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7"/>
  </p:notesMasterIdLst>
  <p:sldIdLst>
    <p:sldId id="256" r:id="rId2"/>
    <p:sldId id="257" r:id="rId3"/>
    <p:sldId id="269" r:id="rId4"/>
    <p:sldId id="271" r:id="rId5"/>
    <p:sldId id="272" r:id="rId6"/>
    <p:sldId id="275" r:id="rId7"/>
    <p:sldId id="298" r:id="rId8"/>
    <p:sldId id="262" r:id="rId9"/>
    <p:sldId id="281" r:id="rId10"/>
    <p:sldId id="282" r:id="rId11"/>
    <p:sldId id="283" r:id="rId12"/>
    <p:sldId id="284" r:id="rId13"/>
    <p:sldId id="285" r:id="rId14"/>
    <p:sldId id="258" r:id="rId15"/>
    <p:sldId id="259" r:id="rId16"/>
    <p:sldId id="276" r:id="rId17"/>
    <p:sldId id="260" r:id="rId18"/>
    <p:sldId id="261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86" r:id="rId28"/>
    <p:sldId id="299" r:id="rId29"/>
    <p:sldId id="265" r:id="rId30"/>
    <p:sldId id="266" r:id="rId31"/>
    <p:sldId id="267" r:id="rId32"/>
    <p:sldId id="295" r:id="rId33"/>
    <p:sldId id="301" r:id="rId34"/>
    <p:sldId id="300" r:id="rId35"/>
    <p:sldId id="297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95B06A-8156-4BA0-B99C-E52DF06BC37F}" v="3" dt="2020-08-11T07:22:25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660"/>
  </p:normalViewPr>
  <p:slideViewPr>
    <p:cSldViewPr snapToGrid="0">
      <p:cViewPr varScale="1">
        <p:scale>
          <a:sx n="90" d="100"/>
          <a:sy n="90" d="100"/>
        </p:scale>
        <p:origin x="8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i Library User" userId="b38e8abe-debd-4b7b-a571-441ea48c3b71" providerId="ADAL" clId="{CE95B06A-8156-4BA0-B99C-E52DF06BC37F}"/>
    <pc:docChg chg="custSel modSld">
      <pc:chgData name="Sci Library User" userId="b38e8abe-debd-4b7b-a571-441ea48c3b71" providerId="ADAL" clId="{CE95B06A-8156-4BA0-B99C-E52DF06BC37F}" dt="2020-08-11T07:24:16.505" v="78" actId="14100"/>
      <pc:docMkLst>
        <pc:docMk/>
      </pc:docMkLst>
      <pc:sldChg chg="modSp mod">
        <pc:chgData name="Sci Library User" userId="b38e8abe-debd-4b7b-a571-441ea48c3b71" providerId="ADAL" clId="{CE95B06A-8156-4BA0-B99C-E52DF06BC37F}" dt="2020-08-11T07:09:18.161" v="4" actId="14100"/>
        <pc:sldMkLst>
          <pc:docMk/>
          <pc:sldMk cId="1306302104" sldId="256"/>
        </pc:sldMkLst>
        <pc:spChg chg="mod">
          <ac:chgData name="Sci Library User" userId="b38e8abe-debd-4b7b-a571-441ea48c3b71" providerId="ADAL" clId="{CE95B06A-8156-4BA0-B99C-E52DF06BC37F}" dt="2020-08-11T07:09:18.161" v="4" actId="14100"/>
          <ac:spMkLst>
            <pc:docMk/>
            <pc:sldMk cId="1306302104" sldId="256"/>
            <ac:spMk id="3" creationId="{9699B30B-4401-41C5-9537-2C7B23716BD3}"/>
          </ac:spMkLst>
        </pc:spChg>
      </pc:sldChg>
      <pc:sldChg chg="modSp mod">
        <pc:chgData name="Sci Library User" userId="b38e8abe-debd-4b7b-a571-441ea48c3b71" providerId="ADAL" clId="{CE95B06A-8156-4BA0-B99C-E52DF06BC37F}" dt="2020-08-11T07:22:59.566" v="65" actId="27636"/>
        <pc:sldMkLst>
          <pc:docMk/>
          <pc:sldMk cId="2087206295" sldId="265"/>
        </pc:sldMkLst>
        <pc:spChg chg="mod">
          <ac:chgData name="Sci Library User" userId="b38e8abe-debd-4b7b-a571-441ea48c3b71" providerId="ADAL" clId="{CE95B06A-8156-4BA0-B99C-E52DF06BC37F}" dt="2020-08-11T07:22:57.505" v="63" actId="1076"/>
          <ac:spMkLst>
            <pc:docMk/>
            <pc:sldMk cId="2087206295" sldId="265"/>
            <ac:spMk id="2" creationId="{54A4D9DB-DFBF-4072-84A5-6FE96C411A7D}"/>
          </ac:spMkLst>
        </pc:spChg>
        <pc:spChg chg="mod">
          <ac:chgData name="Sci Library User" userId="b38e8abe-debd-4b7b-a571-441ea48c3b71" providerId="ADAL" clId="{CE95B06A-8156-4BA0-B99C-E52DF06BC37F}" dt="2020-08-11T07:22:59.566" v="65" actId="27636"/>
          <ac:spMkLst>
            <pc:docMk/>
            <pc:sldMk cId="2087206295" sldId="265"/>
            <ac:spMk id="3" creationId="{AB801AE1-9E0A-423B-9AE1-09B580E1D2C6}"/>
          </ac:spMkLst>
        </pc:spChg>
        <pc:picChg chg="mod">
          <ac:chgData name="Sci Library User" userId="b38e8abe-debd-4b7b-a571-441ea48c3b71" providerId="ADAL" clId="{CE95B06A-8156-4BA0-B99C-E52DF06BC37F}" dt="2020-08-11T07:22:25.967" v="55" actId="167"/>
          <ac:picMkLst>
            <pc:docMk/>
            <pc:sldMk cId="2087206295" sldId="265"/>
            <ac:picMk id="1026" creationId="{0F81C73F-1AC6-4D4D-B26A-5D5494D6A539}"/>
          </ac:picMkLst>
        </pc:picChg>
      </pc:sldChg>
      <pc:sldChg chg="modSp mod">
        <pc:chgData name="Sci Library User" userId="b38e8abe-debd-4b7b-a571-441ea48c3b71" providerId="ADAL" clId="{CE95B06A-8156-4BA0-B99C-E52DF06BC37F}" dt="2020-08-11T07:23:15.234" v="66" actId="14100"/>
        <pc:sldMkLst>
          <pc:docMk/>
          <pc:sldMk cId="1140457426" sldId="267"/>
        </pc:sldMkLst>
        <pc:spChg chg="mod">
          <ac:chgData name="Sci Library User" userId="b38e8abe-debd-4b7b-a571-441ea48c3b71" providerId="ADAL" clId="{CE95B06A-8156-4BA0-B99C-E52DF06BC37F}" dt="2020-08-11T07:23:15.234" v="66" actId="14100"/>
          <ac:spMkLst>
            <pc:docMk/>
            <pc:sldMk cId="1140457426" sldId="267"/>
            <ac:spMk id="5" creationId="{51DAF4B5-5595-4B08-A78B-FA857300F854}"/>
          </ac:spMkLst>
        </pc:spChg>
      </pc:sldChg>
      <pc:sldChg chg="modSp mod">
        <pc:chgData name="Sci Library User" userId="b38e8abe-debd-4b7b-a571-441ea48c3b71" providerId="ADAL" clId="{CE95B06A-8156-4BA0-B99C-E52DF06BC37F}" dt="2020-08-11T07:18:36.032" v="31" actId="14100"/>
        <pc:sldMkLst>
          <pc:docMk/>
          <pc:sldMk cId="3098955752" sldId="276"/>
        </pc:sldMkLst>
        <pc:spChg chg="mod">
          <ac:chgData name="Sci Library User" userId="b38e8abe-debd-4b7b-a571-441ea48c3b71" providerId="ADAL" clId="{CE95B06A-8156-4BA0-B99C-E52DF06BC37F}" dt="2020-08-11T07:18:36.032" v="31" actId="14100"/>
          <ac:spMkLst>
            <pc:docMk/>
            <pc:sldMk cId="3098955752" sldId="276"/>
            <ac:spMk id="3" creationId="{00000000-0000-0000-0000-000000000000}"/>
          </ac:spMkLst>
        </pc:spChg>
      </pc:sldChg>
      <pc:sldChg chg="modSp mod">
        <pc:chgData name="Sci Library User" userId="b38e8abe-debd-4b7b-a571-441ea48c3b71" providerId="ADAL" clId="{CE95B06A-8156-4BA0-B99C-E52DF06BC37F}" dt="2020-08-11T07:09:46.163" v="11" actId="1076"/>
        <pc:sldMkLst>
          <pc:docMk/>
          <pc:sldMk cId="3797410848" sldId="283"/>
        </pc:sldMkLst>
        <pc:spChg chg="mod">
          <ac:chgData name="Sci Library User" userId="b38e8abe-debd-4b7b-a571-441ea48c3b71" providerId="ADAL" clId="{CE95B06A-8156-4BA0-B99C-E52DF06BC37F}" dt="2020-08-11T07:09:46.163" v="11" actId="1076"/>
          <ac:spMkLst>
            <pc:docMk/>
            <pc:sldMk cId="3797410848" sldId="283"/>
            <ac:spMk id="3" creationId="{00000000-0000-0000-0000-000000000000}"/>
          </ac:spMkLst>
        </pc:spChg>
      </pc:sldChg>
      <pc:sldChg chg="modSp mod">
        <pc:chgData name="Sci Library User" userId="b38e8abe-debd-4b7b-a571-441ea48c3b71" providerId="ADAL" clId="{CE95B06A-8156-4BA0-B99C-E52DF06BC37F}" dt="2020-08-11T07:09:52.321" v="12" actId="14100"/>
        <pc:sldMkLst>
          <pc:docMk/>
          <pc:sldMk cId="1990483791" sldId="284"/>
        </pc:sldMkLst>
        <pc:spChg chg="mod">
          <ac:chgData name="Sci Library User" userId="b38e8abe-debd-4b7b-a571-441ea48c3b71" providerId="ADAL" clId="{CE95B06A-8156-4BA0-B99C-E52DF06BC37F}" dt="2020-08-11T07:09:52.321" v="12" actId="14100"/>
          <ac:spMkLst>
            <pc:docMk/>
            <pc:sldMk cId="1990483791" sldId="284"/>
            <ac:spMk id="3" creationId="{00000000-0000-0000-0000-000000000000}"/>
          </ac:spMkLst>
        </pc:spChg>
      </pc:sldChg>
      <pc:sldChg chg="modSp mod">
        <pc:chgData name="Sci Library User" userId="b38e8abe-debd-4b7b-a571-441ea48c3b71" providerId="ADAL" clId="{CE95B06A-8156-4BA0-B99C-E52DF06BC37F}" dt="2020-08-11T07:10:24.840" v="22" actId="27636"/>
        <pc:sldMkLst>
          <pc:docMk/>
          <pc:sldMk cId="2851331384" sldId="285"/>
        </pc:sldMkLst>
        <pc:spChg chg="mod">
          <ac:chgData name="Sci Library User" userId="b38e8abe-debd-4b7b-a571-441ea48c3b71" providerId="ADAL" clId="{CE95B06A-8156-4BA0-B99C-E52DF06BC37F}" dt="2020-08-11T07:10:24.840" v="22" actId="27636"/>
          <ac:spMkLst>
            <pc:docMk/>
            <pc:sldMk cId="2851331384" sldId="285"/>
            <ac:spMk id="3" creationId="{00000000-0000-0000-0000-000000000000}"/>
          </ac:spMkLst>
        </pc:spChg>
      </pc:sldChg>
      <pc:sldChg chg="modSp mod">
        <pc:chgData name="Sci Library User" userId="b38e8abe-debd-4b7b-a571-441ea48c3b71" providerId="ADAL" clId="{CE95B06A-8156-4BA0-B99C-E52DF06BC37F}" dt="2020-08-11T07:21:52.536" v="44" actId="13926"/>
        <pc:sldMkLst>
          <pc:docMk/>
          <pc:sldMk cId="3871481619" sldId="286"/>
        </pc:sldMkLst>
        <pc:spChg chg="mod">
          <ac:chgData name="Sci Library User" userId="b38e8abe-debd-4b7b-a571-441ea48c3b71" providerId="ADAL" clId="{CE95B06A-8156-4BA0-B99C-E52DF06BC37F}" dt="2020-08-11T07:21:52.536" v="44" actId="13926"/>
          <ac:spMkLst>
            <pc:docMk/>
            <pc:sldMk cId="3871481619" sldId="286"/>
            <ac:spMk id="3" creationId="{00000000-0000-0000-0000-000000000000}"/>
          </ac:spMkLst>
        </pc:spChg>
      </pc:sldChg>
      <pc:sldChg chg="modSp mod">
        <pc:chgData name="Sci Library User" userId="b38e8abe-debd-4b7b-a571-441ea48c3b71" providerId="ADAL" clId="{CE95B06A-8156-4BA0-B99C-E52DF06BC37F}" dt="2020-08-11T07:19:46.807" v="32" actId="122"/>
        <pc:sldMkLst>
          <pc:docMk/>
          <pc:sldMk cId="2114668400" sldId="287"/>
        </pc:sldMkLst>
        <pc:graphicFrameChg chg="modGraphic">
          <ac:chgData name="Sci Library User" userId="b38e8abe-debd-4b7b-a571-441ea48c3b71" providerId="ADAL" clId="{CE95B06A-8156-4BA0-B99C-E52DF06BC37F}" dt="2020-08-11T07:19:46.807" v="32" actId="122"/>
          <ac:graphicFrameMkLst>
            <pc:docMk/>
            <pc:sldMk cId="2114668400" sldId="287"/>
            <ac:graphicFrameMk id="4" creationId="{00000000-0000-0000-0000-000000000000}"/>
          </ac:graphicFrameMkLst>
        </pc:graphicFrameChg>
      </pc:sldChg>
      <pc:sldChg chg="modSp mod">
        <pc:chgData name="Sci Library User" userId="b38e8abe-debd-4b7b-a571-441ea48c3b71" providerId="ADAL" clId="{CE95B06A-8156-4BA0-B99C-E52DF06BC37F}" dt="2020-08-11T07:19:57.880" v="34" actId="14100"/>
        <pc:sldMkLst>
          <pc:docMk/>
          <pc:sldMk cId="3218903464" sldId="289"/>
        </pc:sldMkLst>
        <pc:spChg chg="mod">
          <ac:chgData name="Sci Library User" userId="b38e8abe-debd-4b7b-a571-441ea48c3b71" providerId="ADAL" clId="{CE95B06A-8156-4BA0-B99C-E52DF06BC37F}" dt="2020-08-11T07:19:57.880" v="34" actId="14100"/>
          <ac:spMkLst>
            <pc:docMk/>
            <pc:sldMk cId="3218903464" sldId="289"/>
            <ac:spMk id="3" creationId="{00000000-0000-0000-0000-000000000000}"/>
          </ac:spMkLst>
        </pc:spChg>
      </pc:sldChg>
      <pc:sldChg chg="modSp mod">
        <pc:chgData name="Sci Library User" userId="b38e8abe-debd-4b7b-a571-441ea48c3b71" providerId="ADAL" clId="{CE95B06A-8156-4BA0-B99C-E52DF06BC37F}" dt="2020-08-11T07:20:13.081" v="36"/>
        <pc:sldMkLst>
          <pc:docMk/>
          <pc:sldMk cId="3937141350" sldId="291"/>
        </pc:sldMkLst>
        <pc:graphicFrameChg chg="mod modGraphic">
          <ac:chgData name="Sci Library User" userId="b38e8abe-debd-4b7b-a571-441ea48c3b71" providerId="ADAL" clId="{CE95B06A-8156-4BA0-B99C-E52DF06BC37F}" dt="2020-08-11T07:20:13.081" v="36"/>
          <ac:graphicFrameMkLst>
            <pc:docMk/>
            <pc:sldMk cId="3937141350" sldId="291"/>
            <ac:graphicFrameMk id="5" creationId="{00000000-0000-0000-0000-000000000000}"/>
          </ac:graphicFrameMkLst>
        </pc:graphicFrameChg>
      </pc:sldChg>
      <pc:sldChg chg="modSp mod">
        <pc:chgData name="Sci Library User" userId="b38e8abe-debd-4b7b-a571-441ea48c3b71" providerId="ADAL" clId="{CE95B06A-8156-4BA0-B99C-E52DF06BC37F}" dt="2020-08-11T07:21:07.459" v="38" actId="13926"/>
        <pc:sldMkLst>
          <pc:docMk/>
          <pc:sldMk cId="3268628854" sldId="293"/>
        </pc:sldMkLst>
        <pc:spChg chg="mod">
          <ac:chgData name="Sci Library User" userId="b38e8abe-debd-4b7b-a571-441ea48c3b71" providerId="ADAL" clId="{CE95B06A-8156-4BA0-B99C-E52DF06BC37F}" dt="2020-08-11T07:21:07.459" v="38" actId="13926"/>
          <ac:spMkLst>
            <pc:docMk/>
            <pc:sldMk cId="3268628854" sldId="293"/>
            <ac:spMk id="3" creationId="{00000000-0000-0000-0000-000000000000}"/>
          </ac:spMkLst>
        </pc:spChg>
      </pc:sldChg>
      <pc:sldChg chg="modSp mod">
        <pc:chgData name="Sci Library User" userId="b38e8abe-debd-4b7b-a571-441ea48c3b71" providerId="ADAL" clId="{CE95B06A-8156-4BA0-B99C-E52DF06BC37F}" dt="2020-08-11T07:23:35.207" v="74" actId="1076"/>
        <pc:sldMkLst>
          <pc:docMk/>
          <pc:sldMk cId="2488460083" sldId="295"/>
        </pc:sldMkLst>
        <pc:spChg chg="mod">
          <ac:chgData name="Sci Library User" userId="b38e8abe-debd-4b7b-a571-441ea48c3b71" providerId="ADAL" clId="{CE95B06A-8156-4BA0-B99C-E52DF06BC37F}" dt="2020-08-11T07:23:35.207" v="74" actId="1076"/>
          <ac:spMkLst>
            <pc:docMk/>
            <pc:sldMk cId="2488460083" sldId="295"/>
            <ac:spMk id="3" creationId="{00000000-0000-0000-0000-000000000000}"/>
          </ac:spMkLst>
        </pc:spChg>
      </pc:sldChg>
      <pc:sldChg chg="modSp mod">
        <pc:chgData name="Sci Library User" userId="b38e8abe-debd-4b7b-a571-441ea48c3b71" providerId="ADAL" clId="{CE95B06A-8156-4BA0-B99C-E52DF06BC37F}" dt="2020-08-11T07:22:12.483" v="53" actId="27636"/>
        <pc:sldMkLst>
          <pc:docMk/>
          <pc:sldMk cId="1586087834" sldId="299"/>
        </pc:sldMkLst>
        <pc:spChg chg="mod">
          <ac:chgData name="Sci Library User" userId="b38e8abe-debd-4b7b-a571-441ea48c3b71" providerId="ADAL" clId="{CE95B06A-8156-4BA0-B99C-E52DF06BC37F}" dt="2020-08-11T07:22:12.483" v="53" actId="27636"/>
          <ac:spMkLst>
            <pc:docMk/>
            <pc:sldMk cId="1586087834" sldId="299"/>
            <ac:spMk id="3" creationId="{00000000-0000-0000-0000-000000000000}"/>
          </ac:spMkLst>
        </pc:spChg>
      </pc:sldChg>
      <pc:sldChg chg="modSp mod">
        <pc:chgData name="Sci Library User" userId="b38e8abe-debd-4b7b-a571-441ea48c3b71" providerId="ADAL" clId="{CE95B06A-8156-4BA0-B99C-E52DF06BC37F}" dt="2020-08-11T07:24:16.505" v="78" actId="14100"/>
        <pc:sldMkLst>
          <pc:docMk/>
          <pc:sldMk cId="532776451" sldId="300"/>
        </pc:sldMkLst>
        <pc:spChg chg="mod">
          <ac:chgData name="Sci Library User" userId="b38e8abe-debd-4b7b-a571-441ea48c3b71" providerId="ADAL" clId="{CE95B06A-8156-4BA0-B99C-E52DF06BC37F}" dt="2020-08-11T07:24:16.505" v="78" actId="14100"/>
          <ac:spMkLst>
            <pc:docMk/>
            <pc:sldMk cId="532776451" sldId="300"/>
            <ac:spMk id="3" creationId="{1A82F25B-E6A4-4C31-8721-83B0D025F520}"/>
          </ac:spMkLst>
        </pc:spChg>
      </pc:sldChg>
      <pc:sldChg chg="modSp mod">
        <pc:chgData name="Sci Library User" userId="b38e8abe-debd-4b7b-a571-441ea48c3b71" providerId="ADAL" clId="{CE95B06A-8156-4BA0-B99C-E52DF06BC37F}" dt="2020-08-11T07:24:01.184" v="75" actId="13926"/>
        <pc:sldMkLst>
          <pc:docMk/>
          <pc:sldMk cId="3811334716" sldId="301"/>
        </pc:sldMkLst>
        <pc:spChg chg="mod">
          <ac:chgData name="Sci Library User" userId="b38e8abe-debd-4b7b-a571-441ea48c3b71" providerId="ADAL" clId="{CE95B06A-8156-4BA0-B99C-E52DF06BC37F}" dt="2020-08-11T07:24:01.184" v="75" actId="13926"/>
          <ac:spMkLst>
            <pc:docMk/>
            <pc:sldMk cId="3811334716" sldId="30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74DDE-EE4E-4EC5-A5F9-FA16789B5B7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33222-C076-48F8-B881-3D59FA5D9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2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9B03-CCC3-474E-8C51-FB8DC5D0850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DC17-0EE1-4772-8D5C-A79FEA79C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9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9B03-CCC3-474E-8C51-FB8DC5D0850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DC17-0EE1-4772-8D5C-A79FEA79C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2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9B03-CCC3-474E-8C51-FB8DC5D0850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DC17-0EE1-4772-8D5C-A79FEA79C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0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9B03-CCC3-474E-8C51-FB8DC5D0850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DC17-0EE1-4772-8D5C-A79FEA79C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3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9B03-CCC3-474E-8C51-FB8DC5D0850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DC17-0EE1-4772-8D5C-A79FEA79C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6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9B03-CCC3-474E-8C51-FB8DC5D0850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DC17-0EE1-4772-8D5C-A79FEA79C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2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9B03-CCC3-474E-8C51-FB8DC5D0850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DC17-0EE1-4772-8D5C-A79FEA79C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6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9B03-CCC3-474E-8C51-FB8DC5D0850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DC17-0EE1-4772-8D5C-A79FEA79C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9B03-CCC3-474E-8C51-FB8DC5D0850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DC17-0EE1-4772-8D5C-A79FEA79C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6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9B03-CCC3-474E-8C51-FB8DC5D0850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DC17-0EE1-4772-8D5C-A79FEA79C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7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9B03-CCC3-474E-8C51-FB8DC5D0850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DC17-0EE1-4772-8D5C-A79FEA79C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5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F9B03-CCC3-474E-8C51-FB8DC5D0850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ADC17-0EE1-4772-8D5C-A79FEA79C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5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5053837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77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6572" y="3608996"/>
            <a:ext cx="3392097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3078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107" y="5448626"/>
            <a:ext cx="4443893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0463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C47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CEE4DCE6-A4D8-4D42-9798-B9A3DAD30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593" y="1426927"/>
            <a:ext cx="2309347" cy="259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491257-E147-4F3C-BBAF-84E818DC8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307" y="1969179"/>
            <a:ext cx="6095286" cy="1691906"/>
          </a:xfrm>
        </p:spPr>
        <p:txBody>
          <a:bodyPr>
            <a:normAutofit/>
          </a:bodyPr>
          <a:lstStyle/>
          <a:p>
            <a:pPr algn="l"/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 ĐIỀU TRỊ UNG TH</a:t>
            </a:r>
            <a:r>
              <a:rPr lang="vi-VN" sz="29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 TUYẾN GIÁP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9B30B-4401-41C5-9537-2C7B23716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031" y="4155534"/>
            <a:ext cx="5926540" cy="1409374"/>
          </a:xfrm>
        </p:spPr>
        <p:txBody>
          <a:bodyPr>
            <a:noAutofit/>
          </a:bodyPr>
          <a:lstStyle/>
          <a:p>
            <a:pPr algn="l"/>
            <a:r>
              <a:rPr lang="en-US" dirty="0" err="1"/>
              <a:t>Ts.Bs</a:t>
            </a:r>
            <a:r>
              <a:rPr lang="en-US" dirty="0"/>
              <a:t>. </a:t>
            </a:r>
            <a:r>
              <a:rPr lang="en-US" dirty="0" err="1"/>
              <a:t>Ngô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Thịnh</a:t>
            </a:r>
            <a:endParaRPr lang="en-US" dirty="0"/>
          </a:p>
          <a:p>
            <a:pPr algn="l"/>
            <a:r>
              <a:rPr lang="en-US" dirty="0"/>
              <a:t>BS.CKI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Trí</a:t>
            </a:r>
            <a:endParaRPr lang="en-US" dirty="0"/>
          </a:p>
          <a:p>
            <a:pPr algn="l"/>
            <a:r>
              <a:rPr lang="en-US" dirty="0"/>
              <a:t>BV Ung B</a:t>
            </a:r>
            <a:r>
              <a:rPr lang="vi-VN" dirty="0"/>
              <a:t>ư</a:t>
            </a:r>
            <a:r>
              <a:rPr lang="en-US" dirty="0" err="1"/>
              <a:t>ớu</a:t>
            </a:r>
            <a:r>
              <a:rPr lang="en-US" dirty="0"/>
              <a:t> TP.HCM</a:t>
            </a:r>
          </a:p>
        </p:txBody>
      </p:sp>
    </p:spTree>
    <p:extLst>
      <p:ext uri="{BB962C8B-B14F-4D97-AF65-F5344CB8AC3E}">
        <p14:creationId xmlns:p14="http://schemas.microsoft.com/office/powerpoint/2010/main" val="1306302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703" t="40291" r="10278" b="10073"/>
          <a:stretch/>
        </p:blipFill>
        <p:spPr>
          <a:xfrm>
            <a:off x="157656" y="153550"/>
            <a:ext cx="8566271" cy="3567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161" t="25539" r="12437" b="24677"/>
          <a:stretch/>
        </p:blipFill>
        <p:spPr>
          <a:xfrm>
            <a:off x="121039" y="3090041"/>
            <a:ext cx="8639503" cy="36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846" y="1857523"/>
            <a:ext cx="8632307" cy="4351338"/>
          </a:xfrm>
        </p:spPr>
        <p:txBody>
          <a:bodyPr>
            <a:normAutofit/>
          </a:bodyPr>
          <a:lstStyle/>
          <a:p>
            <a:r>
              <a:rPr lang="en-US" sz="3600" dirty="0" err="1"/>
              <a:t>Nghiên</a:t>
            </a:r>
            <a:r>
              <a:rPr lang="en-US" sz="3600" dirty="0"/>
              <a:t> </a:t>
            </a:r>
            <a:r>
              <a:rPr lang="en-US" sz="3600" dirty="0" err="1"/>
              <a:t>cứu</a:t>
            </a:r>
            <a:r>
              <a:rPr lang="en-US" sz="3600" dirty="0"/>
              <a:t> </a:t>
            </a:r>
            <a:r>
              <a:rPr lang="en-US" sz="3600" dirty="0" err="1"/>
              <a:t>đưa</a:t>
            </a:r>
            <a:r>
              <a:rPr lang="en-US" sz="3600" dirty="0"/>
              <a:t> </a:t>
            </a:r>
            <a:r>
              <a:rPr lang="en-US" sz="3600" dirty="0" err="1"/>
              <a:t>ra</a:t>
            </a:r>
            <a:r>
              <a:rPr lang="en-US" sz="3600" dirty="0"/>
              <a:t> </a:t>
            </a:r>
            <a:r>
              <a:rPr lang="en-US" sz="3600" dirty="0" err="1"/>
              <a:t>kết</a:t>
            </a:r>
            <a:r>
              <a:rPr lang="en-US" sz="3600" dirty="0"/>
              <a:t> </a:t>
            </a:r>
            <a:r>
              <a:rPr lang="en-US" sz="3600" dirty="0" err="1"/>
              <a:t>luận</a:t>
            </a:r>
            <a:r>
              <a:rPr lang="en-US" sz="3600" dirty="0"/>
              <a:t>:</a:t>
            </a:r>
          </a:p>
          <a:p>
            <a:pPr lvl="1"/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già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PTMC </a:t>
            </a:r>
            <a:r>
              <a:rPr lang="en-US" sz="3200" dirty="0" err="1"/>
              <a:t>nguy</a:t>
            </a:r>
            <a:r>
              <a:rPr lang="en-US" sz="3200" dirty="0"/>
              <a:t> </a:t>
            </a:r>
            <a:r>
              <a:rPr lang="en-US" sz="3200" dirty="0" err="1"/>
              <a:t>cơ</a:t>
            </a:r>
            <a:r>
              <a:rPr lang="en-US" sz="3200" dirty="0"/>
              <a:t> </a:t>
            </a:r>
            <a:r>
              <a:rPr lang="en-US" sz="3200" dirty="0" err="1"/>
              <a:t>thấp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rất</a:t>
            </a:r>
            <a:r>
              <a:rPr lang="en-US" sz="3200" dirty="0"/>
              <a:t> </a:t>
            </a:r>
            <a:r>
              <a:rPr lang="en-US" sz="3200" dirty="0" err="1"/>
              <a:t>thích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theo</a:t>
            </a:r>
            <a:r>
              <a:rPr lang="en-US" sz="3200" dirty="0"/>
              <a:t> </a:t>
            </a:r>
            <a:r>
              <a:rPr lang="en-US" sz="3200" dirty="0" err="1"/>
              <a:t>dõi</a:t>
            </a:r>
            <a:endParaRPr lang="en-US" sz="3200" dirty="0"/>
          </a:p>
          <a:p>
            <a:pPr lvl="1"/>
            <a:r>
              <a:rPr lang="en-US" sz="3200" dirty="0"/>
              <a:t>PTMC ở </a:t>
            </a: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trẻ</a:t>
            </a:r>
            <a:r>
              <a:rPr lang="en-US" sz="3200" dirty="0"/>
              <a:t> </a:t>
            </a:r>
            <a:r>
              <a:rPr lang="en-US" sz="3200" dirty="0" err="1"/>
              <a:t>thì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xâm</a:t>
            </a:r>
            <a:r>
              <a:rPr lang="en-US" sz="3200" dirty="0"/>
              <a:t> </a:t>
            </a:r>
            <a:r>
              <a:rPr lang="en-US" sz="3200" dirty="0" err="1"/>
              <a:t>lấn</a:t>
            </a:r>
            <a:r>
              <a:rPr lang="en-US" sz="3200" dirty="0"/>
              <a:t> </a:t>
            </a:r>
            <a:r>
              <a:rPr lang="en-US" sz="3200" dirty="0" err="1"/>
              <a:t>hơn</a:t>
            </a:r>
            <a:r>
              <a:rPr lang="en-US" sz="3200" dirty="0"/>
              <a:t>, </a:t>
            </a:r>
            <a:r>
              <a:rPr lang="en-US" sz="3200" dirty="0" err="1"/>
              <a:t>nhưng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PTMC </a:t>
            </a:r>
            <a:r>
              <a:rPr lang="en-US" sz="3200" dirty="0" err="1"/>
              <a:t>dưới</a:t>
            </a:r>
            <a:r>
              <a:rPr lang="en-US" sz="3200" dirty="0"/>
              <a:t> </a:t>
            </a:r>
            <a:r>
              <a:rPr lang="en-US" sz="3200" dirty="0" err="1"/>
              <a:t>lâm</a:t>
            </a:r>
            <a:r>
              <a:rPr lang="en-US" sz="3200" dirty="0"/>
              <a:t> </a:t>
            </a:r>
            <a:r>
              <a:rPr lang="en-US" sz="3200" dirty="0" err="1"/>
              <a:t>sàng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triển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ung</a:t>
            </a:r>
            <a:r>
              <a:rPr lang="en-US" sz="3200" dirty="0"/>
              <a:t> </a:t>
            </a:r>
            <a:r>
              <a:rPr lang="en-US" sz="3200" dirty="0" err="1"/>
              <a:t>thư</a:t>
            </a:r>
            <a:r>
              <a:rPr lang="en-US" sz="3200" dirty="0"/>
              <a:t> </a:t>
            </a:r>
            <a:r>
              <a:rPr lang="en-US" sz="3200" dirty="0" err="1"/>
              <a:t>giáp</a:t>
            </a:r>
            <a:r>
              <a:rPr lang="en-US" sz="3200" dirty="0"/>
              <a:t> </a:t>
            </a:r>
            <a:r>
              <a:rPr lang="en-US" sz="3200" dirty="0" err="1"/>
              <a:t>lâm</a:t>
            </a:r>
            <a:r>
              <a:rPr lang="en-US" sz="3200" dirty="0"/>
              <a:t> </a:t>
            </a:r>
            <a:r>
              <a:rPr lang="en-US" sz="3200" dirty="0" err="1"/>
              <a:t>sàng</a:t>
            </a:r>
            <a:r>
              <a:rPr lang="en-US" sz="3200" dirty="0"/>
              <a:t> </a:t>
            </a:r>
            <a:r>
              <a:rPr lang="en-US" sz="3200" dirty="0" err="1"/>
              <a:t>rồi</a:t>
            </a:r>
            <a:r>
              <a:rPr lang="en-US" sz="3200" dirty="0"/>
              <a:t> </a:t>
            </a:r>
            <a:r>
              <a:rPr lang="en-US" sz="3200" dirty="0" err="1"/>
              <a:t>phẫu</a:t>
            </a:r>
            <a:r>
              <a:rPr lang="en-US" sz="3200" dirty="0"/>
              <a:t> </a:t>
            </a:r>
            <a:r>
              <a:rPr lang="en-US" sz="3200" dirty="0" err="1"/>
              <a:t>thuật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có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thể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cũng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không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quá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muộn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dirty="0" err="1"/>
              <a:t>bất</a:t>
            </a:r>
            <a:r>
              <a:rPr lang="en-US" sz="3200" dirty="0"/>
              <a:t> </a:t>
            </a:r>
            <a:r>
              <a:rPr lang="en-US" sz="3200" dirty="0" err="1"/>
              <a:t>kể</a:t>
            </a:r>
            <a:r>
              <a:rPr lang="en-US" sz="3200" dirty="0"/>
              <a:t> </a:t>
            </a:r>
            <a:r>
              <a:rPr lang="en-US" sz="3200" dirty="0" err="1"/>
              <a:t>độ</a:t>
            </a:r>
            <a:r>
              <a:rPr lang="en-US" sz="3200" dirty="0"/>
              <a:t> </a:t>
            </a:r>
            <a:r>
              <a:rPr lang="en-US" sz="3200" dirty="0" err="1"/>
              <a:t>tuổi</a:t>
            </a:r>
            <a:r>
              <a:rPr lang="en-US" sz="3200" dirty="0"/>
              <a:t> </a:t>
            </a:r>
            <a:r>
              <a:rPr lang="en-US" sz="3200" dirty="0" err="1"/>
              <a:t>nào</a:t>
            </a:r>
            <a:r>
              <a:rPr lang="en-US" sz="32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97410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PTMC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qua </a:t>
            </a:r>
            <a:r>
              <a:rPr lang="en-US" dirty="0" err="1"/>
              <a:t>không</a:t>
            </a:r>
            <a:r>
              <a:rPr lang="en-US" dirty="0"/>
              <a:t>???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332" t="35527" r="46133" b="13471"/>
          <a:stretch/>
        </p:blipFill>
        <p:spPr>
          <a:xfrm>
            <a:off x="203200" y="1690689"/>
            <a:ext cx="4546600" cy="4269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0" y="1723590"/>
            <a:ext cx="4368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chịu</a:t>
            </a:r>
            <a:r>
              <a:rPr lang="en-US" sz="2400" dirty="0"/>
              <a:t> </a:t>
            </a:r>
            <a:r>
              <a:rPr lang="en-US" sz="2400" dirty="0" err="1"/>
              <a:t>cắt</a:t>
            </a:r>
            <a:r>
              <a:rPr lang="en-US" sz="2400" dirty="0"/>
              <a:t> </a:t>
            </a:r>
            <a:r>
              <a:rPr lang="en-US" sz="2400" dirty="0" err="1"/>
              <a:t>giáp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Iod</a:t>
            </a:r>
            <a:r>
              <a:rPr lang="en-US" sz="2400" dirty="0"/>
              <a:t> </a:t>
            </a:r>
            <a:r>
              <a:rPr lang="en-US" sz="2400" dirty="0" err="1"/>
              <a:t>phóng</a:t>
            </a:r>
            <a:r>
              <a:rPr lang="en-US" sz="2400" dirty="0"/>
              <a:t> </a:t>
            </a:r>
            <a:r>
              <a:rPr lang="en-US" sz="2400" dirty="0" err="1"/>
              <a:t>xạ</a:t>
            </a:r>
            <a:r>
              <a:rPr lang="en-US" sz="2400" dirty="0"/>
              <a:t>, </a:t>
            </a:r>
            <a:r>
              <a:rPr lang="en-US" sz="2400" dirty="0" err="1"/>
              <a:t>dù</a:t>
            </a:r>
            <a:r>
              <a:rPr lang="en-US" sz="2400" dirty="0"/>
              <a:t> </a:t>
            </a:r>
            <a:r>
              <a:rPr lang="en-US" sz="2400" dirty="0" err="1"/>
              <a:t>thiếu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minh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mạnh</a:t>
            </a:r>
            <a:r>
              <a:rPr lang="en-US" sz="2400" dirty="0"/>
              <a:t> </a:t>
            </a:r>
            <a:r>
              <a:rPr lang="en-US" sz="2400" dirty="0" err="1"/>
              <a:t>tay</a:t>
            </a:r>
            <a:r>
              <a:rPr lang="en-US" sz="2400" dirty="0"/>
              <a:t> </a:t>
            </a:r>
            <a:r>
              <a:rPr lang="en-US" sz="2400" dirty="0" err="1"/>
              <a:t>đem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lợi</a:t>
            </a:r>
            <a:r>
              <a:rPr lang="en-US" sz="2400" dirty="0"/>
              <a:t> </a:t>
            </a:r>
            <a:r>
              <a:rPr lang="en-US" sz="2400" dirty="0" err="1"/>
              <a:t>ích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sống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Kaplan-Meier: </a:t>
            </a:r>
            <a:r>
              <a:rPr lang="en-US" sz="2400" dirty="0" err="1"/>
              <a:t>sống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PTMC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phẫu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so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dân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ở </a:t>
            </a:r>
            <a:r>
              <a:rPr lang="en-US" sz="2400" dirty="0" err="1"/>
              <a:t>Mỹ</a:t>
            </a:r>
            <a:r>
              <a:rPr lang="en-US" sz="2400" dirty="0"/>
              <a:t> 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  <a:p>
            <a:pPr algn="r"/>
            <a:endParaRPr lang="en-US" sz="1600" dirty="0"/>
          </a:p>
          <a:p>
            <a:pPr algn="r"/>
            <a:r>
              <a:rPr lang="en-US" sz="1600" dirty="0"/>
              <a:t>Wang et al, WJS 2014</a:t>
            </a:r>
          </a:p>
        </p:txBody>
      </p:sp>
    </p:spTree>
    <p:extLst>
      <p:ext uri="{BB962C8B-B14F-4D97-AF65-F5344CB8AC3E}">
        <p14:creationId xmlns:p14="http://schemas.microsoft.com/office/powerpoint/2010/main" val="1990483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Khuyến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cáo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ATA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18" y="1825625"/>
            <a:ext cx="8440922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NẾU</a:t>
            </a: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</a:rPr>
              <a:t>lựa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</a:rPr>
              <a:t>chọn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</a:rPr>
              <a:t>phẫu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</a:rPr>
              <a:t>thuật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cho</a:t>
            </a:r>
            <a:r>
              <a:rPr lang="en-US" dirty="0">
                <a:highlight>
                  <a:srgbClr val="FFFF00"/>
                </a:highlight>
              </a:rPr>
              <a:t> PTMC </a:t>
            </a:r>
            <a:r>
              <a:rPr lang="en-US" dirty="0" err="1">
                <a:highlight>
                  <a:srgbClr val="FFFF00"/>
                </a:highlight>
              </a:rPr>
              <a:t>không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có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xâm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lấn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ngoài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tuyến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giáp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và</a:t>
            </a:r>
            <a:r>
              <a:rPr lang="en-US" dirty="0">
                <a:highlight>
                  <a:srgbClr val="FFFF00"/>
                </a:highlight>
              </a:rPr>
              <a:t> cN0: </a:t>
            </a:r>
            <a:r>
              <a:rPr lang="en-US" dirty="0" err="1">
                <a:highlight>
                  <a:srgbClr val="FFFF00"/>
                </a:highlight>
              </a:rPr>
              <a:t>thì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nên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chọn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u="sng" dirty="0" err="1">
                <a:solidFill>
                  <a:srgbClr val="FF0000"/>
                </a:solidFill>
                <a:highlight>
                  <a:srgbClr val="FFFF00"/>
                </a:highlight>
              </a:rPr>
              <a:t>cắt</a:t>
            </a:r>
            <a:r>
              <a:rPr lang="en-US" u="sng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u="sng" dirty="0" err="1">
                <a:solidFill>
                  <a:srgbClr val="FF0000"/>
                </a:solidFill>
                <a:highlight>
                  <a:srgbClr val="FFFF00"/>
                </a:highlight>
              </a:rPr>
              <a:t>thuỳ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trừ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khi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có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chỉ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định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rõ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ràng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phải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cắt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thuỳ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đối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bên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i="1" u="sng" dirty="0" err="1">
                <a:solidFill>
                  <a:schemeClr val="accent1"/>
                </a:solidFill>
              </a:rPr>
              <a:t>Cắt</a:t>
            </a:r>
            <a:r>
              <a:rPr lang="en-US" b="1" i="1" u="sng" dirty="0">
                <a:solidFill>
                  <a:schemeClr val="accent1"/>
                </a:solidFill>
              </a:rPr>
              <a:t> </a:t>
            </a:r>
            <a:r>
              <a:rPr lang="en-US" b="1" i="1" u="sng" dirty="0" err="1">
                <a:solidFill>
                  <a:schemeClr val="accent1"/>
                </a:solidFill>
              </a:rPr>
              <a:t>thuỳ</a:t>
            </a:r>
            <a:r>
              <a:rPr lang="en-US" b="1" i="1" u="sng" dirty="0">
                <a:solidFill>
                  <a:schemeClr val="accent1"/>
                </a:solidFill>
              </a:rPr>
              <a:t> </a:t>
            </a:r>
            <a:r>
              <a:rPr lang="en-US" b="1" i="1" u="sng" dirty="0" err="1">
                <a:solidFill>
                  <a:schemeClr val="accent1"/>
                </a:solidFill>
              </a:rPr>
              <a:t>là</a:t>
            </a:r>
            <a:r>
              <a:rPr lang="en-US" b="1" i="1" u="sng" dirty="0">
                <a:solidFill>
                  <a:schemeClr val="accent1"/>
                </a:solidFill>
              </a:rPr>
              <a:t> </a:t>
            </a:r>
            <a:r>
              <a:rPr lang="en-US" b="1" i="1" u="sng" dirty="0" err="1">
                <a:solidFill>
                  <a:schemeClr val="accent1"/>
                </a:solidFill>
              </a:rPr>
              <a:t>phù</a:t>
            </a:r>
            <a:r>
              <a:rPr lang="en-US" b="1" i="1" u="sng" dirty="0">
                <a:solidFill>
                  <a:schemeClr val="accent1"/>
                </a:solidFill>
              </a:rPr>
              <a:t> </a:t>
            </a:r>
            <a:r>
              <a:rPr lang="en-US" b="1" i="1" u="sng" dirty="0" err="1">
                <a:solidFill>
                  <a:schemeClr val="accent1"/>
                </a:solidFill>
              </a:rPr>
              <a:t>hợp</a:t>
            </a:r>
            <a:r>
              <a:rPr lang="en-US" b="1" i="1" u="sng" dirty="0">
                <a:solidFill>
                  <a:schemeClr val="accent1"/>
                </a:solidFill>
              </a:rPr>
              <a:t> </a:t>
            </a:r>
            <a:r>
              <a:rPr lang="en-US" b="1" i="1" u="sng" dirty="0" err="1">
                <a:solidFill>
                  <a:schemeClr val="accent1"/>
                </a:solidFill>
              </a:rPr>
              <a:t>với</a:t>
            </a:r>
            <a:r>
              <a:rPr lang="en-US" b="1" i="1" u="sng" dirty="0">
                <a:solidFill>
                  <a:schemeClr val="accent1"/>
                </a:solidFill>
              </a:rPr>
              <a:t> </a:t>
            </a:r>
            <a:r>
              <a:rPr lang="en-US" b="1" i="1" u="sng" dirty="0" err="1">
                <a:solidFill>
                  <a:schemeClr val="accent1"/>
                </a:solidFill>
              </a:rPr>
              <a:t>carcinôm</a:t>
            </a:r>
            <a:r>
              <a:rPr lang="en-US" b="1" i="1" u="sng" dirty="0">
                <a:solidFill>
                  <a:schemeClr val="accent1"/>
                </a:solidFill>
              </a:rPr>
              <a:t> </a:t>
            </a:r>
            <a:r>
              <a:rPr lang="en-US" b="1" i="1" u="sng" dirty="0" err="1">
                <a:solidFill>
                  <a:schemeClr val="accent1"/>
                </a:solidFill>
              </a:rPr>
              <a:t>nhỏ</a:t>
            </a:r>
            <a:r>
              <a:rPr lang="en-US" b="1" i="1" u="sng" dirty="0">
                <a:solidFill>
                  <a:schemeClr val="accent1"/>
                </a:solidFill>
              </a:rPr>
              <a:t>, </a:t>
            </a:r>
            <a:r>
              <a:rPr lang="en-US" b="1" i="1" u="sng" dirty="0" err="1">
                <a:solidFill>
                  <a:schemeClr val="accent1"/>
                </a:solidFill>
              </a:rPr>
              <a:t>đơn</a:t>
            </a:r>
            <a:r>
              <a:rPr lang="en-US" b="1" i="1" u="sng" dirty="0">
                <a:solidFill>
                  <a:schemeClr val="accent1"/>
                </a:solidFill>
              </a:rPr>
              <a:t> ổ, </a:t>
            </a:r>
            <a:r>
              <a:rPr lang="en-US" b="1" i="1" u="sng" dirty="0" err="1">
                <a:solidFill>
                  <a:schemeClr val="accent1"/>
                </a:solidFill>
              </a:rPr>
              <a:t>trong</a:t>
            </a:r>
            <a:r>
              <a:rPr lang="en-US" b="1" i="1" u="sng" dirty="0">
                <a:solidFill>
                  <a:schemeClr val="accent1"/>
                </a:solidFill>
              </a:rPr>
              <a:t> </a:t>
            </a:r>
            <a:r>
              <a:rPr lang="en-US" b="1" i="1" u="sng" dirty="0" err="1">
                <a:solidFill>
                  <a:schemeClr val="accent1"/>
                </a:solidFill>
              </a:rPr>
              <a:t>tuyến</a:t>
            </a:r>
            <a:r>
              <a:rPr lang="en-US" b="1" i="1" u="sng" dirty="0">
                <a:solidFill>
                  <a:schemeClr val="accent1"/>
                </a:solidFill>
              </a:rPr>
              <a:t> </a:t>
            </a:r>
            <a:r>
              <a:rPr lang="en-US" b="1" i="1" u="sng" dirty="0" err="1">
                <a:solidFill>
                  <a:schemeClr val="accent1"/>
                </a:solidFill>
              </a:rPr>
              <a:t>giáp</a:t>
            </a:r>
            <a:r>
              <a:rPr lang="en-US" b="1" i="1" u="sng" dirty="0">
                <a:solidFill>
                  <a:schemeClr val="accent1"/>
                </a:solidFill>
              </a:rPr>
              <a:t>, </a:t>
            </a:r>
            <a:r>
              <a:rPr lang="en-US" b="1" i="1" u="sng" dirty="0" err="1">
                <a:solidFill>
                  <a:schemeClr val="accent1"/>
                </a:solidFill>
              </a:rPr>
              <a:t>không</a:t>
            </a:r>
            <a:r>
              <a:rPr lang="en-US" b="1" i="1" u="sng" dirty="0">
                <a:solidFill>
                  <a:schemeClr val="accent1"/>
                </a:solidFill>
              </a:rPr>
              <a:t> </a:t>
            </a:r>
            <a:r>
              <a:rPr lang="en-US" b="1" i="1" u="sng" dirty="0" err="1">
                <a:solidFill>
                  <a:schemeClr val="accent1"/>
                </a:solidFill>
              </a:rPr>
              <a:t>có</a:t>
            </a:r>
            <a:r>
              <a:rPr lang="en-US" b="1" i="1" u="sng" dirty="0">
                <a:solidFill>
                  <a:schemeClr val="accent1"/>
                </a:solidFill>
              </a:rPr>
              <a:t> </a:t>
            </a:r>
            <a:r>
              <a:rPr lang="en-US" b="1" i="1" u="sng" dirty="0" err="1">
                <a:solidFill>
                  <a:schemeClr val="accent1"/>
                </a:solidFill>
              </a:rPr>
              <a:t>tiền</a:t>
            </a:r>
            <a:r>
              <a:rPr lang="en-US" b="1" i="1" u="sng" dirty="0">
                <a:solidFill>
                  <a:schemeClr val="accent1"/>
                </a:solidFill>
              </a:rPr>
              <a:t> </a:t>
            </a:r>
            <a:r>
              <a:rPr lang="en-US" b="1" i="1" u="sng" dirty="0" err="1">
                <a:solidFill>
                  <a:schemeClr val="accent1"/>
                </a:solidFill>
              </a:rPr>
              <a:t>sử</a:t>
            </a:r>
            <a:r>
              <a:rPr lang="en-US" b="1" i="1" u="sng" dirty="0">
                <a:solidFill>
                  <a:schemeClr val="accent1"/>
                </a:solidFill>
              </a:rPr>
              <a:t> </a:t>
            </a:r>
            <a:r>
              <a:rPr lang="en-US" b="1" i="1" u="sng" dirty="0" err="1">
                <a:solidFill>
                  <a:schemeClr val="accent1"/>
                </a:solidFill>
              </a:rPr>
              <a:t>xạ</a:t>
            </a:r>
            <a:r>
              <a:rPr lang="en-US" b="1" i="1" u="sng" dirty="0">
                <a:solidFill>
                  <a:schemeClr val="accent1"/>
                </a:solidFill>
              </a:rPr>
              <a:t> </a:t>
            </a:r>
            <a:r>
              <a:rPr lang="en-US" b="1" i="1" u="sng" dirty="0" err="1">
                <a:solidFill>
                  <a:schemeClr val="accent1"/>
                </a:solidFill>
              </a:rPr>
              <a:t>trị</a:t>
            </a:r>
            <a:r>
              <a:rPr lang="en-US" b="1" i="1" u="sng" dirty="0">
                <a:solidFill>
                  <a:schemeClr val="accent1"/>
                </a:solidFill>
              </a:rPr>
              <a:t> </a:t>
            </a:r>
            <a:r>
              <a:rPr lang="en-US" b="1" i="1" u="sng" dirty="0" err="1">
                <a:solidFill>
                  <a:schemeClr val="accent1"/>
                </a:solidFill>
              </a:rPr>
              <a:t>đầu</a:t>
            </a:r>
            <a:r>
              <a:rPr lang="en-US" b="1" i="1" u="sng" dirty="0">
                <a:solidFill>
                  <a:schemeClr val="accent1"/>
                </a:solidFill>
              </a:rPr>
              <a:t> </a:t>
            </a:r>
            <a:r>
              <a:rPr lang="en-US" b="1" i="1" u="sng" dirty="0" err="1">
                <a:solidFill>
                  <a:schemeClr val="accent1"/>
                </a:solidFill>
              </a:rPr>
              <a:t>cổ</a:t>
            </a:r>
            <a:r>
              <a:rPr lang="en-US" b="1" i="1" u="sng" dirty="0">
                <a:solidFill>
                  <a:schemeClr val="accent1"/>
                </a:solidFill>
              </a:rPr>
              <a:t>, </a:t>
            </a:r>
            <a:r>
              <a:rPr lang="en-US" b="1" i="1" u="sng" dirty="0" err="1">
                <a:solidFill>
                  <a:schemeClr val="accent1"/>
                </a:solidFill>
              </a:rPr>
              <a:t>không</a:t>
            </a:r>
            <a:r>
              <a:rPr lang="en-US" b="1" i="1" u="sng" dirty="0">
                <a:solidFill>
                  <a:schemeClr val="accent1"/>
                </a:solidFill>
              </a:rPr>
              <a:t> </a:t>
            </a:r>
            <a:r>
              <a:rPr lang="en-US" b="1" i="1" u="sng" dirty="0" err="1">
                <a:solidFill>
                  <a:schemeClr val="accent1"/>
                </a:solidFill>
              </a:rPr>
              <a:t>có</a:t>
            </a:r>
            <a:r>
              <a:rPr lang="en-US" b="1" i="1" u="sng" dirty="0">
                <a:solidFill>
                  <a:schemeClr val="accent1"/>
                </a:solidFill>
              </a:rPr>
              <a:t> </a:t>
            </a:r>
            <a:r>
              <a:rPr lang="en-US" b="1" i="1" u="sng" dirty="0" err="1">
                <a:solidFill>
                  <a:schemeClr val="accent1"/>
                </a:solidFill>
              </a:rPr>
              <a:t>tiền</a:t>
            </a:r>
            <a:r>
              <a:rPr lang="en-US" b="1" i="1" u="sng" dirty="0">
                <a:solidFill>
                  <a:schemeClr val="accent1"/>
                </a:solidFill>
              </a:rPr>
              <a:t> </a:t>
            </a:r>
            <a:r>
              <a:rPr lang="en-US" b="1" i="1" u="sng" dirty="0" err="1">
                <a:solidFill>
                  <a:schemeClr val="accent1"/>
                </a:solidFill>
              </a:rPr>
              <a:t>sử</a:t>
            </a:r>
            <a:r>
              <a:rPr lang="en-US" b="1" i="1" u="sng" dirty="0">
                <a:solidFill>
                  <a:schemeClr val="accent1"/>
                </a:solidFill>
              </a:rPr>
              <a:t> </a:t>
            </a:r>
            <a:r>
              <a:rPr lang="en-US" b="1" i="1" u="sng" dirty="0" err="1">
                <a:solidFill>
                  <a:schemeClr val="accent1"/>
                </a:solidFill>
              </a:rPr>
              <a:t>gia</a:t>
            </a:r>
            <a:r>
              <a:rPr lang="en-US" b="1" i="1" u="sng" dirty="0">
                <a:solidFill>
                  <a:schemeClr val="accent1"/>
                </a:solidFill>
              </a:rPr>
              <a:t> </a:t>
            </a:r>
            <a:r>
              <a:rPr lang="en-US" b="1" i="1" u="sng" dirty="0" err="1">
                <a:solidFill>
                  <a:schemeClr val="accent1"/>
                </a:solidFill>
              </a:rPr>
              <a:t>đình</a:t>
            </a:r>
            <a:r>
              <a:rPr lang="en-US" b="1" i="1" u="sng" dirty="0">
                <a:solidFill>
                  <a:schemeClr val="accent1"/>
                </a:solidFill>
              </a:rPr>
              <a:t> </a:t>
            </a:r>
            <a:r>
              <a:rPr lang="en-US" b="1" i="1" u="sng" dirty="0" err="1">
                <a:solidFill>
                  <a:schemeClr val="accent1"/>
                </a:solidFill>
              </a:rPr>
              <a:t>ung</a:t>
            </a:r>
            <a:r>
              <a:rPr lang="en-US" b="1" i="1" u="sng" dirty="0">
                <a:solidFill>
                  <a:schemeClr val="accent1"/>
                </a:solidFill>
              </a:rPr>
              <a:t> </a:t>
            </a:r>
            <a:r>
              <a:rPr lang="en-US" b="1" i="1" u="sng" dirty="0" err="1">
                <a:solidFill>
                  <a:schemeClr val="accent1"/>
                </a:solidFill>
              </a:rPr>
              <a:t>thư</a:t>
            </a:r>
            <a:r>
              <a:rPr lang="en-US" b="1" i="1" u="sng" dirty="0">
                <a:solidFill>
                  <a:schemeClr val="accent1"/>
                </a:solidFill>
              </a:rPr>
              <a:t> </a:t>
            </a:r>
            <a:r>
              <a:rPr lang="en-US" b="1" i="1" u="sng" dirty="0" err="1">
                <a:solidFill>
                  <a:schemeClr val="accent1"/>
                </a:solidFill>
              </a:rPr>
              <a:t>giáp</a:t>
            </a:r>
            <a:r>
              <a:rPr lang="en-US" b="1" i="1" u="sng" dirty="0">
                <a:solidFill>
                  <a:schemeClr val="accent1"/>
                </a:solidFill>
              </a:rPr>
              <a:t>, </a:t>
            </a:r>
            <a:r>
              <a:rPr lang="en-US" b="1" i="1" u="sng" dirty="0" err="1">
                <a:solidFill>
                  <a:schemeClr val="accent1"/>
                </a:solidFill>
              </a:rPr>
              <a:t>không</a:t>
            </a:r>
            <a:r>
              <a:rPr lang="en-US" b="1" i="1" u="sng" dirty="0">
                <a:solidFill>
                  <a:schemeClr val="accent1"/>
                </a:solidFill>
              </a:rPr>
              <a:t> di </a:t>
            </a:r>
            <a:r>
              <a:rPr lang="en-US" b="1" i="1" u="sng" dirty="0" err="1">
                <a:solidFill>
                  <a:schemeClr val="accent1"/>
                </a:solidFill>
              </a:rPr>
              <a:t>căn</a:t>
            </a:r>
            <a:r>
              <a:rPr lang="en-US" b="1" i="1" u="sng" dirty="0">
                <a:solidFill>
                  <a:schemeClr val="accent1"/>
                </a:solidFill>
              </a:rPr>
              <a:t> </a:t>
            </a:r>
            <a:r>
              <a:rPr lang="en-US" b="1" i="1" u="sng" dirty="0" err="1">
                <a:solidFill>
                  <a:schemeClr val="accent1"/>
                </a:solidFill>
              </a:rPr>
              <a:t>hạch</a:t>
            </a:r>
            <a:r>
              <a:rPr lang="en-US" b="1" i="1" u="sng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14" y="230190"/>
            <a:ext cx="1305385" cy="150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3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F053-B268-4307-AA5C-A489128D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20" y="96780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Tiếp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cận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phẫu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thuật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cắt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giáp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5FC9-A28A-4C29-8EAA-E460E0B2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66" y="1364242"/>
            <a:ext cx="7886700" cy="4834482"/>
          </a:xfrm>
        </p:spPr>
        <p:txBody>
          <a:bodyPr>
            <a:normAutofit/>
          </a:bodyPr>
          <a:lstStyle/>
          <a:p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2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PT: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giáp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trọn</a:t>
            </a:r>
            <a:r>
              <a:rPr lang="en-US" dirty="0"/>
              <a:t>,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giáp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chừa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2 </a:t>
            </a:r>
            <a:r>
              <a:rPr lang="en-US" dirty="0" err="1"/>
              <a:t>bên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cáo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6B38F-E728-4984-8A2D-8CE81691160A}"/>
              </a:ext>
            </a:extLst>
          </p:cNvPr>
          <p:cNvSpPr txBox="1"/>
          <p:nvPr/>
        </p:nvSpPr>
        <p:spPr>
          <a:xfrm>
            <a:off x="290868" y="1889534"/>
            <a:ext cx="8515350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Cắt</a:t>
            </a:r>
            <a:r>
              <a:rPr lang="en-US" sz="2400" dirty="0"/>
              <a:t> </a:t>
            </a:r>
            <a:r>
              <a:rPr lang="en-US" sz="2400" dirty="0" err="1"/>
              <a:t>giáp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: </a:t>
            </a:r>
            <a:r>
              <a:rPr lang="en-US" sz="2400" dirty="0" err="1"/>
              <a:t>lấy</a:t>
            </a:r>
            <a:r>
              <a:rPr lang="en-US" sz="2400" dirty="0"/>
              <a:t> </a:t>
            </a:r>
            <a:r>
              <a:rPr lang="en-US" sz="2400" dirty="0" err="1"/>
              <a:t>bỏ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giáp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Cắt</a:t>
            </a:r>
            <a:r>
              <a:rPr lang="en-US" sz="2400" dirty="0"/>
              <a:t> </a:t>
            </a:r>
            <a:r>
              <a:rPr lang="en-US" sz="2400" dirty="0" err="1"/>
              <a:t>giáp</a:t>
            </a:r>
            <a:r>
              <a:rPr lang="en-US" sz="2400" dirty="0"/>
              <a:t> </a:t>
            </a:r>
            <a:r>
              <a:rPr lang="en-US" sz="2400" dirty="0" err="1"/>
              <a:t>gần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: t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,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tồn</a:t>
            </a:r>
            <a:r>
              <a:rPr lang="en-US" sz="2400" dirty="0"/>
              <a:t> </a:t>
            </a:r>
            <a:r>
              <a:rPr lang="en-US" sz="2400" dirty="0" err="1"/>
              <a:t>vỏ</a:t>
            </a:r>
            <a:r>
              <a:rPr lang="en-US" sz="2400" dirty="0"/>
              <a:t> bao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giáp</a:t>
            </a:r>
            <a:r>
              <a:rPr lang="en-US" sz="2400" dirty="0"/>
              <a:t> </a:t>
            </a:r>
            <a:r>
              <a:rPr lang="en-US" sz="2400" dirty="0" err="1"/>
              <a:t>phía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thuỳ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đối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bên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có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b</a:t>
            </a:r>
            <a:r>
              <a:rPr lang="vi-VN" sz="2400" b="1" dirty="0">
                <a:solidFill>
                  <a:schemeClr val="accent5">
                    <a:lumMod val="50000"/>
                  </a:schemeClr>
                </a:solidFill>
              </a:rPr>
              <a:t>ư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ớu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89983-3E7D-4704-B205-AD27EAD993E8}"/>
              </a:ext>
            </a:extLst>
          </p:cNvPr>
          <p:cNvSpPr txBox="1"/>
          <p:nvPr/>
        </p:nvSpPr>
        <p:spPr>
          <a:xfrm>
            <a:off x="379152" y="3281013"/>
            <a:ext cx="8338782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Cắt</a:t>
            </a:r>
            <a:r>
              <a:rPr lang="en-US" sz="2400" dirty="0"/>
              <a:t> </a:t>
            </a:r>
            <a:r>
              <a:rPr lang="en-US" sz="2400" dirty="0" err="1"/>
              <a:t>thuỳ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+ </a:t>
            </a:r>
            <a:r>
              <a:rPr lang="en-US" sz="2400" dirty="0" err="1"/>
              <a:t>eo</a:t>
            </a:r>
            <a:r>
              <a:rPr lang="en-US" sz="2400" dirty="0"/>
              <a:t>: </a:t>
            </a:r>
            <a:r>
              <a:rPr lang="en-US" sz="2400" dirty="0" err="1"/>
              <a:t>cắt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thuỳ</a:t>
            </a:r>
            <a:r>
              <a:rPr lang="en-US" sz="2400" dirty="0"/>
              <a:t>, </a:t>
            </a:r>
            <a:r>
              <a:rPr lang="en-US" sz="2400" dirty="0" err="1"/>
              <a:t>không</a:t>
            </a:r>
            <a:r>
              <a:rPr lang="en-US" sz="2400" dirty="0"/>
              <a:t> can </a:t>
            </a:r>
            <a:r>
              <a:rPr lang="en-US" sz="2400" dirty="0" err="1"/>
              <a:t>thiệp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cổ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endParaRPr lang="en-US" sz="2400" dirty="0"/>
          </a:p>
        </p:txBody>
      </p:sp>
      <p:pic>
        <p:nvPicPr>
          <p:cNvPr id="2050" name="Picture 2" descr="Image result for thyroidectomy">
            <a:extLst>
              <a:ext uri="{FF2B5EF4-FFF2-40B4-BE49-F238E27FC236}">
                <a16:creationId xmlns:a16="http://schemas.microsoft.com/office/drawing/2014/main" id="{FB55DC8E-9C6A-4828-A270-A770049EE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5393704"/>
            <a:ext cx="34290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7889529-8002-421D-9F54-AC36A2006425}"/>
              </a:ext>
            </a:extLst>
          </p:cNvPr>
          <p:cNvSpPr/>
          <p:nvPr/>
        </p:nvSpPr>
        <p:spPr>
          <a:xfrm>
            <a:off x="4094328" y="5608725"/>
            <a:ext cx="982639" cy="117999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4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0CF0-AC5D-4C68-8C6C-F1513BC2D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1354"/>
            <a:ext cx="7886700" cy="1013298"/>
          </a:xfrm>
        </p:spPr>
        <p:txBody>
          <a:bodyPr/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Tiếp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cận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phẫu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thuật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cắt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giáp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9EE87-E531-406F-BC88-BCEA4DFFD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5" y="1091820"/>
            <a:ext cx="8644307" cy="55648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CGTP,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ng: 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PTV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BN </a:t>
            </a:r>
            <a:r>
              <a:rPr lang="en-US" dirty="0" err="1"/>
              <a:t>đi</a:t>
            </a:r>
            <a:r>
              <a:rPr lang="en-US" dirty="0"/>
              <a:t> BV </a:t>
            </a:r>
            <a:r>
              <a:rPr lang="en-US" dirty="0" err="1"/>
              <a:t>khác</a:t>
            </a:r>
            <a:endParaRPr lang="en-US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PT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giáp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trọn</a:t>
            </a:r>
            <a:endParaRPr lang="en-US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dirty="0" err="1"/>
              <a:t>Nếu</a:t>
            </a:r>
            <a:r>
              <a:rPr lang="en-US" dirty="0"/>
              <a:t> PTV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TK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thuỳ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nên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ngừng</a:t>
            </a:r>
            <a:r>
              <a:rPr lang="en-US" dirty="0">
                <a:solidFill>
                  <a:srgbClr val="FF0000"/>
                </a:solidFill>
              </a:rPr>
              <a:t> ở PT </a:t>
            </a:r>
            <a:r>
              <a:rPr lang="en-US" dirty="0" err="1">
                <a:solidFill>
                  <a:srgbClr val="FF0000"/>
                </a:solidFill>
              </a:rPr>
              <a:t>cắt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thuỳ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PTV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: 62.722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giáp</a:t>
            </a:r>
            <a:r>
              <a:rPr lang="en-US" dirty="0"/>
              <a:t>: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CGTP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thuỳ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PTV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59115-1E7D-4AA3-A0E8-7F2B08A39772}"/>
              </a:ext>
            </a:extLst>
          </p:cNvPr>
          <p:cNvSpPr txBox="1"/>
          <p:nvPr/>
        </p:nvSpPr>
        <p:spPr>
          <a:xfrm>
            <a:off x="5950424" y="6492874"/>
            <a:ext cx="2966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Hauch</a:t>
            </a:r>
            <a:r>
              <a:rPr lang="en-US" sz="1200" dirty="0"/>
              <a:t> A, Ann </a:t>
            </a:r>
            <a:r>
              <a:rPr lang="en-US" sz="1200" dirty="0" err="1"/>
              <a:t>Surg</a:t>
            </a:r>
            <a:r>
              <a:rPr lang="en-US" sz="1200" dirty="0"/>
              <a:t> Oncol, 2014; 21(12):3844</a:t>
            </a:r>
          </a:p>
        </p:txBody>
      </p:sp>
    </p:spTree>
    <p:extLst>
      <p:ext uri="{BB962C8B-B14F-4D97-AF65-F5344CB8AC3E}">
        <p14:creationId xmlns:p14="http://schemas.microsoft.com/office/powerpoint/2010/main" val="50401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9"/>
            <a:ext cx="9144000" cy="4351338"/>
          </a:xfrm>
        </p:spPr>
        <p:txBody>
          <a:bodyPr>
            <a:normAutofit/>
          </a:bodyPr>
          <a:lstStyle/>
          <a:p>
            <a:r>
              <a:rPr lang="en-US" sz="3200" dirty="0" err="1"/>
              <a:t>Bệnh</a:t>
            </a:r>
            <a:r>
              <a:rPr lang="en-US" sz="3200" dirty="0"/>
              <a:t> </a:t>
            </a:r>
            <a:r>
              <a:rPr lang="en-US" sz="3200" dirty="0" err="1"/>
              <a:t>nhân</a:t>
            </a:r>
            <a:r>
              <a:rPr lang="en-US" sz="3200" dirty="0"/>
              <a:t> </a:t>
            </a:r>
            <a:r>
              <a:rPr lang="en-US" sz="3200" dirty="0" err="1"/>
              <a:t>nữ</a:t>
            </a:r>
            <a:r>
              <a:rPr lang="en-US" sz="3200" dirty="0"/>
              <a:t> 38 </a:t>
            </a:r>
            <a:r>
              <a:rPr lang="en-US" sz="3200" dirty="0" err="1"/>
              <a:t>tuổi</a:t>
            </a:r>
            <a:r>
              <a:rPr lang="en-US" sz="3200" dirty="0"/>
              <a:t>, </a:t>
            </a:r>
            <a:r>
              <a:rPr lang="en-US" sz="3200" dirty="0" err="1"/>
              <a:t>nhân</a:t>
            </a:r>
            <a:r>
              <a:rPr lang="en-US" sz="3200" dirty="0"/>
              <a:t> </a:t>
            </a:r>
            <a:r>
              <a:rPr lang="en-US" sz="3200" dirty="0" err="1"/>
              <a:t>giáp</a:t>
            </a:r>
            <a:r>
              <a:rPr lang="en-US" sz="3200" dirty="0"/>
              <a:t> 2,7cm, </a:t>
            </a:r>
            <a:r>
              <a:rPr lang="en-US" sz="3200" dirty="0" err="1"/>
              <a:t>nghi</a:t>
            </a:r>
            <a:r>
              <a:rPr lang="en-US" sz="3200" dirty="0"/>
              <a:t> </a:t>
            </a:r>
            <a:r>
              <a:rPr lang="en-US" sz="3200" dirty="0" err="1"/>
              <a:t>ngờ</a:t>
            </a:r>
            <a:r>
              <a:rPr lang="en-US" sz="3200" dirty="0"/>
              <a:t> </a:t>
            </a:r>
            <a:r>
              <a:rPr lang="en-US" sz="3200" dirty="0" err="1"/>
              <a:t>cao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siêu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,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hạch</a:t>
            </a:r>
            <a:r>
              <a:rPr lang="en-US" sz="3200" dirty="0"/>
              <a:t> </a:t>
            </a:r>
            <a:r>
              <a:rPr lang="en-US" sz="3200" dirty="0" err="1"/>
              <a:t>cổ</a:t>
            </a:r>
            <a:r>
              <a:rPr lang="en-US" sz="3200" dirty="0"/>
              <a:t> </a:t>
            </a:r>
            <a:r>
              <a:rPr lang="en-US" sz="3200" dirty="0" err="1"/>
              <a:t>ác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. FNA: PTC</a:t>
            </a:r>
          </a:p>
          <a:p>
            <a:r>
              <a:rPr lang="en-US" sz="3200" dirty="0" err="1"/>
              <a:t>Xử</a:t>
            </a:r>
            <a:r>
              <a:rPr lang="en-US" sz="3200" dirty="0"/>
              <a:t> </a:t>
            </a:r>
            <a:r>
              <a:rPr lang="en-US" sz="3200" dirty="0" err="1"/>
              <a:t>trí</a:t>
            </a:r>
            <a:r>
              <a:rPr lang="en-US" sz="3200" dirty="0"/>
              <a:t>?</a:t>
            </a:r>
          </a:p>
          <a:p>
            <a:pPr lvl="1"/>
            <a:r>
              <a:rPr lang="en-US" sz="2800" dirty="0" err="1"/>
              <a:t>Cắt</a:t>
            </a:r>
            <a:r>
              <a:rPr lang="en-US" sz="2800" dirty="0"/>
              <a:t> </a:t>
            </a:r>
            <a:r>
              <a:rPr lang="en-US" sz="2800" dirty="0" err="1"/>
              <a:t>giáp</a:t>
            </a:r>
            <a:r>
              <a:rPr lang="en-US" sz="2800" dirty="0"/>
              <a:t> </a:t>
            </a:r>
            <a:r>
              <a:rPr lang="en-US" sz="2800" dirty="0" err="1"/>
              <a:t>toàn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kèm</a:t>
            </a:r>
            <a:r>
              <a:rPr lang="en-US" sz="2800" dirty="0"/>
              <a:t> </a:t>
            </a:r>
            <a:r>
              <a:rPr lang="en-US" sz="2800" dirty="0" err="1"/>
              <a:t>nạo</a:t>
            </a:r>
            <a:r>
              <a:rPr lang="en-US" sz="2800" dirty="0"/>
              <a:t> </a:t>
            </a:r>
            <a:r>
              <a:rPr lang="en-US" sz="2800" dirty="0" err="1"/>
              <a:t>hạch</a:t>
            </a:r>
            <a:r>
              <a:rPr lang="en-US" sz="2800" dirty="0"/>
              <a:t> </a:t>
            </a:r>
            <a:r>
              <a:rPr lang="en-US" sz="2800" dirty="0" err="1"/>
              <a:t>cổ</a:t>
            </a:r>
            <a:r>
              <a:rPr lang="en-US" sz="2800" dirty="0"/>
              <a:t> </a:t>
            </a:r>
            <a:r>
              <a:rPr lang="en-US" sz="2800" dirty="0" err="1"/>
              <a:t>nhóm</a:t>
            </a:r>
            <a:r>
              <a:rPr lang="en-US" sz="2800" dirty="0"/>
              <a:t> </a:t>
            </a:r>
            <a:r>
              <a:rPr lang="en-US" sz="2800" dirty="0" err="1"/>
              <a:t>trung</a:t>
            </a:r>
            <a:r>
              <a:rPr lang="en-US" sz="2800" dirty="0"/>
              <a:t> </a:t>
            </a:r>
            <a:r>
              <a:rPr lang="en-US" sz="2800" dirty="0" err="1"/>
              <a:t>tâm</a:t>
            </a:r>
            <a:endParaRPr lang="en-US" sz="2800" dirty="0"/>
          </a:p>
          <a:p>
            <a:pPr lvl="1"/>
            <a:r>
              <a:rPr lang="en-US" sz="2800" dirty="0" err="1"/>
              <a:t>Cắt</a:t>
            </a:r>
            <a:r>
              <a:rPr lang="en-US" sz="2800" dirty="0"/>
              <a:t> </a:t>
            </a:r>
            <a:r>
              <a:rPr lang="en-US" sz="2800" dirty="0" err="1"/>
              <a:t>giáp</a:t>
            </a:r>
            <a:r>
              <a:rPr lang="en-US" sz="2800" dirty="0"/>
              <a:t> </a:t>
            </a:r>
            <a:r>
              <a:rPr lang="en-US" sz="2800" dirty="0" err="1"/>
              <a:t>toàn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endParaRPr lang="en-US" sz="2800" dirty="0"/>
          </a:p>
          <a:p>
            <a:pPr lvl="1"/>
            <a:r>
              <a:rPr lang="en-US" sz="2800" dirty="0" err="1"/>
              <a:t>Cắt</a:t>
            </a:r>
            <a:r>
              <a:rPr lang="en-US" sz="2800" dirty="0"/>
              <a:t> </a:t>
            </a:r>
            <a:r>
              <a:rPr lang="en-US" sz="2800" dirty="0" err="1"/>
              <a:t>giáp</a:t>
            </a:r>
            <a:r>
              <a:rPr lang="en-US" sz="2800" dirty="0"/>
              <a:t> </a:t>
            </a:r>
            <a:r>
              <a:rPr lang="en-US" sz="2800" dirty="0" err="1"/>
              <a:t>toàn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cắt</a:t>
            </a:r>
            <a:r>
              <a:rPr lang="en-US" sz="2800" dirty="0"/>
              <a:t> </a:t>
            </a:r>
            <a:r>
              <a:rPr lang="en-US" sz="2800" dirty="0" err="1"/>
              <a:t>thuỳ</a:t>
            </a:r>
            <a:endParaRPr lang="en-US" sz="2800" dirty="0"/>
          </a:p>
          <a:p>
            <a:pPr lvl="1"/>
            <a:r>
              <a:rPr lang="en-US" sz="2800" dirty="0" err="1"/>
              <a:t>Cắt</a:t>
            </a:r>
            <a:r>
              <a:rPr lang="en-US" sz="2800" dirty="0"/>
              <a:t> </a:t>
            </a:r>
            <a:r>
              <a:rPr lang="en-US" sz="2800" dirty="0" err="1"/>
              <a:t>thuỳ</a:t>
            </a:r>
            <a:endParaRPr lang="en-US" sz="2800" dirty="0"/>
          </a:p>
          <a:p>
            <a:pPr lvl="1"/>
            <a:r>
              <a:rPr lang="en-US" sz="2800" dirty="0"/>
              <a:t>Theo </a:t>
            </a:r>
            <a:r>
              <a:rPr lang="en-US" sz="2800" dirty="0" err="1"/>
              <a:t>dõi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8955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4215-9304-45D7-AB6E-35279119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Chọn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lựa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phẫu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thuật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( ATA 2015)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42E36-2F0C-48FD-A54B-4D9C5B7F292C}"/>
              </a:ext>
            </a:extLst>
          </p:cNvPr>
          <p:cNvSpPr txBox="1"/>
          <p:nvPr/>
        </p:nvSpPr>
        <p:spPr>
          <a:xfrm>
            <a:off x="423081" y="1446662"/>
            <a:ext cx="8092269" cy="230832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  <a:r>
              <a:rPr lang="vi-VN" sz="2400" dirty="0"/>
              <a:t>ư</a:t>
            </a:r>
            <a:r>
              <a:rPr lang="en-US" sz="2400" dirty="0" err="1"/>
              <a:t>ớu</a:t>
            </a:r>
            <a:r>
              <a:rPr lang="en-US" sz="2400" dirty="0"/>
              <a:t> &lt;1cm +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xâm</a:t>
            </a:r>
            <a:r>
              <a:rPr lang="en-US" sz="2400" dirty="0"/>
              <a:t> </a:t>
            </a:r>
            <a:r>
              <a:rPr lang="en-US" sz="2400" dirty="0" err="1"/>
              <a:t>lấn</a:t>
            </a:r>
            <a:r>
              <a:rPr lang="en-US" sz="2400" dirty="0"/>
              <a:t> </a:t>
            </a:r>
            <a:r>
              <a:rPr lang="en-US" sz="2400" dirty="0" err="1"/>
              <a:t>vỏ</a:t>
            </a:r>
            <a:r>
              <a:rPr lang="en-US" sz="2400" dirty="0"/>
              <a:t> bao +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hạch</a:t>
            </a:r>
            <a:r>
              <a:rPr lang="en-US" sz="2400" dirty="0"/>
              <a:t> di </a:t>
            </a:r>
            <a:r>
              <a:rPr lang="en-US" sz="2400" dirty="0" err="1"/>
              <a:t>căn</a:t>
            </a:r>
            <a:r>
              <a:rPr lang="en-US" sz="2400" dirty="0"/>
              <a:t>: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PT,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PT </a:t>
            </a:r>
            <a:r>
              <a:rPr lang="en-US" sz="2400" dirty="0" err="1"/>
              <a:t>cắt</a:t>
            </a:r>
            <a:r>
              <a:rPr lang="en-US" sz="2400" dirty="0"/>
              <a:t> </a:t>
            </a:r>
            <a:r>
              <a:rPr lang="en-US" sz="2400" dirty="0" err="1"/>
              <a:t>thuỳ</a:t>
            </a:r>
            <a:r>
              <a:rPr lang="en-US" sz="2400" dirty="0"/>
              <a:t>. </a:t>
            </a:r>
            <a:r>
              <a:rPr lang="en-US" sz="2400" dirty="0" err="1"/>
              <a:t>Trừ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K </a:t>
            </a:r>
            <a:r>
              <a:rPr lang="en-US" sz="2400" dirty="0" err="1"/>
              <a:t>giáp</a:t>
            </a:r>
            <a:r>
              <a:rPr lang="en-US" sz="2400" dirty="0"/>
              <a:t> ở </a:t>
            </a:r>
            <a:r>
              <a:rPr lang="en-US" sz="2400" dirty="0" err="1"/>
              <a:t>thuỳ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Xạ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cổ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gia</a:t>
            </a:r>
            <a:r>
              <a:rPr lang="en-US" sz="2400" dirty="0"/>
              <a:t> </a:t>
            </a:r>
            <a:r>
              <a:rPr lang="en-US" sz="2400" dirty="0" err="1"/>
              <a:t>đình</a:t>
            </a:r>
            <a:r>
              <a:rPr lang="en-US" sz="2400" dirty="0"/>
              <a:t> K </a:t>
            </a:r>
            <a:r>
              <a:rPr lang="en-US" sz="2400" dirty="0" err="1"/>
              <a:t>giáp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th</a:t>
            </a:r>
            <a:r>
              <a:rPr lang="vi-VN" sz="2400" dirty="0"/>
              <a:t>ư</a:t>
            </a:r>
            <a:r>
              <a:rPr lang="en-US" sz="2400" dirty="0" err="1"/>
              <a:t>ờng</a:t>
            </a:r>
            <a:r>
              <a:rPr lang="en-US" sz="2400" dirty="0"/>
              <a:t> </a:t>
            </a:r>
            <a:r>
              <a:rPr lang="en-US" sz="2400" dirty="0" err="1"/>
              <a:t>gây</a:t>
            </a:r>
            <a:r>
              <a:rPr lang="en-US" sz="2400" dirty="0"/>
              <a:t>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dõi</a:t>
            </a:r>
            <a:r>
              <a:rPr 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C5DF67-4402-400E-8308-0ABFABA4BE0B}"/>
              </a:ext>
            </a:extLst>
          </p:cNvPr>
          <p:cNvSpPr txBox="1"/>
          <p:nvPr/>
        </p:nvSpPr>
        <p:spPr>
          <a:xfrm>
            <a:off x="406022" y="3961700"/>
            <a:ext cx="7886700" cy="14465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B</a:t>
            </a:r>
            <a:r>
              <a:rPr lang="vi-VN" sz="2200" dirty="0"/>
              <a:t>ư</a:t>
            </a:r>
            <a:r>
              <a:rPr lang="en-US" sz="2200" dirty="0" err="1"/>
              <a:t>ớu</a:t>
            </a:r>
            <a:r>
              <a:rPr lang="en-US" sz="2200" dirty="0"/>
              <a:t> 1-4cm +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xâm</a:t>
            </a:r>
            <a:r>
              <a:rPr lang="en-US" sz="2200" dirty="0"/>
              <a:t> </a:t>
            </a:r>
            <a:r>
              <a:rPr lang="en-US" sz="2200" dirty="0" err="1"/>
              <a:t>lấn</a:t>
            </a:r>
            <a:r>
              <a:rPr lang="en-US" sz="2200" dirty="0"/>
              <a:t> </a:t>
            </a:r>
            <a:r>
              <a:rPr lang="en-US" sz="2200" dirty="0" err="1"/>
              <a:t>vỏ</a:t>
            </a:r>
            <a:r>
              <a:rPr lang="en-US" sz="2200" dirty="0"/>
              <a:t> bao + </a:t>
            </a:r>
            <a:r>
              <a:rPr lang="en-US" sz="2200" dirty="0" err="1"/>
              <a:t>không</a:t>
            </a:r>
            <a:r>
              <a:rPr lang="en-US" sz="2200" dirty="0"/>
              <a:t> di </a:t>
            </a:r>
            <a:r>
              <a:rPr lang="en-US" sz="2200" dirty="0" err="1"/>
              <a:t>căn</a:t>
            </a:r>
            <a:r>
              <a:rPr lang="en-US" sz="2200" dirty="0"/>
              <a:t> </a:t>
            </a:r>
            <a:r>
              <a:rPr lang="en-US" sz="2200" dirty="0" err="1"/>
              <a:t>hạch</a:t>
            </a:r>
            <a:r>
              <a:rPr lang="en-US" sz="2200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CGTP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cắt</a:t>
            </a:r>
            <a:r>
              <a:rPr lang="en-US" sz="2200" dirty="0"/>
              <a:t> </a:t>
            </a:r>
            <a:r>
              <a:rPr lang="en-US" sz="2200" dirty="0" err="1"/>
              <a:t>thuỳ</a:t>
            </a:r>
            <a:endParaRPr lang="en-US" sz="2200" dirty="0"/>
          </a:p>
          <a:p>
            <a:pPr marL="285750" indent="-285750">
              <a:buFontTx/>
              <a:buChar char="-"/>
            </a:pPr>
            <a:r>
              <a:rPr lang="en-US" sz="2200" dirty="0"/>
              <a:t>CGTP </a:t>
            </a:r>
            <a:r>
              <a:rPr lang="en-US" sz="2200" dirty="0" err="1"/>
              <a:t>khi</a:t>
            </a:r>
            <a:r>
              <a:rPr lang="en-US" sz="2200" dirty="0"/>
              <a:t>: BN </a:t>
            </a:r>
            <a:r>
              <a:rPr lang="en-US" sz="2200" dirty="0" err="1"/>
              <a:t>chọn</a:t>
            </a:r>
            <a:r>
              <a:rPr lang="en-US" sz="2200" dirty="0"/>
              <a:t> </a:t>
            </a:r>
            <a:r>
              <a:rPr lang="en-US" sz="2200" dirty="0" err="1"/>
              <a:t>lựa</a:t>
            </a:r>
            <a:r>
              <a:rPr lang="en-US" sz="2200" dirty="0"/>
              <a:t>,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bất</a:t>
            </a:r>
            <a:r>
              <a:rPr lang="en-US" sz="2200" dirty="0"/>
              <a:t> </a:t>
            </a:r>
            <a:r>
              <a:rPr lang="en-US" sz="2200" dirty="0" err="1"/>
              <a:t>th</a:t>
            </a:r>
            <a:r>
              <a:rPr lang="vi-VN" sz="2200" dirty="0"/>
              <a:t>ư</a:t>
            </a:r>
            <a:r>
              <a:rPr lang="en-US" sz="2200" dirty="0" err="1"/>
              <a:t>ờng</a:t>
            </a:r>
            <a:r>
              <a:rPr lang="en-US" sz="2200" dirty="0"/>
              <a:t> </a:t>
            </a:r>
            <a:r>
              <a:rPr lang="en-US" sz="2200" dirty="0" err="1"/>
              <a:t>siêu</a:t>
            </a:r>
            <a:r>
              <a:rPr lang="en-US" sz="2200" dirty="0"/>
              <a:t> </a:t>
            </a:r>
            <a:r>
              <a:rPr lang="en-US" sz="2200" dirty="0" err="1"/>
              <a:t>âm</a:t>
            </a:r>
            <a:r>
              <a:rPr lang="en-US" sz="2200" dirty="0"/>
              <a:t> ở </a:t>
            </a:r>
            <a:r>
              <a:rPr lang="en-US" sz="2200" dirty="0" err="1"/>
              <a:t>thuỳ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bên</a:t>
            </a:r>
            <a:r>
              <a:rPr lang="en-US" sz="2200" dirty="0"/>
              <a:t>,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cần</a:t>
            </a:r>
            <a:r>
              <a:rPr lang="en-US" sz="2200" dirty="0"/>
              <a:t> </a:t>
            </a:r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Iod</a:t>
            </a:r>
            <a:r>
              <a:rPr lang="en-US" sz="2200" dirty="0"/>
              <a:t> </a:t>
            </a:r>
            <a:r>
              <a:rPr lang="en-US" sz="2200" dirty="0" err="1"/>
              <a:t>phóng</a:t>
            </a:r>
            <a:r>
              <a:rPr lang="en-US" sz="2200" dirty="0"/>
              <a:t> </a:t>
            </a:r>
            <a:r>
              <a:rPr lang="en-US" sz="2200" dirty="0" err="1"/>
              <a:t>xạ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mổ</a:t>
            </a:r>
            <a:r>
              <a:rPr lang="en-US" sz="2200" dirty="0"/>
              <a:t>, </a:t>
            </a:r>
            <a:r>
              <a:rPr lang="en-US" sz="2200" dirty="0" err="1"/>
              <a:t>dễ</a:t>
            </a:r>
            <a:r>
              <a:rPr lang="en-US" sz="2200" dirty="0"/>
              <a:t> </a:t>
            </a:r>
            <a:r>
              <a:rPr lang="en-US" sz="2200" dirty="0" err="1"/>
              <a:t>dàng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dõi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0BB082-90D1-4395-9DDD-E185676B6F10}"/>
              </a:ext>
            </a:extLst>
          </p:cNvPr>
          <p:cNvSpPr txBox="1"/>
          <p:nvPr/>
        </p:nvSpPr>
        <p:spPr>
          <a:xfrm>
            <a:off x="406022" y="5582886"/>
            <a:ext cx="6352858" cy="7694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B</a:t>
            </a:r>
            <a:r>
              <a:rPr lang="vi-VN" sz="2200" dirty="0"/>
              <a:t>ư</a:t>
            </a:r>
            <a:r>
              <a:rPr lang="en-US" sz="2200" dirty="0" err="1"/>
              <a:t>ớu</a:t>
            </a:r>
            <a:r>
              <a:rPr lang="en-US" sz="2200" dirty="0"/>
              <a:t> ≥4cm, </a:t>
            </a:r>
            <a:r>
              <a:rPr lang="en-US" sz="2200" dirty="0" err="1"/>
              <a:t>xâm</a:t>
            </a:r>
            <a:r>
              <a:rPr lang="en-US" sz="2200" dirty="0"/>
              <a:t> </a:t>
            </a:r>
            <a:r>
              <a:rPr lang="en-US" sz="2200" dirty="0" err="1"/>
              <a:t>lấn</a:t>
            </a:r>
            <a:r>
              <a:rPr lang="en-US" sz="2200" dirty="0"/>
              <a:t> </a:t>
            </a:r>
            <a:r>
              <a:rPr lang="en-US" sz="2200" dirty="0" err="1"/>
              <a:t>ngoài</a:t>
            </a:r>
            <a:r>
              <a:rPr lang="en-US" sz="2200" dirty="0"/>
              <a:t> </a:t>
            </a:r>
            <a:r>
              <a:rPr lang="en-US" sz="2200" dirty="0" err="1"/>
              <a:t>tuyến</a:t>
            </a:r>
            <a:r>
              <a:rPr lang="en-US" sz="2200" dirty="0"/>
              <a:t> </a:t>
            </a:r>
            <a:r>
              <a:rPr lang="en-US" sz="2200" dirty="0" err="1"/>
              <a:t>giáp</a:t>
            </a:r>
            <a:r>
              <a:rPr lang="en-US" sz="2200" dirty="0"/>
              <a:t>, </a:t>
            </a:r>
            <a:r>
              <a:rPr lang="en-US" sz="2200" dirty="0" err="1"/>
              <a:t>hoặc</a:t>
            </a:r>
            <a:r>
              <a:rPr lang="en-US" sz="2200" dirty="0"/>
              <a:t> di </a:t>
            </a:r>
            <a:r>
              <a:rPr lang="en-US" sz="2200" dirty="0" err="1"/>
              <a:t>căn</a:t>
            </a:r>
            <a:r>
              <a:rPr lang="en-US" sz="2200" dirty="0"/>
              <a:t> </a:t>
            </a:r>
            <a:r>
              <a:rPr lang="en-US" sz="2200" dirty="0" err="1"/>
              <a:t>hạch</a:t>
            </a:r>
            <a:r>
              <a:rPr lang="en-US" sz="2200" dirty="0"/>
              <a:t>, di </a:t>
            </a:r>
            <a:r>
              <a:rPr lang="en-US" sz="2200" dirty="0" err="1"/>
              <a:t>căn</a:t>
            </a:r>
            <a:r>
              <a:rPr lang="en-US" sz="2200" dirty="0"/>
              <a:t> </a:t>
            </a:r>
            <a:r>
              <a:rPr lang="en-US" sz="2200" dirty="0" err="1"/>
              <a:t>xa</a:t>
            </a:r>
            <a:r>
              <a:rPr lang="en-US" sz="2200" dirty="0"/>
              <a:t>: </a:t>
            </a:r>
            <a:r>
              <a:rPr lang="en-US" sz="2200" dirty="0" err="1"/>
              <a:t>khuyến</a:t>
            </a:r>
            <a:r>
              <a:rPr lang="en-US" sz="2200" dirty="0"/>
              <a:t> </a:t>
            </a:r>
            <a:r>
              <a:rPr lang="en-US" sz="2200" dirty="0" err="1"/>
              <a:t>cáo</a:t>
            </a:r>
            <a:r>
              <a:rPr lang="en-US" sz="2200" dirty="0"/>
              <a:t> CGTP</a:t>
            </a:r>
          </a:p>
        </p:txBody>
      </p:sp>
      <p:pic>
        <p:nvPicPr>
          <p:cNvPr id="8" name="Picture 7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0A24876D-83D6-44C1-984B-7E1E499391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5" r="2419" b="7284"/>
          <a:stretch/>
        </p:blipFill>
        <p:spPr>
          <a:xfrm>
            <a:off x="6865847" y="1929598"/>
            <a:ext cx="1496819" cy="182538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BA0FBC9-3E89-438B-84E5-2CF8FD6B42AA}"/>
              </a:ext>
            </a:extLst>
          </p:cNvPr>
          <p:cNvSpPr/>
          <p:nvPr/>
        </p:nvSpPr>
        <p:spPr>
          <a:xfrm>
            <a:off x="7178722" y="3234519"/>
            <a:ext cx="122830" cy="194481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E880E-DFB8-4DCD-8DD0-56C0489ABBA5}"/>
              </a:ext>
            </a:extLst>
          </p:cNvPr>
          <p:cNvCxnSpPr>
            <a:endCxn id="8" idx="2"/>
          </p:cNvCxnSpPr>
          <p:nvPr/>
        </p:nvCxnSpPr>
        <p:spPr>
          <a:xfrm flipH="1">
            <a:off x="7614257" y="2579427"/>
            <a:ext cx="170" cy="11755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A3C3536D-B67A-4AC6-B661-1211E821C1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5" r="2419" b="7284"/>
          <a:stretch/>
        </p:blipFill>
        <p:spPr>
          <a:xfrm>
            <a:off x="7301552" y="5032612"/>
            <a:ext cx="1496819" cy="182538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8C0A455-1C06-474A-89D7-EF3348EC3755}"/>
              </a:ext>
            </a:extLst>
          </p:cNvPr>
          <p:cNvSpPr/>
          <p:nvPr/>
        </p:nvSpPr>
        <p:spPr>
          <a:xfrm>
            <a:off x="7614255" y="6307923"/>
            <a:ext cx="328741" cy="333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6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E58A-8FA3-4902-A688-0B1AAA7B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giáp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1-4cm,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nguy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c</a:t>
            </a:r>
            <a:r>
              <a:rPr lang="vi-VN" dirty="0">
                <a:solidFill>
                  <a:schemeClr val="accent2">
                    <a:lumMod val="75000"/>
                  </a:schemeClr>
                </a:solidFill>
              </a:rPr>
              <a:t>ơ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thấp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7E1C8-3897-45F0-A3E2-C7F432BCE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50612"/>
            <a:ext cx="7886700" cy="5128914"/>
          </a:xfrm>
        </p:spPr>
        <p:txBody>
          <a:bodyPr>
            <a:normAutofit/>
          </a:bodyPr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SEER: </a:t>
            </a:r>
          </a:p>
          <a:p>
            <a:pPr lvl="1"/>
            <a:r>
              <a:rPr lang="en-US" dirty="0"/>
              <a:t>OS 10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BN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PT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thuỳ</a:t>
            </a:r>
            <a:r>
              <a:rPr lang="en-US" dirty="0"/>
              <a:t> (90,8%)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CGTP (90,4%)</a:t>
            </a:r>
          </a:p>
          <a:p>
            <a:pPr lvl="1"/>
            <a:r>
              <a:rPr lang="en-US" dirty="0"/>
              <a:t>CSS (cause-specific survival): 98,6% so </a:t>
            </a:r>
            <a:r>
              <a:rPr lang="en-US" dirty="0" err="1"/>
              <a:t>với</a:t>
            </a:r>
            <a:r>
              <a:rPr lang="en-US" dirty="0"/>
              <a:t> 96,8% </a:t>
            </a:r>
          </a:p>
          <a:p>
            <a:r>
              <a:rPr lang="en-US" dirty="0"/>
              <a:t>K </a:t>
            </a:r>
            <a:r>
              <a:rPr lang="en-US" dirty="0" err="1"/>
              <a:t>giáp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</a:p>
          <a:p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Iod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K </a:t>
            </a:r>
            <a:r>
              <a:rPr lang="en-US" dirty="0" err="1"/>
              <a:t>giáp</a:t>
            </a:r>
            <a:r>
              <a:rPr lang="en-US" dirty="0"/>
              <a:t> &lt;4cm,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giáp</a:t>
            </a:r>
            <a:endParaRPr lang="en-US" dirty="0"/>
          </a:p>
          <a:p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Iod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mổ</a:t>
            </a:r>
            <a:r>
              <a:rPr lang="en-US" dirty="0"/>
              <a:t>,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71282-E92D-4C8D-82C6-C18654442634}"/>
              </a:ext>
            </a:extLst>
          </p:cNvPr>
          <p:cNvSpPr txBox="1"/>
          <p:nvPr/>
        </p:nvSpPr>
        <p:spPr>
          <a:xfrm>
            <a:off x="4104159" y="6338985"/>
            <a:ext cx="5039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Barney BM, Hitchcock YJ, Sharma P , et al. Head Neck 2011; 33:645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C74FD-D4A0-40E8-84C1-F86EC8A3CEDD}"/>
              </a:ext>
            </a:extLst>
          </p:cNvPr>
          <p:cNvSpPr txBox="1"/>
          <p:nvPr/>
        </p:nvSpPr>
        <p:spPr>
          <a:xfrm>
            <a:off x="423933" y="1370540"/>
            <a:ext cx="468032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NCCN </a:t>
            </a:r>
            <a:r>
              <a:rPr lang="en-US" sz="2400" dirty="0" err="1"/>
              <a:t>và</a:t>
            </a:r>
            <a:r>
              <a:rPr lang="en-US" sz="2400" dirty="0"/>
              <a:t> ATA </a:t>
            </a:r>
            <a:r>
              <a:rPr lang="en-US" sz="2400" dirty="0" err="1"/>
              <a:t>đều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ý </a:t>
            </a:r>
            <a:r>
              <a:rPr lang="en-US" sz="2400" dirty="0" err="1"/>
              <a:t>phẫu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cắt</a:t>
            </a:r>
            <a:r>
              <a:rPr lang="en-US" sz="2400" dirty="0"/>
              <a:t> </a:t>
            </a:r>
            <a:r>
              <a:rPr lang="en-US" sz="2400" dirty="0" err="1"/>
              <a:t>thuỳ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K </a:t>
            </a:r>
            <a:r>
              <a:rPr lang="en-US" sz="2400" dirty="0" err="1"/>
              <a:t>giáp</a:t>
            </a:r>
            <a:r>
              <a:rPr lang="en-US" sz="2400" dirty="0"/>
              <a:t> &lt;4cm, </a:t>
            </a:r>
            <a:r>
              <a:rPr lang="en-US" sz="2400" dirty="0" err="1"/>
              <a:t>nằm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nhu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giáp</a:t>
            </a:r>
            <a:endParaRPr lang="en-US" sz="2400" dirty="0"/>
          </a:p>
        </p:txBody>
      </p:sp>
      <p:sp>
        <p:nvSpPr>
          <p:cNvPr id="6" name="Action Button: Help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E76D192-9BAF-4EA1-A5DC-AB46C57F4B0D}"/>
              </a:ext>
            </a:extLst>
          </p:cNvPr>
          <p:cNvSpPr/>
          <p:nvPr/>
        </p:nvSpPr>
        <p:spPr>
          <a:xfrm>
            <a:off x="5650173" y="1429072"/>
            <a:ext cx="1665027" cy="1083263"/>
          </a:xfrm>
          <a:prstGeom prst="actionButtonHel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Độ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rộng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của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phẫu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thuật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???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814073"/>
              </p:ext>
            </p:extLst>
          </p:nvPr>
        </p:nvGraphicFramePr>
        <p:xfrm>
          <a:off x="628650" y="1825625"/>
          <a:ext cx="78867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Cắt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giáp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toàn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phần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Cắt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thuỳ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Điều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trị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triệt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để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các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tổn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thương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có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thể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có</a:t>
                      </a:r>
                      <a:r>
                        <a:rPr lang="en-US" sz="2400" baseline="0" dirty="0"/>
                        <a:t> ở </a:t>
                      </a:r>
                      <a:r>
                        <a:rPr lang="en-US" sz="2400" baseline="0" dirty="0" err="1"/>
                        <a:t>cả</a:t>
                      </a:r>
                      <a:r>
                        <a:rPr lang="en-US" sz="2400" baseline="0" dirty="0"/>
                        <a:t> 2 </a:t>
                      </a:r>
                      <a:r>
                        <a:rPr lang="en-US" sz="2400" baseline="0" dirty="0" err="1"/>
                        <a:t>thuỳ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Bệnh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có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tiên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lượng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tốt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Tạo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điều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kiện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điều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trị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Iod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phóng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xạ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Mổ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càng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lớn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nguy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cơ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biến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chứng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càng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cao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Dễ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phát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hiện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tái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phát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Không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khác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biệt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về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sống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còn</a:t>
                      </a:r>
                      <a:r>
                        <a:rPr lang="en-US" sz="2400" baseline="0" dirty="0"/>
                        <a:t>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710" y="4520882"/>
            <a:ext cx="5938466" cy="215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6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C6D6-EA49-44B9-8A63-B8834A9C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Mở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đầu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5EFFD-751B-4B92-8750-572DA3F43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K </a:t>
            </a:r>
            <a:r>
              <a:rPr lang="en-US" dirty="0" err="1"/>
              <a:t>giáp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</a:p>
          <a:p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cãi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nay: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giáp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??? -&gt;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LS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minh</a:t>
            </a:r>
            <a:endParaRPr lang="en-US" dirty="0"/>
          </a:p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Theo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giáp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nạo</a:t>
            </a:r>
            <a:r>
              <a:rPr lang="en-US" dirty="0"/>
              <a:t> </a:t>
            </a:r>
            <a:r>
              <a:rPr lang="en-US" dirty="0" err="1"/>
              <a:t>hạch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6451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86" y="365126"/>
            <a:ext cx="8326164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giáp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63" t="44033" r="19444" b="14058"/>
          <a:stretch/>
        </p:blipFill>
        <p:spPr>
          <a:xfrm>
            <a:off x="630620" y="1844566"/>
            <a:ext cx="7267904" cy="3488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5572" y="5332816"/>
            <a:ext cx="7504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PTV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 &gt;99 ca CGTP/</a:t>
            </a:r>
            <a:r>
              <a:rPr lang="en-US" dirty="0" err="1"/>
              <a:t>năm</a:t>
            </a:r>
            <a:endParaRPr lang="en-US" dirty="0"/>
          </a:p>
          <a:p>
            <a:r>
              <a:rPr lang="en-US" dirty="0"/>
              <a:t>PTV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: 10 – 99 ca CGTP/</a:t>
            </a:r>
            <a:r>
              <a:rPr lang="en-US" dirty="0" err="1"/>
              <a:t>năm</a:t>
            </a:r>
            <a:endParaRPr lang="en-US" dirty="0"/>
          </a:p>
          <a:p>
            <a:r>
              <a:rPr lang="en-US" dirty="0"/>
              <a:t>PTV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 &lt;10 ca CGTP/</a:t>
            </a:r>
            <a:r>
              <a:rPr lang="en-US" dirty="0" err="1"/>
              <a:t>năm</a:t>
            </a:r>
            <a:endParaRPr lang="en-US" dirty="0"/>
          </a:p>
          <a:p>
            <a:pPr algn="r"/>
            <a:r>
              <a:rPr lang="en-US" dirty="0" err="1"/>
              <a:t>Hauch</a:t>
            </a:r>
            <a:r>
              <a:rPr lang="en-US" dirty="0"/>
              <a:t> et al, SSO, 2014</a:t>
            </a:r>
          </a:p>
        </p:txBody>
      </p:sp>
    </p:spTree>
    <p:extLst>
      <p:ext uri="{BB962C8B-B14F-4D97-AF65-F5344CB8AC3E}">
        <p14:creationId xmlns:p14="http://schemas.microsoft.com/office/powerpoint/2010/main" val="2160618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306" y="1357059"/>
            <a:ext cx="8366494" cy="4351338"/>
          </a:xfrm>
        </p:spPr>
        <p:txBody>
          <a:bodyPr/>
          <a:lstStyle/>
          <a:p>
            <a:r>
              <a:rPr lang="en-US" dirty="0" err="1"/>
              <a:t>Bilimoria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cs</a:t>
            </a:r>
            <a:r>
              <a:rPr lang="en-US" dirty="0"/>
              <a:t> (2007):</a:t>
            </a:r>
          </a:p>
          <a:p>
            <a:pPr lvl="1"/>
            <a:r>
              <a:rPr lang="en-US" dirty="0"/>
              <a:t>52.173 BN PTC (National Cancer Database) (1985-1998)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PTC &gt;1cm </a:t>
            </a:r>
            <a:r>
              <a:rPr lang="en-US" dirty="0" err="1"/>
              <a:t>được</a:t>
            </a:r>
            <a:r>
              <a:rPr lang="en-US" dirty="0"/>
              <a:t> CGTP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203" y="2923168"/>
            <a:ext cx="6399594" cy="377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03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5" y="93990"/>
            <a:ext cx="7886700" cy="1325563"/>
          </a:xfrm>
        </p:spPr>
        <p:txBody>
          <a:bodyPr/>
          <a:lstStyle/>
          <a:p>
            <a:r>
              <a:rPr lang="en-US" dirty="0"/>
              <a:t>Y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7821"/>
            <a:ext cx="7886700" cy="5089142"/>
          </a:xfrm>
        </p:spPr>
        <p:txBody>
          <a:bodyPr/>
          <a:lstStyle/>
          <a:p>
            <a:r>
              <a:rPr lang="en-US" dirty="0"/>
              <a:t>Mendelsohn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cs</a:t>
            </a:r>
            <a:r>
              <a:rPr lang="en-US" dirty="0"/>
              <a:t>, </a:t>
            </a:r>
            <a:r>
              <a:rPr lang="en-US" i="1" dirty="0"/>
              <a:t>Arch </a:t>
            </a:r>
            <a:r>
              <a:rPr lang="en-US" i="1" dirty="0" err="1"/>
              <a:t>Otolaryngol</a:t>
            </a:r>
            <a:r>
              <a:rPr lang="en-US" i="1" dirty="0"/>
              <a:t> Head Neck </a:t>
            </a:r>
            <a:r>
              <a:rPr lang="en-US" i="1" dirty="0" err="1"/>
              <a:t>Surg</a:t>
            </a:r>
            <a:r>
              <a:rPr lang="en-US" dirty="0"/>
              <a:t> 2010: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thuỳ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CGTP</a:t>
            </a:r>
          </a:p>
          <a:p>
            <a:pPr lvl="1"/>
            <a:r>
              <a:rPr lang="en-US" dirty="0"/>
              <a:t>22.724 BN PTC (SEER 1988-2001)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còn</a:t>
            </a:r>
            <a:endParaRPr lang="en-US" dirty="0"/>
          </a:p>
          <a:p>
            <a:r>
              <a:rPr lang="en-US" dirty="0"/>
              <a:t>Mohamed </a:t>
            </a:r>
            <a:r>
              <a:rPr lang="en-US" dirty="0" err="1"/>
              <a:t>Abdelgadir</a:t>
            </a:r>
            <a:r>
              <a:rPr lang="en-US" dirty="0"/>
              <a:t> Adam: 61.775 BN PTC 1-4cm: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010" t="23598" r="19223" b="38901"/>
          <a:stretch/>
        </p:blipFill>
        <p:spPr>
          <a:xfrm>
            <a:off x="748862" y="3859432"/>
            <a:ext cx="76462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9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8602" t="39763" r="4805" b="40194"/>
          <a:stretch/>
        </p:blipFill>
        <p:spPr>
          <a:xfrm>
            <a:off x="628649" y="4917190"/>
            <a:ext cx="8394673" cy="194081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075594"/>
              </p:ext>
            </p:extLst>
          </p:nvPr>
        </p:nvGraphicFramePr>
        <p:xfrm>
          <a:off x="408917" y="333844"/>
          <a:ext cx="8326164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43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Cắt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thuỳ</a:t>
                      </a:r>
                      <a:r>
                        <a:rPr lang="en-US" sz="2200" baseline="0" dirty="0"/>
                        <a:t> (N=6849)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Cắt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giáp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toàn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phần</a:t>
                      </a:r>
                      <a:r>
                        <a:rPr lang="en-US" sz="2200" baseline="0" dirty="0"/>
                        <a:t> (N=54926)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/>
                        <a:t>Kích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thước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bướu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1-2cm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2,1-4cm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>
                          <a:solidFill>
                            <a:srgbClr val="FF0000"/>
                          </a:solidFill>
                        </a:rPr>
                        <a:t>Bướu</a:t>
                      </a:r>
                      <a:r>
                        <a:rPr lang="en-US" sz="22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rgbClr val="FF0000"/>
                          </a:solidFill>
                        </a:rPr>
                        <a:t>đa</a:t>
                      </a:r>
                      <a:r>
                        <a:rPr lang="en-US" sz="2200" baseline="0" dirty="0">
                          <a:solidFill>
                            <a:srgbClr val="FF0000"/>
                          </a:solidFill>
                        </a:rPr>
                        <a:t> ổ</a:t>
                      </a:r>
                      <a:endParaRPr lang="en-US" sz="2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29%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44%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&lt;0,001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Lan </a:t>
                      </a:r>
                      <a:r>
                        <a:rPr lang="en-US" sz="2200" dirty="0" err="1">
                          <a:solidFill>
                            <a:srgbClr val="FF0000"/>
                          </a:solidFill>
                        </a:rPr>
                        <a:t>rộn</a:t>
                      </a:r>
                      <a:r>
                        <a:rPr lang="en-US" sz="2200" baseline="0" dirty="0" err="1">
                          <a:solidFill>
                            <a:srgbClr val="FF0000"/>
                          </a:solidFill>
                        </a:rPr>
                        <a:t>g</a:t>
                      </a:r>
                      <a:r>
                        <a:rPr lang="en-US" sz="22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rgbClr val="FF0000"/>
                          </a:solidFill>
                        </a:rPr>
                        <a:t>ngoài</a:t>
                      </a:r>
                      <a:r>
                        <a:rPr lang="en-US" sz="22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rgbClr val="FF0000"/>
                          </a:solidFill>
                        </a:rPr>
                        <a:t>tuyến</a:t>
                      </a:r>
                      <a:r>
                        <a:rPr lang="en-US" sz="22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rgbClr val="FF0000"/>
                          </a:solidFill>
                        </a:rPr>
                        <a:t>giáp</a:t>
                      </a:r>
                      <a:endParaRPr lang="en-US" sz="2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16%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&lt;0,001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Di </a:t>
                      </a:r>
                      <a:r>
                        <a:rPr lang="en-US" sz="2200" dirty="0" err="1">
                          <a:solidFill>
                            <a:srgbClr val="FF0000"/>
                          </a:solidFill>
                        </a:rPr>
                        <a:t>căn</a:t>
                      </a:r>
                      <a:r>
                        <a:rPr lang="en-US" sz="22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rgbClr val="FF0000"/>
                          </a:solidFill>
                        </a:rPr>
                        <a:t>hạch</a:t>
                      </a:r>
                      <a:endParaRPr lang="en-US" sz="2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27%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&lt;0,001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Di </a:t>
                      </a:r>
                      <a:r>
                        <a:rPr lang="en-US" sz="2200" dirty="0" err="1">
                          <a:solidFill>
                            <a:srgbClr val="FF0000"/>
                          </a:solidFill>
                        </a:rPr>
                        <a:t>căn</a:t>
                      </a:r>
                      <a:r>
                        <a:rPr lang="en-US" sz="22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rgbClr val="FF0000"/>
                          </a:solidFill>
                        </a:rPr>
                        <a:t>xa</a:t>
                      </a:r>
                      <a:endParaRPr lang="en-US" sz="2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0,4%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&lt;0,001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>
                          <a:solidFill>
                            <a:srgbClr val="FF0000"/>
                          </a:solidFill>
                        </a:rPr>
                        <a:t>Diện</a:t>
                      </a:r>
                      <a:r>
                        <a:rPr lang="en-US" sz="22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rgbClr val="FF0000"/>
                          </a:solidFill>
                        </a:rPr>
                        <a:t>cắt</a:t>
                      </a:r>
                      <a:r>
                        <a:rPr lang="en-US" sz="22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rgbClr val="FF0000"/>
                          </a:solidFill>
                        </a:rPr>
                        <a:t>dương</a:t>
                      </a:r>
                      <a:r>
                        <a:rPr lang="en-US" sz="22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rgbClr val="FF0000"/>
                          </a:solidFill>
                        </a:rPr>
                        <a:t>tính</a:t>
                      </a:r>
                      <a:endParaRPr lang="en-US" sz="2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27%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&lt;0,001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>
                          <a:solidFill>
                            <a:srgbClr val="FF0000"/>
                          </a:solidFill>
                        </a:rPr>
                        <a:t>Điều</a:t>
                      </a:r>
                      <a:r>
                        <a:rPr lang="en-US" sz="22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rgbClr val="FF0000"/>
                          </a:solidFill>
                        </a:rPr>
                        <a:t>trị</a:t>
                      </a:r>
                      <a:r>
                        <a:rPr lang="en-US" sz="22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rgbClr val="FF0000"/>
                          </a:solidFill>
                        </a:rPr>
                        <a:t>Iod</a:t>
                      </a:r>
                      <a:r>
                        <a:rPr lang="en-US" sz="22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rgbClr val="FF0000"/>
                          </a:solidFill>
                        </a:rPr>
                        <a:t>phóng</a:t>
                      </a:r>
                      <a:r>
                        <a:rPr lang="en-US" sz="22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200" baseline="0" dirty="0" err="1">
                          <a:solidFill>
                            <a:srgbClr val="FF0000"/>
                          </a:solidFill>
                        </a:rPr>
                        <a:t>xạ</a:t>
                      </a:r>
                      <a:endParaRPr lang="en-US" sz="2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33%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65%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&lt;0,001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14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: so </a:t>
            </a:r>
            <a:r>
              <a:rPr lang="en-US" dirty="0" err="1"/>
              <a:t>sánh</a:t>
            </a:r>
            <a:r>
              <a:rPr lang="en-US" dirty="0"/>
              <a:t> PT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thuỳ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CGTP</a:t>
            </a:r>
          </a:p>
          <a:p>
            <a:pPr lvl="1"/>
            <a:r>
              <a:rPr lang="en-US" dirty="0"/>
              <a:t>Haigh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cs</a:t>
            </a:r>
            <a:r>
              <a:rPr lang="en-US" dirty="0"/>
              <a:t>: 5432 </a:t>
            </a:r>
            <a:r>
              <a:rPr lang="en-US" dirty="0" err="1"/>
              <a:t>Bn</a:t>
            </a:r>
            <a:r>
              <a:rPr lang="en-US" dirty="0"/>
              <a:t> PTC</a:t>
            </a:r>
          </a:p>
          <a:p>
            <a:pPr lvl="1"/>
            <a:r>
              <a:rPr lang="en-US" dirty="0"/>
              <a:t>Barney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cs</a:t>
            </a:r>
            <a:r>
              <a:rPr lang="en-US" dirty="0"/>
              <a:t>: 23.605 </a:t>
            </a:r>
            <a:r>
              <a:rPr lang="en-US" dirty="0" err="1"/>
              <a:t>Bn</a:t>
            </a:r>
            <a:r>
              <a:rPr lang="en-US" dirty="0"/>
              <a:t> PTC (1983-2002)</a:t>
            </a:r>
          </a:p>
          <a:p>
            <a:pPr lvl="1"/>
            <a:r>
              <a:rPr lang="en-US" dirty="0"/>
              <a:t>Mendelsohn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cs</a:t>
            </a:r>
            <a:r>
              <a:rPr lang="en-US" dirty="0"/>
              <a:t>: 22.724 </a:t>
            </a:r>
            <a:r>
              <a:rPr lang="en-US" dirty="0" err="1"/>
              <a:t>Bn</a:t>
            </a:r>
            <a:r>
              <a:rPr lang="en-US" dirty="0"/>
              <a:t> PTC (1998-2001)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2068" y="4148666"/>
            <a:ext cx="7773282" cy="5539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dirty="0" err="1"/>
              <a:t>Không</a:t>
            </a:r>
            <a:r>
              <a:rPr lang="en-US" sz="3000" dirty="0"/>
              <a:t> </a:t>
            </a:r>
            <a:r>
              <a:rPr lang="en-US" sz="3000" dirty="0" err="1"/>
              <a:t>khác</a:t>
            </a:r>
            <a:r>
              <a:rPr lang="en-US" sz="3000" dirty="0"/>
              <a:t> </a:t>
            </a:r>
            <a:r>
              <a:rPr lang="en-US" sz="3000" dirty="0" err="1"/>
              <a:t>biệt</a:t>
            </a:r>
            <a:r>
              <a:rPr lang="en-US" sz="3000" dirty="0"/>
              <a:t> </a:t>
            </a:r>
            <a:r>
              <a:rPr lang="en-US" sz="3000" dirty="0" err="1"/>
              <a:t>về</a:t>
            </a:r>
            <a:r>
              <a:rPr lang="en-US" sz="3000" dirty="0"/>
              <a:t> </a:t>
            </a:r>
            <a:r>
              <a:rPr lang="en-US" sz="3000" dirty="0" err="1"/>
              <a:t>sống</a:t>
            </a:r>
            <a:r>
              <a:rPr lang="en-US" sz="3000" dirty="0"/>
              <a:t> </a:t>
            </a:r>
            <a:r>
              <a:rPr lang="en-US" sz="3000" dirty="0" err="1"/>
              <a:t>còn</a:t>
            </a:r>
            <a:r>
              <a:rPr lang="en-US" sz="3000" dirty="0"/>
              <a:t> </a:t>
            </a:r>
            <a:r>
              <a:rPr lang="en-US" sz="3000" dirty="0" err="1"/>
              <a:t>toàn</a:t>
            </a:r>
            <a:r>
              <a:rPr lang="en-US" sz="3000" dirty="0"/>
              <a:t> </a:t>
            </a:r>
            <a:r>
              <a:rPr lang="en-US" sz="3000" dirty="0" err="1"/>
              <a:t>bộ</a:t>
            </a:r>
            <a:r>
              <a:rPr lang="en-US" sz="3000" dirty="0"/>
              <a:t> </a:t>
            </a:r>
            <a:r>
              <a:rPr lang="en-US" sz="3000" dirty="0" err="1"/>
              <a:t>sau</a:t>
            </a:r>
            <a:r>
              <a:rPr lang="en-US" sz="3000" dirty="0"/>
              <a:t> 10 </a:t>
            </a:r>
            <a:r>
              <a:rPr lang="en-US" sz="3000" dirty="0" err="1"/>
              <a:t>năm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0145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0190"/>
            <a:ext cx="7886700" cy="1325563"/>
          </a:xfrm>
        </p:spPr>
        <p:txBody>
          <a:bodyPr/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Khuyến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cáo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ATA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00" y="1462873"/>
            <a:ext cx="8259949" cy="47516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2015: Ung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giáp</a:t>
            </a:r>
            <a:r>
              <a:rPr lang="en-US" dirty="0"/>
              <a:t> 1-4cm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giáp</a:t>
            </a:r>
            <a:r>
              <a:rPr lang="en-US" dirty="0"/>
              <a:t>, cN0: </a:t>
            </a:r>
            <a:r>
              <a:rPr lang="en-US" b="1" dirty="0" err="1">
                <a:highlight>
                  <a:srgbClr val="FFFF00"/>
                </a:highlight>
              </a:rPr>
              <a:t>cắt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giáp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toàn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phần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bướu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nguy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cơ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cao</a:t>
            </a:r>
            <a:r>
              <a:rPr lang="en-US" dirty="0">
                <a:highlight>
                  <a:srgbClr val="FFFF00"/>
                </a:highlight>
              </a:rPr>
              <a:t>, di </a:t>
            </a:r>
            <a:r>
              <a:rPr lang="en-US" dirty="0" err="1">
                <a:highlight>
                  <a:srgbClr val="FFFF00"/>
                </a:highlight>
              </a:rPr>
              <a:t>căn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hạch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cần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điều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trị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Iod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phóng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xạ</a:t>
            </a:r>
            <a:r>
              <a:rPr lang="en-US" dirty="0">
                <a:highlight>
                  <a:srgbClr val="FFFF00"/>
                </a:highlight>
              </a:rPr>
              <a:t>)</a:t>
            </a:r>
            <a:r>
              <a:rPr lang="en-US" dirty="0"/>
              <a:t> </a:t>
            </a:r>
            <a:r>
              <a:rPr lang="en-US" b="1" dirty="0" err="1"/>
              <a:t>hoặc</a:t>
            </a:r>
            <a:r>
              <a:rPr lang="en-US" b="1" dirty="0"/>
              <a:t> </a:t>
            </a:r>
            <a:r>
              <a:rPr lang="en-US" b="1" dirty="0" err="1">
                <a:highlight>
                  <a:srgbClr val="00FF00"/>
                </a:highlight>
              </a:rPr>
              <a:t>cắt</a:t>
            </a:r>
            <a:r>
              <a:rPr lang="en-US" b="1" dirty="0">
                <a:highlight>
                  <a:srgbClr val="00FF00"/>
                </a:highlight>
              </a:rPr>
              <a:t> </a:t>
            </a:r>
            <a:r>
              <a:rPr lang="en-US" b="1" dirty="0" err="1">
                <a:highlight>
                  <a:srgbClr val="00FF00"/>
                </a:highlight>
              </a:rPr>
              <a:t>thuỳ</a:t>
            </a:r>
            <a:r>
              <a:rPr lang="en-US" b="1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đều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được</a:t>
            </a:r>
            <a:r>
              <a:rPr lang="en-US" dirty="0">
                <a:highlight>
                  <a:srgbClr val="00FF00"/>
                </a:highlight>
              </a:rPr>
              <a:t> (</a:t>
            </a:r>
            <a:r>
              <a:rPr lang="en-US" dirty="0" err="1">
                <a:highlight>
                  <a:srgbClr val="00FF00"/>
                </a:highlight>
              </a:rPr>
              <a:t>bướu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nguy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cơ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thấp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và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trung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bình</a:t>
            </a:r>
            <a:r>
              <a:rPr lang="en-US" dirty="0">
                <a:highlight>
                  <a:srgbClr val="00FF00"/>
                </a:highlight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dirty="0"/>
              <a:t>Ung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giáp</a:t>
            </a:r>
            <a:r>
              <a:rPr lang="en-US" dirty="0"/>
              <a:t> &gt;4cm,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giáp</a:t>
            </a:r>
            <a:r>
              <a:rPr lang="en-US" dirty="0"/>
              <a:t> (cT4), cN1, cM1: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giáp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(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14" y="230190"/>
            <a:ext cx="1305385" cy="150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28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9658" y="795339"/>
          <a:ext cx="8684683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2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9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/>
                        <a:t>Kích</a:t>
                      </a:r>
                      <a:r>
                        <a:rPr lang="en-US" sz="2600" baseline="0" dirty="0"/>
                        <a:t> </a:t>
                      </a:r>
                      <a:r>
                        <a:rPr lang="en-US" sz="2600" baseline="0" dirty="0" err="1"/>
                        <a:t>thước</a:t>
                      </a:r>
                      <a:r>
                        <a:rPr lang="en-US" sz="2600" baseline="0" dirty="0"/>
                        <a:t> </a:t>
                      </a:r>
                      <a:r>
                        <a:rPr lang="en-US" sz="2600" baseline="0" dirty="0" err="1"/>
                        <a:t>bướu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ATA 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ATA 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/>
                        <a:t>&lt;1cm</a:t>
                      </a:r>
                    </a:p>
                    <a:p>
                      <a:endParaRPr lang="en-US" sz="2600" dirty="0"/>
                    </a:p>
                    <a:p>
                      <a:endParaRPr lang="en-US" sz="2600" dirty="0"/>
                    </a:p>
                    <a:p>
                      <a:endParaRPr lang="en-US" sz="2600" dirty="0"/>
                    </a:p>
                    <a:p>
                      <a:r>
                        <a:rPr lang="en-US" sz="2600" dirty="0"/>
                        <a:t>1-4cm</a:t>
                      </a:r>
                    </a:p>
                    <a:p>
                      <a:endParaRPr lang="en-US" sz="2600" dirty="0"/>
                    </a:p>
                    <a:p>
                      <a:endParaRPr lang="en-US" sz="2600" dirty="0"/>
                    </a:p>
                    <a:p>
                      <a:endParaRPr lang="en-US" sz="2600" dirty="0"/>
                    </a:p>
                    <a:p>
                      <a:endParaRPr lang="en-US" sz="2600" dirty="0"/>
                    </a:p>
                    <a:p>
                      <a:r>
                        <a:rPr lang="en-US" sz="2600" dirty="0"/>
                        <a:t>&gt;4cm </a:t>
                      </a:r>
                      <a:r>
                        <a:rPr lang="en-US" sz="2600" dirty="0" err="1"/>
                        <a:t>hoặc</a:t>
                      </a:r>
                      <a:r>
                        <a:rPr lang="en-US" sz="2600" baseline="0" dirty="0"/>
                        <a:t> cT4/ cN1/ cM1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Cắt</a:t>
                      </a:r>
                      <a:r>
                        <a:rPr lang="en-US" sz="2600" baseline="0" dirty="0"/>
                        <a:t> </a:t>
                      </a:r>
                      <a:r>
                        <a:rPr lang="en-US" sz="2600" baseline="0" dirty="0" err="1"/>
                        <a:t>thuỳ</a:t>
                      </a:r>
                      <a:r>
                        <a:rPr lang="en-US" sz="2600" baseline="0" dirty="0"/>
                        <a:t>: </a:t>
                      </a:r>
                    </a:p>
                    <a:p>
                      <a:r>
                        <a:rPr lang="en-US" sz="2600" baseline="0" dirty="0" err="1"/>
                        <a:t>Nguy</a:t>
                      </a:r>
                      <a:r>
                        <a:rPr lang="en-US" sz="2600" baseline="0" dirty="0"/>
                        <a:t> </a:t>
                      </a:r>
                      <a:r>
                        <a:rPr lang="en-US" sz="2600" baseline="0" dirty="0" err="1"/>
                        <a:t>cơ</a:t>
                      </a:r>
                      <a:r>
                        <a:rPr lang="en-US" sz="2600" baseline="0" dirty="0"/>
                        <a:t> </a:t>
                      </a:r>
                      <a:r>
                        <a:rPr lang="en-US" sz="2600" baseline="0" dirty="0" err="1"/>
                        <a:t>thấp</a:t>
                      </a:r>
                      <a:endParaRPr lang="en-US" sz="2600" baseline="0" dirty="0"/>
                    </a:p>
                    <a:p>
                      <a:r>
                        <a:rPr lang="en-US" sz="2600" baseline="0" dirty="0" err="1"/>
                        <a:t>Đơn</a:t>
                      </a:r>
                      <a:r>
                        <a:rPr lang="en-US" sz="2600" baseline="0" dirty="0"/>
                        <a:t> ổ </a:t>
                      </a:r>
                    </a:p>
                    <a:p>
                      <a:r>
                        <a:rPr lang="en-US" sz="2600" baseline="0" dirty="0" err="1"/>
                        <a:t>Hạch</a:t>
                      </a:r>
                      <a:r>
                        <a:rPr lang="en-US" sz="2600" baseline="0" dirty="0"/>
                        <a:t> (-)</a:t>
                      </a:r>
                    </a:p>
                    <a:p>
                      <a:r>
                        <a:rPr lang="en-US" sz="2600" baseline="0" dirty="0" err="1"/>
                        <a:t>Cắt</a:t>
                      </a:r>
                      <a:r>
                        <a:rPr lang="en-US" sz="2600" baseline="0" dirty="0"/>
                        <a:t> </a:t>
                      </a:r>
                      <a:r>
                        <a:rPr lang="en-US" sz="2600" baseline="0" dirty="0" err="1"/>
                        <a:t>giáp</a:t>
                      </a:r>
                      <a:r>
                        <a:rPr lang="en-US" sz="2600" baseline="0" dirty="0"/>
                        <a:t> </a:t>
                      </a:r>
                      <a:r>
                        <a:rPr lang="en-US" sz="2600" baseline="0" dirty="0" err="1"/>
                        <a:t>toàn</a:t>
                      </a:r>
                      <a:r>
                        <a:rPr lang="en-US" sz="2600" baseline="0" dirty="0"/>
                        <a:t> </a:t>
                      </a:r>
                      <a:r>
                        <a:rPr lang="en-US" sz="2600" baseline="0" dirty="0" err="1"/>
                        <a:t>phần</a:t>
                      </a:r>
                      <a:r>
                        <a:rPr lang="en-US" sz="2600" baseline="0" dirty="0"/>
                        <a:t>:</a:t>
                      </a:r>
                    </a:p>
                    <a:p>
                      <a:r>
                        <a:rPr lang="en-US" sz="2600" baseline="0" dirty="0"/>
                        <a:t> </a:t>
                      </a:r>
                      <a:r>
                        <a:rPr lang="en-US" sz="2600" baseline="0" dirty="0" err="1"/>
                        <a:t>bướu</a:t>
                      </a:r>
                      <a:r>
                        <a:rPr lang="en-US" sz="2600" baseline="0" dirty="0"/>
                        <a:t> ≥ 1cm</a:t>
                      </a:r>
                    </a:p>
                    <a:p>
                      <a:endParaRPr lang="en-US" sz="2600" baseline="0" dirty="0"/>
                    </a:p>
                    <a:p>
                      <a:endParaRPr lang="en-US" sz="2600" baseline="0" dirty="0"/>
                    </a:p>
                    <a:p>
                      <a:endParaRPr lang="en-US" sz="2600" baseline="0" dirty="0"/>
                    </a:p>
                    <a:p>
                      <a:r>
                        <a:rPr lang="en-US" sz="2600" baseline="0" dirty="0" err="1"/>
                        <a:t>Cắt</a:t>
                      </a:r>
                      <a:r>
                        <a:rPr lang="en-US" sz="2600" baseline="0" dirty="0"/>
                        <a:t> </a:t>
                      </a:r>
                      <a:r>
                        <a:rPr lang="en-US" sz="2600" baseline="0" dirty="0" err="1"/>
                        <a:t>giáp</a:t>
                      </a:r>
                      <a:r>
                        <a:rPr lang="en-US" sz="2600" baseline="0" dirty="0"/>
                        <a:t> </a:t>
                      </a:r>
                      <a:r>
                        <a:rPr lang="en-US" sz="2600" baseline="0" dirty="0" err="1"/>
                        <a:t>toàn</a:t>
                      </a:r>
                      <a:r>
                        <a:rPr lang="en-US" sz="2600" baseline="0" dirty="0"/>
                        <a:t> </a:t>
                      </a:r>
                      <a:r>
                        <a:rPr lang="en-US" sz="2600" baseline="0" dirty="0" err="1"/>
                        <a:t>phần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aseline="0" dirty="0" err="1"/>
                        <a:t>Cắt</a:t>
                      </a:r>
                      <a:r>
                        <a:rPr lang="en-US" sz="2600" baseline="0" dirty="0"/>
                        <a:t> </a:t>
                      </a:r>
                      <a:r>
                        <a:rPr lang="en-US" sz="2600" baseline="0" dirty="0" err="1"/>
                        <a:t>thuỳ</a:t>
                      </a:r>
                      <a:r>
                        <a:rPr lang="en-US" sz="2600" baseline="0" dirty="0"/>
                        <a:t> </a:t>
                      </a:r>
                      <a:r>
                        <a:rPr lang="en-US" sz="2600" baseline="0" dirty="0" err="1"/>
                        <a:t>hoặc</a:t>
                      </a:r>
                      <a:r>
                        <a:rPr lang="en-US" sz="2600" baseline="0" dirty="0"/>
                        <a:t> </a:t>
                      </a:r>
                      <a:r>
                        <a:rPr lang="en-US" sz="2600" baseline="0" dirty="0" err="1"/>
                        <a:t>theo</a:t>
                      </a:r>
                      <a:r>
                        <a:rPr lang="en-US" sz="2600" baseline="0" dirty="0"/>
                        <a:t> </a:t>
                      </a:r>
                      <a:r>
                        <a:rPr lang="en-US" sz="2600" baseline="0" dirty="0" err="1"/>
                        <a:t>dõi</a:t>
                      </a:r>
                      <a:endParaRPr lang="en-US" sz="2600" baseline="0" dirty="0"/>
                    </a:p>
                    <a:p>
                      <a:endParaRPr lang="en-US" sz="2600" baseline="0" dirty="0"/>
                    </a:p>
                    <a:p>
                      <a:endParaRPr lang="en-US" sz="2600" baseline="0" dirty="0"/>
                    </a:p>
                    <a:p>
                      <a:endParaRPr lang="en-US" sz="2600" dirty="0"/>
                    </a:p>
                    <a:p>
                      <a:r>
                        <a:rPr lang="en-US" sz="2600" dirty="0" err="1"/>
                        <a:t>Cắt</a:t>
                      </a:r>
                      <a:r>
                        <a:rPr lang="en-US" sz="2600" baseline="0" dirty="0"/>
                        <a:t> </a:t>
                      </a:r>
                      <a:r>
                        <a:rPr lang="en-US" sz="2600" baseline="0" dirty="0" err="1"/>
                        <a:t>thuỳ</a:t>
                      </a:r>
                      <a:r>
                        <a:rPr lang="en-US" sz="2600" baseline="0" dirty="0"/>
                        <a:t>: </a:t>
                      </a:r>
                      <a:r>
                        <a:rPr lang="en-US" sz="2600" baseline="0" dirty="0" err="1"/>
                        <a:t>Bướu</a:t>
                      </a:r>
                      <a:r>
                        <a:rPr lang="en-US" sz="2600" baseline="0" dirty="0"/>
                        <a:t> </a:t>
                      </a:r>
                      <a:r>
                        <a:rPr lang="en-US" sz="2600" baseline="0" dirty="0" err="1"/>
                        <a:t>nguy</a:t>
                      </a:r>
                      <a:r>
                        <a:rPr lang="en-US" sz="2600" baseline="0" dirty="0"/>
                        <a:t> </a:t>
                      </a:r>
                      <a:r>
                        <a:rPr lang="en-US" sz="2600" baseline="0" dirty="0" err="1"/>
                        <a:t>cơ</a:t>
                      </a:r>
                      <a:r>
                        <a:rPr lang="en-US" sz="2600" baseline="0" dirty="0"/>
                        <a:t> </a:t>
                      </a:r>
                      <a:r>
                        <a:rPr lang="en-US" sz="2600" baseline="0" dirty="0" err="1"/>
                        <a:t>thấp</a:t>
                      </a:r>
                      <a:r>
                        <a:rPr lang="en-US" sz="2600" baseline="0" dirty="0"/>
                        <a:t>, </a:t>
                      </a:r>
                      <a:r>
                        <a:rPr lang="en-US" sz="2600" baseline="0" dirty="0" err="1"/>
                        <a:t>ung</a:t>
                      </a:r>
                      <a:r>
                        <a:rPr lang="en-US" sz="2600" baseline="0" dirty="0"/>
                        <a:t> </a:t>
                      </a:r>
                      <a:r>
                        <a:rPr lang="en-US" sz="2600" baseline="0" dirty="0" err="1"/>
                        <a:t>thư</a:t>
                      </a:r>
                      <a:r>
                        <a:rPr lang="en-US" sz="2600" baseline="0" dirty="0"/>
                        <a:t> </a:t>
                      </a:r>
                      <a:r>
                        <a:rPr lang="en-US" sz="2600" baseline="0" dirty="0" err="1"/>
                        <a:t>dạng</a:t>
                      </a:r>
                      <a:r>
                        <a:rPr lang="en-US" sz="2600" baseline="0" dirty="0"/>
                        <a:t> </a:t>
                      </a:r>
                      <a:r>
                        <a:rPr lang="en-US" sz="2600" baseline="0" dirty="0" err="1"/>
                        <a:t>nang</a:t>
                      </a:r>
                      <a:endParaRPr lang="en-US" sz="2600" baseline="0" dirty="0"/>
                    </a:p>
                    <a:p>
                      <a:r>
                        <a:rPr lang="en-US" sz="2600" baseline="0" dirty="0" err="1"/>
                        <a:t>Cắt</a:t>
                      </a:r>
                      <a:r>
                        <a:rPr lang="en-US" sz="2600" baseline="0" dirty="0"/>
                        <a:t> </a:t>
                      </a:r>
                      <a:r>
                        <a:rPr lang="en-US" sz="2600" baseline="0" dirty="0" err="1"/>
                        <a:t>giáp</a:t>
                      </a:r>
                      <a:r>
                        <a:rPr lang="en-US" sz="2600" baseline="0" dirty="0"/>
                        <a:t> </a:t>
                      </a:r>
                      <a:r>
                        <a:rPr lang="en-US" sz="2600" baseline="0" dirty="0" err="1"/>
                        <a:t>toàn</a:t>
                      </a:r>
                      <a:r>
                        <a:rPr lang="en-US" sz="2600" baseline="0" dirty="0"/>
                        <a:t> </a:t>
                      </a:r>
                      <a:r>
                        <a:rPr lang="en-US" sz="2600" baseline="0" dirty="0" err="1"/>
                        <a:t>phần</a:t>
                      </a:r>
                      <a:r>
                        <a:rPr lang="en-US" sz="2600" baseline="0" dirty="0"/>
                        <a:t>: </a:t>
                      </a:r>
                      <a:r>
                        <a:rPr lang="en-US" sz="2600" baseline="0" dirty="0" err="1"/>
                        <a:t>nguy</a:t>
                      </a:r>
                      <a:r>
                        <a:rPr lang="en-US" sz="2600" baseline="0" dirty="0"/>
                        <a:t> </a:t>
                      </a:r>
                      <a:r>
                        <a:rPr lang="en-US" sz="2600" baseline="0" dirty="0" err="1"/>
                        <a:t>cơ</a:t>
                      </a:r>
                      <a:r>
                        <a:rPr lang="en-US" sz="2600" baseline="0" dirty="0"/>
                        <a:t> </a:t>
                      </a:r>
                      <a:r>
                        <a:rPr lang="en-US" sz="2600" baseline="0" dirty="0" err="1"/>
                        <a:t>cao</a:t>
                      </a:r>
                      <a:endParaRPr lang="en-US" sz="2600" baseline="0" dirty="0"/>
                    </a:p>
                    <a:p>
                      <a:endParaRPr lang="en-US" sz="2600" baseline="0" dirty="0"/>
                    </a:p>
                    <a:p>
                      <a:r>
                        <a:rPr lang="en-US" sz="2600" dirty="0" err="1"/>
                        <a:t>Cắt</a:t>
                      </a:r>
                      <a:r>
                        <a:rPr lang="en-US" sz="2600" baseline="0" dirty="0"/>
                        <a:t> </a:t>
                      </a:r>
                      <a:r>
                        <a:rPr lang="en-US" sz="2600" baseline="0" dirty="0" err="1"/>
                        <a:t>giáp</a:t>
                      </a:r>
                      <a:r>
                        <a:rPr lang="en-US" sz="2600" baseline="0" dirty="0"/>
                        <a:t> </a:t>
                      </a:r>
                      <a:r>
                        <a:rPr lang="en-US" sz="2600" baseline="0" dirty="0" err="1"/>
                        <a:t>toàn</a:t>
                      </a:r>
                      <a:r>
                        <a:rPr lang="en-US" sz="2600" baseline="0" dirty="0"/>
                        <a:t> </a:t>
                      </a:r>
                      <a:r>
                        <a:rPr lang="en-US" sz="2600" baseline="0" dirty="0" err="1"/>
                        <a:t>phần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070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7331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XỬ TRÍ HẠCH CỔ TRONG CARCINÔM TUYẾN GIÁP BIỆT HOÁ TỐT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63" y="1761830"/>
            <a:ext cx="8403303" cy="4351338"/>
          </a:xfrm>
        </p:spPr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Thường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cho</a:t>
            </a:r>
            <a:r>
              <a:rPr lang="en-US" dirty="0">
                <a:highlight>
                  <a:srgbClr val="FFFF00"/>
                </a:highlight>
              </a:rPr>
              <a:t> di </a:t>
            </a:r>
            <a:r>
              <a:rPr lang="en-US" dirty="0" err="1">
                <a:highlight>
                  <a:srgbClr val="FFFF00"/>
                </a:highlight>
              </a:rPr>
              <a:t>căn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hạch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nhóm</a:t>
            </a:r>
            <a:r>
              <a:rPr lang="en-US" dirty="0">
                <a:highlight>
                  <a:srgbClr val="FFFF00"/>
                </a:highlight>
              </a:rPr>
              <a:t> III, IV, VI</a:t>
            </a:r>
            <a:r>
              <a:rPr lang="en-US" dirty="0">
                <a:highlight>
                  <a:srgbClr val="00FF00"/>
                </a:highlight>
              </a:rPr>
              <a:t>, </a:t>
            </a:r>
            <a:r>
              <a:rPr lang="en-US" dirty="0" err="1">
                <a:highlight>
                  <a:srgbClr val="00FF00"/>
                </a:highlight>
              </a:rPr>
              <a:t>ít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khi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gặp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nhóm</a:t>
            </a:r>
            <a:r>
              <a:rPr lang="en-US" dirty="0">
                <a:highlight>
                  <a:srgbClr val="00FF00"/>
                </a:highlight>
              </a:rPr>
              <a:t> I, II, V</a:t>
            </a:r>
          </a:p>
          <a:p>
            <a:r>
              <a:rPr lang="en-US" dirty="0"/>
              <a:t>Di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hạch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ở </a:t>
            </a:r>
            <a:r>
              <a:rPr lang="en-US" dirty="0" err="1">
                <a:highlight>
                  <a:srgbClr val="FFFF00"/>
                </a:highlight>
              </a:rPr>
              <a:t>nhóm</a:t>
            </a:r>
            <a:r>
              <a:rPr lang="en-US" dirty="0">
                <a:highlight>
                  <a:srgbClr val="FFFF00"/>
                </a:highlight>
              </a:rPr>
              <a:t> &lt;45 </a:t>
            </a:r>
            <a:r>
              <a:rPr lang="en-US" dirty="0" err="1">
                <a:highlight>
                  <a:srgbClr val="FFFF00"/>
                </a:highlight>
              </a:rPr>
              <a:t>tuổi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986" t="28124" r="15642" b="43403"/>
          <a:stretch/>
        </p:blipFill>
        <p:spPr>
          <a:xfrm>
            <a:off x="1253067" y="3640666"/>
            <a:ext cx="6865297" cy="231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81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116" y="121649"/>
            <a:ext cx="7886700" cy="1325563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Đánh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giá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trước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mổ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08" y="1352556"/>
            <a:ext cx="8607777" cy="5342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32: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Siêu</a:t>
            </a:r>
            <a:r>
              <a:rPr lang="en-US" b="1" dirty="0"/>
              <a:t> </a:t>
            </a:r>
            <a:r>
              <a:rPr lang="en-US" b="1" dirty="0" err="1"/>
              <a:t>âm</a:t>
            </a:r>
            <a:r>
              <a:rPr lang="en-US" b="1" dirty="0"/>
              <a:t> </a:t>
            </a:r>
            <a:r>
              <a:rPr lang="en-US" b="1" dirty="0" err="1"/>
              <a:t>hạch</a:t>
            </a:r>
            <a:r>
              <a:rPr lang="en-US" b="1" dirty="0"/>
              <a:t> </a:t>
            </a:r>
            <a:r>
              <a:rPr lang="en-US" b="1" dirty="0" err="1"/>
              <a:t>cổ</a:t>
            </a:r>
            <a:r>
              <a:rPr lang="en-US" b="1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mổ</a:t>
            </a:r>
            <a:r>
              <a:rPr lang="en-US" dirty="0"/>
              <a:t> (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tất</a:t>
            </a:r>
            <a:r>
              <a:rPr lang="en-US" b="1" dirty="0"/>
              <a:t> </a:t>
            </a:r>
            <a:r>
              <a:rPr lang="en-US" b="1" dirty="0" err="1"/>
              <a:t>cả</a:t>
            </a:r>
            <a:r>
              <a:rPr lang="en-US" b="1" dirty="0"/>
              <a:t> </a:t>
            </a:r>
            <a:r>
              <a:rPr lang="en-US" b="1" dirty="0" err="1"/>
              <a:t>bệnh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hạt</a:t>
            </a:r>
            <a:r>
              <a:rPr lang="en-US" dirty="0"/>
              <a:t> </a:t>
            </a:r>
            <a:r>
              <a:rPr lang="en-US" dirty="0" err="1"/>
              <a:t>giáp</a:t>
            </a:r>
            <a:r>
              <a:rPr lang="en-US" dirty="0"/>
              <a:t> </a:t>
            </a:r>
            <a:r>
              <a:rPr lang="en-US" dirty="0" err="1"/>
              <a:t>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/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ngờ</a:t>
            </a:r>
            <a:r>
              <a:rPr lang="en-US" dirty="0"/>
              <a:t> </a:t>
            </a:r>
            <a:r>
              <a:rPr lang="en-US" dirty="0" err="1"/>
              <a:t>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bào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/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highlight>
                  <a:srgbClr val="FFFF00"/>
                </a:highlight>
              </a:rPr>
              <a:t>Nên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thực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hiện</a:t>
            </a:r>
            <a:r>
              <a:rPr lang="en-US" dirty="0">
                <a:highlight>
                  <a:srgbClr val="FFFF00"/>
                </a:highlight>
              </a:rPr>
              <a:t> FNA/SÂ </a:t>
            </a:r>
            <a:r>
              <a:rPr lang="en-US" dirty="0" err="1">
                <a:highlight>
                  <a:srgbClr val="FFFF00"/>
                </a:highlight>
              </a:rPr>
              <a:t>đối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với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hạch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cổ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nghi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ngờ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trên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siêu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âm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có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kích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thước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tối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thiểu</a:t>
            </a:r>
            <a:r>
              <a:rPr lang="en-US" dirty="0">
                <a:highlight>
                  <a:srgbClr val="FFFF00"/>
                </a:highlight>
              </a:rPr>
              <a:t> 8-10mm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khẳng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err="1"/>
              <a:t>xử</a:t>
            </a:r>
            <a:r>
              <a:rPr lang="en-US"/>
              <a:t> trí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833" y="163142"/>
            <a:ext cx="1442153" cy="166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87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uestion">
            <a:extLst>
              <a:ext uri="{FF2B5EF4-FFF2-40B4-BE49-F238E27FC236}">
                <a16:creationId xmlns:a16="http://schemas.microsoft.com/office/drawing/2014/main" id="{0F81C73F-1AC6-4D4D-B26A-5D5494D6A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275" y="1"/>
            <a:ext cx="2414725" cy="182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A4D9DB-DFBF-4072-84A5-6FE96C41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92" y="202019"/>
            <a:ext cx="7886700" cy="825721"/>
          </a:xfrm>
        </p:spPr>
        <p:txBody>
          <a:bodyPr/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Tiếp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cận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hạch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cổ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1AE1-9E0A-423B-9AE1-09B580E1D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81" y="1027740"/>
            <a:ext cx="8802428" cy="5628241"/>
          </a:xfrm>
        </p:spPr>
        <p:txBody>
          <a:bodyPr>
            <a:normAutofit/>
          </a:bodyPr>
          <a:lstStyle/>
          <a:p>
            <a:r>
              <a:rPr lang="en-US" sz="3200" dirty="0" err="1"/>
              <a:t>Nạo</a:t>
            </a:r>
            <a:r>
              <a:rPr lang="en-US" sz="3200" dirty="0"/>
              <a:t> </a:t>
            </a:r>
            <a:r>
              <a:rPr lang="en-US" sz="3200" dirty="0" err="1"/>
              <a:t>hạch</a:t>
            </a:r>
            <a:r>
              <a:rPr lang="en-US" sz="3200" dirty="0"/>
              <a:t> </a:t>
            </a:r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: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hạch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định</a:t>
            </a:r>
            <a:r>
              <a:rPr lang="en-US" sz="3200" dirty="0"/>
              <a:t> </a:t>
            </a:r>
            <a:r>
              <a:rPr lang="en-US" sz="3200" dirty="0" err="1"/>
              <a:t>hoặc</a:t>
            </a:r>
            <a:r>
              <a:rPr lang="en-US" sz="3200" dirty="0"/>
              <a:t> </a:t>
            </a:r>
            <a:r>
              <a:rPr lang="en-US" sz="3200" dirty="0" err="1"/>
              <a:t>nghi</a:t>
            </a:r>
            <a:r>
              <a:rPr lang="en-US" sz="3200" dirty="0"/>
              <a:t> </a:t>
            </a:r>
            <a:r>
              <a:rPr lang="en-US" sz="3200" dirty="0" err="1"/>
              <a:t>ngờ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lâm</a:t>
            </a:r>
            <a:r>
              <a:rPr lang="en-US" sz="3200" dirty="0"/>
              <a:t> </a:t>
            </a:r>
            <a:r>
              <a:rPr lang="en-US" sz="3200" dirty="0" err="1"/>
              <a:t>sàng</a:t>
            </a:r>
            <a:r>
              <a:rPr lang="en-US" sz="3200" dirty="0"/>
              <a:t> </a:t>
            </a:r>
            <a:r>
              <a:rPr lang="en-US" sz="3200" dirty="0" err="1"/>
              <a:t>hoặc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siêu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</a:t>
            </a:r>
          </a:p>
          <a:p>
            <a:pPr lvl="1"/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hạch</a:t>
            </a:r>
            <a:r>
              <a:rPr lang="en-US" sz="2800" dirty="0"/>
              <a:t> ở </a:t>
            </a:r>
            <a:r>
              <a:rPr lang="en-US" sz="2800" dirty="0" err="1"/>
              <a:t>nhóm</a:t>
            </a:r>
            <a:r>
              <a:rPr lang="en-US" sz="2800" dirty="0"/>
              <a:t> VI: </a:t>
            </a:r>
            <a:r>
              <a:rPr lang="en-US" sz="2800" dirty="0" err="1"/>
              <a:t>nạo</a:t>
            </a:r>
            <a:r>
              <a:rPr lang="en-US" sz="2800" dirty="0"/>
              <a:t> </a:t>
            </a:r>
            <a:r>
              <a:rPr lang="en-US" sz="2800" dirty="0" err="1"/>
              <a:t>toàn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hạch</a:t>
            </a:r>
            <a:r>
              <a:rPr lang="en-US" sz="2800" dirty="0"/>
              <a:t> </a:t>
            </a:r>
            <a:r>
              <a:rPr lang="en-US" sz="2800" dirty="0" err="1"/>
              <a:t>quanh</a:t>
            </a:r>
            <a:r>
              <a:rPr lang="en-US" sz="2800" dirty="0"/>
              <a:t> </a:t>
            </a:r>
            <a:r>
              <a:rPr lang="en-US" sz="2800" dirty="0" err="1"/>
              <a:t>tĩnh</a:t>
            </a:r>
            <a:r>
              <a:rPr lang="en-US" sz="2800" dirty="0"/>
              <a:t> </a:t>
            </a:r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cảnh</a:t>
            </a:r>
            <a:r>
              <a:rPr lang="en-US" sz="2800" dirty="0"/>
              <a:t>, x</a:t>
            </a:r>
            <a:r>
              <a:rPr lang="vi-VN" sz="2800" dirty="0"/>
              <a:t>ư</a:t>
            </a:r>
            <a:r>
              <a:rPr lang="en-US" sz="2800" dirty="0" err="1"/>
              <a:t>ơng</a:t>
            </a:r>
            <a:r>
              <a:rPr lang="en-US" sz="2800" dirty="0"/>
              <a:t> </a:t>
            </a:r>
            <a:r>
              <a:rPr lang="en-US" sz="2800" dirty="0" err="1"/>
              <a:t>móng</a:t>
            </a:r>
            <a:r>
              <a:rPr lang="en-US" sz="2800" dirty="0"/>
              <a:t>,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trung</a:t>
            </a:r>
            <a:r>
              <a:rPr lang="en-US" sz="2800" dirty="0"/>
              <a:t> </a:t>
            </a:r>
            <a:r>
              <a:rPr lang="en-US" sz="2800" dirty="0" err="1"/>
              <a:t>thất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endParaRPr lang="en-US" sz="2800" dirty="0"/>
          </a:p>
          <a:p>
            <a:pPr lvl="1"/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hạch</a:t>
            </a:r>
            <a:r>
              <a:rPr lang="en-US" sz="2800" dirty="0"/>
              <a:t> ở </a:t>
            </a:r>
            <a:r>
              <a:rPr lang="en-US" sz="2800" dirty="0" err="1"/>
              <a:t>nhóm</a:t>
            </a:r>
            <a:r>
              <a:rPr lang="en-US" sz="2800" dirty="0"/>
              <a:t> II, III </a:t>
            </a:r>
            <a:r>
              <a:rPr lang="en-US" sz="2800" dirty="0" err="1"/>
              <a:t>hoặc</a:t>
            </a:r>
            <a:r>
              <a:rPr lang="en-US" sz="2800" dirty="0"/>
              <a:t> IV: </a:t>
            </a:r>
            <a:r>
              <a:rPr lang="en-US" sz="2800" dirty="0" err="1"/>
              <a:t>nạo</a:t>
            </a:r>
            <a:r>
              <a:rPr lang="en-US" sz="2800" dirty="0"/>
              <a:t> </a:t>
            </a:r>
            <a:r>
              <a:rPr lang="en-US" sz="2800" dirty="0" err="1"/>
              <a:t>toàn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hạch</a:t>
            </a:r>
            <a:r>
              <a:rPr lang="en-US" sz="2800" dirty="0"/>
              <a:t> </a:t>
            </a:r>
            <a:r>
              <a:rPr lang="en-US" sz="2800" dirty="0" err="1"/>
              <a:t>quanh</a:t>
            </a:r>
            <a:r>
              <a:rPr lang="en-US" sz="2800" dirty="0"/>
              <a:t> </a:t>
            </a:r>
            <a:r>
              <a:rPr lang="en-US" sz="2800" dirty="0" err="1"/>
              <a:t>bó</a:t>
            </a:r>
            <a:r>
              <a:rPr lang="en-US" sz="2800" dirty="0"/>
              <a:t> </a:t>
            </a:r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cảnh</a:t>
            </a:r>
            <a:r>
              <a:rPr lang="en-US" sz="2800" dirty="0"/>
              <a:t> II-</a:t>
            </a:r>
            <a:r>
              <a:rPr lang="en-US" sz="2800" dirty="0" err="1"/>
              <a:t>Vb</a:t>
            </a:r>
            <a:endParaRPr lang="en-US" sz="2800" dirty="0"/>
          </a:p>
          <a:p>
            <a:r>
              <a:rPr lang="en-US" sz="3200" dirty="0" err="1"/>
              <a:t>Nạo</a:t>
            </a:r>
            <a:r>
              <a:rPr lang="en-US" sz="3200" dirty="0"/>
              <a:t> </a:t>
            </a:r>
            <a:r>
              <a:rPr lang="en-US" sz="3200" dirty="0" err="1"/>
              <a:t>hạch</a:t>
            </a:r>
            <a:r>
              <a:rPr lang="en-US" sz="3200" dirty="0"/>
              <a:t> </a:t>
            </a:r>
            <a:r>
              <a:rPr lang="en-US" sz="3200" dirty="0" err="1"/>
              <a:t>phòng</a:t>
            </a:r>
            <a:r>
              <a:rPr lang="en-US" sz="3200" dirty="0"/>
              <a:t> </a:t>
            </a:r>
            <a:r>
              <a:rPr lang="en-US" sz="3200" dirty="0" err="1"/>
              <a:t>ngừa</a:t>
            </a:r>
            <a:r>
              <a:rPr lang="en-US" sz="3200" dirty="0"/>
              <a:t>: </a:t>
            </a:r>
            <a:r>
              <a:rPr lang="en-US" sz="3200" dirty="0" err="1"/>
              <a:t>vẫn</a:t>
            </a:r>
            <a:r>
              <a:rPr lang="en-US" sz="3200" dirty="0"/>
              <a:t> </a:t>
            </a:r>
            <a:r>
              <a:rPr lang="en-US" sz="3200" dirty="0" err="1"/>
              <a:t>còn</a:t>
            </a:r>
            <a:r>
              <a:rPr lang="en-US" sz="3200" dirty="0"/>
              <a:t> </a:t>
            </a:r>
            <a:r>
              <a:rPr lang="en-US" sz="3200" dirty="0" err="1"/>
              <a:t>tranh</a:t>
            </a:r>
            <a:r>
              <a:rPr lang="en-US" sz="3200" dirty="0"/>
              <a:t> </a:t>
            </a:r>
            <a:r>
              <a:rPr lang="en-US" sz="3200" dirty="0" err="1"/>
              <a:t>cãi</a:t>
            </a:r>
            <a:endParaRPr lang="en-US" sz="3200" dirty="0"/>
          </a:p>
          <a:p>
            <a:pPr lvl="1"/>
            <a:r>
              <a:rPr lang="en-US" sz="2800" dirty="0" err="1">
                <a:highlight>
                  <a:srgbClr val="FFFF00"/>
                </a:highlight>
              </a:rPr>
              <a:t>chỉ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gợi</a:t>
            </a:r>
            <a:r>
              <a:rPr lang="en-US" sz="2800" dirty="0">
                <a:highlight>
                  <a:srgbClr val="FFFF00"/>
                </a:highlight>
              </a:rPr>
              <a:t> ý </a:t>
            </a:r>
            <a:r>
              <a:rPr lang="en-US" sz="2800" dirty="0" err="1">
                <a:highlight>
                  <a:srgbClr val="FFFF00"/>
                </a:highlight>
              </a:rPr>
              <a:t>nạo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hạch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rgbClr val="FF0000"/>
                </a:solidFill>
                <a:highlight>
                  <a:srgbClr val="FFFF00"/>
                </a:highlight>
              </a:rPr>
              <a:t>nhóm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 VI </a:t>
            </a:r>
            <a:r>
              <a:rPr lang="en-US" sz="2800" dirty="0" err="1">
                <a:highlight>
                  <a:srgbClr val="FFFF00"/>
                </a:highlight>
              </a:rPr>
              <a:t>phòng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ngừa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đối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với</a:t>
            </a:r>
            <a:r>
              <a:rPr lang="en-US" sz="2800" dirty="0">
                <a:highlight>
                  <a:srgbClr val="FFFF00"/>
                </a:highlight>
              </a:rPr>
              <a:t>: B</a:t>
            </a:r>
            <a:r>
              <a:rPr lang="vi-VN" sz="2800" dirty="0">
                <a:highlight>
                  <a:srgbClr val="FFFF00"/>
                </a:highlight>
              </a:rPr>
              <a:t>ư</a:t>
            </a:r>
            <a:r>
              <a:rPr lang="en-US" sz="2800" dirty="0" err="1">
                <a:highlight>
                  <a:srgbClr val="FFFF00"/>
                </a:highlight>
              </a:rPr>
              <a:t>ớu</a:t>
            </a:r>
            <a:r>
              <a:rPr lang="en-US" sz="2800" dirty="0">
                <a:highlight>
                  <a:srgbClr val="FFFF00"/>
                </a:highlight>
              </a:rPr>
              <a:t> &gt;4cm </a:t>
            </a:r>
            <a:r>
              <a:rPr lang="en-US" sz="2800" dirty="0" err="1">
                <a:highlight>
                  <a:srgbClr val="FFFF00"/>
                </a:highlight>
              </a:rPr>
              <a:t>và</a:t>
            </a:r>
            <a:r>
              <a:rPr lang="en-US" sz="2800" dirty="0">
                <a:highlight>
                  <a:srgbClr val="FFFF00"/>
                </a:highlight>
              </a:rPr>
              <a:t>/</a:t>
            </a:r>
            <a:r>
              <a:rPr lang="en-US" sz="2800" dirty="0" err="1">
                <a:highlight>
                  <a:srgbClr val="FFFF00"/>
                </a:highlight>
              </a:rPr>
              <a:t>hoặc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xâm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lấn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ngoài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tuyến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giáp</a:t>
            </a:r>
            <a:r>
              <a:rPr lang="en-US" sz="2800" dirty="0">
                <a:highlight>
                  <a:srgbClr val="FFFF00"/>
                </a:highlight>
              </a:rPr>
              <a:t>, </a:t>
            </a:r>
            <a:r>
              <a:rPr lang="en-US" sz="2800" dirty="0" err="1">
                <a:highlight>
                  <a:srgbClr val="FFFF00"/>
                </a:highlight>
              </a:rPr>
              <a:t>có</a:t>
            </a:r>
            <a:r>
              <a:rPr lang="en-US" sz="2800" dirty="0">
                <a:highlight>
                  <a:srgbClr val="FFFF00"/>
                </a:highlight>
              </a:rPr>
              <a:t> di </a:t>
            </a:r>
            <a:r>
              <a:rPr lang="en-US" sz="2800" dirty="0" err="1">
                <a:highlight>
                  <a:srgbClr val="FFFF00"/>
                </a:highlight>
              </a:rPr>
              <a:t>căn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hạch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cổ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bên</a:t>
            </a:r>
            <a:endParaRPr lang="en-US" sz="2800" dirty="0">
              <a:highlight>
                <a:srgbClr val="FFFF00"/>
              </a:highlight>
            </a:endParaRPr>
          </a:p>
          <a:p>
            <a:pPr lvl="1"/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: </a:t>
            </a:r>
            <a:r>
              <a:rPr lang="en-US" sz="2800" dirty="0" err="1"/>
              <a:t>bướu</a:t>
            </a:r>
            <a:r>
              <a:rPr lang="en-US" sz="2800" dirty="0"/>
              <a:t> </a:t>
            </a:r>
            <a:r>
              <a:rPr lang="en-US" sz="2800" dirty="0" err="1"/>
              <a:t>nhỏ</a:t>
            </a:r>
            <a:r>
              <a:rPr lang="en-US" sz="2800" dirty="0"/>
              <a:t>,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xâm</a:t>
            </a:r>
            <a:r>
              <a:rPr lang="en-US" sz="2800" dirty="0"/>
              <a:t> </a:t>
            </a:r>
            <a:r>
              <a:rPr lang="en-US" sz="2800" dirty="0" err="1"/>
              <a:t>lấn</a:t>
            </a:r>
            <a:r>
              <a:rPr lang="en-US" sz="2800" dirty="0"/>
              <a:t>, </a:t>
            </a:r>
            <a:r>
              <a:rPr lang="en-US" sz="2800" dirty="0" err="1"/>
              <a:t>và</a:t>
            </a:r>
            <a:r>
              <a:rPr lang="en-US" sz="2800" dirty="0"/>
              <a:t> FTC</a:t>
            </a:r>
          </a:p>
        </p:txBody>
      </p:sp>
    </p:spTree>
    <p:extLst>
      <p:ext uri="{BB962C8B-B14F-4D97-AF65-F5344CB8AC3E}">
        <p14:creationId xmlns:p14="http://schemas.microsoft.com/office/powerpoint/2010/main" val="208720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1926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MỞ ĐẦU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7489"/>
            <a:ext cx="7886700" cy="4351338"/>
          </a:xfrm>
        </p:spPr>
        <p:txBody>
          <a:bodyPr/>
          <a:lstStyle/>
          <a:p>
            <a:r>
              <a:rPr lang="en-US" dirty="0"/>
              <a:t>Ung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giáp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tăng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2211143"/>
            <a:ext cx="6659563" cy="443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31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C19BF3-AFD7-44E0-B182-C337F5A1153B}"/>
              </a:ext>
            </a:extLst>
          </p:cNvPr>
          <p:cNvSpPr txBox="1"/>
          <p:nvPr/>
        </p:nvSpPr>
        <p:spPr>
          <a:xfrm>
            <a:off x="232012" y="146379"/>
            <a:ext cx="7492621" cy="21236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b="1" dirty="0" err="1"/>
              <a:t>Scheumann</a:t>
            </a:r>
            <a:r>
              <a:rPr lang="en-US" sz="2200" b="1" dirty="0"/>
              <a:t> GF (1994)</a:t>
            </a:r>
            <a:r>
              <a:rPr lang="en-US" sz="2200" dirty="0"/>
              <a:t>: ý </a:t>
            </a:r>
            <a:r>
              <a:rPr lang="en-US" sz="2200" dirty="0" err="1"/>
              <a:t>nghĩa</a:t>
            </a:r>
            <a:r>
              <a:rPr lang="en-US" sz="2200" dirty="0"/>
              <a:t> </a:t>
            </a:r>
            <a:r>
              <a:rPr lang="en-US" sz="2200" dirty="0" err="1"/>
              <a:t>tiên</a:t>
            </a:r>
            <a:r>
              <a:rPr lang="en-US" sz="2200" dirty="0"/>
              <a:t> l</a:t>
            </a:r>
            <a:r>
              <a:rPr lang="vi-VN" sz="2200" dirty="0"/>
              <a:t>ư</a:t>
            </a:r>
            <a:r>
              <a:rPr lang="en-US" sz="2200" dirty="0" err="1"/>
              <a:t>ợng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trí</a:t>
            </a:r>
            <a:r>
              <a:rPr lang="en-US" sz="2200" dirty="0"/>
              <a:t> </a:t>
            </a:r>
            <a:r>
              <a:rPr lang="en-US" sz="2200" dirty="0" err="1"/>
              <a:t>phẫu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hạch</a:t>
            </a:r>
            <a:r>
              <a:rPr lang="en-US" sz="2200" dirty="0"/>
              <a:t> </a:t>
            </a:r>
            <a:r>
              <a:rPr lang="en-US" sz="2200" dirty="0" err="1"/>
              <a:t>vùng</a:t>
            </a:r>
            <a:r>
              <a:rPr lang="en-US" sz="2200" dirty="0"/>
              <a:t> di </a:t>
            </a:r>
            <a:r>
              <a:rPr lang="en-US" sz="2200" dirty="0" err="1"/>
              <a:t>căn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PTC</a:t>
            </a:r>
          </a:p>
          <a:p>
            <a:pPr marL="285750" indent="-285750">
              <a:buFontTx/>
              <a:buChar char="-"/>
            </a:pPr>
            <a:r>
              <a:rPr lang="en-US" sz="2200" dirty="0"/>
              <a:t>324 BN PTC</a:t>
            </a:r>
          </a:p>
          <a:p>
            <a:pPr marL="285750" indent="-285750">
              <a:buFontTx/>
              <a:buChar char="-"/>
            </a:pPr>
            <a:r>
              <a:rPr lang="en-US" sz="2200" dirty="0"/>
              <a:t>N1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yếu</a:t>
            </a:r>
            <a:r>
              <a:rPr lang="en-US" sz="2200" dirty="0"/>
              <a:t> </a:t>
            </a:r>
            <a:r>
              <a:rPr lang="en-US" sz="2200" dirty="0" err="1"/>
              <a:t>tố</a:t>
            </a:r>
            <a:r>
              <a:rPr lang="en-US" sz="2200" dirty="0"/>
              <a:t> </a:t>
            </a:r>
            <a:r>
              <a:rPr lang="en-US" sz="2200" dirty="0" err="1"/>
              <a:t>tiên</a:t>
            </a:r>
            <a:r>
              <a:rPr lang="en-US" sz="2200" dirty="0"/>
              <a:t> l</a:t>
            </a:r>
            <a:r>
              <a:rPr lang="vi-VN" sz="2200" dirty="0"/>
              <a:t>ư</a:t>
            </a:r>
            <a:r>
              <a:rPr lang="en-US" sz="2200" dirty="0" err="1"/>
              <a:t>ợng</a:t>
            </a:r>
            <a:r>
              <a:rPr lang="en-US" sz="2200" dirty="0"/>
              <a:t> </a:t>
            </a:r>
            <a:r>
              <a:rPr lang="en-US" sz="2200" dirty="0" err="1"/>
              <a:t>độc</a:t>
            </a:r>
            <a:r>
              <a:rPr lang="en-US" sz="2200" dirty="0"/>
              <a:t> </a:t>
            </a:r>
            <a:r>
              <a:rPr lang="en-US" sz="2200" dirty="0" err="1"/>
              <a:t>lập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b</a:t>
            </a:r>
            <a:r>
              <a:rPr lang="vi-VN" sz="2200" dirty="0"/>
              <a:t>ư</a:t>
            </a:r>
            <a:r>
              <a:rPr lang="en-US" sz="2200" dirty="0" err="1"/>
              <a:t>ớu</a:t>
            </a:r>
            <a:r>
              <a:rPr lang="en-US" sz="2200" dirty="0"/>
              <a:t> T1-T3</a:t>
            </a:r>
          </a:p>
          <a:p>
            <a:pPr marL="285750" indent="-285750">
              <a:buFontTx/>
              <a:buChar char="-"/>
            </a:pPr>
            <a:r>
              <a:rPr lang="en-US" sz="2200" dirty="0" err="1"/>
              <a:t>Nạo</a:t>
            </a:r>
            <a:r>
              <a:rPr lang="en-US" sz="2200" dirty="0"/>
              <a:t> </a:t>
            </a:r>
            <a:r>
              <a:rPr lang="en-US" sz="2200" dirty="0" err="1"/>
              <a:t>hạch</a:t>
            </a:r>
            <a:r>
              <a:rPr lang="en-US" sz="2200" dirty="0"/>
              <a:t> </a:t>
            </a:r>
            <a:r>
              <a:rPr lang="en-US" sz="2200" dirty="0" err="1"/>
              <a:t>giúp</a:t>
            </a:r>
            <a:r>
              <a:rPr lang="en-US" sz="2200" dirty="0"/>
              <a:t> </a:t>
            </a:r>
            <a:r>
              <a:rPr lang="en-US" sz="2200" dirty="0" err="1"/>
              <a:t>cải</a:t>
            </a:r>
            <a:r>
              <a:rPr lang="en-US" sz="2200" dirty="0"/>
              <a:t> </a:t>
            </a:r>
            <a:r>
              <a:rPr lang="en-US" sz="2200" dirty="0" err="1"/>
              <a:t>thiện</a:t>
            </a:r>
            <a:r>
              <a:rPr lang="en-US" sz="2200" dirty="0"/>
              <a:t> </a:t>
            </a:r>
            <a:r>
              <a:rPr lang="en-US" sz="2200" dirty="0" err="1"/>
              <a:t>sống</a:t>
            </a:r>
            <a:r>
              <a:rPr lang="en-US" sz="2200" dirty="0"/>
              <a:t>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tỷ</a:t>
            </a:r>
            <a:r>
              <a:rPr lang="en-US" sz="2200" dirty="0"/>
              <a:t> </a:t>
            </a:r>
            <a:r>
              <a:rPr lang="en-US" sz="2200" dirty="0" err="1"/>
              <a:t>lệ</a:t>
            </a:r>
            <a:r>
              <a:rPr lang="en-US" sz="2200" dirty="0"/>
              <a:t> </a:t>
            </a:r>
            <a:r>
              <a:rPr lang="en-US" sz="2200" dirty="0" err="1"/>
              <a:t>tái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bướu</a:t>
            </a:r>
            <a:r>
              <a:rPr lang="en-US" sz="2200" dirty="0"/>
              <a:t> T1-T3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4A123F-02E1-4D54-B77B-931A9F9BF377}"/>
              </a:ext>
            </a:extLst>
          </p:cNvPr>
          <p:cNvSpPr txBox="1"/>
          <p:nvPr/>
        </p:nvSpPr>
        <p:spPr>
          <a:xfrm>
            <a:off x="1501254" y="2369532"/>
            <a:ext cx="7492621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b="1" dirty="0" err="1"/>
              <a:t>Zetoune</a:t>
            </a:r>
            <a:r>
              <a:rPr lang="en-US" sz="2200" b="1" dirty="0"/>
              <a:t> T (2010): </a:t>
            </a:r>
            <a:r>
              <a:rPr lang="en-US" sz="2200" dirty="0" err="1"/>
              <a:t>nạo</a:t>
            </a:r>
            <a:r>
              <a:rPr lang="en-US" sz="2200" dirty="0"/>
              <a:t> </a:t>
            </a:r>
            <a:r>
              <a:rPr lang="en-US" sz="2200" dirty="0" err="1"/>
              <a:t>hạch</a:t>
            </a:r>
            <a:r>
              <a:rPr lang="en-US" sz="2200" dirty="0"/>
              <a:t> </a:t>
            </a:r>
            <a:r>
              <a:rPr lang="en-US" sz="2200" dirty="0" err="1"/>
              <a:t>cổ</a:t>
            </a:r>
            <a:r>
              <a:rPr lang="en-US" sz="2200" dirty="0"/>
              <a:t> </a:t>
            </a:r>
            <a:r>
              <a:rPr lang="en-US" sz="2200" dirty="0" err="1"/>
              <a:t>trung</a:t>
            </a:r>
            <a:r>
              <a:rPr lang="en-US" sz="2200" dirty="0"/>
              <a:t> </a:t>
            </a:r>
            <a:r>
              <a:rPr lang="en-US" sz="2200" dirty="0" err="1"/>
              <a:t>tâm</a:t>
            </a:r>
            <a:r>
              <a:rPr lang="en-US" sz="2200" dirty="0"/>
              <a:t> </a:t>
            </a:r>
            <a:r>
              <a:rPr lang="en-US" sz="2200" dirty="0" err="1"/>
              <a:t>phòng</a:t>
            </a:r>
            <a:r>
              <a:rPr lang="en-US" sz="2200" dirty="0"/>
              <a:t> </a:t>
            </a:r>
            <a:r>
              <a:rPr lang="en-US" sz="2200" dirty="0" err="1"/>
              <a:t>ngừa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tái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chỗ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PTC: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tích</a:t>
            </a:r>
            <a:r>
              <a:rPr lang="en-US" sz="2200" dirty="0"/>
              <a:t> </a:t>
            </a:r>
            <a:r>
              <a:rPr lang="en-US" sz="2200" dirty="0" err="1"/>
              <a:t>gộp</a:t>
            </a:r>
            <a:endParaRPr lang="en-US" sz="2200" dirty="0"/>
          </a:p>
          <a:p>
            <a:pPr marL="285750" indent="-285750">
              <a:buFontTx/>
              <a:buChar char="-"/>
            </a:pPr>
            <a:r>
              <a:rPr lang="en-US" sz="2200" dirty="0"/>
              <a:t>1264 BN chia </a:t>
            </a:r>
            <a:r>
              <a:rPr lang="en-US" sz="2200" dirty="0" err="1"/>
              <a:t>làm</a:t>
            </a:r>
            <a:r>
              <a:rPr lang="en-US" sz="2200" dirty="0"/>
              <a:t> 2 </a:t>
            </a:r>
            <a:r>
              <a:rPr lang="en-US" sz="2200" dirty="0" err="1"/>
              <a:t>nhóm</a:t>
            </a:r>
            <a:r>
              <a:rPr lang="en-US" sz="2200" dirty="0"/>
              <a:t>: </a:t>
            </a:r>
            <a:r>
              <a:rPr lang="en-US" sz="2200" dirty="0" err="1"/>
              <a:t>cắt</a:t>
            </a:r>
            <a:r>
              <a:rPr lang="en-US" sz="2200" dirty="0"/>
              <a:t> </a:t>
            </a:r>
            <a:r>
              <a:rPr lang="en-US" sz="2200" dirty="0" err="1"/>
              <a:t>giáp</a:t>
            </a:r>
            <a:r>
              <a:rPr lang="en-US" sz="2200" dirty="0"/>
              <a:t> + </a:t>
            </a:r>
            <a:r>
              <a:rPr lang="en-US" sz="2200" dirty="0" err="1"/>
              <a:t>nạo</a:t>
            </a:r>
            <a:r>
              <a:rPr lang="en-US" sz="2200" dirty="0"/>
              <a:t> </a:t>
            </a:r>
            <a:r>
              <a:rPr lang="en-US" sz="2200" dirty="0" err="1"/>
              <a:t>hạch</a:t>
            </a:r>
            <a:r>
              <a:rPr lang="en-US" sz="2200" dirty="0"/>
              <a:t> </a:t>
            </a:r>
            <a:r>
              <a:rPr lang="en-US" sz="2200" dirty="0" err="1"/>
              <a:t>phòng</a:t>
            </a:r>
            <a:r>
              <a:rPr lang="en-US" sz="2200" dirty="0"/>
              <a:t> </a:t>
            </a:r>
            <a:r>
              <a:rPr lang="en-US" sz="2200" dirty="0" err="1"/>
              <a:t>ngừa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cắt</a:t>
            </a:r>
            <a:r>
              <a:rPr lang="en-US" sz="2200" dirty="0"/>
              <a:t> </a:t>
            </a:r>
            <a:r>
              <a:rPr lang="en-US" sz="2200" dirty="0" err="1"/>
              <a:t>giáp</a:t>
            </a:r>
            <a:r>
              <a:rPr lang="en-US" sz="2200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sz="2200" dirty="0"/>
              <a:t>Theo </a:t>
            </a:r>
            <a:r>
              <a:rPr lang="en-US" sz="2200" dirty="0" err="1"/>
              <a:t>dõi</a:t>
            </a:r>
            <a:r>
              <a:rPr lang="en-US" sz="2200" dirty="0"/>
              <a:t> </a:t>
            </a:r>
            <a:r>
              <a:rPr lang="en-US" sz="2200" dirty="0" err="1"/>
              <a:t>lên</a:t>
            </a:r>
            <a:r>
              <a:rPr lang="en-US" sz="2200" dirty="0"/>
              <a:t> </a:t>
            </a:r>
            <a:r>
              <a:rPr lang="en-US" sz="2200" dirty="0" err="1"/>
              <a:t>đến</a:t>
            </a:r>
            <a:r>
              <a:rPr lang="en-US" sz="2200" dirty="0"/>
              <a:t> 27 </a:t>
            </a:r>
            <a:r>
              <a:rPr lang="en-US" sz="2200" dirty="0" err="1"/>
              <a:t>năm</a:t>
            </a:r>
            <a:endParaRPr lang="en-US" sz="2200" dirty="0"/>
          </a:p>
          <a:p>
            <a:pPr marL="285750" indent="-285750">
              <a:buFontTx/>
              <a:buChar char="-"/>
            </a:pPr>
            <a:r>
              <a:rPr lang="en-US" sz="2200" dirty="0" err="1"/>
              <a:t>Tỷ</a:t>
            </a:r>
            <a:r>
              <a:rPr lang="en-US" sz="2200" dirty="0"/>
              <a:t> </a:t>
            </a:r>
            <a:r>
              <a:rPr lang="en-US" sz="2200" dirty="0" err="1"/>
              <a:t>lệ</a:t>
            </a:r>
            <a:r>
              <a:rPr lang="en-US" sz="2200" dirty="0"/>
              <a:t> </a:t>
            </a:r>
            <a:r>
              <a:rPr lang="en-US" sz="2200" dirty="0" err="1"/>
              <a:t>tái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: 2,02% so </a:t>
            </a:r>
            <a:r>
              <a:rPr lang="en-US" sz="2200" dirty="0" err="1"/>
              <a:t>với</a:t>
            </a:r>
            <a:r>
              <a:rPr lang="en-US" sz="2200" dirty="0"/>
              <a:t> 3,92%</a:t>
            </a:r>
          </a:p>
          <a:p>
            <a:pPr marL="285750" indent="-285750">
              <a:buFontTx/>
              <a:buChar char="-"/>
            </a:pPr>
            <a:r>
              <a:rPr lang="en-US" sz="2200" dirty="0" err="1"/>
              <a:t>Tái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nhóm</a:t>
            </a:r>
            <a:r>
              <a:rPr lang="en-US" sz="2200" dirty="0"/>
              <a:t> VI: 1,86% so </a:t>
            </a:r>
            <a:r>
              <a:rPr lang="en-US" sz="2200" dirty="0" err="1"/>
              <a:t>với</a:t>
            </a:r>
            <a:r>
              <a:rPr lang="en-US" sz="2200" dirty="0"/>
              <a:t> 1,68%</a:t>
            </a:r>
          </a:p>
          <a:p>
            <a:pPr marL="285750" indent="-285750">
              <a:buFontTx/>
              <a:buChar char="-"/>
            </a:pPr>
            <a:r>
              <a:rPr lang="en-US" sz="2200" dirty="0" err="1"/>
              <a:t>Tái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hạch</a:t>
            </a:r>
            <a:r>
              <a:rPr lang="en-US" sz="2200" dirty="0"/>
              <a:t> </a:t>
            </a:r>
            <a:r>
              <a:rPr lang="en-US" sz="2200" dirty="0" err="1"/>
              <a:t>cổ</a:t>
            </a:r>
            <a:r>
              <a:rPr lang="en-US" sz="2200" dirty="0"/>
              <a:t> </a:t>
            </a:r>
            <a:r>
              <a:rPr lang="en-US" sz="2200" dirty="0" err="1"/>
              <a:t>bên</a:t>
            </a:r>
            <a:r>
              <a:rPr lang="en-US" sz="2200" dirty="0"/>
              <a:t>: 3,73% so </a:t>
            </a:r>
            <a:r>
              <a:rPr lang="en-US" sz="2200" dirty="0" err="1"/>
              <a:t>với</a:t>
            </a:r>
            <a:r>
              <a:rPr lang="en-US" sz="2200" dirty="0"/>
              <a:t> 3,79% </a:t>
            </a:r>
          </a:p>
          <a:p>
            <a:pPr marL="285750" indent="-285750">
              <a:buFontTx/>
              <a:buChar char="-"/>
            </a:pP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biệt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ý </a:t>
            </a:r>
            <a:r>
              <a:rPr lang="en-US" sz="2200" dirty="0" err="1"/>
              <a:t>nghĩa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FC02C8-1318-48BA-A30D-0B27F05AA30D}"/>
              </a:ext>
            </a:extLst>
          </p:cNvPr>
          <p:cNvSpPr txBox="1"/>
          <p:nvPr/>
        </p:nvSpPr>
        <p:spPr>
          <a:xfrm>
            <a:off x="232012" y="5608348"/>
            <a:ext cx="7397087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b="1" dirty="0"/>
              <a:t>Shan CX (2012): </a:t>
            </a:r>
            <a:r>
              <a:rPr lang="en-US" sz="2200" dirty="0" err="1"/>
              <a:t>Nạo</a:t>
            </a:r>
            <a:r>
              <a:rPr lang="en-US" sz="2200" dirty="0"/>
              <a:t> </a:t>
            </a:r>
            <a:r>
              <a:rPr lang="en-US" sz="2200" dirty="0" err="1"/>
              <a:t>hạch</a:t>
            </a:r>
            <a:r>
              <a:rPr lang="en-US" sz="2200" dirty="0"/>
              <a:t> </a:t>
            </a:r>
            <a:r>
              <a:rPr lang="en-US" sz="2200" dirty="0" err="1"/>
              <a:t>trung</a:t>
            </a:r>
            <a:r>
              <a:rPr lang="en-US" sz="2200" dirty="0"/>
              <a:t> </a:t>
            </a:r>
            <a:r>
              <a:rPr lang="en-US" sz="2200" dirty="0" err="1"/>
              <a:t>tâm</a:t>
            </a:r>
            <a:r>
              <a:rPr lang="en-US" sz="2200" dirty="0"/>
              <a:t> </a:t>
            </a:r>
            <a:r>
              <a:rPr lang="en-US" sz="2200" dirty="0" err="1"/>
              <a:t>th</a:t>
            </a:r>
            <a:r>
              <a:rPr lang="vi-VN" sz="2200" dirty="0"/>
              <a:t>ư</a:t>
            </a:r>
            <a:r>
              <a:rPr lang="en-US" sz="2200" dirty="0" err="1"/>
              <a:t>ờng</a:t>
            </a:r>
            <a:r>
              <a:rPr lang="en-US" sz="2200" dirty="0"/>
              <a:t> qui </a:t>
            </a:r>
            <a:r>
              <a:rPr lang="en-US" sz="2200" dirty="0" err="1"/>
              <a:t>trong</a:t>
            </a:r>
            <a:r>
              <a:rPr lang="en-US" sz="2200" dirty="0"/>
              <a:t> DTC</a:t>
            </a:r>
          </a:p>
          <a:p>
            <a:r>
              <a:rPr lang="en-US" sz="2200" dirty="0"/>
              <a:t>-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cắt</a:t>
            </a:r>
            <a:r>
              <a:rPr lang="en-US" sz="2200" dirty="0"/>
              <a:t> </a:t>
            </a:r>
            <a:r>
              <a:rPr lang="en-US" sz="2200" dirty="0" err="1"/>
              <a:t>giáp</a:t>
            </a:r>
            <a:r>
              <a:rPr lang="en-US" sz="2200" dirty="0"/>
              <a:t> </a:t>
            </a:r>
            <a:r>
              <a:rPr lang="en-US" sz="2200" dirty="0" err="1"/>
              <a:t>ít</a:t>
            </a:r>
            <a:r>
              <a:rPr lang="en-US" sz="2200" dirty="0"/>
              <a:t>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chứng</a:t>
            </a:r>
            <a:r>
              <a:rPr lang="en-US" sz="2200" dirty="0"/>
              <a:t> PT,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biệt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tỷ</a:t>
            </a:r>
            <a:r>
              <a:rPr lang="en-US" sz="2200" dirty="0"/>
              <a:t> </a:t>
            </a:r>
            <a:r>
              <a:rPr lang="en-US" sz="2200" dirty="0" err="1"/>
              <a:t>lệ</a:t>
            </a:r>
            <a:r>
              <a:rPr lang="en-US" sz="2200" dirty="0"/>
              <a:t> </a:t>
            </a:r>
            <a:r>
              <a:rPr lang="en-US" sz="2200" dirty="0" err="1"/>
              <a:t>tái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chỗ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vùng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935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BF7E10-BFB7-42F3-9F85-45F9726794B3}"/>
              </a:ext>
            </a:extLst>
          </p:cNvPr>
          <p:cNvSpPr txBox="1"/>
          <p:nvPr/>
        </p:nvSpPr>
        <p:spPr>
          <a:xfrm>
            <a:off x="341196" y="289679"/>
            <a:ext cx="7438030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Lang BH (2013):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tích</a:t>
            </a:r>
            <a:r>
              <a:rPr lang="en-US" sz="2200" dirty="0"/>
              <a:t> </a:t>
            </a:r>
            <a:r>
              <a:rPr lang="en-US" sz="2200" dirty="0" err="1"/>
              <a:t>gộp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nạo</a:t>
            </a:r>
            <a:r>
              <a:rPr lang="en-US" sz="2200" dirty="0"/>
              <a:t> </a:t>
            </a:r>
            <a:r>
              <a:rPr lang="en-US" sz="2200" dirty="0" err="1"/>
              <a:t>hạch</a:t>
            </a:r>
            <a:r>
              <a:rPr lang="en-US" sz="2200" dirty="0"/>
              <a:t> </a:t>
            </a:r>
            <a:r>
              <a:rPr lang="en-US" sz="2200" dirty="0" err="1"/>
              <a:t>cổ</a:t>
            </a:r>
            <a:r>
              <a:rPr lang="en-US" sz="2200" dirty="0"/>
              <a:t> </a:t>
            </a:r>
            <a:r>
              <a:rPr lang="en-US" sz="2200" dirty="0" err="1"/>
              <a:t>trung</a:t>
            </a:r>
            <a:r>
              <a:rPr lang="en-US" sz="2200" dirty="0"/>
              <a:t> </a:t>
            </a:r>
            <a:r>
              <a:rPr lang="en-US" sz="2200" dirty="0" err="1"/>
              <a:t>tâm</a:t>
            </a:r>
            <a:r>
              <a:rPr lang="en-US" sz="2200" dirty="0"/>
              <a:t> </a:t>
            </a:r>
            <a:r>
              <a:rPr lang="en-US" sz="2200" dirty="0" err="1"/>
              <a:t>phòng</a:t>
            </a:r>
            <a:r>
              <a:rPr lang="en-US" sz="2200" dirty="0"/>
              <a:t> </a:t>
            </a:r>
            <a:r>
              <a:rPr lang="en-US" sz="2200" dirty="0" err="1"/>
              <a:t>ngừa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tái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chỗ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vùng</a:t>
            </a:r>
            <a:r>
              <a:rPr lang="en-US" sz="2200" dirty="0"/>
              <a:t> </a:t>
            </a:r>
            <a:r>
              <a:rPr lang="en-US" sz="2200" dirty="0" err="1"/>
              <a:t>ngắn</a:t>
            </a:r>
            <a:r>
              <a:rPr lang="en-US" sz="2200" dirty="0"/>
              <a:t> </a:t>
            </a:r>
            <a:r>
              <a:rPr lang="en-US" sz="2200" dirty="0" err="1"/>
              <a:t>hạn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PTC</a:t>
            </a:r>
          </a:p>
          <a:p>
            <a:pPr marL="285750" indent="-285750">
              <a:buFontTx/>
              <a:buChar char="-"/>
            </a:pPr>
            <a:r>
              <a:rPr lang="en-US" sz="2200" dirty="0"/>
              <a:t>3331 BN: PT + </a:t>
            </a:r>
            <a:r>
              <a:rPr lang="en-US" sz="2200" dirty="0" err="1"/>
              <a:t>nạo</a:t>
            </a:r>
            <a:r>
              <a:rPr lang="en-US" sz="2200" dirty="0"/>
              <a:t> </a:t>
            </a:r>
            <a:r>
              <a:rPr lang="en-US" sz="2200" dirty="0" err="1"/>
              <a:t>hạch</a:t>
            </a:r>
            <a:r>
              <a:rPr lang="en-US" sz="2200" dirty="0"/>
              <a:t> </a:t>
            </a:r>
            <a:r>
              <a:rPr lang="en-US" sz="2200" dirty="0" err="1"/>
              <a:t>phòng</a:t>
            </a:r>
            <a:r>
              <a:rPr lang="en-US" sz="2200" dirty="0"/>
              <a:t> </a:t>
            </a:r>
            <a:r>
              <a:rPr lang="en-US" sz="2200" dirty="0" err="1"/>
              <a:t>ngừa</a:t>
            </a:r>
            <a:r>
              <a:rPr lang="en-US" sz="2200" dirty="0"/>
              <a:t> so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chỉ</a:t>
            </a:r>
            <a:r>
              <a:rPr lang="en-US" sz="2200" dirty="0"/>
              <a:t> PT </a:t>
            </a:r>
          </a:p>
          <a:p>
            <a:pPr marL="285750" indent="-285750">
              <a:buFontTx/>
              <a:buChar char="-"/>
            </a:pPr>
            <a:r>
              <a:rPr lang="en-US" sz="2200" dirty="0" err="1"/>
              <a:t>Tỷ</a:t>
            </a:r>
            <a:r>
              <a:rPr lang="en-US" sz="2200" dirty="0"/>
              <a:t> </a:t>
            </a:r>
            <a:r>
              <a:rPr lang="en-US" sz="2200" dirty="0" err="1"/>
              <a:t>lệ</a:t>
            </a:r>
            <a:r>
              <a:rPr lang="en-US" sz="2200" dirty="0"/>
              <a:t> </a:t>
            </a:r>
            <a:r>
              <a:rPr lang="en-US" sz="2200" dirty="0" err="1"/>
              <a:t>tái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chỗ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vùng</a:t>
            </a:r>
            <a:r>
              <a:rPr lang="en-US" sz="2200" dirty="0"/>
              <a:t> </a:t>
            </a:r>
            <a:r>
              <a:rPr lang="en-US" sz="2200" dirty="0" err="1"/>
              <a:t>thấp</a:t>
            </a:r>
            <a:r>
              <a:rPr lang="en-US" sz="2200" dirty="0"/>
              <a:t> h</a:t>
            </a:r>
            <a:r>
              <a:rPr lang="vi-VN" sz="2200" dirty="0"/>
              <a:t>ơ</a:t>
            </a:r>
            <a:r>
              <a:rPr lang="en-US" sz="2200" dirty="0"/>
              <a:t>n: 4,7% so </a:t>
            </a:r>
            <a:r>
              <a:rPr lang="en-US" sz="2200" dirty="0" err="1"/>
              <a:t>với</a:t>
            </a:r>
            <a:r>
              <a:rPr lang="en-US" sz="2200" dirty="0"/>
              <a:t> 8,6% </a:t>
            </a:r>
          </a:p>
          <a:p>
            <a:pPr marL="285750" indent="-285750">
              <a:buFontTx/>
              <a:buChar char="-"/>
            </a:pPr>
            <a:r>
              <a:rPr lang="en-US" sz="2200" dirty="0" err="1"/>
              <a:t>Tăng</a:t>
            </a:r>
            <a:r>
              <a:rPr lang="en-US" sz="2200" dirty="0"/>
              <a:t> </a:t>
            </a:r>
            <a:r>
              <a:rPr lang="en-US" sz="2200" dirty="0" err="1"/>
              <a:t>khả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 </a:t>
            </a:r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RAI (71,7% so </a:t>
            </a:r>
            <a:r>
              <a:rPr lang="en-US" sz="2200" dirty="0" err="1"/>
              <a:t>với</a:t>
            </a:r>
            <a:r>
              <a:rPr lang="en-US" sz="2200" dirty="0"/>
              <a:t> 53,1%), </a:t>
            </a:r>
            <a:r>
              <a:rPr lang="en-US" sz="2200" dirty="0" err="1"/>
              <a:t>hạ</a:t>
            </a:r>
            <a:r>
              <a:rPr lang="en-US" sz="2200" dirty="0"/>
              <a:t> </a:t>
            </a:r>
            <a:r>
              <a:rPr lang="en-US" sz="2200" dirty="0" err="1"/>
              <a:t>calci</a:t>
            </a:r>
            <a:r>
              <a:rPr lang="en-US" sz="2200" dirty="0"/>
              <a:t> </a:t>
            </a:r>
            <a:r>
              <a:rPr lang="en-US" sz="2200" dirty="0" err="1"/>
              <a:t>tạm</a:t>
            </a:r>
            <a:r>
              <a:rPr lang="en-US" sz="2200" dirty="0"/>
              <a:t> </a:t>
            </a:r>
            <a:r>
              <a:rPr lang="en-US" sz="2200" dirty="0" err="1"/>
              <a:t>thời</a:t>
            </a:r>
            <a:r>
              <a:rPr lang="en-US" sz="2200" dirty="0"/>
              <a:t> (26% so </a:t>
            </a:r>
            <a:r>
              <a:rPr lang="en-US" sz="2200" dirty="0" err="1"/>
              <a:t>với</a:t>
            </a:r>
            <a:r>
              <a:rPr lang="en-US" sz="2200" dirty="0"/>
              <a:t> 10,8%),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tỷ</a:t>
            </a:r>
            <a:r>
              <a:rPr lang="en-US" sz="2200" dirty="0"/>
              <a:t> </a:t>
            </a:r>
            <a:r>
              <a:rPr lang="en-US" sz="2200" dirty="0" err="1"/>
              <a:t>lệ</a:t>
            </a:r>
            <a:r>
              <a:rPr lang="en-US" sz="2200" dirty="0"/>
              <a:t>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chứng</a:t>
            </a:r>
            <a:r>
              <a:rPr lang="en-US" sz="2200" dirty="0"/>
              <a:t> </a:t>
            </a:r>
            <a:r>
              <a:rPr lang="en-US" sz="2200" dirty="0" err="1"/>
              <a:t>chung</a:t>
            </a:r>
            <a:r>
              <a:rPr lang="en-US" sz="2200" dirty="0"/>
              <a:t> </a:t>
            </a:r>
            <a:r>
              <a:rPr lang="en-US" sz="2200" dirty="0" err="1"/>
              <a:t>cao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 (33,2% so </a:t>
            </a:r>
            <a:r>
              <a:rPr lang="en-US" sz="2200" dirty="0" err="1"/>
              <a:t>với</a:t>
            </a:r>
            <a:r>
              <a:rPr lang="en-US" sz="2200" dirty="0"/>
              <a:t> 17,7%)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nạo</a:t>
            </a:r>
            <a:r>
              <a:rPr lang="en-US" sz="2200" dirty="0"/>
              <a:t> </a:t>
            </a:r>
            <a:r>
              <a:rPr lang="en-US" sz="2200" dirty="0" err="1"/>
              <a:t>hạch</a:t>
            </a:r>
            <a:r>
              <a:rPr lang="en-US" sz="2200" dirty="0"/>
              <a:t> </a:t>
            </a:r>
            <a:r>
              <a:rPr lang="en-US" sz="2200" dirty="0" err="1"/>
              <a:t>phòng</a:t>
            </a:r>
            <a:r>
              <a:rPr lang="en-US" sz="2200" dirty="0"/>
              <a:t> </a:t>
            </a:r>
            <a:r>
              <a:rPr lang="en-US" sz="2200" dirty="0" err="1"/>
              <a:t>ngừa</a:t>
            </a:r>
            <a:r>
              <a:rPr lang="en-US" sz="2200" dirty="0"/>
              <a:t> </a:t>
            </a:r>
            <a:r>
              <a:rPr lang="en-US" sz="2200" dirty="0" err="1"/>
              <a:t>giảm</a:t>
            </a:r>
            <a:r>
              <a:rPr lang="en-US" sz="2200" dirty="0"/>
              <a:t> 35% </a:t>
            </a:r>
            <a:r>
              <a:rPr lang="en-US" sz="2200" dirty="0" err="1"/>
              <a:t>nguy</a:t>
            </a:r>
            <a:r>
              <a:rPr lang="en-US" sz="2200" dirty="0"/>
              <a:t> </a:t>
            </a:r>
            <a:r>
              <a:rPr lang="en-US" sz="2200" dirty="0" err="1"/>
              <a:t>cơ</a:t>
            </a:r>
            <a:r>
              <a:rPr lang="en-US" sz="2200" dirty="0"/>
              <a:t> </a:t>
            </a:r>
            <a:r>
              <a:rPr lang="en-US" sz="2200" dirty="0" err="1"/>
              <a:t>tái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chỗ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AF4B5-5595-4B08-A78B-FA857300F854}"/>
              </a:ext>
            </a:extLst>
          </p:cNvPr>
          <p:cNvSpPr txBox="1"/>
          <p:nvPr/>
        </p:nvSpPr>
        <p:spPr>
          <a:xfrm>
            <a:off x="1228296" y="3767554"/>
            <a:ext cx="7766847" cy="2462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Barczynski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M (2013</a:t>
            </a:r>
            <a:r>
              <a:rPr lang="en-US" sz="2200" dirty="0"/>
              <a:t>): </a:t>
            </a:r>
            <a:r>
              <a:rPr lang="en-US" sz="2200" dirty="0" err="1"/>
              <a:t>Nạo</a:t>
            </a:r>
            <a:r>
              <a:rPr lang="en-US" sz="2200" dirty="0"/>
              <a:t> </a:t>
            </a:r>
            <a:r>
              <a:rPr lang="en-US" sz="2200" dirty="0" err="1"/>
              <a:t>hạch</a:t>
            </a:r>
            <a:r>
              <a:rPr lang="en-US" sz="2200" dirty="0"/>
              <a:t> </a:t>
            </a:r>
            <a:r>
              <a:rPr lang="en-US" sz="2200" dirty="0" err="1"/>
              <a:t>trung</a:t>
            </a:r>
            <a:r>
              <a:rPr lang="en-US" sz="2200" dirty="0"/>
              <a:t> </a:t>
            </a:r>
            <a:r>
              <a:rPr lang="en-US" sz="2200" dirty="0" err="1"/>
              <a:t>tâm</a:t>
            </a:r>
            <a:r>
              <a:rPr lang="en-US" sz="2200" dirty="0"/>
              <a:t> </a:t>
            </a:r>
            <a:r>
              <a:rPr lang="en-US" sz="2200" dirty="0" err="1"/>
              <a:t>phòng</a:t>
            </a:r>
            <a:r>
              <a:rPr lang="en-US" sz="2200" dirty="0"/>
              <a:t> </a:t>
            </a:r>
            <a:r>
              <a:rPr lang="en-US" sz="2200" dirty="0" err="1"/>
              <a:t>ngừa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PTC </a:t>
            </a:r>
          </a:p>
          <a:p>
            <a:pPr marL="285750" indent="-285750">
              <a:buFontTx/>
              <a:buChar char="-"/>
            </a:pPr>
            <a:r>
              <a:rPr lang="en-US" sz="2200" dirty="0"/>
              <a:t>640 BN </a:t>
            </a:r>
          </a:p>
          <a:p>
            <a:pPr marL="285750" indent="-285750">
              <a:buFontTx/>
              <a:buChar char="-"/>
            </a:pPr>
            <a:r>
              <a:rPr lang="en-US" sz="2200" dirty="0" err="1"/>
              <a:t>Sống</a:t>
            </a:r>
            <a:r>
              <a:rPr lang="en-US" sz="2200" dirty="0"/>
              <a:t>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đặc</a:t>
            </a:r>
            <a:r>
              <a:rPr lang="en-US" sz="2200" dirty="0"/>
              <a:t> </a:t>
            </a:r>
            <a:r>
              <a:rPr lang="en-US" sz="2200" dirty="0" err="1"/>
              <a:t>hiệu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bệnh</a:t>
            </a:r>
            <a:r>
              <a:rPr lang="en-US" sz="2200" dirty="0"/>
              <a:t>: 92,5% so </a:t>
            </a:r>
            <a:r>
              <a:rPr lang="en-US" sz="2200" dirty="0" err="1"/>
              <a:t>với</a:t>
            </a:r>
            <a:r>
              <a:rPr lang="en-US" sz="2200" dirty="0"/>
              <a:t> 98% </a:t>
            </a:r>
          </a:p>
          <a:p>
            <a:pPr marL="285750" indent="-285750">
              <a:buFontTx/>
              <a:buChar char="-"/>
            </a:pPr>
            <a:r>
              <a:rPr lang="en-US" sz="2200" dirty="0" err="1"/>
              <a:t>Tỷ</a:t>
            </a:r>
            <a:r>
              <a:rPr lang="en-US" sz="2200" dirty="0"/>
              <a:t> </a:t>
            </a:r>
            <a:r>
              <a:rPr lang="en-US" sz="2200" dirty="0" err="1"/>
              <a:t>lệ</a:t>
            </a:r>
            <a:r>
              <a:rPr lang="en-US" sz="2200" dirty="0"/>
              <a:t> </a:t>
            </a:r>
            <a:r>
              <a:rPr lang="en-US" sz="2200" dirty="0" err="1"/>
              <a:t>tái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chỗ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vùng</a:t>
            </a:r>
            <a:r>
              <a:rPr lang="en-US" sz="2200" dirty="0"/>
              <a:t>: 87,6% so </a:t>
            </a:r>
            <a:r>
              <a:rPr lang="en-US" sz="2200" dirty="0" err="1"/>
              <a:t>với</a:t>
            </a:r>
            <a:r>
              <a:rPr lang="en-US" sz="2200" dirty="0"/>
              <a:t> 94,5% </a:t>
            </a:r>
          </a:p>
          <a:p>
            <a:pPr marL="285750" indent="-285750">
              <a:buFontTx/>
              <a:buChar char="-"/>
            </a:pP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biệt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tỷ</a:t>
            </a:r>
            <a:r>
              <a:rPr lang="en-US" sz="2200" dirty="0"/>
              <a:t> </a:t>
            </a:r>
            <a:r>
              <a:rPr lang="en-US" sz="2200" dirty="0" err="1"/>
              <a:t>lệ</a:t>
            </a:r>
            <a:r>
              <a:rPr lang="en-US" sz="2200" dirty="0"/>
              <a:t>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chứng</a:t>
            </a:r>
            <a:r>
              <a:rPr lang="en-US" sz="2200" dirty="0"/>
              <a:t> </a:t>
            </a:r>
          </a:p>
          <a:p>
            <a:r>
              <a:rPr lang="en-US" sz="2200" dirty="0"/>
              <a:t>=&gt; </a:t>
            </a:r>
            <a:r>
              <a:rPr lang="en-US" sz="2200" dirty="0" err="1"/>
              <a:t>Nạo</a:t>
            </a:r>
            <a:r>
              <a:rPr lang="en-US" sz="2200" dirty="0"/>
              <a:t> </a:t>
            </a:r>
            <a:r>
              <a:rPr lang="en-US" sz="2200" dirty="0" err="1"/>
              <a:t>hạch</a:t>
            </a:r>
            <a:r>
              <a:rPr lang="en-US" sz="2200" dirty="0"/>
              <a:t> </a:t>
            </a:r>
            <a:r>
              <a:rPr lang="en-US" sz="2200" dirty="0" err="1"/>
              <a:t>cổ</a:t>
            </a:r>
            <a:r>
              <a:rPr lang="en-US" sz="2200" dirty="0"/>
              <a:t> </a:t>
            </a:r>
            <a:r>
              <a:rPr lang="en-US" sz="2200" dirty="0" err="1"/>
              <a:t>trung</a:t>
            </a:r>
            <a:r>
              <a:rPr lang="en-US" sz="2200" dirty="0"/>
              <a:t> </a:t>
            </a:r>
            <a:r>
              <a:rPr lang="en-US" sz="2200" dirty="0" err="1"/>
              <a:t>tâm</a:t>
            </a:r>
            <a:r>
              <a:rPr lang="en-US" sz="2200" dirty="0"/>
              <a:t> </a:t>
            </a:r>
            <a:r>
              <a:rPr lang="en-US" sz="2200" dirty="0" err="1"/>
              <a:t>phòng</a:t>
            </a:r>
            <a:r>
              <a:rPr lang="en-US" sz="2200" dirty="0"/>
              <a:t> </a:t>
            </a:r>
            <a:r>
              <a:rPr lang="en-US" sz="2200" dirty="0" err="1"/>
              <a:t>ngừa</a:t>
            </a:r>
            <a:r>
              <a:rPr lang="en-US" sz="2200" dirty="0"/>
              <a:t> </a:t>
            </a:r>
            <a:r>
              <a:rPr lang="en-US" sz="2200" dirty="0" err="1"/>
              <a:t>cải</a:t>
            </a:r>
            <a:r>
              <a:rPr lang="en-US" sz="2200" dirty="0"/>
              <a:t> </a:t>
            </a:r>
            <a:r>
              <a:rPr lang="en-US" sz="2200" dirty="0" err="1"/>
              <a:t>thiện</a:t>
            </a:r>
            <a:r>
              <a:rPr lang="en-US" sz="2200" dirty="0"/>
              <a:t> </a:t>
            </a:r>
            <a:r>
              <a:rPr lang="en-US" sz="2200" dirty="0" err="1"/>
              <a:t>sống</a:t>
            </a:r>
            <a:r>
              <a:rPr lang="en-US" sz="2200" dirty="0"/>
              <a:t> </a:t>
            </a:r>
            <a:r>
              <a:rPr lang="en-US" sz="2200" dirty="0" err="1"/>
              <a:t>còn</a:t>
            </a:r>
            <a:r>
              <a:rPr lang="en-US" sz="2200" dirty="0"/>
              <a:t> 10 </a:t>
            </a:r>
            <a:r>
              <a:rPr lang="en-US" sz="2200" dirty="0" err="1"/>
              <a:t>năm</a:t>
            </a:r>
            <a:r>
              <a:rPr lang="en-US" sz="2200" dirty="0"/>
              <a:t>,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soát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chỗ</a:t>
            </a:r>
            <a:r>
              <a:rPr lang="en-US" sz="2200" dirty="0"/>
              <a:t>,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tăng</a:t>
            </a:r>
            <a:r>
              <a:rPr lang="en-US" sz="2200" dirty="0"/>
              <a:t>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chứng</a:t>
            </a:r>
            <a:r>
              <a:rPr lang="en-US" sz="2200" dirty="0"/>
              <a:t> </a:t>
            </a:r>
            <a:r>
              <a:rPr lang="en-US" sz="2200" dirty="0" err="1"/>
              <a:t>vĩnh</a:t>
            </a:r>
            <a:r>
              <a:rPr lang="en-US" sz="2200" dirty="0"/>
              <a:t> </a:t>
            </a:r>
            <a:r>
              <a:rPr lang="en-US" sz="2200" dirty="0" err="1"/>
              <a:t>viễn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4045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Khuyến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cáo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ATA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06" y="1825625"/>
            <a:ext cx="8875987" cy="4351338"/>
          </a:xfrm>
        </p:spPr>
        <p:txBody>
          <a:bodyPr/>
          <a:lstStyle/>
          <a:p>
            <a:r>
              <a:rPr lang="en-US" dirty="0" err="1"/>
              <a:t>Nạo</a:t>
            </a:r>
            <a:r>
              <a:rPr lang="en-US" dirty="0"/>
              <a:t> </a:t>
            </a:r>
            <a:r>
              <a:rPr lang="en-US" dirty="0" err="1"/>
              <a:t>hạch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ngừa</a:t>
            </a:r>
            <a:r>
              <a:rPr lang="en-US" dirty="0"/>
              <a:t> (</a:t>
            </a:r>
            <a:r>
              <a:rPr lang="en-US" dirty="0">
                <a:highlight>
                  <a:srgbClr val="FFFF00"/>
                </a:highlight>
              </a:rPr>
              <a:t>1 </a:t>
            </a:r>
            <a:r>
              <a:rPr lang="en-US" dirty="0" err="1">
                <a:highlight>
                  <a:srgbClr val="FFFF00"/>
                </a:highlight>
              </a:rPr>
              <a:t>bên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hoặc</a:t>
            </a:r>
            <a:r>
              <a:rPr lang="en-US" dirty="0">
                <a:highlight>
                  <a:srgbClr val="FFFF00"/>
                </a:highlight>
              </a:rPr>
              <a:t> 2 </a:t>
            </a:r>
            <a:r>
              <a:rPr lang="en-US" dirty="0" err="1">
                <a:highlight>
                  <a:srgbClr val="FFFF00"/>
                </a:highlight>
              </a:rPr>
              <a:t>bên</a:t>
            </a:r>
            <a:r>
              <a:rPr lang="en-US" dirty="0"/>
              <a:t>)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b="1" dirty="0" err="1"/>
              <a:t>xem</a:t>
            </a:r>
            <a:r>
              <a:rPr lang="en-US" b="1" dirty="0"/>
              <a:t> </a:t>
            </a:r>
            <a:r>
              <a:rPr lang="en-US" b="1" dirty="0" err="1"/>
              <a:t>xét</a:t>
            </a:r>
            <a:r>
              <a:rPr lang="en-US" b="1" dirty="0"/>
              <a:t> </a:t>
            </a:r>
            <a:r>
              <a:rPr lang="en-US" dirty="0"/>
              <a:t>ở BN PTC </a:t>
            </a:r>
            <a:r>
              <a:rPr lang="en-US" dirty="0" err="1"/>
              <a:t>không</a:t>
            </a:r>
            <a:r>
              <a:rPr lang="en-US" dirty="0"/>
              <a:t> di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hạch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: </a:t>
            </a:r>
            <a:r>
              <a:rPr lang="en-US" dirty="0" err="1"/>
              <a:t>bướu</a:t>
            </a:r>
            <a:r>
              <a:rPr lang="en-US" dirty="0"/>
              <a:t> T3-T4,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di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hạch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cN1b,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nạo</a:t>
            </a:r>
            <a:r>
              <a:rPr lang="en-US" dirty="0"/>
              <a:t> </a:t>
            </a:r>
            <a:r>
              <a:rPr lang="en-US" dirty="0" err="1"/>
              <a:t>hạch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ngừa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: </a:t>
            </a:r>
            <a:r>
              <a:rPr lang="en-US" dirty="0" err="1"/>
              <a:t>bướu</a:t>
            </a:r>
            <a:r>
              <a:rPr lang="en-US" dirty="0"/>
              <a:t> T1-T2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, cN0, </a:t>
            </a:r>
            <a:r>
              <a:rPr lang="en-US" dirty="0" err="1"/>
              <a:t>ung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giáp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nang</a:t>
            </a:r>
            <a:endParaRPr lang="en-US" dirty="0"/>
          </a:p>
          <a:p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nạo</a:t>
            </a:r>
            <a:r>
              <a:rPr lang="en-US" dirty="0"/>
              <a:t> </a:t>
            </a:r>
            <a:r>
              <a:rPr lang="en-US" dirty="0" err="1"/>
              <a:t>hạch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BN </a:t>
            </a:r>
            <a:r>
              <a:rPr lang="en-US" dirty="0" err="1"/>
              <a:t>có</a:t>
            </a:r>
            <a:r>
              <a:rPr lang="en-US" dirty="0"/>
              <a:t> di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hạch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833" y="163142"/>
            <a:ext cx="1442153" cy="166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60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nạo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ngừa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staging: </a:t>
            </a:r>
            <a:r>
              <a:rPr lang="en-US" dirty="0" err="1">
                <a:solidFill>
                  <a:srgbClr val="FF0000"/>
                </a:solidFill>
              </a:rPr>
              <a:t>phải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cẩn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thận</a:t>
            </a:r>
            <a:r>
              <a:rPr lang="en-US" dirty="0"/>
              <a:t>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BN </a:t>
            </a:r>
            <a:r>
              <a:rPr lang="en-US" dirty="0" err="1"/>
              <a:t>bị</a:t>
            </a:r>
            <a:r>
              <a:rPr lang="en-US" dirty="0"/>
              <a:t> upstaging: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&gt;45 </a:t>
            </a:r>
            <a:r>
              <a:rPr lang="en-US" dirty="0" err="1"/>
              <a:t>tuổi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I -&gt;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III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BN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Iod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chặt</a:t>
            </a:r>
            <a:r>
              <a:rPr lang="en-US" dirty="0"/>
              <a:t> </a:t>
            </a:r>
            <a:r>
              <a:rPr lang="en-US" dirty="0" err="1"/>
              <a:t>chẽ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: </a:t>
            </a:r>
            <a:r>
              <a:rPr lang="en-US" dirty="0" err="1"/>
              <a:t>hạch</a:t>
            </a:r>
            <a:r>
              <a:rPr lang="en-US" dirty="0"/>
              <a:t> di </a:t>
            </a:r>
            <a:r>
              <a:rPr lang="en-US" dirty="0" err="1"/>
              <a:t>căn</a:t>
            </a:r>
            <a:r>
              <a:rPr lang="en-US" dirty="0"/>
              <a:t> vi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Do </a:t>
            </a:r>
            <a:r>
              <a:rPr lang="en-US" dirty="0" err="1">
                <a:highlight>
                  <a:srgbClr val="FFFF00"/>
                </a:highlight>
              </a:rPr>
              <a:t>đó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en-US" dirty="0" err="1">
                <a:highlight>
                  <a:srgbClr val="FFFF00"/>
                </a:highlight>
              </a:rPr>
              <a:t>Nạo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phòng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ngừa</a:t>
            </a:r>
            <a:r>
              <a:rPr lang="en-US" dirty="0">
                <a:highlight>
                  <a:srgbClr val="FFFF00"/>
                </a:highlight>
              </a:rPr>
              <a:t> (+)/(-): </a:t>
            </a:r>
            <a:r>
              <a:rPr lang="en-US" dirty="0" err="1">
                <a:highlight>
                  <a:srgbClr val="FFFF00"/>
                </a:highlight>
              </a:rPr>
              <a:t>không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điều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trị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Iod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phóng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xạ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thêm</a:t>
            </a:r>
            <a:r>
              <a:rPr lang="en-US" dirty="0">
                <a:highlight>
                  <a:srgbClr val="FFFF00"/>
                </a:highlight>
              </a:rPr>
              <a:t>!!!!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833" y="163142"/>
            <a:ext cx="1442153" cy="166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34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F01E-F8BB-4397-ACE8-4C73FE59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luận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2F25B-E6A4-4C31-8721-83B0D025F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45" y="1690689"/>
            <a:ext cx="878116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Ung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giáp</a:t>
            </a:r>
            <a:r>
              <a:rPr lang="en-US" dirty="0"/>
              <a:t>: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, </a:t>
            </a:r>
            <a:r>
              <a:rPr lang="en-US" dirty="0" err="1"/>
              <a:t>tiên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TNM, </a:t>
            </a:r>
            <a:r>
              <a:rPr lang="en-US" dirty="0" err="1"/>
              <a:t>nguy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ATA 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: </a:t>
            </a:r>
            <a:r>
              <a:rPr lang="en-US" dirty="0" err="1"/>
              <a:t>khuynh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cãi</a:t>
            </a:r>
            <a:r>
              <a:rPr lang="en-US" dirty="0"/>
              <a:t>: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76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thank you">
            <a:extLst>
              <a:ext uri="{FF2B5EF4-FFF2-40B4-BE49-F238E27FC236}">
                <a16:creationId xmlns:a16="http://schemas.microsoft.com/office/drawing/2014/main" id="{17DDD4E6-E2A6-4F07-86F9-542B4735FE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" t="12867" r="5790"/>
          <a:stretch/>
        </p:blipFill>
        <p:spPr bwMode="auto">
          <a:xfrm>
            <a:off x="0" y="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F1F005-63F6-420D-A209-99E25FFF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16" y="4337523"/>
            <a:ext cx="8188542" cy="1207269"/>
          </a:xfrm>
          <a:solidFill>
            <a:srgbClr val="FFC00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dirty="0">
                <a:latin typeface="Amadeus Regular" panose="00000400000000000000" pitchFamily="2" charset="0"/>
              </a:rPr>
              <a:t>XIN CHÂN THÀNH CẢM ƠN</a:t>
            </a:r>
          </a:p>
        </p:txBody>
      </p:sp>
    </p:spTree>
    <p:extLst>
      <p:ext uri="{BB962C8B-B14F-4D97-AF65-F5344CB8AC3E}">
        <p14:creationId xmlns:p14="http://schemas.microsoft.com/office/powerpoint/2010/main" val="401899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MỞ ĐẦU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4353253" cy="5297214"/>
          </a:xfrm>
        </p:spPr>
        <p:txBody>
          <a:bodyPr>
            <a:normAutofit/>
          </a:bodyPr>
          <a:lstStyle/>
          <a:p>
            <a:r>
              <a:rPr lang="en-US" dirty="0"/>
              <a:t>Ung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8 (2005) -&gt;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5 (2013)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ung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ở </a:t>
            </a:r>
            <a:r>
              <a:rPr lang="en-US" dirty="0" err="1"/>
              <a:t>nữ</a:t>
            </a:r>
            <a:r>
              <a:rPr lang="en-US" dirty="0"/>
              <a:t> 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3 (2019)</a:t>
            </a:r>
          </a:p>
          <a:p>
            <a:pPr marL="0" indent="0" algn="r">
              <a:buNone/>
            </a:pPr>
            <a:endParaRPr lang="en-US" sz="1800" dirty="0"/>
          </a:p>
          <a:p>
            <a:pPr marL="0" indent="0" algn="r">
              <a:buNone/>
            </a:pPr>
            <a:r>
              <a:rPr lang="en-US" sz="1800" dirty="0"/>
              <a:t>American Cancer Society 2013; 2005 SEER Stat Fact Sheets 2013: Thyroid Cancer </a:t>
            </a:r>
          </a:p>
          <a:p>
            <a:pPr algn="r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2966" t="17672" r="8075" b="11207"/>
          <a:stretch/>
        </p:blipFill>
        <p:spPr>
          <a:xfrm>
            <a:off x="5155324" y="523410"/>
            <a:ext cx="3767959" cy="52026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650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Ung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giáp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ở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, ở </a:t>
            </a:r>
            <a:r>
              <a:rPr lang="en-US" dirty="0" err="1"/>
              <a:t>cả</a:t>
            </a:r>
            <a:r>
              <a:rPr lang="en-US" dirty="0"/>
              <a:t> 2 </a:t>
            </a:r>
            <a:r>
              <a:rPr lang="en-US" dirty="0" err="1"/>
              <a:t>giới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ở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bướu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447" y="2175641"/>
            <a:ext cx="8605835" cy="35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MỤC TIÊU ĐIỀU TRỊ BAN ĐẦU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còn</a:t>
            </a:r>
            <a:endParaRPr lang="en-US" dirty="0"/>
          </a:p>
          <a:p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di </a:t>
            </a:r>
            <a:r>
              <a:rPr lang="en-US" dirty="0" err="1"/>
              <a:t>căn</a:t>
            </a:r>
            <a:endParaRPr lang="en-US" dirty="0"/>
          </a:p>
          <a:p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phát</a:t>
            </a:r>
            <a:endParaRPr lang="en-US" dirty="0"/>
          </a:p>
          <a:p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endParaRPr lang="en-US" dirty="0"/>
          </a:p>
          <a:p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8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569AFEF-53A4-432A-9B84-C92526253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538" t="18188" r="23925" b="12971"/>
          <a:stretch/>
        </p:blipFill>
        <p:spPr>
          <a:xfrm>
            <a:off x="1647853" y="1675227"/>
            <a:ext cx="5848292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F2B51B-454C-4794-8C60-EDE710F6E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9801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CFE7-258D-45A9-B436-4C0AF881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2710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1. Theo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dõi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chủ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động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88A7-A75D-4844-9A7F-37417DF20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7481"/>
            <a:ext cx="7886700" cy="502045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ATA 2015: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K </a:t>
            </a:r>
            <a:r>
              <a:rPr lang="en-US" dirty="0" err="1"/>
              <a:t>giáp</a:t>
            </a:r>
            <a:r>
              <a:rPr lang="en-US" dirty="0"/>
              <a:t> &lt;1cm</a:t>
            </a:r>
          </a:p>
          <a:p>
            <a:pPr>
              <a:lnSpc>
                <a:spcPct val="160000"/>
              </a:lnSpc>
            </a:pP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Ito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Theo </a:t>
            </a:r>
            <a:r>
              <a:rPr lang="en-US" dirty="0" err="1"/>
              <a:t>dõi</a:t>
            </a:r>
            <a:r>
              <a:rPr lang="en-US" dirty="0"/>
              <a:t> 10  </a:t>
            </a:r>
            <a:r>
              <a:rPr lang="en-US" dirty="0" err="1"/>
              <a:t>năm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8% b</a:t>
            </a:r>
            <a:r>
              <a:rPr lang="vi-VN" dirty="0"/>
              <a:t>ư</a:t>
            </a:r>
            <a:r>
              <a:rPr lang="en-US" dirty="0" err="1"/>
              <a:t>ớu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, 4%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hạch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: 291 BN </a:t>
            </a:r>
            <a:r>
              <a:rPr lang="en-US" dirty="0" err="1"/>
              <a:t>có</a:t>
            </a:r>
            <a:r>
              <a:rPr lang="en-US" dirty="0"/>
              <a:t> FNA Bethesda V </a:t>
            </a:r>
            <a:r>
              <a:rPr lang="en-US" dirty="0" err="1"/>
              <a:t>hoặc</a:t>
            </a:r>
            <a:r>
              <a:rPr lang="en-US" dirty="0"/>
              <a:t> VI, b</a:t>
            </a:r>
            <a:r>
              <a:rPr lang="vi-VN" dirty="0"/>
              <a:t>ư</a:t>
            </a:r>
            <a:r>
              <a:rPr lang="en-US" dirty="0" err="1"/>
              <a:t>ớu</a:t>
            </a:r>
            <a:r>
              <a:rPr lang="en-US" dirty="0"/>
              <a:t> ≤ 1,5cm -&gt;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5 </a:t>
            </a:r>
            <a:r>
              <a:rPr lang="en-US" dirty="0" err="1"/>
              <a:t>năm</a:t>
            </a:r>
            <a:endParaRPr lang="en-US" dirty="0"/>
          </a:p>
          <a:p>
            <a:pPr lvl="1">
              <a:lnSpc>
                <a:spcPct val="160000"/>
              </a:lnSpc>
            </a:pPr>
            <a:r>
              <a:rPr lang="en-US" dirty="0"/>
              <a:t>12% </a:t>
            </a:r>
            <a:r>
              <a:rPr lang="en-US" dirty="0" err="1"/>
              <a:t>bướu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-&gt;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thời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281D4-0C7C-451B-BE8D-7E7C20B9288C}"/>
              </a:ext>
            </a:extLst>
          </p:cNvPr>
          <p:cNvSpPr txBox="1"/>
          <p:nvPr/>
        </p:nvSpPr>
        <p:spPr>
          <a:xfrm>
            <a:off x="2587333" y="6015820"/>
            <a:ext cx="65566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Ito Y, </a:t>
            </a:r>
            <a:r>
              <a:rPr lang="en-US" sz="1400" dirty="0" err="1"/>
              <a:t>Miyauchi</a:t>
            </a:r>
            <a:r>
              <a:rPr lang="en-US" sz="1400" dirty="0"/>
              <a:t> A, </a:t>
            </a:r>
            <a:r>
              <a:rPr lang="en-US" sz="1400" dirty="0" err="1"/>
              <a:t>Kihara</a:t>
            </a:r>
            <a:r>
              <a:rPr lang="en-US" sz="1400" dirty="0"/>
              <a:t> M, et al. Thyroid.2014; 24(1): 27–34.</a:t>
            </a:r>
          </a:p>
          <a:p>
            <a:r>
              <a:rPr lang="en-US" sz="1400" dirty="0" err="1"/>
              <a:t>Bilimoria</a:t>
            </a:r>
            <a:r>
              <a:rPr lang="en-US" sz="1400" dirty="0"/>
              <a:t> KY, </a:t>
            </a:r>
            <a:r>
              <a:rPr lang="en-US" sz="1400" dirty="0" err="1"/>
              <a:t>Bentrem</a:t>
            </a:r>
            <a:r>
              <a:rPr lang="en-US" sz="1400" dirty="0"/>
              <a:t> DJ, </a:t>
            </a:r>
            <a:r>
              <a:rPr lang="en-US" sz="1400" dirty="0" err="1"/>
              <a:t>Ko</a:t>
            </a:r>
            <a:r>
              <a:rPr lang="en-US" sz="1400" dirty="0"/>
              <a:t> CY, et al. Ann Surg.2007; 246(3): 375–81; discussion 381–4.</a:t>
            </a:r>
          </a:p>
          <a:p>
            <a:r>
              <a:rPr lang="en-US" sz="1400" dirty="0"/>
              <a:t>Adam MA, Pura J, </a:t>
            </a:r>
            <a:r>
              <a:rPr lang="en-US" sz="1400" dirty="0" err="1"/>
              <a:t>Goffredo</a:t>
            </a:r>
            <a:r>
              <a:rPr lang="en-US" sz="1400" dirty="0"/>
              <a:t> P, et al. J </a:t>
            </a:r>
            <a:r>
              <a:rPr lang="en-US" sz="1400" dirty="0" err="1"/>
              <a:t>Clin</a:t>
            </a:r>
            <a:r>
              <a:rPr lang="en-US" sz="1400" dirty="0"/>
              <a:t> Endocrinol Metab.2015; 100(1): 115–21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130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908" t="30145" r="3148" b="38696"/>
          <a:stretch/>
        </p:blipFill>
        <p:spPr>
          <a:xfrm>
            <a:off x="141890" y="230188"/>
            <a:ext cx="8860220" cy="3790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945931" y="4682359"/>
            <a:ext cx="7565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Theo </a:t>
            </a:r>
            <a:r>
              <a:rPr lang="en-US" sz="2400" dirty="0" err="1"/>
              <a:t>dõi</a:t>
            </a:r>
            <a:r>
              <a:rPr lang="en-US" sz="2400" dirty="0"/>
              <a:t> 1235 </a:t>
            </a:r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PTMC,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bình</a:t>
            </a:r>
            <a:r>
              <a:rPr lang="en-US" sz="2400" dirty="0"/>
              <a:t> 75 </a:t>
            </a:r>
            <a:r>
              <a:rPr lang="en-US" sz="2400" dirty="0" err="1"/>
              <a:t>tháng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: </a:t>
            </a:r>
            <a:r>
              <a:rPr lang="en-US" sz="2400" dirty="0" err="1"/>
              <a:t>chỉ</a:t>
            </a:r>
            <a:r>
              <a:rPr lang="en-US" sz="2400" dirty="0"/>
              <a:t> 8%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thước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10 </a:t>
            </a:r>
            <a:r>
              <a:rPr lang="en-US" sz="2400" dirty="0" err="1"/>
              <a:t>năm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Tuổi</a:t>
            </a:r>
            <a:r>
              <a:rPr lang="en-US" sz="2400" dirty="0"/>
              <a:t> </a:t>
            </a:r>
            <a:r>
              <a:rPr lang="en-US" sz="2400" dirty="0" err="1"/>
              <a:t>trẻ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yếu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bướu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241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</TotalTime>
  <Words>2651</Words>
  <Application>Microsoft Office PowerPoint</Application>
  <PresentationFormat>On-screen Show (4:3)</PresentationFormat>
  <Paragraphs>250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Amadeus Regular</vt:lpstr>
      <vt:lpstr>Arial</vt:lpstr>
      <vt:lpstr>Calibri</vt:lpstr>
      <vt:lpstr>Calibri Light</vt:lpstr>
      <vt:lpstr>Symbol</vt:lpstr>
      <vt:lpstr>Times New Roman</vt:lpstr>
      <vt:lpstr>Office Theme</vt:lpstr>
      <vt:lpstr> ĐIỀU TRỊ UNG THƯ TUYẾN GIÁP</vt:lpstr>
      <vt:lpstr>Mở đầu</vt:lpstr>
      <vt:lpstr>MỞ ĐẦU</vt:lpstr>
      <vt:lpstr>MỞ ĐẦU</vt:lpstr>
      <vt:lpstr>Ung thư tuyến giáp gia tăng ở mọi độ tuổi, ở cả 2 giới, và ở mọi mức độ lan rộng của bướu</vt:lpstr>
      <vt:lpstr>MỤC TIÊU ĐIỀU TRỊ BAN ĐẦU</vt:lpstr>
      <vt:lpstr>PowerPoint Presentation</vt:lpstr>
      <vt:lpstr>1. Theo dõi chủ động</vt:lpstr>
      <vt:lpstr>PowerPoint Presentation</vt:lpstr>
      <vt:lpstr>PowerPoint Presentation</vt:lpstr>
      <vt:lpstr>PowerPoint Presentation</vt:lpstr>
      <vt:lpstr>PTMC có bị điều trị quá mức trong những năm qua không??? </vt:lpstr>
      <vt:lpstr>Khuyến cáo ATA 2015</vt:lpstr>
      <vt:lpstr> Tiếp cận phẫu thuật cắt giáp</vt:lpstr>
      <vt:lpstr>Tiếp cận phẫu thuật cắt giáp</vt:lpstr>
      <vt:lpstr>Tình huống lâm sàng</vt:lpstr>
      <vt:lpstr>Chọn lựa phẫu thuật ( ATA 2015)</vt:lpstr>
      <vt:lpstr>K giáp 1-4cm, nguy cơ thấp</vt:lpstr>
      <vt:lpstr>Độ rộng của phẫu thuật???</vt:lpstr>
      <vt:lpstr>Cắt giáp toàn phần liên quan tới biến chứng nhiều hơn ngay cả khi trong tay phẫu thuật viên nhiều kinh nghiệm</vt:lpstr>
      <vt:lpstr>Y học chứng cứ</vt:lpstr>
      <vt:lpstr>Y học chứng cứ</vt:lpstr>
      <vt:lpstr>PowerPoint Presentation</vt:lpstr>
      <vt:lpstr>Y học chứng cứ</vt:lpstr>
      <vt:lpstr>Khuyến cáo ATA 2015</vt:lpstr>
      <vt:lpstr>PowerPoint Presentation</vt:lpstr>
      <vt:lpstr>XỬ TRÍ HẠCH CỔ TRONG CARCINÔM TUYẾN GIÁP BIỆT HOÁ TỐT</vt:lpstr>
      <vt:lpstr>Đánh giá trước mổ</vt:lpstr>
      <vt:lpstr>Tiếp cận hạch cổ</vt:lpstr>
      <vt:lpstr>PowerPoint Presentation</vt:lpstr>
      <vt:lpstr>PowerPoint Presentation</vt:lpstr>
      <vt:lpstr>Khuyến cáo ATA 2015</vt:lpstr>
      <vt:lpstr>PowerPoint Presentation</vt:lpstr>
      <vt:lpstr>Kết luận</vt:lpstr>
      <vt:lpstr>XIN CHÂN THÀNH 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Phẫu thuật trong điều trị Ung thư tuyến giáp</dc:title>
  <dc:creator>Mai Tran</dc:creator>
  <cp:lastModifiedBy>Theo</cp:lastModifiedBy>
  <cp:revision>44</cp:revision>
  <dcterms:created xsi:type="dcterms:W3CDTF">2018-03-31T16:27:51Z</dcterms:created>
  <dcterms:modified xsi:type="dcterms:W3CDTF">2020-08-11T07:24:33Z</dcterms:modified>
</cp:coreProperties>
</file>