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6" r:id="rId10"/>
    <p:sldId id="268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77" autoAdjust="0"/>
  </p:normalViewPr>
  <p:slideViewPr>
    <p:cSldViewPr snapToGrid="0">
      <p:cViewPr>
        <p:scale>
          <a:sx n="66" d="100"/>
          <a:sy n="66" d="100"/>
        </p:scale>
        <p:origin x="16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68AD4-6837-4430-8ACB-BC42CC9562FB}" type="datetimeFigureOut">
              <a:rPr lang="vi-VN" smtClean="0"/>
              <a:t>28/02/2021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7A695-9259-4AB6-97AE-B37AE0A618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829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 vùng cổ: tuyến giáp, hạch, bướu mang tai, tuyến dưới hàm, bướu mô mềm, u mỡ, u nhọt.</a:t>
            </a:r>
          </a:p>
          <a:p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động theo nhịp nuốt : tuyến giáp, dị tật bẩm sinh Nang-Giáp-Lưỡi.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7A695-9259-4AB6-97AE-B37AE0A618AD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646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Chèn ép : khí quản (khó thở), thực quản (nuốt nghẹn).</a:t>
            </a:r>
          </a:p>
          <a:p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Lâm sàng chỉ có thể gợi ý, muốn khẳng định thì phải làm SA. (vì ls chỉ sờ được nhân giáp &gt; 1cm)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7A695-9259-4AB6-97AE-B37AE0A618AD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65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Phình giáp đa hạt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là cái hay gặp nhức (ls hay gọi là bướu cổ). Mô học là sang thương giả u, thấm nhập tb viêm, có keo giáp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Nhú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xấu</a:t>
            </a:r>
            <a:endParaRPr lang="vi-V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Tủy</a:t>
            </a:r>
            <a:r>
              <a:rPr lang="en-US" dirty="0" smtClean="0"/>
              <a:t>: </a:t>
            </a:r>
            <a:r>
              <a:rPr lang="en-US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hạch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7A695-9259-4AB6-97AE-B37AE0A618AD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084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nóng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xạ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giáp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ấm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lạnh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xạ</a:t>
            </a:r>
            <a:r>
              <a:rPr lang="en-US" baseline="0" dirty="0" smtClean="0"/>
              <a:t>) </a:t>
            </a: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 err="1" smtClean="0"/>
              <a:t>Siêu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: vi </a:t>
            </a:r>
            <a:r>
              <a:rPr lang="en-US" baseline="0" dirty="0" err="1" smtClean="0"/>
              <a:t>vôi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, echo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bờ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trục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r>
              <a:rPr lang="en-US" baseline="0" dirty="0" smtClean="0"/>
              <a:t>; 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50%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25%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/6 </a:t>
            </a:r>
            <a:r>
              <a:rPr lang="en-US" baseline="0" dirty="0" err="1" smtClean="0"/>
              <a:t>tháng</a:t>
            </a:r>
            <a:r>
              <a:rPr lang="en-US" baseline="0" dirty="0" smtClean="0"/>
              <a:t>)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cổ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FNA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TSH&gt;1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giáp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TSH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:… 46ph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7A695-9259-4AB6-97AE-B37AE0A618AD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153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TSH normal (0.3 – 4.5)</a:t>
            </a:r>
          </a:p>
          <a:p>
            <a:r>
              <a:rPr lang="en-US" dirty="0" smtClean="0"/>
              <a:t>Echo </a:t>
            </a:r>
            <a:r>
              <a:rPr lang="en-US" dirty="0" err="1" smtClean="0"/>
              <a:t>kém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tirads</a:t>
            </a:r>
            <a:r>
              <a:rPr lang="en-US" baseline="0" dirty="0" smtClean="0"/>
              <a:t> V =&gt;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TIRADS V,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&lt;=1 cm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FNA: </a:t>
            </a:r>
            <a:r>
              <a:rPr lang="en-US" baseline="0" dirty="0" err="1" smtClean="0"/>
              <a:t>chọc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Trên</a:t>
            </a:r>
            <a:r>
              <a:rPr lang="en-US" baseline="0" dirty="0" smtClean="0"/>
              <a:t> case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FNA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ngờ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&gt; 1cm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7A695-9259-4AB6-97AE-B37AE0A618AD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069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Khác</a:t>
            </a:r>
            <a:r>
              <a:rPr lang="en-US" baseline="0" smtClean="0"/>
              <a:t> với trong sách ghi ở chỗ là: Nghi ngờ cao 1cm, trung bình 1.5, thấp thì 2.5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7A695-9259-4AB6-97AE-B37AE0A618AD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627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FNA </a:t>
            </a:r>
            <a:r>
              <a:rPr lang="en-US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giáp</a:t>
            </a:r>
            <a:endParaRPr lang="en-US" baseline="0" dirty="0" smtClean="0"/>
          </a:p>
          <a:p>
            <a:r>
              <a:rPr lang="en-US" baseline="0" dirty="0" smtClean="0"/>
              <a:t>CT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nhịp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nuốt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xương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endParaRPr lang="en-US" baseline="0" dirty="0" smtClean="0"/>
          </a:p>
          <a:p>
            <a:r>
              <a:rPr lang="en-US" baseline="0" dirty="0" smtClean="0"/>
              <a:t>MRI di </a:t>
            </a:r>
            <a:r>
              <a:rPr lang="en-US" baseline="0" dirty="0" err="1" smtClean="0"/>
              <a:t>căn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endParaRPr lang="en-US" baseline="0" dirty="0" smtClean="0"/>
          </a:p>
          <a:p>
            <a:r>
              <a:rPr lang="en-US" baseline="0" dirty="0" smtClean="0"/>
              <a:t>PET-scan </a:t>
            </a:r>
            <a:r>
              <a:rPr lang="en-US" baseline="0" dirty="0" err="1" smtClean="0"/>
              <a:t>hầu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endParaRPr lang="en-US" baseline="0" dirty="0" smtClean="0"/>
          </a:p>
          <a:p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FNA</a:t>
            </a:r>
          </a:p>
          <a:p>
            <a:r>
              <a:rPr lang="en-US" baseline="0" dirty="0" err="1" smtClean="0"/>
              <a:t>Phẫu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endParaRPr lang="en-US" baseline="0" dirty="0" smtClean="0"/>
          </a:p>
          <a:p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xạ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7A695-9259-4AB6-97AE-B37AE0A618AD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3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Ở</a:t>
            </a:r>
            <a:r>
              <a:rPr lang="en-US" baseline="0" dirty="0" smtClean="0"/>
              <a:t> VN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VN </a:t>
            </a:r>
            <a:r>
              <a:rPr lang="en-US" baseline="0" dirty="0" err="1" smtClean="0"/>
              <a:t>đắt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mổ</a:t>
            </a:r>
            <a:endParaRPr lang="en-US" baseline="0" dirty="0" smtClean="0"/>
          </a:p>
          <a:p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7A695-9259-4AB6-97AE-B37AE0A618AD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508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TSH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cao</a:t>
            </a:r>
            <a:endParaRPr lang="en-US" baseline="0" dirty="0" smtClean="0"/>
          </a:p>
          <a:p>
            <a:r>
              <a:rPr lang="en-US" baseline="0" dirty="0" err="1" smtClean="0"/>
              <a:t>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7A695-9259-4AB6-97AE-B37AE0A618AD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136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6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1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2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CA69-891C-4F9D-9261-70869ADA846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3F380-7765-4A6F-9856-12E1C74F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569" y="-85114"/>
            <a:ext cx="9144000" cy="2387600"/>
          </a:xfrm>
        </p:spPr>
        <p:txBody>
          <a:bodyPr/>
          <a:lstStyle/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– </a:t>
            </a:r>
            <a:r>
              <a:rPr lang="en-US" b="1" dirty="0" err="1"/>
              <a:t>Lý</a:t>
            </a:r>
            <a:r>
              <a:rPr lang="en-US" b="1" dirty="0"/>
              <a:t> do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46" y="1925492"/>
            <a:ext cx="11605846" cy="4947137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– 6,5%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khám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lâm sàng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chẩn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định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và điều trị thích hợp.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vi-VN" dirty="0" smtClean="0"/>
              <a:t>Ca </a:t>
            </a:r>
            <a:r>
              <a:rPr lang="vi-VN" dirty="0"/>
              <a:t>lâm sàng này minh họa tình huống ung thư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/>
              <a:t>chẩn </a:t>
            </a:r>
            <a:r>
              <a:rPr lang="vi-VN" dirty="0" smtClean="0"/>
              <a:t>đoán</a:t>
            </a:r>
            <a:r>
              <a:rPr lang="en-US" dirty="0" smtClean="0"/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/>
              <a:t>xử lý</a:t>
            </a:r>
            <a:r>
              <a:rPr lang="en-US" dirty="0" smtClean="0"/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smtClean="0"/>
              <a:t/>
            </a:r>
            <a:br>
              <a:rPr lang="vi-VN" dirty="0" smtClean="0"/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7" y="42863"/>
            <a:ext cx="10644554" cy="1325563"/>
          </a:xfrm>
        </p:spPr>
        <p:txBody>
          <a:bodyPr/>
          <a:lstStyle/>
          <a:p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FNA </a:t>
            </a:r>
            <a:r>
              <a:rPr lang="en-US" b="1" dirty="0" err="1" smtClean="0"/>
              <a:t>theo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Bethesda </a:t>
            </a:r>
            <a:r>
              <a:rPr lang="en-US" b="1" dirty="0"/>
              <a:t>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112" y="921813"/>
            <a:ext cx="7886700" cy="4351338"/>
          </a:xfrm>
        </p:spPr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74279" y="1420178"/>
          <a:ext cx="854490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3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26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Kết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quả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tế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bào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học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Nguy</a:t>
                      </a:r>
                      <a:r>
                        <a:rPr lang="en-US" sz="2400" dirty="0"/>
                        <a:t> c</a:t>
                      </a:r>
                      <a:r>
                        <a:rPr lang="vi-VN" sz="2400" dirty="0"/>
                        <a:t>ơ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ác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tính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Xử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trí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I.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 err="1"/>
                        <a:t>Không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chẩn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đoán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được</a:t>
                      </a:r>
                      <a:r>
                        <a:rPr lang="en-US" sz="2400" baseline="0" dirty="0"/>
                        <a:t>/ </a:t>
                      </a:r>
                      <a:r>
                        <a:rPr lang="en-US" sz="2400" baseline="0" dirty="0" err="1"/>
                        <a:t>Không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đủ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tiêu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chuẩn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Lặp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lại</a:t>
                      </a:r>
                      <a:r>
                        <a:rPr lang="en-US" sz="2400" dirty="0"/>
                        <a:t> FNA/SA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II. </a:t>
                      </a:r>
                      <a:r>
                        <a:rPr lang="en-US" sz="2400" dirty="0" err="1"/>
                        <a:t>Lành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tính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0-3%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 </a:t>
                      </a:r>
                      <a:r>
                        <a:rPr lang="en-US" sz="2400" dirty="0" err="1"/>
                        <a:t>dõi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III. </a:t>
                      </a:r>
                      <a:r>
                        <a:rPr lang="en-US" sz="2400" dirty="0" err="1"/>
                        <a:t>Tổn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thương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dạng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nang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không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xác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định</a:t>
                      </a:r>
                      <a:r>
                        <a:rPr lang="en-US" sz="2400" baseline="0" dirty="0"/>
                        <a:t> ý </a:t>
                      </a:r>
                      <a:r>
                        <a:rPr lang="en-US" sz="2400" baseline="0" dirty="0" err="1"/>
                        <a:t>nghĩa</a:t>
                      </a:r>
                      <a:r>
                        <a:rPr lang="en-US" sz="2400" baseline="0" dirty="0"/>
                        <a:t> (FLUS) </a:t>
                      </a:r>
                      <a:r>
                        <a:rPr lang="en-US" sz="2400" baseline="0" dirty="0" err="1"/>
                        <a:t>hoặc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tổn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thương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không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điển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hình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không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xác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định</a:t>
                      </a:r>
                      <a:r>
                        <a:rPr lang="en-US" sz="2400" baseline="0" dirty="0"/>
                        <a:t> ý </a:t>
                      </a:r>
                      <a:r>
                        <a:rPr lang="en-US" sz="2400" baseline="0" dirty="0" err="1"/>
                        <a:t>nghĩa</a:t>
                      </a:r>
                      <a:r>
                        <a:rPr lang="en-US" sz="2400" baseline="0" dirty="0"/>
                        <a:t> (AUS)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10-30%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Lặp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lại</a:t>
                      </a:r>
                      <a:r>
                        <a:rPr lang="en-US" sz="2400" dirty="0"/>
                        <a:t> FNA, </a:t>
                      </a:r>
                      <a:r>
                        <a:rPr lang="en-US" sz="2400" dirty="0" err="1"/>
                        <a:t>xét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nghiệm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phân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tử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hoặc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cắt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thuỳ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IV. </a:t>
                      </a:r>
                      <a:r>
                        <a:rPr lang="en-US" sz="2400" dirty="0" err="1"/>
                        <a:t>Tăng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sản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dạng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nang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hoặc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nghi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ngờ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tăng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sản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dạng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nang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25-40%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Xét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nghiệm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phân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tử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cắt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thuỳ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V. </a:t>
                      </a:r>
                      <a:r>
                        <a:rPr lang="en-US" sz="2400" dirty="0" err="1"/>
                        <a:t>Nghi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ngờ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ác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tính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50-75%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CGTP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VI. </a:t>
                      </a:r>
                      <a:r>
                        <a:rPr lang="en-US" sz="2400" dirty="0" err="1"/>
                        <a:t>Ác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tính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97-99%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CGTP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7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ung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tuyến</a:t>
            </a:r>
            <a:r>
              <a:rPr lang="en-US" b="1" dirty="0" smtClean="0"/>
              <a:t> </a:t>
            </a:r>
            <a:r>
              <a:rPr lang="en-US" b="1" dirty="0" err="1" smtClean="0"/>
              <a:t>giáp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Iod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 smtClean="0"/>
          </a:p>
          <a:p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–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/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15355" y="4003576"/>
            <a:ext cx="5914292" cy="156966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câu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hỏi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mở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rộng</a:t>
            </a:r>
            <a:r>
              <a:rPr lang="en-US" sz="2400" b="1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b="1" dirty="0" err="1" smtClean="0"/>
              <a:t>Phân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nhóm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phát</a:t>
            </a:r>
            <a:r>
              <a:rPr lang="en-US" sz="2400" b="1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en-US" sz="2400" b="1" dirty="0" err="1" smtClean="0"/>
              <a:t>Phân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nhóm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đáp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ứng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điều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trị</a:t>
            </a:r>
            <a:r>
              <a:rPr lang="en-US" sz="2400" b="1" dirty="0" smtClean="0"/>
              <a:t>? </a:t>
            </a:r>
          </a:p>
          <a:p>
            <a:pPr marL="342900" indent="-342900">
              <a:buFontTx/>
              <a:buChar char="-"/>
            </a:pPr>
            <a:r>
              <a:rPr lang="en-US" sz="2400" b="1" dirty="0" err="1" smtClean="0"/>
              <a:t>Quy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trình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theo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dõi</a:t>
            </a:r>
            <a:r>
              <a:rPr lang="en-US" sz="2400" b="1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7251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luận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Hạt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 smtClean="0"/>
          </a:p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hạt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,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FNA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kỷ</a:t>
            </a:r>
            <a:r>
              <a:rPr lang="en-US" dirty="0" smtClean="0"/>
              <a:t> qua,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“overtreatment”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FNA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smtClean="0"/>
              <a:t> 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lấn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 smtClean="0"/>
              <a:t>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FNA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/>
              <a:t>Nêu được các mô thức điều </a:t>
            </a:r>
            <a:r>
              <a:rPr lang="vi-VN" dirty="0" smtClean="0"/>
              <a:t>trị </a:t>
            </a:r>
            <a:r>
              <a:rPr lang="vi-VN" dirty="0"/>
              <a:t>trong ung thư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giáp</a:t>
            </a:r>
            <a:r>
              <a:rPr lang="vi-VN" dirty="0" smtClean="0"/>
              <a:t/>
            </a:r>
            <a:br>
              <a:rPr lang="vi-VN" dirty="0" smtClean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Tình</a:t>
            </a:r>
            <a:r>
              <a:rPr lang="en-US" b="1" dirty="0" smtClean="0"/>
              <a:t> </a:t>
            </a:r>
            <a:r>
              <a:rPr lang="en-US" b="1" dirty="0" err="1" smtClean="0"/>
              <a:t>huống</a:t>
            </a:r>
            <a:r>
              <a:rPr lang="en-US" b="1" dirty="0" smtClean="0"/>
              <a:t> </a:t>
            </a:r>
            <a:r>
              <a:rPr lang="en-US" b="1" dirty="0" err="1" smtClean="0"/>
              <a:t>lâm</a:t>
            </a:r>
            <a:r>
              <a:rPr lang="en-US" b="1" dirty="0" smtClean="0"/>
              <a:t> </a:t>
            </a:r>
            <a:r>
              <a:rPr lang="en-US" b="1" dirty="0" err="1" smtClean="0"/>
              <a:t>sàng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</a:t>
            </a:r>
            <a:r>
              <a:rPr lang="en-US" dirty="0" smtClean="0"/>
              <a:t> A 20 </a:t>
            </a:r>
            <a:r>
              <a:rPr lang="en-US" dirty="0" err="1" smtClean="0"/>
              <a:t>tuổi</a:t>
            </a:r>
            <a:r>
              <a:rPr lang="en-US" dirty="0" smtClean="0"/>
              <a:t>,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1 </a:t>
            </a:r>
            <a:r>
              <a:rPr lang="en-US" dirty="0" err="1" smtClean="0"/>
              <a:t>tháng</a:t>
            </a:r>
            <a:r>
              <a:rPr lang="en-US" dirty="0" smtClean="0"/>
              <a:t> nay,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2cm,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khàn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Cô</a:t>
            </a:r>
            <a:r>
              <a:rPr lang="en-US" dirty="0" smtClean="0"/>
              <a:t> A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tỉnh</a:t>
            </a:r>
            <a:r>
              <a:rPr lang="en-US" dirty="0" smtClean="0"/>
              <a:t> </a:t>
            </a:r>
            <a:r>
              <a:rPr lang="en-US" dirty="0" err="1" smtClean="0"/>
              <a:t>táo</a:t>
            </a:r>
            <a:r>
              <a:rPr lang="en-US" dirty="0" smtClean="0"/>
              <a:t>,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152" y="4419600"/>
            <a:ext cx="1042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TIẾP CẬN BAN ĐẦU NHƯ THẾ NÀO?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Tiếp</a:t>
            </a:r>
            <a:r>
              <a:rPr lang="en-US" b="1" dirty="0" smtClean="0"/>
              <a:t> </a:t>
            </a:r>
            <a:r>
              <a:rPr lang="en-US" b="1" dirty="0" err="1" smtClean="0"/>
              <a:t>cận</a:t>
            </a:r>
            <a:r>
              <a:rPr lang="en-US" b="1" dirty="0" smtClean="0"/>
              <a:t> ban </a:t>
            </a:r>
            <a:r>
              <a:rPr lang="en-US" b="1" dirty="0" err="1" smtClean="0"/>
              <a:t>đầu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4" y="1473932"/>
            <a:ext cx="5257800" cy="5184775"/>
          </a:xfrm>
        </p:spPr>
        <p:txBody>
          <a:bodyPr>
            <a:normAutofit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: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: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? </a:t>
            </a:r>
            <a:r>
              <a:rPr lang="en-US" dirty="0" err="1" smtClean="0"/>
              <a:t>Sờ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bướu</a:t>
            </a:r>
            <a:r>
              <a:rPr lang="en-US" dirty="0" smtClean="0"/>
              <a:t>?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r>
              <a:rPr lang="en-US" dirty="0" smtClean="0"/>
              <a:t>? </a:t>
            </a:r>
          </a:p>
          <a:p>
            <a:r>
              <a:rPr lang="en-US" dirty="0" err="1" smtClean="0"/>
              <a:t>Thăm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: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,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 </a:t>
            </a:r>
            <a:r>
              <a:rPr lang="en-US" dirty="0" err="1" smtClean="0"/>
              <a:t>cứng</a:t>
            </a:r>
            <a:r>
              <a:rPr lang="en-US" dirty="0" smtClean="0"/>
              <a:t>? </a:t>
            </a:r>
            <a:r>
              <a:rPr lang="en-US" dirty="0" err="1" smtClean="0"/>
              <a:t>Mềm</a:t>
            </a:r>
            <a:r>
              <a:rPr lang="en-US" dirty="0" smtClean="0"/>
              <a:t>? </a:t>
            </a:r>
            <a:r>
              <a:rPr lang="en-US" dirty="0" err="1" smtClean="0"/>
              <a:t>Sượng</a:t>
            </a:r>
            <a:r>
              <a:rPr lang="en-US" dirty="0" smtClean="0"/>
              <a:t>?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nuốt</a:t>
            </a:r>
            <a:r>
              <a:rPr lang="en-US" dirty="0" smtClean="0"/>
              <a:t>?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: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cm? 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: </a:t>
            </a:r>
            <a:r>
              <a:rPr lang="en-US" dirty="0" err="1" smtClean="0"/>
              <a:t>sưng</a:t>
            </a:r>
            <a:r>
              <a:rPr lang="en-US" dirty="0" smtClean="0"/>
              <a:t> </a:t>
            </a:r>
            <a:r>
              <a:rPr lang="en-US" dirty="0" err="1" smtClean="0"/>
              <a:t>nóng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, </a:t>
            </a:r>
            <a:r>
              <a:rPr lang="en-US" dirty="0" err="1" smtClean="0"/>
              <a:t>khàn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,…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8369" y="2461846"/>
            <a:ext cx="5310554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qua </a:t>
            </a:r>
            <a:r>
              <a:rPr lang="en-US" sz="2400" dirty="0" err="1" smtClean="0"/>
              <a:t>sờ</a:t>
            </a:r>
            <a:r>
              <a:rPr lang="en-US" sz="2400" dirty="0" smtClean="0"/>
              <a:t> </a:t>
            </a:r>
            <a:r>
              <a:rPr lang="en-US" sz="2400" dirty="0" err="1" smtClean="0"/>
              <a:t>thấy</a:t>
            </a:r>
            <a:r>
              <a:rPr lang="en-US" sz="2400" dirty="0" smtClean="0"/>
              <a:t> </a:t>
            </a:r>
            <a:r>
              <a:rPr lang="en-US" sz="2400" dirty="0" err="1" smtClean="0"/>
              <a:t>bướu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Bướu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cổ</a:t>
            </a:r>
            <a:r>
              <a:rPr lang="en-US" sz="2400" dirty="0" smtClean="0"/>
              <a:t> </a:t>
            </a:r>
            <a:r>
              <a:rPr lang="en-US" sz="2400" dirty="0" err="1" smtClean="0"/>
              <a:t>lệch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,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tuyến</a:t>
            </a:r>
            <a:r>
              <a:rPr lang="en-US" sz="2400" dirty="0" smtClean="0"/>
              <a:t> </a:t>
            </a:r>
            <a:r>
              <a:rPr lang="en-US" sz="2400" dirty="0" err="1" smtClean="0"/>
              <a:t>giáp</a:t>
            </a:r>
            <a:r>
              <a:rPr lang="en-US" sz="2400" dirty="0" smtClean="0"/>
              <a:t>, 2cm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kính</a:t>
            </a:r>
            <a:r>
              <a:rPr lang="en-US" sz="2400" dirty="0" smtClean="0"/>
              <a:t>, di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nhịp</a:t>
            </a:r>
            <a:r>
              <a:rPr lang="en-US" sz="2400" dirty="0" smtClean="0"/>
              <a:t> </a:t>
            </a:r>
            <a:r>
              <a:rPr lang="en-US" sz="2400" dirty="0" err="1" smtClean="0"/>
              <a:t>nuốt</a:t>
            </a:r>
            <a:r>
              <a:rPr lang="en-US" sz="2400" dirty="0" smtClean="0"/>
              <a:t>,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, </a:t>
            </a: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khá</a:t>
            </a:r>
            <a:r>
              <a:rPr lang="en-US" sz="2400" dirty="0" smtClean="0"/>
              <a:t> </a:t>
            </a:r>
            <a:r>
              <a:rPr lang="en-US" sz="2400" dirty="0" err="1" smtClean="0"/>
              <a:t>rõ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kèm</a:t>
            </a:r>
            <a:r>
              <a:rPr lang="en-US" sz="2400" dirty="0" smtClean="0"/>
              <a:t> </a:t>
            </a:r>
            <a:r>
              <a:rPr lang="en-US" sz="2400" dirty="0" err="1" smtClean="0"/>
              <a:t>sưng</a:t>
            </a:r>
            <a:r>
              <a:rPr lang="en-US" sz="2400" dirty="0" smtClean="0"/>
              <a:t> </a:t>
            </a:r>
            <a:r>
              <a:rPr lang="en-US" sz="2400" dirty="0" err="1" smtClean="0"/>
              <a:t>nóng</a:t>
            </a:r>
            <a:r>
              <a:rPr lang="en-US" sz="2400" dirty="0" smtClean="0"/>
              <a:t> </a:t>
            </a:r>
            <a:r>
              <a:rPr lang="en-US" sz="2400" dirty="0" err="1" smtClean="0"/>
              <a:t>đỏ</a:t>
            </a:r>
            <a:r>
              <a:rPr lang="en-US" sz="2400" dirty="0" smtClean="0"/>
              <a:t> </a:t>
            </a:r>
            <a:r>
              <a:rPr lang="en-US" sz="2400" dirty="0" err="1" smtClean="0"/>
              <a:t>đau</a:t>
            </a:r>
            <a:r>
              <a:rPr lang="en-US" sz="2400" dirty="0" smtClean="0"/>
              <a:t>,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thở</a:t>
            </a:r>
            <a:r>
              <a:rPr lang="en-US" sz="2400" dirty="0" smtClean="0"/>
              <a:t>,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khàn</a:t>
            </a:r>
            <a:r>
              <a:rPr lang="en-US" sz="2400" dirty="0" smtClean="0"/>
              <a:t> </a:t>
            </a:r>
            <a:r>
              <a:rPr lang="en-US" sz="2400" dirty="0" err="1" smtClean="0"/>
              <a:t>tiếng</a:t>
            </a:r>
            <a:r>
              <a:rPr lang="en-US" sz="2400" dirty="0" smtClean="0"/>
              <a:t>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 err="1" smtClean="0"/>
              <a:t>Bác</a:t>
            </a:r>
            <a:r>
              <a:rPr lang="en-US" sz="2400" dirty="0" smtClean="0"/>
              <a:t> </a:t>
            </a:r>
            <a:r>
              <a:rPr lang="en-US" sz="2400" dirty="0" err="1" smtClean="0"/>
              <a:t>sĩ</a:t>
            </a:r>
            <a:r>
              <a:rPr lang="en-US" sz="2400" dirty="0" smtClean="0"/>
              <a:t> </a:t>
            </a:r>
            <a:r>
              <a:rPr lang="en-US" sz="2400" dirty="0" err="1" smtClean="0"/>
              <a:t>lâm</a:t>
            </a:r>
            <a:r>
              <a:rPr lang="en-US" sz="2400" dirty="0" smtClean="0"/>
              <a:t> </a:t>
            </a:r>
            <a:r>
              <a:rPr lang="en-US" sz="2400" dirty="0" err="1" smtClean="0"/>
              <a:t>sàng</a:t>
            </a:r>
            <a:r>
              <a:rPr lang="en-US" sz="2400" dirty="0" smtClean="0"/>
              <a:t> </a:t>
            </a:r>
            <a:r>
              <a:rPr lang="en-US" sz="2400" dirty="0" err="1" smtClean="0"/>
              <a:t>chẩn</a:t>
            </a:r>
            <a:r>
              <a:rPr lang="en-US" sz="2400" dirty="0" smtClean="0"/>
              <a:t> </a:t>
            </a:r>
            <a:r>
              <a:rPr lang="en-US" sz="2400" dirty="0" err="1" smtClean="0"/>
              <a:t>đoán</a:t>
            </a:r>
            <a:r>
              <a:rPr lang="en-US" sz="2400" dirty="0" smtClean="0"/>
              <a:t>: </a:t>
            </a:r>
            <a:r>
              <a:rPr lang="en-US" sz="2400" dirty="0" err="1" smtClean="0"/>
              <a:t>hạt</a:t>
            </a:r>
            <a:r>
              <a:rPr lang="en-US" sz="2400" dirty="0" smtClean="0"/>
              <a:t> </a:t>
            </a:r>
            <a:r>
              <a:rPr lang="en-US" sz="2400" dirty="0" err="1" smtClean="0"/>
              <a:t>giáp</a:t>
            </a:r>
            <a:r>
              <a:rPr lang="en-US" sz="2400" dirty="0" smtClean="0"/>
              <a:t> </a:t>
            </a:r>
            <a:r>
              <a:rPr lang="en-US" sz="2400" dirty="0" err="1" smtClean="0"/>
              <a:t>thùy</a:t>
            </a:r>
            <a:r>
              <a:rPr lang="en-US" sz="2400" dirty="0" smtClean="0"/>
              <a:t> (P)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767754" y="3188677"/>
            <a:ext cx="773723" cy="656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244" y="6155976"/>
            <a:ext cx="1042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CÁC NGUYÊN NHÂN CỦA HẠT GIÁP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3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38" y="2244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Nguyên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nhân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của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hạt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giáp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62" y="1356702"/>
            <a:ext cx="10515600" cy="435133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0551"/>
              </p:ext>
            </p:extLst>
          </p:nvPr>
        </p:nvGraphicFramePr>
        <p:xfrm>
          <a:off x="2825262" y="1878353"/>
          <a:ext cx="6096000" cy="416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2200" dirty="0"/>
                        <a:t>LÀNH</a:t>
                      </a:r>
                      <a:r>
                        <a:rPr lang="en-US" sz="2200" baseline="0" dirty="0"/>
                        <a:t> TÍNH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ÁC</a:t>
                      </a:r>
                      <a:r>
                        <a:rPr lang="en-US" sz="2200" baseline="0" dirty="0"/>
                        <a:t> TÍNH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200" b="1" dirty="0" err="1"/>
                        <a:t>Phình</a:t>
                      </a:r>
                      <a:r>
                        <a:rPr lang="en-US" sz="2200" b="1" baseline="0" dirty="0"/>
                        <a:t> </a:t>
                      </a:r>
                      <a:r>
                        <a:rPr lang="en-US" sz="2200" b="1" baseline="0" dirty="0" err="1"/>
                        <a:t>giáp</a:t>
                      </a:r>
                      <a:r>
                        <a:rPr lang="en-US" sz="2200" b="1" baseline="0" dirty="0"/>
                        <a:t> </a:t>
                      </a:r>
                      <a:r>
                        <a:rPr lang="en-US" sz="2200" b="1" baseline="0" dirty="0" err="1"/>
                        <a:t>đa</a:t>
                      </a:r>
                      <a:r>
                        <a:rPr lang="en-US" sz="2200" b="1" baseline="0" dirty="0"/>
                        <a:t> </a:t>
                      </a:r>
                      <a:r>
                        <a:rPr lang="en-US" sz="2200" b="1" baseline="0" dirty="0" err="1"/>
                        <a:t>hạt</a:t>
                      </a:r>
                      <a:endParaRPr lang="en-US" sz="2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Carcinôm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dạng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nhú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200" dirty="0" err="1"/>
                        <a:t>Viêm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giáp</a:t>
                      </a:r>
                      <a:r>
                        <a:rPr lang="en-US" sz="2200" baseline="0" dirty="0"/>
                        <a:t> Hashimoto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Carcinôm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dạng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nang</a:t>
                      </a:r>
                      <a:endParaRPr lang="en-US" sz="2200" baseline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2200" dirty="0"/>
                        <a:t>Nang </a:t>
                      </a:r>
                      <a:r>
                        <a:rPr lang="en-US" sz="2200" dirty="0" err="1"/>
                        <a:t>giáp</a:t>
                      </a:r>
                      <a:r>
                        <a:rPr lang="en-US" sz="2200" baseline="0" dirty="0"/>
                        <a:t> (</a:t>
                      </a:r>
                      <a:r>
                        <a:rPr lang="en-US" sz="2200" baseline="0" dirty="0" err="1"/>
                        <a:t>nang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đơn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thuần</a:t>
                      </a:r>
                      <a:r>
                        <a:rPr lang="en-US" sz="2200" baseline="0" dirty="0"/>
                        <a:t>, </a:t>
                      </a:r>
                      <a:r>
                        <a:rPr lang="en-US" sz="2200" baseline="0" dirty="0" err="1"/>
                        <a:t>nang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đặc</a:t>
                      </a:r>
                      <a:r>
                        <a:rPr lang="en-US" sz="2200" baseline="0" dirty="0"/>
                        <a:t>, </a:t>
                      </a:r>
                      <a:r>
                        <a:rPr lang="en-US" sz="2200" baseline="0" dirty="0" err="1"/>
                        <a:t>nang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xuất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huyết</a:t>
                      </a:r>
                      <a:r>
                        <a:rPr lang="en-US" sz="2200" baseline="0" dirty="0"/>
                        <a:t>)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Carcinôm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dạng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tuỷ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200" dirty="0" err="1"/>
                        <a:t>Bướu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tuyến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dạng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nang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Carcinôm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không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biệt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hoá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200" dirty="0" err="1"/>
                        <a:t>Bướu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tuyến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tế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bào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Hurthle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Lymphôm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nguyên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phát</a:t>
                      </a:r>
                      <a:r>
                        <a:rPr lang="en-US" sz="2200" baseline="0" dirty="0"/>
                        <a:t> ở </a:t>
                      </a:r>
                      <a:r>
                        <a:rPr lang="en-US" sz="2200" baseline="0" dirty="0" err="1"/>
                        <a:t>tuyến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giáp</a:t>
                      </a:r>
                      <a:endParaRPr lang="en-US" sz="2200" baseline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200" dirty="0" err="1"/>
                        <a:t>Viêm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giáp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bán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cấp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Ung </a:t>
                      </a:r>
                      <a:r>
                        <a:rPr lang="en-US" sz="2200" baseline="0" dirty="0" err="1"/>
                        <a:t>thư</a:t>
                      </a:r>
                      <a:r>
                        <a:rPr lang="en-US" sz="2200" baseline="0" dirty="0"/>
                        <a:t> di </a:t>
                      </a:r>
                      <a:r>
                        <a:rPr lang="en-US" sz="2200" baseline="0" dirty="0" err="1"/>
                        <a:t>căn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tuyến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giáp</a:t>
                      </a:r>
                      <a:endParaRPr lang="en-US" sz="2200" baseline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123" y="6146521"/>
            <a:ext cx="104218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QUY TRÌNH TIẾP CẬN HẠT GIÁP RA SAO?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6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55" y="129799"/>
            <a:ext cx="8838986" cy="99417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tiếp</a:t>
            </a:r>
            <a:r>
              <a:rPr lang="en-US" b="1" dirty="0" smtClean="0"/>
              <a:t> </a:t>
            </a:r>
            <a:r>
              <a:rPr lang="en-US" b="1" dirty="0" err="1" smtClean="0"/>
              <a:t>cận</a:t>
            </a:r>
            <a:r>
              <a:rPr lang="en-US" b="1" dirty="0" smtClean="0"/>
              <a:t> </a:t>
            </a:r>
            <a:r>
              <a:rPr lang="en-US" b="1" dirty="0" err="1" smtClean="0"/>
              <a:t>hạt</a:t>
            </a:r>
            <a:r>
              <a:rPr lang="en-US" b="1" dirty="0" smtClean="0"/>
              <a:t> </a:t>
            </a:r>
            <a:r>
              <a:rPr lang="en-US" b="1" dirty="0" err="1" smtClean="0"/>
              <a:t>giáp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592134" y="6181843"/>
            <a:ext cx="1123581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219706" y="1016452"/>
            <a:ext cx="4579136" cy="400110"/>
          </a:xfrm>
          <a:prstGeom prst="rect">
            <a:avLst/>
          </a:prstGeom>
          <a:scene3d>
            <a:camera prst="perspective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   </a:t>
            </a:r>
            <a:r>
              <a:rPr lang="en-US" sz="2000" dirty="0" err="1"/>
              <a:t>Hạt</a:t>
            </a:r>
            <a:r>
              <a:rPr lang="en-US" sz="2000" dirty="0"/>
              <a:t> </a:t>
            </a:r>
            <a:r>
              <a:rPr lang="en-US" sz="2000" dirty="0" err="1"/>
              <a:t>giáp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lâm</a:t>
            </a:r>
            <a:r>
              <a:rPr lang="en-US" sz="2000" dirty="0"/>
              <a:t> </a:t>
            </a:r>
            <a:r>
              <a:rPr lang="en-US" sz="2000" dirty="0" err="1"/>
              <a:t>sàng</a:t>
            </a:r>
            <a:r>
              <a:rPr lang="en-US" sz="2000" dirty="0"/>
              <a:t>/</a:t>
            </a:r>
            <a:r>
              <a:rPr lang="en-US" sz="2000" dirty="0" err="1"/>
              <a:t>tình</a:t>
            </a:r>
            <a:r>
              <a:rPr lang="en-US" sz="2000" dirty="0"/>
              <a:t> </a:t>
            </a:r>
            <a:r>
              <a:rPr lang="en-US" sz="2000" dirty="0" err="1"/>
              <a:t>cờ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19600" y="1559155"/>
            <a:ext cx="2703033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TSH, </a:t>
            </a:r>
            <a:r>
              <a:rPr lang="en-US" sz="2000" dirty="0" err="1"/>
              <a:t>siêu</a:t>
            </a:r>
            <a:r>
              <a:rPr lang="en-US" sz="2000" dirty="0"/>
              <a:t> </a:t>
            </a:r>
            <a:r>
              <a:rPr lang="en-US" sz="2000" dirty="0" err="1"/>
              <a:t>âm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giáp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85999" y="2365863"/>
            <a:ext cx="1348878" cy="101566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TSH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55255" y="2176476"/>
            <a:ext cx="1273092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TSH </a:t>
            </a:r>
            <a:r>
              <a:rPr lang="en-US" sz="2000" dirty="0" err="1"/>
              <a:t>thấp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74462" y="2777409"/>
            <a:ext cx="2427455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Xạ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giáp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249955" y="3348513"/>
            <a:ext cx="2518638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nóng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8794" y="3348513"/>
            <a:ext cx="1324402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nóng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49956" y="4094538"/>
            <a:ext cx="2575833" cy="4001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Thoả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chí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FNA?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6629" y="4093000"/>
            <a:ext cx="1870577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FT4, T3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9600" y="5676607"/>
            <a:ext cx="79223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FNA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9275" y="5676607"/>
            <a:ext cx="999579" cy="707886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Theo </a:t>
            </a:r>
            <a:r>
              <a:rPr lang="en-US" sz="2000" dirty="0" err="1"/>
              <a:t>dõi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58575" y="4837486"/>
            <a:ext cx="1652421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Cường</a:t>
            </a:r>
            <a:r>
              <a:rPr lang="en-US" sz="2000" dirty="0"/>
              <a:t> </a:t>
            </a:r>
            <a:r>
              <a:rPr lang="en-US" sz="2000" dirty="0" err="1"/>
              <a:t>giáp</a:t>
            </a:r>
            <a:r>
              <a:rPr lang="en-US" sz="2000" dirty="0"/>
              <a:t> </a:t>
            </a:r>
            <a:r>
              <a:rPr lang="en-US" sz="2000" dirty="0" err="1"/>
              <a:t>dưới</a:t>
            </a:r>
            <a:r>
              <a:rPr lang="en-US" sz="2000" dirty="0"/>
              <a:t> </a:t>
            </a:r>
            <a:r>
              <a:rPr lang="en-US" sz="2000" dirty="0" err="1"/>
              <a:t>lâm</a:t>
            </a:r>
            <a:r>
              <a:rPr lang="en-US" sz="2000" dirty="0"/>
              <a:t> </a:t>
            </a:r>
            <a:r>
              <a:rPr lang="en-US" sz="2000" dirty="0" err="1"/>
              <a:t>sàng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924813" y="4837170"/>
            <a:ext cx="2459407" cy="101566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Cường</a:t>
            </a:r>
            <a:r>
              <a:rPr lang="en-US" sz="2000" dirty="0"/>
              <a:t> </a:t>
            </a:r>
            <a:r>
              <a:rPr lang="en-US" sz="2000" dirty="0" err="1"/>
              <a:t>giáp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vài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r>
              <a:rPr lang="en-US" sz="2000" dirty="0"/>
              <a:t> </a:t>
            </a:r>
            <a:r>
              <a:rPr lang="en-US" sz="2000" dirty="0" err="1"/>
              <a:t>giáp</a:t>
            </a:r>
            <a:r>
              <a:rPr lang="en-US" sz="2000" dirty="0"/>
              <a:t> </a:t>
            </a:r>
            <a:r>
              <a:rPr lang="en-US" sz="2000" dirty="0" err="1"/>
              <a:t>dưới</a:t>
            </a:r>
            <a:r>
              <a:rPr lang="en-US" sz="2000" dirty="0"/>
              <a:t> </a:t>
            </a:r>
            <a:r>
              <a:rPr lang="en-US" sz="2000" dirty="0" err="1"/>
              <a:t>lâm</a:t>
            </a:r>
            <a:r>
              <a:rPr lang="en-US" sz="2000" dirty="0"/>
              <a:t> </a:t>
            </a:r>
            <a:r>
              <a:rPr lang="en-US" sz="2000" dirty="0" err="1"/>
              <a:t>sàng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356690" y="5960004"/>
            <a:ext cx="1245049" cy="4001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Theo </a:t>
            </a:r>
            <a:r>
              <a:rPr lang="en-US" sz="2000" dirty="0" err="1"/>
              <a:t>dõi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74462" y="1459673"/>
            <a:ext cx="0" cy="110025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5" idx="0"/>
          </p:cNvCxnSpPr>
          <p:nvPr/>
        </p:nvCxnSpPr>
        <p:spPr>
          <a:xfrm>
            <a:off x="5671788" y="4511325"/>
            <a:ext cx="7277" cy="116528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91784" y="1945492"/>
            <a:ext cx="1058264" cy="424169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>
            <a:off x="5972387" y="1994090"/>
            <a:ext cx="719415" cy="18238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 flipH="1">
            <a:off x="6688189" y="2576587"/>
            <a:ext cx="3612" cy="200823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0" idx="0"/>
          </p:cNvCxnSpPr>
          <p:nvPr/>
        </p:nvCxnSpPr>
        <p:spPr>
          <a:xfrm flipH="1">
            <a:off x="5509275" y="3177519"/>
            <a:ext cx="1178915" cy="17099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02973" y="3195734"/>
            <a:ext cx="787037" cy="12945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</p:cNvCxnSpPr>
          <p:nvPr/>
        </p:nvCxnSpPr>
        <p:spPr>
          <a:xfrm>
            <a:off x="5509274" y="3748624"/>
            <a:ext cx="0" cy="34437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</p:cNvCxnSpPr>
          <p:nvPr/>
        </p:nvCxnSpPr>
        <p:spPr>
          <a:xfrm>
            <a:off x="7810995" y="3748624"/>
            <a:ext cx="0" cy="34437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7" idx="2"/>
            <a:endCxn id="12" idx="1"/>
          </p:cNvCxnSpPr>
          <p:nvPr/>
        </p:nvCxnSpPr>
        <p:spPr>
          <a:xfrm rot="16200000" flipH="1">
            <a:off x="3248664" y="3293301"/>
            <a:ext cx="913067" cy="1089517"/>
          </a:xfrm>
          <a:prstGeom prst="bentConnector2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38078" y="4511325"/>
            <a:ext cx="11971" cy="116528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8284" y="4837169"/>
            <a:ext cx="426207" cy="40011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có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258854" y="4859710"/>
            <a:ext cx="825867" cy="40011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không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endCxn id="16" idx="0"/>
          </p:cNvCxnSpPr>
          <p:nvPr/>
        </p:nvCxnSpPr>
        <p:spPr>
          <a:xfrm flipH="1">
            <a:off x="6984786" y="4511326"/>
            <a:ext cx="940027" cy="326161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2"/>
            <a:endCxn id="17" idx="0"/>
          </p:cNvCxnSpPr>
          <p:nvPr/>
        </p:nvCxnSpPr>
        <p:spPr>
          <a:xfrm>
            <a:off x="7901918" y="4493111"/>
            <a:ext cx="1252599" cy="344059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8" idx="0"/>
          </p:cNvCxnSpPr>
          <p:nvPr/>
        </p:nvCxnSpPr>
        <p:spPr>
          <a:xfrm flipH="1">
            <a:off x="6979215" y="5545372"/>
            <a:ext cx="5571" cy="41463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2"/>
            <a:endCxn id="19" idx="0"/>
          </p:cNvCxnSpPr>
          <p:nvPr/>
        </p:nvCxnSpPr>
        <p:spPr>
          <a:xfrm flipH="1">
            <a:off x="9153924" y="5852831"/>
            <a:ext cx="592" cy="32901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Tình</a:t>
            </a:r>
            <a:r>
              <a:rPr lang="en-US" b="1" dirty="0" smtClean="0"/>
              <a:t> </a:t>
            </a:r>
            <a:r>
              <a:rPr lang="en-US" b="1" dirty="0" err="1" smtClean="0"/>
              <a:t>huống</a:t>
            </a:r>
            <a:r>
              <a:rPr lang="en-US" b="1" dirty="0" smtClean="0"/>
              <a:t> </a:t>
            </a:r>
            <a:r>
              <a:rPr lang="en-US" b="1" dirty="0" err="1" smtClean="0"/>
              <a:t>lâm</a:t>
            </a:r>
            <a:r>
              <a:rPr lang="en-US" b="1" dirty="0" smtClean="0"/>
              <a:t> </a:t>
            </a:r>
            <a:r>
              <a:rPr lang="en-US" b="1" dirty="0" err="1" smtClean="0"/>
              <a:t>sàng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55523" cy="4351338"/>
          </a:xfrm>
        </p:spPr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TSH: 1,5 </a:t>
            </a:r>
            <a:r>
              <a:rPr lang="en-US" dirty="0" err="1" smtClean="0"/>
              <a:t>mUI</a:t>
            </a:r>
            <a:r>
              <a:rPr lang="en-US" dirty="0" smtClean="0"/>
              <a:t>/L</a:t>
            </a:r>
          </a:p>
          <a:p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to.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thùy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echo </a:t>
            </a:r>
            <a:r>
              <a:rPr lang="en-US" dirty="0" err="1" smtClean="0"/>
              <a:t>kém</a:t>
            </a:r>
            <a:r>
              <a:rPr lang="en-US" dirty="0" smtClean="0"/>
              <a:t>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1 x 2cm,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nốt</a:t>
            </a:r>
            <a:r>
              <a:rPr lang="en-US" dirty="0" smtClean="0"/>
              <a:t> </a:t>
            </a:r>
            <a:r>
              <a:rPr lang="en-US" dirty="0" err="1" smtClean="0"/>
              <a:t>vôi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. </a:t>
            </a:r>
            <a:r>
              <a:rPr lang="en-US" dirty="0" err="1" smtClean="0"/>
              <a:t>Thùy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2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Hạch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2 </a:t>
            </a:r>
            <a:r>
              <a:rPr lang="en-US" dirty="0" err="1" smtClean="0"/>
              <a:t>bên</a:t>
            </a:r>
            <a:r>
              <a:rPr lang="en-US" dirty="0" smtClean="0"/>
              <a:t>: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rốn</a:t>
            </a:r>
            <a:r>
              <a:rPr lang="en-US" dirty="0" smtClean="0"/>
              <a:t> </a:t>
            </a:r>
            <a:r>
              <a:rPr lang="en-US" dirty="0" err="1" smtClean="0"/>
              <a:t>hạch</a:t>
            </a:r>
            <a:r>
              <a:rPr lang="en-US" dirty="0" smtClean="0"/>
              <a:t> (+) 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: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r>
              <a:rPr lang="en-US" dirty="0" err="1" smtClean="0"/>
              <a:t>thùy</a:t>
            </a:r>
            <a:r>
              <a:rPr lang="en-US" dirty="0" smtClean="0"/>
              <a:t> (P) TIRADS V. </a:t>
            </a:r>
            <a:r>
              <a:rPr lang="en-US" dirty="0" err="1" smtClean="0"/>
              <a:t>Hạch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2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hạch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endParaRPr lang="en-US" dirty="0"/>
          </a:p>
        </p:txBody>
      </p:sp>
      <p:pic>
        <p:nvPicPr>
          <p:cNvPr id="1026" name="Picture 2" descr="Microcalcifications in a thyroid nodule | Radiology Case | Radiopaedia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44" y="2275812"/>
            <a:ext cx="3244117" cy="27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5123" y="6146521"/>
            <a:ext cx="104218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CHỈ ĐỊNH FNA HẠT GIÁP?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995" y="36512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err="1" smtClean="0"/>
              <a:t>Chỉ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định</a:t>
            </a:r>
            <a:r>
              <a:rPr lang="en-US" sz="4000" b="1" dirty="0" smtClean="0"/>
              <a:t> FNA </a:t>
            </a:r>
            <a:r>
              <a:rPr lang="en-US" sz="4000" b="1" dirty="0" err="1" smtClean="0"/>
              <a:t>hạt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giáp</a:t>
            </a:r>
            <a:endParaRPr lang="en-US" sz="4000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294" t="16761" r="24498" b="4546"/>
          <a:stretch/>
        </p:blipFill>
        <p:spPr>
          <a:xfrm>
            <a:off x="1524001" y="1177094"/>
            <a:ext cx="7614745" cy="5400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8744" y="1576372"/>
            <a:ext cx="131248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FNA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≥1cm</a:t>
            </a:r>
          </a:p>
        </p:txBody>
      </p:sp>
      <p:sp>
        <p:nvSpPr>
          <p:cNvPr id="12" name="Oval 11"/>
          <p:cNvSpPr/>
          <p:nvPr/>
        </p:nvSpPr>
        <p:spPr>
          <a:xfrm>
            <a:off x="1681655" y="1427906"/>
            <a:ext cx="725214" cy="29212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38746" y="3277356"/>
            <a:ext cx="1418895" cy="92333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FNA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≥1,5cm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74560" y="4349152"/>
            <a:ext cx="178308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FNA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≥2cm.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4508" y="5814122"/>
            <a:ext cx="144783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 err="1"/>
              <a:t>Không</a:t>
            </a:r>
            <a:r>
              <a:rPr lang="en-US" sz="2200" dirty="0"/>
              <a:t> FNA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933794" y="1177094"/>
            <a:ext cx="45719" cy="21002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774561" y="3578773"/>
            <a:ext cx="364185" cy="315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774561" y="5879049"/>
            <a:ext cx="364185" cy="301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Tình</a:t>
            </a:r>
            <a:r>
              <a:rPr lang="en-US" b="1" dirty="0" smtClean="0"/>
              <a:t> </a:t>
            </a:r>
            <a:r>
              <a:rPr lang="en-US" b="1" dirty="0" err="1" smtClean="0"/>
              <a:t>huống</a:t>
            </a:r>
            <a:r>
              <a:rPr lang="en-US" b="1" dirty="0" smtClean="0"/>
              <a:t> </a:t>
            </a:r>
            <a:r>
              <a:rPr lang="en-US" b="1" dirty="0" err="1" smtClean="0"/>
              <a:t>lâm</a:t>
            </a:r>
            <a:r>
              <a:rPr lang="en-US" b="1" dirty="0" smtClean="0"/>
              <a:t> </a:t>
            </a:r>
            <a:r>
              <a:rPr lang="en-US" b="1" dirty="0" err="1" smtClean="0"/>
              <a:t>sàng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FNA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r>
              <a:rPr lang="en-US" dirty="0" err="1" smtClean="0"/>
              <a:t>thùy</a:t>
            </a:r>
            <a:r>
              <a:rPr lang="en-US" dirty="0" smtClean="0"/>
              <a:t> (P)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  <a:r>
              <a:rPr lang="en-US" dirty="0" err="1" smtClean="0"/>
              <a:t>carcinôm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giáp</a:t>
            </a:r>
            <a:r>
              <a:rPr lang="en-US" dirty="0" smtClean="0"/>
              <a:t> </a:t>
            </a:r>
            <a:r>
              <a:rPr lang="en-US" err="1" smtClean="0"/>
              <a:t>dạng</a:t>
            </a:r>
            <a:r>
              <a:rPr lang="en-US" smtClean="0"/>
              <a:t> nhú.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123" y="6146521"/>
            <a:ext cx="104218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CÁC MÔ THỨC ĐIỀU TRỊ UNG THƯ TUYẾN GIÁP?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2585" y="3119318"/>
            <a:ext cx="5914292" cy="2308324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câu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hỏi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mở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rộng</a:t>
            </a:r>
            <a:r>
              <a:rPr lang="en-US" sz="2400" b="1" dirty="0"/>
              <a:t>:</a:t>
            </a:r>
            <a:endParaRPr lang="en-US" sz="2400" b="1" dirty="0" smtClean="0"/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Giai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đoạn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bệnh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theo</a:t>
            </a:r>
            <a:r>
              <a:rPr lang="en-US" sz="2400" b="1" dirty="0" smtClean="0"/>
              <a:t> TNM? </a:t>
            </a:r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Loại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mô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học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gặp</a:t>
            </a:r>
            <a:r>
              <a:rPr lang="en-US" sz="2400" b="1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cận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lâm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đề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nghị</a:t>
            </a:r>
            <a:r>
              <a:rPr lang="en-US" sz="2400" b="1" dirty="0" smtClean="0"/>
              <a:t>? Ct-scan, MRI, PET-scan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cần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thiết</a:t>
            </a:r>
            <a:r>
              <a:rPr lang="en-US" sz="2400" b="1" dirty="0" smtClean="0"/>
              <a:t>? </a:t>
            </a:r>
          </a:p>
          <a:p>
            <a:pPr marL="285750" indent="-285750">
              <a:buFontTx/>
              <a:buChar char="-"/>
            </a:pP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quả</a:t>
            </a:r>
            <a:r>
              <a:rPr lang="en-US" sz="2400" b="1" dirty="0" smtClean="0"/>
              <a:t> FNA </a:t>
            </a:r>
            <a:r>
              <a:rPr lang="en-US" sz="2400" b="1" dirty="0" err="1" smtClean="0"/>
              <a:t>khác</a:t>
            </a:r>
            <a:r>
              <a:rPr lang="en-US" sz="2400" b="1" dirty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trí</a:t>
            </a:r>
            <a:r>
              <a:rPr lang="en-US" sz="2400" b="1" dirty="0" smtClean="0"/>
              <a:t>?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156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1512</Words>
  <Application>Microsoft Office PowerPoint</Application>
  <PresentationFormat>Custom</PresentationFormat>
  <Paragraphs>169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Giới thiệu – Lý do  </vt:lpstr>
      <vt:lpstr>Mục tiêu  </vt:lpstr>
      <vt:lpstr>Tình huống lâm sàng </vt:lpstr>
      <vt:lpstr>Tiếp cận ban đầu</vt:lpstr>
      <vt:lpstr>Nguyên nhân của hạt giáp</vt:lpstr>
      <vt:lpstr>Quy trình tiếp cận hạt giáp</vt:lpstr>
      <vt:lpstr>Tình huống lâm sàng </vt:lpstr>
      <vt:lpstr>PowerPoint Presentation</vt:lpstr>
      <vt:lpstr>Tình huống lâm sàng </vt:lpstr>
      <vt:lpstr>Kết quả FNA theo phân loại Bethesda 2017</vt:lpstr>
      <vt:lpstr>Các mô thức điều trị ung thư tuyến giáp</vt:lpstr>
      <vt:lpstr>Kết luận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– Lý do  </dc:title>
  <dc:creator>790</dc:creator>
  <cp:lastModifiedBy>HP</cp:lastModifiedBy>
  <cp:revision>34</cp:revision>
  <dcterms:created xsi:type="dcterms:W3CDTF">2020-08-30T15:34:24Z</dcterms:created>
  <dcterms:modified xsi:type="dcterms:W3CDTF">2021-02-28T03:23:53Z</dcterms:modified>
</cp:coreProperties>
</file>