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58" r:id="rId5"/>
    <p:sldId id="259" r:id="rId6"/>
    <p:sldId id="260" r:id="rId7"/>
    <p:sldId id="261" r:id="rId8"/>
    <p:sldId id="262" r:id="rId9"/>
    <p:sldId id="263" r:id="rId10"/>
    <p:sldId id="265" r:id="rId11"/>
    <p:sldId id="266" r:id="rId12"/>
    <p:sldId id="267" r:id="rId13"/>
    <p:sldId id="268" r:id="rId14"/>
    <p:sldId id="273" r:id="rId15"/>
    <p:sldId id="274" r:id="rId16"/>
    <p:sldId id="283" r:id="rId17"/>
    <p:sldId id="276" r:id="rId18"/>
    <p:sldId id="277" r:id="rId19"/>
    <p:sldId id="278" r:id="rId20"/>
    <p:sldId id="284" r:id="rId21"/>
    <p:sldId id="279"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91" d="100"/>
          <a:sy n="91" d="100"/>
        </p:scale>
        <p:origin x="62" y="18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9C63493-243D-45FB-8A7C-992D5216A400}"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411053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C63493-243D-45FB-8A7C-992D5216A400}"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72153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C63493-243D-45FB-8A7C-992D5216A400}"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220611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C63493-243D-45FB-8A7C-992D5216A400}"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278407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63493-243D-45FB-8A7C-992D5216A400}"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264282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C63493-243D-45FB-8A7C-992D5216A400}"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202983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C63493-243D-45FB-8A7C-992D5216A400}"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247901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C63493-243D-45FB-8A7C-992D5216A400}"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49886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63493-243D-45FB-8A7C-992D5216A400}"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112270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C63493-243D-45FB-8A7C-992D5216A400}"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333597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C63493-243D-45FB-8A7C-992D5216A400}"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4CC8F-4ED4-45B0-9615-B36086F7892D}" type="slidenum">
              <a:rPr lang="en-US" smtClean="0"/>
              <a:t>‹#›</a:t>
            </a:fld>
            <a:endParaRPr lang="en-US"/>
          </a:p>
        </p:txBody>
      </p:sp>
    </p:spTree>
    <p:extLst>
      <p:ext uri="{BB962C8B-B14F-4D97-AF65-F5344CB8AC3E}">
        <p14:creationId xmlns:p14="http://schemas.microsoft.com/office/powerpoint/2010/main" val="106531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63493-243D-45FB-8A7C-992D5216A400}"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4CC8F-4ED4-45B0-9615-B36086F7892D}" type="slidenum">
              <a:rPr lang="en-US" smtClean="0"/>
              <a:t>‹#›</a:t>
            </a:fld>
            <a:endParaRPr lang="en-US"/>
          </a:p>
        </p:txBody>
      </p:sp>
    </p:spTree>
    <p:extLst>
      <p:ext uri="{BB962C8B-B14F-4D97-AF65-F5344CB8AC3E}">
        <p14:creationId xmlns:p14="http://schemas.microsoft.com/office/powerpoint/2010/main" val="262438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a:cs typeface="Arial"/>
              </a:rPr>
              <a:t>U TRUNG THẤT</a:t>
            </a:r>
          </a:p>
        </p:txBody>
      </p:sp>
      <p:sp>
        <p:nvSpPr>
          <p:cNvPr id="3" name="Subtitle 2"/>
          <p:cNvSpPr>
            <a:spLocks noGrp="1"/>
          </p:cNvSpPr>
          <p:nvPr>
            <p:ph type="subTitle" idx="1"/>
          </p:nvPr>
        </p:nvSpPr>
        <p:spPr/>
        <p:txBody>
          <a:bodyPr/>
          <a:lstStyle/>
          <a:p>
            <a:r>
              <a:rPr lang="en-US" b="1" dirty="0" err="1"/>
              <a:t>Thạc</a:t>
            </a:r>
            <a:r>
              <a:rPr lang="en-US" b="1" dirty="0"/>
              <a:t> </a:t>
            </a:r>
            <a:r>
              <a:rPr lang="en-US" b="1" dirty="0" err="1"/>
              <a:t>sĩ</a:t>
            </a:r>
            <a:r>
              <a:rPr lang="en-US" b="1" dirty="0"/>
              <a:t> </a:t>
            </a:r>
            <a:r>
              <a:rPr lang="en-US" b="1" dirty="0" err="1"/>
              <a:t>Bác</a:t>
            </a:r>
            <a:r>
              <a:rPr lang="en-US" b="1" dirty="0"/>
              <a:t> </a:t>
            </a:r>
            <a:r>
              <a:rPr lang="en-US" b="1" dirty="0" err="1"/>
              <a:t>sĩ</a:t>
            </a:r>
            <a:r>
              <a:rPr lang="en-US" b="1" dirty="0"/>
              <a:t> </a:t>
            </a:r>
            <a:r>
              <a:rPr lang="en-US" b="1" dirty="0" err="1"/>
              <a:t>Trần</a:t>
            </a:r>
            <a:r>
              <a:rPr lang="en-US" b="1" dirty="0"/>
              <a:t> </a:t>
            </a:r>
            <a:r>
              <a:rPr lang="en-US" b="1" dirty="0" err="1"/>
              <a:t>Thanh</a:t>
            </a:r>
            <a:r>
              <a:rPr lang="en-US" b="1" dirty="0"/>
              <a:t> </a:t>
            </a:r>
            <a:r>
              <a:rPr lang="en-US" b="1" dirty="0" err="1"/>
              <a:t>Vỹ</a:t>
            </a:r>
            <a:endParaRPr lang="en-US" b="1" dirty="0"/>
          </a:p>
          <a:p>
            <a:r>
              <a:rPr lang="en-US" b="1" dirty="0" err="1"/>
              <a:t>Bộ</a:t>
            </a:r>
            <a:r>
              <a:rPr lang="en-US" b="1" dirty="0"/>
              <a:t> </a:t>
            </a:r>
            <a:r>
              <a:rPr lang="en-US" b="1" dirty="0" err="1"/>
              <a:t>môn</a:t>
            </a:r>
            <a:r>
              <a:rPr lang="en-US" b="1" dirty="0"/>
              <a:t> </a:t>
            </a:r>
            <a:r>
              <a:rPr lang="en-US" b="1" dirty="0" err="1"/>
              <a:t>Phẫu</a:t>
            </a:r>
            <a:r>
              <a:rPr lang="en-US" b="1" dirty="0"/>
              <a:t> </a:t>
            </a:r>
            <a:r>
              <a:rPr lang="en-US" b="1" dirty="0" err="1"/>
              <a:t>Thuật</a:t>
            </a:r>
            <a:r>
              <a:rPr lang="en-US" b="1" dirty="0"/>
              <a:t> Tim </a:t>
            </a:r>
            <a:r>
              <a:rPr lang="en-US" b="1" dirty="0" err="1"/>
              <a:t>Mạch</a:t>
            </a:r>
            <a:r>
              <a:rPr lang="en-US" b="1" dirty="0"/>
              <a:t> </a:t>
            </a:r>
            <a:r>
              <a:rPr lang="en-US" b="1" dirty="0" err="1"/>
              <a:t>Lồng</a:t>
            </a:r>
            <a:r>
              <a:rPr lang="en-US" b="1" dirty="0"/>
              <a:t> </a:t>
            </a:r>
            <a:r>
              <a:rPr lang="en-US" b="1" dirty="0" err="1"/>
              <a:t>Ngực</a:t>
            </a:r>
            <a:endParaRPr lang="en-US" b="1" dirty="0"/>
          </a:p>
        </p:txBody>
      </p:sp>
    </p:spTree>
    <p:extLst>
      <p:ext uri="{BB962C8B-B14F-4D97-AF65-F5344CB8AC3E}">
        <p14:creationId xmlns:p14="http://schemas.microsoft.com/office/powerpoint/2010/main" val="3148410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a:cs typeface="Arial"/>
              </a:rPr>
              <a:t>Triệu </a:t>
            </a:r>
            <a:r>
              <a:rPr lang="en-US" b="1" dirty="0" err="1">
                <a:latin typeface="Arial"/>
                <a:cs typeface="Arial"/>
              </a:rPr>
              <a:t>chứng</a:t>
            </a:r>
            <a:r>
              <a:rPr lang="en-US" b="1" dirty="0">
                <a:latin typeface="Arial"/>
                <a:cs typeface="Arial"/>
              </a:rPr>
              <a:t> </a:t>
            </a:r>
            <a:r>
              <a:rPr lang="en-US" b="1" dirty="0" err="1">
                <a:latin typeface="Arial"/>
                <a:cs typeface="Arial"/>
              </a:rPr>
              <a:t>học</a:t>
            </a:r>
            <a:endParaRPr lang="en-US" b="1" dirty="0">
              <a:latin typeface="Arial"/>
              <a:cs typeface="Arial"/>
            </a:endParaRPr>
          </a:p>
        </p:txBody>
      </p:sp>
      <p:sp>
        <p:nvSpPr>
          <p:cNvPr id="3" name="Content Placeholder 2"/>
          <p:cNvSpPr>
            <a:spLocks noGrp="1"/>
          </p:cNvSpPr>
          <p:nvPr>
            <p:ph idx="1"/>
          </p:nvPr>
        </p:nvSpPr>
        <p:spPr>
          <a:xfrm>
            <a:off x="838200" y="2182349"/>
            <a:ext cx="10515600" cy="2283824"/>
          </a:xfrm>
        </p:spPr>
        <p:txBody>
          <a:bodyPr>
            <a:normAutofit/>
          </a:bodyPr>
          <a:lstStyle/>
          <a:p>
            <a:pPr marL="0" indent="0">
              <a:buNone/>
            </a:pPr>
            <a:r>
              <a:rPr lang="vi-VN" sz="2200" dirty="0">
                <a:solidFill>
                  <a:srgbClr val="000000"/>
                </a:solidFill>
              </a:rPr>
              <a:t>A/-  </a:t>
            </a:r>
            <a:r>
              <a:rPr lang="vi-VN" sz="2200" u="sng" dirty="0">
                <a:solidFill>
                  <a:srgbClr val="000000"/>
                </a:solidFill>
              </a:rPr>
              <a:t>Không có triệu chứng</a:t>
            </a:r>
            <a:r>
              <a:rPr lang="vi-VN" sz="2200" dirty="0">
                <a:solidFill>
                  <a:srgbClr val="000000"/>
                </a:solidFill>
              </a:rPr>
              <a:t> : </a:t>
            </a:r>
            <a:endParaRPr lang="en-US" sz="2200" dirty="0">
              <a:solidFill>
                <a:srgbClr val="000000"/>
              </a:solidFill>
            </a:endParaRPr>
          </a:p>
          <a:p>
            <a:pPr marL="0" indent="0">
              <a:lnSpc>
                <a:spcPct val="150000"/>
              </a:lnSpc>
              <a:buNone/>
            </a:pPr>
            <a:r>
              <a:rPr lang="en-US" sz="2200" dirty="0">
                <a:solidFill>
                  <a:srgbClr val="000000"/>
                </a:solidFill>
              </a:rPr>
              <a:t>- Ở</a:t>
            </a:r>
            <a:r>
              <a:rPr lang="vi-VN" sz="2200" dirty="0">
                <a:solidFill>
                  <a:srgbClr val="000000"/>
                </a:solidFill>
              </a:rPr>
              <a:t> giai đoạn sớm, u trung thất thường không có triệu chứng, chẩn đoán xác định nhờ X quang phổi chụp định kỳ, hoặc do bệnh hệ thống mà suy ra như nhược cơ, đi tìm u tuyến hung . . .  1/3 phát hiện tình cờ khi X quang phổi khám định kỳ.</a:t>
            </a:r>
          </a:p>
          <a:p>
            <a:pPr marL="0" indent="0">
              <a:buNone/>
            </a:pPr>
            <a:endParaRPr lang="en-US" sz="2200" dirty="0">
              <a:solidFill>
                <a:srgbClr val="000000"/>
              </a:solidFill>
            </a:endParaRPr>
          </a:p>
        </p:txBody>
      </p:sp>
    </p:spTree>
    <p:extLst>
      <p:ext uri="{BB962C8B-B14F-4D97-AF65-F5344CB8AC3E}">
        <p14:creationId xmlns:p14="http://schemas.microsoft.com/office/powerpoint/2010/main" val="48549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6822"/>
            <a:ext cx="10515600" cy="2103568"/>
          </a:xfrm>
        </p:spPr>
        <p:txBody>
          <a:bodyPr>
            <a:normAutofit/>
          </a:bodyPr>
          <a:lstStyle/>
          <a:p>
            <a:pPr marL="0" indent="0" algn="just">
              <a:lnSpc>
                <a:spcPct val="150000"/>
              </a:lnSpc>
              <a:buNone/>
            </a:pPr>
            <a:r>
              <a:rPr lang="vi-VN" sz="2200" dirty="0">
                <a:solidFill>
                  <a:srgbClr val="000000"/>
                </a:solidFill>
              </a:rPr>
              <a:t>B/-  Có triệu chứng : </a:t>
            </a:r>
          </a:p>
          <a:p>
            <a:pPr marL="0" indent="0" algn="just">
              <a:lnSpc>
                <a:spcPct val="150000"/>
              </a:lnSpc>
              <a:buNone/>
            </a:pPr>
            <a:r>
              <a:rPr lang="vi-VN" sz="2200" dirty="0">
                <a:solidFill>
                  <a:srgbClr val="000000"/>
                </a:solidFill>
              </a:rPr>
              <a:t>	Ở giai đoạn trễ : triệu chứng thay đổi tùy theo vị trí khối u trung thất và bản chất mô bệnh học</a:t>
            </a:r>
          </a:p>
        </p:txBody>
      </p:sp>
    </p:spTree>
    <p:extLst>
      <p:ext uri="{BB962C8B-B14F-4D97-AF65-F5344CB8AC3E}">
        <p14:creationId xmlns:p14="http://schemas.microsoft.com/office/powerpoint/2010/main" val="329926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407" y="231733"/>
            <a:ext cx="10515600" cy="1325563"/>
          </a:xfrm>
        </p:spPr>
        <p:txBody>
          <a:bodyPr>
            <a:normAutofit/>
          </a:bodyPr>
          <a:lstStyle/>
          <a:p>
            <a:r>
              <a:rPr lang="en-US" sz="2800" b="1" dirty="0">
                <a:latin typeface="Arial" panose="020B0604020202020204" pitchFamily="34" charset="0"/>
                <a:cs typeface="Arial" panose="020B0604020202020204" pitchFamily="34" charset="0"/>
              </a:rPr>
              <a:t>Triệu </a:t>
            </a:r>
            <a:r>
              <a:rPr lang="en-US" sz="2800" b="1" dirty="0" err="1">
                <a:latin typeface="Arial" panose="020B0604020202020204" pitchFamily="34" charset="0"/>
                <a:cs typeface="Arial" panose="020B0604020202020204" pitchFamily="34" charset="0"/>
              </a:rPr>
              <a:t>chứng</a:t>
            </a:r>
            <a:r>
              <a:rPr lang="en-US" sz="2800" b="1" dirty="0">
                <a:latin typeface="Arial" panose="020B0604020202020204" pitchFamily="34" charset="0"/>
                <a:cs typeface="Arial" panose="020B0604020202020204" pitchFamily="34" charset="0"/>
              </a:rPr>
              <a:t> u </a:t>
            </a:r>
            <a:r>
              <a:rPr lang="en-US" sz="2800" b="1" dirty="0" err="1">
                <a:latin typeface="Arial" panose="020B0604020202020204" pitchFamily="34" charset="0"/>
                <a:cs typeface="Arial" panose="020B0604020202020204" pitchFamily="34" charset="0"/>
              </a:rPr>
              <a:t>trung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thất</a:t>
            </a:r>
            <a:r>
              <a:rPr lang="en-US" sz="2800" b="1" dirty="0">
                <a:latin typeface="Arial" panose="020B0604020202020204" pitchFamily="34" charset="0"/>
                <a:cs typeface="Arial" panose="020B0604020202020204" pitchFamily="34" charset="0"/>
              </a:rPr>
              <a:t> ở 441 </a:t>
            </a:r>
            <a:r>
              <a:rPr lang="en-US" sz="2800" b="1" dirty="0" err="1">
                <a:latin typeface="Arial" panose="020B0604020202020204" pitchFamily="34" charset="0"/>
                <a:cs typeface="Arial" panose="020B0604020202020204" pitchFamily="34" charset="0"/>
              </a:rPr>
              <a:t>trường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hợp</a:t>
            </a:r>
            <a:r>
              <a:rPr lang="en-US" sz="2800" b="1" dirty="0">
                <a:latin typeface="Arial" panose="020B0604020202020204" pitchFamily="34" charset="0"/>
                <a:cs typeface="Arial" panose="020B0604020202020204" pitchFamily="34" charset="0"/>
              </a:rPr>
              <a:t> NC </a:t>
            </a:r>
            <a:r>
              <a:rPr lang="en-US" sz="2800" b="1" dirty="0" err="1">
                <a:latin typeface="Arial" panose="020B0604020202020204" pitchFamily="34" charset="0"/>
                <a:cs typeface="Arial" panose="020B0604020202020204" pitchFamily="34" charset="0"/>
              </a:rPr>
              <a:t>Tại</a:t>
            </a:r>
            <a:r>
              <a:rPr lang="en-US" sz="2800" b="1" dirty="0">
                <a:latin typeface="Arial" panose="020B0604020202020204" pitchFamily="34" charset="0"/>
                <a:cs typeface="Arial" panose="020B0604020202020204" pitchFamily="34" charset="0"/>
              </a:rPr>
              <a:t> ĐH DUKE</a:t>
            </a:r>
          </a:p>
        </p:txBody>
      </p:sp>
      <p:graphicFrame>
        <p:nvGraphicFramePr>
          <p:cNvPr id="3" name="Group 63"/>
          <p:cNvGraphicFramePr>
            <a:graphicFrameLocks noGrp="1"/>
          </p:cNvGraphicFramePr>
          <p:nvPr>
            <p:extLst>
              <p:ext uri="{D42A27DB-BD31-4B8C-83A1-F6EECF244321}">
                <p14:modId xmlns:p14="http://schemas.microsoft.com/office/powerpoint/2010/main" val="2520675853"/>
              </p:ext>
            </p:extLst>
          </p:nvPr>
        </p:nvGraphicFramePr>
        <p:xfrm>
          <a:off x="2263321" y="1768111"/>
          <a:ext cx="8077200" cy="4693920"/>
        </p:xfrm>
        <a:graphic>
          <a:graphicData uri="http://schemas.openxmlformats.org/drawingml/2006/table">
            <a:tbl>
              <a:tblPr/>
              <a:tblGrid>
                <a:gridCol w="4916488">
                  <a:extLst>
                    <a:ext uri="{9D8B030D-6E8A-4147-A177-3AD203B41FA5}">
                      <a16:colId xmlns:a16="http://schemas.microsoft.com/office/drawing/2014/main" val="20000"/>
                    </a:ext>
                  </a:extLst>
                </a:gridCol>
                <a:gridCol w="3160712">
                  <a:extLst>
                    <a:ext uri="{9D8B030D-6E8A-4147-A177-3AD203B41FA5}">
                      <a16:colId xmlns:a16="http://schemas.microsoft.com/office/drawing/2014/main" val="20001"/>
                    </a:ext>
                  </a:extLst>
                </a:gridCol>
              </a:tblGrid>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Triệu</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chứng</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Tỷ</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lệ</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t>
                      </a: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93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Đau</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ngực</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29</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Khó</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thở</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Ho</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8893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Sốt</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13</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Giảm</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cân</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8893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Chèn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ép</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tĩnh</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mạch</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chủ</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trên</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Nhược</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cơ</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7</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Mệt</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6</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38893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Khó</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nuốt</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4</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38735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Vã</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mồ</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hôi</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về</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đêm</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3</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9372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2352"/>
          </a:xfrm>
        </p:spPr>
        <p:txBody>
          <a:bodyPr>
            <a:normAutofit/>
          </a:bodyPr>
          <a:lstStyle/>
          <a:p>
            <a:r>
              <a:rPr lang="en-US" sz="3200" b="1" dirty="0" err="1">
                <a:latin typeface="Arial" panose="020B0604020202020204" pitchFamily="34" charset="0"/>
                <a:cs typeface="Arial" panose="020B0604020202020204" pitchFamily="34" charset="0"/>
              </a:rPr>
              <a:t>Các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hội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chứng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thường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gặp</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35312"/>
            <a:ext cx="10515600" cy="3686760"/>
          </a:xfrm>
        </p:spPr>
        <p:txBody>
          <a:bodyPr>
            <a:normAutofit/>
          </a:bodyPr>
          <a:lstStyle/>
          <a:p>
            <a:r>
              <a:rPr lang="en-US" sz="2200" dirty="0">
                <a:latin typeface="Arial" panose="020B0604020202020204" pitchFamily="34" charset="0"/>
                <a:cs typeface="Arial" panose="020B0604020202020204" pitchFamily="34" charset="0"/>
              </a:rPr>
              <a:t>Chèn </a:t>
            </a:r>
            <a:r>
              <a:rPr lang="en-US" sz="2200" dirty="0" err="1">
                <a:latin typeface="Arial" panose="020B0604020202020204" pitchFamily="34" charset="0"/>
                <a:cs typeface="Arial" panose="020B0604020202020204" pitchFamily="34" charset="0"/>
              </a:rPr>
              <a:t>tĩnh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trên</a:t>
            </a:r>
            <a:endParaRPr lang="en-US" sz="2200" dirty="0">
              <a:latin typeface="Arial" panose="020B0604020202020204" pitchFamily="34" charset="0"/>
              <a:cs typeface="Arial" panose="020B0604020202020204" pitchFamily="34" charset="0"/>
            </a:endParaRPr>
          </a:p>
          <a:p>
            <a:r>
              <a:rPr lang="en-US" sz="2200" dirty="0" err="1">
                <a:latin typeface="Arial" panose="020B0604020202020204" pitchFamily="34" charset="0"/>
                <a:cs typeface="Arial" panose="020B0604020202020204" pitchFamily="34" charset="0"/>
              </a:rPr>
              <a:t>Chèn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ép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tim</a:t>
            </a:r>
            <a:endParaRPr lang="en-US" sz="2200" dirty="0">
              <a:latin typeface="Arial" panose="020B0604020202020204" pitchFamily="34" charset="0"/>
              <a:cs typeface="Arial" panose="020B0604020202020204" pitchFamily="34" charset="0"/>
            </a:endParaRPr>
          </a:p>
          <a:p>
            <a:r>
              <a:rPr lang="en-US" sz="2200" dirty="0" err="1">
                <a:latin typeface="Arial" panose="020B0604020202020204" pitchFamily="34" charset="0"/>
                <a:cs typeface="Arial" panose="020B0604020202020204" pitchFamily="34" charset="0"/>
              </a:rPr>
              <a:t>Chèn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ép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khí</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phế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quản</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Chèn </a:t>
            </a:r>
            <a:r>
              <a:rPr lang="en-US" sz="2200" dirty="0" err="1">
                <a:latin typeface="Arial" panose="020B0604020202020204" pitchFamily="34" charset="0"/>
                <a:cs typeface="Arial" panose="020B0604020202020204" pitchFamily="34" charset="0"/>
              </a:rPr>
              <a:t>thực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quản</a:t>
            </a:r>
            <a:endParaRPr lang="en-US" sz="2200" dirty="0">
              <a:latin typeface="Arial" panose="020B0604020202020204" pitchFamily="34" charset="0"/>
              <a:cs typeface="Arial" panose="020B0604020202020204" pitchFamily="34" charset="0"/>
            </a:endParaRPr>
          </a:p>
          <a:p>
            <a:r>
              <a:rPr lang="vi-VN" sz="2200" dirty="0">
                <a:latin typeface="Arial" panose="020B0604020202020204" pitchFamily="34" charset="0"/>
                <a:cs typeface="Arial" panose="020B0604020202020204" pitchFamily="34" charset="0"/>
              </a:rPr>
              <a:t>Liệt dây thần kinh quặt ngược</a:t>
            </a:r>
          </a:p>
          <a:p>
            <a:r>
              <a:rPr lang="en-US" sz="2200" dirty="0" err="1">
                <a:latin typeface="Arial" panose="020B0604020202020204" pitchFamily="34" charset="0"/>
                <a:cs typeface="Arial" panose="020B0604020202020204" pitchFamily="34" charset="0"/>
              </a:rPr>
              <a:t>Hội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chứng</a:t>
            </a:r>
            <a:r>
              <a:rPr lang="en-US" sz="2200" dirty="0">
                <a:latin typeface="Arial" panose="020B0604020202020204" pitchFamily="34" charset="0"/>
                <a:cs typeface="Arial" panose="020B0604020202020204" pitchFamily="34" charset="0"/>
              </a:rPr>
              <a:t> Horner</a:t>
            </a:r>
            <a:endParaRPr lang="vi-VN" sz="2200" dirty="0">
              <a:latin typeface="Arial" panose="020B0604020202020204" pitchFamily="34" charset="0"/>
              <a:cs typeface="Arial" panose="020B0604020202020204" pitchFamily="34" charset="0"/>
            </a:endParaRPr>
          </a:p>
          <a:p>
            <a:r>
              <a:rPr lang="vi-VN" sz="2200" dirty="0">
                <a:latin typeface="Arial" panose="020B0604020202020204" pitchFamily="34" charset="0"/>
                <a:cs typeface="Arial" panose="020B0604020202020204" pitchFamily="34" charset="0"/>
              </a:rPr>
              <a:t>Tràn dưỡng trấp xoang màng phổi</a:t>
            </a:r>
            <a:endParaRPr lang="en-US" sz="2200" dirty="0">
              <a:latin typeface="Arial" panose="020B0604020202020204" pitchFamily="34" charset="0"/>
              <a:cs typeface="Arial" panose="020B0604020202020204" pitchFamily="34" charset="0"/>
            </a:endParaRPr>
          </a:p>
          <a:p>
            <a:r>
              <a:rPr lang="en-US" sz="2200" dirty="0" err="1">
                <a:latin typeface="Arial" panose="020B0604020202020204" pitchFamily="34" charset="0"/>
                <a:cs typeface="Arial" panose="020B0604020202020204" pitchFamily="34" charset="0"/>
              </a:rPr>
              <a:t>Hội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Pancoast</a:t>
            </a: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32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19002010"/>
              </p:ext>
            </p:extLst>
          </p:nvPr>
        </p:nvGraphicFramePr>
        <p:xfrm>
          <a:off x="606285" y="413798"/>
          <a:ext cx="10515600" cy="6327471"/>
        </p:xfrm>
        <a:graphic>
          <a:graphicData uri="http://schemas.openxmlformats.org/drawingml/2006/table">
            <a:tbl>
              <a:tblPr firstRow="1" bandRow="1">
                <a:tableStyleId>{5C22544A-7EE6-4342-B048-85BDC9FD1C3A}</a:tableStyleId>
              </a:tblPr>
              <a:tblGrid>
                <a:gridCol w="5187462">
                  <a:extLst>
                    <a:ext uri="{9D8B030D-6E8A-4147-A177-3AD203B41FA5}">
                      <a16:colId xmlns:a16="http://schemas.microsoft.com/office/drawing/2014/main" val="20000"/>
                    </a:ext>
                  </a:extLst>
                </a:gridCol>
                <a:gridCol w="5328138">
                  <a:extLst>
                    <a:ext uri="{9D8B030D-6E8A-4147-A177-3AD203B41FA5}">
                      <a16:colId xmlns:a16="http://schemas.microsoft.com/office/drawing/2014/main" val="20001"/>
                    </a:ext>
                  </a:extLst>
                </a:gridCol>
              </a:tblGrid>
              <a:tr h="1037745">
                <a:tc>
                  <a:txBody>
                    <a:bodyPr/>
                    <a:lstStyle/>
                    <a:p>
                      <a:r>
                        <a:rPr lang="en-US" sz="2200" b="1" dirty="0" err="1">
                          <a:solidFill>
                            <a:schemeClr val="tx1"/>
                          </a:solidFill>
                          <a:latin typeface="Arial" panose="020B0604020202020204" pitchFamily="34" charset="0"/>
                          <a:cs typeface="Arial" panose="020B0604020202020204" pitchFamily="34" charset="0"/>
                        </a:rPr>
                        <a:t>Bệnh</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sử</a:t>
                      </a:r>
                      <a:r>
                        <a:rPr lang="en-US" sz="2200" b="1" dirty="0">
                          <a:solidFill>
                            <a:schemeClr val="tx1"/>
                          </a:solidFill>
                          <a:latin typeface="Arial" panose="020B0604020202020204" pitchFamily="34" charset="0"/>
                          <a:cs typeface="Arial" panose="020B0604020202020204" pitchFamily="34" charset="0"/>
                        </a:rPr>
                        <a:t>:</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phát</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hiện</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tình</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cờ</a:t>
                      </a:r>
                      <a:endParaRPr lang="en-US" sz="2200" b="0" dirty="0">
                        <a:solidFill>
                          <a:schemeClr val="tx1"/>
                        </a:solidFill>
                        <a:latin typeface="Arial" panose="020B0604020202020204" pitchFamily="34" charset="0"/>
                        <a:cs typeface="Arial" panose="020B0604020202020204" pitchFamily="34" charset="0"/>
                      </a:endParaRPr>
                    </a:p>
                    <a:p>
                      <a:r>
                        <a:rPr lang="en-US" sz="2200" b="0" dirty="0">
                          <a:solidFill>
                            <a:schemeClr val="tx1"/>
                          </a:solidFill>
                          <a:latin typeface="Arial" panose="020B0604020202020204" pitchFamily="34" charset="0"/>
                          <a:cs typeface="Arial" panose="020B0604020202020204" pitchFamily="34" charset="0"/>
                        </a:rPr>
                        <a:t>      -  </a:t>
                      </a:r>
                      <a:r>
                        <a:rPr lang="en-US" sz="2200" b="0" dirty="0" err="1">
                          <a:solidFill>
                            <a:schemeClr val="tx1"/>
                          </a:solidFill>
                          <a:latin typeface="Arial" panose="020B0604020202020204" pitchFamily="34" charset="0"/>
                          <a:cs typeface="Arial" panose="020B0604020202020204" pitchFamily="34" charset="0"/>
                        </a:rPr>
                        <a:t>đau</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ngực</a:t>
                      </a:r>
                      <a:r>
                        <a:rPr lang="en-US" sz="2200" b="0" dirty="0">
                          <a:solidFill>
                            <a:schemeClr val="tx1"/>
                          </a:solidFill>
                          <a:latin typeface="Arial" panose="020B0604020202020204" pitchFamily="34" charset="0"/>
                          <a:cs typeface="Arial" panose="020B0604020202020204" pitchFamily="34" charset="0"/>
                        </a:rPr>
                        <a:t>, ho khan </a:t>
                      </a:r>
                      <a:r>
                        <a:rPr lang="en-US" sz="2200" b="0" dirty="0" err="1">
                          <a:solidFill>
                            <a:schemeClr val="tx1"/>
                          </a:solidFill>
                          <a:latin typeface="Arial" panose="020B0604020202020204" pitchFamily="34" charset="0"/>
                          <a:cs typeface="Arial" panose="020B0604020202020204" pitchFamily="34" charset="0"/>
                        </a:rPr>
                        <a:t>hoặc</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khó</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thở</a:t>
                      </a:r>
                      <a:endParaRPr lang="en-US" sz="2200" b="0" dirty="0">
                        <a:solidFill>
                          <a:schemeClr val="tx1"/>
                        </a:solidFill>
                        <a:latin typeface="Arial" panose="020B0604020202020204" pitchFamily="34" charset="0"/>
                        <a:cs typeface="Arial" panose="020B0604020202020204" pitchFamily="34" charset="0"/>
                      </a:endParaRPr>
                    </a:p>
                    <a:p>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2200" b="0" dirty="0" err="1">
                          <a:solidFill>
                            <a:schemeClr val="tx1"/>
                          </a:solidFill>
                          <a:latin typeface="Arial" panose="020B0604020202020204" pitchFamily="34" charset="0"/>
                          <a:cs typeface="Arial" panose="020B0604020202020204" pitchFamily="34" charset="0"/>
                        </a:rPr>
                        <a:t>Xạ</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hình</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tuyến</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giáp</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lạc</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chổ</a:t>
                      </a:r>
                      <a:r>
                        <a:rPr lang="en-US" sz="2200" b="0" dirty="0">
                          <a:solidFill>
                            <a:schemeClr val="tx1"/>
                          </a:solidFill>
                          <a:latin typeface="Arial" panose="020B0604020202020204" pitchFamily="34" charset="0"/>
                          <a:cs typeface="Arial" panose="020B0604020202020204" pitchFamily="34" charset="0"/>
                        </a:rPr>
                        <a:t>, u </a:t>
                      </a:r>
                      <a:r>
                        <a:rPr lang="en-US" sz="2200" b="0" dirty="0" err="1">
                          <a:solidFill>
                            <a:schemeClr val="tx1"/>
                          </a:solidFill>
                          <a:latin typeface="Arial" panose="020B0604020202020204" pitchFamily="34" charset="0"/>
                          <a:cs typeface="Arial" panose="020B0604020202020204" pitchFamily="34" charset="0"/>
                        </a:rPr>
                        <a:t>giáp</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thòng</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tuyến</a:t>
                      </a:r>
                      <a:r>
                        <a:rPr lang="en-US" sz="2200" b="0" dirty="0">
                          <a:solidFill>
                            <a:schemeClr val="tx1"/>
                          </a:solidFill>
                          <a:latin typeface="Arial" panose="020B0604020202020204" pitchFamily="34" charset="0"/>
                          <a:cs typeface="Arial" panose="020B0604020202020204" pitchFamily="34" charset="0"/>
                        </a:rPr>
                        <a:t> hung )</a:t>
                      </a:r>
                    </a:p>
                    <a:p>
                      <a:pPr algn="ctr"/>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r h="2306100">
                <a:tc>
                  <a:txBody>
                    <a:bodyPr/>
                    <a:lstStyle/>
                    <a:p>
                      <a:r>
                        <a:rPr lang="vi-VN" sz="2200" b="1" dirty="0">
                          <a:solidFill>
                            <a:schemeClr val="tx1"/>
                          </a:solidFill>
                          <a:latin typeface="Arial" panose="020B0604020202020204" pitchFamily="34" charset="0"/>
                          <a:cs typeface="Arial" panose="020B0604020202020204" pitchFamily="34" charset="0"/>
                        </a:rPr>
                        <a:t>Kh</a:t>
                      </a:r>
                      <a:r>
                        <a:rPr lang="en-US" sz="2200" b="1" dirty="0">
                          <a:solidFill>
                            <a:schemeClr val="tx1"/>
                          </a:solidFill>
                          <a:latin typeface="Arial" panose="020B0604020202020204" pitchFamily="34" charset="0"/>
                          <a:cs typeface="Arial" panose="020B0604020202020204" pitchFamily="34" charset="0"/>
                        </a:rPr>
                        <a:t>á</a:t>
                      </a:r>
                      <a:r>
                        <a:rPr lang="vi-VN" sz="2200" b="1" dirty="0">
                          <a:solidFill>
                            <a:schemeClr val="tx1"/>
                          </a:solidFill>
                          <a:latin typeface="Arial" panose="020B0604020202020204" pitchFamily="34" charset="0"/>
                          <a:cs typeface="Arial" panose="020B0604020202020204" pitchFamily="34" charset="0"/>
                        </a:rPr>
                        <a:t>m:  </a:t>
                      </a:r>
                    </a:p>
                    <a:p>
                      <a:r>
                        <a:rPr lang="vi-VN" sz="2200" b="0" dirty="0">
                          <a:solidFill>
                            <a:schemeClr val="tx1"/>
                          </a:solidFill>
                          <a:latin typeface="Arial" panose="020B0604020202020204" pitchFamily="34" charset="0"/>
                          <a:cs typeface="Arial" panose="020B0604020202020204" pitchFamily="34" charset="0"/>
                        </a:rPr>
                        <a:t>  - Giai đoạn sớm: lồng ngực BT</a:t>
                      </a:r>
                    </a:p>
                    <a:p>
                      <a:r>
                        <a:rPr lang="vi-VN" sz="2200" b="0" dirty="0">
                          <a:solidFill>
                            <a:schemeClr val="tx1"/>
                          </a:solidFill>
                          <a:latin typeface="Arial" panose="020B0604020202020204" pitchFamily="34" charset="0"/>
                          <a:cs typeface="Arial" panose="020B0604020202020204" pitchFamily="34" charset="0"/>
                        </a:rPr>
                        <a:t>  - Giai đoạn trể: tuần hoàn bàng hệ vùng cổ, ngực. Khó thở , BN thường ở tư thế nằm đầu cao (fowler)</a:t>
                      </a:r>
                    </a:p>
                    <a:p>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r>
                        <a:rPr lang="en-US" sz="2200" b="1" dirty="0" err="1">
                          <a:solidFill>
                            <a:schemeClr val="tx1"/>
                          </a:solidFill>
                          <a:latin typeface="Arial" panose="020B0604020202020204" pitchFamily="34" charset="0"/>
                          <a:cs typeface="Arial" panose="020B0604020202020204" pitchFamily="34" charset="0"/>
                        </a:rPr>
                        <a:t>Chẩn</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đoán</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sinh</a:t>
                      </a:r>
                      <a:r>
                        <a:rPr lang="en-US" sz="2200" b="1" dirty="0">
                          <a:solidFill>
                            <a:schemeClr val="tx1"/>
                          </a:solidFill>
                          <a:latin typeface="Arial" panose="020B0604020202020204" pitchFamily="34" charset="0"/>
                          <a:cs typeface="Arial" panose="020B0604020202020204" pitchFamily="34" charset="0"/>
                        </a:rPr>
                        <a:t> </a:t>
                      </a:r>
                      <a:r>
                        <a:rPr lang="en-US" sz="2200" b="1" dirty="0" err="1">
                          <a:solidFill>
                            <a:schemeClr val="tx1"/>
                          </a:solidFill>
                          <a:latin typeface="Arial" panose="020B0604020202020204" pitchFamily="34" charset="0"/>
                          <a:cs typeface="Arial" panose="020B0604020202020204" pitchFamily="34" charset="0"/>
                        </a:rPr>
                        <a:t>hoá</a:t>
                      </a:r>
                      <a:r>
                        <a:rPr lang="en-US" sz="2200" b="1" dirty="0">
                          <a:solidFill>
                            <a:schemeClr val="tx1"/>
                          </a:solidFill>
                          <a:latin typeface="Arial" panose="020B0604020202020204" pitchFamily="34" charset="0"/>
                          <a:cs typeface="Arial" panose="020B0604020202020204" pitchFamily="34" charset="0"/>
                        </a:rPr>
                        <a:t> </a:t>
                      </a:r>
                    </a:p>
                    <a:p>
                      <a:r>
                        <a:rPr lang="en-US" sz="2200" b="0" dirty="0">
                          <a:solidFill>
                            <a:schemeClr val="tx1"/>
                          </a:solidFill>
                          <a:latin typeface="Arial" panose="020B0604020202020204" pitchFamily="34" charset="0"/>
                          <a:cs typeface="Arial" panose="020B0604020202020204" pitchFamily="34" charset="0"/>
                        </a:rPr>
                        <a:t>-	 u </a:t>
                      </a:r>
                      <a:r>
                        <a:rPr lang="en-US" sz="2200" b="0" dirty="0" err="1">
                          <a:solidFill>
                            <a:schemeClr val="tx1"/>
                          </a:solidFill>
                          <a:latin typeface="Arial" panose="020B0604020202020204" pitchFamily="34" charset="0"/>
                          <a:cs typeface="Arial" panose="020B0604020202020204" pitchFamily="34" charset="0"/>
                        </a:rPr>
                        <a:t>giáp</a:t>
                      </a:r>
                      <a:r>
                        <a:rPr lang="en-US" sz="2200" b="0" dirty="0">
                          <a:solidFill>
                            <a:schemeClr val="tx1"/>
                          </a:solidFill>
                          <a:latin typeface="Arial" panose="020B0604020202020204" pitchFamily="34" charset="0"/>
                          <a:cs typeface="Arial" panose="020B0604020202020204" pitchFamily="34" charset="0"/>
                        </a:rPr>
                        <a:t> : T3 T4, TSH</a:t>
                      </a:r>
                    </a:p>
                    <a:p>
                      <a:r>
                        <a:rPr lang="en-US" sz="2200" b="0" dirty="0">
                          <a:solidFill>
                            <a:schemeClr val="tx1"/>
                          </a:solidFill>
                          <a:latin typeface="Arial" panose="020B0604020202020204" pitchFamily="34" charset="0"/>
                          <a:cs typeface="Arial" panose="020B0604020202020204" pitchFamily="34" charset="0"/>
                        </a:rPr>
                        <a:t>-	 u </a:t>
                      </a:r>
                      <a:r>
                        <a:rPr lang="en-US" sz="2200" b="0" dirty="0" err="1">
                          <a:solidFill>
                            <a:schemeClr val="tx1"/>
                          </a:solidFill>
                          <a:latin typeface="Arial" panose="020B0604020202020204" pitchFamily="34" charset="0"/>
                          <a:cs typeface="Arial" panose="020B0604020202020204" pitchFamily="34" charset="0"/>
                        </a:rPr>
                        <a:t>cận</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giáp</a:t>
                      </a:r>
                      <a:r>
                        <a:rPr lang="en-US" sz="2200" b="0" dirty="0">
                          <a:solidFill>
                            <a:schemeClr val="tx1"/>
                          </a:solidFill>
                          <a:latin typeface="Arial" panose="020B0604020202020204" pitchFamily="34" charset="0"/>
                          <a:cs typeface="Arial" panose="020B0604020202020204" pitchFamily="34" charset="0"/>
                        </a:rPr>
                        <a:t> : PTH</a:t>
                      </a:r>
                    </a:p>
                    <a:p>
                      <a:r>
                        <a:rPr lang="en-US" sz="2200" b="0" dirty="0">
                          <a:solidFill>
                            <a:schemeClr val="tx1"/>
                          </a:solidFill>
                          <a:latin typeface="Arial" panose="020B0604020202020204" pitchFamily="34" charset="0"/>
                          <a:cs typeface="Arial" panose="020B0604020202020204" pitchFamily="34" charset="0"/>
                        </a:rPr>
                        <a:t>-	 u </a:t>
                      </a:r>
                      <a:r>
                        <a:rPr lang="en-US" sz="2200" b="0" dirty="0" err="1">
                          <a:solidFill>
                            <a:schemeClr val="tx1"/>
                          </a:solidFill>
                          <a:latin typeface="Arial" panose="020B0604020202020204" pitchFamily="34" charset="0"/>
                          <a:cs typeface="Arial" panose="020B0604020202020204" pitchFamily="34" charset="0"/>
                        </a:rPr>
                        <a:t>ác</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tế</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bào</a:t>
                      </a:r>
                      <a:r>
                        <a:rPr lang="en-US" sz="2200" b="0" dirty="0">
                          <a:solidFill>
                            <a:schemeClr val="tx1"/>
                          </a:solidFill>
                          <a:latin typeface="Arial" panose="020B0604020202020204" pitchFamily="34" charset="0"/>
                          <a:cs typeface="Arial" panose="020B0604020202020204" pitchFamily="34" charset="0"/>
                        </a:rPr>
                        <a:t> </a:t>
                      </a:r>
                      <a:r>
                        <a:rPr lang="en-US" sz="2200" b="0" dirty="0" err="1">
                          <a:solidFill>
                            <a:schemeClr val="tx1"/>
                          </a:solidFill>
                          <a:latin typeface="Arial" panose="020B0604020202020204" pitchFamily="34" charset="0"/>
                          <a:cs typeface="Arial" panose="020B0604020202020204" pitchFamily="34" charset="0"/>
                        </a:rPr>
                        <a:t>mầm</a:t>
                      </a:r>
                      <a:r>
                        <a:rPr lang="en-US" sz="2200" b="0" dirty="0">
                          <a:solidFill>
                            <a:schemeClr val="tx1"/>
                          </a:solidFill>
                          <a:latin typeface="Arial" panose="020B0604020202020204" pitchFamily="34" charset="0"/>
                          <a:cs typeface="Arial" panose="020B0604020202020204" pitchFamily="34" charset="0"/>
                        </a:rPr>
                        <a:t> :  HCG</a:t>
                      </a:r>
                    </a:p>
                    <a:p>
                      <a:r>
                        <a:rPr lang="en-US" sz="2200" b="0" dirty="0">
                          <a:solidFill>
                            <a:schemeClr val="tx1"/>
                          </a:solidFill>
                          <a:latin typeface="Arial" panose="020B0604020202020204" pitchFamily="34" charset="0"/>
                          <a:cs typeface="Arial" panose="020B0604020202020204" pitchFamily="34" charset="0"/>
                        </a:rPr>
                        <a:t>-  u </a:t>
                      </a:r>
                      <a:r>
                        <a:rPr lang="en-US" sz="2200" b="0" dirty="0" err="1">
                          <a:solidFill>
                            <a:schemeClr val="tx1"/>
                          </a:solidFill>
                          <a:latin typeface="Arial" panose="020B0604020202020204" pitchFamily="34" charset="0"/>
                          <a:cs typeface="Arial" panose="020B0604020202020204" pitchFamily="34" charset="0"/>
                        </a:rPr>
                        <a:t>Pheochromocytoma</a:t>
                      </a:r>
                      <a:r>
                        <a:rPr lang="en-US" sz="2200" b="0" dirty="0">
                          <a:solidFill>
                            <a:schemeClr val="tx1"/>
                          </a:solidFill>
                          <a:latin typeface="Arial" panose="020B0604020202020204" pitchFamily="34" charset="0"/>
                          <a:cs typeface="Arial" panose="020B0604020202020204" pitchFamily="34" charset="0"/>
                        </a:rPr>
                        <a:t> :           Catecholamine .</a:t>
                      </a:r>
                    </a:p>
                    <a:p>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1"/>
                  </a:ext>
                </a:extLst>
              </a:tr>
              <a:tr h="2791791">
                <a:tc>
                  <a:txBody>
                    <a:bodyPr/>
                    <a:lstStyle/>
                    <a:p>
                      <a:pPr rtl="0"/>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Hình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ảnh</a:t>
                      </a:r>
                      <a:endParaRPr lang="en-US" sz="2200" b="1" i="0" u="none" strike="noStrike" kern="1200" baseline="0" dirty="0">
                        <a:solidFill>
                          <a:schemeClr val="tx1"/>
                        </a:solidFill>
                        <a:latin typeface="Arial" panose="020B0604020202020204" pitchFamily="34" charset="0"/>
                        <a:ea typeface="+mn-ea"/>
                        <a:cs typeface="Arial" panose="020B0604020202020204" pitchFamily="34" charset="0"/>
                      </a:endParaRPr>
                    </a:p>
                    <a:p>
                      <a:pPr rtl="0"/>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X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quang</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phổi</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thẳng</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nghiêng</a:t>
                      </a:r>
                      <a:endParaRPr lang="en-US" sz="2200" b="0" i="0" u="none" strike="noStrike" kern="1200" baseline="0" dirty="0">
                        <a:solidFill>
                          <a:schemeClr val="tx1"/>
                        </a:solidFill>
                        <a:latin typeface="Arial" panose="020B0604020202020204" pitchFamily="34" charset="0"/>
                        <a:ea typeface="+mn-ea"/>
                        <a:cs typeface="Arial" panose="020B0604020202020204" pitchFamily="34" charset="0"/>
                      </a:endParaRPr>
                    </a:p>
                    <a:p>
                      <a:pPr rtl="0"/>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X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quang</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thực</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quản</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cản</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quang</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thẳng</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nghiêng</a:t>
                      </a:r>
                      <a:endParaRPr lang="en-US" sz="2200" b="0" i="0" u="none" strike="noStrike" kern="1200" baseline="0" dirty="0">
                        <a:solidFill>
                          <a:schemeClr val="tx1"/>
                        </a:solidFill>
                        <a:latin typeface="Arial" panose="020B0604020202020204" pitchFamily="34" charset="0"/>
                        <a:ea typeface="+mn-ea"/>
                        <a:cs typeface="Arial" panose="020B0604020202020204" pitchFamily="34" charset="0"/>
                      </a:endParaRPr>
                    </a:p>
                    <a:p>
                      <a:pPr rtl="0"/>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CT scan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ngực</a:t>
                      </a:r>
                      <a:endParaRPr lang="en-US" sz="2200" b="0" i="0" u="none" strike="noStrike" kern="1200" baseline="0" dirty="0">
                        <a:solidFill>
                          <a:schemeClr val="tx1"/>
                        </a:solidFill>
                        <a:latin typeface="Arial" panose="020B0604020202020204" pitchFamily="34" charset="0"/>
                        <a:ea typeface="+mn-ea"/>
                        <a:cs typeface="Arial" panose="020B0604020202020204" pitchFamily="34" charset="0"/>
                      </a:endParaRPr>
                    </a:p>
                    <a:p>
                      <a:pPr rtl="0"/>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MRI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ngực</a:t>
                      </a:r>
                      <a:endParaRPr lang="en-US" sz="2200" b="0" i="0" u="none" strike="noStrike" kern="1200" baseline="0" dirty="0">
                        <a:solidFill>
                          <a:schemeClr val="tx1"/>
                        </a:solidFill>
                        <a:latin typeface="Arial" panose="020B0604020202020204" pitchFamily="34" charset="0"/>
                        <a:ea typeface="+mn-ea"/>
                        <a:cs typeface="Arial" panose="020B0604020202020204" pitchFamily="34" charset="0"/>
                      </a:endParaRPr>
                    </a:p>
                    <a:p>
                      <a:pPr rtl="0"/>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Siêu</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âm</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TT qua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thực</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0" i="0" u="none" strike="noStrike" kern="1200" baseline="0" dirty="0" err="1">
                          <a:solidFill>
                            <a:schemeClr val="tx1"/>
                          </a:solidFill>
                          <a:latin typeface="Arial" panose="020B0604020202020204" pitchFamily="34" charset="0"/>
                          <a:ea typeface="+mn-ea"/>
                          <a:cs typeface="Arial" panose="020B0604020202020204" pitchFamily="34" charset="0"/>
                        </a:rPr>
                        <a:t>quản</a:t>
                      </a:r>
                      <a:r>
                        <a:rPr lang="en-US" sz="2200" b="0" i="0" u="none" strike="noStrike" kern="1200" baseline="0" dirty="0">
                          <a:solidFill>
                            <a:schemeClr val="tx1"/>
                          </a:solidFill>
                          <a:latin typeface="Arial" panose="020B0604020202020204" pitchFamily="34" charset="0"/>
                          <a:ea typeface="+mn-ea"/>
                          <a:cs typeface="Arial" panose="020B0604020202020204" pitchFamily="34" charset="0"/>
                        </a:rPr>
                        <a:t>    (ETO)</a:t>
                      </a:r>
                    </a:p>
                    <a:p>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rtl="0"/>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Nội</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soi</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trung</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thất</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sinh</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thiết</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a:t>
                      </a:r>
                    </a:p>
                    <a:p>
                      <a:pPr rtl="0"/>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Mở</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ngực</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lấy</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 u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làm</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giải</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phẫu</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 </a:t>
                      </a:r>
                      <a:r>
                        <a:rPr lang="en-US" sz="2200" b="1" i="0" u="none" strike="noStrike" kern="1200" baseline="0" dirty="0" err="1">
                          <a:solidFill>
                            <a:schemeClr val="tx1"/>
                          </a:solidFill>
                          <a:latin typeface="Arial" panose="020B0604020202020204" pitchFamily="34" charset="0"/>
                          <a:ea typeface="+mn-ea"/>
                          <a:cs typeface="Arial" panose="020B0604020202020204" pitchFamily="34" charset="0"/>
                        </a:rPr>
                        <a:t>bệnh</a:t>
                      </a:r>
                      <a:r>
                        <a:rPr lang="en-US" sz="2200" b="1" i="0" u="none" strike="noStrike" kern="1200" baseline="0" dirty="0">
                          <a:solidFill>
                            <a:schemeClr val="tx1"/>
                          </a:solidFill>
                          <a:latin typeface="Arial" panose="020B0604020202020204" pitchFamily="34" charset="0"/>
                          <a:ea typeface="+mn-ea"/>
                          <a:cs typeface="Arial" panose="020B0604020202020204" pitchFamily="34" charset="0"/>
                        </a:rPr>
                        <a:t>.</a:t>
                      </a:r>
                    </a:p>
                    <a:p>
                      <a:endParaRPr lang="en-US" sz="2200" b="0"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733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a:cs typeface="Arial"/>
              </a:rPr>
              <a:t>CẬN LÂM SÀNG</a:t>
            </a:r>
          </a:p>
        </p:txBody>
      </p:sp>
      <p:sp>
        <p:nvSpPr>
          <p:cNvPr id="3" name="Content Placeholder 2"/>
          <p:cNvSpPr>
            <a:spLocks noGrp="1"/>
          </p:cNvSpPr>
          <p:nvPr>
            <p:ph idx="1"/>
          </p:nvPr>
        </p:nvSpPr>
        <p:spPr>
          <a:xfrm>
            <a:off x="838200" y="2325037"/>
            <a:ext cx="10515600" cy="3425338"/>
          </a:xfrm>
        </p:spPr>
        <p:txBody>
          <a:bodyPr>
            <a:normAutofit/>
          </a:bodyPr>
          <a:lstStyle/>
          <a:p>
            <a:pPr algn="just"/>
            <a:r>
              <a:rPr lang="vi-VN" sz="2200" dirty="0"/>
              <a:t>Trong đó X quang phổi thẳng, nghiêng là cơ bản và làm đầu tiên : từ đó hướng dẫn vị trí khối u và độ lớn của nó, ta sẽ chọn các cận lâm sàng tiếp theo để xác định tính chất u, độ xâm lấn và mô học. </a:t>
            </a:r>
          </a:p>
          <a:p>
            <a:pPr algn="just"/>
            <a:endParaRPr lang="en-US" sz="2200" dirty="0"/>
          </a:p>
          <a:p>
            <a:pPr algn="just"/>
            <a:r>
              <a:rPr lang="vi-VN" sz="2200" dirty="0"/>
              <a:t>  </a:t>
            </a:r>
            <a:r>
              <a:rPr lang="vi-VN" sz="2200" b="1" dirty="0">
                <a:highlight>
                  <a:srgbClr val="FFFF00"/>
                </a:highlight>
              </a:rPr>
              <a:t>CT scan có tiêm thuốc cản quang rất có giá trị trong chẩn đoán u trung thất.</a:t>
            </a:r>
            <a:endParaRPr lang="vi-VN" sz="2200" b="1" baseline="30000" dirty="0">
              <a:highlight>
                <a:srgbClr val="FFFF00"/>
              </a:highlight>
            </a:endParaRPr>
          </a:p>
          <a:p>
            <a:pPr algn="just"/>
            <a:endParaRPr lang="en-US" sz="2200" dirty="0"/>
          </a:p>
        </p:txBody>
      </p:sp>
    </p:spTree>
    <p:extLst>
      <p:ext uri="{BB962C8B-B14F-4D97-AF65-F5344CB8AC3E}">
        <p14:creationId xmlns:p14="http://schemas.microsoft.com/office/powerpoint/2010/main" val="3315732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a:cs typeface="Arial"/>
              </a:rPr>
              <a:t>CẬN LÂM SÀNG</a:t>
            </a:r>
          </a:p>
        </p:txBody>
      </p:sp>
      <p:sp>
        <p:nvSpPr>
          <p:cNvPr id="4" name="Content Placeholder 3"/>
          <p:cNvSpPr>
            <a:spLocks noGrp="1"/>
          </p:cNvSpPr>
          <p:nvPr>
            <p:ph idx="1"/>
          </p:nvPr>
        </p:nvSpPr>
        <p:spPr>
          <a:xfrm>
            <a:off x="781119" y="2225155"/>
            <a:ext cx="10515600" cy="2269556"/>
          </a:xfrm>
        </p:spPr>
        <p:txBody>
          <a:bodyPr>
            <a:normAutofit/>
          </a:bodyPr>
          <a:lstStyle/>
          <a:p>
            <a:r>
              <a:rPr lang="vi-VN" sz="2200" dirty="0"/>
              <a:t>Sinh thiết kim nhỏ cũng giúp chẩn đoán qua nội soi trung thất – </a:t>
            </a:r>
            <a:r>
              <a:rPr lang="vi-VN" sz="2200" b="1" i="1" dirty="0"/>
              <a:t>chẩn đoán ác tính ở 80 – 90% bệnh nhân.</a:t>
            </a:r>
          </a:p>
          <a:p>
            <a:r>
              <a:rPr lang="vi-VN" sz="2200" dirty="0"/>
              <a:t>Biến chứng do sinh thiết kim nhỏ có </a:t>
            </a:r>
            <a:r>
              <a:rPr lang="vi-VN" sz="2200" dirty="0" err="1"/>
              <a:t>thể</a:t>
            </a:r>
            <a:r>
              <a:rPr lang="vi-VN" sz="2200" dirty="0"/>
              <a:t> </a:t>
            </a:r>
            <a:r>
              <a:rPr lang="vi-VN" sz="2200" dirty="0" err="1"/>
              <a:t>có</a:t>
            </a:r>
            <a:r>
              <a:rPr lang="vi-VN" sz="2200" dirty="0"/>
              <a:t> do </a:t>
            </a:r>
            <a:r>
              <a:rPr lang="vi-VN" sz="2200" b="1" i="1" dirty="0" err="1"/>
              <a:t>tràn</a:t>
            </a:r>
            <a:r>
              <a:rPr lang="vi-VN" sz="2200" b="1" i="1" dirty="0"/>
              <a:t> </a:t>
            </a:r>
            <a:r>
              <a:rPr lang="vi-VN" sz="2200" b="1" i="1" dirty="0" err="1"/>
              <a:t>khí</a:t>
            </a:r>
            <a:r>
              <a:rPr lang="vi-VN" sz="2200" b="1" i="1" dirty="0"/>
              <a:t> </a:t>
            </a:r>
            <a:r>
              <a:rPr lang="vi-VN" sz="2200" b="1" i="1" dirty="0" err="1"/>
              <a:t>màng</a:t>
            </a:r>
            <a:r>
              <a:rPr lang="vi-VN" sz="2200" b="1" i="1" dirty="0"/>
              <a:t> </a:t>
            </a:r>
            <a:r>
              <a:rPr lang="vi-VN" sz="2200" b="1" i="1" dirty="0" err="1"/>
              <a:t>phổi</a:t>
            </a:r>
            <a:r>
              <a:rPr lang="vi-VN" sz="2200" b="1" i="1" dirty="0"/>
              <a:t> 20 – 25%; </a:t>
            </a:r>
            <a:r>
              <a:rPr lang="vi-VN" sz="2200" dirty="0"/>
              <a:t>thường không cần dẫn lưu kín xoang màng phổi.</a:t>
            </a:r>
          </a:p>
          <a:p>
            <a:r>
              <a:rPr lang="vi-VN" sz="2200" dirty="0"/>
              <a:t>Ho ra máu 5% </a:t>
            </a:r>
            <a:endParaRPr lang="en-US" sz="2200" dirty="0"/>
          </a:p>
        </p:txBody>
      </p:sp>
    </p:spTree>
    <p:extLst>
      <p:ext uri="{BB962C8B-B14F-4D97-AF65-F5344CB8AC3E}">
        <p14:creationId xmlns:p14="http://schemas.microsoft.com/office/powerpoint/2010/main" val="1164264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anose="020B0604020202020204" pitchFamily="34" charset="0"/>
                <a:cs typeface="Arial" panose="020B0604020202020204" pitchFamily="34" charset="0"/>
              </a:rPr>
              <a:t>Chẩn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biệt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2667491"/>
            <a:ext cx="10515600" cy="2069790"/>
          </a:xfrm>
        </p:spPr>
        <p:txBody>
          <a:bodyPr>
            <a:normAutofit/>
          </a:bodyPr>
          <a:lstStyle/>
          <a:p>
            <a:r>
              <a:rPr lang="en-US" sz="2200" dirty="0" err="1"/>
              <a:t>Phình</a:t>
            </a:r>
            <a:r>
              <a:rPr lang="en-US" sz="2200" dirty="0"/>
              <a:t> </a:t>
            </a:r>
            <a:r>
              <a:rPr lang="en-US" sz="2200" dirty="0" err="1"/>
              <a:t>động</a:t>
            </a:r>
            <a:r>
              <a:rPr lang="en-US" sz="2200" dirty="0"/>
              <a:t> </a:t>
            </a:r>
            <a:r>
              <a:rPr lang="en-US" sz="2200" dirty="0" err="1"/>
              <a:t>mạch</a:t>
            </a:r>
            <a:r>
              <a:rPr lang="en-US" sz="2200" dirty="0"/>
              <a:t>.</a:t>
            </a:r>
          </a:p>
          <a:p>
            <a:r>
              <a:rPr lang="en-US" sz="2200" dirty="0" err="1"/>
              <a:t>Dãn</a:t>
            </a:r>
            <a:r>
              <a:rPr lang="en-US" sz="2200" dirty="0"/>
              <a:t> </a:t>
            </a:r>
            <a:r>
              <a:rPr lang="en-US" sz="2200" dirty="0" err="1"/>
              <a:t>thân</a:t>
            </a:r>
            <a:r>
              <a:rPr lang="en-US" sz="2200" dirty="0"/>
              <a:t> </a:t>
            </a:r>
            <a:r>
              <a:rPr lang="en-US" sz="2200" dirty="0" err="1"/>
              <a:t>mạch</a:t>
            </a:r>
            <a:r>
              <a:rPr lang="en-US" sz="2200" dirty="0"/>
              <a:t> </a:t>
            </a:r>
            <a:r>
              <a:rPr lang="en-US" sz="2200" dirty="0" err="1"/>
              <a:t>máu</a:t>
            </a:r>
            <a:r>
              <a:rPr lang="en-US" sz="2200" dirty="0"/>
              <a:t>.</a:t>
            </a:r>
          </a:p>
          <a:p>
            <a:r>
              <a:rPr lang="en-US" sz="2200" dirty="0" err="1"/>
              <a:t>Thoát</a:t>
            </a:r>
            <a:r>
              <a:rPr lang="en-US" sz="2200" dirty="0"/>
              <a:t> </a:t>
            </a:r>
            <a:r>
              <a:rPr lang="en-US" sz="2200" dirty="0" err="1"/>
              <a:t>vị</a:t>
            </a:r>
            <a:r>
              <a:rPr lang="en-US" sz="2200" dirty="0"/>
              <a:t> </a:t>
            </a:r>
            <a:r>
              <a:rPr lang="en-US" sz="2200" dirty="0" err="1"/>
              <a:t>màng</a:t>
            </a:r>
            <a:r>
              <a:rPr lang="en-US" sz="2200" dirty="0"/>
              <a:t> </a:t>
            </a:r>
            <a:r>
              <a:rPr lang="en-US" sz="2200" dirty="0" err="1"/>
              <a:t>tủy</a:t>
            </a:r>
            <a:r>
              <a:rPr lang="en-US" sz="2200" dirty="0"/>
              <a:t> (</a:t>
            </a:r>
            <a:r>
              <a:rPr lang="en-US" sz="2200" dirty="0" err="1"/>
              <a:t>Meningoceles</a:t>
            </a:r>
            <a:r>
              <a:rPr lang="en-US" sz="2200" dirty="0"/>
              <a:t>)  </a:t>
            </a:r>
            <a:r>
              <a:rPr lang="en-US" sz="2200" dirty="0">
                <a:sym typeface="Symbol" panose="05050102010706020507" pitchFamily="18" charset="2"/>
              </a:rPr>
              <a:t>  </a:t>
            </a:r>
            <a:r>
              <a:rPr lang="en-US" sz="2200" dirty="0" err="1"/>
              <a:t>neurofibromas</a:t>
            </a:r>
            <a:r>
              <a:rPr lang="en-US" sz="2200" dirty="0"/>
              <a:t> – u </a:t>
            </a:r>
            <a:r>
              <a:rPr lang="en-US" sz="2200" dirty="0" err="1"/>
              <a:t>sợi</a:t>
            </a:r>
            <a:r>
              <a:rPr lang="en-US" sz="2200" dirty="0"/>
              <a:t> TK </a:t>
            </a:r>
          </a:p>
          <a:p>
            <a:r>
              <a:rPr lang="vi-VN" sz="2200" dirty="0"/>
              <a:t>Thoát vị cơ hoành.</a:t>
            </a:r>
          </a:p>
          <a:p>
            <a:endParaRPr lang="en-US" sz="2200" dirty="0"/>
          </a:p>
        </p:txBody>
      </p:sp>
    </p:spTree>
    <p:extLst>
      <p:ext uri="{BB962C8B-B14F-4D97-AF65-F5344CB8AC3E}">
        <p14:creationId xmlns:p14="http://schemas.microsoft.com/office/powerpoint/2010/main" val="299222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29" y="122554"/>
            <a:ext cx="10515600" cy="1325563"/>
          </a:xfrm>
        </p:spPr>
        <p:txBody>
          <a:bodyPr/>
          <a:lstStyle/>
          <a:p>
            <a:r>
              <a:rPr lang="en-US" dirty="0" err="1">
                <a:latin typeface="Arial"/>
                <a:cs typeface="Arial"/>
              </a:rPr>
              <a:t>Một</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loại</a:t>
            </a:r>
            <a:r>
              <a:rPr lang="en-US" dirty="0">
                <a:latin typeface="Arial"/>
                <a:cs typeface="Arial"/>
              </a:rPr>
              <a:t> u </a:t>
            </a:r>
            <a:r>
              <a:rPr lang="en-US" dirty="0" err="1">
                <a:latin typeface="Arial"/>
                <a:cs typeface="Arial"/>
              </a:rPr>
              <a:t>trung</a:t>
            </a:r>
            <a:r>
              <a:rPr lang="en-US" dirty="0">
                <a:latin typeface="Arial"/>
                <a:cs typeface="Arial"/>
              </a:rPr>
              <a:t> </a:t>
            </a:r>
            <a:r>
              <a:rPr lang="en-US" dirty="0" err="1">
                <a:latin typeface="Arial"/>
                <a:cs typeface="Arial"/>
              </a:rPr>
              <a:t>thất</a:t>
            </a:r>
            <a:r>
              <a:rPr lang="en-US" dirty="0">
                <a:latin typeface="Arial"/>
                <a:cs typeface="Arial"/>
              </a:rPr>
              <a:t> </a:t>
            </a:r>
            <a:r>
              <a:rPr lang="en-US" dirty="0" err="1">
                <a:latin typeface="Arial"/>
                <a:cs typeface="Arial"/>
              </a:rPr>
              <a:t>cần</a:t>
            </a:r>
            <a:r>
              <a:rPr lang="en-US" dirty="0">
                <a:latin typeface="Arial"/>
                <a:cs typeface="Arial"/>
              </a:rPr>
              <a:t> </a:t>
            </a:r>
            <a:r>
              <a:rPr lang="en-US" dirty="0" err="1">
                <a:latin typeface="Arial"/>
                <a:cs typeface="Arial"/>
              </a:rPr>
              <a:t>biết</a:t>
            </a:r>
            <a:endParaRPr lang="en-US" dirty="0">
              <a:latin typeface="Arial"/>
              <a:cs typeface="Arial"/>
            </a:endParaRPr>
          </a:p>
        </p:txBody>
      </p:sp>
      <p:sp>
        <p:nvSpPr>
          <p:cNvPr id="3" name="Content Placeholder 2"/>
          <p:cNvSpPr>
            <a:spLocks noGrp="1"/>
          </p:cNvSpPr>
          <p:nvPr>
            <p:ph idx="1"/>
          </p:nvPr>
        </p:nvSpPr>
        <p:spPr>
          <a:xfrm>
            <a:off x="838200" y="2196616"/>
            <a:ext cx="10515600" cy="4138785"/>
          </a:xfrm>
        </p:spPr>
        <p:txBody>
          <a:bodyPr>
            <a:noAutofit/>
          </a:bodyPr>
          <a:lstStyle/>
          <a:p>
            <a:r>
              <a:rPr lang="vi-VN" sz="2200" dirty="0"/>
              <a:t>Là u hay gặp nhất ở trung thất trước trên, </a:t>
            </a:r>
            <a:r>
              <a:rPr lang="vi-VN" sz="2200" b="1" i="1" dirty="0"/>
              <a:t>tuổi :  20 – 50 tuổi.</a:t>
            </a:r>
          </a:p>
          <a:p>
            <a:r>
              <a:rPr lang="vi-VN" sz="2200" dirty="0"/>
              <a:t>BN thường : ho, đau ngực và trễ hơn là chèn ép tĩnh mạch chủ trên.</a:t>
            </a:r>
          </a:p>
          <a:p>
            <a:r>
              <a:rPr lang="vi-VN" sz="2200" dirty="0"/>
              <a:t>X quang phổi thẳng : bóng mờ trung thất, bờ rõ.</a:t>
            </a:r>
          </a:p>
          <a:p>
            <a:r>
              <a:rPr lang="vi-VN" sz="2200" b="1" i="1" dirty="0"/>
              <a:t>Thymomas hay đi kèm nhược cơ, </a:t>
            </a:r>
            <a:r>
              <a:rPr lang="vi-VN" sz="2200" dirty="0"/>
              <a:t>một số khác vô sản hồng cầu (red blood cell aplasia); tuy nhiên, chỉ có 5% vô sãn hồng cầu ở BN u tuyến hung, ngược lại ở 100 BN có vô sãn hồng cầu thì có 33 – 50%  có u tuyến hung.</a:t>
            </a:r>
          </a:p>
          <a:p>
            <a:r>
              <a:rPr lang="vi-VN" sz="2200" dirty="0"/>
              <a:t>100BN:  10% – 50% bị nhược cơ. Ngược lại 100 BN nhược cơ, có rất ít BN bị u tuyến hung, tần suất thay đổi từ 10 – 42% tùy bệnh viện. </a:t>
            </a:r>
          </a:p>
          <a:p>
            <a:r>
              <a:rPr lang="vi-VN" sz="2200" dirty="0"/>
              <a:t>Tỷ lệ nam / nữ nhược cơ là 1,8 – 2. </a:t>
            </a:r>
          </a:p>
          <a:p>
            <a:r>
              <a:rPr lang="vi-VN" sz="2200" dirty="0"/>
              <a:t>BN có nhược cơ đều được làm CT hay MRI ngực để tìm u tuyến hung. </a:t>
            </a:r>
            <a:endParaRPr lang="en-US" sz="2200" dirty="0"/>
          </a:p>
        </p:txBody>
      </p:sp>
      <p:sp>
        <p:nvSpPr>
          <p:cNvPr id="4" name="TextBox 3"/>
          <p:cNvSpPr txBox="1"/>
          <p:nvPr/>
        </p:nvSpPr>
        <p:spPr>
          <a:xfrm>
            <a:off x="1427008" y="1212857"/>
            <a:ext cx="2197593" cy="430887"/>
          </a:xfrm>
          <a:prstGeom prst="rect">
            <a:avLst/>
          </a:prstGeom>
          <a:noFill/>
        </p:spPr>
        <p:txBody>
          <a:bodyPr wrap="square" rtlCol="0">
            <a:spAutoFit/>
          </a:bodyPr>
          <a:lstStyle/>
          <a:p>
            <a:r>
              <a:rPr lang="en-US" sz="2200" dirty="0">
                <a:latin typeface="Arial"/>
                <a:cs typeface="Arial"/>
              </a:rPr>
              <a:t>U TUYẾN ỨC</a:t>
            </a:r>
          </a:p>
        </p:txBody>
      </p:sp>
    </p:spTree>
    <p:extLst>
      <p:ext uri="{BB962C8B-B14F-4D97-AF65-F5344CB8AC3E}">
        <p14:creationId xmlns:p14="http://schemas.microsoft.com/office/powerpoint/2010/main" val="376849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6690"/>
            <a:ext cx="10515600" cy="3645618"/>
          </a:xfrm>
        </p:spPr>
        <p:txBody>
          <a:bodyPr>
            <a:normAutofit/>
          </a:bodyPr>
          <a:lstStyle/>
          <a:p>
            <a:r>
              <a:rPr lang="vi-VN" sz="2200" dirty="0">
                <a:latin typeface="Arial" panose="020B0604020202020204" pitchFamily="34" charset="0"/>
                <a:cs typeface="Arial" panose="020B0604020202020204" pitchFamily="34" charset="0"/>
              </a:rPr>
              <a:t>U tế b</a:t>
            </a:r>
            <a:r>
              <a:rPr lang="en-US" sz="2200" dirty="0" err="1">
                <a:latin typeface="Arial" panose="020B0604020202020204" pitchFamily="34" charset="0"/>
                <a:cs typeface="Arial" panose="020B0604020202020204" pitchFamily="34" charset="0"/>
              </a:rPr>
              <a:t>à</a:t>
            </a:r>
            <a:r>
              <a:rPr lang="vi-VN" sz="2200" dirty="0">
                <a:latin typeface="Arial" panose="020B0604020202020204" pitchFamily="34" charset="0"/>
                <a:cs typeface="Arial" panose="020B0604020202020204" pitchFamily="34" charset="0"/>
              </a:rPr>
              <a:t>o mầm:  l loại u dạng bì </a:t>
            </a:r>
            <a:r>
              <a:rPr lang="en-US" sz="2200" dirty="0" err="1">
                <a:latin typeface="Arial" panose="020B0604020202020204" pitchFamily="34" charset="0"/>
                <a:cs typeface="Arial" panose="020B0604020202020204" pitchFamily="34" charset="0"/>
              </a:rPr>
              <a:t>có</a:t>
            </a:r>
            <a:r>
              <a:rPr lang="vi-VN" sz="2200" dirty="0">
                <a:latin typeface="Arial" panose="020B0604020202020204" pitchFamily="34" charset="0"/>
                <a:cs typeface="Arial" panose="020B0604020202020204" pitchFamily="34" charset="0"/>
              </a:rPr>
              <a:t> cấu trc ngoại bì dạng nang hay đặc, đ</a:t>
            </a:r>
            <a:r>
              <a:rPr lang="en-US" sz="2200" dirty="0">
                <a:latin typeface="Arial" panose="020B0604020202020204" pitchFamily="34" charset="0"/>
                <a:cs typeface="Arial" panose="020B0604020202020204" pitchFamily="34" charset="0"/>
              </a:rPr>
              <a:t>ô</a:t>
            </a:r>
            <a:r>
              <a:rPr lang="vi-VN" sz="2200" dirty="0">
                <a:latin typeface="Arial" panose="020B0604020202020204" pitchFamily="34" charset="0"/>
                <a:cs typeface="Arial" panose="020B0604020202020204" pitchFamily="34" charset="0"/>
              </a:rPr>
              <a:t>i khi c</a:t>
            </a:r>
            <a:r>
              <a:rPr lang="en-US" sz="2200" dirty="0">
                <a:latin typeface="Arial" panose="020B0604020202020204" pitchFamily="34" charset="0"/>
                <a:cs typeface="Arial" panose="020B0604020202020204" pitchFamily="34" charset="0"/>
              </a:rPr>
              <a:t>ó</a:t>
            </a:r>
            <a:r>
              <a:rPr lang="vi-VN" sz="2200" dirty="0">
                <a:latin typeface="Arial" panose="020B0604020202020204" pitchFamily="34" charset="0"/>
                <a:cs typeface="Arial" panose="020B0604020202020204" pitchFamily="34" charset="0"/>
              </a:rPr>
              <a:t> cấu tr</a:t>
            </a:r>
            <a:r>
              <a:rPr lang="en-US" sz="2200" dirty="0">
                <a:latin typeface="Arial" panose="020B0604020202020204" pitchFamily="34" charset="0"/>
                <a:cs typeface="Arial" panose="020B0604020202020204" pitchFamily="34" charset="0"/>
              </a:rPr>
              <a:t>ú</a:t>
            </a:r>
            <a:r>
              <a:rPr lang="vi-VN" sz="2200" dirty="0">
                <a:latin typeface="Arial" panose="020B0604020202020204" pitchFamily="34" charset="0"/>
                <a:cs typeface="Arial" panose="020B0604020202020204" pitchFamily="34" charset="0"/>
              </a:rPr>
              <a:t>c nội </a:t>
            </a:r>
            <a:r>
              <a:rPr lang="en-US" sz="2200" dirty="0" err="1">
                <a:latin typeface="Arial" panose="020B0604020202020204" pitchFamily="34" charset="0"/>
                <a:cs typeface="Arial" panose="020B0604020202020204" pitchFamily="34" charset="0"/>
              </a:rPr>
              <a:t>phôi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bào</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bo hay trung </a:t>
            </a:r>
            <a:r>
              <a:rPr lang="en-US" sz="2200" dirty="0" err="1">
                <a:latin typeface="Arial" panose="020B0604020202020204" pitchFamily="34" charset="0"/>
                <a:cs typeface="Arial" panose="020B0604020202020204" pitchFamily="34" charset="0"/>
              </a:rPr>
              <a:t>phôi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bào</a:t>
            </a:r>
            <a:r>
              <a:rPr lang="vi-VN" sz="2200" dirty="0">
                <a:latin typeface="Arial" panose="020B0604020202020204" pitchFamily="34" charset="0"/>
                <a:cs typeface="Arial" panose="020B0604020202020204" pitchFamily="34" charset="0"/>
              </a:rPr>
              <a:t> ph</a:t>
            </a:r>
            <a:r>
              <a:rPr lang="en-US" sz="2200" dirty="0">
                <a:latin typeface="Arial" panose="020B0604020202020204" pitchFamily="34" charset="0"/>
                <a:cs typeface="Arial" panose="020B0604020202020204" pitchFamily="34" charset="0"/>
              </a:rPr>
              <a:t>á</a:t>
            </a:r>
            <a:r>
              <a:rPr lang="vi-VN" sz="2200" dirty="0">
                <a:latin typeface="Arial" panose="020B0604020202020204" pitchFamily="34" charset="0"/>
                <a:cs typeface="Arial" panose="020B0604020202020204" pitchFamily="34" charset="0"/>
              </a:rPr>
              <a:t>t hiện ở người lớn trẻ 10 – 20% l</a:t>
            </a:r>
            <a:r>
              <a:rPr lang="en-US" sz="2200" dirty="0">
                <a:latin typeface="Arial" panose="020B0604020202020204" pitchFamily="34" charset="0"/>
                <a:cs typeface="Arial" panose="020B0604020202020204" pitchFamily="34" charset="0"/>
              </a:rPr>
              <a:t>à</a:t>
            </a:r>
            <a:r>
              <a:rPr lang="vi-V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á</a:t>
            </a:r>
            <a:r>
              <a:rPr lang="vi-VN" sz="2200" dirty="0">
                <a:latin typeface="Arial" panose="020B0604020202020204" pitchFamily="34" charset="0"/>
                <a:cs typeface="Arial" panose="020B0604020202020204" pitchFamily="34" charset="0"/>
              </a:rPr>
              <a:t>c tính </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vôi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hóa</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quanh vỏ nang. X quang ngực : xương, răng ở trung tm bướu.  ngoại. </a:t>
            </a:r>
          </a:p>
          <a:p>
            <a:r>
              <a:rPr lang="vi-VN" sz="2200" dirty="0">
                <a:latin typeface="Arial" panose="020B0604020202020204" pitchFamily="34" charset="0"/>
                <a:cs typeface="Arial" panose="020B0604020202020204" pitchFamily="34" charset="0"/>
              </a:rPr>
              <a:t>Lymphoma: ung thư hạch. Lâm sàng không điển hình, giai đoạn trễ biểu hiện chèn ép, có hạch ngoại biên, X quang trung thất giãn rộng, CT scan có nhiều hạch bao quanh mạch máu lớn.</a:t>
            </a:r>
          </a:p>
          <a:p>
            <a:r>
              <a:rPr lang="vi-VN" sz="2200" dirty="0">
                <a:latin typeface="Arial" panose="020B0604020202020204" pitchFamily="34" charset="0"/>
                <a:cs typeface="Arial" panose="020B0604020202020204" pitchFamily="34" charset="0"/>
              </a:rPr>
              <a:t>U thần kinh: ở trung thất sau, </a:t>
            </a:r>
            <a:r>
              <a:rPr lang="vi-VN" sz="2200" dirty="0" err="1">
                <a:latin typeface="Arial" panose="020B0604020202020204" pitchFamily="34" charset="0"/>
                <a:cs typeface="Arial" panose="020B0604020202020204" pitchFamily="34" charset="0"/>
              </a:rPr>
              <a:t>gần</a:t>
            </a:r>
            <a:r>
              <a:rPr lang="vi-VN"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rãnh</a:t>
            </a:r>
            <a:r>
              <a:rPr lang="vi-VN" sz="2200" dirty="0">
                <a:latin typeface="Arial" panose="020B0604020202020204" pitchFamily="34" charset="0"/>
                <a:cs typeface="Arial" panose="020B0604020202020204" pitchFamily="34" charset="0"/>
              </a:rPr>
              <a:t> cột sống, đa số l</a:t>
            </a:r>
            <a:r>
              <a:rPr lang="en-US" sz="2200" dirty="0">
                <a:latin typeface="Arial" panose="020B0604020202020204" pitchFamily="34" charset="0"/>
                <a:cs typeface="Arial" panose="020B0604020202020204" pitchFamily="34" charset="0"/>
              </a:rPr>
              <a:t>à</a:t>
            </a:r>
            <a:r>
              <a:rPr lang="vi-VN" sz="2200" dirty="0">
                <a:latin typeface="Arial" panose="020B0604020202020204" pitchFamily="34" charset="0"/>
                <a:cs typeface="Arial" panose="020B0604020202020204" pitchFamily="34" charset="0"/>
              </a:rPr>
              <a:t>nh tính. L</a:t>
            </a:r>
            <a:r>
              <a:rPr lang="en-US" sz="2200" dirty="0">
                <a:latin typeface="Arial" panose="020B0604020202020204" pitchFamily="34" charset="0"/>
                <a:cs typeface="Arial" panose="020B0604020202020204" pitchFamily="34" charset="0"/>
              </a:rPr>
              <a:t>â</a:t>
            </a:r>
            <a:r>
              <a:rPr lang="vi-VN" sz="2200" dirty="0">
                <a:latin typeface="Arial" panose="020B0604020202020204" pitchFamily="34" charset="0"/>
                <a:cs typeface="Arial" panose="020B0604020202020204" pitchFamily="34" charset="0"/>
              </a:rPr>
              <a:t>m s</a:t>
            </a:r>
            <a:r>
              <a:rPr lang="en-US" sz="2200" dirty="0">
                <a:latin typeface="Arial" panose="020B0604020202020204" pitchFamily="34" charset="0"/>
                <a:cs typeface="Arial" panose="020B0604020202020204" pitchFamily="34" charset="0"/>
              </a:rPr>
              <a:t>à</a:t>
            </a:r>
            <a:r>
              <a:rPr lang="vi-VN" sz="2200" dirty="0">
                <a:latin typeface="Arial" panose="020B0604020202020204" pitchFamily="34" charset="0"/>
                <a:cs typeface="Arial" panose="020B0604020202020204" pitchFamily="34" charset="0"/>
              </a:rPr>
              <a:t>ng : đau l</a:t>
            </a:r>
            <a:r>
              <a:rPr lang="en-US" sz="2200" dirty="0">
                <a:latin typeface="Arial" panose="020B0604020202020204" pitchFamily="34" charset="0"/>
                <a:cs typeface="Arial" panose="020B0604020202020204" pitchFamily="34" charset="0"/>
              </a:rPr>
              <a:t>à</a:t>
            </a:r>
            <a:r>
              <a:rPr lang="vi-VN" sz="2200" dirty="0">
                <a:latin typeface="Arial" panose="020B0604020202020204" pitchFamily="34" charset="0"/>
                <a:cs typeface="Arial" panose="020B0604020202020204" pitchFamily="34" charset="0"/>
              </a:rPr>
              <a:t> triệu chứng chính.    </a:t>
            </a:r>
          </a:p>
          <a:p>
            <a:endParaRPr lang="vi-VN" sz="2200" dirty="0"/>
          </a:p>
          <a:p>
            <a:endParaRPr lang="en-US" dirty="0"/>
          </a:p>
        </p:txBody>
      </p:sp>
    </p:spTree>
    <p:extLst>
      <p:ext uri="{BB962C8B-B14F-4D97-AF65-F5344CB8AC3E}">
        <p14:creationId xmlns:p14="http://schemas.microsoft.com/office/powerpoint/2010/main" val="323795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Arial" panose="020B0604020202020204" pitchFamily="34" charset="0"/>
                <a:cs typeface="Arial" panose="020B0604020202020204" pitchFamily="34" charset="0"/>
              </a:rPr>
              <a:t>Mục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tiêu</a:t>
            </a:r>
            <a:r>
              <a:rPr lang="en-US" b="1" dirty="0">
                <a:latin typeface="Arial" panose="020B0604020202020204" pitchFamily="34" charset="0"/>
                <a:cs typeface="Arial" panose="020B0604020202020204" pitchFamily="34" charset="0"/>
              </a:rPr>
              <a:t> </a:t>
            </a:r>
          </a:p>
        </p:txBody>
      </p:sp>
      <p:sp>
        <p:nvSpPr>
          <p:cNvPr id="3" name="Content Placeholder 2"/>
          <p:cNvSpPr>
            <a:spLocks noGrp="1"/>
          </p:cNvSpPr>
          <p:nvPr>
            <p:ph idx="1"/>
          </p:nvPr>
        </p:nvSpPr>
        <p:spPr>
          <a:xfrm>
            <a:off x="838200" y="2182348"/>
            <a:ext cx="10515600" cy="3382531"/>
          </a:xfrm>
        </p:spPr>
        <p:txBody>
          <a:bodyPr>
            <a:normAutofit/>
          </a:bodyPr>
          <a:lstStyle/>
          <a:p>
            <a:pPr marL="514350" indent="-514350" algn="just">
              <a:lnSpc>
                <a:spcPct val="150000"/>
              </a:lnSpc>
              <a:buAutoNum type="arabicPeriod"/>
            </a:pPr>
            <a:r>
              <a:rPr lang="en-US" sz="2200" dirty="0" err="1">
                <a:latin typeface="Arial" panose="020B0604020202020204" pitchFamily="34" charset="0"/>
                <a:cs typeface="Arial" panose="020B0604020202020204" pitchFamily="34" charset="0"/>
              </a:rPr>
              <a:t>Biết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phẫu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a:t>
            </a:r>
          </a:p>
          <a:p>
            <a:pPr marL="514350" indent="-514350" algn="just">
              <a:lnSpc>
                <a:spcPct val="150000"/>
              </a:lnSpc>
              <a:buAutoNum type="arabicPeriod"/>
            </a:pPr>
            <a:r>
              <a:rPr lang="en-US" sz="2200" dirty="0" err="1">
                <a:latin typeface="Arial" panose="020B0604020202020204" pitchFamily="34" charset="0"/>
                <a:cs typeface="Arial" panose="020B0604020202020204" pitchFamily="34" charset="0"/>
              </a:rPr>
              <a:t>Biết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về</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loại</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ở</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endParaRPr lang="en-US"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a:latin typeface="Arial" panose="020B0604020202020204" pitchFamily="34" charset="0"/>
                <a:cs typeface="Arial" panose="020B0604020202020204" pitchFamily="34" charset="0"/>
              </a:rPr>
              <a:t>Biết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thường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gặp</a:t>
            </a:r>
            <a:endParaRPr lang="en-US"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a:latin typeface="Arial" panose="020B0604020202020204" pitchFamily="34" charset="0"/>
                <a:cs typeface="Arial" panose="020B0604020202020204" pitchFamily="34" charset="0"/>
              </a:rPr>
              <a:t>Chẩn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đoán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endParaRPr lang="vi-VN"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vi-VN" sz="2200" dirty="0">
                <a:latin typeface="Arial" panose="020B0604020202020204" pitchFamily="34" charset="0"/>
                <a:cs typeface="Arial" panose="020B0604020202020204" pitchFamily="34" charset="0"/>
              </a:rPr>
              <a:t>Các đường vào trung thất và xử trí u trung thất</a:t>
            </a:r>
          </a:p>
          <a:p>
            <a:pPr marL="0" indent="0" algn="just">
              <a:lnSpc>
                <a:spcPct val="150000"/>
              </a:lnSpc>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1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7563"/>
            <a:ext cx="10515600" cy="1919079"/>
          </a:xfrm>
        </p:spPr>
        <p:txBody>
          <a:bodyPr>
            <a:normAutofit/>
          </a:bodyPr>
          <a:lstStyle/>
          <a:p>
            <a:pPr algn="just"/>
            <a:r>
              <a:rPr lang="vi-VN" sz="2200" dirty="0">
                <a:latin typeface="Arial" panose="020B0604020202020204" pitchFamily="34" charset="0"/>
                <a:cs typeface="Arial" panose="020B0604020202020204" pitchFamily="34" charset="0"/>
              </a:rPr>
              <a:t>Nang phế quản: thường kh</a:t>
            </a:r>
            <a:r>
              <a:rPr lang="en-US" sz="2200" dirty="0" err="1">
                <a:latin typeface="Arial" panose="020B0604020202020204" pitchFamily="34" charset="0"/>
                <a:cs typeface="Arial" panose="020B0604020202020204" pitchFamily="34" charset="0"/>
              </a:rPr>
              <a:t>ô</a:t>
            </a:r>
            <a:r>
              <a:rPr lang="vi-VN" sz="2200" dirty="0">
                <a:latin typeface="Arial" panose="020B0604020202020204" pitchFamily="34" charset="0"/>
                <a:cs typeface="Arial" panose="020B0604020202020204" pitchFamily="34" charset="0"/>
              </a:rPr>
              <a:t>ng triệu chứng, ph</a:t>
            </a:r>
            <a:r>
              <a:rPr lang="en-US" sz="2200" dirty="0" err="1">
                <a:latin typeface="Arial" panose="020B0604020202020204" pitchFamily="34" charset="0"/>
                <a:cs typeface="Arial" panose="020B0604020202020204" pitchFamily="34" charset="0"/>
              </a:rPr>
              <a:t>á</a:t>
            </a:r>
            <a:r>
              <a:rPr lang="vi-VN" sz="2200" dirty="0">
                <a:latin typeface="Arial" panose="020B0604020202020204" pitchFamily="34" charset="0"/>
                <a:cs typeface="Arial" panose="020B0604020202020204" pitchFamily="34" charset="0"/>
              </a:rPr>
              <a:t>t hiện nhờ X quang, ở cạnh phế quản gốc, gần carina, bao bọc tế bào biểu mô hô hấp, cơ trơn sụn, trong chứa chất lỏng đồng nhất.  Khi nhiễm tr</a:t>
            </a:r>
            <a:r>
              <a:rPr lang="en-US" sz="2200" dirty="0" err="1">
                <a:latin typeface="Arial" panose="020B0604020202020204" pitchFamily="34" charset="0"/>
                <a:cs typeface="Arial" panose="020B0604020202020204" pitchFamily="34" charset="0"/>
              </a:rPr>
              <a:t>ù</a:t>
            </a:r>
            <a:r>
              <a:rPr lang="vi-VN" sz="2200" dirty="0">
                <a:latin typeface="Arial" panose="020B0604020202020204" pitchFamily="34" charset="0"/>
                <a:cs typeface="Arial" panose="020B0604020202020204" pitchFamily="34" charset="0"/>
              </a:rPr>
              <a:t>ng biểu hiện triệu chứng.</a:t>
            </a:r>
          </a:p>
          <a:p>
            <a:pPr algn="just"/>
            <a:r>
              <a:rPr lang="vi-VN" sz="2200" dirty="0">
                <a:latin typeface="Arial" panose="020B0604020202020204" pitchFamily="34" charset="0"/>
                <a:cs typeface="Arial" panose="020B0604020202020204" pitchFamily="34" charset="0"/>
              </a:rPr>
              <a:t>Nang ruột: ph</a:t>
            </a:r>
            <a:r>
              <a:rPr lang="en-US" sz="2200" dirty="0">
                <a:latin typeface="Arial" panose="020B0604020202020204" pitchFamily="34" charset="0"/>
                <a:cs typeface="Arial" panose="020B0604020202020204" pitchFamily="34" charset="0"/>
              </a:rPr>
              <a:t>á</a:t>
            </a:r>
            <a:r>
              <a:rPr lang="vi-VN" sz="2200" dirty="0">
                <a:latin typeface="Arial" panose="020B0604020202020204" pitchFamily="34" charset="0"/>
                <a:cs typeface="Arial" panose="020B0604020202020204" pitchFamily="34" charset="0"/>
              </a:rPr>
              <a:t>t triển dọc thanh quản, bao bọc tế </a:t>
            </a:r>
            <a:r>
              <a:rPr lang="en-US" sz="2200" dirty="0" err="1">
                <a:latin typeface="Arial" panose="020B0604020202020204" pitchFamily="34" charset="0"/>
                <a:cs typeface="Arial" panose="020B0604020202020204" pitchFamily="34" charset="0"/>
              </a:rPr>
              <a:t>bào</a:t>
            </a:r>
            <a:r>
              <a:rPr lang="vi-VN" sz="2200" dirty="0">
                <a:latin typeface="Arial" panose="020B0604020202020204" pitchFamily="34" charset="0"/>
                <a:cs typeface="Arial" panose="020B0604020202020204" pitchFamily="34" charset="0"/>
              </a:rPr>
              <a:t> biểu mô ống tiêu hoá, c</a:t>
            </a:r>
            <a:r>
              <a:rPr lang="en-US" sz="2200" dirty="0">
                <a:latin typeface="Arial" panose="020B0604020202020204" pitchFamily="34" charset="0"/>
                <a:cs typeface="Arial" panose="020B0604020202020204" pitchFamily="34" charset="0"/>
              </a:rPr>
              <a:t>ó</a:t>
            </a:r>
            <a:r>
              <a:rPr lang="vi-VN" sz="2200" dirty="0">
                <a:latin typeface="Arial" panose="020B0604020202020204" pitchFamily="34" charset="0"/>
                <a:cs typeface="Arial" panose="020B0604020202020204" pitchFamily="34" charset="0"/>
              </a:rPr>
              <a:t> thể nhiễm tr</a:t>
            </a:r>
            <a:r>
              <a:rPr lang="en-US" sz="2200" dirty="0">
                <a:latin typeface="Arial" panose="020B0604020202020204" pitchFamily="34" charset="0"/>
                <a:cs typeface="Arial" panose="020B0604020202020204" pitchFamily="34" charset="0"/>
              </a:rPr>
              <a:t>ù</a:t>
            </a:r>
            <a:r>
              <a:rPr lang="vi-VN" sz="2200" dirty="0">
                <a:latin typeface="Arial" panose="020B0604020202020204" pitchFamily="34" charset="0"/>
                <a:cs typeface="Arial" panose="020B0604020202020204" pitchFamily="34" charset="0"/>
              </a:rPr>
              <a:t>ng. Khi nang </a:t>
            </a:r>
            <a:r>
              <a:rPr lang="en-US" sz="2200" dirty="0" err="1">
                <a:latin typeface="Arial" panose="020B0604020202020204" pitchFamily="34" charset="0"/>
                <a:cs typeface="Arial" panose="020B0604020202020204" pitchFamily="34" charset="0"/>
              </a:rPr>
              <a:t>bài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tiết</a:t>
            </a:r>
            <a:r>
              <a:rPr lang="en-US" sz="2200" dirty="0">
                <a:latin typeface="Arial" panose="020B0604020202020204" pitchFamily="34" charset="0"/>
                <a:cs typeface="Arial" panose="020B0604020202020204" pitchFamily="34" charset="0"/>
              </a:rPr>
              <a:t> acid </a:t>
            </a:r>
            <a:r>
              <a:rPr lang="en-US" sz="2200" dirty="0" err="1">
                <a:latin typeface="Arial" panose="020B0604020202020204" pitchFamily="34" charset="0"/>
                <a:cs typeface="Arial" panose="020B0604020202020204" pitchFamily="34" charset="0"/>
              </a:rPr>
              <a:t>gây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loét</a:t>
            </a:r>
            <a:r>
              <a:rPr lang="vi-VN" sz="2200" dirty="0">
                <a:latin typeface="Arial" panose="020B0604020202020204" pitchFamily="34" charset="0"/>
                <a:cs typeface="Arial" panose="020B0604020202020204" pitchFamily="34" charset="0"/>
              </a:rPr>
              <a:t>, xuất huyết, thủng. </a:t>
            </a:r>
          </a:p>
        </p:txBody>
      </p:sp>
    </p:spTree>
    <p:extLst>
      <p:ext uri="{BB962C8B-B14F-4D97-AF65-F5344CB8AC3E}">
        <p14:creationId xmlns:p14="http://schemas.microsoft.com/office/powerpoint/2010/main" val="57070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Nguyên</a:t>
            </a:r>
            <a:r>
              <a:rPr lang="en-US" dirty="0">
                <a:latin typeface="Arial"/>
                <a:cs typeface="Arial"/>
              </a:rPr>
              <a:t> </a:t>
            </a:r>
            <a:r>
              <a:rPr lang="en-US" dirty="0" err="1">
                <a:latin typeface="Arial"/>
                <a:cs typeface="Arial"/>
              </a:rPr>
              <a:t>Tắc</a:t>
            </a:r>
            <a:r>
              <a:rPr lang="en-US" dirty="0">
                <a:latin typeface="Arial"/>
                <a:cs typeface="Arial"/>
              </a:rPr>
              <a:t> </a:t>
            </a:r>
            <a:r>
              <a:rPr lang="en-US" dirty="0" err="1">
                <a:latin typeface="Arial"/>
                <a:cs typeface="Arial"/>
              </a:rPr>
              <a:t>điều</a:t>
            </a:r>
            <a:r>
              <a:rPr lang="en-US" dirty="0">
                <a:latin typeface="Arial"/>
                <a:cs typeface="Arial"/>
              </a:rPr>
              <a:t> </a:t>
            </a:r>
            <a:r>
              <a:rPr lang="en-US" dirty="0" err="1">
                <a:latin typeface="Arial"/>
                <a:cs typeface="Arial"/>
              </a:rPr>
              <a:t>trị</a:t>
            </a:r>
            <a:endParaRPr lang="en-US" dirty="0">
              <a:latin typeface="Arial"/>
              <a:cs typeface="Arial"/>
            </a:endParaRPr>
          </a:p>
        </p:txBody>
      </p:sp>
      <p:sp>
        <p:nvSpPr>
          <p:cNvPr id="3" name="Content Placeholder 2"/>
          <p:cNvSpPr>
            <a:spLocks noGrp="1"/>
          </p:cNvSpPr>
          <p:nvPr>
            <p:ph idx="1"/>
          </p:nvPr>
        </p:nvSpPr>
        <p:spPr>
          <a:xfrm>
            <a:off x="823930" y="2838718"/>
            <a:ext cx="10515600" cy="2183942"/>
          </a:xfrm>
        </p:spPr>
        <p:txBody>
          <a:bodyPr>
            <a:normAutofit/>
          </a:bodyPr>
          <a:lstStyle/>
          <a:p>
            <a:pPr marL="514350" indent="-514350" algn="just">
              <a:buAutoNum type="arabicPeriod"/>
            </a:pPr>
            <a:r>
              <a:rPr lang="en-US" sz="2200" dirty="0" err="1">
                <a:latin typeface="Arial" panose="020B0604020202020204" pitchFamily="34" charset="0"/>
                <a:cs typeface="Arial" panose="020B0604020202020204" pitchFamily="34" charset="0"/>
              </a:rPr>
              <a:t>Điều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yếu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phẫu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thuật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lấy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bỏ</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khối</a:t>
            </a:r>
            <a:r>
              <a:rPr lang="en-US" sz="2200" dirty="0">
                <a:latin typeface="Arial" panose="020B0604020202020204" pitchFamily="34" charset="0"/>
                <a:cs typeface="Arial" panose="020B0604020202020204" pitchFamily="34" charset="0"/>
              </a:rPr>
              <a:t> u</a:t>
            </a:r>
          </a:p>
          <a:p>
            <a:pPr marL="514350" indent="-514350" algn="just">
              <a:buAutoNum type="arabicPeriod"/>
            </a:pPr>
            <a:r>
              <a:rPr lang="en-US" sz="2200" dirty="0">
                <a:latin typeface="Arial" panose="020B0604020202020204" pitchFamily="34" charset="0"/>
                <a:cs typeface="Arial" panose="020B0604020202020204" pitchFamily="34" charset="0"/>
              </a:rPr>
              <a:t>u </a:t>
            </a:r>
            <a:r>
              <a:rPr lang="en-US" sz="2200" dirty="0" err="1">
                <a:latin typeface="Arial" panose="020B0604020202020204" pitchFamily="34" charset="0"/>
                <a:cs typeface="Arial" panose="020B0604020202020204" pitchFamily="34" charset="0"/>
              </a:rPr>
              <a:t>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hỗ</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hay </a:t>
            </a:r>
            <a:r>
              <a:rPr lang="en-US" sz="2200" dirty="0" err="1">
                <a:latin typeface="Arial" panose="020B0604020202020204" pitchFamily="34" charset="0"/>
                <a:cs typeface="Arial" panose="020B0604020202020204" pitchFamily="34" charset="0"/>
              </a:rPr>
              <a:t>xạ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tùy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bệnh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học</a:t>
            </a:r>
            <a:endParaRPr lang="en-US" sz="2200" dirty="0">
              <a:latin typeface="Arial" panose="020B0604020202020204" pitchFamily="34" charset="0"/>
              <a:cs typeface="Arial" panose="020B0604020202020204" pitchFamily="34" charset="0"/>
            </a:endParaRPr>
          </a:p>
          <a:p>
            <a:pPr marL="514350" indent="-514350" algn="just">
              <a:buAutoNum type="arabicPeriod"/>
            </a:pPr>
            <a:r>
              <a:rPr lang="vi-VN" sz="2200" dirty="0">
                <a:latin typeface="Arial" panose="020B0604020202020204" pitchFamily="34" charset="0"/>
                <a:cs typeface="Arial" panose="020B0604020202020204" pitchFamily="34" charset="0"/>
              </a:rPr>
              <a:t>Đường vào trung thất : qua ngả chẻ xương ức, qua ngả ngực sau bên, trước bên, nội soi TT qua ngã cổ hoặc phối hợp các ngả trên . . . tùy thuộc vào vị trí khối u và độ lớn của nó.</a:t>
            </a:r>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443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Kết</a:t>
            </a:r>
            <a:r>
              <a:rPr lang="en-US" dirty="0">
                <a:latin typeface="Arial"/>
                <a:cs typeface="Arial"/>
              </a:rPr>
              <a:t> </a:t>
            </a:r>
            <a:r>
              <a:rPr lang="en-US" dirty="0" err="1">
                <a:latin typeface="Arial"/>
                <a:cs typeface="Arial"/>
              </a:rPr>
              <a:t>luận</a:t>
            </a:r>
            <a:endParaRPr lang="en-US" dirty="0">
              <a:latin typeface="Arial"/>
              <a:cs typeface="Arial"/>
            </a:endParaRPr>
          </a:p>
        </p:txBody>
      </p:sp>
      <p:sp>
        <p:nvSpPr>
          <p:cNvPr id="3" name="Content Placeholder 2"/>
          <p:cNvSpPr>
            <a:spLocks noGrp="1"/>
          </p:cNvSpPr>
          <p:nvPr>
            <p:ph idx="1"/>
          </p:nvPr>
        </p:nvSpPr>
        <p:spPr>
          <a:xfrm>
            <a:off x="838200" y="2439189"/>
            <a:ext cx="10515600" cy="3368262"/>
          </a:xfrm>
        </p:spPr>
        <p:txBody>
          <a:bodyPr>
            <a:normAutofit/>
          </a:bodyPr>
          <a:lstStyle/>
          <a:p>
            <a:pPr marL="514350" indent="-514350" algn="just">
              <a:buAutoNum type="arabicPeriod"/>
            </a:pP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vùng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cấu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lám</a:t>
            </a:r>
            <a:r>
              <a:rPr lang="en-US" sz="2200" dirty="0">
                <a:latin typeface="Arial" panose="020B0604020202020204" pitchFamily="34" charset="0"/>
                <a:cs typeface="Arial" panose="020B0604020202020204" pitchFamily="34" charset="0"/>
              </a:rPr>
              <a:t> 4 </a:t>
            </a:r>
            <a:r>
              <a:rPr lang="en-US" sz="2200" dirty="0" err="1">
                <a:latin typeface="Arial" panose="020B0604020202020204" pitchFamily="34" charset="0"/>
                <a:cs typeface="Arial" panose="020B0604020202020204" pitchFamily="34" charset="0"/>
              </a:rPr>
              <a:t>khu</a:t>
            </a:r>
            <a:endParaRPr lang="en-US" sz="2200" dirty="0">
              <a:latin typeface="Arial" panose="020B0604020202020204" pitchFamily="34" charset="0"/>
              <a:cs typeface="Arial" panose="020B0604020202020204" pitchFamily="34" charset="0"/>
            </a:endParaRPr>
          </a:p>
          <a:p>
            <a:pPr marL="514350" indent="-514350" algn="just">
              <a:buAutoNum type="arabicPeriod"/>
            </a:pP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ở</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nhiều</a:t>
            </a:r>
            <a:endParaRPr lang="en-US" sz="2200" dirty="0">
              <a:latin typeface="Arial" panose="020B0604020202020204" pitchFamily="34" charset="0"/>
              <a:cs typeface="Arial" panose="020B0604020202020204" pitchFamily="34" charset="0"/>
            </a:endParaRPr>
          </a:p>
          <a:p>
            <a:pPr marL="514350" indent="-514350" algn="just">
              <a:buAutoNum type="arabicPeriod"/>
            </a:pPr>
            <a:r>
              <a:rPr lang="en-US" sz="2200" dirty="0" err="1">
                <a:latin typeface="Arial" panose="020B0604020202020204" pitchFamily="34" charset="0"/>
                <a:cs typeface="Arial" panose="020B0604020202020204" pitchFamily="34" charset="0"/>
              </a:rPr>
              <a:t>Triệu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lâm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thường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xuất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ở</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đoạn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trễ</a:t>
            </a:r>
            <a:r>
              <a:rPr lang="en-US" sz="2200" dirty="0">
                <a:latin typeface="Arial" panose="020B0604020202020204" pitchFamily="34" charset="0"/>
                <a:cs typeface="Arial" panose="020B0604020202020204" pitchFamily="34" charset="0"/>
              </a:rPr>
              <a:t>, XQ CT scan, </a:t>
            </a:r>
            <a:r>
              <a:rPr lang="en-US" sz="2200" dirty="0" err="1">
                <a:latin typeface="Arial" panose="020B0604020202020204" pitchFamily="34" charset="0"/>
                <a:cs typeface="Arial" panose="020B0604020202020204" pitchFamily="34" charset="0"/>
              </a:rPr>
              <a:t>sinh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khối</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giúp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chẩn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đoán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endParaRPr lang="en-US" sz="2200" dirty="0">
              <a:latin typeface="Arial" panose="020B0604020202020204" pitchFamily="34" charset="0"/>
              <a:cs typeface="Arial" panose="020B0604020202020204" pitchFamily="34" charset="0"/>
            </a:endParaRPr>
          </a:p>
          <a:p>
            <a:pPr marL="514350" indent="-514350" algn="just">
              <a:buAutoNum type="arabicPeriod"/>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loại</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thường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gặp</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tuyến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ức</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mầm</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quái</a:t>
            </a:r>
            <a:r>
              <a:rPr lang="en-US" sz="2200" dirty="0">
                <a:latin typeface="Arial" panose="020B0604020202020204" pitchFamily="34" charset="0"/>
                <a:cs typeface="Arial" panose="020B0604020202020204" pitchFamily="34" charset="0"/>
              </a:rPr>
              <a:t>, lymphoma, u </a:t>
            </a:r>
            <a:r>
              <a:rPr lang="en-US" sz="2200" dirty="0" err="1">
                <a:latin typeface="Arial" panose="020B0604020202020204" pitchFamily="34" charset="0"/>
                <a:cs typeface="Arial" panose="020B0604020202020204" pitchFamily="34" charset="0"/>
              </a:rPr>
              <a:t>thần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tim</a:t>
            </a:r>
            <a:endParaRPr lang="en-US" sz="2200" dirty="0">
              <a:latin typeface="Arial" panose="020B0604020202020204" pitchFamily="34" charset="0"/>
              <a:cs typeface="Arial" panose="020B0604020202020204" pitchFamily="34" charset="0"/>
            </a:endParaRPr>
          </a:p>
          <a:p>
            <a:pPr marL="514350" indent="-514350" algn="just">
              <a:buAutoNum type="arabicPeriod"/>
            </a:pPr>
            <a:r>
              <a:rPr lang="vi-VN" sz="2200" dirty="0">
                <a:latin typeface="Arial" panose="020B0604020202020204" pitchFamily="34" charset="0"/>
                <a:cs typeface="Arial" panose="020B0604020202020204" pitchFamily="34" charset="0"/>
              </a:rPr>
              <a:t>Phẫu thuật là phương thức điều trị chính, có nhiều đường tiếp cận khối u. Hoá trị hoặc xạ trị hỗ trợ u ác tính</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874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Tài</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tham</a:t>
            </a:r>
            <a:r>
              <a:rPr lang="en-US" dirty="0">
                <a:latin typeface="Arial"/>
                <a:cs typeface="Arial"/>
              </a:rPr>
              <a:t> </a:t>
            </a:r>
            <a:r>
              <a:rPr lang="en-US" dirty="0" err="1">
                <a:latin typeface="Arial"/>
                <a:cs typeface="Arial"/>
              </a:rPr>
              <a:t>khảo</a:t>
            </a:r>
            <a:r>
              <a:rPr lang="en-US" dirty="0">
                <a:latin typeface="Arial"/>
                <a:cs typeface="Arial"/>
              </a:rPr>
              <a:t> </a:t>
            </a:r>
            <a:r>
              <a:rPr lang="en-US" dirty="0" err="1">
                <a:latin typeface="Arial"/>
                <a:cs typeface="Arial"/>
              </a:rPr>
              <a:t>trước</a:t>
            </a:r>
            <a:endParaRPr lang="en-US" dirty="0">
              <a:latin typeface="Arial"/>
              <a:cs typeface="Arial"/>
            </a:endParaRPr>
          </a:p>
        </p:txBody>
      </p:sp>
      <p:sp>
        <p:nvSpPr>
          <p:cNvPr id="3" name="Content Placeholder 2"/>
          <p:cNvSpPr>
            <a:spLocks noGrp="1"/>
          </p:cNvSpPr>
          <p:nvPr>
            <p:ph idx="1"/>
          </p:nvPr>
        </p:nvSpPr>
        <p:spPr>
          <a:xfrm>
            <a:off x="866741" y="2496265"/>
            <a:ext cx="10515600" cy="1185118"/>
          </a:xfrm>
        </p:spPr>
        <p:txBody>
          <a:bodyPr>
            <a:normAutofit/>
          </a:bodyPr>
          <a:lstStyle/>
          <a:p>
            <a:pPr marL="514350" indent="-514350" algn="just">
              <a:buAutoNum type="arabicPeriod"/>
            </a:pPr>
            <a:r>
              <a:rPr lang="en-US" sz="2200" dirty="0">
                <a:latin typeface="Arial" panose="020B0604020202020204" pitchFamily="34" charset="0"/>
                <a:cs typeface="Arial" panose="020B0604020202020204" pitchFamily="34" charset="0"/>
              </a:rPr>
              <a:t>U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khoa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Phẫu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Thuật</a:t>
            </a:r>
            <a:r>
              <a:rPr lang="en-US" sz="2200" dirty="0">
                <a:latin typeface="Arial" panose="020B0604020202020204" pitchFamily="34" charset="0"/>
                <a:cs typeface="Arial" panose="020B0604020202020204" pitchFamily="34" charset="0"/>
              </a:rPr>
              <a:t> Tim </a:t>
            </a:r>
            <a:r>
              <a:rPr lang="en-US" sz="2200" dirty="0" err="1">
                <a:latin typeface="Arial" panose="020B0604020202020204" pitchFamily="34" charset="0"/>
                <a:cs typeface="Arial" panose="020B0604020202020204" pitchFamily="34" charset="0"/>
              </a:rPr>
              <a:t>Mạch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Lồng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Ngực</a:t>
            </a:r>
            <a:endParaRPr lang="en-US" sz="2200" dirty="0">
              <a:latin typeface="Arial" panose="020B0604020202020204" pitchFamily="34" charset="0"/>
              <a:cs typeface="Arial" panose="020B0604020202020204" pitchFamily="34" charset="0"/>
            </a:endParaRPr>
          </a:p>
          <a:p>
            <a:pPr marL="514350" indent="-514350" algn="just">
              <a:buAutoNum type="arabicPeriod"/>
            </a:pPr>
            <a:r>
              <a:rPr lang="en-US" sz="2200" dirty="0" err="1">
                <a:latin typeface="Arial" panose="020B0604020202020204" pitchFamily="34" charset="0"/>
                <a:cs typeface="Arial" panose="020B0604020202020204" pitchFamily="34" charset="0"/>
              </a:rPr>
              <a:t>Sách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chuyên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khảo</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 – GS TS </a:t>
            </a:r>
            <a:r>
              <a:rPr lang="en-US" sz="2200" dirty="0" err="1">
                <a:latin typeface="Arial" panose="020B0604020202020204" pitchFamily="34" charset="0"/>
                <a:cs typeface="Arial" panose="020B0604020202020204" pitchFamily="34" charset="0"/>
              </a:rPr>
              <a:t>Nguyễn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Công</a:t>
            </a:r>
            <a:r>
              <a:rPr lang="en-US" sz="2200" dirty="0">
                <a:latin typeface="Arial" panose="020B0604020202020204" pitchFamily="34" charset="0"/>
                <a:cs typeface="Arial" panose="020B0604020202020204" pitchFamily="34" charset="0"/>
              </a:rPr>
              <a:t> Minh</a:t>
            </a:r>
          </a:p>
        </p:txBody>
      </p:sp>
    </p:spTree>
    <p:extLst>
      <p:ext uri="{BB962C8B-B14F-4D97-AF65-F5344CB8AC3E}">
        <p14:creationId xmlns:p14="http://schemas.microsoft.com/office/powerpoint/2010/main" val="155488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60" y="108284"/>
            <a:ext cx="10515600" cy="1325563"/>
          </a:xfrm>
        </p:spPr>
        <p:txBody>
          <a:bodyPr/>
          <a:lstStyle/>
          <a:p>
            <a:pPr algn="ctr"/>
            <a:r>
              <a:rPr lang="en-US" b="1" dirty="0" err="1">
                <a:latin typeface="Arial" panose="020B0604020202020204" pitchFamily="34" charset="0"/>
                <a:cs typeface="Arial" panose="020B0604020202020204" pitchFamily="34" charset="0"/>
              </a:rPr>
              <a:t>Mục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Lục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Nội</a:t>
            </a:r>
            <a:r>
              <a:rPr lang="en-US" b="1" dirty="0">
                <a:latin typeface="Arial" panose="020B0604020202020204" pitchFamily="34" charset="0"/>
                <a:cs typeface="Arial" panose="020B0604020202020204" pitchFamily="34" charset="0"/>
              </a:rPr>
              <a:t> Dung </a:t>
            </a:r>
          </a:p>
        </p:txBody>
      </p:sp>
      <p:sp>
        <p:nvSpPr>
          <p:cNvPr id="3" name="Content Placeholder 2"/>
          <p:cNvSpPr>
            <a:spLocks noGrp="1"/>
          </p:cNvSpPr>
          <p:nvPr>
            <p:ph idx="1"/>
          </p:nvPr>
        </p:nvSpPr>
        <p:spPr>
          <a:xfrm>
            <a:off x="823930" y="1340480"/>
            <a:ext cx="10515600" cy="5266029"/>
          </a:xfrm>
        </p:spPr>
        <p:txBody>
          <a:bodyPr>
            <a:noAutofit/>
          </a:bodyPr>
          <a:lstStyle/>
          <a:p>
            <a:pPr marL="514350" indent="-514350" algn="just">
              <a:lnSpc>
                <a:spcPct val="150000"/>
              </a:lnSpc>
              <a:buAutoNum type="arabicPeriod"/>
            </a:pPr>
            <a:r>
              <a:rPr lang="en-US" sz="2200" dirty="0" err="1">
                <a:latin typeface="Arial" panose="020B0604020202020204" pitchFamily="34" charset="0"/>
                <a:cs typeface="Arial" panose="020B0604020202020204" pitchFamily="34" charset="0"/>
              </a:rPr>
              <a:t>Đại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cương</a:t>
            </a:r>
            <a:endParaRPr lang="en-US"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a:latin typeface="Arial" panose="020B0604020202020204" pitchFamily="34" charset="0"/>
                <a:cs typeface="Arial" panose="020B0604020202020204" pitchFamily="34" charset="0"/>
              </a:rPr>
              <a:t>Giới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endParaRPr lang="en-US"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endParaRPr lang="en-US"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a:latin typeface="Arial" panose="020B0604020202020204" pitchFamily="34" charset="0"/>
                <a:cs typeface="Arial" panose="020B0604020202020204" pitchFamily="34" charset="0"/>
              </a:rPr>
              <a:t>Sinh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bệnh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endParaRPr lang="en-US"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loại</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endParaRPr lang="en-US"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a:latin typeface="Arial" panose="020B0604020202020204" pitchFamily="34" charset="0"/>
                <a:cs typeface="Arial" panose="020B0604020202020204" pitchFamily="34" charset="0"/>
              </a:rPr>
              <a:t>Triệu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học</a:t>
            </a:r>
            <a:endParaRPr lang="en-US"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loại</a:t>
            </a:r>
            <a:r>
              <a:rPr lang="en-US" sz="2200" dirty="0">
                <a:latin typeface="Arial" panose="020B0604020202020204" pitchFamily="34" charset="0"/>
                <a:cs typeface="Arial" panose="020B0604020202020204" pitchFamily="34" charset="0"/>
              </a:rPr>
              <a:t> u </a:t>
            </a:r>
            <a:r>
              <a:rPr lang="en-US" sz="2200" dirty="0" err="1">
                <a:latin typeface="Arial" panose="020B0604020202020204" pitchFamily="34" charset="0"/>
                <a:cs typeface="Arial" panose="020B0604020202020204" pitchFamily="34" charset="0"/>
              </a:rPr>
              <a:t>thường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gặp</a:t>
            </a:r>
            <a:endParaRPr lang="vi-VN" sz="2200" dirty="0">
              <a:latin typeface="Arial" panose="020B0604020202020204" pitchFamily="34" charset="0"/>
              <a:cs typeface="Arial" panose="020B0604020202020204" pitchFamily="34" charset="0"/>
            </a:endParaRPr>
          </a:p>
          <a:p>
            <a:pPr marL="514350" indent="-514350" algn="just">
              <a:lnSpc>
                <a:spcPct val="150000"/>
              </a:lnSpc>
              <a:buAutoNum type="arabicPeriod"/>
            </a:pPr>
            <a:r>
              <a:rPr lang="vi-VN" sz="2200" dirty="0">
                <a:latin typeface="Arial" panose="020B0604020202020204" pitchFamily="34" charset="0"/>
                <a:cs typeface="Arial" panose="020B0604020202020204" pitchFamily="34" charset="0"/>
              </a:rPr>
              <a:t>Các đường vào trung thất và xử trí u trung thất</a:t>
            </a:r>
          </a:p>
          <a:p>
            <a:pPr marL="0" indent="0" algn="just">
              <a:lnSpc>
                <a:spcPct val="150000"/>
              </a:lnSpc>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219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latin typeface="Arial"/>
                <a:cs typeface="Arial"/>
              </a:rPr>
              <a:t>Đại</a:t>
            </a:r>
            <a:r>
              <a:rPr lang="en-US" dirty="0">
                <a:latin typeface="Arial"/>
                <a:cs typeface="Arial"/>
              </a:rPr>
              <a:t> </a:t>
            </a:r>
            <a:r>
              <a:rPr lang="en-US" dirty="0" err="1">
                <a:latin typeface="Arial"/>
                <a:cs typeface="Arial"/>
              </a:rPr>
              <a:t>cương</a:t>
            </a:r>
            <a:endParaRPr lang="en-US" dirty="0">
              <a:latin typeface="Arial"/>
              <a:cs typeface="Arial"/>
            </a:endParaRPr>
          </a:p>
        </p:txBody>
      </p:sp>
      <p:sp>
        <p:nvSpPr>
          <p:cNvPr id="3" name="Content Placeholder 2"/>
          <p:cNvSpPr>
            <a:spLocks noGrp="1"/>
          </p:cNvSpPr>
          <p:nvPr>
            <p:ph idx="1"/>
          </p:nvPr>
        </p:nvSpPr>
        <p:spPr>
          <a:xfrm>
            <a:off x="838200" y="1819518"/>
            <a:ext cx="10515600" cy="4273311"/>
          </a:xfrm>
        </p:spPr>
        <p:txBody>
          <a:bodyPr>
            <a:noAutofit/>
          </a:bodyPr>
          <a:lstStyle/>
          <a:p>
            <a:pPr algn="just"/>
            <a:r>
              <a:rPr lang="vi-VN" sz="2200" dirty="0">
                <a:latin typeface="Arial" panose="020B0604020202020204" pitchFamily="34" charset="0"/>
                <a:cs typeface="Arial" panose="020B0604020202020204" pitchFamily="34" charset="0"/>
              </a:rPr>
              <a:t>Trung thất là bộ phận quan trọng của lồng ngực, là khoảng không gian hình thang có 6 mặt, mặt đáy là cơ hoành, trần là lỗ vào ngực, vách trước là xương ức, vách sau là xương sống, 2 vách bên là 2 lá thành của màng phổi trung thất. </a:t>
            </a:r>
          </a:p>
          <a:p>
            <a:pPr algn="just"/>
            <a:r>
              <a:rPr lang="en-US" sz="2200" dirty="0">
                <a:latin typeface="Arial" panose="020B0604020202020204" pitchFamily="34" charset="0"/>
                <a:cs typeface="Arial" panose="020B0604020202020204" pitchFamily="34" charset="0"/>
              </a:rPr>
              <a:t>Trung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chứa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lồng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ngực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trừ</a:t>
            </a:r>
            <a:r>
              <a:rPr lang="en-US" sz="2200" dirty="0">
                <a:latin typeface="Arial" panose="020B0604020202020204" pitchFamily="34" charset="0"/>
                <a:cs typeface="Arial" panose="020B0604020202020204" pitchFamily="34" charset="0"/>
              </a:rPr>
              <a:t> 2 </a:t>
            </a:r>
            <a:r>
              <a:rPr lang="en-US" sz="2200" dirty="0" err="1">
                <a:latin typeface="Arial" panose="020B0604020202020204" pitchFamily="34" charset="0"/>
                <a:cs typeface="Arial" panose="020B0604020202020204" pitchFamily="34" charset="0"/>
              </a:rPr>
              <a:t>lá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phổi</a:t>
            </a:r>
            <a:r>
              <a:rPr lang="en-US" sz="2200" dirty="0">
                <a:latin typeface="Arial" panose="020B0604020202020204" pitchFamily="34" charset="0"/>
                <a:cs typeface="Arial" panose="020B0604020202020204" pitchFamily="34" charset="0"/>
              </a:rPr>
              <a:t>. </a:t>
            </a:r>
          </a:p>
          <a:p>
            <a:pPr algn="just"/>
            <a:r>
              <a:rPr lang="vi-VN" sz="2200" dirty="0">
                <a:latin typeface="Arial" panose="020B0604020202020204" pitchFamily="34" charset="0"/>
                <a:cs typeface="Arial" panose="020B0604020202020204" pitchFamily="34" charset="0"/>
              </a:rPr>
              <a:t>Các bệnh lý ở trung thất có thể là bệnh của cơ quan tại chỗ hoặc bệnh hệ thống. Các bệnh lý của trung thất như : viêm trung thất, tràn máu trung thất, tràn khí trung thất, phình động mạch, và nhiều loại bướu nguyên phát và nang. Các bệnh lý hệ thống như : u di căn, u hạt (Granulomas) và nhiều bệnh viêm nhiễm khác . . . Các bệnh lý tại chỗ thường cho triệu chứng lâm sàng của hội chứng chèn ép hay xâm lấn cơ quan kế cận.</a:t>
            </a:r>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782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mn-lt"/>
              </a:rPr>
              <a:t>Giới</a:t>
            </a:r>
            <a:r>
              <a:rPr lang="en-US" b="1" dirty="0">
                <a:latin typeface="+mn-lt"/>
              </a:rPr>
              <a:t> </a:t>
            </a:r>
            <a:r>
              <a:rPr lang="en-US" b="1" dirty="0" err="1">
                <a:latin typeface="+mn-lt"/>
              </a:rPr>
              <a:t>hạn</a:t>
            </a:r>
            <a:r>
              <a:rPr lang="en-US" b="1" dirty="0">
                <a:latin typeface="+mn-lt"/>
              </a:rPr>
              <a:t> </a:t>
            </a:r>
            <a:r>
              <a:rPr lang="en-US" b="1" dirty="0" err="1">
                <a:latin typeface="+mn-lt"/>
              </a:rPr>
              <a:t>trung</a:t>
            </a:r>
            <a:r>
              <a:rPr lang="en-US" b="1" dirty="0">
                <a:latin typeface="+mn-lt"/>
              </a:rPr>
              <a:t> </a:t>
            </a:r>
            <a:r>
              <a:rPr lang="en-US" b="1" dirty="0" err="1">
                <a:latin typeface="+mn-lt"/>
              </a:rPr>
              <a:t>thất</a:t>
            </a:r>
            <a:endParaRPr lang="en-US" b="1" dirty="0">
              <a:latin typeface="+mn-lt"/>
            </a:endParaRPr>
          </a:p>
        </p:txBody>
      </p:sp>
      <p:sp>
        <p:nvSpPr>
          <p:cNvPr id="3" name="Content Placeholder 2"/>
          <p:cNvSpPr>
            <a:spLocks noGrp="1"/>
          </p:cNvSpPr>
          <p:nvPr>
            <p:ph idx="1"/>
          </p:nvPr>
        </p:nvSpPr>
        <p:spPr>
          <a:xfrm>
            <a:off x="600502" y="2382113"/>
            <a:ext cx="5036024" cy="3197035"/>
          </a:xfrm>
        </p:spPr>
        <p:txBody>
          <a:bodyPr>
            <a:normAutofit/>
          </a:bodyPr>
          <a:lstStyle/>
          <a:p>
            <a:pPr>
              <a:lnSpc>
                <a:spcPct val="150000"/>
              </a:lnSpc>
            </a:pPr>
            <a:r>
              <a:rPr lang="en-US" sz="2200" dirty="0" err="1">
                <a:latin typeface="Arial" panose="020B0604020202020204" pitchFamily="34" charset="0"/>
                <a:cs typeface="Arial" panose="020B0604020202020204" pitchFamily="34" charset="0"/>
              </a:rPr>
              <a:t>Giới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trên</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lỗ</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cổ</a:t>
            </a:r>
            <a:endParaRPr lang="en-US" sz="2200" dirty="0">
              <a:latin typeface="Arial" panose="020B0604020202020204" pitchFamily="34" charset="0"/>
              <a:cs typeface="Arial" panose="020B0604020202020204" pitchFamily="34" charset="0"/>
            </a:endParaRPr>
          </a:p>
          <a:p>
            <a:pPr>
              <a:lnSpc>
                <a:spcPct val="150000"/>
              </a:lnSpc>
            </a:pPr>
            <a:r>
              <a:rPr lang="vi-VN" sz="2200" dirty="0">
                <a:latin typeface="Arial" panose="020B0604020202020204" pitchFamily="34" charset="0"/>
                <a:cs typeface="Arial" panose="020B0604020202020204" pitchFamily="34" charset="0"/>
              </a:rPr>
              <a:t>Giới hạn dưới : cơ hoành</a:t>
            </a:r>
          </a:p>
          <a:p>
            <a:pPr>
              <a:lnSpc>
                <a:spcPct val="150000"/>
              </a:lnSpc>
            </a:pPr>
            <a:r>
              <a:rPr lang="en-US" sz="2200" dirty="0" err="1">
                <a:latin typeface="Arial" panose="020B0604020202020204" pitchFamily="34" charset="0"/>
                <a:cs typeface="Arial" panose="020B0604020202020204" pitchFamily="34" charset="0"/>
              </a:rPr>
              <a:t>Giới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cột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sống</a:t>
            </a:r>
            <a:endParaRPr lang="en-US" sz="2200" dirty="0">
              <a:latin typeface="Arial" panose="020B0604020202020204" pitchFamily="34" charset="0"/>
              <a:cs typeface="Arial" panose="020B0604020202020204" pitchFamily="34" charset="0"/>
            </a:endParaRPr>
          </a:p>
          <a:p>
            <a:pPr>
              <a:lnSpc>
                <a:spcPct val="150000"/>
              </a:lnSpc>
            </a:pPr>
            <a:r>
              <a:rPr lang="en-US" sz="2200" dirty="0" err="1">
                <a:latin typeface="Arial" panose="020B0604020202020204" pitchFamily="34" charset="0"/>
                <a:cs typeface="Arial" panose="020B0604020202020204" pitchFamily="34" charset="0"/>
              </a:rPr>
              <a:t>Giới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hạn</a:t>
            </a:r>
            <a:r>
              <a:rPr lang="en-US" sz="2200" dirty="0">
                <a:latin typeface="Arial" panose="020B0604020202020204" pitchFamily="34" charset="0"/>
                <a:cs typeface="Arial" panose="020B0604020202020204" pitchFamily="34" charset="0"/>
              </a:rPr>
              <a:t> 2 </a:t>
            </a:r>
            <a:r>
              <a:rPr lang="en-US" sz="2200" dirty="0" err="1">
                <a:latin typeface="Arial" panose="020B0604020202020204" pitchFamily="34" charset="0"/>
                <a:cs typeface="Arial" panose="020B0604020202020204" pitchFamily="34" charset="0"/>
              </a:rPr>
              <a:t>bên</a:t>
            </a:r>
            <a:r>
              <a:rPr lang="en-US" sz="2200" dirty="0">
                <a:latin typeface="Arial" panose="020B0604020202020204" pitchFamily="34" charset="0"/>
                <a:cs typeface="Arial" panose="020B0604020202020204" pitchFamily="34" charset="0"/>
              </a:rPr>
              <a:t> : 2 </a:t>
            </a:r>
            <a:r>
              <a:rPr lang="en-US" sz="2200" dirty="0" err="1">
                <a:latin typeface="Arial" panose="020B0604020202020204" pitchFamily="34" charset="0"/>
                <a:cs typeface="Arial" panose="020B0604020202020204" pitchFamily="34" charset="0"/>
              </a:rPr>
              <a:t>lá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phổi</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trung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a:t>
            </a:r>
          </a:p>
        </p:txBody>
      </p:sp>
      <p:pic>
        <p:nvPicPr>
          <p:cNvPr id="4" name="Picture 6" descr="U tung tha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072" y="651680"/>
            <a:ext cx="5040011" cy="5656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23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Phân </a:t>
            </a:r>
            <a:r>
              <a:rPr lang="en-US" dirty="0" err="1">
                <a:latin typeface="Arial" panose="020B0604020202020204" pitchFamily="34" charset="0"/>
                <a:cs typeface="Arial" panose="020B0604020202020204" pitchFamily="34" charset="0"/>
              </a:rPr>
              <a:t>khu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83140"/>
            <a:ext cx="10515600" cy="4593823"/>
          </a:xfrm>
        </p:spPr>
        <p:txBody>
          <a:bodyPr>
            <a:normAutofit/>
          </a:bodyPr>
          <a:lstStyle/>
          <a:p>
            <a:pPr algn="just">
              <a:lnSpc>
                <a:spcPct val="150000"/>
              </a:lnSpc>
            </a:pPr>
            <a:r>
              <a:rPr lang="en-US" sz="2400" b="1" dirty="0">
                <a:latin typeface="Arial" panose="020B0604020202020204" pitchFamily="34" charset="0"/>
                <a:cs typeface="Arial" panose="020B0604020202020204" pitchFamily="34" charset="0"/>
              </a:rPr>
              <a:t>Trung </a:t>
            </a:r>
            <a:r>
              <a:rPr lang="en-US" sz="2400" b="1" dirty="0" err="1">
                <a:latin typeface="Arial" panose="020B0604020202020204" pitchFamily="34" charset="0"/>
                <a:cs typeface="Arial" panose="020B0604020202020204" pitchFamily="34" charset="0"/>
              </a:rPr>
              <a:t>thất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đoạn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tuyến</a:t>
            </a:r>
            <a:r>
              <a:rPr lang="en-US" sz="2400" dirty="0">
                <a:latin typeface="Arial" panose="020B0604020202020204" pitchFamily="34" charset="0"/>
                <a:cs typeface="Arial" panose="020B0604020202020204" pitchFamily="34" charset="0"/>
              </a:rPr>
              <a:t> hung,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nhánh</a:t>
            </a:r>
            <a:r>
              <a:rPr lang="en-US" sz="2400" dirty="0">
                <a:latin typeface="Arial" panose="020B0604020202020204" pitchFamily="34" charset="0"/>
                <a:cs typeface="Arial" panose="020B0604020202020204" pitchFamily="34" charset="0"/>
              </a:rPr>
              <a:t>.</a:t>
            </a:r>
          </a:p>
          <a:p>
            <a:pPr algn="just">
              <a:lnSpc>
                <a:spcPct val="150000"/>
              </a:lnSpc>
            </a:pPr>
            <a:r>
              <a:rPr lang="vi-VN" sz="2400" b="1" dirty="0">
                <a:latin typeface="Arial" panose="020B0604020202020204" pitchFamily="34" charset="0"/>
                <a:cs typeface="Arial" panose="020B0604020202020204" pitchFamily="34" charset="0"/>
              </a:rPr>
              <a:t>Trung thất trước</a:t>
            </a:r>
            <a:r>
              <a:rPr lang="vi-VN" sz="2400" dirty="0">
                <a:latin typeface="Arial" panose="020B0604020202020204" pitchFamily="34" charset="0"/>
                <a:cs typeface="Arial" panose="020B0604020202020204" pitchFamily="34" charset="0"/>
              </a:rPr>
              <a:t>: tuyến hung và mô </a:t>
            </a:r>
            <a:r>
              <a:rPr lang="en-US" sz="2400" dirty="0" err="1">
                <a:latin typeface="Arial" panose="020B0604020202020204" pitchFamily="34" charset="0"/>
                <a:cs typeface="Arial" panose="020B0604020202020204" pitchFamily="34" charset="0"/>
              </a:rPr>
              <a:t>mỡ</a:t>
            </a:r>
            <a:r>
              <a:rPr lang="vi-VN" sz="2400" dirty="0">
                <a:latin typeface="Arial" panose="020B0604020202020204" pitchFamily="34" charset="0"/>
                <a:cs typeface="Arial" panose="020B0604020202020204" pitchFamily="34" charset="0"/>
              </a:rPr>
              <a:t>, bạch huyết – mô lỏng lẻo.</a:t>
            </a:r>
          </a:p>
          <a:p>
            <a:pPr algn="just">
              <a:lnSpc>
                <a:spcPct val="150000"/>
              </a:lnSpc>
            </a:pPr>
            <a:r>
              <a:rPr lang="en-US" sz="2400" b="1" dirty="0">
                <a:latin typeface="Arial" panose="020B0604020202020204" pitchFamily="34" charset="0"/>
                <a:cs typeface="Arial" panose="020B0604020202020204" pitchFamily="34" charset="0"/>
              </a:rPr>
              <a:t>Trung </a:t>
            </a:r>
            <a:r>
              <a:rPr lang="en-US" sz="2400" b="1" dirty="0" err="1">
                <a:latin typeface="Arial" panose="020B0604020202020204" pitchFamily="34" charset="0"/>
                <a:cs typeface="Arial" panose="020B0604020202020204" pitchFamily="34" charset="0"/>
              </a:rPr>
              <a:t>thất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giữa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tim</a:t>
            </a:r>
            <a:r>
              <a:rPr lang="en-US" sz="2400" dirty="0">
                <a:latin typeface="Arial" panose="020B0604020202020204" pitchFamily="34" charset="0"/>
                <a:cs typeface="Arial" panose="020B0604020202020204" pitchFamily="34" charset="0"/>
              </a:rPr>
              <a:t>, ĐM </a:t>
            </a:r>
            <a:r>
              <a:rPr lang="en-US" sz="2400" dirty="0" err="1">
                <a:latin typeface="Arial" panose="020B0604020202020204" pitchFamily="34" charset="0"/>
                <a:cs typeface="Arial" panose="020B0604020202020204" pitchFamily="34" charset="0"/>
              </a:rPr>
              <a:t>chủ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chỗ</a:t>
            </a:r>
            <a:r>
              <a:rPr lang="en-US" sz="2400" dirty="0">
                <a:latin typeface="Arial" panose="020B0604020202020204" pitchFamily="34" charset="0"/>
                <a:cs typeface="Arial" panose="020B0604020202020204" pitchFamily="34" charset="0"/>
              </a:rPr>
              <a:t> chia </a:t>
            </a:r>
            <a:r>
              <a:rPr lang="en-US" sz="2400" dirty="0" err="1">
                <a:latin typeface="Arial" panose="020B0604020202020204" pitchFamily="34" charset="0"/>
                <a:cs typeface="Arial" panose="020B0604020202020204" pitchFamily="34" charset="0"/>
              </a:rPr>
              <a:t>khí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gốc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a:t>
            </a:r>
          </a:p>
          <a:p>
            <a:pPr algn="just">
              <a:lnSpc>
                <a:spcPct val="150000"/>
              </a:lnSpc>
            </a:pPr>
            <a:r>
              <a:rPr lang="vi-VN" sz="2400" b="1" dirty="0">
                <a:latin typeface="Arial" panose="020B0604020202020204" pitchFamily="34" charset="0"/>
                <a:cs typeface="Arial" panose="020B0604020202020204" pitchFamily="34" charset="0"/>
              </a:rPr>
              <a:t>Trung thất sau</a:t>
            </a:r>
            <a:r>
              <a:rPr lang="vi-VN" sz="2400" dirty="0">
                <a:latin typeface="Arial" panose="020B0604020202020204" pitchFamily="34" charset="0"/>
                <a:cs typeface="Arial" panose="020B0604020202020204" pitchFamily="34" charset="0"/>
              </a:rPr>
              <a:t>: thực quản, ĐM chủ đoạn xuống, thần kinh giao cảm và ngoại biên,  TM đơn.</a:t>
            </a:r>
          </a:p>
          <a:p>
            <a:pPr marL="0"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035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59" y="793194"/>
            <a:ext cx="10515600" cy="1040594"/>
          </a:xfrm>
        </p:spPr>
        <p:txBody>
          <a:bodyPr/>
          <a:lstStyle/>
          <a:p>
            <a:pPr algn="ct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thất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255594"/>
            <a:ext cx="10515600" cy="4921369"/>
          </a:xfrm>
        </p:spPr>
        <p:txBody>
          <a:bodyPr/>
          <a:lstStyle/>
          <a:p>
            <a:pPr marL="0" indent="0">
              <a:buNone/>
            </a:pPr>
            <a:r>
              <a:rPr lang="vi-VN" dirty="0"/>
              <a:t>	</a:t>
            </a:r>
            <a:endParaRPr lang="en-US" dirty="0"/>
          </a:p>
        </p:txBody>
      </p:sp>
      <p:sp>
        <p:nvSpPr>
          <p:cNvPr id="4" name="Rectangle 2"/>
          <p:cNvSpPr>
            <a:spLocks noChangeArrowheads="1"/>
          </p:cNvSpPr>
          <p:nvPr/>
        </p:nvSpPr>
        <p:spPr bwMode="auto">
          <a:xfrm>
            <a:off x="838199" y="2381111"/>
            <a:ext cx="10380785" cy="3111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lvl1pPr>
              <a:defRPr sz="2400">
                <a:solidFill>
                  <a:schemeClr val="tx1"/>
                </a:solidFill>
                <a:latin typeface="Garamond" panose="02020404030301010803" pitchFamily="18" charset="0"/>
                <a:ea typeface="MS PGothic" panose="020B0600070205080204" pitchFamily="34" charset="-128"/>
              </a:defRPr>
            </a:lvl1pPr>
            <a:lvl2pPr marL="742950" indent="-285750">
              <a:defRPr sz="2400">
                <a:solidFill>
                  <a:schemeClr val="tx1"/>
                </a:solidFill>
                <a:latin typeface="Garamond" panose="02020404030301010803" pitchFamily="18" charset="0"/>
                <a:ea typeface="MS PGothic" panose="020B0600070205080204" pitchFamily="34" charset="-128"/>
              </a:defRPr>
            </a:lvl2pPr>
            <a:lvl3pPr marL="1143000" indent="-228600">
              <a:defRPr sz="2400">
                <a:solidFill>
                  <a:schemeClr val="tx1"/>
                </a:solidFill>
                <a:latin typeface="Garamond" panose="02020404030301010803" pitchFamily="18" charset="0"/>
                <a:ea typeface="MS PGothic" panose="020B0600070205080204" pitchFamily="34" charset="-128"/>
              </a:defRPr>
            </a:lvl3pPr>
            <a:lvl4pPr marL="1600200" indent="-228600">
              <a:defRPr sz="2400">
                <a:solidFill>
                  <a:schemeClr val="tx1"/>
                </a:solidFill>
                <a:latin typeface="Garamond" panose="02020404030301010803" pitchFamily="18" charset="0"/>
                <a:ea typeface="MS PGothic" panose="020B0600070205080204" pitchFamily="34" charset="-128"/>
              </a:defRPr>
            </a:lvl4pPr>
            <a:lvl5pPr marL="2057400" indent="-228600">
              <a:defRPr sz="2400">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MS PGothic" panose="020B0600070205080204" pitchFamily="34" charset="-128"/>
              </a:defRPr>
            </a:lvl9pPr>
          </a:lstStyle>
          <a:p>
            <a:pPr algn="just">
              <a:lnSpc>
                <a:spcPct val="150000"/>
              </a:lnSpc>
            </a:pP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Trung </a:t>
            </a:r>
            <a:r>
              <a:rPr lang="en-US" sz="2200" dirty="0" err="1">
                <a:latin typeface="Arial" panose="020B0604020202020204" pitchFamily="34" charset="0"/>
                <a:cs typeface="Arial" panose="020B0604020202020204" pitchFamily="34" charset="0"/>
              </a:rPr>
              <a:t>thất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giữa</a:t>
            </a:r>
            <a:r>
              <a:rPr lang="en-US" sz="2200" dirty="0">
                <a:latin typeface="Arial" panose="020B0604020202020204" pitchFamily="34" charset="0"/>
                <a:cs typeface="Arial" panose="020B0604020202020204" pitchFamily="34" charset="0"/>
              </a:rPr>
              <a:t> 2 </a:t>
            </a:r>
            <a:r>
              <a:rPr lang="en-US" sz="2200" dirty="0" err="1">
                <a:latin typeface="Arial" panose="020B0604020202020204" pitchFamily="34" charset="0"/>
                <a:cs typeface="Arial" panose="020B0604020202020204" pitchFamily="34" charset="0"/>
              </a:rPr>
              <a:t>phổi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phổi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nhiễm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phổi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này</a:t>
            </a:r>
            <a:r>
              <a:rPr lang="en-US" sz="2200" dirty="0">
                <a:latin typeface="Arial" panose="020B0604020202020204" pitchFamily="34" charset="0"/>
                <a:cs typeface="Arial" panose="020B0604020202020204" pitchFamily="34" charset="0"/>
              </a:rPr>
              <a:t> qua </a:t>
            </a:r>
            <a:r>
              <a:rPr lang="en-US" sz="2200" dirty="0" err="1">
                <a:latin typeface="Arial" panose="020B0604020202020204" pitchFamily="34" charset="0"/>
                <a:cs typeface="Arial" panose="020B0604020202020204" pitchFamily="34" charset="0"/>
              </a:rPr>
              <a:t>phổi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cho</a:t>
            </a:r>
            <a:r>
              <a:rPr lang="en-US" sz="2200" dirty="0">
                <a:latin typeface="Arial" panose="020B0604020202020204" pitchFamily="34" charset="0"/>
                <a:cs typeface="Arial" panose="020B0604020202020204" pitchFamily="34" charset="0"/>
              </a:rPr>
              <a:t> 2 </a:t>
            </a:r>
            <a:r>
              <a:rPr lang="en-US" sz="2200" dirty="0" err="1">
                <a:latin typeface="Arial" panose="020B0604020202020204" pitchFamily="34" charset="0"/>
                <a:cs typeface="Arial" panose="020B0604020202020204" pitchFamily="34" charset="0"/>
              </a:rPr>
              <a:t>khoang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phổi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nhau</a:t>
            </a:r>
            <a:r>
              <a:rPr lang="en-US" sz="2200" dirty="0">
                <a:latin typeface="Arial" panose="020B0604020202020204" pitchFamily="34" charset="0"/>
                <a:cs typeface="Arial" panose="020B0604020202020204" pitchFamily="34" charset="0"/>
              </a:rPr>
              <a:t>.</a:t>
            </a:r>
          </a:p>
          <a:p>
            <a:pPr algn="just">
              <a:lnSpc>
                <a:spcPct val="150000"/>
              </a:lnSpc>
            </a:pP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Trung thất bình thường có thể di chuyển; khi áp suất trong lồng ngực một bên tăng có thể đẩy trung thất lệch về bên kia và chèn ép các bộ phận bên đó. Khi bị đẩy lệch nhiều có thể gây xoắn TM chủ dưới làm cản trở máu về tim và những hậu quả nghiêm trọng của nó.</a:t>
            </a:r>
          </a:p>
        </p:txBody>
      </p:sp>
    </p:spTree>
    <p:extLst>
      <p:ext uri="{BB962C8B-B14F-4D97-AF65-F5344CB8AC3E}">
        <p14:creationId xmlns:p14="http://schemas.microsoft.com/office/powerpoint/2010/main" val="3024400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280" y="0"/>
            <a:ext cx="10515600" cy="1325563"/>
          </a:xfrm>
        </p:spPr>
        <p:txBody>
          <a:bodyPr/>
          <a:lstStyle/>
          <a:p>
            <a:r>
              <a:rPr lang="en-US" dirty="0">
                <a:latin typeface="Arial"/>
                <a:cs typeface="Arial"/>
              </a:rPr>
              <a:t>Phân </a:t>
            </a:r>
            <a:r>
              <a:rPr lang="en-US" dirty="0" err="1">
                <a:latin typeface="Arial"/>
                <a:cs typeface="Arial"/>
              </a:rPr>
              <a:t>loại</a:t>
            </a:r>
            <a:r>
              <a:rPr lang="en-US" dirty="0">
                <a:latin typeface="Arial"/>
                <a:cs typeface="Arial"/>
              </a:rPr>
              <a:t> u </a:t>
            </a:r>
            <a:r>
              <a:rPr lang="en-US" dirty="0" err="1">
                <a:latin typeface="Arial"/>
                <a:cs typeface="Arial"/>
              </a:rPr>
              <a:t>trung</a:t>
            </a:r>
            <a:r>
              <a:rPr lang="en-US" dirty="0">
                <a:latin typeface="Arial"/>
                <a:cs typeface="Arial"/>
              </a:rPr>
              <a:t> </a:t>
            </a:r>
            <a:r>
              <a:rPr lang="en-US" dirty="0" err="1">
                <a:latin typeface="Arial"/>
                <a:cs typeface="Arial"/>
              </a:rPr>
              <a:t>thất</a:t>
            </a:r>
            <a:r>
              <a:rPr lang="en-US" dirty="0">
                <a:latin typeface="Arial"/>
                <a:cs typeface="Arial"/>
              </a:rPr>
              <a:t> </a:t>
            </a:r>
            <a:r>
              <a:rPr lang="en-US" dirty="0" err="1">
                <a:latin typeface="Arial"/>
                <a:cs typeface="Arial"/>
              </a:rPr>
              <a:t>theo</a:t>
            </a:r>
            <a:r>
              <a:rPr lang="en-US" dirty="0">
                <a:latin typeface="Arial"/>
                <a:cs typeface="Arial"/>
              </a:rPr>
              <a:t> </a:t>
            </a:r>
            <a:r>
              <a:rPr lang="en-US" dirty="0" err="1">
                <a:latin typeface="Arial"/>
                <a:cs typeface="Arial"/>
              </a:rPr>
              <a:t>vị</a:t>
            </a:r>
            <a:r>
              <a:rPr lang="en-US" dirty="0">
                <a:latin typeface="Arial"/>
                <a:cs typeface="Arial"/>
              </a:rPr>
              <a:t> </a:t>
            </a:r>
            <a:r>
              <a:rPr lang="en-US" dirty="0" err="1">
                <a:latin typeface="Arial"/>
                <a:cs typeface="Arial"/>
              </a:rPr>
              <a:t>trí</a:t>
            </a:r>
            <a:endParaRPr lang="en-US" dirty="0">
              <a:latin typeface="Arial"/>
              <a:cs typeface="Arial"/>
            </a:endParaRPr>
          </a:p>
        </p:txBody>
      </p:sp>
      <p:graphicFrame>
        <p:nvGraphicFramePr>
          <p:cNvPr id="4" name="Group 71"/>
          <p:cNvGraphicFramePr>
            <a:graphicFrameLocks noGrp="1"/>
          </p:cNvGraphicFramePr>
          <p:nvPr>
            <p:extLst>
              <p:ext uri="{D42A27DB-BD31-4B8C-83A1-F6EECF244321}">
                <p14:modId xmlns:p14="http://schemas.microsoft.com/office/powerpoint/2010/main" val="855288575"/>
              </p:ext>
            </p:extLst>
          </p:nvPr>
        </p:nvGraphicFramePr>
        <p:xfrm>
          <a:off x="581060" y="1371897"/>
          <a:ext cx="10210800" cy="5278120"/>
        </p:xfrm>
        <a:graphic>
          <a:graphicData uri="http://schemas.openxmlformats.org/drawingml/2006/table">
            <a:tbl>
              <a:tblPr/>
              <a:tblGrid>
                <a:gridCol w="7586490">
                  <a:extLst>
                    <a:ext uri="{9D8B030D-6E8A-4147-A177-3AD203B41FA5}">
                      <a16:colId xmlns:a16="http://schemas.microsoft.com/office/drawing/2014/main" val="20000"/>
                    </a:ext>
                  </a:extLst>
                </a:gridCol>
                <a:gridCol w="2624310">
                  <a:extLst>
                    <a:ext uri="{9D8B030D-6E8A-4147-A177-3AD203B41FA5}">
                      <a16:colId xmlns:a16="http://schemas.microsoft.com/office/drawing/2014/main" val="20001"/>
                    </a:ext>
                  </a:extLst>
                </a:gridCol>
              </a:tblGrid>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Loại</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U</a:t>
                      </a: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Tỷ</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lệ</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t>
                      </a: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THẤT TRƯỚC, TRÊN(N= 245)</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sz="2200" b="0" i="0" u="none" strike="noStrike" cap="none" normalizeH="0" baseline="0">
                        <a:ln>
                          <a:noFill/>
                        </a:ln>
                        <a:solidFill>
                          <a:srgbClr val="000000"/>
                        </a:solidFill>
                        <a:effectLst>
                          <a:outerShdw blurRad="38100" dist="38100" dir="2700000" algn="tl">
                            <a:srgbClr val="000000"/>
                          </a:outerShdw>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Thymic</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neoplasms – </a:t>
                      </a:r>
                      <a:r>
                        <a:rPr kumimoji="0" lang="en-US" sz="22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u </a:t>
                      </a:r>
                      <a:r>
                        <a:rPr kumimoji="0" lang="en-US" sz="2200" b="1"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tuyến</a:t>
                      </a:r>
                      <a:r>
                        <a:rPr kumimoji="0" lang="en-US" sz="22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hung</a:t>
                      </a: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31</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7306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Lymphomas – </a:t>
                      </a:r>
                      <a:r>
                        <a:rPr kumimoji="0" lang="en-US" sz="22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u </a:t>
                      </a:r>
                      <a:r>
                        <a:rPr kumimoji="0" lang="en-US" sz="2200" b="1"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lympho</a:t>
                      </a:r>
                      <a:endParaRPr kumimoji="0" lang="en-US" sz="22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23</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Germ cell – u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tế</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bào</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mầm</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7306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Benign –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lành</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8420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Malignant –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ác</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sz="2200" b="0" i="0" u="none" strike="noStrike" cap="none" normalizeH="0" baseline="0">
                        <a:ln>
                          <a:noFill/>
                        </a:ln>
                        <a:solidFill>
                          <a:srgbClr val="000000"/>
                        </a:solidFill>
                        <a:effectLst>
                          <a:outerShdw blurRad="38100" dist="38100" dir="2700000" algn="tl">
                            <a:srgbClr val="000000"/>
                          </a:outerShdw>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Carcinoma –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ung</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thư</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13</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7306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Cysts –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nang</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6</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41751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Mesenchymal</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 u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mô</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4</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37306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Endocrine – u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nội</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tiết</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Other –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Các</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u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khác</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7085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67809154"/>
              </p:ext>
            </p:extLst>
          </p:nvPr>
        </p:nvGraphicFramePr>
        <p:xfrm>
          <a:off x="838200" y="554814"/>
          <a:ext cx="10158046" cy="5981120"/>
        </p:xfrm>
        <a:graphic>
          <a:graphicData uri="http://schemas.openxmlformats.org/drawingml/2006/table">
            <a:tbl>
              <a:tblPr/>
              <a:tblGrid>
                <a:gridCol w="7546033">
                  <a:extLst>
                    <a:ext uri="{9D8B030D-6E8A-4147-A177-3AD203B41FA5}">
                      <a16:colId xmlns:a16="http://schemas.microsoft.com/office/drawing/2014/main" val="20000"/>
                    </a:ext>
                  </a:extLst>
                </a:gridCol>
                <a:gridCol w="2612013">
                  <a:extLst>
                    <a:ext uri="{9D8B030D-6E8A-4147-A177-3AD203B41FA5}">
                      <a16:colId xmlns:a16="http://schemas.microsoft.com/office/drawing/2014/main" val="20001"/>
                    </a:ext>
                  </a:extLst>
                </a:gridCol>
              </a:tblGrid>
              <a:tr h="43376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 THẤT GIỮA(N = 83)</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sz="2200" b="0" i="0" u="none" strike="noStrike" cap="none" normalizeH="0" baseline="0">
                        <a:ln>
                          <a:noFill/>
                        </a:ln>
                        <a:solidFill>
                          <a:srgbClr val="000000"/>
                        </a:solidFill>
                        <a:effectLst>
                          <a:outerShdw blurRad="38100" dist="38100" dir="2700000" algn="tl">
                            <a:srgbClr val="000000"/>
                          </a:outerShdw>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48273">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Cysts –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nang</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61</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Lymphomas – u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lympho</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Mesenchymal</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 u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mô</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Carcinoma –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ung</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thư</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6</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Other –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các</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u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khác</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5</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7536">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 THẤT SAU  (N= 113)</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sz="2200" b="0" i="0" u="none" strike="noStrike" cap="none" normalizeH="0" baseline="0">
                        <a:ln>
                          <a:noFill/>
                        </a:ln>
                        <a:solidFill>
                          <a:srgbClr val="000000"/>
                        </a:solidFill>
                        <a:effectLst>
                          <a:outerShdw blurRad="38100" dist="38100" dir="2700000" algn="tl">
                            <a:srgbClr val="000000"/>
                          </a:outerShdw>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6"/>
                  </a:ext>
                </a:extLst>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Neurogenic – u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thần</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kinh</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40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Benign –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lành</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99566">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Malignant –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ác</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sz="2200" b="0" i="0" u="none" strike="noStrike" cap="none" normalizeH="0" baseline="0">
                        <a:ln>
                          <a:noFill/>
                        </a:ln>
                        <a:solidFill>
                          <a:srgbClr val="000000"/>
                        </a:solidFill>
                        <a:effectLst>
                          <a:outerShdw blurRad="38100" dist="38100" dir="2700000" algn="tl">
                            <a:srgbClr val="000000"/>
                          </a:outerShdw>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Cysts –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nang</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32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Mesenchymal</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 u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trung</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mô</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349878">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Endocrine – u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nội</a:t>
                      </a: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tiết</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a:noFill/>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0">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Other – u </a:t>
                      </a:r>
                      <a:r>
                        <a:rPr kumimoji="0" lang="en-US" sz="2200" b="0" i="0" u="none" strike="noStrike" cap="none" normalizeH="0" baseline="0" dirty="0" err="1">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khác</a:t>
                      </a:r>
                      <a:endPar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 typeface="Times New Roman" panose="02020603050405020304" pitchFamily="18" charset="0"/>
                        <a:buNone/>
                        <a:tabLst/>
                      </a:pPr>
                      <a:r>
                        <a:rPr kumimoji="0" lang="en-US" sz="22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4</a:t>
                      </a: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016853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1885</Words>
  <Application>Microsoft Office PowerPoint</Application>
  <PresentationFormat>Widescreen</PresentationFormat>
  <Paragraphs>180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U TRUNG THẤT</vt:lpstr>
      <vt:lpstr>Mục tiêu </vt:lpstr>
      <vt:lpstr>Mục Lục Các Nội Dung </vt:lpstr>
      <vt:lpstr> Đại cương</vt:lpstr>
      <vt:lpstr>Giới hạn trung thất</vt:lpstr>
      <vt:lpstr>Phân khu trung thất</vt:lpstr>
      <vt:lpstr>Sinh lý và sinh lý bệnh trung thất</vt:lpstr>
      <vt:lpstr>Phân loại u trung thất theo vị trí</vt:lpstr>
      <vt:lpstr>PowerPoint Presentation</vt:lpstr>
      <vt:lpstr>Triệu chứng học</vt:lpstr>
      <vt:lpstr>PowerPoint Presentation</vt:lpstr>
      <vt:lpstr>Triệu chứng u trung thất ở 441 trường hợp NC Tại ĐH DUKE</vt:lpstr>
      <vt:lpstr>Các hội chứng thường gặp</vt:lpstr>
      <vt:lpstr>PowerPoint Presentation</vt:lpstr>
      <vt:lpstr>CẬN LÂM SÀNG</vt:lpstr>
      <vt:lpstr>CẬN LÂM SÀNG</vt:lpstr>
      <vt:lpstr>Chẩn đoán phân biệt</vt:lpstr>
      <vt:lpstr>Một số loại u trung thất cần biết</vt:lpstr>
      <vt:lpstr>PowerPoint Presentation</vt:lpstr>
      <vt:lpstr>PowerPoint Presentation</vt:lpstr>
      <vt:lpstr>Nguyên Tắc điều trị</vt:lpstr>
      <vt:lpstr>Kết luận</vt:lpstr>
      <vt:lpstr>Tài liệu tham khảo trước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 TRUNG THẤT</dc:title>
  <dc:creator>Bac si Noi tru LNMM</dc:creator>
  <cp:lastModifiedBy>Vo Chau Hoang Long</cp:lastModifiedBy>
  <cp:revision>100</cp:revision>
  <dcterms:created xsi:type="dcterms:W3CDTF">2019-06-16T13:39:52Z</dcterms:created>
  <dcterms:modified xsi:type="dcterms:W3CDTF">2021-11-09T04:02:16Z</dcterms:modified>
</cp:coreProperties>
</file>