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7" r:id="rId3"/>
    <p:sldId id="258" r:id="rId4"/>
    <p:sldId id="268" r:id="rId5"/>
    <p:sldId id="269" r:id="rId6"/>
    <p:sldId id="270" r:id="rId7"/>
    <p:sldId id="271" r:id="rId8"/>
    <p:sldId id="261" r:id="rId9"/>
    <p:sldId id="272" r:id="rId10"/>
    <p:sldId id="262" r:id="rId11"/>
    <p:sldId id="263" r:id="rId12"/>
    <p:sldId id="274" r:id="rId13"/>
    <p:sldId id="275" r:id="rId14"/>
    <p:sldId id="276" r:id="rId15"/>
    <p:sldId id="273" r:id="rId16"/>
    <p:sldId id="264" r:id="rId17"/>
    <p:sldId id="265" r:id="rId18"/>
    <p:sldId id="278" r:id="rId19"/>
    <p:sldId id="277"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7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Light" panose="020F03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Light" panose="020F0302020204030204" pitchFamily="34" charset="0"/>
              </a:defRPr>
            </a:lvl1pPr>
          </a:lstStyle>
          <a:p>
            <a:fld id="{334E03E1-3222-48E3-867E-F00204169EC7}" type="datetimeFigureOut">
              <a:rPr lang="en-US" smtClean="0"/>
              <a:pPr/>
              <a:t>16/06/2019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Light" panose="020F03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Light" panose="020F0302020204030204" pitchFamily="34" charset="0"/>
              </a:defRPr>
            </a:lvl1pPr>
          </a:lstStyle>
          <a:p>
            <a:fld id="{08391E88-AD7E-413B-9E5B-CBBBFDF0A143}" type="slidenum">
              <a:rPr lang="en-US" smtClean="0"/>
              <a:pPr/>
              <a:t>‹#›</a:t>
            </a:fld>
            <a:endParaRPr lang="en-US" dirty="0"/>
          </a:p>
        </p:txBody>
      </p:sp>
    </p:spTree>
    <p:extLst>
      <p:ext uri="{BB962C8B-B14F-4D97-AF65-F5344CB8AC3E}">
        <p14:creationId xmlns:p14="http://schemas.microsoft.com/office/powerpoint/2010/main" val="2502866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Light" panose="020F0302020204030204" pitchFamily="34" charset="0"/>
        <a:ea typeface="+mn-ea"/>
        <a:cs typeface="+mn-cs"/>
      </a:defRPr>
    </a:lvl1pPr>
    <a:lvl2pPr marL="457200" algn="l" defTabSz="914400" rtl="0" eaLnBrk="1" latinLnBrk="0" hangingPunct="1">
      <a:defRPr sz="1200" kern="1200">
        <a:solidFill>
          <a:schemeClr val="tx1"/>
        </a:solidFill>
        <a:latin typeface="Calibri Light" panose="020F0302020204030204" pitchFamily="34" charset="0"/>
        <a:ea typeface="+mn-ea"/>
        <a:cs typeface="+mn-cs"/>
      </a:defRPr>
    </a:lvl2pPr>
    <a:lvl3pPr marL="914400" algn="l" defTabSz="914400" rtl="0" eaLnBrk="1" latinLnBrk="0" hangingPunct="1">
      <a:defRPr sz="1200" kern="1200">
        <a:solidFill>
          <a:schemeClr val="tx1"/>
        </a:solidFill>
        <a:latin typeface="Calibri Light" panose="020F0302020204030204" pitchFamily="34" charset="0"/>
        <a:ea typeface="+mn-ea"/>
        <a:cs typeface="+mn-cs"/>
      </a:defRPr>
    </a:lvl3pPr>
    <a:lvl4pPr marL="1371600" algn="l" defTabSz="914400" rtl="0" eaLnBrk="1" latinLnBrk="0" hangingPunct="1">
      <a:defRPr sz="1200" kern="1200">
        <a:solidFill>
          <a:schemeClr val="tx1"/>
        </a:solidFill>
        <a:latin typeface="Calibri Light" panose="020F0302020204030204" pitchFamily="34" charset="0"/>
        <a:ea typeface="+mn-ea"/>
        <a:cs typeface="+mn-cs"/>
      </a:defRPr>
    </a:lvl4pPr>
    <a:lvl5pPr marL="1828800" algn="l" defTabSz="914400" rtl="0" eaLnBrk="1" latinLnBrk="0" hangingPunct="1">
      <a:defRPr sz="1200" kern="1200">
        <a:solidFill>
          <a:schemeClr val="tx1"/>
        </a:solidFill>
        <a:latin typeface="Calibri Light" panose="020F03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34DB2F-8F54-47A6-AA24-1E202835E128}" type="datetimeFigureOut">
              <a:rPr lang="en-US" smtClean="0"/>
              <a:t>16/06/2019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C7DF9-341F-4FF4-B289-C26A4ACAF1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96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34DB2F-8F54-47A6-AA24-1E202835E128}" type="datetimeFigureOut">
              <a:rPr lang="en-US" smtClean="0"/>
              <a:t>16/06/2019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C7DF9-341F-4FF4-B289-C26A4ACAF17E}" type="slidenum">
              <a:rPr lang="en-US" smtClean="0"/>
              <a:t>‹#›</a:t>
            </a:fld>
            <a:endParaRPr lang="en-US"/>
          </a:p>
        </p:txBody>
      </p:sp>
    </p:spTree>
    <p:extLst>
      <p:ext uri="{BB962C8B-B14F-4D97-AF65-F5344CB8AC3E}">
        <p14:creationId xmlns:p14="http://schemas.microsoft.com/office/powerpoint/2010/main" val="188305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34DB2F-8F54-47A6-AA24-1E202835E128}" type="datetimeFigureOut">
              <a:rPr lang="en-US" smtClean="0"/>
              <a:t>16/06/2019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C7DF9-341F-4FF4-B289-C26A4ACAF17E}" type="slidenum">
              <a:rPr lang="en-US" smtClean="0"/>
              <a:t>‹#›</a:t>
            </a:fld>
            <a:endParaRPr lang="en-US"/>
          </a:p>
        </p:txBody>
      </p:sp>
    </p:spTree>
    <p:extLst>
      <p:ext uri="{BB962C8B-B14F-4D97-AF65-F5344CB8AC3E}">
        <p14:creationId xmlns:p14="http://schemas.microsoft.com/office/powerpoint/2010/main" val="165234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573307"/>
          </a:xfrm>
        </p:spPr>
        <p:txBody>
          <a:bodyPr>
            <a:normAutofit/>
          </a:bodyPr>
          <a:lstStyle>
            <a:lvl1pPr>
              <a:defRPr sz="5400" b="1"/>
            </a:lvl1pPr>
          </a:lstStyle>
          <a:p>
            <a:r>
              <a:rPr lang="en-US" dirty="0" smtClean="0"/>
              <a:t>CLICK TO EDIT MASTER TITLE STYLE</a:t>
            </a:r>
            <a:endParaRPr lang="en-US" dirty="0"/>
          </a:p>
        </p:txBody>
      </p:sp>
      <p:sp>
        <p:nvSpPr>
          <p:cNvPr id="3" name="Content Placeholder 2"/>
          <p:cNvSpPr>
            <a:spLocks noGrp="1"/>
          </p:cNvSpPr>
          <p:nvPr>
            <p:ph idx="1"/>
          </p:nvPr>
        </p:nvSpPr>
        <p:spPr>
          <a:xfrm>
            <a:off x="174812" y="1845734"/>
            <a:ext cx="12017188" cy="4353360"/>
          </a:xfrm>
        </p:spPr>
        <p:txBody>
          <a:bodyPr/>
          <a:lstStyle>
            <a:lvl1pPr marL="91440" indent="-91440">
              <a:lnSpc>
                <a:spcPct val="200000"/>
              </a:lnSpc>
              <a:buFont typeface="Arial" panose="020B0604020202020204" pitchFamily="34" charset="0"/>
              <a:buChar char="•"/>
              <a:defRPr sz="2800" b="1"/>
            </a:lvl1pPr>
            <a:lvl2pPr marL="384048" indent="-182880">
              <a:lnSpc>
                <a:spcPct val="200000"/>
              </a:lnSpc>
              <a:buFont typeface="Arial" panose="020B0604020202020204" pitchFamily="34" charset="0"/>
              <a:buChar char="•"/>
              <a:defRPr sz="2400" b="1"/>
            </a:lvl2pPr>
            <a:lvl3pPr marL="566928" indent="-182880">
              <a:lnSpc>
                <a:spcPct val="200000"/>
              </a:lnSpc>
              <a:buFont typeface="Arial" panose="020B0604020202020204" pitchFamily="34" charset="0"/>
              <a:buChar char="•"/>
              <a:defRPr sz="2000" b="1"/>
            </a:lvl3pPr>
            <a:lvl4pPr marL="749808" indent="-182880">
              <a:lnSpc>
                <a:spcPct val="200000"/>
              </a:lnSpc>
              <a:buFont typeface="Arial" panose="020B0604020202020204" pitchFamily="34" charset="0"/>
              <a:buChar char="•"/>
              <a:defRPr b="1"/>
            </a:lvl4pPr>
            <a:lvl5pPr marL="932688" indent="-182880">
              <a:lnSpc>
                <a:spcPct val="200000"/>
              </a:lnSpc>
              <a:buFont typeface="Arial" panose="020B0604020202020204" pitchFamily="34" charset="0"/>
              <a:buChar char="•"/>
              <a:defRPr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134DB2F-8F54-47A6-AA24-1E202835E128}" type="datetimeFigureOut">
              <a:rPr lang="en-US" smtClean="0"/>
              <a:t>16/06/2019</a:t>
            </a:fld>
            <a:endParaRPr lang="en-US"/>
          </a:p>
        </p:txBody>
      </p:sp>
      <p:sp>
        <p:nvSpPr>
          <p:cNvPr id="5" name="Footer Placeholder 4"/>
          <p:cNvSpPr>
            <a:spLocks noGrp="1"/>
          </p:cNvSpPr>
          <p:nvPr>
            <p:ph type="ftr" sz="quarter" idx="11"/>
          </p:nvPr>
        </p:nvSpPr>
        <p:spPr/>
        <p:txBody>
          <a:bodyPr/>
          <a:lstStyle>
            <a:lvl1pPr>
              <a:defRPr i="1"/>
            </a:lvl1pPr>
          </a:lstStyle>
          <a:p>
            <a:endParaRPr lang="en-US" dirty="0"/>
          </a:p>
        </p:txBody>
      </p:sp>
      <p:sp>
        <p:nvSpPr>
          <p:cNvPr id="6" name="Slide Number Placeholder 5"/>
          <p:cNvSpPr>
            <a:spLocks noGrp="1"/>
          </p:cNvSpPr>
          <p:nvPr>
            <p:ph type="sldNum" sz="quarter" idx="12"/>
          </p:nvPr>
        </p:nvSpPr>
        <p:spPr/>
        <p:txBody>
          <a:bodyPr/>
          <a:lstStyle/>
          <a:p>
            <a:fld id="{510C7DF9-341F-4FF4-B289-C26A4ACAF17E}" type="slidenum">
              <a:rPr lang="en-US" smtClean="0"/>
              <a:t>‹#›</a:t>
            </a:fld>
            <a:endParaRPr lang="en-US"/>
          </a:p>
        </p:txBody>
      </p:sp>
    </p:spTree>
    <p:extLst>
      <p:ext uri="{BB962C8B-B14F-4D97-AF65-F5344CB8AC3E}">
        <p14:creationId xmlns:p14="http://schemas.microsoft.com/office/powerpoint/2010/main" val="19543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34DB2F-8F54-47A6-AA24-1E202835E128}" type="datetimeFigureOut">
              <a:rPr lang="en-US" smtClean="0"/>
              <a:t>16/06/2019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C7DF9-341F-4FF4-B289-C26A4ACAF1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95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34DB2F-8F54-47A6-AA24-1E202835E128}" type="datetimeFigureOut">
              <a:rPr lang="en-US" smtClean="0"/>
              <a:t>16/06/2019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C7DF9-341F-4FF4-B289-C26A4ACAF17E}" type="slidenum">
              <a:rPr lang="en-US" smtClean="0"/>
              <a:t>‹#›</a:t>
            </a:fld>
            <a:endParaRPr lang="en-US"/>
          </a:p>
        </p:txBody>
      </p:sp>
    </p:spTree>
    <p:extLst>
      <p:ext uri="{BB962C8B-B14F-4D97-AF65-F5344CB8AC3E}">
        <p14:creationId xmlns:p14="http://schemas.microsoft.com/office/powerpoint/2010/main" val="32142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34DB2F-8F54-47A6-AA24-1E202835E128}" type="datetimeFigureOut">
              <a:rPr lang="en-US" smtClean="0"/>
              <a:t>16/06/2019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C7DF9-341F-4FF4-B289-C26A4ACAF17E}" type="slidenum">
              <a:rPr lang="en-US" smtClean="0"/>
              <a:t>‹#›</a:t>
            </a:fld>
            <a:endParaRPr lang="en-US"/>
          </a:p>
        </p:txBody>
      </p:sp>
    </p:spTree>
    <p:extLst>
      <p:ext uri="{BB962C8B-B14F-4D97-AF65-F5344CB8AC3E}">
        <p14:creationId xmlns:p14="http://schemas.microsoft.com/office/powerpoint/2010/main" val="414532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34DB2F-8F54-47A6-AA24-1E202835E128}" type="datetimeFigureOut">
              <a:rPr lang="en-US" smtClean="0"/>
              <a:t>16/06/2019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0C7DF9-341F-4FF4-B289-C26A4ACAF17E}" type="slidenum">
              <a:rPr lang="en-US" smtClean="0"/>
              <a:t>‹#›</a:t>
            </a:fld>
            <a:endParaRPr lang="en-US"/>
          </a:p>
        </p:txBody>
      </p:sp>
    </p:spTree>
    <p:extLst>
      <p:ext uri="{BB962C8B-B14F-4D97-AF65-F5344CB8AC3E}">
        <p14:creationId xmlns:p14="http://schemas.microsoft.com/office/powerpoint/2010/main" val="339270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34DB2F-8F54-47A6-AA24-1E202835E128}" type="datetimeFigureOut">
              <a:rPr lang="en-US" smtClean="0"/>
              <a:t>16/06/2019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10C7DF9-341F-4FF4-B289-C26A4ACAF17E}" type="slidenum">
              <a:rPr lang="en-US" smtClean="0"/>
              <a:t>‹#›</a:t>
            </a:fld>
            <a:endParaRPr lang="en-US"/>
          </a:p>
        </p:txBody>
      </p:sp>
    </p:spTree>
    <p:extLst>
      <p:ext uri="{BB962C8B-B14F-4D97-AF65-F5344CB8AC3E}">
        <p14:creationId xmlns:p14="http://schemas.microsoft.com/office/powerpoint/2010/main" val="334806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34DB2F-8F54-47A6-AA24-1E202835E128}" type="datetimeFigureOut">
              <a:rPr lang="en-US" smtClean="0"/>
              <a:t>16/06/2019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0C7DF9-341F-4FF4-B289-C26A4ACAF17E}" type="slidenum">
              <a:rPr lang="en-US" smtClean="0"/>
              <a:t>‹#›</a:t>
            </a:fld>
            <a:endParaRPr lang="en-US"/>
          </a:p>
        </p:txBody>
      </p:sp>
    </p:spTree>
    <p:extLst>
      <p:ext uri="{BB962C8B-B14F-4D97-AF65-F5344CB8AC3E}">
        <p14:creationId xmlns:p14="http://schemas.microsoft.com/office/powerpoint/2010/main" val="86620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34DB2F-8F54-47A6-AA24-1E202835E128}" type="datetimeFigureOut">
              <a:rPr lang="en-US" smtClean="0"/>
              <a:t>16/06/2019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C7DF9-341F-4FF4-B289-C26A4ACAF17E}" type="slidenum">
              <a:rPr lang="en-US" smtClean="0"/>
              <a:t>‹#›</a:t>
            </a:fld>
            <a:endParaRPr lang="en-US"/>
          </a:p>
        </p:txBody>
      </p:sp>
    </p:spTree>
    <p:extLst>
      <p:ext uri="{BB962C8B-B14F-4D97-AF65-F5344CB8AC3E}">
        <p14:creationId xmlns:p14="http://schemas.microsoft.com/office/powerpoint/2010/main" val="226253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latin typeface="Calibri Light" panose="020F0302020204030204" pitchFamily="34" charset="0"/>
              </a:defRPr>
            </a:lvl1pPr>
          </a:lstStyle>
          <a:p>
            <a:fld id="{A134DB2F-8F54-47A6-AA24-1E202835E128}" type="datetimeFigureOut">
              <a:rPr lang="en-US" smtClean="0"/>
              <a:pPr/>
              <a:t>16/06/2019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latin typeface="Calibri Light" panose="020F0302020204030204" pitchFamily="34" charset="0"/>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latin typeface="Calibri Light" panose="020F0302020204030204" pitchFamily="34" charset="0"/>
              </a:defRPr>
            </a:lvl1pPr>
          </a:lstStyle>
          <a:p>
            <a:fld id="{510C7DF9-341F-4FF4-B289-C26A4ACAF17E}"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9509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Calibri Light" panose="020F0302020204030204" pitchFamily="34"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Calibri Light" panose="020F0302020204030204" pitchFamily="34"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Calibri Light" panose="020F0302020204030204" pitchFamily="34"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Calibri Light" panose="020F0302020204030204" pitchFamily="34"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Calibri Light" panose="020F0302020204030204"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8800" b="1" dirty="0" smtClean="0"/>
              <a:t>PHÌNH ĐỘNG MẠCH CHỦ BỤNG</a:t>
            </a:r>
            <a:endParaRPr lang="en-US" sz="8800" b="1" dirty="0"/>
          </a:p>
        </p:txBody>
      </p:sp>
      <p:sp>
        <p:nvSpPr>
          <p:cNvPr id="3" name="Subtitle 2"/>
          <p:cNvSpPr>
            <a:spLocks noGrp="1"/>
          </p:cNvSpPr>
          <p:nvPr>
            <p:ph type="subTitle" idx="1"/>
          </p:nvPr>
        </p:nvSpPr>
        <p:spPr>
          <a:xfrm>
            <a:off x="3918857" y="4455621"/>
            <a:ext cx="7239594" cy="1582322"/>
          </a:xfrm>
        </p:spPr>
        <p:txBody>
          <a:bodyPr/>
          <a:lstStyle/>
          <a:p>
            <a:pPr algn="r"/>
            <a:r>
              <a:rPr lang="en-US" b="1" dirty="0" err="1" smtClean="0"/>
              <a:t>Giảng</a:t>
            </a:r>
            <a:r>
              <a:rPr lang="en-US" b="1" dirty="0" smtClean="0"/>
              <a:t> </a:t>
            </a:r>
            <a:r>
              <a:rPr lang="en-US" b="1" dirty="0" err="1" smtClean="0"/>
              <a:t>viên</a:t>
            </a:r>
            <a:r>
              <a:rPr lang="en-US" b="1" dirty="0" smtClean="0"/>
              <a:t>: PGS. TS. BS. </a:t>
            </a:r>
            <a:r>
              <a:rPr lang="en-US" b="1" dirty="0" err="1" smtClean="0"/>
              <a:t>Nguyễn</a:t>
            </a:r>
            <a:r>
              <a:rPr lang="en-US" b="1" dirty="0" smtClean="0"/>
              <a:t> </a:t>
            </a:r>
            <a:r>
              <a:rPr lang="en-US" b="1" dirty="0" err="1" smtClean="0"/>
              <a:t>hoàng</a:t>
            </a:r>
            <a:r>
              <a:rPr lang="en-US" b="1" dirty="0" smtClean="0"/>
              <a:t> </a:t>
            </a:r>
            <a:r>
              <a:rPr lang="en-US" b="1" dirty="0" err="1" smtClean="0"/>
              <a:t>định</a:t>
            </a:r>
            <a:endParaRPr lang="en-US" b="1" dirty="0" smtClean="0"/>
          </a:p>
          <a:p>
            <a:pPr algn="r"/>
            <a:r>
              <a:rPr lang="en-US" b="1" dirty="0" err="1" smtClean="0"/>
              <a:t>Bộ</a:t>
            </a:r>
            <a:r>
              <a:rPr lang="en-US" b="1" dirty="0" smtClean="0"/>
              <a:t> </a:t>
            </a:r>
            <a:r>
              <a:rPr lang="en-US" b="1" dirty="0" err="1" smtClean="0"/>
              <a:t>môn</a:t>
            </a:r>
            <a:r>
              <a:rPr lang="en-US" b="1" dirty="0" smtClean="0"/>
              <a:t> </a:t>
            </a:r>
            <a:r>
              <a:rPr lang="en-US" b="1" dirty="0" err="1" smtClean="0"/>
              <a:t>phẫu</a:t>
            </a:r>
            <a:r>
              <a:rPr lang="en-US" b="1" dirty="0" smtClean="0"/>
              <a:t> </a:t>
            </a:r>
            <a:r>
              <a:rPr lang="en-US" b="1" dirty="0" err="1" smtClean="0"/>
              <a:t>thuật</a:t>
            </a:r>
            <a:r>
              <a:rPr lang="en-US" b="1" dirty="0" smtClean="0"/>
              <a:t> </a:t>
            </a:r>
            <a:r>
              <a:rPr lang="en-US" b="1" dirty="0" err="1" smtClean="0"/>
              <a:t>lồng</a:t>
            </a:r>
            <a:r>
              <a:rPr lang="en-US" b="1" dirty="0" smtClean="0"/>
              <a:t> </a:t>
            </a:r>
            <a:r>
              <a:rPr lang="en-US" b="1" dirty="0" err="1" smtClean="0"/>
              <a:t>ngực</a:t>
            </a:r>
            <a:r>
              <a:rPr lang="en-US" b="1" dirty="0" smtClean="0"/>
              <a:t> – </a:t>
            </a:r>
            <a:r>
              <a:rPr lang="en-US" b="1" dirty="0" err="1" smtClean="0"/>
              <a:t>tim</a:t>
            </a:r>
            <a:r>
              <a:rPr lang="en-US" b="1" dirty="0" smtClean="0"/>
              <a:t> </a:t>
            </a:r>
            <a:r>
              <a:rPr lang="en-US" b="1" dirty="0" err="1" smtClean="0"/>
              <a:t>mạch</a:t>
            </a:r>
            <a:endParaRPr lang="en-US" b="1" dirty="0" smtClean="0"/>
          </a:p>
          <a:p>
            <a:pPr algn="r"/>
            <a:r>
              <a:rPr lang="en-US" b="1" dirty="0" err="1" smtClean="0"/>
              <a:t>Đại</a:t>
            </a:r>
            <a:r>
              <a:rPr lang="en-US" b="1" dirty="0" smtClean="0"/>
              <a:t> </a:t>
            </a:r>
            <a:r>
              <a:rPr lang="en-US" b="1" dirty="0" err="1" smtClean="0"/>
              <a:t>học</a:t>
            </a:r>
            <a:r>
              <a:rPr lang="en-US" b="1" dirty="0" smtClean="0"/>
              <a:t> y </a:t>
            </a:r>
            <a:r>
              <a:rPr lang="en-US" b="1" dirty="0" err="1" smtClean="0"/>
              <a:t>dược</a:t>
            </a:r>
            <a:r>
              <a:rPr lang="en-US" b="1" dirty="0" smtClean="0"/>
              <a:t> </a:t>
            </a:r>
            <a:r>
              <a:rPr lang="en-US" b="1" dirty="0" err="1" smtClean="0"/>
              <a:t>tp</a:t>
            </a:r>
            <a:r>
              <a:rPr lang="en-US" b="1" dirty="0" smtClean="0"/>
              <a:t> </a:t>
            </a:r>
            <a:r>
              <a:rPr lang="en-US" b="1" dirty="0" err="1" smtClean="0"/>
              <a:t>hcm</a:t>
            </a:r>
            <a:endParaRPr lang="en-US" b="1" dirty="0"/>
          </a:p>
        </p:txBody>
      </p:sp>
      <p:pic>
        <p:nvPicPr>
          <p:cNvPr id="5" name="Picture 4"/>
          <p:cNvPicPr>
            <a:picLocks noChangeAspect="1"/>
          </p:cNvPicPr>
          <p:nvPr/>
        </p:nvPicPr>
        <p:blipFill>
          <a:blip r:embed="rId2"/>
          <a:stretch>
            <a:fillRect/>
          </a:stretch>
        </p:blipFill>
        <p:spPr>
          <a:xfrm>
            <a:off x="25717" y="0"/>
            <a:ext cx="2143125" cy="2143125"/>
          </a:xfrm>
          <a:prstGeom prst="rect">
            <a:avLst/>
          </a:prstGeom>
        </p:spPr>
      </p:pic>
    </p:spTree>
    <p:extLst>
      <p:ext uri="{BB962C8B-B14F-4D97-AF65-F5344CB8AC3E}">
        <p14:creationId xmlns:p14="http://schemas.microsoft.com/office/powerpoint/2010/main" val="2961228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LÂM SÀNG</a:t>
            </a:r>
            <a:endParaRPr lang="en-US" sz="5400" b="1" dirty="0"/>
          </a:p>
        </p:txBody>
      </p:sp>
      <p:sp>
        <p:nvSpPr>
          <p:cNvPr id="4" name="Text Placeholder 3"/>
          <p:cNvSpPr>
            <a:spLocks noGrp="1"/>
          </p:cNvSpPr>
          <p:nvPr>
            <p:ph type="body" idx="1"/>
          </p:nvPr>
        </p:nvSpPr>
        <p:spPr/>
        <p:txBody>
          <a:bodyPr>
            <a:normAutofit/>
          </a:bodyPr>
          <a:lstStyle/>
          <a:p>
            <a:pPr algn="ctr"/>
            <a:r>
              <a:rPr lang="en-US" sz="3200" b="1" dirty="0" err="1" smtClean="0"/>
              <a:t>Bệnh</a:t>
            </a:r>
            <a:r>
              <a:rPr lang="en-US" sz="3200" b="1" dirty="0" smtClean="0"/>
              <a:t> </a:t>
            </a:r>
            <a:r>
              <a:rPr lang="en-US" sz="3200" b="1" dirty="0" err="1" smtClean="0"/>
              <a:t>sử</a:t>
            </a:r>
            <a:endParaRPr lang="en-US" sz="3200" b="1" dirty="0"/>
          </a:p>
        </p:txBody>
      </p:sp>
      <p:sp>
        <p:nvSpPr>
          <p:cNvPr id="5" name="Content Placeholder 4"/>
          <p:cNvSpPr>
            <a:spLocks noGrp="1"/>
          </p:cNvSpPr>
          <p:nvPr>
            <p:ph sz="half" idx="2"/>
          </p:nvPr>
        </p:nvSpPr>
        <p:spPr>
          <a:xfrm>
            <a:off x="1018123" y="2612537"/>
            <a:ext cx="4539245" cy="3286760"/>
          </a:xfrm>
        </p:spPr>
        <p:txBody>
          <a:bodyPr>
            <a:normAutofit lnSpcReduction="10000"/>
          </a:bodyPr>
          <a:lstStyle/>
          <a:p>
            <a:pPr algn="just">
              <a:buFont typeface="Arial" panose="020B0604020202020204" pitchFamily="34" charset="0"/>
              <a:buChar char="•"/>
            </a:pPr>
            <a:r>
              <a:rPr lang="en-US" sz="2800" b="1" dirty="0" smtClean="0"/>
              <a:t> </a:t>
            </a:r>
            <a:r>
              <a:rPr lang="en-US" sz="2800" b="1" dirty="0" err="1" smtClean="0"/>
              <a:t>Không</a:t>
            </a:r>
            <a:r>
              <a:rPr lang="en-US" sz="2800" b="1" dirty="0" smtClean="0"/>
              <a:t> </a:t>
            </a:r>
            <a:r>
              <a:rPr lang="en-US" sz="2800" b="1" dirty="0" err="1" smtClean="0"/>
              <a:t>triệu</a:t>
            </a:r>
            <a:r>
              <a:rPr lang="en-US" sz="2800" b="1" dirty="0" smtClean="0"/>
              <a:t> </a:t>
            </a:r>
            <a:r>
              <a:rPr lang="en-US" sz="2800" b="1" dirty="0" err="1" smtClean="0"/>
              <a:t>chứng</a:t>
            </a:r>
            <a:r>
              <a:rPr lang="en-US" sz="2800" b="1" dirty="0" smtClean="0"/>
              <a:t>, </a:t>
            </a:r>
            <a:r>
              <a:rPr lang="en-US" sz="2800" b="1" dirty="0" err="1" smtClean="0"/>
              <a:t>phát</a:t>
            </a:r>
            <a:r>
              <a:rPr lang="en-US" sz="2800" b="1" dirty="0" smtClean="0"/>
              <a:t> </a:t>
            </a:r>
            <a:r>
              <a:rPr lang="en-US" sz="2800" b="1" dirty="0" err="1" smtClean="0"/>
              <a:t>hiện</a:t>
            </a:r>
            <a:r>
              <a:rPr lang="en-US" sz="2800" b="1" dirty="0" smtClean="0"/>
              <a:t> </a:t>
            </a:r>
            <a:r>
              <a:rPr lang="en-US" sz="2800" b="1" dirty="0" err="1" smtClean="0"/>
              <a:t>bệnh</a:t>
            </a:r>
            <a:r>
              <a:rPr lang="en-US" sz="2800" b="1" dirty="0" smtClean="0"/>
              <a:t> </a:t>
            </a:r>
            <a:r>
              <a:rPr lang="en-US" sz="2800" b="1" dirty="0" err="1" smtClean="0"/>
              <a:t>tình</a:t>
            </a:r>
            <a:r>
              <a:rPr lang="en-US" sz="2800" b="1" dirty="0" smtClean="0"/>
              <a:t> </a:t>
            </a:r>
            <a:r>
              <a:rPr lang="en-US" sz="2800" b="1" dirty="0" err="1" smtClean="0"/>
              <a:t>cờ</a:t>
            </a:r>
            <a:r>
              <a:rPr lang="en-US" sz="2800" b="1" dirty="0" smtClean="0"/>
              <a:t>.  </a:t>
            </a:r>
          </a:p>
          <a:p>
            <a:pPr algn="just">
              <a:buFont typeface="Arial" panose="020B0604020202020204" pitchFamily="34" charset="0"/>
              <a:buChar char="•"/>
            </a:pPr>
            <a:r>
              <a:rPr lang="en-US" sz="2800" b="1" dirty="0" smtClean="0"/>
              <a:t> </a:t>
            </a:r>
            <a:r>
              <a:rPr lang="en-US" sz="2800" b="1" dirty="0" err="1" smtClean="0"/>
              <a:t>Đau</a:t>
            </a:r>
            <a:r>
              <a:rPr lang="en-US" sz="2800" b="1" dirty="0" smtClean="0"/>
              <a:t> </a:t>
            </a:r>
            <a:r>
              <a:rPr lang="en-US" sz="2800" b="1" dirty="0" err="1" smtClean="0"/>
              <a:t>bụng</a:t>
            </a:r>
            <a:r>
              <a:rPr lang="en-US" sz="2800" b="1" dirty="0" smtClean="0"/>
              <a:t>: </a:t>
            </a:r>
            <a:r>
              <a:rPr lang="en-US" sz="2800" b="1" dirty="0" err="1" smtClean="0"/>
              <a:t>Âm</a:t>
            </a:r>
            <a:r>
              <a:rPr lang="en-US" sz="2800" b="1" dirty="0" smtClean="0"/>
              <a:t> ỉ, </a:t>
            </a:r>
            <a:r>
              <a:rPr lang="en-US" sz="2800" b="1" dirty="0" err="1" smtClean="0"/>
              <a:t>quanh</a:t>
            </a:r>
            <a:r>
              <a:rPr lang="en-US" sz="2800" b="1" dirty="0" smtClean="0"/>
              <a:t> </a:t>
            </a:r>
            <a:r>
              <a:rPr lang="en-US" sz="2800" b="1" dirty="0" err="1" smtClean="0"/>
              <a:t>rốn</a:t>
            </a:r>
            <a:r>
              <a:rPr lang="en-US" sz="2800" b="1" dirty="0"/>
              <a:t> </a:t>
            </a:r>
            <a:r>
              <a:rPr lang="en-US" sz="2800" b="1" dirty="0" smtClean="0"/>
              <a:t>+- </a:t>
            </a:r>
            <a:r>
              <a:rPr lang="en-US" sz="2800" b="1" dirty="0" err="1" smtClean="0"/>
              <a:t>lan</a:t>
            </a:r>
            <a:r>
              <a:rPr lang="en-US" sz="2800" b="1" dirty="0" smtClean="0"/>
              <a:t> </a:t>
            </a:r>
            <a:r>
              <a:rPr lang="en-US" sz="2800" b="1" dirty="0" err="1" smtClean="0"/>
              <a:t>sau</a:t>
            </a:r>
            <a:r>
              <a:rPr lang="en-US" sz="2800" b="1" dirty="0" smtClean="0"/>
              <a:t> </a:t>
            </a:r>
            <a:r>
              <a:rPr lang="en-US" sz="2800" b="1" dirty="0" err="1" smtClean="0"/>
              <a:t>lưng</a:t>
            </a:r>
            <a:r>
              <a:rPr lang="en-US" sz="2800" b="1" dirty="0" smtClean="0"/>
              <a:t>.</a:t>
            </a:r>
          </a:p>
          <a:p>
            <a:pPr algn="just">
              <a:buFont typeface="Arial" panose="020B0604020202020204" pitchFamily="34" charset="0"/>
              <a:buChar char="•"/>
            </a:pPr>
            <a:r>
              <a:rPr lang="en-US" sz="2800" b="1" dirty="0"/>
              <a:t> </a:t>
            </a:r>
            <a:r>
              <a:rPr lang="en-US" sz="2800" b="1" dirty="0" err="1" smtClean="0"/>
              <a:t>Đau</a:t>
            </a:r>
            <a:r>
              <a:rPr lang="en-US" sz="2800" b="1" dirty="0" smtClean="0"/>
              <a:t> </a:t>
            </a:r>
            <a:r>
              <a:rPr lang="en-US" sz="2800" b="1" dirty="0" err="1" smtClean="0"/>
              <a:t>lưng</a:t>
            </a:r>
            <a:r>
              <a:rPr lang="en-US" sz="2800" b="1" dirty="0" smtClean="0"/>
              <a:t>. </a:t>
            </a:r>
          </a:p>
          <a:p>
            <a:pPr algn="just">
              <a:buFont typeface="Arial" panose="020B0604020202020204" pitchFamily="34" charset="0"/>
              <a:buChar char="•"/>
            </a:pPr>
            <a:r>
              <a:rPr lang="en-US" sz="2800" b="1" dirty="0"/>
              <a:t> </a:t>
            </a:r>
            <a:r>
              <a:rPr lang="en-US" sz="2800" b="1" dirty="0" err="1" smtClean="0"/>
              <a:t>Tự</a:t>
            </a:r>
            <a:r>
              <a:rPr lang="en-US" sz="2800" b="1" dirty="0" smtClean="0"/>
              <a:t> </a:t>
            </a:r>
            <a:r>
              <a:rPr lang="en-US" sz="2800" b="1" dirty="0" err="1" smtClean="0"/>
              <a:t>sờ</a:t>
            </a:r>
            <a:r>
              <a:rPr lang="en-US" sz="2800" b="1" dirty="0" smtClean="0"/>
              <a:t> </a:t>
            </a:r>
            <a:r>
              <a:rPr lang="en-US" sz="2800" b="1" dirty="0" err="1" smtClean="0"/>
              <a:t>thấy</a:t>
            </a:r>
            <a:r>
              <a:rPr lang="en-US" sz="2800" b="1" dirty="0" smtClean="0"/>
              <a:t> </a:t>
            </a:r>
            <a:r>
              <a:rPr lang="en-US" sz="2800" b="1" dirty="0" err="1" smtClean="0"/>
              <a:t>khối</a:t>
            </a:r>
            <a:r>
              <a:rPr lang="en-US" sz="2800" b="1" dirty="0" smtClean="0"/>
              <a:t> u ở </a:t>
            </a:r>
            <a:r>
              <a:rPr lang="en-US" sz="2800" b="1" dirty="0" err="1" smtClean="0"/>
              <a:t>bụng</a:t>
            </a:r>
            <a:r>
              <a:rPr lang="en-US" sz="2800" b="1" dirty="0" smtClean="0"/>
              <a:t> </a:t>
            </a:r>
            <a:r>
              <a:rPr lang="en-US" sz="2800" b="1" dirty="0" err="1" smtClean="0"/>
              <a:t>đập</a:t>
            </a:r>
            <a:r>
              <a:rPr lang="en-US" sz="2800" b="1" dirty="0" smtClean="0"/>
              <a:t> </a:t>
            </a:r>
            <a:r>
              <a:rPr lang="en-US" sz="2800" b="1" dirty="0" err="1" smtClean="0"/>
              <a:t>theo</a:t>
            </a:r>
            <a:r>
              <a:rPr lang="en-US" sz="2800" b="1" dirty="0" smtClean="0"/>
              <a:t> </a:t>
            </a:r>
            <a:r>
              <a:rPr lang="en-US" sz="2800" b="1" dirty="0" err="1" smtClean="0"/>
              <a:t>nhịp</a:t>
            </a:r>
            <a:r>
              <a:rPr lang="en-US" sz="2800" b="1" dirty="0" smtClean="0"/>
              <a:t> </a:t>
            </a:r>
            <a:r>
              <a:rPr lang="en-US" sz="2800" b="1" dirty="0" err="1" smtClean="0"/>
              <a:t>mạch</a:t>
            </a:r>
            <a:r>
              <a:rPr lang="en-US" sz="2800" b="1" dirty="0" smtClean="0"/>
              <a:t>. </a:t>
            </a:r>
            <a:endParaRPr lang="en-US" sz="2800" b="1" dirty="0"/>
          </a:p>
        </p:txBody>
      </p:sp>
      <p:sp>
        <p:nvSpPr>
          <p:cNvPr id="6" name="Text Placeholder 5"/>
          <p:cNvSpPr>
            <a:spLocks noGrp="1"/>
          </p:cNvSpPr>
          <p:nvPr>
            <p:ph type="body" sz="quarter" idx="3"/>
          </p:nvPr>
        </p:nvSpPr>
        <p:spPr/>
        <p:txBody>
          <a:bodyPr>
            <a:normAutofit/>
          </a:bodyPr>
          <a:lstStyle/>
          <a:p>
            <a:pPr algn="ctr"/>
            <a:r>
              <a:rPr lang="en-US" sz="3200" b="1" dirty="0" err="1" smtClean="0"/>
              <a:t>Khám</a:t>
            </a:r>
            <a:r>
              <a:rPr lang="en-US" sz="3200" b="1" dirty="0" smtClean="0"/>
              <a:t> </a:t>
            </a:r>
            <a:r>
              <a:rPr lang="en-US" sz="3200" b="1" dirty="0" err="1" smtClean="0"/>
              <a:t>lâm</a:t>
            </a:r>
            <a:r>
              <a:rPr lang="en-US" sz="3200" b="1" dirty="0" smtClean="0"/>
              <a:t> </a:t>
            </a:r>
            <a:r>
              <a:rPr lang="en-US" sz="3200" b="1" dirty="0" err="1" smtClean="0"/>
              <a:t>sàng</a:t>
            </a:r>
            <a:endParaRPr lang="en-US" sz="3200" b="1" dirty="0"/>
          </a:p>
        </p:txBody>
      </p:sp>
      <p:sp>
        <p:nvSpPr>
          <p:cNvPr id="7" name="Content Placeholder 6"/>
          <p:cNvSpPr>
            <a:spLocks noGrp="1"/>
          </p:cNvSpPr>
          <p:nvPr>
            <p:ph sz="quarter" idx="4"/>
          </p:nvPr>
        </p:nvSpPr>
        <p:spPr>
          <a:xfrm>
            <a:off x="6346208" y="2582334"/>
            <a:ext cx="4809471" cy="1525642"/>
          </a:xfrm>
        </p:spPr>
        <p:txBody>
          <a:bodyPr>
            <a:normAutofit/>
          </a:bodyPr>
          <a:lstStyle/>
          <a:p>
            <a:pPr algn="just">
              <a:buFont typeface="Arial" panose="020B0604020202020204" pitchFamily="34" charset="0"/>
              <a:buChar char="•"/>
            </a:pPr>
            <a:r>
              <a:rPr lang="en-US" sz="2800" b="1" dirty="0" smtClean="0"/>
              <a:t>  </a:t>
            </a:r>
            <a:r>
              <a:rPr lang="en-US" sz="2800" b="1" dirty="0" err="1" smtClean="0"/>
              <a:t>Khối</a:t>
            </a:r>
            <a:r>
              <a:rPr lang="en-US" sz="2800" b="1" dirty="0" smtClean="0"/>
              <a:t> ở </a:t>
            </a:r>
            <a:r>
              <a:rPr lang="en-US" sz="2800" b="1" dirty="0" err="1" smtClean="0"/>
              <a:t>bụng</a:t>
            </a:r>
            <a:r>
              <a:rPr lang="en-US" sz="2800" b="1" dirty="0" smtClean="0"/>
              <a:t> </a:t>
            </a:r>
            <a:r>
              <a:rPr lang="en-US" sz="2800" b="1" dirty="0" err="1" smtClean="0"/>
              <a:t>ngang</a:t>
            </a:r>
            <a:r>
              <a:rPr lang="en-US" sz="2800" b="1" dirty="0" smtClean="0"/>
              <a:t> </a:t>
            </a:r>
            <a:r>
              <a:rPr lang="en-US" sz="2800" b="1" dirty="0" err="1" smtClean="0"/>
              <a:t>rốn</a:t>
            </a:r>
            <a:r>
              <a:rPr lang="en-US" sz="2800" b="1" dirty="0" smtClean="0"/>
              <a:t> </a:t>
            </a:r>
            <a:r>
              <a:rPr lang="en-US" sz="2800" b="1" dirty="0" err="1" smtClean="0"/>
              <a:t>hoặc</a:t>
            </a:r>
            <a:r>
              <a:rPr lang="en-US" sz="2800" b="1" dirty="0" smtClean="0"/>
              <a:t> </a:t>
            </a:r>
            <a:r>
              <a:rPr lang="en-US" sz="2800" b="1" dirty="0" err="1" smtClean="0"/>
              <a:t>cạnh</a:t>
            </a:r>
            <a:r>
              <a:rPr lang="en-US" sz="2800" b="1" dirty="0" smtClean="0"/>
              <a:t> </a:t>
            </a:r>
            <a:r>
              <a:rPr lang="en-US" sz="2800" b="1" dirty="0" err="1" smtClean="0"/>
              <a:t>rốn</a:t>
            </a:r>
            <a:r>
              <a:rPr lang="en-US" sz="2800" b="1" dirty="0" smtClean="0"/>
              <a:t>, </a:t>
            </a:r>
            <a:r>
              <a:rPr lang="en-US" sz="2800" b="1" dirty="0" err="1" smtClean="0"/>
              <a:t>đập</a:t>
            </a:r>
            <a:r>
              <a:rPr lang="en-US" sz="2800" b="1" dirty="0" smtClean="0"/>
              <a:t> </a:t>
            </a:r>
            <a:r>
              <a:rPr lang="en-US" sz="2800" b="1" dirty="0" err="1" smtClean="0"/>
              <a:t>theo</a:t>
            </a:r>
            <a:r>
              <a:rPr lang="en-US" sz="2800" b="1" dirty="0" smtClean="0"/>
              <a:t> </a:t>
            </a:r>
            <a:r>
              <a:rPr lang="en-US" sz="2800" b="1" dirty="0" err="1" smtClean="0"/>
              <a:t>nhịp</a:t>
            </a:r>
            <a:r>
              <a:rPr lang="en-US" sz="2800" b="1" dirty="0" smtClean="0"/>
              <a:t> </a:t>
            </a:r>
            <a:r>
              <a:rPr lang="en-US" sz="2800" b="1" dirty="0" err="1" smtClean="0"/>
              <a:t>mạch</a:t>
            </a:r>
            <a:r>
              <a:rPr lang="en-US" sz="2800" b="1" dirty="0" smtClean="0"/>
              <a:t>. </a:t>
            </a:r>
          </a:p>
          <a:p>
            <a:pPr algn="just">
              <a:buFont typeface="Arial" panose="020B0604020202020204" pitchFamily="34" charset="0"/>
              <a:buChar char="•"/>
            </a:pPr>
            <a:r>
              <a:rPr lang="en-US" sz="2800" b="1" dirty="0"/>
              <a:t> </a:t>
            </a:r>
            <a:r>
              <a:rPr lang="en-US" sz="2800" b="1" dirty="0" err="1" smtClean="0"/>
              <a:t>Dấu</a:t>
            </a:r>
            <a:r>
              <a:rPr lang="en-US" sz="2800" b="1" dirty="0" smtClean="0"/>
              <a:t> De </a:t>
            </a:r>
            <a:r>
              <a:rPr lang="en-US" sz="2800" b="1" dirty="0" err="1" smtClean="0"/>
              <a:t>Bakey</a:t>
            </a:r>
            <a:r>
              <a:rPr lang="en-US" sz="2800" b="1" dirty="0" smtClean="0"/>
              <a:t>. </a:t>
            </a:r>
            <a:endParaRPr lang="en-US" sz="2800" b="1" dirty="0"/>
          </a:p>
        </p:txBody>
      </p:sp>
      <p:sp>
        <p:nvSpPr>
          <p:cNvPr id="8" name="Rounded Rectangle 7"/>
          <p:cNvSpPr/>
          <p:nvPr/>
        </p:nvSpPr>
        <p:spPr>
          <a:xfrm>
            <a:off x="6346209" y="4359253"/>
            <a:ext cx="4809471" cy="150984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dirty="0" err="1" smtClean="0">
                <a:solidFill>
                  <a:schemeClr val="tx1"/>
                </a:solidFill>
                <a:latin typeface="Calibri Light" panose="020F0302020204030204" pitchFamily="34" charset="0"/>
              </a:rPr>
              <a:t>Bệnh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nhân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có</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thể</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nhập</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viện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trong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bệnh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cảnh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sốc</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mất</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máu</a:t>
            </a:r>
            <a:r>
              <a:rPr lang="en-US" sz="2200" b="1" dirty="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nếu</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vỡ</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phình</a:t>
            </a:r>
            <a:r>
              <a:rPr lang="en-US" sz="2200" b="1" dirty="0" smtClean="0">
                <a:solidFill>
                  <a:schemeClr val="tx1"/>
                </a:solidFill>
                <a:latin typeface="Calibri Light" panose="020F0302020204030204" pitchFamily="34" charset="0"/>
              </a:rPr>
              <a:t>. </a:t>
            </a:r>
            <a:endParaRPr lang="en-US" sz="2200" b="1" dirty="0">
              <a:solidFill>
                <a:schemeClr val="tx1"/>
              </a:solidFill>
              <a:latin typeface="Calibri Light" panose="020F0302020204030204" pitchFamily="34" charset="0"/>
            </a:endParaRPr>
          </a:p>
        </p:txBody>
      </p:sp>
      <p:sp>
        <p:nvSpPr>
          <p:cNvPr id="9" name="Footer Placeholder 11"/>
          <p:cNvSpPr>
            <a:spLocks noGrp="1"/>
          </p:cNvSpPr>
          <p:nvPr>
            <p:ph type="ftr" sz="quarter" idx="11"/>
          </p:nvPr>
        </p:nvSpPr>
        <p:spPr>
          <a:xfrm>
            <a:off x="1192814" y="6466730"/>
            <a:ext cx="8729108" cy="391270"/>
          </a:xfrm>
        </p:spPr>
        <p:txBody>
          <a:bodyPr/>
          <a:lstStyle/>
          <a:p>
            <a:r>
              <a:rPr lang="pt-BR" sz="1400" b="1" dirty="0"/>
              <a:t>2014 Esc Guidelines on the Diagnosis and Treatment of Aortic Disease</a:t>
            </a:r>
            <a:endParaRPr lang="nn-NO" sz="1400" b="1" i="1" dirty="0" smtClean="0">
              <a:solidFill>
                <a:schemeClr val="accent3">
                  <a:lumMod val="20000"/>
                  <a:lumOff val="80000"/>
                </a:schemeClr>
              </a:solidFill>
            </a:endParaRPr>
          </a:p>
        </p:txBody>
      </p:sp>
    </p:spTree>
    <p:extLst>
      <p:ext uri="{BB962C8B-B14F-4D97-AF65-F5344CB8AC3E}">
        <p14:creationId xmlns:p14="http://schemas.microsoft.com/office/powerpoint/2010/main" val="1661694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CẬN LÂM SÀNG</a:t>
            </a:r>
            <a:endParaRPr lang="en-US" dirty="0"/>
          </a:p>
        </p:txBody>
      </p:sp>
      <p:sp>
        <p:nvSpPr>
          <p:cNvPr id="3" name="Content Placeholder 2"/>
          <p:cNvSpPr>
            <a:spLocks noGrp="1"/>
          </p:cNvSpPr>
          <p:nvPr>
            <p:ph idx="1"/>
          </p:nvPr>
        </p:nvSpPr>
        <p:spPr>
          <a:xfrm>
            <a:off x="1119116" y="1845734"/>
            <a:ext cx="10167583" cy="4353360"/>
          </a:xfrm>
        </p:spPr>
        <p:txBody>
          <a:bodyPr>
            <a:normAutofit fontScale="85000" lnSpcReduction="10000"/>
          </a:bodyPr>
          <a:lstStyle/>
          <a:p>
            <a:pPr algn="just"/>
            <a:r>
              <a:rPr lang="en-US" dirty="0" smtClean="0"/>
              <a:t> </a:t>
            </a:r>
            <a:r>
              <a:rPr lang="en-US" dirty="0" err="1" smtClean="0"/>
              <a:t>Tầm</a:t>
            </a:r>
            <a:r>
              <a:rPr lang="en-US" dirty="0" smtClean="0"/>
              <a:t> </a:t>
            </a:r>
            <a:r>
              <a:rPr lang="en-US" dirty="0" err="1" smtClean="0"/>
              <a:t>soát</a:t>
            </a:r>
            <a:r>
              <a:rPr lang="en-US" dirty="0" smtClean="0"/>
              <a:t>: </a:t>
            </a:r>
            <a:r>
              <a:rPr lang="en-US" dirty="0" err="1" smtClean="0"/>
              <a:t>Siêu</a:t>
            </a:r>
            <a:r>
              <a:rPr lang="en-US" dirty="0" smtClean="0"/>
              <a:t> </a:t>
            </a:r>
            <a:r>
              <a:rPr lang="en-US" dirty="0" err="1" smtClean="0"/>
              <a:t>âm</a:t>
            </a:r>
            <a:r>
              <a:rPr lang="en-US" dirty="0" smtClean="0"/>
              <a:t> </a:t>
            </a:r>
            <a:r>
              <a:rPr lang="en-US" dirty="0" err="1" smtClean="0"/>
              <a:t>bụng</a:t>
            </a:r>
            <a:r>
              <a:rPr lang="en-US" dirty="0" smtClean="0"/>
              <a:t>. </a:t>
            </a:r>
          </a:p>
          <a:p>
            <a:pPr lvl="1" algn="just"/>
            <a:r>
              <a:rPr lang="en-US" dirty="0"/>
              <a:t> </a:t>
            </a:r>
            <a:r>
              <a:rPr lang="en-US" dirty="0" smtClean="0"/>
              <a:t>Nam &gt; 65 </a:t>
            </a:r>
            <a:r>
              <a:rPr lang="en-US" dirty="0" err="1" smtClean="0"/>
              <a:t>tuổi</a:t>
            </a:r>
            <a:r>
              <a:rPr lang="en-US" dirty="0" smtClean="0"/>
              <a:t>. (IA) </a:t>
            </a:r>
          </a:p>
          <a:p>
            <a:pPr lvl="1" algn="just"/>
            <a:r>
              <a:rPr lang="en-US" dirty="0" smtClean="0"/>
              <a:t> </a:t>
            </a:r>
            <a:r>
              <a:rPr lang="en-US" dirty="0" err="1" smtClean="0"/>
              <a:t>Nữ</a:t>
            </a:r>
            <a:r>
              <a:rPr lang="en-US" dirty="0" smtClean="0"/>
              <a:t> &gt; 65 </a:t>
            </a:r>
            <a:r>
              <a:rPr lang="en-US" dirty="0" err="1" smtClean="0"/>
              <a:t>tuổi</a:t>
            </a:r>
            <a:r>
              <a:rPr lang="en-US" dirty="0" smtClean="0"/>
              <a:t> + </a:t>
            </a:r>
            <a:r>
              <a:rPr lang="en-US" dirty="0" err="1" smtClean="0"/>
              <a:t>hút</a:t>
            </a:r>
            <a:r>
              <a:rPr lang="en-US" dirty="0" smtClean="0"/>
              <a:t> </a:t>
            </a:r>
            <a:r>
              <a:rPr lang="en-US" dirty="0" err="1" smtClean="0"/>
              <a:t>thuốc</a:t>
            </a:r>
            <a:r>
              <a:rPr lang="en-US" dirty="0" smtClean="0"/>
              <a:t> </a:t>
            </a:r>
            <a:r>
              <a:rPr lang="en-US" dirty="0" err="1" smtClean="0"/>
              <a:t>lá</a:t>
            </a:r>
            <a:r>
              <a:rPr lang="en-US" dirty="0" smtClean="0"/>
              <a:t>/ </a:t>
            </a:r>
            <a:r>
              <a:rPr lang="en-US" dirty="0" err="1" smtClean="0"/>
              <a:t>người</a:t>
            </a:r>
            <a:r>
              <a:rPr lang="en-US" dirty="0" smtClean="0"/>
              <a:t> </a:t>
            </a:r>
            <a:r>
              <a:rPr lang="en-US" dirty="0" err="1" smtClean="0"/>
              <a:t>thân</a:t>
            </a:r>
            <a:r>
              <a:rPr lang="en-US" dirty="0" smtClean="0"/>
              <a:t> </a:t>
            </a:r>
            <a:r>
              <a:rPr lang="en-US" dirty="0" err="1" smtClean="0"/>
              <a:t>cùng</a:t>
            </a:r>
            <a:r>
              <a:rPr lang="en-US" dirty="0" smtClean="0"/>
              <a:t> </a:t>
            </a:r>
            <a:r>
              <a:rPr lang="en-US" dirty="0" err="1" smtClean="0"/>
              <a:t>huyết</a:t>
            </a:r>
            <a:r>
              <a:rPr lang="en-US" dirty="0" smtClean="0"/>
              <a:t> </a:t>
            </a:r>
            <a:r>
              <a:rPr lang="en-US" dirty="0" err="1" smtClean="0"/>
              <a:t>thống</a:t>
            </a:r>
            <a:r>
              <a:rPr lang="en-US" dirty="0" smtClean="0"/>
              <a:t> </a:t>
            </a:r>
            <a:r>
              <a:rPr lang="en-US" dirty="0" err="1" smtClean="0"/>
              <a:t>bị</a:t>
            </a:r>
            <a:r>
              <a:rPr lang="en-US" dirty="0" smtClean="0"/>
              <a:t> </a:t>
            </a:r>
            <a:r>
              <a:rPr lang="en-US" dirty="0" err="1" smtClean="0"/>
              <a:t>phình</a:t>
            </a:r>
            <a:r>
              <a:rPr lang="en-US" dirty="0" smtClean="0"/>
              <a:t> ĐMC </a:t>
            </a:r>
            <a:r>
              <a:rPr lang="en-US" dirty="0" err="1" smtClean="0"/>
              <a:t>bụng</a:t>
            </a:r>
            <a:r>
              <a:rPr lang="en-US" dirty="0" smtClean="0"/>
              <a:t>. (</a:t>
            </a:r>
            <a:r>
              <a:rPr lang="en-US" dirty="0" err="1" smtClean="0"/>
              <a:t>IIbC</a:t>
            </a:r>
            <a:r>
              <a:rPr lang="en-US" dirty="0" smtClean="0"/>
              <a:t>)</a:t>
            </a:r>
          </a:p>
          <a:p>
            <a:pPr lvl="1" algn="just"/>
            <a:r>
              <a:rPr lang="en-US" dirty="0" smtClean="0"/>
              <a:t> </a:t>
            </a:r>
            <a:r>
              <a:rPr lang="en-US" dirty="0" err="1" smtClean="0"/>
              <a:t>Lâm</a:t>
            </a:r>
            <a:r>
              <a:rPr lang="en-US" dirty="0" smtClean="0"/>
              <a:t> </a:t>
            </a:r>
            <a:r>
              <a:rPr lang="en-US" dirty="0" err="1" smtClean="0"/>
              <a:t>sàng</a:t>
            </a:r>
            <a:r>
              <a:rPr lang="en-US" dirty="0" smtClean="0"/>
              <a:t> </a:t>
            </a:r>
            <a:r>
              <a:rPr lang="en-US" dirty="0" err="1" smtClean="0"/>
              <a:t>nghi</a:t>
            </a:r>
            <a:r>
              <a:rPr lang="en-US" dirty="0" smtClean="0"/>
              <a:t> </a:t>
            </a:r>
            <a:r>
              <a:rPr lang="en-US" dirty="0" err="1" smtClean="0"/>
              <a:t>ngờ</a:t>
            </a:r>
            <a:r>
              <a:rPr lang="en-US" dirty="0" smtClean="0"/>
              <a:t> </a:t>
            </a:r>
            <a:r>
              <a:rPr lang="en-US" dirty="0" err="1" smtClean="0"/>
              <a:t>phình</a:t>
            </a:r>
            <a:r>
              <a:rPr lang="en-US" dirty="0" smtClean="0"/>
              <a:t> ĐMC </a:t>
            </a:r>
            <a:r>
              <a:rPr lang="en-US" dirty="0" err="1" smtClean="0"/>
              <a:t>bụng</a:t>
            </a:r>
            <a:r>
              <a:rPr lang="en-US" dirty="0" smtClean="0"/>
              <a:t>.  </a:t>
            </a:r>
          </a:p>
          <a:p>
            <a:pPr algn="just"/>
            <a:r>
              <a:rPr lang="en-US" dirty="0"/>
              <a:t> </a:t>
            </a:r>
            <a:r>
              <a:rPr lang="en-US" dirty="0" err="1" smtClean="0"/>
              <a:t>Tiêu</a:t>
            </a:r>
            <a:r>
              <a:rPr lang="en-US" dirty="0" smtClean="0"/>
              <a:t> </a:t>
            </a:r>
            <a:r>
              <a:rPr lang="en-US" dirty="0" err="1" smtClean="0"/>
              <a:t>chuẩn</a:t>
            </a:r>
            <a:r>
              <a:rPr lang="en-US" dirty="0" smtClean="0"/>
              <a:t> </a:t>
            </a:r>
            <a:r>
              <a:rPr lang="en-US" dirty="0" err="1" smtClean="0"/>
              <a:t>vàng</a:t>
            </a:r>
            <a:r>
              <a:rPr lang="en-US" dirty="0" smtClean="0"/>
              <a:t>: </a:t>
            </a:r>
            <a:r>
              <a:rPr lang="en-US" dirty="0" err="1" smtClean="0"/>
              <a:t>Chụp</a:t>
            </a:r>
            <a:r>
              <a:rPr lang="en-US" dirty="0" smtClean="0"/>
              <a:t> </a:t>
            </a:r>
            <a:r>
              <a:rPr lang="en-US" dirty="0" err="1" smtClean="0"/>
              <a:t>cắt</a:t>
            </a:r>
            <a:r>
              <a:rPr lang="en-US" dirty="0" smtClean="0"/>
              <a:t> </a:t>
            </a:r>
            <a:r>
              <a:rPr lang="en-US" dirty="0" err="1" smtClean="0"/>
              <a:t>lớp</a:t>
            </a:r>
            <a:r>
              <a:rPr lang="en-US" dirty="0" smtClean="0"/>
              <a:t> vi </a:t>
            </a:r>
            <a:r>
              <a:rPr lang="en-US" dirty="0" err="1" smtClean="0"/>
              <a:t>tính</a:t>
            </a:r>
            <a:r>
              <a:rPr lang="en-US" dirty="0" smtClean="0"/>
              <a:t> (MSCT) </a:t>
            </a:r>
            <a:r>
              <a:rPr lang="en-US" dirty="0" err="1" smtClean="0"/>
              <a:t>cản</a:t>
            </a:r>
            <a:r>
              <a:rPr lang="en-US" dirty="0" smtClean="0"/>
              <a:t> </a:t>
            </a:r>
            <a:r>
              <a:rPr lang="en-US" dirty="0" err="1" smtClean="0"/>
              <a:t>quang</a:t>
            </a:r>
            <a:r>
              <a:rPr lang="en-US" dirty="0"/>
              <a:t> </a:t>
            </a:r>
            <a:r>
              <a:rPr lang="en-US" dirty="0" err="1" smtClean="0"/>
              <a:t>khảo</a:t>
            </a:r>
            <a:r>
              <a:rPr lang="en-US" dirty="0" smtClean="0"/>
              <a:t> </a:t>
            </a:r>
            <a:r>
              <a:rPr lang="en-US" dirty="0" err="1" smtClean="0"/>
              <a:t>sát</a:t>
            </a:r>
            <a:r>
              <a:rPr lang="en-US" dirty="0" smtClean="0"/>
              <a:t> </a:t>
            </a:r>
            <a:r>
              <a:rPr lang="en-US" dirty="0" err="1" smtClean="0"/>
              <a:t>cây</a:t>
            </a:r>
            <a:r>
              <a:rPr lang="en-US" dirty="0" smtClean="0"/>
              <a:t> </a:t>
            </a:r>
            <a:r>
              <a:rPr lang="en-US" dirty="0" err="1" smtClean="0"/>
              <a:t>động</a:t>
            </a:r>
            <a:r>
              <a:rPr lang="en-US" dirty="0" smtClean="0"/>
              <a:t> </a:t>
            </a:r>
            <a:r>
              <a:rPr lang="en-US" dirty="0" err="1" smtClean="0"/>
              <a:t>mạch</a:t>
            </a:r>
            <a:r>
              <a:rPr lang="en-US" dirty="0" smtClean="0"/>
              <a:t> </a:t>
            </a:r>
            <a:r>
              <a:rPr lang="en-US" dirty="0" err="1" smtClean="0"/>
              <a:t>chủ</a:t>
            </a:r>
            <a:r>
              <a:rPr lang="en-US" dirty="0" smtClean="0"/>
              <a:t>. </a:t>
            </a:r>
            <a:endParaRPr lang="en-US" dirty="0"/>
          </a:p>
        </p:txBody>
      </p:sp>
      <p:sp>
        <p:nvSpPr>
          <p:cNvPr id="4" name="Footer Placeholder 11"/>
          <p:cNvSpPr>
            <a:spLocks noGrp="1"/>
          </p:cNvSpPr>
          <p:nvPr>
            <p:ph type="ftr" sz="quarter" idx="11"/>
          </p:nvPr>
        </p:nvSpPr>
        <p:spPr>
          <a:xfrm>
            <a:off x="1192814" y="6466730"/>
            <a:ext cx="8729108" cy="391270"/>
          </a:xfrm>
        </p:spPr>
        <p:txBody>
          <a:bodyPr/>
          <a:lstStyle/>
          <a:p>
            <a:r>
              <a:rPr lang="pt-BR" sz="1400" b="1" dirty="0"/>
              <a:t>2014 Esc Guidelines on the Diagnosis and Treatment of Aortic Disease</a:t>
            </a:r>
            <a:endParaRPr lang="nn-NO" sz="1400" b="1" i="1" dirty="0" smtClean="0">
              <a:solidFill>
                <a:schemeClr val="accent3">
                  <a:lumMod val="20000"/>
                  <a:lumOff val="80000"/>
                </a:schemeClr>
              </a:solidFill>
            </a:endParaRPr>
          </a:p>
        </p:txBody>
      </p:sp>
    </p:spTree>
    <p:extLst>
      <p:ext uri="{BB962C8B-B14F-4D97-AF65-F5344CB8AC3E}">
        <p14:creationId xmlns:p14="http://schemas.microsoft.com/office/powerpoint/2010/main" val="1733464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PHÌNH ĐỘNG MẠCH CHỦ BỤNG CHƯA VỠ</a:t>
            </a:r>
            <a:endParaRPr lang="en-US" dirty="0"/>
          </a:p>
        </p:txBody>
      </p:sp>
      <p:pic>
        <p:nvPicPr>
          <p:cNvPr id="4" name="Content Placeholder 3"/>
          <p:cNvPicPr>
            <a:picLocks noGrp="1" noChangeAspect="1"/>
          </p:cNvPicPr>
          <p:nvPr>
            <p:ph idx="1"/>
          </p:nvPr>
        </p:nvPicPr>
        <p:blipFill rotWithShape="1">
          <a:blip r:embed="rId2"/>
          <a:srcRect l="23237" t="34714" r="27438" b="9791"/>
          <a:stretch/>
        </p:blipFill>
        <p:spPr>
          <a:xfrm>
            <a:off x="464022" y="2372690"/>
            <a:ext cx="5527345" cy="3316406"/>
          </a:xfrm>
          <a:prstGeom prst="rect">
            <a:avLst/>
          </a:prstGeom>
        </p:spPr>
      </p:pic>
      <p:pic>
        <p:nvPicPr>
          <p:cNvPr id="5" name="Picture 4"/>
          <p:cNvPicPr>
            <a:picLocks noChangeAspect="1"/>
          </p:cNvPicPr>
          <p:nvPr/>
        </p:nvPicPr>
        <p:blipFill rotWithShape="1">
          <a:blip r:embed="rId3"/>
          <a:srcRect l="26714" t="22509" r="32370" b="7863"/>
          <a:stretch/>
        </p:blipFill>
        <p:spPr>
          <a:xfrm>
            <a:off x="6096000" y="1764375"/>
            <a:ext cx="4995082" cy="4533037"/>
          </a:xfrm>
          <a:prstGeom prst="rect">
            <a:avLst/>
          </a:prstGeom>
        </p:spPr>
      </p:pic>
    </p:spTree>
    <p:extLst>
      <p:ext uri="{BB962C8B-B14F-4D97-AF65-F5344CB8AC3E}">
        <p14:creationId xmlns:p14="http://schemas.microsoft.com/office/powerpoint/2010/main" val="3967269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PHÌNH ĐỘNG MẠCH CHỦ BỤNG VỠ</a:t>
            </a:r>
            <a:endParaRPr lang="en-US" dirty="0"/>
          </a:p>
        </p:txBody>
      </p:sp>
      <p:pic>
        <p:nvPicPr>
          <p:cNvPr id="4" name="Content Placeholder 3"/>
          <p:cNvPicPr>
            <a:picLocks noGrp="1" noChangeAspect="1"/>
          </p:cNvPicPr>
          <p:nvPr>
            <p:ph idx="1"/>
          </p:nvPr>
        </p:nvPicPr>
        <p:blipFill rotWithShape="1">
          <a:blip r:embed="rId2"/>
          <a:srcRect l="24072" t="23113" r="24263" b="8537"/>
          <a:stretch/>
        </p:blipFill>
        <p:spPr>
          <a:xfrm>
            <a:off x="2902424" y="1775577"/>
            <a:ext cx="6387152" cy="4506147"/>
          </a:xfrm>
          <a:prstGeom prst="rect">
            <a:avLst/>
          </a:prstGeom>
        </p:spPr>
      </p:pic>
    </p:spTree>
    <p:extLst>
      <p:ext uri="{BB962C8B-B14F-4D97-AF65-F5344CB8AC3E}">
        <p14:creationId xmlns:p14="http://schemas.microsoft.com/office/powerpoint/2010/main" val="275611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PHÌNH MẠCH NHIỄM TRÙNG </a:t>
            </a:r>
            <a:br>
              <a:rPr lang="en-US" dirty="0" smtClean="0"/>
            </a:br>
            <a:r>
              <a:rPr lang="en-US" dirty="0" smtClean="0"/>
              <a:t>(MYCOTIC ANEURYSM)</a:t>
            </a:r>
            <a:endParaRPr lang="en-US" dirty="0"/>
          </a:p>
        </p:txBody>
      </p:sp>
      <p:pic>
        <p:nvPicPr>
          <p:cNvPr id="4" name="Content Placeholder 3"/>
          <p:cNvPicPr>
            <a:picLocks noGrp="1" noChangeAspect="1"/>
          </p:cNvPicPr>
          <p:nvPr>
            <p:ph idx="1"/>
          </p:nvPr>
        </p:nvPicPr>
        <p:blipFill rotWithShape="1">
          <a:blip r:embed="rId2"/>
          <a:srcRect l="13704" t="26818" r="14894" b="8203"/>
          <a:stretch/>
        </p:blipFill>
        <p:spPr>
          <a:xfrm>
            <a:off x="1628219" y="1801504"/>
            <a:ext cx="8935561" cy="4336375"/>
          </a:xfrm>
          <a:prstGeom prst="rect">
            <a:avLst/>
          </a:prstGeom>
        </p:spPr>
      </p:pic>
    </p:spTree>
    <p:extLst>
      <p:ext uri="{BB962C8B-B14F-4D97-AF65-F5344CB8AC3E}">
        <p14:creationId xmlns:p14="http://schemas.microsoft.com/office/powerpoint/2010/main" val="4097133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NGUY CƠ VỠ PHÌNH</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75854712"/>
              </p:ext>
            </p:extLst>
          </p:nvPr>
        </p:nvGraphicFramePr>
        <p:xfrm>
          <a:off x="275597" y="2186354"/>
          <a:ext cx="4708476" cy="3566160"/>
        </p:xfrm>
        <a:graphic>
          <a:graphicData uri="http://schemas.openxmlformats.org/drawingml/2006/table">
            <a:tbl>
              <a:tblPr firstRow="1" bandRow="1">
                <a:tableStyleId>{5A111915-BE36-4E01-A7E5-04B1672EAD32}</a:tableStyleId>
              </a:tblPr>
              <a:tblGrid>
                <a:gridCol w="2515917">
                  <a:extLst>
                    <a:ext uri="{9D8B030D-6E8A-4147-A177-3AD203B41FA5}">
                      <a16:colId xmlns:a16="http://schemas.microsoft.com/office/drawing/2014/main" xmlns="" val="2485635301"/>
                    </a:ext>
                  </a:extLst>
                </a:gridCol>
                <a:gridCol w="2192559">
                  <a:extLst>
                    <a:ext uri="{9D8B030D-6E8A-4147-A177-3AD203B41FA5}">
                      <a16:colId xmlns:a16="http://schemas.microsoft.com/office/drawing/2014/main" xmlns="" val="1749060309"/>
                    </a:ext>
                  </a:extLst>
                </a:gridCol>
              </a:tblGrid>
              <a:tr h="785781">
                <a:tc>
                  <a:txBody>
                    <a:bodyPr/>
                    <a:lstStyle/>
                    <a:p>
                      <a:pPr algn="ctr"/>
                      <a:r>
                        <a:rPr lang="en-US" sz="2400" dirty="0" smtClean="0">
                          <a:solidFill>
                            <a:schemeClr val="tx1"/>
                          </a:solidFill>
                          <a:latin typeface="+mj-lt"/>
                        </a:rPr>
                        <a:t>ĐƯỜNG</a:t>
                      </a:r>
                      <a:r>
                        <a:rPr lang="en-US" sz="2400" baseline="0" dirty="0" smtClean="0">
                          <a:solidFill>
                            <a:schemeClr val="tx1"/>
                          </a:solidFill>
                          <a:latin typeface="+mj-lt"/>
                        </a:rPr>
                        <a:t> KÍNH PHÌNH</a:t>
                      </a:r>
                      <a:endParaRPr lang="en-US" sz="2400" b="1"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smtClean="0">
                          <a:solidFill>
                            <a:schemeClr val="tx1"/>
                          </a:solidFill>
                          <a:latin typeface="+mj-lt"/>
                        </a:rPr>
                        <a:t>TỈ</a:t>
                      </a:r>
                      <a:r>
                        <a:rPr lang="en-US" sz="2400" baseline="0" dirty="0" smtClean="0">
                          <a:solidFill>
                            <a:schemeClr val="tx1"/>
                          </a:solidFill>
                          <a:latin typeface="+mj-lt"/>
                        </a:rPr>
                        <a:t> LỆ VỠ/NĂM</a:t>
                      </a:r>
                      <a:endParaRPr lang="en-US" sz="240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xmlns="" val="3802854047"/>
                  </a:ext>
                </a:extLst>
              </a:tr>
              <a:tr h="455254">
                <a:tc>
                  <a:txBody>
                    <a:bodyPr/>
                    <a:lstStyle/>
                    <a:p>
                      <a:pPr algn="ctr"/>
                      <a:r>
                        <a:rPr lang="en-US" sz="2400" b="1" dirty="0" smtClean="0">
                          <a:latin typeface="Calibri Light" panose="020F0302020204030204" pitchFamily="34" charset="0"/>
                        </a:rPr>
                        <a:t>&lt;</a:t>
                      </a:r>
                      <a:r>
                        <a:rPr lang="en-US" sz="2400" b="1" baseline="0" dirty="0" smtClean="0">
                          <a:latin typeface="Calibri Light" panose="020F0302020204030204" pitchFamily="34" charset="0"/>
                        </a:rPr>
                        <a:t> 4.0 cm</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Calibri Light" panose="020F0302020204030204" pitchFamily="34" charset="0"/>
                        </a:rPr>
                        <a:t>0</a:t>
                      </a:r>
                      <a:r>
                        <a:rPr lang="en-US" sz="2400" b="1" baseline="0" dirty="0" smtClean="0">
                          <a:latin typeface="Calibri Light" panose="020F0302020204030204" pitchFamily="34" charset="0"/>
                        </a:rPr>
                        <a:t> %</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29156823"/>
                  </a:ext>
                </a:extLst>
              </a:tr>
              <a:tr h="455254">
                <a:tc>
                  <a:txBody>
                    <a:bodyPr/>
                    <a:lstStyle/>
                    <a:p>
                      <a:pPr algn="ctr"/>
                      <a:r>
                        <a:rPr lang="en-US" sz="2400" b="1" dirty="0" smtClean="0">
                          <a:latin typeface="Calibri Light" panose="020F0302020204030204" pitchFamily="34" charset="0"/>
                        </a:rPr>
                        <a:t>4.0 cm – 4.9 cm</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Calibri Light" panose="020F0302020204030204" pitchFamily="34" charset="0"/>
                        </a:rPr>
                        <a:t>0.5 % - 5 %</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90341989"/>
                  </a:ext>
                </a:extLst>
              </a:tr>
              <a:tr h="455254">
                <a:tc>
                  <a:txBody>
                    <a:bodyPr/>
                    <a:lstStyle/>
                    <a:p>
                      <a:pPr algn="ctr"/>
                      <a:r>
                        <a:rPr lang="en-US" sz="2400" b="1" dirty="0" smtClean="0">
                          <a:latin typeface="Calibri Light" panose="020F0302020204030204" pitchFamily="34" charset="0"/>
                        </a:rPr>
                        <a:t>5.0 cm</a:t>
                      </a:r>
                      <a:r>
                        <a:rPr lang="en-US" sz="2400" b="1" baseline="0" dirty="0" smtClean="0">
                          <a:latin typeface="Calibri Light" panose="020F0302020204030204" pitchFamily="34" charset="0"/>
                        </a:rPr>
                        <a:t> – 5.9 cm</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Calibri Light" panose="020F0302020204030204" pitchFamily="34" charset="0"/>
                        </a:rPr>
                        <a:t>3</a:t>
                      </a:r>
                      <a:r>
                        <a:rPr lang="en-US" sz="2400" b="1" baseline="0" dirty="0" smtClean="0">
                          <a:latin typeface="Calibri Light" panose="020F0302020204030204" pitchFamily="34" charset="0"/>
                        </a:rPr>
                        <a:t> % - 15 %</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9906944"/>
                  </a:ext>
                </a:extLst>
              </a:tr>
              <a:tr h="455254">
                <a:tc>
                  <a:txBody>
                    <a:bodyPr/>
                    <a:lstStyle/>
                    <a:p>
                      <a:pPr algn="ctr"/>
                      <a:r>
                        <a:rPr lang="en-US" sz="2400" b="1" dirty="0" smtClean="0">
                          <a:latin typeface="Calibri Light" panose="020F0302020204030204" pitchFamily="34" charset="0"/>
                        </a:rPr>
                        <a:t>6.0 cm – 6.9 cm</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Calibri Light" panose="020F0302020204030204" pitchFamily="34" charset="0"/>
                        </a:rPr>
                        <a:t>10 % - 20 %</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75449668"/>
                  </a:ext>
                </a:extLst>
              </a:tr>
              <a:tr h="455254">
                <a:tc>
                  <a:txBody>
                    <a:bodyPr/>
                    <a:lstStyle/>
                    <a:p>
                      <a:pPr algn="ctr"/>
                      <a:r>
                        <a:rPr lang="en-US" sz="2400" b="1" dirty="0" smtClean="0">
                          <a:latin typeface="Calibri Light" panose="020F0302020204030204" pitchFamily="34" charset="0"/>
                        </a:rPr>
                        <a:t>7.0 cm</a:t>
                      </a:r>
                      <a:r>
                        <a:rPr lang="en-US" sz="2400" b="1" baseline="0" dirty="0" smtClean="0">
                          <a:latin typeface="Calibri Light" panose="020F0302020204030204" pitchFamily="34" charset="0"/>
                        </a:rPr>
                        <a:t> – 7.9 cm</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Calibri Light" panose="020F0302020204030204" pitchFamily="34" charset="0"/>
                        </a:rPr>
                        <a:t>20 % - 40</a:t>
                      </a:r>
                      <a:r>
                        <a:rPr lang="en-US" sz="2400" b="1" baseline="0" dirty="0" smtClean="0">
                          <a:latin typeface="Calibri Light" panose="020F0302020204030204" pitchFamily="34" charset="0"/>
                        </a:rPr>
                        <a:t> %</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70125942"/>
                  </a:ext>
                </a:extLst>
              </a:tr>
              <a:tr h="455254">
                <a:tc>
                  <a:txBody>
                    <a:bodyPr/>
                    <a:lstStyle/>
                    <a:p>
                      <a:pPr algn="ctr"/>
                      <a:r>
                        <a:rPr lang="en-US" sz="2400" b="1" dirty="0" smtClean="0">
                          <a:latin typeface="Calibri Light" panose="020F0302020204030204" pitchFamily="34" charset="0"/>
                        </a:rPr>
                        <a:t>≥ 8.0 cm</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Calibri Light" panose="020F0302020204030204" pitchFamily="34" charset="0"/>
                        </a:rPr>
                        <a:t>30 % - 50 %</a:t>
                      </a:r>
                      <a:endParaRPr lang="en-US" sz="2400" b="1" dirty="0">
                        <a:latin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9083105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15224630"/>
              </p:ext>
            </p:extLst>
          </p:nvPr>
        </p:nvGraphicFramePr>
        <p:xfrm>
          <a:off x="5235677" y="3011426"/>
          <a:ext cx="6719762" cy="2133780"/>
        </p:xfrm>
        <a:graphic>
          <a:graphicData uri="http://schemas.openxmlformats.org/drawingml/2006/table">
            <a:tbl>
              <a:tblPr firstRow="1" bandRow="1">
                <a:tableStyleId>{5C22544A-7EE6-4342-B048-85BDC9FD1C3A}</a:tableStyleId>
              </a:tblPr>
              <a:tblGrid>
                <a:gridCol w="6719762">
                  <a:extLst>
                    <a:ext uri="{9D8B030D-6E8A-4147-A177-3AD203B41FA5}">
                      <a16:colId xmlns:a16="http://schemas.microsoft.com/office/drawing/2014/main" xmlns="" val="1690347730"/>
                    </a:ext>
                  </a:extLst>
                </a:gridCol>
              </a:tblGrid>
              <a:tr h="2133780">
                <a:tc>
                  <a:txBody>
                    <a:bodyPr/>
                    <a:lstStyle/>
                    <a:p>
                      <a:pPr>
                        <a:lnSpc>
                          <a:spcPct val="150000"/>
                        </a:lnSpc>
                      </a:pPr>
                      <a:r>
                        <a:rPr lang="en-US" sz="2800" b="1" dirty="0" err="1" smtClean="0">
                          <a:solidFill>
                            <a:schemeClr val="tx1"/>
                          </a:solidFill>
                          <a:latin typeface="+mj-lt"/>
                        </a:rPr>
                        <a:t>Nguy</a:t>
                      </a:r>
                      <a:r>
                        <a:rPr lang="en-US" sz="2800" b="1" baseline="0" dirty="0" smtClean="0">
                          <a:solidFill>
                            <a:schemeClr val="tx1"/>
                          </a:solidFill>
                          <a:latin typeface="+mj-lt"/>
                        </a:rPr>
                        <a:t> </a:t>
                      </a:r>
                      <a:r>
                        <a:rPr lang="en-US" sz="2800" b="1" baseline="0" dirty="0" err="1" smtClean="0">
                          <a:solidFill>
                            <a:schemeClr val="tx1"/>
                          </a:solidFill>
                          <a:latin typeface="+mj-lt"/>
                        </a:rPr>
                        <a:t>cơ</a:t>
                      </a:r>
                      <a:r>
                        <a:rPr lang="en-US" sz="2800" b="1" baseline="0" dirty="0" smtClean="0">
                          <a:solidFill>
                            <a:schemeClr val="tx1"/>
                          </a:solidFill>
                          <a:latin typeface="+mj-lt"/>
                        </a:rPr>
                        <a:t> </a:t>
                      </a:r>
                      <a:r>
                        <a:rPr lang="en-US" sz="2800" b="1" baseline="0" dirty="0" err="1" smtClean="0">
                          <a:solidFill>
                            <a:schemeClr val="tx1"/>
                          </a:solidFill>
                          <a:latin typeface="+mj-lt"/>
                        </a:rPr>
                        <a:t>vỡ</a:t>
                      </a:r>
                      <a:r>
                        <a:rPr lang="en-US" sz="2800" b="1" baseline="0" dirty="0" smtClean="0">
                          <a:solidFill>
                            <a:schemeClr val="tx1"/>
                          </a:solidFill>
                          <a:latin typeface="+mj-lt"/>
                        </a:rPr>
                        <a:t> </a:t>
                      </a:r>
                      <a:r>
                        <a:rPr lang="en-US" sz="2800" b="1" baseline="0" dirty="0" err="1" smtClean="0">
                          <a:solidFill>
                            <a:schemeClr val="tx1"/>
                          </a:solidFill>
                          <a:latin typeface="+mj-lt"/>
                        </a:rPr>
                        <a:t>phình</a:t>
                      </a:r>
                      <a:r>
                        <a:rPr lang="en-US" sz="2800" b="1" baseline="0" dirty="0" smtClean="0">
                          <a:solidFill>
                            <a:schemeClr val="tx1"/>
                          </a:solidFill>
                          <a:latin typeface="+mj-lt"/>
                        </a:rPr>
                        <a:t> </a:t>
                      </a:r>
                      <a:r>
                        <a:rPr lang="en-US" sz="2800" b="1" baseline="0" dirty="0" err="1" smtClean="0">
                          <a:solidFill>
                            <a:schemeClr val="tx1"/>
                          </a:solidFill>
                          <a:latin typeface="+mj-lt"/>
                        </a:rPr>
                        <a:t>cao</a:t>
                      </a:r>
                      <a:r>
                        <a:rPr lang="en-US" sz="2800" b="1" baseline="0" dirty="0" smtClean="0">
                          <a:solidFill>
                            <a:schemeClr val="tx1"/>
                          </a:solidFill>
                          <a:latin typeface="+mj-lt"/>
                        </a:rPr>
                        <a:t> </a:t>
                      </a:r>
                      <a:r>
                        <a:rPr lang="en-US" sz="2800" b="1" baseline="0" dirty="0" err="1" smtClean="0">
                          <a:solidFill>
                            <a:schemeClr val="tx1"/>
                          </a:solidFill>
                          <a:latin typeface="+mj-lt"/>
                        </a:rPr>
                        <a:t>khi</a:t>
                      </a:r>
                      <a:r>
                        <a:rPr lang="en-US" sz="2800" b="1" baseline="0" dirty="0" smtClean="0">
                          <a:solidFill>
                            <a:schemeClr val="tx1"/>
                          </a:solidFill>
                          <a:latin typeface="+mj-lt"/>
                        </a:rPr>
                        <a:t>: </a:t>
                      </a:r>
                    </a:p>
                    <a:p>
                      <a:pPr marL="457200" indent="-457200">
                        <a:lnSpc>
                          <a:spcPct val="150000"/>
                        </a:lnSpc>
                        <a:buFontTx/>
                        <a:buChar char="-"/>
                      </a:pPr>
                      <a:r>
                        <a:rPr lang="en-US" sz="2800" b="1" baseline="0" dirty="0" err="1" smtClean="0">
                          <a:solidFill>
                            <a:schemeClr val="tx1"/>
                          </a:solidFill>
                          <a:latin typeface="+mj-lt"/>
                        </a:rPr>
                        <a:t>Đường</a:t>
                      </a:r>
                      <a:r>
                        <a:rPr lang="en-US" sz="2800" b="1" baseline="0" dirty="0" smtClean="0">
                          <a:solidFill>
                            <a:schemeClr val="tx1"/>
                          </a:solidFill>
                          <a:latin typeface="+mj-lt"/>
                        </a:rPr>
                        <a:t> </a:t>
                      </a:r>
                      <a:r>
                        <a:rPr lang="en-US" sz="2800" b="1" baseline="0" dirty="0" err="1" smtClean="0">
                          <a:solidFill>
                            <a:schemeClr val="tx1"/>
                          </a:solidFill>
                          <a:latin typeface="+mj-lt"/>
                        </a:rPr>
                        <a:t>kính</a:t>
                      </a:r>
                      <a:r>
                        <a:rPr lang="en-US" sz="2800" b="1" baseline="0" dirty="0" smtClean="0">
                          <a:solidFill>
                            <a:schemeClr val="tx1"/>
                          </a:solidFill>
                          <a:latin typeface="+mj-lt"/>
                        </a:rPr>
                        <a:t> </a:t>
                      </a:r>
                      <a:r>
                        <a:rPr lang="en-US" sz="2800" b="1" baseline="0" dirty="0" err="1" smtClean="0">
                          <a:solidFill>
                            <a:schemeClr val="tx1"/>
                          </a:solidFill>
                          <a:latin typeface="+mj-lt"/>
                        </a:rPr>
                        <a:t>phình</a:t>
                      </a:r>
                      <a:r>
                        <a:rPr lang="en-US" sz="2800" b="1" baseline="0" dirty="0" smtClean="0">
                          <a:solidFill>
                            <a:schemeClr val="tx1"/>
                          </a:solidFill>
                          <a:latin typeface="+mj-lt"/>
                        </a:rPr>
                        <a:t> </a:t>
                      </a:r>
                      <a:r>
                        <a:rPr lang="en-US" sz="2800" b="1" baseline="0" dirty="0" err="1" smtClean="0">
                          <a:solidFill>
                            <a:schemeClr val="tx1"/>
                          </a:solidFill>
                          <a:latin typeface="+mj-lt"/>
                        </a:rPr>
                        <a:t>tăng</a:t>
                      </a:r>
                      <a:r>
                        <a:rPr lang="en-US" sz="2800" b="1" baseline="0" dirty="0" smtClean="0">
                          <a:solidFill>
                            <a:schemeClr val="tx1"/>
                          </a:solidFill>
                          <a:latin typeface="+mj-lt"/>
                        </a:rPr>
                        <a:t> &gt; </a:t>
                      </a:r>
                      <a:r>
                        <a:rPr lang="en-US" sz="2800" b="1" baseline="0" dirty="0" smtClean="0">
                          <a:solidFill>
                            <a:schemeClr val="tx1"/>
                          </a:solidFill>
                          <a:latin typeface="+mj-lt"/>
                        </a:rPr>
                        <a:t>0.5cm/6 </a:t>
                      </a:r>
                      <a:r>
                        <a:rPr lang="en-US" sz="2800" b="1" baseline="0" dirty="0" err="1" smtClean="0">
                          <a:solidFill>
                            <a:schemeClr val="tx1"/>
                          </a:solidFill>
                          <a:latin typeface="+mj-lt"/>
                        </a:rPr>
                        <a:t>tháng</a:t>
                      </a:r>
                      <a:r>
                        <a:rPr lang="en-US" sz="2800" b="1" baseline="0" dirty="0" smtClean="0">
                          <a:solidFill>
                            <a:schemeClr val="tx1"/>
                          </a:solidFill>
                          <a:latin typeface="+mj-lt"/>
                        </a:rPr>
                        <a:t>. </a:t>
                      </a:r>
                      <a:endParaRPr lang="en-US" sz="2800" b="1" baseline="0" dirty="0" smtClean="0">
                        <a:solidFill>
                          <a:schemeClr val="tx1"/>
                        </a:solidFill>
                        <a:latin typeface="+mj-lt"/>
                      </a:endParaRPr>
                    </a:p>
                    <a:p>
                      <a:pPr marL="457200" indent="-457200">
                        <a:lnSpc>
                          <a:spcPct val="150000"/>
                        </a:lnSpc>
                        <a:buFontTx/>
                        <a:buChar char="-"/>
                      </a:pPr>
                      <a:r>
                        <a:rPr lang="en-US" sz="2800" b="1" baseline="0" dirty="0" err="1" smtClean="0">
                          <a:solidFill>
                            <a:schemeClr val="tx1"/>
                          </a:solidFill>
                          <a:latin typeface="+mj-lt"/>
                        </a:rPr>
                        <a:t>Bất</a:t>
                      </a:r>
                      <a:r>
                        <a:rPr lang="en-US" sz="2800" b="1" baseline="0" dirty="0" smtClean="0">
                          <a:solidFill>
                            <a:schemeClr val="tx1"/>
                          </a:solidFill>
                          <a:latin typeface="+mj-lt"/>
                        </a:rPr>
                        <a:t> </a:t>
                      </a:r>
                      <a:r>
                        <a:rPr lang="en-US" sz="2800" b="1" baseline="0" dirty="0" err="1" smtClean="0">
                          <a:solidFill>
                            <a:schemeClr val="tx1"/>
                          </a:solidFill>
                          <a:latin typeface="+mj-lt"/>
                        </a:rPr>
                        <a:t>kể</a:t>
                      </a:r>
                      <a:r>
                        <a:rPr lang="en-US" sz="2800" b="1" baseline="0" dirty="0" smtClean="0">
                          <a:solidFill>
                            <a:schemeClr val="tx1"/>
                          </a:solidFill>
                          <a:latin typeface="+mj-lt"/>
                        </a:rPr>
                        <a:t> </a:t>
                      </a:r>
                      <a:r>
                        <a:rPr lang="en-US" sz="2800" b="1" baseline="0" dirty="0" err="1" smtClean="0">
                          <a:solidFill>
                            <a:schemeClr val="tx1"/>
                          </a:solidFill>
                          <a:latin typeface="+mj-lt"/>
                        </a:rPr>
                        <a:t>kích</a:t>
                      </a:r>
                      <a:r>
                        <a:rPr lang="en-US" sz="2800" b="1" baseline="0" dirty="0" smtClean="0">
                          <a:solidFill>
                            <a:schemeClr val="tx1"/>
                          </a:solidFill>
                          <a:latin typeface="+mj-lt"/>
                        </a:rPr>
                        <a:t> </a:t>
                      </a:r>
                      <a:r>
                        <a:rPr lang="en-US" sz="2800" b="1" baseline="0" dirty="0" err="1" smtClean="0">
                          <a:solidFill>
                            <a:schemeClr val="tx1"/>
                          </a:solidFill>
                          <a:latin typeface="+mj-lt"/>
                        </a:rPr>
                        <a:t>thước</a:t>
                      </a:r>
                      <a:r>
                        <a:rPr lang="en-US" sz="2800" b="1" baseline="0" dirty="0" smtClean="0">
                          <a:solidFill>
                            <a:schemeClr val="tx1"/>
                          </a:solidFill>
                          <a:latin typeface="+mj-lt"/>
                        </a:rPr>
                        <a:t> ban </a:t>
                      </a:r>
                      <a:r>
                        <a:rPr lang="en-US" sz="2800" b="1" baseline="0" dirty="0" err="1" smtClean="0">
                          <a:solidFill>
                            <a:schemeClr val="tx1"/>
                          </a:solidFill>
                          <a:latin typeface="+mj-lt"/>
                        </a:rPr>
                        <a:t>đầu</a:t>
                      </a:r>
                      <a:r>
                        <a:rPr lang="en-US" sz="2800" b="1" baseline="0" dirty="0" smtClean="0">
                          <a:solidFill>
                            <a:schemeClr val="tx1"/>
                          </a:solidFill>
                          <a:latin typeface="+mj-lt"/>
                        </a:rPr>
                        <a:t>. </a:t>
                      </a:r>
                      <a:endParaRPr lang="en-US" sz="2800" b="1" dirty="0">
                        <a:solidFill>
                          <a:schemeClr val="tx1"/>
                        </a:solidFill>
                        <a:latin typeface="+mj-lt"/>
                      </a:endParaRPr>
                    </a:p>
                  </a:txBody>
                  <a:tcPr>
                    <a:solidFill>
                      <a:schemeClr val="accent5">
                        <a:lumMod val="40000"/>
                        <a:lumOff val="60000"/>
                      </a:schemeClr>
                    </a:solidFill>
                  </a:tcPr>
                </a:tc>
                <a:extLst>
                  <a:ext uri="{0D108BD9-81ED-4DB2-BD59-A6C34878D82A}">
                    <a16:rowId xmlns:a16="http://schemas.microsoft.com/office/drawing/2014/main" xmlns="" val="544604462"/>
                  </a:ext>
                </a:extLst>
              </a:tr>
            </a:tbl>
          </a:graphicData>
        </a:graphic>
      </p:graphicFrame>
      <p:sp>
        <p:nvSpPr>
          <p:cNvPr id="10" name="Footer Placeholder 11"/>
          <p:cNvSpPr>
            <a:spLocks noGrp="1"/>
          </p:cNvSpPr>
          <p:nvPr>
            <p:ph type="ftr" sz="quarter" idx="11"/>
          </p:nvPr>
        </p:nvSpPr>
        <p:spPr>
          <a:xfrm>
            <a:off x="65313" y="6395060"/>
            <a:ext cx="12126687" cy="391270"/>
          </a:xfrm>
        </p:spPr>
        <p:txBody>
          <a:bodyPr/>
          <a:lstStyle/>
          <a:p>
            <a:r>
              <a:rPr lang="pt-BR" sz="1400" b="1" i="0" dirty="0" smtClean="0">
                <a:solidFill>
                  <a:schemeClr val="accent3">
                    <a:lumMod val="20000"/>
                    <a:lumOff val="80000"/>
                  </a:schemeClr>
                </a:solidFill>
              </a:rPr>
              <a:t>Aggarwal, Sourabh, Arman Qamar, Vishal Sharma, and Alka Sharma. "Abdominal Aortic Aneurysm: A Comprehensive Review." </a:t>
            </a:r>
            <a:r>
              <a:rPr lang="pt-BR" sz="1400" b="1" dirty="0" smtClean="0">
                <a:solidFill>
                  <a:schemeClr val="accent3">
                    <a:lumMod val="20000"/>
                    <a:lumOff val="80000"/>
                  </a:schemeClr>
                </a:solidFill>
              </a:rPr>
              <a:t>Experimental and clinical cardiology</a:t>
            </a:r>
            <a:r>
              <a:rPr lang="nn-NO" sz="1400" b="1" i="0" dirty="0" smtClean="0">
                <a:solidFill>
                  <a:schemeClr val="accent3">
                    <a:lumMod val="20000"/>
                    <a:lumOff val="80000"/>
                  </a:schemeClr>
                </a:solidFill>
              </a:rPr>
              <a:t> 16, no. 1 (Spring 2011): 11-15. https://www.ncbi.nlm.nih.gov/pubmed/21523201</a:t>
            </a:r>
          </a:p>
        </p:txBody>
      </p:sp>
    </p:spTree>
    <p:extLst>
      <p:ext uri="{BB962C8B-B14F-4D97-AF65-F5344CB8AC3E}">
        <p14:creationId xmlns:p14="http://schemas.microsoft.com/office/powerpoint/2010/main" val="4115321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CHỈ ĐỊNH CAN THIỆP</a:t>
            </a:r>
            <a:endParaRPr lang="en-US" dirty="0"/>
          </a:p>
        </p:txBody>
      </p:sp>
      <p:sp>
        <p:nvSpPr>
          <p:cNvPr id="3" name="Content Placeholder 2"/>
          <p:cNvSpPr>
            <a:spLocks noGrp="1"/>
          </p:cNvSpPr>
          <p:nvPr>
            <p:ph idx="1"/>
          </p:nvPr>
        </p:nvSpPr>
        <p:spPr>
          <a:xfrm>
            <a:off x="1187354" y="1845734"/>
            <a:ext cx="9703559" cy="4650600"/>
          </a:xfrm>
        </p:spPr>
        <p:txBody>
          <a:bodyPr>
            <a:normAutofit/>
          </a:bodyPr>
          <a:lstStyle/>
          <a:p>
            <a:pPr>
              <a:lnSpc>
                <a:spcPct val="120000"/>
              </a:lnSpc>
            </a:pPr>
            <a:r>
              <a:rPr lang="en-US" dirty="0" smtClean="0"/>
              <a:t> </a:t>
            </a:r>
            <a:r>
              <a:rPr lang="en-US" dirty="0" err="1" smtClean="0"/>
              <a:t>Phình</a:t>
            </a:r>
            <a:r>
              <a:rPr lang="en-US" dirty="0" smtClean="0"/>
              <a:t> ĐMC </a:t>
            </a:r>
            <a:r>
              <a:rPr lang="en-US" dirty="0" err="1" smtClean="0"/>
              <a:t>bụng</a:t>
            </a:r>
            <a:r>
              <a:rPr lang="en-US" dirty="0" smtClean="0"/>
              <a:t> </a:t>
            </a:r>
            <a:r>
              <a:rPr lang="en-US" dirty="0" err="1" smtClean="0"/>
              <a:t>vỡ</a:t>
            </a:r>
            <a:r>
              <a:rPr lang="en-US" dirty="0" smtClean="0"/>
              <a:t>. </a:t>
            </a:r>
          </a:p>
          <a:p>
            <a:pPr>
              <a:lnSpc>
                <a:spcPct val="120000"/>
              </a:lnSpc>
            </a:pPr>
            <a:r>
              <a:rPr lang="en-US" dirty="0"/>
              <a:t> </a:t>
            </a:r>
            <a:r>
              <a:rPr lang="en-US" dirty="0" err="1" smtClean="0"/>
              <a:t>Phình</a:t>
            </a:r>
            <a:r>
              <a:rPr lang="en-US" dirty="0" smtClean="0"/>
              <a:t> ĐMC </a:t>
            </a:r>
            <a:r>
              <a:rPr lang="en-US" dirty="0" err="1" smtClean="0"/>
              <a:t>bụng</a:t>
            </a:r>
            <a:r>
              <a:rPr lang="en-US" dirty="0" smtClean="0"/>
              <a:t> </a:t>
            </a:r>
            <a:r>
              <a:rPr lang="en-US" dirty="0" err="1" smtClean="0"/>
              <a:t>dọa</a:t>
            </a:r>
            <a:r>
              <a:rPr lang="en-US" dirty="0" smtClean="0"/>
              <a:t> </a:t>
            </a:r>
            <a:r>
              <a:rPr lang="en-US" dirty="0" err="1" smtClean="0"/>
              <a:t>vỡ</a:t>
            </a:r>
            <a:r>
              <a:rPr lang="en-US" dirty="0" smtClean="0"/>
              <a:t>. </a:t>
            </a:r>
          </a:p>
          <a:p>
            <a:pPr>
              <a:lnSpc>
                <a:spcPct val="120000"/>
              </a:lnSpc>
            </a:pPr>
            <a:r>
              <a:rPr lang="en-US" dirty="0"/>
              <a:t> </a:t>
            </a:r>
            <a:r>
              <a:rPr lang="en-US" dirty="0" err="1" smtClean="0"/>
              <a:t>Phình</a:t>
            </a:r>
            <a:r>
              <a:rPr lang="en-US" dirty="0" smtClean="0"/>
              <a:t> ĐMC </a:t>
            </a:r>
            <a:r>
              <a:rPr lang="en-US" dirty="0" err="1" smtClean="0"/>
              <a:t>bụng</a:t>
            </a:r>
            <a:r>
              <a:rPr lang="en-US" dirty="0" smtClean="0"/>
              <a:t> </a:t>
            </a:r>
            <a:r>
              <a:rPr lang="en-US" dirty="0" err="1" smtClean="0"/>
              <a:t>có</a:t>
            </a:r>
            <a:r>
              <a:rPr lang="en-US" dirty="0" smtClean="0"/>
              <a:t> </a:t>
            </a:r>
            <a:r>
              <a:rPr lang="en-US" dirty="0" err="1" smtClean="0"/>
              <a:t>triệu</a:t>
            </a:r>
            <a:r>
              <a:rPr lang="en-US" dirty="0" smtClean="0"/>
              <a:t> </a:t>
            </a:r>
            <a:r>
              <a:rPr lang="en-US" dirty="0" err="1" smtClean="0"/>
              <a:t>chứng</a:t>
            </a:r>
            <a:r>
              <a:rPr lang="en-US" dirty="0" smtClean="0"/>
              <a:t>. </a:t>
            </a:r>
          </a:p>
          <a:p>
            <a:pPr>
              <a:lnSpc>
                <a:spcPct val="120000"/>
              </a:lnSpc>
            </a:pPr>
            <a:r>
              <a:rPr lang="en-US" dirty="0"/>
              <a:t> </a:t>
            </a:r>
            <a:r>
              <a:rPr lang="en-US" dirty="0" err="1" smtClean="0"/>
              <a:t>Phình</a:t>
            </a:r>
            <a:r>
              <a:rPr lang="en-US" dirty="0" smtClean="0"/>
              <a:t> ĐMC </a:t>
            </a:r>
            <a:r>
              <a:rPr lang="en-US" dirty="0" err="1" smtClean="0"/>
              <a:t>bụng</a:t>
            </a:r>
            <a:r>
              <a:rPr lang="en-US" dirty="0" smtClean="0"/>
              <a:t> </a:t>
            </a:r>
            <a:r>
              <a:rPr lang="en-US" dirty="0" err="1" smtClean="0"/>
              <a:t>không</a:t>
            </a:r>
            <a:r>
              <a:rPr lang="en-US" dirty="0" smtClean="0"/>
              <a:t> </a:t>
            </a:r>
            <a:r>
              <a:rPr lang="en-US" dirty="0" err="1" smtClean="0"/>
              <a:t>triệu</a:t>
            </a:r>
            <a:r>
              <a:rPr lang="en-US" dirty="0" smtClean="0"/>
              <a:t> </a:t>
            </a:r>
            <a:r>
              <a:rPr lang="en-US" dirty="0" err="1" smtClean="0"/>
              <a:t>chứng</a:t>
            </a:r>
            <a:r>
              <a:rPr lang="en-US" dirty="0" smtClean="0"/>
              <a:t> </a:t>
            </a:r>
            <a:r>
              <a:rPr lang="en-US" dirty="0" err="1" smtClean="0"/>
              <a:t>kèm</a:t>
            </a:r>
            <a:r>
              <a:rPr lang="en-US" dirty="0" smtClean="0"/>
              <a:t>: </a:t>
            </a:r>
          </a:p>
          <a:p>
            <a:pPr lvl="1">
              <a:lnSpc>
                <a:spcPct val="120000"/>
              </a:lnSpc>
            </a:pPr>
            <a:r>
              <a:rPr lang="en-US" dirty="0"/>
              <a:t> </a:t>
            </a:r>
            <a:r>
              <a:rPr lang="en-US" dirty="0" err="1" smtClean="0"/>
              <a:t>Đường</a:t>
            </a:r>
            <a:r>
              <a:rPr lang="en-US" dirty="0" smtClean="0"/>
              <a:t> </a:t>
            </a:r>
            <a:r>
              <a:rPr lang="en-US" dirty="0" err="1" smtClean="0"/>
              <a:t>kính</a:t>
            </a:r>
            <a:r>
              <a:rPr lang="en-US" dirty="0" smtClean="0"/>
              <a:t> &gt; 55 mm. (IB)</a:t>
            </a:r>
          </a:p>
          <a:p>
            <a:pPr lvl="1">
              <a:lnSpc>
                <a:spcPct val="120000"/>
              </a:lnSpc>
            </a:pPr>
            <a:r>
              <a:rPr lang="en-US" dirty="0" err="1" smtClean="0"/>
              <a:t>Đường</a:t>
            </a:r>
            <a:r>
              <a:rPr lang="en-US" dirty="0" smtClean="0"/>
              <a:t> </a:t>
            </a:r>
            <a:r>
              <a:rPr lang="en-US" dirty="0" err="1" smtClean="0"/>
              <a:t>kính</a:t>
            </a:r>
            <a:r>
              <a:rPr lang="en-US" dirty="0" smtClean="0"/>
              <a:t> &gt; 50 mm </a:t>
            </a:r>
            <a:r>
              <a:rPr lang="en-US" dirty="0" err="1" smtClean="0"/>
              <a:t>nếu</a:t>
            </a:r>
            <a:r>
              <a:rPr lang="en-US" dirty="0" smtClean="0"/>
              <a:t> </a:t>
            </a:r>
            <a:r>
              <a:rPr lang="en-US" dirty="0" err="1" smtClean="0"/>
              <a:t>bệnh</a:t>
            </a:r>
            <a:r>
              <a:rPr lang="en-US" dirty="0" smtClean="0"/>
              <a:t> </a:t>
            </a:r>
            <a:r>
              <a:rPr lang="en-US" dirty="0" err="1" smtClean="0"/>
              <a:t>nhân</a:t>
            </a:r>
            <a:r>
              <a:rPr lang="en-US" dirty="0" smtClean="0"/>
              <a:t> </a:t>
            </a:r>
            <a:r>
              <a:rPr lang="en-US" dirty="0" err="1" smtClean="0"/>
              <a:t>là</a:t>
            </a:r>
            <a:r>
              <a:rPr lang="en-US" dirty="0" smtClean="0"/>
              <a:t> </a:t>
            </a:r>
            <a:r>
              <a:rPr lang="en-US" dirty="0" err="1" smtClean="0"/>
              <a:t>nữ</a:t>
            </a:r>
            <a:r>
              <a:rPr lang="en-US" dirty="0" smtClean="0"/>
              <a:t>. </a:t>
            </a:r>
          </a:p>
          <a:p>
            <a:pPr lvl="1">
              <a:lnSpc>
                <a:spcPct val="120000"/>
              </a:lnSpc>
            </a:pPr>
            <a:r>
              <a:rPr lang="en-US" dirty="0" err="1"/>
              <a:t>Kích</a:t>
            </a:r>
            <a:r>
              <a:rPr lang="en-US" dirty="0"/>
              <a:t> </a:t>
            </a:r>
            <a:r>
              <a:rPr lang="en-US" dirty="0" err="1"/>
              <a:t>thước</a:t>
            </a:r>
            <a:r>
              <a:rPr lang="en-US" dirty="0"/>
              <a:t> </a:t>
            </a:r>
            <a:r>
              <a:rPr lang="en-US" dirty="0" err="1"/>
              <a:t>phình</a:t>
            </a:r>
            <a:r>
              <a:rPr lang="en-US" dirty="0"/>
              <a:t> </a:t>
            </a:r>
            <a:r>
              <a:rPr lang="en-US" dirty="0" err="1"/>
              <a:t>tăng</a:t>
            </a:r>
            <a:r>
              <a:rPr lang="en-US" dirty="0"/>
              <a:t> &gt; 10 mm / </a:t>
            </a:r>
            <a:r>
              <a:rPr lang="en-US" dirty="0" err="1"/>
              <a:t>năm</a:t>
            </a:r>
            <a:r>
              <a:rPr lang="en-US" dirty="0"/>
              <a:t>. </a:t>
            </a:r>
            <a:r>
              <a:rPr lang="en-US" dirty="0" smtClean="0"/>
              <a:t>(IB)</a:t>
            </a:r>
            <a:endParaRPr lang="en-US" dirty="0"/>
          </a:p>
        </p:txBody>
      </p:sp>
      <p:sp>
        <p:nvSpPr>
          <p:cNvPr id="4" name="Footer Placeholder 11"/>
          <p:cNvSpPr>
            <a:spLocks noGrp="1"/>
          </p:cNvSpPr>
          <p:nvPr>
            <p:ph type="ftr" sz="quarter" idx="11"/>
          </p:nvPr>
        </p:nvSpPr>
        <p:spPr>
          <a:xfrm>
            <a:off x="1192814" y="6466730"/>
            <a:ext cx="8729108" cy="391270"/>
          </a:xfrm>
        </p:spPr>
        <p:txBody>
          <a:bodyPr/>
          <a:lstStyle/>
          <a:p>
            <a:r>
              <a:rPr lang="pt-BR" sz="1400" b="1" dirty="0"/>
              <a:t>2014 Esc Guidelines on the Diagnosis and Treatment of Aortic Disease</a:t>
            </a:r>
            <a:endParaRPr lang="nn-NO" sz="1400" b="1" i="1" dirty="0" smtClean="0">
              <a:solidFill>
                <a:schemeClr val="accent3">
                  <a:lumMod val="20000"/>
                  <a:lumOff val="80000"/>
                </a:schemeClr>
              </a:solidFill>
            </a:endParaRPr>
          </a:p>
        </p:txBody>
      </p:sp>
    </p:spTree>
    <p:extLst>
      <p:ext uri="{BB962C8B-B14F-4D97-AF65-F5344CB8AC3E}">
        <p14:creationId xmlns:p14="http://schemas.microsoft.com/office/powerpoint/2010/main" val="3862539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PHƯƠNG ÁN CAN THIỆP</a:t>
            </a:r>
            <a:endParaRPr lang="en-US" dirty="0"/>
          </a:p>
        </p:txBody>
      </p:sp>
      <p:sp>
        <p:nvSpPr>
          <p:cNvPr id="3" name="Content Placeholder 2"/>
          <p:cNvSpPr>
            <a:spLocks noGrp="1"/>
          </p:cNvSpPr>
          <p:nvPr>
            <p:ph idx="1"/>
          </p:nvPr>
        </p:nvSpPr>
        <p:spPr>
          <a:xfrm>
            <a:off x="5238131" y="3178230"/>
            <a:ext cx="5625486" cy="1568920"/>
          </a:xfrm>
        </p:spPr>
        <p:txBody>
          <a:bodyPr/>
          <a:lstStyle/>
          <a:p>
            <a:pPr algn="just">
              <a:lnSpc>
                <a:spcPct val="150000"/>
              </a:lnSpc>
            </a:pPr>
            <a:r>
              <a:rPr lang="en-US" dirty="0" smtClean="0"/>
              <a:t> </a:t>
            </a:r>
            <a:r>
              <a:rPr lang="en-US" dirty="0" err="1" smtClean="0"/>
              <a:t>Phẫu</a:t>
            </a:r>
            <a:r>
              <a:rPr lang="en-US" dirty="0" smtClean="0"/>
              <a:t> </a:t>
            </a:r>
            <a:r>
              <a:rPr lang="en-US" dirty="0" err="1" smtClean="0"/>
              <a:t>thuật</a:t>
            </a:r>
            <a:r>
              <a:rPr lang="en-US" dirty="0"/>
              <a:t> </a:t>
            </a:r>
            <a:r>
              <a:rPr lang="en-US" dirty="0" err="1" smtClean="0"/>
              <a:t>thay</a:t>
            </a:r>
            <a:r>
              <a:rPr lang="en-US" dirty="0" smtClean="0"/>
              <a:t> </a:t>
            </a:r>
            <a:r>
              <a:rPr lang="en-US" dirty="0" err="1" smtClean="0"/>
              <a:t>đoạn</a:t>
            </a:r>
            <a:r>
              <a:rPr lang="en-US" dirty="0" smtClean="0"/>
              <a:t> </a:t>
            </a:r>
            <a:r>
              <a:rPr lang="en-US" dirty="0" err="1" smtClean="0"/>
              <a:t>phình</a:t>
            </a:r>
            <a:r>
              <a:rPr lang="en-US" dirty="0" smtClean="0"/>
              <a:t> </a:t>
            </a:r>
            <a:r>
              <a:rPr lang="en-US" dirty="0" err="1" smtClean="0"/>
              <a:t>bằng</a:t>
            </a:r>
            <a:r>
              <a:rPr lang="en-US" dirty="0" smtClean="0"/>
              <a:t> </a:t>
            </a:r>
            <a:r>
              <a:rPr lang="en-US" dirty="0" err="1" smtClean="0"/>
              <a:t>ống</a:t>
            </a:r>
            <a:r>
              <a:rPr lang="en-US" dirty="0" smtClean="0"/>
              <a:t> </a:t>
            </a:r>
            <a:r>
              <a:rPr lang="en-US" dirty="0" err="1" smtClean="0"/>
              <a:t>ghép</a:t>
            </a:r>
            <a:r>
              <a:rPr lang="en-US" dirty="0" smtClean="0"/>
              <a:t> </a:t>
            </a:r>
            <a:r>
              <a:rPr lang="en-US" dirty="0" err="1" smtClean="0"/>
              <a:t>nhân</a:t>
            </a:r>
            <a:r>
              <a:rPr lang="en-US" dirty="0" smtClean="0"/>
              <a:t> </a:t>
            </a:r>
            <a:r>
              <a:rPr lang="en-US" dirty="0" err="1" smtClean="0"/>
              <a:t>tạo</a:t>
            </a:r>
            <a:r>
              <a:rPr lang="en-US" dirty="0" smtClean="0"/>
              <a:t>. </a:t>
            </a:r>
          </a:p>
          <a:p>
            <a:pPr marL="0" indent="0" algn="just">
              <a:lnSpc>
                <a:spcPct val="150000"/>
              </a:lnSpc>
              <a:buNone/>
            </a:pPr>
            <a:endParaRPr lang="en-US" dirty="0"/>
          </a:p>
        </p:txBody>
      </p:sp>
      <p:pic>
        <p:nvPicPr>
          <p:cNvPr id="2050" name="Picture 2" descr="Image result for abdominal aortic aneurysm surgery"/>
          <p:cNvPicPr>
            <a:picLocks noChangeAspect="1" noChangeArrowheads="1"/>
          </p:cNvPicPr>
          <p:nvPr/>
        </p:nvPicPr>
        <p:blipFill rotWithShape="1">
          <a:blip r:embed="rId2">
            <a:extLst>
              <a:ext uri="{28A0092B-C50C-407E-A947-70E740481C1C}">
                <a14:useLocalDpi xmlns:a14="http://schemas.microsoft.com/office/drawing/2010/main" val="0"/>
              </a:ext>
            </a:extLst>
          </a:blip>
          <a:srcRect b="5061"/>
          <a:stretch/>
        </p:blipFill>
        <p:spPr bwMode="auto">
          <a:xfrm>
            <a:off x="761667" y="1906422"/>
            <a:ext cx="3482787" cy="44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41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PHƯƠNG ÁN CAN THIỆP</a:t>
            </a:r>
          </a:p>
        </p:txBody>
      </p:sp>
      <p:sp>
        <p:nvSpPr>
          <p:cNvPr id="3" name="Content Placeholder 2"/>
          <p:cNvSpPr>
            <a:spLocks noGrp="1"/>
          </p:cNvSpPr>
          <p:nvPr>
            <p:ph idx="1"/>
          </p:nvPr>
        </p:nvSpPr>
        <p:spPr>
          <a:xfrm>
            <a:off x="584245" y="3343073"/>
            <a:ext cx="6812842" cy="1388785"/>
          </a:xfrm>
        </p:spPr>
        <p:txBody>
          <a:bodyPr/>
          <a:lstStyle/>
          <a:p>
            <a:r>
              <a:rPr lang="en-US" dirty="0" smtClean="0"/>
              <a:t> </a:t>
            </a:r>
            <a:r>
              <a:rPr lang="en-US" dirty="0" err="1" smtClean="0"/>
              <a:t>Đặt</a:t>
            </a:r>
            <a:r>
              <a:rPr lang="en-US" dirty="0" smtClean="0"/>
              <a:t> </a:t>
            </a:r>
            <a:r>
              <a:rPr lang="en-US" dirty="0"/>
              <a:t>stent graft </a:t>
            </a:r>
            <a:r>
              <a:rPr lang="en-US" dirty="0" err="1"/>
              <a:t>động</a:t>
            </a:r>
            <a:r>
              <a:rPr lang="en-US" dirty="0"/>
              <a:t> </a:t>
            </a:r>
            <a:r>
              <a:rPr lang="en-US" dirty="0" err="1"/>
              <a:t>mạch</a:t>
            </a:r>
            <a:r>
              <a:rPr lang="en-US" dirty="0"/>
              <a:t> </a:t>
            </a:r>
            <a:r>
              <a:rPr lang="en-US" dirty="0" err="1"/>
              <a:t>chủ</a:t>
            </a:r>
            <a:r>
              <a:rPr lang="en-US" dirty="0"/>
              <a:t> </a:t>
            </a:r>
            <a:r>
              <a:rPr lang="en-US" dirty="0" err="1"/>
              <a:t>bụng</a:t>
            </a:r>
            <a:r>
              <a:rPr lang="en-US" dirty="0"/>
              <a:t>. </a:t>
            </a:r>
            <a:endParaRPr lang="en-US" dirty="0" smtClean="0"/>
          </a:p>
          <a:p>
            <a:endParaRPr lang="en-US" dirty="0"/>
          </a:p>
        </p:txBody>
      </p:sp>
      <p:pic>
        <p:nvPicPr>
          <p:cNvPr id="6" name="Picture 4" descr="Image result for abdominal aortic aneurysm stent graft"/>
          <p:cNvPicPr>
            <a:picLocks noChangeAspect="1" noChangeArrowheads="1"/>
          </p:cNvPicPr>
          <p:nvPr/>
        </p:nvPicPr>
        <p:blipFill rotWithShape="1">
          <a:blip r:embed="rId2">
            <a:extLst>
              <a:ext uri="{28A0092B-C50C-407E-A947-70E740481C1C}">
                <a14:useLocalDpi xmlns:a14="http://schemas.microsoft.com/office/drawing/2010/main" val="0"/>
              </a:ext>
            </a:extLst>
          </a:blip>
          <a:srcRect l="27045" r="29522"/>
          <a:stretch/>
        </p:blipFill>
        <p:spPr bwMode="auto">
          <a:xfrm>
            <a:off x="7601804" y="1845734"/>
            <a:ext cx="3384644" cy="438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322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KẾT LUẬN</a:t>
            </a:r>
            <a:endParaRPr lang="en-US" dirty="0"/>
          </a:p>
        </p:txBody>
      </p:sp>
      <p:sp>
        <p:nvSpPr>
          <p:cNvPr id="3" name="Content Placeholder 2"/>
          <p:cNvSpPr>
            <a:spLocks noGrp="1"/>
          </p:cNvSpPr>
          <p:nvPr>
            <p:ph idx="1"/>
          </p:nvPr>
        </p:nvSpPr>
        <p:spPr>
          <a:xfrm>
            <a:off x="1105469" y="1845734"/>
            <a:ext cx="10085696" cy="4353360"/>
          </a:xfrm>
        </p:spPr>
        <p:txBody>
          <a:bodyPr>
            <a:normAutofit fontScale="92500" lnSpcReduction="20000"/>
          </a:bodyPr>
          <a:lstStyle/>
          <a:p>
            <a:pPr algn="just"/>
            <a:r>
              <a:rPr lang="en-US" dirty="0" smtClean="0"/>
              <a:t> </a:t>
            </a:r>
            <a:r>
              <a:rPr lang="en-US" dirty="0" err="1" smtClean="0"/>
              <a:t>Bệnh</a:t>
            </a:r>
            <a:r>
              <a:rPr lang="en-US" dirty="0" smtClean="0"/>
              <a:t> </a:t>
            </a:r>
            <a:r>
              <a:rPr lang="en-US" dirty="0" err="1" smtClean="0"/>
              <a:t>diễn</a:t>
            </a:r>
            <a:r>
              <a:rPr lang="en-US" dirty="0" smtClean="0"/>
              <a:t> </a:t>
            </a:r>
            <a:r>
              <a:rPr lang="en-US" dirty="0" err="1" smtClean="0"/>
              <a:t>tiến</a:t>
            </a:r>
            <a:r>
              <a:rPr lang="en-US" dirty="0" smtClean="0"/>
              <a:t> </a:t>
            </a:r>
            <a:r>
              <a:rPr lang="en-US" dirty="0" err="1" smtClean="0"/>
              <a:t>âm</a:t>
            </a:r>
            <a:r>
              <a:rPr lang="en-US" dirty="0" smtClean="0"/>
              <a:t> </a:t>
            </a:r>
            <a:r>
              <a:rPr lang="en-US" dirty="0" err="1" smtClean="0"/>
              <a:t>thầm</a:t>
            </a:r>
            <a:r>
              <a:rPr lang="en-US" dirty="0" smtClean="0"/>
              <a:t> </a:t>
            </a:r>
            <a:r>
              <a:rPr lang="en-US" dirty="0" err="1" smtClean="0"/>
              <a:t>nhiều</a:t>
            </a:r>
            <a:r>
              <a:rPr lang="en-US" dirty="0" smtClean="0"/>
              <a:t> </a:t>
            </a:r>
            <a:r>
              <a:rPr lang="en-US" dirty="0" err="1" smtClean="0"/>
              <a:t>năm</a:t>
            </a:r>
            <a:r>
              <a:rPr lang="en-US" dirty="0" smtClean="0"/>
              <a:t>. </a:t>
            </a:r>
          </a:p>
          <a:p>
            <a:pPr algn="just"/>
            <a:r>
              <a:rPr lang="en-US" dirty="0"/>
              <a:t> </a:t>
            </a:r>
            <a:r>
              <a:rPr lang="en-US" dirty="0" err="1" smtClean="0"/>
              <a:t>Có</a:t>
            </a:r>
            <a:r>
              <a:rPr lang="en-US" dirty="0" smtClean="0"/>
              <a:t> </a:t>
            </a:r>
            <a:r>
              <a:rPr lang="en-US" dirty="0" err="1" smtClean="0"/>
              <a:t>thể</a:t>
            </a:r>
            <a:r>
              <a:rPr lang="en-US" dirty="0" smtClean="0"/>
              <a:t> </a:t>
            </a:r>
            <a:r>
              <a:rPr lang="en-US" dirty="0" err="1" smtClean="0"/>
              <a:t>tử</a:t>
            </a:r>
            <a:r>
              <a:rPr lang="en-US" dirty="0" smtClean="0"/>
              <a:t> </a:t>
            </a:r>
            <a:r>
              <a:rPr lang="en-US" dirty="0" err="1" smtClean="0"/>
              <a:t>vong</a:t>
            </a:r>
            <a:r>
              <a:rPr lang="en-US" dirty="0" smtClean="0"/>
              <a:t> </a:t>
            </a:r>
            <a:r>
              <a:rPr lang="en-US" dirty="0" err="1" smtClean="0"/>
              <a:t>nếu</a:t>
            </a:r>
            <a:r>
              <a:rPr lang="en-US" dirty="0" smtClean="0"/>
              <a:t> </a:t>
            </a:r>
            <a:r>
              <a:rPr lang="en-US" dirty="0" err="1" smtClean="0"/>
              <a:t>vỡ</a:t>
            </a:r>
            <a:r>
              <a:rPr lang="en-US" dirty="0" smtClean="0"/>
              <a:t> </a:t>
            </a:r>
            <a:r>
              <a:rPr lang="en-US" dirty="0" err="1" smtClean="0"/>
              <a:t>phình</a:t>
            </a:r>
            <a:r>
              <a:rPr lang="en-US" dirty="0" smtClean="0"/>
              <a:t>.</a:t>
            </a:r>
          </a:p>
          <a:p>
            <a:pPr algn="just"/>
            <a:r>
              <a:rPr lang="en-US" dirty="0"/>
              <a:t> </a:t>
            </a:r>
            <a:r>
              <a:rPr lang="en-US" dirty="0" err="1" smtClean="0"/>
              <a:t>Cần</a:t>
            </a:r>
            <a:r>
              <a:rPr lang="en-US" dirty="0" smtClean="0"/>
              <a:t> </a:t>
            </a:r>
            <a:r>
              <a:rPr lang="en-US" dirty="0" err="1" smtClean="0"/>
              <a:t>được</a:t>
            </a:r>
            <a:r>
              <a:rPr lang="en-US" dirty="0"/>
              <a:t> </a:t>
            </a:r>
            <a:r>
              <a:rPr lang="en-US" dirty="0" err="1" smtClean="0"/>
              <a:t>lưu</a:t>
            </a:r>
            <a:r>
              <a:rPr lang="en-US" dirty="0" smtClean="0"/>
              <a:t> ý </a:t>
            </a:r>
            <a:r>
              <a:rPr lang="en-US" dirty="0" err="1" smtClean="0"/>
              <a:t>tầm</a:t>
            </a:r>
            <a:r>
              <a:rPr lang="en-US" dirty="0" smtClean="0"/>
              <a:t> </a:t>
            </a:r>
            <a:r>
              <a:rPr lang="en-US" dirty="0" err="1" smtClean="0"/>
              <a:t>soát</a:t>
            </a:r>
            <a:r>
              <a:rPr lang="en-US" dirty="0" smtClean="0"/>
              <a:t> </a:t>
            </a:r>
            <a:r>
              <a:rPr lang="en-US" dirty="0" err="1" smtClean="0"/>
              <a:t>theo</a:t>
            </a:r>
            <a:r>
              <a:rPr lang="en-US" dirty="0" smtClean="0"/>
              <a:t> </a:t>
            </a:r>
            <a:r>
              <a:rPr lang="en-US" dirty="0" err="1" smtClean="0"/>
              <a:t>khuyến</a:t>
            </a:r>
            <a:r>
              <a:rPr lang="en-US" dirty="0" smtClean="0"/>
              <a:t> </a:t>
            </a:r>
            <a:r>
              <a:rPr lang="en-US" dirty="0" err="1" smtClean="0"/>
              <a:t>cáo</a:t>
            </a:r>
            <a:r>
              <a:rPr lang="en-US" dirty="0" smtClean="0"/>
              <a:t>. </a:t>
            </a:r>
          </a:p>
          <a:p>
            <a:pPr algn="just"/>
            <a:r>
              <a:rPr lang="en-US" dirty="0"/>
              <a:t> </a:t>
            </a:r>
            <a:r>
              <a:rPr lang="en-US" dirty="0" err="1" smtClean="0"/>
              <a:t>Chuyển</a:t>
            </a:r>
            <a:r>
              <a:rPr lang="en-US" dirty="0" smtClean="0"/>
              <a:t> </a:t>
            </a:r>
            <a:r>
              <a:rPr lang="en-US" dirty="0" err="1" smtClean="0"/>
              <a:t>bệnh</a:t>
            </a:r>
            <a:r>
              <a:rPr lang="en-US" dirty="0" smtClean="0"/>
              <a:t> </a:t>
            </a:r>
            <a:r>
              <a:rPr lang="en-US" dirty="0" err="1" smtClean="0"/>
              <a:t>đến</a:t>
            </a:r>
            <a:r>
              <a:rPr lang="en-US" dirty="0" smtClean="0"/>
              <a:t> </a:t>
            </a:r>
            <a:r>
              <a:rPr lang="en-US" dirty="0" err="1" smtClean="0"/>
              <a:t>những</a:t>
            </a:r>
            <a:r>
              <a:rPr lang="en-US" dirty="0" smtClean="0"/>
              <a:t> </a:t>
            </a:r>
            <a:r>
              <a:rPr lang="en-US" dirty="0" err="1" smtClean="0"/>
              <a:t>trung</a:t>
            </a:r>
            <a:r>
              <a:rPr lang="en-US" dirty="0" smtClean="0"/>
              <a:t> </a:t>
            </a:r>
            <a:r>
              <a:rPr lang="en-US" dirty="0" err="1" smtClean="0"/>
              <a:t>tâm</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can </a:t>
            </a:r>
            <a:r>
              <a:rPr lang="en-US" dirty="0" err="1" smtClean="0"/>
              <a:t>thiệp</a:t>
            </a:r>
            <a:r>
              <a:rPr lang="en-US" dirty="0" smtClean="0"/>
              <a:t> </a:t>
            </a:r>
            <a:r>
              <a:rPr lang="en-US" dirty="0" err="1" smtClean="0"/>
              <a:t>phình</a:t>
            </a:r>
            <a:r>
              <a:rPr lang="en-US" dirty="0" smtClean="0"/>
              <a:t> ĐMC </a:t>
            </a:r>
            <a:r>
              <a:rPr lang="en-US" dirty="0" err="1" smtClean="0"/>
              <a:t>khi</a:t>
            </a:r>
            <a:r>
              <a:rPr lang="en-US" dirty="0" smtClean="0"/>
              <a:t> </a:t>
            </a:r>
            <a:r>
              <a:rPr lang="en-US" dirty="0" err="1" smtClean="0"/>
              <a:t>có</a:t>
            </a:r>
            <a:r>
              <a:rPr lang="en-US" dirty="0" smtClean="0"/>
              <a:t> </a:t>
            </a:r>
            <a:r>
              <a:rPr lang="en-US" dirty="0" err="1" smtClean="0"/>
              <a:t>chẩn</a:t>
            </a:r>
            <a:r>
              <a:rPr lang="en-US" dirty="0" smtClean="0"/>
              <a:t> </a:t>
            </a:r>
            <a:r>
              <a:rPr lang="en-US" dirty="0" err="1" smtClean="0"/>
              <a:t>đoán</a:t>
            </a:r>
            <a:r>
              <a:rPr lang="en-US" dirty="0" smtClean="0"/>
              <a:t> </a:t>
            </a:r>
            <a:r>
              <a:rPr lang="en-US" dirty="0" err="1" smtClean="0"/>
              <a:t>hoặc</a:t>
            </a:r>
            <a:r>
              <a:rPr lang="en-US" dirty="0" smtClean="0"/>
              <a:t> </a:t>
            </a:r>
            <a:r>
              <a:rPr lang="en-US" dirty="0" err="1" smtClean="0"/>
              <a:t>nghi</a:t>
            </a:r>
            <a:r>
              <a:rPr lang="en-US" dirty="0" smtClean="0"/>
              <a:t> </a:t>
            </a:r>
            <a:r>
              <a:rPr lang="en-US" dirty="0" err="1" smtClean="0"/>
              <a:t>ngờ</a:t>
            </a:r>
            <a:r>
              <a:rPr lang="en-US" dirty="0" smtClean="0"/>
              <a:t>. </a:t>
            </a:r>
            <a:endParaRPr lang="en-US" dirty="0"/>
          </a:p>
        </p:txBody>
      </p:sp>
    </p:spTree>
    <p:extLst>
      <p:ext uri="{BB962C8B-B14F-4D97-AF65-F5344CB8AC3E}">
        <p14:creationId xmlns:p14="http://schemas.microsoft.com/office/powerpoint/2010/main" val="294514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MỤC TIÊU HỌC TẬP</a:t>
            </a:r>
            <a:endParaRPr lang="en-US" dirty="0"/>
          </a:p>
        </p:txBody>
      </p:sp>
      <p:sp>
        <p:nvSpPr>
          <p:cNvPr id="3" name="Content Placeholder 2"/>
          <p:cNvSpPr>
            <a:spLocks noGrp="1"/>
          </p:cNvSpPr>
          <p:nvPr>
            <p:ph idx="1"/>
          </p:nvPr>
        </p:nvSpPr>
        <p:spPr>
          <a:xfrm>
            <a:off x="1064524" y="1845734"/>
            <a:ext cx="10454186" cy="4353360"/>
          </a:xfrm>
        </p:spPr>
        <p:txBody>
          <a:bodyPr/>
          <a:lstStyle/>
          <a:p>
            <a:pPr marL="514350" indent="-514350" algn="just">
              <a:buFont typeface="+mj-lt"/>
              <a:buAutoNum type="arabicPeriod"/>
            </a:pPr>
            <a:r>
              <a:rPr lang="en-US" dirty="0" err="1" smtClean="0"/>
              <a:t>Nắm</a:t>
            </a:r>
            <a:r>
              <a:rPr lang="en-US" dirty="0" smtClean="0"/>
              <a:t> </a:t>
            </a:r>
            <a:r>
              <a:rPr lang="en-US" dirty="0" err="1" smtClean="0"/>
              <a:t>được</a:t>
            </a:r>
            <a:r>
              <a:rPr lang="en-US" dirty="0" smtClean="0"/>
              <a:t> </a:t>
            </a:r>
            <a:r>
              <a:rPr lang="en-US" dirty="0" err="1" smtClean="0"/>
              <a:t>những</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phình</a:t>
            </a:r>
            <a:r>
              <a:rPr lang="en-US" dirty="0" smtClean="0"/>
              <a:t> </a:t>
            </a:r>
            <a:r>
              <a:rPr lang="en-US" dirty="0" err="1" smtClean="0"/>
              <a:t>động</a:t>
            </a:r>
            <a:r>
              <a:rPr lang="en-US" dirty="0" smtClean="0"/>
              <a:t> </a:t>
            </a:r>
            <a:r>
              <a:rPr lang="en-US" dirty="0" err="1" smtClean="0"/>
              <a:t>mạch</a:t>
            </a:r>
            <a:r>
              <a:rPr lang="en-US" dirty="0" smtClean="0"/>
              <a:t> </a:t>
            </a:r>
            <a:r>
              <a:rPr lang="en-US" dirty="0" err="1" smtClean="0"/>
              <a:t>chủ</a:t>
            </a:r>
            <a:r>
              <a:rPr lang="en-US" dirty="0" smtClean="0"/>
              <a:t> </a:t>
            </a:r>
            <a:r>
              <a:rPr lang="en-US" dirty="0" err="1" smtClean="0"/>
              <a:t>bụng</a:t>
            </a:r>
            <a:r>
              <a:rPr lang="en-US" dirty="0" smtClean="0"/>
              <a:t>. </a:t>
            </a:r>
          </a:p>
          <a:p>
            <a:pPr marL="514350" indent="-514350" algn="just">
              <a:buFont typeface="+mj-lt"/>
              <a:buAutoNum type="arabicPeriod"/>
            </a:pPr>
            <a:r>
              <a:rPr lang="en-US" dirty="0" err="1" smtClean="0"/>
              <a:t>Có</a:t>
            </a:r>
            <a:r>
              <a:rPr lang="en-US" dirty="0" smtClean="0"/>
              <a:t> </a:t>
            </a:r>
            <a:r>
              <a:rPr lang="en-US" dirty="0" err="1" smtClean="0"/>
              <a:t>thái</a:t>
            </a:r>
            <a:r>
              <a:rPr lang="en-US" dirty="0" smtClean="0"/>
              <a:t> </a:t>
            </a:r>
            <a:r>
              <a:rPr lang="en-US" dirty="0" err="1" smtClean="0"/>
              <a:t>độ</a:t>
            </a:r>
            <a:r>
              <a:rPr lang="en-US" dirty="0" smtClean="0"/>
              <a:t> </a:t>
            </a:r>
            <a:r>
              <a:rPr lang="en-US" dirty="0" err="1" smtClean="0"/>
              <a:t>xử</a:t>
            </a:r>
            <a:r>
              <a:rPr lang="en-US" dirty="0" smtClean="0"/>
              <a:t> </a:t>
            </a:r>
            <a:r>
              <a:rPr lang="en-US" dirty="0" err="1" smtClean="0"/>
              <a:t>trí</a:t>
            </a:r>
            <a:r>
              <a:rPr lang="en-US" dirty="0" smtClean="0"/>
              <a:t> </a:t>
            </a:r>
            <a:r>
              <a:rPr lang="en-US" dirty="0" err="1" smtClean="0"/>
              <a:t>đúng</a:t>
            </a:r>
            <a:r>
              <a:rPr lang="en-US" dirty="0" smtClean="0"/>
              <a:t> </a:t>
            </a:r>
            <a:r>
              <a:rPr lang="en-US" dirty="0" err="1" smtClean="0"/>
              <a:t>khi</a:t>
            </a:r>
            <a:r>
              <a:rPr lang="en-US" dirty="0" smtClean="0"/>
              <a:t> </a:t>
            </a:r>
            <a:r>
              <a:rPr lang="en-US" dirty="0" err="1" smtClean="0"/>
              <a:t>đứng</a:t>
            </a:r>
            <a:r>
              <a:rPr lang="en-US" dirty="0" smtClean="0"/>
              <a:t> </a:t>
            </a:r>
            <a:r>
              <a:rPr lang="en-US" dirty="0" err="1" smtClean="0"/>
              <a:t>trước</a:t>
            </a:r>
            <a:r>
              <a:rPr lang="en-US" dirty="0" smtClean="0"/>
              <a:t> </a:t>
            </a:r>
            <a:r>
              <a:rPr lang="en-US" dirty="0" err="1" smtClean="0"/>
              <a:t>một</a:t>
            </a:r>
            <a:r>
              <a:rPr lang="en-US" dirty="0" smtClean="0"/>
              <a:t> </a:t>
            </a:r>
            <a:r>
              <a:rPr lang="en-US" dirty="0" err="1" smtClean="0"/>
              <a:t>bệnh</a:t>
            </a:r>
            <a:r>
              <a:rPr lang="en-US" dirty="0" smtClean="0"/>
              <a:t> </a:t>
            </a:r>
            <a:r>
              <a:rPr lang="en-US" dirty="0" err="1" smtClean="0"/>
              <a:t>nhân</a:t>
            </a:r>
            <a:r>
              <a:rPr lang="en-US" dirty="0" smtClean="0"/>
              <a:t> </a:t>
            </a:r>
            <a:r>
              <a:rPr lang="en-US" dirty="0" err="1" smtClean="0"/>
              <a:t>được</a:t>
            </a:r>
            <a:r>
              <a:rPr lang="en-US" dirty="0" smtClean="0"/>
              <a:t> </a:t>
            </a:r>
            <a:r>
              <a:rPr lang="en-US" dirty="0" err="1" smtClean="0"/>
              <a:t>chẩn</a:t>
            </a:r>
            <a:r>
              <a:rPr lang="en-US" dirty="0" smtClean="0"/>
              <a:t> </a:t>
            </a:r>
            <a:r>
              <a:rPr lang="en-US" dirty="0" err="1" smtClean="0"/>
              <a:t>đoán</a:t>
            </a:r>
            <a:r>
              <a:rPr lang="en-US" dirty="0" smtClean="0"/>
              <a:t> </a:t>
            </a:r>
            <a:r>
              <a:rPr lang="en-US" dirty="0" err="1" smtClean="0"/>
              <a:t>phình</a:t>
            </a:r>
            <a:r>
              <a:rPr lang="en-US" dirty="0" smtClean="0"/>
              <a:t> </a:t>
            </a:r>
            <a:r>
              <a:rPr lang="en-US" dirty="0" err="1" smtClean="0"/>
              <a:t>động</a:t>
            </a:r>
            <a:r>
              <a:rPr lang="en-US" dirty="0" smtClean="0"/>
              <a:t> </a:t>
            </a:r>
            <a:r>
              <a:rPr lang="en-US" dirty="0" err="1" smtClean="0"/>
              <a:t>mạch</a:t>
            </a:r>
            <a:r>
              <a:rPr lang="en-US" dirty="0" smtClean="0"/>
              <a:t> </a:t>
            </a:r>
            <a:r>
              <a:rPr lang="en-US" dirty="0" err="1" smtClean="0"/>
              <a:t>chủ</a:t>
            </a:r>
            <a:r>
              <a:rPr lang="en-US" dirty="0" smtClean="0"/>
              <a:t> </a:t>
            </a:r>
            <a:r>
              <a:rPr lang="en-US" dirty="0" err="1" smtClean="0"/>
              <a:t>bụng</a:t>
            </a:r>
            <a:r>
              <a:rPr lang="en-US" dirty="0" smtClean="0"/>
              <a:t>.  </a:t>
            </a:r>
            <a:endParaRPr lang="en-US" dirty="0"/>
          </a:p>
        </p:txBody>
      </p:sp>
    </p:spTree>
    <p:extLst>
      <p:ext uri="{BB962C8B-B14F-4D97-AF65-F5344CB8AC3E}">
        <p14:creationId xmlns:p14="http://schemas.microsoft.com/office/powerpoint/2010/main" val="1203230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TÀI LIỆU THAM KHẢO</a:t>
            </a:r>
            <a:endParaRPr lang="en-US" dirty="0"/>
          </a:p>
        </p:txBody>
      </p:sp>
      <p:sp>
        <p:nvSpPr>
          <p:cNvPr id="3" name="Content Placeholder 2"/>
          <p:cNvSpPr>
            <a:spLocks noGrp="1"/>
          </p:cNvSpPr>
          <p:nvPr>
            <p:ph idx="1"/>
          </p:nvPr>
        </p:nvSpPr>
        <p:spPr>
          <a:xfrm>
            <a:off x="900752" y="1845734"/>
            <a:ext cx="10577015" cy="4353360"/>
          </a:xfrm>
        </p:spPr>
        <p:txBody>
          <a:bodyPr>
            <a:normAutofit fontScale="62500" lnSpcReduction="20000"/>
          </a:bodyPr>
          <a:lstStyle/>
          <a:p>
            <a:pPr marL="514350" indent="-514350" algn="just">
              <a:lnSpc>
                <a:spcPct val="120000"/>
              </a:lnSpc>
              <a:spcBef>
                <a:spcPts val="0"/>
              </a:spcBef>
              <a:spcAft>
                <a:spcPts val="0"/>
              </a:spcAft>
              <a:buFont typeface="+mj-lt"/>
              <a:buAutoNum type="arabicPeriod"/>
            </a:pPr>
            <a:r>
              <a:rPr lang="en-US" b="0" dirty="0"/>
              <a:t>https://</a:t>
            </a:r>
            <a:r>
              <a:rPr lang="en-US" b="0" dirty="0" smtClean="0"/>
              <a:t>m.ufhealth.org/uf-health-aortic-disease-center/aorta-anatomy</a:t>
            </a:r>
          </a:p>
          <a:p>
            <a:pPr marL="514350" indent="-514350" algn="just">
              <a:lnSpc>
                <a:spcPct val="120000"/>
              </a:lnSpc>
              <a:spcBef>
                <a:spcPts val="0"/>
              </a:spcBef>
              <a:spcAft>
                <a:spcPts val="0"/>
              </a:spcAft>
              <a:buFont typeface="+mj-lt"/>
              <a:buAutoNum type="arabicPeriod"/>
            </a:pPr>
            <a:r>
              <a:rPr lang="en-US" b="0" dirty="0"/>
              <a:t>https://</a:t>
            </a:r>
            <a:r>
              <a:rPr lang="en-US" b="0" dirty="0" smtClean="0"/>
              <a:t>m.ufhealth.org/uf-health-aortic-disease-center/abdominal-aortic-aneurysm</a:t>
            </a:r>
          </a:p>
          <a:p>
            <a:pPr marL="514350" indent="-514350" algn="just">
              <a:lnSpc>
                <a:spcPct val="120000"/>
              </a:lnSpc>
              <a:spcBef>
                <a:spcPts val="0"/>
              </a:spcBef>
              <a:spcAft>
                <a:spcPts val="0"/>
              </a:spcAft>
              <a:buFont typeface="+mj-lt"/>
              <a:buAutoNum type="arabicPeriod"/>
            </a:pPr>
            <a:r>
              <a:rPr lang="en-US" b="0" dirty="0"/>
              <a:t>http://www.onlinejacc.org/content/72/21/2591</a:t>
            </a:r>
            <a:endParaRPr lang="en-US" b="0" dirty="0" smtClean="0"/>
          </a:p>
          <a:p>
            <a:pPr marL="514350" indent="-514350" algn="just">
              <a:lnSpc>
                <a:spcPct val="120000"/>
              </a:lnSpc>
              <a:spcBef>
                <a:spcPts val="0"/>
              </a:spcBef>
              <a:spcAft>
                <a:spcPts val="0"/>
              </a:spcAft>
              <a:buFont typeface="+mj-lt"/>
              <a:buAutoNum type="arabicPeriod"/>
            </a:pPr>
            <a:r>
              <a:rPr lang="en-US" b="0" dirty="0" err="1" smtClean="0"/>
              <a:t>Pande</a:t>
            </a:r>
            <a:r>
              <a:rPr lang="en-US" b="0" dirty="0" smtClean="0"/>
              <a:t>, R. L. and J. A. Beckman. "Abdominal Aortic Aneurysm: Populations at Risk and How to Screen." </a:t>
            </a:r>
            <a:r>
              <a:rPr lang="en-US" b="0" i="1" dirty="0" smtClean="0"/>
              <a:t>J </a:t>
            </a:r>
            <a:r>
              <a:rPr lang="en-US" b="0" i="1" dirty="0" err="1" smtClean="0"/>
              <a:t>Vasc</a:t>
            </a:r>
            <a:r>
              <a:rPr lang="en-US" b="0" i="1" dirty="0" smtClean="0"/>
              <a:t> </a:t>
            </a:r>
            <a:r>
              <a:rPr lang="en-US" b="0" i="1" dirty="0" err="1" smtClean="0"/>
              <a:t>Interv</a:t>
            </a:r>
            <a:r>
              <a:rPr lang="en-US" b="0" i="1" dirty="0" smtClean="0"/>
              <a:t> </a:t>
            </a:r>
            <a:r>
              <a:rPr lang="en-US" b="0" i="1" dirty="0" err="1" smtClean="0"/>
              <a:t>Radiol</a:t>
            </a:r>
            <a:r>
              <a:rPr lang="en-US" b="0" dirty="0" smtClean="0"/>
              <a:t> 19, no. 6 </a:t>
            </a:r>
            <a:r>
              <a:rPr lang="en-US" b="0" dirty="0" err="1" smtClean="0"/>
              <a:t>Suppl</a:t>
            </a:r>
            <a:r>
              <a:rPr lang="en-US" b="0" dirty="0" smtClean="0"/>
              <a:t> (Jun 2008): S2-8. </a:t>
            </a:r>
          </a:p>
          <a:p>
            <a:pPr marL="514350" indent="-514350" algn="just">
              <a:lnSpc>
                <a:spcPct val="120000"/>
              </a:lnSpc>
              <a:spcBef>
                <a:spcPts val="0"/>
              </a:spcBef>
              <a:spcAft>
                <a:spcPts val="0"/>
              </a:spcAft>
              <a:buFont typeface="+mj-lt"/>
              <a:buAutoNum type="arabicPeriod"/>
            </a:pPr>
            <a:r>
              <a:rPr lang="en-US" b="0" dirty="0" smtClean="0"/>
              <a:t>Bryce, Y., P. </a:t>
            </a:r>
            <a:r>
              <a:rPr lang="en-US" b="0" dirty="0" err="1" smtClean="0"/>
              <a:t>Rogoff</a:t>
            </a:r>
            <a:r>
              <a:rPr lang="en-US" b="0" dirty="0" smtClean="0"/>
              <a:t>, D. </a:t>
            </a:r>
            <a:r>
              <a:rPr lang="en-US" b="0" dirty="0" err="1" smtClean="0"/>
              <a:t>Romanelli</a:t>
            </a:r>
            <a:r>
              <a:rPr lang="en-US" b="0" dirty="0" smtClean="0"/>
              <a:t>, and R. </a:t>
            </a:r>
            <a:r>
              <a:rPr lang="en-US" b="0" dirty="0" err="1" smtClean="0"/>
              <a:t>Reichle</a:t>
            </a:r>
            <a:r>
              <a:rPr lang="en-US" b="0" dirty="0" smtClean="0"/>
              <a:t>. "Endovascular Repair of Abdominal Aortic Aneurysms: Vascular Anatomy, Device Selection, Procedure, and Procedure-Specific Complications." </a:t>
            </a:r>
            <a:r>
              <a:rPr lang="en-US" b="0" i="1" dirty="0" err="1" smtClean="0"/>
              <a:t>RadioGraphics</a:t>
            </a:r>
            <a:r>
              <a:rPr lang="pt-BR" b="0" dirty="0" smtClean="0"/>
              <a:t> 35, no. 2 (Mar-Apr 2015): 593-615.</a:t>
            </a:r>
          </a:p>
          <a:p>
            <a:pPr marL="514350" indent="-514350" algn="just">
              <a:lnSpc>
                <a:spcPct val="120000"/>
              </a:lnSpc>
              <a:spcBef>
                <a:spcPts val="0"/>
              </a:spcBef>
              <a:spcAft>
                <a:spcPts val="0"/>
              </a:spcAft>
              <a:buFont typeface="+mj-lt"/>
              <a:buAutoNum type="arabicPeriod"/>
            </a:pPr>
            <a:r>
              <a:rPr lang="pt-BR" b="0" dirty="0" smtClean="0"/>
              <a:t>Aggarwal, Sourabh, Arman Qamar, Vishal Sharma, and Alka Sharma. "Abdominal Aortic Aneurysm: A Comprehensive Review." </a:t>
            </a:r>
            <a:r>
              <a:rPr lang="pt-BR" b="0" i="1" dirty="0" smtClean="0"/>
              <a:t>Experimental and clinical cardiology</a:t>
            </a:r>
            <a:r>
              <a:rPr lang="nn-NO" b="0" dirty="0" smtClean="0"/>
              <a:t> 16, no. 1 (Spring 2011): 11-15. </a:t>
            </a:r>
          </a:p>
          <a:p>
            <a:pPr marL="514350" indent="-514350" algn="just">
              <a:lnSpc>
                <a:spcPct val="120000"/>
              </a:lnSpc>
              <a:spcBef>
                <a:spcPts val="0"/>
              </a:spcBef>
              <a:spcAft>
                <a:spcPts val="0"/>
              </a:spcAft>
              <a:buFont typeface="+mj-lt"/>
              <a:buAutoNum type="arabicPeriod"/>
            </a:pPr>
            <a:r>
              <a:rPr lang="pt-BR" b="0" dirty="0" smtClean="0"/>
              <a:t>members, Authors/Task Force. "2014 Esc Guidelines on the Diagnosis and Treatment of Aortic Diseases: Document Covering Acute and Chronic Aortic Diseases of the Thoracic and Abdominal Aorta of the Adultthe Task Force for the Diagnosis and Treatment of Aortic Diseases of the European Society of Cardiology (Esc)." </a:t>
            </a:r>
            <a:r>
              <a:rPr lang="pt-BR" b="0" i="1" dirty="0" smtClean="0"/>
              <a:t>European Heart Journal</a:t>
            </a:r>
            <a:r>
              <a:rPr lang="pt-BR" b="0" dirty="0" smtClean="0"/>
              <a:t> 35, no. 41 (2014): 2873-926. </a:t>
            </a:r>
          </a:p>
        </p:txBody>
      </p:sp>
    </p:spTree>
    <p:extLst>
      <p:ext uri="{BB962C8B-B14F-4D97-AF65-F5344CB8AC3E}">
        <p14:creationId xmlns:p14="http://schemas.microsoft.com/office/powerpoint/2010/main" val="781300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MỤC LỤC</a:t>
            </a:r>
            <a:endParaRPr lang="en-US" dirty="0"/>
          </a:p>
        </p:txBody>
      </p:sp>
      <p:sp>
        <p:nvSpPr>
          <p:cNvPr id="3" name="Content Placeholder 2"/>
          <p:cNvSpPr>
            <a:spLocks noGrp="1"/>
          </p:cNvSpPr>
          <p:nvPr>
            <p:ph idx="1"/>
          </p:nvPr>
        </p:nvSpPr>
        <p:spPr>
          <a:xfrm>
            <a:off x="2918012" y="1804790"/>
            <a:ext cx="5338884" cy="4353360"/>
          </a:xfrm>
        </p:spPr>
        <p:txBody>
          <a:bodyPr/>
          <a:lstStyle/>
          <a:p>
            <a:pPr marL="514350" indent="-514350">
              <a:buFont typeface="+mj-lt"/>
              <a:buAutoNum type="arabicPeriod"/>
            </a:pPr>
            <a:r>
              <a:rPr lang="en-US" dirty="0"/>
              <a:t> </a:t>
            </a:r>
            <a:r>
              <a:rPr lang="en-US" dirty="0" err="1"/>
              <a:t>Đại</a:t>
            </a:r>
            <a:r>
              <a:rPr lang="en-US" dirty="0"/>
              <a:t> </a:t>
            </a:r>
            <a:r>
              <a:rPr lang="en-US" dirty="0" err="1"/>
              <a:t>cương</a:t>
            </a:r>
            <a:r>
              <a:rPr lang="en-US" dirty="0"/>
              <a:t>. </a:t>
            </a:r>
          </a:p>
          <a:p>
            <a:pPr marL="514350" indent="-514350">
              <a:buFont typeface="+mj-lt"/>
              <a:buAutoNum type="arabicPeriod"/>
            </a:pPr>
            <a:r>
              <a:rPr lang="en-US" dirty="0" err="1"/>
              <a:t>Chẩn</a:t>
            </a:r>
            <a:r>
              <a:rPr lang="en-US" dirty="0"/>
              <a:t> </a:t>
            </a:r>
            <a:r>
              <a:rPr lang="en-US" dirty="0" err="1"/>
              <a:t>đoán</a:t>
            </a:r>
            <a:r>
              <a:rPr lang="en-US" dirty="0"/>
              <a:t>. </a:t>
            </a:r>
          </a:p>
          <a:p>
            <a:pPr marL="514350" indent="-514350">
              <a:buFont typeface="+mj-lt"/>
              <a:buAutoNum type="arabicPeriod"/>
            </a:pPr>
            <a:r>
              <a:rPr lang="en-US" dirty="0" smtClean="0"/>
              <a:t> </a:t>
            </a:r>
            <a:r>
              <a:rPr lang="en-US" dirty="0" err="1" smtClean="0"/>
              <a:t>Điều</a:t>
            </a:r>
            <a:r>
              <a:rPr lang="en-US" dirty="0" smtClean="0"/>
              <a:t> </a:t>
            </a:r>
            <a:r>
              <a:rPr lang="en-US" dirty="0" err="1" smtClean="0"/>
              <a:t>trị</a:t>
            </a:r>
            <a:r>
              <a:rPr lang="en-US" dirty="0" smtClean="0"/>
              <a:t> </a:t>
            </a:r>
            <a:r>
              <a:rPr lang="en-US" dirty="0" err="1" smtClean="0"/>
              <a:t>và</a:t>
            </a:r>
            <a:r>
              <a:rPr lang="en-US" dirty="0" smtClean="0"/>
              <a:t> </a:t>
            </a:r>
            <a:r>
              <a:rPr lang="en-US" dirty="0" err="1" smtClean="0"/>
              <a:t>theo</a:t>
            </a:r>
            <a:r>
              <a:rPr lang="en-US" dirty="0" smtClean="0"/>
              <a:t> </a:t>
            </a:r>
            <a:r>
              <a:rPr lang="en-US" dirty="0" err="1" smtClean="0"/>
              <a:t>dõi</a:t>
            </a:r>
            <a:r>
              <a:rPr lang="en-US" dirty="0" smtClean="0"/>
              <a:t>.  </a:t>
            </a:r>
            <a:endParaRPr lang="en-US" dirty="0"/>
          </a:p>
          <a:p>
            <a:endParaRPr lang="en-US" dirty="0"/>
          </a:p>
        </p:txBody>
      </p:sp>
    </p:spTree>
    <p:extLst>
      <p:ext uri="{BB962C8B-B14F-4D97-AF65-F5344CB8AC3E}">
        <p14:creationId xmlns:p14="http://schemas.microsoft.com/office/powerpoint/2010/main" val="54229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
            <a:ext cx="10987314" cy="1573307"/>
          </a:xfrm>
        </p:spPr>
        <p:txBody>
          <a:bodyPr/>
          <a:lstStyle/>
          <a:p>
            <a:pPr algn="ctr"/>
            <a:r>
              <a:rPr lang="en-US" dirty="0" smtClean="0"/>
              <a:t>ĐỊNH NGHĨA</a:t>
            </a:r>
            <a:endParaRPr lang="en-US" dirty="0"/>
          </a:p>
        </p:txBody>
      </p:sp>
      <p:sp>
        <p:nvSpPr>
          <p:cNvPr id="3" name="Content Placeholder 2"/>
          <p:cNvSpPr>
            <a:spLocks noGrp="1"/>
          </p:cNvSpPr>
          <p:nvPr>
            <p:ph idx="1"/>
          </p:nvPr>
        </p:nvSpPr>
        <p:spPr>
          <a:xfrm>
            <a:off x="1122149" y="1845734"/>
            <a:ext cx="5892800" cy="4353360"/>
          </a:xfrm>
        </p:spPr>
        <p:txBody>
          <a:bodyPr/>
          <a:lstStyle/>
          <a:p>
            <a:pPr marL="0" indent="0">
              <a:buNone/>
            </a:pPr>
            <a:r>
              <a:rPr lang="en-US" dirty="0" err="1" smtClean="0"/>
              <a:t>Phình</a:t>
            </a:r>
            <a:r>
              <a:rPr lang="en-US" dirty="0" smtClean="0"/>
              <a:t> </a:t>
            </a:r>
            <a:r>
              <a:rPr lang="en-US" dirty="0" err="1" smtClean="0"/>
              <a:t>động</a:t>
            </a:r>
            <a:r>
              <a:rPr lang="en-US" dirty="0" smtClean="0"/>
              <a:t> </a:t>
            </a:r>
            <a:r>
              <a:rPr lang="en-US" dirty="0" err="1" smtClean="0"/>
              <a:t>mạch</a:t>
            </a:r>
            <a:r>
              <a:rPr lang="en-US" dirty="0" smtClean="0"/>
              <a:t> </a:t>
            </a:r>
            <a:r>
              <a:rPr lang="en-US" dirty="0" err="1" smtClean="0"/>
              <a:t>chủ</a:t>
            </a:r>
            <a:r>
              <a:rPr lang="en-US" dirty="0"/>
              <a:t> </a:t>
            </a:r>
            <a:r>
              <a:rPr lang="en-US" dirty="0" err="1" smtClean="0"/>
              <a:t>bụng</a:t>
            </a:r>
            <a:r>
              <a:rPr lang="en-US" dirty="0" smtClean="0"/>
              <a:t>:  </a:t>
            </a:r>
          </a:p>
          <a:p>
            <a:pPr lvl="1"/>
            <a:r>
              <a:rPr lang="en-US" dirty="0" err="1" smtClean="0"/>
              <a:t>Giãn</a:t>
            </a:r>
            <a:r>
              <a:rPr lang="en-US" dirty="0" smtClean="0"/>
              <a:t> </a:t>
            </a:r>
            <a:r>
              <a:rPr lang="en-US" dirty="0" err="1" smtClean="0"/>
              <a:t>khu</a:t>
            </a:r>
            <a:r>
              <a:rPr lang="en-US" dirty="0" smtClean="0"/>
              <a:t> </a:t>
            </a:r>
            <a:r>
              <a:rPr lang="en-US" dirty="0" err="1" smtClean="0"/>
              <a:t>trú</a:t>
            </a:r>
            <a:r>
              <a:rPr lang="en-US" dirty="0" smtClean="0"/>
              <a:t> </a:t>
            </a:r>
            <a:r>
              <a:rPr lang="en-US" dirty="0" err="1" smtClean="0"/>
              <a:t>động</a:t>
            </a:r>
            <a:r>
              <a:rPr lang="en-US" dirty="0" smtClean="0"/>
              <a:t> </a:t>
            </a:r>
            <a:r>
              <a:rPr lang="en-US" dirty="0" err="1" smtClean="0"/>
              <a:t>mạch</a:t>
            </a:r>
            <a:r>
              <a:rPr lang="en-US" dirty="0" smtClean="0"/>
              <a:t> </a:t>
            </a:r>
            <a:r>
              <a:rPr lang="en-US" dirty="0" err="1" smtClean="0"/>
              <a:t>chủ</a:t>
            </a:r>
            <a:r>
              <a:rPr lang="en-US" dirty="0" smtClean="0"/>
              <a:t> </a:t>
            </a:r>
            <a:r>
              <a:rPr lang="en-US" dirty="0" err="1" smtClean="0"/>
              <a:t>bụng</a:t>
            </a:r>
            <a:r>
              <a:rPr lang="en-US" dirty="0" smtClean="0"/>
              <a:t> </a:t>
            </a:r>
            <a:r>
              <a:rPr lang="en-US" dirty="0" err="1" smtClean="0"/>
              <a:t>trên</a:t>
            </a:r>
            <a:r>
              <a:rPr lang="en-US" dirty="0" smtClean="0"/>
              <a:t> 50% </a:t>
            </a:r>
            <a:r>
              <a:rPr lang="en-US" dirty="0" err="1" smtClean="0"/>
              <a:t>khẩu</a:t>
            </a:r>
            <a:r>
              <a:rPr lang="en-US" dirty="0" smtClean="0"/>
              <a:t> </a:t>
            </a:r>
            <a:r>
              <a:rPr lang="en-US" dirty="0" err="1" smtClean="0"/>
              <a:t>kính</a:t>
            </a:r>
            <a:r>
              <a:rPr lang="en-US" dirty="0" smtClean="0"/>
              <a:t> </a:t>
            </a:r>
            <a:r>
              <a:rPr lang="en-US" dirty="0" err="1" smtClean="0"/>
              <a:t>lòng</a:t>
            </a:r>
            <a:r>
              <a:rPr lang="en-US" dirty="0" smtClean="0"/>
              <a:t> </a:t>
            </a:r>
            <a:r>
              <a:rPr lang="en-US" dirty="0" err="1" smtClean="0"/>
              <a:t>động</a:t>
            </a:r>
            <a:r>
              <a:rPr lang="en-US" dirty="0" smtClean="0"/>
              <a:t> </a:t>
            </a:r>
            <a:r>
              <a:rPr lang="en-US" dirty="0" err="1" smtClean="0"/>
              <a:t>mạch</a:t>
            </a:r>
            <a:r>
              <a:rPr lang="en-US" dirty="0" smtClean="0"/>
              <a:t> </a:t>
            </a:r>
            <a:r>
              <a:rPr lang="en-US" dirty="0" err="1" smtClean="0"/>
              <a:t>bình</a:t>
            </a:r>
            <a:r>
              <a:rPr lang="en-US" dirty="0" smtClean="0"/>
              <a:t> </a:t>
            </a:r>
            <a:r>
              <a:rPr lang="en-US" dirty="0" err="1" smtClean="0"/>
              <a:t>thường</a:t>
            </a:r>
            <a:r>
              <a:rPr lang="en-US" dirty="0" smtClean="0"/>
              <a:t>, </a:t>
            </a:r>
            <a:r>
              <a:rPr lang="en-US" dirty="0" err="1" smtClean="0"/>
              <a:t>hoặc</a:t>
            </a:r>
            <a:r>
              <a:rPr lang="en-US" dirty="0" smtClean="0"/>
              <a:t> </a:t>
            </a:r>
          </a:p>
          <a:p>
            <a:pPr lvl="1"/>
            <a:r>
              <a:rPr lang="en-US" dirty="0" err="1" smtClean="0"/>
              <a:t>Đường</a:t>
            </a:r>
            <a:r>
              <a:rPr lang="en-US" dirty="0" smtClean="0"/>
              <a:t> </a:t>
            </a:r>
            <a:r>
              <a:rPr lang="en-US" dirty="0" err="1" smtClean="0"/>
              <a:t>kính</a:t>
            </a:r>
            <a:r>
              <a:rPr lang="en-US" dirty="0" smtClean="0"/>
              <a:t> </a:t>
            </a:r>
            <a:r>
              <a:rPr lang="en-US" dirty="0" err="1" smtClean="0"/>
              <a:t>tối</a:t>
            </a:r>
            <a:r>
              <a:rPr lang="en-US" dirty="0" smtClean="0"/>
              <a:t> </a:t>
            </a:r>
            <a:r>
              <a:rPr lang="en-US" dirty="0" err="1" smtClean="0"/>
              <a:t>đa</a:t>
            </a:r>
            <a:r>
              <a:rPr lang="en-US" dirty="0" smtClean="0"/>
              <a:t> </a:t>
            </a:r>
            <a:r>
              <a:rPr lang="en-US" dirty="0" err="1" smtClean="0"/>
              <a:t>trên</a:t>
            </a:r>
            <a:r>
              <a:rPr lang="en-US" dirty="0" smtClean="0"/>
              <a:t> 3cm.</a:t>
            </a:r>
          </a:p>
        </p:txBody>
      </p:sp>
      <p:sp>
        <p:nvSpPr>
          <p:cNvPr id="4" name="Footer Placeholder 3"/>
          <p:cNvSpPr>
            <a:spLocks noGrp="1"/>
          </p:cNvSpPr>
          <p:nvPr>
            <p:ph type="ftr" sz="quarter" idx="11"/>
          </p:nvPr>
        </p:nvSpPr>
        <p:spPr>
          <a:xfrm>
            <a:off x="0" y="6459785"/>
            <a:ext cx="12191999" cy="365125"/>
          </a:xfrm>
        </p:spPr>
        <p:txBody>
          <a:bodyPr/>
          <a:lstStyle/>
          <a:p>
            <a:r>
              <a:rPr lang="en-US" sz="1200" b="1" dirty="0" err="1" smtClean="0"/>
              <a:t>Pande</a:t>
            </a:r>
            <a:r>
              <a:rPr lang="en-US" sz="1200" b="1" dirty="0" smtClean="0"/>
              <a:t>, R. L. and J. A. Beckman. "Abdominal Aortic Aneurysm: Populations at Risk and How to Screen." J </a:t>
            </a:r>
            <a:r>
              <a:rPr lang="en-US" sz="1200" b="1" dirty="0" err="1" smtClean="0"/>
              <a:t>Vasc</a:t>
            </a:r>
            <a:r>
              <a:rPr lang="en-US" sz="1200" b="1" dirty="0" smtClean="0"/>
              <a:t> </a:t>
            </a:r>
            <a:r>
              <a:rPr lang="en-US" sz="1200" b="1" dirty="0" err="1" smtClean="0"/>
              <a:t>Interv</a:t>
            </a:r>
            <a:r>
              <a:rPr lang="en-US" sz="1200" b="1" dirty="0" smtClean="0"/>
              <a:t> </a:t>
            </a:r>
            <a:r>
              <a:rPr lang="en-US" sz="1200" b="1" dirty="0" err="1" smtClean="0"/>
              <a:t>Radiol</a:t>
            </a:r>
            <a:r>
              <a:rPr lang="en-US" sz="1200" b="1" dirty="0" smtClean="0"/>
              <a:t> 19, no. 6 </a:t>
            </a:r>
            <a:r>
              <a:rPr lang="en-US" sz="1200" b="1" dirty="0" err="1" smtClean="0"/>
              <a:t>Suppl</a:t>
            </a:r>
            <a:r>
              <a:rPr lang="en-US" sz="1200" b="1" dirty="0" smtClean="0"/>
              <a:t> (Jun 2008): S2-8.</a:t>
            </a:r>
            <a:endParaRPr lang="en-US" sz="1200" b="1" dirty="0"/>
          </a:p>
        </p:txBody>
      </p:sp>
      <p:pic>
        <p:nvPicPr>
          <p:cNvPr id="1026" name="Picture 2" descr="Image result for abdominal aortic aneurysm"/>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531" b="4661"/>
          <a:stretch/>
        </p:blipFill>
        <p:spPr bwMode="auto">
          <a:xfrm>
            <a:off x="7183311" y="1807800"/>
            <a:ext cx="3944163" cy="4391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399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GIẢI PHẪU VÀ PHÂN CHIA </a:t>
            </a:r>
            <a:br>
              <a:rPr lang="en-US" dirty="0" smtClean="0"/>
            </a:br>
            <a:r>
              <a:rPr lang="en-US" dirty="0" smtClean="0"/>
              <a:t>CÂY ĐỘNG MẠCH CHỦ (ĐMC)</a:t>
            </a:r>
            <a:endParaRPr lang="en-US" dirty="0"/>
          </a:p>
        </p:txBody>
      </p:sp>
      <p:sp>
        <p:nvSpPr>
          <p:cNvPr id="5" name="Rounded Rectangle 4"/>
          <p:cNvSpPr/>
          <p:nvPr/>
        </p:nvSpPr>
        <p:spPr>
          <a:xfrm>
            <a:off x="203199" y="2206170"/>
            <a:ext cx="8432801" cy="346891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400" b="1" dirty="0" err="1" smtClean="0">
                <a:solidFill>
                  <a:schemeClr val="tx1"/>
                </a:solidFill>
                <a:latin typeface="Calibri Light" panose="020F0302020204030204" pitchFamily="34" charset="0"/>
              </a:rPr>
              <a:t>Gốc</a:t>
            </a:r>
            <a:r>
              <a:rPr lang="en-US" sz="2400" b="1" dirty="0" smtClean="0">
                <a:solidFill>
                  <a:schemeClr val="tx1"/>
                </a:solidFill>
                <a:latin typeface="Calibri Light" panose="020F0302020204030204" pitchFamily="34" charset="0"/>
              </a:rPr>
              <a:t> ĐMC: </a:t>
            </a:r>
            <a:r>
              <a:rPr lang="en-US" sz="2400" b="1" dirty="0" err="1" smtClean="0">
                <a:solidFill>
                  <a:schemeClr val="tx1"/>
                </a:solidFill>
                <a:latin typeface="Calibri Light" panose="020F0302020204030204" pitchFamily="34" charset="0"/>
              </a:rPr>
              <a:t>Từ</a:t>
            </a:r>
            <a:r>
              <a:rPr lang="en-US" sz="2400" b="1" dirty="0" smtClean="0">
                <a:solidFill>
                  <a:schemeClr val="tx1"/>
                </a:solidFill>
                <a:latin typeface="Calibri Light" panose="020F0302020204030204" pitchFamily="34" charset="0"/>
              </a:rPr>
              <a:t> van ĐMC </a:t>
            </a:r>
            <a:r>
              <a:rPr lang="en-US" sz="2400" b="1" dirty="0" err="1" smtClean="0">
                <a:solidFill>
                  <a:schemeClr val="tx1"/>
                </a:solidFill>
                <a:latin typeface="Calibri Light" panose="020F0302020204030204" pitchFamily="34" charset="0"/>
              </a:rPr>
              <a:t>đến</a:t>
            </a:r>
            <a:r>
              <a:rPr lang="en-US" sz="2400" b="1" dirty="0" smtClean="0">
                <a:solidFill>
                  <a:schemeClr val="tx1"/>
                </a:solidFill>
                <a:latin typeface="Calibri Light" panose="020F0302020204030204" pitchFamily="34" charset="0"/>
              </a:rPr>
              <a:t> STJ</a:t>
            </a:r>
          </a:p>
          <a:p>
            <a:pPr marL="285750" indent="-285750" algn="just">
              <a:buFont typeface="Arial" panose="020B0604020202020204" pitchFamily="34" charset="0"/>
              <a:buChar char="•"/>
            </a:pPr>
            <a:r>
              <a:rPr lang="en-US" sz="2400" b="1" dirty="0" smtClean="0">
                <a:solidFill>
                  <a:schemeClr val="tx1"/>
                </a:solidFill>
                <a:latin typeface="Calibri Light" panose="020F0302020204030204" pitchFamily="34" charset="0"/>
              </a:rPr>
              <a:t>ĐMC </a:t>
            </a:r>
            <a:r>
              <a:rPr lang="en-US" sz="2400" b="1" dirty="0" err="1" smtClean="0">
                <a:solidFill>
                  <a:schemeClr val="tx1"/>
                </a:solidFill>
                <a:latin typeface="Calibri Light" panose="020F0302020204030204" pitchFamily="34" charset="0"/>
              </a:rPr>
              <a:t>ngực</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lên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Từ</a:t>
            </a:r>
            <a:r>
              <a:rPr lang="en-US" sz="2400" b="1" dirty="0" smtClean="0">
                <a:solidFill>
                  <a:schemeClr val="tx1"/>
                </a:solidFill>
                <a:latin typeface="Calibri Light" panose="020F0302020204030204" pitchFamily="34" charset="0"/>
              </a:rPr>
              <a:t> STJ </a:t>
            </a:r>
            <a:r>
              <a:rPr lang="en-US" sz="2400" b="1" dirty="0" err="1" smtClean="0">
                <a:solidFill>
                  <a:schemeClr val="tx1"/>
                </a:solidFill>
                <a:latin typeface="Calibri Light" panose="020F0302020204030204" pitchFamily="34" charset="0"/>
              </a:rPr>
              <a:t>đến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trước</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chỗ</a:t>
            </a:r>
            <a:r>
              <a:rPr lang="en-US" sz="2400" b="1" dirty="0" smtClean="0">
                <a:solidFill>
                  <a:schemeClr val="tx1"/>
                </a:solidFill>
                <a:latin typeface="Calibri Light" panose="020F0302020204030204" pitchFamily="34" charset="0"/>
              </a:rPr>
              <a:t> chia </a:t>
            </a:r>
            <a:r>
              <a:rPr lang="en-US" sz="2400" b="1" dirty="0" err="1" smtClean="0">
                <a:solidFill>
                  <a:schemeClr val="tx1"/>
                </a:solidFill>
                <a:latin typeface="Calibri Light" panose="020F0302020204030204" pitchFamily="34" charset="0"/>
              </a:rPr>
              <a:t>thân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cánh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tay</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đầu</a:t>
            </a:r>
            <a:r>
              <a:rPr lang="en-US" sz="2400" b="1" dirty="0" smtClean="0">
                <a:solidFill>
                  <a:schemeClr val="tx1"/>
                </a:solidFill>
                <a:latin typeface="Calibri Light" panose="020F0302020204030204" pitchFamily="34" charset="0"/>
              </a:rPr>
              <a:t>. </a:t>
            </a:r>
          </a:p>
          <a:p>
            <a:pPr marL="285750" indent="-285750" algn="just">
              <a:buFont typeface="Arial" panose="020B0604020202020204" pitchFamily="34" charset="0"/>
              <a:buChar char="•"/>
            </a:pPr>
            <a:r>
              <a:rPr lang="en-US" sz="2400" b="1" dirty="0" smtClean="0">
                <a:solidFill>
                  <a:schemeClr val="tx1"/>
                </a:solidFill>
                <a:latin typeface="Calibri Light" panose="020F0302020204030204" pitchFamily="34" charset="0"/>
              </a:rPr>
              <a:t>Quai ĐMC: </a:t>
            </a:r>
            <a:r>
              <a:rPr lang="en-US" sz="2400" b="1" dirty="0" err="1" smtClean="0">
                <a:solidFill>
                  <a:schemeClr val="tx1"/>
                </a:solidFill>
                <a:latin typeface="Calibri Light" panose="020F0302020204030204" pitchFamily="34" charset="0"/>
              </a:rPr>
              <a:t>Xuất</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phát</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thân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cánh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tay</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đầu</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đến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hết</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chỗ</a:t>
            </a:r>
            <a:r>
              <a:rPr lang="en-US" sz="2400" b="1" dirty="0" smtClean="0">
                <a:solidFill>
                  <a:schemeClr val="tx1"/>
                </a:solidFill>
                <a:latin typeface="Calibri Light" panose="020F0302020204030204" pitchFamily="34" charset="0"/>
              </a:rPr>
              <a:t> chia </a:t>
            </a:r>
            <a:r>
              <a:rPr lang="en-US" sz="2400" b="1" dirty="0" err="1" smtClean="0">
                <a:solidFill>
                  <a:schemeClr val="tx1"/>
                </a:solidFill>
                <a:latin typeface="Calibri Light" panose="020F0302020204030204" pitchFamily="34" charset="0"/>
              </a:rPr>
              <a:t>động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mạch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dưới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đòn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trái</a:t>
            </a:r>
            <a:r>
              <a:rPr lang="en-US" sz="2400" b="1" dirty="0" smtClean="0">
                <a:solidFill>
                  <a:schemeClr val="tx1"/>
                </a:solidFill>
                <a:latin typeface="Calibri Light" panose="020F0302020204030204" pitchFamily="34" charset="0"/>
              </a:rPr>
              <a:t>. </a:t>
            </a:r>
          </a:p>
          <a:p>
            <a:pPr marL="285750" indent="-285750" algn="just">
              <a:buFont typeface="Arial" panose="020B0604020202020204" pitchFamily="34" charset="0"/>
              <a:buChar char="•"/>
            </a:pPr>
            <a:r>
              <a:rPr lang="en-US" sz="2400" b="1" dirty="0" smtClean="0">
                <a:solidFill>
                  <a:schemeClr val="tx1"/>
                </a:solidFill>
                <a:latin typeface="Calibri Light" panose="020F0302020204030204" pitchFamily="34" charset="0"/>
              </a:rPr>
              <a:t>ĐMC </a:t>
            </a:r>
            <a:r>
              <a:rPr lang="en-US" sz="2400" b="1" dirty="0" err="1" smtClean="0">
                <a:solidFill>
                  <a:schemeClr val="tx1"/>
                </a:solidFill>
                <a:latin typeface="Calibri Light" panose="020F0302020204030204" pitchFamily="34" charset="0"/>
              </a:rPr>
              <a:t>ngực</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xuống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Sau</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chỗ</a:t>
            </a:r>
            <a:r>
              <a:rPr lang="en-US" sz="2400" b="1" dirty="0" smtClean="0">
                <a:solidFill>
                  <a:schemeClr val="tx1"/>
                </a:solidFill>
                <a:latin typeface="Calibri Light" panose="020F0302020204030204" pitchFamily="34" charset="0"/>
              </a:rPr>
              <a:t> chia </a:t>
            </a:r>
            <a:r>
              <a:rPr lang="en-US" sz="2400" b="1" dirty="0" err="1" smtClean="0">
                <a:solidFill>
                  <a:schemeClr val="tx1"/>
                </a:solidFill>
                <a:latin typeface="Calibri Light" panose="020F0302020204030204" pitchFamily="34" charset="0"/>
              </a:rPr>
              <a:t>động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mạch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dưới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đòn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trái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đến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cơ</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hoành</a:t>
            </a:r>
            <a:r>
              <a:rPr lang="en-US" sz="2400" b="1" dirty="0" smtClean="0">
                <a:solidFill>
                  <a:schemeClr val="tx1"/>
                </a:solidFill>
                <a:latin typeface="Calibri Light" panose="020F0302020204030204" pitchFamily="34" charset="0"/>
              </a:rPr>
              <a:t>. </a:t>
            </a:r>
          </a:p>
          <a:p>
            <a:pPr marL="285750" indent="-285750" algn="just">
              <a:buFont typeface="Arial" panose="020B0604020202020204" pitchFamily="34" charset="0"/>
              <a:buChar char="•"/>
            </a:pPr>
            <a:r>
              <a:rPr lang="en-US" sz="2400" b="1" dirty="0" smtClean="0">
                <a:solidFill>
                  <a:schemeClr val="tx1"/>
                </a:solidFill>
                <a:latin typeface="Calibri Light" panose="020F0302020204030204" pitchFamily="34" charset="0"/>
              </a:rPr>
              <a:t>ĐMC </a:t>
            </a:r>
            <a:r>
              <a:rPr lang="en-US" sz="2400" b="1" dirty="0" err="1" smtClean="0">
                <a:solidFill>
                  <a:schemeClr val="tx1"/>
                </a:solidFill>
                <a:latin typeface="Calibri Light" panose="020F0302020204030204" pitchFamily="34" charset="0"/>
              </a:rPr>
              <a:t>bụng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Dưới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cơ</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hoành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đến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chỗ</a:t>
            </a:r>
            <a:r>
              <a:rPr lang="en-US" sz="2400" b="1" dirty="0" smtClean="0">
                <a:solidFill>
                  <a:schemeClr val="tx1"/>
                </a:solidFill>
                <a:latin typeface="Calibri Light" panose="020F0302020204030204" pitchFamily="34" charset="0"/>
              </a:rPr>
              <a:t> chia </a:t>
            </a:r>
            <a:r>
              <a:rPr lang="en-US" sz="2400" b="1" dirty="0" err="1" smtClean="0">
                <a:solidFill>
                  <a:schemeClr val="tx1"/>
                </a:solidFill>
                <a:latin typeface="Calibri Light" panose="020F0302020204030204" pitchFamily="34" charset="0"/>
              </a:rPr>
              <a:t>thành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hai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động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mạch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chậu</a:t>
            </a:r>
            <a:r>
              <a:rPr lang="en-US" sz="2400" b="1" dirty="0" smtClean="0">
                <a:solidFill>
                  <a:schemeClr val="tx1"/>
                </a:solidFill>
                <a:latin typeface="Calibri Light" panose="020F0302020204030204" pitchFamily="34" charset="0"/>
              </a:rPr>
              <a:t>. </a:t>
            </a:r>
          </a:p>
          <a:p>
            <a:pPr marL="285750" indent="-285750" algn="just">
              <a:buFont typeface="Arial" panose="020B0604020202020204" pitchFamily="34" charset="0"/>
              <a:buChar char="•"/>
            </a:pPr>
            <a:endParaRPr lang="en-US" sz="2400" b="1" dirty="0">
              <a:solidFill>
                <a:schemeClr val="accent6">
                  <a:lumMod val="75000"/>
                </a:schemeClr>
              </a:solidFill>
              <a:latin typeface="Calibri Light" panose="020F0302020204030204" pitchFamily="34" charset="0"/>
            </a:endParaRPr>
          </a:p>
        </p:txBody>
      </p:sp>
      <p:pic>
        <p:nvPicPr>
          <p:cNvPr id="1030" name="Picture 6" descr="Aorta Anato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10171" y="1798891"/>
            <a:ext cx="3381829" cy="5059109"/>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11"/>
          <p:cNvSpPr>
            <a:spLocks noGrp="1"/>
          </p:cNvSpPr>
          <p:nvPr>
            <p:ph type="ftr" sz="quarter" idx="11"/>
          </p:nvPr>
        </p:nvSpPr>
        <p:spPr>
          <a:xfrm>
            <a:off x="65313" y="6466730"/>
            <a:ext cx="8810171" cy="391270"/>
          </a:xfrm>
        </p:spPr>
        <p:txBody>
          <a:bodyPr/>
          <a:lstStyle/>
          <a:p>
            <a:r>
              <a:rPr lang="en-US" sz="1600" b="1" dirty="0" smtClean="0">
                <a:solidFill>
                  <a:schemeClr val="accent3">
                    <a:lumMod val="20000"/>
                    <a:lumOff val="80000"/>
                  </a:schemeClr>
                </a:solidFill>
              </a:rPr>
              <a:t>HTTPS://M.UFHEALTH.ORG/UF-HEALTH-AORTIC-DISEASE-CENTER/AORTA-ANATOMY</a:t>
            </a:r>
            <a:endParaRPr lang="en-US" sz="1600" b="1" dirty="0">
              <a:solidFill>
                <a:schemeClr val="accent3">
                  <a:lumMod val="20000"/>
                  <a:lumOff val="80000"/>
                </a:schemeClr>
              </a:solidFill>
            </a:endParaRPr>
          </a:p>
        </p:txBody>
      </p:sp>
    </p:spTree>
    <p:extLst>
      <p:ext uri="{BB962C8B-B14F-4D97-AF65-F5344CB8AC3E}">
        <p14:creationId xmlns:p14="http://schemas.microsoft.com/office/powerpoint/2010/main" val="3481768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DẠNG PHÌNH ĐỘNG MẠCH CHỦ</a:t>
            </a:r>
            <a:endParaRPr lang="en-US" dirty="0"/>
          </a:p>
        </p:txBody>
      </p:sp>
      <p:pic>
        <p:nvPicPr>
          <p:cNvPr id="4" name="Content Placeholder 3"/>
          <p:cNvPicPr>
            <a:picLocks noGrp="1" noChangeAspect="1"/>
          </p:cNvPicPr>
          <p:nvPr>
            <p:ph idx="1"/>
          </p:nvPr>
        </p:nvPicPr>
        <p:blipFill rotWithShape="1">
          <a:blip r:embed="rId2"/>
          <a:srcRect l="61324" t="18286" r="8292" b="13374"/>
          <a:stretch/>
        </p:blipFill>
        <p:spPr>
          <a:xfrm>
            <a:off x="8258629" y="1845477"/>
            <a:ext cx="3657599" cy="4435773"/>
          </a:xfrm>
          <a:prstGeom prst="rect">
            <a:avLst/>
          </a:prstGeom>
        </p:spPr>
      </p:pic>
      <p:sp>
        <p:nvSpPr>
          <p:cNvPr id="5" name="Rounded Rectangle 4"/>
          <p:cNvSpPr/>
          <p:nvPr/>
        </p:nvSpPr>
        <p:spPr>
          <a:xfrm>
            <a:off x="399142" y="1845477"/>
            <a:ext cx="7728858" cy="42069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Arial" panose="020B0604020202020204" pitchFamily="34" charset="0"/>
              <a:buChar char="•"/>
            </a:pPr>
            <a:r>
              <a:rPr lang="en-US" sz="2400" b="1" dirty="0" err="1" smtClean="0">
                <a:solidFill>
                  <a:schemeClr val="tx1"/>
                </a:solidFill>
                <a:latin typeface="Calibri Light" panose="020F0302020204030204" pitchFamily="34" charset="0"/>
              </a:rPr>
              <a:t>Phình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dạng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túi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Phình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khu</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trú</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trên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một</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vị</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trí</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của</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chu</a:t>
            </a:r>
            <a:r>
              <a:rPr lang="en-US" sz="2400" b="1" dirty="0" smtClean="0">
                <a:solidFill>
                  <a:schemeClr val="tx1"/>
                </a:solidFill>
                <a:latin typeface="Calibri Light" panose="020F0302020204030204" pitchFamily="34" charset="0"/>
              </a:rPr>
              <a:t> vi </a:t>
            </a:r>
            <a:r>
              <a:rPr lang="en-US" sz="2400" b="1" dirty="0" err="1" smtClean="0">
                <a:solidFill>
                  <a:schemeClr val="tx1"/>
                </a:solidFill>
                <a:latin typeface="Calibri Light" panose="020F0302020204030204" pitchFamily="34" charset="0"/>
              </a:rPr>
              <a:t>động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mạch</a:t>
            </a:r>
            <a:r>
              <a:rPr lang="en-US" sz="2400" b="1" dirty="0" smtClean="0">
                <a:solidFill>
                  <a:schemeClr val="tx1"/>
                </a:solidFill>
                <a:latin typeface="Calibri Light" panose="020F0302020204030204" pitchFamily="34" charset="0"/>
              </a:rPr>
              <a:t>.</a:t>
            </a:r>
          </a:p>
          <a:p>
            <a:pPr marL="285750" indent="-285750" algn="just">
              <a:lnSpc>
                <a:spcPct val="150000"/>
              </a:lnSpc>
              <a:buFont typeface="Arial" panose="020B0604020202020204" pitchFamily="34" charset="0"/>
              <a:buChar char="•"/>
            </a:pPr>
            <a:r>
              <a:rPr lang="en-US" sz="2400" b="1" dirty="0" err="1" smtClean="0">
                <a:solidFill>
                  <a:schemeClr val="tx1"/>
                </a:solidFill>
                <a:latin typeface="Calibri Light" panose="020F0302020204030204" pitchFamily="34" charset="0"/>
              </a:rPr>
              <a:t>Phình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dạng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thoi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Phình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toàn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bộ</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chu</a:t>
            </a:r>
            <a:r>
              <a:rPr lang="en-US" sz="2400" b="1" dirty="0" smtClean="0">
                <a:solidFill>
                  <a:schemeClr val="tx1"/>
                </a:solidFill>
                <a:latin typeface="Calibri Light" panose="020F0302020204030204" pitchFamily="34" charset="0"/>
              </a:rPr>
              <a:t> vi </a:t>
            </a:r>
            <a:r>
              <a:rPr lang="en-US" sz="2400" b="1" dirty="0" err="1" smtClean="0">
                <a:solidFill>
                  <a:schemeClr val="tx1"/>
                </a:solidFill>
                <a:latin typeface="Calibri Light" panose="020F0302020204030204" pitchFamily="34" charset="0"/>
              </a:rPr>
              <a:t>của</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động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mạch</a:t>
            </a:r>
            <a:r>
              <a:rPr lang="en-US" sz="2400" b="1" dirty="0" smtClean="0">
                <a:solidFill>
                  <a:schemeClr val="tx1"/>
                </a:solidFill>
                <a:latin typeface="Calibri Light" panose="020F0302020204030204" pitchFamily="34" charset="0"/>
              </a:rPr>
              <a:t>. </a:t>
            </a:r>
          </a:p>
          <a:p>
            <a:pPr marL="285750" indent="-285750" algn="just">
              <a:lnSpc>
                <a:spcPct val="150000"/>
              </a:lnSpc>
              <a:buFont typeface="Arial" panose="020B0604020202020204" pitchFamily="34" charset="0"/>
              <a:buChar char="•"/>
            </a:pPr>
            <a:r>
              <a:rPr lang="en-US" sz="2400" b="1" dirty="0" err="1" smtClean="0">
                <a:solidFill>
                  <a:schemeClr val="tx1"/>
                </a:solidFill>
                <a:latin typeface="Calibri Light" panose="020F0302020204030204" pitchFamily="34" charset="0"/>
              </a:rPr>
              <a:t>Giả</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phình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vỡ</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trong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bao</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Máu</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thoát</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ra</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khỏi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lòng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mạch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được</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bao</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lại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bởi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ngoại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mạc</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và</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mô</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liên</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kết</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xung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quanh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động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mạch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Thành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khối</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phình</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không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có</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đủ</a:t>
            </a:r>
            <a:r>
              <a:rPr lang="en-US" sz="2400" b="1" dirty="0" smtClean="0">
                <a:solidFill>
                  <a:schemeClr val="tx1"/>
                </a:solidFill>
                <a:latin typeface="Calibri Light" panose="020F0302020204030204" pitchFamily="34" charset="0"/>
              </a:rPr>
              <a:t> 3 </a:t>
            </a:r>
            <a:r>
              <a:rPr lang="en-US" sz="2400" b="1" dirty="0" err="1" smtClean="0">
                <a:solidFill>
                  <a:schemeClr val="tx1"/>
                </a:solidFill>
                <a:latin typeface="Calibri Light" panose="020F0302020204030204" pitchFamily="34" charset="0"/>
              </a:rPr>
              <a:t>lớp</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áo</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động</a:t>
            </a:r>
            <a:r>
              <a:rPr lang="en-US" sz="2400" b="1" dirty="0" smtClean="0">
                <a:solidFill>
                  <a:schemeClr val="tx1"/>
                </a:solidFill>
                <a:latin typeface="Calibri Light" panose="020F0302020204030204" pitchFamily="34" charset="0"/>
              </a:rPr>
              <a:t> </a:t>
            </a:r>
            <a:r>
              <a:rPr lang="en-US" sz="2400" b="1" dirty="0" err="1" smtClean="0">
                <a:solidFill>
                  <a:schemeClr val="tx1"/>
                </a:solidFill>
                <a:latin typeface="Calibri Light" panose="020F0302020204030204" pitchFamily="34" charset="0"/>
              </a:rPr>
              <a:t>mạch</a:t>
            </a:r>
            <a:r>
              <a:rPr lang="en-US" sz="2400" b="1" dirty="0" smtClean="0">
                <a:solidFill>
                  <a:schemeClr val="tx1"/>
                </a:solidFill>
                <a:latin typeface="Calibri Light" panose="020F0302020204030204" pitchFamily="34" charset="0"/>
              </a:rPr>
              <a:t>.  </a:t>
            </a:r>
          </a:p>
        </p:txBody>
      </p:sp>
      <p:sp>
        <p:nvSpPr>
          <p:cNvPr id="8" name="Footer Placeholder 11"/>
          <p:cNvSpPr>
            <a:spLocks noGrp="1"/>
          </p:cNvSpPr>
          <p:nvPr>
            <p:ph type="ftr" sz="quarter" idx="11"/>
          </p:nvPr>
        </p:nvSpPr>
        <p:spPr>
          <a:xfrm>
            <a:off x="65313" y="6466730"/>
            <a:ext cx="8810171" cy="391270"/>
          </a:xfrm>
        </p:spPr>
        <p:txBody>
          <a:bodyPr/>
          <a:lstStyle/>
          <a:p>
            <a:r>
              <a:rPr lang="en-US" sz="1600" b="1" dirty="0"/>
              <a:t>https://m.ufhealth.org/uf-health-aortic-disease-center/abdominal-aortic-aneurysm</a:t>
            </a:r>
            <a:endParaRPr lang="en-US" sz="1600" b="1" dirty="0">
              <a:solidFill>
                <a:schemeClr val="accent3">
                  <a:lumMod val="20000"/>
                  <a:lumOff val="80000"/>
                </a:schemeClr>
              </a:solidFill>
            </a:endParaRPr>
          </a:p>
        </p:txBody>
      </p:sp>
    </p:spTree>
    <p:extLst>
      <p:ext uri="{BB962C8B-B14F-4D97-AF65-F5344CB8AC3E}">
        <p14:creationId xmlns:p14="http://schemas.microsoft.com/office/powerpoint/2010/main" val="436897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LOẠI PHÌNH ĐỘNG MẠCH CHỦ BỤNG</a:t>
            </a:r>
            <a:endParaRPr lang="en-US" dirty="0"/>
          </a:p>
        </p:txBody>
      </p:sp>
      <p:sp>
        <p:nvSpPr>
          <p:cNvPr id="7" name="Rounded Rectangle 6"/>
          <p:cNvSpPr/>
          <p:nvPr/>
        </p:nvSpPr>
        <p:spPr>
          <a:xfrm>
            <a:off x="0" y="4741390"/>
            <a:ext cx="12192000" cy="150948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mj-lt"/>
              <a:buAutoNum type="alphaUcPeriod"/>
            </a:pPr>
            <a:r>
              <a:rPr lang="en-US" sz="2200" b="1" dirty="0" err="1" smtClean="0">
                <a:solidFill>
                  <a:schemeClr val="tx1"/>
                </a:solidFill>
                <a:latin typeface="Calibri Light" panose="020F0302020204030204" pitchFamily="34" charset="0"/>
              </a:rPr>
              <a:t>Phình</a:t>
            </a:r>
            <a:r>
              <a:rPr lang="en-US" sz="2200" b="1" dirty="0" smtClean="0">
                <a:solidFill>
                  <a:schemeClr val="tx1"/>
                </a:solidFill>
                <a:latin typeface="Calibri Light" panose="020F0302020204030204" pitchFamily="34" charset="0"/>
              </a:rPr>
              <a:t> ĐMC </a:t>
            </a:r>
            <a:r>
              <a:rPr lang="en-US" sz="2200" b="1" dirty="0" err="1" smtClean="0">
                <a:solidFill>
                  <a:schemeClr val="tx1"/>
                </a:solidFill>
                <a:latin typeface="Calibri Light" panose="020F0302020204030204" pitchFamily="34" charset="0"/>
              </a:rPr>
              <a:t>bụng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trên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thận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Động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mạch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thân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tạng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và</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mạc</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treo</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tràng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trên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xuất</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phát</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từ</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túi</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phình</a:t>
            </a:r>
            <a:r>
              <a:rPr lang="en-US" sz="2200" b="1" dirty="0" smtClean="0">
                <a:solidFill>
                  <a:schemeClr val="tx1"/>
                </a:solidFill>
                <a:latin typeface="Calibri Light" panose="020F0302020204030204" pitchFamily="34" charset="0"/>
              </a:rPr>
              <a:t>. </a:t>
            </a:r>
          </a:p>
          <a:p>
            <a:pPr marL="457200" indent="-457200" algn="just">
              <a:buFont typeface="+mj-lt"/>
              <a:buAutoNum type="alphaUcPeriod"/>
            </a:pPr>
            <a:r>
              <a:rPr lang="en-US" sz="2200" b="1" dirty="0" err="1" smtClean="0">
                <a:solidFill>
                  <a:schemeClr val="tx1"/>
                </a:solidFill>
                <a:latin typeface="Calibri Light" panose="020F0302020204030204" pitchFamily="34" charset="0"/>
              </a:rPr>
              <a:t>Phình</a:t>
            </a:r>
            <a:r>
              <a:rPr lang="en-US" sz="2200" b="1" dirty="0" smtClean="0">
                <a:solidFill>
                  <a:schemeClr val="tx1"/>
                </a:solidFill>
                <a:latin typeface="Calibri Light" panose="020F0302020204030204" pitchFamily="34" charset="0"/>
              </a:rPr>
              <a:t> ĐMC </a:t>
            </a:r>
            <a:r>
              <a:rPr lang="en-US" sz="2200" b="1" dirty="0" err="1" smtClean="0">
                <a:solidFill>
                  <a:schemeClr val="tx1"/>
                </a:solidFill>
                <a:latin typeface="Calibri Light" panose="020F0302020204030204" pitchFamily="34" charset="0"/>
              </a:rPr>
              <a:t>bụng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ngang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thận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Túi</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phình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không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bao</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gồm</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động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mạch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thân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tạng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và</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động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mạch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mạc</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treo</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tràng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trên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đầu</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trên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túi</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phình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không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nằm</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dưới</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động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mạch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thận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thấp</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nhất</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quá</a:t>
            </a:r>
            <a:r>
              <a:rPr lang="en-US" sz="2200" b="1" dirty="0" smtClean="0">
                <a:solidFill>
                  <a:schemeClr val="tx1"/>
                </a:solidFill>
                <a:latin typeface="Calibri Light" panose="020F0302020204030204" pitchFamily="34" charset="0"/>
              </a:rPr>
              <a:t> 10mm. </a:t>
            </a:r>
          </a:p>
          <a:p>
            <a:pPr marL="457200" indent="-457200" algn="just">
              <a:buFont typeface="+mj-lt"/>
              <a:buAutoNum type="alphaUcPeriod"/>
            </a:pPr>
            <a:r>
              <a:rPr lang="en-US" sz="2200" b="1" dirty="0" err="1" smtClean="0">
                <a:solidFill>
                  <a:schemeClr val="tx1"/>
                </a:solidFill>
                <a:latin typeface="Calibri Light" panose="020F0302020204030204" pitchFamily="34" charset="0"/>
              </a:rPr>
              <a:t>Phình</a:t>
            </a:r>
            <a:r>
              <a:rPr lang="en-US" sz="2200" b="1" dirty="0" smtClean="0">
                <a:solidFill>
                  <a:schemeClr val="tx1"/>
                </a:solidFill>
                <a:latin typeface="Calibri Light" panose="020F0302020204030204" pitchFamily="34" charset="0"/>
              </a:rPr>
              <a:t> ĐMC </a:t>
            </a:r>
            <a:r>
              <a:rPr lang="en-US" sz="2200" b="1" dirty="0" err="1" smtClean="0">
                <a:solidFill>
                  <a:schemeClr val="tx1"/>
                </a:solidFill>
                <a:latin typeface="Calibri Light" panose="020F0302020204030204" pitchFamily="34" charset="0"/>
              </a:rPr>
              <a:t>bụng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dưới</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thận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Đầu</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trên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túi</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phình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nằm</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dưới</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động</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mạch</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thận</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thấp</a:t>
            </a:r>
            <a:r>
              <a:rPr lang="en-US" sz="2200" b="1" dirty="0" smtClean="0">
                <a:solidFill>
                  <a:schemeClr val="tx1"/>
                </a:solidFill>
                <a:latin typeface="Calibri Light" panose="020F0302020204030204" pitchFamily="34" charset="0"/>
              </a:rPr>
              <a:t> </a:t>
            </a:r>
            <a:r>
              <a:rPr lang="en-US" sz="2200" b="1" dirty="0" err="1" smtClean="0">
                <a:solidFill>
                  <a:schemeClr val="tx1"/>
                </a:solidFill>
                <a:latin typeface="Calibri Light" panose="020F0302020204030204" pitchFamily="34" charset="0"/>
              </a:rPr>
              <a:t>nhất</a:t>
            </a:r>
            <a:r>
              <a:rPr lang="en-US" sz="2200" b="1" dirty="0" smtClean="0">
                <a:solidFill>
                  <a:schemeClr val="tx1"/>
                </a:solidFill>
                <a:latin typeface="Calibri Light" panose="020F0302020204030204" pitchFamily="34" charset="0"/>
              </a:rPr>
              <a:t> &gt; 10mm. </a:t>
            </a:r>
            <a:endParaRPr lang="en-US" sz="2200" b="1" dirty="0">
              <a:solidFill>
                <a:schemeClr val="tx1"/>
              </a:solidFill>
              <a:latin typeface="Calibri Light" panose="020F0302020204030204" pitchFamily="34" charset="0"/>
            </a:endParaRPr>
          </a:p>
        </p:txBody>
      </p:sp>
      <p:pic>
        <p:nvPicPr>
          <p:cNvPr id="5" name="Content Placeholder 4"/>
          <p:cNvPicPr>
            <a:picLocks noGrp="1" noChangeAspect="1"/>
          </p:cNvPicPr>
          <p:nvPr>
            <p:ph idx="1"/>
          </p:nvPr>
        </p:nvPicPr>
        <p:blipFill rotWithShape="1">
          <a:blip r:embed="rId2"/>
          <a:srcRect l="16941" t="39611" r="52877" b="21710"/>
          <a:stretch/>
        </p:blipFill>
        <p:spPr>
          <a:xfrm>
            <a:off x="174170" y="1886857"/>
            <a:ext cx="3321269" cy="2293257"/>
          </a:xfrm>
          <a:prstGeom prst="rect">
            <a:avLst/>
          </a:prstGeom>
        </p:spPr>
      </p:pic>
      <p:pic>
        <p:nvPicPr>
          <p:cNvPr id="6" name="Picture 5"/>
          <p:cNvPicPr>
            <a:picLocks noChangeAspect="1"/>
          </p:cNvPicPr>
          <p:nvPr/>
        </p:nvPicPr>
        <p:blipFill rotWithShape="1">
          <a:blip r:embed="rId3"/>
          <a:srcRect l="17316" t="41460" r="50446" b="14647"/>
          <a:stretch/>
        </p:blipFill>
        <p:spPr>
          <a:xfrm>
            <a:off x="4359728" y="1886857"/>
            <a:ext cx="3363685" cy="2293257"/>
          </a:xfrm>
          <a:prstGeom prst="rect">
            <a:avLst/>
          </a:prstGeom>
        </p:spPr>
      </p:pic>
      <p:pic>
        <p:nvPicPr>
          <p:cNvPr id="8" name="Picture 7"/>
          <p:cNvPicPr>
            <a:picLocks noChangeAspect="1"/>
          </p:cNvPicPr>
          <p:nvPr/>
        </p:nvPicPr>
        <p:blipFill rotWithShape="1">
          <a:blip r:embed="rId4"/>
          <a:srcRect l="17315" t="40011" r="54452" b="21066"/>
          <a:stretch/>
        </p:blipFill>
        <p:spPr>
          <a:xfrm>
            <a:off x="8084457" y="1886858"/>
            <a:ext cx="3315063" cy="2293256"/>
          </a:xfrm>
          <a:prstGeom prst="rect">
            <a:avLst/>
          </a:prstGeom>
        </p:spPr>
      </p:pic>
      <p:sp>
        <p:nvSpPr>
          <p:cNvPr id="12" name="Rounded Rectangle 11"/>
          <p:cNvSpPr/>
          <p:nvPr/>
        </p:nvSpPr>
        <p:spPr>
          <a:xfrm>
            <a:off x="1444171" y="4180114"/>
            <a:ext cx="544286" cy="47171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accent6">
                    <a:lumMod val="75000"/>
                  </a:schemeClr>
                </a:solidFill>
                <a:latin typeface="Calibri Light" panose="020F0302020204030204" pitchFamily="34" charset="0"/>
              </a:rPr>
              <a:t>A </a:t>
            </a:r>
            <a:endParaRPr lang="en-US" sz="2200" b="1" dirty="0">
              <a:solidFill>
                <a:schemeClr val="accent6">
                  <a:lumMod val="75000"/>
                </a:schemeClr>
              </a:solidFill>
              <a:latin typeface="Calibri Light" panose="020F0302020204030204" pitchFamily="34" charset="0"/>
            </a:endParaRPr>
          </a:p>
        </p:txBody>
      </p:sp>
      <p:sp>
        <p:nvSpPr>
          <p:cNvPr id="13" name="Rounded Rectangle 12"/>
          <p:cNvSpPr/>
          <p:nvPr/>
        </p:nvSpPr>
        <p:spPr>
          <a:xfrm>
            <a:off x="5310051" y="4107221"/>
            <a:ext cx="544286" cy="47171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75000"/>
                  </a:schemeClr>
                </a:solidFill>
                <a:latin typeface="Calibri Light" panose="020F0302020204030204" pitchFamily="34" charset="0"/>
              </a:rPr>
              <a:t>B</a:t>
            </a:r>
            <a:r>
              <a:rPr lang="en-US" sz="2200" b="1" dirty="0" smtClean="0">
                <a:solidFill>
                  <a:schemeClr val="accent6">
                    <a:lumMod val="75000"/>
                  </a:schemeClr>
                </a:solidFill>
                <a:latin typeface="Calibri Light" panose="020F0302020204030204" pitchFamily="34" charset="0"/>
              </a:rPr>
              <a:t> </a:t>
            </a:r>
            <a:endParaRPr lang="en-US" sz="2200" b="1" dirty="0">
              <a:solidFill>
                <a:schemeClr val="accent6">
                  <a:lumMod val="75000"/>
                </a:schemeClr>
              </a:solidFill>
              <a:latin typeface="Calibri Light" panose="020F0302020204030204" pitchFamily="34" charset="0"/>
            </a:endParaRPr>
          </a:p>
        </p:txBody>
      </p:sp>
      <p:sp>
        <p:nvSpPr>
          <p:cNvPr id="14" name="Rounded Rectangle 13"/>
          <p:cNvSpPr/>
          <p:nvPr/>
        </p:nvSpPr>
        <p:spPr>
          <a:xfrm>
            <a:off x="9175931" y="4180113"/>
            <a:ext cx="544286" cy="47171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75000"/>
                  </a:schemeClr>
                </a:solidFill>
                <a:latin typeface="Calibri Light" panose="020F0302020204030204" pitchFamily="34" charset="0"/>
              </a:rPr>
              <a:t>C</a:t>
            </a:r>
            <a:r>
              <a:rPr lang="en-US" sz="2200" b="1" dirty="0" smtClean="0">
                <a:solidFill>
                  <a:schemeClr val="accent6">
                    <a:lumMod val="75000"/>
                  </a:schemeClr>
                </a:solidFill>
                <a:latin typeface="Calibri Light" panose="020F0302020204030204" pitchFamily="34" charset="0"/>
              </a:rPr>
              <a:t> </a:t>
            </a:r>
            <a:endParaRPr lang="en-US" sz="2200" b="1" dirty="0">
              <a:solidFill>
                <a:schemeClr val="accent6">
                  <a:lumMod val="75000"/>
                </a:schemeClr>
              </a:solidFill>
              <a:latin typeface="Calibri Light" panose="020F0302020204030204" pitchFamily="34" charset="0"/>
            </a:endParaRPr>
          </a:p>
        </p:txBody>
      </p:sp>
      <p:sp>
        <p:nvSpPr>
          <p:cNvPr id="15" name="Footer Placeholder 11"/>
          <p:cNvSpPr>
            <a:spLocks noGrp="1"/>
          </p:cNvSpPr>
          <p:nvPr>
            <p:ph type="ftr" sz="quarter" idx="11"/>
          </p:nvPr>
        </p:nvSpPr>
        <p:spPr>
          <a:xfrm>
            <a:off x="65313" y="6466730"/>
            <a:ext cx="12126687" cy="391270"/>
          </a:xfrm>
        </p:spPr>
        <p:txBody>
          <a:bodyPr/>
          <a:lstStyle/>
          <a:p>
            <a:r>
              <a:rPr lang="en-US" sz="1400" b="1" i="0" dirty="0" smtClean="0">
                <a:solidFill>
                  <a:schemeClr val="accent3">
                    <a:lumMod val="20000"/>
                    <a:lumOff val="80000"/>
                  </a:schemeClr>
                </a:solidFill>
              </a:rPr>
              <a:t>Bryce, Y., P. </a:t>
            </a:r>
            <a:r>
              <a:rPr lang="en-US" sz="1400" b="1" i="0" dirty="0" err="1" smtClean="0">
                <a:solidFill>
                  <a:schemeClr val="accent3">
                    <a:lumMod val="20000"/>
                    <a:lumOff val="80000"/>
                  </a:schemeClr>
                </a:solidFill>
              </a:rPr>
              <a:t>Rogoff</a:t>
            </a:r>
            <a:r>
              <a:rPr lang="en-US" sz="1400" b="1" i="0" dirty="0" smtClean="0">
                <a:solidFill>
                  <a:schemeClr val="accent3">
                    <a:lumMod val="20000"/>
                    <a:lumOff val="80000"/>
                  </a:schemeClr>
                </a:solidFill>
              </a:rPr>
              <a:t>, D. </a:t>
            </a:r>
            <a:r>
              <a:rPr lang="en-US" sz="1400" b="1" i="0" dirty="0" err="1" smtClean="0">
                <a:solidFill>
                  <a:schemeClr val="accent3">
                    <a:lumMod val="20000"/>
                    <a:lumOff val="80000"/>
                  </a:schemeClr>
                </a:solidFill>
              </a:rPr>
              <a:t>Romanelli</a:t>
            </a:r>
            <a:r>
              <a:rPr lang="en-US" sz="1400" b="1" i="0" dirty="0" smtClean="0">
                <a:solidFill>
                  <a:schemeClr val="accent3">
                    <a:lumMod val="20000"/>
                    <a:lumOff val="80000"/>
                  </a:schemeClr>
                </a:solidFill>
              </a:rPr>
              <a:t>, and R. </a:t>
            </a:r>
            <a:r>
              <a:rPr lang="en-US" sz="1400" b="1" i="0" dirty="0" err="1" smtClean="0">
                <a:solidFill>
                  <a:schemeClr val="accent3">
                    <a:lumMod val="20000"/>
                    <a:lumOff val="80000"/>
                  </a:schemeClr>
                </a:solidFill>
              </a:rPr>
              <a:t>Reichle</a:t>
            </a:r>
            <a:r>
              <a:rPr lang="en-US" sz="1400" b="1" i="0" dirty="0" smtClean="0">
                <a:solidFill>
                  <a:schemeClr val="accent3">
                    <a:lumMod val="20000"/>
                    <a:lumOff val="80000"/>
                  </a:schemeClr>
                </a:solidFill>
              </a:rPr>
              <a:t>. "Endovascular Repair of Abdominal Aortic Aneurysms: Vascular Anatomy, Device Selection, Procedure, and Procedure-Specific Complications." </a:t>
            </a:r>
            <a:r>
              <a:rPr lang="en-US" sz="1400" b="1" dirty="0" err="1" smtClean="0">
                <a:solidFill>
                  <a:schemeClr val="accent3">
                    <a:lumMod val="20000"/>
                    <a:lumOff val="80000"/>
                  </a:schemeClr>
                </a:solidFill>
              </a:rPr>
              <a:t>RadioGraphics</a:t>
            </a:r>
            <a:r>
              <a:rPr lang="pt-BR" sz="1400" b="1" i="0" dirty="0" smtClean="0">
                <a:solidFill>
                  <a:schemeClr val="accent3">
                    <a:lumMod val="20000"/>
                    <a:lumOff val="80000"/>
                  </a:schemeClr>
                </a:solidFill>
              </a:rPr>
              <a:t> 35, no. 2 (Mar-Apr 2015): 593-615. </a:t>
            </a:r>
            <a:endParaRPr lang="en-US" sz="1400" b="1" dirty="0">
              <a:solidFill>
                <a:schemeClr val="accent3">
                  <a:lumMod val="20000"/>
                  <a:lumOff val="80000"/>
                </a:schemeClr>
              </a:solidFill>
            </a:endParaRPr>
          </a:p>
        </p:txBody>
      </p:sp>
    </p:spTree>
    <p:extLst>
      <p:ext uri="{BB962C8B-B14F-4D97-AF65-F5344CB8AC3E}">
        <p14:creationId xmlns:p14="http://schemas.microsoft.com/office/powerpoint/2010/main" val="3860523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DỊCH TỄ HỌC</a:t>
            </a:r>
            <a:endParaRPr lang="en-US" dirty="0"/>
          </a:p>
        </p:txBody>
      </p:sp>
      <p:sp>
        <p:nvSpPr>
          <p:cNvPr id="3" name="Content Placeholder 2"/>
          <p:cNvSpPr>
            <a:spLocks noGrp="1"/>
          </p:cNvSpPr>
          <p:nvPr>
            <p:ph idx="1"/>
          </p:nvPr>
        </p:nvSpPr>
        <p:spPr>
          <a:xfrm>
            <a:off x="1078173" y="1845734"/>
            <a:ext cx="10153934" cy="4353360"/>
          </a:xfrm>
        </p:spPr>
        <p:txBody>
          <a:bodyPr/>
          <a:lstStyle/>
          <a:p>
            <a:pPr algn="just">
              <a:lnSpc>
                <a:spcPct val="150000"/>
              </a:lnSpc>
            </a:pPr>
            <a:r>
              <a:rPr lang="en-US" dirty="0" smtClean="0"/>
              <a:t> </a:t>
            </a:r>
            <a:r>
              <a:rPr lang="en-US" dirty="0" err="1" smtClean="0"/>
              <a:t>Tỉ</a:t>
            </a:r>
            <a:r>
              <a:rPr lang="en-US" dirty="0" smtClean="0"/>
              <a:t> </a:t>
            </a:r>
            <a:r>
              <a:rPr lang="en-US" dirty="0" err="1" smtClean="0"/>
              <a:t>lệ</a:t>
            </a:r>
            <a:r>
              <a:rPr lang="en-US" dirty="0" smtClean="0"/>
              <a:t> </a:t>
            </a:r>
            <a:r>
              <a:rPr lang="en-US" dirty="0" err="1" smtClean="0"/>
              <a:t>mắc</a:t>
            </a:r>
            <a:r>
              <a:rPr lang="en-US" dirty="0" smtClean="0"/>
              <a:t> </a:t>
            </a:r>
            <a:r>
              <a:rPr lang="en-US" dirty="0" err="1" smtClean="0"/>
              <a:t>bệnh</a:t>
            </a:r>
            <a:r>
              <a:rPr lang="en-US" dirty="0" smtClean="0"/>
              <a:t>: </a:t>
            </a:r>
          </a:p>
          <a:p>
            <a:pPr lvl="1" algn="just">
              <a:lnSpc>
                <a:spcPct val="150000"/>
              </a:lnSpc>
            </a:pPr>
            <a:r>
              <a:rPr lang="en-US" dirty="0" smtClean="0"/>
              <a:t>Nam </a:t>
            </a:r>
            <a:r>
              <a:rPr lang="en-US" dirty="0" err="1" smtClean="0"/>
              <a:t>giới</a:t>
            </a:r>
            <a:r>
              <a:rPr lang="en-US" dirty="0" smtClean="0"/>
              <a:t>: 2 – 8 %.</a:t>
            </a:r>
          </a:p>
          <a:p>
            <a:pPr lvl="1" algn="just">
              <a:lnSpc>
                <a:spcPct val="150000"/>
              </a:lnSpc>
            </a:pPr>
            <a:r>
              <a:rPr lang="en-US" dirty="0" smtClean="0"/>
              <a:t>Nam </a:t>
            </a:r>
            <a:r>
              <a:rPr lang="en-US" dirty="0" err="1" smtClean="0"/>
              <a:t>trên</a:t>
            </a:r>
            <a:r>
              <a:rPr lang="en-US" dirty="0" smtClean="0"/>
              <a:t> 50 </a:t>
            </a:r>
            <a:r>
              <a:rPr lang="en-US" dirty="0" err="1" smtClean="0"/>
              <a:t>tuổi</a:t>
            </a:r>
            <a:r>
              <a:rPr lang="en-US" dirty="0" smtClean="0"/>
              <a:t>: 4 – 8 %.  </a:t>
            </a:r>
          </a:p>
          <a:p>
            <a:pPr lvl="1" algn="just">
              <a:lnSpc>
                <a:spcPct val="150000"/>
              </a:lnSpc>
            </a:pPr>
            <a:r>
              <a:rPr lang="en-US" dirty="0" err="1" smtClean="0"/>
              <a:t>Nữ</a:t>
            </a:r>
            <a:r>
              <a:rPr lang="en-US" dirty="0" smtClean="0"/>
              <a:t> </a:t>
            </a:r>
            <a:r>
              <a:rPr lang="en-US" dirty="0" err="1" smtClean="0"/>
              <a:t>giới</a:t>
            </a:r>
            <a:r>
              <a:rPr lang="en-US" dirty="0" smtClean="0"/>
              <a:t>: 1 – 1.3 %.</a:t>
            </a:r>
          </a:p>
          <a:p>
            <a:pPr algn="just">
              <a:lnSpc>
                <a:spcPct val="150000"/>
              </a:lnSpc>
            </a:pPr>
            <a:r>
              <a:rPr lang="en-US" dirty="0"/>
              <a:t> </a:t>
            </a:r>
            <a:r>
              <a:rPr lang="en-US" dirty="0" err="1" smtClean="0"/>
              <a:t>Tỉ</a:t>
            </a:r>
            <a:r>
              <a:rPr lang="en-US" dirty="0" smtClean="0"/>
              <a:t> </a:t>
            </a:r>
            <a:r>
              <a:rPr lang="en-US" dirty="0" err="1" smtClean="0"/>
              <a:t>lệ</a:t>
            </a:r>
            <a:r>
              <a:rPr lang="en-US" dirty="0" smtClean="0"/>
              <a:t> </a:t>
            </a:r>
            <a:r>
              <a:rPr lang="en-US" dirty="0" err="1" smtClean="0"/>
              <a:t>tử</a:t>
            </a:r>
            <a:r>
              <a:rPr lang="en-US" dirty="0" smtClean="0"/>
              <a:t> </a:t>
            </a:r>
            <a:r>
              <a:rPr lang="en-US" dirty="0" err="1" smtClean="0"/>
              <a:t>vong</a:t>
            </a:r>
            <a:r>
              <a:rPr lang="en-US" dirty="0" smtClean="0"/>
              <a:t>: </a:t>
            </a:r>
          </a:p>
          <a:p>
            <a:pPr lvl="1" algn="just">
              <a:lnSpc>
                <a:spcPct val="150000"/>
              </a:lnSpc>
            </a:pPr>
            <a:r>
              <a:rPr lang="en-US" dirty="0" err="1" smtClean="0"/>
              <a:t>Tại</a:t>
            </a:r>
            <a:r>
              <a:rPr lang="en-US" dirty="0" smtClean="0"/>
              <a:t> </a:t>
            </a:r>
            <a:r>
              <a:rPr lang="en-US" dirty="0" err="1" smtClean="0"/>
              <a:t>Mỹ</a:t>
            </a:r>
            <a:r>
              <a:rPr lang="en-US" dirty="0" smtClean="0"/>
              <a:t>: 7000 </a:t>
            </a:r>
            <a:r>
              <a:rPr lang="en-US" dirty="0" err="1" smtClean="0"/>
              <a:t>bệnh</a:t>
            </a:r>
            <a:r>
              <a:rPr lang="en-US" dirty="0" smtClean="0"/>
              <a:t> </a:t>
            </a:r>
            <a:r>
              <a:rPr lang="en-US" dirty="0" err="1" smtClean="0"/>
              <a:t>nhân</a:t>
            </a:r>
            <a:r>
              <a:rPr lang="en-US" dirty="0" smtClean="0"/>
              <a:t> </a:t>
            </a:r>
            <a:r>
              <a:rPr lang="en-US" dirty="0" err="1" smtClean="0"/>
              <a:t>tử</a:t>
            </a:r>
            <a:r>
              <a:rPr lang="en-US" dirty="0" smtClean="0"/>
              <a:t> </a:t>
            </a:r>
            <a:r>
              <a:rPr lang="en-US" dirty="0" err="1" smtClean="0"/>
              <a:t>vong</a:t>
            </a:r>
            <a:r>
              <a:rPr lang="en-US" dirty="0" smtClean="0"/>
              <a:t> </a:t>
            </a:r>
            <a:r>
              <a:rPr lang="en-US" dirty="0" err="1" smtClean="0"/>
              <a:t>mỗi</a:t>
            </a:r>
            <a:r>
              <a:rPr lang="en-US" dirty="0" smtClean="0"/>
              <a:t> </a:t>
            </a:r>
            <a:r>
              <a:rPr lang="en-US" dirty="0" err="1" smtClean="0"/>
              <a:t>năm</a:t>
            </a:r>
            <a:r>
              <a:rPr lang="en-US" dirty="0" smtClean="0"/>
              <a:t> do </a:t>
            </a:r>
            <a:r>
              <a:rPr lang="en-US" dirty="0" err="1" smtClean="0"/>
              <a:t>vỡ</a:t>
            </a:r>
            <a:r>
              <a:rPr lang="en-US" dirty="0" smtClean="0"/>
              <a:t> </a:t>
            </a:r>
            <a:r>
              <a:rPr lang="en-US" dirty="0" err="1" smtClean="0"/>
              <a:t>phình</a:t>
            </a:r>
            <a:r>
              <a:rPr lang="en-US" dirty="0" smtClean="0"/>
              <a:t> ĐMC </a:t>
            </a:r>
            <a:r>
              <a:rPr lang="en-US" dirty="0" err="1" smtClean="0"/>
              <a:t>bụng</a:t>
            </a:r>
            <a:r>
              <a:rPr lang="en-US" dirty="0" smtClean="0"/>
              <a:t>. </a:t>
            </a:r>
            <a:endParaRPr lang="en-US" dirty="0"/>
          </a:p>
        </p:txBody>
      </p:sp>
      <p:sp>
        <p:nvSpPr>
          <p:cNvPr id="4" name="Footer Placeholder 11"/>
          <p:cNvSpPr>
            <a:spLocks noGrp="1"/>
          </p:cNvSpPr>
          <p:nvPr>
            <p:ph type="ftr" sz="quarter" idx="11"/>
          </p:nvPr>
        </p:nvSpPr>
        <p:spPr>
          <a:xfrm>
            <a:off x="1192814" y="6466730"/>
            <a:ext cx="8729108" cy="391270"/>
          </a:xfrm>
        </p:spPr>
        <p:txBody>
          <a:bodyPr/>
          <a:lstStyle/>
          <a:p>
            <a:r>
              <a:rPr lang="pt-BR" sz="1400" b="1" dirty="0" smtClean="0"/>
              <a:t>Uptodate 2019</a:t>
            </a:r>
            <a:endParaRPr lang="nn-NO" sz="1400" b="1" i="1" dirty="0" smtClean="0">
              <a:solidFill>
                <a:schemeClr val="accent3">
                  <a:lumMod val="20000"/>
                  <a:lumOff val="80000"/>
                </a:schemeClr>
              </a:solidFill>
            </a:endParaRPr>
          </a:p>
        </p:txBody>
      </p:sp>
    </p:spTree>
    <p:extLst>
      <p:ext uri="{BB962C8B-B14F-4D97-AF65-F5344CB8AC3E}">
        <p14:creationId xmlns:p14="http://schemas.microsoft.com/office/powerpoint/2010/main" val="2249247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YẾU TỐ NGUY CƠ</a:t>
            </a:r>
            <a:endParaRPr lang="en-US" sz="5400" b="1" dirty="0"/>
          </a:p>
        </p:txBody>
      </p:sp>
      <p:sp>
        <p:nvSpPr>
          <p:cNvPr id="3" name="Content Placeholder 2"/>
          <p:cNvSpPr>
            <a:spLocks noGrp="1"/>
          </p:cNvSpPr>
          <p:nvPr>
            <p:ph sz="half" idx="1"/>
          </p:nvPr>
        </p:nvSpPr>
        <p:spPr/>
        <p:txBody>
          <a:bodyPr>
            <a:normAutofit/>
          </a:bodyPr>
          <a:lstStyle/>
          <a:p>
            <a:pPr>
              <a:lnSpc>
                <a:spcPct val="110000"/>
              </a:lnSpc>
            </a:pPr>
            <a:r>
              <a:rPr lang="en-US" dirty="0" smtClean="0"/>
              <a:t> </a:t>
            </a:r>
            <a:r>
              <a:rPr lang="en-US" sz="2800" b="1" dirty="0" err="1" smtClean="0"/>
              <a:t>Tăng</a:t>
            </a:r>
            <a:r>
              <a:rPr lang="en-US" sz="2800" b="1" dirty="0" smtClean="0"/>
              <a:t> </a:t>
            </a:r>
            <a:r>
              <a:rPr lang="en-US" sz="2800" b="1" dirty="0" err="1" smtClean="0"/>
              <a:t>huyết</a:t>
            </a:r>
            <a:r>
              <a:rPr lang="en-US" sz="2800" b="1" dirty="0" smtClean="0"/>
              <a:t> </a:t>
            </a:r>
            <a:r>
              <a:rPr lang="en-US" sz="2800" b="1" dirty="0" err="1" smtClean="0"/>
              <a:t>áp</a:t>
            </a:r>
            <a:r>
              <a:rPr lang="en-US" sz="2800" b="1" dirty="0" smtClean="0"/>
              <a:t>. </a:t>
            </a:r>
          </a:p>
          <a:p>
            <a:pPr>
              <a:lnSpc>
                <a:spcPct val="110000"/>
              </a:lnSpc>
            </a:pPr>
            <a:r>
              <a:rPr lang="en-US" sz="2800" b="1" dirty="0"/>
              <a:t> </a:t>
            </a:r>
            <a:r>
              <a:rPr lang="en-US" sz="2800" b="1" dirty="0" err="1" smtClean="0"/>
              <a:t>Đái</a:t>
            </a:r>
            <a:r>
              <a:rPr lang="en-US" sz="2800" b="1" dirty="0" smtClean="0"/>
              <a:t> </a:t>
            </a:r>
            <a:r>
              <a:rPr lang="en-US" sz="2800" b="1" dirty="0" err="1" smtClean="0"/>
              <a:t>tháo</a:t>
            </a:r>
            <a:r>
              <a:rPr lang="en-US" sz="2800" b="1" dirty="0" smtClean="0"/>
              <a:t> </a:t>
            </a:r>
            <a:r>
              <a:rPr lang="en-US" sz="2800" b="1" dirty="0" err="1" smtClean="0"/>
              <a:t>đường</a:t>
            </a:r>
            <a:r>
              <a:rPr lang="en-US" sz="2800" b="1" dirty="0" smtClean="0"/>
              <a:t>. </a:t>
            </a:r>
          </a:p>
          <a:p>
            <a:pPr>
              <a:lnSpc>
                <a:spcPct val="110000"/>
              </a:lnSpc>
            </a:pPr>
            <a:r>
              <a:rPr lang="en-US" sz="2800" b="1" dirty="0"/>
              <a:t> </a:t>
            </a:r>
            <a:r>
              <a:rPr lang="en-US" sz="2800" b="1" dirty="0" err="1" smtClean="0"/>
              <a:t>Rối</a:t>
            </a:r>
            <a:r>
              <a:rPr lang="en-US" sz="2800" b="1" dirty="0" smtClean="0"/>
              <a:t> </a:t>
            </a:r>
            <a:r>
              <a:rPr lang="en-US" sz="2800" b="1" dirty="0" err="1" smtClean="0"/>
              <a:t>loạn</a:t>
            </a:r>
            <a:r>
              <a:rPr lang="en-US" sz="2800" b="1" dirty="0" smtClean="0"/>
              <a:t> </a:t>
            </a:r>
            <a:r>
              <a:rPr lang="en-US" sz="2800" b="1" dirty="0" err="1" smtClean="0"/>
              <a:t>chuyển</a:t>
            </a:r>
            <a:r>
              <a:rPr lang="en-US" sz="2800" b="1" dirty="0" smtClean="0"/>
              <a:t> </a:t>
            </a:r>
            <a:r>
              <a:rPr lang="en-US" sz="2800" b="1" dirty="0" err="1" smtClean="0"/>
              <a:t>hóa</a:t>
            </a:r>
            <a:r>
              <a:rPr lang="en-US" sz="2800" b="1" dirty="0" smtClean="0"/>
              <a:t> lipid </a:t>
            </a:r>
            <a:r>
              <a:rPr lang="en-US" sz="2800" b="1" dirty="0" err="1" smtClean="0"/>
              <a:t>máu</a:t>
            </a:r>
            <a:r>
              <a:rPr lang="en-US" sz="2800" b="1" dirty="0" smtClean="0"/>
              <a:t>. </a:t>
            </a:r>
          </a:p>
          <a:p>
            <a:pPr>
              <a:lnSpc>
                <a:spcPct val="110000"/>
              </a:lnSpc>
            </a:pPr>
            <a:r>
              <a:rPr lang="en-US" sz="2800" b="1" dirty="0"/>
              <a:t> </a:t>
            </a:r>
            <a:r>
              <a:rPr lang="en-US" sz="2800" b="1" dirty="0" err="1" smtClean="0"/>
              <a:t>Thừa</a:t>
            </a:r>
            <a:r>
              <a:rPr lang="en-US" sz="2800" b="1" dirty="0" smtClean="0"/>
              <a:t> </a:t>
            </a:r>
            <a:r>
              <a:rPr lang="en-US" sz="2800" b="1" dirty="0" err="1" smtClean="0"/>
              <a:t>cân</a:t>
            </a:r>
            <a:r>
              <a:rPr lang="en-US" sz="2800" b="1" dirty="0" smtClean="0"/>
              <a:t>, </a:t>
            </a:r>
            <a:r>
              <a:rPr lang="en-US" sz="2800" b="1" dirty="0" err="1" smtClean="0"/>
              <a:t>béo</a:t>
            </a:r>
            <a:r>
              <a:rPr lang="en-US" sz="2800" b="1" dirty="0" smtClean="0"/>
              <a:t> </a:t>
            </a:r>
            <a:r>
              <a:rPr lang="en-US" sz="2800" b="1" dirty="0" err="1" smtClean="0"/>
              <a:t>phì</a:t>
            </a:r>
            <a:r>
              <a:rPr lang="en-US" sz="2800" b="1" dirty="0" smtClean="0"/>
              <a:t>. </a:t>
            </a:r>
          </a:p>
          <a:p>
            <a:pPr>
              <a:lnSpc>
                <a:spcPct val="110000"/>
              </a:lnSpc>
            </a:pPr>
            <a:r>
              <a:rPr lang="en-US" sz="2800" b="1" dirty="0"/>
              <a:t> </a:t>
            </a:r>
            <a:r>
              <a:rPr lang="en-US" sz="2800" b="1" dirty="0" err="1" smtClean="0"/>
              <a:t>Lười</a:t>
            </a:r>
            <a:r>
              <a:rPr lang="en-US" sz="2800" b="1" dirty="0" smtClean="0"/>
              <a:t> </a:t>
            </a:r>
            <a:r>
              <a:rPr lang="en-US" sz="2800" b="1" dirty="0" err="1" smtClean="0"/>
              <a:t>vận</a:t>
            </a:r>
            <a:r>
              <a:rPr lang="en-US" sz="2800" b="1" dirty="0" smtClean="0"/>
              <a:t> </a:t>
            </a:r>
            <a:r>
              <a:rPr lang="en-US" sz="2800" b="1" dirty="0" err="1" smtClean="0"/>
              <a:t>động</a:t>
            </a:r>
            <a:r>
              <a:rPr lang="en-US" sz="2800" b="1" dirty="0" smtClean="0"/>
              <a:t>. </a:t>
            </a:r>
          </a:p>
          <a:p>
            <a:pPr>
              <a:lnSpc>
                <a:spcPct val="110000"/>
              </a:lnSpc>
            </a:pPr>
            <a:r>
              <a:rPr lang="en-US" sz="2800" b="1" dirty="0" smtClean="0"/>
              <a:t> </a:t>
            </a:r>
            <a:r>
              <a:rPr lang="en-US" sz="2800" b="1" dirty="0" err="1" smtClean="0"/>
              <a:t>Hút</a:t>
            </a:r>
            <a:r>
              <a:rPr lang="en-US" sz="2800" b="1" dirty="0" smtClean="0"/>
              <a:t> </a:t>
            </a:r>
            <a:r>
              <a:rPr lang="en-US" sz="2800" b="1" dirty="0" err="1" smtClean="0"/>
              <a:t>thuốc</a:t>
            </a:r>
            <a:r>
              <a:rPr lang="en-US" sz="2800" b="1" dirty="0" smtClean="0"/>
              <a:t> </a:t>
            </a:r>
            <a:r>
              <a:rPr lang="en-US" sz="2800" b="1" dirty="0" err="1" smtClean="0"/>
              <a:t>lá</a:t>
            </a:r>
            <a:r>
              <a:rPr lang="en-US" sz="2800" b="1" dirty="0" smtClean="0"/>
              <a:t>. </a:t>
            </a:r>
            <a:endParaRPr lang="en-US" sz="2800" b="1" dirty="0"/>
          </a:p>
        </p:txBody>
      </p:sp>
      <p:sp>
        <p:nvSpPr>
          <p:cNvPr id="4" name="Content Placeholder 3"/>
          <p:cNvSpPr>
            <a:spLocks noGrp="1"/>
          </p:cNvSpPr>
          <p:nvPr>
            <p:ph sz="half" idx="2"/>
          </p:nvPr>
        </p:nvSpPr>
        <p:spPr>
          <a:xfrm>
            <a:off x="6823880" y="1845735"/>
            <a:ext cx="4331799" cy="4023360"/>
          </a:xfrm>
        </p:spPr>
        <p:txBody>
          <a:bodyPr>
            <a:normAutofit/>
          </a:bodyPr>
          <a:lstStyle/>
          <a:p>
            <a:r>
              <a:rPr lang="en-US" sz="2800" b="1" dirty="0" err="1" smtClean="0"/>
              <a:t>Tuổi</a:t>
            </a:r>
            <a:r>
              <a:rPr lang="en-US" sz="2800" b="1" dirty="0" smtClean="0"/>
              <a:t> </a:t>
            </a:r>
          </a:p>
          <a:p>
            <a:r>
              <a:rPr lang="en-US" sz="2800" b="1" dirty="0" err="1" smtClean="0"/>
              <a:t>Giới</a:t>
            </a:r>
            <a:endParaRPr lang="en-US" sz="2800" b="1" dirty="0" smtClean="0"/>
          </a:p>
          <a:p>
            <a:r>
              <a:rPr lang="en-US" sz="2800" b="1" dirty="0" err="1" smtClean="0"/>
              <a:t>Gia</a:t>
            </a:r>
            <a:r>
              <a:rPr lang="en-US" sz="2800" b="1" dirty="0" smtClean="0"/>
              <a:t> </a:t>
            </a:r>
            <a:r>
              <a:rPr lang="en-US" sz="2800" b="1" dirty="0" err="1" smtClean="0"/>
              <a:t>đình</a:t>
            </a:r>
            <a:r>
              <a:rPr lang="en-US" sz="2800" b="1" dirty="0" smtClean="0"/>
              <a:t>.</a:t>
            </a:r>
            <a:endParaRPr lang="en-US" sz="2800" b="1" dirty="0"/>
          </a:p>
        </p:txBody>
      </p:sp>
      <p:sp>
        <p:nvSpPr>
          <p:cNvPr id="5" name="Footer Placeholder 11"/>
          <p:cNvSpPr>
            <a:spLocks noGrp="1"/>
          </p:cNvSpPr>
          <p:nvPr>
            <p:ph type="ftr" sz="quarter" idx="11"/>
          </p:nvPr>
        </p:nvSpPr>
        <p:spPr>
          <a:xfrm>
            <a:off x="1192814" y="6466730"/>
            <a:ext cx="8729108" cy="391270"/>
          </a:xfrm>
        </p:spPr>
        <p:txBody>
          <a:bodyPr/>
          <a:lstStyle/>
          <a:p>
            <a:r>
              <a:rPr lang="en-US" sz="1400" b="1" dirty="0" err="1" smtClean="0">
                <a:solidFill>
                  <a:schemeClr val="accent3">
                    <a:lumMod val="20000"/>
                    <a:lumOff val="80000"/>
                  </a:schemeClr>
                </a:solidFill>
              </a:rPr>
              <a:t>Pande</a:t>
            </a:r>
            <a:r>
              <a:rPr lang="en-US" sz="1400" b="1" dirty="0" smtClean="0">
                <a:solidFill>
                  <a:schemeClr val="accent3">
                    <a:lumMod val="20000"/>
                    <a:lumOff val="80000"/>
                  </a:schemeClr>
                </a:solidFill>
              </a:rPr>
              <a:t>, R. L. and J. A. Beckman. "Abdominal Aortic Aneurysm: Populations at Risk and How to Screen." </a:t>
            </a:r>
            <a:r>
              <a:rPr lang="en-US" sz="1400" b="1" i="1" dirty="0" smtClean="0">
                <a:solidFill>
                  <a:schemeClr val="accent3">
                    <a:lumMod val="20000"/>
                    <a:lumOff val="80000"/>
                  </a:schemeClr>
                </a:solidFill>
              </a:rPr>
              <a:t>J </a:t>
            </a:r>
            <a:r>
              <a:rPr lang="en-US" sz="1400" b="1" i="1" dirty="0" err="1" smtClean="0">
                <a:solidFill>
                  <a:schemeClr val="accent3">
                    <a:lumMod val="20000"/>
                    <a:lumOff val="80000"/>
                  </a:schemeClr>
                </a:solidFill>
              </a:rPr>
              <a:t>Vasc</a:t>
            </a:r>
            <a:r>
              <a:rPr lang="en-US" sz="1400" b="1" i="1" dirty="0" smtClean="0">
                <a:solidFill>
                  <a:schemeClr val="accent3">
                    <a:lumMod val="20000"/>
                    <a:lumOff val="80000"/>
                  </a:schemeClr>
                </a:solidFill>
              </a:rPr>
              <a:t> </a:t>
            </a:r>
            <a:r>
              <a:rPr lang="en-US" sz="1400" b="1" i="1" dirty="0" err="1" smtClean="0">
                <a:solidFill>
                  <a:schemeClr val="accent3">
                    <a:lumMod val="20000"/>
                    <a:lumOff val="80000"/>
                  </a:schemeClr>
                </a:solidFill>
              </a:rPr>
              <a:t>Interv</a:t>
            </a:r>
            <a:r>
              <a:rPr lang="en-US" sz="1400" b="1" i="1" dirty="0" smtClean="0">
                <a:solidFill>
                  <a:schemeClr val="accent3">
                    <a:lumMod val="20000"/>
                    <a:lumOff val="80000"/>
                  </a:schemeClr>
                </a:solidFill>
              </a:rPr>
              <a:t> </a:t>
            </a:r>
            <a:r>
              <a:rPr lang="en-US" sz="1400" b="1" i="1" dirty="0" err="1" smtClean="0">
                <a:solidFill>
                  <a:schemeClr val="accent3">
                    <a:lumMod val="20000"/>
                    <a:lumOff val="80000"/>
                  </a:schemeClr>
                </a:solidFill>
              </a:rPr>
              <a:t>Radiol</a:t>
            </a:r>
            <a:r>
              <a:rPr lang="en-US" sz="1400" b="1" dirty="0" smtClean="0">
                <a:solidFill>
                  <a:schemeClr val="accent3">
                    <a:lumMod val="20000"/>
                    <a:lumOff val="80000"/>
                  </a:schemeClr>
                </a:solidFill>
              </a:rPr>
              <a:t> 19, no. 6 </a:t>
            </a:r>
            <a:r>
              <a:rPr lang="en-US" sz="1400" b="1" dirty="0" err="1" smtClean="0">
                <a:solidFill>
                  <a:schemeClr val="accent3">
                    <a:lumMod val="20000"/>
                    <a:lumOff val="80000"/>
                  </a:schemeClr>
                </a:solidFill>
              </a:rPr>
              <a:t>Suppl</a:t>
            </a:r>
            <a:r>
              <a:rPr lang="en-US" sz="1400" b="1" dirty="0" smtClean="0">
                <a:solidFill>
                  <a:schemeClr val="accent3">
                    <a:lumMod val="20000"/>
                    <a:lumOff val="80000"/>
                  </a:schemeClr>
                </a:solidFill>
              </a:rPr>
              <a:t> (Jun 2008): S2-8</a:t>
            </a:r>
            <a:endParaRPr lang="nn-NO" sz="1400" b="1" i="1" dirty="0" smtClean="0">
              <a:solidFill>
                <a:schemeClr val="accent3">
                  <a:lumMod val="20000"/>
                  <a:lumOff val="80000"/>
                </a:schemeClr>
              </a:solidFill>
            </a:endParaRPr>
          </a:p>
        </p:txBody>
      </p:sp>
    </p:spTree>
    <p:extLst>
      <p:ext uri="{BB962C8B-B14F-4D97-AF65-F5344CB8AC3E}">
        <p14:creationId xmlns:p14="http://schemas.microsoft.com/office/powerpoint/2010/main" val="3915819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1602</TotalTime>
  <Words>1296</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PHÌNH ĐỘNG MẠCH CHỦ BỤNG</vt:lpstr>
      <vt:lpstr>MỤC TIÊU HỌC TẬP</vt:lpstr>
      <vt:lpstr>MỤC LỤC</vt:lpstr>
      <vt:lpstr>ĐỊNH NGHĨA</vt:lpstr>
      <vt:lpstr>GIẢI PHẪU VÀ PHÂN CHIA  CÂY ĐỘNG MẠCH CHỦ (ĐMC)</vt:lpstr>
      <vt:lpstr>CÁC DẠNG PHÌNH ĐỘNG MẠCH CHỦ</vt:lpstr>
      <vt:lpstr>PHÂN LOẠI PHÌNH ĐỘNG MẠCH CHỦ BỤNG</vt:lpstr>
      <vt:lpstr>DỊCH TỄ HỌC</vt:lpstr>
      <vt:lpstr>YẾU TỐ NGUY CƠ</vt:lpstr>
      <vt:lpstr>LÂM SÀNG</vt:lpstr>
      <vt:lpstr>CẬN LÂM SÀNG</vt:lpstr>
      <vt:lpstr>PHÌNH ĐỘNG MẠCH CHỦ BỤNG CHƯA VỠ</vt:lpstr>
      <vt:lpstr>PHÌNH ĐỘNG MẠCH CHỦ BỤNG VỠ</vt:lpstr>
      <vt:lpstr>PHÌNH MẠCH NHIỄM TRÙNG  (MYCOTIC ANEURYSM)</vt:lpstr>
      <vt:lpstr>NGUY CƠ VỠ PHÌNH</vt:lpstr>
      <vt:lpstr>CHỈ ĐỊNH CAN THIỆP</vt:lpstr>
      <vt:lpstr>PHƯƠNG ÁN CAN THIỆP</vt:lpstr>
      <vt:lpstr>PHƯƠNG ÁN CAN THIỆP</vt:lpstr>
      <vt:lpstr>KẾT LUẬN</vt:lpstr>
      <vt:lpstr>TÀI LIỆU THAM KHẢO</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PHÌNH ĐỘNG MẠCH CHỦ BỤNG</dc:title>
  <dc:creator>Trang Nguyen</dc:creator>
  <cp:lastModifiedBy>pttm</cp:lastModifiedBy>
  <cp:revision>89</cp:revision>
  <dcterms:created xsi:type="dcterms:W3CDTF">2019-06-13T13:49:40Z</dcterms:created>
  <dcterms:modified xsi:type="dcterms:W3CDTF">2019-06-16T02:13:35Z</dcterms:modified>
</cp:coreProperties>
</file>