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Source Sans Pro" panose="020B0604020202020204" charset="-93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7C72BED-7790-47AB-BBEE-5B3D22A8EC8A}">
  <a:tblStyle styleId="{97C72BED-7790-47AB-BBEE-5B3D22A8EC8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4012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Nhau tiền đạo: máu đỏ tươi, không đau, di kèm ngôi bất thường, đa số trường h xh nhẹ, YTNC: đa thai, mẹ lớn tuổi, tiền cau Nhau tđ, tc mổ lấy thai, HTL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Nhau bong non: xh âđ, máu có thể tụ trong TC → đo BCTC, vòng bụng td, đau căng, +/- cơn gò, YTNC: THA, tc nhau bong non,chấn thương, HLT, đa thai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Vỡ mạch máu tđao: mm của thai Apt test: tách rửa hemoglobin vs dd kiềm → máu thai : đỏ, máu mẹ: nâu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4. Dọa sanh non: đo dCTC thường qui 16-24, tuần 24 dCTC &lt; 25 → nguy cơ sanh non, </a:t>
            </a:r>
            <a:r>
              <a:rPr lang="en">
                <a:highlight>
                  <a:srgbClr val="FFFFFF"/>
                </a:highlight>
              </a:rPr>
              <a:t>Trì nặng bụng hoặc đau bụng.Ra nhớt hồng hoặc dịch nhầy cổ tử cung.- Đau thắt lưng, đau quặn bụng có thể kèm tiêu chảy?????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" y="-136048"/>
            <a:ext cx="9348544" cy="5104526"/>
            <a:chOff x="0" y="-114"/>
            <a:chExt cx="5888" cy="4287"/>
          </a:xfrm>
        </p:grpSpPr>
        <p:grpSp>
          <p:nvGrpSpPr>
            <p:cNvPr id="56" name="Shape 56"/>
            <p:cNvGrpSpPr/>
            <p:nvPr/>
          </p:nvGrpSpPr>
          <p:grpSpPr>
            <a:xfrm rot="-215352">
              <a:off x="3198" y="-37"/>
              <a:ext cx="2574" cy="3792"/>
              <a:chOff x="2530" y="498"/>
              <a:chExt cx="2574" cy="3792"/>
            </a:xfrm>
          </p:grpSpPr>
          <p:sp>
            <p:nvSpPr>
              <p:cNvPr id="57" name="Shape 57"/>
              <p:cNvSpPr/>
              <p:nvPr/>
            </p:nvSpPr>
            <p:spPr>
              <a:xfrm rot="1593903" flipH="1">
                <a:off x="3533" y="741"/>
                <a:ext cx="1341" cy="16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429" y="67027"/>
                    </a:moveTo>
                    <a:lnTo>
                      <a:pt x="3221" y="66666"/>
                    </a:lnTo>
                    <a:lnTo>
                      <a:pt x="2013" y="64864"/>
                    </a:lnTo>
                    <a:lnTo>
                      <a:pt x="1208" y="61441"/>
                    </a:lnTo>
                    <a:lnTo>
                      <a:pt x="201" y="57297"/>
                    </a:lnTo>
                    <a:lnTo>
                      <a:pt x="0" y="52072"/>
                    </a:lnTo>
                    <a:lnTo>
                      <a:pt x="0" y="46306"/>
                    </a:lnTo>
                    <a:lnTo>
                      <a:pt x="805" y="40000"/>
                    </a:lnTo>
                    <a:lnTo>
                      <a:pt x="2617" y="33693"/>
                    </a:lnTo>
                    <a:lnTo>
                      <a:pt x="5033" y="27207"/>
                    </a:lnTo>
                    <a:lnTo>
                      <a:pt x="9060" y="20900"/>
                    </a:lnTo>
                    <a:lnTo>
                      <a:pt x="13892" y="15135"/>
                    </a:lnTo>
                    <a:lnTo>
                      <a:pt x="20335" y="9909"/>
                    </a:lnTo>
                    <a:lnTo>
                      <a:pt x="28590" y="5585"/>
                    </a:lnTo>
                    <a:lnTo>
                      <a:pt x="38255" y="2342"/>
                    </a:lnTo>
                    <a:lnTo>
                      <a:pt x="49731" y="360"/>
                    </a:lnTo>
                    <a:lnTo>
                      <a:pt x="63221" y="0"/>
                    </a:lnTo>
                    <a:lnTo>
                      <a:pt x="76510" y="1621"/>
                    </a:lnTo>
                    <a:lnTo>
                      <a:pt x="87785" y="5945"/>
                    </a:lnTo>
                    <a:lnTo>
                      <a:pt x="97449" y="12252"/>
                    </a:lnTo>
                    <a:lnTo>
                      <a:pt x="105503" y="20360"/>
                    </a:lnTo>
                    <a:lnTo>
                      <a:pt x="111543" y="29729"/>
                    </a:lnTo>
                    <a:lnTo>
                      <a:pt x="116174" y="40000"/>
                    </a:lnTo>
                    <a:lnTo>
                      <a:pt x="118993" y="51171"/>
                    </a:lnTo>
                    <a:lnTo>
                      <a:pt x="120000" y="62522"/>
                    </a:lnTo>
                    <a:lnTo>
                      <a:pt x="119798" y="73693"/>
                    </a:lnTo>
                    <a:lnTo>
                      <a:pt x="117785" y="84504"/>
                    </a:lnTo>
                    <a:lnTo>
                      <a:pt x="113959" y="94594"/>
                    </a:lnTo>
                    <a:lnTo>
                      <a:pt x="108724" y="103423"/>
                    </a:lnTo>
                    <a:lnTo>
                      <a:pt x="102080" y="110810"/>
                    </a:lnTo>
                    <a:lnTo>
                      <a:pt x="93624" y="116216"/>
                    </a:lnTo>
                    <a:lnTo>
                      <a:pt x="83959" y="119459"/>
                    </a:lnTo>
                    <a:lnTo>
                      <a:pt x="72483" y="120000"/>
                    </a:lnTo>
                    <a:lnTo>
                      <a:pt x="78322" y="118738"/>
                    </a:lnTo>
                    <a:lnTo>
                      <a:pt x="83959" y="115675"/>
                    </a:lnTo>
                    <a:lnTo>
                      <a:pt x="88791" y="111171"/>
                    </a:lnTo>
                    <a:lnTo>
                      <a:pt x="93221" y="105045"/>
                    </a:lnTo>
                    <a:lnTo>
                      <a:pt x="97046" y="98018"/>
                    </a:lnTo>
                    <a:lnTo>
                      <a:pt x="100067" y="90270"/>
                    </a:lnTo>
                    <a:lnTo>
                      <a:pt x="102483" y="81801"/>
                    </a:lnTo>
                    <a:lnTo>
                      <a:pt x="104093" y="72792"/>
                    </a:lnTo>
                    <a:lnTo>
                      <a:pt x="104697" y="63963"/>
                    </a:lnTo>
                    <a:lnTo>
                      <a:pt x="104496" y="54954"/>
                    </a:lnTo>
                    <a:lnTo>
                      <a:pt x="103489" y="46486"/>
                    </a:lnTo>
                    <a:lnTo>
                      <a:pt x="101073" y="38378"/>
                    </a:lnTo>
                    <a:lnTo>
                      <a:pt x="97651" y="31351"/>
                    </a:lnTo>
                    <a:lnTo>
                      <a:pt x="93020" y="25045"/>
                    </a:lnTo>
                    <a:lnTo>
                      <a:pt x="87181" y="20180"/>
                    </a:lnTo>
                    <a:lnTo>
                      <a:pt x="79932" y="16756"/>
                    </a:lnTo>
                    <a:lnTo>
                      <a:pt x="68657" y="13513"/>
                    </a:lnTo>
                    <a:lnTo>
                      <a:pt x="58389" y="11711"/>
                    </a:lnTo>
                    <a:lnTo>
                      <a:pt x="49530" y="10990"/>
                    </a:lnTo>
                    <a:lnTo>
                      <a:pt x="41677" y="11351"/>
                    </a:lnTo>
                    <a:lnTo>
                      <a:pt x="35033" y="12792"/>
                    </a:lnTo>
                    <a:lnTo>
                      <a:pt x="29395" y="15135"/>
                    </a:lnTo>
                    <a:lnTo>
                      <a:pt x="24362" y="18198"/>
                    </a:lnTo>
                    <a:lnTo>
                      <a:pt x="20335" y="22162"/>
                    </a:lnTo>
                    <a:lnTo>
                      <a:pt x="16912" y="26846"/>
                    </a:lnTo>
                    <a:lnTo>
                      <a:pt x="13892" y="31711"/>
                    </a:lnTo>
                    <a:lnTo>
                      <a:pt x="11476" y="37117"/>
                    </a:lnTo>
                    <a:lnTo>
                      <a:pt x="9664" y="43063"/>
                    </a:lnTo>
                    <a:lnTo>
                      <a:pt x="8053" y="49009"/>
                    </a:lnTo>
                    <a:lnTo>
                      <a:pt x="6644" y="54954"/>
                    </a:lnTo>
                    <a:lnTo>
                      <a:pt x="5637" y="61081"/>
                    </a:lnTo>
                    <a:lnTo>
                      <a:pt x="4429" y="670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Shape 58"/>
              <p:cNvSpPr/>
              <p:nvPr/>
            </p:nvSpPr>
            <p:spPr>
              <a:xfrm rot="1593903" flipH="1">
                <a:off x="3895" y="1749"/>
                <a:ext cx="670" cy="6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2658"/>
                    </a:lnTo>
                    <a:lnTo>
                      <a:pt x="1400" y="25316"/>
                    </a:lnTo>
                    <a:lnTo>
                      <a:pt x="2801" y="37974"/>
                    </a:lnTo>
                    <a:lnTo>
                      <a:pt x="5136" y="49620"/>
                    </a:lnTo>
                    <a:lnTo>
                      <a:pt x="8404" y="60253"/>
                    </a:lnTo>
                    <a:lnTo>
                      <a:pt x="12607" y="71392"/>
                    </a:lnTo>
                    <a:lnTo>
                      <a:pt x="17743" y="81518"/>
                    </a:lnTo>
                    <a:lnTo>
                      <a:pt x="23813" y="90126"/>
                    </a:lnTo>
                    <a:lnTo>
                      <a:pt x="31284" y="98227"/>
                    </a:lnTo>
                    <a:lnTo>
                      <a:pt x="40155" y="105316"/>
                    </a:lnTo>
                    <a:lnTo>
                      <a:pt x="49494" y="110886"/>
                    </a:lnTo>
                    <a:lnTo>
                      <a:pt x="61167" y="115443"/>
                    </a:lnTo>
                    <a:lnTo>
                      <a:pt x="73774" y="118481"/>
                    </a:lnTo>
                    <a:lnTo>
                      <a:pt x="87782" y="120000"/>
                    </a:lnTo>
                    <a:lnTo>
                      <a:pt x="102723" y="119493"/>
                    </a:lnTo>
                    <a:lnTo>
                      <a:pt x="120000" y="117468"/>
                    </a:lnTo>
                    <a:lnTo>
                      <a:pt x="104591" y="114936"/>
                    </a:lnTo>
                    <a:lnTo>
                      <a:pt x="91050" y="111392"/>
                    </a:lnTo>
                    <a:lnTo>
                      <a:pt x="79377" y="107341"/>
                    </a:lnTo>
                    <a:lnTo>
                      <a:pt x="69105" y="103291"/>
                    </a:lnTo>
                    <a:lnTo>
                      <a:pt x="59766" y="97721"/>
                    </a:lnTo>
                    <a:lnTo>
                      <a:pt x="52295" y="92151"/>
                    </a:lnTo>
                    <a:lnTo>
                      <a:pt x="45291" y="85569"/>
                    </a:lnTo>
                    <a:lnTo>
                      <a:pt x="39221" y="78481"/>
                    </a:lnTo>
                    <a:lnTo>
                      <a:pt x="33618" y="71392"/>
                    </a:lnTo>
                    <a:lnTo>
                      <a:pt x="28482" y="63291"/>
                    </a:lnTo>
                    <a:lnTo>
                      <a:pt x="24280" y="54177"/>
                    </a:lnTo>
                    <a:lnTo>
                      <a:pt x="20077" y="44556"/>
                    </a:lnTo>
                    <a:lnTo>
                      <a:pt x="15408" y="34936"/>
                    </a:lnTo>
                    <a:lnTo>
                      <a:pt x="10739" y="23797"/>
                    </a:lnTo>
                    <a:lnTo>
                      <a:pt x="5603" y="12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 flipH="1">
                <a:off x="3653" y="2231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516" y="0"/>
                    </a:moveTo>
                    <a:lnTo>
                      <a:pt x="120000" y="117818"/>
                    </a:lnTo>
                    <a:lnTo>
                      <a:pt x="116129" y="116727"/>
                    </a:lnTo>
                    <a:lnTo>
                      <a:pt x="103548" y="114545"/>
                    </a:lnTo>
                    <a:lnTo>
                      <a:pt x="86129" y="110181"/>
                    </a:lnTo>
                    <a:lnTo>
                      <a:pt x="65806" y="108000"/>
                    </a:lnTo>
                    <a:lnTo>
                      <a:pt x="43548" y="105818"/>
                    </a:lnTo>
                    <a:lnTo>
                      <a:pt x="24193" y="106909"/>
                    </a:lnTo>
                    <a:lnTo>
                      <a:pt x="8709" y="111272"/>
                    </a:lnTo>
                    <a:lnTo>
                      <a:pt x="0" y="120000"/>
                    </a:lnTo>
                    <a:lnTo>
                      <a:pt x="3870" y="106909"/>
                    </a:lnTo>
                    <a:lnTo>
                      <a:pt x="7741" y="97090"/>
                    </a:lnTo>
                    <a:lnTo>
                      <a:pt x="15483" y="89454"/>
                    </a:lnTo>
                    <a:lnTo>
                      <a:pt x="24193" y="82909"/>
                    </a:lnTo>
                    <a:lnTo>
                      <a:pt x="34838" y="78545"/>
                    </a:lnTo>
                    <a:lnTo>
                      <a:pt x="45483" y="77454"/>
                    </a:lnTo>
                    <a:lnTo>
                      <a:pt x="57096" y="77454"/>
                    </a:lnTo>
                    <a:lnTo>
                      <a:pt x="69677" y="80727"/>
                    </a:lnTo>
                    <a:lnTo>
                      <a:pt x="70645" y="77454"/>
                    </a:lnTo>
                    <a:lnTo>
                      <a:pt x="67741" y="61090"/>
                    </a:lnTo>
                    <a:lnTo>
                      <a:pt x="64838" y="41454"/>
                    </a:lnTo>
                    <a:lnTo>
                      <a:pt x="62903" y="32727"/>
                    </a:lnTo>
                    <a:lnTo>
                      <a:pt x="60967" y="32727"/>
                    </a:lnTo>
                    <a:lnTo>
                      <a:pt x="59032" y="31636"/>
                    </a:lnTo>
                    <a:lnTo>
                      <a:pt x="57096" y="28363"/>
                    </a:lnTo>
                    <a:lnTo>
                      <a:pt x="55161" y="25090"/>
                    </a:lnTo>
                    <a:lnTo>
                      <a:pt x="55161" y="20727"/>
                    </a:lnTo>
                    <a:lnTo>
                      <a:pt x="57096" y="15272"/>
                    </a:lnTo>
                    <a:lnTo>
                      <a:pt x="63870" y="8727"/>
                    </a:lnTo>
                    <a:lnTo>
                      <a:pt x="74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flipH="1">
                <a:off x="3982" y="1038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5504" y="769"/>
                    </a:lnTo>
                    <a:lnTo>
                      <a:pt x="19816" y="3846"/>
                    </a:lnTo>
                    <a:lnTo>
                      <a:pt x="40733" y="9230"/>
                    </a:lnTo>
                    <a:lnTo>
                      <a:pt x="63853" y="18461"/>
                    </a:lnTo>
                    <a:lnTo>
                      <a:pt x="85871" y="33846"/>
                    </a:lnTo>
                    <a:lnTo>
                      <a:pt x="105688" y="54615"/>
                    </a:lnTo>
                    <a:lnTo>
                      <a:pt x="117798" y="83076"/>
                    </a:lnTo>
                    <a:lnTo>
                      <a:pt x="120000" y="120000"/>
                    </a:lnTo>
                    <a:lnTo>
                      <a:pt x="115596" y="120000"/>
                    </a:lnTo>
                    <a:lnTo>
                      <a:pt x="108990" y="120000"/>
                    </a:lnTo>
                    <a:lnTo>
                      <a:pt x="102385" y="120000"/>
                    </a:lnTo>
                    <a:lnTo>
                      <a:pt x="95779" y="118461"/>
                    </a:lnTo>
                    <a:lnTo>
                      <a:pt x="89174" y="117692"/>
                    </a:lnTo>
                    <a:lnTo>
                      <a:pt x="81467" y="115384"/>
                    </a:lnTo>
                    <a:lnTo>
                      <a:pt x="72660" y="111538"/>
                    </a:lnTo>
                    <a:lnTo>
                      <a:pt x="63853" y="106923"/>
                    </a:lnTo>
                    <a:lnTo>
                      <a:pt x="58348" y="96923"/>
                    </a:lnTo>
                    <a:lnTo>
                      <a:pt x="58348" y="85384"/>
                    </a:lnTo>
                    <a:lnTo>
                      <a:pt x="61651" y="73846"/>
                    </a:lnTo>
                    <a:lnTo>
                      <a:pt x="64954" y="61538"/>
                    </a:lnTo>
                    <a:lnTo>
                      <a:pt x="61651" y="47692"/>
                    </a:lnTo>
                    <a:lnTo>
                      <a:pt x="52844" y="33076"/>
                    </a:lnTo>
                    <a:lnTo>
                      <a:pt x="34128" y="176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3984" y="2235"/>
                <a:ext cx="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869" y="0"/>
                    </a:moveTo>
                    <a:lnTo>
                      <a:pt x="52173" y="48510"/>
                    </a:lnTo>
                    <a:lnTo>
                      <a:pt x="39130" y="79148"/>
                    </a:lnTo>
                    <a:lnTo>
                      <a:pt x="28695" y="100851"/>
                    </a:lnTo>
                    <a:lnTo>
                      <a:pt x="0" y="120000"/>
                    </a:lnTo>
                    <a:lnTo>
                      <a:pt x="31304" y="112340"/>
                    </a:lnTo>
                    <a:lnTo>
                      <a:pt x="60000" y="102127"/>
                    </a:lnTo>
                    <a:lnTo>
                      <a:pt x="83478" y="88085"/>
                    </a:lnTo>
                    <a:lnTo>
                      <a:pt x="104347" y="72765"/>
                    </a:lnTo>
                    <a:lnTo>
                      <a:pt x="117391" y="56170"/>
                    </a:lnTo>
                    <a:lnTo>
                      <a:pt x="120000" y="38297"/>
                    </a:lnTo>
                    <a:lnTo>
                      <a:pt x="109565" y="19148"/>
                    </a:lnTo>
                    <a:lnTo>
                      <a:pt x="808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4027" y="135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22" y="3000"/>
                    </a:lnTo>
                    <a:lnTo>
                      <a:pt x="13333" y="9000"/>
                    </a:lnTo>
                    <a:lnTo>
                      <a:pt x="28888" y="24000"/>
                    </a:lnTo>
                    <a:lnTo>
                      <a:pt x="46666" y="36000"/>
                    </a:lnTo>
                    <a:lnTo>
                      <a:pt x="64444" y="45000"/>
                    </a:lnTo>
                    <a:lnTo>
                      <a:pt x="84444" y="51000"/>
                    </a:lnTo>
                    <a:lnTo>
                      <a:pt x="102222" y="54000"/>
                    </a:lnTo>
                    <a:lnTo>
                      <a:pt x="120000" y="48000"/>
                    </a:lnTo>
                    <a:lnTo>
                      <a:pt x="117777" y="75000"/>
                    </a:lnTo>
                    <a:lnTo>
                      <a:pt x="111111" y="99000"/>
                    </a:lnTo>
                    <a:lnTo>
                      <a:pt x="97777" y="114000"/>
                    </a:lnTo>
                    <a:lnTo>
                      <a:pt x="82222" y="120000"/>
                    </a:lnTo>
                    <a:lnTo>
                      <a:pt x="62222" y="117000"/>
                    </a:lnTo>
                    <a:lnTo>
                      <a:pt x="42222" y="96000"/>
                    </a:lnTo>
                    <a:lnTo>
                      <a:pt x="22222" y="6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 flipH="1">
                <a:off x="2980" y="2384"/>
                <a:ext cx="300" cy="20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832" y="1022"/>
                    </a:lnTo>
                    <a:lnTo>
                      <a:pt x="12885" y="2386"/>
                    </a:lnTo>
                    <a:lnTo>
                      <a:pt x="22550" y="4090"/>
                    </a:lnTo>
                    <a:lnTo>
                      <a:pt x="33020" y="6306"/>
                    </a:lnTo>
                    <a:lnTo>
                      <a:pt x="46711" y="9034"/>
                    </a:lnTo>
                    <a:lnTo>
                      <a:pt x="58791" y="11931"/>
                    </a:lnTo>
                    <a:lnTo>
                      <a:pt x="70872" y="15340"/>
                    </a:lnTo>
                    <a:lnTo>
                      <a:pt x="80536" y="19261"/>
                    </a:lnTo>
                    <a:lnTo>
                      <a:pt x="90201" y="23352"/>
                    </a:lnTo>
                    <a:lnTo>
                      <a:pt x="96644" y="28125"/>
                    </a:lnTo>
                    <a:lnTo>
                      <a:pt x="99865" y="33409"/>
                    </a:lnTo>
                    <a:lnTo>
                      <a:pt x="101476" y="38863"/>
                    </a:lnTo>
                    <a:lnTo>
                      <a:pt x="96644" y="45000"/>
                    </a:lnTo>
                    <a:lnTo>
                      <a:pt x="87785" y="51477"/>
                    </a:lnTo>
                    <a:lnTo>
                      <a:pt x="74093" y="58295"/>
                    </a:lnTo>
                    <a:lnTo>
                      <a:pt x="53959" y="65795"/>
                    </a:lnTo>
                    <a:lnTo>
                      <a:pt x="31409" y="74318"/>
                    </a:lnTo>
                    <a:lnTo>
                      <a:pt x="16912" y="82159"/>
                    </a:lnTo>
                    <a:lnTo>
                      <a:pt x="8053" y="89488"/>
                    </a:lnTo>
                    <a:lnTo>
                      <a:pt x="4832" y="96477"/>
                    </a:lnTo>
                    <a:lnTo>
                      <a:pt x="4832" y="103125"/>
                    </a:lnTo>
                    <a:lnTo>
                      <a:pt x="6442" y="109261"/>
                    </a:lnTo>
                    <a:lnTo>
                      <a:pt x="9664" y="114715"/>
                    </a:lnTo>
                    <a:lnTo>
                      <a:pt x="11275" y="120000"/>
                    </a:lnTo>
                    <a:lnTo>
                      <a:pt x="33020" y="117272"/>
                    </a:lnTo>
                    <a:lnTo>
                      <a:pt x="31409" y="115909"/>
                    </a:lnTo>
                    <a:lnTo>
                      <a:pt x="28993" y="111988"/>
                    </a:lnTo>
                    <a:lnTo>
                      <a:pt x="26577" y="106022"/>
                    </a:lnTo>
                    <a:lnTo>
                      <a:pt x="28187" y="98011"/>
                    </a:lnTo>
                    <a:lnTo>
                      <a:pt x="33020" y="88465"/>
                    </a:lnTo>
                    <a:lnTo>
                      <a:pt x="46711" y="77556"/>
                    </a:lnTo>
                    <a:lnTo>
                      <a:pt x="69261" y="65795"/>
                    </a:lnTo>
                    <a:lnTo>
                      <a:pt x="103892" y="53352"/>
                    </a:lnTo>
                    <a:lnTo>
                      <a:pt x="115167" y="47556"/>
                    </a:lnTo>
                    <a:lnTo>
                      <a:pt x="120000" y="40056"/>
                    </a:lnTo>
                    <a:lnTo>
                      <a:pt x="115973" y="31363"/>
                    </a:lnTo>
                    <a:lnTo>
                      <a:pt x="105503" y="22840"/>
                    </a:lnTo>
                    <a:lnTo>
                      <a:pt x="87785" y="14488"/>
                    </a:lnTo>
                    <a:lnTo>
                      <a:pt x="65234" y="7500"/>
                    </a:lnTo>
                    <a:lnTo>
                      <a:pt x="35436" y="23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" name="Shape 64"/>
            <p:cNvSpPr/>
            <p:nvPr/>
          </p:nvSpPr>
          <p:spPr>
            <a:xfrm flipH="1">
              <a:off x="79" y="1976"/>
              <a:ext cx="300" cy="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125" y="0"/>
                  </a:moveTo>
                  <a:lnTo>
                    <a:pt x="98437" y="4976"/>
                  </a:lnTo>
                  <a:lnTo>
                    <a:pt x="107812" y="14930"/>
                  </a:lnTo>
                  <a:lnTo>
                    <a:pt x="115312" y="27649"/>
                  </a:lnTo>
                  <a:lnTo>
                    <a:pt x="120000" y="43133"/>
                  </a:lnTo>
                  <a:lnTo>
                    <a:pt x="119062" y="61382"/>
                  </a:lnTo>
                  <a:lnTo>
                    <a:pt x="108750" y="80184"/>
                  </a:lnTo>
                  <a:lnTo>
                    <a:pt x="88125" y="100092"/>
                  </a:lnTo>
                  <a:lnTo>
                    <a:pt x="56250" y="120000"/>
                  </a:lnTo>
                  <a:lnTo>
                    <a:pt x="45937" y="117788"/>
                  </a:lnTo>
                  <a:lnTo>
                    <a:pt x="35625" y="116129"/>
                  </a:lnTo>
                  <a:lnTo>
                    <a:pt x="24375" y="113364"/>
                  </a:lnTo>
                  <a:lnTo>
                    <a:pt x="15000" y="111152"/>
                  </a:lnTo>
                  <a:lnTo>
                    <a:pt x="7500" y="108387"/>
                  </a:lnTo>
                  <a:lnTo>
                    <a:pt x="1875" y="105069"/>
                  </a:lnTo>
                  <a:lnTo>
                    <a:pt x="0" y="101198"/>
                  </a:lnTo>
                  <a:lnTo>
                    <a:pt x="937" y="98433"/>
                  </a:lnTo>
                  <a:lnTo>
                    <a:pt x="12187" y="94562"/>
                  </a:lnTo>
                  <a:lnTo>
                    <a:pt x="27187" y="89032"/>
                  </a:lnTo>
                  <a:lnTo>
                    <a:pt x="43125" y="82949"/>
                  </a:lnTo>
                  <a:lnTo>
                    <a:pt x="59062" y="74101"/>
                  </a:lnTo>
                  <a:lnTo>
                    <a:pt x="74062" y="61935"/>
                  </a:lnTo>
                  <a:lnTo>
                    <a:pt x="85312" y="45898"/>
                  </a:lnTo>
                  <a:lnTo>
                    <a:pt x="90937" y="25437"/>
                  </a:lnTo>
                  <a:lnTo>
                    <a:pt x="8812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167" y="1260"/>
              <a:ext cx="1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924" y="120000"/>
                  </a:moveTo>
                  <a:lnTo>
                    <a:pt x="90929" y="113733"/>
                  </a:lnTo>
                  <a:lnTo>
                    <a:pt x="98363" y="104804"/>
                  </a:lnTo>
                  <a:lnTo>
                    <a:pt x="106274" y="93054"/>
                  </a:lnTo>
                  <a:lnTo>
                    <a:pt x="113804" y="80130"/>
                  </a:lnTo>
                  <a:lnTo>
                    <a:pt x="118570" y="65874"/>
                  </a:lnTo>
                  <a:lnTo>
                    <a:pt x="120000" y="50678"/>
                  </a:lnTo>
                  <a:lnTo>
                    <a:pt x="117235" y="36266"/>
                  </a:lnTo>
                  <a:lnTo>
                    <a:pt x="108657" y="23028"/>
                  </a:lnTo>
                  <a:lnTo>
                    <a:pt x="99412" y="14882"/>
                  </a:lnTo>
                  <a:lnTo>
                    <a:pt x="91596" y="8537"/>
                  </a:lnTo>
                  <a:lnTo>
                    <a:pt x="85210" y="5091"/>
                  </a:lnTo>
                  <a:lnTo>
                    <a:pt x="74916" y="1409"/>
                  </a:lnTo>
                  <a:lnTo>
                    <a:pt x="61191" y="0"/>
                  </a:lnTo>
                  <a:lnTo>
                    <a:pt x="41938" y="1801"/>
                  </a:lnTo>
                  <a:lnTo>
                    <a:pt x="34884" y="3446"/>
                  </a:lnTo>
                  <a:lnTo>
                    <a:pt x="27831" y="4543"/>
                  </a:lnTo>
                  <a:lnTo>
                    <a:pt x="21826" y="6187"/>
                  </a:lnTo>
                  <a:lnTo>
                    <a:pt x="16965" y="8067"/>
                  </a:lnTo>
                  <a:lnTo>
                    <a:pt x="12104" y="9947"/>
                  </a:lnTo>
                  <a:lnTo>
                    <a:pt x="7815" y="12375"/>
                  </a:lnTo>
                  <a:lnTo>
                    <a:pt x="3907" y="15430"/>
                  </a:lnTo>
                  <a:lnTo>
                    <a:pt x="0" y="19033"/>
                  </a:lnTo>
                  <a:lnTo>
                    <a:pt x="7243" y="16840"/>
                  </a:lnTo>
                  <a:lnTo>
                    <a:pt x="13725" y="15195"/>
                  </a:lnTo>
                  <a:lnTo>
                    <a:pt x="20206" y="14020"/>
                  </a:lnTo>
                  <a:lnTo>
                    <a:pt x="26687" y="12845"/>
                  </a:lnTo>
                  <a:lnTo>
                    <a:pt x="32025" y="11671"/>
                  </a:lnTo>
                  <a:lnTo>
                    <a:pt x="37839" y="11671"/>
                  </a:lnTo>
                  <a:lnTo>
                    <a:pt x="43653" y="11044"/>
                  </a:lnTo>
                  <a:lnTo>
                    <a:pt x="48705" y="11436"/>
                  </a:lnTo>
                  <a:lnTo>
                    <a:pt x="53852" y="11906"/>
                  </a:lnTo>
                  <a:lnTo>
                    <a:pt x="58903" y="13002"/>
                  </a:lnTo>
                  <a:lnTo>
                    <a:pt x="63764" y="14569"/>
                  </a:lnTo>
                  <a:lnTo>
                    <a:pt x="68149" y="16057"/>
                  </a:lnTo>
                  <a:lnTo>
                    <a:pt x="72438" y="18720"/>
                  </a:lnTo>
                  <a:lnTo>
                    <a:pt x="77299" y="20913"/>
                  </a:lnTo>
                  <a:lnTo>
                    <a:pt x="81493" y="24046"/>
                  </a:lnTo>
                  <a:lnTo>
                    <a:pt x="85687" y="27258"/>
                  </a:lnTo>
                  <a:lnTo>
                    <a:pt x="92549" y="36344"/>
                  </a:lnTo>
                  <a:lnTo>
                    <a:pt x="96838" y="47467"/>
                  </a:lnTo>
                  <a:lnTo>
                    <a:pt x="97887" y="60626"/>
                  </a:lnTo>
                  <a:lnTo>
                    <a:pt x="97410" y="73550"/>
                  </a:lnTo>
                  <a:lnTo>
                    <a:pt x="95504" y="87493"/>
                  </a:lnTo>
                  <a:lnTo>
                    <a:pt x="92073" y="100182"/>
                  </a:lnTo>
                  <a:lnTo>
                    <a:pt x="88927" y="111305"/>
                  </a:lnTo>
                  <a:lnTo>
                    <a:pt x="84924" y="120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2610"/>
              <a:ext cx="900" cy="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543" y="18039"/>
                  </a:lnTo>
                  <a:lnTo>
                    <a:pt x="10187" y="34509"/>
                  </a:lnTo>
                  <a:lnTo>
                    <a:pt x="16479" y="49150"/>
                  </a:lnTo>
                  <a:lnTo>
                    <a:pt x="22322" y="59869"/>
                  </a:lnTo>
                  <a:lnTo>
                    <a:pt x="28764" y="72679"/>
                  </a:lnTo>
                  <a:lnTo>
                    <a:pt x="37453" y="82091"/>
                  </a:lnTo>
                  <a:lnTo>
                    <a:pt x="46142" y="87843"/>
                  </a:lnTo>
                  <a:lnTo>
                    <a:pt x="54681" y="95424"/>
                  </a:lnTo>
                  <a:lnTo>
                    <a:pt x="64419" y="99607"/>
                  </a:lnTo>
                  <a:lnTo>
                    <a:pt x="75056" y="101960"/>
                  </a:lnTo>
                  <a:lnTo>
                    <a:pt x="85842" y="102483"/>
                  </a:lnTo>
                  <a:lnTo>
                    <a:pt x="96779" y="99607"/>
                  </a:lnTo>
                  <a:lnTo>
                    <a:pt x="108764" y="94640"/>
                  </a:lnTo>
                  <a:lnTo>
                    <a:pt x="120000" y="87581"/>
                  </a:lnTo>
                  <a:lnTo>
                    <a:pt x="109513" y="98562"/>
                  </a:lnTo>
                  <a:lnTo>
                    <a:pt x="99176" y="105620"/>
                  </a:lnTo>
                  <a:lnTo>
                    <a:pt x="88988" y="112941"/>
                  </a:lnTo>
                  <a:lnTo>
                    <a:pt x="79700" y="116339"/>
                  </a:lnTo>
                  <a:lnTo>
                    <a:pt x="70561" y="119999"/>
                  </a:lnTo>
                  <a:lnTo>
                    <a:pt x="61573" y="119738"/>
                  </a:lnTo>
                  <a:lnTo>
                    <a:pt x="52434" y="119738"/>
                  </a:lnTo>
                  <a:lnTo>
                    <a:pt x="43595" y="117647"/>
                  </a:lnTo>
                  <a:lnTo>
                    <a:pt x="36554" y="113986"/>
                  </a:lnTo>
                  <a:lnTo>
                    <a:pt x="28764" y="108496"/>
                  </a:lnTo>
                  <a:lnTo>
                    <a:pt x="21722" y="103006"/>
                  </a:lnTo>
                  <a:lnTo>
                    <a:pt x="14981" y="97516"/>
                  </a:lnTo>
                  <a:lnTo>
                    <a:pt x="8988" y="90718"/>
                  </a:lnTo>
                  <a:lnTo>
                    <a:pt x="0" y="76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976" y="2875"/>
              <a:ext cx="300" cy="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3" y="0"/>
                  </a:moveTo>
                  <a:lnTo>
                    <a:pt x="0" y="22727"/>
                  </a:lnTo>
                  <a:lnTo>
                    <a:pt x="3076" y="23636"/>
                  </a:lnTo>
                  <a:lnTo>
                    <a:pt x="14358" y="26363"/>
                  </a:lnTo>
                  <a:lnTo>
                    <a:pt x="29743" y="32727"/>
                  </a:lnTo>
                  <a:lnTo>
                    <a:pt x="47179" y="42727"/>
                  </a:lnTo>
                  <a:lnTo>
                    <a:pt x="67692" y="56363"/>
                  </a:lnTo>
                  <a:lnTo>
                    <a:pt x="86153" y="72727"/>
                  </a:lnTo>
                  <a:lnTo>
                    <a:pt x="104615" y="93636"/>
                  </a:lnTo>
                  <a:lnTo>
                    <a:pt x="118974" y="120000"/>
                  </a:lnTo>
                  <a:lnTo>
                    <a:pt x="120000" y="109090"/>
                  </a:lnTo>
                  <a:lnTo>
                    <a:pt x="117948" y="97272"/>
                  </a:lnTo>
                  <a:lnTo>
                    <a:pt x="110769" y="81818"/>
                  </a:lnTo>
                  <a:lnTo>
                    <a:pt x="101538" y="67272"/>
                  </a:lnTo>
                  <a:lnTo>
                    <a:pt x="91282" y="52727"/>
                  </a:lnTo>
                  <a:lnTo>
                    <a:pt x="80000" y="40909"/>
                  </a:lnTo>
                  <a:lnTo>
                    <a:pt x="68717" y="32727"/>
                  </a:lnTo>
                  <a:lnTo>
                    <a:pt x="59487" y="29090"/>
                  </a:lnTo>
                  <a:lnTo>
                    <a:pt x="70769" y="26363"/>
                  </a:lnTo>
                  <a:lnTo>
                    <a:pt x="81025" y="25454"/>
                  </a:lnTo>
                  <a:lnTo>
                    <a:pt x="91282" y="23636"/>
                  </a:lnTo>
                  <a:lnTo>
                    <a:pt x="100512" y="22727"/>
                  </a:lnTo>
                  <a:lnTo>
                    <a:pt x="107692" y="21818"/>
                  </a:lnTo>
                  <a:lnTo>
                    <a:pt x="111794" y="20000"/>
                  </a:lnTo>
                  <a:lnTo>
                    <a:pt x="115897" y="19090"/>
                  </a:lnTo>
                  <a:lnTo>
                    <a:pt x="116923" y="19090"/>
                  </a:lnTo>
                  <a:lnTo>
                    <a:pt x="7692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00" y="2984"/>
              <a:ext cx="0" cy="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172" y="0"/>
                  </a:lnTo>
                  <a:lnTo>
                    <a:pt x="66206" y="6233"/>
                  </a:lnTo>
                  <a:lnTo>
                    <a:pt x="37241" y="14025"/>
                  </a:lnTo>
                  <a:lnTo>
                    <a:pt x="16551" y="29610"/>
                  </a:lnTo>
                  <a:lnTo>
                    <a:pt x="4137" y="46753"/>
                  </a:lnTo>
                  <a:lnTo>
                    <a:pt x="0" y="68571"/>
                  </a:lnTo>
                  <a:lnTo>
                    <a:pt x="12413" y="93506"/>
                  </a:lnTo>
                  <a:lnTo>
                    <a:pt x="45517" y="120000"/>
                  </a:lnTo>
                  <a:lnTo>
                    <a:pt x="62068" y="82597"/>
                  </a:lnTo>
                  <a:lnTo>
                    <a:pt x="78620" y="57662"/>
                  </a:lnTo>
                  <a:lnTo>
                    <a:pt x="95172" y="3428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189" y="3272"/>
              <a:ext cx="1199" cy="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909" y="120000"/>
                  </a:moveTo>
                  <a:lnTo>
                    <a:pt x="74945" y="115873"/>
                  </a:lnTo>
                  <a:lnTo>
                    <a:pt x="65740" y="108309"/>
                  </a:lnTo>
                  <a:lnTo>
                    <a:pt x="55992" y="98681"/>
                  </a:lnTo>
                  <a:lnTo>
                    <a:pt x="46787" y="88939"/>
                  </a:lnTo>
                  <a:lnTo>
                    <a:pt x="37906" y="77593"/>
                  </a:lnTo>
                  <a:lnTo>
                    <a:pt x="28808" y="64527"/>
                  </a:lnTo>
                  <a:lnTo>
                    <a:pt x="20361" y="51232"/>
                  </a:lnTo>
                  <a:lnTo>
                    <a:pt x="13212" y="37249"/>
                  </a:lnTo>
                  <a:lnTo>
                    <a:pt x="7039" y="24183"/>
                  </a:lnTo>
                  <a:lnTo>
                    <a:pt x="2274" y="11575"/>
                  </a:lnTo>
                  <a:lnTo>
                    <a:pt x="0" y="0"/>
                  </a:lnTo>
                  <a:lnTo>
                    <a:pt x="11805" y="24871"/>
                  </a:lnTo>
                  <a:lnTo>
                    <a:pt x="22635" y="43323"/>
                  </a:lnTo>
                  <a:lnTo>
                    <a:pt x="31841" y="57306"/>
                  </a:lnTo>
                  <a:lnTo>
                    <a:pt x="40397" y="67621"/>
                  </a:lnTo>
                  <a:lnTo>
                    <a:pt x="47761" y="75759"/>
                  </a:lnTo>
                  <a:lnTo>
                    <a:pt x="54801" y="81719"/>
                  </a:lnTo>
                  <a:lnTo>
                    <a:pt x="61083" y="86418"/>
                  </a:lnTo>
                  <a:lnTo>
                    <a:pt x="67148" y="91805"/>
                  </a:lnTo>
                  <a:lnTo>
                    <a:pt x="81660" y="103037"/>
                  </a:lnTo>
                  <a:lnTo>
                    <a:pt x="100180" y="111977"/>
                  </a:lnTo>
                  <a:lnTo>
                    <a:pt x="120000" y="120000"/>
                  </a:lnTo>
                  <a:lnTo>
                    <a:pt x="84909" y="120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Shape 70"/>
            <p:cNvGrpSpPr/>
            <p:nvPr/>
          </p:nvGrpSpPr>
          <p:grpSpPr>
            <a:xfrm rot="3220073">
              <a:off x="2734" y="650"/>
              <a:ext cx="260" cy="535"/>
              <a:chOff x="1727" y="866"/>
              <a:chExt cx="58" cy="132"/>
            </a:xfrm>
          </p:grpSpPr>
          <p:sp>
            <p:nvSpPr>
              <p:cNvPr id="71" name="Shape 71"/>
              <p:cNvSpPr/>
              <p:nvPr/>
            </p:nvSpPr>
            <p:spPr>
              <a:xfrm>
                <a:off x="1727" y="8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1786" y="89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1771" y="99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Shape 74"/>
            <p:cNvGrpSpPr/>
            <p:nvPr/>
          </p:nvGrpSpPr>
          <p:grpSpPr>
            <a:xfrm rot="-6691291">
              <a:off x="3723" y="287"/>
              <a:ext cx="162" cy="510"/>
              <a:chOff x="1727" y="866"/>
              <a:chExt cx="58" cy="132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1727" y="8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1786" y="89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1771" y="99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Shape 78"/>
            <p:cNvGrpSpPr/>
            <p:nvPr/>
          </p:nvGrpSpPr>
          <p:grpSpPr>
            <a:xfrm rot="8524885">
              <a:off x="935" y="3308"/>
              <a:ext cx="229" cy="422"/>
              <a:chOff x="1727" y="866"/>
              <a:chExt cx="58" cy="132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1727" y="8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1786" y="89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1771" y="99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Shape 82"/>
            <p:cNvGrpSpPr/>
            <p:nvPr/>
          </p:nvGrpSpPr>
          <p:grpSpPr>
            <a:xfrm rot="4106457" flipH="1">
              <a:off x="722" y="485"/>
              <a:ext cx="324" cy="749"/>
              <a:chOff x="1727" y="866"/>
              <a:chExt cx="58" cy="132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1727" y="8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1786" y="89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1771" y="99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Shape 86"/>
            <p:cNvGrpSpPr/>
            <p:nvPr/>
          </p:nvGrpSpPr>
          <p:grpSpPr>
            <a:xfrm rot="10015354" flipH="1">
              <a:off x="4646" y="2565"/>
              <a:ext cx="324" cy="749"/>
              <a:chOff x="1727" y="866"/>
              <a:chExt cx="58" cy="132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1727" y="8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1786" y="89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1771" y="99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Shape 90"/>
            <p:cNvSpPr/>
            <p:nvPr/>
          </p:nvSpPr>
          <p:spPr>
            <a:xfrm>
              <a:off x="1217" y="1"/>
              <a:ext cx="900" cy="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35" y="14492"/>
                  </a:lnTo>
                  <a:lnTo>
                    <a:pt x="5150" y="35485"/>
                  </a:lnTo>
                  <a:lnTo>
                    <a:pt x="11554" y="55530"/>
                  </a:lnTo>
                  <a:lnTo>
                    <a:pt x="20742" y="73950"/>
                  </a:lnTo>
                  <a:lnTo>
                    <a:pt x="32993" y="90203"/>
                  </a:lnTo>
                  <a:lnTo>
                    <a:pt x="47053" y="103476"/>
                  </a:lnTo>
                  <a:lnTo>
                    <a:pt x="62645" y="113498"/>
                  </a:lnTo>
                  <a:lnTo>
                    <a:pt x="80603" y="119051"/>
                  </a:lnTo>
                  <a:lnTo>
                    <a:pt x="99396" y="120000"/>
                  </a:lnTo>
                  <a:lnTo>
                    <a:pt x="120000" y="115259"/>
                  </a:lnTo>
                  <a:lnTo>
                    <a:pt x="109141" y="115936"/>
                  </a:lnTo>
                  <a:lnTo>
                    <a:pt x="97447" y="113092"/>
                  </a:lnTo>
                  <a:lnTo>
                    <a:pt x="86450" y="107539"/>
                  </a:lnTo>
                  <a:lnTo>
                    <a:pt x="75452" y="98600"/>
                  </a:lnTo>
                  <a:lnTo>
                    <a:pt x="64872" y="87900"/>
                  </a:lnTo>
                  <a:lnTo>
                    <a:pt x="55266" y="75440"/>
                  </a:lnTo>
                  <a:lnTo>
                    <a:pt x="46496" y="61489"/>
                  </a:lnTo>
                  <a:lnTo>
                    <a:pt x="38839" y="45914"/>
                  </a:lnTo>
                  <a:lnTo>
                    <a:pt x="33132" y="30474"/>
                  </a:lnTo>
                  <a:lnTo>
                    <a:pt x="28538" y="14221"/>
                  </a:lnTo>
                  <a:lnTo>
                    <a:pt x="25614" y="40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-1593903" flipH="1">
              <a:off x="2257" y="133"/>
              <a:ext cx="670" cy="6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658"/>
                  </a:lnTo>
                  <a:lnTo>
                    <a:pt x="1400" y="25316"/>
                  </a:lnTo>
                  <a:lnTo>
                    <a:pt x="2801" y="37974"/>
                  </a:lnTo>
                  <a:lnTo>
                    <a:pt x="5136" y="49620"/>
                  </a:lnTo>
                  <a:lnTo>
                    <a:pt x="8404" y="60253"/>
                  </a:lnTo>
                  <a:lnTo>
                    <a:pt x="12607" y="71392"/>
                  </a:lnTo>
                  <a:lnTo>
                    <a:pt x="17743" y="81518"/>
                  </a:lnTo>
                  <a:lnTo>
                    <a:pt x="23813" y="90126"/>
                  </a:lnTo>
                  <a:lnTo>
                    <a:pt x="31284" y="98227"/>
                  </a:lnTo>
                  <a:lnTo>
                    <a:pt x="40155" y="105316"/>
                  </a:lnTo>
                  <a:lnTo>
                    <a:pt x="49494" y="110886"/>
                  </a:lnTo>
                  <a:lnTo>
                    <a:pt x="61167" y="115443"/>
                  </a:lnTo>
                  <a:lnTo>
                    <a:pt x="73774" y="118481"/>
                  </a:lnTo>
                  <a:lnTo>
                    <a:pt x="87782" y="120000"/>
                  </a:lnTo>
                  <a:lnTo>
                    <a:pt x="102723" y="119493"/>
                  </a:lnTo>
                  <a:lnTo>
                    <a:pt x="120000" y="117468"/>
                  </a:lnTo>
                  <a:lnTo>
                    <a:pt x="104591" y="114936"/>
                  </a:lnTo>
                  <a:lnTo>
                    <a:pt x="91050" y="111392"/>
                  </a:lnTo>
                  <a:lnTo>
                    <a:pt x="79377" y="107341"/>
                  </a:lnTo>
                  <a:lnTo>
                    <a:pt x="69105" y="103291"/>
                  </a:lnTo>
                  <a:lnTo>
                    <a:pt x="59766" y="97721"/>
                  </a:lnTo>
                  <a:lnTo>
                    <a:pt x="52295" y="92151"/>
                  </a:lnTo>
                  <a:lnTo>
                    <a:pt x="45291" y="85569"/>
                  </a:lnTo>
                  <a:lnTo>
                    <a:pt x="39221" y="78481"/>
                  </a:lnTo>
                  <a:lnTo>
                    <a:pt x="33618" y="71392"/>
                  </a:lnTo>
                  <a:lnTo>
                    <a:pt x="28482" y="63291"/>
                  </a:lnTo>
                  <a:lnTo>
                    <a:pt x="24280" y="54177"/>
                  </a:lnTo>
                  <a:lnTo>
                    <a:pt x="20077" y="44556"/>
                  </a:lnTo>
                  <a:lnTo>
                    <a:pt x="15408" y="34936"/>
                  </a:lnTo>
                  <a:lnTo>
                    <a:pt x="10739" y="23797"/>
                  </a:lnTo>
                  <a:lnTo>
                    <a:pt x="5603" y="12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flipH="1">
              <a:off x="1981" y="817"/>
              <a:ext cx="300" cy="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516" y="0"/>
                  </a:moveTo>
                  <a:lnTo>
                    <a:pt x="120000" y="117818"/>
                  </a:lnTo>
                  <a:lnTo>
                    <a:pt x="116129" y="116727"/>
                  </a:lnTo>
                  <a:lnTo>
                    <a:pt x="103548" y="114545"/>
                  </a:lnTo>
                  <a:lnTo>
                    <a:pt x="86129" y="110181"/>
                  </a:lnTo>
                  <a:lnTo>
                    <a:pt x="65806" y="108000"/>
                  </a:lnTo>
                  <a:lnTo>
                    <a:pt x="43548" y="105818"/>
                  </a:lnTo>
                  <a:lnTo>
                    <a:pt x="24193" y="106909"/>
                  </a:lnTo>
                  <a:lnTo>
                    <a:pt x="8709" y="111272"/>
                  </a:lnTo>
                  <a:lnTo>
                    <a:pt x="0" y="120000"/>
                  </a:lnTo>
                  <a:lnTo>
                    <a:pt x="3870" y="106909"/>
                  </a:lnTo>
                  <a:lnTo>
                    <a:pt x="7741" y="97090"/>
                  </a:lnTo>
                  <a:lnTo>
                    <a:pt x="15483" y="89454"/>
                  </a:lnTo>
                  <a:lnTo>
                    <a:pt x="24193" y="82909"/>
                  </a:lnTo>
                  <a:lnTo>
                    <a:pt x="34838" y="78545"/>
                  </a:lnTo>
                  <a:lnTo>
                    <a:pt x="45483" y="77454"/>
                  </a:lnTo>
                  <a:lnTo>
                    <a:pt x="57096" y="77454"/>
                  </a:lnTo>
                  <a:lnTo>
                    <a:pt x="69677" y="80727"/>
                  </a:lnTo>
                  <a:lnTo>
                    <a:pt x="70645" y="77454"/>
                  </a:lnTo>
                  <a:lnTo>
                    <a:pt x="67741" y="61090"/>
                  </a:lnTo>
                  <a:lnTo>
                    <a:pt x="64838" y="41454"/>
                  </a:lnTo>
                  <a:lnTo>
                    <a:pt x="62903" y="32727"/>
                  </a:lnTo>
                  <a:lnTo>
                    <a:pt x="60967" y="32727"/>
                  </a:lnTo>
                  <a:lnTo>
                    <a:pt x="59032" y="31636"/>
                  </a:lnTo>
                  <a:lnTo>
                    <a:pt x="57096" y="28363"/>
                  </a:lnTo>
                  <a:lnTo>
                    <a:pt x="55161" y="25090"/>
                  </a:lnTo>
                  <a:lnTo>
                    <a:pt x="55161" y="20727"/>
                  </a:lnTo>
                  <a:lnTo>
                    <a:pt x="57096" y="15272"/>
                  </a:lnTo>
                  <a:lnTo>
                    <a:pt x="63870" y="8727"/>
                  </a:lnTo>
                  <a:lnTo>
                    <a:pt x="74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312" y="795"/>
              <a:ext cx="0" cy="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869" y="0"/>
                  </a:moveTo>
                  <a:lnTo>
                    <a:pt x="52173" y="48510"/>
                  </a:lnTo>
                  <a:lnTo>
                    <a:pt x="39130" y="79148"/>
                  </a:lnTo>
                  <a:lnTo>
                    <a:pt x="28695" y="100851"/>
                  </a:lnTo>
                  <a:lnTo>
                    <a:pt x="0" y="120000"/>
                  </a:lnTo>
                  <a:lnTo>
                    <a:pt x="31304" y="112340"/>
                  </a:lnTo>
                  <a:lnTo>
                    <a:pt x="60000" y="102127"/>
                  </a:lnTo>
                  <a:lnTo>
                    <a:pt x="83478" y="88085"/>
                  </a:lnTo>
                  <a:lnTo>
                    <a:pt x="104347" y="72765"/>
                  </a:lnTo>
                  <a:lnTo>
                    <a:pt x="117391" y="56170"/>
                  </a:lnTo>
                  <a:lnTo>
                    <a:pt x="120000" y="38297"/>
                  </a:lnTo>
                  <a:lnTo>
                    <a:pt x="109565" y="19148"/>
                  </a:lnTo>
                  <a:lnTo>
                    <a:pt x="8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603" y="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09354" y="8925"/>
                  </a:lnTo>
                  <a:lnTo>
                    <a:pt x="95806" y="24793"/>
                  </a:lnTo>
                  <a:lnTo>
                    <a:pt x="78387" y="40661"/>
                  </a:lnTo>
                  <a:lnTo>
                    <a:pt x="60967" y="53553"/>
                  </a:lnTo>
                  <a:lnTo>
                    <a:pt x="39677" y="65454"/>
                  </a:lnTo>
                  <a:lnTo>
                    <a:pt x="21290" y="73388"/>
                  </a:lnTo>
                  <a:lnTo>
                    <a:pt x="0" y="74380"/>
                  </a:lnTo>
                  <a:lnTo>
                    <a:pt x="9677" y="95206"/>
                  </a:lnTo>
                  <a:lnTo>
                    <a:pt x="22258" y="112066"/>
                  </a:lnTo>
                  <a:lnTo>
                    <a:pt x="39677" y="120000"/>
                  </a:lnTo>
                  <a:lnTo>
                    <a:pt x="58064" y="120000"/>
                  </a:lnTo>
                  <a:lnTo>
                    <a:pt x="80322" y="110082"/>
                  </a:lnTo>
                  <a:lnTo>
                    <a:pt x="97741" y="87272"/>
                  </a:lnTo>
                  <a:lnTo>
                    <a:pt x="112258" y="5256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2238" y="1186"/>
              <a:ext cx="300" cy="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4832" y="1022"/>
                  </a:lnTo>
                  <a:lnTo>
                    <a:pt x="12885" y="2386"/>
                  </a:lnTo>
                  <a:lnTo>
                    <a:pt x="22550" y="4090"/>
                  </a:lnTo>
                  <a:lnTo>
                    <a:pt x="33020" y="6306"/>
                  </a:lnTo>
                  <a:lnTo>
                    <a:pt x="46711" y="9034"/>
                  </a:lnTo>
                  <a:lnTo>
                    <a:pt x="58791" y="11931"/>
                  </a:lnTo>
                  <a:lnTo>
                    <a:pt x="70872" y="15340"/>
                  </a:lnTo>
                  <a:lnTo>
                    <a:pt x="80536" y="19261"/>
                  </a:lnTo>
                  <a:lnTo>
                    <a:pt x="90201" y="23352"/>
                  </a:lnTo>
                  <a:lnTo>
                    <a:pt x="96644" y="28125"/>
                  </a:lnTo>
                  <a:lnTo>
                    <a:pt x="99865" y="33409"/>
                  </a:lnTo>
                  <a:lnTo>
                    <a:pt x="101476" y="38863"/>
                  </a:lnTo>
                  <a:lnTo>
                    <a:pt x="96644" y="45000"/>
                  </a:lnTo>
                  <a:lnTo>
                    <a:pt x="87785" y="51477"/>
                  </a:lnTo>
                  <a:lnTo>
                    <a:pt x="74093" y="58295"/>
                  </a:lnTo>
                  <a:lnTo>
                    <a:pt x="53959" y="65795"/>
                  </a:lnTo>
                  <a:lnTo>
                    <a:pt x="31409" y="74318"/>
                  </a:lnTo>
                  <a:lnTo>
                    <a:pt x="16912" y="82159"/>
                  </a:lnTo>
                  <a:lnTo>
                    <a:pt x="8053" y="89488"/>
                  </a:lnTo>
                  <a:lnTo>
                    <a:pt x="4832" y="96477"/>
                  </a:lnTo>
                  <a:lnTo>
                    <a:pt x="4832" y="103125"/>
                  </a:lnTo>
                  <a:lnTo>
                    <a:pt x="6442" y="109261"/>
                  </a:lnTo>
                  <a:lnTo>
                    <a:pt x="9664" y="114715"/>
                  </a:lnTo>
                  <a:lnTo>
                    <a:pt x="11275" y="120000"/>
                  </a:lnTo>
                  <a:lnTo>
                    <a:pt x="33020" y="117272"/>
                  </a:lnTo>
                  <a:lnTo>
                    <a:pt x="31409" y="115909"/>
                  </a:lnTo>
                  <a:lnTo>
                    <a:pt x="28993" y="111988"/>
                  </a:lnTo>
                  <a:lnTo>
                    <a:pt x="26577" y="106022"/>
                  </a:lnTo>
                  <a:lnTo>
                    <a:pt x="28187" y="98011"/>
                  </a:lnTo>
                  <a:lnTo>
                    <a:pt x="33020" y="88465"/>
                  </a:lnTo>
                  <a:lnTo>
                    <a:pt x="46711" y="77556"/>
                  </a:lnTo>
                  <a:lnTo>
                    <a:pt x="69261" y="65795"/>
                  </a:lnTo>
                  <a:lnTo>
                    <a:pt x="103892" y="53352"/>
                  </a:lnTo>
                  <a:lnTo>
                    <a:pt x="115167" y="47556"/>
                  </a:lnTo>
                  <a:lnTo>
                    <a:pt x="120000" y="40056"/>
                  </a:lnTo>
                  <a:lnTo>
                    <a:pt x="115973" y="31363"/>
                  </a:lnTo>
                  <a:lnTo>
                    <a:pt x="105503" y="22840"/>
                  </a:lnTo>
                  <a:lnTo>
                    <a:pt x="87785" y="14488"/>
                  </a:lnTo>
                  <a:lnTo>
                    <a:pt x="65234" y="7500"/>
                  </a:lnTo>
                  <a:lnTo>
                    <a:pt x="35436" y="2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184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0909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" sz="1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2455864" y="447675"/>
            <a:ext cx="6192900" cy="26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2489200" y="3209925"/>
            <a:ext cx="6146700" cy="11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30239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idx="2"/>
          </p:nvPr>
        </p:nvSpPr>
        <p:spPr>
          <a:xfrm>
            <a:off x="3887787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just" rtl="0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30239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just" rtl="0">
              <a:lnSpc>
                <a:spcPct val="12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just" rtl="0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just" rtl="0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just" rtl="0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2914" y="77390"/>
            <a:ext cx="82440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2700900" y="-1310250"/>
            <a:ext cx="37422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5357400" y="1346090"/>
            <a:ext cx="4598100" cy="20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1159325" y="-639009"/>
            <a:ext cx="4598100" cy="60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42914" y="77390"/>
            <a:ext cx="82440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933450"/>
            <a:ext cx="8229600" cy="18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7200" y="2861072"/>
            <a:ext cx="8229600" cy="18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2914" y="77390"/>
            <a:ext cx="82440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933450"/>
            <a:ext cx="8229600" cy="37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just" rtl="0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just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just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42914" y="77390"/>
            <a:ext cx="82440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933450"/>
            <a:ext cx="4038600" cy="37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648200" y="933450"/>
            <a:ext cx="4038600" cy="37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30237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30239" y="1260871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just" rtl="0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just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just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630239" y="1878806"/>
            <a:ext cx="3868800" cy="276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4629150" y="1260871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just" rtl="0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just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just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700" cy="276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42914" y="77390"/>
            <a:ext cx="82440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30239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887787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just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80962" algn="just" rtl="0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630239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just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just" rtl="0">
              <a:lnSpc>
                <a:spcPct val="12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just" rtl="0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just" rtl="0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just" rtl="0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214639" y="-70226"/>
            <a:ext cx="3155168" cy="5320882"/>
            <a:chOff x="-135" y="-58"/>
            <a:chExt cx="1987" cy="4468"/>
          </a:xfrm>
        </p:grpSpPr>
        <p:sp>
          <p:nvSpPr>
            <p:cNvPr id="7" name="Shape 7"/>
            <p:cNvSpPr/>
            <p:nvPr/>
          </p:nvSpPr>
          <p:spPr>
            <a:xfrm>
              <a:off x="-4" y="3261"/>
              <a:ext cx="600" cy="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71" y="4788"/>
                  </a:moveTo>
                  <a:cubicBezTo>
                    <a:pt x="25677" y="0"/>
                    <a:pt x="5084" y="2543"/>
                    <a:pt x="48050" y="3890"/>
                  </a:cubicBezTo>
                  <a:cubicBezTo>
                    <a:pt x="56186" y="5536"/>
                    <a:pt x="71186" y="7032"/>
                    <a:pt x="78559" y="9875"/>
                  </a:cubicBezTo>
                  <a:cubicBezTo>
                    <a:pt x="82627" y="11521"/>
                    <a:pt x="90762" y="14663"/>
                    <a:pt x="90762" y="14663"/>
                  </a:cubicBezTo>
                  <a:cubicBezTo>
                    <a:pt x="100169" y="23042"/>
                    <a:pt x="94830" y="20199"/>
                    <a:pt x="105000" y="24239"/>
                  </a:cubicBezTo>
                  <a:cubicBezTo>
                    <a:pt x="110084" y="33366"/>
                    <a:pt x="108305" y="28877"/>
                    <a:pt x="111101" y="37406"/>
                  </a:cubicBezTo>
                  <a:cubicBezTo>
                    <a:pt x="110084" y="55361"/>
                    <a:pt x="120000" y="68079"/>
                    <a:pt x="100932" y="79301"/>
                  </a:cubicBezTo>
                  <a:cubicBezTo>
                    <a:pt x="97881" y="84837"/>
                    <a:pt x="93559" y="90822"/>
                    <a:pt x="86694" y="94862"/>
                  </a:cubicBezTo>
                  <a:cubicBezTo>
                    <a:pt x="81101" y="104887"/>
                    <a:pt x="59237" y="105785"/>
                    <a:pt x="43983" y="106832"/>
                  </a:cubicBezTo>
                  <a:cubicBezTo>
                    <a:pt x="36101" y="108329"/>
                    <a:pt x="25423" y="105785"/>
                    <a:pt x="19576" y="109226"/>
                  </a:cubicBezTo>
                  <a:cubicBezTo>
                    <a:pt x="15254" y="111770"/>
                    <a:pt x="18305" y="116408"/>
                    <a:pt x="17542" y="120000"/>
                  </a:cubicBezTo>
                  <a:cubicBezTo>
                    <a:pt x="13474" y="119551"/>
                    <a:pt x="5847" y="118503"/>
                    <a:pt x="1779" y="117905"/>
                  </a:cubicBezTo>
                  <a:cubicBezTo>
                    <a:pt x="1271" y="117905"/>
                    <a:pt x="0" y="114014"/>
                    <a:pt x="1271" y="112369"/>
                  </a:cubicBezTo>
                  <a:cubicBezTo>
                    <a:pt x="2542" y="110723"/>
                    <a:pt x="9406" y="109975"/>
                    <a:pt x="9406" y="108029"/>
                  </a:cubicBezTo>
                  <a:cubicBezTo>
                    <a:pt x="6610" y="102044"/>
                    <a:pt x="5593" y="102493"/>
                    <a:pt x="1271" y="100249"/>
                  </a:cubicBezTo>
                  <a:cubicBezTo>
                    <a:pt x="1271" y="80947"/>
                    <a:pt x="1271" y="34862"/>
                    <a:pt x="1271" y="4788"/>
                  </a:cubicBezTo>
                  <a:close/>
                </a:path>
              </a:pathLst>
            </a:cu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" name="Shape 8"/>
            <p:cNvGrpSpPr/>
            <p:nvPr/>
          </p:nvGrpSpPr>
          <p:grpSpPr>
            <a:xfrm rot="-6635039" flipH="1">
              <a:off x="150" y="2374"/>
              <a:ext cx="206" cy="373"/>
              <a:chOff x="1727" y="866"/>
              <a:chExt cx="58" cy="132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727" y="8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1786" y="89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1771" y="99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" name="Shape 12"/>
            <p:cNvSpPr/>
            <p:nvPr/>
          </p:nvSpPr>
          <p:spPr>
            <a:xfrm>
              <a:off x="89" y="1736"/>
              <a:ext cx="600" cy="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6" y="65000"/>
                  </a:moveTo>
                  <a:cubicBezTo>
                    <a:pt x="1014" y="55156"/>
                    <a:pt x="0" y="52968"/>
                    <a:pt x="2366" y="42500"/>
                  </a:cubicBezTo>
                  <a:cubicBezTo>
                    <a:pt x="4056" y="35468"/>
                    <a:pt x="12169" y="27812"/>
                    <a:pt x="17239" y="22500"/>
                  </a:cubicBezTo>
                  <a:cubicBezTo>
                    <a:pt x="19774" y="19843"/>
                    <a:pt x="22647" y="17500"/>
                    <a:pt x="25352" y="15000"/>
                  </a:cubicBezTo>
                  <a:cubicBezTo>
                    <a:pt x="27718" y="12812"/>
                    <a:pt x="33464" y="10000"/>
                    <a:pt x="33464" y="10000"/>
                  </a:cubicBezTo>
                  <a:cubicBezTo>
                    <a:pt x="39042" y="2187"/>
                    <a:pt x="49690" y="1093"/>
                    <a:pt x="59154" y="0"/>
                  </a:cubicBezTo>
                  <a:cubicBezTo>
                    <a:pt x="69464" y="468"/>
                    <a:pt x="79943" y="156"/>
                    <a:pt x="90253" y="1250"/>
                  </a:cubicBezTo>
                  <a:cubicBezTo>
                    <a:pt x="98366" y="2031"/>
                    <a:pt x="105464" y="11093"/>
                    <a:pt x="111887" y="15000"/>
                  </a:cubicBezTo>
                  <a:cubicBezTo>
                    <a:pt x="116788" y="21875"/>
                    <a:pt x="117971" y="23593"/>
                    <a:pt x="119999" y="31250"/>
                  </a:cubicBezTo>
                  <a:cubicBezTo>
                    <a:pt x="119492" y="41718"/>
                    <a:pt x="119492" y="52031"/>
                    <a:pt x="118647" y="62500"/>
                  </a:cubicBezTo>
                  <a:cubicBezTo>
                    <a:pt x="118309" y="66093"/>
                    <a:pt x="116281" y="66875"/>
                    <a:pt x="114591" y="70000"/>
                  </a:cubicBezTo>
                  <a:cubicBezTo>
                    <a:pt x="109183" y="80000"/>
                    <a:pt x="105802" y="94843"/>
                    <a:pt x="92957" y="98750"/>
                  </a:cubicBezTo>
                  <a:cubicBezTo>
                    <a:pt x="91098" y="100000"/>
                    <a:pt x="89577" y="101718"/>
                    <a:pt x="87549" y="102500"/>
                  </a:cubicBezTo>
                  <a:cubicBezTo>
                    <a:pt x="85014" y="103437"/>
                    <a:pt x="79436" y="101250"/>
                    <a:pt x="79436" y="103750"/>
                  </a:cubicBezTo>
                  <a:cubicBezTo>
                    <a:pt x="79436" y="106406"/>
                    <a:pt x="84845" y="105468"/>
                    <a:pt x="87549" y="106250"/>
                  </a:cubicBezTo>
                  <a:cubicBezTo>
                    <a:pt x="90253" y="107031"/>
                    <a:pt x="95661" y="108750"/>
                    <a:pt x="95661" y="108750"/>
                  </a:cubicBezTo>
                  <a:cubicBezTo>
                    <a:pt x="96169" y="110000"/>
                    <a:pt x="98028" y="111562"/>
                    <a:pt x="97014" y="112500"/>
                  </a:cubicBezTo>
                  <a:cubicBezTo>
                    <a:pt x="94985" y="114375"/>
                    <a:pt x="91605" y="114218"/>
                    <a:pt x="88901" y="115000"/>
                  </a:cubicBezTo>
                  <a:cubicBezTo>
                    <a:pt x="87380" y="115468"/>
                    <a:pt x="86366" y="116875"/>
                    <a:pt x="84845" y="117500"/>
                  </a:cubicBezTo>
                  <a:cubicBezTo>
                    <a:pt x="82309" y="118593"/>
                    <a:pt x="76732" y="120000"/>
                    <a:pt x="76732" y="120000"/>
                  </a:cubicBezTo>
                  <a:cubicBezTo>
                    <a:pt x="75718" y="117187"/>
                    <a:pt x="76563" y="113281"/>
                    <a:pt x="74028" y="111250"/>
                  </a:cubicBezTo>
                  <a:cubicBezTo>
                    <a:pt x="68788" y="107031"/>
                    <a:pt x="43267" y="107656"/>
                    <a:pt x="41577" y="107500"/>
                  </a:cubicBezTo>
                  <a:cubicBezTo>
                    <a:pt x="34985" y="106250"/>
                    <a:pt x="28056" y="105312"/>
                    <a:pt x="22647" y="101250"/>
                  </a:cubicBezTo>
                  <a:cubicBezTo>
                    <a:pt x="21126" y="100156"/>
                    <a:pt x="19774" y="98906"/>
                    <a:pt x="18591" y="97500"/>
                  </a:cubicBezTo>
                  <a:cubicBezTo>
                    <a:pt x="16563" y="95156"/>
                    <a:pt x="13183" y="90000"/>
                    <a:pt x="13183" y="90000"/>
                  </a:cubicBezTo>
                  <a:cubicBezTo>
                    <a:pt x="11154" y="79062"/>
                    <a:pt x="12507" y="85000"/>
                    <a:pt x="9126" y="72500"/>
                  </a:cubicBezTo>
                  <a:cubicBezTo>
                    <a:pt x="6253" y="62031"/>
                    <a:pt x="9802" y="72343"/>
                    <a:pt x="5070" y="63750"/>
                  </a:cubicBezTo>
                  <a:cubicBezTo>
                    <a:pt x="4394" y="62500"/>
                    <a:pt x="5070" y="59375"/>
                    <a:pt x="3718" y="60000"/>
                  </a:cubicBezTo>
                  <a:cubicBezTo>
                    <a:pt x="2028" y="60781"/>
                    <a:pt x="2873" y="63281"/>
                    <a:pt x="2366" y="65000"/>
                  </a:cubicBezTo>
                  <a:close/>
                </a:path>
              </a:pathLst>
            </a:cu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13"/>
            <p:cNvGrpSpPr/>
            <p:nvPr/>
          </p:nvGrpSpPr>
          <p:grpSpPr>
            <a:xfrm rot="416338">
              <a:off x="-37" y="1779"/>
              <a:ext cx="1792" cy="1725"/>
              <a:chOff x="18" y="2804"/>
              <a:chExt cx="912" cy="825"/>
            </a:xfrm>
          </p:grpSpPr>
          <p:sp>
            <p:nvSpPr>
              <p:cNvPr id="14" name="Shape 14"/>
              <p:cNvSpPr/>
              <p:nvPr/>
            </p:nvSpPr>
            <p:spPr>
              <a:xfrm flipH="1">
                <a:off x="153" y="2804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437" y="120000"/>
                    </a:moveTo>
                    <a:lnTo>
                      <a:pt x="20460" y="113142"/>
                    </a:lnTo>
                    <a:lnTo>
                      <a:pt x="14377" y="103428"/>
                    </a:lnTo>
                    <a:lnTo>
                      <a:pt x="8294" y="90857"/>
                    </a:lnTo>
                    <a:lnTo>
                      <a:pt x="2764" y="77142"/>
                    </a:lnTo>
                    <a:lnTo>
                      <a:pt x="0" y="62285"/>
                    </a:lnTo>
                    <a:lnTo>
                      <a:pt x="552" y="46857"/>
                    </a:lnTo>
                    <a:lnTo>
                      <a:pt x="4976" y="32571"/>
                    </a:lnTo>
                    <a:lnTo>
                      <a:pt x="14930" y="20000"/>
                    </a:lnTo>
                    <a:lnTo>
                      <a:pt x="24884" y="12571"/>
                    </a:lnTo>
                    <a:lnTo>
                      <a:pt x="33179" y="6857"/>
                    </a:lnTo>
                    <a:lnTo>
                      <a:pt x="39815" y="4000"/>
                    </a:lnTo>
                    <a:lnTo>
                      <a:pt x="44792" y="2857"/>
                    </a:lnTo>
                    <a:lnTo>
                      <a:pt x="48663" y="2857"/>
                    </a:lnTo>
                    <a:lnTo>
                      <a:pt x="57511" y="0"/>
                    </a:lnTo>
                    <a:lnTo>
                      <a:pt x="81843" y="4571"/>
                    </a:lnTo>
                    <a:lnTo>
                      <a:pt x="88479" y="6857"/>
                    </a:lnTo>
                    <a:lnTo>
                      <a:pt x="95115" y="8571"/>
                    </a:lnTo>
                    <a:lnTo>
                      <a:pt x="100645" y="10857"/>
                    </a:lnTo>
                    <a:lnTo>
                      <a:pt x="105069" y="13142"/>
                    </a:lnTo>
                    <a:lnTo>
                      <a:pt x="109493" y="15428"/>
                    </a:lnTo>
                    <a:lnTo>
                      <a:pt x="113364" y="18285"/>
                    </a:lnTo>
                    <a:lnTo>
                      <a:pt x="116682" y="21714"/>
                    </a:lnTo>
                    <a:lnTo>
                      <a:pt x="120000" y="25714"/>
                    </a:lnTo>
                    <a:lnTo>
                      <a:pt x="113364" y="22857"/>
                    </a:lnTo>
                    <a:lnTo>
                      <a:pt x="107281" y="20571"/>
                    </a:lnTo>
                    <a:lnTo>
                      <a:pt x="101198" y="18857"/>
                    </a:lnTo>
                    <a:lnTo>
                      <a:pt x="95115" y="17142"/>
                    </a:lnTo>
                    <a:lnTo>
                      <a:pt x="90138" y="15428"/>
                    </a:lnTo>
                    <a:lnTo>
                      <a:pt x="84608" y="14857"/>
                    </a:lnTo>
                    <a:lnTo>
                      <a:pt x="79078" y="13714"/>
                    </a:lnTo>
                    <a:lnTo>
                      <a:pt x="74101" y="13714"/>
                    </a:lnTo>
                    <a:lnTo>
                      <a:pt x="69124" y="13714"/>
                    </a:lnTo>
                    <a:lnTo>
                      <a:pt x="64147" y="14285"/>
                    </a:lnTo>
                    <a:lnTo>
                      <a:pt x="59170" y="15428"/>
                    </a:lnTo>
                    <a:lnTo>
                      <a:pt x="54746" y="16571"/>
                    </a:lnTo>
                    <a:lnTo>
                      <a:pt x="50322" y="18857"/>
                    </a:lnTo>
                    <a:lnTo>
                      <a:pt x="45345" y="20571"/>
                    </a:lnTo>
                    <a:lnTo>
                      <a:pt x="40921" y="23428"/>
                    </a:lnTo>
                    <a:lnTo>
                      <a:pt x="36497" y="26285"/>
                    </a:lnTo>
                    <a:lnTo>
                      <a:pt x="28755" y="34857"/>
                    </a:lnTo>
                    <a:lnTo>
                      <a:pt x="23225" y="45714"/>
                    </a:lnTo>
                    <a:lnTo>
                      <a:pt x="20460" y="58857"/>
                    </a:lnTo>
                    <a:lnTo>
                      <a:pt x="19354" y="72000"/>
                    </a:lnTo>
                    <a:lnTo>
                      <a:pt x="19354" y="86285"/>
                    </a:lnTo>
                    <a:lnTo>
                      <a:pt x="21013" y="99428"/>
                    </a:lnTo>
                    <a:lnTo>
                      <a:pt x="22672" y="110857"/>
                    </a:lnTo>
                    <a:lnTo>
                      <a:pt x="25437" y="12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/>
              <p:nvPr/>
            </p:nvSpPr>
            <p:spPr>
              <a:xfrm flipH="1">
                <a:off x="18" y="2858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1868" y="0"/>
                    </a:moveTo>
                    <a:lnTo>
                      <a:pt x="73846" y="1126"/>
                    </a:lnTo>
                    <a:lnTo>
                      <a:pt x="77802" y="4507"/>
                    </a:lnTo>
                    <a:lnTo>
                      <a:pt x="83736" y="10140"/>
                    </a:lnTo>
                    <a:lnTo>
                      <a:pt x="90329" y="18591"/>
                    </a:lnTo>
                    <a:lnTo>
                      <a:pt x="95604" y="29295"/>
                    </a:lnTo>
                    <a:lnTo>
                      <a:pt x="98901" y="42816"/>
                    </a:lnTo>
                    <a:lnTo>
                      <a:pt x="98901" y="59154"/>
                    </a:lnTo>
                    <a:lnTo>
                      <a:pt x="94945" y="78309"/>
                    </a:lnTo>
                    <a:lnTo>
                      <a:pt x="92307" y="83943"/>
                    </a:lnTo>
                    <a:lnTo>
                      <a:pt x="89670" y="88450"/>
                    </a:lnTo>
                    <a:lnTo>
                      <a:pt x="86373" y="92957"/>
                    </a:lnTo>
                    <a:lnTo>
                      <a:pt x="82417" y="97464"/>
                    </a:lnTo>
                    <a:lnTo>
                      <a:pt x="77142" y="101408"/>
                    </a:lnTo>
                    <a:lnTo>
                      <a:pt x="72527" y="104225"/>
                    </a:lnTo>
                    <a:lnTo>
                      <a:pt x="67252" y="107605"/>
                    </a:lnTo>
                    <a:lnTo>
                      <a:pt x="60659" y="109859"/>
                    </a:lnTo>
                    <a:lnTo>
                      <a:pt x="54065" y="110985"/>
                    </a:lnTo>
                    <a:lnTo>
                      <a:pt x="47472" y="112676"/>
                    </a:lnTo>
                    <a:lnTo>
                      <a:pt x="40219" y="113239"/>
                    </a:lnTo>
                    <a:lnTo>
                      <a:pt x="32307" y="113239"/>
                    </a:lnTo>
                    <a:lnTo>
                      <a:pt x="24395" y="112676"/>
                    </a:lnTo>
                    <a:lnTo>
                      <a:pt x="16483" y="110985"/>
                    </a:lnTo>
                    <a:lnTo>
                      <a:pt x="7912" y="108732"/>
                    </a:lnTo>
                    <a:lnTo>
                      <a:pt x="0" y="105915"/>
                    </a:lnTo>
                    <a:lnTo>
                      <a:pt x="7252" y="109859"/>
                    </a:lnTo>
                    <a:lnTo>
                      <a:pt x="14505" y="112676"/>
                    </a:lnTo>
                    <a:lnTo>
                      <a:pt x="21758" y="115492"/>
                    </a:lnTo>
                    <a:lnTo>
                      <a:pt x="28351" y="117183"/>
                    </a:lnTo>
                    <a:lnTo>
                      <a:pt x="34945" y="118873"/>
                    </a:lnTo>
                    <a:lnTo>
                      <a:pt x="41538" y="119436"/>
                    </a:lnTo>
                    <a:lnTo>
                      <a:pt x="48131" y="119999"/>
                    </a:lnTo>
                    <a:lnTo>
                      <a:pt x="54725" y="119999"/>
                    </a:lnTo>
                    <a:lnTo>
                      <a:pt x="60000" y="119436"/>
                    </a:lnTo>
                    <a:lnTo>
                      <a:pt x="65934" y="118309"/>
                    </a:lnTo>
                    <a:lnTo>
                      <a:pt x="71208" y="117183"/>
                    </a:lnTo>
                    <a:lnTo>
                      <a:pt x="76483" y="116056"/>
                    </a:lnTo>
                    <a:lnTo>
                      <a:pt x="81098" y="114366"/>
                    </a:lnTo>
                    <a:lnTo>
                      <a:pt x="85714" y="112112"/>
                    </a:lnTo>
                    <a:lnTo>
                      <a:pt x="89670" y="109859"/>
                    </a:lnTo>
                    <a:lnTo>
                      <a:pt x="93626" y="107605"/>
                    </a:lnTo>
                    <a:lnTo>
                      <a:pt x="104175" y="99154"/>
                    </a:lnTo>
                    <a:lnTo>
                      <a:pt x="111428" y="90704"/>
                    </a:lnTo>
                    <a:lnTo>
                      <a:pt x="116043" y="81126"/>
                    </a:lnTo>
                    <a:lnTo>
                      <a:pt x="118021" y="72112"/>
                    </a:lnTo>
                    <a:lnTo>
                      <a:pt x="119340" y="62535"/>
                    </a:lnTo>
                    <a:lnTo>
                      <a:pt x="119340" y="53521"/>
                    </a:lnTo>
                    <a:lnTo>
                      <a:pt x="120000" y="44507"/>
                    </a:lnTo>
                    <a:lnTo>
                      <a:pt x="114065" y="25915"/>
                    </a:lnTo>
                    <a:lnTo>
                      <a:pt x="102857" y="11830"/>
                    </a:lnTo>
                    <a:lnTo>
                      <a:pt x="99560" y="10140"/>
                    </a:lnTo>
                    <a:lnTo>
                      <a:pt x="96923" y="8450"/>
                    </a:lnTo>
                    <a:lnTo>
                      <a:pt x="93626" y="7323"/>
                    </a:lnTo>
                    <a:lnTo>
                      <a:pt x="90989" y="6197"/>
                    </a:lnTo>
                    <a:lnTo>
                      <a:pt x="87032" y="5070"/>
                    </a:lnTo>
                    <a:lnTo>
                      <a:pt x="83076" y="3380"/>
                    </a:lnTo>
                    <a:lnTo>
                      <a:pt x="78461" y="1690"/>
                    </a:lnTo>
                    <a:lnTo>
                      <a:pt x="71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222" y="2912"/>
                <a:ext cx="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125" y="0"/>
                    </a:moveTo>
                    <a:lnTo>
                      <a:pt x="98437" y="4976"/>
                    </a:lnTo>
                    <a:lnTo>
                      <a:pt x="107812" y="14930"/>
                    </a:lnTo>
                    <a:lnTo>
                      <a:pt x="115312" y="27649"/>
                    </a:lnTo>
                    <a:lnTo>
                      <a:pt x="120000" y="43133"/>
                    </a:lnTo>
                    <a:lnTo>
                      <a:pt x="119062" y="61382"/>
                    </a:lnTo>
                    <a:lnTo>
                      <a:pt x="108750" y="80184"/>
                    </a:lnTo>
                    <a:lnTo>
                      <a:pt x="88125" y="100092"/>
                    </a:lnTo>
                    <a:lnTo>
                      <a:pt x="56250" y="120000"/>
                    </a:lnTo>
                    <a:lnTo>
                      <a:pt x="45937" y="117788"/>
                    </a:lnTo>
                    <a:lnTo>
                      <a:pt x="35625" y="116129"/>
                    </a:lnTo>
                    <a:lnTo>
                      <a:pt x="24375" y="113364"/>
                    </a:lnTo>
                    <a:lnTo>
                      <a:pt x="15000" y="111152"/>
                    </a:lnTo>
                    <a:lnTo>
                      <a:pt x="7500" y="108387"/>
                    </a:lnTo>
                    <a:lnTo>
                      <a:pt x="1875" y="105069"/>
                    </a:lnTo>
                    <a:lnTo>
                      <a:pt x="0" y="101198"/>
                    </a:lnTo>
                    <a:lnTo>
                      <a:pt x="937" y="98433"/>
                    </a:lnTo>
                    <a:lnTo>
                      <a:pt x="12187" y="94562"/>
                    </a:lnTo>
                    <a:lnTo>
                      <a:pt x="27187" y="89032"/>
                    </a:lnTo>
                    <a:lnTo>
                      <a:pt x="43125" y="82949"/>
                    </a:lnTo>
                    <a:lnTo>
                      <a:pt x="59062" y="74101"/>
                    </a:lnTo>
                    <a:lnTo>
                      <a:pt x="74062" y="61935"/>
                    </a:lnTo>
                    <a:lnTo>
                      <a:pt x="85312" y="45898"/>
                    </a:lnTo>
                    <a:lnTo>
                      <a:pt x="90937" y="25437"/>
                    </a:lnTo>
                    <a:lnTo>
                      <a:pt x="881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402" y="311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923" y="0"/>
                    </a:moveTo>
                    <a:lnTo>
                      <a:pt x="0" y="22727"/>
                    </a:lnTo>
                    <a:lnTo>
                      <a:pt x="3076" y="23636"/>
                    </a:lnTo>
                    <a:lnTo>
                      <a:pt x="14358" y="26363"/>
                    </a:lnTo>
                    <a:lnTo>
                      <a:pt x="29743" y="32727"/>
                    </a:lnTo>
                    <a:lnTo>
                      <a:pt x="47179" y="42727"/>
                    </a:lnTo>
                    <a:lnTo>
                      <a:pt x="67692" y="56363"/>
                    </a:lnTo>
                    <a:lnTo>
                      <a:pt x="86153" y="72727"/>
                    </a:lnTo>
                    <a:lnTo>
                      <a:pt x="104615" y="93636"/>
                    </a:lnTo>
                    <a:lnTo>
                      <a:pt x="118974" y="120000"/>
                    </a:lnTo>
                    <a:lnTo>
                      <a:pt x="120000" y="109090"/>
                    </a:lnTo>
                    <a:lnTo>
                      <a:pt x="117948" y="97272"/>
                    </a:lnTo>
                    <a:lnTo>
                      <a:pt x="110769" y="81818"/>
                    </a:lnTo>
                    <a:lnTo>
                      <a:pt x="101538" y="67272"/>
                    </a:lnTo>
                    <a:lnTo>
                      <a:pt x="91282" y="52727"/>
                    </a:lnTo>
                    <a:lnTo>
                      <a:pt x="80000" y="40909"/>
                    </a:lnTo>
                    <a:lnTo>
                      <a:pt x="68717" y="32727"/>
                    </a:lnTo>
                    <a:lnTo>
                      <a:pt x="59487" y="29090"/>
                    </a:lnTo>
                    <a:lnTo>
                      <a:pt x="70769" y="26363"/>
                    </a:lnTo>
                    <a:lnTo>
                      <a:pt x="81025" y="25454"/>
                    </a:lnTo>
                    <a:lnTo>
                      <a:pt x="91282" y="23636"/>
                    </a:lnTo>
                    <a:lnTo>
                      <a:pt x="100512" y="22727"/>
                    </a:lnTo>
                    <a:lnTo>
                      <a:pt x="107692" y="21818"/>
                    </a:lnTo>
                    <a:lnTo>
                      <a:pt x="111794" y="20000"/>
                    </a:lnTo>
                    <a:lnTo>
                      <a:pt x="115897" y="19090"/>
                    </a:lnTo>
                    <a:lnTo>
                      <a:pt x="116923" y="19090"/>
                    </a:lnTo>
                    <a:lnTo>
                      <a:pt x="769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312" y="313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95172" y="0"/>
                    </a:lnTo>
                    <a:lnTo>
                      <a:pt x="66206" y="6233"/>
                    </a:lnTo>
                    <a:lnTo>
                      <a:pt x="37241" y="14025"/>
                    </a:lnTo>
                    <a:lnTo>
                      <a:pt x="16551" y="29610"/>
                    </a:lnTo>
                    <a:lnTo>
                      <a:pt x="4137" y="46753"/>
                    </a:lnTo>
                    <a:lnTo>
                      <a:pt x="0" y="68571"/>
                    </a:lnTo>
                    <a:lnTo>
                      <a:pt x="12413" y="93506"/>
                    </a:lnTo>
                    <a:lnTo>
                      <a:pt x="45517" y="120000"/>
                    </a:lnTo>
                    <a:lnTo>
                      <a:pt x="62068" y="82597"/>
                    </a:lnTo>
                    <a:lnTo>
                      <a:pt x="78620" y="57662"/>
                    </a:lnTo>
                    <a:lnTo>
                      <a:pt x="95172" y="34285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Shape 19"/>
              <p:cNvGrpSpPr/>
              <p:nvPr/>
            </p:nvGrpSpPr>
            <p:grpSpPr>
              <a:xfrm rot="-10713705" flipH="1">
                <a:off x="385" y="3456"/>
                <a:ext cx="544" cy="167"/>
                <a:chOff x="-312" y="1700"/>
                <a:chExt cx="544" cy="167"/>
              </a:xfrm>
            </p:grpSpPr>
            <p:sp>
              <p:nvSpPr>
                <p:cNvPr id="20" name="Shape 20"/>
                <p:cNvSpPr/>
                <p:nvPr/>
              </p:nvSpPr>
              <p:spPr>
                <a:xfrm>
                  <a:off x="-162" y="1718"/>
                  <a:ext cx="0" cy="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956" y="9361"/>
                      </a:moveTo>
                      <a:lnTo>
                        <a:pt x="3478" y="15319"/>
                      </a:lnTo>
                      <a:lnTo>
                        <a:pt x="1739" y="21063"/>
                      </a:lnTo>
                      <a:lnTo>
                        <a:pt x="0" y="26595"/>
                      </a:lnTo>
                      <a:lnTo>
                        <a:pt x="0" y="32127"/>
                      </a:lnTo>
                      <a:lnTo>
                        <a:pt x="1739" y="38297"/>
                      </a:lnTo>
                      <a:lnTo>
                        <a:pt x="4057" y="44893"/>
                      </a:lnTo>
                      <a:lnTo>
                        <a:pt x="9275" y="52553"/>
                      </a:lnTo>
                      <a:lnTo>
                        <a:pt x="16811" y="61063"/>
                      </a:lnTo>
                      <a:lnTo>
                        <a:pt x="24927" y="69148"/>
                      </a:lnTo>
                      <a:lnTo>
                        <a:pt x="35362" y="77446"/>
                      </a:lnTo>
                      <a:lnTo>
                        <a:pt x="48115" y="86382"/>
                      </a:lnTo>
                      <a:lnTo>
                        <a:pt x="61449" y="94893"/>
                      </a:lnTo>
                      <a:lnTo>
                        <a:pt x="76521" y="102765"/>
                      </a:lnTo>
                      <a:lnTo>
                        <a:pt x="91014" y="109787"/>
                      </a:lnTo>
                      <a:lnTo>
                        <a:pt x="105507" y="115744"/>
                      </a:lnTo>
                      <a:lnTo>
                        <a:pt x="120000" y="120000"/>
                      </a:lnTo>
                      <a:lnTo>
                        <a:pt x="92753" y="106595"/>
                      </a:lnTo>
                      <a:lnTo>
                        <a:pt x="73623" y="95319"/>
                      </a:lnTo>
                      <a:lnTo>
                        <a:pt x="59710" y="86170"/>
                      </a:lnTo>
                      <a:lnTo>
                        <a:pt x="50434" y="78297"/>
                      </a:lnTo>
                      <a:lnTo>
                        <a:pt x="43478" y="71702"/>
                      </a:lnTo>
                      <a:lnTo>
                        <a:pt x="39420" y="65744"/>
                      </a:lnTo>
                      <a:lnTo>
                        <a:pt x="36521" y="60638"/>
                      </a:lnTo>
                      <a:lnTo>
                        <a:pt x="32463" y="55531"/>
                      </a:lnTo>
                      <a:lnTo>
                        <a:pt x="25507" y="43617"/>
                      </a:lnTo>
                      <a:lnTo>
                        <a:pt x="23768" y="29787"/>
                      </a:lnTo>
                      <a:lnTo>
                        <a:pt x="24927" y="14468"/>
                      </a:lnTo>
                      <a:lnTo>
                        <a:pt x="28985" y="0"/>
                      </a:lnTo>
                      <a:lnTo>
                        <a:pt x="6956" y="936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60" y="1648"/>
                  <a:ext cx="0" cy="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9827"/>
                      </a:moveTo>
                      <a:lnTo>
                        <a:pt x="35744" y="28448"/>
                      </a:lnTo>
                      <a:lnTo>
                        <a:pt x="56170" y="52241"/>
                      </a:lnTo>
                      <a:lnTo>
                        <a:pt x="61276" y="82241"/>
                      </a:lnTo>
                      <a:lnTo>
                        <a:pt x="48510" y="120000"/>
                      </a:lnTo>
                      <a:lnTo>
                        <a:pt x="114893" y="112241"/>
                      </a:lnTo>
                      <a:lnTo>
                        <a:pt x="120000" y="92068"/>
                      </a:lnTo>
                      <a:lnTo>
                        <a:pt x="120000" y="72413"/>
                      </a:lnTo>
                      <a:lnTo>
                        <a:pt x="114893" y="53275"/>
                      </a:lnTo>
                      <a:lnTo>
                        <a:pt x="104680" y="36724"/>
                      </a:lnTo>
                      <a:lnTo>
                        <a:pt x="91914" y="26896"/>
                      </a:lnTo>
                      <a:lnTo>
                        <a:pt x="74042" y="17586"/>
                      </a:lnTo>
                      <a:lnTo>
                        <a:pt x="56170" y="8793"/>
                      </a:lnTo>
                      <a:lnTo>
                        <a:pt x="33191" y="0"/>
                      </a:lnTo>
                      <a:lnTo>
                        <a:pt x="0" y="98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231" y="1700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6000"/>
                      </a:moveTo>
                      <a:lnTo>
                        <a:pt x="106206" y="51000"/>
                      </a:lnTo>
                      <a:lnTo>
                        <a:pt x="93793" y="36000"/>
                      </a:lnTo>
                      <a:lnTo>
                        <a:pt x="80000" y="21000"/>
                      </a:lnTo>
                      <a:lnTo>
                        <a:pt x="64827" y="15000"/>
                      </a:lnTo>
                      <a:lnTo>
                        <a:pt x="51034" y="9000"/>
                      </a:lnTo>
                      <a:lnTo>
                        <a:pt x="35862" y="6000"/>
                      </a:lnTo>
                      <a:lnTo>
                        <a:pt x="17931" y="0"/>
                      </a:lnTo>
                      <a:lnTo>
                        <a:pt x="0" y="6000"/>
                      </a:lnTo>
                      <a:lnTo>
                        <a:pt x="8275" y="18000"/>
                      </a:lnTo>
                      <a:lnTo>
                        <a:pt x="19310" y="30000"/>
                      </a:lnTo>
                      <a:lnTo>
                        <a:pt x="30344" y="42000"/>
                      </a:lnTo>
                      <a:lnTo>
                        <a:pt x="45517" y="54000"/>
                      </a:lnTo>
                      <a:lnTo>
                        <a:pt x="57931" y="66000"/>
                      </a:lnTo>
                      <a:lnTo>
                        <a:pt x="71724" y="81000"/>
                      </a:lnTo>
                      <a:lnTo>
                        <a:pt x="88275" y="99000"/>
                      </a:lnTo>
                      <a:lnTo>
                        <a:pt x="102068" y="120000"/>
                      </a:lnTo>
                      <a:lnTo>
                        <a:pt x="120000" y="66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" name="Shape 23"/>
            <p:cNvGrpSpPr/>
            <p:nvPr/>
          </p:nvGrpSpPr>
          <p:grpSpPr>
            <a:xfrm rot="6248568">
              <a:off x="508" y="3792"/>
              <a:ext cx="179" cy="356"/>
              <a:chOff x="1727" y="866"/>
              <a:chExt cx="58" cy="132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1727" y="8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786" y="89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1771" y="99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Shape 27"/>
            <p:cNvGrpSpPr/>
            <p:nvPr/>
          </p:nvGrpSpPr>
          <p:grpSpPr>
            <a:xfrm rot="5003113">
              <a:off x="387" y="1026"/>
              <a:ext cx="188" cy="420"/>
              <a:chOff x="1727" y="866"/>
              <a:chExt cx="58" cy="132"/>
            </a:xfrm>
          </p:grpSpPr>
          <p:sp>
            <p:nvSpPr>
              <p:cNvPr id="28" name="Shape 28"/>
              <p:cNvSpPr/>
              <p:nvPr/>
            </p:nvSpPr>
            <p:spPr>
              <a:xfrm>
                <a:off x="1727" y="8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1786" y="89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1771" y="99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Shape 31"/>
            <p:cNvGrpSpPr/>
            <p:nvPr/>
          </p:nvGrpSpPr>
          <p:grpSpPr>
            <a:xfrm>
              <a:off x="814" y="0"/>
              <a:ext cx="157" cy="308"/>
              <a:chOff x="1727" y="866"/>
              <a:chExt cx="58" cy="132"/>
            </a:xfrm>
          </p:grpSpPr>
          <p:sp>
            <p:nvSpPr>
              <p:cNvPr id="32" name="Shape 32"/>
              <p:cNvSpPr/>
              <p:nvPr/>
            </p:nvSpPr>
            <p:spPr>
              <a:xfrm>
                <a:off x="1727" y="8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8717"/>
                    </a:moveTo>
                    <a:lnTo>
                      <a:pt x="39036" y="0"/>
                    </a:lnTo>
                    <a:lnTo>
                      <a:pt x="0" y="120000"/>
                    </a:lnTo>
                    <a:lnTo>
                      <a:pt x="119999" y="2871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1786" y="89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99"/>
                    </a:moveTo>
                    <a:lnTo>
                      <a:pt x="101142" y="0"/>
                    </a:lnTo>
                    <a:lnTo>
                      <a:pt x="120000" y="59999"/>
                    </a:lnTo>
                    <a:lnTo>
                      <a:pt x="0" y="1199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1771" y="99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7142"/>
                    </a:moveTo>
                    <a:lnTo>
                      <a:pt x="120000" y="0"/>
                    </a:lnTo>
                    <a:lnTo>
                      <a:pt x="108413" y="119999"/>
                    </a:lnTo>
                    <a:lnTo>
                      <a:pt x="0" y="171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" name="Shape 35"/>
            <p:cNvSpPr/>
            <p:nvPr/>
          </p:nvSpPr>
          <p:spPr>
            <a:xfrm>
              <a:off x="87" y="93"/>
              <a:ext cx="600" cy="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" y="62222"/>
                  </a:moveTo>
                  <a:cubicBezTo>
                    <a:pt x="343" y="54761"/>
                    <a:pt x="343" y="47460"/>
                    <a:pt x="515" y="40000"/>
                  </a:cubicBezTo>
                  <a:cubicBezTo>
                    <a:pt x="515" y="37777"/>
                    <a:pt x="2746" y="35555"/>
                    <a:pt x="3605" y="33333"/>
                  </a:cubicBezTo>
                  <a:cubicBezTo>
                    <a:pt x="4120" y="32063"/>
                    <a:pt x="4978" y="28888"/>
                    <a:pt x="4978" y="28888"/>
                  </a:cubicBezTo>
                  <a:cubicBezTo>
                    <a:pt x="5493" y="27460"/>
                    <a:pt x="5836" y="25873"/>
                    <a:pt x="6695" y="24444"/>
                  </a:cubicBezTo>
                  <a:cubicBezTo>
                    <a:pt x="7210" y="23492"/>
                    <a:pt x="8755" y="21904"/>
                    <a:pt x="8755" y="21904"/>
                  </a:cubicBezTo>
                  <a:cubicBezTo>
                    <a:pt x="9957" y="18412"/>
                    <a:pt x="15107" y="13015"/>
                    <a:pt x="19055" y="11746"/>
                  </a:cubicBezTo>
                  <a:cubicBezTo>
                    <a:pt x="21974" y="9682"/>
                    <a:pt x="25579" y="5873"/>
                    <a:pt x="29012" y="4761"/>
                  </a:cubicBezTo>
                  <a:cubicBezTo>
                    <a:pt x="31244" y="2698"/>
                    <a:pt x="35536" y="2380"/>
                    <a:pt x="38626" y="1587"/>
                  </a:cubicBezTo>
                  <a:cubicBezTo>
                    <a:pt x="40000" y="1269"/>
                    <a:pt x="41373" y="952"/>
                    <a:pt x="42746" y="634"/>
                  </a:cubicBezTo>
                  <a:cubicBezTo>
                    <a:pt x="43605" y="476"/>
                    <a:pt x="45493" y="0"/>
                    <a:pt x="45493" y="0"/>
                  </a:cubicBezTo>
                  <a:cubicBezTo>
                    <a:pt x="50815" y="158"/>
                    <a:pt x="55965" y="0"/>
                    <a:pt x="61287" y="317"/>
                  </a:cubicBezTo>
                  <a:cubicBezTo>
                    <a:pt x="62832" y="317"/>
                    <a:pt x="66094" y="952"/>
                    <a:pt x="66094" y="952"/>
                  </a:cubicBezTo>
                  <a:cubicBezTo>
                    <a:pt x="71587" y="2698"/>
                    <a:pt x="79484" y="2222"/>
                    <a:pt x="83948" y="6349"/>
                  </a:cubicBezTo>
                  <a:cubicBezTo>
                    <a:pt x="90643" y="9523"/>
                    <a:pt x="101630" y="16666"/>
                    <a:pt x="106266" y="20317"/>
                  </a:cubicBezTo>
                  <a:cubicBezTo>
                    <a:pt x="109012" y="21269"/>
                    <a:pt x="110386" y="26031"/>
                    <a:pt x="112103" y="28253"/>
                  </a:cubicBezTo>
                  <a:cubicBezTo>
                    <a:pt x="114506" y="37142"/>
                    <a:pt x="117939" y="42063"/>
                    <a:pt x="118969" y="51111"/>
                  </a:cubicBezTo>
                  <a:cubicBezTo>
                    <a:pt x="119999" y="57936"/>
                    <a:pt x="118798" y="63174"/>
                    <a:pt x="117939" y="68888"/>
                  </a:cubicBezTo>
                  <a:cubicBezTo>
                    <a:pt x="117768" y="74444"/>
                    <a:pt x="118626" y="80952"/>
                    <a:pt x="114163" y="85396"/>
                  </a:cubicBezTo>
                  <a:cubicBezTo>
                    <a:pt x="112789" y="86825"/>
                    <a:pt x="110557" y="87777"/>
                    <a:pt x="109699" y="89523"/>
                  </a:cubicBezTo>
                  <a:cubicBezTo>
                    <a:pt x="109184" y="90317"/>
                    <a:pt x="109184" y="91428"/>
                    <a:pt x="108326" y="92063"/>
                  </a:cubicBezTo>
                  <a:cubicBezTo>
                    <a:pt x="107124" y="92857"/>
                    <a:pt x="104206" y="93333"/>
                    <a:pt x="104206" y="93333"/>
                  </a:cubicBezTo>
                  <a:cubicBezTo>
                    <a:pt x="99742" y="95555"/>
                    <a:pt x="85665" y="103015"/>
                    <a:pt x="81201" y="105396"/>
                  </a:cubicBezTo>
                  <a:cubicBezTo>
                    <a:pt x="79828" y="105714"/>
                    <a:pt x="77081" y="107619"/>
                    <a:pt x="77081" y="107619"/>
                  </a:cubicBezTo>
                  <a:cubicBezTo>
                    <a:pt x="75193" y="108730"/>
                    <a:pt x="71587" y="107777"/>
                    <a:pt x="69527" y="108571"/>
                  </a:cubicBezTo>
                  <a:cubicBezTo>
                    <a:pt x="67982" y="109047"/>
                    <a:pt x="66094" y="109206"/>
                    <a:pt x="64377" y="109523"/>
                  </a:cubicBezTo>
                  <a:cubicBezTo>
                    <a:pt x="56309" y="109365"/>
                    <a:pt x="52703" y="109047"/>
                    <a:pt x="45836" y="108571"/>
                  </a:cubicBezTo>
                  <a:cubicBezTo>
                    <a:pt x="42746" y="109523"/>
                    <a:pt x="45321" y="108412"/>
                    <a:pt x="44463" y="114603"/>
                  </a:cubicBezTo>
                  <a:cubicBezTo>
                    <a:pt x="44291" y="116349"/>
                    <a:pt x="42918" y="119047"/>
                    <a:pt x="41373" y="120000"/>
                  </a:cubicBezTo>
                  <a:cubicBezTo>
                    <a:pt x="37424" y="119365"/>
                    <a:pt x="35536" y="116666"/>
                    <a:pt x="31759" y="115555"/>
                  </a:cubicBezTo>
                  <a:cubicBezTo>
                    <a:pt x="30214" y="115079"/>
                    <a:pt x="29356" y="114920"/>
                    <a:pt x="27982" y="114285"/>
                  </a:cubicBezTo>
                  <a:cubicBezTo>
                    <a:pt x="27296" y="113968"/>
                    <a:pt x="25922" y="113650"/>
                    <a:pt x="25922" y="113650"/>
                  </a:cubicBezTo>
                  <a:cubicBezTo>
                    <a:pt x="26952" y="110317"/>
                    <a:pt x="30901" y="109365"/>
                    <a:pt x="33476" y="106984"/>
                  </a:cubicBezTo>
                  <a:cubicBezTo>
                    <a:pt x="33991" y="105555"/>
                    <a:pt x="35193" y="103492"/>
                    <a:pt x="36223" y="102222"/>
                  </a:cubicBezTo>
                  <a:cubicBezTo>
                    <a:pt x="36051" y="101269"/>
                    <a:pt x="36394" y="100158"/>
                    <a:pt x="35879" y="99365"/>
                  </a:cubicBezTo>
                  <a:cubicBezTo>
                    <a:pt x="35536" y="98571"/>
                    <a:pt x="34163" y="98888"/>
                    <a:pt x="33476" y="98412"/>
                  </a:cubicBezTo>
                  <a:cubicBezTo>
                    <a:pt x="31759" y="97142"/>
                    <a:pt x="29699" y="96190"/>
                    <a:pt x="28326" y="94603"/>
                  </a:cubicBezTo>
                  <a:cubicBezTo>
                    <a:pt x="25064" y="90952"/>
                    <a:pt x="21115" y="87619"/>
                    <a:pt x="16995" y="84761"/>
                  </a:cubicBezTo>
                  <a:cubicBezTo>
                    <a:pt x="14935" y="83333"/>
                    <a:pt x="12360" y="82063"/>
                    <a:pt x="10472" y="80317"/>
                  </a:cubicBezTo>
                  <a:cubicBezTo>
                    <a:pt x="8412" y="78412"/>
                    <a:pt x="6351" y="76190"/>
                    <a:pt x="3948" y="74603"/>
                  </a:cubicBezTo>
                  <a:cubicBezTo>
                    <a:pt x="2231" y="72380"/>
                    <a:pt x="1716" y="71587"/>
                    <a:pt x="1201" y="68888"/>
                  </a:cubicBezTo>
                  <a:cubicBezTo>
                    <a:pt x="1030" y="66825"/>
                    <a:pt x="1201" y="64761"/>
                    <a:pt x="858" y="62857"/>
                  </a:cubicBezTo>
                  <a:cubicBezTo>
                    <a:pt x="858" y="62539"/>
                    <a:pt x="0" y="62063"/>
                    <a:pt x="171" y="62222"/>
                  </a:cubicBez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63" y="3390"/>
              <a:ext cx="0" cy="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504" y="769"/>
                  </a:lnTo>
                  <a:lnTo>
                    <a:pt x="19816" y="3846"/>
                  </a:lnTo>
                  <a:lnTo>
                    <a:pt x="40733" y="9230"/>
                  </a:lnTo>
                  <a:lnTo>
                    <a:pt x="63853" y="18461"/>
                  </a:lnTo>
                  <a:lnTo>
                    <a:pt x="85871" y="33846"/>
                  </a:lnTo>
                  <a:lnTo>
                    <a:pt x="105688" y="54615"/>
                  </a:lnTo>
                  <a:lnTo>
                    <a:pt x="117798" y="83076"/>
                  </a:lnTo>
                  <a:lnTo>
                    <a:pt x="120000" y="120000"/>
                  </a:lnTo>
                  <a:lnTo>
                    <a:pt x="115596" y="120000"/>
                  </a:lnTo>
                  <a:lnTo>
                    <a:pt x="108990" y="120000"/>
                  </a:lnTo>
                  <a:lnTo>
                    <a:pt x="102385" y="120000"/>
                  </a:lnTo>
                  <a:lnTo>
                    <a:pt x="95779" y="118461"/>
                  </a:lnTo>
                  <a:lnTo>
                    <a:pt x="89174" y="117692"/>
                  </a:lnTo>
                  <a:lnTo>
                    <a:pt x="81467" y="115384"/>
                  </a:lnTo>
                  <a:lnTo>
                    <a:pt x="72660" y="111538"/>
                  </a:lnTo>
                  <a:lnTo>
                    <a:pt x="63853" y="106923"/>
                  </a:lnTo>
                  <a:lnTo>
                    <a:pt x="58348" y="96923"/>
                  </a:lnTo>
                  <a:lnTo>
                    <a:pt x="58348" y="85384"/>
                  </a:lnTo>
                  <a:lnTo>
                    <a:pt x="61651" y="73846"/>
                  </a:lnTo>
                  <a:lnTo>
                    <a:pt x="64954" y="61538"/>
                  </a:lnTo>
                  <a:lnTo>
                    <a:pt x="61651" y="47692"/>
                  </a:lnTo>
                  <a:lnTo>
                    <a:pt x="52844" y="33076"/>
                  </a:lnTo>
                  <a:lnTo>
                    <a:pt x="34128" y="176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272" y="358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222" y="3000"/>
                  </a:lnTo>
                  <a:lnTo>
                    <a:pt x="13333" y="9000"/>
                  </a:lnTo>
                  <a:lnTo>
                    <a:pt x="28888" y="24000"/>
                  </a:lnTo>
                  <a:lnTo>
                    <a:pt x="46666" y="36000"/>
                  </a:lnTo>
                  <a:lnTo>
                    <a:pt x="64444" y="45000"/>
                  </a:lnTo>
                  <a:lnTo>
                    <a:pt x="84444" y="51000"/>
                  </a:lnTo>
                  <a:lnTo>
                    <a:pt x="102222" y="54000"/>
                  </a:lnTo>
                  <a:lnTo>
                    <a:pt x="120000" y="48000"/>
                  </a:lnTo>
                  <a:lnTo>
                    <a:pt x="117777" y="75000"/>
                  </a:lnTo>
                  <a:lnTo>
                    <a:pt x="111111" y="99000"/>
                  </a:lnTo>
                  <a:lnTo>
                    <a:pt x="97777" y="114000"/>
                  </a:lnTo>
                  <a:lnTo>
                    <a:pt x="82222" y="120000"/>
                  </a:lnTo>
                  <a:lnTo>
                    <a:pt x="62222" y="117000"/>
                  </a:lnTo>
                  <a:lnTo>
                    <a:pt x="42222" y="96000"/>
                  </a:lnTo>
                  <a:lnTo>
                    <a:pt x="22222" y="6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" y="4110"/>
              <a:ext cx="0" cy="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01" y="4593"/>
                  </a:lnTo>
                  <a:lnTo>
                    <a:pt x="15254" y="10909"/>
                  </a:lnTo>
                  <a:lnTo>
                    <a:pt x="26440" y="18947"/>
                  </a:lnTo>
                  <a:lnTo>
                    <a:pt x="38644" y="29282"/>
                  </a:lnTo>
                  <a:lnTo>
                    <a:pt x="54915" y="41339"/>
                  </a:lnTo>
                  <a:lnTo>
                    <a:pt x="68135" y="53971"/>
                  </a:lnTo>
                  <a:lnTo>
                    <a:pt x="80338" y="68325"/>
                  </a:lnTo>
                  <a:lnTo>
                    <a:pt x="88474" y="83827"/>
                  </a:lnTo>
                  <a:lnTo>
                    <a:pt x="95593" y="100478"/>
                  </a:lnTo>
                  <a:lnTo>
                    <a:pt x="92542" y="119999"/>
                  </a:lnTo>
                  <a:lnTo>
                    <a:pt x="120000" y="119999"/>
                  </a:lnTo>
                  <a:lnTo>
                    <a:pt x="118983" y="101626"/>
                  </a:lnTo>
                  <a:lnTo>
                    <a:pt x="105762" y="68325"/>
                  </a:lnTo>
                  <a:lnTo>
                    <a:pt x="83389" y="39617"/>
                  </a:lnTo>
                  <a:lnTo>
                    <a:pt x="47796" y="15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39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076" y="0"/>
                  </a:moveTo>
                  <a:lnTo>
                    <a:pt x="120000" y="120000"/>
                  </a:lnTo>
                  <a:lnTo>
                    <a:pt x="115384" y="118125"/>
                  </a:lnTo>
                  <a:lnTo>
                    <a:pt x="102461" y="113437"/>
                  </a:lnTo>
                  <a:lnTo>
                    <a:pt x="84923" y="104062"/>
                  </a:lnTo>
                  <a:lnTo>
                    <a:pt x="62769" y="96562"/>
                  </a:lnTo>
                  <a:lnTo>
                    <a:pt x="37846" y="88125"/>
                  </a:lnTo>
                  <a:lnTo>
                    <a:pt x="17538" y="84375"/>
                  </a:lnTo>
                  <a:lnTo>
                    <a:pt x="0" y="87187"/>
                  </a:lnTo>
                  <a:lnTo>
                    <a:pt x="0" y="67500"/>
                  </a:lnTo>
                  <a:lnTo>
                    <a:pt x="11076" y="65625"/>
                  </a:lnTo>
                  <a:lnTo>
                    <a:pt x="22153" y="61875"/>
                  </a:lnTo>
                  <a:lnTo>
                    <a:pt x="35076" y="61875"/>
                  </a:lnTo>
                  <a:lnTo>
                    <a:pt x="47076" y="62812"/>
                  </a:lnTo>
                  <a:lnTo>
                    <a:pt x="60000" y="65625"/>
                  </a:lnTo>
                  <a:lnTo>
                    <a:pt x="72000" y="73125"/>
                  </a:lnTo>
                  <a:lnTo>
                    <a:pt x="74769" y="69375"/>
                  </a:lnTo>
                  <a:lnTo>
                    <a:pt x="74769" y="54375"/>
                  </a:lnTo>
                  <a:lnTo>
                    <a:pt x="75692" y="34687"/>
                  </a:lnTo>
                  <a:lnTo>
                    <a:pt x="75692" y="27187"/>
                  </a:lnTo>
                  <a:lnTo>
                    <a:pt x="73846" y="27187"/>
                  </a:lnTo>
                  <a:lnTo>
                    <a:pt x="71076" y="25312"/>
                  </a:lnTo>
                  <a:lnTo>
                    <a:pt x="70153" y="20625"/>
                  </a:lnTo>
                  <a:lnTo>
                    <a:pt x="69230" y="17812"/>
                  </a:lnTo>
                  <a:lnTo>
                    <a:pt x="70153" y="14062"/>
                  </a:lnTo>
                  <a:lnTo>
                    <a:pt x="72923" y="9375"/>
                  </a:lnTo>
                  <a:lnTo>
                    <a:pt x="82153" y="5625"/>
                  </a:lnTo>
                  <a:lnTo>
                    <a:pt x="95076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394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468" y="0"/>
                  </a:moveTo>
                  <a:lnTo>
                    <a:pt x="38297" y="51627"/>
                  </a:lnTo>
                  <a:lnTo>
                    <a:pt x="0" y="82325"/>
                  </a:lnTo>
                  <a:lnTo>
                    <a:pt x="0" y="120000"/>
                  </a:lnTo>
                  <a:lnTo>
                    <a:pt x="20425" y="114418"/>
                  </a:lnTo>
                  <a:lnTo>
                    <a:pt x="51063" y="101860"/>
                  </a:lnTo>
                  <a:lnTo>
                    <a:pt x="84255" y="87906"/>
                  </a:lnTo>
                  <a:lnTo>
                    <a:pt x="107234" y="71162"/>
                  </a:lnTo>
                  <a:lnTo>
                    <a:pt x="120000" y="50232"/>
                  </a:lnTo>
                  <a:lnTo>
                    <a:pt x="117446" y="26511"/>
                  </a:lnTo>
                  <a:lnTo>
                    <a:pt x="94468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3239"/>
              <a:ext cx="600" cy="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108"/>
                  </a:moveTo>
                  <a:lnTo>
                    <a:pt x="9899" y="648"/>
                  </a:lnTo>
                  <a:lnTo>
                    <a:pt x="24386" y="0"/>
                  </a:lnTo>
                  <a:lnTo>
                    <a:pt x="41046" y="648"/>
                  </a:lnTo>
                  <a:lnTo>
                    <a:pt x="59879" y="3405"/>
                  </a:lnTo>
                  <a:lnTo>
                    <a:pt x="77987" y="8108"/>
                  </a:lnTo>
                  <a:lnTo>
                    <a:pt x="92233" y="14594"/>
                  </a:lnTo>
                  <a:lnTo>
                    <a:pt x="103340" y="22864"/>
                  </a:lnTo>
                  <a:lnTo>
                    <a:pt x="111790" y="32270"/>
                  </a:lnTo>
                  <a:lnTo>
                    <a:pt x="117102" y="42486"/>
                  </a:lnTo>
                  <a:lnTo>
                    <a:pt x="119758" y="53027"/>
                  </a:lnTo>
                  <a:lnTo>
                    <a:pt x="120000" y="64216"/>
                  </a:lnTo>
                  <a:lnTo>
                    <a:pt x="117585" y="74918"/>
                  </a:lnTo>
                  <a:lnTo>
                    <a:pt x="113480" y="85459"/>
                  </a:lnTo>
                  <a:lnTo>
                    <a:pt x="106961" y="95027"/>
                  </a:lnTo>
                  <a:lnTo>
                    <a:pt x="98028" y="103621"/>
                  </a:lnTo>
                  <a:lnTo>
                    <a:pt x="87887" y="110756"/>
                  </a:lnTo>
                  <a:lnTo>
                    <a:pt x="76056" y="115945"/>
                  </a:lnTo>
                  <a:lnTo>
                    <a:pt x="62535" y="119351"/>
                  </a:lnTo>
                  <a:lnTo>
                    <a:pt x="47806" y="120000"/>
                  </a:lnTo>
                  <a:lnTo>
                    <a:pt x="31629" y="117891"/>
                  </a:lnTo>
                  <a:lnTo>
                    <a:pt x="40321" y="118054"/>
                  </a:lnTo>
                  <a:lnTo>
                    <a:pt x="49255" y="116432"/>
                  </a:lnTo>
                  <a:lnTo>
                    <a:pt x="57464" y="113513"/>
                  </a:lnTo>
                  <a:lnTo>
                    <a:pt x="65674" y="108648"/>
                  </a:lnTo>
                  <a:lnTo>
                    <a:pt x="73400" y="102972"/>
                  </a:lnTo>
                  <a:lnTo>
                    <a:pt x="80402" y="96324"/>
                  </a:lnTo>
                  <a:lnTo>
                    <a:pt x="86438" y="89027"/>
                  </a:lnTo>
                  <a:lnTo>
                    <a:pt x="91991" y="81081"/>
                  </a:lnTo>
                  <a:lnTo>
                    <a:pt x="95613" y="72810"/>
                  </a:lnTo>
                  <a:lnTo>
                    <a:pt x="98511" y="64378"/>
                  </a:lnTo>
                  <a:lnTo>
                    <a:pt x="99959" y="56108"/>
                  </a:lnTo>
                  <a:lnTo>
                    <a:pt x="99476" y="48000"/>
                  </a:lnTo>
                  <a:lnTo>
                    <a:pt x="97062" y="40702"/>
                  </a:lnTo>
                  <a:lnTo>
                    <a:pt x="92716" y="33729"/>
                  </a:lnTo>
                  <a:lnTo>
                    <a:pt x="86197" y="27891"/>
                  </a:lnTo>
                  <a:lnTo>
                    <a:pt x="77263" y="23027"/>
                  </a:lnTo>
                  <a:lnTo>
                    <a:pt x="62776" y="17351"/>
                  </a:lnTo>
                  <a:lnTo>
                    <a:pt x="49014" y="13297"/>
                  </a:lnTo>
                  <a:lnTo>
                    <a:pt x="37183" y="10540"/>
                  </a:lnTo>
                  <a:lnTo>
                    <a:pt x="26076" y="9081"/>
                  </a:lnTo>
                  <a:lnTo>
                    <a:pt x="16418" y="8918"/>
                  </a:lnTo>
                  <a:lnTo>
                    <a:pt x="7726" y="9891"/>
                  </a:lnTo>
                  <a:lnTo>
                    <a:pt x="0" y="11351"/>
                  </a:lnTo>
                  <a:lnTo>
                    <a:pt x="0" y="2108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2700000">
              <a:off x="30" y="496"/>
              <a:ext cx="424" cy="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658"/>
                  </a:lnTo>
                  <a:lnTo>
                    <a:pt x="1400" y="25316"/>
                  </a:lnTo>
                  <a:lnTo>
                    <a:pt x="2801" y="37974"/>
                  </a:lnTo>
                  <a:lnTo>
                    <a:pt x="5136" y="49620"/>
                  </a:lnTo>
                  <a:lnTo>
                    <a:pt x="8404" y="60253"/>
                  </a:lnTo>
                  <a:lnTo>
                    <a:pt x="12607" y="71392"/>
                  </a:lnTo>
                  <a:lnTo>
                    <a:pt x="17743" y="81518"/>
                  </a:lnTo>
                  <a:lnTo>
                    <a:pt x="23813" y="90126"/>
                  </a:lnTo>
                  <a:lnTo>
                    <a:pt x="31284" y="98227"/>
                  </a:lnTo>
                  <a:lnTo>
                    <a:pt x="40155" y="105316"/>
                  </a:lnTo>
                  <a:lnTo>
                    <a:pt x="49494" y="110886"/>
                  </a:lnTo>
                  <a:lnTo>
                    <a:pt x="61167" y="115443"/>
                  </a:lnTo>
                  <a:lnTo>
                    <a:pt x="73774" y="118481"/>
                  </a:lnTo>
                  <a:lnTo>
                    <a:pt x="87782" y="120000"/>
                  </a:lnTo>
                  <a:lnTo>
                    <a:pt x="102723" y="119493"/>
                  </a:lnTo>
                  <a:lnTo>
                    <a:pt x="120000" y="117468"/>
                  </a:lnTo>
                  <a:lnTo>
                    <a:pt x="104591" y="114936"/>
                  </a:lnTo>
                  <a:lnTo>
                    <a:pt x="91050" y="111392"/>
                  </a:lnTo>
                  <a:lnTo>
                    <a:pt x="79377" y="107341"/>
                  </a:lnTo>
                  <a:lnTo>
                    <a:pt x="69105" y="103291"/>
                  </a:lnTo>
                  <a:lnTo>
                    <a:pt x="59766" y="97721"/>
                  </a:lnTo>
                  <a:lnTo>
                    <a:pt x="52295" y="92151"/>
                  </a:lnTo>
                  <a:lnTo>
                    <a:pt x="45291" y="85569"/>
                  </a:lnTo>
                  <a:lnTo>
                    <a:pt x="39221" y="78481"/>
                  </a:lnTo>
                  <a:lnTo>
                    <a:pt x="33618" y="71392"/>
                  </a:lnTo>
                  <a:lnTo>
                    <a:pt x="28482" y="63291"/>
                  </a:lnTo>
                  <a:lnTo>
                    <a:pt x="24280" y="54177"/>
                  </a:lnTo>
                  <a:lnTo>
                    <a:pt x="20077" y="44556"/>
                  </a:lnTo>
                  <a:lnTo>
                    <a:pt x="15408" y="34936"/>
                  </a:lnTo>
                  <a:lnTo>
                    <a:pt x="10739" y="23797"/>
                  </a:lnTo>
                  <a:lnTo>
                    <a:pt x="5603" y="12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76" y="72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516" y="0"/>
                  </a:moveTo>
                  <a:lnTo>
                    <a:pt x="120000" y="117818"/>
                  </a:lnTo>
                  <a:lnTo>
                    <a:pt x="116129" y="116727"/>
                  </a:lnTo>
                  <a:lnTo>
                    <a:pt x="103548" y="114545"/>
                  </a:lnTo>
                  <a:lnTo>
                    <a:pt x="86129" y="110181"/>
                  </a:lnTo>
                  <a:lnTo>
                    <a:pt x="65806" y="108000"/>
                  </a:lnTo>
                  <a:lnTo>
                    <a:pt x="43548" y="105818"/>
                  </a:lnTo>
                  <a:lnTo>
                    <a:pt x="24193" y="106909"/>
                  </a:lnTo>
                  <a:lnTo>
                    <a:pt x="8709" y="111272"/>
                  </a:lnTo>
                  <a:lnTo>
                    <a:pt x="0" y="120000"/>
                  </a:lnTo>
                  <a:lnTo>
                    <a:pt x="3870" y="106909"/>
                  </a:lnTo>
                  <a:lnTo>
                    <a:pt x="7741" y="97090"/>
                  </a:lnTo>
                  <a:lnTo>
                    <a:pt x="15483" y="89454"/>
                  </a:lnTo>
                  <a:lnTo>
                    <a:pt x="24193" y="82909"/>
                  </a:lnTo>
                  <a:lnTo>
                    <a:pt x="34838" y="78545"/>
                  </a:lnTo>
                  <a:lnTo>
                    <a:pt x="45483" y="77454"/>
                  </a:lnTo>
                  <a:lnTo>
                    <a:pt x="57096" y="77454"/>
                  </a:lnTo>
                  <a:lnTo>
                    <a:pt x="69677" y="80727"/>
                  </a:lnTo>
                  <a:lnTo>
                    <a:pt x="70645" y="77454"/>
                  </a:lnTo>
                  <a:lnTo>
                    <a:pt x="67741" y="61090"/>
                  </a:lnTo>
                  <a:lnTo>
                    <a:pt x="64838" y="41454"/>
                  </a:lnTo>
                  <a:lnTo>
                    <a:pt x="62903" y="32727"/>
                  </a:lnTo>
                  <a:lnTo>
                    <a:pt x="60967" y="32727"/>
                  </a:lnTo>
                  <a:lnTo>
                    <a:pt x="59032" y="31636"/>
                  </a:lnTo>
                  <a:lnTo>
                    <a:pt x="57096" y="28363"/>
                  </a:lnTo>
                  <a:lnTo>
                    <a:pt x="55161" y="25090"/>
                  </a:lnTo>
                  <a:lnTo>
                    <a:pt x="55161" y="20727"/>
                  </a:lnTo>
                  <a:lnTo>
                    <a:pt x="57096" y="15272"/>
                  </a:lnTo>
                  <a:lnTo>
                    <a:pt x="63870" y="8727"/>
                  </a:lnTo>
                  <a:lnTo>
                    <a:pt x="74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617" y="26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504" y="769"/>
                  </a:lnTo>
                  <a:lnTo>
                    <a:pt x="19816" y="3846"/>
                  </a:lnTo>
                  <a:lnTo>
                    <a:pt x="40733" y="9230"/>
                  </a:lnTo>
                  <a:lnTo>
                    <a:pt x="63853" y="18461"/>
                  </a:lnTo>
                  <a:lnTo>
                    <a:pt x="85871" y="33846"/>
                  </a:lnTo>
                  <a:lnTo>
                    <a:pt x="105688" y="54615"/>
                  </a:lnTo>
                  <a:lnTo>
                    <a:pt x="117798" y="83076"/>
                  </a:lnTo>
                  <a:lnTo>
                    <a:pt x="120000" y="120000"/>
                  </a:lnTo>
                  <a:lnTo>
                    <a:pt x="115596" y="120000"/>
                  </a:lnTo>
                  <a:lnTo>
                    <a:pt x="108990" y="120000"/>
                  </a:lnTo>
                  <a:lnTo>
                    <a:pt x="102385" y="120000"/>
                  </a:lnTo>
                  <a:lnTo>
                    <a:pt x="95779" y="118461"/>
                  </a:lnTo>
                  <a:lnTo>
                    <a:pt x="89174" y="117692"/>
                  </a:lnTo>
                  <a:lnTo>
                    <a:pt x="81467" y="115384"/>
                  </a:lnTo>
                  <a:lnTo>
                    <a:pt x="72660" y="111538"/>
                  </a:lnTo>
                  <a:lnTo>
                    <a:pt x="63853" y="106923"/>
                  </a:lnTo>
                  <a:lnTo>
                    <a:pt x="58348" y="96923"/>
                  </a:lnTo>
                  <a:lnTo>
                    <a:pt x="58348" y="85384"/>
                  </a:lnTo>
                  <a:lnTo>
                    <a:pt x="61651" y="73846"/>
                  </a:lnTo>
                  <a:lnTo>
                    <a:pt x="64954" y="61538"/>
                  </a:lnTo>
                  <a:lnTo>
                    <a:pt x="61651" y="47692"/>
                  </a:lnTo>
                  <a:lnTo>
                    <a:pt x="52844" y="33076"/>
                  </a:lnTo>
                  <a:lnTo>
                    <a:pt x="34128" y="176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60" y="7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869" y="0"/>
                  </a:moveTo>
                  <a:lnTo>
                    <a:pt x="52173" y="48510"/>
                  </a:lnTo>
                  <a:lnTo>
                    <a:pt x="39130" y="79148"/>
                  </a:lnTo>
                  <a:lnTo>
                    <a:pt x="28695" y="100851"/>
                  </a:lnTo>
                  <a:lnTo>
                    <a:pt x="0" y="120000"/>
                  </a:lnTo>
                  <a:lnTo>
                    <a:pt x="31304" y="112340"/>
                  </a:lnTo>
                  <a:lnTo>
                    <a:pt x="60000" y="102127"/>
                  </a:lnTo>
                  <a:lnTo>
                    <a:pt x="83478" y="88085"/>
                  </a:lnTo>
                  <a:lnTo>
                    <a:pt x="104347" y="72765"/>
                  </a:lnTo>
                  <a:lnTo>
                    <a:pt x="117391" y="56170"/>
                  </a:lnTo>
                  <a:lnTo>
                    <a:pt x="120000" y="38297"/>
                  </a:lnTo>
                  <a:lnTo>
                    <a:pt x="109565" y="19148"/>
                  </a:lnTo>
                  <a:lnTo>
                    <a:pt x="8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97" y="45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222" y="3000"/>
                  </a:lnTo>
                  <a:lnTo>
                    <a:pt x="13333" y="9000"/>
                  </a:lnTo>
                  <a:lnTo>
                    <a:pt x="28888" y="24000"/>
                  </a:lnTo>
                  <a:lnTo>
                    <a:pt x="46666" y="36000"/>
                  </a:lnTo>
                  <a:lnTo>
                    <a:pt x="64444" y="45000"/>
                  </a:lnTo>
                  <a:lnTo>
                    <a:pt x="84444" y="51000"/>
                  </a:lnTo>
                  <a:lnTo>
                    <a:pt x="102222" y="54000"/>
                  </a:lnTo>
                  <a:lnTo>
                    <a:pt x="120000" y="48000"/>
                  </a:lnTo>
                  <a:lnTo>
                    <a:pt x="117777" y="75000"/>
                  </a:lnTo>
                  <a:lnTo>
                    <a:pt x="111111" y="99000"/>
                  </a:lnTo>
                  <a:lnTo>
                    <a:pt x="97777" y="114000"/>
                  </a:lnTo>
                  <a:lnTo>
                    <a:pt x="82222" y="120000"/>
                  </a:lnTo>
                  <a:lnTo>
                    <a:pt x="62222" y="117000"/>
                  </a:lnTo>
                  <a:lnTo>
                    <a:pt x="42222" y="96000"/>
                  </a:lnTo>
                  <a:lnTo>
                    <a:pt x="22222" y="6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885"/>
              <a:ext cx="300" cy="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0"/>
                  </a:moveTo>
                  <a:lnTo>
                    <a:pt x="89666" y="1661"/>
                  </a:lnTo>
                  <a:lnTo>
                    <a:pt x="92333" y="4061"/>
                  </a:lnTo>
                  <a:lnTo>
                    <a:pt x="95333" y="7200"/>
                  </a:lnTo>
                  <a:lnTo>
                    <a:pt x="99000" y="10707"/>
                  </a:lnTo>
                  <a:lnTo>
                    <a:pt x="103000" y="15323"/>
                  </a:lnTo>
                  <a:lnTo>
                    <a:pt x="106333" y="19938"/>
                  </a:lnTo>
                  <a:lnTo>
                    <a:pt x="109666" y="25107"/>
                  </a:lnTo>
                  <a:lnTo>
                    <a:pt x="111000" y="30092"/>
                  </a:lnTo>
                  <a:lnTo>
                    <a:pt x="112000" y="35630"/>
                  </a:lnTo>
                  <a:lnTo>
                    <a:pt x="110666" y="41169"/>
                  </a:lnTo>
                  <a:lnTo>
                    <a:pt x="107666" y="47076"/>
                  </a:lnTo>
                  <a:lnTo>
                    <a:pt x="103333" y="52615"/>
                  </a:lnTo>
                  <a:lnTo>
                    <a:pt x="95666" y="58153"/>
                  </a:lnTo>
                  <a:lnTo>
                    <a:pt x="85666" y="63323"/>
                  </a:lnTo>
                  <a:lnTo>
                    <a:pt x="72666" y="68307"/>
                  </a:lnTo>
                  <a:lnTo>
                    <a:pt x="55666" y="73107"/>
                  </a:lnTo>
                  <a:lnTo>
                    <a:pt x="37000" y="78461"/>
                  </a:lnTo>
                  <a:lnTo>
                    <a:pt x="23000" y="84369"/>
                  </a:lnTo>
                  <a:lnTo>
                    <a:pt x="11666" y="90461"/>
                  </a:lnTo>
                  <a:lnTo>
                    <a:pt x="4000" y="97107"/>
                  </a:lnTo>
                  <a:lnTo>
                    <a:pt x="0" y="102092"/>
                  </a:lnTo>
                  <a:lnTo>
                    <a:pt x="0" y="120000"/>
                  </a:lnTo>
                  <a:lnTo>
                    <a:pt x="2000" y="115938"/>
                  </a:lnTo>
                  <a:lnTo>
                    <a:pt x="6333" y="109661"/>
                  </a:lnTo>
                  <a:lnTo>
                    <a:pt x="14333" y="101723"/>
                  </a:lnTo>
                  <a:lnTo>
                    <a:pt x="25333" y="92861"/>
                  </a:lnTo>
                  <a:lnTo>
                    <a:pt x="41666" y="83815"/>
                  </a:lnTo>
                  <a:lnTo>
                    <a:pt x="63333" y="75323"/>
                  </a:lnTo>
                  <a:lnTo>
                    <a:pt x="91666" y="67384"/>
                  </a:lnTo>
                  <a:lnTo>
                    <a:pt x="102666" y="63138"/>
                  </a:lnTo>
                  <a:lnTo>
                    <a:pt x="111666" y="56307"/>
                  </a:lnTo>
                  <a:lnTo>
                    <a:pt x="117333" y="47076"/>
                  </a:lnTo>
                  <a:lnTo>
                    <a:pt x="120000" y="37107"/>
                  </a:lnTo>
                  <a:lnTo>
                    <a:pt x="118666" y="26584"/>
                  </a:lnTo>
                  <a:lnTo>
                    <a:pt x="113666" y="16246"/>
                  </a:lnTo>
                  <a:lnTo>
                    <a:pt x="103666" y="7200"/>
                  </a:lnTo>
                  <a:lnTo>
                    <a:pt x="88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rot="1593903">
              <a:off x="65" y="55"/>
              <a:ext cx="670" cy="6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29" y="67027"/>
                  </a:moveTo>
                  <a:lnTo>
                    <a:pt x="3221" y="66666"/>
                  </a:lnTo>
                  <a:lnTo>
                    <a:pt x="2013" y="64864"/>
                  </a:lnTo>
                  <a:lnTo>
                    <a:pt x="1208" y="61441"/>
                  </a:lnTo>
                  <a:lnTo>
                    <a:pt x="201" y="57297"/>
                  </a:lnTo>
                  <a:lnTo>
                    <a:pt x="0" y="52072"/>
                  </a:lnTo>
                  <a:lnTo>
                    <a:pt x="0" y="46306"/>
                  </a:lnTo>
                  <a:lnTo>
                    <a:pt x="805" y="40000"/>
                  </a:lnTo>
                  <a:lnTo>
                    <a:pt x="2617" y="33693"/>
                  </a:lnTo>
                  <a:lnTo>
                    <a:pt x="5033" y="27207"/>
                  </a:lnTo>
                  <a:lnTo>
                    <a:pt x="9060" y="20900"/>
                  </a:lnTo>
                  <a:lnTo>
                    <a:pt x="13892" y="15135"/>
                  </a:lnTo>
                  <a:lnTo>
                    <a:pt x="20335" y="9909"/>
                  </a:lnTo>
                  <a:lnTo>
                    <a:pt x="28590" y="5585"/>
                  </a:lnTo>
                  <a:lnTo>
                    <a:pt x="38255" y="2342"/>
                  </a:lnTo>
                  <a:lnTo>
                    <a:pt x="49731" y="360"/>
                  </a:lnTo>
                  <a:lnTo>
                    <a:pt x="63221" y="0"/>
                  </a:lnTo>
                  <a:lnTo>
                    <a:pt x="76510" y="1621"/>
                  </a:lnTo>
                  <a:lnTo>
                    <a:pt x="87785" y="5945"/>
                  </a:lnTo>
                  <a:lnTo>
                    <a:pt x="97449" y="12252"/>
                  </a:lnTo>
                  <a:lnTo>
                    <a:pt x="105503" y="20360"/>
                  </a:lnTo>
                  <a:lnTo>
                    <a:pt x="111543" y="29729"/>
                  </a:lnTo>
                  <a:lnTo>
                    <a:pt x="116174" y="40000"/>
                  </a:lnTo>
                  <a:lnTo>
                    <a:pt x="118993" y="51171"/>
                  </a:lnTo>
                  <a:lnTo>
                    <a:pt x="120000" y="62522"/>
                  </a:lnTo>
                  <a:lnTo>
                    <a:pt x="119798" y="73693"/>
                  </a:lnTo>
                  <a:lnTo>
                    <a:pt x="117785" y="84504"/>
                  </a:lnTo>
                  <a:lnTo>
                    <a:pt x="113959" y="94594"/>
                  </a:lnTo>
                  <a:lnTo>
                    <a:pt x="108724" y="103423"/>
                  </a:lnTo>
                  <a:lnTo>
                    <a:pt x="102080" y="110810"/>
                  </a:lnTo>
                  <a:lnTo>
                    <a:pt x="93624" y="116216"/>
                  </a:lnTo>
                  <a:lnTo>
                    <a:pt x="83959" y="119459"/>
                  </a:lnTo>
                  <a:lnTo>
                    <a:pt x="72483" y="120000"/>
                  </a:lnTo>
                  <a:lnTo>
                    <a:pt x="78322" y="118738"/>
                  </a:lnTo>
                  <a:lnTo>
                    <a:pt x="83959" y="115675"/>
                  </a:lnTo>
                  <a:lnTo>
                    <a:pt x="88791" y="111171"/>
                  </a:lnTo>
                  <a:lnTo>
                    <a:pt x="93221" y="105045"/>
                  </a:lnTo>
                  <a:lnTo>
                    <a:pt x="97046" y="98018"/>
                  </a:lnTo>
                  <a:lnTo>
                    <a:pt x="100067" y="90270"/>
                  </a:lnTo>
                  <a:lnTo>
                    <a:pt x="102483" y="81801"/>
                  </a:lnTo>
                  <a:lnTo>
                    <a:pt x="104093" y="72792"/>
                  </a:lnTo>
                  <a:lnTo>
                    <a:pt x="104697" y="63963"/>
                  </a:lnTo>
                  <a:lnTo>
                    <a:pt x="104496" y="54954"/>
                  </a:lnTo>
                  <a:lnTo>
                    <a:pt x="103489" y="46486"/>
                  </a:lnTo>
                  <a:lnTo>
                    <a:pt x="101073" y="38378"/>
                  </a:lnTo>
                  <a:lnTo>
                    <a:pt x="97651" y="31351"/>
                  </a:lnTo>
                  <a:lnTo>
                    <a:pt x="93020" y="25045"/>
                  </a:lnTo>
                  <a:lnTo>
                    <a:pt x="87181" y="20180"/>
                  </a:lnTo>
                  <a:lnTo>
                    <a:pt x="79932" y="16756"/>
                  </a:lnTo>
                  <a:lnTo>
                    <a:pt x="68657" y="13513"/>
                  </a:lnTo>
                  <a:lnTo>
                    <a:pt x="58389" y="11711"/>
                  </a:lnTo>
                  <a:lnTo>
                    <a:pt x="49530" y="10990"/>
                  </a:lnTo>
                  <a:lnTo>
                    <a:pt x="41677" y="11351"/>
                  </a:lnTo>
                  <a:lnTo>
                    <a:pt x="35033" y="12792"/>
                  </a:lnTo>
                  <a:lnTo>
                    <a:pt x="29395" y="15135"/>
                  </a:lnTo>
                  <a:lnTo>
                    <a:pt x="24362" y="18198"/>
                  </a:lnTo>
                  <a:lnTo>
                    <a:pt x="20335" y="22162"/>
                  </a:lnTo>
                  <a:lnTo>
                    <a:pt x="16912" y="26846"/>
                  </a:lnTo>
                  <a:lnTo>
                    <a:pt x="13892" y="31711"/>
                  </a:lnTo>
                  <a:lnTo>
                    <a:pt x="11476" y="37117"/>
                  </a:lnTo>
                  <a:lnTo>
                    <a:pt x="9664" y="43063"/>
                  </a:lnTo>
                  <a:lnTo>
                    <a:pt x="8053" y="49009"/>
                  </a:lnTo>
                  <a:lnTo>
                    <a:pt x="6644" y="54954"/>
                  </a:lnTo>
                  <a:lnTo>
                    <a:pt x="5637" y="61081"/>
                  </a:lnTo>
                  <a:lnTo>
                    <a:pt x="4429" y="67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42914" y="77390"/>
            <a:ext cx="82440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933450"/>
            <a:ext cx="8229600" cy="37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marR="0" lvl="1" indent="-100012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5715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838950" y="4682728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2059875" y="410675"/>
            <a:ext cx="5020200" cy="216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BỆNH ÁN SẢN KHOA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496625" y="2876875"/>
            <a:ext cx="6146700" cy="111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Tổ </a:t>
            </a:r>
            <a:r>
              <a:rPr lang="en" sz="3600" smtClean="0">
                <a:solidFill>
                  <a:srgbClr val="000000"/>
                </a:solidFill>
              </a:rPr>
              <a:t>2</a:t>
            </a:r>
            <a:r>
              <a:rPr lang="vi-VN" sz="3600" smtClean="0">
                <a:solidFill>
                  <a:srgbClr val="000000"/>
                </a:solidFill>
              </a:rPr>
              <a:t>8</a:t>
            </a:r>
            <a:r>
              <a:rPr lang="en" sz="3600" smtClean="0">
                <a:solidFill>
                  <a:srgbClr val="000000"/>
                </a:solidFill>
              </a:rPr>
              <a:t> </a:t>
            </a:r>
            <a:r>
              <a:rPr lang="en" sz="3600">
                <a:solidFill>
                  <a:srgbClr val="000000"/>
                </a:solidFill>
              </a:rPr>
              <a:t>- nhóm </a:t>
            </a:r>
            <a:r>
              <a:rPr lang="vi-VN" sz="3600" smtClean="0">
                <a:solidFill>
                  <a:srgbClr val="000000"/>
                </a:solidFill>
              </a:rPr>
              <a:t>2</a:t>
            </a:r>
            <a:endParaRPr lang="e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u="sng">
                <a:solidFill>
                  <a:srgbClr val="000000"/>
                </a:solidFill>
              </a:rPr>
              <a:t>Tam cá nguyệt 1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Lúc thai 12w - </a:t>
            </a:r>
            <a:r>
              <a:rPr lang="vi-VN" sz="2400" smtClean="0">
                <a:solidFill>
                  <a:srgbClr val="000000"/>
                </a:solidFill>
              </a:rPr>
              <a:t>10</a:t>
            </a:r>
            <a:r>
              <a:rPr lang="en" sz="2400" smtClean="0">
                <a:solidFill>
                  <a:srgbClr val="000000"/>
                </a:solidFill>
              </a:rPr>
              <a:t>/0</a:t>
            </a:r>
            <a:r>
              <a:rPr lang="vi-VN" sz="2400" smtClean="0">
                <a:solidFill>
                  <a:srgbClr val="000000"/>
                </a:solidFill>
              </a:rPr>
              <a:t>6</a:t>
            </a:r>
            <a:r>
              <a:rPr lang="en" sz="2400" smtClean="0">
                <a:solidFill>
                  <a:srgbClr val="000000"/>
                </a:solidFill>
              </a:rPr>
              <a:t>: </a:t>
            </a:r>
            <a:endParaRPr lang="en"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NT 1.2 mm → không nguy cơ cao lệch bội với NT theo CRL	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Double test → nguy cơ sinh hóa 1/125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Combined test → nguy cơ kết hợp 1/805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Sinh thiết gai nhau: không làm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259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u="sng">
                <a:solidFill>
                  <a:srgbClr val="000000"/>
                </a:solidFill>
              </a:rPr>
              <a:t>Tam cá nguyệt 2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11700" y="962100"/>
            <a:ext cx="8520600" cy="36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Thai máy (+)</a:t>
            </a:r>
          </a:p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VAT tiêm 2 mũi</a:t>
            </a:r>
          </a:p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Tăng 12 kg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HA, tần số tim thai trong giới hạn bình thường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BCTC: 14 cm - 16 cm - 20 cm (17w - 21w1d - 25w3d)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93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u="sng">
                <a:solidFill>
                  <a:srgbClr val="000000"/>
                </a:solidFill>
              </a:rPr>
              <a:t>Tam cá nguyệt 2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666075"/>
            <a:ext cx="8520600" cy="425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TPTNT:</a:t>
            </a:r>
          </a:p>
          <a:p>
            <a:pPr marL="9144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+17w:  Albumin NT 10-30 mg/dL, A/C 17 mg/mmol, Blood: negative, BC 500</a:t>
            </a:r>
          </a:p>
          <a:p>
            <a:pPr marL="9144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+21w1d: Albumin NT 10 mg/dL, A/C: bình thường, Blood: negative</a:t>
            </a:r>
          </a:p>
          <a:p>
            <a:pPr marL="9144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+ 25w3d: Albumin NT 30md/dL, A/C 17 mg/mmol, Blood: trace-intact, BC 500</a:t>
            </a:r>
          </a:p>
          <a:p>
            <a:pPr marL="9144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EV (-), VDRL (-)</a:t>
            </a:r>
          </a:p>
          <a:p>
            <a:pPr marL="9144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Test 75 g đường (25w3d): 75,0mg/dL - 117 mg/dL - 96 mg/dL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u="sng">
                <a:solidFill>
                  <a:srgbClr val="000000"/>
                </a:solidFill>
              </a:rPr>
              <a:t>Tam cá nguyệt 2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9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Siêu âm: 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Soft marker (</a:t>
            </a:r>
            <a:r>
              <a:rPr lang="en" sz="2400" smtClean="0">
                <a:solidFill>
                  <a:srgbClr val="000000"/>
                </a:solidFill>
              </a:rPr>
              <a:t>17w-</a:t>
            </a:r>
            <a:r>
              <a:rPr lang="vi-VN" sz="2400" smtClean="0">
                <a:solidFill>
                  <a:srgbClr val="000000"/>
                </a:solidFill>
              </a:rPr>
              <a:t>15/</a:t>
            </a:r>
            <a:r>
              <a:rPr lang="vi-VN" sz="2400">
                <a:solidFill>
                  <a:srgbClr val="000000"/>
                </a:solidFill>
              </a:rPr>
              <a:t>7</a:t>
            </a:r>
            <a:r>
              <a:rPr lang="en" sz="2400" smtClean="0">
                <a:solidFill>
                  <a:srgbClr val="000000"/>
                </a:solidFill>
              </a:rPr>
              <a:t>): </a:t>
            </a:r>
            <a:r>
              <a:rPr lang="en" sz="2400">
                <a:solidFill>
                  <a:srgbClr val="000000"/>
                </a:solidFill>
              </a:rPr>
              <a:t>nốt phản âm sáng trong thất T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Hình thái học (</a:t>
            </a:r>
            <a:r>
              <a:rPr lang="en" sz="2400" smtClean="0">
                <a:solidFill>
                  <a:srgbClr val="000000"/>
                </a:solidFill>
              </a:rPr>
              <a:t>21w1d-</a:t>
            </a:r>
            <a:r>
              <a:rPr lang="vi-VN" sz="2400" smtClean="0">
                <a:solidFill>
                  <a:srgbClr val="000000"/>
                </a:solidFill>
              </a:rPr>
              <a:t>13</a:t>
            </a:r>
            <a:r>
              <a:rPr lang="en" sz="2400" smtClean="0">
                <a:solidFill>
                  <a:srgbClr val="000000"/>
                </a:solidFill>
              </a:rPr>
              <a:t>/</a:t>
            </a:r>
            <a:r>
              <a:rPr lang="vi-VN" sz="2400" smtClean="0">
                <a:solidFill>
                  <a:srgbClr val="000000"/>
                </a:solidFill>
              </a:rPr>
              <a:t>8</a:t>
            </a:r>
            <a:r>
              <a:rPr lang="en" sz="2400" smtClean="0">
                <a:solidFill>
                  <a:srgbClr val="000000"/>
                </a:solidFill>
              </a:rPr>
              <a:t>): </a:t>
            </a:r>
            <a:r>
              <a:rPr lang="en" sz="2400">
                <a:solidFill>
                  <a:srgbClr val="000000"/>
                </a:solidFill>
              </a:rPr>
              <a:t>nốt phản âm sáng trong thất T 1mm=&gt;Siêu âm tim thai: không thấy bất thường đáng kể về cấu trúc và chức năng tim thai vào thời điểm hiện tại.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Nhau: bám mặt sau, nhóm II, trưởng thành 0 (25w3d)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Lượng ối: xoang ối lớn nhất kích thước bình thường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Chỉ số sinh trắc: biểu đồ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0" name="Shape 260" descr="BPD v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100" y="0"/>
            <a:ext cx="4752899" cy="51435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1" name="Shape 261" descr="NT v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329425" cy="5143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8" name="Shape 268" descr="FL 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02100" cy="5143499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9" name="Shape 269" descr="AC v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450" y="0"/>
            <a:ext cx="4592549" cy="5143499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250025" y="62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u="sng">
                <a:solidFill>
                  <a:srgbClr val="000000"/>
                </a:solidFill>
              </a:rPr>
              <a:t>Tam cá nguyệt 2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703075"/>
            <a:ext cx="8520600" cy="386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Lúc 22w3d: Âm đạo ra ít huyết nhợt =&gt; Cyclogest 200 mg nhét hậu môn mỗi 12h trong 5N.</a:t>
            </a:r>
          </a:p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Lúc thai 23w3d: ÂĐ ra ít huyết, CTC đóng, chiều dài kênh CTC 26 mm, mép dưới bánh nhau cách lỗ trong CTC 16 </a:t>
            </a:r>
            <a:r>
              <a:rPr lang="en" sz="2400" smtClean="0">
                <a:solidFill>
                  <a:srgbClr val="000000"/>
                </a:solidFill>
              </a:rPr>
              <a:t>mm</a:t>
            </a:r>
            <a:endParaRPr lang="vi-VN" sz="2400" smtClean="0">
              <a:solidFill>
                <a:srgbClr val="000000"/>
              </a:solidFill>
            </a:endParaRPr>
          </a:p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 smtClean="0">
                <a:solidFill>
                  <a:srgbClr val="000000"/>
                </a:solidFill>
              </a:rPr>
              <a:t>Lúc </a:t>
            </a:r>
            <a:r>
              <a:rPr lang="en" sz="2400">
                <a:solidFill>
                  <a:srgbClr val="000000"/>
                </a:solidFill>
              </a:rPr>
              <a:t>thai 25w3d - 23/10: SA: nhau mặt sau, trưởng thành 0, xoang ối lớn nhất kích thước bình thường, d(CTC)=44mm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u="sng">
                <a:solidFill>
                  <a:srgbClr val="000000"/>
                </a:solidFill>
              </a:rPr>
              <a:t>Tam cá nguyệt 3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Lúc thai 29 tuần 2 ngày: mép dưới bánh nhau bám cách lỗ trong cổ tử cung d = 9mm-&gt; nhập viện.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11700" y="623025"/>
            <a:ext cx="8520600" cy="452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i="1" u="sng">
                <a:solidFill>
                  <a:srgbClr val="000000"/>
                </a:solidFill>
              </a:rPr>
              <a:t>Lý do nhập viện lần này:</a:t>
            </a:r>
            <a:r>
              <a:rPr lang="en" sz="2100">
                <a:solidFill>
                  <a:srgbClr val="000000"/>
                </a:solidFill>
              </a:rPr>
              <a:t> Sáng ngày NV, BN </a:t>
            </a:r>
            <a:r>
              <a:rPr lang="en" sz="2100">
                <a:solidFill>
                  <a:srgbClr val="FF0000"/>
                </a:solidFill>
              </a:rPr>
              <a:t>đang nghỉ ngơi thì ra huyết âm đạo đột ngột</a:t>
            </a:r>
            <a:r>
              <a:rPr lang="en" sz="2100">
                <a:solidFill>
                  <a:srgbClr val="000000"/>
                </a:solidFill>
              </a:rPr>
              <a:t>, màu đỏ hồng, loãng, lượng ít, </a:t>
            </a:r>
            <a:r>
              <a:rPr lang="en" sz="2100">
                <a:solidFill>
                  <a:srgbClr val="FF0000"/>
                </a:solidFill>
              </a:rPr>
              <a:t>không đau bụng</a:t>
            </a:r>
            <a:r>
              <a:rPr lang="en" sz="2100">
                <a:solidFill>
                  <a:srgbClr val="000000"/>
                </a:solidFill>
              </a:rPr>
              <a:t> =&gt; khám và nhập BVHV.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i="1" u="sng">
                <a:solidFill>
                  <a:srgbClr val="000000"/>
                </a:solidFill>
              </a:rPr>
              <a:t>Lúc nhập viện:</a:t>
            </a:r>
            <a:r>
              <a:rPr lang="en" sz="2100" u="sng">
                <a:solidFill>
                  <a:srgbClr val="000000"/>
                </a:solidFill>
              </a:rPr>
              <a:t> </a:t>
            </a:r>
          </a:p>
          <a:p>
            <a:pPr marL="4572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000000"/>
                </a:solidFill>
              </a:rPr>
              <a:t>Tổng trạng trung bình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000000"/>
                </a:solidFill>
              </a:rPr>
              <a:t>Sinh hiệu: M 90 lần/phút, HA 120/70 mmHg, NT 20 lần/phút, NĐ 37 độ C, CN 58 kg</a:t>
            </a:r>
          </a:p>
          <a:p>
            <a:pPr marL="4572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000000"/>
                </a:solidFill>
              </a:rPr>
              <a:t>Tim thai: 150 lần/phút, cơn gò 2-3 cơn/10 phút</a:t>
            </a:r>
          </a:p>
          <a:p>
            <a:pPr marL="4572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000000"/>
                </a:solidFill>
              </a:rPr>
              <a:t>BCTC: 23 cm</a:t>
            </a:r>
          </a:p>
          <a:p>
            <a:pPr marL="4572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000000"/>
                </a:solidFill>
              </a:rPr>
              <a:t>Âm đạo ứ huyết đen loãng, CTC đóng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i="1" u="sng">
                <a:solidFill>
                  <a:srgbClr val="000000"/>
                </a:solidFill>
              </a:rPr>
              <a:t>Diễn tiến từ lúc nhập viện đến lúc khám:</a:t>
            </a:r>
            <a:r>
              <a:rPr lang="en" sz="2100">
                <a:solidFill>
                  <a:srgbClr val="000000"/>
                </a:solidFill>
              </a:rPr>
              <a:t> BN không thấy ra huyết âm đạo, không đau bụng, thai máy bình thường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IV.</a:t>
            </a:r>
            <a:r>
              <a:rPr lang="en" sz="4000">
                <a:solidFill>
                  <a:srgbClr val="404040"/>
                </a:solidFill>
              </a:rPr>
              <a:t> Bệnh sử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8520600" cy="67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" sz="4000">
                <a:solidFill>
                  <a:srgbClr val="404040"/>
                </a:solidFill>
              </a:rPr>
              <a:t>V. Khám</a:t>
            </a:r>
            <a:r>
              <a:rPr lang="en" sz="4400">
                <a:solidFill>
                  <a:srgbClr val="404040"/>
                </a:solidFill>
              </a:rPr>
              <a:t> </a:t>
            </a:r>
            <a:r>
              <a:rPr lang="en" sz="2000" b="0">
                <a:solidFill>
                  <a:srgbClr val="000000"/>
                </a:solidFill>
              </a:rPr>
              <a:t>(ngày </a:t>
            </a:r>
            <a:r>
              <a:rPr lang="vi-VN" sz="2000" b="0">
                <a:solidFill>
                  <a:srgbClr val="000000"/>
                </a:solidFill>
              </a:rPr>
              <a:t>9</a:t>
            </a:r>
            <a:r>
              <a:rPr lang="en" sz="2000" b="0" smtClean="0">
                <a:solidFill>
                  <a:srgbClr val="000000"/>
                </a:solidFill>
              </a:rPr>
              <a:t>/1</a:t>
            </a:r>
            <a:r>
              <a:rPr lang="vi-VN" sz="2000" b="0" smtClean="0">
                <a:solidFill>
                  <a:srgbClr val="000000"/>
                </a:solidFill>
              </a:rPr>
              <a:t>0</a:t>
            </a:r>
            <a:r>
              <a:rPr lang="en" sz="2000" b="0" smtClean="0">
                <a:solidFill>
                  <a:srgbClr val="000000"/>
                </a:solidFill>
              </a:rPr>
              <a:t>/201</a:t>
            </a:r>
            <a:r>
              <a:rPr lang="vi-VN" sz="2000" b="0" smtClean="0">
                <a:solidFill>
                  <a:srgbClr val="000000"/>
                </a:solidFill>
              </a:rPr>
              <a:t>8</a:t>
            </a:r>
            <a:r>
              <a:rPr lang="en" sz="2000" b="0" smtClean="0">
                <a:solidFill>
                  <a:srgbClr val="000000"/>
                </a:solidFill>
              </a:rPr>
              <a:t>, </a:t>
            </a:r>
            <a:r>
              <a:rPr lang="en" sz="2000" b="0">
                <a:solidFill>
                  <a:srgbClr val="000000"/>
                </a:solidFill>
              </a:rPr>
              <a:t>tuổi thai hiện tại: </a:t>
            </a:r>
            <a:r>
              <a:rPr lang="vi-VN" sz="2000" b="0" smtClean="0">
                <a:solidFill>
                  <a:srgbClr val="000000"/>
                </a:solidFill>
              </a:rPr>
              <a:t>29 </a:t>
            </a:r>
            <a:r>
              <a:rPr lang="en" sz="2000" b="0" smtClean="0">
                <a:solidFill>
                  <a:srgbClr val="000000"/>
                </a:solidFill>
              </a:rPr>
              <a:t>tuần </a:t>
            </a:r>
            <a:r>
              <a:rPr lang="vi-VN" sz="2000" b="0" smtClean="0">
                <a:solidFill>
                  <a:srgbClr val="000000"/>
                </a:solidFill>
              </a:rPr>
              <a:t>2 </a:t>
            </a:r>
            <a:r>
              <a:rPr lang="en" sz="2000" b="0" smtClean="0">
                <a:solidFill>
                  <a:srgbClr val="000000"/>
                </a:solidFill>
              </a:rPr>
              <a:t>ngày</a:t>
            </a:r>
            <a:r>
              <a:rPr lang="en" sz="2000"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727725"/>
            <a:ext cx="8520600" cy="441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Khám tổng quát: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BN tỉnh, tiếp xúc tốt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Sinh hiêu: M 94 lần/phút, HA , NT: , NĐ: 37 độ C.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Chiều cao: 1m53, Cân nặng: 52 kg, BMI trước sinh: 20.7 kg/m2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Da niêm hồng, không phù.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2.  Khám bụng: 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Tim đều, tần số 94 lần/phút, T1, T2 rõ, không âm thổi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Phổi trong, không ran.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Bụng không sẹo mổ cũ, mềm, không điểm đau khu trú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231200"/>
            <a:ext cx="8520600" cy="804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I.Hành chính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94700" y="1035500"/>
            <a:ext cx="8437500" cy="3671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257175" marR="0" lvl="0" indent="-2571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Họ và tên: </a:t>
            </a:r>
            <a:r>
              <a:rPr lang="en" sz="2400">
                <a:solidFill>
                  <a:srgbClr val="000000"/>
                </a:solidFill>
              </a:rPr>
              <a:t>Nguyễn T. A.     Nữ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2400">
                <a:solidFill>
                  <a:srgbClr val="000000"/>
                </a:solidFill>
              </a:rPr>
              <a:t>28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tuổi</a:t>
            </a:r>
          </a:p>
          <a:p>
            <a:pPr marL="257175" marR="0" lvl="0" indent="-257175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Địa chỉ: </a:t>
            </a:r>
            <a:r>
              <a:rPr lang="en" sz="2400">
                <a:solidFill>
                  <a:srgbClr val="000000"/>
                </a:solidFill>
              </a:rPr>
              <a:t>Bình Tân, TPHCM</a:t>
            </a:r>
          </a:p>
          <a:p>
            <a:pPr marL="257175" marR="0" lvl="0" indent="-257175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Nghề nghiệp: </a:t>
            </a:r>
            <a:r>
              <a:rPr lang="en" sz="2400">
                <a:solidFill>
                  <a:srgbClr val="000000"/>
                </a:solidFill>
              </a:rPr>
              <a:t>Công nhân</a:t>
            </a:r>
          </a:p>
          <a:p>
            <a:pPr marL="257175" marR="0" lvl="0" indent="-257175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Nhập viện lúc </a:t>
            </a:r>
            <a:r>
              <a:rPr lang="en" sz="2400" smtClean="0">
                <a:solidFill>
                  <a:srgbClr val="000000"/>
                </a:solidFill>
              </a:rPr>
              <a:t>9h45’ ngày </a:t>
            </a:r>
            <a:r>
              <a:rPr lang="vi-VN" sz="2400" smtClean="0">
                <a:solidFill>
                  <a:srgbClr val="000000"/>
                </a:solidFill>
              </a:rPr>
              <a:t>09</a:t>
            </a:r>
            <a:r>
              <a:rPr lang="en" sz="2400" smtClean="0">
                <a:solidFill>
                  <a:srgbClr val="000000"/>
                </a:solidFill>
              </a:rPr>
              <a:t>/1</a:t>
            </a:r>
            <a:r>
              <a:rPr lang="vi-VN" sz="2400" smtClean="0">
                <a:solidFill>
                  <a:srgbClr val="000000"/>
                </a:solidFill>
              </a:rPr>
              <a:t>0</a:t>
            </a:r>
            <a:r>
              <a:rPr lang="en" sz="2400" smtClean="0">
                <a:solidFill>
                  <a:srgbClr val="000000"/>
                </a:solidFill>
              </a:rPr>
              <a:t>/201</a:t>
            </a:r>
            <a:r>
              <a:rPr lang="vi-VN" sz="2400" smtClean="0">
                <a:solidFill>
                  <a:srgbClr val="000000"/>
                </a:solidFill>
              </a:rPr>
              <a:t>8</a:t>
            </a:r>
            <a:endParaRPr lang="en" sz="2400" smtClean="0">
              <a:solidFill>
                <a:srgbClr val="000000"/>
              </a:solidFill>
            </a:endParaRPr>
          </a:p>
          <a:p>
            <a:pPr marL="257175" marR="0" lvl="0" indent="-257175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smtClean="0"/>
              <a:t> </a:t>
            </a:r>
            <a:r>
              <a:rPr lang="en" sz="2400" b="1" i="1" smtClean="0">
                <a:solidFill>
                  <a:srgbClr val="000000"/>
                </a:solidFill>
              </a:rPr>
              <a:t>Lý do đến khám:</a:t>
            </a:r>
            <a:r>
              <a:rPr lang="en" sz="2400" smtClean="0">
                <a:solidFill>
                  <a:srgbClr val="000000"/>
                </a:solidFill>
              </a:rPr>
              <a:t> Ra huyết âm đạo</a:t>
            </a:r>
          </a:p>
          <a:p>
            <a:pPr marL="257175" marR="0" lvl="0" indent="-257175" algn="just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1860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000">
                <a:solidFill>
                  <a:srgbClr val="404040"/>
                </a:solidFill>
              </a:rPr>
              <a:t>V. Khám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11700" y="851075"/>
            <a:ext cx="8520600" cy="371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3.  Khám sản khoa: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Tử cung hình trứng, trục dọc.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>
                <a:solidFill>
                  <a:srgbClr val="000000"/>
                </a:solidFill>
              </a:rPr>
              <a:t>BCTC: 23 cm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>
                <a:solidFill>
                  <a:srgbClr val="000000"/>
                </a:solidFill>
              </a:rPr>
              <a:t>Khám Leopold: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Khám cơn gò: 1 cơn/10 phút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Tim thai: 150 lần/phút</a:t>
            </a:r>
          </a:p>
          <a:p>
            <a:pPr marL="4572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Khám âm đạo: âm đạo ứ ít máu sậm, loãng; CTC đóng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996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000">
                <a:solidFill>
                  <a:srgbClr val="000000"/>
                </a:solidFill>
              </a:rPr>
              <a:t>VI. Tóm tắt bệnh án: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35050" y="814075"/>
            <a:ext cx="8520600" cy="37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BN 28 tuổi, PARA 0020, nhập viện vì nhau tiền đạo ra huyết tạm ổn/thai 29 tuần 2 ngày, với các vấn đề hiện tại: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Xuất huyết âm đạo 3 tháng cuối thai kỳ, tạm ổn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Siêu âm 23w3d : mép dưới bánh nhau bám cách lỗ trong cổ tử cung d = 16mm.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000">
                <a:solidFill>
                  <a:srgbClr val="000000"/>
                </a:solidFill>
              </a:rPr>
              <a:t>VII. Chẩn đoán sơ bộ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Con so, 29 tuần 2 ngày, chưa chuyển dạ - Nhau tiền đạo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 b="1">
                <a:solidFill>
                  <a:srgbClr val="000000"/>
                </a:solidFill>
              </a:rPr>
              <a:t>Chẩn đoán phân biệt: </a:t>
            </a:r>
            <a:r>
              <a:rPr lang="en" sz="2400">
                <a:solidFill>
                  <a:srgbClr val="000000"/>
                </a:solidFill>
              </a:rPr>
              <a:t>Con so, thai 29 tuần 2 ngày, chưa chuyển dạ - Vỡ mạch máu tiền đạo.</a:t>
            </a:r>
          </a:p>
          <a:p>
            <a:pPr lvl="0">
              <a:spcBef>
                <a:spcPts val="0"/>
              </a:spcBef>
              <a:buNone/>
            </a:pPr>
            <a:endParaRPr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Xuất huyết âm đạo 3 tháng cuối thai kỳ ở BN này nghĩ nhiều do nguyên nhân nhau tiền đạo, vì: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LS: ra huyết âm đạo đột ngột, lượng ít, không kèm đau bụng; tim thai trong giới hạn bình thường; khám âm đạo có CTC đóng, máu đỏ sậm, loãng từ CTC.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SA 23w3d: mép dưới bánh nhau cách lỗ trong CTC 16 mm.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Tuy nhiên tỉ lệ nhau tiền đạo giảm dần theo tuổi thai, nên đề nghị SÂ ngả âm đạo để chẩn đoán xác định.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000">
                <a:solidFill>
                  <a:srgbClr val="000000"/>
                </a:solidFill>
              </a:rPr>
              <a:t>VIII. Biện luận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2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311700" y="395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000">
                <a:solidFill>
                  <a:srgbClr val="000000"/>
                </a:solidFill>
              </a:rPr>
              <a:t>VIII. Biện luận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Vỡ mạch máu tiền đạo: ít nghĩ do xuất huyết do nguyên nhân này thường xảy ra khi ối vỡ, tuy nhiên ở BN này theo dõi nhau tiền đạo (là yếu tố nguy cơ) nên không thể loại trừ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311700" y="3507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 b="1">
                <a:solidFill>
                  <a:srgbClr val="000000"/>
                </a:solidFill>
              </a:rPr>
              <a:t>VIII. Đề nghị cận lâm sàng:</a:t>
            </a:r>
            <a:r>
              <a:rPr lang="en" sz="2400">
                <a:solidFill>
                  <a:srgbClr val="000000"/>
                </a:solidFill>
              </a:rPr>
              <a:t> siêu âm ngả âm đạo, nhóm máu, công thức máu, PT, aPTT, INR, đường huyết, BUN, Creatinin, AST, ALT, Tổng PTNT.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Shape 333"/>
          <p:cNvGraphicFramePr/>
          <p:nvPr>
            <p:extLst>
              <p:ext uri="{D42A27DB-BD31-4B8C-83A1-F6EECF244321}">
                <p14:modId xmlns:p14="http://schemas.microsoft.com/office/powerpoint/2010/main" val="1326334510"/>
              </p:ext>
            </p:extLst>
          </p:nvPr>
        </p:nvGraphicFramePr>
        <p:xfrm>
          <a:off x="142025" y="7650"/>
          <a:ext cx="3712000" cy="5154969"/>
        </p:xfrm>
        <a:graphic>
          <a:graphicData uri="http://schemas.openxmlformats.org/drawingml/2006/table">
            <a:tbl>
              <a:tblPr>
                <a:noFill/>
                <a:tableStyleId>{97C72BED-7790-47AB-BBEE-5B3D22A8EC8A}</a:tableStyleId>
              </a:tblPr>
              <a:tblGrid>
                <a:gridCol w="1674450"/>
                <a:gridCol w="2037550"/>
              </a:tblGrid>
              <a:tr h="40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b="1">
                          <a:solidFill>
                            <a:srgbClr val="10171C"/>
                          </a:solidFill>
                        </a:rPr>
                        <a:t>CTM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 smtClean="0">
                          <a:solidFill>
                            <a:srgbClr val="10171C"/>
                          </a:solidFill>
                        </a:rPr>
                        <a:t>(</a:t>
                      </a:r>
                      <a:r>
                        <a:rPr lang="en" sz="1900" smtClean="0">
                          <a:solidFill>
                            <a:srgbClr val="10171C"/>
                          </a:solidFill>
                        </a:rPr>
                        <a:t>9/</a:t>
                      </a:r>
                      <a:r>
                        <a:rPr lang="vi-VN" sz="1900" smtClean="0">
                          <a:solidFill>
                            <a:srgbClr val="10171C"/>
                          </a:solidFill>
                        </a:rPr>
                        <a:t>10</a:t>
                      </a:r>
                      <a:r>
                        <a:rPr lang="en" sz="1900" u="none" strike="noStrike" cap="none" smtClean="0">
                          <a:solidFill>
                            <a:srgbClr val="10171C"/>
                          </a:solidFill>
                        </a:rPr>
                        <a:t>/20</a:t>
                      </a:r>
                      <a:r>
                        <a:rPr lang="en" sz="1900" smtClean="0">
                          <a:solidFill>
                            <a:srgbClr val="10171C"/>
                          </a:solidFill>
                        </a:rPr>
                        <a:t>1</a:t>
                      </a:r>
                      <a:r>
                        <a:rPr lang="en" sz="1900" u="none" strike="noStrike" cap="none" smtClean="0">
                          <a:solidFill>
                            <a:srgbClr val="10171C"/>
                          </a:solidFill>
                        </a:rPr>
                        <a:t>6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)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3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WBC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NEU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LYM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ESO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BASO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MONO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RBC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Hb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Hct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MCV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MCH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MCHC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PLT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11.1 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K/ul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77.12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% (8.59)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17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% (1.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9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0.0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88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% (0.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78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0.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276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% (0.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031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4.85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% (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0.54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endParaRPr sz="1900">
                        <a:solidFill>
                          <a:srgbClr val="10171C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1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14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g/l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3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4.3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%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96.7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f/l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32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pg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33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1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g/l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237</a:t>
                      </a:r>
                      <a:r>
                        <a:rPr lang="en" sz="1900" u="none" strike="noStrike" cap="none">
                          <a:solidFill>
                            <a:srgbClr val="10171C"/>
                          </a:solidFill>
                        </a:rPr>
                        <a:t> K/uL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4" name="Shape 334"/>
          <p:cNvGraphicFramePr/>
          <p:nvPr>
            <p:extLst>
              <p:ext uri="{D42A27DB-BD31-4B8C-83A1-F6EECF244321}">
                <p14:modId xmlns:p14="http://schemas.microsoft.com/office/powerpoint/2010/main" val="1769618286"/>
              </p:ext>
            </p:extLst>
          </p:nvPr>
        </p:nvGraphicFramePr>
        <p:xfrm>
          <a:off x="4259600" y="24574"/>
          <a:ext cx="4884400" cy="5045840"/>
        </p:xfrm>
        <a:graphic>
          <a:graphicData uri="http://schemas.openxmlformats.org/drawingml/2006/table">
            <a:tbl>
              <a:tblPr>
                <a:noFill/>
                <a:tableStyleId>{97C72BED-7790-47AB-BBEE-5B3D22A8EC8A}</a:tableStyleId>
              </a:tblPr>
              <a:tblGrid>
                <a:gridCol w="2442200"/>
                <a:gridCol w="2442200"/>
              </a:tblGrid>
              <a:tr h="46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10171C"/>
                          </a:solidFill>
                        </a:rPr>
                        <a:t>Sinh hóa máu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900" smtClean="0">
                          <a:solidFill>
                            <a:srgbClr val="10171C"/>
                          </a:solidFill>
                        </a:rPr>
                        <a:t>(</a:t>
                      </a:r>
                      <a:r>
                        <a:rPr lang="vi-VN" sz="1900" smtClean="0">
                          <a:solidFill>
                            <a:srgbClr val="10171C"/>
                          </a:solidFill>
                        </a:rPr>
                        <a:t>9</a:t>
                      </a:r>
                      <a:r>
                        <a:rPr lang="en" sz="1900" smtClean="0">
                          <a:solidFill>
                            <a:srgbClr val="10171C"/>
                          </a:solidFill>
                        </a:rPr>
                        <a:t>/1</a:t>
                      </a:r>
                      <a:r>
                        <a:rPr lang="vi-VN" sz="1900" smtClean="0">
                          <a:solidFill>
                            <a:srgbClr val="10171C"/>
                          </a:solidFill>
                        </a:rPr>
                        <a:t>0</a:t>
                      </a:r>
                      <a:r>
                        <a:rPr lang="en" sz="1900" smtClean="0">
                          <a:solidFill>
                            <a:srgbClr val="10171C"/>
                          </a:solidFill>
                        </a:rPr>
                        <a:t>/2016</a:t>
                      </a:r>
                      <a:r>
                        <a:rPr lang="en" sz="1900">
                          <a:solidFill>
                            <a:srgbClr val="10171C"/>
                          </a:solidFill>
                        </a:rPr>
                        <a:t>)</a:t>
                      </a:r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04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10171C"/>
                          </a:solidFill>
                        </a:rPr>
                        <a:t>Glucose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10171C"/>
                          </a:solidFill>
                        </a:rPr>
                        <a:t>Ure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10171C"/>
                          </a:solidFill>
                        </a:rPr>
                        <a:t>Creatinin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10171C"/>
                          </a:solidFill>
                        </a:rPr>
                        <a:t>AST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rgbClr val="10171C"/>
                          </a:solidFill>
                        </a:rPr>
                        <a:t>ALT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82 mg/dl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3.3 mmol/l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43</a:t>
                      </a:r>
                      <a:r>
                        <a:rPr lang="en" sz="2000" u="none" strike="noStrike" cap="none">
                          <a:solidFill>
                            <a:srgbClr val="10171C"/>
                          </a:solidFill>
                        </a:rPr>
                        <a:t> </a:t>
                      </a: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m</a:t>
                      </a:r>
                      <a:r>
                        <a:rPr lang="en" sz="2000" u="none" strike="noStrike" cap="none">
                          <a:solidFill>
                            <a:srgbClr val="10171C"/>
                          </a:solidFill>
                        </a:rPr>
                        <a:t>mol/l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17</a:t>
                      </a:r>
                      <a:r>
                        <a:rPr lang="en" sz="2000" u="none" strike="noStrike" cap="none">
                          <a:solidFill>
                            <a:srgbClr val="10171C"/>
                          </a:solidFill>
                        </a:rPr>
                        <a:t> U/L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10</a:t>
                      </a:r>
                      <a:r>
                        <a:rPr lang="en" sz="2000" u="none" strike="noStrike" cap="none">
                          <a:solidFill>
                            <a:srgbClr val="10171C"/>
                          </a:solidFill>
                        </a:rPr>
                        <a:t> U/L</a:t>
                      </a:r>
                    </a:p>
                  </a:txBody>
                  <a:tcPr marL="91425" marR="91425" marT="91425" marB="914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10171C"/>
                          </a:solidFill>
                        </a:rPr>
                        <a:t>Đông máu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rgbClr val="10171C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204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PT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aPTT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INR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0.97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99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Nhóm máu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12.6 s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31.1s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0.97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3.82 g/l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10171C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10171C"/>
                          </a:solidFill>
                        </a:rPr>
                        <a:t>O+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222025" y="1159450"/>
            <a:ext cx="8769900" cy="37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1" u="sng">
                <a:solidFill>
                  <a:srgbClr val="000000"/>
                </a:solidFill>
              </a:rPr>
              <a:t>SIÊU ÂM:</a:t>
            </a:r>
            <a:r>
              <a:rPr lang="en" sz="2000" b="1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thai 1, tim (+) , cử động (+), ngôi di động.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Đường kính lưỡng đỉnh : 74 mm; FL : 51 mm ; chu vi vòng bụng : 234 mm.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Nhau : mặt sau - mép dưới bánh nhau bám cách lỗ trong cổ tử cung d = 9mm TC.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Độ trưởng thành : 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Chiều dài kênh cổ tử cung : d = 48 mm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Ối : bình thường.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Kết luận : 1 thai sống trong tử cung + nhau bám thấp.</a:t>
            </a:r>
          </a:p>
        </p:txBody>
      </p:sp>
      <p:graphicFrame>
        <p:nvGraphicFramePr>
          <p:cNvPr id="340" name="Shape 340"/>
          <p:cNvGraphicFramePr/>
          <p:nvPr/>
        </p:nvGraphicFramePr>
        <p:xfrm>
          <a:off x="301900" y="154200"/>
          <a:ext cx="8719000" cy="975300"/>
        </p:xfrm>
        <a:graphic>
          <a:graphicData uri="http://schemas.openxmlformats.org/drawingml/2006/table">
            <a:tbl>
              <a:tblPr>
                <a:noFill/>
                <a:tableStyleId>{97C72BED-7790-47AB-BBEE-5B3D22A8EC8A}</a:tableStyleId>
              </a:tblPr>
              <a:tblGrid>
                <a:gridCol w="1089875"/>
                <a:gridCol w="1089875"/>
                <a:gridCol w="1089875"/>
                <a:gridCol w="1089875"/>
                <a:gridCol w="1089875"/>
                <a:gridCol w="1089875"/>
                <a:gridCol w="1089875"/>
                <a:gridCol w="1089875"/>
              </a:tblGrid>
              <a:tr h="47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 b="1"/>
                        <a:t>TPTNT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GLU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BLOOD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PRO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LEU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NITRIT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SG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pH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-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- 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-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-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-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1.01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6.5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311700" y="3189300"/>
            <a:ext cx="8520600" cy="179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Không xuất hiện cơn gò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Tim thai căn bản 155 bpm, Dao động nội tại 10 bpm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Có nhịp tăng (tăng 20 bpm kéo dài 1 phút)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Không xuất hiện nhịp giảm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Kết luận: CTG nhóm I (ACOG)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017"/>
            <a:ext cx="9143998" cy="279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000">
                <a:solidFill>
                  <a:srgbClr val="000000"/>
                </a:solidFill>
              </a:rPr>
              <a:t>X. Chẩn đoán xác định: 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3000" b="1">
              <a:solidFill>
                <a:srgbClr val="000000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Con so, thai 29 tuần 2 ngày , chưa chuyển dạ - Nhau bám thấp, xuất huyết đã ổn.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236350"/>
            <a:ext cx="852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II.Lý do nhập viện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017550"/>
            <a:ext cx="8520600" cy="38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Nhau tiền đạo ra huyết tạm ổn/thai </a:t>
            </a:r>
            <a:r>
              <a:rPr lang="en" sz="3600" smtClean="0">
                <a:solidFill>
                  <a:srgbClr val="000000"/>
                </a:solidFill>
              </a:rPr>
              <a:t>2</a:t>
            </a:r>
            <a:r>
              <a:rPr lang="vi-VN" sz="3600" smtClean="0">
                <a:solidFill>
                  <a:srgbClr val="000000"/>
                </a:solidFill>
              </a:rPr>
              <a:t>9</a:t>
            </a:r>
            <a:r>
              <a:rPr lang="en" sz="3600" smtClean="0">
                <a:solidFill>
                  <a:srgbClr val="000000"/>
                </a:solidFill>
              </a:rPr>
              <a:t> </a:t>
            </a:r>
            <a:r>
              <a:rPr lang="en" sz="3600">
                <a:solidFill>
                  <a:srgbClr val="000000"/>
                </a:solidFill>
              </a:rPr>
              <a:t>tuần </a:t>
            </a:r>
            <a:r>
              <a:rPr lang="vi-VN" sz="3600" smtClean="0">
                <a:solidFill>
                  <a:srgbClr val="000000"/>
                </a:solidFill>
              </a:rPr>
              <a:t>2</a:t>
            </a:r>
            <a:r>
              <a:rPr lang="en" sz="3600" smtClean="0">
                <a:solidFill>
                  <a:srgbClr val="000000"/>
                </a:solidFill>
              </a:rPr>
              <a:t> </a:t>
            </a:r>
            <a:r>
              <a:rPr lang="en" sz="3600">
                <a:solidFill>
                  <a:srgbClr val="000000"/>
                </a:solidFill>
              </a:rPr>
              <a:t>ngày</a:t>
            </a:r>
          </a:p>
          <a:p>
            <a:pPr marL="0" lvl="0" indent="-6985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11700" y="749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500">
                <a:solidFill>
                  <a:srgbClr val="000000"/>
                </a:solidFill>
              </a:rPr>
              <a:t>XI. Điều trị: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311700" y="647675"/>
            <a:ext cx="85206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</a:rPr>
              <a:t>Giảm gò (khi xuất hiện cơn gò):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Ưu tiên Salbutamol (TTM) hay Nifedipine (ngậm dưới lưỡi). Lựa chọn khác: Atosiban, MgSO4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Salbutamol 0,5 mg 2 ống pha 500ml Glucose 5%, TTM XX giọt/phút, đánh giá gò tử cung với Monitor trong 2 giờ, tăng dần tốc độ mỗi 15 phút X giọt cho đến khi cắt được cơn gò. Nếu tăng đến LX giọt/phút vẫn chưa giảm cơn gò, xem xét bơm tiêm điện để hạn chế lượng nước đưa vào. Tối đa 45 mcg/phút hay 48 giờ. Duy trì sau hết cơn gò: tốc độ đang truyền thêm 6 giờ, rồi giảm ½ liều trong 6 giờ tiếp, chuyển tọa dược Salbutamol 1mg, 1 viên nhét hậu môn cách mỗi 4 - 6 giờ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Nifedipin 10 mg, đặt dưới lưỡi. Nếu còn cơn co, cứ 20 phút ngậm 1 viên, tối đa 4 viên. Duy trì: sau viên cuối 3 giờ, Nifedipin tác dụng chậm 20mg 1 viên x 3 (uống). Duy trì tối đa 72 giờ.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500">
                <a:solidFill>
                  <a:srgbClr val="000000"/>
                </a:solidFill>
              </a:rPr>
              <a:t>XI. Điều trị: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311700" y="678400"/>
            <a:ext cx="8520600" cy="430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Tăng độ trưởng thành phổi thai nhi: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Betamethasone 12 mg, 2 mũi TB cách 24 giờ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i="1">
                <a:solidFill>
                  <a:srgbClr val="000000"/>
                </a:solidFill>
              </a:rPr>
              <a:t>Khi không có Betamethasone: Dexamethasone 6 mg, 4 mũi TB mỗi 12 giờ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Theo dõi sát: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 Dấu sinh tồn / 8h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 Huyết ÂĐ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 Cử động thai / 24h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 Có thể theo dõi Hct mỗi 3-7 ngày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 Có thể làm NST mỗi tuần hay 2 lần/tuần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62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500">
                <a:solidFill>
                  <a:srgbClr val="000000"/>
                </a:solidFill>
              </a:rPr>
              <a:t>XI. Điều trị: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311700" y="715400"/>
            <a:ext cx="8520600" cy="385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b="1">
              <a:solidFill>
                <a:srgbClr val="000000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Đăng ký sẵn 1 đơn vị máu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Mổ sinh khi: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 Mổ cấp cứu nếu đột ngột ra huyết nhiều +/- rối loạn huyết động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 Thai đủ trưởng thành 37 tuần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+ Suy tuần hoàn nhau – thai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89674" y="148000"/>
            <a:ext cx="8730797" cy="43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sz="5000" i="1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" sz="5000" i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CÁM ƠN CÁC BẠN ĐÃ LẮNG NGHE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106326"/>
            <a:ext cx="8520600" cy="6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4000">
                <a:solidFill>
                  <a:srgbClr val="404040"/>
                </a:solidFill>
              </a:rPr>
              <a:t>II</a:t>
            </a: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.Tiền căn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833000"/>
            <a:ext cx="8520600" cy="40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 i="1">
                <a:solidFill>
                  <a:srgbClr val="000000"/>
                </a:solidFill>
              </a:rPr>
              <a:t>Tiền căn gia đình:</a:t>
            </a:r>
            <a:r>
              <a:rPr lang="en" sz="2400">
                <a:solidFill>
                  <a:srgbClr val="000000"/>
                </a:solidFill>
              </a:rPr>
              <a:t> không ghi nhận THA, ĐTĐ, bệnh truyền nhiễm, ung thư phụ khoa, bệnh di truyền về máu, dị tật.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 i="1">
                <a:solidFill>
                  <a:srgbClr val="000000"/>
                </a:solidFill>
              </a:rPr>
              <a:t>Tiền căn bản thân: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	a. Nội khoa: không ghi nhận THA, ĐTĐ. viêm tắc tĩnh mạch, nhiễm trùng tiểu, dị ứng…</a:t>
            </a: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b. Ngoại khoa: không ghi nhận chấn thương vùng chậu, phẫu thuật xương khớp, phẫu thuật vùng bụng…</a:t>
            </a:r>
          </a:p>
          <a:p>
            <a:pPr marL="257175" marR="0" lvl="0" indent="-25717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2400" b="0" i="0" u="none" strike="noStrike" cap="none">
              <a:solidFill>
                <a:srgbClr val="1017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106326"/>
            <a:ext cx="8520600" cy="6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4000">
                <a:solidFill>
                  <a:srgbClr val="404040"/>
                </a:solidFill>
              </a:rPr>
              <a:t>II</a:t>
            </a: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.Tiền căn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833000"/>
            <a:ext cx="8520600" cy="40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c. Phụ khoa - Kế hoạch hóa gia đình:</a:t>
            </a: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Kinh nguyệt: Kinh lần đầu năm 16 tuổi, chu kỳ kinh đều, 28 ngày, hành kinh 4 ngày (N1: 1 BVS, N2-3: 2 BVS, N4: 1 BVS), máu đỏ sậm, loãng, mùi tanh, kèm đau âm ỉ hạ vị.</a:t>
            </a: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>
                <a:solidFill>
                  <a:srgbClr val="000000"/>
                </a:solidFill>
              </a:rPr>
              <a:t>Phụ khoa: không ghi nhận u xơ tử cung, u nang buồng trứng, viêm âm đạo do nấm 1 lần, điều trị không rõ.</a:t>
            </a: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KHHGĐ: lập gia đình cách đây 2 năm (26 tuổi), không sử dụng các biện pháp ngừa thai.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106324"/>
            <a:ext cx="8520600" cy="79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4000">
                <a:solidFill>
                  <a:srgbClr val="404040"/>
                </a:solidFill>
              </a:rPr>
              <a:t>II</a:t>
            </a: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.Tiền căn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11700" y="1171775"/>
            <a:ext cx="8832300" cy="363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d. Sản khoa: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Lập gia đình năm 26 tuổi.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PARA 0020: 2 lần thai chết lưu (siêu âm ngả âm đạo vào tuần thứ 7 đều không thấy tim thai), lần đầu (cách đây 2 năm) thai lưu tự tống xuất, lần sau (cách đây 1 năm) BN được dùng thuốc để tống thai ra ngoài. Siêu âm kiểm tra sau sảy thai không thấy sót nhau.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19375" y="1036100"/>
            <a:ext cx="8412900" cy="389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i="1">
                <a:solidFill>
                  <a:srgbClr val="000000"/>
                </a:solidFill>
              </a:rPr>
              <a:t>Kinh chót</a:t>
            </a:r>
            <a:r>
              <a:rPr lang="en" sz="2400">
                <a:solidFill>
                  <a:srgbClr val="000000"/>
                </a:solidFill>
              </a:rPr>
              <a:t>: </a:t>
            </a:r>
            <a:r>
              <a:rPr lang="vi-VN" sz="2400" smtClean="0">
                <a:solidFill>
                  <a:srgbClr val="000000"/>
                </a:solidFill>
              </a:rPr>
              <a:t>21</a:t>
            </a:r>
            <a:r>
              <a:rPr lang="en" sz="2400" smtClean="0">
                <a:solidFill>
                  <a:srgbClr val="000000"/>
                </a:solidFill>
              </a:rPr>
              <a:t>/0</a:t>
            </a:r>
            <a:r>
              <a:rPr lang="vi-VN" sz="2400" smtClean="0">
                <a:solidFill>
                  <a:srgbClr val="000000"/>
                </a:solidFill>
              </a:rPr>
              <a:t>3</a:t>
            </a:r>
            <a:r>
              <a:rPr lang="en" sz="2400" smtClean="0">
                <a:solidFill>
                  <a:srgbClr val="000000"/>
                </a:solidFill>
              </a:rPr>
              <a:t>/201</a:t>
            </a:r>
            <a:r>
              <a:rPr lang="vi-VN" sz="2400" smtClean="0">
                <a:solidFill>
                  <a:srgbClr val="000000"/>
                </a:solidFill>
              </a:rPr>
              <a:t>8</a:t>
            </a:r>
            <a:r>
              <a:rPr lang="en" sz="2400" smtClean="0">
                <a:solidFill>
                  <a:srgbClr val="000000"/>
                </a:solidFill>
              </a:rPr>
              <a:t> -&gt; </a:t>
            </a:r>
            <a:r>
              <a:rPr lang="en" sz="2400">
                <a:solidFill>
                  <a:srgbClr val="000000"/>
                </a:solidFill>
              </a:rPr>
              <a:t>dự sinh theo KC: </a:t>
            </a:r>
            <a:r>
              <a:rPr lang="vi-VN" sz="2400" smtClean="0">
                <a:solidFill>
                  <a:srgbClr val="000000"/>
                </a:solidFill>
              </a:rPr>
              <a:t>27/</a:t>
            </a:r>
            <a:r>
              <a:rPr lang="vi-VN" sz="2400">
                <a:solidFill>
                  <a:srgbClr val="000000"/>
                </a:solidFill>
              </a:rPr>
              <a:t>1</a:t>
            </a:r>
            <a:r>
              <a:rPr lang="en" sz="2400" smtClean="0">
                <a:solidFill>
                  <a:srgbClr val="000000"/>
                </a:solidFill>
              </a:rPr>
              <a:t>2/201</a:t>
            </a:r>
            <a:r>
              <a:rPr lang="vi-VN" sz="2400" smtClean="0">
                <a:solidFill>
                  <a:srgbClr val="000000"/>
                </a:solidFill>
              </a:rPr>
              <a:t>8</a:t>
            </a:r>
            <a:endParaRPr lang="en" sz="2400">
              <a:solidFill>
                <a:srgbClr val="000000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Siêu âm ngày </a:t>
            </a:r>
            <a:r>
              <a:rPr lang="vi-VN" sz="2400" smtClean="0">
                <a:solidFill>
                  <a:srgbClr val="000000"/>
                </a:solidFill>
              </a:rPr>
              <a:t>14</a:t>
            </a:r>
            <a:r>
              <a:rPr lang="en" sz="2400" smtClean="0">
                <a:solidFill>
                  <a:srgbClr val="000000"/>
                </a:solidFill>
              </a:rPr>
              <a:t>/0</a:t>
            </a:r>
            <a:r>
              <a:rPr lang="vi-VN" sz="2400" smtClean="0">
                <a:solidFill>
                  <a:srgbClr val="000000"/>
                </a:solidFill>
              </a:rPr>
              <a:t>5</a:t>
            </a:r>
            <a:r>
              <a:rPr lang="en" sz="2400" smtClean="0">
                <a:solidFill>
                  <a:srgbClr val="000000"/>
                </a:solidFill>
              </a:rPr>
              <a:t>/201</a:t>
            </a:r>
            <a:r>
              <a:rPr lang="vi-VN" sz="2400" smtClean="0">
                <a:solidFill>
                  <a:srgbClr val="000000"/>
                </a:solidFill>
              </a:rPr>
              <a:t>8</a:t>
            </a:r>
            <a:r>
              <a:rPr lang="en" sz="2400" smtClean="0">
                <a:solidFill>
                  <a:srgbClr val="000000"/>
                </a:solidFill>
              </a:rPr>
              <a:t>: </a:t>
            </a:r>
            <a:r>
              <a:rPr lang="en" sz="2400">
                <a:solidFill>
                  <a:srgbClr val="000000"/>
                </a:solidFill>
              </a:rPr>
              <a:t>CRL= 15 mm =&gt; thai 8 tuần 1 </a:t>
            </a:r>
            <a:r>
              <a:rPr lang="en" sz="2400" smtClean="0">
                <a:solidFill>
                  <a:srgbClr val="000000"/>
                </a:solidFill>
              </a:rPr>
              <a:t>ngày=&gt; </a:t>
            </a:r>
            <a:r>
              <a:rPr lang="en" sz="2400">
                <a:solidFill>
                  <a:srgbClr val="000000"/>
                </a:solidFill>
              </a:rPr>
              <a:t>Dự sinh theo SÂ: </a:t>
            </a:r>
            <a:r>
              <a:rPr lang="vi-VN" sz="2400" smtClean="0">
                <a:solidFill>
                  <a:srgbClr val="000000"/>
                </a:solidFill>
              </a:rPr>
              <a:t>24</a:t>
            </a:r>
            <a:r>
              <a:rPr lang="en" sz="2400" smtClean="0">
                <a:solidFill>
                  <a:srgbClr val="000000"/>
                </a:solidFill>
              </a:rPr>
              <a:t>/</a:t>
            </a:r>
            <a:r>
              <a:rPr lang="vi-VN" sz="2400" smtClean="0">
                <a:solidFill>
                  <a:srgbClr val="000000"/>
                </a:solidFill>
              </a:rPr>
              <a:t>1</a:t>
            </a:r>
            <a:r>
              <a:rPr lang="en" sz="2400" smtClean="0">
                <a:solidFill>
                  <a:srgbClr val="000000"/>
                </a:solidFill>
              </a:rPr>
              <a:t>2/201</a:t>
            </a:r>
            <a:r>
              <a:rPr lang="vi-VN" sz="2400" smtClean="0">
                <a:solidFill>
                  <a:srgbClr val="000000"/>
                </a:solidFill>
              </a:rPr>
              <a:t>8</a:t>
            </a:r>
            <a:endParaRPr lang="en"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i="1">
              <a:solidFill>
                <a:srgbClr val="000000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i="1">
                <a:solidFill>
                  <a:srgbClr val="000000"/>
                </a:solidFill>
              </a:rPr>
              <a:t>Khám thai định kỳ:</a:t>
            </a:r>
            <a:r>
              <a:rPr lang="en" sz="2400">
                <a:solidFill>
                  <a:srgbClr val="000000"/>
                </a:solidFill>
              </a:rPr>
              <a:t> mỗi tháng 1 lần tại </a:t>
            </a:r>
            <a:r>
              <a:rPr lang="en" sz="2400" smtClean="0">
                <a:solidFill>
                  <a:srgbClr val="000000"/>
                </a:solidFill>
              </a:rPr>
              <a:t>BV</a:t>
            </a:r>
            <a:r>
              <a:rPr lang="vi-VN" sz="2400" smtClean="0">
                <a:solidFill>
                  <a:srgbClr val="000000"/>
                </a:solidFill>
              </a:rPr>
              <a:t>TD</a:t>
            </a:r>
            <a:r>
              <a:rPr lang="en" sz="2400" smtClean="0">
                <a:solidFill>
                  <a:srgbClr val="000000"/>
                </a:solidFill>
              </a:rPr>
              <a:t>.</a:t>
            </a:r>
            <a:endParaRPr lang="en"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106324"/>
            <a:ext cx="8520600" cy="75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IV.</a:t>
            </a:r>
            <a:r>
              <a:rPr lang="en" sz="4000">
                <a:solidFill>
                  <a:srgbClr val="404040"/>
                </a:solidFill>
              </a:rPr>
              <a:t> Bệnh sử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75" y="740075"/>
            <a:ext cx="8520600" cy="440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 b="1" i="1" u="sng">
                <a:solidFill>
                  <a:srgbClr val="000000"/>
                </a:solidFill>
              </a:rPr>
              <a:t>Tam cá nguyệt 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Trễ kinh 1 tuần, QS (+) =&gt; Khám thai lần đầu ngày </a:t>
            </a:r>
            <a:r>
              <a:rPr lang="vi-VN" sz="2400" smtClean="0">
                <a:solidFill>
                  <a:srgbClr val="000000"/>
                </a:solidFill>
              </a:rPr>
              <a:t>08</a:t>
            </a:r>
            <a:r>
              <a:rPr lang="en" sz="2400" smtClean="0">
                <a:solidFill>
                  <a:srgbClr val="000000"/>
                </a:solidFill>
              </a:rPr>
              <a:t>/</a:t>
            </a:r>
            <a:r>
              <a:rPr lang="vi-VN" sz="2400" smtClean="0">
                <a:solidFill>
                  <a:srgbClr val="000000"/>
                </a:solidFill>
              </a:rPr>
              <a:t>05/</a:t>
            </a:r>
            <a:r>
              <a:rPr lang="en" sz="2400" smtClean="0">
                <a:solidFill>
                  <a:srgbClr val="000000"/>
                </a:solidFill>
              </a:rPr>
              <a:t>201</a:t>
            </a:r>
            <a:r>
              <a:rPr lang="vi-VN" sz="2400" smtClean="0">
                <a:solidFill>
                  <a:srgbClr val="000000"/>
                </a:solidFill>
              </a:rPr>
              <a:t>8 </a:t>
            </a:r>
            <a:r>
              <a:rPr lang="en" sz="2400" smtClean="0">
                <a:solidFill>
                  <a:srgbClr val="000000"/>
                </a:solidFill>
              </a:rPr>
              <a:t>: </a:t>
            </a:r>
            <a:r>
              <a:rPr lang="en" sz="2400">
                <a:solidFill>
                  <a:srgbClr val="000000"/>
                </a:solidFill>
              </a:rPr>
              <a:t>SA có túi thai trong lòng TC, tim thai +, CRL 3 mm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Nghén nhiều, giảm 7 kg. </a:t>
            </a:r>
          </a:p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HA trong giới hạn bình thường</a:t>
            </a:r>
          </a:p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Âm đạo ít huyết nhợt </a:t>
            </a:r>
            <a:r>
              <a:rPr lang="en" sz="2400" smtClean="0">
                <a:solidFill>
                  <a:srgbClr val="000000"/>
                </a:solidFill>
              </a:rPr>
              <a:t>(</a:t>
            </a:r>
            <a:r>
              <a:rPr lang="vi-VN" sz="2400" smtClean="0">
                <a:solidFill>
                  <a:srgbClr val="000000"/>
                </a:solidFill>
              </a:rPr>
              <a:t>08/05</a:t>
            </a:r>
            <a:r>
              <a:rPr lang="en" sz="2400" smtClean="0">
                <a:solidFill>
                  <a:srgbClr val="000000"/>
                </a:solidFill>
              </a:rPr>
              <a:t>- </a:t>
            </a:r>
            <a:r>
              <a:rPr lang="en" sz="2400">
                <a:solidFill>
                  <a:srgbClr val="000000"/>
                </a:solidFill>
              </a:rPr>
              <a:t>thai 7w).</a:t>
            </a:r>
          </a:p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Siêu âm hình thái: không phát hiện bất thường</a:t>
            </a:r>
          </a:p>
          <a:p>
            <a:pPr marL="11430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IV.</a:t>
            </a:r>
            <a:r>
              <a:rPr lang="en" sz="4000">
                <a:solidFill>
                  <a:srgbClr val="404040"/>
                </a:solidFill>
              </a:rPr>
              <a:t> Bệnh sử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1613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u="sng">
                <a:solidFill>
                  <a:srgbClr val="000000"/>
                </a:solidFill>
              </a:rPr>
              <a:t>Tam cá nguyệt 1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801750"/>
            <a:ext cx="8520600" cy="42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38100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Xét nghiệm tổng quát: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			</a:t>
            </a:r>
            <a:r>
              <a:rPr lang="en" sz="2400" b="1" i="1">
                <a:solidFill>
                  <a:srgbClr val="000000"/>
                </a:solidFill>
              </a:rPr>
              <a:t>Glucose</a:t>
            </a:r>
            <a:r>
              <a:rPr lang="en" sz="2400">
                <a:solidFill>
                  <a:srgbClr val="000000"/>
                </a:solidFill>
              </a:rPr>
              <a:t> 4.88 mmol/l (87.84 mg/dl)</a:t>
            </a:r>
          </a:p>
          <a:p>
            <a:pPr marL="13716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i="1">
                <a:solidFill>
                  <a:srgbClr val="000000"/>
                </a:solidFill>
              </a:rPr>
              <a:t>Giang mai</a:t>
            </a:r>
            <a:r>
              <a:rPr lang="en" sz="2400">
                <a:solidFill>
                  <a:srgbClr val="000000"/>
                </a:solidFill>
              </a:rPr>
              <a:t> (-)  </a:t>
            </a:r>
          </a:p>
          <a:p>
            <a:pPr marL="13716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i="1">
                <a:solidFill>
                  <a:srgbClr val="000000"/>
                </a:solidFill>
              </a:rPr>
              <a:t>HIV</a:t>
            </a:r>
            <a:r>
              <a:rPr lang="en" sz="2400">
                <a:solidFill>
                  <a:srgbClr val="000000"/>
                </a:solidFill>
              </a:rPr>
              <a:t> (-) </a:t>
            </a:r>
          </a:p>
          <a:p>
            <a:pPr marL="13716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i="1">
                <a:solidFill>
                  <a:srgbClr val="000000"/>
                </a:solidFill>
              </a:rPr>
              <a:t>Rubella IgG</a:t>
            </a:r>
            <a:r>
              <a:rPr lang="en" sz="2400">
                <a:solidFill>
                  <a:srgbClr val="000000"/>
                </a:solidFill>
              </a:rPr>
              <a:t> (+), </a:t>
            </a:r>
            <a:r>
              <a:rPr lang="en" sz="2400" b="1" i="1">
                <a:solidFill>
                  <a:srgbClr val="000000"/>
                </a:solidFill>
              </a:rPr>
              <a:t>Rubella IgM</a:t>
            </a:r>
            <a:r>
              <a:rPr lang="en" sz="2400">
                <a:solidFill>
                  <a:srgbClr val="000000"/>
                </a:solidFill>
              </a:rPr>
              <a:t> (-)</a:t>
            </a:r>
          </a:p>
          <a:p>
            <a:pPr marL="13716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i="1">
                <a:solidFill>
                  <a:srgbClr val="000000"/>
                </a:solidFill>
              </a:rPr>
              <a:t>HBsAg</a:t>
            </a:r>
            <a:r>
              <a:rPr lang="en" sz="2400">
                <a:solidFill>
                  <a:srgbClr val="000000"/>
                </a:solidFill>
              </a:rPr>
              <a:t> (-) </a:t>
            </a:r>
          </a:p>
          <a:p>
            <a:pPr marL="1371600" lvl="0" indent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i="1">
                <a:solidFill>
                  <a:srgbClr val="000000"/>
                </a:solidFill>
              </a:rPr>
              <a:t>Nhóm máu</a:t>
            </a:r>
            <a:r>
              <a:rPr lang="en" sz="2400">
                <a:solidFill>
                  <a:srgbClr val="000000"/>
                </a:solidFill>
              </a:rPr>
              <a:t> O+. </a:t>
            </a:r>
            <a:r>
              <a:rPr lang="en" sz="2400" b="1" i="1">
                <a:solidFill>
                  <a:srgbClr val="000000"/>
                </a:solidFill>
              </a:rPr>
              <a:t>CTM:</a:t>
            </a:r>
            <a:r>
              <a:rPr lang="en" sz="2400">
                <a:solidFill>
                  <a:srgbClr val="000000"/>
                </a:solidFill>
              </a:rPr>
              <a:t> HGB 12,3 g/dL, MCV 89,1 g/L; MCH 30,1 pg</a:t>
            </a: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TPTNT:</a:t>
            </a:r>
            <a:r>
              <a:rPr lang="en" sz="2400">
                <a:solidFill>
                  <a:srgbClr val="000000"/>
                </a:solidFill>
              </a:rPr>
              <a:t> Leu 500, các thông số khác trong giới hạn bình thường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2190</Words>
  <Application>Microsoft Office PowerPoint</Application>
  <PresentationFormat>On-screen Show (16:9)</PresentationFormat>
  <Paragraphs>230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Verdana</vt:lpstr>
      <vt:lpstr>Source Sans Pro</vt:lpstr>
      <vt:lpstr>Calibri</vt:lpstr>
      <vt:lpstr>Balloons</vt:lpstr>
      <vt:lpstr>BỆNH ÁN SẢN KHOA</vt:lpstr>
      <vt:lpstr>I.Hành chính</vt:lpstr>
      <vt:lpstr>II.Lý do nhập viện</vt:lpstr>
      <vt:lpstr>III.Tiền căn</vt:lpstr>
      <vt:lpstr>III.Tiền căn</vt:lpstr>
      <vt:lpstr>III.Tiền căn</vt:lpstr>
      <vt:lpstr>IV. Bệnh sử</vt:lpstr>
      <vt:lpstr>IV. Bệnh sử</vt:lpstr>
      <vt:lpstr>Tam cá nguyệt 1</vt:lpstr>
      <vt:lpstr>Tam cá nguyệt 1</vt:lpstr>
      <vt:lpstr>Tam cá nguyệt 2</vt:lpstr>
      <vt:lpstr>Tam cá nguyệt 2</vt:lpstr>
      <vt:lpstr>Tam cá nguyệt 2</vt:lpstr>
      <vt:lpstr>PowerPoint Presentation</vt:lpstr>
      <vt:lpstr>PowerPoint Presentation</vt:lpstr>
      <vt:lpstr>Tam cá nguyệt 2</vt:lpstr>
      <vt:lpstr>Tam cá nguyệt 3</vt:lpstr>
      <vt:lpstr>IV. Bệnh sử</vt:lpstr>
      <vt:lpstr>V. Khám (ngày 9/10/2018, tuổi thai hiện tại: 29 tuần 2 ngày)</vt:lpstr>
      <vt:lpstr>V. Khám</vt:lpstr>
      <vt:lpstr>VI. Tóm tắt bệnh án:</vt:lpstr>
      <vt:lpstr>VII. Chẩn đoán sơ bộ </vt:lpstr>
      <vt:lpstr>VIII. Biện luận </vt:lpstr>
      <vt:lpstr>VIII. Biện luận</vt:lpstr>
      <vt:lpstr>PowerPoint Presentation</vt:lpstr>
      <vt:lpstr>PowerPoint Presentation</vt:lpstr>
      <vt:lpstr>PowerPoint Presentation</vt:lpstr>
      <vt:lpstr>PowerPoint Presentation</vt:lpstr>
      <vt:lpstr>X. Chẩn đoán xác định: </vt:lpstr>
      <vt:lpstr>XI. Điều trị:</vt:lpstr>
      <vt:lpstr>XI. Điều trị:</vt:lpstr>
      <vt:lpstr>XI. Điều trị: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SẢN KHOA</dc:title>
  <cp:lastModifiedBy>Hippo</cp:lastModifiedBy>
  <cp:revision>4</cp:revision>
  <dcterms:modified xsi:type="dcterms:W3CDTF">2018-10-18T17:57:34Z</dcterms:modified>
</cp:coreProperties>
</file>