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6" r:id="rId2"/>
    <p:sldId id="309" r:id="rId3"/>
    <p:sldId id="310" r:id="rId4"/>
    <p:sldId id="311" r:id="rId5"/>
    <p:sldId id="312" r:id="rId6"/>
    <p:sldId id="313" r:id="rId7"/>
    <p:sldId id="314" r:id="rId8"/>
    <p:sldId id="316" r:id="rId9"/>
    <p:sldId id="274" r:id="rId10"/>
    <p:sldId id="275" r:id="rId11"/>
    <p:sldId id="276" r:id="rId12"/>
    <p:sldId id="277" r:id="rId13"/>
    <p:sldId id="267" r:id="rId14"/>
    <p:sldId id="268" r:id="rId15"/>
    <p:sldId id="269" r:id="rId16"/>
    <p:sldId id="270" r:id="rId17"/>
    <p:sldId id="271" r:id="rId18"/>
    <p:sldId id="272" r:id="rId19"/>
    <p:sldId id="273" r:id="rId20"/>
    <p:sldId id="264" r:id="rId21"/>
    <p:sldId id="263" r:id="rId22"/>
    <p:sldId id="257" r:id="rId23"/>
    <p:sldId id="258" r:id="rId24"/>
    <p:sldId id="259" r:id="rId25"/>
    <p:sldId id="305" r:id="rId26"/>
    <p:sldId id="295" r:id="rId27"/>
    <p:sldId id="302" r:id="rId28"/>
    <p:sldId id="301" r:id="rId29"/>
    <p:sldId id="297" r:id="rId30"/>
    <p:sldId id="298" r:id="rId31"/>
    <p:sldId id="278" r:id="rId32"/>
    <p:sldId id="306" r:id="rId33"/>
    <p:sldId id="317" r:id="rId34"/>
    <p:sldId id="31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51"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77DFE-2673-4B69-9FD5-199E63163000}" type="datetimeFigureOut">
              <a:rPr lang="en-US" smtClean="0"/>
              <a:t>17/10/2018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B0747-662F-4983-B5A7-72A82FD26C50}" type="slidenum">
              <a:rPr lang="en-US" smtClean="0"/>
              <a:t>‹#›</a:t>
            </a:fld>
            <a:endParaRPr lang="en-US"/>
          </a:p>
        </p:txBody>
      </p:sp>
    </p:spTree>
    <p:extLst>
      <p:ext uri="{BB962C8B-B14F-4D97-AF65-F5344CB8AC3E}">
        <p14:creationId xmlns:p14="http://schemas.microsoft.com/office/powerpoint/2010/main" val="225065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Thử thách chuyển dạ trên bệnh nhân có vết mổ cũ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Thử thách sanh qua ngã âm đạo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Sanh mổ chủ động</a:t>
            </a:r>
          </a:p>
          <a:p>
            <a:endParaRPr lang="vi-VN"/>
          </a:p>
        </p:txBody>
      </p:sp>
      <p:sp>
        <p:nvSpPr>
          <p:cNvPr id="4" name="Slide Number Placeholder 3"/>
          <p:cNvSpPr>
            <a:spLocks noGrp="1"/>
          </p:cNvSpPr>
          <p:nvPr>
            <p:ph type="sldNum" sz="quarter" idx="5"/>
          </p:nvPr>
        </p:nvSpPr>
        <p:spPr/>
        <p:txBody>
          <a:bodyPr/>
          <a:lstStyle/>
          <a:p>
            <a:fld id="{D6AB0747-662F-4983-B5A7-72A82FD26C50}" type="slidenum">
              <a:rPr lang="en-US" smtClean="0"/>
              <a:t>4</a:t>
            </a:fld>
            <a:endParaRPr lang="en-US"/>
          </a:p>
        </p:txBody>
      </p:sp>
    </p:spTree>
    <p:extLst>
      <p:ext uri="{BB962C8B-B14F-4D97-AF65-F5344CB8AC3E}">
        <p14:creationId xmlns:p14="http://schemas.microsoft.com/office/powerpoint/2010/main" val="252134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TC vỡ</a:t>
            </a:r>
            <a:r>
              <a:rPr lang="en-US" baseline="0" smtClean="0"/>
              <a:t> đi kèm vs tình trạng bong nhau, dẫn đến hệ quả tất yếu là giảm cung cấp oxy cho thai. Tình trạng này thay đổi theo từng phút</a:t>
            </a:r>
          </a:p>
          <a:p>
            <a:r>
              <a:rPr lang="en-US" smtClean="0"/>
              <a:t>Sau khi MLT cấp</a:t>
            </a:r>
            <a:r>
              <a:rPr lang="en-US" baseline="0" smtClean="0"/>
              <a:t> cứu, có thể vá tử cung bảo tồn, tuy nhiên trong 1 số trường hợp mất máu quá nhiều ta phải cắt tử cung để cầm máu</a:t>
            </a:r>
            <a:endParaRPr lang="en-US"/>
          </a:p>
        </p:txBody>
      </p:sp>
      <p:sp>
        <p:nvSpPr>
          <p:cNvPr id="4" name="Slide Number Placeholder 3"/>
          <p:cNvSpPr>
            <a:spLocks noGrp="1"/>
          </p:cNvSpPr>
          <p:nvPr>
            <p:ph type="sldNum" sz="quarter" idx="10"/>
          </p:nvPr>
        </p:nvSpPr>
        <p:spPr/>
        <p:txBody>
          <a:bodyPr/>
          <a:lstStyle/>
          <a:p>
            <a:fld id="{D6AB0747-662F-4983-B5A7-72A82FD26C50}" type="slidenum">
              <a:rPr lang="en-US" smtClean="0"/>
              <a:t>30</a:t>
            </a:fld>
            <a:endParaRPr lang="en-US"/>
          </a:p>
        </p:txBody>
      </p:sp>
    </p:spTree>
    <p:extLst>
      <p:ext uri="{BB962C8B-B14F-4D97-AF65-F5344CB8AC3E}">
        <p14:creationId xmlns:p14="http://schemas.microsoft.com/office/powerpoint/2010/main" val="418759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Đây</a:t>
            </a:r>
            <a:r>
              <a:rPr lang="en-US" dirty="0"/>
              <a:t> </a:t>
            </a:r>
            <a:r>
              <a:rPr lang="en-US" dirty="0" err="1"/>
              <a:t>là</a:t>
            </a:r>
            <a:r>
              <a:rPr lang="en-US" dirty="0"/>
              <a:t> </a:t>
            </a:r>
            <a:r>
              <a:rPr lang="en-US" dirty="0" err="1"/>
              <a:t>một</a:t>
            </a:r>
            <a:r>
              <a:rPr lang="en-US" dirty="0"/>
              <a:t> </a:t>
            </a:r>
            <a:r>
              <a:rPr lang="en-US" dirty="0" err="1"/>
              <a:t>nghiên</a:t>
            </a:r>
            <a:r>
              <a:rPr lang="en-US" dirty="0"/>
              <a:t> </a:t>
            </a:r>
            <a:r>
              <a:rPr lang="en-US" dirty="0" err="1"/>
              <a:t>cứu</a:t>
            </a:r>
            <a:r>
              <a:rPr lang="en-US" dirty="0"/>
              <a:t> </a:t>
            </a:r>
            <a:r>
              <a:rPr lang="en-US" dirty="0" err="1"/>
              <a:t>của</a:t>
            </a:r>
            <a:r>
              <a:rPr lang="en-US" dirty="0"/>
              <a:t> MFMU Network </a:t>
            </a:r>
            <a:r>
              <a:rPr lang="en-US" dirty="0" err="1"/>
              <a:t>thực</a:t>
            </a:r>
            <a:r>
              <a:rPr lang="en-US" dirty="0"/>
              <a:t> </a:t>
            </a:r>
            <a:r>
              <a:rPr lang="en-US" dirty="0" err="1"/>
              <a:t>hiên</a:t>
            </a:r>
            <a:r>
              <a:rPr lang="en-US" dirty="0"/>
              <a:t> </a:t>
            </a:r>
            <a:r>
              <a:rPr lang="en-US" dirty="0" err="1"/>
              <a:t>vào</a:t>
            </a:r>
            <a:r>
              <a:rPr lang="en-US" dirty="0"/>
              <a:t> </a:t>
            </a:r>
            <a:r>
              <a:rPr lang="en-US" dirty="0" err="1"/>
              <a:t>năm</a:t>
            </a:r>
            <a:r>
              <a:rPr lang="en-US" dirty="0"/>
              <a:t> 2004</a:t>
            </a:r>
          </a:p>
          <a:p>
            <a:r>
              <a:rPr lang="en-US" dirty="0" err="1"/>
              <a:t>Thì</a:t>
            </a:r>
            <a:r>
              <a:rPr lang="en-US" dirty="0"/>
              <a:t> </a:t>
            </a:r>
            <a:r>
              <a:rPr lang="en-US" dirty="0" err="1"/>
              <a:t>với</a:t>
            </a:r>
            <a:r>
              <a:rPr lang="en-US" dirty="0"/>
              <a:t> p&lt;0.05 </a:t>
            </a:r>
            <a:r>
              <a:rPr lang="en-US" dirty="0" err="1"/>
              <a:t>các</a:t>
            </a:r>
            <a:r>
              <a:rPr lang="en-US" dirty="0"/>
              <a:t> </a:t>
            </a:r>
            <a:r>
              <a:rPr lang="en-US" dirty="0" err="1"/>
              <a:t>biến</a:t>
            </a:r>
            <a:r>
              <a:rPr lang="en-US" dirty="0"/>
              <a:t> </a:t>
            </a:r>
            <a:r>
              <a:rPr lang="en-US" dirty="0" err="1"/>
              <a:t>chứng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vỡ</a:t>
            </a:r>
            <a:r>
              <a:rPr lang="en-US" dirty="0"/>
              <a:t> </a:t>
            </a:r>
            <a:r>
              <a:rPr lang="en-US" dirty="0" err="1"/>
              <a:t>tử</a:t>
            </a:r>
            <a:r>
              <a:rPr lang="en-US" dirty="0"/>
              <a:t> </a:t>
            </a:r>
            <a:r>
              <a:rPr lang="en-US" dirty="0" err="1"/>
              <a:t>cung</a:t>
            </a:r>
            <a:r>
              <a:rPr lang="en-US" dirty="0"/>
              <a:t>, </a:t>
            </a:r>
            <a:r>
              <a:rPr lang="en-US" dirty="0" err="1"/>
              <a:t>nứt</a:t>
            </a:r>
            <a:r>
              <a:rPr lang="en-US" dirty="0"/>
              <a:t> </a:t>
            </a:r>
            <a:r>
              <a:rPr lang="en-US" dirty="0" err="1"/>
              <a:t>tử</a:t>
            </a:r>
            <a:r>
              <a:rPr lang="en-US" dirty="0"/>
              <a:t> </a:t>
            </a:r>
            <a:r>
              <a:rPr lang="en-US" dirty="0" err="1"/>
              <a:t>cung</a:t>
            </a:r>
            <a:r>
              <a:rPr lang="en-US" dirty="0"/>
              <a:t>, </a:t>
            </a:r>
            <a:r>
              <a:rPr lang="en-US" dirty="0" err="1"/>
              <a:t>truyền</a:t>
            </a:r>
            <a:r>
              <a:rPr lang="en-US" dirty="0"/>
              <a:t> </a:t>
            </a:r>
            <a:r>
              <a:rPr lang="en-US" dirty="0" err="1"/>
              <a:t>máu</a:t>
            </a:r>
            <a:r>
              <a:rPr lang="en-US" dirty="0"/>
              <a:t>, </a:t>
            </a:r>
            <a:r>
              <a:rPr lang="en-US" dirty="0" err="1"/>
              <a:t>nhiễm</a:t>
            </a:r>
            <a:r>
              <a:rPr lang="en-US" dirty="0"/>
              <a:t> </a:t>
            </a:r>
            <a:r>
              <a:rPr lang="en-US" dirty="0" err="1"/>
              <a:t>trùng</a:t>
            </a:r>
            <a:r>
              <a:rPr lang="en-US" dirty="0"/>
              <a:t> </a:t>
            </a:r>
            <a:r>
              <a:rPr lang="en-US" dirty="0" err="1"/>
              <a:t>tử</a:t>
            </a:r>
            <a:r>
              <a:rPr lang="en-US" dirty="0"/>
              <a:t> </a:t>
            </a:r>
            <a:r>
              <a:rPr lang="en-US" dirty="0" err="1"/>
              <a:t>cung</a:t>
            </a:r>
            <a:r>
              <a:rPr lang="en-US" dirty="0"/>
              <a:t>, </a:t>
            </a:r>
          </a:p>
          <a:p>
            <a:r>
              <a:rPr lang="en-US" dirty="0" err="1"/>
              <a:t>thai</a:t>
            </a:r>
            <a:r>
              <a:rPr lang="en-US" dirty="0"/>
              <a:t> l</a:t>
            </a:r>
            <a:r>
              <a:rPr lang="vi-VN" dirty="0"/>
              <a:t>ư</a:t>
            </a:r>
            <a:r>
              <a:rPr lang="en-US" dirty="0"/>
              <a:t>u 37-38w , HIE(</a:t>
            </a:r>
            <a:r>
              <a:rPr lang="en-US" dirty="0" err="1"/>
              <a:t>bệnh</a:t>
            </a:r>
            <a:r>
              <a:rPr lang="en-US" dirty="0"/>
              <a:t> </a:t>
            </a:r>
            <a:r>
              <a:rPr lang="en-US" dirty="0" err="1"/>
              <a:t>não</a:t>
            </a:r>
            <a:r>
              <a:rPr lang="en-US" dirty="0"/>
              <a:t> </a:t>
            </a:r>
            <a:r>
              <a:rPr lang="en-US" dirty="0" err="1"/>
              <a:t>thiếu</a:t>
            </a:r>
            <a:r>
              <a:rPr lang="en-US" dirty="0"/>
              <a:t> oxy </a:t>
            </a:r>
            <a:r>
              <a:rPr lang="en-US" dirty="0" err="1"/>
              <a:t>thiếu</a:t>
            </a:r>
            <a:r>
              <a:rPr lang="en-US" dirty="0"/>
              <a:t> </a:t>
            </a:r>
            <a:r>
              <a:rPr lang="en-US" dirty="0" err="1"/>
              <a:t>máu</a:t>
            </a:r>
            <a:r>
              <a:rPr lang="en-US" dirty="0"/>
              <a:t> </a:t>
            </a:r>
            <a:r>
              <a:rPr lang="en-US" dirty="0" err="1"/>
              <a:t>cục</a:t>
            </a:r>
            <a:r>
              <a:rPr lang="en-US" dirty="0"/>
              <a:t> </a:t>
            </a:r>
            <a:r>
              <a:rPr lang="en-US" dirty="0" err="1"/>
              <a:t>bộ</a:t>
            </a:r>
            <a:r>
              <a:rPr lang="en-US" dirty="0"/>
              <a:t>) </a:t>
            </a:r>
            <a:r>
              <a:rPr lang="en-US" dirty="0" err="1"/>
              <a:t>có</a:t>
            </a:r>
            <a:r>
              <a:rPr lang="en-US" dirty="0"/>
              <a:t> ý nghĩa </a:t>
            </a:r>
            <a:r>
              <a:rPr lang="en-US" dirty="0" err="1"/>
              <a:t>thống</a:t>
            </a:r>
            <a:r>
              <a:rPr lang="en-US" dirty="0"/>
              <a:t> </a:t>
            </a:r>
            <a:r>
              <a:rPr lang="en-US" dirty="0" err="1"/>
              <a:t>kê</a:t>
            </a:r>
            <a:r>
              <a:rPr lang="en-US" dirty="0"/>
              <a:t>.</a:t>
            </a:r>
          </a:p>
          <a:p>
            <a:r>
              <a:rPr lang="en-US" dirty="0"/>
              <a:t>Qua </a:t>
            </a:r>
            <a:r>
              <a:rPr lang="en-US" dirty="0" err="1"/>
              <a:t>bảng</a:t>
            </a:r>
            <a:r>
              <a:rPr lang="en-US" dirty="0"/>
              <a:t>, ta </a:t>
            </a:r>
            <a:r>
              <a:rPr lang="en-US" dirty="0" err="1"/>
              <a:t>thấy</a:t>
            </a:r>
            <a:r>
              <a:rPr lang="en-US" dirty="0"/>
              <a:t> đ</a:t>
            </a:r>
            <a:r>
              <a:rPr lang="vi-VN" dirty="0"/>
              <a:t>ư</a:t>
            </a:r>
            <a:r>
              <a:rPr lang="en-US" dirty="0" err="1"/>
              <a:t>ợc</a:t>
            </a:r>
            <a:r>
              <a:rPr lang="en-US" dirty="0"/>
              <a:t> </a:t>
            </a:r>
            <a:r>
              <a:rPr lang="en-US" dirty="0" err="1"/>
              <a:t>tỉ</a:t>
            </a:r>
            <a:r>
              <a:rPr lang="en-US" dirty="0"/>
              <a:t> </a:t>
            </a:r>
            <a:r>
              <a:rPr lang="en-US" dirty="0" err="1"/>
              <a:t>lệ</a:t>
            </a:r>
            <a:r>
              <a:rPr lang="en-US" dirty="0"/>
              <a:t> </a:t>
            </a:r>
            <a:r>
              <a:rPr lang="en-US" dirty="0" err="1"/>
              <a:t>xảy</a:t>
            </a:r>
            <a:r>
              <a:rPr lang="en-US" dirty="0"/>
              <a:t> ra </a:t>
            </a:r>
            <a:r>
              <a:rPr lang="en-US" dirty="0" err="1"/>
              <a:t>biến</a:t>
            </a:r>
            <a:r>
              <a:rPr lang="en-US" dirty="0"/>
              <a:t> </a:t>
            </a:r>
            <a:r>
              <a:rPr lang="en-US" dirty="0" err="1"/>
              <a:t>chứng</a:t>
            </a:r>
            <a:r>
              <a:rPr lang="en-US" dirty="0"/>
              <a:t> </a:t>
            </a:r>
            <a:r>
              <a:rPr lang="en-US" dirty="0" err="1"/>
              <a:t>của</a:t>
            </a:r>
            <a:r>
              <a:rPr lang="en-US" dirty="0"/>
              <a:t> </a:t>
            </a:r>
            <a:r>
              <a:rPr lang="en-US" dirty="0" err="1"/>
              <a:t>việc</a:t>
            </a:r>
            <a:r>
              <a:rPr lang="en-US" dirty="0"/>
              <a:t> </a:t>
            </a:r>
            <a:r>
              <a:rPr lang="en-US" dirty="0" err="1"/>
              <a:t>chọn</a:t>
            </a:r>
            <a:r>
              <a:rPr lang="en-US" dirty="0"/>
              <a:t> </a:t>
            </a:r>
            <a:r>
              <a:rPr lang="en-US" dirty="0" err="1"/>
              <a:t>thử</a:t>
            </a:r>
            <a:r>
              <a:rPr lang="en-US" dirty="0"/>
              <a:t> </a:t>
            </a:r>
            <a:r>
              <a:rPr lang="en-US" dirty="0" err="1"/>
              <a:t>thách</a:t>
            </a:r>
            <a:r>
              <a:rPr lang="en-US" dirty="0"/>
              <a:t> </a:t>
            </a:r>
            <a:r>
              <a:rPr lang="en-US" dirty="0" err="1"/>
              <a:t>chuyển</a:t>
            </a:r>
            <a:r>
              <a:rPr lang="en-US" dirty="0"/>
              <a:t> </a:t>
            </a:r>
            <a:r>
              <a:rPr lang="en-US" dirty="0" err="1"/>
              <a:t>dạ</a:t>
            </a:r>
            <a:r>
              <a:rPr lang="en-US" dirty="0"/>
              <a:t> </a:t>
            </a:r>
          </a:p>
          <a:p>
            <a:r>
              <a:rPr lang="en-US" dirty="0" err="1"/>
              <a:t>cao</a:t>
            </a:r>
            <a:r>
              <a:rPr lang="en-US" dirty="0"/>
              <a:t> h</a:t>
            </a:r>
            <a:r>
              <a:rPr lang="vi-VN" dirty="0"/>
              <a:t>ơ</a:t>
            </a:r>
            <a:r>
              <a:rPr lang="en-US" dirty="0"/>
              <a:t>n </a:t>
            </a:r>
            <a:r>
              <a:rPr lang="en-US" dirty="0" err="1"/>
              <a:t>hẳn</a:t>
            </a:r>
            <a:r>
              <a:rPr lang="en-US" dirty="0"/>
              <a:t> so vs </a:t>
            </a:r>
            <a:r>
              <a:rPr lang="en-US" dirty="0" err="1"/>
              <a:t>việc</a:t>
            </a:r>
            <a:r>
              <a:rPr lang="en-US" dirty="0"/>
              <a:t> </a:t>
            </a:r>
            <a:r>
              <a:rPr lang="en-US" dirty="0" err="1"/>
              <a:t>chọn</a:t>
            </a:r>
            <a:r>
              <a:rPr lang="en-US" dirty="0"/>
              <a:t> sinh </a:t>
            </a:r>
            <a:r>
              <a:rPr lang="en-US" dirty="0" err="1"/>
              <a:t>bằng</a:t>
            </a:r>
            <a:r>
              <a:rPr lang="en-US" dirty="0"/>
              <a:t> pp </a:t>
            </a:r>
            <a:r>
              <a:rPr lang="en-US" dirty="0" err="1"/>
              <a:t>mổ</a:t>
            </a:r>
            <a:r>
              <a:rPr lang="en-US" dirty="0"/>
              <a:t> </a:t>
            </a:r>
            <a:r>
              <a:rPr lang="en-US" dirty="0" err="1"/>
              <a:t>lấy</a:t>
            </a:r>
            <a:r>
              <a:rPr lang="en-US" dirty="0"/>
              <a:t> </a:t>
            </a:r>
            <a:r>
              <a:rPr lang="en-US" dirty="0" err="1"/>
              <a:t>thai</a:t>
            </a:r>
            <a:r>
              <a:rPr lang="en-US" dirty="0"/>
              <a:t> vs </a:t>
            </a:r>
            <a:r>
              <a:rPr lang="en-US" dirty="0" err="1"/>
              <a:t>thai</a:t>
            </a:r>
            <a:r>
              <a:rPr lang="en-US" dirty="0"/>
              <a:t> </a:t>
            </a:r>
            <a:r>
              <a:rPr lang="en-US" dirty="0" err="1"/>
              <a:t>kì</a:t>
            </a:r>
            <a:r>
              <a:rPr lang="en-US" dirty="0"/>
              <a:t>/ </a:t>
            </a:r>
            <a:r>
              <a:rPr lang="en-US" dirty="0" err="1"/>
              <a:t>vết</a:t>
            </a:r>
            <a:r>
              <a:rPr lang="en-US" dirty="0"/>
              <a:t> </a:t>
            </a:r>
            <a:r>
              <a:rPr lang="en-US" dirty="0" err="1"/>
              <a:t>mổ</a:t>
            </a:r>
            <a:r>
              <a:rPr lang="en-US" dirty="0"/>
              <a:t> </a:t>
            </a:r>
            <a:r>
              <a:rPr lang="en-US" dirty="0" err="1"/>
              <a:t>cũ</a:t>
            </a:r>
            <a:r>
              <a:rPr lang="en-US" dirty="0"/>
              <a:t>. </a:t>
            </a:r>
            <a:r>
              <a:rPr lang="en-US" dirty="0" err="1"/>
              <a:t>Đặc</a:t>
            </a:r>
            <a:r>
              <a:rPr lang="en-US" dirty="0"/>
              <a:t> </a:t>
            </a:r>
            <a:r>
              <a:rPr lang="en-US" dirty="0" err="1"/>
              <a:t>biệt</a:t>
            </a:r>
            <a:r>
              <a:rPr lang="en-US" dirty="0"/>
              <a:t> ở </a:t>
            </a:r>
            <a:r>
              <a:rPr lang="en-US" dirty="0" err="1"/>
              <a:t>truyền</a:t>
            </a:r>
            <a:r>
              <a:rPr lang="en-US" dirty="0"/>
              <a:t> </a:t>
            </a:r>
            <a:r>
              <a:rPr lang="en-US" dirty="0" err="1"/>
              <a:t>máu</a:t>
            </a:r>
            <a:r>
              <a:rPr lang="en-US" dirty="0"/>
              <a:t> </a:t>
            </a:r>
            <a:r>
              <a:rPr lang="en-US" dirty="0" err="1"/>
              <a:t>và</a:t>
            </a:r>
            <a:r>
              <a:rPr lang="en-US" dirty="0"/>
              <a:t> </a:t>
            </a:r>
            <a:r>
              <a:rPr lang="en-US" dirty="0" err="1"/>
              <a:t>nhiễm</a:t>
            </a:r>
            <a:r>
              <a:rPr lang="en-US" dirty="0"/>
              <a:t> </a:t>
            </a:r>
            <a:r>
              <a:rPr lang="en-US" dirty="0" err="1"/>
              <a:t>trùng</a:t>
            </a:r>
            <a:r>
              <a:rPr lang="en-US" dirty="0"/>
              <a:t> </a:t>
            </a:r>
            <a:r>
              <a:rPr lang="en-US" dirty="0" err="1"/>
              <a:t>tử</a:t>
            </a:r>
            <a:r>
              <a:rPr lang="en-US" dirty="0"/>
              <a:t> </a:t>
            </a:r>
            <a:r>
              <a:rPr lang="en-US" dirty="0" err="1"/>
              <a:t>cung</a:t>
            </a:r>
            <a:r>
              <a:rPr lang="en-US" dirty="0"/>
              <a:t>.</a:t>
            </a:r>
          </a:p>
          <a:p>
            <a:r>
              <a:rPr lang="en-US" dirty="0"/>
              <a:t>Rossi and </a:t>
            </a:r>
            <a:r>
              <a:rPr lang="en-US" dirty="0" err="1"/>
              <a:t>D’Addario</a:t>
            </a:r>
            <a:r>
              <a:rPr lang="en-US" dirty="0"/>
              <a:t> (2008) reported similar findings in their </a:t>
            </a:r>
            <a:r>
              <a:rPr lang="en-US" dirty="0" err="1"/>
              <a:t>metaanalysis</a:t>
            </a:r>
            <a:endParaRPr lang="en-US" dirty="0"/>
          </a:p>
          <a:p>
            <a:r>
              <a:rPr lang="en-US" dirty="0"/>
              <a:t>In the </a:t>
            </a:r>
            <a:r>
              <a:rPr lang="en-US" dirty="0" err="1"/>
              <a:t>metaanalysis</a:t>
            </a:r>
            <a:r>
              <a:rPr lang="en-US" dirty="0"/>
              <a:t> by </a:t>
            </a:r>
            <a:r>
              <a:rPr lang="en-US" dirty="0" err="1"/>
              <a:t>Mozurkewich</a:t>
            </a:r>
            <a:r>
              <a:rPr lang="en-US" dirty="0"/>
              <a:t> and Hutton (2000), women undergoing a trial of labor were approximately half as likely to require a blood transfusion or hysterectomy compared with those undergoing repeat cesarean delivery.</a:t>
            </a:r>
          </a:p>
          <a:p>
            <a:r>
              <a:rPr lang="en-US" dirty="0"/>
              <a:t>McMahon and associates (1996), in a population-based study of 6138 women, found that major complications—hysterectomy, uterine rupture, or operative injury—were almost twice as common in women undergoing a trial of labor compared with those undergoing an elective cesarean delivery</a:t>
            </a:r>
          </a:p>
          <a:p>
            <a:r>
              <a:rPr lang="en-US" dirty="0"/>
              <a:t> Qua </a:t>
            </a:r>
            <a:r>
              <a:rPr lang="en-US" dirty="0" err="1"/>
              <a:t>các</a:t>
            </a:r>
            <a:r>
              <a:rPr lang="en-US" dirty="0"/>
              <a:t> </a:t>
            </a:r>
            <a:r>
              <a:rPr lang="en-US" dirty="0" err="1"/>
              <a:t>nghiên</a:t>
            </a:r>
            <a:r>
              <a:rPr lang="en-US" dirty="0"/>
              <a:t> </a:t>
            </a:r>
            <a:r>
              <a:rPr lang="en-US" dirty="0" err="1"/>
              <a:t>cứu</a:t>
            </a:r>
            <a:r>
              <a:rPr lang="en-US" dirty="0"/>
              <a:t> </a:t>
            </a:r>
            <a:r>
              <a:rPr lang="en-US" dirty="0" err="1"/>
              <a:t>mình</a:t>
            </a:r>
            <a:r>
              <a:rPr lang="en-US" dirty="0"/>
              <a:t> </a:t>
            </a:r>
            <a:r>
              <a:rPr lang="en-US" dirty="0" err="1"/>
              <a:t>đọc</a:t>
            </a:r>
            <a:r>
              <a:rPr lang="en-US" dirty="0"/>
              <a:t> đ</a:t>
            </a:r>
            <a:r>
              <a:rPr lang="vi-VN" dirty="0"/>
              <a:t>ư</a:t>
            </a:r>
            <a:r>
              <a:rPr lang="en-US" dirty="0" err="1"/>
              <a:t>ợc</a:t>
            </a:r>
            <a:r>
              <a:rPr lang="en-US" dirty="0"/>
              <a:t> , </a:t>
            </a:r>
            <a:r>
              <a:rPr lang="en-US" dirty="0" err="1"/>
              <a:t>và</a:t>
            </a:r>
            <a:r>
              <a:rPr lang="en-US" dirty="0"/>
              <a:t> 2 </a:t>
            </a:r>
            <a:r>
              <a:rPr lang="en-US" dirty="0" err="1"/>
              <a:t>bảng</a:t>
            </a:r>
            <a:r>
              <a:rPr lang="en-US" dirty="0"/>
              <a:t> </a:t>
            </a:r>
            <a:r>
              <a:rPr lang="en-US" dirty="0" err="1"/>
              <a:t>trong</a:t>
            </a:r>
            <a:r>
              <a:rPr lang="en-US" dirty="0"/>
              <a:t> </a:t>
            </a:r>
            <a:r>
              <a:rPr lang="en-US" dirty="0" err="1"/>
              <a:t>báo</a:t>
            </a:r>
            <a:r>
              <a:rPr lang="en-US" dirty="0"/>
              <a:t> </a:t>
            </a:r>
            <a:r>
              <a:rPr lang="en-US" dirty="0" err="1"/>
              <a:t>cáo</a:t>
            </a:r>
            <a:r>
              <a:rPr lang="en-US" dirty="0"/>
              <a:t> </a:t>
            </a:r>
            <a:r>
              <a:rPr lang="en-US" dirty="0" err="1"/>
              <a:t>acog</a:t>
            </a:r>
            <a:r>
              <a:rPr lang="en-US" dirty="0"/>
              <a:t> 11/2017, </a:t>
            </a:r>
            <a:r>
              <a:rPr lang="en-US" dirty="0" err="1"/>
              <a:t>thì</a:t>
            </a:r>
            <a:r>
              <a:rPr lang="en-US" dirty="0"/>
              <a:t> </a:t>
            </a:r>
            <a:r>
              <a:rPr lang="en-US" dirty="0" err="1"/>
              <a:t>việc</a:t>
            </a:r>
            <a:r>
              <a:rPr lang="en-US" dirty="0"/>
              <a:t> </a:t>
            </a:r>
            <a:r>
              <a:rPr lang="en-US" dirty="0" err="1"/>
              <a:t>chọn</a:t>
            </a:r>
            <a:r>
              <a:rPr lang="en-US" dirty="0"/>
              <a:t> </a:t>
            </a:r>
            <a:r>
              <a:rPr lang="en-US" dirty="0" err="1"/>
              <a:t>lựa</a:t>
            </a:r>
            <a:r>
              <a:rPr lang="en-US" dirty="0"/>
              <a:t> ERCD </a:t>
            </a:r>
            <a:r>
              <a:rPr lang="en-US" dirty="0" err="1"/>
              <a:t>ít</a:t>
            </a:r>
            <a:r>
              <a:rPr lang="en-US" dirty="0"/>
              <a:t> </a:t>
            </a:r>
            <a:r>
              <a:rPr lang="en-US" dirty="0" err="1"/>
              <a:t>mang</a:t>
            </a:r>
            <a:r>
              <a:rPr lang="en-US" dirty="0"/>
              <a:t> </a:t>
            </a:r>
            <a:r>
              <a:rPr lang="en-US" dirty="0" err="1"/>
              <a:t>lại</a:t>
            </a:r>
            <a:r>
              <a:rPr lang="en-US" dirty="0"/>
              <a:t> </a:t>
            </a:r>
            <a:r>
              <a:rPr lang="en-US" dirty="0" err="1"/>
              <a:t>biến</a:t>
            </a:r>
            <a:r>
              <a:rPr lang="en-US" dirty="0"/>
              <a:t> </a:t>
            </a:r>
            <a:r>
              <a:rPr lang="en-US" dirty="0" err="1"/>
              <a:t>chứng</a:t>
            </a:r>
            <a:r>
              <a:rPr lang="en-US" dirty="0"/>
              <a:t> </a:t>
            </a:r>
            <a:r>
              <a:rPr lang="en-US" dirty="0" err="1"/>
              <a:t>nguy</a:t>
            </a:r>
            <a:r>
              <a:rPr lang="en-US" dirty="0"/>
              <a:t> </a:t>
            </a:r>
            <a:r>
              <a:rPr lang="en-US" dirty="0" err="1"/>
              <a:t>hiểm</a:t>
            </a:r>
            <a:r>
              <a:rPr lang="en-US" dirty="0"/>
              <a:t> h</a:t>
            </a:r>
            <a:r>
              <a:rPr lang="vi-VN" dirty="0"/>
              <a:t>ơ</a:t>
            </a:r>
            <a:r>
              <a:rPr lang="en-US" dirty="0"/>
              <a:t>n so </a:t>
            </a:r>
            <a:r>
              <a:rPr lang="en-US" dirty="0" err="1"/>
              <a:t>với</a:t>
            </a:r>
            <a:r>
              <a:rPr lang="en-US" dirty="0"/>
              <a:t> TOLAC.</a:t>
            </a:r>
          </a:p>
          <a:p>
            <a:r>
              <a:rPr lang="en-US" dirty="0" err="1"/>
              <a:t>Câu</a:t>
            </a:r>
            <a:r>
              <a:rPr lang="en-US" dirty="0"/>
              <a:t> </a:t>
            </a:r>
            <a:r>
              <a:rPr lang="en-US" dirty="0" err="1"/>
              <a:t>hỏi</a:t>
            </a:r>
            <a:r>
              <a:rPr lang="en-US" dirty="0"/>
              <a:t> </a:t>
            </a:r>
            <a:r>
              <a:rPr lang="en-US" dirty="0" err="1"/>
              <a:t>đặt</a:t>
            </a:r>
            <a:r>
              <a:rPr lang="en-US" dirty="0"/>
              <a:t> ra </a:t>
            </a:r>
            <a:r>
              <a:rPr lang="en-US" dirty="0" err="1"/>
              <a:t>tại</a:t>
            </a:r>
            <a:r>
              <a:rPr lang="en-US" dirty="0"/>
              <a:t> </a:t>
            </a:r>
            <a:r>
              <a:rPr lang="en-US" dirty="0" err="1"/>
              <a:t>sao</a:t>
            </a:r>
            <a:r>
              <a:rPr lang="en-US" dirty="0"/>
              <a:t> ng</a:t>
            </a:r>
            <a:r>
              <a:rPr lang="vi-VN" dirty="0"/>
              <a:t>ư</a:t>
            </a:r>
            <a:r>
              <a:rPr lang="en-US" dirty="0" err="1"/>
              <a:t>ời</a:t>
            </a:r>
            <a:r>
              <a:rPr lang="en-US" dirty="0"/>
              <a:t> ta không </a:t>
            </a:r>
            <a:r>
              <a:rPr lang="en-US" dirty="0" err="1"/>
              <a:t>chọn</a:t>
            </a:r>
            <a:r>
              <a:rPr lang="en-US" dirty="0"/>
              <a:t> </a:t>
            </a:r>
            <a:r>
              <a:rPr lang="en-US" dirty="0" err="1"/>
              <a:t>lựa</a:t>
            </a:r>
            <a:r>
              <a:rPr lang="en-US" dirty="0"/>
              <a:t> </a:t>
            </a:r>
            <a:r>
              <a:rPr lang="en-US" dirty="0" err="1"/>
              <a:t>đem</a:t>
            </a:r>
            <a:r>
              <a:rPr lang="en-US" dirty="0"/>
              <a:t> </a:t>
            </a:r>
            <a:r>
              <a:rPr lang="en-US" dirty="0" err="1"/>
              <a:t>đi</a:t>
            </a:r>
            <a:r>
              <a:rPr lang="en-US" dirty="0"/>
              <a:t> </a:t>
            </a:r>
            <a:r>
              <a:rPr lang="en-US" dirty="0" err="1"/>
              <a:t>mổ</a:t>
            </a:r>
            <a:r>
              <a:rPr lang="en-US" dirty="0"/>
              <a:t> </a:t>
            </a:r>
            <a:r>
              <a:rPr lang="en-US" dirty="0" err="1"/>
              <a:t>hết</a:t>
            </a:r>
            <a:r>
              <a:rPr lang="en-US" dirty="0"/>
              <a:t> </a:t>
            </a:r>
            <a:r>
              <a:rPr lang="en-US" dirty="0" err="1"/>
              <a:t>đối</a:t>
            </a:r>
            <a:r>
              <a:rPr lang="en-US" dirty="0"/>
              <a:t> </a:t>
            </a:r>
            <a:r>
              <a:rPr lang="en-US" dirty="0" err="1"/>
              <a:t>với</a:t>
            </a:r>
            <a:r>
              <a:rPr lang="en-US" dirty="0"/>
              <a:t> </a:t>
            </a:r>
            <a:r>
              <a:rPr lang="en-US" dirty="0" err="1"/>
              <a:t>thai</a:t>
            </a:r>
            <a:r>
              <a:rPr lang="en-US" dirty="0"/>
              <a:t> </a:t>
            </a:r>
            <a:r>
              <a:rPr lang="en-US" dirty="0" err="1"/>
              <a:t>kì</a:t>
            </a:r>
            <a:r>
              <a:rPr lang="en-US" dirty="0"/>
              <a:t> </a:t>
            </a:r>
            <a:r>
              <a:rPr lang="en-US" dirty="0" err="1"/>
              <a:t>có</a:t>
            </a:r>
            <a:r>
              <a:rPr lang="en-US" dirty="0"/>
              <a:t> </a:t>
            </a:r>
            <a:r>
              <a:rPr lang="en-US" dirty="0" err="1"/>
              <a:t>vết</a:t>
            </a:r>
            <a:r>
              <a:rPr lang="en-US" dirty="0"/>
              <a:t> </a:t>
            </a:r>
            <a:r>
              <a:rPr lang="en-US" dirty="0" err="1"/>
              <a:t>mổ</a:t>
            </a:r>
            <a:r>
              <a:rPr lang="en-US" dirty="0"/>
              <a:t> </a:t>
            </a:r>
            <a:r>
              <a:rPr lang="en-US" dirty="0" err="1"/>
              <a:t>cũ</a:t>
            </a:r>
            <a:r>
              <a:rPr lang="en-US" dirty="0"/>
              <a:t>.</a:t>
            </a:r>
          </a:p>
          <a:p>
            <a:r>
              <a:rPr lang="en-US" dirty="0" err="1"/>
              <a:t>Để</a:t>
            </a:r>
            <a:r>
              <a:rPr lang="en-US" dirty="0"/>
              <a:t> ý </a:t>
            </a:r>
            <a:r>
              <a:rPr lang="en-US" dirty="0" err="1"/>
              <a:t>trên</a:t>
            </a:r>
            <a:r>
              <a:rPr lang="en-US" dirty="0"/>
              <a:t> </a:t>
            </a:r>
            <a:r>
              <a:rPr lang="en-US" dirty="0" err="1"/>
              <a:t>bảng</a:t>
            </a:r>
            <a:r>
              <a:rPr lang="en-US" dirty="0"/>
              <a:t> </a:t>
            </a:r>
            <a:r>
              <a:rPr lang="en-US" dirty="0" err="1"/>
              <a:t>số</a:t>
            </a:r>
            <a:r>
              <a:rPr lang="en-US" dirty="0"/>
              <a:t> </a:t>
            </a:r>
            <a:r>
              <a:rPr lang="en-US" dirty="0" err="1"/>
              <a:t>liệu</a:t>
            </a:r>
            <a:r>
              <a:rPr lang="en-US" dirty="0"/>
              <a:t> </a:t>
            </a:r>
            <a:r>
              <a:rPr lang="en-US" dirty="0" err="1"/>
              <a:t>mặc</a:t>
            </a:r>
            <a:r>
              <a:rPr lang="en-US" dirty="0"/>
              <a:t> </a:t>
            </a:r>
            <a:r>
              <a:rPr lang="en-US" dirty="0" err="1"/>
              <a:t>dù</a:t>
            </a:r>
            <a:r>
              <a:rPr lang="en-US" dirty="0"/>
              <a:t> </a:t>
            </a:r>
            <a:r>
              <a:rPr lang="en-US" dirty="0" err="1"/>
              <a:t>cao</a:t>
            </a:r>
            <a:r>
              <a:rPr lang="en-US" dirty="0"/>
              <a:t> h</a:t>
            </a:r>
            <a:r>
              <a:rPr lang="vi-VN" dirty="0"/>
              <a:t>ơ</a:t>
            </a:r>
            <a:r>
              <a:rPr lang="en-US" dirty="0"/>
              <a:t>n </a:t>
            </a:r>
            <a:r>
              <a:rPr lang="en-US" dirty="0" err="1"/>
              <a:t>nh</a:t>
            </a:r>
            <a:r>
              <a:rPr lang="vi-VN" dirty="0"/>
              <a:t>ư</a:t>
            </a:r>
            <a:r>
              <a:rPr lang="en-US" dirty="0"/>
              <a:t>ng </a:t>
            </a:r>
            <a:r>
              <a:rPr lang="en-US" dirty="0" err="1"/>
              <a:t>mà</a:t>
            </a:r>
            <a:r>
              <a:rPr lang="en-US" dirty="0"/>
              <a:t> </a:t>
            </a:r>
            <a:r>
              <a:rPr lang="en-US" dirty="0" err="1"/>
              <a:t>tỉ</a:t>
            </a:r>
            <a:r>
              <a:rPr lang="en-US" dirty="0"/>
              <a:t> </a:t>
            </a:r>
            <a:r>
              <a:rPr lang="en-US" dirty="0" err="1"/>
              <a:t>lệ</a:t>
            </a:r>
            <a:r>
              <a:rPr lang="en-US" dirty="0"/>
              <a:t> </a:t>
            </a:r>
            <a:r>
              <a:rPr lang="en-US" dirty="0" err="1"/>
              <a:t>vẫn</a:t>
            </a:r>
            <a:r>
              <a:rPr lang="en-US" dirty="0"/>
              <a:t> </a:t>
            </a:r>
            <a:r>
              <a:rPr lang="en-US" dirty="0" err="1"/>
              <a:t>là</a:t>
            </a:r>
            <a:r>
              <a:rPr lang="en-US" dirty="0"/>
              <a:t> </a:t>
            </a:r>
            <a:r>
              <a:rPr lang="en-US" dirty="0" err="1"/>
              <a:t>nhỏ</a:t>
            </a:r>
            <a:r>
              <a:rPr lang="en-US" dirty="0"/>
              <a:t>.</a:t>
            </a:r>
          </a:p>
          <a:p>
            <a:endParaRPr lang="en-US" dirty="0"/>
          </a:p>
          <a:p>
            <a:endParaRPr lang="en-US" dirty="0"/>
          </a:p>
        </p:txBody>
      </p:sp>
      <p:sp>
        <p:nvSpPr>
          <p:cNvPr id="4" name="Chỗ dành sẵn cho Số hiệu Bản chiếu 3"/>
          <p:cNvSpPr>
            <a:spLocks noGrp="1"/>
          </p:cNvSpPr>
          <p:nvPr>
            <p:ph type="sldNum" sz="quarter" idx="5"/>
          </p:nvPr>
        </p:nvSpPr>
        <p:spPr/>
        <p:txBody>
          <a:bodyPr/>
          <a:lstStyle/>
          <a:p>
            <a:fld id="{50F229E3-167E-471C-A1A5-272E26A10FA4}" type="slidenum">
              <a:rPr lang="en-US" smtClean="0"/>
              <a:t>10</a:t>
            </a:fld>
            <a:endParaRPr lang="en-US"/>
          </a:p>
        </p:txBody>
      </p:sp>
    </p:spTree>
    <p:extLst>
      <p:ext uri="{BB962C8B-B14F-4D97-AF65-F5344CB8AC3E}">
        <p14:creationId xmlns:p14="http://schemas.microsoft.com/office/powerpoint/2010/main" val="43399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dirty="0" err="1">
                <a:solidFill>
                  <a:srgbClr val="000000"/>
                </a:solidFill>
              </a:rPr>
              <a:t>Giảm</a:t>
            </a:r>
            <a:r>
              <a:rPr lang="en-US" sz="1200" dirty="0">
                <a:solidFill>
                  <a:srgbClr val="000000"/>
                </a:solidFill>
              </a:rPr>
              <a:t> </a:t>
            </a:r>
            <a:r>
              <a:rPr lang="en-US" sz="1200" dirty="0" err="1">
                <a:solidFill>
                  <a:srgbClr val="000000"/>
                </a:solidFill>
              </a:rPr>
              <a:t>nguy</a:t>
            </a:r>
            <a:r>
              <a:rPr lang="en-US" sz="1200" dirty="0">
                <a:solidFill>
                  <a:srgbClr val="000000"/>
                </a:solidFill>
              </a:rPr>
              <a:t> </a:t>
            </a:r>
            <a:r>
              <a:rPr lang="en-US" sz="1200" dirty="0" err="1">
                <a:solidFill>
                  <a:srgbClr val="000000"/>
                </a:solidFill>
              </a:rPr>
              <a:t>cơ</a:t>
            </a:r>
            <a:r>
              <a:rPr lang="en-US" sz="1200" dirty="0">
                <a:solidFill>
                  <a:srgbClr val="000000"/>
                </a:solidFill>
              </a:rPr>
              <a:t> </a:t>
            </a:r>
            <a:r>
              <a:rPr lang="en-US" sz="1200" dirty="0" err="1">
                <a:solidFill>
                  <a:srgbClr val="000000"/>
                </a:solidFill>
              </a:rPr>
              <a:t>thuyên</a:t>
            </a:r>
            <a:r>
              <a:rPr lang="en-US" sz="1200" dirty="0">
                <a:solidFill>
                  <a:srgbClr val="000000"/>
                </a:solidFill>
              </a:rPr>
              <a:t> </a:t>
            </a:r>
            <a:r>
              <a:rPr lang="en-US" sz="1200" dirty="0" err="1">
                <a:solidFill>
                  <a:srgbClr val="000000"/>
                </a:solidFill>
              </a:rPr>
              <a:t>tắc</a:t>
            </a:r>
            <a:r>
              <a:rPr lang="en-US" sz="1200" dirty="0">
                <a:solidFill>
                  <a:srgbClr val="000000"/>
                </a:solidFill>
              </a:rPr>
              <a:t> </a:t>
            </a:r>
            <a:r>
              <a:rPr lang="en-US" sz="1200" dirty="0" err="1">
                <a:solidFill>
                  <a:srgbClr val="000000"/>
                </a:solidFill>
              </a:rPr>
              <a:t>mạch</a:t>
            </a:r>
            <a:r>
              <a:rPr lang="en-US" sz="1200"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kèm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đau</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gò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mẹ</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thuyên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mạch</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5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âm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2 – 3 </a:t>
            </a:r>
            <a:r>
              <a:rPr lang="en-US" sz="1200" kern="1200" dirty="0" err="1">
                <a:solidFill>
                  <a:schemeClr val="tx1"/>
                </a:solidFill>
                <a:effectLst/>
                <a:latin typeface="+mn-lt"/>
                <a:ea typeface="+mn-ea"/>
                <a:cs typeface="+mn-cs"/>
              </a:rPr>
              <a:t>ngày</a:t>
            </a:r>
            <a:r>
              <a:rPr lang="en-US" sz="1200" kern="1200" dirty="0">
                <a:solidFill>
                  <a:schemeClr val="tx1"/>
                </a:solidFill>
                <a:effectLst/>
                <a:latin typeface="+mn-lt"/>
                <a:ea typeface="+mn-ea"/>
                <a:cs typeface="+mn-cs"/>
              </a:rPr>
              <a:t>.</a:t>
            </a:r>
          </a:p>
          <a:p>
            <a:r>
              <a:rPr lang="en-US" sz="1200" dirty="0">
                <a:solidFill>
                  <a:srgbClr val="000000"/>
                </a:solidFill>
              </a:rPr>
              <a:t>-</a:t>
            </a:r>
            <a:r>
              <a:rPr lang="vi-VN" sz="1200" dirty="0">
                <a:solidFill>
                  <a:srgbClr val="000000"/>
                </a:solidFill>
              </a:rPr>
              <a:t>(</a:t>
            </a:r>
            <a:r>
              <a:rPr lang="vi-VN" sz="1200" dirty="0" err="1">
                <a:solidFill>
                  <a:srgbClr val="000000"/>
                </a:solidFill>
              </a:rPr>
              <a:t>ví</a:t>
            </a:r>
            <a:r>
              <a:rPr lang="vi-VN" sz="1200" dirty="0">
                <a:solidFill>
                  <a:srgbClr val="000000"/>
                </a:solidFill>
              </a:rPr>
              <a:t> </a:t>
            </a:r>
            <a:r>
              <a:rPr lang="vi-VN" sz="1200" dirty="0" err="1">
                <a:solidFill>
                  <a:srgbClr val="000000"/>
                </a:solidFill>
              </a:rPr>
              <a:t>dụ</a:t>
            </a:r>
            <a:r>
              <a:rPr lang="vi-VN" sz="1200" dirty="0">
                <a:solidFill>
                  <a:srgbClr val="000000"/>
                </a:solidFill>
              </a:rPr>
              <a:t>, </a:t>
            </a:r>
            <a:r>
              <a:rPr lang="vi-VN" sz="1200" dirty="0" err="1">
                <a:solidFill>
                  <a:srgbClr val="000000"/>
                </a:solidFill>
              </a:rPr>
              <a:t>cắt</a:t>
            </a:r>
            <a:r>
              <a:rPr lang="vi-VN" sz="1200" dirty="0">
                <a:solidFill>
                  <a:srgbClr val="000000"/>
                </a:solidFill>
              </a:rPr>
              <a:t> </a:t>
            </a:r>
            <a:r>
              <a:rPr lang="vi-VN" sz="1200" dirty="0" err="1">
                <a:solidFill>
                  <a:srgbClr val="000000"/>
                </a:solidFill>
              </a:rPr>
              <a:t>bỏ</a:t>
            </a:r>
            <a:r>
              <a:rPr lang="vi-VN" sz="1200" dirty="0">
                <a:solidFill>
                  <a:srgbClr val="000000"/>
                </a:solidFill>
              </a:rPr>
              <a:t> </a:t>
            </a:r>
            <a:r>
              <a:rPr lang="vi-VN" sz="1200" dirty="0" err="1">
                <a:solidFill>
                  <a:srgbClr val="000000"/>
                </a:solidFill>
              </a:rPr>
              <a:t>tử</a:t>
            </a:r>
            <a:r>
              <a:rPr lang="vi-VN" sz="1200" dirty="0">
                <a:solidFill>
                  <a:srgbClr val="000000"/>
                </a:solidFill>
              </a:rPr>
              <a:t> cung, </a:t>
            </a:r>
            <a:r>
              <a:rPr lang="vi-VN" sz="1200" dirty="0" err="1">
                <a:solidFill>
                  <a:srgbClr val="000000"/>
                </a:solidFill>
              </a:rPr>
              <a:t>tổn</a:t>
            </a:r>
            <a:r>
              <a:rPr lang="vi-VN" sz="1200" dirty="0">
                <a:solidFill>
                  <a:srgbClr val="000000"/>
                </a:solidFill>
              </a:rPr>
              <a:t> thương </a:t>
            </a:r>
            <a:r>
              <a:rPr lang="vi-VN" sz="1200" dirty="0" err="1">
                <a:solidFill>
                  <a:srgbClr val="000000"/>
                </a:solidFill>
              </a:rPr>
              <a:t>ruột</a:t>
            </a:r>
            <a:r>
              <a:rPr lang="vi-VN" sz="1200" dirty="0">
                <a:solidFill>
                  <a:srgbClr val="000000"/>
                </a:solidFill>
              </a:rPr>
              <a:t> </a:t>
            </a:r>
            <a:r>
              <a:rPr lang="vi-VN" sz="1200" dirty="0" err="1">
                <a:solidFill>
                  <a:srgbClr val="000000"/>
                </a:solidFill>
              </a:rPr>
              <a:t>hoặc</a:t>
            </a:r>
            <a:r>
              <a:rPr lang="vi-VN" sz="1200" dirty="0">
                <a:solidFill>
                  <a:srgbClr val="000000"/>
                </a:solidFill>
              </a:rPr>
              <a:t> </a:t>
            </a:r>
            <a:r>
              <a:rPr lang="vi-VN" sz="1200" dirty="0" err="1">
                <a:solidFill>
                  <a:srgbClr val="000000"/>
                </a:solidFill>
              </a:rPr>
              <a:t>bàng</a:t>
            </a:r>
            <a:r>
              <a:rPr lang="vi-VN" sz="1200" dirty="0">
                <a:solidFill>
                  <a:srgbClr val="000000"/>
                </a:solidFill>
              </a:rPr>
              <a:t> quang, </a:t>
            </a:r>
            <a:r>
              <a:rPr lang="vi-VN" sz="1200" dirty="0" err="1">
                <a:solidFill>
                  <a:srgbClr val="000000"/>
                </a:solidFill>
              </a:rPr>
              <a:t>truyền</a:t>
            </a:r>
            <a:r>
              <a:rPr lang="vi-VN" sz="1200" dirty="0">
                <a:solidFill>
                  <a:srgbClr val="000000"/>
                </a:solidFill>
              </a:rPr>
              <a:t> </a:t>
            </a:r>
            <a:r>
              <a:rPr lang="vi-VN" sz="1200" dirty="0" err="1">
                <a:solidFill>
                  <a:srgbClr val="000000"/>
                </a:solidFill>
              </a:rPr>
              <a:t>máu</a:t>
            </a:r>
            <a:r>
              <a:rPr lang="vi-VN" sz="1200" dirty="0">
                <a:solidFill>
                  <a:srgbClr val="000000"/>
                </a:solidFill>
              </a:rPr>
              <a:t>,</a:t>
            </a:r>
          </a:p>
          <a:p>
            <a:r>
              <a:rPr lang="vi-VN" sz="1200" dirty="0" err="1">
                <a:solidFill>
                  <a:srgbClr val="000000"/>
                </a:solidFill>
              </a:rPr>
              <a:t>nhiễm</a:t>
            </a:r>
            <a:r>
              <a:rPr lang="vi-VN" sz="1200" dirty="0">
                <a:solidFill>
                  <a:srgbClr val="000000"/>
                </a:solidFill>
              </a:rPr>
              <a:t> </a:t>
            </a:r>
            <a:r>
              <a:rPr lang="vi-VN" sz="1200" dirty="0" err="1">
                <a:solidFill>
                  <a:srgbClr val="000000"/>
                </a:solidFill>
              </a:rPr>
              <a:t>trùng</a:t>
            </a:r>
            <a:r>
              <a:rPr lang="vi-VN" sz="1200" dirty="0">
                <a:solidFill>
                  <a:srgbClr val="000000"/>
                </a:solidFill>
              </a:rPr>
              <a:t>, </a:t>
            </a:r>
            <a:r>
              <a:rPr lang="vi-VN" sz="1200" dirty="0" err="1">
                <a:solidFill>
                  <a:srgbClr val="000000"/>
                </a:solidFill>
              </a:rPr>
              <a:t>và</a:t>
            </a:r>
            <a:r>
              <a:rPr lang="vi-VN" sz="1200" dirty="0">
                <a:solidFill>
                  <a:srgbClr val="000000"/>
                </a:solidFill>
              </a:rPr>
              <a:t> </a:t>
            </a:r>
            <a:r>
              <a:rPr lang="vi-VN" sz="1200" dirty="0" err="1">
                <a:solidFill>
                  <a:srgbClr val="000000"/>
                </a:solidFill>
              </a:rPr>
              <a:t>bất</a:t>
            </a:r>
            <a:r>
              <a:rPr lang="vi-VN" sz="1200" dirty="0">
                <a:solidFill>
                  <a:srgbClr val="000000"/>
                </a:solidFill>
              </a:rPr>
              <a:t> </a:t>
            </a:r>
            <a:r>
              <a:rPr lang="vi-VN" sz="1200" dirty="0" err="1">
                <a:solidFill>
                  <a:srgbClr val="000000"/>
                </a:solidFill>
              </a:rPr>
              <a:t>thườn</a:t>
            </a:r>
            <a:r>
              <a:rPr lang="en-US" sz="1200" dirty="0">
                <a:solidFill>
                  <a:srgbClr val="000000"/>
                </a:solidFill>
              </a:rPr>
              <a:t>g </a:t>
            </a:r>
            <a:r>
              <a:rPr lang="en-US" sz="1200" dirty="0" err="1">
                <a:solidFill>
                  <a:srgbClr val="000000"/>
                </a:solidFill>
              </a:rPr>
              <a:t>bánh</a:t>
            </a:r>
            <a:r>
              <a:rPr lang="en-US" sz="1200" dirty="0">
                <a:solidFill>
                  <a:srgbClr val="000000"/>
                </a:solidFill>
              </a:rPr>
              <a:t> </a:t>
            </a:r>
            <a:r>
              <a:rPr lang="en-US" sz="1200" dirty="0" err="1">
                <a:solidFill>
                  <a:srgbClr val="000000"/>
                </a:solidFill>
              </a:rPr>
              <a:t>nhau</a:t>
            </a:r>
            <a:r>
              <a:rPr lang="vi-VN" sz="1200" dirty="0">
                <a:solidFill>
                  <a:srgbClr val="000000"/>
                </a:solidFill>
              </a:rPr>
              <a:t> như nhau </a:t>
            </a:r>
            <a:r>
              <a:rPr lang="en-US" sz="1200" dirty="0" err="1">
                <a:solidFill>
                  <a:srgbClr val="000000"/>
                </a:solidFill>
              </a:rPr>
              <a:t>tiền</a:t>
            </a:r>
            <a:r>
              <a:rPr lang="en-US" sz="1200" dirty="0">
                <a:solidFill>
                  <a:srgbClr val="000000"/>
                </a:solidFill>
              </a:rPr>
              <a:t> </a:t>
            </a:r>
            <a:r>
              <a:rPr lang="en-US" sz="1200" dirty="0" err="1">
                <a:solidFill>
                  <a:srgbClr val="000000"/>
                </a:solidFill>
              </a:rPr>
              <a:t>đạo</a:t>
            </a:r>
            <a:r>
              <a:rPr lang="vi-VN" sz="1200" dirty="0">
                <a:solidFill>
                  <a:srgbClr val="000000"/>
                </a:solidFill>
              </a:rPr>
              <a:t> </a:t>
            </a:r>
            <a:r>
              <a:rPr lang="vi-VN" sz="1200" dirty="0" err="1">
                <a:solidFill>
                  <a:srgbClr val="000000"/>
                </a:solidFill>
              </a:rPr>
              <a:t>và</a:t>
            </a:r>
            <a:r>
              <a:rPr lang="vi-VN" sz="1200" dirty="0">
                <a:solidFill>
                  <a:srgbClr val="000000"/>
                </a:solidFill>
              </a:rPr>
              <a:t> nha</a:t>
            </a:r>
            <a:r>
              <a:rPr lang="en-US" sz="1200" dirty="0">
                <a:solidFill>
                  <a:srgbClr val="000000"/>
                </a:solidFill>
              </a:rPr>
              <a:t>u </a:t>
            </a:r>
            <a:r>
              <a:rPr lang="en-US" sz="1200" dirty="0" err="1">
                <a:solidFill>
                  <a:srgbClr val="000000"/>
                </a:solidFill>
              </a:rPr>
              <a:t>cài</a:t>
            </a:r>
            <a:r>
              <a:rPr lang="en-US" sz="1200" dirty="0">
                <a:solidFill>
                  <a:srgbClr val="000000"/>
                </a:solidFill>
              </a:rPr>
              <a:t> </a:t>
            </a:r>
            <a:r>
              <a:rPr lang="en-US" sz="1200" dirty="0" err="1">
                <a:solidFill>
                  <a:srgbClr val="000000"/>
                </a:solidFill>
              </a:rPr>
              <a:t>răng</a:t>
            </a:r>
            <a:r>
              <a:rPr lang="en-US" sz="1200" dirty="0">
                <a:solidFill>
                  <a:srgbClr val="000000"/>
                </a:solidFill>
              </a:rPr>
              <a:t> l</a:t>
            </a:r>
            <a:r>
              <a:rPr lang="vi-VN" sz="1200" dirty="0">
                <a:solidFill>
                  <a:srgbClr val="000000"/>
                </a:solidFill>
              </a:rPr>
              <a:t>ư</a:t>
            </a:r>
            <a:r>
              <a:rPr lang="en-US" sz="1200" dirty="0" err="1">
                <a:solidFill>
                  <a:srgbClr val="000000"/>
                </a:solidFill>
              </a:rPr>
              <a:t>ợc</a:t>
            </a:r>
            <a:r>
              <a:rPr lang="en-US" sz="1200" dirty="0">
                <a:solidFill>
                  <a:srgbClr val="000000"/>
                </a:solidFill>
              </a:rPr>
              <a:t>.</a:t>
            </a:r>
          </a:p>
          <a:p>
            <a:endParaRPr lang="en-US" sz="1200" kern="1200" dirty="0">
              <a:solidFill>
                <a:srgbClr val="000000"/>
              </a:solidFill>
              <a:effectLst/>
              <a:latin typeface="+mn-lt"/>
              <a:ea typeface="+mn-ea"/>
              <a:cs typeface="+mn-cs"/>
            </a:endParaRPr>
          </a:p>
          <a:p>
            <a:endParaRPr lang="en-US" sz="1200" kern="1200" dirty="0">
              <a:solidFill>
                <a:srgbClr val="000000"/>
              </a:solidFill>
              <a:effectLst/>
              <a:latin typeface="+mn-lt"/>
              <a:ea typeface="+mn-ea"/>
              <a:cs typeface="+mn-cs"/>
            </a:endParaRPr>
          </a:p>
          <a:p>
            <a:r>
              <a:rPr lang="en-US" sz="1200" kern="1200" dirty="0">
                <a:solidFill>
                  <a:srgbClr val="000000"/>
                </a:solidFill>
                <a:effectLst/>
                <a:latin typeface="+mn-lt"/>
                <a:ea typeface="+mn-ea"/>
                <a:cs typeface="+mn-cs"/>
              </a:rPr>
              <a:t>-</a:t>
            </a:r>
            <a:r>
              <a:rPr lang="en-US" sz="1200" kern="1200" dirty="0" err="1">
                <a:solidFill>
                  <a:srgbClr val="000000"/>
                </a:solidFill>
                <a:effectLst/>
                <a:latin typeface="+mn-lt"/>
                <a:ea typeface="+mn-ea"/>
                <a:cs typeface="+mn-cs"/>
              </a:rPr>
              <a:t>sau</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khi</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cân</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nhắc</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giữa</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yếu</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tố</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nguy</a:t>
            </a:r>
            <a:r>
              <a:rPr lang="en-US" sz="1200" kern="1200" dirty="0">
                <a:solidFill>
                  <a:srgbClr val="000000"/>
                </a:solidFill>
                <a:effectLst/>
                <a:latin typeface="+mn-lt"/>
                <a:ea typeface="+mn-ea"/>
                <a:cs typeface="+mn-cs"/>
              </a:rPr>
              <a:t> c</a:t>
            </a:r>
            <a:r>
              <a:rPr lang="vi-VN" sz="1200" kern="1200" dirty="0">
                <a:solidFill>
                  <a:srgbClr val="000000"/>
                </a:solidFill>
                <a:effectLst/>
                <a:latin typeface="+mn-lt"/>
                <a:ea typeface="+mn-ea"/>
                <a:cs typeface="+mn-cs"/>
              </a:rPr>
              <a:t>ơ</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và</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lợi</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ích</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của</a:t>
            </a:r>
            <a:r>
              <a:rPr lang="en-US" sz="1200" kern="1200" dirty="0">
                <a:solidFill>
                  <a:srgbClr val="000000"/>
                </a:solidFill>
                <a:effectLst/>
                <a:latin typeface="+mn-lt"/>
                <a:ea typeface="+mn-ea"/>
                <a:cs typeface="+mn-cs"/>
              </a:rPr>
              <a:t> TOLAC </a:t>
            </a:r>
            <a:r>
              <a:rPr lang="en-US" sz="1200" kern="1200" dirty="0" err="1">
                <a:solidFill>
                  <a:srgbClr val="000000"/>
                </a:solidFill>
                <a:effectLst/>
                <a:latin typeface="+mn-lt"/>
                <a:ea typeface="+mn-ea"/>
                <a:cs typeface="+mn-cs"/>
              </a:rPr>
              <a:t>thành</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công</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để</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đạt</a:t>
            </a:r>
            <a:r>
              <a:rPr lang="en-US" sz="1200" kern="1200" dirty="0">
                <a:solidFill>
                  <a:srgbClr val="000000"/>
                </a:solidFill>
                <a:effectLst/>
                <a:latin typeface="+mn-lt"/>
                <a:ea typeface="+mn-ea"/>
                <a:cs typeface="+mn-cs"/>
              </a:rPr>
              <a:t> đ</a:t>
            </a:r>
            <a:r>
              <a:rPr lang="vi-VN" sz="1200" kern="1200" dirty="0">
                <a:solidFill>
                  <a:srgbClr val="000000"/>
                </a:solidFill>
                <a:effectLst/>
                <a:latin typeface="+mn-lt"/>
                <a:ea typeface="+mn-ea"/>
                <a:cs typeface="+mn-cs"/>
              </a:rPr>
              <a:t>ư</a:t>
            </a:r>
            <a:r>
              <a:rPr lang="en-US" sz="1200" kern="1200" dirty="0" err="1">
                <a:solidFill>
                  <a:srgbClr val="000000"/>
                </a:solidFill>
                <a:effectLst/>
                <a:latin typeface="+mn-lt"/>
                <a:ea typeface="+mn-ea"/>
                <a:cs typeface="+mn-cs"/>
              </a:rPr>
              <a:t>ơc</a:t>
            </a:r>
            <a:r>
              <a:rPr lang="en-US" sz="1200" kern="1200" dirty="0">
                <a:solidFill>
                  <a:srgbClr val="000000"/>
                </a:solidFill>
                <a:effectLst/>
                <a:latin typeface="+mn-lt"/>
                <a:ea typeface="+mn-ea"/>
                <a:cs typeface="+mn-cs"/>
              </a:rPr>
              <a:t> VBAC, </a:t>
            </a:r>
            <a:r>
              <a:rPr lang="en-US" sz="1200" kern="1200" dirty="0" err="1">
                <a:solidFill>
                  <a:srgbClr val="000000"/>
                </a:solidFill>
                <a:effectLst/>
                <a:latin typeface="+mn-lt"/>
                <a:ea typeface="+mn-ea"/>
                <a:cs typeface="+mn-cs"/>
              </a:rPr>
              <a:t>nếu</a:t>
            </a:r>
            <a:r>
              <a:rPr lang="en-US" sz="1200" kern="1200" dirty="0">
                <a:solidFill>
                  <a:srgbClr val="000000"/>
                </a:solidFill>
                <a:effectLst/>
                <a:latin typeface="+mn-lt"/>
                <a:ea typeface="+mn-ea"/>
                <a:cs typeface="+mn-cs"/>
              </a:rPr>
              <a:t> không </a:t>
            </a:r>
            <a:r>
              <a:rPr lang="en-US" sz="1200" kern="1200" dirty="0" err="1">
                <a:solidFill>
                  <a:srgbClr val="000000"/>
                </a:solidFill>
                <a:effectLst/>
                <a:latin typeface="+mn-lt"/>
                <a:ea typeface="+mn-ea"/>
                <a:cs typeface="+mn-cs"/>
              </a:rPr>
              <a:t>có</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chống</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chỉ</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định</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thì</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trên</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thực</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hành</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lâm</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sàng</a:t>
            </a:r>
            <a:r>
              <a:rPr lang="en-US" sz="1200" kern="1200" dirty="0">
                <a:solidFill>
                  <a:srgbClr val="000000"/>
                </a:solidFill>
                <a:effectLst/>
                <a:latin typeface="+mn-lt"/>
                <a:ea typeface="+mn-ea"/>
                <a:cs typeface="+mn-cs"/>
              </a:rPr>
              <a:t> ACOG </a:t>
            </a:r>
            <a:r>
              <a:rPr lang="en-US" sz="1200" kern="1200" dirty="0" err="1">
                <a:solidFill>
                  <a:srgbClr val="000000"/>
                </a:solidFill>
                <a:effectLst/>
                <a:latin typeface="+mn-lt"/>
                <a:ea typeface="+mn-ea"/>
                <a:cs typeface="+mn-cs"/>
              </a:rPr>
              <a:t>khuyến</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cáo</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nên</a:t>
            </a:r>
            <a:r>
              <a:rPr lang="en-US" sz="1200" kern="1200" dirty="0">
                <a:solidFill>
                  <a:srgbClr val="000000"/>
                </a:solidFill>
                <a:effectLst/>
                <a:latin typeface="+mn-lt"/>
                <a:ea typeface="+mn-ea"/>
                <a:cs typeface="+mn-cs"/>
              </a:rPr>
              <a:t> </a:t>
            </a:r>
            <a:r>
              <a:rPr lang="en-US" sz="1200" kern="1200" dirty="0" err="1">
                <a:solidFill>
                  <a:srgbClr val="000000"/>
                </a:solidFill>
                <a:effectLst/>
                <a:latin typeface="+mn-lt"/>
                <a:ea typeface="+mn-ea"/>
                <a:cs typeface="+mn-cs"/>
              </a:rPr>
              <a:t>chọn</a:t>
            </a:r>
            <a:r>
              <a:rPr lang="en-US" sz="1200" kern="1200" dirty="0">
                <a:solidFill>
                  <a:srgbClr val="000000"/>
                </a:solidFill>
                <a:effectLst/>
                <a:latin typeface="+mn-lt"/>
                <a:ea typeface="+mn-ea"/>
                <a:cs typeface="+mn-cs"/>
              </a:rPr>
              <a:t> TOLAC.</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Chỗ dành sẵn cho Số hiệu Bản chiếu 3"/>
          <p:cNvSpPr>
            <a:spLocks noGrp="1"/>
          </p:cNvSpPr>
          <p:nvPr>
            <p:ph type="sldNum" sz="quarter" idx="5"/>
          </p:nvPr>
        </p:nvSpPr>
        <p:spPr/>
        <p:txBody>
          <a:bodyPr/>
          <a:lstStyle/>
          <a:p>
            <a:fld id="{50F229E3-167E-471C-A1A5-272E26A10FA4}" type="slidenum">
              <a:rPr lang="en-US" smtClean="0"/>
              <a:t>12</a:t>
            </a:fld>
            <a:endParaRPr lang="en-US"/>
          </a:p>
        </p:txBody>
      </p:sp>
    </p:spTree>
    <p:extLst>
      <p:ext uri="{BB962C8B-B14F-4D97-AF65-F5344CB8AC3E}">
        <p14:creationId xmlns:p14="http://schemas.microsoft.com/office/powerpoint/2010/main" val="40440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smtClean="0">
                <a:solidFill>
                  <a:schemeClr val="tx1"/>
                </a:solidFill>
                <a:latin typeface="+mn-lt"/>
                <a:ea typeface="+mn-ea"/>
                <a:cs typeface="+mn-cs"/>
              </a:rPr>
              <a:t>Quá trình chuyển dạ và sinh nở tương tự như thai kì bình thường. Tập trung vào theo dõi vỡ tử cung.</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Không</a:t>
            </a:r>
            <a:r>
              <a:rPr lang="en-US" sz="1200" kern="1200" baseline="0" smtClean="0">
                <a:solidFill>
                  <a:schemeClr val="tx1"/>
                </a:solidFill>
                <a:latin typeface="+mn-lt"/>
                <a:ea typeface="+mn-ea"/>
                <a:cs typeface="+mn-cs"/>
              </a:rPr>
              <a:t> có 1 phác đồ cụ thể nào cho x</a:t>
            </a:r>
            <a:r>
              <a:rPr lang="en-US" b="0" smtClean="0"/>
              <a:t>ử trí chuyển dạ ở VBAC</a:t>
            </a:r>
            <a:r>
              <a:rPr lang="en-US" sz="1200" kern="1200" smtClean="0">
                <a:solidFill>
                  <a:schemeClr val="tx1"/>
                </a:solidFill>
                <a:latin typeface="+mn-lt"/>
                <a:ea typeface="+mn-ea"/>
                <a:cs typeface="+mn-cs"/>
              </a:rPr>
              <a:t>. Xử trí này thay đổi tùy theo tình huống. </a:t>
            </a:r>
            <a:endParaRPr lang="en-US"/>
          </a:p>
        </p:txBody>
      </p:sp>
      <p:sp>
        <p:nvSpPr>
          <p:cNvPr id="4" name="Slide Number Placeholder 3"/>
          <p:cNvSpPr>
            <a:spLocks noGrp="1"/>
          </p:cNvSpPr>
          <p:nvPr>
            <p:ph type="sldNum" sz="quarter" idx="10"/>
          </p:nvPr>
        </p:nvSpPr>
        <p:spPr/>
        <p:txBody>
          <a:bodyPr/>
          <a:lstStyle/>
          <a:p>
            <a:fld id="{D6AB0747-662F-4983-B5A7-72A82FD26C50}" type="slidenum">
              <a:rPr lang="en-US" smtClean="0"/>
              <a:t>20</a:t>
            </a:fld>
            <a:endParaRPr lang="en-US"/>
          </a:p>
        </p:txBody>
      </p:sp>
    </p:spTree>
    <p:extLst>
      <p:ext uri="{BB962C8B-B14F-4D97-AF65-F5344CB8AC3E}">
        <p14:creationId xmlns:p14="http://schemas.microsoft.com/office/powerpoint/2010/main" val="235548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Chưa</a:t>
            </a:r>
            <a:r>
              <a:rPr lang="en-US" baseline="0" smtClean="0"/>
              <a:t> xác định được ngưỡng Oxytocin cụ thể</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Misoprostol được xem là chống chỉ định (ACOG 2013)</a:t>
            </a:r>
          </a:p>
          <a:p>
            <a:endParaRPr lang="en-US"/>
          </a:p>
        </p:txBody>
      </p:sp>
      <p:sp>
        <p:nvSpPr>
          <p:cNvPr id="4" name="Slide Number Placeholder 3"/>
          <p:cNvSpPr>
            <a:spLocks noGrp="1"/>
          </p:cNvSpPr>
          <p:nvPr>
            <p:ph type="sldNum" sz="quarter" idx="10"/>
          </p:nvPr>
        </p:nvSpPr>
        <p:spPr/>
        <p:txBody>
          <a:bodyPr/>
          <a:lstStyle/>
          <a:p>
            <a:fld id="{D6AB0747-662F-4983-B5A7-72A82FD26C50}" type="slidenum">
              <a:rPr lang="en-US" smtClean="0"/>
              <a:t>22</a:t>
            </a:fld>
            <a:endParaRPr lang="en-US"/>
          </a:p>
        </p:txBody>
      </p:sp>
    </p:spTree>
    <p:extLst>
      <p:ext uri="{BB962C8B-B14F-4D97-AF65-F5344CB8AC3E}">
        <p14:creationId xmlns:p14="http://schemas.microsoft.com/office/powerpoint/2010/main" val="216048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dấu hiệu phổ biến nhất của vỡ TC là bất thường trên tim thai</a:t>
            </a:r>
          </a:p>
          <a:p>
            <a:endParaRPr lang="en-US"/>
          </a:p>
        </p:txBody>
      </p:sp>
      <p:sp>
        <p:nvSpPr>
          <p:cNvPr id="4" name="Slide Number Placeholder 3"/>
          <p:cNvSpPr>
            <a:spLocks noGrp="1"/>
          </p:cNvSpPr>
          <p:nvPr>
            <p:ph type="sldNum" sz="quarter" idx="10"/>
          </p:nvPr>
        </p:nvSpPr>
        <p:spPr/>
        <p:txBody>
          <a:bodyPr/>
          <a:lstStyle/>
          <a:p>
            <a:fld id="{D6AB0747-662F-4983-B5A7-72A82FD26C50}" type="slidenum">
              <a:rPr lang="en-US" smtClean="0"/>
              <a:t>24</a:t>
            </a:fld>
            <a:endParaRPr lang="en-US"/>
          </a:p>
        </p:txBody>
      </p:sp>
    </p:spTree>
    <p:extLst>
      <p:ext uri="{BB962C8B-B14F-4D97-AF65-F5344CB8AC3E}">
        <p14:creationId xmlns:p14="http://schemas.microsoft.com/office/powerpoint/2010/main" val="4009787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Thành</a:t>
            </a:r>
            <a:r>
              <a:rPr lang="en-US" baseline="0" smtClean="0"/>
              <a:t> lập đoạn dưới tử cung trong thai kì bình thường và dấu hiệu vòng Bandl trong dọa vỡ tử cung</a:t>
            </a:r>
            <a:endParaRPr lang="en-US" smtClean="0"/>
          </a:p>
        </p:txBody>
      </p:sp>
      <p:sp>
        <p:nvSpPr>
          <p:cNvPr id="4" name="Slide Number Placeholder 3"/>
          <p:cNvSpPr>
            <a:spLocks noGrp="1"/>
          </p:cNvSpPr>
          <p:nvPr>
            <p:ph type="sldNum" sz="quarter" idx="10"/>
          </p:nvPr>
        </p:nvSpPr>
        <p:spPr/>
        <p:txBody>
          <a:bodyPr/>
          <a:lstStyle/>
          <a:p>
            <a:fld id="{D6AB0747-662F-4983-B5A7-72A82FD26C50}" type="slidenum">
              <a:rPr lang="en-US" smtClean="0"/>
              <a:t>26</a:t>
            </a:fld>
            <a:endParaRPr lang="en-US"/>
          </a:p>
        </p:txBody>
      </p:sp>
    </p:spTree>
    <p:extLst>
      <p:ext uri="{BB962C8B-B14F-4D97-AF65-F5344CB8AC3E}">
        <p14:creationId xmlns:p14="http://schemas.microsoft.com/office/powerpoint/2010/main" val="403934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Xuất huyết âm đạo:</a:t>
            </a:r>
            <a:r>
              <a:rPr lang="en-US" baseline="0" smtClean="0"/>
              <a:t> máu đỏ tươi thay vì đỏ sậm trong chuyển dạ bình thường</a:t>
            </a: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6AB0747-662F-4983-B5A7-72A82FD26C50}" type="slidenum">
              <a:rPr lang="en-US" smtClean="0"/>
              <a:t>27</a:t>
            </a:fld>
            <a:endParaRPr lang="en-US"/>
          </a:p>
        </p:txBody>
      </p:sp>
    </p:spTree>
    <p:extLst>
      <p:ext uri="{BB962C8B-B14F-4D97-AF65-F5344CB8AC3E}">
        <p14:creationId xmlns:p14="http://schemas.microsoft.com/office/powerpoint/2010/main" val="80260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Bất thường tim thai: </a:t>
            </a:r>
            <a:r>
              <a:rPr lang="en-US" sz="1200" kern="1200" smtClean="0">
                <a:solidFill>
                  <a:schemeClr val="tx1"/>
                </a:solidFill>
                <a:latin typeface="+mn-lt"/>
                <a:ea typeface="+mn-ea"/>
                <a:cs typeface="+mn-cs"/>
              </a:rPr>
              <a:t>nhịp giảm bất định khuynh hướng chuyển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thành nhịp giảm muộn, nhịp chậm và mất tim thai</a:t>
            </a:r>
            <a:endParaRPr lang="en-US" smtClean="0"/>
          </a:p>
          <a:p>
            <a:endParaRPr lang="en-US"/>
          </a:p>
        </p:txBody>
      </p:sp>
      <p:sp>
        <p:nvSpPr>
          <p:cNvPr id="4" name="Slide Number Placeholder 3"/>
          <p:cNvSpPr>
            <a:spLocks noGrp="1"/>
          </p:cNvSpPr>
          <p:nvPr>
            <p:ph type="sldNum" sz="quarter" idx="10"/>
          </p:nvPr>
        </p:nvSpPr>
        <p:spPr/>
        <p:txBody>
          <a:bodyPr/>
          <a:lstStyle/>
          <a:p>
            <a:fld id="{D6AB0747-662F-4983-B5A7-72A82FD26C50}" type="slidenum">
              <a:rPr lang="en-US" smtClean="0"/>
              <a:t>28</a:t>
            </a:fld>
            <a:endParaRPr lang="en-US"/>
          </a:p>
        </p:txBody>
      </p:sp>
    </p:spTree>
    <p:extLst>
      <p:ext uri="{BB962C8B-B14F-4D97-AF65-F5344CB8AC3E}">
        <p14:creationId xmlns:p14="http://schemas.microsoft.com/office/powerpoint/2010/main" val="46849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36F91-AC22-405F-AD39-BAD90C62EAC5}" type="datetimeFigureOut">
              <a:rPr lang="en-US" smtClean="0"/>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203806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36F91-AC22-405F-AD39-BAD90C62EAC5}" type="datetimeFigureOut">
              <a:rPr lang="en-US" smtClean="0"/>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117364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36F91-AC22-405F-AD39-BAD90C62EAC5}" type="datetimeFigureOut">
              <a:rPr lang="en-US" smtClean="0"/>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189842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D36F91-AC22-405F-AD39-BAD90C62EAC5}" type="datetimeFigureOut">
              <a:rPr lang="en-US" smtClean="0"/>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149037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6F91-AC22-405F-AD39-BAD90C62EAC5}" type="datetimeFigureOut">
              <a:rPr lang="en-US" smtClean="0"/>
              <a:t>17/10/2018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362286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36F91-AC22-405F-AD39-BAD90C62EAC5}" type="datetimeFigureOut">
              <a:rPr lang="en-US" smtClean="0"/>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276679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D36F91-AC22-405F-AD39-BAD90C62EAC5}" type="datetimeFigureOut">
              <a:rPr lang="en-US" smtClean="0"/>
              <a:t>17/10/2018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28178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D36F91-AC22-405F-AD39-BAD90C62EAC5}" type="datetimeFigureOut">
              <a:rPr lang="en-US" smtClean="0"/>
              <a:t>17/10/2018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278614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36F91-AC22-405F-AD39-BAD90C62EAC5}" type="datetimeFigureOut">
              <a:rPr lang="en-US" smtClean="0"/>
              <a:t>17/10/2018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86978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6F91-AC22-405F-AD39-BAD90C62EAC5}" type="datetimeFigureOut">
              <a:rPr lang="en-US" smtClean="0"/>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87325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6F91-AC22-405F-AD39-BAD90C62EAC5}" type="datetimeFigureOut">
              <a:rPr lang="en-US" smtClean="0"/>
              <a:t>17/10/2018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98BC-D15F-4419-AD32-70BC549B207C}" type="slidenum">
              <a:rPr lang="en-US" smtClean="0"/>
              <a:t>‹#›</a:t>
            </a:fld>
            <a:endParaRPr lang="en-US"/>
          </a:p>
        </p:txBody>
      </p:sp>
    </p:spTree>
    <p:extLst>
      <p:ext uri="{BB962C8B-B14F-4D97-AF65-F5344CB8AC3E}">
        <p14:creationId xmlns:p14="http://schemas.microsoft.com/office/powerpoint/2010/main" val="411897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36F91-AC22-405F-AD39-BAD90C62EAC5}" type="datetimeFigureOut">
              <a:rPr lang="en-US" smtClean="0"/>
              <a:t>17/10/2018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B98BC-D15F-4419-AD32-70BC549B207C}" type="slidenum">
              <a:rPr lang="en-US" smtClean="0"/>
              <a:t>‹#›</a:t>
            </a:fld>
            <a:endParaRPr lang="en-US"/>
          </a:p>
        </p:txBody>
      </p:sp>
    </p:spTree>
    <p:extLst>
      <p:ext uri="{BB962C8B-B14F-4D97-AF65-F5344CB8AC3E}">
        <p14:creationId xmlns:p14="http://schemas.microsoft.com/office/powerpoint/2010/main" val="39809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t>CHUYÊN ĐỀ: VẾT MỔ CŨ</a:t>
            </a:r>
            <a:br>
              <a:rPr lang="en-US" b="1" smtClean="0"/>
            </a:br>
            <a:r>
              <a:rPr lang="en-US" sz="2800" i="1" smtClean="0"/>
              <a:t>Giảng viên hướng dẫn: Nguyễn Vân Yến Nhi</a:t>
            </a:r>
            <a:endParaRPr lang="en-US"/>
          </a:p>
        </p:txBody>
      </p:sp>
      <p:sp>
        <p:nvSpPr>
          <p:cNvPr id="3" name="Subtitle 2"/>
          <p:cNvSpPr>
            <a:spLocks noGrp="1"/>
          </p:cNvSpPr>
          <p:nvPr>
            <p:ph type="subTitle" idx="1"/>
          </p:nvPr>
        </p:nvSpPr>
        <p:spPr>
          <a:xfrm>
            <a:off x="1524000" y="3947886"/>
            <a:ext cx="9144000" cy="1309914"/>
          </a:xfrm>
        </p:spPr>
        <p:txBody>
          <a:bodyPr>
            <a:normAutofit/>
          </a:bodyPr>
          <a:lstStyle/>
          <a:p>
            <a:r>
              <a:rPr lang="en-US" sz="2800" b="1" smtClean="0"/>
              <a:t>Nhóm 3</a:t>
            </a:r>
          </a:p>
        </p:txBody>
      </p:sp>
    </p:spTree>
    <p:extLst>
      <p:ext uri="{BB962C8B-B14F-4D97-AF65-F5344CB8AC3E}">
        <p14:creationId xmlns:p14="http://schemas.microsoft.com/office/powerpoint/2010/main" val="332392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5" name="Chỗ dành sẵn cho Nội dung 4" descr="Ảnh có chứa ảnh chụp màn hình&#10;&#10;Mô tả được tạo với mức tin cậy rất cao">
            <a:extLst>
              <a:ext uri="{FF2B5EF4-FFF2-40B4-BE49-F238E27FC236}">
                <a16:creationId xmlns="" xmlns:a16="http://schemas.microsoft.com/office/drawing/2014/main" id="{A3818C72-2F47-47F8-B41D-D5D3A8DBB46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55924" y="556825"/>
            <a:ext cx="8880151" cy="6033105"/>
          </a:xfrm>
          <a:prstGeom prst="rect">
            <a:avLst/>
          </a:prstGeom>
        </p:spPr>
      </p:pic>
      <p:cxnSp>
        <p:nvCxnSpPr>
          <p:cNvPr id="3" name="Đường kết nối Mũi tên Thẳng 2">
            <a:extLst>
              <a:ext uri="{FF2B5EF4-FFF2-40B4-BE49-F238E27FC236}">
                <a16:creationId xmlns="" xmlns:a16="http://schemas.microsoft.com/office/drawing/2014/main" id="{5B8AE7C4-B045-47ED-B0F4-2FEF9F2A2277}"/>
              </a:ext>
            </a:extLst>
          </p:cNvPr>
          <p:cNvCxnSpPr/>
          <p:nvPr/>
        </p:nvCxnSpPr>
        <p:spPr>
          <a:xfrm>
            <a:off x="1983545" y="2250831"/>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Đường kết nối Mũi tên Thẳng 5">
            <a:extLst>
              <a:ext uri="{FF2B5EF4-FFF2-40B4-BE49-F238E27FC236}">
                <a16:creationId xmlns="" xmlns:a16="http://schemas.microsoft.com/office/drawing/2014/main" id="{1FFBADCC-D11A-4B8F-B56F-6E4CE2B1CB39}"/>
              </a:ext>
            </a:extLst>
          </p:cNvPr>
          <p:cNvCxnSpPr/>
          <p:nvPr/>
        </p:nvCxnSpPr>
        <p:spPr>
          <a:xfrm>
            <a:off x="1983545" y="2475914"/>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7">
            <a:extLst>
              <a:ext uri="{FF2B5EF4-FFF2-40B4-BE49-F238E27FC236}">
                <a16:creationId xmlns="" xmlns:a16="http://schemas.microsoft.com/office/drawing/2014/main" id="{408E452C-F210-412E-B672-17C885C9A2BB}"/>
              </a:ext>
            </a:extLst>
          </p:cNvPr>
          <p:cNvCxnSpPr/>
          <p:nvPr/>
        </p:nvCxnSpPr>
        <p:spPr>
          <a:xfrm>
            <a:off x="1983545" y="3193366"/>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Đường kết nối Mũi tên Thẳng 9">
            <a:extLst>
              <a:ext uri="{FF2B5EF4-FFF2-40B4-BE49-F238E27FC236}">
                <a16:creationId xmlns="" xmlns:a16="http://schemas.microsoft.com/office/drawing/2014/main" id="{C0527A70-17DD-4CB4-B154-E89A9D1F8FEF}"/>
              </a:ext>
            </a:extLst>
          </p:cNvPr>
          <p:cNvCxnSpPr/>
          <p:nvPr/>
        </p:nvCxnSpPr>
        <p:spPr>
          <a:xfrm>
            <a:off x="1983545" y="3429000"/>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 xmlns:a16="http://schemas.microsoft.com/office/drawing/2014/main" id="{7F1C9516-6754-40BB-AD24-E4464F0A4009}"/>
              </a:ext>
            </a:extLst>
          </p:cNvPr>
          <p:cNvCxnSpPr/>
          <p:nvPr/>
        </p:nvCxnSpPr>
        <p:spPr>
          <a:xfrm>
            <a:off x="1983545" y="4093698"/>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Đường kết nối Mũi tên Thẳng 15">
            <a:extLst>
              <a:ext uri="{FF2B5EF4-FFF2-40B4-BE49-F238E27FC236}">
                <a16:creationId xmlns="" xmlns:a16="http://schemas.microsoft.com/office/drawing/2014/main" id="{89429F79-E572-42E0-A75B-3D33308D637C}"/>
              </a:ext>
            </a:extLst>
          </p:cNvPr>
          <p:cNvCxnSpPr/>
          <p:nvPr/>
        </p:nvCxnSpPr>
        <p:spPr>
          <a:xfrm>
            <a:off x="1983545" y="4811151"/>
            <a:ext cx="618978"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1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 xmlns:a16="http://schemas.microsoft.com/office/drawing/2014/main" id="{4F74D28C-3268-4E35-8EE1-D92CB4A85A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 xmlns:a16="http://schemas.microsoft.com/office/drawing/2014/main" id="{58D44E42-C462-4105-BC86-FE75B4E3C4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Chỗ dành sẵn cho Nội dung 7" descr="Ảnh có chứa ảnh chụp màn hình, văn bản&#10;&#10;Mô tả được tạo với mức tin cậy cao">
            <a:extLst>
              <a:ext uri="{FF2B5EF4-FFF2-40B4-BE49-F238E27FC236}">
                <a16:creationId xmlns="" xmlns:a16="http://schemas.microsoft.com/office/drawing/2014/main" id="{4D313C97-ED87-450A-A948-481D7E3D4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43" y="0"/>
            <a:ext cx="4070500" cy="5570807"/>
          </a:xfrm>
          <a:prstGeom prst="rect">
            <a:avLst/>
          </a:prstGeom>
        </p:spPr>
      </p:pic>
      <p:pic>
        <p:nvPicPr>
          <p:cNvPr id="12" name="Chỗ dành sẵn cho Nội dung 11" descr="Ảnh có chứa ảnh chụp màn hình, văn bản&#10;&#10;Mô tả được tạo với mức tin cậy cao">
            <a:extLst>
              <a:ext uri="{FF2B5EF4-FFF2-40B4-BE49-F238E27FC236}">
                <a16:creationId xmlns="" xmlns:a16="http://schemas.microsoft.com/office/drawing/2014/main" id="{0648C9A4-5173-4388-B3C0-9EE0A069C17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83680" y="188335"/>
            <a:ext cx="5131588" cy="5518566"/>
          </a:xfrm>
        </p:spPr>
      </p:pic>
    </p:spTree>
    <p:extLst>
      <p:ext uri="{BB962C8B-B14F-4D97-AF65-F5344CB8AC3E}">
        <p14:creationId xmlns:p14="http://schemas.microsoft.com/office/powerpoint/2010/main" val="235096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3B854194-185D-494D-905C-7C7CB2E30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B4F5FA0D-0104-4987-8241-EFF7C85B88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 xmlns:a16="http://schemas.microsoft.com/office/drawing/2014/main" id="{2897127E-6CEF-446C-BE87-93B7C46E49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 xmlns:a16="http://schemas.microsoft.com/office/drawing/2014/main" id="{038DBB30-3BE0-413A-87E4-625C63A9B25B}"/>
              </a:ext>
            </a:extLst>
          </p:cNvPr>
          <p:cNvSpPr>
            <a:spLocks noGrp="1"/>
          </p:cNvSpPr>
          <p:nvPr>
            <p:ph type="title"/>
          </p:nvPr>
        </p:nvSpPr>
        <p:spPr>
          <a:xfrm>
            <a:off x="640079" y="2053641"/>
            <a:ext cx="3669161" cy="2760098"/>
          </a:xfrm>
        </p:spPr>
        <p:txBody>
          <a:bodyPr>
            <a:normAutofit/>
          </a:bodyPr>
          <a:lstStyle/>
          <a:p>
            <a:r>
              <a:rPr lang="en-US">
                <a:solidFill>
                  <a:srgbClr val="FFFFFF"/>
                </a:solidFill>
              </a:rPr>
              <a:t>Lợi ích của VBAC</a:t>
            </a:r>
          </a:p>
        </p:txBody>
      </p:sp>
      <p:sp>
        <p:nvSpPr>
          <p:cNvPr id="3" name="Chỗ dành sẵn cho Nội dung 2">
            <a:extLst>
              <a:ext uri="{FF2B5EF4-FFF2-40B4-BE49-F238E27FC236}">
                <a16:creationId xmlns="" xmlns:a16="http://schemas.microsoft.com/office/drawing/2014/main" id="{2755172C-4F1A-4FF5-A04B-E8BB77875061}"/>
              </a:ext>
            </a:extLst>
          </p:cNvPr>
          <p:cNvSpPr>
            <a:spLocks noGrp="1"/>
          </p:cNvSpPr>
          <p:nvPr>
            <p:ph idx="1"/>
          </p:nvPr>
        </p:nvSpPr>
        <p:spPr>
          <a:xfrm>
            <a:off x="6090574" y="267629"/>
            <a:ext cx="5306084" cy="6221661"/>
          </a:xfrm>
        </p:spPr>
        <p:txBody>
          <a:bodyPr anchor="ctr">
            <a:normAutofit/>
          </a:bodyPr>
          <a:lstStyle/>
          <a:p>
            <a:r>
              <a:rPr lang="en-US" sz="2400" dirty="0" err="1">
                <a:solidFill>
                  <a:srgbClr val="000000"/>
                </a:solidFill>
              </a:rPr>
              <a:t>Giảm</a:t>
            </a:r>
            <a:r>
              <a:rPr lang="en-US" sz="2400" dirty="0">
                <a:solidFill>
                  <a:srgbClr val="000000"/>
                </a:solidFill>
              </a:rPr>
              <a:t> </a:t>
            </a:r>
            <a:r>
              <a:rPr lang="en-US" sz="2400" dirty="0" err="1">
                <a:solidFill>
                  <a:srgbClr val="000000"/>
                </a:solidFill>
              </a:rPr>
              <a:t>nguy</a:t>
            </a:r>
            <a:r>
              <a:rPr lang="en-US" sz="2400" dirty="0">
                <a:solidFill>
                  <a:srgbClr val="000000"/>
                </a:solidFill>
              </a:rPr>
              <a:t> </a:t>
            </a:r>
            <a:r>
              <a:rPr lang="en-US" sz="2400" dirty="0" err="1">
                <a:solidFill>
                  <a:srgbClr val="000000"/>
                </a:solidFill>
              </a:rPr>
              <a:t>cơ</a:t>
            </a:r>
            <a:r>
              <a:rPr lang="en-US" sz="2400" dirty="0">
                <a:solidFill>
                  <a:srgbClr val="000000"/>
                </a:solidFill>
              </a:rPr>
              <a:t> </a:t>
            </a:r>
            <a:r>
              <a:rPr lang="en-US" sz="2400" dirty="0" err="1">
                <a:solidFill>
                  <a:srgbClr val="000000"/>
                </a:solidFill>
              </a:rPr>
              <a:t>thuyên</a:t>
            </a:r>
            <a:r>
              <a:rPr lang="en-US" sz="2400" dirty="0">
                <a:solidFill>
                  <a:srgbClr val="000000"/>
                </a:solidFill>
              </a:rPr>
              <a:t> </a:t>
            </a:r>
            <a:r>
              <a:rPr lang="en-US" sz="2400" dirty="0" err="1">
                <a:solidFill>
                  <a:srgbClr val="000000"/>
                </a:solidFill>
              </a:rPr>
              <a:t>tắc</a:t>
            </a:r>
            <a:r>
              <a:rPr lang="en-US" sz="2400" dirty="0">
                <a:solidFill>
                  <a:srgbClr val="000000"/>
                </a:solidFill>
              </a:rPr>
              <a:t> </a:t>
            </a:r>
            <a:r>
              <a:rPr lang="en-US" sz="2400" dirty="0" err="1">
                <a:solidFill>
                  <a:srgbClr val="000000"/>
                </a:solidFill>
              </a:rPr>
              <a:t>mạch</a:t>
            </a:r>
            <a:r>
              <a:rPr lang="en-US" sz="2400" dirty="0">
                <a:solidFill>
                  <a:srgbClr val="000000"/>
                </a:solidFill>
              </a:rPr>
              <a:t>.</a:t>
            </a:r>
          </a:p>
          <a:p>
            <a:r>
              <a:rPr lang="en-US" sz="2400" dirty="0" err="1">
                <a:solidFill>
                  <a:srgbClr val="000000"/>
                </a:solidFill>
              </a:rPr>
              <a:t>Rút</a:t>
            </a:r>
            <a:r>
              <a:rPr lang="en-US" sz="2400" dirty="0">
                <a:solidFill>
                  <a:srgbClr val="000000"/>
                </a:solidFill>
              </a:rPr>
              <a:t> </a:t>
            </a:r>
            <a:r>
              <a:rPr lang="en-US" sz="2400" dirty="0" err="1">
                <a:solidFill>
                  <a:srgbClr val="000000"/>
                </a:solidFill>
              </a:rPr>
              <a:t>ngắn</a:t>
            </a:r>
            <a:r>
              <a:rPr lang="en-US" sz="2400" dirty="0">
                <a:solidFill>
                  <a:srgbClr val="000000"/>
                </a:solidFill>
              </a:rPr>
              <a:t> </a:t>
            </a:r>
            <a:r>
              <a:rPr lang="en-US" sz="2400" dirty="0" err="1">
                <a:solidFill>
                  <a:srgbClr val="000000"/>
                </a:solidFill>
              </a:rPr>
              <a:t>thời</a:t>
            </a:r>
            <a:r>
              <a:rPr lang="en-US" sz="2400" dirty="0">
                <a:solidFill>
                  <a:srgbClr val="000000"/>
                </a:solidFill>
              </a:rPr>
              <a:t> </a:t>
            </a:r>
            <a:r>
              <a:rPr lang="en-US" sz="2400" dirty="0" err="1">
                <a:solidFill>
                  <a:srgbClr val="000000"/>
                </a:solidFill>
              </a:rPr>
              <a:t>gian</a:t>
            </a:r>
            <a:r>
              <a:rPr lang="en-US" sz="2400" dirty="0">
                <a:solidFill>
                  <a:srgbClr val="000000"/>
                </a:solidFill>
              </a:rPr>
              <a:t> </a:t>
            </a:r>
            <a:r>
              <a:rPr lang="en-US" sz="2400" dirty="0" err="1">
                <a:solidFill>
                  <a:srgbClr val="000000"/>
                </a:solidFill>
              </a:rPr>
              <a:t>nằm</a:t>
            </a:r>
            <a:r>
              <a:rPr lang="en-US" sz="2400" dirty="0">
                <a:solidFill>
                  <a:srgbClr val="000000"/>
                </a:solidFill>
              </a:rPr>
              <a:t> </a:t>
            </a:r>
            <a:r>
              <a:rPr lang="en-US" sz="2400" dirty="0" err="1">
                <a:solidFill>
                  <a:srgbClr val="000000"/>
                </a:solidFill>
              </a:rPr>
              <a:t>viện</a:t>
            </a:r>
            <a:r>
              <a:rPr lang="en-US" sz="2400" dirty="0">
                <a:solidFill>
                  <a:srgbClr val="000000"/>
                </a:solidFill>
              </a:rPr>
              <a:t>.</a:t>
            </a:r>
          </a:p>
          <a:p>
            <a:r>
              <a:rPr lang="en-US" sz="2400" dirty="0">
                <a:solidFill>
                  <a:srgbClr val="000000"/>
                </a:solidFill>
              </a:rPr>
              <a:t>Chi </a:t>
            </a:r>
            <a:r>
              <a:rPr lang="en-US" sz="2400" dirty="0" err="1">
                <a:solidFill>
                  <a:srgbClr val="000000"/>
                </a:solidFill>
              </a:rPr>
              <a:t>phí</a:t>
            </a:r>
            <a:r>
              <a:rPr lang="en-US" sz="2400" dirty="0">
                <a:solidFill>
                  <a:srgbClr val="000000"/>
                </a:solidFill>
              </a:rPr>
              <a:t> </a:t>
            </a:r>
            <a:r>
              <a:rPr lang="en-US" sz="2400" dirty="0" err="1">
                <a:solidFill>
                  <a:srgbClr val="000000"/>
                </a:solidFill>
              </a:rPr>
              <a:t>sau</a:t>
            </a:r>
            <a:r>
              <a:rPr lang="en-US" sz="2400" dirty="0">
                <a:solidFill>
                  <a:srgbClr val="000000"/>
                </a:solidFill>
              </a:rPr>
              <a:t> MLT </a:t>
            </a:r>
            <a:r>
              <a:rPr lang="en-US" sz="2400" dirty="0" err="1">
                <a:solidFill>
                  <a:srgbClr val="000000"/>
                </a:solidFill>
              </a:rPr>
              <a:t>thường</a:t>
            </a:r>
            <a:r>
              <a:rPr lang="en-US" sz="2400" dirty="0">
                <a:solidFill>
                  <a:srgbClr val="000000"/>
                </a:solidFill>
              </a:rPr>
              <a:t> </a:t>
            </a:r>
            <a:r>
              <a:rPr lang="en-US" sz="2400" dirty="0" err="1">
                <a:solidFill>
                  <a:srgbClr val="000000"/>
                </a:solidFill>
              </a:rPr>
              <a:t>cao</a:t>
            </a:r>
            <a:r>
              <a:rPr lang="en-US" sz="2400" dirty="0">
                <a:solidFill>
                  <a:srgbClr val="000000"/>
                </a:solidFill>
              </a:rPr>
              <a:t> </a:t>
            </a:r>
            <a:r>
              <a:rPr lang="en-US" sz="2400" dirty="0" err="1">
                <a:solidFill>
                  <a:srgbClr val="000000"/>
                </a:solidFill>
              </a:rPr>
              <a:t>hơn</a:t>
            </a:r>
            <a:r>
              <a:rPr lang="en-US" sz="2400" dirty="0">
                <a:solidFill>
                  <a:srgbClr val="000000"/>
                </a:solidFill>
              </a:rPr>
              <a:t> so </a:t>
            </a:r>
            <a:r>
              <a:rPr lang="en-US" sz="2400" dirty="0" err="1">
                <a:solidFill>
                  <a:srgbClr val="000000"/>
                </a:solidFill>
              </a:rPr>
              <a:t>với</a:t>
            </a:r>
            <a:r>
              <a:rPr lang="en-US" sz="2400" dirty="0">
                <a:solidFill>
                  <a:srgbClr val="000000"/>
                </a:solidFill>
              </a:rPr>
              <a:t> </a:t>
            </a:r>
            <a:r>
              <a:rPr lang="en-US" sz="2400" dirty="0" err="1">
                <a:solidFill>
                  <a:srgbClr val="000000"/>
                </a:solidFill>
              </a:rPr>
              <a:t>sanh</a:t>
            </a:r>
            <a:r>
              <a:rPr lang="en-US" sz="2400" dirty="0">
                <a:solidFill>
                  <a:srgbClr val="000000"/>
                </a:solidFill>
              </a:rPr>
              <a:t> </a:t>
            </a:r>
            <a:r>
              <a:rPr lang="en-US" sz="2400" dirty="0" err="1">
                <a:solidFill>
                  <a:srgbClr val="000000"/>
                </a:solidFill>
              </a:rPr>
              <a:t>ngã</a:t>
            </a:r>
            <a:r>
              <a:rPr lang="en-US" sz="2400" dirty="0">
                <a:solidFill>
                  <a:srgbClr val="000000"/>
                </a:solidFill>
              </a:rPr>
              <a:t> </a:t>
            </a:r>
            <a:r>
              <a:rPr lang="en-US" sz="2400" dirty="0" err="1">
                <a:solidFill>
                  <a:srgbClr val="000000"/>
                </a:solidFill>
              </a:rPr>
              <a:t>âm</a:t>
            </a:r>
            <a:r>
              <a:rPr lang="en-US" sz="2400" dirty="0">
                <a:solidFill>
                  <a:srgbClr val="000000"/>
                </a:solidFill>
              </a:rPr>
              <a:t> </a:t>
            </a:r>
            <a:r>
              <a:rPr lang="en-US" sz="2400" dirty="0" err="1">
                <a:solidFill>
                  <a:srgbClr val="000000"/>
                </a:solidFill>
              </a:rPr>
              <a:t>đạo</a:t>
            </a:r>
            <a:r>
              <a:rPr lang="en-US" sz="2400" dirty="0">
                <a:solidFill>
                  <a:srgbClr val="000000"/>
                </a:solidFill>
              </a:rPr>
              <a:t>.</a:t>
            </a:r>
          </a:p>
          <a:p>
            <a:r>
              <a:rPr lang="en-US" sz="2400" dirty="0" err="1">
                <a:solidFill>
                  <a:srgbClr val="000000"/>
                </a:solidFill>
              </a:rPr>
              <a:t>Tỉ</a:t>
            </a:r>
            <a:r>
              <a:rPr lang="en-US" sz="2400" dirty="0">
                <a:solidFill>
                  <a:srgbClr val="000000"/>
                </a:solidFill>
              </a:rPr>
              <a:t> </a:t>
            </a:r>
            <a:r>
              <a:rPr lang="en-US" sz="2400" dirty="0" err="1">
                <a:solidFill>
                  <a:srgbClr val="000000"/>
                </a:solidFill>
              </a:rPr>
              <a:t>lệ</a:t>
            </a:r>
            <a:r>
              <a:rPr lang="en-US" sz="2400" dirty="0">
                <a:solidFill>
                  <a:srgbClr val="000000"/>
                </a:solidFill>
              </a:rPr>
              <a:t> </a:t>
            </a:r>
            <a:r>
              <a:rPr lang="en-US" sz="2400" dirty="0" err="1">
                <a:solidFill>
                  <a:srgbClr val="000000"/>
                </a:solidFill>
              </a:rPr>
              <a:t>suy</a:t>
            </a:r>
            <a:r>
              <a:rPr lang="en-US" sz="2400" dirty="0">
                <a:solidFill>
                  <a:srgbClr val="000000"/>
                </a:solidFill>
              </a:rPr>
              <a:t> </a:t>
            </a:r>
            <a:r>
              <a:rPr lang="en-US" sz="2400" dirty="0" err="1">
                <a:solidFill>
                  <a:srgbClr val="000000"/>
                </a:solidFill>
              </a:rPr>
              <a:t>hô</a:t>
            </a:r>
            <a:r>
              <a:rPr lang="en-US" sz="2400" dirty="0">
                <a:solidFill>
                  <a:srgbClr val="000000"/>
                </a:solidFill>
              </a:rPr>
              <a:t> </a:t>
            </a:r>
            <a:r>
              <a:rPr lang="en-US" sz="2400" dirty="0" err="1">
                <a:solidFill>
                  <a:srgbClr val="000000"/>
                </a:solidFill>
              </a:rPr>
              <a:t>hấp</a:t>
            </a:r>
            <a:r>
              <a:rPr lang="en-US" sz="2400" dirty="0">
                <a:solidFill>
                  <a:srgbClr val="000000"/>
                </a:solidFill>
              </a:rPr>
              <a:t> </a:t>
            </a:r>
            <a:r>
              <a:rPr lang="en-US" sz="2400" dirty="0" err="1">
                <a:solidFill>
                  <a:srgbClr val="000000"/>
                </a:solidFill>
              </a:rPr>
              <a:t>trẻ</a:t>
            </a:r>
            <a:r>
              <a:rPr lang="en-US" sz="2400" dirty="0">
                <a:solidFill>
                  <a:srgbClr val="000000"/>
                </a:solidFill>
              </a:rPr>
              <a:t> </a:t>
            </a:r>
            <a:r>
              <a:rPr lang="en-US" sz="2400" dirty="0" err="1">
                <a:solidFill>
                  <a:srgbClr val="000000"/>
                </a:solidFill>
              </a:rPr>
              <a:t>sơ</a:t>
            </a:r>
            <a:r>
              <a:rPr lang="en-US" sz="2400" dirty="0">
                <a:solidFill>
                  <a:srgbClr val="000000"/>
                </a:solidFill>
              </a:rPr>
              <a:t> sinh </a:t>
            </a:r>
            <a:r>
              <a:rPr lang="en-US" sz="2400" dirty="0" err="1">
                <a:solidFill>
                  <a:srgbClr val="000000"/>
                </a:solidFill>
              </a:rPr>
              <a:t>sau</a:t>
            </a:r>
            <a:r>
              <a:rPr lang="en-US" sz="2400" dirty="0">
                <a:solidFill>
                  <a:srgbClr val="000000"/>
                </a:solidFill>
              </a:rPr>
              <a:t> </a:t>
            </a:r>
            <a:r>
              <a:rPr lang="en-US" sz="2400" dirty="0" err="1">
                <a:solidFill>
                  <a:srgbClr val="000000"/>
                </a:solidFill>
              </a:rPr>
              <a:t>sanh</a:t>
            </a:r>
            <a:r>
              <a:rPr lang="en-US" sz="2400" dirty="0">
                <a:solidFill>
                  <a:srgbClr val="000000"/>
                </a:solidFill>
              </a:rPr>
              <a:t> </a:t>
            </a:r>
            <a:r>
              <a:rPr lang="en-US" sz="2400" dirty="0" err="1">
                <a:solidFill>
                  <a:srgbClr val="000000"/>
                </a:solidFill>
              </a:rPr>
              <a:t>ngã</a:t>
            </a:r>
            <a:r>
              <a:rPr lang="en-US" sz="2400" dirty="0">
                <a:solidFill>
                  <a:srgbClr val="000000"/>
                </a:solidFill>
              </a:rPr>
              <a:t> </a:t>
            </a:r>
            <a:r>
              <a:rPr lang="en-US" sz="2400" dirty="0" err="1">
                <a:solidFill>
                  <a:srgbClr val="000000"/>
                </a:solidFill>
              </a:rPr>
              <a:t>âm</a:t>
            </a:r>
            <a:r>
              <a:rPr lang="en-US" sz="2400" dirty="0">
                <a:solidFill>
                  <a:srgbClr val="000000"/>
                </a:solidFill>
              </a:rPr>
              <a:t> </a:t>
            </a:r>
            <a:r>
              <a:rPr lang="en-US" sz="2400" dirty="0" err="1">
                <a:solidFill>
                  <a:srgbClr val="000000"/>
                </a:solidFill>
              </a:rPr>
              <a:t>đạo</a:t>
            </a:r>
            <a:r>
              <a:rPr lang="en-US" sz="2400" dirty="0">
                <a:solidFill>
                  <a:srgbClr val="000000"/>
                </a:solidFill>
              </a:rPr>
              <a:t> </a:t>
            </a:r>
            <a:r>
              <a:rPr lang="en-US" sz="2400" dirty="0" err="1">
                <a:solidFill>
                  <a:srgbClr val="000000"/>
                </a:solidFill>
              </a:rPr>
              <a:t>thấp</a:t>
            </a:r>
            <a:r>
              <a:rPr lang="en-US" sz="2400" dirty="0">
                <a:solidFill>
                  <a:srgbClr val="000000"/>
                </a:solidFill>
              </a:rPr>
              <a:t> </a:t>
            </a:r>
            <a:r>
              <a:rPr lang="en-US" sz="2400" dirty="0" err="1">
                <a:solidFill>
                  <a:srgbClr val="000000"/>
                </a:solidFill>
              </a:rPr>
              <a:t>hơn</a:t>
            </a:r>
            <a:r>
              <a:rPr lang="en-US" sz="2400" dirty="0">
                <a:solidFill>
                  <a:srgbClr val="000000"/>
                </a:solidFill>
              </a:rPr>
              <a:t> so </a:t>
            </a:r>
            <a:r>
              <a:rPr lang="en-US" sz="2400" dirty="0" err="1">
                <a:solidFill>
                  <a:srgbClr val="000000"/>
                </a:solidFill>
              </a:rPr>
              <a:t>với</a:t>
            </a:r>
            <a:r>
              <a:rPr lang="en-US" sz="2400" dirty="0">
                <a:solidFill>
                  <a:srgbClr val="000000"/>
                </a:solidFill>
              </a:rPr>
              <a:t> MLT.</a:t>
            </a:r>
          </a:p>
          <a:p>
            <a:r>
              <a:rPr lang="en-US" sz="2400" dirty="0" err="1">
                <a:solidFill>
                  <a:srgbClr val="000000"/>
                </a:solidFill>
              </a:rPr>
              <a:t>Ngày</a:t>
            </a:r>
            <a:r>
              <a:rPr lang="en-US" sz="2400" dirty="0">
                <a:solidFill>
                  <a:srgbClr val="000000"/>
                </a:solidFill>
              </a:rPr>
              <a:t> nay, </a:t>
            </a:r>
            <a:r>
              <a:rPr lang="en-US" sz="2400" dirty="0" err="1">
                <a:solidFill>
                  <a:srgbClr val="000000"/>
                </a:solidFill>
              </a:rPr>
              <a:t>hầu</a:t>
            </a:r>
            <a:r>
              <a:rPr lang="en-US" sz="2400" dirty="0">
                <a:solidFill>
                  <a:srgbClr val="000000"/>
                </a:solidFill>
              </a:rPr>
              <a:t> </a:t>
            </a:r>
            <a:r>
              <a:rPr lang="en-US" sz="2400" dirty="0" err="1">
                <a:solidFill>
                  <a:srgbClr val="000000"/>
                </a:solidFill>
              </a:rPr>
              <a:t>hết</a:t>
            </a:r>
            <a:r>
              <a:rPr lang="en-US" sz="2400" dirty="0">
                <a:solidFill>
                  <a:srgbClr val="000000"/>
                </a:solidFill>
              </a:rPr>
              <a:t> MLT </a:t>
            </a:r>
            <a:r>
              <a:rPr lang="en-US" sz="2400" dirty="0" err="1">
                <a:solidFill>
                  <a:srgbClr val="000000"/>
                </a:solidFill>
              </a:rPr>
              <a:t>là</a:t>
            </a:r>
            <a:r>
              <a:rPr lang="en-US" sz="2400" dirty="0">
                <a:solidFill>
                  <a:srgbClr val="000000"/>
                </a:solidFill>
              </a:rPr>
              <a:t> </a:t>
            </a:r>
            <a:r>
              <a:rPr lang="en-US" sz="2400" dirty="0" err="1">
                <a:solidFill>
                  <a:srgbClr val="000000"/>
                </a:solidFill>
              </a:rPr>
              <a:t>mổ</a:t>
            </a:r>
            <a:r>
              <a:rPr lang="en-US" sz="2400" dirty="0">
                <a:solidFill>
                  <a:srgbClr val="000000"/>
                </a:solidFill>
              </a:rPr>
              <a:t> </a:t>
            </a:r>
            <a:r>
              <a:rPr lang="en-US" sz="2400" dirty="0" err="1">
                <a:solidFill>
                  <a:srgbClr val="000000"/>
                </a:solidFill>
              </a:rPr>
              <a:t>ngang</a:t>
            </a:r>
            <a:r>
              <a:rPr lang="en-US" sz="2400" dirty="0">
                <a:solidFill>
                  <a:srgbClr val="000000"/>
                </a:solidFill>
              </a:rPr>
              <a:t> </a:t>
            </a:r>
            <a:r>
              <a:rPr lang="en-US" sz="2400" dirty="0" err="1">
                <a:solidFill>
                  <a:srgbClr val="000000"/>
                </a:solidFill>
              </a:rPr>
              <a:t>đoạn</a:t>
            </a:r>
            <a:r>
              <a:rPr lang="en-US" sz="2400" dirty="0">
                <a:solidFill>
                  <a:srgbClr val="000000"/>
                </a:solidFill>
              </a:rPr>
              <a:t> </a:t>
            </a:r>
            <a:r>
              <a:rPr lang="en-US" sz="2400" dirty="0" err="1">
                <a:solidFill>
                  <a:srgbClr val="000000"/>
                </a:solidFill>
              </a:rPr>
              <a:t>dưới</a:t>
            </a:r>
            <a:r>
              <a:rPr lang="en-US" sz="2400" dirty="0">
                <a:solidFill>
                  <a:srgbClr val="000000"/>
                </a:solidFill>
              </a:rPr>
              <a:t> </a:t>
            </a:r>
            <a:r>
              <a:rPr lang="en-US" sz="2400" dirty="0" err="1">
                <a:solidFill>
                  <a:srgbClr val="000000"/>
                </a:solidFill>
              </a:rPr>
              <a:t>tử</a:t>
            </a:r>
            <a:r>
              <a:rPr lang="en-US" sz="2400" dirty="0">
                <a:solidFill>
                  <a:srgbClr val="000000"/>
                </a:solidFill>
              </a:rPr>
              <a:t> </a:t>
            </a:r>
            <a:r>
              <a:rPr lang="en-US" sz="2400" dirty="0" err="1">
                <a:solidFill>
                  <a:srgbClr val="000000"/>
                </a:solidFill>
              </a:rPr>
              <a:t>cung</a:t>
            </a:r>
            <a:r>
              <a:rPr lang="en-US" sz="2400" dirty="0">
                <a:solidFill>
                  <a:srgbClr val="000000"/>
                </a:solidFill>
              </a:rPr>
              <a:t> </a:t>
            </a:r>
            <a:r>
              <a:rPr lang="en-US" sz="2400" dirty="0" err="1">
                <a:solidFill>
                  <a:srgbClr val="000000"/>
                </a:solidFill>
              </a:rPr>
              <a:t>nên</a:t>
            </a:r>
            <a:r>
              <a:rPr lang="en-US" sz="2400" dirty="0">
                <a:solidFill>
                  <a:srgbClr val="000000"/>
                </a:solidFill>
              </a:rPr>
              <a:t> </a:t>
            </a:r>
            <a:r>
              <a:rPr lang="en-US" sz="2400" dirty="0" err="1">
                <a:solidFill>
                  <a:srgbClr val="000000"/>
                </a:solidFill>
              </a:rPr>
              <a:t>nguy</a:t>
            </a:r>
            <a:r>
              <a:rPr lang="en-US" sz="2400" dirty="0">
                <a:solidFill>
                  <a:srgbClr val="000000"/>
                </a:solidFill>
              </a:rPr>
              <a:t> </a:t>
            </a:r>
            <a:r>
              <a:rPr lang="en-US" sz="2400" dirty="0" err="1">
                <a:solidFill>
                  <a:srgbClr val="000000"/>
                </a:solidFill>
              </a:rPr>
              <a:t>cơ</a:t>
            </a:r>
            <a:r>
              <a:rPr lang="en-US" sz="2400" dirty="0">
                <a:solidFill>
                  <a:srgbClr val="000000"/>
                </a:solidFill>
              </a:rPr>
              <a:t> </a:t>
            </a:r>
            <a:r>
              <a:rPr lang="en-US" sz="2400" dirty="0" err="1">
                <a:solidFill>
                  <a:srgbClr val="000000"/>
                </a:solidFill>
              </a:rPr>
              <a:t>vỡ</a:t>
            </a:r>
            <a:r>
              <a:rPr lang="en-US" sz="2400" dirty="0">
                <a:solidFill>
                  <a:srgbClr val="000000"/>
                </a:solidFill>
              </a:rPr>
              <a:t> </a:t>
            </a:r>
            <a:r>
              <a:rPr lang="en-US" sz="2400" dirty="0" err="1">
                <a:solidFill>
                  <a:srgbClr val="000000"/>
                </a:solidFill>
              </a:rPr>
              <a:t>tử</a:t>
            </a:r>
            <a:r>
              <a:rPr lang="en-US" sz="2400" dirty="0">
                <a:solidFill>
                  <a:srgbClr val="000000"/>
                </a:solidFill>
              </a:rPr>
              <a:t> </a:t>
            </a:r>
            <a:r>
              <a:rPr lang="en-US" sz="2400" dirty="0" err="1">
                <a:solidFill>
                  <a:srgbClr val="000000"/>
                </a:solidFill>
              </a:rPr>
              <a:t>cung</a:t>
            </a:r>
            <a:r>
              <a:rPr lang="en-US" sz="2400" dirty="0">
                <a:solidFill>
                  <a:srgbClr val="000000"/>
                </a:solidFill>
              </a:rPr>
              <a:t> </a:t>
            </a:r>
            <a:r>
              <a:rPr lang="en-US" sz="2400" dirty="0" err="1">
                <a:solidFill>
                  <a:srgbClr val="000000"/>
                </a:solidFill>
              </a:rPr>
              <a:t>là</a:t>
            </a:r>
            <a:r>
              <a:rPr lang="en-US" sz="2400" dirty="0">
                <a:solidFill>
                  <a:srgbClr val="000000"/>
                </a:solidFill>
              </a:rPr>
              <a:t> </a:t>
            </a:r>
            <a:r>
              <a:rPr lang="en-US" sz="2400" dirty="0" err="1">
                <a:solidFill>
                  <a:srgbClr val="000000"/>
                </a:solidFill>
              </a:rPr>
              <a:t>khá</a:t>
            </a:r>
            <a:r>
              <a:rPr lang="en-US" sz="2400" dirty="0">
                <a:solidFill>
                  <a:srgbClr val="000000"/>
                </a:solidFill>
              </a:rPr>
              <a:t> </a:t>
            </a:r>
            <a:r>
              <a:rPr lang="en-US" sz="2400" dirty="0" err="1">
                <a:solidFill>
                  <a:srgbClr val="000000"/>
                </a:solidFill>
              </a:rPr>
              <a:t>thấp</a:t>
            </a:r>
            <a:r>
              <a:rPr lang="en-US" sz="2400" dirty="0">
                <a:solidFill>
                  <a:srgbClr val="000000"/>
                </a:solidFill>
              </a:rPr>
              <a:t>.</a:t>
            </a:r>
          </a:p>
          <a:p>
            <a:r>
              <a:rPr lang="vi-VN" sz="2400" smtClean="0">
                <a:solidFill>
                  <a:srgbClr val="000000"/>
                </a:solidFill>
                <a:latin typeface="Calibri" panose="020F0502020204030204" pitchFamily="34" charset="0"/>
              </a:rPr>
              <a:t>Ngoài </a:t>
            </a:r>
            <a:r>
              <a:rPr lang="vi-VN" sz="2400" dirty="0">
                <a:solidFill>
                  <a:srgbClr val="000000"/>
                </a:solidFill>
                <a:latin typeface="Calibri" panose="020F0502020204030204" pitchFamily="34" charset="0"/>
              </a:rPr>
              <a:t>ra, </a:t>
            </a:r>
            <a:r>
              <a:rPr lang="vi-VN" sz="2400" dirty="0" err="1">
                <a:solidFill>
                  <a:srgbClr val="000000"/>
                </a:solidFill>
                <a:latin typeface="Calibri" panose="020F0502020204030204" pitchFamily="34" charset="0"/>
              </a:rPr>
              <a:t>đối</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với</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những</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người</a:t>
            </a:r>
            <a:r>
              <a:rPr lang="vi-VN" sz="2400" dirty="0">
                <a:solidFill>
                  <a:srgbClr val="000000"/>
                </a:solidFill>
                <a:latin typeface="Calibri" panose="020F0502020204030204" pitchFamily="34" charset="0"/>
              </a:rPr>
              <a:t> cân </a:t>
            </a:r>
            <a:r>
              <a:rPr lang="vi-VN" sz="2400" dirty="0" err="1">
                <a:solidFill>
                  <a:srgbClr val="000000"/>
                </a:solidFill>
                <a:latin typeface="Calibri" panose="020F0502020204030204" pitchFamily="34" charset="0"/>
              </a:rPr>
              <a:t>nhắc</a:t>
            </a:r>
            <a:r>
              <a:rPr lang="en-US" sz="2400" dirty="0">
                <a:solidFill>
                  <a:srgbClr val="000000"/>
                </a:solidFill>
                <a:latin typeface="Calibri" panose="020F0502020204030204" pitchFamily="34" charset="0"/>
              </a:rPr>
              <a:t> </a:t>
            </a:r>
            <a:r>
              <a:rPr lang="vi-VN" sz="2400" dirty="0">
                <a:solidFill>
                  <a:srgbClr val="000000"/>
                </a:solidFill>
                <a:latin typeface="Calibri" panose="020F0502020204030204" pitchFamily="34" charset="0"/>
              </a:rPr>
              <a:t>tương lai</a:t>
            </a:r>
            <a:r>
              <a:rPr lang="en-US" sz="2400" dirty="0">
                <a:solidFill>
                  <a:srgbClr val="000000"/>
                </a:solidFill>
                <a:latin typeface="Calibri" panose="020F0502020204030204" pitchFamily="34" charset="0"/>
              </a:rPr>
              <a:t> </a:t>
            </a:r>
            <a:r>
              <a:rPr lang="vi-VN" sz="2400" dirty="0">
                <a:solidFill>
                  <a:srgbClr val="000000"/>
                </a:solidFill>
                <a:latin typeface="Calibri" panose="020F0502020204030204" pitchFamily="34" charset="0"/>
              </a:rPr>
              <a:t>mang thai, VBAC </a:t>
            </a:r>
            <a:r>
              <a:rPr lang="vi-VN" sz="2400" dirty="0" err="1">
                <a:solidFill>
                  <a:srgbClr val="000000"/>
                </a:solidFill>
                <a:latin typeface="Calibri" panose="020F0502020204030204" pitchFamily="34" charset="0"/>
              </a:rPr>
              <a:t>có</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thể</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làm</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giảm</a:t>
            </a:r>
            <a:r>
              <a:rPr lang="vi-VN" sz="2400" dirty="0">
                <a:solidFill>
                  <a:srgbClr val="000000"/>
                </a:solidFill>
                <a:latin typeface="Calibri" panose="020F0502020204030204" pitchFamily="34" charset="0"/>
              </a:rPr>
              <a:t> nguy cơ </a:t>
            </a:r>
            <a:r>
              <a:rPr lang="vi-VN" sz="2400" dirty="0" err="1">
                <a:solidFill>
                  <a:srgbClr val="000000"/>
                </a:solidFill>
                <a:latin typeface="Calibri" panose="020F0502020204030204" pitchFamily="34" charset="0"/>
              </a:rPr>
              <a:t>của</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mẹ</a:t>
            </a:r>
            <a:r>
              <a:rPr lang="en-US"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hậu</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quả</a:t>
            </a:r>
            <a:r>
              <a:rPr lang="vi-VN" sz="2400" dirty="0">
                <a:solidFill>
                  <a:srgbClr val="000000"/>
                </a:solidFill>
                <a:latin typeface="Calibri" panose="020F0502020204030204" pitchFamily="34" charset="0"/>
              </a:rPr>
              <a:t> liên quan </a:t>
            </a:r>
            <a:r>
              <a:rPr lang="vi-VN" sz="2400" dirty="0" err="1">
                <a:solidFill>
                  <a:srgbClr val="000000"/>
                </a:solidFill>
                <a:latin typeface="Calibri" panose="020F0502020204030204" pitchFamily="34" charset="0"/>
              </a:rPr>
              <a:t>đến</a:t>
            </a:r>
            <a:r>
              <a:rPr lang="vi-VN" sz="2400" dirty="0">
                <a:solidFill>
                  <a:srgbClr val="000000"/>
                </a:solidFill>
                <a:latin typeface="Calibri" panose="020F0502020204030204" pitchFamily="34" charset="0"/>
              </a:rPr>
              <a:t> </a:t>
            </a:r>
            <a:r>
              <a:rPr lang="vi-VN" sz="2400" dirty="0" err="1">
                <a:solidFill>
                  <a:srgbClr val="000000"/>
                </a:solidFill>
                <a:latin typeface="Calibri" panose="020F0502020204030204" pitchFamily="34" charset="0"/>
              </a:rPr>
              <a:t>việc</a:t>
            </a:r>
            <a:r>
              <a:rPr lang="vi-VN" sz="2400" dirty="0">
                <a:solidFill>
                  <a:srgbClr val="000000"/>
                </a:solidFill>
                <a:latin typeface="Calibri" panose="020F0502020204030204" pitchFamily="34" charset="0"/>
              </a:rPr>
              <a:t> sinh </a:t>
            </a:r>
            <a:r>
              <a:rPr lang="vi-VN" sz="2400" dirty="0" err="1">
                <a:solidFill>
                  <a:srgbClr val="000000"/>
                </a:solidFill>
                <a:latin typeface="Calibri" panose="020F0502020204030204" pitchFamily="34" charset="0"/>
              </a:rPr>
              <a:t>mổ</a:t>
            </a:r>
            <a:r>
              <a:rPr lang="en-US" sz="2400" dirty="0">
                <a:solidFill>
                  <a:srgbClr val="000000"/>
                </a:solidFill>
                <a:latin typeface="Calibri" panose="020F0502020204030204" pitchFamily="34" charset="0"/>
              </a:rPr>
              <a:t>.</a:t>
            </a:r>
            <a:endParaRPr lang="vi-VN" sz="2400" dirty="0">
              <a:solidFill>
                <a:srgbClr val="000000"/>
              </a:solidFill>
              <a:latin typeface="Calibri" panose="020F0502020204030204" pitchFamily="34" charset="0"/>
            </a:endParaRPr>
          </a:p>
          <a:p>
            <a:pPr marL="0" indent="0">
              <a:buNone/>
            </a:pPr>
            <a:endParaRPr lang="en-US" sz="2400" dirty="0">
              <a:solidFill>
                <a:srgbClr val="000000"/>
              </a:solidFill>
            </a:endParaRPr>
          </a:p>
        </p:txBody>
      </p:sp>
    </p:spTree>
    <p:extLst>
      <p:ext uri="{BB962C8B-B14F-4D97-AF65-F5344CB8AC3E}">
        <p14:creationId xmlns:p14="http://schemas.microsoft.com/office/powerpoint/2010/main" val="312649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Những yếu tố tiên lượng thuận lợi cho sinh ngả ÂĐ/VMC</a:t>
            </a:r>
            <a:endParaRPr lang="en-US"/>
          </a:p>
        </p:txBody>
      </p:sp>
      <p:sp>
        <p:nvSpPr>
          <p:cNvPr id="3" name="Content Placeholder 2"/>
          <p:cNvSpPr>
            <a:spLocks noGrp="1"/>
          </p:cNvSpPr>
          <p:nvPr>
            <p:ph idx="1"/>
          </p:nvPr>
        </p:nvSpPr>
        <p:spPr/>
        <p:txBody>
          <a:bodyPr/>
          <a:lstStyle/>
          <a:p>
            <a:r>
              <a:rPr lang="en-US" smtClean="0"/>
              <a:t>Đường mổ ngang đoạn dưới thân TC (lần trước)</a:t>
            </a:r>
          </a:p>
          <a:p>
            <a:r>
              <a:rPr lang="en-US" smtClean="0"/>
              <a:t>Đã từng sinh ngả ÂĐ</a:t>
            </a:r>
          </a:p>
          <a:p>
            <a:r>
              <a:rPr lang="en-US" smtClean="0"/>
              <a:t>Không còn chỉ định MLT lần trước</a:t>
            </a:r>
          </a:p>
          <a:p>
            <a:r>
              <a:rPr lang="en-US" smtClean="0"/>
              <a:t>Số lần mổ trước 1 hoặc 2 lần.</a:t>
            </a:r>
          </a:p>
          <a:p>
            <a:r>
              <a:rPr lang="en-US" smtClean="0"/>
              <a:t>Cân thai ước lượng &lt; 4000g</a:t>
            </a:r>
          </a:p>
          <a:p>
            <a:r>
              <a:rPr lang="en-US" smtClean="0"/>
              <a:t>Tiền căn ngôi thai bất thường</a:t>
            </a:r>
          </a:p>
          <a:p>
            <a:r>
              <a:rPr lang="en-US" smtClean="0"/>
              <a:t>Chuyển dạ tự phát</a:t>
            </a:r>
          </a:p>
          <a:p>
            <a:r>
              <a:rPr lang="en-US" smtClean="0"/>
              <a:t>Tuổi thai non tháng</a:t>
            </a:r>
          </a:p>
          <a:p>
            <a:endParaRPr lang="en-US" smtClean="0">
              <a:latin typeface="Myriad Pro" panose="020B0503030403020204" pitchFamily="34" charset="0"/>
            </a:endParaRPr>
          </a:p>
          <a:p>
            <a:endParaRPr lang="en-US" smtClean="0">
              <a:latin typeface="Myriad Pro" panose="020B0503030403020204" pitchFamily="34" charset="0"/>
            </a:endParaRPr>
          </a:p>
        </p:txBody>
      </p:sp>
    </p:spTree>
    <p:extLst>
      <p:ext uri="{BB962C8B-B14F-4D97-AF65-F5344CB8AC3E}">
        <p14:creationId xmlns:p14="http://schemas.microsoft.com/office/powerpoint/2010/main" val="176633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100" r="1349"/>
          <a:stretch/>
        </p:blipFill>
        <p:spPr>
          <a:xfrm>
            <a:off x="133228" y="115910"/>
            <a:ext cx="11900860" cy="6452316"/>
          </a:xfrm>
          <a:prstGeom prst="rect">
            <a:avLst/>
          </a:prstGeom>
        </p:spPr>
      </p:pic>
    </p:spTree>
    <p:extLst>
      <p:ext uri="{BB962C8B-B14F-4D97-AF65-F5344CB8AC3E}">
        <p14:creationId xmlns:p14="http://schemas.microsoft.com/office/powerpoint/2010/main" val="192640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Những yếu tố cần xem xét để quyết định sinh qua ngả ÂĐ/VMC</a:t>
            </a:r>
            <a:endParaRPr lang="en-US"/>
          </a:p>
        </p:txBody>
      </p:sp>
      <p:sp>
        <p:nvSpPr>
          <p:cNvPr id="3" name="Content Placeholder 2"/>
          <p:cNvSpPr>
            <a:spLocks noGrp="1"/>
          </p:cNvSpPr>
          <p:nvPr>
            <p:ph idx="1"/>
          </p:nvPr>
        </p:nvSpPr>
        <p:spPr/>
        <p:txBody>
          <a:bodyPr>
            <a:normAutofit/>
          </a:bodyPr>
          <a:lstStyle/>
          <a:p>
            <a:pPr>
              <a:lnSpc>
                <a:spcPct val="150000"/>
              </a:lnSpc>
            </a:pPr>
            <a:r>
              <a:rPr lang="en-US" smtClean="0"/>
              <a:t>Chỉ định mổ lấy thai lần trước còn hay không?</a:t>
            </a:r>
          </a:p>
          <a:p>
            <a:pPr>
              <a:lnSpc>
                <a:spcPct val="150000"/>
              </a:lnSpc>
            </a:pPr>
            <a:r>
              <a:rPr lang="en-US" smtClean="0"/>
              <a:t>Thai kỳ lần này có chỉ định mổ lấy thai không?</a:t>
            </a:r>
          </a:p>
          <a:p>
            <a:pPr>
              <a:lnSpc>
                <a:spcPct val="150000"/>
              </a:lnSpc>
            </a:pPr>
            <a:r>
              <a:rPr lang="en-US" smtClean="0"/>
              <a:t>VMC lành tốt hay không?</a:t>
            </a:r>
          </a:p>
          <a:p>
            <a:pPr>
              <a:lnSpc>
                <a:spcPct val="150000"/>
              </a:lnSpc>
            </a:pPr>
            <a:r>
              <a:rPr lang="en-US" smtClean="0"/>
              <a:t>Cơ sở có đủ điều kiện theo dõi và thực hiện MLT cấp cứu không?</a:t>
            </a:r>
          </a:p>
          <a:p>
            <a:pPr>
              <a:lnSpc>
                <a:spcPct val="150000"/>
              </a:lnSpc>
            </a:pPr>
            <a:r>
              <a:rPr lang="en-US" smtClean="0"/>
              <a:t>Vấn đề tham vấn cho sản phụ</a:t>
            </a:r>
          </a:p>
        </p:txBody>
      </p:sp>
    </p:spTree>
    <p:extLst>
      <p:ext uri="{BB962C8B-B14F-4D97-AF65-F5344CB8AC3E}">
        <p14:creationId xmlns:p14="http://schemas.microsoft.com/office/powerpoint/2010/main" val="270374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Lý do MLT lần trước còn hay không?</a:t>
            </a:r>
            <a:endParaRPr lang="en-US"/>
          </a:p>
        </p:txBody>
      </p:sp>
      <p:sp>
        <p:nvSpPr>
          <p:cNvPr id="3" name="Content Placeholder 2"/>
          <p:cNvSpPr>
            <a:spLocks noGrp="1"/>
          </p:cNvSpPr>
          <p:nvPr>
            <p:ph idx="1"/>
          </p:nvPr>
        </p:nvSpPr>
        <p:spPr/>
        <p:txBody>
          <a:bodyPr/>
          <a:lstStyle/>
          <a:p>
            <a:pPr marL="0" indent="0">
              <a:buNone/>
            </a:pPr>
            <a:r>
              <a:rPr lang="en-US" b="1" smtClean="0"/>
              <a:t>CÒN TỒN TẠI</a:t>
            </a:r>
            <a:r>
              <a:rPr lang="en-US" smtClean="0"/>
              <a:t>: Bất thường giải phẫu (khung chậu hẹp, TC dị dạng)</a:t>
            </a:r>
          </a:p>
          <a:p>
            <a:pPr marL="0" indent="0">
              <a:buNone/>
            </a:pPr>
            <a:r>
              <a:rPr lang="en-US" b="1" smtClean="0"/>
              <a:t>KHÔNG TỒN TẠI</a:t>
            </a:r>
            <a:r>
              <a:rPr lang="en-US" smtClean="0"/>
              <a:t>:</a:t>
            </a:r>
          </a:p>
          <a:p>
            <a:r>
              <a:rPr lang="en-US" smtClean="0"/>
              <a:t>Bất xứng đầu chậu</a:t>
            </a:r>
          </a:p>
          <a:p>
            <a:r>
              <a:rPr lang="en-US" smtClean="0"/>
              <a:t>Giục sanh thất bại</a:t>
            </a:r>
          </a:p>
          <a:p>
            <a:r>
              <a:rPr lang="en-US" smtClean="0"/>
              <a:t>Suy thai cấp trong chuyển dạ</a:t>
            </a:r>
          </a:p>
          <a:p>
            <a:r>
              <a:rPr lang="en-US" smtClean="0"/>
              <a:t>Ngôi bất thường</a:t>
            </a:r>
          </a:p>
          <a:p>
            <a:r>
              <a:rPr lang="en-US" smtClean="0"/>
              <a:t>Nhau bong non, nhau tiền đạo</a:t>
            </a:r>
            <a:endParaRPr lang="en-US"/>
          </a:p>
        </p:txBody>
      </p:sp>
    </p:spTree>
    <p:extLst>
      <p:ext uri="{BB962C8B-B14F-4D97-AF65-F5344CB8AC3E}">
        <p14:creationId xmlns:p14="http://schemas.microsoft.com/office/powerpoint/2010/main" val="164360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1325563"/>
          </a:xfrm>
        </p:spPr>
        <p:txBody>
          <a:bodyPr/>
          <a:lstStyle/>
          <a:p>
            <a:r>
              <a:rPr lang="en-US" smtClean="0"/>
              <a:t>(2) Chỉ định mổ lấy thai lần này?</a:t>
            </a:r>
            <a:endParaRPr lang="en-US"/>
          </a:p>
        </p:txBody>
      </p:sp>
      <p:graphicFrame>
        <p:nvGraphicFramePr>
          <p:cNvPr id="6" name="Table 5"/>
          <p:cNvGraphicFramePr>
            <a:graphicFrameLocks noGrp="1"/>
          </p:cNvGraphicFramePr>
          <p:nvPr>
            <p:extLst/>
          </p:nvPr>
        </p:nvGraphicFramePr>
        <p:xfrm>
          <a:off x="838200" y="1510384"/>
          <a:ext cx="10515600" cy="4713669"/>
        </p:xfrm>
        <a:graphic>
          <a:graphicData uri="http://schemas.openxmlformats.org/drawingml/2006/table">
            <a:tbl>
              <a:tblPr firstRow="1" firstCol="1" bandRow="1">
                <a:tableStyleId>{9D7B26C5-4107-4FEC-AEDC-1716B250A1EF}</a:tableStyleId>
              </a:tblPr>
              <a:tblGrid>
                <a:gridCol w="1615196"/>
                <a:gridCol w="4452305"/>
                <a:gridCol w="4448099"/>
              </a:tblGrid>
              <a:tr h="370710">
                <a:tc gridSpan="3">
                  <a:txBody>
                    <a:bodyPr/>
                    <a:lstStyle/>
                    <a:p>
                      <a:pPr marL="0" marR="0" algn="ctr">
                        <a:lnSpc>
                          <a:spcPct val="107000"/>
                        </a:lnSpc>
                        <a:spcBef>
                          <a:spcPts val="0"/>
                        </a:spcBef>
                        <a:spcAft>
                          <a:spcPts val="0"/>
                        </a:spcAft>
                      </a:pPr>
                      <a:r>
                        <a:rPr lang="en-US" sz="2000" smtClean="0">
                          <a:effectLst/>
                        </a:rPr>
                        <a:t>CHỈ ĐỊNH MỔ LẤY THAI</a:t>
                      </a:r>
                      <a:endParaRPr lang="en-US" sz="20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80557">
                <a:tc>
                  <a:txBody>
                    <a:bodyPr/>
                    <a:lstStyle/>
                    <a:p>
                      <a:pPr marL="0" marR="0" algn="ctr">
                        <a:lnSpc>
                          <a:spcPct val="107000"/>
                        </a:lnSpc>
                        <a:spcBef>
                          <a:spcPts val="0"/>
                        </a:spcBef>
                        <a:spcAft>
                          <a:spcPts val="0"/>
                        </a:spcAft>
                      </a:pPr>
                      <a:r>
                        <a:rPr lang="en-US" sz="1800">
                          <a:effectLst/>
                        </a:rPr>
                        <a:t> </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Tuyệt đối</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Tương đối</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r>
              <a:tr h="1186480">
                <a:tc>
                  <a:txBody>
                    <a:bodyPr/>
                    <a:lstStyle/>
                    <a:p>
                      <a:pPr marL="0" marR="0" algn="l">
                        <a:lnSpc>
                          <a:spcPct val="107000"/>
                        </a:lnSpc>
                        <a:spcBef>
                          <a:spcPts val="0"/>
                        </a:spcBef>
                        <a:spcAft>
                          <a:spcPts val="0"/>
                        </a:spcAft>
                      </a:pPr>
                      <a:r>
                        <a:rPr lang="en-US" sz="1800">
                          <a:effectLst/>
                        </a:rPr>
                        <a:t>Mẹ</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a:effectLst/>
                        </a:rPr>
                        <a:t>-Khởi phát CD thất bại</a:t>
                      </a:r>
                    </a:p>
                    <a:p>
                      <a:pPr marL="0" marR="0" algn="l">
                        <a:lnSpc>
                          <a:spcPct val="107000"/>
                        </a:lnSpc>
                        <a:spcBef>
                          <a:spcPts val="0"/>
                        </a:spcBef>
                        <a:spcAft>
                          <a:spcPts val="0"/>
                        </a:spcAft>
                      </a:pPr>
                      <a:r>
                        <a:rPr lang="en-US" sz="1800">
                          <a:effectLst/>
                        </a:rPr>
                        <a:t>-Sinh khó (CD kéo dài)</a:t>
                      </a:r>
                    </a:p>
                    <a:p>
                      <a:pPr marL="0" marR="0" algn="l">
                        <a:lnSpc>
                          <a:spcPct val="107000"/>
                        </a:lnSpc>
                        <a:spcBef>
                          <a:spcPts val="0"/>
                        </a:spcBef>
                        <a:spcAft>
                          <a:spcPts val="0"/>
                        </a:spcAft>
                      </a:pPr>
                      <a:r>
                        <a:rPr lang="en-US" sz="1800">
                          <a:effectLst/>
                        </a:rPr>
                        <a:t>-Bất xứng đầu-chậu tuyệt đối</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a:effectLst/>
                        </a:rPr>
                        <a:t>-MLT lặp lại</a:t>
                      </a:r>
                    </a:p>
                    <a:p>
                      <a:pPr marL="0" marR="0" algn="l">
                        <a:lnSpc>
                          <a:spcPct val="107000"/>
                        </a:lnSpc>
                        <a:spcBef>
                          <a:spcPts val="0"/>
                        </a:spcBef>
                        <a:spcAft>
                          <a:spcPts val="0"/>
                        </a:spcAft>
                      </a:pPr>
                      <a:r>
                        <a:rPr lang="en-US" sz="1800">
                          <a:effectLst/>
                        </a:rPr>
                        <a:t>-Bệnh lý mẹ (TSG nặng, tim mạch, ĐTĐ, UT CTC)</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r>
              <a:tr h="1589442">
                <a:tc>
                  <a:txBody>
                    <a:bodyPr/>
                    <a:lstStyle/>
                    <a:p>
                      <a:pPr marL="0" marR="0" algn="l">
                        <a:lnSpc>
                          <a:spcPct val="107000"/>
                        </a:lnSpc>
                        <a:spcBef>
                          <a:spcPts val="0"/>
                        </a:spcBef>
                        <a:spcAft>
                          <a:spcPts val="0"/>
                        </a:spcAft>
                      </a:pPr>
                      <a:r>
                        <a:rPr lang="en-US" sz="1800">
                          <a:effectLst/>
                        </a:rPr>
                        <a:t>Tử cung-nhau</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smtClean="0">
                          <a:effectLst/>
                        </a:rPr>
                        <a:t>-Tiền</a:t>
                      </a:r>
                      <a:r>
                        <a:rPr lang="en-US" sz="1800" baseline="0" smtClean="0">
                          <a:effectLst/>
                        </a:rPr>
                        <a:t> căn</a:t>
                      </a:r>
                      <a:r>
                        <a:rPr lang="en-US" sz="1800" smtClean="0">
                          <a:effectLst/>
                        </a:rPr>
                        <a:t> </a:t>
                      </a:r>
                      <a:r>
                        <a:rPr lang="en-US" sz="1800">
                          <a:effectLst/>
                        </a:rPr>
                        <a:t>vỡ tử cung</a:t>
                      </a:r>
                    </a:p>
                    <a:p>
                      <a:pPr marL="0" marR="0" algn="l">
                        <a:lnSpc>
                          <a:spcPct val="107000"/>
                        </a:lnSpc>
                        <a:spcBef>
                          <a:spcPts val="0"/>
                        </a:spcBef>
                        <a:spcAft>
                          <a:spcPts val="0"/>
                        </a:spcAft>
                      </a:pPr>
                      <a:r>
                        <a:rPr lang="en-US" sz="1800">
                          <a:effectLst/>
                        </a:rPr>
                        <a:t>-Tắc nghẽn đường ra</a:t>
                      </a:r>
                    </a:p>
                    <a:p>
                      <a:pPr marL="0" marR="0" algn="l">
                        <a:lnSpc>
                          <a:spcPct val="107000"/>
                        </a:lnSpc>
                        <a:spcBef>
                          <a:spcPts val="0"/>
                        </a:spcBef>
                        <a:spcAft>
                          <a:spcPts val="0"/>
                        </a:spcAft>
                      </a:pPr>
                      <a:r>
                        <a:rPr lang="en-US" sz="1800">
                          <a:effectLst/>
                        </a:rPr>
                        <a:t>-Nhau tiền đạo, nhau bong non lớn</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a:effectLst/>
                        </a:rPr>
                        <a:t>-TC phẫu thuật trên TC (ảnh hưởng phần lớn lớp cơ)</a:t>
                      </a:r>
                    </a:p>
                    <a:p>
                      <a:pPr marL="0" marR="0" algn="l">
                        <a:lnSpc>
                          <a:spcPct val="107000"/>
                        </a:lnSpc>
                        <a:spcBef>
                          <a:spcPts val="0"/>
                        </a:spcBef>
                        <a:spcAft>
                          <a:spcPts val="0"/>
                        </a:spcAft>
                      </a:pPr>
                      <a:r>
                        <a:rPr lang="en-US" sz="1800">
                          <a:effectLst/>
                        </a:rPr>
                        <a:t>-Dây rốn trước ngôi thai</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r>
              <a:tr h="1186480">
                <a:tc>
                  <a:txBody>
                    <a:bodyPr/>
                    <a:lstStyle/>
                    <a:p>
                      <a:pPr marL="0" marR="0" algn="l">
                        <a:lnSpc>
                          <a:spcPct val="107000"/>
                        </a:lnSpc>
                        <a:spcBef>
                          <a:spcPts val="0"/>
                        </a:spcBef>
                        <a:spcAft>
                          <a:spcPts val="0"/>
                        </a:spcAft>
                      </a:pPr>
                      <a:r>
                        <a:rPr lang="en-US" sz="1800">
                          <a:effectLst/>
                        </a:rPr>
                        <a:t>Con</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a:effectLst/>
                        </a:rPr>
                        <a:t>-Suy </a:t>
                      </a:r>
                      <a:r>
                        <a:rPr lang="en-US" sz="1800" smtClean="0">
                          <a:effectLst/>
                        </a:rPr>
                        <a:t>thai cấp</a:t>
                      </a:r>
                      <a:endParaRPr lang="en-US" sz="1800">
                        <a:effectLst/>
                      </a:endParaRPr>
                    </a:p>
                    <a:p>
                      <a:pPr marL="0" marR="0" algn="l">
                        <a:lnSpc>
                          <a:spcPct val="107000"/>
                        </a:lnSpc>
                        <a:spcBef>
                          <a:spcPts val="0"/>
                        </a:spcBef>
                        <a:spcAft>
                          <a:spcPts val="0"/>
                        </a:spcAft>
                      </a:pPr>
                      <a:r>
                        <a:rPr lang="en-US" sz="1800">
                          <a:effectLst/>
                        </a:rPr>
                        <a:t>-Sa dây rốn</a:t>
                      </a:r>
                    </a:p>
                    <a:p>
                      <a:pPr marL="0" marR="0" algn="l">
                        <a:lnSpc>
                          <a:spcPct val="107000"/>
                        </a:lnSpc>
                        <a:spcBef>
                          <a:spcPts val="0"/>
                        </a:spcBef>
                        <a:spcAft>
                          <a:spcPts val="0"/>
                        </a:spcAft>
                      </a:pPr>
                      <a:r>
                        <a:rPr lang="en-US" sz="1800">
                          <a:effectLst/>
                        </a:rPr>
                        <a:t>-Ngôi ngang</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1800">
                          <a:effectLst/>
                        </a:rPr>
                        <a:t>-Ngôi bất thường (mông, trán)</a:t>
                      </a:r>
                    </a:p>
                    <a:p>
                      <a:pPr marL="0" marR="0" algn="l">
                        <a:lnSpc>
                          <a:spcPct val="107000"/>
                        </a:lnSpc>
                        <a:spcBef>
                          <a:spcPts val="0"/>
                        </a:spcBef>
                        <a:spcAft>
                          <a:spcPts val="0"/>
                        </a:spcAft>
                      </a:pPr>
                      <a:r>
                        <a:rPr lang="en-US" sz="1800">
                          <a:effectLst/>
                        </a:rPr>
                        <a:t>-Thai to</a:t>
                      </a:r>
                    </a:p>
                    <a:p>
                      <a:pPr marL="0" marR="0" algn="l">
                        <a:lnSpc>
                          <a:spcPct val="107000"/>
                        </a:lnSpc>
                        <a:spcBef>
                          <a:spcPts val="0"/>
                        </a:spcBef>
                        <a:spcAft>
                          <a:spcPts val="0"/>
                        </a:spcAft>
                      </a:pPr>
                      <a:r>
                        <a:rPr lang="en-US" sz="1800">
                          <a:effectLst/>
                        </a:rPr>
                        <a:t>-Thai dị tật (não úng thủy)</a:t>
                      </a:r>
                      <a:endParaRPr lang="en-US" sz="1800">
                        <a:effectLst/>
                        <a:latin typeface="UTM Helve" panose="020406030505060202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194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VMC lành tốt hay không?</a:t>
            </a:r>
            <a:endParaRPr lang="en-US"/>
          </a:p>
        </p:txBody>
      </p:sp>
      <p:sp>
        <p:nvSpPr>
          <p:cNvPr id="3" name="Content Placeholder 2"/>
          <p:cNvSpPr>
            <a:spLocks noGrp="1"/>
          </p:cNvSpPr>
          <p:nvPr>
            <p:ph idx="1"/>
          </p:nvPr>
        </p:nvSpPr>
        <p:spPr/>
        <p:txBody>
          <a:bodyPr>
            <a:normAutofit fontScale="92500" lnSpcReduction="20000"/>
          </a:bodyPr>
          <a:lstStyle/>
          <a:p>
            <a:pPr>
              <a:lnSpc>
                <a:spcPct val="150000"/>
              </a:lnSpc>
            </a:pPr>
            <a:r>
              <a:rPr lang="en-US" smtClean="0"/>
              <a:t>Phải là đường mổ ngang đoạn dưới thân TC </a:t>
            </a:r>
            <a:r>
              <a:rPr lang="en-US" i="1" smtClean="0">
                <a:solidFill>
                  <a:schemeClr val="bg2">
                    <a:lumMod val="75000"/>
                  </a:schemeClr>
                </a:solidFill>
              </a:rPr>
              <a:t>(mà không phải là mổ dọc thân TC hay mổ bóc nhân xơ TC, mổ lấy thai ngoài TC đoạn kẽ, mổ vá vỡ TC, mổ vá thủng TC do nạo hút thai…)</a:t>
            </a:r>
            <a:endParaRPr lang="en-US" i="1" smtClean="0"/>
          </a:p>
          <a:p>
            <a:pPr>
              <a:lnSpc>
                <a:spcPct val="150000"/>
              </a:lnSpc>
            </a:pPr>
            <a:r>
              <a:rPr lang="en-US" smtClean="0"/>
              <a:t>Không phải sẹo vá lại thân TC sau vỡ TC lần trước</a:t>
            </a:r>
          </a:p>
          <a:p>
            <a:pPr>
              <a:lnSpc>
                <a:spcPct val="150000"/>
              </a:lnSpc>
            </a:pPr>
            <a:r>
              <a:rPr lang="en-US" smtClean="0"/>
              <a:t>Mới chỉ mổ 1 lần (*)</a:t>
            </a:r>
          </a:p>
          <a:p>
            <a:pPr>
              <a:lnSpc>
                <a:spcPct val="150000"/>
              </a:lnSpc>
            </a:pPr>
            <a:r>
              <a:rPr lang="en-US" smtClean="0"/>
              <a:t>Thời gian từ lúc mổ đến nay &gt;2 năm</a:t>
            </a:r>
          </a:p>
          <a:p>
            <a:pPr>
              <a:lnSpc>
                <a:spcPct val="150000"/>
              </a:lnSpc>
            </a:pPr>
            <a:r>
              <a:rPr lang="en-US" smtClean="0"/>
              <a:t>Lần mổ trước không có NT ối, NT hậu phẫu  (NT TC, viêm NMTC)</a:t>
            </a:r>
          </a:p>
          <a:p>
            <a:pPr>
              <a:lnSpc>
                <a:spcPct val="150000"/>
              </a:lnSpc>
            </a:pPr>
            <a:endParaRPr lang="en-US" smtClean="0"/>
          </a:p>
          <a:p>
            <a:pPr>
              <a:lnSpc>
                <a:spcPct val="150000"/>
              </a:lnSpc>
            </a:pPr>
            <a:endParaRPr lang="en-US"/>
          </a:p>
        </p:txBody>
      </p:sp>
    </p:spTree>
    <p:extLst>
      <p:ext uri="{BB962C8B-B14F-4D97-AF65-F5344CB8AC3E}">
        <p14:creationId xmlns:p14="http://schemas.microsoft.com/office/powerpoint/2010/main" val="385919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205679"/>
            <a:ext cx="10515600" cy="1325563"/>
          </a:xfrm>
        </p:spPr>
        <p:txBody>
          <a:bodyPr/>
          <a:lstStyle/>
          <a:p>
            <a:r>
              <a:rPr lang="en-US" smtClean="0"/>
              <a:t>(5) Tham vấn với sản phụ</a:t>
            </a:r>
            <a:endParaRPr lang="en-US"/>
          </a:p>
        </p:txBody>
      </p:sp>
      <p:sp>
        <p:nvSpPr>
          <p:cNvPr id="4" name="Title 1"/>
          <p:cNvSpPr txBox="1">
            <a:spLocks/>
          </p:cNvSpPr>
          <p:nvPr/>
        </p:nvSpPr>
        <p:spPr>
          <a:xfrm>
            <a:off x="838199" y="17905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(4) Cơ sở y tế có điều kiện theo dõi &amp; thực hiện MLT cấp cứu không?</a:t>
            </a:r>
            <a:endParaRPr lang="en-US"/>
          </a:p>
        </p:txBody>
      </p:sp>
    </p:spTree>
    <p:extLst>
      <p:ext uri="{BB962C8B-B14F-4D97-AF65-F5344CB8AC3E}">
        <p14:creationId xmlns:p14="http://schemas.microsoft.com/office/powerpoint/2010/main" val="78600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164AD-F6BA-44E4-A357-7902D74AC613}"/>
              </a:ext>
            </a:extLst>
          </p:cNvPr>
          <p:cNvSpPr>
            <a:spLocks noGrp="1"/>
          </p:cNvSpPr>
          <p:nvPr>
            <p:ph type="title"/>
          </p:nvPr>
        </p:nvSpPr>
        <p:spPr/>
        <p:txBody>
          <a:bodyPr/>
          <a:lstStyle/>
          <a:p>
            <a:r>
              <a:rPr lang="en-US" smtClean="0"/>
              <a:t>Giải </a:t>
            </a:r>
            <a:r>
              <a:rPr lang="en-US"/>
              <a:t>phẫu học tử cung</a:t>
            </a:r>
            <a:endParaRPr lang="vi-VN"/>
          </a:p>
        </p:txBody>
      </p:sp>
      <p:sp>
        <p:nvSpPr>
          <p:cNvPr id="3" name="Content Placeholder 2">
            <a:extLst>
              <a:ext uri="{FF2B5EF4-FFF2-40B4-BE49-F238E27FC236}">
                <a16:creationId xmlns="" xmlns:a16="http://schemas.microsoft.com/office/drawing/2014/main" id="{BC88E445-677A-4C67-858E-F9573B220C82}"/>
              </a:ext>
            </a:extLst>
          </p:cNvPr>
          <p:cNvSpPr>
            <a:spLocks noGrp="1"/>
          </p:cNvSpPr>
          <p:nvPr>
            <p:ph idx="1"/>
          </p:nvPr>
        </p:nvSpPr>
        <p:spPr/>
        <p:txBody>
          <a:bodyPr/>
          <a:lstStyle/>
          <a:p>
            <a:r>
              <a:rPr lang="en-US"/>
              <a:t>Nằm trong vùng tiểu khung</a:t>
            </a:r>
          </a:p>
          <a:p>
            <a:r>
              <a:rPr lang="en-US"/>
              <a:t>Hình quả lê, từ trên xuống có ba </a:t>
            </a:r>
            <a:r>
              <a:rPr lang="en-US" smtClean="0"/>
              <a:t>phần:</a:t>
            </a:r>
            <a:endParaRPr lang="en-US"/>
          </a:p>
          <a:p>
            <a:pPr lvl="1">
              <a:buFont typeface="Wingdings" panose="05000000000000000000" pitchFamily="2" charset="2"/>
              <a:buChar char="§"/>
            </a:pPr>
            <a:r>
              <a:rPr lang="en-US"/>
              <a:t>        </a:t>
            </a:r>
            <a:r>
              <a:rPr lang="en-US" smtClean="0"/>
              <a:t>Thân tử cung</a:t>
            </a:r>
          </a:p>
          <a:p>
            <a:pPr lvl="1">
              <a:buFont typeface="Wingdings" panose="05000000000000000000" pitchFamily="2" charset="2"/>
              <a:buChar char="§"/>
            </a:pPr>
            <a:r>
              <a:rPr lang="en-US" smtClean="0"/>
              <a:t>        Eo tử cung</a:t>
            </a:r>
          </a:p>
          <a:p>
            <a:pPr lvl="1">
              <a:buFont typeface="Wingdings" panose="05000000000000000000" pitchFamily="2" charset="2"/>
              <a:buChar char="§"/>
            </a:pPr>
            <a:r>
              <a:rPr lang="en-US" smtClean="0"/>
              <a:t>        Cổ tử cung</a:t>
            </a:r>
          </a:p>
          <a:p>
            <a:r>
              <a:rPr lang="en-US" smtClean="0"/>
              <a:t>Mạch </a:t>
            </a:r>
            <a:r>
              <a:rPr lang="en-US"/>
              <a:t>máu, thần </a:t>
            </a:r>
            <a:r>
              <a:rPr lang="en-US" smtClean="0"/>
              <a:t>kinh:</a:t>
            </a:r>
            <a:endParaRPr lang="en-US"/>
          </a:p>
          <a:p>
            <a:pPr lvl="1">
              <a:buFont typeface="Wingdings" panose="05000000000000000000" pitchFamily="2" charset="2"/>
              <a:buChar char="§"/>
            </a:pPr>
            <a:r>
              <a:rPr lang="en-US"/>
              <a:t>         </a:t>
            </a:r>
            <a:r>
              <a:rPr lang="en-US" smtClean="0"/>
              <a:t>ĐM-TM tử </a:t>
            </a:r>
            <a:r>
              <a:rPr lang="en-US"/>
              <a:t>cung</a:t>
            </a:r>
          </a:p>
          <a:p>
            <a:pPr lvl="1">
              <a:buFont typeface="Wingdings" panose="05000000000000000000" pitchFamily="2" charset="2"/>
              <a:buChar char="§"/>
            </a:pPr>
            <a:r>
              <a:rPr lang="en-US"/>
              <a:t>         Thần kinh tử cung  </a:t>
            </a:r>
          </a:p>
          <a:p>
            <a:pPr marL="0" indent="0">
              <a:buNone/>
            </a:pPr>
            <a:endParaRPr lang="vi-VN"/>
          </a:p>
        </p:txBody>
      </p:sp>
    </p:spTree>
    <p:extLst>
      <p:ext uri="{BB962C8B-B14F-4D97-AF65-F5344CB8AC3E}">
        <p14:creationId xmlns:p14="http://schemas.microsoft.com/office/powerpoint/2010/main" val="30316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50375"/>
            <a:ext cx="10515600" cy="2905432"/>
          </a:xfrm>
        </p:spPr>
        <p:txBody>
          <a:bodyPr/>
          <a:lstStyle/>
          <a:p>
            <a:pPr algn="ctr"/>
            <a:r>
              <a:rPr lang="en-US" b="1" smtClean="0"/>
              <a:t>Theo dõi sinh ngả ÂĐ/VMC </a:t>
            </a:r>
            <a:r>
              <a:rPr lang="en-US" b="1"/>
              <a:t>có điểm khác biệt như thế </a:t>
            </a:r>
            <a:r>
              <a:rPr lang="en-US" b="1" smtClean="0"/>
              <a:t>nào? </a:t>
            </a:r>
            <a:endParaRPr lang="en-US"/>
          </a:p>
        </p:txBody>
      </p:sp>
    </p:spTree>
    <p:extLst>
      <p:ext uri="{BB962C8B-B14F-4D97-AF65-F5344CB8AC3E}">
        <p14:creationId xmlns:p14="http://schemas.microsoft.com/office/powerpoint/2010/main" val="91538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Thái độ xử trí</a:t>
            </a:r>
            <a:endParaRPr lang="en-US"/>
          </a:p>
        </p:txBody>
      </p:sp>
      <p:sp>
        <p:nvSpPr>
          <p:cNvPr id="3" name="Content Placeholder 2"/>
          <p:cNvSpPr>
            <a:spLocks noGrp="1"/>
          </p:cNvSpPr>
          <p:nvPr>
            <p:ph idx="1"/>
          </p:nvPr>
        </p:nvSpPr>
        <p:spPr/>
        <p:txBody>
          <a:bodyPr/>
          <a:lstStyle/>
          <a:p>
            <a:r>
              <a:rPr lang="en-US" smtClean="0"/>
              <a:t>Theo dõi EFM liên tục</a:t>
            </a:r>
          </a:p>
          <a:p>
            <a:r>
              <a:rPr lang="en-US" smtClean="0"/>
              <a:t>Nhận biết các dấu hiệu vỡ tử cung</a:t>
            </a:r>
          </a:p>
          <a:p>
            <a:r>
              <a:rPr lang="en-US" smtClean="0"/>
              <a:t>Theo dõi chuyển dạ kéo dài</a:t>
            </a:r>
          </a:p>
          <a:p>
            <a:r>
              <a:rPr lang="en-US" smtClean="0"/>
              <a:t>Mổ lấy thai ngay khi nghi ngờ vỡ tử cung </a:t>
            </a:r>
            <a:endParaRPr lang="en-US"/>
          </a:p>
        </p:txBody>
      </p:sp>
    </p:spTree>
    <p:extLst>
      <p:ext uri="{BB962C8B-B14F-4D97-AF65-F5344CB8AC3E}">
        <p14:creationId xmlns:p14="http://schemas.microsoft.com/office/powerpoint/2010/main" val="190295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Khởi phát chuyển dạ</a:t>
            </a:r>
            <a:endParaRPr lang="en-US"/>
          </a:p>
        </p:txBody>
      </p:sp>
      <p:sp>
        <p:nvSpPr>
          <p:cNvPr id="3" name="Content Placeholder 2"/>
          <p:cNvSpPr>
            <a:spLocks noGrp="1"/>
          </p:cNvSpPr>
          <p:nvPr>
            <p:ph idx="1"/>
          </p:nvPr>
        </p:nvSpPr>
        <p:spPr/>
        <p:txBody>
          <a:bodyPr/>
          <a:lstStyle/>
          <a:p>
            <a:r>
              <a:rPr lang="en-US" smtClean="0"/>
              <a:t>Khởi phát chuyển dạ làm tăng nguy cơ vỡ tử cung </a:t>
            </a:r>
          </a:p>
          <a:p>
            <a:r>
              <a:rPr lang="en-US" smtClean="0"/>
              <a:t>Nguy cơ này cao hơn ở những sản phụ chưa từng sinh ngả âm đạo trước đây</a:t>
            </a:r>
          </a:p>
          <a:p>
            <a:r>
              <a:rPr lang="en-US" smtClean="0"/>
              <a:t>Tăng liều Oxytocin có liên quan đến tăng nguy cơ vỡ tử cung</a:t>
            </a:r>
          </a:p>
          <a:p>
            <a:r>
              <a:rPr lang="en-US"/>
              <a:t>Prostaglandin làm tăng nguy cơ vỡ tử </a:t>
            </a:r>
            <a:r>
              <a:rPr lang="en-US" smtClean="0"/>
              <a:t>cung</a:t>
            </a:r>
          </a:p>
        </p:txBody>
      </p:sp>
    </p:spTree>
    <p:extLst>
      <p:ext uri="{BB962C8B-B14F-4D97-AF65-F5344CB8AC3E}">
        <p14:creationId xmlns:p14="http://schemas.microsoft.com/office/powerpoint/2010/main" val="3025522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Khởi phát chuyển dạ</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 </a:t>
            </a:r>
            <a:r>
              <a:rPr lang="en-US" smtClean="0"/>
              <a:t>ACOG 2013:</a:t>
            </a:r>
          </a:p>
          <a:p>
            <a:r>
              <a:rPr lang="fr-FR" smtClean="0"/>
              <a:t>Chọn sản phụ </a:t>
            </a:r>
            <a:r>
              <a:rPr lang="fr-FR"/>
              <a:t>có nhiều khả năng thành công </a:t>
            </a:r>
            <a:r>
              <a:rPr lang="fr-FR" smtClean="0"/>
              <a:t>nhất cho thử nghiệm </a:t>
            </a:r>
            <a:r>
              <a:rPr lang="fr-FR"/>
              <a:t>chuyển </a:t>
            </a:r>
            <a:r>
              <a:rPr lang="fr-FR" smtClean="0"/>
              <a:t>dạ</a:t>
            </a:r>
          </a:p>
          <a:p>
            <a:r>
              <a:rPr lang="en-US" smtClean="0"/>
              <a:t>Chống chỉ định sử dụng misoprostol</a:t>
            </a:r>
          </a:p>
          <a:p>
            <a:r>
              <a:rPr lang="en-US" smtClean="0"/>
              <a:t>Tránh sử dụng liên tục oxytocin và prostaglandin</a:t>
            </a:r>
            <a:endParaRPr lang="en-US"/>
          </a:p>
        </p:txBody>
      </p:sp>
    </p:spTree>
    <p:extLst>
      <p:ext uri="{BB962C8B-B14F-4D97-AF65-F5344CB8AC3E}">
        <p14:creationId xmlns:p14="http://schemas.microsoft.com/office/powerpoint/2010/main" val="98726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Giảm đau ngoài màng cứng</a:t>
            </a:r>
            <a:endParaRPr lang="en-US"/>
          </a:p>
        </p:txBody>
      </p:sp>
      <p:sp>
        <p:nvSpPr>
          <p:cNvPr id="3" name="Content Placeholder 2"/>
          <p:cNvSpPr>
            <a:spLocks noGrp="1"/>
          </p:cNvSpPr>
          <p:nvPr>
            <p:ph idx="1"/>
          </p:nvPr>
        </p:nvSpPr>
        <p:spPr/>
        <p:txBody>
          <a:bodyPr>
            <a:normAutofit/>
          </a:bodyPr>
          <a:lstStyle/>
          <a:p>
            <a:r>
              <a:rPr lang="fr-FR"/>
              <a:t>Tỷ lệ VBAC thành công </a:t>
            </a:r>
            <a:r>
              <a:rPr lang="fr-FR" smtClean="0"/>
              <a:t>cao hơn khi sử dụng giảm </a:t>
            </a:r>
            <a:r>
              <a:rPr lang="fr-FR"/>
              <a:t>đau </a:t>
            </a:r>
            <a:r>
              <a:rPr lang="fr-FR" smtClean="0"/>
              <a:t>ngoài </a:t>
            </a:r>
            <a:r>
              <a:rPr lang="fr-FR"/>
              <a:t>màng cứng </a:t>
            </a:r>
            <a:r>
              <a:rPr lang="fr-FR" smtClean="0"/>
              <a:t>so với các </a:t>
            </a:r>
            <a:r>
              <a:rPr lang="fr-FR"/>
              <a:t>hình thức giảm đau khác (</a:t>
            </a:r>
            <a:r>
              <a:rPr lang="fr-FR" smtClean="0"/>
              <a:t>Landon, 2005</a:t>
            </a:r>
            <a:r>
              <a:rPr lang="fr-FR"/>
              <a:t>) </a:t>
            </a:r>
            <a:endParaRPr lang="fr-FR" smtClean="0"/>
          </a:p>
          <a:p>
            <a:r>
              <a:rPr lang="fr-FR" smtClean="0"/>
              <a:t>Không </a:t>
            </a:r>
            <a:r>
              <a:rPr lang="fr-FR"/>
              <a:t>có bằng chứng cho thấy giảm đau ngoài màng cứng là </a:t>
            </a:r>
            <a:r>
              <a:rPr lang="fr-FR" smtClean="0"/>
              <a:t>yếu tố nguy cơ gây thất bại</a:t>
            </a:r>
            <a:r>
              <a:rPr lang="en-US" smtClean="0"/>
              <a:t> </a:t>
            </a:r>
            <a:r>
              <a:rPr lang="fr-FR" smtClean="0"/>
              <a:t>TOLAC</a:t>
            </a:r>
          </a:p>
          <a:p>
            <a:r>
              <a:rPr lang="en-US"/>
              <a:t>Gây tê ngoài </a:t>
            </a:r>
            <a:r>
              <a:rPr lang="en-US" smtClean="0"/>
              <a:t>màng </a:t>
            </a:r>
            <a:r>
              <a:rPr lang="en-US"/>
              <a:t>cứng hiếm khi che </a:t>
            </a:r>
            <a:r>
              <a:rPr lang="en-US" smtClean="0"/>
              <a:t>giấu </a:t>
            </a:r>
            <a:r>
              <a:rPr lang="en-US"/>
              <a:t>các dấu hiệu và triệu chứng của vỡ tử </a:t>
            </a:r>
            <a:r>
              <a:rPr lang="en-US" smtClean="0"/>
              <a:t>cung </a:t>
            </a:r>
          </a:p>
          <a:p>
            <a:pPr>
              <a:buFont typeface="Wingdings" panose="05000000000000000000" pitchFamily="2" charset="2"/>
              <a:buChar char="Ø"/>
            </a:pPr>
            <a:r>
              <a:rPr lang="en-US" smtClean="0"/>
              <a:t> ACOG 2012: </a:t>
            </a:r>
            <a:r>
              <a:rPr lang="en-US"/>
              <a:t>thuốc giảm đau ngoài màng cứng có thể được sử dụng một cách an </a:t>
            </a:r>
            <a:r>
              <a:rPr lang="en-US" smtClean="0"/>
              <a:t>toàn trong thử nghiệm </a:t>
            </a:r>
            <a:r>
              <a:rPr lang="en-US"/>
              <a:t>chuyển </a:t>
            </a:r>
            <a:r>
              <a:rPr lang="en-US" smtClean="0"/>
              <a:t>dạ</a:t>
            </a:r>
            <a:endParaRPr lang="en-US"/>
          </a:p>
        </p:txBody>
      </p:sp>
    </p:spTree>
    <p:extLst>
      <p:ext uri="{BB962C8B-B14F-4D97-AF65-F5344CB8AC3E}">
        <p14:creationId xmlns:p14="http://schemas.microsoft.com/office/powerpoint/2010/main" val="197157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Vỡ tử cung</a:t>
            </a:r>
            <a:r>
              <a:rPr lang="en-US" dirty="0" smtClean="0"/>
              <a:t>	</a:t>
            </a:r>
            <a:endParaRPr lang="vi-VN" dirty="0"/>
          </a:p>
        </p:txBody>
      </p:sp>
      <p:sp>
        <p:nvSpPr>
          <p:cNvPr id="3" name="Content Placeholder 2"/>
          <p:cNvSpPr>
            <a:spLocks noGrp="1"/>
          </p:cNvSpPr>
          <p:nvPr>
            <p:ph idx="1"/>
          </p:nvPr>
        </p:nvSpPr>
        <p:spPr>
          <a:xfrm>
            <a:off x="513217" y="1814286"/>
            <a:ext cx="6955971" cy="4268335"/>
          </a:xfrm>
        </p:spPr>
        <p:txBody>
          <a:bodyPr>
            <a:normAutofit/>
          </a:bodyPr>
          <a:lstStyle/>
          <a:p>
            <a:endParaRPr lang="en-US" smtClean="0"/>
          </a:p>
          <a:p>
            <a:pPr>
              <a:lnSpc>
                <a:spcPct val="150000"/>
              </a:lnSpc>
            </a:pPr>
            <a:r>
              <a:rPr lang="en-US"/>
              <a:t>Tỉ lệ vỡ tử cung ở các đường </a:t>
            </a:r>
            <a:r>
              <a:rPr lang="en-US" smtClean="0"/>
              <a:t>mổ:</a:t>
            </a:r>
            <a:r>
              <a:rPr lang="en-US"/>
              <a:t/>
            </a:r>
            <a:br>
              <a:rPr lang="en-US"/>
            </a:br>
            <a:r>
              <a:rPr lang="vi-VN"/>
              <a:t> </a:t>
            </a:r>
            <a:r>
              <a:rPr lang="en-US" smtClean="0"/>
              <a:t>  Đường </a:t>
            </a:r>
            <a:r>
              <a:rPr lang="en-US"/>
              <a:t>mổ tử cung cổ điển (4-9%)</a:t>
            </a:r>
            <a:br>
              <a:rPr lang="en-US"/>
            </a:br>
            <a:r>
              <a:rPr lang="vi-VN">
                <a:latin typeface="Calibri" panose="020F0502020204030204" pitchFamily="34" charset="0"/>
              </a:rPr>
              <a:t> </a:t>
            </a:r>
            <a:r>
              <a:rPr lang="en-US" smtClean="0">
                <a:latin typeface="Calibri" panose="020F0502020204030204" pitchFamily="34" charset="0"/>
              </a:rPr>
              <a:t>  </a:t>
            </a:r>
            <a:r>
              <a:rPr lang="vi-VN" smtClean="0">
                <a:latin typeface="Calibri" panose="020F0502020204030204" pitchFamily="34" charset="0"/>
              </a:rPr>
              <a:t>Đường </a:t>
            </a:r>
            <a:r>
              <a:rPr lang="vi-VN">
                <a:latin typeface="Calibri" panose="020F0502020204030204" pitchFamily="34" charset="0"/>
              </a:rPr>
              <a:t>rạch chữ T (4-9%)</a:t>
            </a:r>
            <a:br>
              <a:rPr lang="vi-VN">
                <a:latin typeface="Calibri" panose="020F0502020204030204" pitchFamily="34" charset="0"/>
              </a:rPr>
            </a:br>
            <a:r>
              <a:rPr lang="vi-VN">
                <a:latin typeface="Calibri" panose="020F0502020204030204" pitchFamily="34" charset="0"/>
              </a:rPr>
              <a:t> </a:t>
            </a:r>
            <a:r>
              <a:rPr lang="en-US" smtClean="0">
                <a:latin typeface="Calibri" panose="020F0502020204030204" pitchFamily="34" charset="0"/>
              </a:rPr>
              <a:t>  </a:t>
            </a:r>
            <a:r>
              <a:rPr lang="vi-VN" smtClean="0">
                <a:latin typeface="Calibri" panose="020F0502020204030204" pitchFamily="34" charset="0"/>
              </a:rPr>
              <a:t>Đường </a:t>
            </a:r>
            <a:r>
              <a:rPr lang="vi-VN">
                <a:latin typeface="Calibri" panose="020F0502020204030204" pitchFamily="34" charset="0"/>
              </a:rPr>
              <a:t>rạch dọc đoạn dưới (1-7%)</a:t>
            </a:r>
            <a:br>
              <a:rPr lang="vi-VN">
                <a:latin typeface="Calibri" panose="020F0502020204030204" pitchFamily="34" charset="0"/>
              </a:rPr>
            </a:br>
            <a:r>
              <a:rPr lang="vi-VN">
                <a:latin typeface="Calibri" panose="020F0502020204030204" pitchFamily="34" charset="0"/>
              </a:rPr>
              <a:t> </a:t>
            </a:r>
            <a:r>
              <a:rPr lang="en-US" smtClean="0">
                <a:latin typeface="Calibri" panose="020F0502020204030204" pitchFamily="34" charset="0"/>
              </a:rPr>
              <a:t>  </a:t>
            </a:r>
            <a:r>
              <a:rPr lang="vi-VN" smtClean="0">
                <a:latin typeface="Calibri" panose="020F0502020204030204" pitchFamily="34" charset="0"/>
              </a:rPr>
              <a:t>Đường </a:t>
            </a:r>
            <a:r>
              <a:rPr lang="vi-VN">
                <a:latin typeface="Calibri" panose="020F0502020204030204" pitchFamily="34" charset="0"/>
              </a:rPr>
              <a:t>rạch ngang đoạn duới (0.2-1.5%)</a:t>
            </a:r>
            <a:endParaRPr lang="en-US" dirty="0" smtClean="0"/>
          </a:p>
        </p:txBody>
      </p:sp>
      <p:pic>
        <p:nvPicPr>
          <p:cNvPr id="1026" name="Picture 2" descr="Káº¿t quáº£ hÃ¬nh áº£nh cho uterine inc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106" y="2102950"/>
            <a:ext cx="47625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18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dõi vỡ tử cung</a:t>
            </a:r>
            <a:endParaRPr lang="en-US"/>
          </a:p>
        </p:txBody>
      </p:sp>
      <p:sp>
        <p:nvSpPr>
          <p:cNvPr id="3" name="Content Placeholder 2"/>
          <p:cNvSpPr>
            <a:spLocks noGrp="1"/>
          </p:cNvSpPr>
          <p:nvPr>
            <p:ph idx="1"/>
          </p:nvPr>
        </p:nvSpPr>
        <p:spPr/>
        <p:txBody>
          <a:bodyPr/>
          <a:lstStyle/>
          <a:p>
            <a:r>
              <a:rPr lang="en-US" smtClean="0"/>
              <a:t>Vỡ tử cung/VMC không có dấu hiệu dọa vỡ như trong chuyển dạ bình thường</a:t>
            </a:r>
            <a:endParaRPr lang="en-US"/>
          </a:p>
          <a:p>
            <a:endParaRPr lang="en-US"/>
          </a:p>
        </p:txBody>
      </p:sp>
      <p:pic>
        <p:nvPicPr>
          <p:cNvPr id="4" name="Picture 3"/>
          <p:cNvPicPr>
            <a:picLocks noChangeAspect="1"/>
          </p:cNvPicPr>
          <p:nvPr/>
        </p:nvPicPr>
        <p:blipFill rotWithShape="1">
          <a:blip r:embed="rId4"/>
          <a:srcRect l="798"/>
          <a:stretch/>
        </p:blipFill>
        <p:spPr>
          <a:xfrm>
            <a:off x="1424065" y="2770591"/>
            <a:ext cx="8954465" cy="3675180"/>
          </a:xfrm>
          <a:prstGeom prst="rect">
            <a:avLst/>
          </a:prstGeom>
        </p:spPr>
      </p:pic>
    </p:spTree>
    <p:extLst>
      <p:ext uri="{BB962C8B-B14F-4D97-AF65-F5344CB8AC3E}">
        <p14:creationId xmlns:p14="http://schemas.microsoft.com/office/powerpoint/2010/main" val="277700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dõi vỡ tử cung</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mtClean="0"/>
              <a:t> Dấu </a:t>
            </a:r>
            <a:r>
              <a:rPr lang="en-US"/>
              <a:t>hiệu và triệu </a:t>
            </a:r>
            <a:r>
              <a:rPr lang="en-US" smtClean="0"/>
              <a:t>chứng cấp tính của vỡ </a:t>
            </a:r>
            <a:r>
              <a:rPr lang="en-US"/>
              <a:t>tử cung </a:t>
            </a:r>
            <a:r>
              <a:rPr lang="en-US" smtClean="0"/>
              <a:t>rất thay đổi:</a:t>
            </a:r>
          </a:p>
          <a:p>
            <a:r>
              <a:rPr lang="en-US" smtClean="0"/>
              <a:t>Đau VMC: đau trên VMC cả trong và ngoài cơn gò</a:t>
            </a:r>
          </a:p>
          <a:p>
            <a:r>
              <a:rPr lang="en-US" smtClean="0"/>
              <a:t>Bất thường tim thai</a:t>
            </a:r>
          </a:p>
          <a:p>
            <a:r>
              <a:rPr lang="en-US" smtClean="0"/>
              <a:t>Tăng </a:t>
            </a:r>
            <a:r>
              <a:rPr lang="en-US"/>
              <a:t>co thắt tử </a:t>
            </a:r>
            <a:r>
              <a:rPr lang="en-US" smtClean="0"/>
              <a:t>cung</a:t>
            </a:r>
          </a:p>
          <a:p>
            <a:r>
              <a:rPr lang="en-US" smtClean="0"/>
              <a:t>Xuất huyết </a:t>
            </a:r>
            <a:r>
              <a:rPr lang="en-US"/>
              <a:t>âm </a:t>
            </a:r>
            <a:r>
              <a:rPr lang="en-US" smtClean="0"/>
              <a:t>đạo: máu đỏ tươi</a:t>
            </a:r>
            <a:endParaRPr lang="en-US"/>
          </a:p>
          <a:p>
            <a:r>
              <a:rPr lang="en-US" smtClean="0"/>
              <a:t>Sờ thấy các phần thai ngay dưới thành bụng</a:t>
            </a:r>
          </a:p>
          <a:p>
            <a:r>
              <a:rPr lang="en-US" smtClean="0"/>
              <a:t>Khởi phát mới 1 cơn đau </a:t>
            </a:r>
            <a:r>
              <a:rPr lang="en-US"/>
              <a:t>tử </a:t>
            </a:r>
            <a:r>
              <a:rPr lang="en-US" smtClean="0"/>
              <a:t>cung dữ dội</a:t>
            </a:r>
          </a:p>
          <a:p>
            <a:pPr marL="0" indent="0">
              <a:buNone/>
            </a:pPr>
            <a:endParaRPr lang="en-US"/>
          </a:p>
        </p:txBody>
      </p:sp>
    </p:spTree>
    <p:extLst>
      <p:ext uri="{BB962C8B-B14F-4D97-AF65-F5344CB8AC3E}">
        <p14:creationId xmlns:p14="http://schemas.microsoft.com/office/powerpoint/2010/main" val="2270759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47888" y="365125"/>
            <a:ext cx="10096224" cy="5990705"/>
          </a:xfrm>
          <a:prstGeom prst="rect">
            <a:avLst/>
          </a:prstGeom>
        </p:spPr>
      </p:pic>
    </p:spTree>
    <p:extLst>
      <p:ext uri="{BB962C8B-B14F-4D97-AF65-F5344CB8AC3E}">
        <p14:creationId xmlns:p14="http://schemas.microsoft.com/office/powerpoint/2010/main" val="2949114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Theo dõi vỡ tử cung</a:t>
            </a:r>
            <a:endParaRPr lang="en-US"/>
          </a:p>
        </p:txBody>
      </p:sp>
      <p:sp>
        <p:nvSpPr>
          <p:cNvPr id="3" name="Content Placeholder 2"/>
          <p:cNvSpPr>
            <a:spLocks noGrp="1"/>
          </p:cNvSpPr>
          <p:nvPr>
            <p:ph idx="1"/>
          </p:nvPr>
        </p:nvSpPr>
        <p:spPr>
          <a:xfrm>
            <a:off x="838200" y="1825625"/>
            <a:ext cx="10515600" cy="3410052"/>
          </a:xfrm>
        </p:spPr>
        <p:txBody>
          <a:bodyPr/>
          <a:lstStyle/>
          <a:p>
            <a:r>
              <a:rPr lang="en-US" smtClean="0"/>
              <a:t>Không thể đưa ra dự báo tiền sản chính xác về vỡ tử cung</a:t>
            </a:r>
          </a:p>
          <a:p>
            <a:r>
              <a:rPr lang="en-US" smtClean="0"/>
              <a:t>Bất thường tim thai là gợi ý quan trọng nhất (70% các trường hợp vỡ </a:t>
            </a:r>
            <a:r>
              <a:rPr lang="en-US"/>
              <a:t>tử </a:t>
            </a:r>
            <a:r>
              <a:rPr lang="en-US" smtClean="0"/>
              <a:t>cung) </a:t>
            </a:r>
          </a:p>
          <a:p>
            <a:pPr>
              <a:buFont typeface="Wingdings" panose="05000000000000000000" pitchFamily="2" charset="2"/>
              <a:buChar char="Ø"/>
            </a:pPr>
            <a:r>
              <a:rPr lang="en-US"/>
              <a:t> </a:t>
            </a:r>
            <a:r>
              <a:rPr lang="en-US" smtClean="0"/>
              <a:t>Bác sĩ có kinh nghiệm theo dõi bất thường tim thai trên EFM</a:t>
            </a:r>
            <a:endParaRPr lang="en-US"/>
          </a:p>
        </p:txBody>
      </p:sp>
    </p:spTree>
    <p:extLst>
      <p:ext uri="{BB962C8B-B14F-4D97-AF65-F5344CB8AC3E}">
        <p14:creationId xmlns:p14="http://schemas.microsoft.com/office/powerpoint/2010/main" val="386120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A84F24-B689-4D77-BDAE-5A09C601FB4B}"/>
              </a:ext>
            </a:extLst>
          </p:cNvPr>
          <p:cNvSpPr>
            <a:spLocks noGrp="1"/>
          </p:cNvSpPr>
          <p:nvPr>
            <p:ph type="title"/>
          </p:nvPr>
        </p:nvSpPr>
        <p:spPr>
          <a:xfrm>
            <a:off x="3763108" y="386862"/>
            <a:ext cx="6287726" cy="1466386"/>
          </a:xfrm>
        </p:spPr>
        <p:txBody>
          <a:bodyPr/>
          <a:lstStyle/>
          <a:p>
            <a:endParaRPr lang="vi-VN"/>
          </a:p>
        </p:txBody>
      </p:sp>
      <p:pic>
        <p:nvPicPr>
          <p:cNvPr id="8" name="Content Placeholder 7" descr="A picture containing text, map&#10;&#10;Description generated with very high confidence">
            <a:extLst>
              <a:ext uri="{FF2B5EF4-FFF2-40B4-BE49-F238E27FC236}">
                <a16:creationId xmlns="" xmlns:a16="http://schemas.microsoft.com/office/drawing/2014/main" id="{955722DF-0677-44CA-858A-0C6FCC3594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1415253" cy="6961239"/>
          </a:xfrm>
        </p:spPr>
      </p:pic>
    </p:spTree>
    <p:extLst>
      <p:ext uri="{BB962C8B-B14F-4D97-AF65-F5344CB8AC3E}">
        <p14:creationId xmlns:p14="http://schemas.microsoft.com/office/powerpoint/2010/main" val="2394475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Xử trí vỡ tử cung/VMC</a:t>
            </a:r>
            <a:endParaRPr lang="en-US"/>
          </a:p>
        </p:txBody>
      </p:sp>
      <p:sp>
        <p:nvSpPr>
          <p:cNvPr id="5" name="Content Placeholder 4"/>
          <p:cNvSpPr>
            <a:spLocks noGrp="1"/>
          </p:cNvSpPr>
          <p:nvPr>
            <p:ph idx="1"/>
          </p:nvPr>
        </p:nvSpPr>
        <p:spPr/>
        <p:txBody>
          <a:bodyPr/>
          <a:lstStyle/>
          <a:p>
            <a:r>
              <a:rPr lang="en-US" smtClean="0"/>
              <a:t>Vỡ </a:t>
            </a:r>
            <a:r>
              <a:rPr lang="en-US"/>
              <a:t>tử </a:t>
            </a:r>
            <a:r>
              <a:rPr lang="en-US" smtClean="0"/>
              <a:t>cung/VMC có tiên lượng rất xấu </a:t>
            </a:r>
          </a:p>
          <a:p>
            <a:pPr>
              <a:buFont typeface="Wingdings" panose="05000000000000000000" pitchFamily="2" charset="2"/>
              <a:buChar char="Ø"/>
            </a:pPr>
            <a:r>
              <a:rPr lang="en-US"/>
              <a:t> </a:t>
            </a:r>
            <a:r>
              <a:rPr lang="en-US" smtClean="0"/>
              <a:t>Mổ lấy thai cấp cứu </a:t>
            </a:r>
          </a:p>
          <a:p>
            <a:r>
              <a:rPr lang="en-US" smtClean="0"/>
              <a:t>Kết cục </a:t>
            </a:r>
            <a:r>
              <a:rPr lang="en-US"/>
              <a:t>của </a:t>
            </a:r>
            <a:r>
              <a:rPr lang="en-US" smtClean="0"/>
              <a:t>thai nhi phụ thuộc vào “decision-to-delivery time”</a:t>
            </a:r>
            <a:endParaRPr lang="en-US"/>
          </a:p>
        </p:txBody>
      </p:sp>
      <p:pic>
        <p:nvPicPr>
          <p:cNvPr id="3" name="Picture 2"/>
          <p:cNvPicPr>
            <a:picLocks noChangeAspect="1"/>
          </p:cNvPicPr>
          <p:nvPr/>
        </p:nvPicPr>
        <p:blipFill>
          <a:blip r:embed="rId4"/>
          <a:stretch>
            <a:fillRect/>
          </a:stretch>
        </p:blipFill>
        <p:spPr>
          <a:xfrm>
            <a:off x="2448472" y="3478342"/>
            <a:ext cx="7070282" cy="2955505"/>
          </a:xfrm>
          <a:prstGeom prst="rect">
            <a:avLst/>
          </a:prstGeom>
        </p:spPr>
      </p:pic>
    </p:spTree>
    <p:extLst>
      <p:ext uri="{BB962C8B-B14F-4D97-AF65-F5344CB8AC3E}">
        <p14:creationId xmlns:p14="http://schemas.microsoft.com/office/powerpoint/2010/main" val="3189493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Biến</a:t>
            </a:r>
            <a:r>
              <a:rPr lang="en-US" dirty="0" smtClean="0"/>
              <a:t> </a:t>
            </a:r>
            <a:r>
              <a:rPr lang="en-US" dirty="0" err="1" smtClean="0"/>
              <a:t>chứng</a:t>
            </a:r>
            <a:r>
              <a:rPr lang="en-US" dirty="0" smtClean="0"/>
              <a:t> VMC	</a:t>
            </a:r>
            <a:endParaRPr lang="vi-VN" dirty="0"/>
          </a:p>
        </p:txBody>
      </p:sp>
      <p:sp>
        <p:nvSpPr>
          <p:cNvPr id="5" name="Content Placeholder 4"/>
          <p:cNvSpPr>
            <a:spLocks noGrp="1"/>
          </p:cNvSpPr>
          <p:nvPr>
            <p:ph idx="1"/>
          </p:nvPr>
        </p:nvSpPr>
        <p:spPr/>
        <p:txBody>
          <a:bodyPr/>
          <a:lstStyle/>
          <a:p>
            <a:r>
              <a:rPr lang="en-US" smtClean="0"/>
              <a:t>Vỡ tử cung</a:t>
            </a:r>
          </a:p>
          <a:p>
            <a:r>
              <a:rPr lang="en-US" smtClean="0"/>
              <a:t>Nhiễm trùng vết mổ</a:t>
            </a:r>
          </a:p>
          <a:p>
            <a:r>
              <a:rPr lang="en-US" smtClean="0"/>
              <a:t>Nhau tiền đạo</a:t>
            </a:r>
          </a:p>
          <a:p>
            <a:r>
              <a:rPr lang="en-US" smtClean="0"/>
              <a:t>Nhau cài răng lược</a:t>
            </a:r>
          </a:p>
          <a:p>
            <a:r>
              <a:rPr lang="en-US" smtClean="0"/>
              <a:t>Cắt tử cung</a:t>
            </a:r>
            <a:endParaRPr lang="en-US"/>
          </a:p>
        </p:txBody>
      </p:sp>
      <p:pic>
        <p:nvPicPr>
          <p:cNvPr id="6" name="Picture 5"/>
          <p:cNvPicPr>
            <a:picLocks noChangeAspect="1"/>
          </p:cNvPicPr>
          <p:nvPr/>
        </p:nvPicPr>
        <p:blipFill>
          <a:blip r:embed="rId3"/>
          <a:stretch>
            <a:fillRect/>
          </a:stretch>
        </p:blipFill>
        <p:spPr>
          <a:xfrm>
            <a:off x="6408103" y="536457"/>
            <a:ext cx="4811440" cy="6057378"/>
          </a:xfrm>
          <a:prstGeom prst="rect">
            <a:avLst/>
          </a:prstGeom>
        </p:spPr>
      </p:pic>
    </p:spTree>
    <p:extLst>
      <p:ext uri="{BB962C8B-B14F-4D97-AF65-F5344CB8AC3E}">
        <p14:creationId xmlns:p14="http://schemas.microsoft.com/office/powerpoint/2010/main" val="2678349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pPr>
              <a:lnSpc>
                <a:spcPct val="150000"/>
              </a:lnSpc>
            </a:pPr>
            <a:r>
              <a:rPr lang="en-US" smtClean="0"/>
              <a:t>TBL Y4 &amp; Y6</a:t>
            </a:r>
          </a:p>
          <a:p>
            <a:pPr>
              <a:lnSpc>
                <a:spcPct val="150000"/>
              </a:lnSpc>
            </a:pPr>
            <a:r>
              <a:rPr lang="en-US" smtClean="0"/>
              <a:t>Williams </a:t>
            </a:r>
            <a:r>
              <a:rPr lang="en-US"/>
              <a:t>Obstetrics</a:t>
            </a:r>
            <a:r>
              <a:rPr lang="en-US"/>
              <a:t>, </a:t>
            </a:r>
            <a:r>
              <a:rPr lang="en-US" smtClean="0"/>
              <a:t>24th Edition</a:t>
            </a:r>
          </a:p>
          <a:p>
            <a:pPr>
              <a:lnSpc>
                <a:spcPct val="150000"/>
              </a:lnSpc>
            </a:pPr>
            <a:r>
              <a:rPr lang="en-US" smtClean="0"/>
              <a:t>ACOG Practive Bulletin Number 184, November 2017</a:t>
            </a:r>
          </a:p>
          <a:p>
            <a:endParaRPr lang="en-US"/>
          </a:p>
        </p:txBody>
      </p:sp>
    </p:spTree>
    <p:extLst>
      <p:ext uri="{BB962C8B-B14F-4D97-AF65-F5344CB8AC3E}">
        <p14:creationId xmlns:p14="http://schemas.microsoft.com/office/powerpoint/2010/main" val="3287106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Thành viên</a:t>
            </a:r>
            <a:endParaRPr lang="en-US"/>
          </a:p>
        </p:txBody>
      </p:sp>
      <p:sp>
        <p:nvSpPr>
          <p:cNvPr id="3" name="Content Placeholder 2"/>
          <p:cNvSpPr>
            <a:spLocks noGrp="1"/>
          </p:cNvSpPr>
          <p:nvPr>
            <p:ph idx="1"/>
          </p:nvPr>
        </p:nvSpPr>
        <p:spPr/>
        <p:txBody>
          <a:bodyPr/>
          <a:lstStyle/>
          <a:p>
            <a:r>
              <a:rPr lang="en-US" smtClean="0"/>
              <a:t>Kiều Quang Ân</a:t>
            </a:r>
          </a:p>
          <a:p>
            <a:r>
              <a:rPr lang="en-US" smtClean="0"/>
              <a:t>Huỳnh Quang Đạt</a:t>
            </a:r>
          </a:p>
          <a:p>
            <a:r>
              <a:rPr lang="en-US" smtClean="0"/>
              <a:t>Trần Quang Khải</a:t>
            </a:r>
          </a:p>
          <a:p>
            <a:r>
              <a:rPr lang="en-US" smtClean="0"/>
              <a:t>Nguyễn Vũ Phong</a:t>
            </a:r>
          </a:p>
          <a:p>
            <a:r>
              <a:rPr lang="en-US" smtClean="0"/>
              <a:t>Phạm Hữu Trí</a:t>
            </a:r>
          </a:p>
          <a:p>
            <a:r>
              <a:rPr lang="en-US" smtClean="0"/>
              <a:t>Nguyễn Đỗ Văn</a:t>
            </a:r>
          </a:p>
          <a:p>
            <a:r>
              <a:rPr lang="en-US" smtClean="0"/>
              <a:t>Nguyễn Đỗ Vũ</a:t>
            </a:r>
            <a:endParaRPr lang="en-US"/>
          </a:p>
        </p:txBody>
      </p:sp>
    </p:spTree>
    <p:extLst>
      <p:ext uri="{BB962C8B-B14F-4D97-AF65-F5344CB8AC3E}">
        <p14:creationId xmlns:p14="http://schemas.microsoft.com/office/powerpoint/2010/main" val="396910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400">
              <a:latin typeface=".VnFree" panose="020B7200000000000000" pitchFamily="34" charset="0"/>
            </a:endParaRPr>
          </a:p>
          <a:p>
            <a:pPr marL="0" indent="0" algn="ctr">
              <a:buNone/>
            </a:pPr>
            <a:r>
              <a:rPr lang="en-US" sz="8000">
                <a:latin typeface=".VnFree" panose="020B7200000000000000" pitchFamily="34" charset="0"/>
              </a:rPr>
              <a:t>    </a:t>
            </a:r>
            <a:r>
              <a:rPr lang="en-US" sz="9600">
                <a:latin typeface=".VnFree" panose="020B7200000000000000" pitchFamily="34" charset="0"/>
              </a:rPr>
              <a:t>Thank you for listening</a:t>
            </a:r>
            <a:endParaRPr lang="en-US" sz="8000">
              <a:latin typeface=".VnFree" panose="020B7200000000000000" pitchFamily="34" charset="0"/>
            </a:endParaRPr>
          </a:p>
        </p:txBody>
      </p:sp>
    </p:spTree>
    <p:extLst>
      <p:ext uri="{BB962C8B-B14F-4D97-AF65-F5344CB8AC3E}">
        <p14:creationId xmlns:p14="http://schemas.microsoft.com/office/powerpoint/2010/main" val="35957708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7E3F07-8EF8-403A-B6C5-622C9EA6AD28}"/>
              </a:ext>
            </a:extLst>
          </p:cNvPr>
          <p:cNvSpPr>
            <a:spLocks noGrp="1"/>
          </p:cNvSpPr>
          <p:nvPr>
            <p:ph type="title"/>
          </p:nvPr>
        </p:nvSpPr>
        <p:spPr/>
        <p:txBody>
          <a:bodyPr/>
          <a:lstStyle/>
          <a:p>
            <a:r>
              <a:rPr lang="en-US" smtClean="0"/>
              <a:t>Định </a:t>
            </a:r>
            <a:r>
              <a:rPr lang="en-US"/>
              <a:t>nghĩa </a:t>
            </a:r>
            <a:endParaRPr lang="vi-VN"/>
          </a:p>
        </p:txBody>
      </p:sp>
      <p:sp>
        <p:nvSpPr>
          <p:cNvPr id="3" name="Content Placeholder 2">
            <a:extLst>
              <a:ext uri="{FF2B5EF4-FFF2-40B4-BE49-F238E27FC236}">
                <a16:creationId xmlns="" xmlns:a16="http://schemas.microsoft.com/office/drawing/2014/main" id="{2EE4ED3D-C410-484F-B7A6-8C89EAB4EC57}"/>
              </a:ext>
            </a:extLst>
          </p:cNvPr>
          <p:cNvSpPr>
            <a:spLocks noGrp="1"/>
          </p:cNvSpPr>
          <p:nvPr>
            <p:ph idx="1"/>
          </p:nvPr>
        </p:nvSpPr>
        <p:spPr/>
        <p:txBody>
          <a:bodyPr>
            <a:normAutofit/>
          </a:bodyPr>
          <a:lstStyle/>
          <a:p>
            <a:r>
              <a:rPr lang="en-US"/>
              <a:t>Vết mổ cũ : là vết mổ trên thân tử cung</a:t>
            </a:r>
          </a:p>
          <a:p>
            <a:r>
              <a:rPr lang="en-US"/>
              <a:t>Một số thuật ngữ</a:t>
            </a:r>
          </a:p>
          <a:p>
            <a:pPr lvl="1">
              <a:lnSpc>
                <a:spcPct val="150000"/>
              </a:lnSpc>
              <a:buFont typeface="Wingdings" panose="05000000000000000000" pitchFamily="2" charset="2"/>
              <a:buChar char="§"/>
            </a:pPr>
            <a:r>
              <a:rPr lang="en-US" smtClean="0"/>
              <a:t> TOLAC (Trial </a:t>
            </a:r>
            <a:r>
              <a:rPr lang="en-US"/>
              <a:t>of Labor After Labor </a:t>
            </a:r>
            <a:r>
              <a:rPr lang="en-US" smtClean="0"/>
              <a:t>Cesarean)</a:t>
            </a:r>
            <a:endParaRPr lang="en-US"/>
          </a:p>
          <a:p>
            <a:pPr lvl="1">
              <a:lnSpc>
                <a:spcPct val="150000"/>
              </a:lnSpc>
              <a:buFont typeface="Wingdings" panose="05000000000000000000" pitchFamily="2" charset="2"/>
              <a:buChar char="§"/>
            </a:pPr>
            <a:r>
              <a:rPr lang="en-US" smtClean="0"/>
              <a:t> VBAC (Vaginal </a:t>
            </a:r>
            <a:r>
              <a:rPr lang="en-US"/>
              <a:t>Birth After </a:t>
            </a:r>
            <a:r>
              <a:rPr lang="en-US" smtClean="0"/>
              <a:t>Cesarean)</a:t>
            </a:r>
            <a:endParaRPr lang="en-US"/>
          </a:p>
          <a:p>
            <a:pPr lvl="1">
              <a:lnSpc>
                <a:spcPct val="150000"/>
              </a:lnSpc>
              <a:buFont typeface="Wingdings" panose="05000000000000000000" pitchFamily="2" charset="2"/>
              <a:buChar char="§"/>
            </a:pPr>
            <a:r>
              <a:rPr lang="en-US" smtClean="0"/>
              <a:t> ERCD (Elective </a:t>
            </a:r>
            <a:r>
              <a:rPr lang="en-US"/>
              <a:t>Repeat Cesarean </a:t>
            </a:r>
            <a:r>
              <a:rPr lang="en-US" smtClean="0"/>
              <a:t>Delivery)</a:t>
            </a:r>
            <a:endParaRPr lang="en-US"/>
          </a:p>
          <a:p>
            <a:pPr>
              <a:lnSpc>
                <a:spcPct val="150000"/>
              </a:lnSpc>
            </a:pPr>
            <a:endParaRPr lang="en-US"/>
          </a:p>
          <a:p>
            <a:endParaRPr lang="en-US"/>
          </a:p>
        </p:txBody>
      </p:sp>
    </p:spTree>
    <p:extLst>
      <p:ext uri="{BB962C8B-B14F-4D97-AF65-F5344CB8AC3E}">
        <p14:creationId xmlns:p14="http://schemas.microsoft.com/office/powerpoint/2010/main" val="181911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BDA52D-CBB9-4988-94C8-B548B3BD521D}"/>
              </a:ext>
            </a:extLst>
          </p:cNvPr>
          <p:cNvSpPr>
            <a:spLocks noGrp="1"/>
          </p:cNvSpPr>
          <p:nvPr>
            <p:ph type="title"/>
          </p:nvPr>
        </p:nvSpPr>
        <p:spPr/>
        <p:txBody>
          <a:bodyPr/>
          <a:lstStyle/>
          <a:p>
            <a:r>
              <a:rPr lang="en-US" smtClean="0"/>
              <a:t>Phân </a:t>
            </a:r>
            <a:r>
              <a:rPr lang="en-US"/>
              <a:t>loại </a:t>
            </a:r>
            <a:endParaRPr lang="vi-VN"/>
          </a:p>
        </p:txBody>
      </p:sp>
      <p:sp>
        <p:nvSpPr>
          <p:cNvPr id="3" name="Content Placeholder 2">
            <a:extLst>
              <a:ext uri="{FF2B5EF4-FFF2-40B4-BE49-F238E27FC236}">
                <a16:creationId xmlns="" xmlns:a16="http://schemas.microsoft.com/office/drawing/2014/main" id="{7EF8D542-7A26-4AC3-878F-41662BC86CD4}"/>
              </a:ext>
            </a:extLst>
          </p:cNvPr>
          <p:cNvSpPr>
            <a:spLocks noGrp="1"/>
          </p:cNvSpPr>
          <p:nvPr>
            <p:ph sz="half" idx="1"/>
          </p:nvPr>
        </p:nvSpPr>
        <p:spPr>
          <a:xfrm>
            <a:off x="601036" y="1825625"/>
            <a:ext cx="4640665" cy="4430714"/>
          </a:xfrm>
        </p:spPr>
        <p:txBody>
          <a:bodyPr/>
          <a:lstStyle/>
          <a:p>
            <a:pPr fontAlgn="ctr"/>
            <a:r>
              <a:rPr lang="en-US" b="1"/>
              <a:t>VMC lấy thai</a:t>
            </a:r>
          </a:p>
          <a:p>
            <a:pPr lvl="1" fontAlgn="ctr">
              <a:lnSpc>
                <a:spcPct val="150000"/>
              </a:lnSpc>
              <a:buFont typeface="Wingdings" panose="05000000000000000000" pitchFamily="2" charset="2"/>
              <a:buChar char="§"/>
            </a:pPr>
            <a:r>
              <a:rPr lang="en-US"/>
              <a:t>      VMC dọc thân tử cung</a:t>
            </a:r>
            <a:endParaRPr lang="vi-VN"/>
          </a:p>
          <a:p>
            <a:pPr lvl="1" fontAlgn="t">
              <a:lnSpc>
                <a:spcPct val="150000"/>
              </a:lnSpc>
              <a:buFont typeface="Wingdings" panose="05000000000000000000" pitchFamily="2" charset="2"/>
              <a:buChar char="§"/>
            </a:pPr>
            <a:r>
              <a:rPr lang="en-US"/>
              <a:t>      VMC </a:t>
            </a:r>
            <a:r>
              <a:rPr lang="en-US" smtClean="0"/>
              <a:t>chữ </a:t>
            </a:r>
            <a:r>
              <a:rPr lang="en-US"/>
              <a:t>T</a:t>
            </a:r>
          </a:p>
          <a:p>
            <a:pPr lvl="1" fontAlgn="t">
              <a:lnSpc>
                <a:spcPct val="150000"/>
              </a:lnSpc>
              <a:buFont typeface="Wingdings" panose="05000000000000000000" pitchFamily="2" charset="2"/>
              <a:buChar char="§"/>
            </a:pPr>
            <a:r>
              <a:rPr lang="en-US"/>
              <a:t>      VMC ngang đoạn dưới TC </a:t>
            </a:r>
          </a:p>
          <a:p>
            <a:pPr lvl="1" fontAlgn="t">
              <a:lnSpc>
                <a:spcPct val="150000"/>
              </a:lnSpc>
              <a:buFont typeface="Wingdings" panose="05000000000000000000" pitchFamily="2" charset="2"/>
              <a:buChar char="§"/>
            </a:pPr>
            <a:r>
              <a:rPr lang="en-US"/>
              <a:t>      VMC dọc đoạn dưới TC      </a:t>
            </a:r>
            <a:r>
              <a:rPr lang="en-US" smtClean="0"/>
              <a:t>    </a:t>
            </a:r>
            <a:endParaRPr lang="en-US">
              <a:latin typeface="Calibri (Body)"/>
              <a:cs typeface="Arial" pitchFamily="34" charset="0"/>
            </a:endParaRPr>
          </a:p>
        </p:txBody>
      </p:sp>
      <p:sp>
        <p:nvSpPr>
          <p:cNvPr id="4" name="Content Placeholder 3">
            <a:extLst>
              <a:ext uri="{FF2B5EF4-FFF2-40B4-BE49-F238E27FC236}">
                <a16:creationId xmlns="" xmlns:a16="http://schemas.microsoft.com/office/drawing/2014/main" id="{6AB3C010-0EA8-4F76-B788-27FBE8E59F90}"/>
              </a:ext>
            </a:extLst>
          </p:cNvPr>
          <p:cNvSpPr>
            <a:spLocks noGrp="1"/>
          </p:cNvSpPr>
          <p:nvPr>
            <p:ph sz="half" idx="2"/>
          </p:nvPr>
        </p:nvSpPr>
        <p:spPr/>
        <p:txBody>
          <a:bodyPr/>
          <a:lstStyle/>
          <a:p>
            <a:r>
              <a:rPr lang="en-US" b="1"/>
              <a:t>VMC khác trên thân TC</a:t>
            </a:r>
            <a:endParaRPr lang="vi-VN"/>
          </a:p>
          <a:p>
            <a:pPr lvl="1">
              <a:lnSpc>
                <a:spcPct val="150000"/>
              </a:lnSpc>
              <a:buFont typeface="Wingdings" panose="05000000000000000000" pitchFamily="2" charset="2"/>
              <a:buChar char="§"/>
            </a:pPr>
            <a:r>
              <a:rPr lang="en-US"/>
              <a:t>      Bóc nhân xơ</a:t>
            </a:r>
            <a:endParaRPr lang="vi-VN"/>
          </a:p>
          <a:p>
            <a:pPr lvl="1">
              <a:lnSpc>
                <a:spcPct val="150000"/>
              </a:lnSpc>
              <a:buFont typeface="Wingdings" panose="05000000000000000000" pitchFamily="2" charset="2"/>
              <a:buChar char="§"/>
            </a:pPr>
            <a:r>
              <a:rPr lang="en-US"/>
              <a:t>      Bóc nhân chorio</a:t>
            </a:r>
          </a:p>
          <a:p>
            <a:pPr lvl="1">
              <a:lnSpc>
                <a:spcPct val="150000"/>
              </a:lnSpc>
              <a:buFont typeface="Wingdings" panose="05000000000000000000" pitchFamily="2" charset="2"/>
              <a:buChar char="§"/>
            </a:pPr>
            <a:r>
              <a:rPr lang="en-US"/>
              <a:t>      Cắt góc tử cung</a:t>
            </a:r>
            <a:endParaRPr lang="vi-VN"/>
          </a:p>
          <a:p>
            <a:pPr lvl="1">
              <a:lnSpc>
                <a:spcPct val="150000"/>
              </a:lnSpc>
              <a:buFont typeface="Wingdings" panose="05000000000000000000" pitchFamily="2" charset="2"/>
              <a:buChar char="§"/>
            </a:pPr>
            <a:endParaRPr lang="vi-VN"/>
          </a:p>
          <a:p>
            <a:endParaRPr lang="vi-VN"/>
          </a:p>
        </p:txBody>
      </p:sp>
    </p:spTree>
    <p:extLst>
      <p:ext uri="{BB962C8B-B14F-4D97-AF65-F5344CB8AC3E}">
        <p14:creationId xmlns:p14="http://schemas.microsoft.com/office/powerpoint/2010/main" val="6520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 name="Picture 2" descr="A close up of a logo&#10;&#10;Description generated with high confidence">
            <a:extLst>
              <a:ext uri="{FF2B5EF4-FFF2-40B4-BE49-F238E27FC236}">
                <a16:creationId xmlns="" xmlns:a16="http://schemas.microsoft.com/office/drawing/2014/main" id="{78ED549C-E45F-46FB-96A4-9F51C67AB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1284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AA7E61-DE35-4863-9666-2BA631EE03CC}"/>
              </a:ext>
            </a:extLst>
          </p:cNvPr>
          <p:cNvSpPr>
            <a:spLocks noGrp="1"/>
          </p:cNvSpPr>
          <p:nvPr>
            <p:ph type="title"/>
          </p:nvPr>
        </p:nvSpPr>
        <p:spPr/>
        <p:txBody>
          <a:bodyPr/>
          <a:lstStyle/>
          <a:p>
            <a:endParaRPr lang="vi-VN"/>
          </a:p>
        </p:txBody>
      </p:sp>
      <p:sp>
        <p:nvSpPr>
          <p:cNvPr id="3" name="Content Placeholder 2">
            <a:extLst>
              <a:ext uri="{FF2B5EF4-FFF2-40B4-BE49-F238E27FC236}">
                <a16:creationId xmlns="" xmlns:a16="http://schemas.microsoft.com/office/drawing/2014/main" id="{2B37DE81-CEBB-4099-A780-5EE782B3C45B}"/>
              </a:ext>
            </a:extLst>
          </p:cNvPr>
          <p:cNvSpPr>
            <a:spLocks noGrp="1"/>
          </p:cNvSpPr>
          <p:nvPr>
            <p:ph idx="1"/>
          </p:nvPr>
        </p:nvSpPr>
        <p:spPr/>
        <p:txBody>
          <a:bodyPr/>
          <a:lstStyle/>
          <a:p>
            <a:endParaRPr lang="vi-VN"/>
          </a:p>
        </p:txBody>
      </p:sp>
      <p:pic>
        <p:nvPicPr>
          <p:cNvPr id="4" name="Content Placeholder 4">
            <a:extLst>
              <a:ext uri="{FF2B5EF4-FFF2-40B4-BE49-F238E27FC236}">
                <a16:creationId xmlns="" xmlns:a16="http://schemas.microsoft.com/office/drawing/2014/main" id="{43E09FCA-3372-45C1-B14C-4ACDB6E53F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9035" y="86320"/>
            <a:ext cx="7687907" cy="2992259"/>
          </a:xfrm>
          <a:prstGeom prst="rect">
            <a:avLst/>
          </a:prstGeom>
        </p:spPr>
      </p:pic>
      <p:pic>
        <p:nvPicPr>
          <p:cNvPr id="5" name="Picture 4">
            <a:extLst>
              <a:ext uri="{FF2B5EF4-FFF2-40B4-BE49-F238E27FC236}">
                <a16:creationId xmlns="" xmlns:a16="http://schemas.microsoft.com/office/drawing/2014/main" id="{E12D6EFC-4643-4E89-99DC-D3503EDBB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62" y="3465635"/>
            <a:ext cx="6935452" cy="3051712"/>
          </a:xfrm>
          <a:prstGeom prst="rect">
            <a:avLst/>
          </a:prstGeom>
        </p:spPr>
      </p:pic>
      <p:pic>
        <p:nvPicPr>
          <p:cNvPr id="6" name="Picture 5">
            <a:extLst>
              <a:ext uri="{FF2B5EF4-FFF2-40B4-BE49-F238E27FC236}">
                <a16:creationId xmlns="" xmlns:a16="http://schemas.microsoft.com/office/drawing/2014/main" id="{48C065F8-F443-4E1C-A230-3ED3C02C7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8" y="127510"/>
            <a:ext cx="4470587" cy="6615289"/>
          </a:xfrm>
          <a:prstGeom prst="rect">
            <a:avLst/>
          </a:prstGeom>
        </p:spPr>
      </p:pic>
    </p:spTree>
    <p:extLst>
      <p:ext uri="{BB962C8B-B14F-4D97-AF65-F5344CB8AC3E}">
        <p14:creationId xmlns:p14="http://schemas.microsoft.com/office/powerpoint/2010/main" val="340321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916689117"/>
              </p:ext>
            </p:extLst>
          </p:nvPr>
        </p:nvGraphicFramePr>
        <p:xfrm>
          <a:off x="838200" y="537035"/>
          <a:ext cx="10515600" cy="5878278"/>
        </p:xfrm>
        <a:graphic>
          <a:graphicData uri="http://schemas.openxmlformats.org/drawingml/2006/table">
            <a:tbl>
              <a:tblPr firstRow="1" bandRow="1">
                <a:tableStyleId>{5C22544A-7EE6-4342-B048-85BDC9FD1C3A}</a:tableStyleId>
              </a:tblPr>
              <a:tblGrid>
                <a:gridCol w="5257800"/>
                <a:gridCol w="5257800"/>
              </a:tblGrid>
              <a:tr h="653142">
                <a:tc>
                  <a:txBody>
                    <a:bodyPr/>
                    <a:lstStyle/>
                    <a:p>
                      <a:r>
                        <a:rPr lang="en-US" sz="2400" smtClean="0"/>
                        <a:t>Mổ</a:t>
                      </a:r>
                      <a:r>
                        <a:rPr lang="en-US" sz="2400" baseline="0" smtClean="0"/>
                        <a:t> dọc thân tử cung</a:t>
                      </a:r>
                      <a:endParaRPr lang="en-US" sz="2400"/>
                    </a:p>
                  </a:txBody>
                  <a:tcPr/>
                </a:tc>
                <a:tc>
                  <a:txBody>
                    <a:bodyPr/>
                    <a:lstStyle/>
                    <a:p>
                      <a:r>
                        <a:rPr lang="en-US" sz="2400" smtClean="0"/>
                        <a:t>Mổ</a:t>
                      </a:r>
                      <a:r>
                        <a:rPr lang="en-US" sz="2400" baseline="0" smtClean="0"/>
                        <a:t> ngang đoạn dưới thân tử cung</a:t>
                      </a:r>
                      <a:endParaRPr lang="en-US" sz="2400"/>
                    </a:p>
                  </a:txBody>
                  <a:tcPr/>
                </a:tc>
              </a:tr>
              <a:tr h="653142">
                <a:tc>
                  <a:txBody>
                    <a:bodyPr/>
                    <a:lstStyle/>
                    <a:p>
                      <a:r>
                        <a:rPr lang="en-US" sz="2400" smtClean="0"/>
                        <a:t>MLT</a:t>
                      </a:r>
                      <a:r>
                        <a:rPr lang="en-US" sz="2400" baseline="0" smtClean="0"/>
                        <a:t> nhanh, dễ</a:t>
                      </a:r>
                      <a:endParaRPr lang="en-US" sz="2400"/>
                    </a:p>
                  </a:txBody>
                  <a:tcPr/>
                </a:tc>
                <a:tc>
                  <a:txBody>
                    <a:bodyPr/>
                    <a:lstStyle/>
                    <a:p>
                      <a:r>
                        <a:rPr lang="en-US" sz="2400" smtClean="0"/>
                        <a:t>MLT chậm</a:t>
                      </a:r>
                      <a:r>
                        <a:rPr lang="en-US" sz="2400" baseline="0" smtClean="0"/>
                        <a:t> hơn</a:t>
                      </a:r>
                      <a:endParaRPr lang="en-US" sz="2400"/>
                    </a:p>
                  </a:txBody>
                  <a:tcPr/>
                </a:tc>
              </a:tr>
              <a:tr h="653142">
                <a:tc>
                  <a:txBody>
                    <a:bodyPr/>
                    <a:lstStyle/>
                    <a:p>
                      <a:r>
                        <a:rPr lang="en-US" sz="2400" smtClean="0"/>
                        <a:t>Ít</a:t>
                      </a:r>
                      <a:r>
                        <a:rPr lang="en-US" sz="2400" baseline="0" smtClean="0"/>
                        <a:t> tổn thương ĐM tử cung</a:t>
                      </a:r>
                      <a:endParaRPr lang="en-US" sz="2400"/>
                    </a:p>
                  </a:txBody>
                  <a:tcPr/>
                </a:tc>
                <a:tc>
                  <a:txBody>
                    <a:bodyPr/>
                    <a:lstStyle/>
                    <a:p>
                      <a:r>
                        <a:rPr lang="en-US" sz="2400" smtClean="0"/>
                        <a:t>Có</a:t>
                      </a:r>
                      <a:r>
                        <a:rPr lang="en-US" sz="2400" baseline="0" smtClean="0"/>
                        <a:t> thể đứt ĐM tử cung</a:t>
                      </a:r>
                      <a:endParaRPr lang="en-US" sz="2400"/>
                    </a:p>
                  </a:txBody>
                  <a:tcPr/>
                </a:tc>
              </a:tr>
              <a:tr h="653142">
                <a:tc>
                  <a:txBody>
                    <a:bodyPr/>
                    <a:lstStyle/>
                    <a:p>
                      <a:r>
                        <a:rPr lang="en-US" sz="2400" smtClean="0"/>
                        <a:t>Ít</a:t>
                      </a:r>
                      <a:r>
                        <a:rPr lang="en-US" sz="2400" baseline="0" smtClean="0"/>
                        <a:t> tổn thương bàng quang</a:t>
                      </a:r>
                      <a:endParaRPr 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smtClean="0"/>
                        <a:t>Dễ tổn thương bàng quang</a:t>
                      </a:r>
                      <a:endParaRPr lang="en-US" sz="2400" smtClean="0"/>
                    </a:p>
                  </a:txBody>
                  <a:tcPr/>
                </a:tc>
              </a:tr>
              <a:tr h="653142">
                <a:tc>
                  <a:txBody>
                    <a:bodyPr/>
                    <a:lstStyle/>
                    <a:p>
                      <a:r>
                        <a:rPr lang="en-US" sz="2400" smtClean="0"/>
                        <a:t>Chảy</a:t>
                      </a:r>
                      <a:r>
                        <a:rPr lang="en-US" sz="2400" baseline="0" smtClean="0"/>
                        <a:t> máu nhiều</a:t>
                      </a:r>
                      <a:endParaRPr lang="en-US" sz="2400"/>
                    </a:p>
                  </a:txBody>
                  <a:tcPr/>
                </a:tc>
                <a:tc>
                  <a:txBody>
                    <a:bodyPr/>
                    <a:lstStyle/>
                    <a:p>
                      <a:r>
                        <a:rPr lang="en-US" sz="2400" smtClean="0"/>
                        <a:t>Ít</a:t>
                      </a:r>
                      <a:r>
                        <a:rPr lang="en-US" sz="2400" baseline="0" smtClean="0"/>
                        <a:t> chảy máu hơn</a:t>
                      </a:r>
                      <a:endParaRPr lang="en-US" sz="2400"/>
                    </a:p>
                  </a:txBody>
                  <a:tcPr/>
                </a:tc>
              </a:tr>
              <a:tr h="653142">
                <a:tc>
                  <a:txBody>
                    <a:bodyPr/>
                    <a:lstStyle/>
                    <a:p>
                      <a:r>
                        <a:rPr lang="en-US" sz="2400" smtClean="0"/>
                        <a:t>Khó</a:t>
                      </a:r>
                      <a:r>
                        <a:rPr lang="en-US" sz="2400" baseline="0" smtClean="0"/>
                        <a:t> phục hồi GP</a:t>
                      </a:r>
                      <a:endParaRPr lang="en-US" sz="2400"/>
                    </a:p>
                  </a:txBody>
                  <a:tcPr/>
                </a:tc>
                <a:tc>
                  <a:txBody>
                    <a:bodyPr/>
                    <a:lstStyle/>
                    <a:p>
                      <a:r>
                        <a:rPr lang="en-US" sz="2400" smtClean="0"/>
                        <a:t>Dễ</a:t>
                      </a:r>
                      <a:r>
                        <a:rPr lang="en-US" sz="2400" baseline="0" smtClean="0"/>
                        <a:t> phục hồi GP</a:t>
                      </a:r>
                      <a:endParaRPr lang="en-US" sz="2400"/>
                    </a:p>
                  </a:txBody>
                  <a:tcPr/>
                </a:tc>
              </a:tr>
              <a:tr h="653142">
                <a:tc>
                  <a:txBody>
                    <a:bodyPr/>
                    <a:lstStyle/>
                    <a:p>
                      <a:r>
                        <a:rPr lang="en-US" sz="2400" smtClean="0"/>
                        <a:t>Dễ</a:t>
                      </a:r>
                      <a:r>
                        <a:rPr lang="en-US" sz="2400" baseline="0" smtClean="0"/>
                        <a:t> dính vết mổ, dính ruột, tắc ruột</a:t>
                      </a:r>
                      <a:endParaRPr lang="en-US" sz="2400"/>
                    </a:p>
                  </a:txBody>
                  <a:tcPr/>
                </a:tc>
                <a:tc>
                  <a:txBody>
                    <a:bodyPr/>
                    <a:lstStyle/>
                    <a:p>
                      <a:r>
                        <a:rPr lang="en-US" sz="2400" smtClean="0"/>
                        <a:t>Ít</a:t>
                      </a:r>
                      <a:r>
                        <a:rPr lang="en-US" sz="2400" baseline="0" smtClean="0"/>
                        <a:t> dính hơn</a:t>
                      </a:r>
                      <a:endParaRPr lang="en-US" sz="2400"/>
                    </a:p>
                  </a:txBody>
                  <a:tcPr/>
                </a:tc>
              </a:tr>
              <a:tr h="653142">
                <a:tc>
                  <a:txBody>
                    <a:bodyPr/>
                    <a:lstStyle/>
                    <a:p>
                      <a:r>
                        <a:rPr lang="en-US" sz="2400" smtClean="0"/>
                        <a:t>Nguy cơ</a:t>
                      </a:r>
                      <a:r>
                        <a:rPr lang="en-US" sz="2400" baseline="0" smtClean="0"/>
                        <a:t> VPM cao</a:t>
                      </a:r>
                      <a:endParaRPr lang="en-US" sz="2400"/>
                    </a:p>
                  </a:txBody>
                  <a:tcPr/>
                </a:tc>
                <a:tc>
                  <a:txBody>
                    <a:bodyPr/>
                    <a:lstStyle/>
                    <a:p>
                      <a:r>
                        <a:rPr lang="en-US" sz="2400" smtClean="0"/>
                        <a:t>Ít</a:t>
                      </a:r>
                      <a:r>
                        <a:rPr lang="en-US" sz="2400" baseline="0" smtClean="0"/>
                        <a:t> nguy cơ VPM</a:t>
                      </a:r>
                      <a:endParaRPr lang="en-US" sz="2400"/>
                    </a:p>
                  </a:txBody>
                  <a:tcPr/>
                </a:tc>
              </a:tr>
              <a:tr h="653142">
                <a:tc>
                  <a:txBody>
                    <a:bodyPr/>
                    <a:lstStyle/>
                    <a:p>
                      <a:r>
                        <a:rPr lang="en-US" sz="2400" smtClean="0"/>
                        <a:t>Lành</a:t>
                      </a:r>
                      <a:r>
                        <a:rPr lang="en-US" sz="2400" baseline="0" smtClean="0"/>
                        <a:t> sẹo xấu</a:t>
                      </a:r>
                      <a:endParaRPr lang="en-US" sz="2400"/>
                    </a:p>
                  </a:txBody>
                  <a:tcPr/>
                </a:tc>
                <a:tc>
                  <a:txBody>
                    <a:bodyPr/>
                    <a:lstStyle/>
                    <a:p>
                      <a:r>
                        <a:rPr lang="en-US" sz="2400" smtClean="0"/>
                        <a:t>Lành</a:t>
                      </a:r>
                      <a:r>
                        <a:rPr lang="en-US" sz="2400" baseline="0" smtClean="0"/>
                        <a:t> sẹo tốt hơn</a:t>
                      </a:r>
                      <a:endParaRPr lang="en-US" sz="2400"/>
                    </a:p>
                  </a:txBody>
                  <a:tcPr/>
                </a:tc>
              </a:tr>
            </a:tbl>
          </a:graphicData>
        </a:graphic>
      </p:graphicFrame>
    </p:spTree>
    <p:extLst>
      <p:ext uri="{BB962C8B-B14F-4D97-AF65-F5344CB8AC3E}">
        <p14:creationId xmlns:p14="http://schemas.microsoft.com/office/powerpoint/2010/main" val="158794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23962611-DFD5-4092-AAFD-559E3DFCE2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 xmlns:a16="http://schemas.microsoft.com/office/drawing/2014/main" id="{2270F1FA-0425-408F-9861-80BF5AFB276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 xmlns:a16="http://schemas.microsoft.com/office/drawing/2014/main" id="{CDA8726D-33E2-4ED5-92F6-505ED4427D4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TOLAC vs ERCD</a:t>
            </a:r>
          </a:p>
        </p:txBody>
      </p:sp>
    </p:spTree>
    <p:extLst>
      <p:ext uri="{BB962C8B-B14F-4D97-AF65-F5344CB8AC3E}">
        <p14:creationId xmlns:p14="http://schemas.microsoft.com/office/powerpoint/2010/main" val="318545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1978</Words>
  <Application>Microsoft Office PowerPoint</Application>
  <PresentationFormat>Widescreen</PresentationFormat>
  <Paragraphs>213</Paragraphs>
  <Slides>34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.VnFree</vt:lpstr>
      <vt:lpstr>Arial</vt:lpstr>
      <vt:lpstr>Calibri</vt:lpstr>
      <vt:lpstr>Calibri (Body)</vt:lpstr>
      <vt:lpstr>Calibri Light</vt:lpstr>
      <vt:lpstr>Myriad Pro</vt:lpstr>
      <vt:lpstr>Times New Roman</vt:lpstr>
      <vt:lpstr>UTM Helve</vt:lpstr>
      <vt:lpstr>Wingdings</vt:lpstr>
      <vt:lpstr>Office Theme</vt:lpstr>
      <vt:lpstr>CHUYÊN ĐỀ: VẾT MỔ CŨ Giảng viên hướng dẫn: Nguyễn Vân Yến Nhi</vt:lpstr>
      <vt:lpstr>Giải phẫu học tử cung</vt:lpstr>
      <vt:lpstr>PowerPoint Presentation</vt:lpstr>
      <vt:lpstr>Định nghĩa </vt:lpstr>
      <vt:lpstr>Phân loại </vt:lpstr>
      <vt:lpstr>PowerPoint Presentation</vt:lpstr>
      <vt:lpstr>PowerPoint Presentation</vt:lpstr>
      <vt:lpstr>PowerPoint Presentation</vt:lpstr>
      <vt:lpstr>TOLAC vs ERCD</vt:lpstr>
      <vt:lpstr>PowerPoint Presentation</vt:lpstr>
      <vt:lpstr>PowerPoint Presentation</vt:lpstr>
      <vt:lpstr>Lợi ích của VBAC</vt:lpstr>
      <vt:lpstr>Những yếu tố tiên lượng thuận lợi cho sinh ngả ÂĐ/VMC</vt:lpstr>
      <vt:lpstr>PowerPoint Presentation</vt:lpstr>
      <vt:lpstr>Những yếu tố cần xem xét để quyết định sinh qua ngả ÂĐ/VMC</vt:lpstr>
      <vt:lpstr>(1) Lý do MLT lần trước còn hay không?</vt:lpstr>
      <vt:lpstr>(2) Chỉ định mổ lấy thai lần này?</vt:lpstr>
      <vt:lpstr>(3) VMC lành tốt hay không?</vt:lpstr>
      <vt:lpstr>(5) Tham vấn với sản phụ</vt:lpstr>
      <vt:lpstr>Theo dõi sinh ngả ÂĐ/VMC có điểm khác biệt như thế nào? </vt:lpstr>
      <vt:lpstr>Thái độ xử trí</vt:lpstr>
      <vt:lpstr>Khởi phát chuyển dạ</vt:lpstr>
      <vt:lpstr>Khởi phát chuyển dạ</vt:lpstr>
      <vt:lpstr>Giảm đau ngoài màng cứng</vt:lpstr>
      <vt:lpstr>Vỡ tử cung </vt:lpstr>
      <vt:lpstr>Theo dõi vỡ tử cung</vt:lpstr>
      <vt:lpstr>Theo dõi vỡ tử cung</vt:lpstr>
      <vt:lpstr>PowerPoint Presentation</vt:lpstr>
      <vt:lpstr>Theo dõi vỡ tử cung</vt:lpstr>
      <vt:lpstr>Xử trí vỡ tử cung/VMC</vt:lpstr>
      <vt:lpstr>Biến chứng VMC </vt:lpstr>
      <vt:lpstr>Tài liệu tham khảo</vt:lpstr>
      <vt:lpstr>Thành viên</vt:lpstr>
      <vt:lpstr>PowerPoint Presentation</vt:lpstr>
    </vt:vector>
  </TitlesOfParts>
  <Company>www.thietkeweb247.info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44</cp:revision>
  <dcterms:created xsi:type="dcterms:W3CDTF">2018-10-17T01:18:22Z</dcterms:created>
  <dcterms:modified xsi:type="dcterms:W3CDTF">2018-10-17T15:14:35Z</dcterms:modified>
</cp:coreProperties>
</file>