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7" r:id="rId2"/>
    <p:sldId id="300" r:id="rId3"/>
    <p:sldId id="297" r:id="rId4"/>
    <p:sldId id="298" r:id="rId5"/>
    <p:sldId id="299" r:id="rId6"/>
    <p:sldId id="288" r:id="rId7"/>
    <p:sldId id="289" r:id="rId8"/>
    <p:sldId id="301" r:id="rId9"/>
    <p:sldId id="316" r:id="rId10"/>
    <p:sldId id="317" r:id="rId11"/>
    <p:sldId id="318" r:id="rId12"/>
    <p:sldId id="319" r:id="rId13"/>
    <p:sldId id="320" r:id="rId14"/>
    <p:sldId id="321" r:id="rId15"/>
    <p:sldId id="302" r:id="rId16"/>
    <p:sldId id="308" r:id="rId17"/>
    <p:sldId id="303" r:id="rId18"/>
    <p:sldId id="304" r:id="rId19"/>
    <p:sldId id="305" r:id="rId20"/>
    <p:sldId id="306" r:id="rId21"/>
    <p:sldId id="307" r:id="rId22"/>
    <p:sldId id="310" r:id="rId23"/>
    <p:sldId id="309" r:id="rId24"/>
    <p:sldId id="311" r:id="rId25"/>
    <p:sldId id="312" r:id="rId26"/>
    <p:sldId id="31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894" autoAdjust="0"/>
  </p:normalViewPr>
  <p:slideViewPr>
    <p:cSldViewPr snapToGrid="0">
      <p:cViewPr varScale="1">
        <p:scale>
          <a:sx n="64" d="100"/>
          <a:sy n="64" d="100"/>
        </p:scale>
        <p:origin x="-9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58B22-4E62-4B26-B333-1591E9454126}" type="datetimeFigureOut">
              <a:rPr lang="en-US" smtClean="0"/>
              <a:pPr/>
              <a:t>08/10/2018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DB9FA-E5BB-425B-8923-089DCB01D1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9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DB9FA-E5BB-425B-8923-089DCB01D1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67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Doppler flow studies of the umbilical artery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not considered useful.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Daily fetal movement counting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included in most management plans, with decreased perceived fetal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movement being an indication for immediate evaluation of fetal well-being. Results of these tests are most useful when considered within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context of other conditions affecting the mother and the fetus. 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DB9FA-E5BB-425B-8923-089DCB01D17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90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Because of the risk of macrosomia-associated birth trauma,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ultrasonographic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estimation of fetal weight should be obtained before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induction of labor in a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postterm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pregnancy when macrosomia is suspected. If the estimated fetal weight is more than 5,000 g in a woman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does not have diabetes or 4,500 g in a woman with diabetes, elective cesarean delivery may be considered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DB9FA-E5BB-425B-8923-089DCB01D1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32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Compared with expectant management,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studies have demonstrated that routine induction at 41 weeks, using cervical ripening agents, is associated with lower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cesarean delivery rates, lower perinatal mortality, decreased length of hospital stay, decreased hospital cost, and higher patient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satisfaction</a:t>
            </a: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DB9FA-E5BB-425B-8923-089DCB01D1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 smtClean="0"/>
              <a:t>Postterm</a:t>
            </a:r>
            <a:r>
              <a:rPr lang="en-US" i="1" dirty="0" smtClean="0"/>
              <a:t> pregnancy refers to a pregnancy that has reached or extended beyond 42 0/7 weeks of gestation from the last menstrual period (LMP)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DB9FA-E5BB-425B-8923-089DCB01D1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2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Vì</a:t>
            </a:r>
            <a:r>
              <a:rPr lang="vi-VN" baseline="0" dirty="0" smtClean="0"/>
              <a:t> cơ sở sinh lý của thời điểm khởi phát chuyển dạ còn chưa được hiểu biết nhiều, nên cơ chế chuyển dạ ở thai quá ngày còn chưa rõ ràng</a:t>
            </a:r>
          </a:p>
          <a:p>
            <a:r>
              <a:rPr lang="vi-VN" baseline="0" dirty="0" smtClean="0"/>
              <a:t>Anencephaly: giảm tạo 16alpha-hydroxydehydroepiandrosterone beta-sulfate (tiền phân của estriol)</a:t>
            </a:r>
          </a:p>
          <a:p>
            <a:r>
              <a:rPr lang="vi-VN" baseline="0" dirty="0" smtClean="0"/>
              <a:t>Fetal adrenal hypoplasia: giảm tạo tiền thân của estriol</a:t>
            </a:r>
          </a:p>
          <a:p>
            <a:r>
              <a:rPr lang="vi-VN" baseline="0" dirty="0" smtClean="0"/>
              <a:t>Thiếu sulfactase nhau: bệnh di truyền NST X ngăn cản nhau chuyển hóa của tiền thân sulfated estrogen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DB9FA-E5BB-425B-8923-089DCB01D1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19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Approximately 50% of patients who have one</a:t>
            </a: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postterm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pregnancy will experience prolonged pregnancy with the next gestation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DB9FA-E5BB-425B-8923-089DCB01D1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2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Compared with term pregnancies, the morbidity and mortality rates for both mother and fetus increase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severalfold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postterm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pregnancy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 smtClean="0"/>
          </a:p>
          <a:p>
            <a:r>
              <a:rPr lang="en-US" baseline="0" dirty="0" err="1" smtClean="0"/>
              <a:t>Chuyển</a:t>
            </a:r>
            <a:r>
              <a:rPr lang="en-US" baseline="0" dirty="0" smtClean="0"/>
              <a:t> dạ kéo dài -&gt; đờ tử cung gây băng huyết sau </a:t>
            </a:r>
            <a:r>
              <a:rPr lang="en-US" baseline="0" dirty="0" err="1" smtClean="0"/>
              <a:t>sanh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Sanh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mổ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nhiễm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trùng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chảy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tắc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mạch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tạng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Stillbirth and neonatal mortality rates increase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steadily after 37 weeks, approaching 1 in 300 at 42 weeks and increasing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severalfold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the 44th week approaches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 smtClean="0"/>
          </a:p>
          <a:p>
            <a:r>
              <a:rPr lang="en-US" dirty="0" err="1" smtClean="0"/>
              <a:t>Tử</a:t>
            </a:r>
            <a:r>
              <a:rPr lang="en-US" dirty="0" smtClean="0"/>
              <a:t> vong chu sinh do: IUGR, ngạt,</a:t>
            </a:r>
            <a:r>
              <a:rPr lang="en-US" baseline="0" dirty="0" smtClean="0"/>
              <a:t> hít phân su (do suy thai cấp)</a:t>
            </a:r>
          </a:p>
          <a:p>
            <a:r>
              <a:rPr lang="en-US" baseline="0" dirty="0" smtClean="0"/>
              <a:t>Gãy xương vs liệt đám rối là do sinh con to, kẹt vai</a:t>
            </a:r>
          </a:p>
          <a:p>
            <a:r>
              <a:rPr lang="en-US" baseline="0" dirty="0" smtClean="0"/>
              <a:t>Tăng nguy cơ nhiễm trùng do chuyển dạ kéo dài + con yếu (IUGR, suy thai cấp/trường diễn)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6DA24-CA92-47D1-A9A1-FA3AA906CAF4}" type="slidenum">
              <a:rPr lang="vi-VN" smtClean="0"/>
              <a:pPr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190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first step in management of a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patient with suspected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postterm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pregnancy is a careful review of the criteria used to establish the gestational age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Ultrasound is most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accurate for determining dating for gestational age when it is performed from 6 to 12 weeks of gestation.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patient’s LMP predicts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EDD that is within 10 days of an EDD determined by an ultrasound performed between 12 and 20 weeks of gestation, then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gestational age is considered fairly accurate.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 EDD is determined, it should not be changed unless more accurate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is subsequently available.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DB9FA-E5BB-425B-8923-089DCB01D1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7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Điều kiện: chu kỳ kinh đều 28 ngày, nhớ chính xác ngày đầu của kỳ kinh cuối, không sử dụng tránh thai nội tiết gần thời điểm mang thai (trong vòng 2 tháng)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6E53D-DE7E-454F-AA1F-234FEAC152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2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6E53D-DE7E-454F-AA1F-234FEAC1523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80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DB9FA-E5BB-425B-8923-089DCB01D17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4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34E-4415-4AB9-B4AE-823BFBCCBAED}" type="datetimeFigureOut">
              <a:rPr lang="en-US" smtClean="0"/>
              <a:pPr/>
              <a:t>08/10/2018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A5E2-D7A0-4CA2-8A22-6A62607F3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34E-4415-4AB9-B4AE-823BFBCCBAED}" type="datetimeFigureOut">
              <a:rPr lang="en-US" smtClean="0"/>
              <a:pPr/>
              <a:t>08/10/2018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A5E2-D7A0-4CA2-8A22-6A62607F3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7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34E-4415-4AB9-B4AE-823BFBCCBAED}" type="datetimeFigureOut">
              <a:rPr lang="en-US" smtClean="0"/>
              <a:pPr/>
              <a:t>08/10/2018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A5E2-D7A0-4CA2-8A22-6A62607F3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3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34E-4415-4AB9-B4AE-823BFBCCBAED}" type="datetimeFigureOut">
              <a:rPr lang="en-US" smtClean="0"/>
              <a:pPr/>
              <a:t>08/10/2018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A5E2-D7A0-4CA2-8A22-6A62607F3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34E-4415-4AB9-B4AE-823BFBCCBAED}" type="datetimeFigureOut">
              <a:rPr lang="en-US" smtClean="0"/>
              <a:pPr/>
              <a:t>08/10/2018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A5E2-D7A0-4CA2-8A22-6A62607F3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5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34E-4415-4AB9-B4AE-823BFBCCBAED}" type="datetimeFigureOut">
              <a:rPr lang="en-US" smtClean="0"/>
              <a:pPr/>
              <a:t>08/10/2018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A5E2-D7A0-4CA2-8A22-6A62607F3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4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34E-4415-4AB9-B4AE-823BFBCCBAED}" type="datetimeFigureOut">
              <a:rPr lang="en-US" smtClean="0"/>
              <a:pPr/>
              <a:t>08/10/2018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A5E2-D7A0-4CA2-8A22-6A62607F3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34E-4415-4AB9-B4AE-823BFBCCBAED}" type="datetimeFigureOut">
              <a:rPr lang="en-US" smtClean="0"/>
              <a:pPr/>
              <a:t>08/10/2018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A5E2-D7A0-4CA2-8A22-6A62607F3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0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34E-4415-4AB9-B4AE-823BFBCCBAED}" type="datetimeFigureOut">
              <a:rPr lang="en-US" smtClean="0"/>
              <a:pPr/>
              <a:t>08/10/2018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A5E2-D7A0-4CA2-8A22-6A62607F3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34E-4415-4AB9-B4AE-823BFBCCBAED}" type="datetimeFigureOut">
              <a:rPr lang="en-US" smtClean="0"/>
              <a:pPr/>
              <a:t>08/10/2018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A5E2-D7A0-4CA2-8A22-6A62607F3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6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634E-4415-4AB9-B4AE-823BFBCCBAED}" type="datetimeFigureOut">
              <a:rPr lang="en-US" smtClean="0"/>
              <a:pPr/>
              <a:t>08/10/2018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A5E2-D7A0-4CA2-8A22-6A62607F3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7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9634E-4415-4AB9-B4AE-823BFBCCBAED}" type="datetimeFigureOut">
              <a:rPr lang="en-US" smtClean="0"/>
              <a:pPr/>
              <a:t>08/10/2018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A5E2-D7A0-4CA2-8A22-6A62607F3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5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719" y="5067759"/>
            <a:ext cx="7619081" cy="136259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7,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 BS.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0775" y="1698166"/>
            <a:ext cx="822372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THAI QUÁ NGÀY</a:t>
            </a:r>
          </a:p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Postterm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pregnancy)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Trong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tam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cá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nguyệt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1: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là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pp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chính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xác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nhất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xác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định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tuổi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thai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, do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kích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thước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của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phôi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và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sự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phát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triển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của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thai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là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tương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ứng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với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tuổi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thai</a:t>
            </a:r>
            <a:endParaRPr lang="en-US" dirty="0" smtClean="0">
              <a:ea typeface="Tahoma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Dựa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vào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đường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kính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trung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bình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của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túi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thai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(MSD):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đo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được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sớm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nhất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Tuổi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thai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theo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ngày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= MSD (mm) + 30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Bắt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đầu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thấy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được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túi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thai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# 4w (32-33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ngày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,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túi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thai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2-3mm)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Độ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chính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xác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giảm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khi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MSD &gt; 14mm</a:t>
            </a: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Dựa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vào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chiều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dài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đầu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mông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CRL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Tuổi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thai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theo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ngày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= CRL (mm) + 42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Chính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xác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nhất</a:t>
            </a:r>
            <a:endParaRPr lang="en-US" dirty="0" smtClean="0">
              <a:ea typeface="Tahoma" pitchFamily="34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Chính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xác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khi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: CRL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từ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10-84 mm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Sai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lệch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+- 3-8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ngày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>
                <a:latin typeface="Calibri" pitchFamily="34" charset="0"/>
                <a:ea typeface="Tahoma" pitchFamily="34" charset="0"/>
                <a:cs typeface="Calibri" pitchFamily="34" charset="0"/>
              </a:rPr>
              <a:t>Nếu có nhiều kết quả siêu âm ở tam cá nguyệt I thì nên dùng kết quả siêu âm sớm nhất, với CRL ≥ 10 mm, để tính tuổi thai</a:t>
            </a:r>
            <a:r>
              <a:rPr lang="en-US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4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Dựa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vào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đường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kính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lưỡng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đỉnh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(BPD) : ở 11w, BPD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bằng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17mm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và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sẽ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tăng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3mm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mỗi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tuần</a:t>
            </a:r>
            <a:endParaRPr lang="en-US" sz="2400" dirty="0" smtClean="0">
              <a:ea typeface="Tahoma" pitchFamily="34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Tuổi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thai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theo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tuần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= (𝐵𝑃𝐷−17)/3 + 11 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Trong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tam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cá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nguyệt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2, 3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Nên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kết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hợp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phân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tích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nhiều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chỉ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số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như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BPD, FL, AC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để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tránh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sai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lệch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Sai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imes New Roman" pitchFamily="18" charset="0"/>
              </a:rPr>
              <a:t>lệch</a:t>
            </a:r>
            <a:r>
              <a:rPr lang="en-US" sz="2400" dirty="0" smtClean="0">
                <a:ea typeface="Tahoma" pitchFamily="34" charset="0"/>
                <a:cs typeface="Times New Roman" pitchFamily="18" charset="0"/>
              </a:rPr>
              <a:t>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ea typeface="Tahoma" pitchFamily="34" charset="0"/>
                <a:cs typeface="Times New Roman" pitchFamily="18" charset="0"/>
              </a:rPr>
              <a:t>SA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trong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TCN 2: +- 7-12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ngày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ea typeface="Tahoma" pitchFamily="34" charset="0"/>
                <a:cs typeface="Times New Roman" pitchFamily="18" charset="0"/>
              </a:rPr>
              <a:t>SA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trong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TCN 3: +- 18-35 </a:t>
            </a: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ngày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27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4100" y="838200"/>
            <a:ext cx="9245600" cy="65227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vài</a:t>
            </a:r>
            <a:r>
              <a:rPr lang="en-US" sz="3600" dirty="0" smtClean="0"/>
              <a:t> </a:t>
            </a:r>
            <a:r>
              <a:rPr lang="en-US" sz="3600" dirty="0" err="1" smtClean="0"/>
              <a:t>phương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r>
              <a:rPr lang="en-US" sz="3600" dirty="0" smtClean="0"/>
              <a:t> </a:t>
            </a:r>
            <a:r>
              <a:rPr lang="en-US" sz="3600" dirty="0" err="1" smtClean="0"/>
              <a:t>khác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6000" y="1828800"/>
            <a:ext cx="10972800" cy="4495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 smtClean="0">
                <a:ea typeface="Tahoma" pitchFamily="34" charset="0"/>
                <a:cs typeface="Times New Roman" pitchFamily="18" charset="0"/>
              </a:rPr>
              <a:t>Dựa</a:t>
            </a:r>
            <a:r>
              <a:rPr lang="en-US" sz="18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 smtClean="0">
                <a:ea typeface="Tahoma" pitchFamily="34" charset="0"/>
                <a:cs typeface="Times New Roman" pitchFamily="18" charset="0"/>
              </a:rPr>
              <a:t>vào</a:t>
            </a:r>
            <a:r>
              <a:rPr lang="en-US" sz="18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ngày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phóng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noãn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hoặc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chuyển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phôi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trong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smtClean="0">
                <a:ea typeface="Tahoma" pitchFamily="34" charset="0"/>
                <a:cs typeface="Times New Roman" pitchFamily="18" charset="0"/>
              </a:rPr>
              <a:t>IVF</a:t>
            </a:r>
            <a:endParaRPr lang="en-US" sz="1800" dirty="0">
              <a:ea typeface="Tahoma" pitchFamily="3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 smtClean="0">
                <a:ea typeface="Tahoma" pitchFamily="34" charset="0"/>
                <a:cs typeface="Times New Roman" pitchFamily="18" charset="0"/>
              </a:rPr>
              <a:t>Ưu</a:t>
            </a:r>
            <a:r>
              <a:rPr lang="en-US" sz="18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 smtClean="0">
                <a:ea typeface="Tahoma" pitchFamily="34" charset="0"/>
                <a:cs typeface="Times New Roman" pitchFamily="18" charset="0"/>
              </a:rPr>
              <a:t>tiên</a:t>
            </a:r>
            <a:r>
              <a:rPr lang="en-US" sz="18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 smtClean="0">
                <a:ea typeface="Tahoma" pitchFamily="34" charset="0"/>
                <a:cs typeface="Times New Roman" pitchFamily="18" charset="0"/>
              </a:rPr>
              <a:t>chọn</a:t>
            </a:r>
            <a:r>
              <a:rPr lang="en-US" sz="18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SA 3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tháng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đầu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;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ko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có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thì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chọn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SA 3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tháng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giữa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hoặc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cuối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ea typeface="Tahoma" pitchFamily="34" charset="0"/>
                <a:cs typeface="Times New Roman" pitchFamily="18" charset="0"/>
              </a:rPr>
              <a:t>Chu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kỳ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kinh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đạt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tiêu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chuẩn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(28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ngày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,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đều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,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nhớ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a typeface="Tahoma" pitchFamily="34" charset="0"/>
                <a:cs typeface="Times New Roman" pitchFamily="18" charset="0"/>
              </a:rPr>
              <a:t>rõ</a:t>
            </a:r>
            <a:r>
              <a:rPr lang="en-US" sz="1800" dirty="0">
                <a:ea typeface="Tahoma" pitchFamily="34" charset="0"/>
                <a:cs typeface="Times New Roman" pitchFamily="18" charset="0"/>
              </a:rPr>
              <a:t>)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Sai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lệch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giữa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kinh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chót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với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siêu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âm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khi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thai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&lt; 9w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trên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5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ngày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,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với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siêu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âm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khi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thai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từ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9w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tới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13w6d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trên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7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ngày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: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chọn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siêu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âm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>
                <a:ea typeface="Tahoma" pitchFamily="34" charset="0"/>
                <a:cs typeface="Times New Roman" pitchFamily="18" charset="0"/>
              </a:rPr>
              <a:t>Nếu</a:t>
            </a:r>
            <a:r>
              <a:rPr lang="en-US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sai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lệch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ít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hơn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: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chọn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kinh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  <a:r>
              <a:rPr lang="en-US" dirty="0" err="1">
                <a:ea typeface="Tahoma" pitchFamily="34" charset="0"/>
                <a:cs typeface="Times New Roman" pitchFamily="18" charset="0"/>
              </a:rPr>
              <a:t>chót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990600"/>
            <a:ext cx="10081120" cy="652272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Một</a:t>
            </a:r>
            <a:r>
              <a:rPr lang="en-US" sz="4000" dirty="0" smtClean="0"/>
              <a:t> </a:t>
            </a:r>
            <a:r>
              <a:rPr lang="en-US" sz="4000" dirty="0" err="1" smtClean="0"/>
              <a:t>vài</a:t>
            </a:r>
            <a:r>
              <a:rPr lang="en-US" sz="4000" dirty="0" smtClean="0"/>
              <a:t> </a:t>
            </a:r>
            <a:r>
              <a:rPr lang="en-US" sz="4000" dirty="0" err="1" smtClean="0"/>
              <a:t>phương</a:t>
            </a:r>
            <a:r>
              <a:rPr lang="en-US" sz="4000" dirty="0" smtClean="0"/>
              <a:t> </a:t>
            </a:r>
            <a:r>
              <a:rPr lang="en-US" sz="4000" dirty="0" err="1" smtClean="0"/>
              <a:t>pháp</a:t>
            </a:r>
            <a:r>
              <a:rPr lang="en-US" sz="4000" dirty="0" smtClean="0"/>
              <a:t> </a:t>
            </a:r>
            <a:r>
              <a:rPr lang="en-US" sz="4000" dirty="0" err="1" smtClean="0"/>
              <a:t>khác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905000"/>
            <a:ext cx="11379200" cy="5867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>
                <a:ea typeface="Tahoma" pitchFamily="34" charset="0"/>
                <a:cs typeface="Tahoma" pitchFamily="34" charset="0"/>
              </a:rPr>
              <a:t>M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ang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tính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gợi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ý,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nếu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sản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phụ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hoàn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toàn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không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cho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bất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cứ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dữ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kiện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gì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nêu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trên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	</a:t>
            </a:r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b="1" dirty="0" err="1" smtClean="0">
                <a:ea typeface="Tahoma" pitchFamily="34" charset="0"/>
                <a:cs typeface="Tahoma" pitchFamily="34" charset="0"/>
              </a:rPr>
              <a:t>Đo</a:t>
            </a:r>
            <a:r>
              <a:rPr lang="en-US" sz="1800" b="1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1800" b="1" dirty="0">
                <a:ea typeface="Tahoma" pitchFamily="34" charset="0"/>
                <a:cs typeface="Tahoma" pitchFamily="34" charset="0"/>
              </a:rPr>
              <a:t>BCTC: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 err="1" smtClean="0">
                <a:ea typeface="Tahoma" pitchFamily="34" charset="0"/>
                <a:cs typeface="Tahoma" pitchFamily="34" charset="0"/>
              </a:rPr>
              <a:t>Yêu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cầu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sản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phụ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đi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tiểu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nếu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nhịn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tiểu</a:t>
            </a:r>
            <a:r>
              <a:rPr lang="en-US" dirty="0">
                <a:ea typeface="Tahoma" pitchFamily="34" charset="0"/>
                <a:cs typeface="Tahoma" pitchFamily="34" charset="0"/>
              </a:rPr>
              <a:t> &gt;30p,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đo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từ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bờ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trên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xương</a:t>
            </a:r>
            <a:r>
              <a:rPr lang="en-US" dirty="0">
                <a:ea typeface="Tahoma" pitchFamily="34" charset="0"/>
                <a:cs typeface="Tahoma" pitchFamily="34" charset="0"/>
              </a:rPr>
              <a:t> mu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đến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bờ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trên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cao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nhất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của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đáy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cung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 err="1">
                <a:ea typeface="Tahoma" pitchFamily="34" charset="0"/>
                <a:cs typeface="Tahoma" pitchFamily="34" charset="0"/>
              </a:rPr>
              <a:t>Tuổi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thai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theo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tháng</a:t>
            </a:r>
            <a:r>
              <a:rPr lang="en-US" dirty="0">
                <a:ea typeface="Tahoma" pitchFamily="34" charset="0"/>
                <a:cs typeface="Tahoma" pitchFamily="34" charset="0"/>
              </a:rPr>
              <a:t> =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bề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cao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cung</a:t>
            </a:r>
            <a:r>
              <a:rPr lang="en-US" dirty="0">
                <a:ea typeface="Tahoma" pitchFamily="34" charset="0"/>
                <a:cs typeface="Tahoma" pitchFamily="34" charset="0"/>
              </a:rPr>
              <a:t> (cm)/4 + 1 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(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hiện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nay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ko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còn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dùng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vì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sai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số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quá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nhiều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)</a:t>
            </a:r>
            <a:endParaRPr lang="en-US" dirty="0">
              <a:ea typeface="Tahoma" pitchFamily="34" charset="0"/>
              <a:cs typeface="Tahoma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Sau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ea typeface="Tahoma" pitchFamily="34" charset="0"/>
                <a:cs typeface="Tahoma" pitchFamily="34" charset="0"/>
              </a:rPr>
              <a:t>20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tuần</a:t>
            </a:r>
            <a:r>
              <a:rPr lang="en-US" dirty="0"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tuổi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thai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theo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tuần</a:t>
            </a:r>
            <a:r>
              <a:rPr lang="en-US" dirty="0">
                <a:ea typeface="Tahoma" pitchFamily="34" charset="0"/>
                <a:cs typeface="Tahoma" pitchFamily="34" charset="0"/>
              </a:rPr>
              <a:t> =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bề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cao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cung</a:t>
            </a:r>
            <a:r>
              <a:rPr lang="en-US" dirty="0">
                <a:ea typeface="Tahoma" pitchFamily="34" charset="0"/>
                <a:cs typeface="Tahoma" pitchFamily="34" charset="0"/>
              </a:rPr>
              <a:t> (cm). 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>
                <a:ea typeface="Tahoma" pitchFamily="34" charset="0"/>
                <a:cs typeface="Tahoma" pitchFamily="34" charset="0"/>
              </a:rPr>
              <a:t>Thai 20w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thì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đáy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cung</a:t>
            </a:r>
            <a:r>
              <a:rPr lang="en-US" dirty="0">
                <a:ea typeface="Tahoma" pitchFamily="34" charset="0"/>
                <a:cs typeface="Tahoma" pitchFamily="34" charset="0"/>
              </a:rPr>
              <a:t> ở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ngang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rốn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sz="1800" b="1" dirty="0">
                <a:ea typeface="Tahoma" pitchFamily="34" charset="0"/>
                <a:cs typeface="Tahoma" pitchFamily="34" charset="0"/>
              </a:rPr>
              <a:t>Thai </a:t>
            </a:r>
            <a:r>
              <a:rPr lang="en-US" sz="1800" b="1" dirty="0" err="1">
                <a:ea typeface="Tahoma" pitchFamily="34" charset="0"/>
                <a:cs typeface="Tahoma" pitchFamily="34" charset="0"/>
              </a:rPr>
              <a:t>máy</a:t>
            </a:r>
            <a:r>
              <a:rPr lang="en-US" sz="1800" dirty="0">
                <a:ea typeface="Tahoma" pitchFamily="34" charset="0"/>
                <a:cs typeface="Tahoma" pitchFamily="34" charset="0"/>
              </a:rPr>
              <a:t>: </a:t>
            </a:r>
            <a:endParaRPr lang="en-US" sz="1800" dirty="0" smtClean="0">
              <a:ea typeface="Tahoma" pitchFamily="34" charset="0"/>
              <a:cs typeface="Tahoma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 err="1">
                <a:ea typeface="Tahoma" pitchFamily="34" charset="0"/>
                <a:cs typeface="Tahoma" pitchFamily="34" charset="0"/>
              </a:rPr>
              <a:t>P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hải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hỏi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rõ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thời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điểm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trong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năm</a:t>
            </a:r>
            <a:r>
              <a:rPr lang="en-US" dirty="0">
                <a:ea typeface="Tahoma" pitchFamily="34" charset="0"/>
                <a:cs typeface="Tahoma" pitchFamily="34" charset="0"/>
              </a:rPr>
              <a:t> (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theo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tháng</a:t>
            </a:r>
            <a:r>
              <a:rPr lang="en-US" dirty="0">
                <a:ea typeface="Tahoma" pitchFamily="34" charset="0"/>
                <a:cs typeface="Tahoma" pitchFamily="34" charset="0"/>
              </a:rPr>
              <a:t>)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thai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bắt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đầu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máy</a:t>
            </a:r>
            <a:r>
              <a:rPr lang="en-US" dirty="0">
                <a:ea typeface="Tahoma" pitchFamily="34" charset="0"/>
                <a:cs typeface="Tahoma" pitchFamily="34" charset="0"/>
              </a:rPr>
              <a:t>. 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>
                <a:ea typeface="Tahoma" pitchFamily="34" charset="0"/>
                <a:cs typeface="Tahoma" pitchFamily="34" charset="0"/>
              </a:rPr>
              <a:t>Con so 20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tuần</a:t>
            </a:r>
            <a:r>
              <a:rPr lang="en-US" dirty="0"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>
                <a:ea typeface="Tahoma" pitchFamily="34" charset="0"/>
                <a:cs typeface="Tahoma" pitchFamily="34" charset="0"/>
              </a:rPr>
              <a:t>rạ</a:t>
            </a:r>
            <a:r>
              <a:rPr lang="en-US" dirty="0">
                <a:ea typeface="Tahoma" pitchFamily="34" charset="0"/>
                <a:cs typeface="Tahoma" pitchFamily="34" charset="0"/>
              </a:rPr>
              <a:t> 18 </a:t>
            </a:r>
          </a:p>
        </p:txBody>
      </p:sp>
    </p:spTree>
    <p:extLst>
      <p:ext uri="{BB962C8B-B14F-4D97-AF65-F5344CB8AC3E}">
        <p14:creationId xmlns:p14="http://schemas.microsoft.com/office/powerpoint/2010/main" val="3066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endParaRPr lang="en-US" dirty="0" smtClean="0"/>
          </a:p>
          <a:p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khỏe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:</a:t>
            </a:r>
            <a:r>
              <a:rPr lang="en-US" sz="4000" dirty="0" smtClean="0"/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Chỉ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số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ối</a:t>
            </a:r>
            <a:r>
              <a:rPr lang="en-US" sz="4400" dirty="0" smtClean="0">
                <a:solidFill>
                  <a:srgbClr val="FF0000"/>
                </a:solidFill>
              </a:rPr>
              <a:t>, NST, CST, modified BPP, </a:t>
            </a:r>
            <a:r>
              <a:rPr lang="en-US" sz="4400" dirty="0" err="1" smtClean="0">
                <a:solidFill>
                  <a:srgbClr val="FF0000"/>
                </a:solidFill>
              </a:rPr>
              <a:t>đếm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cử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động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thai</a:t>
            </a:r>
            <a:endParaRPr lang="en-US" sz="4400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sanh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356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The sequence of the fetal lung maturity test cascade is:</a:t>
            </a:r>
          </a:p>
          <a:p>
            <a:pPr marL="0" indent="0">
              <a:buNone/>
            </a:pPr>
            <a:r>
              <a:rPr lang="vi-VN" dirty="0" smtClean="0"/>
              <a:t>- Fluorescence </a:t>
            </a:r>
            <a:r>
              <a:rPr lang="vi-VN" dirty="0"/>
              <a:t>polarization (surfactant/albumin ratio)</a:t>
            </a:r>
          </a:p>
          <a:p>
            <a:pPr marL="0" indent="0">
              <a:buNone/>
            </a:pPr>
            <a:r>
              <a:rPr lang="vi-VN" dirty="0" smtClean="0"/>
              <a:t>- Lamellar </a:t>
            </a:r>
            <a:r>
              <a:rPr lang="vi-VN" dirty="0"/>
              <a:t>body count</a:t>
            </a:r>
          </a:p>
          <a:p>
            <a:pPr marL="0" indent="0">
              <a:buNone/>
            </a:pPr>
            <a:r>
              <a:rPr lang="vi-VN" dirty="0" smtClean="0"/>
              <a:t>- Phosphatidylglycerol </a:t>
            </a:r>
            <a:r>
              <a:rPr lang="vi-VN" dirty="0"/>
              <a:t>presence</a:t>
            </a:r>
          </a:p>
          <a:p>
            <a:pPr marL="0" indent="0">
              <a:buNone/>
            </a:pPr>
            <a:r>
              <a:rPr lang="vi-VN" dirty="0" smtClean="0"/>
              <a:t>- Lecithin-sphingomyelin </a:t>
            </a:r>
            <a:r>
              <a:rPr lang="vi-VN" dirty="0"/>
              <a:t>ratio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51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ối</a:t>
            </a:r>
            <a:r>
              <a:rPr lang="en-US" dirty="0" smtClean="0"/>
              <a:t>: </a:t>
            </a:r>
            <a:r>
              <a:rPr lang="en-US" sz="4400" dirty="0" err="1">
                <a:solidFill>
                  <a:srgbClr val="FF0000"/>
                </a:solidFill>
              </a:rPr>
              <a:t>chỉ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định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sanh</a:t>
            </a:r>
            <a:endParaRPr lang="en-US" sz="4400" dirty="0">
              <a:solidFill>
                <a:srgbClr val="FF0000"/>
              </a:solidFill>
            </a:endParaRPr>
          </a:p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endParaRPr lang="vi-VN" dirty="0"/>
          </a:p>
          <a:p>
            <a:r>
              <a:rPr lang="en-US" sz="4400" dirty="0" smtClean="0">
                <a:solidFill>
                  <a:srgbClr val="FF0000"/>
                </a:solidFill>
              </a:rPr>
              <a:t>AFI: &lt; 5</a:t>
            </a:r>
            <a:r>
              <a:rPr lang="en-US" dirty="0" smtClean="0"/>
              <a:t>,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bách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5</a:t>
            </a:r>
            <a:r>
              <a:rPr lang="en-US" sz="4400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/>
              <a:t> 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SDP: &lt;2</a:t>
            </a:r>
          </a:p>
          <a:p>
            <a:r>
              <a:rPr lang="en-US" sz="4400" dirty="0" err="1" smtClean="0">
                <a:solidFill>
                  <a:srgbClr val="FF0000"/>
                </a:solidFill>
              </a:rPr>
              <a:t>Xoang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ối</a:t>
            </a:r>
            <a:r>
              <a:rPr lang="en-US" sz="4400" dirty="0" smtClean="0">
                <a:solidFill>
                  <a:srgbClr val="FF0000"/>
                </a:solidFill>
              </a:rPr>
              <a:t> 2 </a:t>
            </a:r>
            <a:r>
              <a:rPr lang="en-US" sz="4400" dirty="0" err="1" smtClean="0">
                <a:solidFill>
                  <a:srgbClr val="FF0000"/>
                </a:solidFill>
              </a:rPr>
              <a:t>đường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kính</a:t>
            </a:r>
            <a:r>
              <a:rPr lang="en-US" sz="4400" dirty="0" smtClean="0">
                <a:solidFill>
                  <a:srgbClr val="FF0000"/>
                </a:solidFill>
              </a:rPr>
              <a:t> &lt; 15 cm</a:t>
            </a:r>
            <a:r>
              <a:rPr lang="en-US" sz="4400" baseline="30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(</a:t>
            </a:r>
            <a:r>
              <a:rPr lang="en-US" sz="4400" dirty="0" err="1" smtClean="0">
                <a:solidFill>
                  <a:srgbClr val="FF0000"/>
                </a:solidFill>
              </a:rPr>
              <a:t>cần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loại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trừ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ối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vỡ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khi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thiểu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ối</a:t>
            </a:r>
            <a:r>
              <a:rPr lang="en-US" dirty="0" smtClean="0"/>
              <a:t>)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827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NST:</a:t>
            </a:r>
          </a:p>
          <a:p>
            <a:pPr marL="0" indent="0">
              <a:buNone/>
            </a:pPr>
            <a:r>
              <a:rPr lang="en-US" dirty="0" smtClean="0"/>
              <a:t>- 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- 1-2 </a:t>
            </a:r>
            <a:r>
              <a:rPr lang="en-US" sz="4400" dirty="0" err="1" smtClean="0">
                <a:solidFill>
                  <a:srgbClr val="FF0000"/>
                </a:solidFill>
              </a:rPr>
              <a:t>lần</a:t>
            </a:r>
            <a:r>
              <a:rPr lang="en-US" sz="4400" dirty="0" smtClean="0">
                <a:solidFill>
                  <a:srgbClr val="FF0000"/>
                </a:solidFill>
              </a:rPr>
              <a:t>/</a:t>
            </a:r>
            <a:r>
              <a:rPr lang="en-US" sz="4400" dirty="0" err="1" smtClean="0">
                <a:solidFill>
                  <a:srgbClr val="FF0000"/>
                </a:solidFill>
              </a:rPr>
              <a:t>tuần</a:t>
            </a:r>
            <a:endParaRPr lang="vi-V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3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Modified BPP:</a:t>
            </a:r>
          </a:p>
          <a:p>
            <a:pPr marL="0" indent="0">
              <a:buNone/>
            </a:pPr>
            <a:r>
              <a:rPr lang="vi-VN" dirty="0" smtClean="0"/>
              <a:t>- Bình </a:t>
            </a:r>
            <a:r>
              <a:rPr lang="vi-VN" dirty="0"/>
              <a:t>thường: NST bình thường </a:t>
            </a:r>
            <a:r>
              <a:rPr lang="vi-VN" sz="4400" b="1" u="sng" dirty="0">
                <a:solidFill>
                  <a:srgbClr val="FF0000"/>
                </a:solidFill>
              </a:rPr>
              <a:t>và</a:t>
            </a:r>
            <a:r>
              <a:rPr lang="vi-VN" dirty="0"/>
              <a:t> AFI &gt;5 </a:t>
            </a:r>
            <a:r>
              <a:rPr lang="vi-VN" dirty="0" smtClean="0"/>
              <a:t>cm</a:t>
            </a:r>
            <a:endParaRPr lang="vi-VN" dirty="0"/>
          </a:p>
          <a:p>
            <a:pPr marL="0" indent="0">
              <a:buNone/>
            </a:pPr>
            <a:r>
              <a:rPr lang="vi-VN" dirty="0" smtClean="0"/>
              <a:t>- Bất </a:t>
            </a:r>
            <a:r>
              <a:rPr lang="vi-VN" dirty="0"/>
              <a:t>thường: NST không bình thường </a:t>
            </a:r>
            <a:r>
              <a:rPr lang="vi-VN" sz="4400" b="1" u="sng" dirty="0" smtClean="0">
                <a:solidFill>
                  <a:srgbClr val="FF0000"/>
                </a:solidFill>
              </a:rPr>
              <a:t>hoặc</a:t>
            </a:r>
            <a:r>
              <a:rPr lang="vi-VN" dirty="0" smtClean="0"/>
              <a:t> </a:t>
            </a:r>
            <a:r>
              <a:rPr lang="vi-VN" dirty="0"/>
              <a:t>AFI &lt;5</a:t>
            </a:r>
            <a:r>
              <a:rPr lang="en-US" dirty="0" smtClean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184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Doppler động mạch rốn</a:t>
            </a:r>
            <a:r>
              <a:rPr lang="vi-VN" sz="4400" dirty="0" smtClean="0">
                <a:solidFill>
                  <a:srgbClr val="FF0000"/>
                </a:solidFill>
              </a:rPr>
              <a:t>: không được xem là hữu íc</a:t>
            </a:r>
            <a:r>
              <a:rPr lang="vi-VN" sz="4400" dirty="0">
                <a:solidFill>
                  <a:srgbClr val="FF0000"/>
                </a:solidFill>
              </a:rPr>
              <a:t>h</a:t>
            </a:r>
            <a:endParaRPr lang="vi-VN" sz="4400" dirty="0" smtClean="0">
              <a:solidFill>
                <a:srgbClr val="FF0000"/>
              </a:solidFill>
            </a:endParaRPr>
          </a:p>
          <a:p>
            <a:r>
              <a:rPr lang="vi-VN" dirty="0" smtClean="0"/>
              <a:t>Đếm cử động thai: khi </a:t>
            </a:r>
            <a:r>
              <a:rPr lang="vi-VN" sz="4400" dirty="0" smtClean="0">
                <a:solidFill>
                  <a:srgbClr val="FF0000"/>
                </a:solidFill>
              </a:rPr>
              <a:t>giảm</a:t>
            </a:r>
            <a:r>
              <a:rPr lang="vi-VN" dirty="0" smtClean="0"/>
              <a:t> cử động thai =&gt; </a:t>
            </a:r>
            <a:r>
              <a:rPr lang="vi-VN" sz="4400" dirty="0" smtClean="0">
                <a:solidFill>
                  <a:srgbClr val="FF0000"/>
                </a:solidFill>
              </a:rPr>
              <a:t>đánh giá ngay</a:t>
            </a:r>
            <a:r>
              <a:rPr lang="vi-VN" dirty="0" smtClean="0"/>
              <a:t> tình trạng sức khỏe thai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402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</a:rPr>
              <a:t>Quản lí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Xử trí</a:t>
            </a: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453" y="1032387"/>
            <a:ext cx="9479548" cy="58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61292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BISHOP </a:t>
            </a:r>
            <a:r>
              <a:rPr lang="en-US" sz="4400" dirty="0" smtClean="0">
                <a:solidFill>
                  <a:srgbClr val="FF0000"/>
                </a:solidFill>
              </a:rPr>
              <a:t>≥5</a:t>
            </a:r>
            <a:r>
              <a:rPr lang="en-US" dirty="0" smtClean="0"/>
              <a:t>,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KPCD </a:t>
            </a:r>
            <a:r>
              <a:rPr lang="en-US" sz="3600" dirty="0" err="1" smtClean="0">
                <a:solidFill>
                  <a:srgbClr val="FF0000"/>
                </a:solidFill>
              </a:rPr>
              <a:t>thành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công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cao</a:t>
            </a:r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lọt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 (</a:t>
            </a:r>
            <a:r>
              <a:rPr lang="en-US" dirty="0" err="1" smtClean="0"/>
              <a:t>ngôi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,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..)</a:t>
            </a:r>
            <a:endParaRPr lang="vi-V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10" y="1949710"/>
            <a:ext cx="8531436" cy="3743168"/>
          </a:xfrm>
        </p:spPr>
      </p:pic>
    </p:spTree>
    <p:extLst>
      <p:ext uri="{BB962C8B-B14F-4D97-AF65-F5344CB8AC3E}">
        <p14:creationId xmlns:p14="http://schemas.microsoft.com/office/powerpoint/2010/main" val="18847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err="1" smtClean="0">
                <a:solidFill>
                  <a:srgbClr val="FF0000"/>
                </a:solidFill>
              </a:rPr>
              <a:t>Nên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chấm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dứt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trước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tuần</a:t>
            </a:r>
            <a:r>
              <a:rPr lang="en-US" sz="4400" dirty="0" smtClean="0">
                <a:solidFill>
                  <a:srgbClr val="FF0000"/>
                </a:solidFill>
              </a:rPr>
              <a:t> 42</a:t>
            </a:r>
          </a:p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dạ</a:t>
            </a:r>
            <a:r>
              <a:rPr lang="en-US" dirty="0" smtClean="0"/>
              <a:t>: </a:t>
            </a:r>
            <a:r>
              <a:rPr lang="en-US" sz="4000" dirty="0" err="1" smtClean="0">
                <a:solidFill>
                  <a:srgbClr val="FF0000"/>
                </a:solidFill>
              </a:rPr>
              <a:t>sau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khi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cổ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tử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cung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đã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chín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muồi</a:t>
            </a:r>
            <a:r>
              <a:rPr lang="en-US" dirty="0" smtClean="0"/>
              <a:t>, </a:t>
            </a:r>
            <a:r>
              <a:rPr lang="en-US" dirty="0" err="1" smtClean="0"/>
              <a:t>bằng</a:t>
            </a:r>
            <a:r>
              <a:rPr lang="en-US" dirty="0" smtClean="0"/>
              <a:t> Prostaglandins, Misoprostol, Oxytocin, Foley bulb,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núm</a:t>
            </a:r>
            <a:r>
              <a:rPr lang="en-US" dirty="0" smtClean="0"/>
              <a:t> </a:t>
            </a:r>
            <a:r>
              <a:rPr lang="en-US" dirty="0" err="1" smtClean="0"/>
              <a:t>vú</a:t>
            </a:r>
            <a:r>
              <a:rPr lang="en-US" dirty="0" smtClean="0"/>
              <a:t>,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ối</a:t>
            </a:r>
            <a:r>
              <a:rPr lang="en-US" dirty="0" smtClean="0"/>
              <a:t>, </a:t>
            </a:r>
            <a:r>
              <a:rPr lang="en-US" dirty="0" err="1" smtClean="0"/>
              <a:t>lóc</a:t>
            </a:r>
            <a:r>
              <a:rPr lang="en-US" dirty="0" smtClean="0"/>
              <a:t> </a:t>
            </a:r>
            <a:r>
              <a:rPr lang="en-US" dirty="0" err="1" smtClean="0"/>
              <a:t>ối</a:t>
            </a:r>
            <a:r>
              <a:rPr lang="en-US" dirty="0" smtClean="0"/>
              <a:t>….</a:t>
            </a:r>
            <a:r>
              <a:rPr lang="en-US" sz="4400" dirty="0">
                <a:solidFill>
                  <a:srgbClr val="FF0000"/>
                </a:solidFill>
              </a:rPr>
              <a:t/>
            </a:r>
            <a:br>
              <a:rPr lang="en-US" sz="4400" dirty="0">
                <a:solidFill>
                  <a:srgbClr val="FF0000"/>
                </a:solidFill>
              </a:rPr>
            </a:br>
            <a:endParaRPr lang="vi-V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2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Arial" panose="020B0604020202020204" pitchFamily="34" charset="0"/>
              </a:rPr>
              <a:t>Quản lí: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â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 độ thai quá 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(Clifford)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để theo dõi và điều trị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sau sanh: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 Nếu có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IUGR,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thai suy, hít ối phân su cần bác sĩ Nhi có mặt khi sanh để hồi sức cấp cứu kịp thời.</a:t>
            </a:r>
          </a:p>
          <a:p>
            <a:pPr marL="0" indent="0">
              <a:buNone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- Chăm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sóc đặc biệt : giữ thông đường thở nhất là khi nước ối lẫn phân su, điều chỉnh toan biến dưỡng, kháng sinh dự phòng và các chăm sóc đặc biệt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khác.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563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Beckmann’s 7</a:t>
            </a:r>
            <a:r>
              <a:rPr lang="en-US" baseline="30000" dirty="0" smtClean="0"/>
              <a:t>th</a:t>
            </a:r>
            <a:r>
              <a:rPr lang="en-US" dirty="0" smtClean="0"/>
              <a:t> textbook of Obstetrics and Gynecology</a:t>
            </a:r>
          </a:p>
          <a:p>
            <a:pPr>
              <a:buFontTx/>
              <a:buChar char="-"/>
            </a:pPr>
            <a:r>
              <a:rPr lang="en-US" dirty="0" smtClean="0"/>
              <a:t>American Family Physician: </a:t>
            </a:r>
            <a:r>
              <a:rPr lang="en-US" dirty="0"/>
              <a:t>Management of Pregnancy Beyond 40 Weeks' </a:t>
            </a:r>
            <a:r>
              <a:rPr lang="en-US" dirty="0" smtClean="0"/>
              <a:t>Gestation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180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0">
              <a:lnSpc>
                <a:spcPct val="115000"/>
              </a:lnSpc>
              <a:spcBef>
                <a:spcPts val="0"/>
              </a:spcBef>
            </a:pP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 phụ 26 tuổi, PARA 0000, nhập viện vì thai quá ngày.</a:t>
            </a:r>
            <a:r>
              <a:rPr lang="vi-V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Tuổi thai: 41 tuần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ẹ không bệnh lý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ử cung không sẹo mổ cũ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NST có đáp ứng,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AFI 6cm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ULCT 3200g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gôi đầu, lưng bên phải, chưa lọt.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hung chậu khám chưa ghi nhận bất thường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BISHOP 3, ối còn, cơn gò (-)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0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Postterm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pregnancy: </a:t>
            </a:r>
            <a:r>
              <a:rPr lang="en-US" sz="36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beyond </a:t>
            </a:r>
            <a:r>
              <a:rPr lang="en-US" sz="36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0/7 weeks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gestation</a:t>
            </a:r>
          </a:p>
          <a:p>
            <a:pPr>
              <a:buFontTx/>
              <a:buNone/>
            </a:pPr>
            <a:r>
              <a:rPr lang="en-US" sz="36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6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 LMP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(last menstrual period) (ACOG 2014)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4400" dirty="0" smtClean="0">
                <a:ea typeface="+mj-ea"/>
                <a:cs typeface="Arial" panose="020B0604020202020204" pitchFamily="34" charset="0"/>
              </a:rPr>
              <a:t>Nguyên nhân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2919" y="1713914"/>
            <a:ext cx="10877844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</a:rPr>
              <a:t>Thường</a:t>
            </a:r>
            <a:r>
              <a:rPr kumimoji="0" lang="vi-V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</a:rPr>
              <a:t> gặp nhất: </a:t>
            </a:r>
            <a:r>
              <a:rPr kumimoji="0" lang="vi-VN" sz="3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</a:rPr>
              <a:t>tính sai tuổi thai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sz="2800" dirty="0" smtClean="0">
                <a:cs typeface="Arial" panose="020B0604020202020204" pitchFamily="34" charset="0"/>
              </a:rPr>
              <a:t>Bệnh sinh: </a:t>
            </a:r>
            <a:r>
              <a:rPr lang="vi-VN" sz="36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chưa rõ ràng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sz="2800" dirty="0">
                <a:cs typeface="Arial" panose="020B0604020202020204" pitchFamily="34" charset="0"/>
              </a:rPr>
              <a:t>L</a:t>
            </a:r>
            <a:r>
              <a:rPr lang="vi-VN" sz="2800" dirty="0" smtClean="0">
                <a:cs typeface="Arial" panose="020B0604020202020204" pitchFamily="34" charset="0"/>
              </a:rPr>
              <a:t>iên quan đến: </a:t>
            </a:r>
            <a:r>
              <a:rPr lang="vi-VN" sz="4000" dirty="0" smtClean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 </a:t>
            </a:r>
            <a:r>
              <a:rPr lang="vi-VN" sz="4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vi-VN" sz="4000" dirty="0" smtClean="0">
                <a:solidFill>
                  <a:srgbClr val="FF0000"/>
                </a:solidFill>
                <a:cs typeface="Arial" panose="020B0604020202020204" pitchFamily="34" charset="0"/>
              </a:rPr>
              <a:t>strogen</a:t>
            </a:r>
            <a:r>
              <a:rPr lang="vi-VN" sz="2800" dirty="0" smtClean="0">
                <a:cs typeface="Arial" panose="020B0604020202020204" pitchFamily="34" charset="0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sz="2800" dirty="0" smtClean="0">
                <a:cs typeface="Arial" panose="020B0604020202020204" pitchFamily="34" charset="0"/>
              </a:rPr>
              <a:t>Liên quan đến thai: thai vô sọ, giảm sản thượng thận thai nhi, thai không có tuyến yên, bệnh thiếu sulfactase nhau thai và thai trong ổ bụng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>Yếu</a:t>
            </a:r>
            <a:r>
              <a:rPr kumimoji="0" lang="vi-V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> tố nguy cơ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sz="2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sử thai quá ngày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Béo 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phì</a:t>
            </a:r>
            <a:endParaRPr kumimoji="0" lang="vi-V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 so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 truyền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Ảnh</a:t>
            </a:r>
            <a:r>
              <a:rPr lang="en-US" b="1" dirty="0" smtClean="0"/>
              <a:t> </a:t>
            </a:r>
            <a:r>
              <a:rPr lang="en-US" b="1" dirty="0" err="1" smtClean="0"/>
              <a:t>hưởng</a:t>
            </a:r>
            <a:endParaRPr lang="vi-VN" b="1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Trong tử cung:</a:t>
            </a:r>
          </a:p>
          <a:p>
            <a:pPr lvl="1"/>
            <a:r>
              <a:rPr lang="en-US" sz="2800" b="1" dirty="0" smtClean="0"/>
              <a:t>Bánh nhau hoạt động tốt:</a:t>
            </a:r>
          </a:p>
          <a:p>
            <a:pPr lvl="2"/>
            <a:r>
              <a:rPr lang="en-US" sz="3600" dirty="0" smtClean="0">
                <a:solidFill>
                  <a:srgbClr val="FF0000"/>
                </a:solidFill>
              </a:rPr>
              <a:t>Thai to</a:t>
            </a:r>
          </a:p>
          <a:p>
            <a:pPr lvl="2"/>
            <a:r>
              <a:rPr lang="en-US" sz="2800" dirty="0" err="1" smtClean="0"/>
              <a:t>Thiểu</a:t>
            </a:r>
            <a:r>
              <a:rPr lang="en-US" sz="2800" dirty="0" smtClean="0"/>
              <a:t> </a:t>
            </a:r>
            <a:r>
              <a:rPr lang="en-US" sz="2800" dirty="0" err="1" smtClean="0"/>
              <a:t>ối</a:t>
            </a:r>
            <a:r>
              <a:rPr lang="en-US" sz="2800" dirty="0" smtClean="0"/>
              <a:t> -&gt; </a:t>
            </a:r>
            <a:r>
              <a:rPr lang="en-US" sz="3600" dirty="0" smtClean="0">
                <a:solidFill>
                  <a:srgbClr val="FF0000"/>
                </a:solidFill>
              </a:rPr>
              <a:t>chèn </a:t>
            </a:r>
            <a:r>
              <a:rPr lang="en-US" sz="3600" dirty="0" err="1" smtClean="0">
                <a:solidFill>
                  <a:srgbClr val="FF0000"/>
                </a:solidFill>
              </a:rPr>
              <a:t>ép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rốn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-&gt; </a:t>
            </a:r>
            <a:r>
              <a:rPr lang="en-US" sz="3600" dirty="0" smtClean="0">
                <a:solidFill>
                  <a:srgbClr val="FF0000"/>
                </a:solidFill>
              </a:rPr>
              <a:t>suy thai</a:t>
            </a:r>
          </a:p>
          <a:p>
            <a:pPr lvl="1"/>
            <a:r>
              <a:rPr lang="en-US" sz="2800" b="1" dirty="0" smtClean="0"/>
              <a:t>Bánh nhau bị thoái hóa</a:t>
            </a:r>
          </a:p>
          <a:p>
            <a:pPr lvl="2"/>
            <a:r>
              <a:rPr lang="en-US" sz="3600" dirty="0" smtClean="0">
                <a:solidFill>
                  <a:srgbClr val="FF0000"/>
                </a:solidFill>
              </a:rPr>
              <a:t>IUGR</a:t>
            </a:r>
          </a:p>
          <a:p>
            <a:pPr lvl="2"/>
            <a:r>
              <a:rPr lang="en-US" sz="2800" dirty="0" smtClean="0"/>
              <a:t>Sụt cân, giảm mỡ dưới da, giảm khối lượng cơ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9122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Ảnh</a:t>
            </a:r>
            <a:r>
              <a:rPr lang="en-US" b="1" dirty="0" smtClean="0"/>
              <a:t> </a:t>
            </a:r>
            <a:r>
              <a:rPr lang="en-US" b="1" dirty="0" err="1" smtClean="0"/>
              <a:t>hưởng</a:t>
            </a:r>
            <a:endParaRPr lang="vi-VN" b="1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6406" cy="4351338"/>
          </a:xfrm>
        </p:spPr>
        <p:txBody>
          <a:bodyPr numCol="1">
            <a:normAutofit/>
          </a:bodyPr>
          <a:lstStyle/>
          <a:p>
            <a:r>
              <a:rPr lang="en-US" sz="3600" b="1" dirty="0" smtClean="0"/>
              <a:t>Trong và sau chuyển dạ:</a:t>
            </a:r>
          </a:p>
          <a:p>
            <a:pPr lvl="1"/>
            <a:r>
              <a:rPr lang="en-US" sz="3200" b="1" dirty="0" smtClean="0"/>
              <a:t>Mẹ:</a:t>
            </a:r>
          </a:p>
          <a:p>
            <a:pPr lvl="2"/>
            <a:r>
              <a:rPr lang="en-US" sz="3600" dirty="0" smtClean="0">
                <a:solidFill>
                  <a:srgbClr val="FF0000"/>
                </a:solidFill>
              </a:rPr>
              <a:t>Mổ </a:t>
            </a:r>
            <a:r>
              <a:rPr lang="en-US" sz="3600" dirty="0" err="1" smtClean="0">
                <a:solidFill>
                  <a:srgbClr val="FF0000"/>
                </a:solidFill>
              </a:rPr>
              <a:t>lấy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thai</a:t>
            </a:r>
            <a:endParaRPr lang="en-US" sz="3600" dirty="0" smtClean="0">
              <a:solidFill>
                <a:srgbClr val="FF0000"/>
              </a:solidFill>
            </a:endParaRPr>
          </a:p>
          <a:p>
            <a:pPr lvl="2"/>
            <a:r>
              <a:rPr lang="en-US" sz="3600" dirty="0" err="1" smtClean="0">
                <a:solidFill>
                  <a:srgbClr val="FF0000"/>
                </a:solidFill>
              </a:rPr>
              <a:t>Tổn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thương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âm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đạo</a:t>
            </a:r>
            <a:endParaRPr lang="en-US" sz="3600" dirty="0" smtClean="0">
              <a:solidFill>
                <a:srgbClr val="FF0000"/>
              </a:solidFill>
            </a:endParaRPr>
          </a:p>
          <a:p>
            <a:pPr lvl="2"/>
            <a:r>
              <a:rPr lang="en-US" sz="3600" dirty="0" smtClean="0">
                <a:solidFill>
                  <a:srgbClr val="FF0000"/>
                </a:solidFill>
              </a:rPr>
              <a:t>Sinh khó</a:t>
            </a:r>
            <a:r>
              <a:rPr lang="en-US" sz="2800" dirty="0" smtClean="0"/>
              <a:t> do </a:t>
            </a:r>
            <a:r>
              <a:rPr lang="en-US" sz="2800" dirty="0" err="1" smtClean="0"/>
              <a:t>thai</a:t>
            </a:r>
            <a:r>
              <a:rPr lang="en-US" sz="2800" dirty="0" smtClean="0"/>
              <a:t> to</a:t>
            </a:r>
          </a:p>
          <a:p>
            <a:pPr lvl="2"/>
            <a:r>
              <a:rPr lang="en-US" sz="2800" dirty="0" err="1" smtClean="0"/>
              <a:t>Vấn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do </a:t>
            </a:r>
            <a:r>
              <a:rPr lang="en-US" sz="2800" dirty="0" err="1" smtClean="0"/>
              <a:t>mổ</a:t>
            </a:r>
            <a:r>
              <a:rPr lang="en-US" sz="2800" dirty="0" smtClean="0"/>
              <a:t> </a:t>
            </a:r>
            <a:r>
              <a:rPr lang="en-US" sz="2800" dirty="0" err="1" smtClean="0"/>
              <a:t>lấy</a:t>
            </a:r>
            <a:r>
              <a:rPr lang="en-US" sz="2800" dirty="0" smtClean="0"/>
              <a:t> </a:t>
            </a:r>
            <a:r>
              <a:rPr lang="en-US" sz="2800" dirty="0" err="1" smtClean="0"/>
              <a:t>thai</a:t>
            </a:r>
            <a:endParaRPr lang="en-US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22374" y="1825625"/>
            <a:ext cx="576662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 smtClean="0"/>
          </a:p>
          <a:p>
            <a:pPr lvl="1"/>
            <a:r>
              <a:rPr lang="en-US" sz="3200" b="1" dirty="0" smtClean="0"/>
              <a:t>Con:</a:t>
            </a:r>
          </a:p>
          <a:p>
            <a:pPr lvl="2"/>
            <a:r>
              <a:rPr lang="en-US" sz="3600" dirty="0" err="1" smtClean="0">
                <a:solidFill>
                  <a:srgbClr val="FF0000"/>
                </a:solidFill>
              </a:rPr>
              <a:t>Chết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chu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sinh</a:t>
            </a:r>
            <a:endParaRPr lang="en-US" sz="3600" dirty="0">
              <a:solidFill>
                <a:srgbClr val="FF0000"/>
              </a:solidFill>
            </a:endParaRPr>
          </a:p>
          <a:p>
            <a:pPr lvl="2"/>
            <a:r>
              <a:rPr lang="en-US" sz="3600" dirty="0" err="1">
                <a:solidFill>
                  <a:srgbClr val="FF0000"/>
                </a:solidFill>
              </a:rPr>
              <a:t>K</a:t>
            </a:r>
            <a:r>
              <a:rPr lang="en-US" sz="3600" dirty="0" err="1" smtClean="0">
                <a:solidFill>
                  <a:srgbClr val="FF0000"/>
                </a:solidFill>
              </a:rPr>
              <a:t>ẹt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vai</a:t>
            </a:r>
            <a:endParaRPr lang="en-US" sz="3600" dirty="0" smtClean="0">
              <a:solidFill>
                <a:srgbClr val="FF0000"/>
              </a:solidFill>
            </a:endParaRPr>
          </a:p>
          <a:p>
            <a:pPr lvl="2"/>
            <a:r>
              <a:rPr lang="en-US" sz="3600" dirty="0" err="1" smtClean="0">
                <a:solidFill>
                  <a:srgbClr val="FF0000"/>
                </a:solidFill>
              </a:rPr>
              <a:t>Hít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phân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su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23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endParaRPr lang="en-US" dirty="0" smtClean="0"/>
          </a:p>
          <a:p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sz="4800" b="1" u="sng" dirty="0">
                <a:solidFill>
                  <a:srgbClr val="FF0000"/>
                </a:solidFill>
              </a:rPr>
              <a:t> </a:t>
            </a:r>
            <a:r>
              <a:rPr lang="en-US" sz="4800" b="1" u="sng" dirty="0" err="1" smtClean="0">
                <a:solidFill>
                  <a:srgbClr val="FF0000"/>
                </a:solidFill>
              </a:rPr>
              <a:t>Kinh</a:t>
            </a:r>
            <a:r>
              <a:rPr lang="en-US" sz="4800" b="1" u="sng" dirty="0" smtClean="0">
                <a:solidFill>
                  <a:srgbClr val="FF0000"/>
                </a:solidFill>
              </a:rPr>
              <a:t> </a:t>
            </a:r>
            <a:r>
              <a:rPr lang="en-US" sz="4800" b="1" u="sng" dirty="0" err="1" smtClean="0">
                <a:solidFill>
                  <a:srgbClr val="FF0000"/>
                </a:solidFill>
              </a:rPr>
              <a:t>chót</a:t>
            </a:r>
            <a:endParaRPr lang="en-US" sz="4800" b="1" u="sng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z="4400" b="1" u="sng" dirty="0" err="1" smtClean="0">
                <a:solidFill>
                  <a:srgbClr val="FF0000"/>
                </a:solidFill>
              </a:rPr>
              <a:t>Siêu</a:t>
            </a:r>
            <a:r>
              <a:rPr lang="en-US" sz="4400" b="1" u="sng" dirty="0" smtClean="0">
                <a:solidFill>
                  <a:srgbClr val="FF0000"/>
                </a:solidFill>
              </a:rPr>
              <a:t> </a:t>
            </a:r>
            <a:r>
              <a:rPr lang="en-US" sz="4400" b="1" u="sng" dirty="0" err="1" smtClean="0">
                <a:solidFill>
                  <a:srgbClr val="FF0000"/>
                </a:solidFill>
              </a:rPr>
              <a:t>âm</a:t>
            </a:r>
            <a:r>
              <a:rPr lang="en-US" sz="4400" b="1" u="sng" dirty="0" smtClean="0">
                <a:solidFill>
                  <a:srgbClr val="FF0000"/>
                </a:solidFill>
              </a:rPr>
              <a:t> </a:t>
            </a:r>
            <a:r>
              <a:rPr lang="en-US" sz="4400" b="1" u="sng" dirty="0" err="1" smtClean="0">
                <a:solidFill>
                  <a:srgbClr val="FF0000"/>
                </a:solidFill>
              </a:rPr>
              <a:t>thai</a:t>
            </a:r>
            <a:r>
              <a:rPr lang="en-US" sz="4400" b="1" u="sng" dirty="0" smtClean="0">
                <a:solidFill>
                  <a:srgbClr val="FF0000"/>
                </a:solidFill>
              </a:rPr>
              <a:t> </a:t>
            </a:r>
            <a:r>
              <a:rPr lang="en-US" sz="4400" b="1" u="sng" dirty="0" err="1" smtClean="0">
                <a:solidFill>
                  <a:srgbClr val="FF0000"/>
                </a:solidFill>
              </a:rPr>
              <a:t>kì</a:t>
            </a:r>
            <a:endParaRPr lang="en-US" sz="4400" b="1" u="sng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err="1" smtClean="0"/>
              <a:t>Khác</a:t>
            </a:r>
            <a:r>
              <a:rPr lang="en-US" dirty="0" smtClean="0"/>
              <a:t> (BCTC, </a:t>
            </a:r>
            <a:r>
              <a:rPr lang="en-US" dirty="0" err="1" smtClean="0"/>
              <a:t>thai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vi-VN" sz="4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Neagele</a:t>
            </a:r>
            <a:r>
              <a:rPr lang="en-US" dirty="0"/>
              <a:t>: </a:t>
            </a:r>
            <a:r>
              <a:rPr lang="en-US" dirty="0" err="1"/>
              <a:t>ngày</a:t>
            </a:r>
            <a:r>
              <a:rPr lang="en-US" dirty="0"/>
              <a:t> + 7, </a:t>
            </a:r>
            <a:r>
              <a:rPr lang="en-US" dirty="0" err="1"/>
              <a:t>tháng</a:t>
            </a:r>
            <a:r>
              <a:rPr lang="en-US" dirty="0"/>
              <a:t> – 3, </a:t>
            </a:r>
            <a:r>
              <a:rPr lang="en-US" dirty="0" err="1"/>
              <a:t>năm</a:t>
            </a:r>
            <a:r>
              <a:rPr lang="en-US" dirty="0"/>
              <a:t> + 1 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: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, </a:t>
            </a:r>
            <a:r>
              <a:rPr lang="en-US" dirty="0" err="1"/>
              <a:t>nhầm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TCN1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kinh</a:t>
            </a:r>
            <a:endParaRPr lang="en-US" dirty="0"/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1455</Words>
  <Application>Microsoft Office PowerPoint</Application>
  <PresentationFormat>Custom</PresentationFormat>
  <Paragraphs>178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Dàn bài </vt:lpstr>
      <vt:lpstr>Định nghĩa</vt:lpstr>
      <vt:lpstr>PowerPoint Presentation</vt:lpstr>
      <vt:lpstr>PowerPoint Presentation</vt:lpstr>
      <vt:lpstr>Ảnh hưởng</vt:lpstr>
      <vt:lpstr>Ảnh hưởng</vt:lpstr>
      <vt:lpstr>Chẩn đoán</vt:lpstr>
      <vt:lpstr>Dựa trên lâm sàng</vt:lpstr>
      <vt:lpstr>Dựa trên siêu âm</vt:lpstr>
      <vt:lpstr>Dựa trên siêu âm</vt:lpstr>
      <vt:lpstr>Dựa trên siêu âm</vt:lpstr>
      <vt:lpstr>Một vài phương pháp khác</vt:lpstr>
      <vt:lpstr>Một vài phương pháp khác</vt:lpstr>
      <vt:lpstr>Quản lí</vt:lpstr>
      <vt:lpstr>Quản lí</vt:lpstr>
      <vt:lpstr>Quản lí</vt:lpstr>
      <vt:lpstr>Quản lí</vt:lpstr>
      <vt:lpstr>Quản lí</vt:lpstr>
      <vt:lpstr>Quản lí</vt:lpstr>
      <vt:lpstr>Quản lí</vt:lpstr>
      <vt:lpstr>Quản lí</vt:lpstr>
      <vt:lpstr>Quản lí</vt:lpstr>
      <vt:lpstr>Quản lí:</vt:lpstr>
      <vt:lpstr>PowerPoint Presentation</vt:lpstr>
      <vt:lpstr>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CHẨN ĐOÁN</dc:title>
  <dc:creator>LAM KHUNG</dc:creator>
  <cp:lastModifiedBy>Thong</cp:lastModifiedBy>
  <cp:revision>41</cp:revision>
  <dcterms:created xsi:type="dcterms:W3CDTF">2017-10-07T10:38:15Z</dcterms:created>
  <dcterms:modified xsi:type="dcterms:W3CDTF">2018-10-08T11:03:39Z</dcterms:modified>
</cp:coreProperties>
</file>