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3"/>
  </p:notesMasterIdLst>
  <p:sldIdLst>
    <p:sldId id="256" r:id="rId2"/>
    <p:sldId id="268" r:id="rId3"/>
    <p:sldId id="260" r:id="rId4"/>
    <p:sldId id="259" r:id="rId5"/>
    <p:sldId id="266" r:id="rId6"/>
    <p:sldId id="261" r:id="rId7"/>
    <p:sldId id="262" r:id="rId8"/>
    <p:sldId id="263" r:id="rId9"/>
    <p:sldId id="265" r:id="rId10"/>
    <p:sldId id="269" r:id="rId11"/>
    <p:sldId id="270" r:id="rId12"/>
    <p:sldId id="282" r:id="rId13"/>
    <p:sldId id="272" r:id="rId14"/>
    <p:sldId id="271" r:id="rId15"/>
    <p:sldId id="293" r:id="rId16"/>
    <p:sldId id="284" r:id="rId17"/>
    <p:sldId id="283" r:id="rId18"/>
    <p:sldId id="294" r:id="rId19"/>
    <p:sldId id="295" r:id="rId20"/>
    <p:sldId id="296" r:id="rId21"/>
    <p:sldId id="298" r:id="rId22"/>
    <p:sldId id="299" r:id="rId23"/>
    <p:sldId id="300" r:id="rId24"/>
    <p:sldId id="301" r:id="rId25"/>
    <p:sldId id="287" r:id="rId26"/>
    <p:sldId id="302" r:id="rId27"/>
    <p:sldId id="303" r:id="rId28"/>
    <p:sldId id="304" r:id="rId29"/>
    <p:sldId id="305" r:id="rId30"/>
    <p:sldId id="306" r:id="rId31"/>
    <p:sldId id="307" r:id="rId32"/>
    <p:sldId id="308" r:id="rId33"/>
    <p:sldId id="309" r:id="rId34"/>
    <p:sldId id="288" r:id="rId35"/>
    <p:sldId id="313" r:id="rId36"/>
    <p:sldId id="314" r:id="rId37"/>
    <p:sldId id="315" r:id="rId38"/>
    <p:sldId id="319" r:id="rId39"/>
    <p:sldId id="317" r:id="rId40"/>
    <p:sldId id="318" r:id="rId41"/>
    <p:sldId id="310" r:id="rId42"/>
    <p:sldId id="311" r:id="rId43"/>
    <p:sldId id="312" r:id="rId44"/>
    <p:sldId id="316"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276" r:id="rId71"/>
    <p:sldId id="267"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02" y="-3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2CE9C-D103-424D-AC68-B2B2AB3088A5}" type="doc">
      <dgm:prSet loTypeId="urn:microsoft.com/office/officeart/2005/8/layout/hList1" loCatId="list" qsTypeId="urn:microsoft.com/office/officeart/2005/8/quickstyle/simple1" qsCatId="simple" csTypeId="urn:microsoft.com/office/officeart/2005/8/colors/accent0_2" csCatId="mainScheme" phldr="1"/>
      <dgm:spPr/>
      <dgm:t>
        <a:bodyPr/>
        <a:lstStyle/>
        <a:p>
          <a:endParaRPr lang="en-US"/>
        </a:p>
      </dgm:t>
    </dgm:pt>
    <dgm:pt modelId="{952814EC-952B-4C83-B82E-21937E3F7240}">
      <dgm:prSet phldrT="[Text]"/>
      <dgm:spPr/>
      <dgm:t>
        <a:bodyPr/>
        <a:lstStyle/>
        <a:p>
          <a:r>
            <a:rPr lang="en-US" b="1" dirty="0" smtClean="0"/>
            <a:t>Cervix or vagina</a:t>
          </a:r>
          <a:endParaRPr lang="en-US" dirty="0"/>
        </a:p>
      </dgm:t>
    </dgm:pt>
    <dgm:pt modelId="{CF8B7E41-EE5C-4A61-973C-E71722ACE065}" type="parTrans" cxnId="{00076823-A31C-479C-A49F-53B90F19FE4F}">
      <dgm:prSet/>
      <dgm:spPr/>
      <dgm:t>
        <a:bodyPr/>
        <a:lstStyle/>
        <a:p>
          <a:endParaRPr lang="en-US"/>
        </a:p>
      </dgm:t>
    </dgm:pt>
    <dgm:pt modelId="{E761213B-E759-439A-825D-DB5AE5B4E445}" type="sibTrans" cxnId="{00076823-A31C-479C-A49F-53B90F19FE4F}">
      <dgm:prSet/>
      <dgm:spPr/>
      <dgm:t>
        <a:bodyPr/>
        <a:lstStyle/>
        <a:p>
          <a:endParaRPr lang="en-US"/>
        </a:p>
      </dgm:t>
    </dgm:pt>
    <dgm:pt modelId="{FD8991CA-82A8-47D8-AC69-A84273BCACC1}">
      <dgm:prSet phldrT="[Text]"/>
      <dgm:spPr/>
      <dgm:t>
        <a:bodyPr/>
        <a:lstStyle/>
        <a:p>
          <a:r>
            <a:rPr lang="en-US" dirty="0" smtClean="0">
              <a:solidFill>
                <a:schemeClr val="tx1"/>
              </a:solidFill>
            </a:rPr>
            <a:t>Infection (Chlamydia, etc.)</a:t>
          </a:r>
          <a:endParaRPr lang="en-US" dirty="0">
            <a:solidFill>
              <a:schemeClr val="tx1"/>
            </a:solidFill>
          </a:endParaRPr>
        </a:p>
      </dgm:t>
    </dgm:pt>
    <dgm:pt modelId="{1C41A4C2-9869-44AB-B9FE-69DB43734DB0}" type="parTrans" cxnId="{22BD3F42-9F6F-45CB-9C6C-FC97817CEA84}">
      <dgm:prSet/>
      <dgm:spPr/>
      <dgm:t>
        <a:bodyPr/>
        <a:lstStyle/>
        <a:p>
          <a:endParaRPr lang="en-US"/>
        </a:p>
      </dgm:t>
    </dgm:pt>
    <dgm:pt modelId="{3A2C9987-7281-4960-9A53-CFCC1796443F}" type="sibTrans" cxnId="{22BD3F42-9F6F-45CB-9C6C-FC97817CEA84}">
      <dgm:prSet/>
      <dgm:spPr/>
      <dgm:t>
        <a:bodyPr/>
        <a:lstStyle/>
        <a:p>
          <a:endParaRPr lang="en-US"/>
        </a:p>
      </dgm:t>
    </dgm:pt>
    <dgm:pt modelId="{516B0602-54CC-407C-9C1F-1C96345EA597}">
      <dgm:prSet phldrT="[Text]"/>
      <dgm:spPr/>
      <dgm:t>
        <a:bodyPr/>
        <a:lstStyle/>
        <a:p>
          <a:r>
            <a:rPr lang="en-US" b="1" dirty="0" smtClean="0"/>
            <a:t>Anus, bladder or vulva</a:t>
          </a:r>
          <a:endParaRPr lang="en-US" dirty="0"/>
        </a:p>
      </dgm:t>
    </dgm:pt>
    <dgm:pt modelId="{FE1D102A-B2AD-4650-9DDD-A7C97C07F237}" type="parTrans" cxnId="{0A7D987D-4D34-4EAE-8B17-EA7D8A1B91D7}">
      <dgm:prSet/>
      <dgm:spPr/>
      <dgm:t>
        <a:bodyPr/>
        <a:lstStyle/>
        <a:p>
          <a:endParaRPr lang="en-US"/>
        </a:p>
      </dgm:t>
    </dgm:pt>
    <dgm:pt modelId="{632FE419-4A99-44AE-8380-47B6427D02D4}" type="sibTrans" cxnId="{0A7D987D-4D34-4EAE-8B17-EA7D8A1B91D7}">
      <dgm:prSet/>
      <dgm:spPr/>
      <dgm:t>
        <a:bodyPr/>
        <a:lstStyle/>
        <a:p>
          <a:endParaRPr lang="en-US"/>
        </a:p>
      </dgm:t>
    </dgm:pt>
    <dgm:pt modelId="{499731DE-9F28-42F4-8000-E0271E68F788}">
      <dgm:prSet phldrT="[Text]"/>
      <dgm:spPr/>
      <dgm:t>
        <a:bodyPr/>
        <a:lstStyle/>
        <a:p>
          <a:r>
            <a:rPr lang="en-US" dirty="0" smtClean="0">
              <a:solidFill>
                <a:schemeClr val="tx1"/>
              </a:solidFill>
            </a:rPr>
            <a:t>Hemorrhoids</a:t>
          </a:r>
          <a:endParaRPr lang="en-US" dirty="0">
            <a:solidFill>
              <a:schemeClr val="tx1"/>
            </a:solidFill>
          </a:endParaRPr>
        </a:p>
      </dgm:t>
    </dgm:pt>
    <dgm:pt modelId="{D6B952C7-8C6B-473B-992A-C094A95D172D}" type="parTrans" cxnId="{FAAB79B1-B136-4203-B3C0-D5B93FAC1E32}">
      <dgm:prSet/>
      <dgm:spPr/>
      <dgm:t>
        <a:bodyPr/>
        <a:lstStyle/>
        <a:p>
          <a:endParaRPr lang="en-US"/>
        </a:p>
      </dgm:t>
    </dgm:pt>
    <dgm:pt modelId="{C42047FF-E1BC-47F5-896C-CCE9DB83C793}" type="sibTrans" cxnId="{FAAB79B1-B136-4203-B3C0-D5B93FAC1E32}">
      <dgm:prSet/>
      <dgm:spPr/>
      <dgm:t>
        <a:bodyPr/>
        <a:lstStyle/>
        <a:p>
          <a:endParaRPr lang="en-US"/>
        </a:p>
      </dgm:t>
    </dgm:pt>
    <dgm:pt modelId="{D126DEDC-85D7-4D7B-AAB7-002A270F89B5}">
      <dgm:prSet/>
      <dgm:spPr/>
      <dgm:t>
        <a:bodyPr/>
        <a:lstStyle/>
        <a:p>
          <a:r>
            <a:rPr lang="en-US" b="1" dirty="0" smtClean="0">
              <a:solidFill>
                <a:srgbClr val="FF0000"/>
              </a:solidFill>
            </a:rPr>
            <a:t>Uterus, tubes, amniotic sac with its contents or placenta</a:t>
          </a:r>
          <a:endParaRPr lang="en-US" dirty="0">
            <a:solidFill>
              <a:srgbClr val="FF0000"/>
            </a:solidFill>
          </a:endParaRPr>
        </a:p>
      </dgm:t>
    </dgm:pt>
    <dgm:pt modelId="{D949B126-DB96-42A4-8037-65A1D36B9429}" type="parTrans" cxnId="{583F1F40-8E5E-4BE1-927D-64F0B2E16DFC}">
      <dgm:prSet/>
      <dgm:spPr/>
      <dgm:t>
        <a:bodyPr/>
        <a:lstStyle/>
        <a:p>
          <a:endParaRPr lang="en-US"/>
        </a:p>
      </dgm:t>
    </dgm:pt>
    <dgm:pt modelId="{CA6F171F-FDAE-419C-8D1C-76DD9710863B}" type="sibTrans" cxnId="{583F1F40-8E5E-4BE1-927D-64F0B2E16DFC}">
      <dgm:prSet/>
      <dgm:spPr/>
      <dgm:t>
        <a:bodyPr/>
        <a:lstStyle/>
        <a:p>
          <a:endParaRPr lang="en-US"/>
        </a:p>
      </dgm:t>
    </dgm:pt>
    <dgm:pt modelId="{D7DAFD76-EF9D-42CE-A709-68430692F60F}">
      <dgm:prSet custT="1"/>
      <dgm:spPr/>
      <dgm:t>
        <a:bodyPr/>
        <a:lstStyle/>
        <a:p>
          <a:r>
            <a:rPr lang="en-US" sz="2000" dirty="0" smtClean="0">
              <a:solidFill>
                <a:schemeClr val="tx1"/>
              </a:solidFill>
            </a:rPr>
            <a:t>Ectopic pregnancy</a:t>
          </a:r>
          <a:endParaRPr lang="en-US" sz="2000" dirty="0">
            <a:solidFill>
              <a:schemeClr val="tx1"/>
            </a:solidFill>
          </a:endParaRPr>
        </a:p>
      </dgm:t>
    </dgm:pt>
    <dgm:pt modelId="{3C038847-F005-4FBB-953C-09CB482DE0B1}" type="parTrans" cxnId="{B7032211-5DFC-49CD-9480-73A5553C1801}">
      <dgm:prSet/>
      <dgm:spPr/>
      <dgm:t>
        <a:bodyPr/>
        <a:lstStyle/>
        <a:p>
          <a:endParaRPr lang="en-US"/>
        </a:p>
      </dgm:t>
    </dgm:pt>
    <dgm:pt modelId="{BBCA64B8-833A-4F41-B6E3-BE24CBD6DCF3}" type="sibTrans" cxnId="{B7032211-5DFC-49CD-9480-73A5553C1801}">
      <dgm:prSet/>
      <dgm:spPr/>
      <dgm:t>
        <a:bodyPr/>
        <a:lstStyle/>
        <a:p>
          <a:endParaRPr lang="en-US"/>
        </a:p>
      </dgm:t>
    </dgm:pt>
    <dgm:pt modelId="{30757638-DEE8-48C0-BD30-EBE11A0EBEAA}">
      <dgm:prSet custT="1"/>
      <dgm:spPr/>
      <dgm:t>
        <a:bodyPr/>
        <a:lstStyle/>
        <a:p>
          <a:r>
            <a:rPr lang="en-US" sz="2000" dirty="0" smtClean="0">
              <a:solidFill>
                <a:schemeClr val="tx1"/>
              </a:solidFill>
            </a:rPr>
            <a:t>Molar pregnancy </a:t>
          </a:r>
        </a:p>
      </dgm:t>
    </dgm:pt>
    <dgm:pt modelId="{17D01160-D557-460C-9188-3FE95E6D8AF5}" type="parTrans" cxnId="{E5284C1F-6957-4EC5-92D1-9C6DD19F41B0}">
      <dgm:prSet/>
      <dgm:spPr/>
      <dgm:t>
        <a:bodyPr/>
        <a:lstStyle/>
        <a:p>
          <a:endParaRPr lang="en-US"/>
        </a:p>
      </dgm:t>
    </dgm:pt>
    <dgm:pt modelId="{68B54C07-B455-478F-8C13-43A36C0EB99F}" type="sibTrans" cxnId="{E5284C1F-6957-4EC5-92D1-9C6DD19F41B0}">
      <dgm:prSet/>
      <dgm:spPr/>
      <dgm:t>
        <a:bodyPr/>
        <a:lstStyle/>
        <a:p>
          <a:endParaRPr lang="en-US"/>
        </a:p>
      </dgm:t>
    </dgm:pt>
    <dgm:pt modelId="{4F9FD6C4-26D3-4BAA-AE74-8538C29E6D55}">
      <dgm:prSet custT="1"/>
      <dgm:spPr/>
      <dgm:t>
        <a:bodyPr/>
        <a:lstStyle/>
        <a:p>
          <a:r>
            <a:rPr lang="en-US" sz="2000" dirty="0" err="1" smtClean="0">
              <a:solidFill>
                <a:schemeClr val="tx1"/>
              </a:solidFill>
            </a:rPr>
            <a:t>Subchorionic</a:t>
          </a:r>
          <a:r>
            <a:rPr lang="en-US" sz="2000" dirty="0" smtClean="0">
              <a:solidFill>
                <a:schemeClr val="tx1"/>
              </a:solidFill>
            </a:rPr>
            <a:t> hemorrhage</a:t>
          </a:r>
        </a:p>
      </dgm:t>
    </dgm:pt>
    <dgm:pt modelId="{4EC7B0DB-40E1-4C9A-8927-A05D1F779687}" type="parTrans" cxnId="{BD0B1FC7-8C0B-48AE-B8A4-DB7D5E86FC8A}">
      <dgm:prSet/>
      <dgm:spPr/>
      <dgm:t>
        <a:bodyPr/>
        <a:lstStyle/>
        <a:p>
          <a:endParaRPr lang="en-US"/>
        </a:p>
      </dgm:t>
    </dgm:pt>
    <dgm:pt modelId="{D6CE8F7A-3848-495A-BF18-B29BCAF37E91}" type="sibTrans" cxnId="{BD0B1FC7-8C0B-48AE-B8A4-DB7D5E86FC8A}">
      <dgm:prSet/>
      <dgm:spPr/>
      <dgm:t>
        <a:bodyPr/>
        <a:lstStyle/>
        <a:p>
          <a:endParaRPr lang="en-US"/>
        </a:p>
      </dgm:t>
    </dgm:pt>
    <dgm:pt modelId="{C697E479-967A-4A0B-A129-AB0D7EDA5837}">
      <dgm:prSet custT="1"/>
      <dgm:spPr/>
      <dgm:t>
        <a:bodyPr/>
        <a:lstStyle/>
        <a:p>
          <a:r>
            <a:rPr lang="en-US" sz="2000" dirty="0" smtClean="0">
              <a:solidFill>
                <a:schemeClr val="tx1"/>
              </a:solidFill>
            </a:rPr>
            <a:t>Idiopathic bleeding in a viable pregnancy</a:t>
          </a:r>
        </a:p>
      </dgm:t>
    </dgm:pt>
    <dgm:pt modelId="{CE2E7C9F-AC86-4515-A877-9744F246CEDE}" type="parTrans" cxnId="{F1C953A9-739B-418F-BAFD-CBB064EADF24}">
      <dgm:prSet/>
      <dgm:spPr/>
      <dgm:t>
        <a:bodyPr/>
        <a:lstStyle/>
        <a:p>
          <a:endParaRPr lang="en-US"/>
        </a:p>
      </dgm:t>
    </dgm:pt>
    <dgm:pt modelId="{563B55D4-74AD-4206-AC67-5349D6243AD9}" type="sibTrans" cxnId="{F1C953A9-739B-418F-BAFD-CBB064EADF24}">
      <dgm:prSet/>
      <dgm:spPr/>
      <dgm:t>
        <a:bodyPr/>
        <a:lstStyle/>
        <a:p>
          <a:endParaRPr lang="en-US"/>
        </a:p>
      </dgm:t>
    </dgm:pt>
    <dgm:pt modelId="{BC365228-035C-4305-9717-C2A2A301F0AE}">
      <dgm:prSet custT="1"/>
      <dgm:spPr/>
      <dgm:t>
        <a:bodyPr/>
        <a:lstStyle/>
        <a:p>
          <a:r>
            <a:rPr lang="en-US" sz="2000" dirty="0" smtClean="0">
              <a:solidFill>
                <a:schemeClr val="tx1"/>
              </a:solidFill>
            </a:rPr>
            <a:t> Miscarriage  (Miscarriage with infection) </a:t>
          </a:r>
          <a:endParaRPr lang="en-US" sz="2000" dirty="0">
            <a:solidFill>
              <a:schemeClr val="tx1"/>
            </a:solidFill>
          </a:endParaRPr>
        </a:p>
      </dgm:t>
    </dgm:pt>
    <dgm:pt modelId="{E89F0CBE-AE20-4A2E-A97E-F8F69D0D4A00}" type="parTrans" cxnId="{E20B6481-D1D0-44F9-A426-C866CF0073E2}">
      <dgm:prSet/>
      <dgm:spPr/>
      <dgm:t>
        <a:bodyPr/>
        <a:lstStyle/>
        <a:p>
          <a:endParaRPr lang="en-US"/>
        </a:p>
      </dgm:t>
    </dgm:pt>
    <dgm:pt modelId="{05F426C2-4732-471F-9EA0-1EEAA7AF839D}" type="sibTrans" cxnId="{E20B6481-D1D0-44F9-A426-C866CF0073E2}">
      <dgm:prSet/>
      <dgm:spPr/>
      <dgm:t>
        <a:bodyPr/>
        <a:lstStyle/>
        <a:p>
          <a:endParaRPr lang="en-US"/>
        </a:p>
      </dgm:t>
    </dgm:pt>
    <dgm:pt modelId="{880C9196-F7AC-4B00-8B1E-1BCCE09823F7}">
      <dgm:prSet/>
      <dgm:spPr/>
      <dgm:t>
        <a:bodyPr/>
        <a:lstStyle/>
        <a:p>
          <a:r>
            <a:rPr lang="en-US" dirty="0" smtClean="0">
              <a:solidFill>
                <a:schemeClr val="tx1"/>
              </a:solidFill>
            </a:rPr>
            <a:t>Malignancies, especially cervix cancer </a:t>
          </a:r>
        </a:p>
      </dgm:t>
    </dgm:pt>
    <dgm:pt modelId="{CC7E4B03-4A2D-428D-856E-DA3B42326B04}" type="parTrans" cxnId="{E3B9AD4A-33A5-414E-8173-8EB720402F7D}">
      <dgm:prSet/>
      <dgm:spPr/>
      <dgm:t>
        <a:bodyPr/>
        <a:lstStyle/>
        <a:p>
          <a:endParaRPr lang="en-US"/>
        </a:p>
      </dgm:t>
    </dgm:pt>
    <dgm:pt modelId="{1ABBE2B6-CA9F-425E-9E38-0B16A2C29390}" type="sibTrans" cxnId="{E3B9AD4A-33A5-414E-8173-8EB720402F7D}">
      <dgm:prSet/>
      <dgm:spPr/>
      <dgm:t>
        <a:bodyPr/>
        <a:lstStyle/>
        <a:p>
          <a:endParaRPr lang="en-US"/>
        </a:p>
      </dgm:t>
    </dgm:pt>
    <dgm:pt modelId="{6227521A-89A5-4E06-AEC7-9596C1B8DA60}">
      <dgm:prSet/>
      <dgm:spPr/>
      <dgm:t>
        <a:bodyPr/>
        <a:lstStyle/>
        <a:p>
          <a:r>
            <a:rPr lang="en-US" dirty="0" smtClean="0">
              <a:solidFill>
                <a:schemeClr val="tx1"/>
              </a:solidFill>
            </a:rPr>
            <a:t>Cervical abnormalities (e.g. excessive friability or polyps) </a:t>
          </a:r>
        </a:p>
      </dgm:t>
    </dgm:pt>
    <dgm:pt modelId="{4977B8D8-B49B-4FB9-B680-F3F7DD0A7AC0}" type="parTrans" cxnId="{70A20753-6866-4E0B-B449-8CCC2116EAF3}">
      <dgm:prSet/>
      <dgm:spPr/>
      <dgm:t>
        <a:bodyPr/>
        <a:lstStyle/>
        <a:p>
          <a:endParaRPr lang="en-US"/>
        </a:p>
      </dgm:t>
    </dgm:pt>
    <dgm:pt modelId="{F30FF9D5-C359-41B3-A4D1-F623A81FF54B}" type="sibTrans" cxnId="{70A20753-6866-4E0B-B449-8CCC2116EAF3}">
      <dgm:prSet/>
      <dgm:spPr/>
      <dgm:t>
        <a:bodyPr/>
        <a:lstStyle/>
        <a:p>
          <a:endParaRPr lang="en-US"/>
        </a:p>
      </dgm:t>
    </dgm:pt>
    <dgm:pt modelId="{76C5E22E-DAB4-4BE7-B36B-CCE0E8DD5EB4}">
      <dgm:prSet phldrT="[Text]"/>
      <dgm:spPr/>
      <dgm:t>
        <a:bodyPr/>
        <a:lstStyle/>
        <a:p>
          <a:r>
            <a:rPr lang="en-US" dirty="0" smtClean="0">
              <a:solidFill>
                <a:schemeClr val="tx1"/>
              </a:solidFill>
            </a:rPr>
            <a:t>Trauma (e.g. after intercourse, medical treatment)</a:t>
          </a:r>
          <a:endParaRPr lang="en-US" dirty="0">
            <a:solidFill>
              <a:schemeClr val="tx1"/>
            </a:solidFill>
          </a:endParaRPr>
        </a:p>
      </dgm:t>
    </dgm:pt>
    <dgm:pt modelId="{0BB7F45C-6FC9-416F-8411-0D72845F84AA}" type="parTrans" cxnId="{27D23808-CFC0-40D1-BE15-82D249B12601}">
      <dgm:prSet/>
      <dgm:spPr/>
      <dgm:t>
        <a:bodyPr/>
        <a:lstStyle/>
        <a:p>
          <a:endParaRPr lang="en-US"/>
        </a:p>
      </dgm:t>
    </dgm:pt>
    <dgm:pt modelId="{370B789F-D412-48EE-9C7D-6681DDE884BA}" type="sibTrans" cxnId="{27D23808-CFC0-40D1-BE15-82D249B12601}">
      <dgm:prSet/>
      <dgm:spPr/>
      <dgm:t>
        <a:bodyPr/>
        <a:lstStyle/>
        <a:p>
          <a:endParaRPr lang="en-US"/>
        </a:p>
      </dgm:t>
    </dgm:pt>
    <dgm:pt modelId="{A875A1DC-ABFA-488A-B694-A3261ED46144}">
      <dgm:prSet/>
      <dgm:spPr/>
      <dgm:t>
        <a:bodyPr/>
        <a:lstStyle/>
        <a:p>
          <a:r>
            <a:rPr lang="en-US" dirty="0" smtClean="0">
              <a:solidFill>
                <a:schemeClr val="tx1"/>
              </a:solidFill>
            </a:rPr>
            <a:t>Lacerations of skin due to trauma, malignancy (rare) or infection</a:t>
          </a:r>
        </a:p>
      </dgm:t>
    </dgm:pt>
    <dgm:pt modelId="{591FE6B0-FEE8-4CEF-B473-1B80A9B4BD64}" type="parTrans" cxnId="{895C911A-0422-4662-9EA5-162C2E6771A2}">
      <dgm:prSet/>
      <dgm:spPr/>
      <dgm:t>
        <a:bodyPr/>
        <a:lstStyle/>
        <a:p>
          <a:endParaRPr lang="en-US"/>
        </a:p>
      </dgm:t>
    </dgm:pt>
    <dgm:pt modelId="{C643783E-7980-4C98-955C-F8734D160A9C}" type="sibTrans" cxnId="{895C911A-0422-4662-9EA5-162C2E6771A2}">
      <dgm:prSet/>
      <dgm:spPr/>
      <dgm:t>
        <a:bodyPr/>
        <a:lstStyle/>
        <a:p>
          <a:endParaRPr lang="en-US"/>
        </a:p>
      </dgm:t>
    </dgm:pt>
    <dgm:pt modelId="{AF91F340-9783-422F-ACC8-15852AE115A6}">
      <dgm:prSet/>
      <dgm:spPr/>
      <dgm:t>
        <a:bodyPr/>
        <a:lstStyle/>
        <a:p>
          <a:r>
            <a:rPr lang="en-US" dirty="0" smtClean="0">
              <a:solidFill>
                <a:schemeClr val="tx1"/>
              </a:solidFill>
            </a:rPr>
            <a:t>UTI, </a:t>
          </a:r>
          <a:r>
            <a:rPr lang="en-US" dirty="0" err="1" smtClean="0">
              <a:solidFill>
                <a:schemeClr val="tx1"/>
              </a:solidFill>
            </a:rPr>
            <a:t>schistosomiasis</a:t>
          </a:r>
          <a:endParaRPr lang="en-US" dirty="0" smtClean="0">
            <a:solidFill>
              <a:schemeClr val="tx1"/>
            </a:solidFill>
          </a:endParaRPr>
        </a:p>
      </dgm:t>
    </dgm:pt>
    <dgm:pt modelId="{2A02D8AA-AF9A-4FB3-9F3E-CDB853B8EFDB}" type="parTrans" cxnId="{86F571E6-6D96-4883-8386-A0DBA8BD9168}">
      <dgm:prSet/>
      <dgm:spPr/>
      <dgm:t>
        <a:bodyPr/>
        <a:lstStyle/>
        <a:p>
          <a:endParaRPr lang="en-US"/>
        </a:p>
      </dgm:t>
    </dgm:pt>
    <dgm:pt modelId="{1DCE1552-BDD7-470A-BCA1-BD8B679D846B}" type="sibTrans" cxnId="{86F571E6-6D96-4883-8386-A0DBA8BD9168}">
      <dgm:prSet/>
      <dgm:spPr/>
      <dgm:t>
        <a:bodyPr/>
        <a:lstStyle/>
        <a:p>
          <a:endParaRPr lang="en-US"/>
        </a:p>
      </dgm:t>
    </dgm:pt>
    <dgm:pt modelId="{0FB38FB4-0608-4FCA-B430-EE7085A9622E}" type="pres">
      <dgm:prSet presAssocID="{C9C2CE9C-D103-424D-AC68-B2B2AB3088A5}" presName="Name0" presStyleCnt="0">
        <dgm:presLayoutVars>
          <dgm:dir/>
          <dgm:animLvl val="lvl"/>
          <dgm:resizeHandles val="exact"/>
        </dgm:presLayoutVars>
      </dgm:prSet>
      <dgm:spPr/>
      <dgm:t>
        <a:bodyPr/>
        <a:lstStyle/>
        <a:p>
          <a:endParaRPr lang="en-US"/>
        </a:p>
      </dgm:t>
    </dgm:pt>
    <dgm:pt modelId="{91D79823-D9F5-4846-A199-7F54C8DBC9DA}" type="pres">
      <dgm:prSet presAssocID="{D126DEDC-85D7-4D7B-AAB7-002A270F89B5}" presName="composite" presStyleCnt="0"/>
      <dgm:spPr/>
    </dgm:pt>
    <dgm:pt modelId="{F15B626E-4F27-44A2-9003-AD8E429739E0}" type="pres">
      <dgm:prSet presAssocID="{D126DEDC-85D7-4D7B-AAB7-002A270F89B5}" presName="parTx" presStyleLbl="alignNode1" presStyleIdx="0" presStyleCnt="3">
        <dgm:presLayoutVars>
          <dgm:chMax val="0"/>
          <dgm:chPref val="0"/>
          <dgm:bulletEnabled val="1"/>
        </dgm:presLayoutVars>
      </dgm:prSet>
      <dgm:spPr/>
      <dgm:t>
        <a:bodyPr/>
        <a:lstStyle/>
        <a:p>
          <a:endParaRPr lang="en-US"/>
        </a:p>
      </dgm:t>
    </dgm:pt>
    <dgm:pt modelId="{7F51FA79-9434-44D1-B480-A77C0017FC49}" type="pres">
      <dgm:prSet presAssocID="{D126DEDC-85D7-4D7B-AAB7-002A270F89B5}" presName="desTx" presStyleLbl="alignAccFollowNode1" presStyleIdx="0" presStyleCnt="3">
        <dgm:presLayoutVars>
          <dgm:bulletEnabled val="1"/>
        </dgm:presLayoutVars>
      </dgm:prSet>
      <dgm:spPr/>
      <dgm:t>
        <a:bodyPr/>
        <a:lstStyle/>
        <a:p>
          <a:endParaRPr lang="en-US"/>
        </a:p>
      </dgm:t>
    </dgm:pt>
    <dgm:pt modelId="{EA21E739-AF15-4C35-AB93-D46C443B014B}" type="pres">
      <dgm:prSet presAssocID="{CA6F171F-FDAE-419C-8D1C-76DD9710863B}" presName="space" presStyleCnt="0"/>
      <dgm:spPr/>
    </dgm:pt>
    <dgm:pt modelId="{3ED8F03F-67B4-464A-86AC-87347C0285DA}" type="pres">
      <dgm:prSet presAssocID="{952814EC-952B-4C83-B82E-21937E3F7240}" presName="composite" presStyleCnt="0"/>
      <dgm:spPr/>
    </dgm:pt>
    <dgm:pt modelId="{05745D35-1B2F-49AD-9940-5F8307E8B276}" type="pres">
      <dgm:prSet presAssocID="{952814EC-952B-4C83-B82E-21937E3F7240}" presName="parTx" presStyleLbl="alignNode1" presStyleIdx="1" presStyleCnt="3">
        <dgm:presLayoutVars>
          <dgm:chMax val="0"/>
          <dgm:chPref val="0"/>
          <dgm:bulletEnabled val="1"/>
        </dgm:presLayoutVars>
      </dgm:prSet>
      <dgm:spPr/>
      <dgm:t>
        <a:bodyPr/>
        <a:lstStyle/>
        <a:p>
          <a:endParaRPr lang="en-US"/>
        </a:p>
      </dgm:t>
    </dgm:pt>
    <dgm:pt modelId="{AC9F59A8-DADC-45BB-B8B1-A1A88010B6FA}" type="pres">
      <dgm:prSet presAssocID="{952814EC-952B-4C83-B82E-21937E3F7240}" presName="desTx" presStyleLbl="alignAccFollowNode1" presStyleIdx="1" presStyleCnt="3">
        <dgm:presLayoutVars>
          <dgm:bulletEnabled val="1"/>
        </dgm:presLayoutVars>
      </dgm:prSet>
      <dgm:spPr/>
      <dgm:t>
        <a:bodyPr/>
        <a:lstStyle/>
        <a:p>
          <a:endParaRPr lang="en-US"/>
        </a:p>
      </dgm:t>
    </dgm:pt>
    <dgm:pt modelId="{0A3D2C7A-1E5E-4C86-9D54-2E3DE5BC3F0D}" type="pres">
      <dgm:prSet presAssocID="{E761213B-E759-439A-825D-DB5AE5B4E445}" presName="space" presStyleCnt="0"/>
      <dgm:spPr/>
    </dgm:pt>
    <dgm:pt modelId="{4F1B7321-11DE-481F-A733-A197C16E8F16}" type="pres">
      <dgm:prSet presAssocID="{516B0602-54CC-407C-9C1F-1C96345EA597}" presName="composite" presStyleCnt="0"/>
      <dgm:spPr/>
    </dgm:pt>
    <dgm:pt modelId="{D355C07E-8B10-4398-8223-F5DA35DFF428}" type="pres">
      <dgm:prSet presAssocID="{516B0602-54CC-407C-9C1F-1C96345EA597}" presName="parTx" presStyleLbl="alignNode1" presStyleIdx="2" presStyleCnt="3">
        <dgm:presLayoutVars>
          <dgm:chMax val="0"/>
          <dgm:chPref val="0"/>
          <dgm:bulletEnabled val="1"/>
        </dgm:presLayoutVars>
      </dgm:prSet>
      <dgm:spPr/>
      <dgm:t>
        <a:bodyPr/>
        <a:lstStyle/>
        <a:p>
          <a:endParaRPr lang="en-US"/>
        </a:p>
      </dgm:t>
    </dgm:pt>
    <dgm:pt modelId="{D9798130-2A18-4B95-A0AF-EA25C8B12D08}" type="pres">
      <dgm:prSet presAssocID="{516B0602-54CC-407C-9C1F-1C96345EA597}" presName="desTx" presStyleLbl="alignAccFollowNode1" presStyleIdx="2" presStyleCnt="3">
        <dgm:presLayoutVars>
          <dgm:bulletEnabled val="1"/>
        </dgm:presLayoutVars>
      </dgm:prSet>
      <dgm:spPr/>
      <dgm:t>
        <a:bodyPr/>
        <a:lstStyle/>
        <a:p>
          <a:endParaRPr lang="en-US"/>
        </a:p>
      </dgm:t>
    </dgm:pt>
  </dgm:ptLst>
  <dgm:cxnLst>
    <dgm:cxn modelId="{BD0B1FC7-8C0B-48AE-B8A4-DB7D5E86FC8A}" srcId="{D126DEDC-85D7-4D7B-AAB7-002A270F89B5}" destId="{4F9FD6C4-26D3-4BAA-AE74-8538C29E6D55}" srcOrd="3" destOrd="0" parTransId="{4EC7B0DB-40E1-4C9A-8927-A05D1F779687}" sibTransId="{D6CE8F7A-3848-495A-BF18-B29BCAF37E91}"/>
    <dgm:cxn modelId="{972302AE-918D-444D-AD6B-A8BBFCC4834F}" type="presOf" srcId="{D7DAFD76-EF9D-42CE-A709-68430692F60F}" destId="{7F51FA79-9434-44D1-B480-A77C0017FC49}" srcOrd="0" destOrd="0" presId="urn:microsoft.com/office/officeart/2005/8/layout/hList1"/>
    <dgm:cxn modelId="{86F571E6-6D96-4883-8386-A0DBA8BD9168}" srcId="{516B0602-54CC-407C-9C1F-1C96345EA597}" destId="{AF91F340-9783-422F-ACC8-15852AE115A6}" srcOrd="2" destOrd="0" parTransId="{2A02D8AA-AF9A-4FB3-9F3E-CDB853B8EFDB}" sibTransId="{1DCE1552-BDD7-470A-BCA1-BD8B679D846B}"/>
    <dgm:cxn modelId="{EA918B82-7A2A-479D-A175-BC675ABC260C}" type="presOf" srcId="{952814EC-952B-4C83-B82E-21937E3F7240}" destId="{05745D35-1B2F-49AD-9940-5F8307E8B276}" srcOrd="0" destOrd="0" presId="urn:microsoft.com/office/officeart/2005/8/layout/hList1"/>
    <dgm:cxn modelId="{83DD73C8-831D-4EEA-A792-7370E46290ED}" type="presOf" srcId="{30757638-DEE8-48C0-BD30-EBE11A0EBEAA}" destId="{7F51FA79-9434-44D1-B480-A77C0017FC49}" srcOrd="0" destOrd="2" presId="urn:microsoft.com/office/officeart/2005/8/layout/hList1"/>
    <dgm:cxn modelId="{583F1F40-8E5E-4BE1-927D-64F0B2E16DFC}" srcId="{C9C2CE9C-D103-424D-AC68-B2B2AB3088A5}" destId="{D126DEDC-85D7-4D7B-AAB7-002A270F89B5}" srcOrd="0" destOrd="0" parTransId="{D949B126-DB96-42A4-8037-65A1D36B9429}" sibTransId="{CA6F171F-FDAE-419C-8D1C-76DD9710863B}"/>
    <dgm:cxn modelId="{06B49C1E-DBFA-4C41-89ED-312FD700E15F}" type="presOf" srcId="{516B0602-54CC-407C-9C1F-1C96345EA597}" destId="{D355C07E-8B10-4398-8223-F5DA35DFF428}" srcOrd="0" destOrd="0" presId="urn:microsoft.com/office/officeart/2005/8/layout/hList1"/>
    <dgm:cxn modelId="{F84E355A-D17F-447E-A839-D647F38341C7}" type="presOf" srcId="{A875A1DC-ABFA-488A-B694-A3261ED46144}" destId="{D9798130-2A18-4B95-A0AF-EA25C8B12D08}" srcOrd="0" destOrd="1" presId="urn:microsoft.com/office/officeart/2005/8/layout/hList1"/>
    <dgm:cxn modelId="{84D2A585-67FF-4E11-BD5A-F8F5DC3BC5CD}" type="presOf" srcId="{C697E479-967A-4A0B-A129-AB0D7EDA5837}" destId="{7F51FA79-9434-44D1-B480-A77C0017FC49}" srcOrd="0" destOrd="4" presId="urn:microsoft.com/office/officeart/2005/8/layout/hList1"/>
    <dgm:cxn modelId="{E5284C1F-6957-4EC5-92D1-9C6DD19F41B0}" srcId="{D126DEDC-85D7-4D7B-AAB7-002A270F89B5}" destId="{30757638-DEE8-48C0-BD30-EBE11A0EBEAA}" srcOrd="2" destOrd="0" parTransId="{17D01160-D557-460C-9188-3FE95E6D8AF5}" sibTransId="{68B54C07-B455-478F-8C13-43A36C0EB99F}"/>
    <dgm:cxn modelId="{22BD3F42-9F6F-45CB-9C6C-FC97817CEA84}" srcId="{952814EC-952B-4C83-B82E-21937E3F7240}" destId="{FD8991CA-82A8-47D8-AC69-A84273BCACC1}" srcOrd="0" destOrd="0" parTransId="{1C41A4C2-9869-44AB-B9FE-69DB43734DB0}" sibTransId="{3A2C9987-7281-4960-9A53-CFCC1796443F}"/>
    <dgm:cxn modelId="{27D23808-CFC0-40D1-BE15-82D249B12601}" srcId="{952814EC-952B-4C83-B82E-21937E3F7240}" destId="{76C5E22E-DAB4-4BE7-B36B-CCE0E8DD5EB4}" srcOrd="1" destOrd="0" parTransId="{0BB7F45C-6FC9-416F-8411-0D72845F84AA}" sibTransId="{370B789F-D412-48EE-9C7D-6681DDE884BA}"/>
    <dgm:cxn modelId="{00076823-A31C-479C-A49F-53B90F19FE4F}" srcId="{C9C2CE9C-D103-424D-AC68-B2B2AB3088A5}" destId="{952814EC-952B-4C83-B82E-21937E3F7240}" srcOrd="1" destOrd="0" parTransId="{CF8B7E41-EE5C-4A61-973C-E71722ACE065}" sibTransId="{E761213B-E759-439A-825D-DB5AE5B4E445}"/>
    <dgm:cxn modelId="{8F5F9728-F1A8-4F8D-9618-94E353837C5B}" type="presOf" srcId="{C9C2CE9C-D103-424D-AC68-B2B2AB3088A5}" destId="{0FB38FB4-0608-4FCA-B430-EE7085A9622E}" srcOrd="0" destOrd="0" presId="urn:microsoft.com/office/officeart/2005/8/layout/hList1"/>
    <dgm:cxn modelId="{E8A86BA2-D9B9-499D-9503-3D8D0007F1CD}" type="presOf" srcId="{D126DEDC-85D7-4D7B-AAB7-002A270F89B5}" destId="{F15B626E-4F27-44A2-9003-AD8E429739E0}" srcOrd="0" destOrd="0" presId="urn:microsoft.com/office/officeart/2005/8/layout/hList1"/>
    <dgm:cxn modelId="{0BB76AA1-A4A4-4408-9F3B-874E2F8BF226}" type="presOf" srcId="{880C9196-F7AC-4B00-8B1E-1BCCE09823F7}" destId="{AC9F59A8-DADC-45BB-B8B1-A1A88010B6FA}" srcOrd="0" destOrd="2" presId="urn:microsoft.com/office/officeart/2005/8/layout/hList1"/>
    <dgm:cxn modelId="{B7032211-5DFC-49CD-9480-73A5553C1801}" srcId="{D126DEDC-85D7-4D7B-AAB7-002A270F89B5}" destId="{D7DAFD76-EF9D-42CE-A709-68430692F60F}" srcOrd="0" destOrd="0" parTransId="{3C038847-F005-4FBB-953C-09CB482DE0B1}" sibTransId="{BBCA64B8-833A-4F41-B6E3-BE24CBD6DCF3}"/>
    <dgm:cxn modelId="{FAAB79B1-B136-4203-B3C0-D5B93FAC1E32}" srcId="{516B0602-54CC-407C-9C1F-1C96345EA597}" destId="{499731DE-9F28-42F4-8000-E0271E68F788}" srcOrd="0" destOrd="0" parTransId="{D6B952C7-8C6B-473B-992A-C094A95D172D}" sibTransId="{C42047FF-E1BC-47F5-896C-CCE9DB83C793}"/>
    <dgm:cxn modelId="{AB695C84-CABC-44D5-9038-74CE294E918C}" type="presOf" srcId="{BC365228-035C-4305-9717-C2A2A301F0AE}" destId="{7F51FA79-9434-44D1-B480-A77C0017FC49}" srcOrd="0" destOrd="1" presId="urn:microsoft.com/office/officeart/2005/8/layout/hList1"/>
    <dgm:cxn modelId="{F8F5D88F-87E7-406C-AF94-756256845AAB}" type="presOf" srcId="{AF91F340-9783-422F-ACC8-15852AE115A6}" destId="{D9798130-2A18-4B95-A0AF-EA25C8B12D08}" srcOrd="0" destOrd="2" presId="urn:microsoft.com/office/officeart/2005/8/layout/hList1"/>
    <dgm:cxn modelId="{E20B6481-D1D0-44F9-A426-C866CF0073E2}" srcId="{D126DEDC-85D7-4D7B-AAB7-002A270F89B5}" destId="{BC365228-035C-4305-9717-C2A2A301F0AE}" srcOrd="1" destOrd="0" parTransId="{E89F0CBE-AE20-4A2E-A97E-F8F69D0D4A00}" sibTransId="{05F426C2-4732-471F-9EA0-1EEAA7AF839D}"/>
    <dgm:cxn modelId="{97D09E20-F0DE-4E29-9701-3D69D3F910CD}" type="presOf" srcId="{76C5E22E-DAB4-4BE7-B36B-CCE0E8DD5EB4}" destId="{AC9F59A8-DADC-45BB-B8B1-A1A88010B6FA}" srcOrd="0" destOrd="1" presId="urn:microsoft.com/office/officeart/2005/8/layout/hList1"/>
    <dgm:cxn modelId="{81A68D27-5C5B-4355-886D-402ABAD6FA41}" type="presOf" srcId="{6227521A-89A5-4E06-AEC7-9596C1B8DA60}" destId="{AC9F59A8-DADC-45BB-B8B1-A1A88010B6FA}" srcOrd="0" destOrd="3" presId="urn:microsoft.com/office/officeart/2005/8/layout/hList1"/>
    <dgm:cxn modelId="{70A20753-6866-4E0B-B449-8CCC2116EAF3}" srcId="{952814EC-952B-4C83-B82E-21937E3F7240}" destId="{6227521A-89A5-4E06-AEC7-9596C1B8DA60}" srcOrd="3" destOrd="0" parTransId="{4977B8D8-B49B-4FB9-B680-F3F7DD0A7AC0}" sibTransId="{F30FF9D5-C359-41B3-A4D1-F623A81FF54B}"/>
    <dgm:cxn modelId="{F1C953A9-739B-418F-BAFD-CBB064EADF24}" srcId="{D126DEDC-85D7-4D7B-AAB7-002A270F89B5}" destId="{C697E479-967A-4A0B-A129-AB0D7EDA5837}" srcOrd="4" destOrd="0" parTransId="{CE2E7C9F-AC86-4515-A877-9744F246CEDE}" sibTransId="{563B55D4-74AD-4206-AC67-5349D6243AD9}"/>
    <dgm:cxn modelId="{B0096A59-098B-415C-A683-2421FF809067}" type="presOf" srcId="{499731DE-9F28-42F4-8000-E0271E68F788}" destId="{D9798130-2A18-4B95-A0AF-EA25C8B12D08}" srcOrd="0" destOrd="0" presId="urn:microsoft.com/office/officeart/2005/8/layout/hList1"/>
    <dgm:cxn modelId="{A2885E4B-3295-419D-AE87-AF799C67A879}" type="presOf" srcId="{FD8991CA-82A8-47D8-AC69-A84273BCACC1}" destId="{AC9F59A8-DADC-45BB-B8B1-A1A88010B6FA}" srcOrd="0" destOrd="0" presId="urn:microsoft.com/office/officeart/2005/8/layout/hList1"/>
    <dgm:cxn modelId="{E3B9AD4A-33A5-414E-8173-8EB720402F7D}" srcId="{952814EC-952B-4C83-B82E-21937E3F7240}" destId="{880C9196-F7AC-4B00-8B1E-1BCCE09823F7}" srcOrd="2" destOrd="0" parTransId="{CC7E4B03-4A2D-428D-856E-DA3B42326B04}" sibTransId="{1ABBE2B6-CA9F-425E-9E38-0B16A2C29390}"/>
    <dgm:cxn modelId="{895C911A-0422-4662-9EA5-162C2E6771A2}" srcId="{516B0602-54CC-407C-9C1F-1C96345EA597}" destId="{A875A1DC-ABFA-488A-B694-A3261ED46144}" srcOrd="1" destOrd="0" parTransId="{591FE6B0-FEE8-4CEF-B473-1B80A9B4BD64}" sibTransId="{C643783E-7980-4C98-955C-F8734D160A9C}"/>
    <dgm:cxn modelId="{0A7D987D-4D34-4EAE-8B17-EA7D8A1B91D7}" srcId="{C9C2CE9C-D103-424D-AC68-B2B2AB3088A5}" destId="{516B0602-54CC-407C-9C1F-1C96345EA597}" srcOrd="2" destOrd="0" parTransId="{FE1D102A-B2AD-4650-9DDD-A7C97C07F237}" sibTransId="{632FE419-4A99-44AE-8380-47B6427D02D4}"/>
    <dgm:cxn modelId="{9C75025C-9757-4A15-9CC7-8C07B59EE86C}" type="presOf" srcId="{4F9FD6C4-26D3-4BAA-AE74-8538C29E6D55}" destId="{7F51FA79-9434-44D1-B480-A77C0017FC49}" srcOrd="0" destOrd="3" presId="urn:microsoft.com/office/officeart/2005/8/layout/hList1"/>
    <dgm:cxn modelId="{A97302BB-0C62-488B-89BF-B03E3EF136F3}" type="presParOf" srcId="{0FB38FB4-0608-4FCA-B430-EE7085A9622E}" destId="{91D79823-D9F5-4846-A199-7F54C8DBC9DA}" srcOrd="0" destOrd="0" presId="urn:microsoft.com/office/officeart/2005/8/layout/hList1"/>
    <dgm:cxn modelId="{0174D37F-9C52-4FF9-8EB1-D56325F00A4B}" type="presParOf" srcId="{91D79823-D9F5-4846-A199-7F54C8DBC9DA}" destId="{F15B626E-4F27-44A2-9003-AD8E429739E0}" srcOrd="0" destOrd="0" presId="urn:microsoft.com/office/officeart/2005/8/layout/hList1"/>
    <dgm:cxn modelId="{A6D420A0-CDA9-49A5-8D4D-9E24DA9BD990}" type="presParOf" srcId="{91D79823-D9F5-4846-A199-7F54C8DBC9DA}" destId="{7F51FA79-9434-44D1-B480-A77C0017FC49}" srcOrd="1" destOrd="0" presId="urn:microsoft.com/office/officeart/2005/8/layout/hList1"/>
    <dgm:cxn modelId="{E94A9423-C659-46FA-9A22-97FC1E684D9B}" type="presParOf" srcId="{0FB38FB4-0608-4FCA-B430-EE7085A9622E}" destId="{EA21E739-AF15-4C35-AB93-D46C443B014B}" srcOrd="1" destOrd="0" presId="urn:microsoft.com/office/officeart/2005/8/layout/hList1"/>
    <dgm:cxn modelId="{DB428E40-6515-4788-BF3B-9E4B1087FC02}" type="presParOf" srcId="{0FB38FB4-0608-4FCA-B430-EE7085A9622E}" destId="{3ED8F03F-67B4-464A-86AC-87347C0285DA}" srcOrd="2" destOrd="0" presId="urn:microsoft.com/office/officeart/2005/8/layout/hList1"/>
    <dgm:cxn modelId="{1CFA42E6-825F-49D1-85CF-05A7A96D5709}" type="presParOf" srcId="{3ED8F03F-67B4-464A-86AC-87347C0285DA}" destId="{05745D35-1B2F-49AD-9940-5F8307E8B276}" srcOrd="0" destOrd="0" presId="urn:microsoft.com/office/officeart/2005/8/layout/hList1"/>
    <dgm:cxn modelId="{F88A3462-E5A2-45EF-B3D5-7D3BD8619243}" type="presParOf" srcId="{3ED8F03F-67B4-464A-86AC-87347C0285DA}" destId="{AC9F59A8-DADC-45BB-B8B1-A1A88010B6FA}" srcOrd="1" destOrd="0" presId="urn:microsoft.com/office/officeart/2005/8/layout/hList1"/>
    <dgm:cxn modelId="{C84D61A4-F94F-4101-A036-2859C0DF3EC6}" type="presParOf" srcId="{0FB38FB4-0608-4FCA-B430-EE7085A9622E}" destId="{0A3D2C7A-1E5E-4C86-9D54-2E3DE5BC3F0D}" srcOrd="3" destOrd="0" presId="urn:microsoft.com/office/officeart/2005/8/layout/hList1"/>
    <dgm:cxn modelId="{672C0070-DE11-40F3-92BF-46F2C0C99772}" type="presParOf" srcId="{0FB38FB4-0608-4FCA-B430-EE7085A9622E}" destId="{4F1B7321-11DE-481F-A733-A197C16E8F16}" srcOrd="4" destOrd="0" presId="urn:microsoft.com/office/officeart/2005/8/layout/hList1"/>
    <dgm:cxn modelId="{D2F01D2D-1A98-4393-8367-CDEDB19D09CE}" type="presParOf" srcId="{4F1B7321-11DE-481F-A733-A197C16E8F16}" destId="{D355C07E-8B10-4398-8223-F5DA35DFF428}" srcOrd="0" destOrd="0" presId="urn:microsoft.com/office/officeart/2005/8/layout/hList1"/>
    <dgm:cxn modelId="{3885BB6E-1DC4-4BFF-ABC4-CDFBFF7B9760}" type="presParOf" srcId="{4F1B7321-11DE-481F-A733-A197C16E8F16}" destId="{D9798130-2A18-4B95-A0AF-EA25C8B12D0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0AD3D7-23C1-4254-AD07-983A837BE454}" type="doc">
      <dgm:prSet loTypeId="urn:microsoft.com/office/officeart/2005/8/layout/hierarchy2" loCatId="hierarchy" qsTypeId="urn:microsoft.com/office/officeart/2005/8/quickstyle/simple5" qsCatId="simple" csTypeId="urn:microsoft.com/office/officeart/2005/8/colors/accent0_1" csCatId="mainScheme" phldr="1"/>
      <dgm:spPr/>
      <dgm:t>
        <a:bodyPr/>
        <a:lstStyle/>
        <a:p>
          <a:endParaRPr lang="en-US"/>
        </a:p>
      </dgm:t>
    </dgm:pt>
    <dgm:pt modelId="{8ACD6576-1609-4D9F-8304-78C17D68BFA8}">
      <dgm:prSet phldrT="[Text]" custT="1"/>
      <dgm:spPr/>
      <dgm:t>
        <a:bodyPr/>
        <a:lstStyle/>
        <a:p>
          <a:r>
            <a:rPr lang="en-US" sz="2000" dirty="0" err="1" smtClean="0"/>
            <a:t>Xuất</a:t>
          </a:r>
          <a:r>
            <a:rPr lang="en-US" sz="2000" dirty="0" smtClean="0"/>
            <a:t> </a:t>
          </a:r>
          <a:r>
            <a:rPr lang="en-US" sz="2000" dirty="0" err="1" smtClean="0"/>
            <a:t>huyết</a:t>
          </a:r>
          <a:r>
            <a:rPr lang="en-US" sz="2000" dirty="0" smtClean="0"/>
            <a:t> </a:t>
          </a:r>
          <a:r>
            <a:rPr lang="en-US" sz="2000" dirty="0" err="1" smtClean="0"/>
            <a:t>tử</a:t>
          </a:r>
          <a:r>
            <a:rPr lang="en-US" sz="2000" dirty="0" smtClean="0"/>
            <a:t> </a:t>
          </a:r>
          <a:r>
            <a:rPr lang="en-US" sz="2000" dirty="0" err="1" smtClean="0"/>
            <a:t>cung</a:t>
          </a:r>
          <a:r>
            <a:rPr lang="en-US" sz="2000" dirty="0" smtClean="0"/>
            <a:t> </a:t>
          </a:r>
          <a:r>
            <a:rPr lang="en-US" sz="2000" dirty="0" err="1" smtClean="0"/>
            <a:t>bất</a:t>
          </a:r>
          <a:r>
            <a:rPr lang="en-US" sz="2000" dirty="0" smtClean="0"/>
            <a:t> </a:t>
          </a:r>
          <a:r>
            <a:rPr lang="en-US" sz="2000" dirty="0" err="1" smtClean="0"/>
            <a:t>thường</a:t>
          </a:r>
          <a:endParaRPr lang="en-US" sz="2000" dirty="0"/>
        </a:p>
      </dgm:t>
    </dgm:pt>
    <dgm:pt modelId="{E43810B9-048B-4395-BD4A-97C48507675F}" type="parTrans" cxnId="{CE0E5D87-BFC5-4A5B-A6B4-2DFA5E8E5CD1}">
      <dgm:prSet/>
      <dgm:spPr/>
      <dgm:t>
        <a:bodyPr/>
        <a:lstStyle/>
        <a:p>
          <a:endParaRPr lang="en-US"/>
        </a:p>
      </dgm:t>
    </dgm:pt>
    <dgm:pt modelId="{7945E401-4F62-49E5-94E9-1706DE04D9E6}" type="sibTrans" cxnId="{CE0E5D87-BFC5-4A5B-A6B4-2DFA5E8E5CD1}">
      <dgm:prSet/>
      <dgm:spPr/>
      <dgm:t>
        <a:bodyPr/>
        <a:lstStyle/>
        <a:p>
          <a:endParaRPr lang="en-US"/>
        </a:p>
      </dgm:t>
    </dgm:pt>
    <dgm:pt modelId="{C3848655-D2CF-495D-A6FA-358ABACFB35C}">
      <dgm:prSet phldrT="[Text]" custT="1"/>
      <dgm:spPr/>
      <dgm:t>
        <a:bodyPr/>
        <a:lstStyle/>
        <a:p>
          <a:r>
            <a:rPr lang="en-US" sz="2000" dirty="0" smtClean="0"/>
            <a:t>XHTC </a:t>
          </a:r>
          <a:r>
            <a:rPr lang="en-US" sz="2000" dirty="0" err="1" smtClean="0"/>
            <a:t>bất</a:t>
          </a:r>
          <a:r>
            <a:rPr lang="en-US" sz="2000" dirty="0" smtClean="0"/>
            <a:t> </a:t>
          </a:r>
          <a:r>
            <a:rPr lang="en-US" sz="2000" dirty="0" err="1" smtClean="0"/>
            <a:t>thường</a:t>
          </a:r>
          <a:r>
            <a:rPr lang="en-US" sz="2000" dirty="0" smtClean="0"/>
            <a:t>/ </a:t>
          </a:r>
          <a:r>
            <a:rPr lang="en-US" sz="2000" dirty="0" err="1" smtClean="0"/>
            <a:t>thai</a:t>
          </a:r>
          <a:r>
            <a:rPr lang="en-US" sz="2000" dirty="0" smtClean="0"/>
            <a:t> </a:t>
          </a:r>
          <a:r>
            <a:rPr lang="en-US" sz="2000" dirty="0" err="1" smtClean="0"/>
            <a:t>kì</a:t>
          </a:r>
          <a:endParaRPr lang="en-US" sz="2000" dirty="0"/>
        </a:p>
      </dgm:t>
    </dgm:pt>
    <dgm:pt modelId="{3C707590-A3EE-4A12-9B5E-FDEA3050A74D}" type="parTrans" cxnId="{54888480-AFDE-4EAF-935A-3D165AD72FF4}">
      <dgm:prSet custT="1"/>
      <dgm:spPr/>
      <dgm:t>
        <a:bodyPr/>
        <a:lstStyle/>
        <a:p>
          <a:endParaRPr lang="en-US" sz="2000"/>
        </a:p>
      </dgm:t>
    </dgm:pt>
    <dgm:pt modelId="{E220B474-A917-4870-B1D7-2CBA8B7C22F6}" type="sibTrans" cxnId="{54888480-AFDE-4EAF-935A-3D165AD72FF4}">
      <dgm:prSet/>
      <dgm:spPr/>
      <dgm:t>
        <a:bodyPr/>
        <a:lstStyle/>
        <a:p>
          <a:endParaRPr lang="en-US"/>
        </a:p>
      </dgm:t>
    </dgm:pt>
    <dgm:pt modelId="{09E0C10C-A69F-4A63-9F3C-DAA5C9C04CCE}">
      <dgm:prSet phldrT="[Text]" custT="1"/>
      <dgm:spPr/>
      <dgm:t>
        <a:bodyPr/>
        <a:lstStyle/>
        <a:p>
          <a:r>
            <a:rPr lang="en-US" sz="2000" dirty="0" smtClean="0"/>
            <a:t>XHTC </a:t>
          </a:r>
          <a:r>
            <a:rPr lang="en-US" sz="2000" dirty="0" err="1" smtClean="0"/>
            <a:t>bất</a:t>
          </a:r>
          <a:r>
            <a:rPr lang="en-US" sz="2000" dirty="0" smtClean="0"/>
            <a:t> </a:t>
          </a:r>
          <a:r>
            <a:rPr lang="en-US" sz="2000" dirty="0" err="1" smtClean="0"/>
            <a:t>thường</a:t>
          </a:r>
          <a:r>
            <a:rPr lang="en-US" sz="2000" dirty="0" smtClean="0"/>
            <a:t> </a:t>
          </a:r>
          <a:r>
            <a:rPr lang="en-US" sz="2000" dirty="0" err="1" smtClean="0"/>
            <a:t>không</a:t>
          </a:r>
          <a:r>
            <a:rPr lang="en-US" sz="2000" dirty="0" smtClean="0"/>
            <a:t> </a:t>
          </a:r>
          <a:r>
            <a:rPr lang="en-US" sz="2000" dirty="0" err="1" smtClean="0"/>
            <a:t>thai</a:t>
          </a:r>
          <a:r>
            <a:rPr lang="en-US" sz="2000" dirty="0" smtClean="0"/>
            <a:t> </a:t>
          </a:r>
          <a:r>
            <a:rPr lang="en-US" sz="2000" dirty="0" err="1" smtClean="0"/>
            <a:t>kì</a:t>
          </a:r>
          <a:endParaRPr lang="en-US" sz="2000" dirty="0" smtClean="0"/>
        </a:p>
      </dgm:t>
    </dgm:pt>
    <dgm:pt modelId="{30558189-5645-4F07-9BBE-46349D04169A}" type="parTrans" cxnId="{8AC8A69D-E638-4C14-BD27-8EE17ABEC324}">
      <dgm:prSet custT="1"/>
      <dgm:spPr/>
      <dgm:t>
        <a:bodyPr/>
        <a:lstStyle/>
        <a:p>
          <a:endParaRPr lang="en-US" sz="2000"/>
        </a:p>
      </dgm:t>
    </dgm:pt>
    <dgm:pt modelId="{E99D5650-F7D5-45D2-B58A-3FDC1ACB5B6E}" type="sibTrans" cxnId="{8AC8A69D-E638-4C14-BD27-8EE17ABEC324}">
      <dgm:prSet/>
      <dgm:spPr/>
      <dgm:t>
        <a:bodyPr/>
        <a:lstStyle/>
        <a:p>
          <a:endParaRPr lang="en-US"/>
        </a:p>
      </dgm:t>
    </dgm:pt>
    <dgm:pt modelId="{D02E6DE3-AA69-41A0-8B4E-C8ECB1763A57}">
      <dgm:prSet phldrT="[Text]" custT="1"/>
      <dgm:spPr/>
      <dgm:t>
        <a:bodyPr/>
        <a:lstStyle/>
        <a:p>
          <a:r>
            <a:rPr lang="en-US" sz="2000" dirty="0" err="1" smtClean="0"/>
            <a:t>Không</a:t>
          </a:r>
          <a:r>
            <a:rPr lang="en-US" sz="2000" dirty="0" smtClean="0"/>
            <a:t> do </a:t>
          </a:r>
          <a:r>
            <a:rPr lang="en-US" sz="2000" dirty="0" err="1" smtClean="0"/>
            <a:t>thai</a:t>
          </a:r>
          <a:endParaRPr lang="en-US" sz="2000" dirty="0" smtClean="0"/>
        </a:p>
      </dgm:t>
    </dgm:pt>
    <dgm:pt modelId="{AD967EA4-3861-4797-8B56-48ED0281AD4C}" type="parTrans" cxnId="{0E4137FB-FC9A-405A-917F-08A5C2257575}">
      <dgm:prSet custT="1"/>
      <dgm:spPr/>
      <dgm:t>
        <a:bodyPr/>
        <a:lstStyle/>
        <a:p>
          <a:endParaRPr lang="en-US" sz="2000"/>
        </a:p>
      </dgm:t>
    </dgm:pt>
    <dgm:pt modelId="{BEC6D49F-56A1-4849-AC7D-A657DE8F9935}" type="sibTrans" cxnId="{0E4137FB-FC9A-405A-917F-08A5C2257575}">
      <dgm:prSet/>
      <dgm:spPr/>
      <dgm:t>
        <a:bodyPr/>
        <a:lstStyle/>
        <a:p>
          <a:endParaRPr lang="en-US"/>
        </a:p>
      </dgm:t>
    </dgm:pt>
    <dgm:pt modelId="{35C88AC8-DC6D-4CE8-B111-100FFE033243}">
      <dgm:prSet phldrT="[Text]" custT="1"/>
      <dgm:spPr/>
      <dgm:t>
        <a:bodyPr/>
        <a:lstStyle/>
        <a:p>
          <a:r>
            <a:rPr lang="en-US" sz="2000" dirty="0" smtClean="0">
              <a:solidFill>
                <a:srgbClr val="FF0000"/>
              </a:solidFill>
            </a:rPr>
            <a:t>3 </a:t>
          </a:r>
          <a:r>
            <a:rPr lang="en-US" sz="2000" dirty="0" err="1" smtClean="0">
              <a:solidFill>
                <a:srgbClr val="FF0000"/>
              </a:solidFill>
            </a:rPr>
            <a:t>tháng</a:t>
          </a:r>
          <a:r>
            <a:rPr lang="en-US" sz="2000" dirty="0" smtClean="0">
              <a:solidFill>
                <a:srgbClr val="FF0000"/>
              </a:solidFill>
            </a:rPr>
            <a:t> </a:t>
          </a:r>
          <a:r>
            <a:rPr lang="en-US" sz="2000" dirty="0" err="1" smtClean="0">
              <a:solidFill>
                <a:srgbClr val="FF0000"/>
              </a:solidFill>
            </a:rPr>
            <a:t>đầu</a:t>
          </a:r>
          <a:r>
            <a:rPr lang="en-US" sz="2000" dirty="0" smtClean="0">
              <a:solidFill>
                <a:srgbClr val="FF0000"/>
              </a:solidFill>
            </a:rPr>
            <a:t> </a:t>
          </a:r>
          <a:r>
            <a:rPr lang="en-US" sz="2000" dirty="0" err="1" smtClean="0">
              <a:solidFill>
                <a:srgbClr val="FF0000"/>
              </a:solidFill>
            </a:rPr>
            <a:t>thai</a:t>
          </a:r>
          <a:r>
            <a:rPr lang="en-US" sz="2000" dirty="0" smtClean="0">
              <a:solidFill>
                <a:srgbClr val="FF0000"/>
              </a:solidFill>
            </a:rPr>
            <a:t> </a:t>
          </a:r>
          <a:r>
            <a:rPr lang="en-US" sz="2000" dirty="0" err="1" smtClean="0">
              <a:solidFill>
                <a:srgbClr val="FF0000"/>
              </a:solidFill>
            </a:rPr>
            <a:t>kì</a:t>
          </a:r>
          <a:endParaRPr lang="en-US" sz="2000" dirty="0">
            <a:solidFill>
              <a:srgbClr val="FF0000"/>
            </a:solidFill>
          </a:endParaRPr>
        </a:p>
      </dgm:t>
    </dgm:pt>
    <dgm:pt modelId="{3C889604-06DA-4C45-9DF0-41E1F7EB4B83}" type="parTrans" cxnId="{859EA7E3-4734-4F66-AFAB-159D338E873B}">
      <dgm:prSet custT="1"/>
      <dgm:spPr/>
      <dgm:t>
        <a:bodyPr/>
        <a:lstStyle/>
        <a:p>
          <a:endParaRPr lang="en-US" sz="2000"/>
        </a:p>
      </dgm:t>
    </dgm:pt>
    <dgm:pt modelId="{E4DACEFA-4788-4295-996E-871F1EB6CF73}" type="sibTrans" cxnId="{859EA7E3-4734-4F66-AFAB-159D338E873B}">
      <dgm:prSet/>
      <dgm:spPr/>
      <dgm:t>
        <a:bodyPr/>
        <a:lstStyle/>
        <a:p>
          <a:endParaRPr lang="en-US"/>
        </a:p>
      </dgm:t>
    </dgm:pt>
    <dgm:pt modelId="{A4FDFB4A-0137-4175-9BDD-DF90AA517C34}">
      <dgm:prSet phldrT="[Text]" custT="1"/>
      <dgm:spPr/>
      <dgm:t>
        <a:bodyPr/>
        <a:lstStyle/>
        <a:p>
          <a:r>
            <a:rPr lang="en-US" sz="2000" dirty="0" smtClean="0"/>
            <a:t>Quick stick</a:t>
          </a:r>
        </a:p>
        <a:p>
          <a:r>
            <a:rPr lang="en-US" sz="2000" dirty="0" err="1" smtClean="0"/>
            <a:t>Hoặc</a:t>
          </a:r>
          <a:r>
            <a:rPr lang="en-US" sz="2000" dirty="0" smtClean="0"/>
            <a:t> </a:t>
          </a:r>
          <a:r>
            <a:rPr lang="el-GR" sz="2000" dirty="0" smtClean="0"/>
            <a:t>β</a:t>
          </a:r>
          <a:r>
            <a:rPr lang="en-US" sz="2000" dirty="0" smtClean="0"/>
            <a:t>-</a:t>
          </a:r>
          <a:r>
            <a:rPr lang="en-US" sz="2000" dirty="0" err="1" smtClean="0"/>
            <a:t>hCG</a:t>
          </a:r>
          <a:endParaRPr lang="en-US" sz="2000" dirty="0"/>
        </a:p>
      </dgm:t>
    </dgm:pt>
    <dgm:pt modelId="{55396AF7-46D9-49F3-8DE1-8C395CAE3D80}" type="parTrans" cxnId="{838C9E28-0F99-4957-BAEC-D9D9FB3716C1}">
      <dgm:prSet custT="1"/>
      <dgm:spPr/>
      <dgm:t>
        <a:bodyPr/>
        <a:lstStyle/>
        <a:p>
          <a:endParaRPr lang="en-US" sz="2000"/>
        </a:p>
      </dgm:t>
    </dgm:pt>
    <dgm:pt modelId="{0E7BD379-2DCF-41AC-9220-89C50F9BA935}" type="sibTrans" cxnId="{838C9E28-0F99-4957-BAEC-D9D9FB3716C1}">
      <dgm:prSet/>
      <dgm:spPr/>
      <dgm:t>
        <a:bodyPr/>
        <a:lstStyle/>
        <a:p>
          <a:endParaRPr lang="en-US"/>
        </a:p>
      </dgm:t>
    </dgm:pt>
    <dgm:pt modelId="{05955F3E-8CD5-4E15-8F2D-8A92EA8CE8E8}">
      <dgm:prSet custT="1"/>
      <dgm:spPr/>
      <dgm:t>
        <a:bodyPr/>
        <a:lstStyle/>
        <a:p>
          <a:r>
            <a:rPr lang="en-US" sz="2000" smtClean="0"/>
            <a:t>Sau 3 tháng đầu thai kì</a:t>
          </a:r>
          <a:endParaRPr lang="en-US" sz="2000" dirty="0" smtClean="0"/>
        </a:p>
      </dgm:t>
    </dgm:pt>
    <dgm:pt modelId="{A9D32118-D8FD-46AB-8668-31DC1872581B}" type="parTrans" cxnId="{8ABF7FCC-B737-40DF-87B6-FD3C4C8CDED1}">
      <dgm:prSet custT="1"/>
      <dgm:spPr/>
      <dgm:t>
        <a:bodyPr/>
        <a:lstStyle/>
        <a:p>
          <a:endParaRPr lang="en-US" sz="2000"/>
        </a:p>
      </dgm:t>
    </dgm:pt>
    <dgm:pt modelId="{A64BE2A2-D4DC-4A99-9C54-2710C29D215B}" type="sibTrans" cxnId="{8ABF7FCC-B737-40DF-87B6-FD3C4C8CDED1}">
      <dgm:prSet/>
      <dgm:spPr/>
      <dgm:t>
        <a:bodyPr/>
        <a:lstStyle/>
        <a:p>
          <a:endParaRPr lang="en-US"/>
        </a:p>
      </dgm:t>
    </dgm:pt>
    <dgm:pt modelId="{E9FC2D49-F35F-41F9-A3C1-14BB0BB8F960}" type="pres">
      <dgm:prSet presAssocID="{F60AD3D7-23C1-4254-AD07-983A837BE454}" presName="diagram" presStyleCnt="0">
        <dgm:presLayoutVars>
          <dgm:chPref val="1"/>
          <dgm:dir/>
          <dgm:animOne val="branch"/>
          <dgm:animLvl val="lvl"/>
          <dgm:resizeHandles val="exact"/>
        </dgm:presLayoutVars>
      </dgm:prSet>
      <dgm:spPr/>
      <dgm:t>
        <a:bodyPr/>
        <a:lstStyle/>
        <a:p>
          <a:endParaRPr lang="en-US"/>
        </a:p>
      </dgm:t>
    </dgm:pt>
    <dgm:pt modelId="{DF7AF3E5-AC0E-45AF-BF95-6ACF51C71067}" type="pres">
      <dgm:prSet presAssocID="{8ACD6576-1609-4D9F-8304-78C17D68BFA8}" presName="root1" presStyleCnt="0"/>
      <dgm:spPr/>
    </dgm:pt>
    <dgm:pt modelId="{D79E5379-DEE3-4EEC-A4D0-EFBA7C705F46}" type="pres">
      <dgm:prSet presAssocID="{8ACD6576-1609-4D9F-8304-78C17D68BFA8}" presName="LevelOneTextNode" presStyleLbl="node0" presStyleIdx="0" presStyleCnt="1">
        <dgm:presLayoutVars>
          <dgm:chPref val="3"/>
        </dgm:presLayoutVars>
      </dgm:prSet>
      <dgm:spPr/>
      <dgm:t>
        <a:bodyPr/>
        <a:lstStyle/>
        <a:p>
          <a:endParaRPr lang="en-US"/>
        </a:p>
      </dgm:t>
    </dgm:pt>
    <dgm:pt modelId="{82966100-C92B-416F-963F-78BAC986725E}" type="pres">
      <dgm:prSet presAssocID="{8ACD6576-1609-4D9F-8304-78C17D68BFA8}" presName="level2hierChild" presStyleCnt="0"/>
      <dgm:spPr/>
    </dgm:pt>
    <dgm:pt modelId="{D7B7858B-FCEA-43EF-9AAA-F0704581853B}" type="pres">
      <dgm:prSet presAssocID="{55396AF7-46D9-49F3-8DE1-8C395CAE3D80}" presName="conn2-1" presStyleLbl="parChTrans1D2" presStyleIdx="0" presStyleCnt="1"/>
      <dgm:spPr/>
      <dgm:t>
        <a:bodyPr/>
        <a:lstStyle/>
        <a:p>
          <a:endParaRPr lang="en-US"/>
        </a:p>
      </dgm:t>
    </dgm:pt>
    <dgm:pt modelId="{7B639550-1131-440B-85B9-F46708CC6AC9}" type="pres">
      <dgm:prSet presAssocID="{55396AF7-46D9-49F3-8DE1-8C395CAE3D80}" presName="connTx" presStyleLbl="parChTrans1D2" presStyleIdx="0" presStyleCnt="1"/>
      <dgm:spPr/>
      <dgm:t>
        <a:bodyPr/>
        <a:lstStyle/>
        <a:p>
          <a:endParaRPr lang="en-US"/>
        </a:p>
      </dgm:t>
    </dgm:pt>
    <dgm:pt modelId="{B5E3C76B-329E-4048-82D0-F276B5B78B90}" type="pres">
      <dgm:prSet presAssocID="{A4FDFB4A-0137-4175-9BDD-DF90AA517C34}" presName="root2" presStyleCnt="0"/>
      <dgm:spPr/>
    </dgm:pt>
    <dgm:pt modelId="{5CDA794B-7FFF-4BE4-92BA-4F6B1EEB0073}" type="pres">
      <dgm:prSet presAssocID="{A4FDFB4A-0137-4175-9BDD-DF90AA517C34}" presName="LevelTwoTextNode" presStyleLbl="node2" presStyleIdx="0" presStyleCnt="1">
        <dgm:presLayoutVars>
          <dgm:chPref val="3"/>
        </dgm:presLayoutVars>
      </dgm:prSet>
      <dgm:spPr/>
      <dgm:t>
        <a:bodyPr/>
        <a:lstStyle/>
        <a:p>
          <a:endParaRPr lang="en-US"/>
        </a:p>
      </dgm:t>
    </dgm:pt>
    <dgm:pt modelId="{19F58F23-DEC7-4659-AD82-04EC815B36A4}" type="pres">
      <dgm:prSet presAssocID="{A4FDFB4A-0137-4175-9BDD-DF90AA517C34}" presName="level3hierChild" presStyleCnt="0"/>
      <dgm:spPr/>
    </dgm:pt>
    <dgm:pt modelId="{A6759D1D-C5A6-443E-B764-B3CD5858E28E}" type="pres">
      <dgm:prSet presAssocID="{3C707590-A3EE-4A12-9B5E-FDEA3050A74D}" presName="conn2-1" presStyleLbl="parChTrans1D3" presStyleIdx="0" presStyleCnt="2"/>
      <dgm:spPr/>
      <dgm:t>
        <a:bodyPr/>
        <a:lstStyle/>
        <a:p>
          <a:endParaRPr lang="en-US"/>
        </a:p>
      </dgm:t>
    </dgm:pt>
    <dgm:pt modelId="{E5C8B191-A9FC-4464-B080-5ACB41DE4BC2}" type="pres">
      <dgm:prSet presAssocID="{3C707590-A3EE-4A12-9B5E-FDEA3050A74D}" presName="connTx" presStyleLbl="parChTrans1D3" presStyleIdx="0" presStyleCnt="2"/>
      <dgm:spPr/>
      <dgm:t>
        <a:bodyPr/>
        <a:lstStyle/>
        <a:p>
          <a:endParaRPr lang="en-US"/>
        </a:p>
      </dgm:t>
    </dgm:pt>
    <dgm:pt modelId="{F0EC3486-5025-46EE-B36C-841302BC08C3}" type="pres">
      <dgm:prSet presAssocID="{C3848655-D2CF-495D-A6FA-358ABACFB35C}" presName="root2" presStyleCnt="0"/>
      <dgm:spPr/>
    </dgm:pt>
    <dgm:pt modelId="{2D4D38F8-30D9-404F-9CDF-4A401C312F1A}" type="pres">
      <dgm:prSet presAssocID="{C3848655-D2CF-495D-A6FA-358ABACFB35C}" presName="LevelTwoTextNode" presStyleLbl="node3" presStyleIdx="0" presStyleCnt="2">
        <dgm:presLayoutVars>
          <dgm:chPref val="3"/>
        </dgm:presLayoutVars>
      </dgm:prSet>
      <dgm:spPr/>
      <dgm:t>
        <a:bodyPr/>
        <a:lstStyle/>
        <a:p>
          <a:endParaRPr lang="en-US"/>
        </a:p>
      </dgm:t>
    </dgm:pt>
    <dgm:pt modelId="{9AB095EE-AB00-4805-9C94-FC2269111BD5}" type="pres">
      <dgm:prSet presAssocID="{C3848655-D2CF-495D-A6FA-358ABACFB35C}" presName="level3hierChild" presStyleCnt="0"/>
      <dgm:spPr/>
    </dgm:pt>
    <dgm:pt modelId="{F619EF1E-FE31-4596-8BEE-D3C01CEB9436}" type="pres">
      <dgm:prSet presAssocID="{3C889604-06DA-4C45-9DF0-41E1F7EB4B83}" presName="conn2-1" presStyleLbl="parChTrans1D4" presStyleIdx="0" presStyleCnt="3"/>
      <dgm:spPr/>
      <dgm:t>
        <a:bodyPr/>
        <a:lstStyle/>
        <a:p>
          <a:endParaRPr lang="en-US"/>
        </a:p>
      </dgm:t>
    </dgm:pt>
    <dgm:pt modelId="{0EF38460-8F50-425B-AAF3-5005EEACDFA5}" type="pres">
      <dgm:prSet presAssocID="{3C889604-06DA-4C45-9DF0-41E1F7EB4B83}" presName="connTx" presStyleLbl="parChTrans1D4" presStyleIdx="0" presStyleCnt="3"/>
      <dgm:spPr/>
      <dgm:t>
        <a:bodyPr/>
        <a:lstStyle/>
        <a:p>
          <a:endParaRPr lang="en-US"/>
        </a:p>
      </dgm:t>
    </dgm:pt>
    <dgm:pt modelId="{622CAE64-A5EF-4000-9AC3-D799A984EA62}" type="pres">
      <dgm:prSet presAssocID="{35C88AC8-DC6D-4CE8-B111-100FFE033243}" presName="root2" presStyleCnt="0"/>
      <dgm:spPr/>
    </dgm:pt>
    <dgm:pt modelId="{C6FA3BF8-D540-4A0E-AE37-0A68B994482C}" type="pres">
      <dgm:prSet presAssocID="{35C88AC8-DC6D-4CE8-B111-100FFE033243}" presName="LevelTwoTextNode" presStyleLbl="node4" presStyleIdx="0" presStyleCnt="3">
        <dgm:presLayoutVars>
          <dgm:chPref val="3"/>
        </dgm:presLayoutVars>
      </dgm:prSet>
      <dgm:spPr/>
      <dgm:t>
        <a:bodyPr/>
        <a:lstStyle/>
        <a:p>
          <a:endParaRPr lang="en-US"/>
        </a:p>
      </dgm:t>
    </dgm:pt>
    <dgm:pt modelId="{9EC864E5-67A0-4C2E-BF7F-14F462C09F5F}" type="pres">
      <dgm:prSet presAssocID="{35C88AC8-DC6D-4CE8-B111-100FFE033243}" presName="level3hierChild" presStyleCnt="0"/>
      <dgm:spPr/>
    </dgm:pt>
    <dgm:pt modelId="{2DFF3458-53CD-4C32-8CDE-BC0F5289ECC7}" type="pres">
      <dgm:prSet presAssocID="{A9D32118-D8FD-46AB-8668-31DC1872581B}" presName="conn2-1" presStyleLbl="parChTrans1D4" presStyleIdx="1" presStyleCnt="3"/>
      <dgm:spPr/>
      <dgm:t>
        <a:bodyPr/>
        <a:lstStyle/>
        <a:p>
          <a:endParaRPr lang="en-US"/>
        </a:p>
      </dgm:t>
    </dgm:pt>
    <dgm:pt modelId="{93F572BA-3B07-49B5-8C69-B51420F803AA}" type="pres">
      <dgm:prSet presAssocID="{A9D32118-D8FD-46AB-8668-31DC1872581B}" presName="connTx" presStyleLbl="parChTrans1D4" presStyleIdx="1" presStyleCnt="3"/>
      <dgm:spPr/>
      <dgm:t>
        <a:bodyPr/>
        <a:lstStyle/>
        <a:p>
          <a:endParaRPr lang="en-US"/>
        </a:p>
      </dgm:t>
    </dgm:pt>
    <dgm:pt modelId="{B32F6099-DB14-4A93-B9D0-CA84F8B0E23C}" type="pres">
      <dgm:prSet presAssocID="{05955F3E-8CD5-4E15-8F2D-8A92EA8CE8E8}" presName="root2" presStyleCnt="0"/>
      <dgm:spPr/>
    </dgm:pt>
    <dgm:pt modelId="{049D5EF1-72FE-4E0F-8EFC-892FD987C305}" type="pres">
      <dgm:prSet presAssocID="{05955F3E-8CD5-4E15-8F2D-8A92EA8CE8E8}" presName="LevelTwoTextNode" presStyleLbl="node4" presStyleIdx="1" presStyleCnt="3">
        <dgm:presLayoutVars>
          <dgm:chPref val="3"/>
        </dgm:presLayoutVars>
      </dgm:prSet>
      <dgm:spPr/>
      <dgm:t>
        <a:bodyPr/>
        <a:lstStyle/>
        <a:p>
          <a:endParaRPr lang="en-US"/>
        </a:p>
      </dgm:t>
    </dgm:pt>
    <dgm:pt modelId="{98E91967-5460-4DF9-9CFF-49DA0EEAE840}" type="pres">
      <dgm:prSet presAssocID="{05955F3E-8CD5-4E15-8F2D-8A92EA8CE8E8}" presName="level3hierChild" presStyleCnt="0"/>
      <dgm:spPr/>
    </dgm:pt>
    <dgm:pt modelId="{45A45F78-A5A5-46A5-9570-B52C8D53AC78}" type="pres">
      <dgm:prSet presAssocID="{AD967EA4-3861-4797-8B56-48ED0281AD4C}" presName="conn2-1" presStyleLbl="parChTrans1D4" presStyleIdx="2" presStyleCnt="3"/>
      <dgm:spPr/>
      <dgm:t>
        <a:bodyPr/>
        <a:lstStyle/>
        <a:p>
          <a:endParaRPr lang="en-US"/>
        </a:p>
      </dgm:t>
    </dgm:pt>
    <dgm:pt modelId="{0F88CFE2-CD1B-462D-BD18-AC4523A3688C}" type="pres">
      <dgm:prSet presAssocID="{AD967EA4-3861-4797-8B56-48ED0281AD4C}" presName="connTx" presStyleLbl="parChTrans1D4" presStyleIdx="2" presStyleCnt="3"/>
      <dgm:spPr/>
      <dgm:t>
        <a:bodyPr/>
        <a:lstStyle/>
        <a:p>
          <a:endParaRPr lang="en-US"/>
        </a:p>
      </dgm:t>
    </dgm:pt>
    <dgm:pt modelId="{9898848D-B04B-4402-907C-9DA9CD2E7971}" type="pres">
      <dgm:prSet presAssocID="{D02E6DE3-AA69-41A0-8B4E-C8ECB1763A57}" presName="root2" presStyleCnt="0"/>
      <dgm:spPr/>
    </dgm:pt>
    <dgm:pt modelId="{6C7719AF-7094-4216-ADE3-6EB5F5B02B1B}" type="pres">
      <dgm:prSet presAssocID="{D02E6DE3-AA69-41A0-8B4E-C8ECB1763A57}" presName="LevelTwoTextNode" presStyleLbl="node4" presStyleIdx="2" presStyleCnt="3">
        <dgm:presLayoutVars>
          <dgm:chPref val="3"/>
        </dgm:presLayoutVars>
      </dgm:prSet>
      <dgm:spPr/>
      <dgm:t>
        <a:bodyPr/>
        <a:lstStyle/>
        <a:p>
          <a:endParaRPr lang="en-US"/>
        </a:p>
      </dgm:t>
    </dgm:pt>
    <dgm:pt modelId="{DB965819-4E98-4AC7-AE56-6810D30EEBFF}" type="pres">
      <dgm:prSet presAssocID="{D02E6DE3-AA69-41A0-8B4E-C8ECB1763A57}" presName="level3hierChild" presStyleCnt="0"/>
      <dgm:spPr/>
    </dgm:pt>
    <dgm:pt modelId="{61FA9A0E-55A3-4713-B7C6-AA4B8C6E45B8}" type="pres">
      <dgm:prSet presAssocID="{30558189-5645-4F07-9BBE-46349D04169A}" presName="conn2-1" presStyleLbl="parChTrans1D3" presStyleIdx="1" presStyleCnt="2"/>
      <dgm:spPr/>
      <dgm:t>
        <a:bodyPr/>
        <a:lstStyle/>
        <a:p>
          <a:endParaRPr lang="en-US"/>
        </a:p>
      </dgm:t>
    </dgm:pt>
    <dgm:pt modelId="{0C994FBA-9DAE-4C85-892A-146D0C0127C2}" type="pres">
      <dgm:prSet presAssocID="{30558189-5645-4F07-9BBE-46349D04169A}" presName="connTx" presStyleLbl="parChTrans1D3" presStyleIdx="1" presStyleCnt="2"/>
      <dgm:spPr/>
      <dgm:t>
        <a:bodyPr/>
        <a:lstStyle/>
        <a:p>
          <a:endParaRPr lang="en-US"/>
        </a:p>
      </dgm:t>
    </dgm:pt>
    <dgm:pt modelId="{6B54025B-F70A-4012-8FCD-A82A9224D99C}" type="pres">
      <dgm:prSet presAssocID="{09E0C10C-A69F-4A63-9F3C-DAA5C9C04CCE}" presName="root2" presStyleCnt="0"/>
      <dgm:spPr/>
    </dgm:pt>
    <dgm:pt modelId="{B95C98AC-846C-472A-A39D-645D36AF9AE2}" type="pres">
      <dgm:prSet presAssocID="{09E0C10C-A69F-4A63-9F3C-DAA5C9C04CCE}" presName="LevelTwoTextNode" presStyleLbl="node3" presStyleIdx="1" presStyleCnt="2">
        <dgm:presLayoutVars>
          <dgm:chPref val="3"/>
        </dgm:presLayoutVars>
      </dgm:prSet>
      <dgm:spPr/>
      <dgm:t>
        <a:bodyPr/>
        <a:lstStyle/>
        <a:p>
          <a:endParaRPr lang="en-US"/>
        </a:p>
      </dgm:t>
    </dgm:pt>
    <dgm:pt modelId="{BBF80ABA-A162-4B81-B3BB-EB8859AE9F68}" type="pres">
      <dgm:prSet presAssocID="{09E0C10C-A69F-4A63-9F3C-DAA5C9C04CCE}" presName="level3hierChild" presStyleCnt="0"/>
      <dgm:spPr/>
    </dgm:pt>
  </dgm:ptLst>
  <dgm:cxnLst>
    <dgm:cxn modelId="{4355FE38-50E6-4911-8159-ECDC7F39E7F9}" type="presOf" srcId="{A9D32118-D8FD-46AB-8668-31DC1872581B}" destId="{2DFF3458-53CD-4C32-8CDE-BC0F5289ECC7}" srcOrd="0" destOrd="0" presId="urn:microsoft.com/office/officeart/2005/8/layout/hierarchy2"/>
    <dgm:cxn modelId="{838C9E28-0F99-4957-BAEC-D9D9FB3716C1}" srcId="{8ACD6576-1609-4D9F-8304-78C17D68BFA8}" destId="{A4FDFB4A-0137-4175-9BDD-DF90AA517C34}" srcOrd="0" destOrd="0" parTransId="{55396AF7-46D9-49F3-8DE1-8C395CAE3D80}" sibTransId="{0E7BD379-2DCF-41AC-9220-89C50F9BA935}"/>
    <dgm:cxn modelId="{2E9E8820-DA85-48C4-B0F4-F5D0897BE66F}" type="presOf" srcId="{AD967EA4-3861-4797-8B56-48ED0281AD4C}" destId="{45A45F78-A5A5-46A5-9570-B52C8D53AC78}" srcOrd="0" destOrd="0" presId="urn:microsoft.com/office/officeart/2005/8/layout/hierarchy2"/>
    <dgm:cxn modelId="{839CA61E-6FE4-408E-9B06-4138AF90FEF3}" type="presOf" srcId="{05955F3E-8CD5-4E15-8F2D-8A92EA8CE8E8}" destId="{049D5EF1-72FE-4E0F-8EFC-892FD987C305}" srcOrd="0" destOrd="0" presId="urn:microsoft.com/office/officeart/2005/8/layout/hierarchy2"/>
    <dgm:cxn modelId="{6F7D0EF1-7C06-4C63-9ABA-35E5A0AE74FC}" type="presOf" srcId="{55396AF7-46D9-49F3-8DE1-8C395CAE3D80}" destId="{D7B7858B-FCEA-43EF-9AAA-F0704581853B}" srcOrd="0" destOrd="0" presId="urn:microsoft.com/office/officeart/2005/8/layout/hierarchy2"/>
    <dgm:cxn modelId="{C305D0B5-D743-4A56-B952-09C7E3CF3EEA}" type="presOf" srcId="{D02E6DE3-AA69-41A0-8B4E-C8ECB1763A57}" destId="{6C7719AF-7094-4216-ADE3-6EB5F5B02B1B}" srcOrd="0" destOrd="0" presId="urn:microsoft.com/office/officeart/2005/8/layout/hierarchy2"/>
    <dgm:cxn modelId="{70E97ECB-4E5E-49BD-A035-2D904133A6B3}" type="presOf" srcId="{3C889604-06DA-4C45-9DF0-41E1F7EB4B83}" destId="{0EF38460-8F50-425B-AAF3-5005EEACDFA5}" srcOrd="1" destOrd="0" presId="urn:microsoft.com/office/officeart/2005/8/layout/hierarchy2"/>
    <dgm:cxn modelId="{538C1740-60B1-491F-A4BD-07053D89F204}" type="presOf" srcId="{3C707590-A3EE-4A12-9B5E-FDEA3050A74D}" destId="{A6759D1D-C5A6-443E-B764-B3CD5858E28E}" srcOrd="0" destOrd="0" presId="urn:microsoft.com/office/officeart/2005/8/layout/hierarchy2"/>
    <dgm:cxn modelId="{CC03F35B-1F13-4B98-A0AF-3FF560E34C4C}" type="presOf" srcId="{8ACD6576-1609-4D9F-8304-78C17D68BFA8}" destId="{D79E5379-DEE3-4EEC-A4D0-EFBA7C705F46}" srcOrd="0" destOrd="0" presId="urn:microsoft.com/office/officeart/2005/8/layout/hierarchy2"/>
    <dgm:cxn modelId="{8ABF7FCC-B737-40DF-87B6-FD3C4C8CDED1}" srcId="{C3848655-D2CF-495D-A6FA-358ABACFB35C}" destId="{05955F3E-8CD5-4E15-8F2D-8A92EA8CE8E8}" srcOrd="1" destOrd="0" parTransId="{A9D32118-D8FD-46AB-8668-31DC1872581B}" sibTransId="{A64BE2A2-D4DC-4A99-9C54-2710C29D215B}"/>
    <dgm:cxn modelId="{8D19A8FB-16E3-4668-82BA-B3652B0AE659}" type="presOf" srcId="{A9D32118-D8FD-46AB-8668-31DC1872581B}" destId="{93F572BA-3B07-49B5-8C69-B51420F803AA}" srcOrd="1" destOrd="0" presId="urn:microsoft.com/office/officeart/2005/8/layout/hierarchy2"/>
    <dgm:cxn modelId="{A59A4151-05A9-4562-BB3D-EEC8B8FA1F37}" type="presOf" srcId="{AD967EA4-3861-4797-8B56-48ED0281AD4C}" destId="{0F88CFE2-CD1B-462D-BD18-AC4523A3688C}" srcOrd="1" destOrd="0" presId="urn:microsoft.com/office/officeart/2005/8/layout/hierarchy2"/>
    <dgm:cxn modelId="{87AF0D1B-3F4C-4EC7-8EB3-956E4E082B45}" type="presOf" srcId="{3C889604-06DA-4C45-9DF0-41E1F7EB4B83}" destId="{F619EF1E-FE31-4596-8BEE-D3C01CEB9436}" srcOrd="0" destOrd="0" presId="urn:microsoft.com/office/officeart/2005/8/layout/hierarchy2"/>
    <dgm:cxn modelId="{0C4155A6-24D2-429C-A65E-349F587D0AB9}" type="presOf" srcId="{35C88AC8-DC6D-4CE8-B111-100FFE033243}" destId="{C6FA3BF8-D540-4A0E-AE37-0A68B994482C}" srcOrd="0" destOrd="0" presId="urn:microsoft.com/office/officeart/2005/8/layout/hierarchy2"/>
    <dgm:cxn modelId="{553072E8-C638-412A-8EAA-A4E8EA1958E6}" type="presOf" srcId="{30558189-5645-4F07-9BBE-46349D04169A}" destId="{0C994FBA-9DAE-4C85-892A-146D0C0127C2}" srcOrd="1" destOrd="0" presId="urn:microsoft.com/office/officeart/2005/8/layout/hierarchy2"/>
    <dgm:cxn modelId="{EAAE8EE2-5998-4607-A1A1-1A835A284861}" type="presOf" srcId="{A4FDFB4A-0137-4175-9BDD-DF90AA517C34}" destId="{5CDA794B-7FFF-4BE4-92BA-4F6B1EEB0073}" srcOrd="0" destOrd="0" presId="urn:microsoft.com/office/officeart/2005/8/layout/hierarchy2"/>
    <dgm:cxn modelId="{DDB81D3F-9D07-4F5B-9D60-F5987C3B268F}" type="presOf" srcId="{F60AD3D7-23C1-4254-AD07-983A837BE454}" destId="{E9FC2D49-F35F-41F9-A3C1-14BB0BB8F960}" srcOrd="0" destOrd="0" presId="urn:microsoft.com/office/officeart/2005/8/layout/hierarchy2"/>
    <dgm:cxn modelId="{859EA7E3-4734-4F66-AFAB-159D338E873B}" srcId="{C3848655-D2CF-495D-A6FA-358ABACFB35C}" destId="{35C88AC8-DC6D-4CE8-B111-100FFE033243}" srcOrd="0" destOrd="0" parTransId="{3C889604-06DA-4C45-9DF0-41E1F7EB4B83}" sibTransId="{E4DACEFA-4788-4295-996E-871F1EB6CF73}"/>
    <dgm:cxn modelId="{E38FC527-54BE-4F66-903E-B38CD971C13F}" type="presOf" srcId="{C3848655-D2CF-495D-A6FA-358ABACFB35C}" destId="{2D4D38F8-30D9-404F-9CDF-4A401C312F1A}" srcOrd="0" destOrd="0" presId="urn:microsoft.com/office/officeart/2005/8/layout/hierarchy2"/>
    <dgm:cxn modelId="{E13E4B1A-39E7-4A06-9D03-762223C21DDE}" type="presOf" srcId="{3C707590-A3EE-4A12-9B5E-FDEA3050A74D}" destId="{E5C8B191-A9FC-4464-B080-5ACB41DE4BC2}" srcOrd="1" destOrd="0" presId="urn:microsoft.com/office/officeart/2005/8/layout/hierarchy2"/>
    <dgm:cxn modelId="{8AC8A69D-E638-4C14-BD27-8EE17ABEC324}" srcId="{A4FDFB4A-0137-4175-9BDD-DF90AA517C34}" destId="{09E0C10C-A69F-4A63-9F3C-DAA5C9C04CCE}" srcOrd="1" destOrd="0" parTransId="{30558189-5645-4F07-9BBE-46349D04169A}" sibTransId="{E99D5650-F7D5-45D2-B58A-3FDC1ACB5B6E}"/>
    <dgm:cxn modelId="{54888480-AFDE-4EAF-935A-3D165AD72FF4}" srcId="{A4FDFB4A-0137-4175-9BDD-DF90AA517C34}" destId="{C3848655-D2CF-495D-A6FA-358ABACFB35C}" srcOrd="0" destOrd="0" parTransId="{3C707590-A3EE-4A12-9B5E-FDEA3050A74D}" sibTransId="{E220B474-A917-4870-B1D7-2CBA8B7C22F6}"/>
    <dgm:cxn modelId="{0E4137FB-FC9A-405A-917F-08A5C2257575}" srcId="{C3848655-D2CF-495D-A6FA-358ABACFB35C}" destId="{D02E6DE3-AA69-41A0-8B4E-C8ECB1763A57}" srcOrd="2" destOrd="0" parTransId="{AD967EA4-3861-4797-8B56-48ED0281AD4C}" sibTransId="{BEC6D49F-56A1-4849-AC7D-A657DE8F9935}"/>
    <dgm:cxn modelId="{C85680A6-5E67-4834-AA8F-935BED49BC47}" type="presOf" srcId="{30558189-5645-4F07-9BBE-46349D04169A}" destId="{61FA9A0E-55A3-4713-B7C6-AA4B8C6E45B8}" srcOrd="0" destOrd="0" presId="urn:microsoft.com/office/officeart/2005/8/layout/hierarchy2"/>
    <dgm:cxn modelId="{CE0E5D87-BFC5-4A5B-A6B4-2DFA5E8E5CD1}" srcId="{F60AD3D7-23C1-4254-AD07-983A837BE454}" destId="{8ACD6576-1609-4D9F-8304-78C17D68BFA8}" srcOrd="0" destOrd="0" parTransId="{E43810B9-048B-4395-BD4A-97C48507675F}" sibTransId="{7945E401-4F62-49E5-94E9-1706DE04D9E6}"/>
    <dgm:cxn modelId="{B4286106-1404-4BCD-B8F1-480E94553835}" type="presOf" srcId="{55396AF7-46D9-49F3-8DE1-8C395CAE3D80}" destId="{7B639550-1131-440B-85B9-F46708CC6AC9}" srcOrd="1" destOrd="0" presId="urn:microsoft.com/office/officeart/2005/8/layout/hierarchy2"/>
    <dgm:cxn modelId="{2810E2F5-157E-42A6-87A7-EE9B4595A2A5}" type="presOf" srcId="{09E0C10C-A69F-4A63-9F3C-DAA5C9C04CCE}" destId="{B95C98AC-846C-472A-A39D-645D36AF9AE2}" srcOrd="0" destOrd="0" presId="urn:microsoft.com/office/officeart/2005/8/layout/hierarchy2"/>
    <dgm:cxn modelId="{9D9682B3-3CBA-4BFF-B16E-B483BEA8C762}" type="presParOf" srcId="{E9FC2D49-F35F-41F9-A3C1-14BB0BB8F960}" destId="{DF7AF3E5-AC0E-45AF-BF95-6ACF51C71067}" srcOrd="0" destOrd="0" presId="urn:microsoft.com/office/officeart/2005/8/layout/hierarchy2"/>
    <dgm:cxn modelId="{92A01D79-0445-42CC-A4B8-345FC0D22054}" type="presParOf" srcId="{DF7AF3E5-AC0E-45AF-BF95-6ACF51C71067}" destId="{D79E5379-DEE3-4EEC-A4D0-EFBA7C705F46}" srcOrd="0" destOrd="0" presId="urn:microsoft.com/office/officeart/2005/8/layout/hierarchy2"/>
    <dgm:cxn modelId="{93DBE037-BCED-4F63-A87A-54581017E3EF}" type="presParOf" srcId="{DF7AF3E5-AC0E-45AF-BF95-6ACF51C71067}" destId="{82966100-C92B-416F-963F-78BAC986725E}" srcOrd="1" destOrd="0" presId="urn:microsoft.com/office/officeart/2005/8/layout/hierarchy2"/>
    <dgm:cxn modelId="{BFA25E97-1B4C-4E7D-9EF0-800A947E6B30}" type="presParOf" srcId="{82966100-C92B-416F-963F-78BAC986725E}" destId="{D7B7858B-FCEA-43EF-9AAA-F0704581853B}" srcOrd="0" destOrd="0" presId="urn:microsoft.com/office/officeart/2005/8/layout/hierarchy2"/>
    <dgm:cxn modelId="{49A98685-EC91-4B6F-B529-D147D503C513}" type="presParOf" srcId="{D7B7858B-FCEA-43EF-9AAA-F0704581853B}" destId="{7B639550-1131-440B-85B9-F46708CC6AC9}" srcOrd="0" destOrd="0" presId="urn:microsoft.com/office/officeart/2005/8/layout/hierarchy2"/>
    <dgm:cxn modelId="{5999DF9D-76CB-4717-A05F-AE1B0091F7F8}" type="presParOf" srcId="{82966100-C92B-416F-963F-78BAC986725E}" destId="{B5E3C76B-329E-4048-82D0-F276B5B78B90}" srcOrd="1" destOrd="0" presId="urn:microsoft.com/office/officeart/2005/8/layout/hierarchy2"/>
    <dgm:cxn modelId="{870A917F-5C6E-4CF1-88F5-03CCA92CB81E}" type="presParOf" srcId="{B5E3C76B-329E-4048-82D0-F276B5B78B90}" destId="{5CDA794B-7FFF-4BE4-92BA-4F6B1EEB0073}" srcOrd="0" destOrd="0" presId="urn:microsoft.com/office/officeart/2005/8/layout/hierarchy2"/>
    <dgm:cxn modelId="{94BAC35E-8BC7-4196-A284-5940DE0F5A81}" type="presParOf" srcId="{B5E3C76B-329E-4048-82D0-F276B5B78B90}" destId="{19F58F23-DEC7-4659-AD82-04EC815B36A4}" srcOrd="1" destOrd="0" presId="urn:microsoft.com/office/officeart/2005/8/layout/hierarchy2"/>
    <dgm:cxn modelId="{E52E778F-F9E2-473F-8FF4-299E45217F02}" type="presParOf" srcId="{19F58F23-DEC7-4659-AD82-04EC815B36A4}" destId="{A6759D1D-C5A6-443E-B764-B3CD5858E28E}" srcOrd="0" destOrd="0" presId="urn:microsoft.com/office/officeart/2005/8/layout/hierarchy2"/>
    <dgm:cxn modelId="{A1AD4D0F-7700-42CA-88FA-240F009E18FD}" type="presParOf" srcId="{A6759D1D-C5A6-443E-B764-B3CD5858E28E}" destId="{E5C8B191-A9FC-4464-B080-5ACB41DE4BC2}" srcOrd="0" destOrd="0" presId="urn:microsoft.com/office/officeart/2005/8/layout/hierarchy2"/>
    <dgm:cxn modelId="{67B188BF-22C9-4F73-82FD-4CE2EBD6BA5B}" type="presParOf" srcId="{19F58F23-DEC7-4659-AD82-04EC815B36A4}" destId="{F0EC3486-5025-46EE-B36C-841302BC08C3}" srcOrd="1" destOrd="0" presId="urn:microsoft.com/office/officeart/2005/8/layout/hierarchy2"/>
    <dgm:cxn modelId="{85CFDDA7-2343-4120-9A89-859EEAF96669}" type="presParOf" srcId="{F0EC3486-5025-46EE-B36C-841302BC08C3}" destId="{2D4D38F8-30D9-404F-9CDF-4A401C312F1A}" srcOrd="0" destOrd="0" presId="urn:microsoft.com/office/officeart/2005/8/layout/hierarchy2"/>
    <dgm:cxn modelId="{DCF6E635-048C-435D-A51A-BC0B0AE008B1}" type="presParOf" srcId="{F0EC3486-5025-46EE-B36C-841302BC08C3}" destId="{9AB095EE-AB00-4805-9C94-FC2269111BD5}" srcOrd="1" destOrd="0" presId="urn:microsoft.com/office/officeart/2005/8/layout/hierarchy2"/>
    <dgm:cxn modelId="{0610D58E-FF05-4589-8732-3FCB5FC44A53}" type="presParOf" srcId="{9AB095EE-AB00-4805-9C94-FC2269111BD5}" destId="{F619EF1E-FE31-4596-8BEE-D3C01CEB9436}" srcOrd="0" destOrd="0" presId="urn:microsoft.com/office/officeart/2005/8/layout/hierarchy2"/>
    <dgm:cxn modelId="{6B18D6BA-CF9B-401C-9AD7-1DE7D14CA225}" type="presParOf" srcId="{F619EF1E-FE31-4596-8BEE-D3C01CEB9436}" destId="{0EF38460-8F50-425B-AAF3-5005EEACDFA5}" srcOrd="0" destOrd="0" presId="urn:microsoft.com/office/officeart/2005/8/layout/hierarchy2"/>
    <dgm:cxn modelId="{23907172-C00D-4471-B9ED-BC901F4BA4E3}" type="presParOf" srcId="{9AB095EE-AB00-4805-9C94-FC2269111BD5}" destId="{622CAE64-A5EF-4000-9AC3-D799A984EA62}" srcOrd="1" destOrd="0" presId="urn:microsoft.com/office/officeart/2005/8/layout/hierarchy2"/>
    <dgm:cxn modelId="{8570E115-B18A-47E2-86CA-71489EE0682C}" type="presParOf" srcId="{622CAE64-A5EF-4000-9AC3-D799A984EA62}" destId="{C6FA3BF8-D540-4A0E-AE37-0A68B994482C}" srcOrd="0" destOrd="0" presId="urn:microsoft.com/office/officeart/2005/8/layout/hierarchy2"/>
    <dgm:cxn modelId="{AAFF5AAE-7A80-4661-A45E-A3DD15B33F4E}" type="presParOf" srcId="{622CAE64-A5EF-4000-9AC3-D799A984EA62}" destId="{9EC864E5-67A0-4C2E-BF7F-14F462C09F5F}" srcOrd="1" destOrd="0" presId="urn:microsoft.com/office/officeart/2005/8/layout/hierarchy2"/>
    <dgm:cxn modelId="{526A384B-DBAA-456E-AB51-9F415A1BDFFE}" type="presParOf" srcId="{9AB095EE-AB00-4805-9C94-FC2269111BD5}" destId="{2DFF3458-53CD-4C32-8CDE-BC0F5289ECC7}" srcOrd="2" destOrd="0" presId="urn:microsoft.com/office/officeart/2005/8/layout/hierarchy2"/>
    <dgm:cxn modelId="{E8469E7B-D4F9-4AA8-A959-8BBB5A9FF861}" type="presParOf" srcId="{2DFF3458-53CD-4C32-8CDE-BC0F5289ECC7}" destId="{93F572BA-3B07-49B5-8C69-B51420F803AA}" srcOrd="0" destOrd="0" presId="urn:microsoft.com/office/officeart/2005/8/layout/hierarchy2"/>
    <dgm:cxn modelId="{8FE3607E-F186-401C-BCD1-80C6BB693B4E}" type="presParOf" srcId="{9AB095EE-AB00-4805-9C94-FC2269111BD5}" destId="{B32F6099-DB14-4A93-B9D0-CA84F8B0E23C}" srcOrd="3" destOrd="0" presId="urn:microsoft.com/office/officeart/2005/8/layout/hierarchy2"/>
    <dgm:cxn modelId="{9E30DFD1-04D2-4C7E-A39E-57AF6EC1FB74}" type="presParOf" srcId="{B32F6099-DB14-4A93-B9D0-CA84F8B0E23C}" destId="{049D5EF1-72FE-4E0F-8EFC-892FD987C305}" srcOrd="0" destOrd="0" presId="urn:microsoft.com/office/officeart/2005/8/layout/hierarchy2"/>
    <dgm:cxn modelId="{FCEEA3D1-5B9F-428A-8888-CEBF326FC37F}" type="presParOf" srcId="{B32F6099-DB14-4A93-B9D0-CA84F8B0E23C}" destId="{98E91967-5460-4DF9-9CFF-49DA0EEAE840}" srcOrd="1" destOrd="0" presId="urn:microsoft.com/office/officeart/2005/8/layout/hierarchy2"/>
    <dgm:cxn modelId="{6D0795F8-C137-40DF-A2DC-3FBF711DB621}" type="presParOf" srcId="{9AB095EE-AB00-4805-9C94-FC2269111BD5}" destId="{45A45F78-A5A5-46A5-9570-B52C8D53AC78}" srcOrd="4" destOrd="0" presId="urn:microsoft.com/office/officeart/2005/8/layout/hierarchy2"/>
    <dgm:cxn modelId="{69F5DB85-D371-41F8-BD8E-AB11202C9FB4}" type="presParOf" srcId="{45A45F78-A5A5-46A5-9570-B52C8D53AC78}" destId="{0F88CFE2-CD1B-462D-BD18-AC4523A3688C}" srcOrd="0" destOrd="0" presId="urn:microsoft.com/office/officeart/2005/8/layout/hierarchy2"/>
    <dgm:cxn modelId="{0288D940-3228-4100-8C24-F8F09D726035}" type="presParOf" srcId="{9AB095EE-AB00-4805-9C94-FC2269111BD5}" destId="{9898848D-B04B-4402-907C-9DA9CD2E7971}" srcOrd="5" destOrd="0" presId="urn:microsoft.com/office/officeart/2005/8/layout/hierarchy2"/>
    <dgm:cxn modelId="{58DD4ACE-E79C-4E69-B82A-47F817F947CE}" type="presParOf" srcId="{9898848D-B04B-4402-907C-9DA9CD2E7971}" destId="{6C7719AF-7094-4216-ADE3-6EB5F5B02B1B}" srcOrd="0" destOrd="0" presId="urn:microsoft.com/office/officeart/2005/8/layout/hierarchy2"/>
    <dgm:cxn modelId="{C70BFDDE-A200-420D-9E67-1D7C003EED70}" type="presParOf" srcId="{9898848D-B04B-4402-907C-9DA9CD2E7971}" destId="{DB965819-4E98-4AC7-AE56-6810D30EEBFF}" srcOrd="1" destOrd="0" presId="urn:microsoft.com/office/officeart/2005/8/layout/hierarchy2"/>
    <dgm:cxn modelId="{847BF535-5D0C-48E7-BB33-F396083C2F7A}" type="presParOf" srcId="{19F58F23-DEC7-4659-AD82-04EC815B36A4}" destId="{61FA9A0E-55A3-4713-B7C6-AA4B8C6E45B8}" srcOrd="2" destOrd="0" presId="urn:microsoft.com/office/officeart/2005/8/layout/hierarchy2"/>
    <dgm:cxn modelId="{F2954D49-EB05-4E09-97C6-C5C68B73E516}" type="presParOf" srcId="{61FA9A0E-55A3-4713-B7C6-AA4B8C6E45B8}" destId="{0C994FBA-9DAE-4C85-892A-146D0C0127C2}" srcOrd="0" destOrd="0" presId="urn:microsoft.com/office/officeart/2005/8/layout/hierarchy2"/>
    <dgm:cxn modelId="{0472EBBC-F693-4978-A99A-34D2798E21DF}" type="presParOf" srcId="{19F58F23-DEC7-4659-AD82-04EC815B36A4}" destId="{6B54025B-F70A-4012-8FCD-A82A9224D99C}" srcOrd="3" destOrd="0" presId="urn:microsoft.com/office/officeart/2005/8/layout/hierarchy2"/>
    <dgm:cxn modelId="{4C733778-DF36-4E51-907D-97E13C638BB5}" type="presParOf" srcId="{6B54025B-F70A-4012-8FCD-A82A9224D99C}" destId="{B95C98AC-846C-472A-A39D-645D36AF9AE2}" srcOrd="0" destOrd="0" presId="urn:microsoft.com/office/officeart/2005/8/layout/hierarchy2"/>
    <dgm:cxn modelId="{AD563E80-CC90-461F-BB65-D39ACACC8792}" type="presParOf" srcId="{6B54025B-F70A-4012-8FCD-A82A9224D99C}" destId="{BBF80ABA-A162-4B81-B3BB-EB8859AE9F68}"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9FC588-8EC0-4E59-825A-C9E4A6A92A5F}" type="doc">
      <dgm:prSet loTypeId="urn:microsoft.com/office/officeart/2005/8/layout/hierarchy4" loCatId="hierarchy" qsTypeId="urn:microsoft.com/office/officeart/2005/8/quickstyle/simple1" qsCatId="simple" csTypeId="urn:microsoft.com/office/officeart/2005/8/colors/accent0_1" csCatId="mainScheme" phldr="1"/>
      <dgm:spPr/>
      <dgm:t>
        <a:bodyPr/>
        <a:lstStyle/>
        <a:p>
          <a:endParaRPr lang="en-US"/>
        </a:p>
      </dgm:t>
    </dgm:pt>
    <dgm:pt modelId="{24139BC9-DA08-4424-8394-EF499000C790}">
      <dgm:prSet phldrT="[Text]"/>
      <dgm:spPr/>
      <dgm:t>
        <a:bodyPr/>
        <a:lstStyle/>
        <a:p>
          <a:r>
            <a:rPr lang="en-US" dirty="0" smtClean="0"/>
            <a:t>Ra </a:t>
          </a:r>
          <a:r>
            <a:rPr lang="en-US" dirty="0" err="1" smtClean="0"/>
            <a:t>huyết</a:t>
          </a:r>
          <a:r>
            <a:rPr lang="en-US" dirty="0" smtClean="0"/>
            <a:t> </a:t>
          </a:r>
          <a:r>
            <a:rPr lang="en-US" dirty="0" err="1" smtClean="0"/>
            <a:t>âm</a:t>
          </a:r>
          <a:r>
            <a:rPr lang="en-US" dirty="0" smtClean="0"/>
            <a:t> </a:t>
          </a:r>
          <a:r>
            <a:rPr lang="en-US" dirty="0" err="1" smtClean="0"/>
            <a:t>đạo</a:t>
          </a:r>
          <a:r>
            <a:rPr lang="en-US" dirty="0" smtClean="0"/>
            <a:t> </a:t>
          </a:r>
        </a:p>
        <a:p>
          <a:r>
            <a:rPr lang="en-US" dirty="0" smtClean="0"/>
            <a:t>(</a:t>
          </a:r>
          <a:r>
            <a:rPr lang="en-US" dirty="0" err="1" smtClean="0"/>
            <a:t>thai</a:t>
          </a:r>
          <a:r>
            <a:rPr lang="en-US" dirty="0" smtClean="0"/>
            <a:t> &lt; 12 </a:t>
          </a:r>
          <a:r>
            <a:rPr lang="en-US" dirty="0" err="1" smtClean="0"/>
            <a:t>tuần</a:t>
          </a:r>
          <a:r>
            <a:rPr lang="en-US" dirty="0" smtClean="0"/>
            <a:t>)</a:t>
          </a:r>
          <a:endParaRPr lang="en-US" dirty="0"/>
        </a:p>
      </dgm:t>
    </dgm:pt>
    <dgm:pt modelId="{A4404C8A-5884-42E4-A11E-AD891161B6FE}" type="parTrans" cxnId="{4E5DE486-40EF-4D0C-BE93-6B9BE0B7344B}">
      <dgm:prSet/>
      <dgm:spPr/>
      <dgm:t>
        <a:bodyPr/>
        <a:lstStyle/>
        <a:p>
          <a:endParaRPr lang="en-US"/>
        </a:p>
      </dgm:t>
    </dgm:pt>
    <dgm:pt modelId="{AD756DBB-E570-4807-863E-3B0DF4482FA7}" type="sibTrans" cxnId="{4E5DE486-40EF-4D0C-BE93-6B9BE0B7344B}">
      <dgm:prSet/>
      <dgm:spPr/>
      <dgm:t>
        <a:bodyPr/>
        <a:lstStyle/>
        <a:p>
          <a:endParaRPr lang="en-US"/>
        </a:p>
      </dgm:t>
    </dgm:pt>
    <dgm:pt modelId="{8DDFEA95-7A44-4D4A-8290-E2267678A2A3}">
      <dgm:prSet phldrT="[Text]"/>
      <dgm:spPr/>
      <dgm:t>
        <a:bodyPr/>
        <a:lstStyle/>
        <a:p>
          <a:r>
            <a:rPr lang="en-US" dirty="0" err="1" smtClean="0"/>
            <a:t>Khám</a:t>
          </a:r>
          <a:r>
            <a:rPr lang="en-US" dirty="0" smtClean="0"/>
            <a:t> </a:t>
          </a:r>
          <a:r>
            <a:rPr lang="en-US" dirty="0" err="1" smtClean="0"/>
            <a:t>lâm</a:t>
          </a:r>
          <a:r>
            <a:rPr lang="en-US" dirty="0" smtClean="0"/>
            <a:t> </a:t>
          </a:r>
          <a:r>
            <a:rPr lang="en-US" dirty="0" err="1" smtClean="0"/>
            <a:t>sàng</a:t>
          </a:r>
          <a:endParaRPr lang="en-US" dirty="0"/>
        </a:p>
      </dgm:t>
    </dgm:pt>
    <dgm:pt modelId="{ADD31A30-F0DF-45CD-A216-810DD793AF5A}" type="parTrans" cxnId="{FFD6691E-76F3-4E84-BA4D-BF02AC16BC50}">
      <dgm:prSet/>
      <dgm:spPr/>
      <dgm:t>
        <a:bodyPr/>
        <a:lstStyle/>
        <a:p>
          <a:endParaRPr lang="en-US"/>
        </a:p>
      </dgm:t>
    </dgm:pt>
    <dgm:pt modelId="{2CCC75C1-7D6C-4711-A677-7A4292EB5D9F}" type="sibTrans" cxnId="{FFD6691E-76F3-4E84-BA4D-BF02AC16BC50}">
      <dgm:prSet/>
      <dgm:spPr/>
      <dgm:t>
        <a:bodyPr/>
        <a:lstStyle/>
        <a:p>
          <a:endParaRPr lang="en-US"/>
        </a:p>
      </dgm:t>
    </dgm:pt>
    <dgm:pt modelId="{038DA472-E34A-4A09-8DF7-78BE96459459}">
      <dgm:prSet phldrT="[Text]"/>
      <dgm:spPr/>
      <dgm:t>
        <a:bodyPr/>
        <a:lstStyle/>
        <a:p>
          <a:r>
            <a:rPr lang="en-US" dirty="0" err="1" smtClean="0"/>
            <a:t>Có</a:t>
          </a:r>
          <a:r>
            <a:rPr lang="en-US" dirty="0" smtClean="0"/>
            <a:t> </a:t>
          </a:r>
          <a:r>
            <a:rPr lang="en-US" b="1" dirty="0" err="1" smtClean="0"/>
            <a:t>phản</a:t>
          </a:r>
          <a:r>
            <a:rPr lang="en-US" b="1" dirty="0" smtClean="0"/>
            <a:t> </a:t>
          </a:r>
          <a:r>
            <a:rPr lang="en-US" b="1" dirty="0" err="1" smtClean="0"/>
            <a:t>ứng</a:t>
          </a:r>
          <a:r>
            <a:rPr lang="en-US" b="1" dirty="0" smtClean="0"/>
            <a:t> </a:t>
          </a:r>
          <a:r>
            <a:rPr lang="en-US" b="1" dirty="0" err="1" smtClean="0"/>
            <a:t>phúc</a:t>
          </a:r>
          <a:r>
            <a:rPr lang="en-US" b="1" dirty="0" smtClean="0"/>
            <a:t> </a:t>
          </a:r>
          <a:r>
            <a:rPr lang="en-US" b="1" dirty="0" err="1" smtClean="0"/>
            <a:t>mạc</a:t>
          </a:r>
          <a:r>
            <a:rPr lang="en-US" dirty="0" smtClean="0"/>
            <a:t> </a:t>
          </a:r>
          <a:r>
            <a:rPr lang="en-US" dirty="0" err="1" smtClean="0"/>
            <a:t>và</a:t>
          </a:r>
          <a:r>
            <a:rPr lang="en-US" dirty="0" smtClean="0"/>
            <a:t> </a:t>
          </a:r>
          <a:r>
            <a:rPr lang="en-US" b="1" dirty="0" err="1" smtClean="0"/>
            <a:t>sinh</a:t>
          </a:r>
          <a:r>
            <a:rPr lang="en-US" b="1" dirty="0" smtClean="0"/>
            <a:t> </a:t>
          </a:r>
          <a:r>
            <a:rPr lang="en-US" b="1" dirty="0" err="1" smtClean="0"/>
            <a:t>hiệu</a:t>
          </a:r>
          <a:r>
            <a:rPr lang="en-US" b="1" dirty="0" smtClean="0"/>
            <a:t> </a:t>
          </a:r>
          <a:r>
            <a:rPr lang="en-US" b="1" dirty="0" err="1" smtClean="0"/>
            <a:t>không</a:t>
          </a:r>
          <a:r>
            <a:rPr lang="en-US" b="1" dirty="0" smtClean="0"/>
            <a:t> </a:t>
          </a:r>
          <a:r>
            <a:rPr lang="en-US" b="1" dirty="0" err="1" smtClean="0"/>
            <a:t>ổn</a:t>
          </a:r>
          <a:endParaRPr lang="en-US" b="1" dirty="0"/>
        </a:p>
      </dgm:t>
    </dgm:pt>
    <dgm:pt modelId="{DAF969E2-F0AB-4982-96B8-E02030795466}" type="parTrans" cxnId="{36B5C06E-4C79-4FDB-B14B-5C1002581BF1}">
      <dgm:prSet/>
      <dgm:spPr/>
      <dgm:t>
        <a:bodyPr/>
        <a:lstStyle/>
        <a:p>
          <a:endParaRPr lang="en-US"/>
        </a:p>
      </dgm:t>
    </dgm:pt>
    <dgm:pt modelId="{FEE4015C-AFBA-47B6-8B80-B9BF09CE0212}" type="sibTrans" cxnId="{36B5C06E-4C79-4FDB-B14B-5C1002581BF1}">
      <dgm:prSet/>
      <dgm:spPr/>
      <dgm:t>
        <a:bodyPr/>
        <a:lstStyle/>
        <a:p>
          <a:endParaRPr lang="en-US"/>
        </a:p>
      </dgm:t>
    </dgm:pt>
    <dgm:pt modelId="{43D8AAFC-7955-4C11-8DBB-8C04F0DE90D9}">
      <dgm:prSet phldrT="[Text]"/>
      <dgm:spPr/>
      <dgm:t>
        <a:bodyPr/>
        <a:lstStyle/>
        <a:p>
          <a:r>
            <a:rPr lang="en-US" dirty="0" err="1" smtClean="0"/>
            <a:t>Xác</a:t>
          </a:r>
          <a:r>
            <a:rPr lang="en-US" dirty="0" smtClean="0"/>
            <a:t> </a:t>
          </a:r>
          <a:r>
            <a:rPr lang="en-US" dirty="0" err="1" smtClean="0"/>
            <a:t>định</a:t>
          </a:r>
          <a:r>
            <a:rPr lang="en-US" dirty="0" smtClean="0"/>
            <a:t> </a:t>
          </a:r>
          <a:r>
            <a:rPr lang="en-US" b="0" dirty="0" err="1" smtClean="0"/>
            <a:t>không</a:t>
          </a:r>
          <a:r>
            <a:rPr lang="en-US" dirty="0" smtClean="0"/>
            <a:t> </a:t>
          </a:r>
          <a:r>
            <a:rPr lang="en-US" dirty="0" err="1" smtClean="0"/>
            <a:t>phải</a:t>
          </a:r>
          <a:r>
            <a:rPr lang="en-US" dirty="0" smtClean="0"/>
            <a:t> </a:t>
          </a:r>
          <a:r>
            <a:rPr lang="en-US" dirty="0" err="1" smtClean="0"/>
            <a:t>nguyên</a:t>
          </a:r>
          <a:r>
            <a:rPr lang="en-US" dirty="0" smtClean="0"/>
            <a:t> </a:t>
          </a:r>
          <a:r>
            <a:rPr lang="en-US" dirty="0" err="1" smtClean="0"/>
            <a:t>nhân</a:t>
          </a:r>
          <a:r>
            <a:rPr lang="en-US" dirty="0" smtClean="0"/>
            <a:t> do </a:t>
          </a:r>
          <a:r>
            <a:rPr lang="en-US" dirty="0" err="1" smtClean="0"/>
            <a:t>thai</a:t>
          </a:r>
          <a:endParaRPr lang="en-US" dirty="0"/>
        </a:p>
      </dgm:t>
    </dgm:pt>
    <dgm:pt modelId="{0453C3B4-62AC-4A00-A115-47DAF34FB11B}" type="parTrans" cxnId="{DCAC45D3-2492-49C5-ABBB-8031AC0B153D}">
      <dgm:prSet/>
      <dgm:spPr/>
      <dgm:t>
        <a:bodyPr/>
        <a:lstStyle/>
        <a:p>
          <a:endParaRPr lang="en-US"/>
        </a:p>
      </dgm:t>
    </dgm:pt>
    <dgm:pt modelId="{3A8BC2AE-7151-4466-B800-482C241DC1BB}" type="sibTrans" cxnId="{DCAC45D3-2492-49C5-ABBB-8031AC0B153D}">
      <dgm:prSet/>
      <dgm:spPr/>
      <dgm:t>
        <a:bodyPr/>
        <a:lstStyle/>
        <a:p>
          <a:endParaRPr lang="en-US"/>
        </a:p>
      </dgm:t>
    </dgm:pt>
    <dgm:pt modelId="{803F16E9-ABBA-474F-9681-D06516D213E4}">
      <dgm:prSet phldrT="[Text]"/>
      <dgm:spPr/>
      <dgm:t>
        <a:bodyPr/>
        <a:lstStyle/>
        <a:p>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xuất</a:t>
          </a:r>
          <a:r>
            <a:rPr lang="en-US" dirty="0" smtClean="0"/>
            <a:t> </a:t>
          </a:r>
          <a:r>
            <a:rPr lang="en-US" dirty="0" err="1" smtClean="0"/>
            <a:t>huyết</a:t>
          </a:r>
          <a:r>
            <a:rPr lang="en-US" dirty="0" smtClean="0"/>
            <a:t> </a:t>
          </a:r>
          <a:r>
            <a:rPr lang="en-US" dirty="0" err="1" smtClean="0"/>
            <a:t>nội</a:t>
          </a:r>
          <a:r>
            <a:rPr lang="en-US" dirty="0" smtClean="0">
              <a:sym typeface="Wingdings" pitchFamily="2" charset="2"/>
            </a:rPr>
            <a:t> </a:t>
          </a:r>
          <a:r>
            <a:rPr lang="en-US" dirty="0" err="1" smtClean="0">
              <a:sym typeface="Wingdings" pitchFamily="2" charset="2"/>
            </a:rPr>
            <a:t>chuyển</a:t>
          </a:r>
          <a:r>
            <a:rPr lang="en-US" dirty="0" smtClean="0">
              <a:sym typeface="Wingdings" pitchFamily="2" charset="2"/>
            </a:rPr>
            <a:t> </a:t>
          </a:r>
          <a:r>
            <a:rPr lang="en-US" b="1" u="sng" dirty="0" err="1" smtClean="0">
              <a:sym typeface="Wingdings" pitchFamily="2" charset="2"/>
            </a:rPr>
            <a:t>cấp</a:t>
          </a:r>
          <a:r>
            <a:rPr lang="en-US" b="1" u="sng" dirty="0" smtClean="0">
              <a:sym typeface="Wingdings" pitchFamily="2" charset="2"/>
            </a:rPr>
            <a:t> </a:t>
          </a:r>
          <a:r>
            <a:rPr lang="en-US" b="1" u="sng" dirty="0" err="1" smtClean="0">
              <a:sym typeface="Wingdings" pitchFamily="2" charset="2"/>
            </a:rPr>
            <a:t>cứu</a:t>
          </a:r>
          <a:r>
            <a:rPr lang="en-US" b="1" u="sng" dirty="0" smtClean="0">
              <a:sym typeface="Wingdings" pitchFamily="2" charset="2"/>
            </a:rPr>
            <a:t> </a:t>
          </a:r>
          <a:r>
            <a:rPr lang="en-US" dirty="0" err="1" smtClean="0">
              <a:sym typeface="Wingdings" pitchFamily="2" charset="2"/>
            </a:rPr>
            <a:t>ngay</a:t>
          </a:r>
          <a:endParaRPr lang="en-US" dirty="0"/>
        </a:p>
      </dgm:t>
    </dgm:pt>
    <dgm:pt modelId="{9301130B-CFDA-4CBC-A6A6-0200729BD54C}" type="parTrans" cxnId="{9B206D5A-6E38-4369-A32B-1FBDCB1C9194}">
      <dgm:prSet/>
      <dgm:spPr/>
      <dgm:t>
        <a:bodyPr/>
        <a:lstStyle/>
        <a:p>
          <a:endParaRPr lang="en-US"/>
        </a:p>
      </dgm:t>
    </dgm:pt>
    <dgm:pt modelId="{62A2795D-AFFC-4AB4-8D32-5A626DF316F5}" type="sibTrans" cxnId="{9B206D5A-6E38-4369-A32B-1FBDCB1C9194}">
      <dgm:prSet/>
      <dgm:spPr/>
      <dgm:t>
        <a:bodyPr/>
        <a:lstStyle/>
        <a:p>
          <a:endParaRPr lang="en-US"/>
        </a:p>
      </dgm:t>
    </dgm:pt>
    <dgm:pt modelId="{542BE251-2473-4BC2-AEF1-B7C8325EF565}">
      <dgm:prSet phldrT="[Text]"/>
      <dgm:spPr/>
      <dgm:t>
        <a:bodyPr/>
        <a:lstStyle/>
        <a:p>
          <a:r>
            <a:rPr lang="en-US" dirty="0" err="1" smtClean="0"/>
            <a:t>Nhìn</a:t>
          </a:r>
          <a:r>
            <a:rPr lang="en-US" dirty="0" smtClean="0"/>
            <a:t> </a:t>
          </a:r>
          <a:r>
            <a:rPr lang="en-US" dirty="0" err="1" smtClean="0"/>
            <a:t>thấy</a:t>
          </a:r>
          <a:r>
            <a:rPr lang="en-US" dirty="0" smtClean="0"/>
            <a:t> </a:t>
          </a:r>
          <a:r>
            <a:rPr lang="en-US" dirty="0" err="1" smtClean="0"/>
            <a:t>có</a:t>
          </a:r>
          <a:r>
            <a:rPr lang="en-US" dirty="0" smtClean="0"/>
            <a:t> </a:t>
          </a:r>
          <a:r>
            <a:rPr lang="en-US" b="1" dirty="0" err="1" smtClean="0"/>
            <a:t>sản</a:t>
          </a:r>
          <a:r>
            <a:rPr lang="en-US" b="1" dirty="0" smtClean="0"/>
            <a:t> </a:t>
          </a:r>
          <a:r>
            <a:rPr lang="en-US" b="1" dirty="0" err="1" smtClean="0"/>
            <a:t>phẩm</a:t>
          </a:r>
          <a:r>
            <a:rPr lang="en-US" b="1" dirty="0" smtClean="0"/>
            <a:t> </a:t>
          </a:r>
          <a:r>
            <a:rPr lang="en-US" b="1" dirty="0" err="1" smtClean="0"/>
            <a:t>thụ</a:t>
          </a:r>
          <a:r>
            <a:rPr lang="en-US" b="1" dirty="0" smtClean="0"/>
            <a:t> </a:t>
          </a:r>
          <a:r>
            <a:rPr lang="en-US" b="1" dirty="0" err="1" smtClean="0"/>
            <a:t>thai</a:t>
          </a:r>
          <a:r>
            <a:rPr lang="en-US" b="1" dirty="0" smtClean="0"/>
            <a:t> </a:t>
          </a:r>
          <a:r>
            <a:rPr lang="en-US" dirty="0" err="1" smtClean="0"/>
            <a:t>trên</a:t>
          </a:r>
          <a:r>
            <a:rPr lang="en-US" dirty="0" smtClean="0"/>
            <a:t> CTC </a:t>
          </a:r>
          <a:r>
            <a:rPr lang="en-US" dirty="0" err="1" smtClean="0"/>
            <a:t>khi</a:t>
          </a:r>
          <a:r>
            <a:rPr lang="en-US" dirty="0" smtClean="0"/>
            <a:t> </a:t>
          </a:r>
          <a:r>
            <a:rPr lang="en-US" dirty="0" err="1" smtClean="0"/>
            <a:t>khám</a:t>
          </a:r>
          <a:endParaRPr lang="en-US" dirty="0"/>
        </a:p>
      </dgm:t>
    </dgm:pt>
    <dgm:pt modelId="{2C9E9C2C-9F58-4641-87B3-68BBBE5FAF89}" type="parTrans" cxnId="{79CF916F-9659-4D2D-9EF1-8E5279BEF8C3}">
      <dgm:prSet/>
      <dgm:spPr/>
      <dgm:t>
        <a:bodyPr/>
        <a:lstStyle/>
        <a:p>
          <a:endParaRPr lang="en-US"/>
        </a:p>
      </dgm:t>
    </dgm:pt>
    <dgm:pt modelId="{570CD9D6-5DF2-49FC-AA0D-F8DD1A3B5959}" type="sibTrans" cxnId="{79CF916F-9659-4D2D-9EF1-8E5279BEF8C3}">
      <dgm:prSet/>
      <dgm:spPr/>
      <dgm:t>
        <a:bodyPr/>
        <a:lstStyle/>
        <a:p>
          <a:endParaRPr lang="en-US"/>
        </a:p>
      </dgm:t>
    </dgm:pt>
    <dgm:pt modelId="{55DC81BF-3E25-4B68-AEB3-64D82BB3E331}">
      <dgm:prSet phldrT="[Text]"/>
      <dgm:spPr/>
      <dgm:t>
        <a:bodyPr/>
        <a:lstStyle/>
        <a:p>
          <a:r>
            <a:rPr lang="en-US" dirty="0" err="1" smtClean="0"/>
            <a:t>Sinh</a:t>
          </a:r>
          <a:r>
            <a:rPr lang="en-US" dirty="0" smtClean="0"/>
            <a:t> </a:t>
          </a:r>
          <a:r>
            <a:rPr lang="en-US" dirty="0" err="1" smtClean="0"/>
            <a:t>hiệu</a:t>
          </a:r>
          <a:r>
            <a:rPr lang="en-US" dirty="0" smtClean="0"/>
            <a:t> </a:t>
          </a:r>
          <a:r>
            <a:rPr lang="en-US" dirty="0" err="1" smtClean="0"/>
            <a:t>ổn</a:t>
          </a:r>
          <a:r>
            <a:rPr lang="en-US" dirty="0" smtClean="0"/>
            <a:t>, </a:t>
          </a:r>
          <a:r>
            <a:rPr lang="en-US" dirty="0" err="1" smtClean="0"/>
            <a:t>không</a:t>
          </a:r>
          <a:r>
            <a:rPr lang="en-US" dirty="0" smtClean="0"/>
            <a:t> </a:t>
          </a:r>
          <a:r>
            <a:rPr lang="en-US" dirty="0" err="1" smtClean="0"/>
            <a:t>có</a:t>
          </a:r>
          <a:r>
            <a:rPr lang="en-US" dirty="0" smtClean="0"/>
            <a:t> </a:t>
          </a:r>
          <a:r>
            <a:rPr lang="en-US" dirty="0" err="1" smtClean="0"/>
            <a:t>mô</a:t>
          </a:r>
          <a:r>
            <a:rPr lang="en-US" dirty="0" smtClean="0"/>
            <a:t> </a:t>
          </a:r>
          <a:r>
            <a:rPr lang="en-US" dirty="0" err="1" smtClean="0"/>
            <a:t>thai</a:t>
          </a:r>
          <a:r>
            <a:rPr lang="en-US" dirty="0" smtClean="0"/>
            <a:t> </a:t>
          </a:r>
          <a:r>
            <a:rPr lang="en-US" dirty="0" err="1" smtClean="0"/>
            <a:t>tại</a:t>
          </a:r>
          <a:r>
            <a:rPr lang="en-US" dirty="0" smtClean="0"/>
            <a:t> CTC </a:t>
          </a:r>
          <a:r>
            <a:rPr lang="en-US" dirty="0" err="1" smtClean="0"/>
            <a:t>và</a:t>
          </a:r>
          <a:r>
            <a:rPr lang="en-US" dirty="0" smtClean="0"/>
            <a:t> </a:t>
          </a:r>
          <a:r>
            <a:rPr lang="en-US" dirty="0" err="1" smtClean="0"/>
            <a:t>không</a:t>
          </a:r>
          <a:r>
            <a:rPr lang="en-US" dirty="0" smtClean="0"/>
            <a:t> </a:t>
          </a:r>
          <a:r>
            <a:rPr lang="en-US" dirty="0" err="1" smtClean="0"/>
            <a:t>thấy</a:t>
          </a:r>
          <a:r>
            <a:rPr lang="en-US" dirty="0" smtClean="0"/>
            <a:t> </a:t>
          </a:r>
          <a:r>
            <a:rPr lang="en-US" dirty="0" err="1" smtClean="0"/>
            <a:t>chảy</a:t>
          </a:r>
          <a:r>
            <a:rPr lang="en-US" dirty="0" smtClean="0"/>
            <a:t> </a:t>
          </a:r>
          <a:r>
            <a:rPr lang="en-US" dirty="0" err="1" smtClean="0"/>
            <a:t>máu</a:t>
          </a:r>
          <a:r>
            <a:rPr lang="en-US" dirty="0" smtClean="0"/>
            <a:t> do </a:t>
          </a:r>
          <a:r>
            <a:rPr lang="en-US" dirty="0" err="1" smtClean="0"/>
            <a:t>nguyên</a:t>
          </a:r>
          <a:r>
            <a:rPr lang="en-US" dirty="0" smtClean="0"/>
            <a:t> </a:t>
          </a:r>
          <a:r>
            <a:rPr lang="en-US" dirty="0" err="1" smtClean="0"/>
            <a:t>nhân</a:t>
          </a:r>
          <a:r>
            <a:rPr lang="en-US" dirty="0" smtClean="0"/>
            <a:t> </a:t>
          </a:r>
          <a:r>
            <a:rPr lang="en-US" dirty="0" err="1" smtClean="0"/>
            <a:t>khác</a:t>
          </a:r>
          <a:endParaRPr lang="en-US" dirty="0"/>
        </a:p>
      </dgm:t>
    </dgm:pt>
    <dgm:pt modelId="{129DC591-47E4-4D0D-A6F3-945480368C84}" type="parTrans" cxnId="{44B45656-F3AB-459D-BF16-8D993866BFD0}">
      <dgm:prSet/>
      <dgm:spPr/>
      <dgm:t>
        <a:bodyPr/>
        <a:lstStyle/>
        <a:p>
          <a:endParaRPr lang="en-US"/>
        </a:p>
      </dgm:t>
    </dgm:pt>
    <dgm:pt modelId="{5B206BD7-D378-4959-A450-A5DC6A7EAA61}" type="sibTrans" cxnId="{44B45656-F3AB-459D-BF16-8D993866BFD0}">
      <dgm:prSet/>
      <dgm:spPr/>
      <dgm:t>
        <a:bodyPr/>
        <a:lstStyle/>
        <a:p>
          <a:endParaRPr lang="en-US"/>
        </a:p>
      </dgm:t>
    </dgm:pt>
    <dgm:pt modelId="{826785C3-1EAE-42C0-908E-711E18FF4C30}">
      <dgm:prSet phldrT="[Text]"/>
      <dgm:spPr/>
      <dgm:t>
        <a:bodyPr/>
        <a:lstStyle/>
        <a:p>
          <a:r>
            <a:rPr lang="en-US" dirty="0" err="1" smtClean="0"/>
            <a:t>Tìm</a:t>
          </a:r>
          <a:r>
            <a:rPr lang="en-US" dirty="0" smtClean="0"/>
            <a:t> </a:t>
          </a:r>
          <a:r>
            <a:rPr lang="en-US" dirty="0" err="1" smtClean="0"/>
            <a:t>nguyên</a:t>
          </a:r>
          <a:r>
            <a:rPr lang="en-US" dirty="0" smtClean="0"/>
            <a:t> </a:t>
          </a:r>
          <a:r>
            <a:rPr lang="en-US" dirty="0" err="1" smtClean="0"/>
            <a:t>nhân</a:t>
          </a:r>
          <a:r>
            <a:rPr lang="en-US" dirty="0" smtClean="0"/>
            <a:t> </a:t>
          </a:r>
          <a:r>
            <a:rPr lang="en-US" dirty="0" err="1" smtClean="0"/>
            <a:t>để</a:t>
          </a:r>
          <a:r>
            <a:rPr lang="en-US" dirty="0" smtClean="0"/>
            <a:t> </a:t>
          </a:r>
          <a:r>
            <a:rPr lang="en-US" dirty="0" err="1" smtClean="0"/>
            <a:t>điều</a:t>
          </a:r>
          <a:r>
            <a:rPr lang="en-US" dirty="0" smtClean="0"/>
            <a:t> </a:t>
          </a:r>
          <a:r>
            <a:rPr lang="en-US" dirty="0" err="1" smtClean="0"/>
            <a:t>trị</a:t>
          </a:r>
          <a:r>
            <a:rPr lang="en-US" dirty="0" smtClean="0"/>
            <a:t> </a:t>
          </a:r>
          <a:r>
            <a:rPr lang="en-US" dirty="0" err="1" smtClean="0"/>
            <a:t>theo</a:t>
          </a:r>
          <a:r>
            <a:rPr lang="en-US" dirty="0" smtClean="0"/>
            <a:t> </a:t>
          </a:r>
          <a:r>
            <a:rPr lang="en-US" dirty="0" err="1" smtClean="0"/>
            <a:t>nguyên</a:t>
          </a:r>
          <a:r>
            <a:rPr lang="en-US" dirty="0" smtClean="0"/>
            <a:t> </a:t>
          </a:r>
          <a:r>
            <a:rPr lang="en-US" dirty="0" err="1" smtClean="0"/>
            <a:t>nhân</a:t>
          </a:r>
          <a:endParaRPr lang="en-US" dirty="0"/>
        </a:p>
      </dgm:t>
    </dgm:pt>
    <dgm:pt modelId="{6F96C09E-34AA-4BC8-BED6-BC16FEFE640D}" type="parTrans" cxnId="{8A597087-C20E-4D1E-B7A5-89774F9DC790}">
      <dgm:prSet/>
      <dgm:spPr/>
      <dgm:t>
        <a:bodyPr/>
        <a:lstStyle/>
        <a:p>
          <a:endParaRPr lang="en-US"/>
        </a:p>
      </dgm:t>
    </dgm:pt>
    <dgm:pt modelId="{033FF725-1BAC-4AB8-ABB2-314C7FCAE41A}" type="sibTrans" cxnId="{8A597087-C20E-4D1E-B7A5-89774F9DC790}">
      <dgm:prSet/>
      <dgm:spPr/>
      <dgm:t>
        <a:bodyPr/>
        <a:lstStyle/>
        <a:p>
          <a:endParaRPr lang="en-US"/>
        </a:p>
      </dgm:t>
    </dgm:pt>
    <dgm:pt modelId="{1D9A473D-C051-4C60-8918-F3710D1EADC5}">
      <dgm:prSet phldrT="[Text]"/>
      <dgm:spPr/>
      <dgm:t>
        <a:bodyPr/>
        <a:lstStyle/>
        <a:p>
          <a:r>
            <a:rPr lang="en-US" dirty="0" err="1" smtClean="0"/>
            <a:t>Điều</a:t>
          </a:r>
          <a:r>
            <a:rPr lang="en-US" dirty="0" smtClean="0"/>
            <a:t> </a:t>
          </a:r>
          <a:r>
            <a:rPr lang="en-US" dirty="0" err="1" smtClean="0"/>
            <a:t>trị</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sẩy</a:t>
          </a:r>
          <a:r>
            <a:rPr lang="en-US" dirty="0" smtClean="0"/>
            <a:t> </a:t>
          </a:r>
          <a:r>
            <a:rPr lang="en-US" dirty="0" err="1" smtClean="0"/>
            <a:t>thai</a:t>
          </a:r>
          <a:r>
            <a:rPr lang="en-US" dirty="0" smtClean="0"/>
            <a:t> </a:t>
          </a:r>
          <a:r>
            <a:rPr lang="en-US" dirty="0" err="1" smtClean="0"/>
            <a:t>đang</a:t>
          </a:r>
          <a:r>
            <a:rPr lang="en-US" dirty="0" smtClean="0"/>
            <a:t> </a:t>
          </a:r>
          <a:r>
            <a:rPr lang="en-US" dirty="0" err="1" smtClean="0"/>
            <a:t>tiến</a:t>
          </a:r>
          <a:r>
            <a:rPr lang="en-US" dirty="0" smtClean="0"/>
            <a:t> </a:t>
          </a:r>
          <a:r>
            <a:rPr lang="en-US" dirty="0" err="1" smtClean="0"/>
            <a:t>triển</a:t>
          </a:r>
          <a:r>
            <a:rPr lang="en-US" dirty="0" smtClean="0"/>
            <a:t> hay </a:t>
          </a:r>
          <a:r>
            <a:rPr lang="en-US" dirty="0" err="1" smtClean="0"/>
            <a:t>sẩy</a:t>
          </a:r>
          <a:r>
            <a:rPr lang="en-US" dirty="0" smtClean="0"/>
            <a:t> </a:t>
          </a:r>
          <a:r>
            <a:rPr lang="en-US" dirty="0" err="1" smtClean="0"/>
            <a:t>thai</a:t>
          </a:r>
          <a:r>
            <a:rPr lang="en-US" dirty="0" smtClean="0"/>
            <a:t> </a:t>
          </a:r>
          <a:r>
            <a:rPr lang="en-US" dirty="0" err="1" smtClean="0"/>
            <a:t>không</a:t>
          </a:r>
          <a:r>
            <a:rPr lang="en-US" dirty="0" smtClean="0"/>
            <a:t> </a:t>
          </a:r>
          <a:r>
            <a:rPr lang="en-US" dirty="0" err="1" smtClean="0"/>
            <a:t>trọn</a:t>
          </a:r>
          <a:endParaRPr lang="en-US" dirty="0"/>
        </a:p>
      </dgm:t>
    </dgm:pt>
    <dgm:pt modelId="{54121457-8FA5-4A28-B2D3-B84CAEEE29D6}" type="parTrans" cxnId="{509A40C1-C825-4B9C-B2ED-09D8E51C5EFF}">
      <dgm:prSet/>
      <dgm:spPr/>
      <dgm:t>
        <a:bodyPr/>
        <a:lstStyle/>
        <a:p>
          <a:endParaRPr lang="en-US"/>
        </a:p>
      </dgm:t>
    </dgm:pt>
    <dgm:pt modelId="{DE266C1F-DB43-49A2-B72C-B2DD71114FB9}" type="sibTrans" cxnId="{509A40C1-C825-4B9C-B2ED-09D8E51C5EFF}">
      <dgm:prSet/>
      <dgm:spPr/>
      <dgm:t>
        <a:bodyPr/>
        <a:lstStyle/>
        <a:p>
          <a:endParaRPr lang="en-US"/>
        </a:p>
      </dgm:t>
    </dgm:pt>
    <dgm:pt modelId="{AD286489-D1BE-42C9-81B9-8B07308DB78F}">
      <dgm:prSet phldrT="[Text]"/>
      <dgm:spPr/>
      <dgm:t>
        <a:bodyPr/>
        <a:lstStyle/>
        <a:p>
          <a:r>
            <a:rPr lang="en-US" b="1" dirty="0" err="1" smtClean="0"/>
            <a:t>Siêu</a:t>
          </a:r>
          <a:r>
            <a:rPr lang="en-US" b="1" dirty="0" smtClean="0"/>
            <a:t> </a:t>
          </a:r>
          <a:r>
            <a:rPr lang="en-US" b="1" dirty="0" err="1" smtClean="0"/>
            <a:t>âm</a:t>
          </a:r>
          <a:r>
            <a:rPr lang="en-US" b="1" dirty="0" smtClean="0"/>
            <a:t> </a:t>
          </a:r>
          <a:r>
            <a:rPr lang="en-US" b="1" dirty="0" err="1" smtClean="0"/>
            <a:t>ngả</a:t>
          </a:r>
          <a:r>
            <a:rPr lang="en-US" b="1" dirty="0" smtClean="0"/>
            <a:t> </a:t>
          </a:r>
          <a:r>
            <a:rPr lang="en-US" b="1" dirty="0" err="1" smtClean="0"/>
            <a:t>âm</a:t>
          </a:r>
          <a:r>
            <a:rPr lang="en-US" b="1" dirty="0" smtClean="0"/>
            <a:t> </a:t>
          </a:r>
          <a:r>
            <a:rPr lang="en-US" b="1" dirty="0" err="1" smtClean="0"/>
            <a:t>đạo</a:t>
          </a:r>
          <a:endParaRPr lang="en-US" b="1" dirty="0"/>
        </a:p>
      </dgm:t>
    </dgm:pt>
    <dgm:pt modelId="{CC53000D-B596-4CAB-B5D3-91E9CC81E56D}" type="parTrans" cxnId="{B7BB9E7C-37DC-4065-9615-A976BFB6B8ED}">
      <dgm:prSet/>
      <dgm:spPr/>
      <dgm:t>
        <a:bodyPr/>
        <a:lstStyle/>
        <a:p>
          <a:endParaRPr lang="en-US"/>
        </a:p>
      </dgm:t>
    </dgm:pt>
    <dgm:pt modelId="{37972D57-B244-4DEF-86A0-59FA84D6D7B0}" type="sibTrans" cxnId="{B7BB9E7C-37DC-4065-9615-A976BFB6B8ED}">
      <dgm:prSet/>
      <dgm:spPr/>
      <dgm:t>
        <a:bodyPr/>
        <a:lstStyle/>
        <a:p>
          <a:endParaRPr lang="en-US"/>
        </a:p>
      </dgm:t>
    </dgm:pt>
    <dgm:pt modelId="{28FF78C2-5F38-4422-A1AD-0FA4A9EA6249}" type="pres">
      <dgm:prSet presAssocID="{E39FC588-8EC0-4E59-825A-C9E4A6A92A5F}" presName="Name0" presStyleCnt="0">
        <dgm:presLayoutVars>
          <dgm:chPref val="1"/>
          <dgm:dir/>
          <dgm:animOne val="branch"/>
          <dgm:animLvl val="lvl"/>
          <dgm:resizeHandles/>
        </dgm:presLayoutVars>
      </dgm:prSet>
      <dgm:spPr/>
      <dgm:t>
        <a:bodyPr/>
        <a:lstStyle/>
        <a:p>
          <a:endParaRPr lang="en-US"/>
        </a:p>
      </dgm:t>
    </dgm:pt>
    <dgm:pt modelId="{95A87625-C883-41E3-886F-90AE8879CFB4}" type="pres">
      <dgm:prSet presAssocID="{24139BC9-DA08-4424-8394-EF499000C790}" presName="vertOne" presStyleCnt="0"/>
      <dgm:spPr/>
    </dgm:pt>
    <dgm:pt modelId="{3916EA27-DE76-43D8-A7D3-BC15C6B256B7}" type="pres">
      <dgm:prSet presAssocID="{24139BC9-DA08-4424-8394-EF499000C790}" presName="txOne" presStyleLbl="node0" presStyleIdx="0" presStyleCnt="1" custScaleY="55418" custLinFactNeighborX="-27" custLinFactNeighborY="-1860">
        <dgm:presLayoutVars>
          <dgm:chPref val="3"/>
        </dgm:presLayoutVars>
      </dgm:prSet>
      <dgm:spPr/>
      <dgm:t>
        <a:bodyPr/>
        <a:lstStyle/>
        <a:p>
          <a:endParaRPr lang="en-US"/>
        </a:p>
      </dgm:t>
    </dgm:pt>
    <dgm:pt modelId="{77C1EA6C-97DA-4AC4-ADF4-333155B9EA51}" type="pres">
      <dgm:prSet presAssocID="{24139BC9-DA08-4424-8394-EF499000C790}" presName="parTransOne" presStyleCnt="0"/>
      <dgm:spPr/>
    </dgm:pt>
    <dgm:pt modelId="{987DC16E-EA54-4C47-BA1D-046D0A6EB279}" type="pres">
      <dgm:prSet presAssocID="{24139BC9-DA08-4424-8394-EF499000C790}" presName="horzOne" presStyleCnt="0"/>
      <dgm:spPr/>
    </dgm:pt>
    <dgm:pt modelId="{3755C651-C815-43F6-A5B5-FA1B23B08D2F}" type="pres">
      <dgm:prSet presAssocID="{8DDFEA95-7A44-4D4A-8290-E2267678A2A3}" presName="vertTwo" presStyleCnt="0"/>
      <dgm:spPr/>
    </dgm:pt>
    <dgm:pt modelId="{0D35440A-18A6-4D51-BD69-487465D55DD8}" type="pres">
      <dgm:prSet presAssocID="{8DDFEA95-7A44-4D4A-8290-E2267678A2A3}" presName="txTwo" presStyleLbl="node2" presStyleIdx="0" presStyleCnt="1" custScaleY="28491">
        <dgm:presLayoutVars>
          <dgm:chPref val="3"/>
        </dgm:presLayoutVars>
      </dgm:prSet>
      <dgm:spPr/>
      <dgm:t>
        <a:bodyPr/>
        <a:lstStyle/>
        <a:p>
          <a:endParaRPr lang="en-US"/>
        </a:p>
      </dgm:t>
    </dgm:pt>
    <dgm:pt modelId="{B3278780-5DC5-4A08-9E81-8436DF04652A}" type="pres">
      <dgm:prSet presAssocID="{8DDFEA95-7A44-4D4A-8290-E2267678A2A3}" presName="parTransTwo" presStyleCnt="0"/>
      <dgm:spPr/>
    </dgm:pt>
    <dgm:pt modelId="{BAB2078F-A910-42FD-8761-8D6FEFE3C493}" type="pres">
      <dgm:prSet presAssocID="{8DDFEA95-7A44-4D4A-8290-E2267678A2A3}" presName="horzTwo" presStyleCnt="0"/>
      <dgm:spPr/>
    </dgm:pt>
    <dgm:pt modelId="{CD9E4974-3910-4A97-96A1-8584C4987EC3}" type="pres">
      <dgm:prSet presAssocID="{038DA472-E34A-4A09-8DF7-78BE96459459}" presName="vertThree" presStyleCnt="0"/>
      <dgm:spPr/>
    </dgm:pt>
    <dgm:pt modelId="{9E3FF43A-778F-4D9B-9436-724B7A32D38C}" type="pres">
      <dgm:prSet presAssocID="{038DA472-E34A-4A09-8DF7-78BE96459459}" presName="txThree" presStyleLbl="node3" presStyleIdx="0" presStyleCnt="4">
        <dgm:presLayoutVars>
          <dgm:chPref val="3"/>
        </dgm:presLayoutVars>
      </dgm:prSet>
      <dgm:spPr/>
      <dgm:t>
        <a:bodyPr/>
        <a:lstStyle/>
        <a:p>
          <a:endParaRPr lang="en-US"/>
        </a:p>
      </dgm:t>
    </dgm:pt>
    <dgm:pt modelId="{27BAAAFD-00F6-40E5-AE87-4BF1F5A36B39}" type="pres">
      <dgm:prSet presAssocID="{038DA472-E34A-4A09-8DF7-78BE96459459}" presName="parTransThree" presStyleCnt="0"/>
      <dgm:spPr/>
    </dgm:pt>
    <dgm:pt modelId="{21898EED-92CD-4653-A9A8-F1B6DF5D85A9}" type="pres">
      <dgm:prSet presAssocID="{038DA472-E34A-4A09-8DF7-78BE96459459}" presName="horzThree" presStyleCnt="0"/>
      <dgm:spPr/>
    </dgm:pt>
    <dgm:pt modelId="{6C8890E4-AD6F-4B27-B2D5-3396B7952F65}" type="pres">
      <dgm:prSet presAssocID="{803F16E9-ABBA-474F-9681-D06516D213E4}" presName="vertFour" presStyleCnt="0">
        <dgm:presLayoutVars>
          <dgm:chPref val="3"/>
        </dgm:presLayoutVars>
      </dgm:prSet>
      <dgm:spPr/>
    </dgm:pt>
    <dgm:pt modelId="{F4A42685-A2E4-436D-8475-7B4010A25EFC}" type="pres">
      <dgm:prSet presAssocID="{803F16E9-ABBA-474F-9681-D06516D213E4}" presName="txFour" presStyleLbl="node4" presStyleIdx="0" presStyleCnt="4">
        <dgm:presLayoutVars>
          <dgm:chPref val="3"/>
        </dgm:presLayoutVars>
      </dgm:prSet>
      <dgm:spPr/>
      <dgm:t>
        <a:bodyPr/>
        <a:lstStyle/>
        <a:p>
          <a:endParaRPr lang="en-US"/>
        </a:p>
      </dgm:t>
    </dgm:pt>
    <dgm:pt modelId="{EF0880FA-B1A4-4694-BFAC-CC5AB523851A}" type="pres">
      <dgm:prSet presAssocID="{803F16E9-ABBA-474F-9681-D06516D213E4}" presName="horzFour" presStyleCnt="0"/>
      <dgm:spPr/>
    </dgm:pt>
    <dgm:pt modelId="{E1ADAA71-5AA8-429C-AD40-2CAB0CF26010}" type="pres">
      <dgm:prSet presAssocID="{FEE4015C-AFBA-47B6-8B80-B9BF09CE0212}" presName="sibSpaceThree" presStyleCnt="0"/>
      <dgm:spPr/>
    </dgm:pt>
    <dgm:pt modelId="{4B15025B-02FA-4352-9B92-962E951D5C01}" type="pres">
      <dgm:prSet presAssocID="{43D8AAFC-7955-4C11-8DBB-8C04F0DE90D9}" presName="vertThree" presStyleCnt="0"/>
      <dgm:spPr/>
    </dgm:pt>
    <dgm:pt modelId="{DD265DEF-2A0E-46AC-87F8-FB9798BF2549}" type="pres">
      <dgm:prSet presAssocID="{43D8AAFC-7955-4C11-8DBB-8C04F0DE90D9}" presName="txThree" presStyleLbl="node3" presStyleIdx="1" presStyleCnt="4">
        <dgm:presLayoutVars>
          <dgm:chPref val="3"/>
        </dgm:presLayoutVars>
      </dgm:prSet>
      <dgm:spPr/>
      <dgm:t>
        <a:bodyPr/>
        <a:lstStyle/>
        <a:p>
          <a:endParaRPr lang="en-US"/>
        </a:p>
      </dgm:t>
    </dgm:pt>
    <dgm:pt modelId="{9160395B-A696-4C84-90A6-A3B6EFAECED1}" type="pres">
      <dgm:prSet presAssocID="{43D8AAFC-7955-4C11-8DBB-8C04F0DE90D9}" presName="parTransThree" presStyleCnt="0"/>
      <dgm:spPr/>
    </dgm:pt>
    <dgm:pt modelId="{8AE3EE78-688A-44B7-86F4-2D77C921EFFA}" type="pres">
      <dgm:prSet presAssocID="{43D8AAFC-7955-4C11-8DBB-8C04F0DE90D9}" presName="horzThree" presStyleCnt="0"/>
      <dgm:spPr/>
    </dgm:pt>
    <dgm:pt modelId="{97FC78E4-8FFE-402A-9F58-7D4E75C827D5}" type="pres">
      <dgm:prSet presAssocID="{826785C3-1EAE-42C0-908E-711E18FF4C30}" presName="vertFour" presStyleCnt="0">
        <dgm:presLayoutVars>
          <dgm:chPref val="3"/>
        </dgm:presLayoutVars>
      </dgm:prSet>
      <dgm:spPr/>
    </dgm:pt>
    <dgm:pt modelId="{64412FF9-71D0-49D1-BE07-4F93B2D98399}" type="pres">
      <dgm:prSet presAssocID="{826785C3-1EAE-42C0-908E-711E18FF4C30}" presName="txFour" presStyleLbl="node4" presStyleIdx="1" presStyleCnt="4">
        <dgm:presLayoutVars>
          <dgm:chPref val="3"/>
        </dgm:presLayoutVars>
      </dgm:prSet>
      <dgm:spPr/>
      <dgm:t>
        <a:bodyPr/>
        <a:lstStyle/>
        <a:p>
          <a:endParaRPr lang="en-US"/>
        </a:p>
      </dgm:t>
    </dgm:pt>
    <dgm:pt modelId="{AAA30AB0-B0D6-4A33-BE35-2F198DD27A31}" type="pres">
      <dgm:prSet presAssocID="{826785C3-1EAE-42C0-908E-711E18FF4C30}" presName="horzFour" presStyleCnt="0"/>
      <dgm:spPr/>
    </dgm:pt>
    <dgm:pt modelId="{2A078F8D-CD92-459A-AC25-871850386F87}" type="pres">
      <dgm:prSet presAssocID="{3A8BC2AE-7151-4466-B800-482C241DC1BB}" presName="sibSpaceThree" presStyleCnt="0"/>
      <dgm:spPr/>
    </dgm:pt>
    <dgm:pt modelId="{7544445D-D70D-4D8D-8F5F-21582CAA288F}" type="pres">
      <dgm:prSet presAssocID="{542BE251-2473-4BC2-AEF1-B7C8325EF565}" presName="vertThree" presStyleCnt="0"/>
      <dgm:spPr/>
    </dgm:pt>
    <dgm:pt modelId="{52AE9B9C-1B8E-4624-AA50-57BAB02D7E73}" type="pres">
      <dgm:prSet presAssocID="{542BE251-2473-4BC2-AEF1-B7C8325EF565}" presName="txThree" presStyleLbl="node3" presStyleIdx="2" presStyleCnt="4">
        <dgm:presLayoutVars>
          <dgm:chPref val="3"/>
        </dgm:presLayoutVars>
      </dgm:prSet>
      <dgm:spPr/>
      <dgm:t>
        <a:bodyPr/>
        <a:lstStyle/>
        <a:p>
          <a:endParaRPr lang="en-US"/>
        </a:p>
      </dgm:t>
    </dgm:pt>
    <dgm:pt modelId="{512C538F-BFC7-43F8-A7A3-0C4E5F029591}" type="pres">
      <dgm:prSet presAssocID="{542BE251-2473-4BC2-AEF1-B7C8325EF565}" presName="parTransThree" presStyleCnt="0"/>
      <dgm:spPr/>
    </dgm:pt>
    <dgm:pt modelId="{D74E752B-3291-4426-9CF5-F6C8C9EF13A6}" type="pres">
      <dgm:prSet presAssocID="{542BE251-2473-4BC2-AEF1-B7C8325EF565}" presName="horzThree" presStyleCnt="0"/>
      <dgm:spPr/>
    </dgm:pt>
    <dgm:pt modelId="{9D4B7307-07E5-4729-882F-828EFA16D56E}" type="pres">
      <dgm:prSet presAssocID="{1D9A473D-C051-4C60-8918-F3710D1EADC5}" presName="vertFour" presStyleCnt="0">
        <dgm:presLayoutVars>
          <dgm:chPref val="3"/>
        </dgm:presLayoutVars>
      </dgm:prSet>
      <dgm:spPr/>
    </dgm:pt>
    <dgm:pt modelId="{A0B3E9BB-EE93-4B88-A26F-ED24C27AD1C3}" type="pres">
      <dgm:prSet presAssocID="{1D9A473D-C051-4C60-8918-F3710D1EADC5}" presName="txFour" presStyleLbl="node4" presStyleIdx="2" presStyleCnt="4">
        <dgm:presLayoutVars>
          <dgm:chPref val="3"/>
        </dgm:presLayoutVars>
      </dgm:prSet>
      <dgm:spPr/>
      <dgm:t>
        <a:bodyPr/>
        <a:lstStyle/>
        <a:p>
          <a:endParaRPr lang="en-US"/>
        </a:p>
      </dgm:t>
    </dgm:pt>
    <dgm:pt modelId="{AAA1F900-3C77-4721-B851-873E5BCE4A48}" type="pres">
      <dgm:prSet presAssocID="{1D9A473D-C051-4C60-8918-F3710D1EADC5}" presName="horzFour" presStyleCnt="0"/>
      <dgm:spPr/>
    </dgm:pt>
    <dgm:pt modelId="{61DA4A3A-832C-4505-8D99-C086FC2BD2C4}" type="pres">
      <dgm:prSet presAssocID="{570CD9D6-5DF2-49FC-AA0D-F8DD1A3B5959}" presName="sibSpaceThree" presStyleCnt="0"/>
      <dgm:spPr/>
    </dgm:pt>
    <dgm:pt modelId="{14078E02-8987-4832-9A47-FBCBC57B3D98}" type="pres">
      <dgm:prSet presAssocID="{55DC81BF-3E25-4B68-AEB3-64D82BB3E331}" presName="vertThree" presStyleCnt="0"/>
      <dgm:spPr/>
    </dgm:pt>
    <dgm:pt modelId="{55538F01-6CC7-4956-A911-014DD9F33743}" type="pres">
      <dgm:prSet presAssocID="{55DC81BF-3E25-4B68-AEB3-64D82BB3E331}" presName="txThree" presStyleLbl="node3" presStyleIdx="3" presStyleCnt="4">
        <dgm:presLayoutVars>
          <dgm:chPref val="3"/>
        </dgm:presLayoutVars>
      </dgm:prSet>
      <dgm:spPr/>
      <dgm:t>
        <a:bodyPr/>
        <a:lstStyle/>
        <a:p>
          <a:endParaRPr lang="en-US"/>
        </a:p>
      </dgm:t>
    </dgm:pt>
    <dgm:pt modelId="{7D3647FA-63AC-4525-AB1A-8912D064B71F}" type="pres">
      <dgm:prSet presAssocID="{55DC81BF-3E25-4B68-AEB3-64D82BB3E331}" presName="parTransThree" presStyleCnt="0"/>
      <dgm:spPr/>
    </dgm:pt>
    <dgm:pt modelId="{8360441B-AF6C-44C0-BD42-3347411BE4F0}" type="pres">
      <dgm:prSet presAssocID="{55DC81BF-3E25-4B68-AEB3-64D82BB3E331}" presName="horzThree" presStyleCnt="0"/>
      <dgm:spPr/>
    </dgm:pt>
    <dgm:pt modelId="{9E0074B2-08D3-4A65-87F2-EEFFA2159254}" type="pres">
      <dgm:prSet presAssocID="{AD286489-D1BE-42C9-81B9-8B07308DB78F}" presName="vertFour" presStyleCnt="0">
        <dgm:presLayoutVars>
          <dgm:chPref val="3"/>
        </dgm:presLayoutVars>
      </dgm:prSet>
      <dgm:spPr/>
    </dgm:pt>
    <dgm:pt modelId="{9038AEFB-6A27-49B1-995D-ECC1806C3634}" type="pres">
      <dgm:prSet presAssocID="{AD286489-D1BE-42C9-81B9-8B07308DB78F}" presName="txFour" presStyleLbl="node4" presStyleIdx="3" presStyleCnt="4">
        <dgm:presLayoutVars>
          <dgm:chPref val="3"/>
        </dgm:presLayoutVars>
      </dgm:prSet>
      <dgm:spPr/>
      <dgm:t>
        <a:bodyPr/>
        <a:lstStyle/>
        <a:p>
          <a:endParaRPr lang="en-US"/>
        </a:p>
      </dgm:t>
    </dgm:pt>
    <dgm:pt modelId="{17832F57-368A-406C-AB76-98E0351D964E}" type="pres">
      <dgm:prSet presAssocID="{AD286489-D1BE-42C9-81B9-8B07308DB78F}" presName="horzFour" presStyleCnt="0"/>
      <dgm:spPr/>
    </dgm:pt>
  </dgm:ptLst>
  <dgm:cxnLst>
    <dgm:cxn modelId="{B7BB9E7C-37DC-4065-9615-A976BFB6B8ED}" srcId="{55DC81BF-3E25-4B68-AEB3-64D82BB3E331}" destId="{AD286489-D1BE-42C9-81B9-8B07308DB78F}" srcOrd="0" destOrd="0" parTransId="{CC53000D-B596-4CAB-B5D3-91E9CC81E56D}" sibTransId="{37972D57-B244-4DEF-86A0-59FA84D6D7B0}"/>
    <dgm:cxn modelId="{36B5C06E-4C79-4FDB-B14B-5C1002581BF1}" srcId="{8DDFEA95-7A44-4D4A-8290-E2267678A2A3}" destId="{038DA472-E34A-4A09-8DF7-78BE96459459}" srcOrd="0" destOrd="0" parTransId="{DAF969E2-F0AB-4982-96B8-E02030795466}" sibTransId="{FEE4015C-AFBA-47B6-8B80-B9BF09CE0212}"/>
    <dgm:cxn modelId="{D70ED043-2868-4C5F-BED4-7EEC1B0620ED}" type="presOf" srcId="{826785C3-1EAE-42C0-908E-711E18FF4C30}" destId="{64412FF9-71D0-49D1-BE07-4F93B2D98399}" srcOrd="0" destOrd="0" presId="urn:microsoft.com/office/officeart/2005/8/layout/hierarchy4"/>
    <dgm:cxn modelId="{37B57F88-2D21-4D6A-A19A-E4473F709D45}" type="presOf" srcId="{43D8AAFC-7955-4C11-8DBB-8C04F0DE90D9}" destId="{DD265DEF-2A0E-46AC-87F8-FB9798BF2549}" srcOrd="0" destOrd="0" presId="urn:microsoft.com/office/officeart/2005/8/layout/hierarchy4"/>
    <dgm:cxn modelId="{A2C1107E-A6B5-4006-ABC8-190A148836BC}" type="presOf" srcId="{55DC81BF-3E25-4B68-AEB3-64D82BB3E331}" destId="{55538F01-6CC7-4956-A911-014DD9F33743}" srcOrd="0" destOrd="0" presId="urn:microsoft.com/office/officeart/2005/8/layout/hierarchy4"/>
    <dgm:cxn modelId="{10A795AE-ED02-4577-BFBB-29E614E6B3F5}" type="presOf" srcId="{E39FC588-8EC0-4E59-825A-C9E4A6A92A5F}" destId="{28FF78C2-5F38-4422-A1AD-0FA4A9EA6249}" srcOrd="0" destOrd="0" presId="urn:microsoft.com/office/officeart/2005/8/layout/hierarchy4"/>
    <dgm:cxn modelId="{79CF916F-9659-4D2D-9EF1-8E5279BEF8C3}" srcId="{8DDFEA95-7A44-4D4A-8290-E2267678A2A3}" destId="{542BE251-2473-4BC2-AEF1-B7C8325EF565}" srcOrd="2" destOrd="0" parTransId="{2C9E9C2C-9F58-4641-87B3-68BBBE5FAF89}" sibTransId="{570CD9D6-5DF2-49FC-AA0D-F8DD1A3B5959}"/>
    <dgm:cxn modelId="{15E0153B-9419-41D8-8AB8-C21B8F6DF21F}" type="presOf" srcId="{24139BC9-DA08-4424-8394-EF499000C790}" destId="{3916EA27-DE76-43D8-A7D3-BC15C6B256B7}" srcOrd="0" destOrd="0" presId="urn:microsoft.com/office/officeart/2005/8/layout/hierarchy4"/>
    <dgm:cxn modelId="{FFD6691E-76F3-4E84-BA4D-BF02AC16BC50}" srcId="{24139BC9-DA08-4424-8394-EF499000C790}" destId="{8DDFEA95-7A44-4D4A-8290-E2267678A2A3}" srcOrd="0" destOrd="0" parTransId="{ADD31A30-F0DF-45CD-A216-810DD793AF5A}" sibTransId="{2CCC75C1-7D6C-4711-A677-7A4292EB5D9F}"/>
    <dgm:cxn modelId="{44B45656-F3AB-459D-BF16-8D993866BFD0}" srcId="{8DDFEA95-7A44-4D4A-8290-E2267678A2A3}" destId="{55DC81BF-3E25-4B68-AEB3-64D82BB3E331}" srcOrd="3" destOrd="0" parTransId="{129DC591-47E4-4D0D-A6F3-945480368C84}" sibTransId="{5B206BD7-D378-4959-A450-A5DC6A7EAA61}"/>
    <dgm:cxn modelId="{4E5DE486-40EF-4D0C-BE93-6B9BE0B7344B}" srcId="{E39FC588-8EC0-4E59-825A-C9E4A6A92A5F}" destId="{24139BC9-DA08-4424-8394-EF499000C790}" srcOrd="0" destOrd="0" parTransId="{A4404C8A-5884-42E4-A11E-AD891161B6FE}" sibTransId="{AD756DBB-E570-4807-863E-3B0DF4482FA7}"/>
    <dgm:cxn modelId="{9B206D5A-6E38-4369-A32B-1FBDCB1C9194}" srcId="{038DA472-E34A-4A09-8DF7-78BE96459459}" destId="{803F16E9-ABBA-474F-9681-D06516D213E4}" srcOrd="0" destOrd="0" parTransId="{9301130B-CFDA-4CBC-A6A6-0200729BD54C}" sibTransId="{62A2795D-AFFC-4AB4-8D32-5A626DF316F5}"/>
    <dgm:cxn modelId="{6E4F65C7-B6A8-434E-B865-E0FB864A5046}" type="presOf" srcId="{AD286489-D1BE-42C9-81B9-8B07308DB78F}" destId="{9038AEFB-6A27-49B1-995D-ECC1806C3634}" srcOrd="0" destOrd="0" presId="urn:microsoft.com/office/officeart/2005/8/layout/hierarchy4"/>
    <dgm:cxn modelId="{FB9F248D-8494-4EB1-89F6-991A8CD7B900}" type="presOf" srcId="{542BE251-2473-4BC2-AEF1-B7C8325EF565}" destId="{52AE9B9C-1B8E-4624-AA50-57BAB02D7E73}" srcOrd="0" destOrd="0" presId="urn:microsoft.com/office/officeart/2005/8/layout/hierarchy4"/>
    <dgm:cxn modelId="{E04DABD5-D9A1-4A98-AB0D-4E24756B4063}" type="presOf" srcId="{1D9A473D-C051-4C60-8918-F3710D1EADC5}" destId="{A0B3E9BB-EE93-4B88-A26F-ED24C27AD1C3}" srcOrd="0" destOrd="0" presId="urn:microsoft.com/office/officeart/2005/8/layout/hierarchy4"/>
    <dgm:cxn modelId="{509A40C1-C825-4B9C-B2ED-09D8E51C5EFF}" srcId="{542BE251-2473-4BC2-AEF1-B7C8325EF565}" destId="{1D9A473D-C051-4C60-8918-F3710D1EADC5}" srcOrd="0" destOrd="0" parTransId="{54121457-8FA5-4A28-B2D3-B84CAEEE29D6}" sibTransId="{DE266C1F-DB43-49A2-B72C-B2DD71114FB9}"/>
    <dgm:cxn modelId="{8A597087-C20E-4D1E-B7A5-89774F9DC790}" srcId="{43D8AAFC-7955-4C11-8DBB-8C04F0DE90D9}" destId="{826785C3-1EAE-42C0-908E-711E18FF4C30}" srcOrd="0" destOrd="0" parTransId="{6F96C09E-34AA-4BC8-BED6-BC16FEFE640D}" sibTransId="{033FF725-1BAC-4AB8-ABB2-314C7FCAE41A}"/>
    <dgm:cxn modelId="{62C9F9FE-EEDA-47D3-9C0E-5414AB276DBD}" type="presOf" srcId="{8DDFEA95-7A44-4D4A-8290-E2267678A2A3}" destId="{0D35440A-18A6-4D51-BD69-487465D55DD8}" srcOrd="0" destOrd="0" presId="urn:microsoft.com/office/officeart/2005/8/layout/hierarchy4"/>
    <dgm:cxn modelId="{DCAC45D3-2492-49C5-ABBB-8031AC0B153D}" srcId="{8DDFEA95-7A44-4D4A-8290-E2267678A2A3}" destId="{43D8AAFC-7955-4C11-8DBB-8C04F0DE90D9}" srcOrd="1" destOrd="0" parTransId="{0453C3B4-62AC-4A00-A115-47DAF34FB11B}" sibTransId="{3A8BC2AE-7151-4466-B800-482C241DC1BB}"/>
    <dgm:cxn modelId="{93BD31CF-1FDB-474F-85BE-4C272BBBADB5}" type="presOf" srcId="{038DA472-E34A-4A09-8DF7-78BE96459459}" destId="{9E3FF43A-778F-4D9B-9436-724B7A32D38C}" srcOrd="0" destOrd="0" presId="urn:microsoft.com/office/officeart/2005/8/layout/hierarchy4"/>
    <dgm:cxn modelId="{A72E39CE-3CC8-4278-B662-46296695F078}" type="presOf" srcId="{803F16E9-ABBA-474F-9681-D06516D213E4}" destId="{F4A42685-A2E4-436D-8475-7B4010A25EFC}" srcOrd="0" destOrd="0" presId="urn:microsoft.com/office/officeart/2005/8/layout/hierarchy4"/>
    <dgm:cxn modelId="{BC1085C8-51CE-446D-81F0-6BBE7F1166E8}" type="presParOf" srcId="{28FF78C2-5F38-4422-A1AD-0FA4A9EA6249}" destId="{95A87625-C883-41E3-886F-90AE8879CFB4}" srcOrd="0" destOrd="0" presId="urn:microsoft.com/office/officeart/2005/8/layout/hierarchy4"/>
    <dgm:cxn modelId="{18707B76-E290-45AB-8B74-BEAC81AA32C4}" type="presParOf" srcId="{95A87625-C883-41E3-886F-90AE8879CFB4}" destId="{3916EA27-DE76-43D8-A7D3-BC15C6B256B7}" srcOrd="0" destOrd="0" presId="urn:microsoft.com/office/officeart/2005/8/layout/hierarchy4"/>
    <dgm:cxn modelId="{EE6A669D-3BD3-4252-B80D-1912B1757E42}" type="presParOf" srcId="{95A87625-C883-41E3-886F-90AE8879CFB4}" destId="{77C1EA6C-97DA-4AC4-ADF4-333155B9EA51}" srcOrd="1" destOrd="0" presId="urn:microsoft.com/office/officeart/2005/8/layout/hierarchy4"/>
    <dgm:cxn modelId="{4F2033F8-91A9-4A77-BE22-AD894D64BAF3}" type="presParOf" srcId="{95A87625-C883-41E3-886F-90AE8879CFB4}" destId="{987DC16E-EA54-4C47-BA1D-046D0A6EB279}" srcOrd="2" destOrd="0" presId="urn:microsoft.com/office/officeart/2005/8/layout/hierarchy4"/>
    <dgm:cxn modelId="{52DFECEE-0CCF-4787-9FF5-7B82F1220132}" type="presParOf" srcId="{987DC16E-EA54-4C47-BA1D-046D0A6EB279}" destId="{3755C651-C815-43F6-A5B5-FA1B23B08D2F}" srcOrd="0" destOrd="0" presId="urn:microsoft.com/office/officeart/2005/8/layout/hierarchy4"/>
    <dgm:cxn modelId="{9FF53831-748C-447B-AD96-CF7A94083C2F}" type="presParOf" srcId="{3755C651-C815-43F6-A5B5-FA1B23B08D2F}" destId="{0D35440A-18A6-4D51-BD69-487465D55DD8}" srcOrd="0" destOrd="0" presId="urn:microsoft.com/office/officeart/2005/8/layout/hierarchy4"/>
    <dgm:cxn modelId="{389AF012-3821-4057-B098-72836F4436E2}" type="presParOf" srcId="{3755C651-C815-43F6-A5B5-FA1B23B08D2F}" destId="{B3278780-5DC5-4A08-9E81-8436DF04652A}" srcOrd="1" destOrd="0" presId="urn:microsoft.com/office/officeart/2005/8/layout/hierarchy4"/>
    <dgm:cxn modelId="{453C7BC3-06F8-463A-AAAF-673D53AB3600}" type="presParOf" srcId="{3755C651-C815-43F6-A5B5-FA1B23B08D2F}" destId="{BAB2078F-A910-42FD-8761-8D6FEFE3C493}" srcOrd="2" destOrd="0" presId="urn:microsoft.com/office/officeart/2005/8/layout/hierarchy4"/>
    <dgm:cxn modelId="{723D8385-72DD-42A0-81BE-D7D82916A686}" type="presParOf" srcId="{BAB2078F-A910-42FD-8761-8D6FEFE3C493}" destId="{CD9E4974-3910-4A97-96A1-8584C4987EC3}" srcOrd="0" destOrd="0" presId="urn:microsoft.com/office/officeart/2005/8/layout/hierarchy4"/>
    <dgm:cxn modelId="{6120446B-865D-4653-8705-1711C43642CA}" type="presParOf" srcId="{CD9E4974-3910-4A97-96A1-8584C4987EC3}" destId="{9E3FF43A-778F-4D9B-9436-724B7A32D38C}" srcOrd="0" destOrd="0" presId="urn:microsoft.com/office/officeart/2005/8/layout/hierarchy4"/>
    <dgm:cxn modelId="{5AEA80B7-641D-405B-B672-9006375FB61D}" type="presParOf" srcId="{CD9E4974-3910-4A97-96A1-8584C4987EC3}" destId="{27BAAAFD-00F6-40E5-AE87-4BF1F5A36B39}" srcOrd="1" destOrd="0" presId="urn:microsoft.com/office/officeart/2005/8/layout/hierarchy4"/>
    <dgm:cxn modelId="{108F9808-CA93-459B-B857-8206F02501D9}" type="presParOf" srcId="{CD9E4974-3910-4A97-96A1-8584C4987EC3}" destId="{21898EED-92CD-4653-A9A8-F1B6DF5D85A9}" srcOrd="2" destOrd="0" presId="urn:microsoft.com/office/officeart/2005/8/layout/hierarchy4"/>
    <dgm:cxn modelId="{82F55D13-5474-49B8-AB0A-D8421E73D6D1}" type="presParOf" srcId="{21898EED-92CD-4653-A9A8-F1B6DF5D85A9}" destId="{6C8890E4-AD6F-4B27-B2D5-3396B7952F65}" srcOrd="0" destOrd="0" presId="urn:microsoft.com/office/officeart/2005/8/layout/hierarchy4"/>
    <dgm:cxn modelId="{96C1BC9B-2081-4152-824E-ED74288A9D50}" type="presParOf" srcId="{6C8890E4-AD6F-4B27-B2D5-3396B7952F65}" destId="{F4A42685-A2E4-436D-8475-7B4010A25EFC}" srcOrd="0" destOrd="0" presId="urn:microsoft.com/office/officeart/2005/8/layout/hierarchy4"/>
    <dgm:cxn modelId="{703EF3A3-05B4-4CF5-B031-5A694E778C69}" type="presParOf" srcId="{6C8890E4-AD6F-4B27-B2D5-3396B7952F65}" destId="{EF0880FA-B1A4-4694-BFAC-CC5AB523851A}" srcOrd="1" destOrd="0" presId="urn:microsoft.com/office/officeart/2005/8/layout/hierarchy4"/>
    <dgm:cxn modelId="{FC328D64-5853-4396-B5D9-7FC248584EDF}" type="presParOf" srcId="{BAB2078F-A910-42FD-8761-8D6FEFE3C493}" destId="{E1ADAA71-5AA8-429C-AD40-2CAB0CF26010}" srcOrd="1" destOrd="0" presId="urn:microsoft.com/office/officeart/2005/8/layout/hierarchy4"/>
    <dgm:cxn modelId="{43DF552A-BED7-4F87-A1BB-376D05F02C78}" type="presParOf" srcId="{BAB2078F-A910-42FD-8761-8D6FEFE3C493}" destId="{4B15025B-02FA-4352-9B92-962E951D5C01}" srcOrd="2" destOrd="0" presId="urn:microsoft.com/office/officeart/2005/8/layout/hierarchy4"/>
    <dgm:cxn modelId="{03040A95-AEE6-426F-8F52-8081D454A1CB}" type="presParOf" srcId="{4B15025B-02FA-4352-9B92-962E951D5C01}" destId="{DD265DEF-2A0E-46AC-87F8-FB9798BF2549}" srcOrd="0" destOrd="0" presId="urn:microsoft.com/office/officeart/2005/8/layout/hierarchy4"/>
    <dgm:cxn modelId="{26D09796-2A61-4083-80D4-40EBAD927BF2}" type="presParOf" srcId="{4B15025B-02FA-4352-9B92-962E951D5C01}" destId="{9160395B-A696-4C84-90A6-A3B6EFAECED1}" srcOrd="1" destOrd="0" presId="urn:microsoft.com/office/officeart/2005/8/layout/hierarchy4"/>
    <dgm:cxn modelId="{5838D428-6D1C-4140-BAF2-9F5EBC3D29B7}" type="presParOf" srcId="{4B15025B-02FA-4352-9B92-962E951D5C01}" destId="{8AE3EE78-688A-44B7-86F4-2D77C921EFFA}" srcOrd="2" destOrd="0" presId="urn:microsoft.com/office/officeart/2005/8/layout/hierarchy4"/>
    <dgm:cxn modelId="{E8FDA241-EE8C-46C5-92EE-DCC9293482FA}" type="presParOf" srcId="{8AE3EE78-688A-44B7-86F4-2D77C921EFFA}" destId="{97FC78E4-8FFE-402A-9F58-7D4E75C827D5}" srcOrd="0" destOrd="0" presId="urn:microsoft.com/office/officeart/2005/8/layout/hierarchy4"/>
    <dgm:cxn modelId="{73F40A03-A799-4A0E-AD1C-40553A26212A}" type="presParOf" srcId="{97FC78E4-8FFE-402A-9F58-7D4E75C827D5}" destId="{64412FF9-71D0-49D1-BE07-4F93B2D98399}" srcOrd="0" destOrd="0" presId="urn:microsoft.com/office/officeart/2005/8/layout/hierarchy4"/>
    <dgm:cxn modelId="{C26658D3-5F12-4F13-8BA8-692B14B2DA6C}" type="presParOf" srcId="{97FC78E4-8FFE-402A-9F58-7D4E75C827D5}" destId="{AAA30AB0-B0D6-4A33-BE35-2F198DD27A31}" srcOrd="1" destOrd="0" presId="urn:microsoft.com/office/officeart/2005/8/layout/hierarchy4"/>
    <dgm:cxn modelId="{8DAFD1CB-3604-4FCE-95EF-5280CACFE486}" type="presParOf" srcId="{BAB2078F-A910-42FD-8761-8D6FEFE3C493}" destId="{2A078F8D-CD92-459A-AC25-871850386F87}" srcOrd="3" destOrd="0" presId="urn:microsoft.com/office/officeart/2005/8/layout/hierarchy4"/>
    <dgm:cxn modelId="{F934C66F-95FA-44CB-A983-3419F6C0C3E8}" type="presParOf" srcId="{BAB2078F-A910-42FD-8761-8D6FEFE3C493}" destId="{7544445D-D70D-4D8D-8F5F-21582CAA288F}" srcOrd="4" destOrd="0" presId="urn:microsoft.com/office/officeart/2005/8/layout/hierarchy4"/>
    <dgm:cxn modelId="{977223D9-9A80-4BD2-BDE5-516EDB17B19D}" type="presParOf" srcId="{7544445D-D70D-4D8D-8F5F-21582CAA288F}" destId="{52AE9B9C-1B8E-4624-AA50-57BAB02D7E73}" srcOrd="0" destOrd="0" presId="urn:microsoft.com/office/officeart/2005/8/layout/hierarchy4"/>
    <dgm:cxn modelId="{20E617A0-67AF-420A-9CDE-0701713022F7}" type="presParOf" srcId="{7544445D-D70D-4D8D-8F5F-21582CAA288F}" destId="{512C538F-BFC7-43F8-A7A3-0C4E5F029591}" srcOrd="1" destOrd="0" presId="urn:microsoft.com/office/officeart/2005/8/layout/hierarchy4"/>
    <dgm:cxn modelId="{66D1525F-5ADB-4137-9505-2C2D168B3E50}" type="presParOf" srcId="{7544445D-D70D-4D8D-8F5F-21582CAA288F}" destId="{D74E752B-3291-4426-9CF5-F6C8C9EF13A6}" srcOrd="2" destOrd="0" presId="urn:microsoft.com/office/officeart/2005/8/layout/hierarchy4"/>
    <dgm:cxn modelId="{C52451FF-2C51-4CE1-A35C-E998BA389480}" type="presParOf" srcId="{D74E752B-3291-4426-9CF5-F6C8C9EF13A6}" destId="{9D4B7307-07E5-4729-882F-828EFA16D56E}" srcOrd="0" destOrd="0" presId="urn:microsoft.com/office/officeart/2005/8/layout/hierarchy4"/>
    <dgm:cxn modelId="{BB9DA54C-78BD-4D4D-B6B7-C7FE37BFC5E2}" type="presParOf" srcId="{9D4B7307-07E5-4729-882F-828EFA16D56E}" destId="{A0B3E9BB-EE93-4B88-A26F-ED24C27AD1C3}" srcOrd="0" destOrd="0" presId="urn:microsoft.com/office/officeart/2005/8/layout/hierarchy4"/>
    <dgm:cxn modelId="{7717FA2D-3EEA-428C-B27D-9699C84C6F0A}" type="presParOf" srcId="{9D4B7307-07E5-4729-882F-828EFA16D56E}" destId="{AAA1F900-3C77-4721-B851-873E5BCE4A48}" srcOrd="1" destOrd="0" presId="urn:microsoft.com/office/officeart/2005/8/layout/hierarchy4"/>
    <dgm:cxn modelId="{DEBDF746-55ED-43B4-95D6-A0B0A1005D06}" type="presParOf" srcId="{BAB2078F-A910-42FD-8761-8D6FEFE3C493}" destId="{61DA4A3A-832C-4505-8D99-C086FC2BD2C4}" srcOrd="5" destOrd="0" presId="urn:microsoft.com/office/officeart/2005/8/layout/hierarchy4"/>
    <dgm:cxn modelId="{7D0C2F09-EB27-4EAA-812E-8371DF7ACB84}" type="presParOf" srcId="{BAB2078F-A910-42FD-8761-8D6FEFE3C493}" destId="{14078E02-8987-4832-9A47-FBCBC57B3D98}" srcOrd="6" destOrd="0" presId="urn:microsoft.com/office/officeart/2005/8/layout/hierarchy4"/>
    <dgm:cxn modelId="{82925C51-CFFD-4F3F-A0B4-A22E0B1D34B9}" type="presParOf" srcId="{14078E02-8987-4832-9A47-FBCBC57B3D98}" destId="{55538F01-6CC7-4956-A911-014DD9F33743}" srcOrd="0" destOrd="0" presId="urn:microsoft.com/office/officeart/2005/8/layout/hierarchy4"/>
    <dgm:cxn modelId="{5FC75C9F-5276-4F68-899A-F1F3F79C84FB}" type="presParOf" srcId="{14078E02-8987-4832-9A47-FBCBC57B3D98}" destId="{7D3647FA-63AC-4525-AB1A-8912D064B71F}" srcOrd="1" destOrd="0" presId="urn:microsoft.com/office/officeart/2005/8/layout/hierarchy4"/>
    <dgm:cxn modelId="{A01B30DC-3B55-4711-A1B6-784572A2E13E}" type="presParOf" srcId="{14078E02-8987-4832-9A47-FBCBC57B3D98}" destId="{8360441B-AF6C-44C0-BD42-3347411BE4F0}" srcOrd="2" destOrd="0" presId="urn:microsoft.com/office/officeart/2005/8/layout/hierarchy4"/>
    <dgm:cxn modelId="{686B2991-4A9C-41A2-9818-3E693E3C1699}" type="presParOf" srcId="{8360441B-AF6C-44C0-BD42-3347411BE4F0}" destId="{9E0074B2-08D3-4A65-87F2-EEFFA2159254}" srcOrd="0" destOrd="0" presId="urn:microsoft.com/office/officeart/2005/8/layout/hierarchy4"/>
    <dgm:cxn modelId="{E1F6D7F0-24BC-4BCA-AF0B-D2EC3A11D6F6}" type="presParOf" srcId="{9E0074B2-08D3-4A65-87F2-EEFFA2159254}" destId="{9038AEFB-6A27-49B1-995D-ECC1806C3634}" srcOrd="0" destOrd="0" presId="urn:microsoft.com/office/officeart/2005/8/layout/hierarchy4"/>
    <dgm:cxn modelId="{6A6FBEE3-F5A6-45CE-8637-1BF16B147015}" type="presParOf" srcId="{9E0074B2-08D3-4A65-87F2-EEFFA2159254}" destId="{17832F57-368A-406C-AB76-98E0351D964E}"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B626E-4F27-44A2-9003-AD8E429739E0}">
      <dsp:nvSpPr>
        <dsp:cNvPr id="0" name=""/>
        <dsp:cNvSpPr/>
      </dsp:nvSpPr>
      <dsp:spPr>
        <a:xfrm>
          <a:off x="2667" y="1269018"/>
          <a:ext cx="2600324" cy="860785"/>
        </a:xfrm>
        <a:prstGeom prst="rect">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FF0000"/>
              </a:solidFill>
            </a:rPr>
            <a:t>Uterus, tubes, amniotic sac with its contents or placenta</a:t>
          </a:r>
          <a:endParaRPr lang="en-US" sz="1800" kern="1200" dirty="0">
            <a:solidFill>
              <a:srgbClr val="FF0000"/>
            </a:solidFill>
          </a:endParaRPr>
        </a:p>
      </dsp:txBody>
      <dsp:txXfrm>
        <a:off x="2667" y="1269018"/>
        <a:ext cx="2600324" cy="860785"/>
      </dsp:txXfrm>
    </dsp:sp>
    <dsp:sp modelId="{7F51FA79-9434-44D1-B480-A77C0017FC49}">
      <dsp:nvSpPr>
        <dsp:cNvPr id="0" name=""/>
        <dsp:cNvSpPr/>
      </dsp:nvSpPr>
      <dsp:spPr>
        <a:xfrm>
          <a:off x="2667" y="2129803"/>
          <a:ext cx="2600324" cy="3210105"/>
        </a:xfrm>
        <a:prstGeom prst="rect">
          <a:avLst/>
        </a:prstGeom>
        <a:solidFill>
          <a:schemeClr val="lt1">
            <a:alpha val="90000"/>
            <a:tint val="40000"/>
            <a:hueOff val="0"/>
            <a:satOff val="0"/>
            <a:lumOff val="0"/>
            <a:alphaOff val="0"/>
          </a:schemeClr>
        </a:solidFill>
        <a:ln w="2642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solidFill>
                <a:schemeClr val="tx1"/>
              </a:solidFill>
            </a:rPr>
            <a:t>Ectopic pregnancy</a:t>
          </a:r>
          <a:endParaRPr lang="en-US" sz="2000" kern="1200" dirty="0">
            <a:solidFill>
              <a:schemeClr val="tx1"/>
            </a:solidFill>
          </a:endParaRPr>
        </a:p>
        <a:p>
          <a:pPr marL="228600" lvl="1" indent="-228600" algn="l" defTabSz="889000">
            <a:lnSpc>
              <a:spcPct val="90000"/>
            </a:lnSpc>
            <a:spcBef>
              <a:spcPct val="0"/>
            </a:spcBef>
            <a:spcAft>
              <a:spcPct val="15000"/>
            </a:spcAft>
            <a:buChar char="••"/>
          </a:pPr>
          <a:r>
            <a:rPr lang="en-US" sz="2000" kern="1200" dirty="0" smtClean="0">
              <a:solidFill>
                <a:schemeClr val="tx1"/>
              </a:solidFill>
            </a:rPr>
            <a:t> Miscarriage  (Miscarriage with infection) </a:t>
          </a:r>
          <a:endParaRPr lang="en-US" sz="2000" kern="1200" dirty="0">
            <a:solidFill>
              <a:schemeClr val="tx1"/>
            </a:solidFill>
          </a:endParaRPr>
        </a:p>
        <a:p>
          <a:pPr marL="228600" lvl="1" indent="-228600" algn="l" defTabSz="889000">
            <a:lnSpc>
              <a:spcPct val="90000"/>
            </a:lnSpc>
            <a:spcBef>
              <a:spcPct val="0"/>
            </a:spcBef>
            <a:spcAft>
              <a:spcPct val="15000"/>
            </a:spcAft>
            <a:buChar char="••"/>
          </a:pPr>
          <a:r>
            <a:rPr lang="en-US" sz="2000" kern="1200" dirty="0" smtClean="0">
              <a:solidFill>
                <a:schemeClr val="tx1"/>
              </a:solidFill>
            </a:rPr>
            <a:t>Molar pregnancy </a:t>
          </a:r>
          <a:endParaRPr lang="en-US" sz="2000" kern="1200" dirty="0" smtClean="0">
            <a:solidFill>
              <a:schemeClr val="tx1"/>
            </a:solidFill>
          </a:endParaRPr>
        </a:p>
        <a:p>
          <a:pPr marL="228600" lvl="1" indent="-228600" algn="l" defTabSz="889000">
            <a:lnSpc>
              <a:spcPct val="90000"/>
            </a:lnSpc>
            <a:spcBef>
              <a:spcPct val="0"/>
            </a:spcBef>
            <a:spcAft>
              <a:spcPct val="15000"/>
            </a:spcAft>
            <a:buChar char="••"/>
          </a:pPr>
          <a:r>
            <a:rPr lang="en-US" sz="2000" kern="1200" dirty="0" err="1" smtClean="0">
              <a:solidFill>
                <a:schemeClr val="tx1"/>
              </a:solidFill>
            </a:rPr>
            <a:t>Subchorionic</a:t>
          </a:r>
          <a:r>
            <a:rPr lang="en-US" sz="2000" kern="1200" dirty="0" smtClean="0">
              <a:solidFill>
                <a:schemeClr val="tx1"/>
              </a:solidFill>
            </a:rPr>
            <a:t> hemorrhage</a:t>
          </a:r>
          <a:endParaRPr lang="en-US" sz="2000" kern="1200" dirty="0" smtClean="0">
            <a:solidFill>
              <a:schemeClr val="tx1"/>
            </a:solidFill>
          </a:endParaRPr>
        </a:p>
        <a:p>
          <a:pPr marL="228600" lvl="1" indent="-228600" algn="l" defTabSz="889000">
            <a:lnSpc>
              <a:spcPct val="90000"/>
            </a:lnSpc>
            <a:spcBef>
              <a:spcPct val="0"/>
            </a:spcBef>
            <a:spcAft>
              <a:spcPct val="15000"/>
            </a:spcAft>
            <a:buChar char="••"/>
          </a:pPr>
          <a:r>
            <a:rPr lang="en-US" sz="2000" kern="1200" dirty="0" smtClean="0">
              <a:solidFill>
                <a:schemeClr val="tx1"/>
              </a:solidFill>
            </a:rPr>
            <a:t>Idiopathic bleeding in a viable pregnancy</a:t>
          </a:r>
          <a:endParaRPr lang="en-US" sz="2000" kern="1200" dirty="0" smtClean="0">
            <a:solidFill>
              <a:schemeClr val="tx1"/>
            </a:solidFill>
          </a:endParaRPr>
        </a:p>
      </dsp:txBody>
      <dsp:txXfrm>
        <a:off x="2667" y="2129803"/>
        <a:ext cx="2600324" cy="3210105"/>
      </dsp:txXfrm>
    </dsp:sp>
    <dsp:sp modelId="{05745D35-1B2F-49AD-9940-5F8307E8B276}">
      <dsp:nvSpPr>
        <dsp:cNvPr id="0" name=""/>
        <dsp:cNvSpPr/>
      </dsp:nvSpPr>
      <dsp:spPr>
        <a:xfrm>
          <a:off x="2967037" y="1269018"/>
          <a:ext cx="2600324" cy="860785"/>
        </a:xfrm>
        <a:prstGeom prst="rect">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dirty="0" smtClean="0"/>
            <a:t>cervix or vagina</a:t>
          </a:r>
          <a:endParaRPr lang="en-US" sz="1800" kern="1200" dirty="0"/>
        </a:p>
      </dsp:txBody>
      <dsp:txXfrm>
        <a:off x="2967037" y="1269018"/>
        <a:ext cx="2600324" cy="860785"/>
      </dsp:txXfrm>
    </dsp:sp>
    <dsp:sp modelId="{AC9F59A8-DADC-45BB-B8B1-A1A88010B6FA}">
      <dsp:nvSpPr>
        <dsp:cNvPr id="0" name=""/>
        <dsp:cNvSpPr/>
      </dsp:nvSpPr>
      <dsp:spPr>
        <a:xfrm>
          <a:off x="2967037" y="2129803"/>
          <a:ext cx="2600324" cy="3210105"/>
        </a:xfrm>
        <a:prstGeom prst="rect">
          <a:avLst/>
        </a:prstGeom>
        <a:solidFill>
          <a:schemeClr val="lt1">
            <a:alpha val="90000"/>
            <a:tint val="40000"/>
            <a:hueOff val="0"/>
            <a:satOff val="0"/>
            <a:lumOff val="0"/>
            <a:alphaOff val="0"/>
          </a:schemeClr>
        </a:solidFill>
        <a:ln w="2642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tx1"/>
              </a:solidFill>
            </a:rPr>
            <a:t>Infection (Chlamydia, etc.)</a:t>
          </a:r>
          <a:endParaRPr lang="en-US" sz="1800" kern="1200" dirty="0">
            <a:solidFill>
              <a:schemeClr val="tx1"/>
            </a:solidFill>
          </a:endParaRPr>
        </a:p>
        <a:p>
          <a:pPr marL="171450" lvl="1" indent="-171450" algn="l" defTabSz="800100">
            <a:lnSpc>
              <a:spcPct val="90000"/>
            </a:lnSpc>
            <a:spcBef>
              <a:spcPct val="0"/>
            </a:spcBef>
            <a:spcAft>
              <a:spcPct val="15000"/>
            </a:spcAft>
            <a:buChar char="••"/>
          </a:pPr>
          <a:r>
            <a:rPr lang="en-US" sz="1800" kern="1200" dirty="0" smtClean="0">
              <a:solidFill>
                <a:schemeClr val="tx1"/>
              </a:solidFill>
            </a:rPr>
            <a:t>Trauma (e.g. after intercourse, medical treatment)</a:t>
          </a:r>
          <a:endParaRPr lang="en-US" sz="1800" kern="1200" dirty="0">
            <a:solidFill>
              <a:schemeClr val="tx1"/>
            </a:solidFill>
          </a:endParaRPr>
        </a:p>
        <a:p>
          <a:pPr marL="171450" lvl="1" indent="-171450" algn="l" defTabSz="800100">
            <a:lnSpc>
              <a:spcPct val="90000"/>
            </a:lnSpc>
            <a:spcBef>
              <a:spcPct val="0"/>
            </a:spcBef>
            <a:spcAft>
              <a:spcPct val="15000"/>
            </a:spcAft>
            <a:buChar char="••"/>
          </a:pPr>
          <a:r>
            <a:rPr lang="en-US" sz="1800" kern="1200" dirty="0" smtClean="0">
              <a:solidFill>
                <a:schemeClr val="tx1"/>
              </a:solidFill>
            </a:rPr>
            <a:t>Malignancies, especially cervix cancer </a:t>
          </a:r>
          <a:endParaRPr lang="en-US" sz="1800" kern="1200" dirty="0" smtClean="0">
            <a:solidFill>
              <a:schemeClr val="tx1"/>
            </a:solidFill>
          </a:endParaRPr>
        </a:p>
        <a:p>
          <a:pPr marL="171450" lvl="1" indent="-171450" algn="l" defTabSz="800100">
            <a:lnSpc>
              <a:spcPct val="90000"/>
            </a:lnSpc>
            <a:spcBef>
              <a:spcPct val="0"/>
            </a:spcBef>
            <a:spcAft>
              <a:spcPct val="15000"/>
            </a:spcAft>
            <a:buChar char="••"/>
          </a:pPr>
          <a:r>
            <a:rPr lang="en-US" sz="1800" kern="1200" dirty="0" smtClean="0">
              <a:solidFill>
                <a:schemeClr val="tx1"/>
              </a:solidFill>
            </a:rPr>
            <a:t>Cervical abnormalities (e.g. excessive friability or polyps) </a:t>
          </a:r>
          <a:endParaRPr lang="en-US" sz="1800" kern="1200" dirty="0" smtClean="0">
            <a:solidFill>
              <a:schemeClr val="tx1"/>
            </a:solidFill>
          </a:endParaRPr>
        </a:p>
      </dsp:txBody>
      <dsp:txXfrm>
        <a:off x="2967037" y="2129803"/>
        <a:ext cx="2600324" cy="3210105"/>
      </dsp:txXfrm>
    </dsp:sp>
    <dsp:sp modelId="{D355C07E-8B10-4398-8223-F5DA35DFF428}">
      <dsp:nvSpPr>
        <dsp:cNvPr id="0" name=""/>
        <dsp:cNvSpPr/>
      </dsp:nvSpPr>
      <dsp:spPr>
        <a:xfrm>
          <a:off x="5931407" y="1269018"/>
          <a:ext cx="2600324" cy="860785"/>
        </a:xfrm>
        <a:prstGeom prst="rect">
          <a:avLst/>
        </a:prstGeom>
        <a:solidFill>
          <a:schemeClr val="lt1">
            <a:hueOff val="0"/>
            <a:satOff val="0"/>
            <a:lumOff val="0"/>
            <a:alphaOff val="0"/>
          </a:schemeClr>
        </a:solidFill>
        <a:ln w="2642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dirty="0" smtClean="0"/>
            <a:t>anus, bladder or vulva</a:t>
          </a:r>
          <a:endParaRPr lang="en-US" sz="1800" kern="1200" dirty="0"/>
        </a:p>
      </dsp:txBody>
      <dsp:txXfrm>
        <a:off x="5931407" y="1269018"/>
        <a:ext cx="2600324" cy="860785"/>
      </dsp:txXfrm>
    </dsp:sp>
    <dsp:sp modelId="{D9798130-2A18-4B95-A0AF-EA25C8B12D08}">
      <dsp:nvSpPr>
        <dsp:cNvPr id="0" name=""/>
        <dsp:cNvSpPr/>
      </dsp:nvSpPr>
      <dsp:spPr>
        <a:xfrm>
          <a:off x="5931407" y="2129803"/>
          <a:ext cx="2600324" cy="3210105"/>
        </a:xfrm>
        <a:prstGeom prst="rect">
          <a:avLst/>
        </a:prstGeom>
        <a:solidFill>
          <a:schemeClr val="lt1">
            <a:alpha val="90000"/>
            <a:tint val="40000"/>
            <a:hueOff val="0"/>
            <a:satOff val="0"/>
            <a:lumOff val="0"/>
            <a:alphaOff val="0"/>
          </a:schemeClr>
        </a:solidFill>
        <a:ln w="2642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tx1"/>
              </a:solidFill>
            </a:rPr>
            <a:t>Hemorrhoids</a:t>
          </a:r>
          <a:endParaRPr lang="en-US" sz="1800" kern="1200" dirty="0">
            <a:solidFill>
              <a:schemeClr val="tx1"/>
            </a:solidFill>
          </a:endParaRPr>
        </a:p>
        <a:p>
          <a:pPr marL="171450" lvl="1" indent="-171450" algn="l" defTabSz="800100">
            <a:lnSpc>
              <a:spcPct val="90000"/>
            </a:lnSpc>
            <a:spcBef>
              <a:spcPct val="0"/>
            </a:spcBef>
            <a:spcAft>
              <a:spcPct val="15000"/>
            </a:spcAft>
            <a:buChar char="••"/>
          </a:pPr>
          <a:r>
            <a:rPr lang="en-US" sz="1800" kern="1200" dirty="0" smtClean="0">
              <a:solidFill>
                <a:schemeClr val="tx1"/>
              </a:solidFill>
            </a:rPr>
            <a:t>Lacerations of skin due to trauma, malignancy (rare) or infection</a:t>
          </a:r>
          <a:endParaRPr lang="en-US" sz="1800" kern="1200" dirty="0" smtClean="0">
            <a:solidFill>
              <a:schemeClr val="tx1"/>
            </a:solidFill>
          </a:endParaRPr>
        </a:p>
        <a:p>
          <a:pPr marL="171450" lvl="1" indent="-171450" algn="l" defTabSz="800100">
            <a:lnSpc>
              <a:spcPct val="90000"/>
            </a:lnSpc>
            <a:spcBef>
              <a:spcPct val="0"/>
            </a:spcBef>
            <a:spcAft>
              <a:spcPct val="15000"/>
            </a:spcAft>
            <a:buChar char="••"/>
          </a:pPr>
          <a:r>
            <a:rPr lang="en-US" sz="1800" kern="1200" dirty="0" smtClean="0">
              <a:solidFill>
                <a:schemeClr val="tx1"/>
              </a:solidFill>
            </a:rPr>
            <a:t>UTI, </a:t>
          </a:r>
          <a:r>
            <a:rPr lang="en-US" sz="1800" kern="1200" dirty="0" err="1" smtClean="0">
              <a:solidFill>
                <a:schemeClr val="tx1"/>
              </a:solidFill>
            </a:rPr>
            <a:t>schistosomiasis</a:t>
          </a:r>
          <a:endParaRPr lang="en-US" sz="1800" kern="1200" dirty="0" smtClean="0">
            <a:solidFill>
              <a:schemeClr val="tx1"/>
            </a:solidFill>
          </a:endParaRPr>
        </a:p>
      </dsp:txBody>
      <dsp:txXfrm>
        <a:off x="5931407" y="2129803"/>
        <a:ext cx="2600324" cy="3210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E5379-DEE3-4EEC-A4D0-EFBA7C705F46}">
      <dsp:nvSpPr>
        <dsp:cNvPr id="0" name=""/>
        <dsp:cNvSpPr/>
      </dsp:nvSpPr>
      <dsp:spPr>
        <a:xfrm>
          <a:off x="11512" y="2995629"/>
          <a:ext cx="1651456" cy="825728"/>
        </a:xfrm>
        <a:prstGeom prst="roundRect">
          <a:avLst>
            <a:gd name="adj" fmla="val 10000"/>
          </a:avLst>
        </a:prstGeom>
        <a:gradFill rotWithShape="0">
          <a:gsLst>
            <a:gs pos="0">
              <a:schemeClr val="lt1">
                <a:hueOff val="0"/>
                <a:satOff val="0"/>
                <a:lumOff val="0"/>
                <a:alphaOff val="0"/>
                <a:shade val="70000"/>
                <a:satMod val="150000"/>
              </a:schemeClr>
            </a:gs>
            <a:gs pos="34000">
              <a:schemeClr val="lt1">
                <a:hueOff val="0"/>
                <a:satOff val="0"/>
                <a:lumOff val="0"/>
                <a:alphaOff val="0"/>
                <a:shade val="70000"/>
                <a:satMod val="140000"/>
              </a:schemeClr>
            </a:gs>
            <a:gs pos="70000">
              <a:schemeClr val="lt1">
                <a:hueOff val="0"/>
                <a:satOff val="0"/>
                <a:lumOff val="0"/>
                <a:alphaOff val="0"/>
                <a:tint val="100000"/>
                <a:shade val="90000"/>
                <a:satMod val="140000"/>
              </a:schemeClr>
            </a:gs>
            <a:gs pos="100000">
              <a:schemeClr val="l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l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Xuất</a:t>
          </a:r>
          <a:r>
            <a:rPr lang="en-US" sz="2000" kern="1200" dirty="0" smtClean="0"/>
            <a:t> </a:t>
          </a:r>
          <a:r>
            <a:rPr lang="en-US" sz="2000" kern="1200" dirty="0" err="1" smtClean="0"/>
            <a:t>huyết</a:t>
          </a:r>
          <a:r>
            <a:rPr lang="en-US" sz="2000" kern="1200" dirty="0" smtClean="0"/>
            <a:t> </a:t>
          </a:r>
          <a:r>
            <a:rPr lang="en-US" sz="2000" kern="1200" dirty="0" err="1" smtClean="0"/>
            <a:t>tử</a:t>
          </a:r>
          <a:r>
            <a:rPr lang="en-US" sz="2000" kern="1200" dirty="0" smtClean="0"/>
            <a:t> </a:t>
          </a:r>
          <a:r>
            <a:rPr lang="en-US" sz="2000" kern="1200" dirty="0" err="1" smtClean="0"/>
            <a:t>cung</a:t>
          </a:r>
          <a:r>
            <a:rPr lang="en-US" sz="2000" kern="1200" dirty="0" smtClean="0"/>
            <a:t> </a:t>
          </a:r>
          <a:r>
            <a:rPr lang="en-US" sz="2000" kern="1200" dirty="0" err="1" smtClean="0"/>
            <a:t>bất</a:t>
          </a:r>
          <a:r>
            <a:rPr lang="en-US" sz="2000" kern="1200" dirty="0" smtClean="0"/>
            <a:t> </a:t>
          </a:r>
          <a:r>
            <a:rPr lang="en-US" sz="2000" kern="1200" dirty="0" err="1" smtClean="0"/>
            <a:t>thường</a:t>
          </a:r>
          <a:endParaRPr lang="en-US" sz="2000" kern="1200" dirty="0"/>
        </a:p>
      </dsp:txBody>
      <dsp:txXfrm>
        <a:off x="35697" y="3019814"/>
        <a:ext cx="1603086" cy="777358"/>
      </dsp:txXfrm>
    </dsp:sp>
    <dsp:sp modelId="{D7B7858B-FCEA-43EF-9AAA-F0704581853B}">
      <dsp:nvSpPr>
        <dsp:cNvPr id="0" name=""/>
        <dsp:cNvSpPr/>
      </dsp:nvSpPr>
      <dsp:spPr>
        <a:xfrm>
          <a:off x="1662969" y="3395828"/>
          <a:ext cx="660582" cy="25331"/>
        </a:xfrm>
        <a:custGeom>
          <a:avLst/>
          <a:gdLst/>
          <a:ahLst/>
          <a:cxnLst/>
          <a:rect l="0" t="0" r="0" b="0"/>
          <a:pathLst>
            <a:path>
              <a:moveTo>
                <a:pt x="0" y="12665"/>
              </a:moveTo>
              <a:lnTo>
                <a:pt x="660582" y="12665"/>
              </a:lnTo>
            </a:path>
          </a:pathLst>
        </a:custGeom>
        <a:noFill/>
        <a:ln w="2642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1976745" y="3391979"/>
        <a:ext cx="33029" cy="33029"/>
      </dsp:txXfrm>
    </dsp:sp>
    <dsp:sp modelId="{5CDA794B-7FFF-4BE4-92BA-4F6B1EEB0073}">
      <dsp:nvSpPr>
        <dsp:cNvPr id="0" name=""/>
        <dsp:cNvSpPr/>
      </dsp:nvSpPr>
      <dsp:spPr>
        <a:xfrm>
          <a:off x="2323551" y="2995629"/>
          <a:ext cx="1651456" cy="825728"/>
        </a:xfrm>
        <a:prstGeom prst="roundRect">
          <a:avLst>
            <a:gd name="adj" fmla="val 10000"/>
          </a:avLst>
        </a:prstGeom>
        <a:gradFill rotWithShape="0">
          <a:gsLst>
            <a:gs pos="0">
              <a:schemeClr val="lt1">
                <a:hueOff val="0"/>
                <a:satOff val="0"/>
                <a:lumOff val="0"/>
                <a:alphaOff val="0"/>
                <a:shade val="70000"/>
                <a:satMod val="150000"/>
              </a:schemeClr>
            </a:gs>
            <a:gs pos="34000">
              <a:schemeClr val="lt1">
                <a:hueOff val="0"/>
                <a:satOff val="0"/>
                <a:lumOff val="0"/>
                <a:alphaOff val="0"/>
                <a:shade val="70000"/>
                <a:satMod val="140000"/>
              </a:schemeClr>
            </a:gs>
            <a:gs pos="70000">
              <a:schemeClr val="lt1">
                <a:hueOff val="0"/>
                <a:satOff val="0"/>
                <a:lumOff val="0"/>
                <a:alphaOff val="0"/>
                <a:tint val="100000"/>
                <a:shade val="90000"/>
                <a:satMod val="140000"/>
              </a:schemeClr>
            </a:gs>
            <a:gs pos="100000">
              <a:schemeClr val="l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l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Quick stick</a:t>
          </a:r>
        </a:p>
        <a:p>
          <a:pPr lvl="0" algn="ctr" defTabSz="889000">
            <a:lnSpc>
              <a:spcPct val="90000"/>
            </a:lnSpc>
            <a:spcBef>
              <a:spcPct val="0"/>
            </a:spcBef>
            <a:spcAft>
              <a:spcPct val="35000"/>
            </a:spcAft>
          </a:pPr>
          <a:r>
            <a:rPr lang="en-US" sz="2000" kern="1200" dirty="0" err="1" smtClean="0"/>
            <a:t>Hoặc</a:t>
          </a:r>
          <a:r>
            <a:rPr lang="en-US" sz="2000" kern="1200" dirty="0" smtClean="0"/>
            <a:t> </a:t>
          </a:r>
          <a:r>
            <a:rPr lang="el-GR" sz="2000" kern="1200" dirty="0" smtClean="0"/>
            <a:t>β</a:t>
          </a:r>
          <a:r>
            <a:rPr lang="en-US" sz="2000" kern="1200" dirty="0" smtClean="0"/>
            <a:t>-</a:t>
          </a:r>
          <a:r>
            <a:rPr lang="en-US" sz="2000" kern="1200" dirty="0" err="1" smtClean="0"/>
            <a:t>hCG</a:t>
          </a:r>
          <a:endParaRPr lang="en-US" sz="2000" kern="1200" dirty="0"/>
        </a:p>
      </dsp:txBody>
      <dsp:txXfrm>
        <a:off x="2347736" y="3019814"/>
        <a:ext cx="1603086" cy="777358"/>
      </dsp:txXfrm>
    </dsp:sp>
    <dsp:sp modelId="{A6759D1D-C5A6-443E-B764-B3CD5858E28E}">
      <dsp:nvSpPr>
        <dsp:cNvPr id="0" name=""/>
        <dsp:cNvSpPr/>
      </dsp:nvSpPr>
      <dsp:spPr>
        <a:xfrm rot="19457599">
          <a:off x="3898544" y="3158431"/>
          <a:ext cx="813510" cy="25331"/>
        </a:xfrm>
        <a:custGeom>
          <a:avLst/>
          <a:gdLst/>
          <a:ahLst/>
          <a:cxnLst/>
          <a:rect l="0" t="0" r="0" b="0"/>
          <a:pathLst>
            <a:path>
              <a:moveTo>
                <a:pt x="0" y="12665"/>
              </a:moveTo>
              <a:lnTo>
                <a:pt x="813510" y="12665"/>
              </a:lnTo>
            </a:path>
          </a:pathLst>
        </a:custGeom>
        <a:noFill/>
        <a:ln w="2642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4284962" y="3150759"/>
        <a:ext cx="40675" cy="40675"/>
      </dsp:txXfrm>
    </dsp:sp>
    <dsp:sp modelId="{2D4D38F8-30D9-404F-9CDF-4A401C312F1A}">
      <dsp:nvSpPr>
        <dsp:cNvPr id="0" name=""/>
        <dsp:cNvSpPr/>
      </dsp:nvSpPr>
      <dsp:spPr>
        <a:xfrm>
          <a:off x="4635591" y="2520835"/>
          <a:ext cx="1651456" cy="825728"/>
        </a:xfrm>
        <a:prstGeom prst="roundRect">
          <a:avLst>
            <a:gd name="adj" fmla="val 10000"/>
          </a:avLst>
        </a:prstGeom>
        <a:gradFill rotWithShape="0">
          <a:gsLst>
            <a:gs pos="0">
              <a:schemeClr val="lt1">
                <a:hueOff val="0"/>
                <a:satOff val="0"/>
                <a:lumOff val="0"/>
                <a:alphaOff val="0"/>
                <a:shade val="70000"/>
                <a:satMod val="150000"/>
              </a:schemeClr>
            </a:gs>
            <a:gs pos="34000">
              <a:schemeClr val="lt1">
                <a:hueOff val="0"/>
                <a:satOff val="0"/>
                <a:lumOff val="0"/>
                <a:alphaOff val="0"/>
                <a:shade val="70000"/>
                <a:satMod val="140000"/>
              </a:schemeClr>
            </a:gs>
            <a:gs pos="70000">
              <a:schemeClr val="lt1">
                <a:hueOff val="0"/>
                <a:satOff val="0"/>
                <a:lumOff val="0"/>
                <a:alphaOff val="0"/>
                <a:tint val="100000"/>
                <a:shade val="90000"/>
                <a:satMod val="140000"/>
              </a:schemeClr>
            </a:gs>
            <a:gs pos="100000">
              <a:schemeClr val="l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l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XHTC </a:t>
          </a:r>
          <a:r>
            <a:rPr lang="en-US" sz="2000" kern="1200" dirty="0" err="1" smtClean="0"/>
            <a:t>bất</a:t>
          </a:r>
          <a:r>
            <a:rPr lang="en-US" sz="2000" kern="1200" dirty="0" smtClean="0"/>
            <a:t> </a:t>
          </a:r>
          <a:r>
            <a:rPr lang="en-US" sz="2000" kern="1200" dirty="0" err="1" smtClean="0"/>
            <a:t>thường</a:t>
          </a:r>
          <a:r>
            <a:rPr lang="en-US" sz="2000" kern="1200" dirty="0" smtClean="0"/>
            <a:t>/ </a:t>
          </a:r>
          <a:r>
            <a:rPr lang="en-US" sz="2000" kern="1200" dirty="0" err="1" smtClean="0"/>
            <a:t>thai</a:t>
          </a:r>
          <a:r>
            <a:rPr lang="en-US" sz="2000" kern="1200" dirty="0" smtClean="0"/>
            <a:t> </a:t>
          </a:r>
          <a:r>
            <a:rPr lang="en-US" sz="2000" kern="1200" dirty="0" err="1" smtClean="0"/>
            <a:t>kì</a:t>
          </a:r>
          <a:endParaRPr lang="en-US" sz="2000" kern="1200" dirty="0"/>
        </a:p>
      </dsp:txBody>
      <dsp:txXfrm>
        <a:off x="4659776" y="2545020"/>
        <a:ext cx="1603086" cy="777358"/>
      </dsp:txXfrm>
    </dsp:sp>
    <dsp:sp modelId="{F619EF1E-FE31-4596-8BEE-D3C01CEB9436}">
      <dsp:nvSpPr>
        <dsp:cNvPr id="0" name=""/>
        <dsp:cNvSpPr/>
      </dsp:nvSpPr>
      <dsp:spPr>
        <a:xfrm rot="18289469">
          <a:off x="6038961" y="2446240"/>
          <a:ext cx="1156756" cy="25331"/>
        </a:xfrm>
        <a:custGeom>
          <a:avLst/>
          <a:gdLst/>
          <a:ahLst/>
          <a:cxnLst/>
          <a:rect l="0" t="0" r="0" b="0"/>
          <a:pathLst>
            <a:path>
              <a:moveTo>
                <a:pt x="0" y="12665"/>
              </a:moveTo>
              <a:lnTo>
                <a:pt x="1156756" y="12665"/>
              </a:lnTo>
            </a:path>
          </a:pathLst>
        </a:custGeom>
        <a:noFill/>
        <a:ln w="2642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6588420" y="2429987"/>
        <a:ext cx="57837" cy="57837"/>
      </dsp:txXfrm>
    </dsp:sp>
    <dsp:sp modelId="{C6FA3BF8-D540-4A0E-AE37-0A68B994482C}">
      <dsp:nvSpPr>
        <dsp:cNvPr id="0" name=""/>
        <dsp:cNvSpPr/>
      </dsp:nvSpPr>
      <dsp:spPr>
        <a:xfrm>
          <a:off x="6947630" y="1571248"/>
          <a:ext cx="1651456" cy="825728"/>
        </a:xfrm>
        <a:prstGeom prst="roundRect">
          <a:avLst>
            <a:gd name="adj" fmla="val 10000"/>
          </a:avLst>
        </a:prstGeom>
        <a:gradFill rotWithShape="0">
          <a:gsLst>
            <a:gs pos="0">
              <a:schemeClr val="lt1">
                <a:hueOff val="0"/>
                <a:satOff val="0"/>
                <a:lumOff val="0"/>
                <a:alphaOff val="0"/>
                <a:shade val="70000"/>
                <a:satMod val="150000"/>
              </a:schemeClr>
            </a:gs>
            <a:gs pos="34000">
              <a:schemeClr val="lt1">
                <a:hueOff val="0"/>
                <a:satOff val="0"/>
                <a:lumOff val="0"/>
                <a:alphaOff val="0"/>
                <a:shade val="70000"/>
                <a:satMod val="140000"/>
              </a:schemeClr>
            </a:gs>
            <a:gs pos="70000">
              <a:schemeClr val="lt1">
                <a:hueOff val="0"/>
                <a:satOff val="0"/>
                <a:lumOff val="0"/>
                <a:alphaOff val="0"/>
                <a:tint val="100000"/>
                <a:shade val="90000"/>
                <a:satMod val="140000"/>
              </a:schemeClr>
            </a:gs>
            <a:gs pos="100000">
              <a:schemeClr val="l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l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rgbClr val="FF0000"/>
              </a:solidFill>
            </a:rPr>
            <a:t>3 </a:t>
          </a:r>
          <a:r>
            <a:rPr lang="en-US" sz="2000" kern="1200" dirty="0" err="1" smtClean="0">
              <a:solidFill>
                <a:srgbClr val="FF0000"/>
              </a:solidFill>
            </a:rPr>
            <a:t>tháng</a:t>
          </a:r>
          <a:r>
            <a:rPr lang="en-US" sz="2000" kern="1200" dirty="0" smtClean="0">
              <a:solidFill>
                <a:srgbClr val="FF0000"/>
              </a:solidFill>
            </a:rPr>
            <a:t> </a:t>
          </a:r>
          <a:r>
            <a:rPr lang="en-US" sz="2000" kern="1200" dirty="0" err="1" smtClean="0">
              <a:solidFill>
                <a:srgbClr val="FF0000"/>
              </a:solidFill>
            </a:rPr>
            <a:t>đầu</a:t>
          </a:r>
          <a:r>
            <a:rPr lang="en-US" sz="2000" kern="1200" dirty="0" smtClean="0">
              <a:solidFill>
                <a:srgbClr val="FF0000"/>
              </a:solidFill>
            </a:rPr>
            <a:t> </a:t>
          </a:r>
          <a:r>
            <a:rPr lang="en-US" sz="2000" kern="1200" dirty="0" err="1" smtClean="0">
              <a:solidFill>
                <a:srgbClr val="FF0000"/>
              </a:solidFill>
            </a:rPr>
            <a:t>thai</a:t>
          </a:r>
          <a:r>
            <a:rPr lang="en-US" sz="2000" kern="1200" dirty="0" smtClean="0">
              <a:solidFill>
                <a:srgbClr val="FF0000"/>
              </a:solidFill>
            </a:rPr>
            <a:t> </a:t>
          </a:r>
          <a:r>
            <a:rPr lang="en-US" sz="2000" kern="1200" dirty="0" err="1" smtClean="0">
              <a:solidFill>
                <a:srgbClr val="FF0000"/>
              </a:solidFill>
            </a:rPr>
            <a:t>kì</a:t>
          </a:r>
          <a:endParaRPr lang="en-US" sz="2000" kern="1200" dirty="0">
            <a:solidFill>
              <a:srgbClr val="FF0000"/>
            </a:solidFill>
          </a:endParaRPr>
        </a:p>
      </dsp:txBody>
      <dsp:txXfrm>
        <a:off x="6971815" y="1595433"/>
        <a:ext cx="1603086" cy="777358"/>
      </dsp:txXfrm>
    </dsp:sp>
    <dsp:sp modelId="{2DFF3458-53CD-4C32-8CDE-BC0F5289ECC7}">
      <dsp:nvSpPr>
        <dsp:cNvPr id="0" name=""/>
        <dsp:cNvSpPr/>
      </dsp:nvSpPr>
      <dsp:spPr>
        <a:xfrm>
          <a:off x="6287048" y="2921034"/>
          <a:ext cx="660582" cy="25331"/>
        </a:xfrm>
        <a:custGeom>
          <a:avLst/>
          <a:gdLst/>
          <a:ahLst/>
          <a:cxnLst/>
          <a:rect l="0" t="0" r="0" b="0"/>
          <a:pathLst>
            <a:path>
              <a:moveTo>
                <a:pt x="0" y="12665"/>
              </a:moveTo>
              <a:lnTo>
                <a:pt x="660582" y="12665"/>
              </a:lnTo>
            </a:path>
          </a:pathLst>
        </a:custGeom>
        <a:noFill/>
        <a:ln w="2642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6600825" y="2917185"/>
        <a:ext cx="33029" cy="33029"/>
      </dsp:txXfrm>
    </dsp:sp>
    <dsp:sp modelId="{049D5EF1-72FE-4E0F-8EFC-892FD987C305}">
      <dsp:nvSpPr>
        <dsp:cNvPr id="0" name=""/>
        <dsp:cNvSpPr/>
      </dsp:nvSpPr>
      <dsp:spPr>
        <a:xfrm>
          <a:off x="6947630" y="2520835"/>
          <a:ext cx="1651456" cy="825728"/>
        </a:xfrm>
        <a:prstGeom prst="roundRect">
          <a:avLst>
            <a:gd name="adj" fmla="val 10000"/>
          </a:avLst>
        </a:prstGeom>
        <a:gradFill rotWithShape="0">
          <a:gsLst>
            <a:gs pos="0">
              <a:schemeClr val="lt1">
                <a:hueOff val="0"/>
                <a:satOff val="0"/>
                <a:lumOff val="0"/>
                <a:alphaOff val="0"/>
                <a:shade val="70000"/>
                <a:satMod val="150000"/>
              </a:schemeClr>
            </a:gs>
            <a:gs pos="34000">
              <a:schemeClr val="lt1">
                <a:hueOff val="0"/>
                <a:satOff val="0"/>
                <a:lumOff val="0"/>
                <a:alphaOff val="0"/>
                <a:shade val="70000"/>
                <a:satMod val="140000"/>
              </a:schemeClr>
            </a:gs>
            <a:gs pos="70000">
              <a:schemeClr val="lt1">
                <a:hueOff val="0"/>
                <a:satOff val="0"/>
                <a:lumOff val="0"/>
                <a:alphaOff val="0"/>
                <a:tint val="100000"/>
                <a:shade val="90000"/>
                <a:satMod val="140000"/>
              </a:schemeClr>
            </a:gs>
            <a:gs pos="100000">
              <a:schemeClr val="l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l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Sau 3 tháng đầu thai kì</a:t>
          </a:r>
          <a:endParaRPr lang="en-US" sz="2000" kern="1200" dirty="0" smtClean="0"/>
        </a:p>
      </dsp:txBody>
      <dsp:txXfrm>
        <a:off x="6971815" y="2545020"/>
        <a:ext cx="1603086" cy="777358"/>
      </dsp:txXfrm>
    </dsp:sp>
    <dsp:sp modelId="{45A45F78-A5A5-46A5-9570-B52C8D53AC78}">
      <dsp:nvSpPr>
        <dsp:cNvPr id="0" name=""/>
        <dsp:cNvSpPr/>
      </dsp:nvSpPr>
      <dsp:spPr>
        <a:xfrm rot="3310531">
          <a:off x="6038961" y="3395828"/>
          <a:ext cx="1156756" cy="25331"/>
        </a:xfrm>
        <a:custGeom>
          <a:avLst/>
          <a:gdLst/>
          <a:ahLst/>
          <a:cxnLst/>
          <a:rect l="0" t="0" r="0" b="0"/>
          <a:pathLst>
            <a:path>
              <a:moveTo>
                <a:pt x="0" y="12665"/>
              </a:moveTo>
              <a:lnTo>
                <a:pt x="1156756" y="12665"/>
              </a:lnTo>
            </a:path>
          </a:pathLst>
        </a:custGeom>
        <a:noFill/>
        <a:ln w="2642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6588420" y="3379574"/>
        <a:ext cx="57837" cy="57837"/>
      </dsp:txXfrm>
    </dsp:sp>
    <dsp:sp modelId="{6C7719AF-7094-4216-ADE3-6EB5F5B02B1B}">
      <dsp:nvSpPr>
        <dsp:cNvPr id="0" name=""/>
        <dsp:cNvSpPr/>
      </dsp:nvSpPr>
      <dsp:spPr>
        <a:xfrm>
          <a:off x="6947630" y="3470423"/>
          <a:ext cx="1651456" cy="825728"/>
        </a:xfrm>
        <a:prstGeom prst="roundRect">
          <a:avLst>
            <a:gd name="adj" fmla="val 10000"/>
          </a:avLst>
        </a:prstGeom>
        <a:gradFill rotWithShape="0">
          <a:gsLst>
            <a:gs pos="0">
              <a:schemeClr val="lt1">
                <a:hueOff val="0"/>
                <a:satOff val="0"/>
                <a:lumOff val="0"/>
                <a:alphaOff val="0"/>
                <a:shade val="70000"/>
                <a:satMod val="150000"/>
              </a:schemeClr>
            </a:gs>
            <a:gs pos="34000">
              <a:schemeClr val="lt1">
                <a:hueOff val="0"/>
                <a:satOff val="0"/>
                <a:lumOff val="0"/>
                <a:alphaOff val="0"/>
                <a:shade val="70000"/>
                <a:satMod val="140000"/>
              </a:schemeClr>
            </a:gs>
            <a:gs pos="70000">
              <a:schemeClr val="lt1">
                <a:hueOff val="0"/>
                <a:satOff val="0"/>
                <a:lumOff val="0"/>
                <a:alphaOff val="0"/>
                <a:tint val="100000"/>
                <a:shade val="90000"/>
                <a:satMod val="140000"/>
              </a:schemeClr>
            </a:gs>
            <a:gs pos="100000">
              <a:schemeClr val="l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l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Không</a:t>
          </a:r>
          <a:r>
            <a:rPr lang="en-US" sz="2000" kern="1200" dirty="0" smtClean="0"/>
            <a:t> do </a:t>
          </a:r>
          <a:r>
            <a:rPr lang="en-US" sz="2000" kern="1200" dirty="0" err="1" smtClean="0"/>
            <a:t>thai</a:t>
          </a:r>
          <a:endParaRPr lang="en-US" sz="2000" kern="1200" dirty="0" smtClean="0"/>
        </a:p>
      </dsp:txBody>
      <dsp:txXfrm>
        <a:off x="6971815" y="3494608"/>
        <a:ext cx="1603086" cy="777358"/>
      </dsp:txXfrm>
    </dsp:sp>
    <dsp:sp modelId="{61FA9A0E-55A3-4713-B7C6-AA4B8C6E45B8}">
      <dsp:nvSpPr>
        <dsp:cNvPr id="0" name=""/>
        <dsp:cNvSpPr/>
      </dsp:nvSpPr>
      <dsp:spPr>
        <a:xfrm rot="2142401">
          <a:off x="3898544" y="3633224"/>
          <a:ext cx="813510" cy="25331"/>
        </a:xfrm>
        <a:custGeom>
          <a:avLst/>
          <a:gdLst/>
          <a:ahLst/>
          <a:cxnLst/>
          <a:rect l="0" t="0" r="0" b="0"/>
          <a:pathLst>
            <a:path>
              <a:moveTo>
                <a:pt x="0" y="12665"/>
              </a:moveTo>
              <a:lnTo>
                <a:pt x="813510" y="12665"/>
              </a:lnTo>
            </a:path>
          </a:pathLst>
        </a:custGeom>
        <a:noFill/>
        <a:ln w="2642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4284962" y="3625553"/>
        <a:ext cx="40675" cy="40675"/>
      </dsp:txXfrm>
    </dsp:sp>
    <dsp:sp modelId="{B95C98AC-846C-472A-A39D-645D36AF9AE2}">
      <dsp:nvSpPr>
        <dsp:cNvPr id="0" name=""/>
        <dsp:cNvSpPr/>
      </dsp:nvSpPr>
      <dsp:spPr>
        <a:xfrm>
          <a:off x="4635591" y="3470423"/>
          <a:ext cx="1651456" cy="825728"/>
        </a:xfrm>
        <a:prstGeom prst="roundRect">
          <a:avLst>
            <a:gd name="adj" fmla="val 10000"/>
          </a:avLst>
        </a:prstGeom>
        <a:gradFill rotWithShape="0">
          <a:gsLst>
            <a:gs pos="0">
              <a:schemeClr val="lt1">
                <a:hueOff val="0"/>
                <a:satOff val="0"/>
                <a:lumOff val="0"/>
                <a:alphaOff val="0"/>
                <a:shade val="70000"/>
                <a:satMod val="150000"/>
              </a:schemeClr>
            </a:gs>
            <a:gs pos="34000">
              <a:schemeClr val="lt1">
                <a:hueOff val="0"/>
                <a:satOff val="0"/>
                <a:lumOff val="0"/>
                <a:alphaOff val="0"/>
                <a:shade val="70000"/>
                <a:satMod val="140000"/>
              </a:schemeClr>
            </a:gs>
            <a:gs pos="70000">
              <a:schemeClr val="lt1">
                <a:hueOff val="0"/>
                <a:satOff val="0"/>
                <a:lumOff val="0"/>
                <a:alphaOff val="0"/>
                <a:tint val="100000"/>
                <a:shade val="90000"/>
                <a:satMod val="140000"/>
              </a:schemeClr>
            </a:gs>
            <a:gs pos="100000">
              <a:schemeClr val="lt1">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lt1">
              <a:hueOff val="0"/>
              <a:satOff val="0"/>
              <a:lumOff val="0"/>
              <a:alphaOff val="0"/>
              <a:shade val="3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XHTC </a:t>
          </a:r>
          <a:r>
            <a:rPr lang="en-US" sz="2000" kern="1200" dirty="0" err="1" smtClean="0"/>
            <a:t>bất</a:t>
          </a:r>
          <a:r>
            <a:rPr lang="en-US" sz="2000" kern="1200" dirty="0" smtClean="0"/>
            <a:t> </a:t>
          </a:r>
          <a:r>
            <a:rPr lang="en-US" sz="2000" kern="1200" dirty="0" err="1" smtClean="0"/>
            <a:t>thường</a:t>
          </a:r>
          <a:r>
            <a:rPr lang="en-US" sz="2000" kern="1200" dirty="0" smtClean="0"/>
            <a:t> </a:t>
          </a:r>
          <a:r>
            <a:rPr lang="en-US" sz="2000" kern="1200" dirty="0" err="1" smtClean="0"/>
            <a:t>không</a:t>
          </a:r>
          <a:r>
            <a:rPr lang="en-US" sz="2000" kern="1200" dirty="0" smtClean="0"/>
            <a:t> </a:t>
          </a:r>
          <a:r>
            <a:rPr lang="en-US" sz="2000" kern="1200" dirty="0" err="1" smtClean="0"/>
            <a:t>thai</a:t>
          </a:r>
          <a:r>
            <a:rPr lang="en-US" sz="2000" kern="1200" dirty="0" smtClean="0"/>
            <a:t> </a:t>
          </a:r>
          <a:r>
            <a:rPr lang="en-US" sz="2000" kern="1200" dirty="0" err="1" smtClean="0"/>
            <a:t>kì</a:t>
          </a:r>
          <a:endParaRPr lang="en-US" sz="2000" kern="1200" dirty="0" smtClean="0"/>
        </a:p>
      </dsp:txBody>
      <dsp:txXfrm>
        <a:off x="4659776" y="3494608"/>
        <a:ext cx="1603086" cy="777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6EA27-DE76-43D8-A7D3-BC15C6B256B7}">
      <dsp:nvSpPr>
        <dsp:cNvPr id="0" name=""/>
        <dsp:cNvSpPr/>
      </dsp:nvSpPr>
      <dsp:spPr>
        <a:xfrm>
          <a:off x="890" y="0"/>
          <a:ext cx="9137284" cy="1239637"/>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Ra </a:t>
          </a:r>
          <a:r>
            <a:rPr lang="en-US" sz="2900" kern="1200" dirty="0" err="1" smtClean="0"/>
            <a:t>huyết</a:t>
          </a:r>
          <a:r>
            <a:rPr lang="en-US" sz="2900" kern="1200" dirty="0" smtClean="0"/>
            <a:t> </a:t>
          </a:r>
          <a:r>
            <a:rPr lang="en-US" sz="2900" kern="1200" dirty="0" err="1" smtClean="0"/>
            <a:t>âm</a:t>
          </a:r>
          <a:r>
            <a:rPr lang="en-US" sz="2900" kern="1200" dirty="0" smtClean="0"/>
            <a:t> </a:t>
          </a:r>
          <a:r>
            <a:rPr lang="en-US" sz="2900" kern="1200" dirty="0" err="1" smtClean="0"/>
            <a:t>đạo</a:t>
          </a:r>
          <a:r>
            <a:rPr lang="en-US" sz="2900" kern="1200" dirty="0" smtClean="0"/>
            <a:t> </a:t>
          </a:r>
        </a:p>
        <a:p>
          <a:pPr lvl="0" algn="ctr" defTabSz="1289050">
            <a:lnSpc>
              <a:spcPct val="90000"/>
            </a:lnSpc>
            <a:spcBef>
              <a:spcPct val="0"/>
            </a:spcBef>
            <a:spcAft>
              <a:spcPct val="35000"/>
            </a:spcAft>
          </a:pPr>
          <a:r>
            <a:rPr lang="en-US" sz="2900" kern="1200" dirty="0" smtClean="0"/>
            <a:t>(</a:t>
          </a:r>
          <a:r>
            <a:rPr lang="en-US" sz="2900" kern="1200" dirty="0" err="1" smtClean="0"/>
            <a:t>thai</a:t>
          </a:r>
          <a:r>
            <a:rPr lang="en-US" sz="2900" kern="1200" dirty="0" smtClean="0"/>
            <a:t> &lt; 12 </a:t>
          </a:r>
          <a:r>
            <a:rPr lang="en-US" sz="2900" kern="1200" dirty="0" err="1" smtClean="0"/>
            <a:t>tuần</a:t>
          </a:r>
          <a:r>
            <a:rPr lang="en-US" sz="2900" kern="1200" dirty="0" smtClean="0"/>
            <a:t>)</a:t>
          </a:r>
          <a:endParaRPr lang="en-US" sz="2900" kern="1200" dirty="0"/>
        </a:p>
      </dsp:txBody>
      <dsp:txXfrm>
        <a:off x="37198" y="36308"/>
        <a:ext cx="9064668" cy="1167021"/>
      </dsp:txXfrm>
    </dsp:sp>
    <dsp:sp modelId="{0D35440A-18A6-4D51-BD69-487465D55DD8}">
      <dsp:nvSpPr>
        <dsp:cNvPr id="0" name=""/>
        <dsp:cNvSpPr/>
      </dsp:nvSpPr>
      <dsp:spPr>
        <a:xfrm>
          <a:off x="12276" y="1409766"/>
          <a:ext cx="9119447" cy="637311"/>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err="1" smtClean="0"/>
            <a:t>Khám</a:t>
          </a:r>
          <a:r>
            <a:rPr lang="en-US" sz="2800" kern="1200" dirty="0" smtClean="0"/>
            <a:t> </a:t>
          </a:r>
          <a:r>
            <a:rPr lang="en-US" sz="2800" kern="1200" dirty="0" err="1" smtClean="0"/>
            <a:t>lâm</a:t>
          </a:r>
          <a:r>
            <a:rPr lang="en-US" sz="2800" kern="1200" dirty="0" smtClean="0"/>
            <a:t> </a:t>
          </a:r>
          <a:r>
            <a:rPr lang="en-US" sz="2800" kern="1200" dirty="0" err="1" smtClean="0"/>
            <a:t>sàng</a:t>
          </a:r>
          <a:endParaRPr lang="en-US" sz="2800" kern="1200" dirty="0"/>
        </a:p>
      </dsp:txBody>
      <dsp:txXfrm>
        <a:off x="30942" y="1428432"/>
        <a:ext cx="9082115" cy="599979"/>
      </dsp:txXfrm>
    </dsp:sp>
    <dsp:sp modelId="{9E3FF43A-778F-4D9B-9436-724B7A32D38C}">
      <dsp:nvSpPr>
        <dsp:cNvPr id="0" name=""/>
        <dsp:cNvSpPr/>
      </dsp:nvSpPr>
      <dsp:spPr>
        <a:xfrm>
          <a:off x="12276" y="2214098"/>
          <a:ext cx="2210239" cy="22368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Có</a:t>
          </a:r>
          <a:r>
            <a:rPr lang="en-US" sz="2100" kern="1200" dirty="0" smtClean="0"/>
            <a:t> </a:t>
          </a:r>
          <a:r>
            <a:rPr lang="en-US" sz="2100" b="1" kern="1200" dirty="0" err="1" smtClean="0"/>
            <a:t>phản</a:t>
          </a:r>
          <a:r>
            <a:rPr lang="en-US" sz="2100" b="1" kern="1200" dirty="0" smtClean="0"/>
            <a:t> </a:t>
          </a:r>
          <a:r>
            <a:rPr lang="en-US" sz="2100" b="1" kern="1200" dirty="0" err="1" smtClean="0"/>
            <a:t>ứng</a:t>
          </a:r>
          <a:r>
            <a:rPr lang="en-US" sz="2100" b="1" kern="1200" dirty="0" smtClean="0"/>
            <a:t> </a:t>
          </a:r>
          <a:r>
            <a:rPr lang="en-US" sz="2100" b="1" kern="1200" dirty="0" err="1" smtClean="0"/>
            <a:t>phúc</a:t>
          </a:r>
          <a:r>
            <a:rPr lang="en-US" sz="2100" b="1" kern="1200" dirty="0" smtClean="0"/>
            <a:t> </a:t>
          </a:r>
          <a:r>
            <a:rPr lang="en-US" sz="2100" b="1" kern="1200" dirty="0" err="1" smtClean="0"/>
            <a:t>mạc</a:t>
          </a:r>
          <a:r>
            <a:rPr lang="en-US" sz="2100" kern="1200" dirty="0" smtClean="0"/>
            <a:t> </a:t>
          </a:r>
          <a:r>
            <a:rPr lang="en-US" sz="2100" kern="1200" dirty="0" err="1" smtClean="0"/>
            <a:t>và</a:t>
          </a:r>
          <a:r>
            <a:rPr lang="en-US" sz="2100" kern="1200" dirty="0" smtClean="0"/>
            <a:t> </a:t>
          </a:r>
          <a:r>
            <a:rPr lang="en-US" sz="2100" b="1" kern="1200" dirty="0" err="1" smtClean="0"/>
            <a:t>sinh</a:t>
          </a:r>
          <a:r>
            <a:rPr lang="en-US" sz="2100" b="1" kern="1200" dirty="0" smtClean="0"/>
            <a:t> </a:t>
          </a:r>
          <a:r>
            <a:rPr lang="en-US" sz="2100" b="1" kern="1200" dirty="0" err="1" smtClean="0"/>
            <a:t>hiệu</a:t>
          </a:r>
          <a:r>
            <a:rPr lang="en-US" sz="2100" b="1" kern="1200" dirty="0" smtClean="0"/>
            <a:t> </a:t>
          </a:r>
          <a:r>
            <a:rPr lang="en-US" sz="2100" b="1" kern="1200" dirty="0" err="1" smtClean="0"/>
            <a:t>không</a:t>
          </a:r>
          <a:r>
            <a:rPr lang="en-US" sz="2100" b="1" kern="1200" dirty="0" smtClean="0"/>
            <a:t> </a:t>
          </a:r>
          <a:r>
            <a:rPr lang="en-US" sz="2100" b="1" kern="1200" dirty="0" err="1" smtClean="0"/>
            <a:t>ổn</a:t>
          </a:r>
          <a:endParaRPr lang="en-US" sz="2100" b="1" kern="1200" dirty="0"/>
        </a:p>
      </dsp:txBody>
      <dsp:txXfrm>
        <a:off x="77012" y="2278834"/>
        <a:ext cx="2080767" cy="2107414"/>
      </dsp:txXfrm>
    </dsp:sp>
    <dsp:sp modelId="{F4A42685-A2E4-436D-8475-7B4010A25EFC}">
      <dsp:nvSpPr>
        <dsp:cNvPr id="0" name=""/>
        <dsp:cNvSpPr/>
      </dsp:nvSpPr>
      <dsp:spPr>
        <a:xfrm>
          <a:off x="12276" y="4618005"/>
          <a:ext cx="2210239" cy="22368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Có</a:t>
          </a:r>
          <a:r>
            <a:rPr lang="en-US" sz="2100" kern="1200" dirty="0" smtClean="0"/>
            <a:t> </a:t>
          </a:r>
          <a:r>
            <a:rPr lang="en-US" sz="2100" kern="1200" dirty="0" err="1" smtClean="0"/>
            <a:t>thể</a:t>
          </a:r>
          <a:r>
            <a:rPr lang="en-US" sz="2100" kern="1200" dirty="0" smtClean="0"/>
            <a:t> </a:t>
          </a:r>
          <a:r>
            <a:rPr lang="en-US" sz="2100" kern="1200" dirty="0" err="1" smtClean="0"/>
            <a:t>có</a:t>
          </a:r>
          <a:r>
            <a:rPr lang="en-US" sz="2100" kern="1200" dirty="0" smtClean="0"/>
            <a:t> </a:t>
          </a:r>
          <a:r>
            <a:rPr lang="en-US" sz="2100" kern="1200" dirty="0" err="1" smtClean="0"/>
            <a:t>xuất</a:t>
          </a:r>
          <a:r>
            <a:rPr lang="en-US" sz="2100" kern="1200" dirty="0" smtClean="0"/>
            <a:t> </a:t>
          </a:r>
          <a:r>
            <a:rPr lang="en-US" sz="2100" kern="1200" dirty="0" err="1" smtClean="0"/>
            <a:t>huyết</a:t>
          </a:r>
          <a:r>
            <a:rPr lang="en-US" sz="2100" kern="1200" dirty="0" smtClean="0"/>
            <a:t> </a:t>
          </a:r>
          <a:r>
            <a:rPr lang="en-US" sz="2100" kern="1200" dirty="0" err="1" smtClean="0"/>
            <a:t>nội</a:t>
          </a:r>
          <a:r>
            <a:rPr lang="en-US" sz="2100" kern="1200" dirty="0" smtClean="0">
              <a:sym typeface="Wingdings" pitchFamily="2" charset="2"/>
            </a:rPr>
            <a:t> </a:t>
          </a:r>
          <a:r>
            <a:rPr lang="en-US" sz="2100" kern="1200" dirty="0" err="1" smtClean="0">
              <a:sym typeface="Wingdings" pitchFamily="2" charset="2"/>
            </a:rPr>
            <a:t>chuyển</a:t>
          </a:r>
          <a:r>
            <a:rPr lang="en-US" sz="2100" kern="1200" dirty="0" smtClean="0">
              <a:sym typeface="Wingdings" pitchFamily="2" charset="2"/>
            </a:rPr>
            <a:t> </a:t>
          </a:r>
          <a:r>
            <a:rPr lang="en-US" sz="2100" b="1" u="sng" kern="1200" dirty="0" err="1" smtClean="0">
              <a:sym typeface="Wingdings" pitchFamily="2" charset="2"/>
            </a:rPr>
            <a:t>cấp</a:t>
          </a:r>
          <a:r>
            <a:rPr lang="en-US" sz="2100" b="1" u="sng" kern="1200" dirty="0" smtClean="0">
              <a:sym typeface="Wingdings" pitchFamily="2" charset="2"/>
            </a:rPr>
            <a:t> </a:t>
          </a:r>
          <a:r>
            <a:rPr lang="en-US" sz="2100" b="1" u="sng" kern="1200" dirty="0" err="1" smtClean="0">
              <a:sym typeface="Wingdings" pitchFamily="2" charset="2"/>
            </a:rPr>
            <a:t>cứu</a:t>
          </a:r>
          <a:r>
            <a:rPr lang="en-US" sz="2100" b="1" u="sng" kern="1200" dirty="0" smtClean="0">
              <a:sym typeface="Wingdings" pitchFamily="2" charset="2"/>
            </a:rPr>
            <a:t> </a:t>
          </a:r>
          <a:r>
            <a:rPr lang="en-US" sz="2100" kern="1200" dirty="0" err="1" smtClean="0">
              <a:sym typeface="Wingdings" pitchFamily="2" charset="2"/>
            </a:rPr>
            <a:t>ngay</a:t>
          </a:r>
          <a:endParaRPr lang="en-US" sz="2100" kern="1200" dirty="0"/>
        </a:p>
      </dsp:txBody>
      <dsp:txXfrm>
        <a:off x="77012" y="4682741"/>
        <a:ext cx="2080767" cy="2107414"/>
      </dsp:txXfrm>
    </dsp:sp>
    <dsp:sp modelId="{DD265DEF-2A0E-46AC-87F8-FB9798BF2549}">
      <dsp:nvSpPr>
        <dsp:cNvPr id="0" name=""/>
        <dsp:cNvSpPr/>
      </dsp:nvSpPr>
      <dsp:spPr>
        <a:xfrm>
          <a:off x="2315345" y="2214098"/>
          <a:ext cx="2210239" cy="22368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Xác</a:t>
          </a:r>
          <a:r>
            <a:rPr lang="en-US" sz="2100" kern="1200" dirty="0" smtClean="0"/>
            <a:t> </a:t>
          </a:r>
          <a:r>
            <a:rPr lang="en-US" sz="2100" kern="1200" dirty="0" err="1" smtClean="0"/>
            <a:t>định</a:t>
          </a:r>
          <a:r>
            <a:rPr lang="en-US" sz="2100" kern="1200" dirty="0" smtClean="0"/>
            <a:t> </a:t>
          </a:r>
          <a:r>
            <a:rPr lang="en-US" sz="2100" b="0" kern="1200" dirty="0" err="1" smtClean="0"/>
            <a:t>không</a:t>
          </a:r>
          <a:r>
            <a:rPr lang="en-US" sz="2100" kern="1200" dirty="0" smtClean="0"/>
            <a:t> </a:t>
          </a:r>
          <a:r>
            <a:rPr lang="en-US" sz="2100" kern="1200" dirty="0" err="1" smtClean="0"/>
            <a:t>phải</a:t>
          </a:r>
          <a:r>
            <a:rPr lang="en-US" sz="2100" kern="1200" dirty="0" smtClean="0"/>
            <a:t> </a:t>
          </a:r>
          <a:r>
            <a:rPr lang="en-US" sz="2100" kern="1200" dirty="0" err="1" smtClean="0"/>
            <a:t>nguyên</a:t>
          </a:r>
          <a:r>
            <a:rPr lang="en-US" sz="2100" kern="1200" dirty="0" smtClean="0"/>
            <a:t> </a:t>
          </a:r>
          <a:r>
            <a:rPr lang="en-US" sz="2100" kern="1200" dirty="0" err="1" smtClean="0"/>
            <a:t>nhân</a:t>
          </a:r>
          <a:r>
            <a:rPr lang="en-US" sz="2100" kern="1200" dirty="0" smtClean="0"/>
            <a:t> do </a:t>
          </a:r>
          <a:r>
            <a:rPr lang="en-US" sz="2100" kern="1200" dirty="0" err="1" smtClean="0"/>
            <a:t>thai</a:t>
          </a:r>
          <a:endParaRPr lang="en-US" sz="2100" kern="1200" dirty="0"/>
        </a:p>
      </dsp:txBody>
      <dsp:txXfrm>
        <a:off x="2380081" y="2278834"/>
        <a:ext cx="2080767" cy="2107414"/>
      </dsp:txXfrm>
    </dsp:sp>
    <dsp:sp modelId="{64412FF9-71D0-49D1-BE07-4F93B2D98399}">
      <dsp:nvSpPr>
        <dsp:cNvPr id="0" name=""/>
        <dsp:cNvSpPr/>
      </dsp:nvSpPr>
      <dsp:spPr>
        <a:xfrm>
          <a:off x="2315345" y="4618005"/>
          <a:ext cx="2210239" cy="22368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Tìm</a:t>
          </a:r>
          <a:r>
            <a:rPr lang="en-US" sz="2100" kern="1200" dirty="0" smtClean="0"/>
            <a:t> </a:t>
          </a:r>
          <a:r>
            <a:rPr lang="en-US" sz="2100" kern="1200" dirty="0" err="1" smtClean="0"/>
            <a:t>nguyên</a:t>
          </a:r>
          <a:r>
            <a:rPr lang="en-US" sz="2100" kern="1200" dirty="0" smtClean="0"/>
            <a:t> </a:t>
          </a:r>
          <a:r>
            <a:rPr lang="en-US" sz="2100" kern="1200" dirty="0" err="1" smtClean="0"/>
            <a:t>nhân</a:t>
          </a:r>
          <a:r>
            <a:rPr lang="en-US" sz="2100" kern="1200" dirty="0" smtClean="0"/>
            <a:t> </a:t>
          </a:r>
          <a:r>
            <a:rPr lang="en-US" sz="2100" kern="1200" dirty="0" err="1" smtClean="0"/>
            <a:t>để</a:t>
          </a:r>
          <a:r>
            <a:rPr lang="en-US" sz="2100" kern="1200" dirty="0" smtClean="0"/>
            <a:t> </a:t>
          </a:r>
          <a:r>
            <a:rPr lang="en-US" sz="2100" kern="1200" dirty="0" err="1" smtClean="0"/>
            <a:t>điều</a:t>
          </a:r>
          <a:r>
            <a:rPr lang="en-US" sz="2100" kern="1200" dirty="0" smtClean="0"/>
            <a:t> </a:t>
          </a:r>
          <a:r>
            <a:rPr lang="en-US" sz="2100" kern="1200" dirty="0" err="1" smtClean="0"/>
            <a:t>trị</a:t>
          </a:r>
          <a:r>
            <a:rPr lang="en-US" sz="2100" kern="1200" dirty="0" smtClean="0"/>
            <a:t> </a:t>
          </a:r>
          <a:r>
            <a:rPr lang="en-US" sz="2100" kern="1200" dirty="0" err="1" smtClean="0"/>
            <a:t>theo</a:t>
          </a:r>
          <a:r>
            <a:rPr lang="en-US" sz="2100" kern="1200" dirty="0" smtClean="0"/>
            <a:t> </a:t>
          </a:r>
          <a:r>
            <a:rPr lang="en-US" sz="2100" kern="1200" dirty="0" err="1" smtClean="0"/>
            <a:t>nguyên</a:t>
          </a:r>
          <a:r>
            <a:rPr lang="en-US" sz="2100" kern="1200" dirty="0" smtClean="0"/>
            <a:t> </a:t>
          </a:r>
          <a:r>
            <a:rPr lang="en-US" sz="2100" kern="1200" dirty="0" err="1" smtClean="0"/>
            <a:t>nhân</a:t>
          </a:r>
          <a:endParaRPr lang="en-US" sz="2100" kern="1200" dirty="0"/>
        </a:p>
      </dsp:txBody>
      <dsp:txXfrm>
        <a:off x="2380081" y="4682741"/>
        <a:ext cx="2080767" cy="2107414"/>
      </dsp:txXfrm>
    </dsp:sp>
    <dsp:sp modelId="{52AE9B9C-1B8E-4624-AA50-57BAB02D7E73}">
      <dsp:nvSpPr>
        <dsp:cNvPr id="0" name=""/>
        <dsp:cNvSpPr/>
      </dsp:nvSpPr>
      <dsp:spPr>
        <a:xfrm>
          <a:off x="4618415" y="2214098"/>
          <a:ext cx="2210239" cy="22368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Nhìn</a:t>
          </a:r>
          <a:r>
            <a:rPr lang="en-US" sz="2100" kern="1200" dirty="0" smtClean="0"/>
            <a:t> </a:t>
          </a:r>
          <a:r>
            <a:rPr lang="en-US" sz="2100" kern="1200" dirty="0" err="1" smtClean="0"/>
            <a:t>thấy</a:t>
          </a:r>
          <a:r>
            <a:rPr lang="en-US" sz="2100" kern="1200" dirty="0" smtClean="0"/>
            <a:t> </a:t>
          </a:r>
          <a:r>
            <a:rPr lang="en-US" sz="2100" kern="1200" dirty="0" err="1" smtClean="0"/>
            <a:t>có</a:t>
          </a:r>
          <a:r>
            <a:rPr lang="en-US" sz="2100" kern="1200" dirty="0" smtClean="0"/>
            <a:t> </a:t>
          </a:r>
          <a:r>
            <a:rPr lang="en-US" sz="2100" b="1" kern="1200" dirty="0" err="1" smtClean="0"/>
            <a:t>sản</a:t>
          </a:r>
          <a:r>
            <a:rPr lang="en-US" sz="2100" b="1" kern="1200" dirty="0" smtClean="0"/>
            <a:t> </a:t>
          </a:r>
          <a:r>
            <a:rPr lang="en-US" sz="2100" b="1" kern="1200" dirty="0" err="1" smtClean="0"/>
            <a:t>phẩm</a:t>
          </a:r>
          <a:r>
            <a:rPr lang="en-US" sz="2100" b="1" kern="1200" dirty="0" smtClean="0"/>
            <a:t> </a:t>
          </a:r>
          <a:r>
            <a:rPr lang="en-US" sz="2100" b="1" kern="1200" dirty="0" err="1" smtClean="0"/>
            <a:t>thụ</a:t>
          </a:r>
          <a:r>
            <a:rPr lang="en-US" sz="2100" b="1" kern="1200" dirty="0" smtClean="0"/>
            <a:t> </a:t>
          </a:r>
          <a:r>
            <a:rPr lang="en-US" sz="2100" b="1" kern="1200" dirty="0" err="1" smtClean="0"/>
            <a:t>thai</a:t>
          </a:r>
          <a:r>
            <a:rPr lang="en-US" sz="2100" b="1" kern="1200" dirty="0" smtClean="0"/>
            <a:t> </a:t>
          </a:r>
          <a:r>
            <a:rPr lang="en-US" sz="2100" kern="1200" dirty="0" err="1" smtClean="0"/>
            <a:t>trên</a:t>
          </a:r>
          <a:r>
            <a:rPr lang="en-US" sz="2100" kern="1200" dirty="0" smtClean="0"/>
            <a:t> CTC </a:t>
          </a:r>
          <a:r>
            <a:rPr lang="en-US" sz="2100" kern="1200" dirty="0" err="1" smtClean="0"/>
            <a:t>khi</a:t>
          </a:r>
          <a:r>
            <a:rPr lang="en-US" sz="2100" kern="1200" dirty="0" smtClean="0"/>
            <a:t> </a:t>
          </a:r>
          <a:r>
            <a:rPr lang="en-US" sz="2100" kern="1200" dirty="0" err="1" smtClean="0"/>
            <a:t>khám</a:t>
          </a:r>
          <a:endParaRPr lang="en-US" sz="2100" kern="1200" dirty="0"/>
        </a:p>
      </dsp:txBody>
      <dsp:txXfrm>
        <a:off x="4683151" y="2278834"/>
        <a:ext cx="2080767" cy="2107414"/>
      </dsp:txXfrm>
    </dsp:sp>
    <dsp:sp modelId="{A0B3E9BB-EE93-4B88-A26F-ED24C27AD1C3}">
      <dsp:nvSpPr>
        <dsp:cNvPr id="0" name=""/>
        <dsp:cNvSpPr/>
      </dsp:nvSpPr>
      <dsp:spPr>
        <a:xfrm>
          <a:off x="4618415" y="4618005"/>
          <a:ext cx="2210239" cy="22368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Điều</a:t>
          </a:r>
          <a:r>
            <a:rPr lang="en-US" sz="2100" kern="1200" dirty="0" smtClean="0"/>
            <a:t> </a:t>
          </a:r>
          <a:r>
            <a:rPr lang="en-US" sz="2100" kern="1200" dirty="0" err="1" smtClean="0"/>
            <a:t>trị</a:t>
          </a:r>
          <a:r>
            <a:rPr lang="en-US" sz="2100" kern="1200" dirty="0" smtClean="0"/>
            <a:t> </a:t>
          </a:r>
          <a:r>
            <a:rPr lang="en-US" sz="2100" kern="1200" dirty="0" err="1" smtClean="0"/>
            <a:t>tình</a:t>
          </a:r>
          <a:r>
            <a:rPr lang="en-US" sz="2100" kern="1200" dirty="0" smtClean="0"/>
            <a:t> </a:t>
          </a:r>
          <a:r>
            <a:rPr lang="en-US" sz="2100" kern="1200" dirty="0" err="1" smtClean="0"/>
            <a:t>trạng</a:t>
          </a:r>
          <a:r>
            <a:rPr lang="en-US" sz="2100" kern="1200" dirty="0" smtClean="0"/>
            <a:t> </a:t>
          </a:r>
          <a:r>
            <a:rPr lang="en-US" sz="2100" kern="1200" dirty="0" err="1" smtClean="0"/>
            <a:t>sẩy</a:t>
          </a:r>
          <a:r>
            <a:rPr lang="en-US" sz="2100" kern="1200" dirty="0" smtClean="0"/>
            <a:t> </a:t>
          </a:r>
          <a:r>
            <a:rPr lang="en-US" sz="2100" kern="1200" dirty="0" err="1" smtClean="0"/>
            <a:t>thai</a:t>
          </a:r>
          <a:r>
            <a:rPr lang="en-US" sz="2100" kern="1200" dirty="0" smtClean="0"/>
            <a:t> </a:t>
          </a:r>
          <a:r>
            <a:rPr lang="en-US" sz="2100" kern="1200" dirty="0" err="1" smtClean="0"/>
            <a:t>đang</a:t>
          </a:r>
          <a:r>
            <a:rPr lang="en-US" sz="2100" kern="1200" dirty="0" smtClean="0"/>
            <a:t> </a:t>
          </a:r>
          <a:r>
            <a:rPr lang="en-US" sz="2100" kern="1200" dirty="0" err="1" smtClean="0"/>
            <a:t>tiến</a:t>
          </a:r>
          <a:r>
            <a:rPr lang="en-US" sz="2100" kern="1200" dirty="0" smtClean="0"/>
            <a:t> </a:t>
          </a:r>
          <a:r>
            <a:rPr lang="en-US" sz="2100" kern="1200" dirty="0" err="1" smtClean="0"/>
            <a:t>triển</a:t>
          </a:r>
          <a:r>
            <a:rPr lang="en-US" sz="2100" kern="1200" dirty="0" smtClean="0"/>
            <a:t> hay </a:t>
          </a:r>
          <a:r>
            <a:rPr lang="en-US" sz="2100" kern="1200" dirty="0" err="1" smtClean="0"/>
            <a:t>sẩy</a:t>
          </a:r>
          <a:r>
            <a:rPr lang="en-US" sz="2100" kern="1200" dirty="0" smtClean="0"/>
            <a:t> </a:t>
          </a:r>
          <a:r>
            <a:rPr lang="en-US" sz="2100" kern="1200" dirty="0" err="1" smtClean="0"/>
            <a:t>thai</a:t>
          </a:r>
          <a:r>
            <a:rPr lang="en-US" sz="2100" kern="1200" dirty="0" smtClean="0"/>
            <a:t> </a:t>
          </a:r>
          <a:r>
            <a:rPr lang="en-US" sz="2100" kern="1200" dirty="0" err="1" smtClean="0"/>
            <a:t>không</a:t>
          </a:r>
          <a:r>
            <a:rPr lang="en-US" sz="2100" kern="1200" dirty="0" smtClean="0"/>
            <a:t> </a:t>
          </a:r>
          <a:r>
            <a:rPr lang="en-US" sz="2100" kern="1200" dirty="0" err="1" smtClean="0"/>
            <a:t>trọn</a:t>
          </a:r>
          <a:endParaRPr lang="en-US" sz="2100" kern="1200" dirty="0"/>
        </a:p>
      </dsp:txBody>
      <dsp:txXfrm>
        <a:off x="4683151" y="4682741"/>
        <a:ext cx="2080767" cy="2107414"/>
      </dsp:txXfrm>
    </dsp:sp>
    <dsp:sp modelId="{55538F01-6CC7-4956-A911-014DD9F33743}">
      <dsp:nvSpPr>
        <dsp:cNvPr id="0" name=""/>
        <dsp:cNvSpPr/>
      </dsp:nvSpPr>
      <dsp:spPr>
        <a:xfrm>
          <a:off x="6921484" y="2214098"/>
          <a:ext cx="2210239" cy="22368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Sinh</a:t>
          </a:r>
          <a:r>
            <a:rPr lang="en-US" sz="2100" kern="1200" dirty="0" smtClean="0"/>
            <a:t> </a:t>
          </a:r>
          <a:r>
            <a:rPr lang="en-US" sz="2100" kern="1200" dirty="0" err="1" smtClean="0"/>
            <a:t>hiệu</a:t>
          </a:r>
          <a:r>
            <a:rPr lang="en-US" sz="2100" kern="1200" dirty="0" smtClean="0"/>
            <a:t> </a:t>
          </a:r>
          <a:r>
            <a:rPr lang="en-US" sz="2100" kern="1200" dirty="0" err="1" smtClean="0"/>
            <a:t>ổn</a:t>
          </a:r>
          <a:r>
            <a:rPr lang="en-US" sz="2100" kern="1200" dirty="0" smtClean="0"/>
            <a:t>, </a:t>
          </a:r>
          <a:r>
            <a:rPr lang="en-US" sz="2100" kern="1200" dirty="0" err="1" smtClean="0"/>
            <a:t>không</a:t>
          </a:r>
          <a:r>
            <a:rPr lang="en-US" sz="2100" kern="1200" dirty="0" smtClean="0"/>
            <a:t> </a:t>
          </a:r>
          <a:r>
            <a:rPr lang="en-US" sz="2100" kern="1200" dirty="0" err="1" smtClean="0"/>
            <a:t>có</a:t>
          </a:r>
          <a:r>
            <a:rPr lang="en-US" sz="2100" kern="1200" dirty="0" smtClean="0"/>
            <a:t> </a:t>
          </a:r>
          <a:r>
            <a:rPr lang="en-US" sz="2100" kern="1200" dirty="0" err="1" smtClean="0"/>
            <a:t>mô</a:t>
          </a:r>
          <a:r>
            <a:rPr lang="en-US" sz="2100" kern="1200" dirty="0" smtClean="0"/>
            <a:t> </a:t>
          </a:r>
          <a:r>
            <a:rPr lang="en-US" sz="2100" kern="1200" dirty="0" err="1" smtClean="0"/>
            <a:t>thai</a:t>
          </a:r>
          <a:r>
            <a:rPr lang="en-US" sz="2100" kern="1200" dirty="0" smtClean="0"/>
            <a:t> </a:t>
          </a:r>
          <a:r>
            <a:rPr lang="en-US" sz="2100" kern="1200" dirty="0" err="1" smtClean="0"/>
            <a:t>tại</a:t>
          </a:r>
          <a:r>
            <a:rPr lang="en-US" sz="2100" kern="1200" dirty="0" smtClean="0"/>
            <a:t> CTC </a:t>
          </a:r>
          <a:r>
            <a:rPr lang="en-US" sz="2100" kern="1200" dirty="0" err="1" smtClean="0"/>
            <a:t>và</a:t>
          </a:r>
          <a:r>
            <a:rPr lang="en-US" sz="2100" kern="1200" dirty="0" smtClean="0"/>
            <a:t> </a:t>
          </a:r>
          <a:r>
            <a:rPr lang="en-US" sz="2100" kern="1200" dirty="0" err="1" smtClean="0"/>
            <a:t>không</a:t>
          </a:r>
          <a:r>
            <a:rPr lang="en-US" sz="2100" kern="1200" dirty="0" smtClean="0"/>
            <a:t> </a:t>
          </a:r>
          <a:r>
            <a:rPr lang="en-US" sz="2100" kern="1200" dirty="0" err="1" smtClean="0"/>
            <a:t>thấy</a:t>
          </a:r>
          <a:r>
            <a:rPr lang="en-US" sz="2100" kern="1200" dirty="0" smtClean="0"/>
            <a:t> </a:t>
          </a:r>
          <a:r>
            <a:rPr lang="en-US" sz="2100" kern="1200" dirty="0" err="1" smtClean="0"/>
            <a:t>chảy</a:t>
          </a:r>
          <a:r>
            <a:rPr lang="en-US" sz="2100" kern="1200" dirty="0" smtClean="0"/>
            <a:t> </a:t>
          </a:r>
          <a:r>
            <a:rPr lang="en-US" sz="2100" kern="1200" dirty="0" err="1" smtClean="0"/>
            <a:t>máu</a:t>
          </a:r>
          <a:r>
            <a:rPr lang="en-US" sz="2100" kern="1200" dirty="0" smtClean="0"/>
            <a:t> do </a:t>
          </a:r>
          <a:r>
            <a:rPr lang="en-US" sz="2100" kern="1200" dirty="0" err="1" smtClean="0"/>
            <a:t>nguyên</a:t>
          </a:r>
          <a:r>
            <a:rPr lang="en-US" sz="2100" kern="1200" dirty="0" smtClean="0"/>
            <a:t> </a:t>
          </a:r>
          <a:r>
            <a:rPr lang="en-US" sz="2100" kern="1200" dirty="0" err="1" smtClean="0"/>
            <a:t>nhân</a:t>
          </a:r>
          <a:r>
            <a:rPr lang="en-US" sz="2100" kern="1200" dirty="0" smtClean="0"/>
            <a:t> </a:t>
          </a:r>
          <a:r>
            <a:rPr lang="en-US" sz="2100" kern="1200" dirty="0" err="1" smtClean="0"/>
            <a:t>khác</a:t>
          </a:r>
          <a:endParaRPr lang="en-US" sz="2100" kern="1200" dirty="0"/>
        </a:p>
      </dsp:txBody>
      <dsp:txXfrm>
        <a:off x="6986220" y="2278834"/>
        <a:ext cx="2080767" cy="2107414"/>
      </dsp:txXfrm>
    </dsp:sp>
    <dsp:sp modelId="{9038AEFB-6A27-49B1-995D-ECC1806C3634}">
      <dsp:nvSpPr>
        <dsp:cNvPr id="0" name=""/>
        <dsp:cNvSpPr/>
      </dsp:nvSpPr>
      <dsp:spPr>
        <a:xfrm>
          <a:off x="6921484" y="4618005"/>
          <a:ext cx="2210239" cy="2236886"/>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err="1" smtClean="0"/>
            <a:t>Siêu</a:t>
          </a:r>
          <a:r>
            <a:rPr lang="en-US" sz="2100" b="1" kern="1200" dirty="0" smtClean="0"/>
            <a:t> </a:t>
          </a:r>
          <a:r>
            <a:rPr lang="en-US" sz="2100" b="1" kern="1200" dirty="0" err="1" smtClean="0"/>
            <a:t>âm</a:t>
          </a:r>
          <a:r>
            <a:rPr lang="en-US" sz="2100" b="1" kern="1200" dirty="0" smtClean="0"/>
            <a:t> </a:t>
          </a:r>
          <a:r>
            <a:rPr lang="en-US" sz="2100" b="1" kern="1200" dirty="0" err="1" smtClean="0"/>
            <a:t>ngả</a:t>
          </a:r>
          <a:r>
            <a:rPr lang="en-US" sz="2100" b="1" kern="1200" dirty="0" smtClean="0"/>
            <a:t> </a:t>
          </a:r>
          <a:r>
            <a:rPr lang="en-US" sz="2100" b="1" kern="1200" dirty="0" err="1" smtClean="0"/>
            <a:t>âm</a:t>
          </a:r>
          <a:r>
            <a:rPr lang="en-US" sz="2100" b="1" kern="1200" dirty="0" smtClean="0"/>
            <a:t> </a:t>
          </a:r>
          <a:r>
            <a:rPr lang="en-US" sz="2100" b="1" kern="1200" dirty="0" err="1" smtClean="0"/>
            <a:t>đạo</a:t>
          </a:r>
          <a:endParaRPr lang="en-US" sz="2100" b="1" kern="1200" dirty="0"/>
        </a:p>
      </dsp:txBody>
      <dsp:txXfrm>
        <a:off x="6986220" y="4682741"/>
        <a:ext cx="2080767" cy="210741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EEEFA-8030-4ECF-A66F-F420B5F78F56}" type="datetimeFigureOut">
              <a:rPr lang="en-US" smtClean="0"/>
              <a:pPr/>
              <a:t>04/10/2018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5FB014-421B-42E0-A0DA-8F56486BEF23}" type="slidenum">
              <a:rPr lang="en-US" smtClean="0"/>
              <a:pPr/>
              <a:t>‹#›</a:t>
            </a:fld>
            <a:endParaRPr lang="en-US"/>
          </a:p>
        </p:txBody>
      </p:sp>
    </p:spTree>
    <p:extLst>
      <p:ext uri="{BB962C8B-B14F-4D97-AF65-F5344CB8AC3E}">
        <p14:creationId xmlns:p14="http://schemas.microsoft.com/office/powerpoint/2010/main" xmlns="" val="2270041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uptodate.com/contents/overview-of-the-etiology-and-evaluation-of-vaginal-bleeding-in-pregnant-women/abstract/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cbi.nlm.nih.gov/books/NBK132781/"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Bleeding related to miscarriage is the most common </a:t>
            </a:r>
            <a:r>
              <a:rPr lang="en-US" sz="1200" b="0" i="0" kern="1200" dirty="0" err="1" smtClean="0">
                <a:solidFill>
                  <a:schemeClr val="tx1"/>
                </a:solidFill>
                <a:effectLst/>
                <a:latin typeface="+mn-lt"/>
                <a:ea typeface="+mn-ea"/>
                <a:cs typeface="+mn-cs"/>
              </a:rPr>
              <a:t>nontraumatic</a:t>
            </a:r>
            <a:r>
              <a:rPr lang="en-US" sz="1200" b="0" i="0" kern="1200" dirty="0" smtClean="0">
                <a:solidFill>
                  <a:schemeClr val="tx1"/>
                </a:solidFill>
                <a:effectLst/>
                <a:latin typeface="+mn-lt"/>
                <a:ea typeface="+mn-ea"/>
                <a:cs typeface="+mn-cs"/>
              </a:rPr>
              <a:t> cause of first trimester bleeding (prevalence of miscarriage 15 to 20 percent of pregnancies). Although bleeding may be heavy, only about 1 percent of expectantly managed women require blood transfusion [</a:t>
            </a:r>
            <a:r>
              <a:rPr lang="en-US" sz="1200" b="0" i="0" kern="1200" dirty="0" smtClean="0">
                <a:solidFill>
                  <a:schemeClr val="tx1"/>
                </a:solidFill>
                <a:effectLst/>
                <a:latin typeface="+mn-lt"/>
                <a:ea typeface="+mn-ea"/>
                <a:cs typeface="+mn-cs"/>
                <a:hlinkClick r:id="rId3"/>
              </a:rPr>
              <a:t>1</a:t>
            </a:r>
            <a:r>
              <a:rPr lang="en-US" sz="1200" b="0" i="0" kern="1200" dirty="0" smtClean="0">
                <a:solidFill>
                  <a:schemeClr val="tx1"/>
                </a:solidFill>
                <a:effectLst/>
                <a:latin typeface="+mn-lt"/>
                <a:ea typeface="+mn-ea"/>
                <a:cs typeface="+mn-cs"/>
              </a:rPr>
              <a:t>]. Ectopic pregnancy is much less common (prevalence of ectopic pregnancy: 2 percent of pregnancies), but the most serious etiology of first trimester bleeding as rupture of the </a:t>
            </a:r>
            <a:r>
              <a:rPr lang="en-US" sz="1200" b="0" i="0" kern="1200" dirty="0" err="1" smtClean="0">
                <a:solidFill>
                  <a:schemeClr val="tx1"/>
                </a:solidFill>
                <a:effectLst/>
                <a:latin typeface="+mn-lt"/>
                <a:ea typeface="+mn-ea"/>
                <a:cs typeface="+mn-cs"/>
              </a:rPr>
              <a:t>extrauterine</a:t>
            </a:r>
            <a:r>
              <a:rPr lang="en-US" sz="1200" b="0" i="0" kern="1200" dirty="0" smtClean="0">
                <a:solidFill>
                  <a:schemeClr val="tx1"/>
                </a:solidFill>
                <a:effectLst/>
                <a:latin typeface="+mn-lt"/>
                <a:ea typeface="+mn-ea"/>
                <a:cs typeface="+mn-cs"/>
              </a:rPr>
              <a:t> pregnancy is a life-threatening complication; therefore, this diagnosis must be excluded in every pregnant woman with bleeding</a:t>
            </a:r>
            <a:endParaRPr lang="en-US" dirty="0"/>
          </a:p>
        </p:txBody>
      </p:sp>
      <p:sp>
        <p:nvSpPr>
          <p:cNvPr id="4" name="Slide Number Placeholder 3"/>
          <p:cNvSpPr>
            <a:spLocks noGrp="1"/>
          </p:cNvSpPr>
          <p:nvPr>
            <p:ph type="sldNum" sz="quarter" idx="10"/>
          </p:nvPr>
        </p:nvSpPr>
        <p:spPr/>
        <p:txBody>
          <a:bodyPr/>
          <a:lstStyle/>
          <a:p>
            <a:fld id="{5F5FB014-421B-42E0-A0DA-8F56486BEF23}" type="slidenum">
              <a:rPr lang="en-US" smtClean="0"/>
              <a:pPr/>
              <a:t>2</a:t>
            </a:fld>
            <a:endParaRPr lang="en-US"/>
          </a:p>
        </p:txBody>
      </p:sp>
    </p:spTree>
    <p:extLst>
      <p:ext uri="{BB962C8B-B14F-4D97-AF65-F5344CB8AC3E}">
        <p14:creationId xmlns:p14="http://schemas.microsoft.com/office/powerpoint/2010/main" xmlns="" val="205098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 1 lists absolute and relative contraindications to </a:t>
            </a:r>
          </a:p>
          <a:p>
            <a:r>
              <a:rPr lang="en-US" dirty="0" smtClean="0"/>
              <a:t>methotrexate therapy (43). Before administering metho-</a:t>
            </a:r>
          </a:p>
          <a:p>
            <a:r>
              <a:rPr lang="en-US" dirty="0" smtClean="0"/>
              <a:t>trexate, it is important to reasonably exclude the presence </a:t>
            </a:r>
          </a:p>
          <a:p>
            <a:r>
              <a:rPr lang="en-US" dirty="0" smtClean="0"/>
              <a:t>of an intrauterine pregnancy. In addition, methotrexate </a:t>
            </a:r>
          </a:p>
          <a:p>
            <a:r>
              <a:rPr lang="en-US" dirty="0" smtClean="0"/>
              <a:t>administration should be avoided in patients with clini-</a:t>
            </a:r>
          </a:p>
          <a:p>
            <a:r>
              <a:rPr lang="en-US" dirty="0" smtClean="0"/>
              <a:t>cally significant elevations in serum creatinine, liver </a:t>
            </a:r>
          </a:p>
          <a:p>
            <a:r>
              <a:rPr lang="en-US" dirty="0" smtClean="0"/>
              <a:t>transaminases, or bone marrow dysfunction indicated </a:t>
            </a:r>
          </a:p>
          <a:p>
            <a:r>
              <a:rPr lang="en-US" dirty="0" smtClean="0"/>
              <a:t>by significant anemia, leukopenia, or thrombocytope-</a:t>
            </a:r>
          </a:p>
          <a:p>
            <a:r>
              <a:rPr lang="en-US" dirty="0" smtClean="0"/>
              <a:t>nia. Because methotrexate affects all rapidly dividing </a:t>
            </a:r>
          </a:p>
          <a:p>
            <a:r>
              <a:rPr lang="en-US" dirty="0" smtClean="0"/>
              <a:t>tissues within the body, including bone marrow, the </a:t>
            </a:r>
          </a:p>
          <a:p>
            <a:r>
              <a:rPr lang="en-US" dirty="0" smtClean="0"/>
              <a:t>gastrointestinal mucosa, and the respiratory epithelium, </a:t>
            </a:r>
            <a:endParaRPr lang="en-US" dirty="0"/>
          </a:p>
        </p:txBody>
      </p:sp>
      <p:sp>
        <p:nvSpPr>
          <p:cNvPr id="4" name="Slide Number Placeholder 3"/>
          <p:cNvSpPr>
            <a:spLocks noGrp="1"/>
          </p:cNvSpPr>
          <p:nvPr>
            <p:ph type="sldNum" sz="quarter" idx="10"/>
          </p:nvPr>
        </p:nvSpPr>
        <p:spPr/>
        <p:txBody>
          <a:bodyPr/>
          <a:lstStyle/>
          <a:p>
            <a:fld id="{5F5FB014-421B-42E0-A0DA-8F56486BEF23}"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Threatened miscarriage is the most common complication of early pregnancy, occurring in approximately 20% of pregnant women before 20 weeks of gestation (</a:t>
            </a:r>
            <a:r>
              <a:rPr lang="en-US" sz="1200" b="0" i="0" kern="1200" dirty="0" err="1" smtClean="0">
                <a:solidFill>
                  <a:schemeClr val="tx1"/>
                </a:solidFill>
                <a:effectLst/>
                <a:latin typeface="+mn-lt"/>
                <a:ea typeface="+mn-ea"/>
                <a:cs typeface="+mn-cs"/>
                <a:hlinkClick r:id="rId3"/>
              </a:rPr>
              <a:t>Sotiriadis</a:t>
            </a:r>
            <a:r>
              <a:rPr lang="en-US" sz="1200" b="0" i="0" kern="1200" dirty="0" smtClean="0">
                <a:solidFill>
                  <a:schemeClr val="tx1"/>
                </a:solidFill>
                <a:effectLst/>
                <a:latin typeface="+mn-lt"/>
                <a:ea typeface="+mn-ea"/>
                <a:cs typeface="+mn-cs"/>
                <a:hlinkClick r:id="rId3"/>
              </a:rPr>
              <a:t> et al, 2004</a:t>
            </a:r>
            <a:r>
              <a:rPr lang="en-US" sz="1200" b="0" i="0" kern="1200" dirty="0" smtClean="0">
                <a:solidFill>
                  <a:schemeClr val="tx1"/>
                </a:solidFill>
                <a:effectLst/>
                <a:latin typeface="+mn-lt"/>
                <a:ea typeface="+mn-ea"/>
                <a:cs typeface="+mn-cs"/>
              </a:rPr>
              <a:t>). Although many women who have threatened miscarriage go on to have a successful pregnancy, there is an increase in risk of miscarriage in the same pregnancy of 2.6 times and 17% of women with threatened miscarriage go on to have further complications in the same pregnancy. In the UK, it is estimated that around a quarter of a million pregnancies each year end in a miscarriage (</a:t>
            </a:r>
            <a:r>
              <a:rPr lang="en-US" sz="1200" b="0" i="0" kern="1200" dirty="0" smtClean="0">
                <a:solidFill>
                  <a:schemeClr val="tx1"/>
                </a:solidFill>
                <a:effectLst/>
                <a:latin typeface="+mn-lt"/>
                <a:ea typeface="+mn-ea"/>
                <a:cs typeface="+mn-cs"/>
                <a:hlinkClick r:id="rId3"/>
              </a:rPr>
              <a:t>The Miscarriage Association, 2011</a:t>
            </a:r>
            <a:r>
              <a:rPr lang="en-US" sz="1200" b="0" i="0" kern="1200" dirty="0" smtClean="0">
                <a:solidFill>
                  <a:schemeClr val="tx1"/>
                </a:solidFill>
                <a:effectLst/>
                <a:latin typeface="+mn-lt"/>
                <a:ea typeface="+mn-ea"/>
                <a:cs typeface="+mn-cs"/>
              </a:rPr>
              <a:t>). This loss is associated with a significant amount of physical and psychological morbidity. This chapter presents evidence and guidance for clinically effective and cost-effective care for women with miscarriage considering both clinical and psychological outcomes.</a:t>
            </a:r>
            <a:endParaRPr lang="en-US" dirty="0"/>
          </a:p>
        </p:txBody>
      </p:sp>
      <p:sp>
        <p:nvSpPr>
          <p:cNvPr id="4" name="Slide Number Placeholder 3"/>
          <p:cNvSpPr>
            <a:spLocks noGrp="1"/>
          </p:cNvSpPr>
          <p:nvPr>
            <p:ph type="sldNum" sz="quarter" idx="10"/>
          </p:nvPr>
        </p:nvSpPr>
        <p:spPr/>
        <p:txBody>
          <a:bodyPr/>
          <a:lstStyle/>
          <a:p>
            <a:fld id="{9770EC19-7FFD-4FEB-8F7A-17287A4E424A}" type="slidenum">
              <a:rPr lang="en-US" smtClean="0"/>
              <a:pPr/>
              <a:t>67</a:t>
            </a:fld>
            <a:endParaRPr lang="en-US"/>
          </a:p>
        </p:txBody>
      </p:sp>
    </p:spTree>
    <p:extLst>
      <p:ext uri="{BB962C8B-B14F-4D97-AF65-F5344CB8AC3E}">
        <p14:creationId xmlns="" xmlns:p14="http://schemas.microsoft.com/office/powerpoint/2010/main" val="323861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4A54-0800-4CD7-8EB8-3EB4EF4C0995}"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4A54-0800-4CD7-8EB8-3EB4EF4C09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4A54-0800-4CD7-8EB8-3EB4EF4C09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4A54-0800-4CD7-8EB8-3EB4EF4C09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4A54-0800-4CD7-8EB8-3EB4EF4C0995}"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4A54-0800-4CD7-8EB8-3EB4EF4C09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14A54-0800-4CD7-8EB8-3EB4EF4C099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14A54-0800-4CD7-8EB8-3EB4EF4C09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14A54-0800-4CD7-8EB8-3EB4EF4C09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4A54-0800-4CD7-8EB8-3EB4EF4C0995}"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CEFACE-CC71-4D1A-85E3-1CC45CF018BC}" type="datetimeFigureOut">
              <a:rPr lang="en-US" smtClean="0"/>
              <a:pPr/>
              <a:t>04/10/2018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4A54-0800-4CD7-8EB8-3EB4EF4C09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6CEFACE-CC71-4D1A-85E3-1CC45CF018BC}" type="datetimeFigureOut">
              <a:rPr lang="en-US" smtClean="0"/>
              <a:pPr/>
              <a:t>04/10/2018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FB14A54-0800-4CD7-8EB8-3EB4EF4C09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uptodate.com/contents/overview-of-the-etiology-and-evaluation-of-vaginal-bleeding-in-pregnant-women/contributo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10200" y="4114800"/>
            <a:ext cx="6172200" cy="1371600"/>
          </a:xfrm>
        </p:spPr>
        <p:txBody>
          <a:bodyPr>
            <a:normAutofit/>
          </a:bodyPr>
          <a:lstStyle/>
          <a:p>
            <a:r>
              <a:rPr lang="en-US" sz="2800" b="1" dirty="0" smtClean="0">
                <a:solidFill>
                  <a:srgbClr val="FF0000"/>
                </a:solidFill>
              </a:rPr>
              <a:t>NHÓM 9</a:t>
            </a:r>
            <a:endParaRPr lang="en-US" sz="2800" b="1" dirty="0">
              <a:solidFill>
                <a:srgbClr val="FF0000"/>
              </a:solidFill>
            </a:endParaRPr>
          </a:p>
        </p:txBody>
      </p:sp>
      <p:sp>
        <p:nvSpPr>
          <p:cNvPr id="4" name="Rectangle 3"/>
          <p:cNvSpPr/>
          <p:nvPr/>
        </p:nvSpPr>
        <p:spPr>
          <a:xfrm>
            <a:off x="1056705" y="381000"/>
            <a:ext cx="6976012" cy="258532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XUẤT HUYẾT TỬ CUNG </a:t>
            </a:r>
          </a:p>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BẤT THƯỜNG</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3 THÁNG ĐẦU THAI KỲ</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409762817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ĐẠI CƯƠNG</a:t>
            </a:r>
            <a:endParaRPr lang="en-US" dirty="0"/>
          </a:p>
        </p:txBody>
      </p:sp>
      <p:sp>
        <p:nvSpPr>
          <p:cNvPr id="4" name="Title 1"/>
          <p:cNvSpPr txBox="1">
            <a:spLocks/>
          </p:cNvSpPr>
          <p:nvPr/>
        </p:nvSpPr>
        <p:spPr>
          <a:xfrm>
            <a:off x="609600" y="685800"/>
            <a:ext cx="8229600" cy="9906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dirty="0" smtClean="0">
                <a:ln>
                  <a:noFill/>
                </a:ln>
                <a:solidFill>
                  <a:schemeClr val="tx2"/>
                </a:solidFill>
                <a:effectLst/>
                <a:uLnTx/>
                <a:uFillTx/>
                <a:latin typeface="+mj-lt"/>
                <a:ea typeface="+mj-ea"/>
                <a:cs typeface="+mj-cs"/>
              </a:rPr>
            </a:br>
            <a:r>
              <a:rPr kumimoji="0" lang="en-US" sz="4000" b="0" i="0" u="none" strike="noStrike" kern="1200" cap="none" spc="-100" normalizeH="0" baseline="0" noProof="0" dirty="0" smtClean="0">
                <a:ln>
                  <a:noFill/>
                </a:ln>
                <a:solidFill>
                  <a:schemeClr val="tx2"/>
                </a:solidFill>
                <a:effectLst/>
                <a:uLnTx/>
                <a:uFillTx/>
                <a:latin typeface="+mj-lt"/>
                <a:ea typeface="+mj-ea"/>
                <a:cs typeface="+mj-cs"/>
              </a:rPr>
              <a:t>Ectopic Pregnance – EP</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pic>
        <p:nvPicPr>
          <p:cNvPr id="2050" name="Picture 2"/>
          <p:cNvPicPr>
            <a:picLocks noChangeAspect="1" noChangeArrowheads="1"/>
          </p:cNvPicPr>
          <p:nvPr/>
        </p:nvPicPr>
        <p:blipFill>
          <a:blip r:embed="rId2"/>
          <a:srcRect/>
          <a:stretch>
            <a:fillRect/>
          </a:stretch>
        </p:blipFill>
        <p:spPr bwMode="auto">
          <a:xfrm>
            <a:off x="1066800" y="2057400"/>
            <a:ext cx="6565620" cy="4419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762000" y="1828800"/>
            <a:ext cx="7543800" cy="3939879"/>
          </a:xfrm>
          <a:prstGeom prst="rect">
            <a:avLst/>
          </a:prstGeom>
          <a:noFill/>
          <a:ln w="9525">
            <a:noFill/>
            <a:miter lim="800000"/>
            <a:headEnd/>
            <a:tailEnd/>
          </a:ln>
          <a:effectLst/>
        </p:spPr>
      </p:pic>
      <p:sp>
        <p:nvSpPr>
          <p:cNvPr id="5" name="Title 1"/>
          <p:cNvSpPr txBox="1">
            <a:spLocks noGrp="1"/>
          </p:cNvSpPr>
          <p:nvPr>
            <p:ph type="title"/>
          </p:nvPr>
        </p:nvSpPr>
        <p:spPr>
          <a:prstGeom prst="rect">
            <a:avLst/>
          </a:prstGeom>
        </p:spPr>
        <p:txBody>
          <a:bodyPr vert="horz" lIns="91440" tIns="45720" rIns="91440" bIns="45720" rtlCol="0"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dirty="0" smtClean="0">
                <a:ln>
                  <a:noFill/>
                </a:ln>
                <a:solidFill>
                  <a:schemeClr val="tx2"/>
                </a:solidFill>
                <a:effectLst/>
                <a:uLnTx/>
                <a:uFillTx/>
                <a:latin typeface="+mj-lt"/>
                <a:ea typeface="+mj-ea"/>
                <a:cs typeface="+mj-cs"/>
              </a:rPr>
            </a:br>
            <a:r>
              <a:rPr kumimoji="0" lang="en-US" sz="4000" b="0" i="0" u="none" strike="noStrike" kern="1200" cap="none" spc="-100" normalizeH="0" baseline="0" noProof="0" dirty="0" smtClean="0">
                <a:ln>
                  <a:noFill/>
                </a:ln>
                <a:solidFill>
                  <a:schemeClr val="tx2"/>
                </a:solidFill>
                <a:effectLst/>
                <a:uLnTx/>
                <a:uFillTx/>
                <a:latin typeface="+mj-lt"/>
                <a:ea typeface="+mj-ea"/>
                <a:cs typeface="+mj-cs"/>
              </a:rPr>
              <a:t>Ectopic Pregnance – EP</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sp>
        <p:nvSpPr>
          <p:cNvPr id="6" name="TextBox 5"/>
          <p:cNvSpPr txBox="1"/>
          <p:nvPr/>
        </p:nvSpPr>
        <p:spPr>
          <a:xfrm>
            <a:off x="533400" y="5943600"/>
            <a:ext cx="7924800" cy="369332"/>
          </a:xfrm>
          <a:prstGeom prst="rect">
            <a:avLst/>
          </a:prstGeom>
          <a:noFill/>
        </p:spPr>
        <p:txBody>
          <a:bodyPr wrap="square" rtlCol="0">
            <a:spAutoFit/>
          </a:bodyPr>
          <a:lstStyle/>
          <a:p>
            <a:r>
              <a:rPr lang="en-US" dirty="0" smtClean="0"/>
              <a:t>Nguồn: Obstetrics and gynocology, 7</a:t>
            </a:r>
            <a:r>
              <a:rPr lang="en-US" baseline="30000" dirty="0" smtClean="0"/>
              <a:t>th</a:t>
            </a:r>
            <a:r>
              <a:rPr lang="en-US" dirty="0" smtClean="0"/>
              <a:t> edition, Charles – R.B – Beckmann.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LÂM SÀNG</a:t>
            </a:r>
            <a:endParaRPr lang="en-US" dirty="0"/>
          </a:p>
        </p:txBody>
      </p:sp>
      <p:sp>
        <p:nvSpPr>
          <p:cNvPr id="4"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graphicFrame>
        <p:nvGraphicFramePr>
          <p:cNvPr id="5" name="Table 4"/>
          <p:cNvGraphicFramePr>
            <a:graphicFrameLocks noGrp="1"/>
          </p:cNvGraphicFramePr>
          <p:nvPr/>
        </p:nvGraphicFramePr>
        <p:xfrm>
          <a:off x="304800" y="2286000"/>
          <a:ext cx="8077200" cy="3296920"/>
        </p:xfrm>
        <a:graphic>
          <a:graphicData uri="http://schemas.openxmlformats.org/drawingml/2006/table">
            <a:tbl>
              <a:tblPr firstRow="1" bandRow="1">
                <a:tableStyleId>{5C22544A-7EE6-4342-B048-85BDC9FD1C3A}</a:tableStyleId>
              </a:tblPr>
              <a:tblGrid>
                <a:gridCol w="1752600"/>
                <a:gridCol w="3124200"/>
                <a:gridCol w="3200400"/>
              </a:tblGrid>
              <a:tr h="370840">
                <a:tc>
                  <a:txBody>
                    <a:bodyPr/>
                    <a:lstStyle/>
                    <a:p>
                      <a:endParaRPr lang="en-US" dirty="0"/>
                    </a:p>
                  </a:txBody>
                  <a:tcPr/>
                </a:tc>
                <a:tc>
                  <a:txBody>
                    <a:bodyPr/>
                    <a:lstStyle/>
                    <a:p>
                      <a:r>
                        <a:rPr lang="en-US" dirty="0" smtClean="0"/>
                        <a:t>TNTC</a:t>
                      </a:r>
                      <a:r>
                        <a:rPr lang="en-US" baseline="0" dirty="0" smtClean="0"/>
                        <a:t> chưa vỡ</a:t>
                      </a:r>
                      <a:endParaRPr lang="en-US" dirty="0"/>
                    </a:p>
                  </a:txBody>
                  <a:tcPr/>
                </a:tc>
                <a:tc>
                  <a:txBody>
                    <a:bodyPr/>
                    <a:lstStyle/>
                    <a:p>
                      <a:r>
                        <a:rPr lang="en-US" dirty="0" smtClean="0"/>
                        <a:t>TNTC vỡ</a:t>
                      </a:r>
                      <a:endParaRPr lang="en-US" dirty="0"/>
                    </a:p>
                  </a:txBody>
                  <a:tcPr/>
                </a:tc>
              </a:tr>
              <a:tr h="370840">
                <a:tc>
                  <a:txBody>
                    <a:bodyPr/>
                    <a:lstStyle/>
                    <a:p>
                      <a:r>
                        <a:rPr lang="en-US" dirty="0" smtClean="0"/>
                        <a:t>TCCN</a:t>
                      </a:r>
                      <a:endParaRPr lang="en-US" dirty="0"/>
                    </a:p>
                  </a:txBody>
                  <a:tcPr/>
                </a:tc>
                <a:tc>
                  <a:txBody>
                    <a:bodyPr/>
                    <a:lstStyle/>
                    <a:p>
                      <a:pPr>
                        <a:buFontTx/>
                        <a:buChar char="-"/>
                      </a:pPr>
                      <a:r>
                        <a:rPr lang="en-US" baseline="0" dirty="0" smtClean="0"/>
                        <a:t>Trễ kinh hoặc mất kinh</a:t>
                      </a:r>
                    </a:p>
                    <a:p>
                      <a:pPr>
                        <a:buFontTx/>
                        <a:buChar char="-"/>
                      </a:pPr>
                      <a:r>
                        <a:rPr lang="en-US" baseline="0" dirty="0" smtClean="0"/>
                        <a:t> Xuất huyết âm đạo</a:t>
                      </a:r>
                    </a:p>
                    <a:p>
                      <a:pPr>
                        <a:buFontTx/>
                        <a:buChar char="-"/>
                      </a:pPr>
                      <a:r>
                        <a:rPr lang="en-US" baseline="0" dirty="0" smtClean="0"/>
                        <a:t> Đau bụng hoặc vùng chậu.  </a:t>
                      </a:r>
                      <a:endParaRPr lang="en-US" dirty="0"/>
                    </a:p>
                  </a:txBody>
                  <a:tcPr/>
                </a:tc>
                <a:tc>
                  <a:txBody>
                    <a:bodyPr/>
                    <a:lstStyle/>
                    <a:p>
                      <a:pPr>
                        <a:buFontTx/>
                        <a:buChar char="-"/>
                      </a:pPr>
                      <a:r>
                        <a:rPr lang="en-US" baseline="0" dirty="0" smtClean="0"/>
                        <a:t>Trễ kinh hoặc mất kinh</a:t>
                      </a:r>
                    </a:p>
                    <a:p>
                      <a:pPr>
                        <a:buFontTx/>
                        <a:buChar char="-"/>
                      </a:pPr>
                      <a:r>
                        <a:rPr lang="en-US" baseline="0" dirty="0" smtClean="0"/>
                        <a:t> Xuất huyết âm đạo</a:t>
                      </a:r>
                    </a:p>
                    <a:p>
                      <a:pPr>
                        <a:buFontTx/>
                        <a:buChar char="-"/>
                      </a:pPr>
                      <a:r>
                        <a:rPr lang="en-US" baseline="0" dirty="0" smtClean="0"/>
                        <a:t> Đau bụng hoặc vùng chậu mức độ nặng, tăng dần, đau nhói.</a:t>
                      </a:r>
                      <a:endParaRPr lang="en-US" dirty="0" smtClean="0"/>
                    </a:p>
                    <a:p>
                      <a:endParaRPr lang="en-US" dirty="0"/>
                    </a:p>
                  </a:txBody>
                  <a:tcPr/>
                </a:tc>
              </a:tr>
              <a:tr h="370840">
                <a:tc>
                  <a:txBody>
                    <a:bodyPr/>
                    <a:lstStyle/>
                    <a:p>
                      <a:r>
                        <a:rPr lang="en-US" dirty="0" smtClean="0"/>
                        <a:t>TCTT</a:t>
                      </a:r>
                      <a:endParaRPr lang="en-US" dirty="0"/>
                    </a:p>
                  </a:txBody>
                  <a:tcPr/>
                </a:tc>
                <a:tc>
                  <a:txBody>
                    <a:bodyPr/>
                    <a:lstStyle/>
                    <a:p>
                      <a:pPr>
                        <a:buFontTx/>
                        <a:buChar char="-"/>
                      </a:pPr>
                      <a:r>
                        <a:rPr lang="en-US" dirty="0" smtClean="0"/>
                        <a:t>TC mềm.</a:t>
                      </a:r>
                    </a:p>
                    <a:p>
                      <a:pPr>
                        <a:buFontTx/>
                        <a:buChar char="-"/>
                      </a:pPr>
                      <a:r>
                        <a:rPr lang="en-US" dirty="0" smtClean="0"/>
                        <a:t> KT</a:t>
                      </a:r>
                      <a:r>
                        <a:rPr lang="en-US" baseline="0" dirty="0" smtClean="0"/>
                        <a:t> TC: Bình thường &lt; Khám &lt; Tuổi thai.</a:t>
                      </a:r>
                    </a:p>
                    <a:p>
                      <a:pPr>
                        <a:buFontTx/>
                        <a:buChar char="-"/>
                      </a:pPr>
                      <a:r>
                        <a:rPr lang="en-US" baseline="0" dirty="0" smtClean="0"/>
                        <a:t> Khối bên cạnh TC, đau.</a:t>
                      </a:r>
                      <a:endParaRPr lang="en-US" dirty="0"/>
                    </a:p>
                  </a:txBody>
                  <a:tcPr/>
                </a:tc>
                <a:tc>
                  <a:txBody>
                    <a:bodyPr/>
                    <a:lstStyle/>
                    <a:p>
                      <a:pPr>
                        <a:buFontTx/>
                        <a:buChar char="-"/>
                      </a:pPr>
                      <a:r>
                        <a:rPr lang="en-US" dirty="0" smtClean="0"/>
                        <a:t> Phản</a:t>
                      </a:r>
                      <a:r>
                        <a:rPr lang="en-US" baseline="0" dirty="0" smtClean="0"/>
                        <a:t> ứng thành bụng.</a:t>
                      </a:r>
                    </a:p>
                    <a:p>
                      <a:pPr>
                        <a:buFontTx/>
                        <a:buChar char="-"/>
                      </a:pPr>
                      <a:r>
                        <a:rPr lang="en-US" baseline="0" dirty="0" smtClean="0"/>
                        <a:t> Túi cùng căng đau.</a:t>
                      </a:r>
                    </a:p>
                    <a:p>
                      <a:pPr>
                        <a:buFontTx/>
                        <a:buChar char="-"/>
                      </a:pPr>
                      <a:r>
                        <a:rPr lang="en-US" baseline="0" dirty="0" smtClean="0"/>
                        <a:t> Dấu hiệu sốc mất máu.</a:t>
                      </a:r>
                      <a:endParaRPr lang="en-US" baseline="-25000" dirty="0" smtClean="0"/>
                    </a:p>
                    <a:p>
                      <a:pPr>
                        <a:buFontTx/>
                        <a:buChar char="-"/>
                      </a:pPr>
                      <a:r>
                        <a:rPr lang="en-US" baseline="0" dirty="0" smtClean="0"/>
                        <a:t> Sốt</a:t>
                      </a:r>
                      <a:r>
                        <a:rPr lang="en-US" baseline="30000" dirty="0" smtClean="0"/>
                        <a:t> 1</a:t>
                      </a:r>
                      <a:endParaRPr lang="en-US" baseline="0" dirty="0" smtClean="0"/>
                    </a:p>
                  </a:txBody>
                  <a:tcPr/>
                </a:tc>
              </a:tr>
            </a:tbl>
          </a:graphicData>
        </a:graphic>
      </p:graphicFrame>
      <p:sp>
        <p:nvSpPr>
          <p:cNvPr id="6" name="TextBox 5"/>
          <p:cNvSpPr txBox="1"/>
          <p:nvPr/>
        </p:nvSpPr>
        <p:spPr>
          <a:xfrm>
            <a:off x="381000" y="5791200"/>
            <a:ext cx="8229600" cy="646331"/>
          </a:xfrm>
          <a:prstGeom prst="rect">
            <a:avLst/>
          </a:prstGeom>
          <a:noFill/>
        </p:spPr>
        <p:txBody>
          <a:bodyPr wrap="square" rtlCol="0">
            <a:spAutoFit/>
          </a:bodyPr>
          <a:lstStyle/>
          <a:p>
            <a:r>
              <a:rPr lang="en-US" dirty="0" smtClean="0"/>
              <a:t>1. Comprehensive Gynecology, 7</a:t>
            </a:r>
            <a:r>
              <a:rPr lang="en-US" baseline="30000" dirty="0" smtClean="0"/>
              <a:t>th</a:t>
            </a:r>
            <a:r>
              <a:rPr lang="en-US" dirty="0" smtClean="0"/>
              <a:t> edition 2017, part 3, p356. 5-10% women &gt; 38</a:t>
            </a:r>
            <a:r>
              <a:rPr lang="en-US" baseline="30000" dirty="0" smtClean="0"/>
              <a:t>o</a:t>
            </a:r>
            <a:r>
              <a:rPr lang="en-US" dirty="0" smtClean="0"/>
              <a:t> C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b="1" dirty="0" smtClean="0"/>
              <a:t>YẾU TỐ NGUY CƠ</a:t>
            </a:r>
          </a:p>
          <a:p>
            <a:pPr>
              <a:buFontTx/>
              <a:buChar char="-"/>
            </a:pPr>
            <a:r>
              <a:rPr lang="en-US" dirty="0" smtClean="0"/>
              <a:t>TNTC trước đó.</a:t>
            </a:r>
          </a:p>
          <a:p>
            <a:pPr>
              <a:buFontTx/>
              <a:buChar char="-"/>
            </a:pPr>
            <a:r>
              <a:rPr lang="en-US" dirty="0" smtClean="0"/>
              <a:t>Phẫu thuật vòi trứng</a:t>
            </a:r>
          </a:p>
          <a:p>
            <a:pPr>
              <a:buFontTx/>
              <a:buChar char="-"/>
            </a:pPr>
            <a:r>
              <a:rPr lang="en-US" dirty="0" smtClean="0"/>
              <a:t>Viêm nhiễm vùng chậu</a:t>
            </a:r>
          </a:p>
          <a:p>
            <a:pPr>
              <a:buFontTx/>
              <a:buChar char="-"/>
            </a:pPr>
            <a:r>
              <a:rPr lang="en-US" dirty="0" smtClean="0"/>
              <a:t>IUD</a:t>
            </a:r>
          </a:p>
          <a:p>
            <a:pPr>
              <a:buFontTx/>
              <a:buChar char="-"/>
            </a:pPr>
            <a:r>
              <a:rPr lang="en-US" dirty="0" smtClean="0"/>
              <a:t>Điều trị vô sinh</a:t>
            </a:r>
          </a:p>
          <a:p>
            <a:pPr>
              <a:buFontTx/>
              <a:buChar char="-"/>
            </a:pPr>
            <a:endParaRPr lang="en-US" dirty="0"/>
          </a:p>
        </p:txBody>
      </p:sp>
      <p:sp>
        <p:nvSpPr>
          <p:cNvPr id="4"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pic>
        <p:nvPicPr>
          <p:cNvPr id="1026" name="Picture 2"/>
          <p:cNvPicPr>
            <a:picLocks noChangeAspect="1" noChangeArrowheads="1"/>
          </p:cNvPicPr>
          <p:nvPr/>
        </p:nvPicPr>
        <p:blipFill>
          <a:blip r:embed="rId2"/>
          <a:srcRect/>
          <a:stretch>
            <a:fillRect/>
          </a:stretch>
        </p:blipFill>
        <p:spPr bwMode="auto">
          <a:xfrm>
            <a:off x="3856703" y="1752600"/>
            <a:ext cx="5287297" cy="46830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52400"/>
            <a:ext cx="9677400" cy="7010400"/>
          </a:xfrm>
          <a:prstGeom prst="rect">
            <a:avLst/>
          </a:prstGeom>
        </p:spPr>
      </p:pic>
      <p:sp>
        <p:nvSpPr>
          <p:cNvPr id="5" name="Oval 4"/>
          <p:cNvSpPr/>
          <p:nvPr/>
        </p:nvSpPr>
        <p:spPr>
          <a:xfrm>
            <a:off x="5562600" y="-228600"/>
            <a:ext cx="1828800" cy="1219200"/>
          </a:xfrm>
          <a:prstGeom prst="ellipse">
            <a:avLst/>
          </a:prstGeom>
          <a:noFill/>
          <a:ln w="8255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0" y="1524000"/>
            <a:ext cx="8987661" cy="5334000"/>
          </a:xfrm>
          <a:prstGeom prst="rect">
            <a:avLst/>
          </a:prstGeom>
          <a:noFill/>
          <a:ln w="9525">
            <a:noFill/>
            <a:miter lim="800000"/>
            <a:headEnd/>
            <a:tailEnd/>
          </a:ln>
          <a:effectLst/>
        </p:spPr>
      </p:pic>
      <p:sp>
        <p:nvSpPr>
          <p:cNvPr id="5"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4" name="Picture 6"/>
          <p:cNvPicPr>
            <a:picLocks noChangeAspect="1" noChangeArrowheads="1"/>
          </p:cNvPicPr>
          <p:nvPr/>
        </p:nvPicPr>
        <p:blipFill>
          <a:blip r:embed="rId2"/>
          <a:srcRect/>
          <a:stretch>
            <a:fillRect/>
          </a:stretch>
        </p:blipFill>
        <p:spPr bwMode="auto">
          <a:xfrm>
            <a:off x="180353" y="533400"/>
            <a:ext cx="8963647"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52400"/>
            <a:ext cx="9677400" cy="7010400"/>
          </a:xfrm>
          <a:prstGeom prst="rect">
            <a:avLst/>
          </a:prstGeom>
        </p:spPr>
      </p:pic>
      <p:cxnSp>
        <p:nvCxnSpPr>
          <p:cNvPr id="6" name="Straight Connector 5"/>
          <p:cNvCxnSpPr/>
          <p:nvPr/>
        </p:nvCxnSpPr>
        <p:spPr>
          <a:xfrm>
            <a:off x="5715000" y="0"/>
            <a:ext cx="1447800" cy="5334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715000" y="0"/>
            <a:ext cx="1447800" cy="5334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648200" y="762000"/>
            <a:ext cx="2057400" cy="1219200"/>
          </a:xfrm>
          <a:prstGeom prst="ellipse">
            <a:avLst/>
          </a:prstGeom>
          <a:noFill/>
          <a:ln w="8255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Ngưỡng phân định </a:t>
            </a:r>
            <a:r>
              <a:rPr lang="el-GR" dirty="0" smtClean="0">
                <a:latin typeface="Arial"/>
                <a:cs typeface="Arial"/>
              </a:rPr>
              <a:t>β</a:t>
            </a:r>
            <a:r>
              <a:rPr lang="en-US" dirty="0" smtClean="0">
                <a:latin typeface="Arial"/>
                <a:cs typeface="Arial"/>
              </a:rPr>
              <a:t>hCG:</a:t>
            </a:r>
          </a:p>
          <a:p>
            <a:pPr>
              <a:buFont typeface="Wingdings" pitchFamily="2" charset="2"/>
              <a:buChar char="§"/>
            </a:pPr>
            <a:r>
              <a:rPr lang="en-US" dirty="0" smtClean="0">
                <a:latin typeface="Arial"/>
                <a:cs typeface="Arial"/>
              </a:rPr>
              <a:t>1500 – 2000 mUI/mL đối với 1 thai.</a:t>
            </a:r>
          </a:p>
          <a:p>
            <a:pPr>
              <a:buFont typeface="Wingdings" pitchFamily="2" charset="2"/>
              <a:buChar char="§"/>
            </a:pPr>
            <a:r>
              <a:rPr lang="en-US" dirty="0" smtClean="0">
                <a:latin typeface="Arial"/>
                <a:cs typeface="Arial"/>
              </a:rPr>
              <a:t>3500 mUI/mL để không bỏ sót.</a:t>
            </a:r>
          </a:p>
          <a:p>
            <a:pPr>
              <a:buNone/>
            </a:pPr>
            <a:endParaRPr lang="en-US" dirty="0" smtClean="0">
              <a:latin typeface="Arial"/>
              <a:cs typeface="Arial"/>
            </a:endParaRPr>
          </a:p>
          <a:p>
            <a:r>
              <a:rPr lang="en-US" dirty="0" smtClean="0">
                <a:latin typeface="Arial"/>
                <a:cs typeface="Arial"/>
              </a:rPr>
              <a:t>Ngưỡng phân định này khi kết hợp với TVUS giúp dự đoán TNTC với độ nhạy 97-100% và độ đặc hiệu 95-99%.</a:t>
            </a:r>
          </a:p>
          <a:p>
            <a:pPr>
              <a:buFont typeface="Wingdings" pitchFamily="2" charset="2"/>
              <a:buChar char="§"/>
            </a:pPr>
            <a:endParaRPr lang="en-US" dirty="0" smtClean="0">
              <a:latin typeface="Arial"/>
              <a:cs typeface="Arial"/>
            </a:endParaRPr>
          </a:p>
        </p:txBody>
      </p:sp>
      <p:sp>
        <p:nvSpPr>
          <p:cNvPr id="4"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verview</a:t>
            </a:r>
            <a:endParaRPr lang="en-US" dirty="0"/>
          </a:p>
        </p:txBody>
      </p:sp>
      <p:sp>
        <p:nvSpPr>
          <p:cNvPr id="3" name="Content Placeholder 2"/>
          <p:cNvSpPr>
            <a:spLocks noGrp="1"/>
          </p:cNvSpPr>
          <p:nvPr>
            <p:ph idx="1"/>
          </p:nvPr>
        </p:nvSpPr>
        <p:spPr/>
        <p:txBody>
          <a:bodyPr>
            <a:normAutofit/>
          </a:bodyPr>
          <a:lstStyle/>
          <a:p>
            <a:r>
              <a:rPr lang="en-US" dirty="0"/>
              <a:t> Vaginal bleeding is common in the first trimester (0 to 13</a:t>
            </a:r>
            <a:r>
              <a:rPr lang="en-US" baseline="30000" dirty="0"/>
              <a:t>6/7ths</a:t>
            </a:r>
            <a:r>
              <a:rPr lang="en-US" dirty="0"/>
              <a:t> weeks), occurring in 20 to 40 percent of pregnant </a:t>
            </a:r>
            <a:r>
              <a:rPr lang="en-US" dirty="0" smtClean="0"/>
              <a:t>women</a:t>
            </a:r>
          </a:p>
          <a:p>
            <a:r>
              <a:rPr lang="en-US" dirty="0"/>
              <a:t>Bleeding related to miscarriage </a:t>
            </a:r>
            <a:r>
              <a:rPr lang="en-US" dirty="0" smtClean="0"/>
              <a:t>is 15 </a:t>
            </a:r>
            <a:r>
              <a:rPr lang="en-US" dirty="0"/>
              <a:t>to 20 percent of </a:t>
            </a:r>
            <a:r>
              <a:rPr lang="en-US" dirty="0" smtClean="0"/>
              <a:t>pregnancies.</a:t>
            </a:r>
          </a:p>
          <a:p>
            <a:r>
              <a:rPr lang="en-US" dirty="0"/>
              <a:t> Ectopic pregnancy is </a:t>
            </a:r>
            <a:r>
              <a:rPr lang="en-US" dirty="0" smtClean="0"/>
              <a:t>2 </a:t>
            </a:r>
            <a:r>
              <a:rPr lang="en-US" dirty="0"/>
              <a:t>percent of </a:t>
            </a:r>
            <a:r>
              <a:rPr lang="en-US" dirty="0" smtClean="0"/>
              <a:t>pregnancies</a:t>
            </a:r>
            <a:r>
              <a:rPr lang="en-US" dirty="0"/>
              <a:t>.</a:t>
            </a:r>
          </a:p>
        </p:txBody>
      </p:sp>
    </p:spTree>
    <p:extLst>
      <p:ext uri="{BB962C8B-B14F-4D97-AF65-F5344CB8AC3E}">
        <p14:creationId xmlns:p14="http://schemas.microsoft.com/office/powerpoint/2010/main" xmlns="" val="3658187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52400"/>
            <a:ext cx="9677400" cy="7010400"/>
          </a:xfrm>
          <a:prstGeom prst="rect">
            <a:avLst/>
          </a:prstGeom>
        </p:spPr>
      </p:pic>
      <p:cxnSp>
        <p:nvCxnSpPr>
          <p:cNvPr id="6" name="Straight Connector 5"/>
          <p:cNvCxnSpPr/>
          <p:nvPr/>
        </p:nvCxnSpPr>
        <p:spPr>
          <a:xfrm>
            <a:off x="5715000" y="0"/>
            <a:ext cx="1447800" cy="5334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715000" y="0"/>
            <a:ext cx="1447800" cy="5334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648200" y="762000"/>
            <a:ext cx="2057400" cy="1219200"/>
          </a:xfrm>
          <a:prstGeom prst="ellipse">
            <a:avLst/>
          </a:prstGeom>
          <a:noFill/>
          <a:ln w="8255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0" y="2819400"/>
            <a:ext cx="2057400" cy="2133600"/>
          </a:xfrm>
          <a:prstGeom prst="ellipse">
            <a:avLst/>
          </a:prstGeom>
          <a:noFill/>
          <a:ln w="8255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Left Arrow 8"/>
          <p:cNvSpPr/>
          <p:nvPr/>
        </p:nvSpPr>
        <p:spPr>
          <a:xfrm>
            <a:off x="6858000" y="1219200"/>
            <a:ext cx="381000" cy="1676400"/>
          </a:xfrm>
          <a:prstGeom prst="curvedLef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7467600" y="5181600"/>
            <a:ext cx="2057400" cy="1219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t>48h</a:t>
            </a:r>
            <a:endParaRPr lang="en-US" sz="6600" b="1" dirty="0"/>
          </a:p>
        </p:txBody>
      </p:sp>
      <p:cxnSp>
        <p:nvCxnSpPr>
          <p:cNvPr id="14" name="Straight Arrow Connector 13"/>
          <p:cNvCxnSpPr/>
          <p:nvPr/>
        </p:nvCxnSpPr>
        <p:spPr>
          <a:xfrm rot="16200000" flipH="1">
            <a:off x="7200900" y="4686300"/>
            <a:ext cx="457200" cy="381000"/>
          </a:xfrm>
          <a:prstGeom prst="straightConnector1">
            <a:avLst/>
          </a:prstGeom>
          <a:ln w="444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CẬN LÂM SÀNG:</a:t>
            </a:r>
          </a:p>
          <a:p>
            <a:pPr>
              <a:buNone/>
            </a:pPr>
            <a:r>
              <a:rPr lang="en-US" dirty="0" smtClean="0"/>
              <a:t>- </a:t>
            </a:r>
            <a:r>
              <a:rPr lang="el-GR" dirty="0" smtClean="0"/>
              <a:t>β</a:t>
            </a:r>
            <a:r>
              <a:rPr lang="en-US" dirty="0" smtClean="0"/>
              <a:t>-hCG</a:t>
            </a:r>
          </a:p>
          <a:p>
            <a:endParaRPr lang="en-US" dirty="0" smtClean="0"/>
          </a:p>
          <a:p>
            <a:pPr>
              <a:buNone/>
            </a:pPr>
            <a:r>
              <a:rPr lang="en-US" dirty="0" smtClean="0"/>
              <a:t> </a:t>
            </a:r>
            <a:endParaRPr lang="en-US" dirty="0"/>
          </a:p>
        </p:txBody>
      </p:sp>
      <p:sp>
        <p:nvSpPr>
          <p:cNvPr id="4"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pic>
        <p:nvPicPr>
          <p:cNvPr id="3076" name="Picture 4"/>
          <p:cNvPicPr>
            <a:picLocks noChangeAspect="1" noChangeArrowheads="1"/>
          </p:cNvPicPr>
          <p:nvPr/>
        </p:nvPicPr>
        <p:blipFill>
          <a:blip r:embed="rId2"/>
          <a:srcRect/>
          <a:stretch>
            <a:fillRect/>
          </a:stretch>
        </p:blipFill>
        <p:spPr bwMode="auto">
          <a:xfrm>
            <a:off x="685800" y="2590800"/>
            <a:ext cx="7162800" cy="39713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CẬN LÂM SÀNG:</a:t>
            </a:r>
          </a:p>
          <a:p>
            <a:pPr>
              <a:buNone/>
            </a:pPr>
            <a:r>
              <a:rPr lang="en-US" dirty="0" smtClean="0"/>
              <a:t>- </a:t>
            </a:r>
            <a:r>
              <a:rPr lang="el-GR" dirty="0" smtClean="0"/>
              <a:t>β</a:t>
            </a:r>
            <a:r>
              <a:rPr lang="en-US" dirty="0" smtClean="0"/>
              <a:t>-hCG</a:t>
            </a:r>
          </a:p>
          <a:p>
            <a:endParaRPr lang="en-US" dirty="0" smtClean="0"/>
          </a:p>
          <a:p>
            <a:pPr>
              <a:buNone/>
            </a:pPr>
            <a:r>
              <a:rPr lang="en-US" dirty="0" smtClean="0"/>
              <a:t> </a:t>
            </a:r>
            <a:endParaRPr lang="en-US" dirty="0"/>
          </a:p>
        </p:txBody>
      </p:sp>
      <p:sp>
        <p:nvSpPr>
          <p:cNvPr id="4"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pic>
        <p:nvPicPr>
          <p:cNvPr id="4098" name="Picture 2"/>
          <p:cNvPicPr>
            <a:picLocks noChangeAspect="1" noChangeArrowheads="1"/>
          </p:cNvPicPr>
          <p:nvPr/>
        </p:nvPicPr>
        <p:blipFill>
          <a:blip r:embed="rId2"/>
          <a:srcRect/>
          <a:stretch>
            <a:fillRect/>
          </a:stretch>
        </p:blipFill>
        <p:spPr bwMode="auto">
          <a:xfrm>
            <a:off x="1905000" y="2286000"/>
            <a:ext cx="5381625" cy="42386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2133600" y="1600200"/>
            <a:ext cx="4686300" cy="5086350"/>
          </a:xfrm>
          <a:prstGeom prst="rect">
            <a:avLst/>
          </a:prstGeom>
          <a:noFill/>
          <a:ln w="9525">
            <a:noFill/>
            <a:miter lim="800000"/>
            <a:headEnd/>
            <a:tailEnd/>
          </a:ln>
          <a:effectLst/>
        </p:spPr>
      </p:pic>
      <p:sp>
        <p:nvSpPr>
          <p:cNvPr id="5"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152400"/>
            <a:ext cx="9677400" cy="7010400"/>
          </a:xfrm>
        </p:spPr>
      </p:pic>
      <p:sp>
        <p:nvSpPr>
          <p:cNvPr id="5" name="Oval 4"/>
          <p:cNvSpPr/>
          <p:nvPr/>
        </p:nvSpPr>
        <p:spPr>
          <a:xfrm>
            <a:off x="533400" y="3810000"/>
            <a:ext cx="2819400" cy="1219200"/>
          </a:xfrm>
          <a:prstGeom prst="ellipse">
            <a:avLst/>
          </a:prstGeom>
          <a:noFill/>
          <a:ln w="8255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52453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smtClean="0"/>
          </a:p>
          <a:p>
            <a:r>
              <a:rPr lang="en-US" sz="3600" b="1" dirty="0" smtClean="0"/>
              <a:t>Điều trị: 3 hướng:</a:t>
            </a:r>
            <a:br>
              <a:rPr lang="en-US" sz="3600" b="1" dirty="0" smtClean="0"/>
            </a:br>
            <a:endParaRPr lang="en-US" sz="3600" b="1" dirty="0" smtClean="0"/>
          </a:p>
          <a:p>
            <a:pPr>
              <a:buFont typeface="Wingdings" pitchFamily="2" charset="2"/>
              <a:buChar char="§"/>
            </a:pPr>
            <a:r>
              <a:rPr lang="en-US" dirty="0" smtClean="0"/>
              <a:t>Theo dõi</a:t>
            </a:r>
          </a:p>
          <a:p>
            <a:pPr>
              <a:buFont typeface="Wingdings" pitchFamily="2" charset="2"/>
              <a:buChar char="§"/>
            </a:pPr>
            <a:r>
              <a:rPr lang="en-US" dirty="0" smtClean="0"/>
              <a:t>MTX</a:t>
            </a:r>
          </a:p>
          <a:p>
            <a:pPr>
              <a:buFont typeface="Wingdings" pitchFamily="2" charset="2"/>
              <a:buChar char="§"/>
            </a:pPr>
            <a:r>
              <a:rPr lang="en-US" dirty="0" smtClean="0"/>
              <a:t>Phẫu thuật</a:t>
            </a:r>
            <a:endParaRPr lang="en-US" dirty="0"/>
          </a:p>
        </p:txBody>
      </p:sp>
      <p:sp>
        <p:nvSpPr>
          <p:cNvPr id="4"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1" dirty="0" smtClean="0"/>
              <a:t>Theo dõi: </a:t>
            </a:r>
            <a:r>
              <a:rPr lang="en-US" dirty="0" smtClean="0"/>
              <a:t>Phụ thuộc vào vị trí của thai và chỉ áp dụng cho các trường hợp chuyên biệt.</a:t>
            </a:r>
          </a:p>
          <a:p>
            <a:r>
              <a:rPr lang="en-US" dirty="0" smtClean="0"/>
              <a:t>EP ở vòi trứng:</a:t>
            </a:r>
          </a:p>
          <a:p>
            <a:pPr>
              <a:buNone/>
            </a:pPr>
            <a:endParaRPr lang="en-US" dirty="0" smtClean="0"/>
          </a:p>
          <a:p>
            <a:pPr>
              <a:buNone/>
            </a:pPr>
            <a:r>
              <a:rPr lang="en-US" dirty="0" smtClean="0"/>
              <a:t>    </a:t>
            </a:r>
            <a:endParaRPr lang="en-US" dirty="0"/>
          </a:p>
        </p:txBody>
      </p:sp>
      <p:graphicFrame>
        <p:nvGraphicFramePr>
          <p:cNvPr id="4" name="Table 3"/>
          <p:cNvGraphicFramePr>
            <a:graphicFrameLocks noGrp="1"/>
          </p:cNvGraphicFramePr>
          <p:nvPr/>
        </p:nvGraphicFramePr>
        <p:xfrm>
          <a:off x="228600" y="3200400"/>
          <a:ext cx="8382000" cy="3312160"/>
        </p:xfrm>
        <a:graphic>
          <a:graphicData uri="http://schemas.openxmlformats.org/drawingml/2006/table">
            <a:tbl>
              <a:tblPr firstRow="1" bandRow="1">
                <a:tableStyleId>{5C22544A-7EE6-4342-B048-85BDC9FD1C3A}</a:tableStyleId>
              </a:tblPr>
              <a:tblGrid>
                <a:gridCol w="4191000"/>
                <a:gridCol w="4191000"/>
              </a:tblGrid>
              <a:tr h="370840">
                <a:tc>
                  <a:txBody>
                    <a:bodyPr/>
                    <a:lstStyle/>
                    <a:p>
                      <a:endParaRPr lang="en-US" dirty="0"/>
                    </a:p>
                  </a:txBody>
                  <a:tcPr/>
                </a:tc>
                <a:tc>
                  <a:txBody>
                    <a:bodyPr/>
                    <a:lstStyle/>
                    <a:p>
                      <a:r>
                        <a:rPr lang="en-US" dirty="0" smtClean="0"/>
                        <a:t>ACOG</a:t>
                      </a:r>
                      <a:endParaRPr lang="en-US" dirty="0"/>
                    </a:p>
                  </a:txBody>
                  <a:tcPr/>
                </a:tc>
              </a:tr>
              <a:tr h="370840">
                <a:tc>
                  <a:txBody>
                    <a:bodyPr/>
                    <a:lstStyle/>
                    <a:p>
                      <a:r>
                        <a:rPr lang="en-US" dirty="0" smtClean="0"/>
                        <a:t>Điều</a:t>
                      </a:r>
                      <a:r>
                        <a:rPr lang="en-US" baseline="0" dirty="0" smtClean="0"/>
                        <a:t> kiện BN</a:t>
                      </a:r>
                      <a:endParaRPr lang="en-US" dirty="0"/>
                    </a:p>
                  </a:txBody>
                  <a:tcPr/>
                </a:tc>
                <a:tc>
                  <a:txBody>
                    <a:bodyPr/>
                    <a:lstStyle/>
                    <a:p>
                      <a:r>
                        <a:rPr lang="en-US" dirty="0" smtClean="0"/>
                        <a:t>Không</a:t>
                      </a:r>
                      <a:r>
                        <a:rPr lang="en-US" baseline="0" dirty="0" smtClean="0"/>
                        <a:t> triệu chứng</a:t>
                      </a:r>
                    </a:p>
                    <a:p>
                      <a:r>
                        <a:rPr lang="en-US" baseline="0" dirty="0" smtClean="0"/>
                        <a:t>Có bằng chứng của sự giảm hCG</a:t>
                      </a:r>
                    </a:p>
                    <a:p>
                      <a:r>
                        <a:rPr lang="en-US" baseline="0" dirty="0" smtClean="0"/>
                        <a:t>BN chấp nhận các nguy cơ (Vỡ, XHN, mổ CC)</a:t>
                      </a:r>
                      <a:endParaRPr lang="en-US" dirty="0"/>
                    </a:p>
                  </a:txBody>
                  <a:tcPr/>
                </a:tc>
              </a:tr>
              <a:tr h="370840">
                <a:tc>
                  <a:txBody>
                    <a:bodyPr/>
                    <a:lstStyle/>
                    <a:p>
                      <a:r>
                        <a:rPr lang="en-US" dirty="0" smtClean="0"/>
                        <a:t>Nồng</a:t>
                      </a:r>
                      <a:r>
                        <a:rPr lang="en-US" baseline="0" dirty="0" smtClean="0"/>
                        <a:t> độ </a:t>
                      </a:r>
                      <a:r>
                        <a:rPr lang="el-GR" dirty="0" smtClean="0"/>
                        <a:t>β</a:t>
                      </a:r>
                      <a:r>
                        <a:rPr lang="en-US" dirty="0" smtClean="0"/>
                        <a:t>-hCG ban đầu</a:t>
                      </a:r>
                      <a:endParaRPr lang="en-US" dirty="0"/>
                    </a:p>
                  </a:txBody>
                  <a:tcPr/>
                </a:tc>
                <a:tc>
                  <a:txBody>
                    <a:bodyPr/>
                    <a:lstStyle/>
                    <a:p>
                      <a:r>
                        <a:rPr lang="en-US" dirty="0" smtClean="0"/>
                        <a:t>2000 mUI/mL</a:t>
                      </a:r>
                      <a:r>
                        <a:rPr lang="en-US" baseline="0" dirty="0" smtClean="0"/>
                        <a:t> (88% tự thoái triển)</a:t>
                      </a:r>
                      <a:endParaRPr lang="en-US" dirty="0"/>
                    </a:p>
                  </a:txBody>
                  <a:tcPr/>
                </a:tc>
              </a:tr>
              <a:tr h="370840">
                <a:tc>
                  <a:txBody>
                    <a:bodyPr/>
                    <a:lstStyle/>
                    <a:p>
                      <a:r>
                        <a:rPr lang="en-US" dirty="0" smtClean="0"/>
                        <a:t>So với</a:t>
                      </a:r>
                      <a:r>
                        <a:rPr lang="en-US" baseline="0" dirty="0" smtClean="0"/>
                        <a:t> MTX</a:t>
                      </a:r>
                      <a:endParaRPr lang="en-US" dirty="0"/>
                    </a:p>
                  </a:txBody>
                  <a:tcPr/>
                </a:tc>
                <a:tc>
                  <a:txBody>
                    <a:bodyPr/>
                    <a:lstStyle/>
                    <a:p>
                      <a:r>
                        <a:rPr lang="en-US" dirty="0" smtClean="0"/>
                        <a:t>59%</a:t>
                      </a:r>
                      <a:r>
                        <a:rPr lang="en-US" baseline="0" dirty="0" smtClean="0"/>
                        <a:t> so với 76%</a:t>
                      </a:r>
                      <a:endParaRPr lang="en-US" dirty="0"/>
                    </a:p>
                  </a:txBody>
                  <a:tcPr/>
                </a:tc>
              </a:tr>
              <a:tr h="370840">
                <a:tc>
                  <a:txBody>
                    <a:bodyPr/>
                    <a:lstStyle/>
                    <a:p>
                      <a:r>
                        <a:rPr lang="en-US" dirty="0" smtClean="0"/>
                        <a:t>Ngưng</a:t>
                      </a:r>
                      <a:r>
                        <a:rPr lang="en-US" baseline="0" dirty="0" smtClean="0"/>
                        <a:t> TD khi</a:t>
                      </a:r>
                      <a:endParaRPr lang="en-US" dirty="0"/>
                    </a:p>
                  </a:txBody>
                  <a:tcPr/>
                </a:tc>
                <a:tc>
                  <a:txBody>
                    <a:bodyPr/>
                    <a:lstStyle/>
                    <a:p>
                      <a:r>
                        <a:rPr lang="en-US" dirty="0" smtClean="0"/>
                        <a:t>Không</a:t>
                      </a:r>
                      <a:r>
                        <a:rPr lang="en-US" baseline="0" dirty="0" smtClean="0"/>
                        <a:t> giảm </a:t>
                      </a:r>
                      <a:r>
                        <a:rPr lang="el-GR" dirty="0" smtClean="0"/>
                        <a:t>β</a:t>
                      </a:r>
                      <a:r>
                        <a:rPr lang="en-US" dirty="0" smtClean="0"/>
                        <a:t>-hCG, đau</a:t>
                      </a:r>
                      <a:r>
                        <a:rPr lang="en-US" baseline="0" dirty="0" smtClean="0"/>
                        <a:t> không giảm hoặc tăng, vỡ vòi trứng gây XH.</a:t>
                      </a:r>
                      <a:endParaRPr lang="en-US" dirty="0"/>
                    </a:p>
                  </a:txBody>
                  <a:tcPr/>
                </a:tc>
              </a:tr>
              <a:tr h="370840">
                <a:tc>
                  <a:txBody>
                    <a:bodyPr/>
                    <a:lstStyle/>
                    <a:p>
                      <a:endParaRPr lang="en-US"/>
                    </a:p>
                  </a:txBody>
                  <a:tcPr/>
                </a:tc>
                <a:tc>
                  <a:txBody>
                    <a:bodyPr/>
                    <a:lstStyle/>
                    <a:p>
                      <a:endParaRPr lang="en-US" dirty="0"/>
                    </a:p>
                  </a:txBody>
                  <a:tcPr/>
                </a:tc>
              </a:tr>
            </a:tbl>
          </a:graphicData>
        </a:graphic>
      </p:graphicFrame>
      <p:sp>
        <p:nvSpPr>
          <p:cNvPr id="5"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Theo một nghiên cứu:</a:t>
            </a:r>
          </a:p>
          <a:p>
            <a:pPr>
              <a:buNone/>
            </a:pPr>
            <a:r>
              <a:rPr lang="en-US" dirty="0" smtClean="0"/>
              <a:t> - </a:t>
            </a:r>
            <a:r>
              <a:rPr lang="el-GR" dirty="0" smtClean="0"/>
              <a:t>β</a:t>
            </a:r>
            <a:r>
              <a:rPr lang="en-US" dirty="0" smtClean="0"/>
              <a:t>-hCG ban đầu &lt;175 mUI/mL, thành công 96%.</a:t>
            </a:r>
          </a:p>
          <a:p>
            <a:pPr>
              <a:buNone/>
            </a:pPr>
            <a:r>
              <a:rPr lang="en-US" dirty="0" smtClean="0"/>
              <a:t> - </a:t>
            </a:r>
            <a:r>
              <a:rPr lang="el-GR" dirty="0" smtClean="0"/>
              <a:t>β</a:t>
            </a:r>
            <a:r>
              <a:rPr lang="en-US" dirty="0" smtClean="0"/>
              <a:t>-hCG ban đầu 175 – 1500 mUI/mL, thành công 66%.</a:t>
            </a:r>
          </a:p>
          <a:p>
            <a:r>
              <a:rPr lang="en-US" dirty="0" smtClean="0"/>
              <a:t>Một nghiên cứu khác: </a:t>
            </a:r>
          </a:p>
          <a:p>
            <a:pPr>
              <a:buNone/>
            </a:pPr>
            <a:r>
              <a:rPr lang="en-US" dirty="0" smtClean="0"/>
              <a:t> - </a:t>
            </a:r>
            <a:r>
              <a:rPr lang="el-GR" dirty="0" smtClean="0"/>
              <a:t>β</a:t>
            </a:r>
            <a:r>
              <a:rPr lang="en-US" dirty="0" smtClean="0"/>
              <a:t>-hCG ban đầu &lt;1000 mUI/mL, thành công 80-90%.</a:t>
            </a:r>
          </a:p>
          <a:p>
            <a:pPr>
              <a:buNone/>
            </a:pPr>
            <a:r>
              <a:rPr lang="en-US" dirty="0" smtClean="0"/>
              <a:t> - </a:t>
            </a:r>
            <a:r>
              <a:rPr lang="el-GR" dirty="0" smtClean="0"/>
              <a:t>β</a:t>
            </a:r>
            <a:r>
              <a:rPr lang="en-US" dirty="0" smtClean="0"/>
              <a:t>-hCG ban đầu &lt;2000 mUI/mL, thành công 60-67%.</a:t>
            </a:r>
          </a:p>
          <a:p>
            <a:pPr>
              <a:buNone/>
            </a:pPr>
            <a:endParaRPr lang="en-US" dirty="0" smtClean="0"/>
          </a:p>
          <a:p>
            <a:pPr>
              <a:buNone/>
            </a:pPr>
            <a:endParaRPr lang="en-US" dirty="0"/>
          </a:p>
        </p:txBody>
      </p:sp>
      <p:sp>
        <p:nvSpPr>
          <p:cNvPr id="5" name="TextBox 4"/>
          <p:cNvSpPr txBox="1"/>
          <p:nvPr/>
        </p:nvSpPr>
        <p:spPr>
          <a:xfrm>
            <a:off x="0" y="6488668"/>
            <a:ext cx="8915400" cy="369332"/>
          </a:xfrm>
          <a:prstGeom prst="rect">
            <a:avLst/>
          </a:prstGeom>
          <a:noFill/>
        </p:spPr>
        <p:txBody>
          <a:bodyPr wrap="square" rtlCol="0">
            <a:spAutoFit/>
          </a:bodyPr>
          <a:lstStyle/>
          <a:p>
            <a:r>
              <a:rPr lang="en-US" sz="900" dirty="0" smtClean="0"/>
              <a:t>Mavrelos D, Nicks H, Jamil A, Hoo W, Jauniaux E, Jurkovic D. Ultrasound Obstet Gynecol 2013;.</a:t>
            </a:r>
            <a:br>
              <a:rPr lang="en-US" sz="900" dirty="0" smtClean="0"/>
            </a:br>
            <a:endParaRPr lang="en-US" sz="900" dirty="0" smtClean="0"/>
          </a:p>
        </p:txBody>
      </p:sp>
      <p:pic>
        <p:nvPicPr>
          <p:cNvPr id="12292" name="Picture 4"/>
          <p:cNvPicPr>
            <a:picLocks noChangeAspect="1" noChangeArrowheads="1"/>
          </p:cNvPicPr>
          <p:nvPr/>
        </p:nvPicPr>
        <p:blipFill>
          <a:blip r:embed="rId2"/>
          <a:srcRect/>
          <a:stretch>
            <a:fillRect/>
          </a:stretch>
        </p:blipFill>
        <p:spPr bwMode="auto">
          <a:xfrm>
            <a:off x="381000" y="4419600"/>
            <a:ext cx="8143875" cy="1457325"/>
          </a:xfrm>
          <a:prstGeom prst="rect">
            <a:avLst/>
          </a:prstGeom>
          <a:noFill/>
          <a:ln w="9525">
            <a:noFill/>
            <a:miter lim="800000"/>
            <a:headEnd/>
            <a:tailEnd/>
          </a:ln>
          <a:effectLst/>
        </p:spPr>
      </p:pic>
      <p:sp>
        <p:nvSpPr>
          <p:cNvPr id="6"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Một nghiên cứu khác về theo dõi TNTC.</a:t>
            </a:r>
            <a:endParaRPr lang="en-US" dirty="0"/>
          </a:p>
        </p:txBody>
      </p:sp>
      <p:pic>
        <p:nvPicPr>
          <p:cNvPr id="4" name="Picture 2"/>
          <p:cNvPicPr>
            <a:picLocks noChangeAspect="1" noChangeArrowheads="1"/>
          </p:cNvPicPr>
          <p:nvPr/>
        </p:nvPicPr>
        <p:blipFill>
          <a:blip r:embed="rId2"/>
          <a:srcRect/>
          <a:stretch>
            <a:fillRect/>
          </a:stretch>
        </p:blipFill>
        <p:spPr bwMode="auto">
          <a:xfrm>
            <a:off x="0" y="2819400"/>
            <a:ext cx="9117227" cy="2895600"/>
          </a:xfrm>
          <a:prstGeom prst="rect">
            <a:avLst/>
          </a:prstGeom>
          <a:noFill/>
          <a:ln w="9525">
            <a:noFill/>
            <a:miter lim="800000"/>
            <a:headEnd/>
            <a:tailEnd/>
          </a:ln>
          <a:effectLst/>
        </p:spPr>
      </p:pic>
      <p:sp>
        <p:nvSpPr>
          <p:cNvPr id="5"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smtClean="0"/>
              <a:t>Điều trị với MTX</a:t>
            </a:r>
          </a:p>
          <a:p>
            <a:pPr>
              <a:buFontTx/>
              <a:buChar char="-"/>
            </a:pPr>
            <a:r>
              <a:rPr lang="en-US" dirty="0" smtClean="0"/>
              <a:t>Điều kiện: </a:t>
            </a:r>
            <a:br>
              <a:rPr lang="en-US" dirty="0" smtClean="0"/>
            </a:br>
            <a:r>
              <a:rPr lang="en-US" dirty="0" smtClean="0"/>
              <a:t>+ Không triệu chứng.</a:t>
            </a:r>
            <a:br>
              <a:rPr lang="en-US" dirty="0" smtClean="0"/>
            </a:br>
            <a:r>
              <a:rPr lang="en-US" dirty="0" smtClean="0"/>
              <a:t>+ Không có các chống chỉ định.</a:t>
            </a:r>
          </a:p>
          <a:p>
            <a:pPr>
              <a:buFontTx/>
              <a:buChar char="-"/>
            </a:pPr>
            <a:r>
              <a:rPr lang="en-US" dirty="0" smtClean="0"/>
              <a:t>Khuyến cáo điều trị với MTX </a:t>
            </a:r>
            <a:br>
              <a:rPr lang="en-US" dirty="0" smtClean="0"/>
            </a:br>
            <a:r>
              <a:rPr lang="en-US" dirty="0" smtClean="0"/>
              <a:t>(bảng 1)</a:t>
            </a:r>
          </a:p>
          <a:p>
            <a:pPr>
              <a:buFontTx/>
              <a:buChar char="-"/>
            </a:pPr>
            <a:r>
              <a:rPr lang="en-US" dirty="0" smtClean="0"/>
              <a:t>Chống chỉ định điều trị với</a:t>
            </a:r>
            <a:br>
              <a:rPr lang="en-US" dirty="0" smtClean="0"/>
            </a:br>
            <a:r>
              <a:rPr lang="en-US" dirty="0" smtClean="0"/>
              <a:t>MTX (bảng 2)</a:t>
            </a:r>
          </a:p>
          <a:p>
            <a:pPr>
              <a:buFontTx/>
              <a:buChar char="-"/>
            </a:pPr>
            <a:endParaRPr lang="en-US" dirty="0"/>
          </a:p>
        </p:txBody>
      </p:sp>
      <p:pic>
        <p:nvPicPr>
          <p:cNvPr id="13314" name="Picture 2"/>
          <p:cNvPicPr>
            <a:picLocks noChangeAspect="1" noChangeArrowheads="1"/>
          </p:cNvPicPr>
          <p:nvPr/>
        </p:nvPicPr>
        <p:blipFill>
          <a:blip r:embed="rId2"/>
          <a:srcRect/>
          <a:stretch>
            <a:fillRect/>
          </a:stretch>
        </p:blipFill>
        <p:spPr bwMode="auto">
          <a:xfrm>
            <a:off x="5257800" y="2667000"/>
            <a:ext cx="3638062" cy="2895600"/>
          </a:xfrm>
          <a:prstGeom prst="rect">
            <a:avLst/>
          </a:prstGeom>
          <a:noFill/>
          <a:ln w="9525">
            <a:noFill/>
            <a:miter lim="800000"/>
            <a:headEnd/>
            <a:tailEnd/>
          </a:ln>
          <a:effectLst/>
        </p:spPr>
      </p:pic>
      <p:sp>
        <p:nvSpPr>
          <p:cNvPr id="5"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42688272"/>
              </p:ext>
            </p:extLst>
          </p:nvPr>
        </p:nvGraphicFramePr>
        <p:xfrm>
          <a:off x="228600" y="381000"/>
          <a:ext cx="8534400" cy="6608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a:off x="1105469" y="-152400"/>
            <a:ext cx="914400" cy="16002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14966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Bảng 1: </a:t>
            </a:r>
            <a:endParaRPr lang="en-US" dirty="0"/>
          </a:p>
        </p:txBody>
      </p:sp>
      <p:pic>
        <p:nvPicPr>
          <p:cNvPr id="14338" name="Picture 2"/>
          <p:cNvPicPr>
            <a:picLocks noChangeAspect="1" noChangeArrowheads="1"/>
          </p:cNvPicPr>
          <p:nvPr/>
        </p:nvPicPr>
        <p:blipFill>
          <a:blip r:embed="rId2"/>
          <a:srcRect/>
          <a:stretch>
            <a:fillRect/>
          </a:stretch>
        </p:blipFill>
        <p:spPr bwMode="auto">
          <a:xfrm>
            <a:off x="457199" y="2057400"/>
            <a:ext cx="8425239" cy="4267200"/>
          </a:xfrm>
          <a:prstGeom prst="rect">
            <a:avLst/>
          </a:prstGeom>
          <a:noFill/>
          <a:ln w="9525">
            <a:noFill/>
            <a:miter lim="800000"/>
            <a:headEnd/>
            <a:tailEnd/>
          </a:ln>
          <a:effectLst/>
        </p:spPr>
      </p:pic>
      <p:sp>
        <p:nvSpPr>
          <p:cNvPr id="5" name="TextBox 4"/>
          <p:cNvSpPr txBox="1"/>
          <p:nvPr/>
        </p:nvSpPr>
        <p:spPr>
          <a:xfrm>
            <a:off x="914400" y="6400800"/>
            <a:ext cx="5638800" cy="261610"/>
          </a:xfrm>
          <a:prstGeom prst="rect">
            <a:avLst/>
          </a:prstGeom>
          <a:noFill/>
        </p:spPr>
        <p:txBody>
          <a:bodyPr wrap="square" rtlCol="0">
            <a:spAutoFit/>
          </a:bodyPr>
          <a:lstStyle/>
          <a:p>
            <a:r>
              <a:rPr lang="en-US" sz="1100" dirty="0" smtClean="0"/>
              <a:t>RCOG 2015</a:t>
            </a:r>
            <a:endParaRPr lang="en-US" sz="1100" dirty="0"/>
          </a:p>
        </p:txBody>
      </p:sp>
      <p:sp>
        <p:nvSpPr>
          <p:cNvPr id="6" name="Title 1"/>
          <p:cNvSpPr>
            <a:spLocks noGrp="1"/>
          </p:cNvSpPr>
          <p:nvPr>
            <p:ph type="title"/>
          </p:nvPr>
        </p:nvSpPr>
        <p:spPr/>
        <p:txBody>
          <a:bodyPr>
            <a:normAutofit fontScale="90000"/>
          </a:bodyPr>
          <a:lstStyle/>
          <a:p>
            <a:r>
              <a:rPr lang="en-US" dirty="0" smtClean="0"/>
              <a:t>THAI NGOÀI TỬ CUNG </a:t>
            </a:r>
            <a:br>
              <a:rPr lang="en-US" dirty="0" smtClean="0"/>
            </a:br>
            <a:r>
              <a:rPr lang="en-US" dirty="0" smtClean="0"/>
              <a:t>Ectopic Pregnance – EP</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876800"/>
          </a:xfrm>
        </p:spPr>
        <p:txBody>
          <a:bodyPr/>
          <a:lstStyle/>
          <a:p>
            <a:r>
              <a:rPr lang="en-US" dirty="0" smtClean="0"/>
              <a:t>Bảng 2:</a:t>
            </a:r>
            <a:endParaRPr lang="en-US" dirty="0"/>
          </a:p>
        </p:txBody>
      </p:sp>
      <p:pic>
        <p:nvPicPr>
          <p:cNvPr id="15362" name="Picture 2"/>
          <p:cNvPicPr>
            <a:picLocks noChangeAspect="1" noChangeArrowheads="1"/>
          </p:cNvPicPr>
          <p:nvPr/>
        </p:nvPicPr>
        <p:blipFill>
          <a:blip r:embed="rId3"/>
          <a:srcRect/>
          <a:stretch>
            <a:fillRect/>
          </a:stretch>
        </p:blipFill>
        <p:spPr bwMode="auto">
          <a:xfrm>
            <a:off x="762000" y="1066800"/>
            <a:ext cx="7588469"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a:p>
        </p:txBody>
      </p:sp>
      <p:pic>
        <p:nvPicPr>
          <p:cNvPr id="16388" name="Picture 4"/>
          <p:cNvPicPr>
            <a:picLocks noChangeAspect="1" noChangeArrowheads="1"/>
          </p:cNvPicPr>
          <p:nvPr/>
        </p:nvPicPr>
        <p:blipFill>
          <a:blip r:embed="rId2"/>
          <a:srcRect/>
          <a:stretch>
            <a:fillRect/>
          </a:stretch>
        </p:blipFill>
        <p:spPr bwMode="auto">
          <a:xfrm>
            <a:off x="4572000" y="1524000"/>
            <a:ext cx="4295775" cy="5057775"/>
          </a:xfrm>
          <a:prstGeom prst="rect">
            <a:avLst/>
          </a:prstGeom>
          <a:noFill/>
          <a:ln w="9525">
            <a:noFill/>
            <a:miter lim="800000"/>
            <a:headEnd/>
            <a:tailEnd/>
          </a:ln>
          <a:effectLst/>
        </p:spPr>
      </p:pic>
      <p:pic>
        <p:nvPicPr>
          <p:cNvPr id="16389" name="Picture 5"/>
          <p:cNvPicPr>
            <a:picLocks noChangeAspect="1" noChangeArrowheads="1"/>
          </p:cNvPicPr>
          <p:nvPr/>
        </p:nvPicPr>
        <p:blipFill>
          <a:blip r:embed="rId3"/>
          <a:srcRect/>
          <a:stretch>
            <a:fillRect/>
          </a:stretch>
        </p:blipFill>
        <p:spPr bwMode="auto">
          <a:xfrm>
            <a:off x="228600" y="1524000"/>
            <a:ext cx="4314825" cy="3714750"/>
          </a:xfrm>
          <a:prstGeom prst="rect">
            <a:avLst/>
          </a:prstGeom>
          <a:noFill/>
          <a:ln w="9525">
            <a:noFill/>
            <a:miter lim="800000"/>
            <a:headEnd/>
            <a:tailEnd/>
          </a:ln>
          <a:effectLst/>
        </p:spPr>
      </p:pic>
      <p:pic>
        <p:nvPicPr>
          <p:cNvPr id="16390" name="Picture 6"/>
          <p:cNvPicPr>
            <a:picLocks noChangeAspect="1" noChangeArrowheads="1"/>
          </p:cNvPicPr>
          <p:nvPr/>
        </p:nvPicPr>
        <p:blipFill>
          <a:blip r:embed="rId4"/>
          <a:srcRect/>
          <a:stretch>
            <a:fillRect/>
          </a:stretch>
        </p:blipFill>
        <p:spPr bwMode="auto">
          <a:xfrm>
            <a:off x="1828800" y="609600"/>
            <a:ext cx="5292969"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7410" name="Picture 2"/>
          <p:cNvPicPr>
            <a:picLocks noChangeAspect="1" noChangeArrowheads="1"/>
          </p:cNvPicPr>
          <p:nvPr/>
        </p:nvPicPr>
        <p:blipFill>
          <a:blip r:embed="rId2"/>
          <a:srcRect/>
          <a:stretch>
            <a:fillRect/>
          </a:stretch>
        </p:blipFill>
        <p:spPr bwMode="auto">
          <a:xfrm>
            <a:off x="1828800" y="1295400"/>
            <a:ext cx="5181600" cy="4905861"/>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1828800" y="609600"/>
            <a:ext cx="5292969"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So sánh hiệu quả</a:t>
            </a:r>
            <a:endParaRPr lang="en-US" dirty="0">
              <a:solidFill>
                <a:schemeClr val="tx1"/>
              </a:solidFill>
            </a:endParaRPr>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a:srcRect/>
          <a:stretch>
            <a:fillRect/>
          </a:stretch>
        </p:blipFill>
        <p:spPr bwMode="auto">
          <a:xfrm>
            <a:off x="533400" y="1371600"/>
            <a:ext cx="6781800" cy="2466109"/>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533400" y="3810000"/>
            <a:ext cx="6611573" cy="2971800"/>
          </a:xfrm>
          <a:prstGeom prst="rect">
            <a:avLst/>
          </a:prstGeom>
          <a:noFill/>
          <a:ln w="9525">
            <a:noFill/>
            <a:miter lim="800000"/>
            <a:headEnd/>
            <a:tailEnd/>
          </a:ln>
          <a:effectLst/>
        </p:spPr>
      </p:pic>
      <p:sp>
        <p:nvSpPr>
          <p:cNvPr id="6" name="Rectangle 5"/>
          <p:cNvSpPr/>
          <p:nvPr/>
        </p:nvSpPr>
        <p:spPr>
          <a:xfrm>
            <a:off x="5638800" y="6477000"/>
            <a:ext cx="1600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990600"/>
          </a:xfrm>
        </p:spPr>
        <p:txBody>
          <a:bodyPr>
            <a:normAutofit/>
          </a:bodyPr>
          <a:lstStyle/>
          <a:p>
            <a:r>
              <a:rPr lang="en-US" sz="3200" b="1" dirty="0" smtClean="0">
                <a:solidFill>
                  <a:schemeClr val="tx1"/>
                </a:solidFill>
              </a:rPr>
              <a:t>Phẫu thuật</a:t>
            </a:r>
            <a:endParaRPr lang="en-US" sz="3200" b="1" dirty="0">
              <a:solidFill>
                <a:schemeClr val="tx1"/>
              </a:solidFill>
            </a:endParaRPr>
          </a:p>
        </p:txBody>
      </p:sp>
      <p:sp>
        <p:nvSpPr>
          <p:cNvPr id="3" name="Content Placeholder 2"/>
          <p:cNvSpPr>
            <a:spLocks noGrp="1"/>
          </p:cNvSpPr>
          <p:nvPr>
            <p:ph idx="1"/>
          </p:nvPr>
        </p:nvSpPr>
        <p:spPr>
          <a:xfrm>
            <a:off x="304800" y="2590800"/>
            <a:ext cx="8382000" cy="3048000"/>
          </a:xfrm>
        </p:spPr>
        <p:txBody>
          <a:bodyPr/>
          <a:lstStyle/>
          <a:p>
            <a:r>
              <a:rPr lang="en-US" dirty="0" smtClean="0"/>
              <a:t>Lâm sàng ổn định, thai ngoài tử cung chưa vỡ: Laparoscopic surgery hoặc MTX là an toàn và có hiệu quả</a:t>
            </a:r>
          </a:p>
          <a:p>
            <a:r>
              <a:rPr lang="en-US" dirty="0" smtClean="0"/>
              <a:t>Phẫu thuật bắt buộc khi:</a:t>
            </a:r>
          </a:p>
          <a:p>
            <a:pPr>
              <a:buFont typeface="Wingdings" pitchFamily="2" charset="2"/>
              <a:buChar char="v"/>
            </a:pPr>
            <a:r>
              <a:rPr lang="en-US" dirty="0" smtClean="0"/>
              <a:t>Huyết động không ổn định</a:t>
            </a:r>
          </a:p>
          <a:p>
            <a:pPr>
              <a:buFont typeface="Wingdings" pitchFamily="2" charset="2"/>
              <a:buChar char="v"/>
            </a:pPr>
            <a:r>
              <a:rPr lang="en-US" dirty="0" smtClean="0"/>
              <a:t>Triệu chứng vỡ TNTC (VD đau hố chậu)</a:t>
            </a:r>
          </a:p>
          <a:p>
            <a:pPr>
              <a:buFont typeface="Wingdings" pitchFamily="2" charset="2"/>
              <a:buChar char="v"/>
            </a:pPr>
            <a:r>
              <a:rPr lang="en-US" dirty="0" smtClean="0"/>
              <a:t>Hoặc xuất huyết nội</a:t>
            </a:r>
            <a:endParaRPr lang="en-US" dirty="0"/>
          </a:p>
        </p:txBody>
      </p:sp>
      <p:sp>
        <p:nvSpPr>
          <p:cNvPr id="4"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dirty="0" smtClean="0">
                <a:ln>
                  <a:noFill/>
                </a:ln>
                <a:solidFill>
                  <a:schemeClr val="tx2"/>
                </a:solidFill>
                <a:effectLst/>
                <a:uLnTx/>
                <a:uFillTx/>
                <a:latin typeface="+mj-lt"/>
                <a:ea typeface="+mj-ea"/>
                <a:cs typeface="+mj-cs"/>
              </a:rPr>
            </a:br>
            <a:r>
              <a:rPr kumimoji="0" lang="en-US" sz="4000" b="0" i="0" u="none" strike="noStrike" kern="1200" cap="none" spc="-100" normalizeH="0" baseline="0" noProof="0" dirty="0" smtClean="0">
                <a:ln>
                  <a:noFill/>
                </a:ln>
                <a:solidFill>
                  <a:schemeClr val="tx2"/>
                </a:solidFill>
                <a:effectLst/>
                <a:uLnTx/>
                <a:uFillTx/>
                <a:latin typeface="+mj-lt"/>
                <a:ea typeface="+mj-ea"/>
                <a:cs typeface="+mj-cs"/>
              </a:rPr>
              <a:t>Ectopic Pregnance – EPc</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990600"/>
          </a:xfrm>
        </p:spPr>
        <p:txBody>
          <a:bodyPr/>
          <a:lstStyle/>
          <a:p>
            <a:r>
              <a:rPr lang="en-US" dirty="0" smtClean="0"/>
              <a:t>Phẫu thuật</a:t>
            </a:r>
            <a:endParaRPr lang="en-US" dirty="0"/>
          </a:p>
        </p:txBody>
      </p:sp>
      <p:sp>
        <p:nvSpPr>
          <p:cNvPr id="3" name="Content Placeholder 2"/>
          <p:cNvSpPr>
            <a:spLocks noGrp="1"/>
          </p:cNvSpPr>
          <p:nvPr>
            <p:ph idx="1"/>
          </p:nvPr>
        </p:nvSpPr>
        <p:spPr>
          <a:xfrm>
            <a:off x="533400" y="2590800"/>
            <a:ext cx="8229600" cy="3886200"/>
          </a:xfrm>
        </p:spPr>
        <p:txBody>
          <a:bodyPr anchor="t"/>
          <a:lstStyle/>
          <a:p>
            <a:pPr>
              <a:lnSpc>
                <a:spcPct val="150000"/>
              </a:lnSpc>
            </a:pPr>
            <a:r>
              <a:rPr lang="en-US" dirty="0" smtClean="0"/>
              <a:t>Phẫu thuật là cần thiết khi</a:t>
            </a:r>
          </a:p>
          <a:p>
            <a:pPr marL="523875" indent="-182563">
              <a:lnSpc>
                <a:spcPct val="150000"/>
              </a:lnSpc>
              <a:buFont typeface="Wingdings" pitchFamily="2" charset="2"/>
              <a:buChar char="q"/>
            </a:pPr>
            <a:r>
              <a:rPr lang="en-US" dirty="0" smtClean="0"/>
              <a:t>BN có CCĐ với MTX</a:t>
            </a:r>
          </a:p>
          <a:p>
            <a:pPr marL="523875" indent="-182563">
              <a:lnSpc>
                <a:spcPct val="150000"/>
              </a:lnSpc>
              <a:buFont typeface="Wingdings" pitchFamily="2" charset="2"/>
              <a:buChar char="q"/>
            </a:pPr>
            <a:r>
              <a:rPr lang="en-US" dirty="0" smtClean="0"/>
              <a:t>BN thất bại MTX (hCG bình nguyên hoặc tăng)</a:t>
            </a:r>
          </a:p>
          <a:p>
            <a:pPr>
              <a:lnSpc>
                <a:spcPct val="150000"/>
              </a:lnSpc>
            </a:pPr>
            <a:r>
              <a:rPr lang="en-US" dirty="0" smtClean="0"/>
              <a:t>Phẫu thuật có thể được đặt ra khi mang lại hiệu quả điều trị bệnh khác: hẹp vòi trứng, loại bỏ hydrosalpinx trước khi IVF</a:t>
            </a:r>
          </a:p>
          <a:p>
            <a:endParaRPr lang="en-US" dirty="0"/>
          </a:p>
        </p:txBody>
      </p:sp>
      <p:sp>
        <p:nvSpPr>
          <p:cNvPr id="5" name="Title 1"/>
          <p:cNvSpPr txBox="1">
            <a:spLocks/>
          </p:cNvSpPr>
          <p:nvPr/>
        </p:nvSpPr>
        <p:spPr>
          <a:xfrm>
            <a:off x="457200" y="762000"/>
            <a:ext cx="8229600" cy="9906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smtClean="0">
                <a:ln>
                  <a:noFill/>
                </a:ln>
                <a:solidFill>
                  <a:schemeClr val="tx2"/>
                </a:solidFill>
                <a:effectLst/>
                <a:uLnTx/>
                <a:uFillTx/>
                <a:latin typeface="+mj-lt"/>
                <a:ea typeface="+mj-ea"/>
                <a:cs typeface="+mj-cs"/>
              </a:rPr>
            </a:br>
            <a:r>
              <a:rPr kumimoji="0" lang="en-US" sz="4000" b="0" i="0" u="none" strike="noStrike" kern="1200" cap="none" spc="-100" normalizeH="0" baseline="0" noProof="0" smtClean="0">
                <a:ln>
                  <a:noFill/>
                </a:ln>
                <a:solidFill>
                  <a:schemeClr val="tx2"/>
                </a:solidFill>
                <a:effectLst/>
                <a:uLnTx/>
                <a:uFillTx/>
                <a:latin typeface="+mj-lt"/>
                <a:ea typeface="+mj-ea"/>
                <a:cs typeface="+mj-cs"/>
              </a:rPr>
              <a:t>Ectopic Pregnance – EP</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990600"/>
          </a:xfrm>
        </p:spPr>
        <p:txBody>
          <a:bodyPr>
            <a:normAutofit/>
          </a:bodyPr>
          <a:lstStyle/>
          <a:p>
            <a:r>
              <a:rPr lang="en-US" dirty="0" smtClean="0"/>
              <a:t>Salpingectomy vs salpingostomy</a:t>
            </a:r>
            <a:endParaRPr lang="en-US" dirty="0"/>
          </a:p>
        </p:txBody>
      </p:sp>
      <p:sp>
        <p:nvSpPr>
          <p:cNvPr id="5" name="Content Placeholder 4"/>
          <p:cNvSpPr>
            <a:spLocks noGrp="1"/>
          </p:cNvSpPr>
          <p:nvPr>
            <p:ph sz="half" idx="1"/>
          </p:nvPr>
        </p:nvSpPr>
        <p:spPr>
          <a:xfrm>
            <a:off x="457200" y="2286000"/>
            <a:ext cx="7696200" cy="3508248"/>
          </a:xfrm>
        </p:spPr>
        <p:txBody>
          <a:bodyPr>
            <a:normAutofit fontScale="92500" lnSpcReduction="10000"/>
          </a:bodyPr>
          <a:lstStyle/>
          <a:p>
            <a:pPr>
              <a:lnSpc>
                <a:spcPct val="150000"/>
              </a:lnSpc>
            </a:pPr>
            <a:r>
              <a:rPr lang="en-US" sz="2000" dirty="0" smtClean="0"/>
              <a:t>RCT chỉ ra không khác biệt đáng kể </a:t>
            </a:r>
          </a:p>
          <a:p>
            <a:pPr>
              <a:lnSpc>
                <a:spcPct val="150000"/>
              </a:lnSpc>
              <a:buFont typeface="Courier New" pitchFamily="49" charset="0"/>
              <a:buChar char="o"/>
            </a:pPr>
            <a:r>
              <a:rPr lang="en-US" sz="2000" dirty="0" smtClean="0"/>
              <a:t>Tỉ lệ thai trong tử cung ở thái kì kế tiếp (RR, 1.04; 95% CI, 0.899–1.21)</a:t>
            </a:r>
          </a:p>
          <a:p>
            <a:pPr>
              <a:lnSpc>
                <a:spcPct val="150000"/>
              </a:lnSpc>
              <a:buFont typeface="Courier New" pitchFamily="49" charset="0"/>
              <a:buChar char="o"/>
            </a:pPr>
            <a:r>
              <a:rPr lang="en-US" sz="2000" dirty="0" smtClean="0"/>
              <a:t>TNTC ở thài kì kế (RR, 1.30; 95% CI, 0.72–2.38)</a:t>
            </a:r>
          </a:p>
          <a:p>
            <a:pPr>
              <a:lnSpc>
                <a:spcPct val="150000"/>
              </a:lnSpc>
            </a:pPr>
            <a:r>
              <a:rPr lang="en-US" sz="2000" dirty="0" smtClean="0"/>
              <a:t>Cohort study chỉ ra salpingostomy liên quan với tỉ lệ cao thai trong tử cung (RR, 1.24; 95% CI, 1.08–1.42) và cũng tăng nguy cơ TNTC (10% vs 4%; RR, 2.27; 95% CI, 1.12–4.58) khi so sánh với salpingectomy</a:t>
            </a:r>
          </a:p>
          <a:p>
            <a:pPr>
              <a:lnSpc>
                <a:spcPct val="150000"/>
              </a:lnSpc>
            </a:pPr>
            <a:endParaRPr lang="en-US" sz="2000" dirty="0" smtClean="0"/>
          </a:p>
          <a:p>
            <a:pPr>
              <a:lnSpc>
                <a:spcPct val="150000"/>
              </a:lnSpc>
            </a:pPr>
            <a:endParaRPr lang="en-US" sz="2000" dirty="0"/>
          </a:p>
        </p:txBody>
      </p:sp>
      <p:sp>
        <p:nvSpPr>
          <p:cNvPr id="6" name="TextBox 5"/>
          <p:cNvSpPr txBox="1"/>
          <p:nvPr/>
        </p:nvSpPr>
        <p:spPr>
          <a:xfrm>
            <a:off x="457200" y="5791200"/>
            <a:ext cx="5791200" cy="577081"/>
          </a:xfrm>
          <a:prstGeom prst="rect">
            <a:avLst/>
          </a:prstGeom>
          <a:noFill/>
        </p:spPr>
        <p:txBody>
          <a:bodyPr wrap="square" rtlCol="0">
            <a:spAutoFit/>
          </a:bodyPr>
          <a:lstStyle/>
          <a:p>
            <a:r>
              <a:rPr lang="en-US" sz="1050" dirty="0" smtClean="0"/>
              <a:t>Cheng X, Tian X, Yan Z, Jia M, Deng J, Wang Y, et al. Comparison of the fertility outcome of salpingotomy and salpingectomy in women with tubal pregnancy: a systematic review and meta-analysis. PLoS One 2016;11:e0152343. (Systematic Review and MetaAnalysis)</a:t>
            </a:r>
            <a:endParaRPr lang="en-US" sz="1050" dirty="0"/>
          </a:p>
        </p:txBody>
      </p:sp>
      <p:sp>
        <p:nvSpPr>
          <p:cNvPr id="8"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smtClean="0">
                <a:ln>
                  <a:noFill/>
                </a:ln>
                <a:solidFill>
                  <a:schemeClr val="tx2"/>
                </a:solidFill>
                <a:effectLst/>
                <a:uLnTx/>
                <a:uFillTx/>
                <a:latin typeface="+mj-lt"/>
                <a:ea typeface="+mj-ea"/>
                <a:cs typeface="+mj-cs"/>
              </a:rPr>
            </a:br>
            <a:r>
              <a:rPr kumimoji="0" lang="en-US" sz="4000" b="0" i="0" u="none" strike="noStrike" kern="1200" cap="none" spc="-100" normalizeH="0" baseline="0" noProof="0" smtClean="0">
                <a:ln>
                  <a:noFill/>
                </a:ln>
                <a:solidFill>
                  <a:schemeClr val="tx2"/>
                </a:solidFill>
                <a:effectLst/>
                <a:uLnTx/>
                <a:uFillTx/>
                <a:latin typeface="+mj-lt"/>
                <a:ea typeface="+mj-ea"/>
                <a:cs typeface="+mj-cs"/>
              </a:rPr>
              <a:t>Ectopic Pregnance – EP</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sz="half" idx="1"/>
          </p:nvPr>
        </p:nvPicPr>
        <p:blipFill>
          <a:blip r:embed="rId2"/>
          <a:srcRect/>
          <a:stretch>
            <a:fillRect/>
          </a:stretch>
        </p:blipFill>
        <p:spPr bwMode="auto">
          <a:xfrm>
            <a:off x="180578" y="2133600"/>
            <a:ext cx="4315222" cy="3568543"/>
          </a:xfrm>
          <a:prstGeom prst="rect">
            <a:avLst/>
          </a:prstGeom>
          <a:noFill/>
          <a:ln w="9525">
            <a:noFill/>
            <a:miter lim="800000"/>
            <a:headEnd/>
            <a:tailEnd/>
          </a:ln>
          <a:effectLst/>
        </p:spPr>
      </p:pic>
      <p:pic>
        <p:nvPicPr>
          <p:cNvPr id="21508" name="Picture 4"/>
          <p:cNvPicPr>
            <a:picLocks noGrp="1" noChangeAspect="1" noChangeArrowheads="1"/>
          </p:cNvPicPr>
          <p:nvPr>
            <p:ph sz="half" idx="2"/>
          </p:nvPr>
        </p:nvPicPr>
        <p:blipFill>
          <a:blip r:embed="rId3"/>
          <a:srcRect l="11321" t="-801"/>
          <a:stretch>
            <a:fillRect/>
          </a:stretch>
        </p:blipFill>
        <p:spPr bwMode="auto">
          <a:xfrm>
            <a:off x="4648199" y="2057400"/>
            <a:ext cx="4287383" cy="378598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3581400"/>
          </a:xfrm>
        </p:spPr>
        <p:txBody>
          <a:bodyPr>
            <a:noAutofit/>
          </a:bodyPr>
          <a:lstStyle/>
          <a:p>
            <a:r>
              <a:rPr lang="en-US" sz="2000" dirty="0" smtClean="0"/>
              <a:t>Salpingectomy</a:t>
            </a:r>
          </a:p>
          <a:p>
            <a:pPr marL="627063" indent="-339725">
              <a:buFont typeface="Courier New" pitchFamily="49" charset="0"/>
              <a:buChar char="o"/>
            </a:pPr>
            <a:r>
              <a:rPr lang="en-US" sz="2000" dirty="0" smtClean="0"/>
              <a:t>tổn thương vòi trứng nặng</a:t>
            </a:r>
          </a:p>
          <a:p>
            <a:pPr marL="627063" indent="-339725">
              <a:buFont typeface="Courier New" pitchFamily="49" charset="0"/>
              <a:buChar char="o"/>
            </a:pPr>
            <a:r>
              <a:rPr lang="en-US" sz="2000" dirty="0" smtClean="0"/>
              <a:t>và xuất huyết đáng kể</a:t>
            </a:r>
          </a:p>
          <a:p>
            <a:r>
              <a:rPr lang="en-US" sz="2000" dirty="0" smtClean="0"/>
              <a:t>Salpingectomy </a:t>
            </a:r>
          </a:p>
          <a:p>
            <a:pPr marL="627063" indent="-231775">
              <a:buFont typeface="Courier New" pitchFamily="49" charset="0"/>
              <a:buChar char="o"/>
            </a:pPr>
            <a:r>
              <a:rPr lang="en-US" sz="2000" dirty="0" smtClean="0"/>
              <a:t>bệnh nhân còn nhu cầu mang thai</a:t>
            </a:r>
          </a:p>
          <a:p>
            <a:pPr marL="627063" indent="-231775">
              <a:buFont typeface="Courier New" pitchFamily="49" charset="0"/>
              <a:buChar char="o"/>
            </a:pPr>
            <a:r>
              <a:rPr lang="en-US" sz="2000" dirty="0" smtClean="0"/>
              <a:t>và tình trạng vòi trứng còn lại tốt</a:t>
            </a:r>
          </a:p>
          <a:p>
            <a:r>
              <a:rPr lang="en-US" sz="2000" dirty="0" smtClean="0"/>
              <a:t>Salpingostomy </a:t>
            </a:r>
          </a:p>
          <a:p>
            <a:pPr marL="627063" indent="-231775">
              <a:buFont typeface="Courier New" pitchFamily="49" charset="0"/>
              <a:buChar char="o"/>
            </a:pPr>
            <a:r>
              <a:rPr lang="en-US" sz="2000" dirty="0" smtClean="0"/>
              <a:t>bệnh nhân còn nhu cầu mang thai </a:t>
            </a:r>
          </a:p>
          <a:p>
            <a:pPr marL="627063" indent="-231775">
              <a:buFont typeface="Courier New" pitchFamily="49" charset="0"/>
              <a:buChar char="o"/>
            </a:pPr>
            <a:r>
              <a:rPr lang="en-US" sz="2000" dirty="0" smtClean="0"/>
              <a:t>tình trạng vòi trứng còn lại hư hại</a:t>
            </a:r>
          </a:p>
          <a:p>
            <a:endParaRPr lang="en-US" sz="2000" dirty="0"/>
          </a:p>
        </p:txBody>
      </p:sp>
      <p:sp>
        <p:nvSpPr>
          <p:cNvPr id="5"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dirty="0" smtClean="0">
                <a:ln>
                  <a:noFill/>
                </a:ln>
                <a:solidFill>
                  <a:schemeClr val="tx2"/>
                </a:solidFill>
                <a:effectLst/>
                <a:uLnTx/>
                <a:uFillTx/>
                <a:latin typeface="+mj-lt"/>
                <a:ea typeface="+mj-ea"/>
                <a:cs typeface="+mj-cs"/>
              </a:rPr>
            </a:br>
            <a:r>
              <a:rPr kumimoji="0" lang="en-US" sz="4000" b="0" i="0" u="none" strike="noStrike" kern="1200" cap="none" spc="-100" normalizeH="0" baseline="0" noProof="0" dirty="0" smtClean="0">
                <a:ln>
                  <a:noFill/>
                </a:ln>
                <a:solidFill>
                  <a:schemeClr val="tx2"/>
                </a:solidFill>
                <a:effectLst/>
                <a:uLnTx/>
                <a:uFillTx/>
                <a:latin typeface="+mj-lt"/>
                <a:ea typeface="+mj-ea"/>
                <a:cs typeface="+mj-cs"/>
              </a:rPr>
              <a:t>Ectopic Pregnance – EP</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Bệnh</a:t>
            </a:r>
            <a:r>
              <a:rPr lang="en-US" dirty="0" smtClean="0"/>
              <a:t> </a:t>
            </a:r>
            <a:r>
              <a:rPr lang="en-US" dirty="0" err="1" smtClean="0"/>
              <a:t>sử</a:t>
            </a:r>
            <a:r>
              <a:rPr lang="en-US" dirty="0" smtClean="0"/>
              <a:t> </a:t>
            </a:r>
            <a:r>
              <a:rPr lang="en-US" dirty="0" err="1" smtClean="0"/>
              <a:t>và</a:t>
            </a:r>
            <a:r>
              <a:rPr lang="en-US" dirty="0" smtClean="0"/>
              <a:t> </a:t>
            </a:r>
            <a:r>
              <a:rPr lang="en-US" dirty="0" err="1" smtClean="0"/>
              <a:t>tiền</a:t>
            </a:r>
            <a:r>
              <a:rPr lang="en-US" dirty="0" smtClean="0"/>
              <a:t> </a:t>
            </a:r>
            <a:r>
              <a:rPr lang="en-US" dirty="0" err="1" smtClean="0"/>
              <a:t>căn</a:t>
            </a:r>
            <a:endParaRPr lang="en-US" dirty="0"/>
          </a:p>
        </p:txBody>
      </p:sp>
      <p:sp>
        <p:nvSpPr>
          <p:cNvPr id="3" name="Content Placeholder 2"/>
          <p:cNvSpPr>
            <a:spLocks noGrp="1"/>
          </p:cNvSpPr>
          <p:nvPr>
            <p:ph idx="1"/>
          </p:nvPr>
        </p:nvSpPr>
        <p:spPr/>
        <p:txBody>
          <a:bodyPr/>
          <a:lstStyle/>
          <a:p>
            <a:r>
              <a:rPr lang="en-US" dirty="0" err="1" smtClean="0"/>
              <a:t>Kinh</a:t>
            </a:r>
            <a:r>
              <a:rPr lang="en-US" dirty="0" smtClean="0"/>
              <a:t> </a:t>
            </a:r>
            <a:r>
              <a:rPr lang="en-US" dirty="0" err="1" smtClean="0"/>
              <a:t>chót</a:t>
            </a:r>
            <a:endParaRPr lang="en-US" dirty="0" smtClean="0"/>
          </a:p>
          <a:p>
            <a:r>
              <a:rPr lang="en-US" dirty="0" err="1" smtClean="0"/>
              <a:t>Xuất</a:t>
            </a:r>
            <a:r>
              <a:rPr lang="en-US" dirty="0" smtClean="0"/>
              <a:t> </a:t>
            </a:r>
            <a:r>
              <a:rPr lang="en-US" dirty="0" err="1" smtClean="0"/>
              <a:t>huyết</a:t>
            </a:r>
            <a:endParaRPr lang="en-US" dirty="0" smtClean="0"/>
          </a:p>
          <a:p>
            <a:r>
              <a:rPr lang="en-US" dirty="0" err="1" smtClean="0"/>
              <a:t>Tr</a:t>
            </a:r>
            <a:r>
              <a:rPr lang="en-US" dirty="0" smtClean="0"/>
              <a:t>/c </a:t>
            </a:r>
            <a:r>
              <a:rPr lang="en-US" dirty="0" err="1" smtClean="0"/>
              <a:t>khác</a:t>
            </a:r>
            <a:r>
              <a:rPr lang="en-US" dirty="0" smtClean="0"/>
              <a:t>…</a:t>
            </a:r>
          </a:p>
          <a:p>
            <a:pPr marL="0" indent="0">
              <a:buNone/>
            </a:pPr>
            <a:endParaRPr lang="en-US" dirty="0"/>
          </a:p>
        </p:txBody>
      </p:sp>
    </p:spTree>
    <p:extLst>
      <p:ext uri="{BB962C8B-B14F-4D97-AF65-F5344CB8AC3E}">
        <p14:creationId xmlns:p14="http://schemas.microsoft.com/office/powerpoint/2010/main" xmlns="" val="20915419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990600"/>
          </a:xfrm>
        </p:spPr>
        <p:txBody>
          <a:bodyPr/>
          <a:lstStyle/>
          <a:p>
            <a:r>
              <a:rPr lang="en-US" dirty="0" smtClean="0"/>
              <a:t>Sau phẫu thuật</a:t>
            </a:r>
            <a:endParaRPr lang="en-US" dirty="0"/>
          </a:p>
        </p:txBody>
      </p:sp>
      <p:sp>
        <p:nvSpPr>
          <p:cNvPr id="3" name="Content Placeholder 2"/>
          <p:cNvSpPr>
            <a:spLocks noGrp="1"/>
          </p:cNvSpPr>
          <p:nvPr>
            <p:ph idx="1"/>
          </p:nvPr>
        </p:nvSpPr>
        <p:spPr>
          <a:xfrm>
            <a:off x="457200" y="2209800"/>
            <a:ext cx="8229600" cy="3124200"/>
          </a:xfrm>
        </p:spPr>
        <p:txBody>
          <a:bodyPr/>
          <a:lstStyle/>
          <a:p>
            <a:r>
              <a:rPr lang="en-US" dirty="0" smtClean="0"/>
              <a:t>hCG cần thiết để theo dõi sót mô nhau</a:t>
            </a:r>
          </a:p>
          <a:p>
            <a:r>
              <a:rPr lang="en-US" dirty="0" smtClean="0"/>
              <a:t>MTX với dự phòng với liều duy nhất nên được cân nhắc khi lấy bỏ không hoàn toàn.</a:t>
            </a:r>
            <a:endParaRPr lang="en-US" dirty="0"/>
          </a:p>
        </p:txBody>
      </p:sp>
      <p:pic>
        <p:nvPicPr>
          <p:cNvPr id="22530" name="Picture 2"/>
          <p:cNvPicPr>
            <a:picLocks noChangeAspect="1" noChangeArrowheads="1"/>
          </p:cNvPicPr>
          <p:nvPr/>
        </p:nvPicPr>
        <p:blipFill>
          <a:blip r:embed="rId2"/>
          <a:srcRect/>
          <a:stretch>
            <a:fillRect/>
          </a:stretch>
        </p:blipFill>
        <p:spPr bwMode="auto">
          <a:xfrm>
            <a:off x="3048000" y="2819400"/>
            <a:ext cx="4572000" cy="3701726"/>
          </a:xfrm>
          <a:prstGeom prst="rect">
            <a:avLst/>
          </a:prstGeom>
          <a:noFill/>
          <a:ln w="9525">
            <a:noFill/>
            <a:miter lim="800000"/>
            <a:headEnd/>
            <a:tailEnd/>
          </a:ln>
          <a:effectLst/>
        </p:spPr>
      </p:pic>
      <p:sp>
        <p:nvSpPr>
          <p:cNvPr id="5"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dirty="0" smtClean="0">
                <a:ln>
                  <a:noFill/>
                </a:ln>
                <a:solidFill>
                  <a:schemeClr val="tx2"/>
                </a:solidFill>
                <a:effectLst/>
                <a:uLnTx/>
                <a:uFillTx/>
                <a:latin typeface="+mj-lt"/>
                <a:ea typeface="+mj-ea"/>
                <a:cs typeface="+mj-cs"/>
              </a:rPr>
            </a:br>
            <a:r>
              <a:rPr kumimoji="0" lang="en-US" sz="4000" b="0" i="0" u="none" strike="noStrike" kern="1200" cap="none" spc="-100" normalizeH="0" baseline="0" noProof="0" dirty="0" smtClean="0">
                <a:ln>
                  <a:noFill/>
                </a:ln>
                <a:solidFill>
                  <a:schemeClr val="tx2"/>
                </a:solidFill>
                <a:effectLst/>
                <a:uLnTx/>
                <a:uFillTx/>
                <a:latin typeface="+mj-lt"/>
                <a:ea typeface="+mj-ea"/>
                <a:cs typeface="+mj-cs"/>
              </a:rPr>
              <a:t>Ectopic Pregnance – EP</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990600"/>
          </a:xfrm>
        </p:spPr>
        <p:txBody>
          <a:bodyPr/>
          <a:lstStyle/>
          <a:p>
            <a:r>
              <a:rPr lang="en-US" dirty="0" smtClean="0"/>
              <a:t>Phẫu thuật</a:t>
            </a:r>
            <a:endParaRPr lang="en-US" dirty="0"/>
          </a:p>
        </p:txBody>
      </p:sp>
      <p:pic>
        <p:nvPicPr>
          <p:cNvPr id="19459" name="Picture 3"/>
          <p:cNvPicPr>
            <a:picLocks noChangeAspect="1" noChangeArrowheads="1"/>
          </p:cNvPicPr>
          <p:nvPr/>
        </p:nvPicPr>
        <p:blipFill>
          <a:blip r:embed="rId2"/>
          <a:srcRect/>
          <a:stretch>
            <a:fillRect/>
          </a:stretch>
        </p:blipFill>
        <p:spPr bwMode="auto">
          <a:xfrm>
            <a:off x="304800" y="2362200"/>
            <a:ext cx="7207668" cy="1352550"/>
          </a:xfrm>
          <a:prstGeom prst="rect">
            <a:avLst/>
          </a:prstGeom>
          <a:noFill/>
          <a:ln w="9525">
            <a:noFill/>
            <a:miter lim="800000"/>
            <a:headEnd/>
            <a:tailEnd/>
          </a:ln>
          <a:effectLst/>
        </p:spPr>
      </p:pic>
      <p:sp>
        <p:nvSpPr>
          <p:cNvPr id="7" name="Rectangle 6"/>
          <p:cNvSpPr/>
          <p:nvPr/>
        </p:nvSpPr>
        <p:spPr>
          <a:xfrm>
            <a:off x="6096000" y="3352800"/>
            <a:ext cx="1371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0" name="Picture 4"/>
          <p:cNvPicPr>
            <a:picLocks noChangeAspect="1" noChangeArrowheads="1"/>
          </p:cNvPicPr>
          <p:nvPr/>
        </p:nvPicPr>
        <p:blipFill>
          <a:blip r:embed="rId3"/>
          <a:srcRect/>
          <a:stretch>
            <a:fillRect/>
          </a:stretch>
        </p:blipFill>
        <p:spPr bwMode="auto">
          <a:xfrm>
            <a:off x="533400" y="3886200"/>
            <a:ext cx="7430558" cy="1295400"/>
          </a:xfrm>
          <a:prstGeom prst="rect">
            <a:avLst/>
          </a:prstGeom>
          <a:noFill/>
          <a:ln w="9525">
            <a:noFill/>
            <a:miter lim="800000"/>
            <a:headEnd/>
            <a:tailEnd/>
          </a:ln>
          <a:effectLst/>
        </p:spPr>
      </p:pic>
      <p:sp>
        <p:nvSpPr>
          <p:cNvPr id="10" name="Rectangle 9"/>
          <p:cNvSpPr/>
          <p:nvPr/>
        </p:nvSpPr>
        <p:spPr>
          <a:xfrm>
            <a:off x="2209800" y="4876800"/>
            <a:ext cx="5715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1" name="Picture 5"/>
          <p:cNvPicPr>
            <a:picLocks noChangeAspect="1" noChangeArrowheads="1"/>
          </p:cNvPicPr>
          <p:nvPr/>
        </p:nvPicPr>
        <p:blipFill>
          <a:blip r:embed="rId4"/>
          <a:srcRect/>
          <a:stretch>
            <a:fillRect/>
          </a:stretch>
        </p:blipFill>
        <p:spPr bwMode="auto">
          <a:xfrm>
            <a:off x="914400" y="5562600"/>
            <a:ext cx="8020707" cy="1143000"/>
          </a:xfrm>
          <a:prstGeom prst="rect">
            <a:avLst/>
          </a:prstGeom>
          <a:noFill/>
          <a:ln w="9525">
            <a:noFill/>
            <a:miter lim="800000"/>
            <a:headEnd/>
            <a:tailEnd/>
          </a:ln>
          <a:effectLst/>
        </p:spPr>
      </p:pic>
      <p:sp>
        <p:nvSpPr>
          <p:cNvPr id="12" name="Rectangle 11"/>
          <p:cNvSpPr/>
          <p:nvPr/>
        </p:nvSpPr>
        <p:spPr>
          <a:xfrm>
            <a:off x="4572000" y="6248400"/>
            <a:ext cx="4572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smtClean="0">
                <a:ln>
                  <a:noFill/>
                </a:ln>
                <a:solidFill>
                  <a:schemeClr val="tx2"/>
                </a:solidFill>
                <a:effectLst/>
                <a:uLnTx/>
                <a:uFillTx/>
                <a:latin typeface="+mj-lt"/>
                <a:ea typeface="+mj-ea"/>
                <a:cs typeface="+mj-cs"/>
              </a:rPr>
            </a:br>
            <a:r>
              <a:rPr kumimoji="0" lang="en-US" sz="4000" b="0" i="0" u="none" strike="noStrike" kern="1200" cap="none" spc="-100" normalizeH="0" baseline="0" noProof="0" smtClean="0">
                <a:ln>
                  <a:noFill/>
                </a:ln>
                <a:solidFill>
                  <a:schemeClr val="tx2"/>
                </a:solidFill>
                <a:effectLst/>
                <a:uLnTx/>
                <a:uFillTx/>
                <a:latin typeface="+mj-lt"/>
                <a:ea typeface="+mj-ea"/>
                <a:cs typeface="+mj-cs"/>
              </a:rPr>
              <a:t>Ectopic Pregnance – EP</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1676400" y="650731"/>
            <a:ext cx="5657850" cy="620726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229600" cy="990600"/>
          </a:xfrm>
        </p:spPr>
        <p:txBody>
          <a:bodyPr/>
          <a:lstStyle/>
          <a:p>
            <a:r>
              <a:rPr lang="en-US" dirty="0" smtClean="0"/>
              <a:t>Phẫu thuật vs MTX</a:t>
            </a:r>
            <a:endParaRPr lang="en-US" dirty="0"/>
          </a:p>
        </p:txBody>
      </p:sp>
      <p:sp>
        <p:nvSpPr>
          <p:cNvPr id="3" name="TextBox 2"/>
          <p:cNvSpPr txBox="1"/>
          <p:nvPr/>
        </p:nvSpPr>
        <p:spPr>
          <a:xfrm>
            <a:off x="533400" y="2438400"/>
            <a:ext cx="7467600" cy="646331"/>
          </a:xfrm>
          <a:prstGeom prst="rect">
            <a:avLst/>
          </a:prstGeom>
          <a:noFill/>
        </p:spPr>
        <p:txBody>
          <a:bodyPr wrap="square" rtlCol="0">
            <a:spAutoFit/>
          </a:bodyPr>
          <a:lstStyle/>
          <a:p>
            <a:r>
              <a:rPr lang="en-US" dirty="0" smtClean="0"/>
              <a:t>MTX tránh được nguy cơ biến chứng cuộc mổ và gây</a:t>
            </a:r>
          </a:p>
          <a:p>
            <a:r>
              <a:rPr lang="en-US" dirty="0" smtClean="0"/>
              <a:t>Tuy nhiên tỷ lệ thành công thấp hơn</a:t>
            </a:r>
            <a:endParaRPr lang="en-US" dirty="0"/>
          </a:p>
        </p:txBody>
      </p:sp>
      <p:sp>
        <p:nvSpPr>
          <p:cNvPr id="5" name="TextBox 4"/>
          <p:cNvSpPr txBox="1"/>
          <p:nvPr/>
        </p:nvSpPr>
        <p:spPr>
          <a:xfrm>
            <a:off x="457200" y="3276600"/>
            <a:ext cx="7924800" cy="2308324"/>
          </a:xfrm>
          <a:prstGeom prst="rect">
            <a:avLst/>
          </a:prstGeom>
          <a:noFill/>
        </p:spPr>
        <p:txBody>
          <a:bodyPr wrap="square" rtlCol="0">
            <a:spAutoFit/>
          </a:bodyPr>
          <a:lstStyle/>
          <a:p>
            <a:r>
              <a:rPr lang="en-US" sz="1600" b="1" dirty="0" smtClean="0"/>
              <a:t>Nghiên cứu thử nghiệm ngẫu nhiên</a:t>
            </a:r>
          </a:p>
          <a:p>
            <a:pPr>
              <a:buFont typeface="Wingdings" pitchFamily="2" charset="2"/>
              <a:buChar char="v"/>
            </a:pPr>
            <a:r>
              <a:rPr lang="en-US" sz="1600" dirty="0" smtClean="0"/>
              <a:t>Khi so sánh với laparoscopic salpingectomy </a:t>
            </a:r>
          </a:p>
          <a:p>
            <a:pPr>
              <a:buFont typeface="Arial" pitchFamily="34" charset="0"/>
              <a:buChar char="•"/>
            </a:pPr>
            <a:r>
              <a:rPr lang="en-US" sz="1600" dirty="0" smtClean="0"/>
              <a:t>single-dose methotrexate cho tỷ lệ thành công thấp hơn đắng kể </a:t>
            </a:r>
          </a:p>
          <a:p>
            <a:r>
              <a:rPr lang="en-US" sz="1600" dirty="0" smtClean="0"/>
              <a:t>(relative rate for success, 0.82; 95% CI, 0.72–0.94) </a:t>
            </a:r>
          </a:p>
          <a:p>
            <a:pPr>
              <a:buFont typeface="Arial" pitchFamily="34" charset="0"/>
              <a:buChar char="•"/>
            </a:pPr>
            <a:r>
              <a:rPr lang="en-US" sz="1600" dirty="0" smtClean="0"/>
              <a:t>multidose methotrexate  không khác biệt về tỷ lệ thành công</a:t>
            </a:r>
          </a:p>
          <a:p>
            <a:r>
              <a:rPr lang="en-US" sz="1600" dirty="0" smtClean="0"/>
              <a:t>(relative rate for success, 1.8; 95% CI, 0.73–4.6) (68). </a:t>
            </a:r>
          </a:p>
          <a:p>
            <a:pPr>
              <a:buFont typeface="Wingdings" pitchFamily="2" charset="2"/>
              <a:buChar char="v"/>
            </a:pPr>
            <a:r>
              <a:rPr lang="en-US" sz="1600" dirty="0" smtClean="0"/>
              <a:t>So sánh MTX với tube-sparing laparoscopic surgery cho thấy không khác biệt in overall tubal preservation, tubal patency, repeat ectopic pregnancy, or future pregnancies (68).</a:t>
            </a:r>
            <a:endParaRPr lang="en-US" sz="1600" dirty="0"/>
          </a:p>
        </p:txBody>
      </p:sp>
      <p:sp>
        <p:nvSpPr>
          <p:cNvPr id="6" name="TextBox 5"/>
          <p:cNvSpPr txBox="1"/>
          <p:nvPr/>
        </p:nvSpPr>
        <p:spPr>
          <a:xfrm>
            <a:off x="609600" y="5638800"/>
            <a:ext cx="7239000" cy="553998"/>
          </a:xfrm>
          <a:prstGeom prst="rect">
            <a:avLst/>
          </a:prstGeom>
          <a:noFill/>
        </p:spPr>
        <p:txBody>
          <a:bodyPr wrap="square" rtlCol="0">
            <a:spAutoFit/>
          </a:bodyPr>
          <a:lstStyle/>
          <a:p>
            <a:r>
              <a:rPr lang="en-US" sz="1000" dirty="0" smtClean="0"/>
              <a:t>Hajenius PJ, Mol F, Mol BW, Bossuyt PM, Ankum WM, Van der Veen F. Interventions for tubal ectopic pregnancy. Cochrane Database of Systematic Reviews 2007, </a:t>
            </a:r>
          </a:p>
          <a:p>
            <a:r>
              <a:rPr lang="en-US" sz="1000" dirty="0" smtClean="0"/>
              <a:t>Issue 1. Art. No.: CD000324. DOI: 10.1002/14651858.CD000324.pub2. (Meta-Analysis)</a:t>
            </a:r>
            <a:endParaRPr lang="en-US" sz="1000" dirty="0"/>
          </a:p>
        </p:txBody>
      </p:sp>
      <p:sp>
        <p:nvSpPr>
          <p:cNvPr id="7" name="Title 1"/>
          <p:cNvSpPr txBox="1">
            <a:spLocks/>
          </p:cNvSpPr>
          <p:nvPr/>
        </p:nvSpPr>
        <p:spPr>
          <a:xfrm>
            <a:off x="457200" y="533400"/>
            <a:ext cx="8229600" cy="990600"/>
          </a:xfrm>
          <a:prstGeom prst="rect">
            <a:avLst/>
          </a:prstGeom>
        </p:spPr>
        <p:txBody>
          <a:bodyPr vert="horz" lIns="91440" tIns="45720" rIns="91440" bIns="45720" rtlCol="0"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100" normalizeH="0" baseline="0" noProof="0" dirty="0" smtClean="0">
                <a:ln>
                  <a:noFill/>
                </a:ln>
                <a:solidFill>
                  <a:schemeClr val="tx2"/>
                </a:solidFill>
                <a:effectLst/>
                <a:uLnTx/>
                <a:uFillTx/>
                <a:latin typeface="+mj-lt"/>
                <a:ea typeface="+mj-ea"/>
                <a:cs typeface="+mj-cs"/>
              </a:rPr>
              <a:t>THAI NGOÀI TỬ CUNG </a:t>
            </a:r>
            <a:br>
              <a:rPr kumimoji="0" lang="en-US" sz="4000" b="0" i="0" u="none" strike="noStrike" kern="1200" cap="none" spc="-100" normalizeH="0" baseline="0" noProof="0" dirty="0" smtClean="0">
                <a:ln>
                  <a:noFill/>
                </a:ln>
                <a:solidFill>
                  <a:schemeClr val="tx2"/>
                </a:solidFill>
                <a:effectLst/>
                <a:uLnTx/>
                <a:uFillTx/>
                <a:latin typeface="+mj-lt"/>
                <a:ea typeface="+mj-ea"/>
                <a:cs typeface="+mj-cs"/>
              </a:rPr>
            </a:br>
            <a:r>
              <a:rPr kumimoji="0" lang="en-US" sz="4000" b="0" i="0" u="none" strike="noStrike" kern="1200" cap="none" spc="-100" normalizeH="0" baseline="0" noProof="0" dirty="0" smtClean="0">
                <a:ln>
                  <a:noFill/>
                </a:ln>
                <a:solidFill>
                  <a:schemeClr val="tx2"/>
                </a:solidFill>
                <a:effectLst/>
                <a:uLnTx/>
                <a:uFillTx/>
                <a:latin typeface="+mj-lt"/>
                <a:ea typeface="+mj-ea"/>
                <a:cs typeface="+mj-cs"/>
              </a:rPr>
              <a:t>Ectopic Pregnance – EP</a:t>
            </a:r>
            <a:endParaRPr kumimoji="0" lang="en-US" sz="40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MISCARRIAGE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666630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MISSED MISCARRIAGE</a:t>
            </a:r>
          </a:p>
          <a:p>
            <a:pPr marL="0" indent="0">
              <a:buNone/>
            </a:pPr>
            <a:r>
              <a:rPr lang="en-US" dirty="0" smtClean="0"/>
              <a:t>INCOMPLETE MISCARRIAGE</a:t>
            </a:r>
          </a:p>
          <a:p>
            <a:pPr marL="0" indent="0">
              <a:buNone/>
            </a:pPr>
            <a:r>
              <a:rPr lang="en-US" dirty="0" smtClean="0"/>
              <a:t>COMPLETE MISCARRIAGE</a:t>
            </a:r>
          </a:p>
          <a:p>
            <a:pPr marL="0" indent="0">
              <a:buNone/>
            </a:pPr>
            <a:endParaRPr lang="en-US" dirty="0"/>
          </a:p>
        </p:txBody>
      </p:sp>
    </p:spTree>
    <p:extLst>
      <p:ext uri="{BB962C8B-B14F-4D97-AF65-F5344CB8AC3E}">
        <p14:creationId xmlns="" xmlns:p14="http://schemas.microsoft.com/office/powerpoint/2010/main" val="3991756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381000"/>
            <a:ext cx="8229600" cy="2133600"/>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09600" y="2743200"/>
            <a:ext cx="8077199" cy="2971800"/>
          </a:xfrm>
          <a:prstGeom prst="rect">
            <a:avLst/>
          </a:prstGeom>
        </p:spPr>
      </p:pic>
      <p:cxnSp>
        <p:nvCxnSpPr>
          <p:cNvPr id="6" name="Straight Connector 5"/>
          <p:cNvCxnSpPr/>
          <p:nvPr/>
        </p:nvCxnSpPr>
        <p:spPr>
          <a:xfrm>
            <a:off x="4648199" y="4800600"/>
            <a:ext cx="2438401"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219200" y="4800600"/>
            <a:ext cx="2438401"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315514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THREATENED MISCARRIAGE</a:t>
            </a:r>
          </a:p>
          <a:p>
            <a:r>
              <a:rPr lang="en-US" dirty="0" smtClean="0"/>
              <a:t>INEVITABLE MISCARRIAGE</a:t>
            </a:r>
          </a:p>
          <a:p>
            <a:endParaRPr lang="en-US" dirty="0"/>
          </a:p>
        </p:txBody>
      </p:sp>
    </p:spTree>
    <p:extLst>
      <p:ext uri="{BB962C8B-B14F-4D97-AF65-F5344CB8AC3E}">
        <p14:creationId xmlns="" xmlns:p14="http://schemas.microsoft.com/office/powerpoint/2010/main" val="868255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28600" y="228600"/>
            <a:ext cx="8610600" cy="2667000"/>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40723" y="3124200"/>
            <a:ext cx="8648700" cy="1908899"/>
          </a:xfrm>
          <a:prstGeom prst="rect">
            <a:avLst/>
          </a:prstGeom>
        </p:spPr>
      </p:pic>
    </p:spTree>
    <p:extLst>
      <p:ext uri="{BB962C8B-B14F-4D97-AF65-F5344CB8AC3E}">
        <p14:creationId xmlns="" xmlns:p14="http://schemas.microsoft.com/office/powerpoint/2010/main" val="18076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Khám</a:t>
            </a:r>
            <a:r>
              <a:rPr lang="en-US" dirty="0" smtClean="0"/>
              <a:t> LS</a:t>
            </a:r>
            <a:endParaRPr lang="en-US" dirty="0"/>
          </a:p>
        </p:txBody>
      </p:sp>
      <p:sp>
        <p:nvSpPr>
          <p:cNvPr id="3" name="Content Placeholder 2"/>
          <p:cNvSpPr>
            <a:spLocks noGrp="1"/>
          </p:cNvSpPr>
          <p:nvPr>
            <p:ph idx="1"/>
          </p:nvPr>
        </p:nvSpPr>
        <p:spPr/>
        <p:txBody>
          <a:bodyPr/>
          <a:lstStyle/>
          <a:p>
            <a:r>
              <a:rPr lang="en-US" dirty="0" err="1" smtClean="0"/>
              <a:t>Sinh</a:t>
            </a:r>
            <a:r>
              <a:rPr lang="en-US" dirty="0" smtClean="0"/>
              <a:t> </a:t>
            </a:r>
            <a:r>
              <a:rPr lang="en-US" dirty="0" err="1" smtClean="0"/>
              <a:t>hiệu</a:t>
            </a:r>
            <a:endParaRPr lang="en-US" dirty="0" smtClean="0"/>
          </a:p>
          <a:p>
            <a:r>
              <a:rPr lang="en-US" dirty="0" err="1" smtClean="0"/>
              <a:t>Khám</a:t>
            </a:r>
            <a:r>
              <a:rPr lang="en-US" dirty="0" smtClean="0"/>
              <a:t> </a:t>
            </a:r>
            <a:r>
              <a:rPr lang="en-US" dirty="0" err="1" smtClean="0"/>
              <a:t>bụng</a:t>
            </a:r>
            <a:endParaRPr lang="en-US" dirty="0" smtClean="0"/>
          </a:p>
          <a:p>
            <a:r>
              <a:rPr lang="en-US" dirty="0" err="1" smtClean="0"/>
              <a:t>Khám</a:t>
            </a:r>
            <a:r>
              <a:rPr lang="en-US" dirty="0" smtClean="0"/>
              <a:t> </a:t>
            </a:r>
            <a:r>
              <a:rPr lang="en-US" dirty="0" err="1" smtClean="0"/>
              <a:t>mỏ</a:t>
            </a:r>
            <a:r>
              <a:rPr lang="en-US" dirty="0" smtClean="0"/>
              <a:t> </a:t>
            </a:r>
            <a:r>
              <a:rPr lang="en-US" dirty="0" err="1" smtClean="0"/>
              <a:t>vịt</a:t>
            </a:r>
            <a:endParaRPr lang="en-US" dirty="0" smtClean="0"/>
          </a:p>
          <a:p>
            <a:r>
              <a:rPr lang="en-US" dirty="0" err="1" smtClean="0"/>
              <a:t>Khám</a:t>
            </a:r>
            <a:r>
              <a:rPr lang="en-US" dirty="0" smtClean="0"/>
              <a:t> </a:t>
            </a:r>
            <a:r>
              <a:rPr lang="en-US" dirty="0" err="1" smtClean="0"/>
              <a:t>âm</a:t>
            </a:r>
            <a:r>
              <a:rPr lang="en-US" dirty="0" smtClean="0"/>
              <a:t> </a:t>
            </a:r>
            <a:r>
              <a:rPr lang="en-US" dirty="0" err="1" smtClean="0"/>
              <a:t>đạo</a:t>
            </a:r>
            <a:endParaRPr lang="en-US" dirty="0"/>
          </a:p>
        </p:txBody>
      </p:sp>
    </p:spTree>
    <p:extLst>
      <p:ext uri="{BB962C8B-B14F-4D97-AF65-F5344CB8AC3E}">
        <p14:creationId xmlns:p14="http://schemas.microsoft.com/office/powerpoint/2010/main" xmlns="" val="19294947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28600" y="304800"/>
            <a:ext cx="8610600" cy="1409700"/>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47800" y="2595562"/>
            <a:ext cx="6095999" cy="2052638"/>
          </a:xfrm>
          <a:prstGeom prst="rect">
            <a:avLst/>
          </a:prstGeom>
        </p:spPr>
      </p:pic>
    </p:spTree>
    <p:extLst>
      <p:ext uri="{BB962C8B-B14F-4D97-AF65-F5344CB8AC3E}">
        <p14:creationId xmlns="" xmlns:p14="http://schemas.microsoft.com/office/powerpoint/2010/main" val="1651757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CHẨN ĐOÁN</a:t>
            </a:r>
          </a:p>
          <a:p>
            <a:pPr lvl="1"/>
            <a:r>
              <a:rPr lang="en-US" dirty="0" err="1" smtClean="0"/>
              <a:t>Yếu</a:t>
            </a:r>
            <a:r>
              <a:rPr lang="en-US" dirty="0" smtClean="0"/>
              <a:t> </a:t>
            </a:r>
            <a:r>
              <a:rPr lang="en-US" dirty="0" err="1" smtClean="0"/>
              <a:t>tố</a:t>
            </a:r>
            <a:r>
              <a:rPr lang="en-US" dirty="0" smtClean="0"/>
              <a:t> </a:t>
            </a:r>
            <a:r>
              <a:rPr lang="en-US" dirty="0" err="1" smtClean="0"/>
              <a:t>nguy</a:t>
            </a:r>
            <a:r>
              <a:rPr lang="en-US" dirty="0" smtClean="0"/>
              <a:t> </a:t>
            </a:r>
            <a:r>
              <a:rPr lang="en-US" dirty="0" err="1" smtClean="0"/>
              <a:t>cơ</a:t>
            </a:r>
            <a:endParaRPr lang="en-US" dirty="0" smtClean="0"/>
          </a:p>
          <a:p>
            <a:pPr lvl="1"/>
            <a:r>
              <a:rPr lang="en-US" dirty="0" err="1" smtClean="0"/>
              <a:t>Lâm</a:t>
            </a:r>
            <a:r>
              <a:rPr lang="en-US" dirty="0" smtClean="0"/>
              <a:t> </a:t>
            </a:r>
            <a:r>
              <a:rPr lang="en-US" dirty="0" err="1" smtClean="0"/>
              <a:t>sàng</a:t>
            </a:r>
            <a:endParaRPr lang="en-US" dirty="0" smtClean="0"/>
          </a:p>
          <a:p>
            <a:pPr lvl="1"/>
            <a:r>
              <a:rPr lang="en-US" dirty="0" err="1" smtClean="0"/>
              <a:t>Cận</a:t>
            </a:r>
            <a:r>
              <a:rPr lang="en-US" dirty="0" smtClean="0"/>
              <a:t> </a:t>
            </a:r>
            <a:r>
              <a:rPr lang="en-US" dirty="0" err="1" smtClean="0"/>
              <a:t>lâm</a:t>
            </a:r>
            <a:r>
              <a:rPr lang="en-US" dirty="0" smtClean="0"/>
              <a:t> </a:t>
            </a:r>
            <a:r>
              <a:rPr lang="en-US" dirty="0" err="1" smtClean="0"/>
              <a:t>sàng</a:t>
            </a:r>
            <a:endParaRPr lang="en-US" dirty="0" smtClean="0"/>
          </a:p>
          <a:p>
            <a:r>
              <a:rPr lang="en-US" b="1" dirty="0" smtClean="0"/>
              <a:t>XỬ TRÍ</a:t>
            </a:r>
          </a:p>
          <a:p>
            <a:pPr marL="0" indent="0">
              <a:buNone/>
            </a:pPr>
            <a:endParaRPr lang="en-US" dirty="0" smtClean="0"/>
          </a:p>
        </p:txBody>
      </p:sp>
    </p:spTree>
    <p:extLst>
      <p:ext uri="{BB962C8B-B14F-4D97-AF65-F5344CB8AC3E}">
        <p14:creationId xmlns="" xmlns:p14="http://schemas.microsoft.com/office/powerpoint/2010/main" val="3669490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CHẨN ĐOÁN </a:t>
            </a:r>
            <a:endParaRPr lang="en-US" dirty="0"/>
          </a:p>
        </p:txBody>
      </p:sp>
      <p:sp>
        <p:nvSpPr>
          <p:cNvPr id="3" name="Content Placeholder 2"/>
          <p:cNvSpPr>
            <a:spLocks noGrp="1"/>
          </p:cNvSpPr>
          <p:nvPr>
            <p:ph idx="1"/>
          </p:nvPr>
        </p:nvSpPr>
        <p:spPr/>
        <p:txBody>
          <a:bodyPr/>
          <a:lstStyle/>
          <a:p>
            <a:pPr marL="0" indent="0">
              <a:buNone/>
            </a:pPr>
            <a:r>
              <a:rPr lang="en-US" b="1" u="sng" dirty="0" smtClean="0"/>
              <a:t>1</a:t>
            </a:r>
            <a:r>
              <a:rPr lang="en-US" u="sng" dirty="0" smtClean="0"/>
              <a:t>. </a:t>
            </a:r>
            <a:r>
              <a:rPr lang="en-US" b="1" u="sng" dirty="0" smtClean="0"/>
              <a:t>YẾU TỐ NGUY CƠ:</a:t>
            </a:r>
          </a:p>
          <a:p>
            <a:pPr>
              <a:buFontTx/>
              <a:buChar char="-"/>
            </a:pPr>
            <a:r>
              <a:rPr lang="en-US" dirty="0" err="1" smtClean="0"/>
              <a:t>Tiền</a:t>
            </a:r>
            <a:r>
              <a:rPr lang="en-US" dirty="0" smtClean="0"/>
              <a:t> </a:t>
            </a:r>
            <a:r>
              <a:rPr lang="en-US" dirty="0" err="1" smtClean="0"/>
              <a:t>căn</a:t>
            </a:r>
            <a:r>
              <a:rPr lang="en-US" dirty="0" smtClean="0"/>
              <a:t> </a:t>
            </a:r>
            <a:r>
              <a:rPr lang="en-US" dirty="0" err="1" smtClean="0"/>
              <a:t>thai</a:t>
            </a:r>
            <a:r>
              <a:rPr lang="en-US" dirty="0" smtClean="0"/>
              <a:t> </a:t>
            </a:r>
            <a:r>
              <a:rPr lang="en-US" dirty="0" err="1" smtClean="0"/>
              <a:t>thất</a:t>
            </a:r>
            <a:r>
              <a:rPr lang="en-US" dirty="0" smtClean="0"/>
              <a:t> </a:t>
            </a:r>
            <a:r>
              <a:rPr lang="en-US" dirty="0" err="1" smtClean="0"/>
              <a:t>bại</a:t>
            </a:r>
            <a:r>
              <a:rPr lang="en-US" dirty="0" smtClean="0"/>
              <a:t> </a:t>
            </a:r>
            <a:r>
              <a:rPr lang="en-US" dirty="0" err="1" smtClean="0"/>
              <a:t>sớm</a:t>
            </a:r>
            <a:endParaRPr lang="en-US" dirty="0" smtClean="0"/>
          </a:p>
          <a:p>
            <a:pPr>
              <a:buFontTx/>
              <a:buChar char="-"/>
            </a:pPr>
            <a:r>
              <a:rPr lang="en-US" dirty="0" err="1" smtClean="0"/>
              <a:t>Tuổi</a:t>
            </a:r>
            <a:r>
              <a:rPr lang="en-US" dirty="0" smtClean="0"/>
              <a:t> </a:t>
            </a:r>
            <a:r>
              <a:rPr lang="en-US" dirty="0" err="1" smtClean="0"/>
              <a:t>mẹ</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983123729"/>
              </p:ext>
            </p:extLst>
          </p:nvPr>
        </p:nvGraphicFramePr>
        <p:xfrm>
          <a:off x="1676400" y="37338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err="1" smtClean="0"/>
                        <a:t>Tuổi</a:t>
                      </a:r>
                      <a:r>
                        <a:rPr lang="en-US" baseline="0" dirty="0" smtClean="0"/>
                        <a:t> </a:t>
                      </a:r>
                      <a:r>
                        <a:rPr lang="en-US" baseline="0" dirty="0" err="1" smtClean="0"/>
                        <a:t>mẹ</a:t>
                      </a:r>
                      <a:endParaRPr lang="en-US" dirty="0"/>
                    </a:p>
                  </a:txBody>
                  <a:tcPr/>
                </a:tc>
                <a:tc>
                  <a:txBody>
                    <a:bodyPr/>
                    <a:lstStyle/>
                    <a:p>
                      <a:pPr algn="ctr"/>
                      <a:r>
                        <a:rPr lang="en-US" dirty="0" err="1" smtClean="0"/>
                        <a:t>Nguy</a:t>
                      </a:r>
                      <a:r>
                        <a:rPr lang="en-US" dirty="0" smtClean="0"/>
                        <a:t> </a:t>
                      </a:r>
                      <a:r>
                        <a:rPr lang="en-US" dirty="0" err="1" smtClean="0"/>
                        <a:t>cơ</a:t>
                      </a:r>
                      <a:endParaRPr lang="en-US" dirty="0"/>
                    </a:p>
                  </a:txBody>
                  <a:tcPr/>
                </a:tc>
              </a:tr>
              <a:tr h="370840">
                <a:tc>
                  <a:txBody>
                    <a:bodyPr/>
                    <a:lstStyle/>
                    <a:p>
                      <a:pPr algn="ctr"/>
                      <a:r>
                        <a:rPr lang="en-US" dirty="0" smtClean="0"/>
                        <a:t>20-30</a:t>
                      </a:r>
                      <a:endParaRPr lang="en-US" dirty="0"/>
                    </a:p>
                  </a:txBody>
                  <a:tcPr/>
                </a:tc>
                <a:tc>
                  <a:txBody>
                    <a:bodyPr/>
                    <a:lstStyle/>
                    <a:p>
                      <a:pPr algn="ctr"/>
                      <a:r>
                        <a:rPr lang="en-US" dirty="0" smtClean="0"/>
                        <a:t>9-17%</a:t>
                      </a:r>
                      <a:endParaRPr lang="en-US" dirty="0"/>
                    </a:p>
                  </a:txBody>
                  <a:tcPr/>
                </a:tc>
              </a:tr>
              <a:tr h="370840">
                <a:tc>
                  <a:txBody>
                    <a:bodyPr/>
                    <a:lstStyle/>
                    <a:p>
                      <a:pPr algn="ctr"/>
                      <a:r>
                        <a:rPr lang="en-US" dirty="0" smtClean="0"/>
                        <a:t>35</a:t>
                      </a:r>
                      <a:endParaRPr lang="en-US" dirty="0"/>
                    </a:p>
                  </a:txBody>
                  <a:tcPr/>
                </a:tc>
                <a:tc>
                  <a:txBody>
                    <a:bodyPr/>
                    <a:lstStyle/>
                    <a:p>
                      <a:pPr algn="ctr"/>
                      <a:r>
                        <a:rPr lang="en-US" dirty="0" smtClean="0"/>
                        <a:t>20%</a:t>
                      </a:r>
                      <a:endParaRPr lang="en-US" dirty="0"/>
                    </a:p>
                  </a:txBody>
                  <a:tcPr/>
                </a:tc>
              </a:tr>
              <a:tr h="370840">
                <a:tc>
                  <a:txBody>
                    <a:bodyPr/>
                    <a:lstStyle/>
                    <a:p>
                      <a:pPr algn="ctr"/>
                      <a:r>
                        <a:rPr lang="en-US" dirty="0" smtClean="0"/>
                        <a:t>40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45</a:t>
                      </a:r>
                      <a:endParaRPr lang="en-US" dirty="0"/>
                    </a:p>
                  </a:txBody>
                  <a:tcPr/>
                </a:tc>
                <a:tc>
                  <a:txBody>
                    <a:bodyPr/>
                    <a:lstStyle/>
                    <a:p>
                      <a:pPr algn="ctr"/>
                      <a:r>
                        <a:rPr lang="en-US" dirty="0" smtClean="0"/>
                        <a:t>80%</a:t>
                      </a:r>
                      <a:endParaRPr lang="en-US" dirty="0"/>
                    </a:p>
                  </a:txBody>
                  <a:tcPr/>
                </a:tc>
              </a:tr>
            </a:tbl>
          </a:graphicData>
        </a:graphic>
      </p:graphicFrame>
    </p:spTree>
    <p:extLst>
      <p:ext uri="{BB962C8B-B14F-4D97-AF65-F5344CB8AC3E}">
        <p14:creationId xmlns="" xmlns:p14="http://schemas.microsoft.com/office/powerpoint/2010/main" val="30937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CHẨN ĐOÁN </a:t>
            </a:r>
          </a:p>
        </p:txBody>
      </p:sp>
      <p:sp>
        <p:nvSpPr>
          <p:cNvPr id="3" name="Content Placeholder 2"/>
          <p:cNvSpPr>
            <a:spLocks noGrp="1"/>
          </p:cNvSpPr>
          <p:nvPr>
            <p:ph idx="1"/>
          </p:nvPr>
        </p:nvSpPr>
        <p:spPr/>
        <p:txBody>
          <a:bodyPr/>
          <a:lstStyle/>
          <a:p>
            <a:pPr marL="0" indent="0">
              <a:buNone/>
            </a:pPr>
            <a:r>
              <a:rPr lang="en-US" b="1" u="sng" dirty="0" smtClean="0"/>
              <a:t>2. LÂM SÀNG</a:t>
            </a:r>
          </a:p>
          <a:p>
            <a:pPr>
              <a:buFontTx/>
              <a:buChar char="-"/>
            </a:pPr>
            <a:r>
              <a:rPr lang="en-US" dirty="0" err="1" smtClean="0"/>
              <a:t>Trễ</a:t>
            </a:r>
            <a:r>
              <a:rPr lang="en-US" dirty="0" smtClean="0"/>
              <a:t> </a:t>
            </a:r>
            <a:r>
              <a:rPr lang="en-US" dirty="0" err="1" smtClean="0"/>
              <a:t>kinh</a:t>
            </a:r>
            <a:endParaRPr lang="en-US" dirty="0" smtClean="0"/>
          </a:p>
          <a:p>
            <a:pPr>
              <a:buFontTx/>
              <a:buChar char="-"/>
            </a:pPr>
            <a:r>
              <a:rPr lang="en-US" dirty="0" smtClean="0"/>
              <a:t>Quick stick (+)</a:t>
            </a:r>
          </a:p>
          <a:p>
            <a:pPr>
              <a:buFontTx/>
              <a:buChar char="-"/>
            </a:pPr>
            <a:r>
              <a:rPr lang="en-US" dirty="0" err="1" smtClean="0"/>
              <a:t>Nghén</a:t>
            </a:r>
            <a:r>
              <a:rPr lang="en-US" dirty="0" smtClean="0"/>
              <a:t>: </a:t>
            </a:r>
            <a:r>
              <a:rPr lang="en-US" dirty="0" err="1" smtClean="0"/>
              <a:t>nôn</a:t>
            </a:r>
            <a:r>
              <a:rPr lang="en-US" dirty="0" smtClean="0"/>
              <a:t> </a:t>
            </a:r>
            <a:r>
              <a:rPr lang="en-US" dirty="0" err="1" smtClean="0"/>
              <a:t>ói</a:t>
            </a:r>
            <a:r>
              <a:rPr lang="en-US" dirty="0" smtClean="0"/>
              <a:t>, </a:t>
            </a:r>
            <a:r>
              <a:rPr lang="en-US" dirty="0" err="1" smtClean="0"/>
              <a:t>chán</a:t>
            </a:r>
            <a:r>
              <a:rPr lang="en-US" dirty="0" smtClean="0"/>
              <a:t> </a:t>
            </a:r>
            <a:r>
              <a:rPr lang="en-US" dirty="0" err="1" smtClean="0"/>
              <a:t>ăn</a:t>
            </a:r>
            <a:r>
              <a:rPr lang="en-US" dirty="0" smtClean="0"/>
              <a:t>, </a:t>
            </a:r>
            <a:r>
              <a:rPr lang="en-US" dirty="0" err="1" smtClean="0"/>
              <a:t>đau</a:t>
            </a:r>
            <a:r>
              <a:rPr lang="en-US" dirty="0" smtClean="0"/>
              <a:t> </a:t>
            </a:r>
            <a:r>
              <a:rPr lang="en-US" dirty="0" err="1" smtClean="0"/>
              <a:t>đầu</a:t>
            </a:r>
            <a:endParaRPr lang="en-US" dirty="0" smtClean="0"/>
          </a:p>
          <a:p>
            <a:pPr>
              <a:buFontTx/>
              <a:buChar char="-"/>
            </a:pPr>
            <a:r>
              <a:rPr lang="en-US" dirty="0" smtClean="0"/>
              <a:t>Ra </a:t>
            </a:r>
            <a:r>
              <a:rPr lang="en-US" dirty="0" err="1" smtClean="0"/>
              <a:t>máu</a:t>
            </a:r>
            <a:r>
              <a:rPr lang="en-US" dirty="0" smtClean="0"/>
              <a:t> </a:t>
            </a:r>
            <a:r>
              <a:rPr lang="en-US" dirty="0" err="1" smtClean="0"/>
              <a:t>âm</a:t>
            </a:r>
            <a:r>
              <a:rPr lang="en-US" dirty="0" smtClean="0"/>
              <a:t> </a:t>
            </a:r>
            <a:r>
              <a:rPr lang="en-US" dirty="0" err="1" smtClean="0"/>
              <a:t>đạo</a:t>
            </a:r>
            <a:endParaRPr lang="en-US" dirty="0" smtClean="0"/>
          </a:p>
          <a:p>
            <a:pPr>
              <a:buFontTx/>
              <a:buChar char="-"/>
            </a:pPr>
            <a:r>
              <a:rPr lang="en-US" dirty="0" err="1" smtClean="0"/>
              <a:t>Đau</a:t>
            </a:r>
            <a:r>
              <a:rPr lang="en-US" dirty="0" smtClean="0"/>
              <a:t> </a:t>
            </a:r>
            <a:r>
              <a:rPr lang="en-US" dirty="0" err="1" smtClean="0"/>
              <a:t>hạ</a:t>
            </a:r>
            <a:r>
              <a:rPr lang="en-US" dirty="0" smtClean="0"/>
              <a:t> </a:t>
            </a:r>
            <a:r>
              <a:rPr lang="en-US" dirty="0" err="1" smtClean="0"/>
              <a:t>vị</a:t>
            </a:r>
            <a:endParaRPr lang="en-US" dirty="0" smtClean="0"/>
          </a:p>
          <a:p>
            <a:pPr>
              <a:buFontTx/>
              <a:buChar char="-"/>
            </a:pPr>
            <a:r>
              <a:rPr lang="en-US" dirty="0" err="1" smtClean="0"/>
              <a:t>Khám</a:t>
            </a:r>
            <a:r>
              <a:rPr lang="en-US" dirty="0" smtClean="0"/>
              <a:t>: </a:t>
            </a:r>
            <a:r>
              <a:rPr lang="en-US" dirty="0" err="1" smtClean="0"/>
              <a:t>tử</a:t>
            </a:r>
            <a:r>
              <a:rPr lang="en-US" dirty="0" smtClean="0"/>
              <a:t> </a:t>
            </a:r>
            <a:r>
              <a:rPr lang="en-US" dirty="0" err="1" smtClean="0"/>
              <a:t>cung</a:t>
            </a:r>
            <a:r>
              <a:rPr lang="en-US" dirty="0" smtClean="0"/>
              <a:t> </a:t>
            </a:r>
            <a:r>
              <a:rPr lang="en-US" dirty="0" err="1" smtClean="0"/>
              <a:t>và</a:t>
            </a:r>
            <a:r>
              <a:rPr lang="en-US" dirty="0" smtClean="0"/>
              <a:t> </a:t>
            </a:r>
            <a:r>
              <a:rPr lang="en-US" dirty="0" err="1" smtClean="0"/>
              <a:t>cổ</a:t>
            </a:r>
            <a:r>
              <a:rPr lang="en-US" dirty="0" smtClean="0"/>
              <a:t> </a:t>
            </a:r>
            <a:r>
              <a:rPr lang="en-US" dirty="0" err="1" smtClean="0"/>
              <a:t>tử</a:t>
            </a:r>
            <a:r>
              <a:rPr lang="en-US" dirty="0" smtClean="0"/>
              <a:t> </a:t>
            </a:r>
            <a:r>
              <a:rPr lang="en-US" dirty="0" err="1" smtClean="0"/>
              <a:t>cung</a:t>
            </a:r>
            <a:r>
              <a:rPr lang="en-US" dirty="0" smtClean="0"/>
              <a:t>.</a:t>
            </a:r>
            <a:endParaRPr lang="en-US" dirty="0"/>
          </a:p>
        </p:txBody>
      </p:sp>
    </p:spTree>
    <p:extLst>
      <p:ext uri="{BB962C8B-B14F-4D97-AF65-F5344CB8AC3E}">
        <p14:creationId xmlns="" xmlns:p14="http://schemas.microsoft.com/office/powerpoint/2010/main" val="1450873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CHẨN ĐOÁN </a:t>
            </a:r>
          </a:p>
        </p:txBody>
      </p:sp>
      <p:sp>
        <p:nvSpPr>
          <p:cNvPr id="3" name="Content Placeholder 2"/>
          <p:cNvSpPr>
            <a:spLocks noGrp="1"/>
          </p:cNvSpPr>
          <p:nvPr>
            <p:ph idx="1"/>
          </p:nvPr>
        </p:nvSpPr>
        <p:spPr/>
        <p:txBody>
          <a:bodyPr/>
          <a:lstStyle/>
          <a:p>
            <a:pPr marL="0" indent="0">
              <a:buNone/>
            </a:pPr>
            <a:r>
              <a:rPr lang="en-US" b="1" u="sng" dirty="0" smtClean="0"/>
              <a:t>3. CẬN LÂM SÀNG</a:t>
            </a:r>
          </a:p>
          <a:p>
            <a:pPr>
              <a:buFontTx/>
              <a:buChar char="-"/>
            </a:pPr>
            <a:r>
              <a:rPr lang="en-US" dirty="0" err="1" smtClean="0"/>
              <a:t>Siêu</a:t>
            </a:r>
            <a:r>
              <a:rPr lang="en-US" dirty="0" smtClean="0"/>
              <a:t> </a:t>
            </a:r>
            <a:r>
              <a:rPr lang="en-US" dirty="0" err="1" smtClean="0"/>
              <a:t>âm</a:t>
            </a:r>
            <a:endParaRPr lang="en-US" dirty="0" smtClean="0"/>
          </a:p>
          <a:p>
            <a:pPr>
              <a:buFontTx/>
              <a:buChar char="-"/>
            </a:pPr>
            <a:r>
              <a:rPr lang="en-US" dirty="0" smtClean="0"/>
              <a:t>Beta-</a:t>
            </a:r>
            <a:r>
              <a:rPr lang="en-US" dirty="0" err="1" smtClean="0"/>
              <a:t>hCG</a:t>
            </a:r>
            <a:endParaRPr lang="en-US" dirty="0" smtClean="0"/>
          </a:p>
          <a:p>
            <a:pPr marL="0" indent="0">
              <a:buNone/>
            </a:pPr>
            <a:endParaRPr lang="en-US" dirty="0"/>
          </a:p>
        </p:txBody>
      </p:sp>
    </p:spTree>
    <p:extLst>
      <p:ext uri="{BB962C8B-B14F-4D97-AF65-F5344CB8AC3E}">
        <p14:creationId xmlns="" xmlns:p14="http://schemas.microsoft.com/office/powerpoint/2010/main" val="1791388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200" y="0"/>
            <a:ext cx="8686799" cy="6705600"/>
          </a:xfrm>
        </p:spPr>
      </p:pic>
    </p:spTree>
    <p:extLst>
      <p:ext uri="{BB962C8B-B14F-4D97-AF65-F5344CB8AC3E}">
        <p14:creationId xmlns="" xmlns:p14="http://schemas.microsoft.com/office/powerpoint/2010/main" val="1039970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781800"/>
          </a:xfrm>
        </p:spPr>
      </p:pic>
    </p:spTree>
    <p:extLst>
      <p:ext uri="{BB962C8B-B14F-4D97-AF65-F5344CB8AC3E}">
        <p14:creationId xmlns="" xmlns:p14="http://schemas.microsoft.com/office/powerpoint/2010/main" val="1561307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90600" y="457200"/>
            <a:ext cx="7162800" cy="6248400"/>
          </a:xfrm>
        </p:spPr>
      </p:pic>
    </p:spTree>
    <p:extLst>
      <p:ext uri="{BB962C8B-B14F-4D97-AF65-F5344CB8AC3E}">
        <p14:creationId xmlns="" xmlns:p14="http://schemas.microsoft.com/office/powerpoint/2010/main" val="1581675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MISCARRIAGE</a:t>
            </a:r>
            <a:endParaRPr lang="en-US" dirty="0"/>
          </a:p>
        </p:txBody>
      </p:sp>
      <p:sp>
        <p:nvSpPr>
          <p:cNvPr id="7" name="Content Placeholder 6"/>
          <p:cNvSpPr>
            <a:spLocks noGrp="1"/>
          </p:cNvSpPr>
          <p:nvPr>
            <p:ph idx="1"/>
          </p:nvPr>
        </p:nvSpPr>
        <p:spPr/>
        <p:txBody>
          <a:bodyPr/>
          <a:lstStyle/>
          <a:p>
            <a:r>
              <a:rPr lang="en-US" dirty="0" smtClean="0"/>
              <a:t>Theo </a:t>
            </a:r>
            <a:r>
              <a:rPr lang="en-US" dirty="0" err="1" smtClean="0"/>
              <a:t>dõi</a:t>
            </a:r>
            <a:r>
              <a:rPr lang="en-US" dirty="0" smtClean="0"/>
              <a:t> </a:t>
            </a:r>
            <a:r>
              <a:rPr lang="en-US" dirty="0" err="1" smtClean="0"/>
              <a:t>diễn</a:t>
            </a:r>
            <a:r>
              <a:rPr lang="en-US" dirty="0" smtClean="0"/>
              <a:t> </a:t>
            </a:r>
            <a:r>
              <a:rPr lang="en-US" dirty="0" err="1" smtClean="0"/>
              <a:t>tiến</a:t>
            </a:r>
            <a:endParaRPr lang="en-US" dirty="0" smtClean="0"/>
          </a:p>
          <a:p>
            <a:r>
              <a:rPr lang="en-US" dirty="0" err="1" smtClean="0"/>
              <a:t>Nội</a:t>
            </a:r>
            <a:r>
              <a:rPr lang="en-US" dirty="0" smtClean="0"/>
              <a:t> </a:t>
            </a:r>
            <a:r>
              <a:rPr lang="en-US" dirty="0" err="1" smtClean="0"/>
              <a:t>khoa</a:t>
            </a:r>
            <a:endParaRPr lang="en-US" dirty="0" smtClean="0"/>
          </a:p>
          <a:p>
            <a:r>
              <a:rPr lang="en-US" dirty="0" err="1" smtClean="0"/>
              <a:t>Ngoại</a:t>
            </a:r>
            <a:r>
              <a:rPr lang="en-US" dirty="0" smtClean="0"/>
              <a:t> </a:t>
            </a:r>
            <a:r>
              <a:rPr lang="en-US" dirty="0" err="1" smtClean="0"/>
              <a:t>khoa</a:t>
            </a:r>
            <a:endParaRPr lang="en-US" dirty="0"/>
          </a:p>
        </p:txBody>
      </p:sp>
    </p:spTree>
    <p:extLst>
      <p:ext uri="{BB962C8B-B14F-4D97-AF65-F5344CB8AC3E}">
        <p14:creationId xmlns="" xmlns:p14="http://schemas.microsoft.com/office/powerpoint/2010/main" val="805997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52401" y="-6927"/>
            <a:ext cx="8991599" cy="6858000"/>
          </a:xfrm>
        </p:spPr>
      </p:pic>
    </p:spTree>
    <p:extLst>
      <p:ext uri="{BB962C8B-B14F-4D97-AF65-F5344CB8AC3E}">
        <p14:creationId xmlns="" xmlns:p14="http://schemas.microsoft.com/office/powerpoint/2010/main" val="206304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CLS</a:t>
            </a:r>
            <a:endParaRPr lang="en-US" dirty="0"/>
          </a:p>
        </p:txBody>
      </p:sp>
      <p:sp>
        <p:nvSpPr>
          <p:cNvPr id="3" name="Content Placeholder 2"/>
          <p:cNvSpPr>
            <a:spLocks noGrp="1"/>
          </p:cNvSpPr>
          <p:nvPr>
            <p:ph idx="1"/>
          </p:nvPr>
        </p:nvSpPr>
        <p:spPr/>
        <p:txBody>
          <a:bodyPr/>
          <a:lstStyle/>
          <a:p>
            <a:r>
              <a:rPr lang="en-US" dirty="0" err="1" smtClean="0"/>
              <a:t>Công</a:t>
            </a:r>
            <a:r>
              <a:rPr lang="en-US" dirty="0" smtClean="0"/>
              <a:t> </a:t>
            </a:r>
            <a:r>
              <a:rPr lang="en-US" dirty="0" err="1" smtClean="0"/>
              <a:t>thức</a:t>
            </a:r>
            <a:r>
              <a:rPr lang="en-US" dirty="0" smtClean="0"/>
              <a:t> </a:t>
            </a:r>
            <a:r>
              <a:rPr lang="en-US" dirty="0" err="1" smtClean="0"/>
              <a:t>máu</a:t>
            </a:r>
            <a:endParaRPr lang="en-US" dirty="0" smtClean="0"/>
          </a:p>
          <a:p>
            <a:r>
              <a:rPr lang="en-US" dirty="0" smtClean="0"/>
              <a:t>Quick stick</a:t>
            </a:r>
          </a:p>
          <a:p>
            <a:r>
              <a:rPr lang="en-US" dirty="0" err="1" smtClean="0"/>
              <a:t>Siêu</a:t>
            </a:r>
            <a:r>
              <a:rPr lang="en-US" dirty="0" smtClean="0"/>
              <a:t> </a:t>
            </a:r>
            <a:r>
              <a:rPr lang="en-US" dirty="0" err="1" smtClean="0"/>
              <a:t>âm</a:t>
            </a:r>
            <a:r>
              <a:rPr lang="en-US" dirty="0" smtClean="0"/>
              <a:t> </a:t>
            </a:r>
            <a:r>
              <a:rPr lang="en-US" dirty="0" err="1" smtClean="0"/>
              <a:t>đầu</a:t>
            </a:r>
            <a:r>
              <a:rPr lang="en-US" dirty="0" smtClean="0"/>
              <a:t> </a:t>
            </a:r>
            <a:r>
              <a:rPr lang="en-US" dirty="0" err="1" smtClean="0"/>
              <a:t>dò</a:t>
            </a:r>
            <a:r>
              <a:rPr lang="en-US" dirty="0" smtClean="0"/>
              <a:t> </a:t>
            </a:r>
            <a:r>
              <a:rPr lang="en-US" dirty="0" err="1" smtClean="0"/>
              <a:t>âm</a:t>
            </a:r>
            <a:r>
              <a:rPr lang="en-US" dirty="0" smtClean="0"/>
              <a:t> </a:t>
            </a:r>
            <a:r>
              <a:rPr lang="en-US" dirty="0" err="1" smtClean="0"/>
              <a:t>đạo</a:t>
            </a:r>
            <a:endParaRPr lang="en-US" dirty="0" smtClean="0"/>
          </a:p>
          <a:p>
            <a:r>
              <a:rPr lang="el-GR" dirty="0"/>
              <a:t>β</a:t>
            </a:r>
            <a:r>
              <a:rPr lang="en-US" dirty="0" smtClean="0"/>
              <a:t>-</a:t>
            </a:r>
            <a:r>
              <a:rPr lang="en-US" dirty="0" err="1" smtClean="0"/>
              <a:t>hCG</a:t>
            </a:r>
            <a:endParaRPr lang="en-US" dirty="0" smtClean="0"/>
          </a:p>
        </p:txBody>
      </p:sp>
    </p:spTree>
    <p:extLst>
      <p:ext uri="{BB962C8B-B14F-4D97-AF65-F5344CB8AC3E}">
        <p14:creationId xmlns:p14="http://schemas.microsoft.com/office/powerpoint/2010/main" xmlns="" val="24337623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p:spPr>
      </p:pic>
    </p:spTree>
    <p:extLst>
      <p:ext uri="{BB962C8B-B14F-4D97-AF65-F5344CB8AC3E}">
        <p14:creationId xmlns="" xmlns:p14="http://schemas.microsoft.com/office/powerpoint/2010/main" val="91787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ACOG 2015</a:t>
            </a:r>
            <a:endParaRPr lang="en-US"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33401" y="1981200"/>
            <a:ext cx="8001000" cy="2590800"/>
          </a:xfrm>
        </p:spPr>
      </p:pic>
    </p:spTree>
    <p:extLst>
      <p:ext uri="{BB962C8B-B14F-4D97-AF65-F5344CB8AC3E}">
        <p14:creationId xmlns="" xmlns:p14="http://schemas.microsoft.com/office/powerpoint/2010/main" val="3531666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ACOG 2015</a:t>
            </a:r>
          </a:p>
        </p:txBody>
      </p:sp>
      <p:sp>
        <p:nvSpPr>
          <p:cNvPr id="3" name="Content Placeholder 2"/>
          <p:cNvSpPr>
            <a:spLocks noGrp="1"/>
          </p:cNvSpPr>
          <p:nvPr>
            <p:ph idx="1"/>
          </p:nvPr>
        </p:nvSpPr>
        <p:spPr/>
        <p:txBody>
          <a:bodyPr/>
          <a:lstStyle/>
          <a:p>
            <a:r>
              <a:rPr lang="en-US" dirty="0" err="1" smtClean="0"/>
              <a:t>Misoprotol</a:t>
            </a:r>
            <a:endParaRPr lang="en-US" dirty="0" smtClean="0"/>
          </a:p>
          <a:p>
            <a:endParaRPr lang="en-US" dirty="0" smtClean="0"/>
          </a:p>
          <a:p>
            <a:endParaRPr lang="en-US" dirty="0"/>
          </a:p>
          <a:p>
            <a:endParaRPr lang="en-US" dirty="0" smtClean="0"/>
          </a:p>
          <a:p>
            <a:endParaRPr lang="en-US" dirty="0"/>
          </a:p>
          <a:p>
            <a:pPr marL="0" indent="0">
              <a:buNone/>
            </a:pPr>
            <a:r>
              <a:rPr lang="en-US" sz="1800" dirty="0" smtClean="0"/>
              <a:t>(*) </a:t>
            </a:r>
            <a:r>
              <a:rPr lang="en-US" sz="1800" dirty="0" err="1" smtClean="0"/>
              <a:t>hiệu</a:t>
            </a:r>
            <a:r>
              <a:rPr lang="en-US" sz="1800" dirty="0" smtClean="0"/>
              <a:t> </a:t>
            </a:r>
            <a:r>
              <a:rPr lang="en-US" sz="1800" dirty="0" err="1" smtClean="0"/>
              <a:t>quả</a:t>
            </a:r>
            <a:r>
              <a:rPr lang="en-US" sz="1800" dirty="0" smtClean="0"/>
              <a:t>: </a:t>
            </a:r>
            <a:r>
              <a:rPr lang="en-US" sz="1800" dirty="0" err="1" smtClean="0"/>
              <a:t>rút</a:t>
            </a:r>
            <a:r>
              <a:rPr lang="en-US" sz="1800" dirty="0" smtClean="0"/>
              <a:t> </a:t>
            </a:r>
            <a:r>
              <a:rPr lang="en-US" sz="1800" dirty="0" err="1" smtClean="0"/>
              <a:t>ngắn</a:t>
            </a:r>
            <a:r>
              <a:rPr lang="en-US" sz="1800" dirty="0" smtClean="0"/>
              <a:t> </a:t>
            </a:r>
            <a:r>
              <a:rPr lang="en-US" sz="1800" dirty="0" err="1" smtClean="0"/>
              <a:t>thời</a:t>
            </a:r>
            <a:r>
              <a:rPr lang="en-US" sz="1800" dirty="0" smtClean="0"/>
              <a:t> </a:t>
            </a:r>
            <a:r>
              <a:rPr lang="en-US" sz="1800" dirty="0" err="1" smtClean="0"/>
              <a:t>gian</a:t>
            </a:r>
            <a:r>
              <a:rPr lang="en-US" sz="1800" dirty="0" smtClean="0"/>
              <a:t> </a:t>
            </a:r>
            <a:r>
              <a:rPr lang="en-US" sz="1800" dirty="0" err="1" smtClean="0"/>
              <a:t>sẩy</a:t>
            </a:r>
            <a:r>
              <a:rPr lang="en-US" sz="1800" dirty="0" smtClean="0"/>
              <a:t> </a:t>
            </a:r>
            <a:r>
              <a:rPr lang="en-US" sz="1800" dirty="0" err="1" smtClean="0"/>
              <a:t>thai</a:t>
            </a:r>
            <a:r>
              <a:rPr lang="en-US" sz="1800" dirty="0" smtClean="0"/>
              <a:t> </a:t>
            </a:r>
            <a:r>
              <a:rPr lang="en-US" sz="1800" dirty="0" err="1" smtClean="0"/>
              <a:t>và</a:t>
            </a:r>
            <a:r>
              <a:rPr lang="en-US" sz="1800" dirty="0" smtClean="0"/>
              <a:t> </a:t>
            </a:r>
            <a:r>
              <a:rPr lang="en-US" sz="1800" dirty="0" err="1" smtClean="0"/>
              <a:t>giảm</a:t>
            </a:r>
            <a:r>
              <a:rPr lang="en-US" sz="1800" dirty="0" smtClean="0"/>
              <a:t> </a:t>
            </a:r>
            <a:r>
              <a:rPr lang="en-US" sz="1800" dirty="0" err="1" smtClean="0"/>
              <a:t>nhu</a:t>
            </a:r>
            <a:r>
              <a:rPr lang="en-US" sz="1800" dirty="0" smtClean="0"/>
              <a:t> </a:t>
            </a:r>
            <a:r>
              <a:rPr lang="en-US" sz="1800" dirty="0" err="1" smtClean="0"/>
              <a:t>cầu</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liều</a:t>
            </a:r>
            <a:r>
              <a:rPr lang="en-US" sz="1800" dirty="0" smtClean="0"/>
              <a:t> </a:t>
            </a:r>
            <a:r>
              <a:rPr lang="en-US" sz="1800" dirty="0" err="1" smtClean="0"/>
              <a:t>thứ</a:t>
            </a:r>
            <a:r>
              <a:rPr lang="en-US" sz="1800" dirty="0" smtClean="0"/>
              <a:t> 2</a:t>
            </a:r>
            <a:endParaRPr lang="en-US" sz="1800" dirty="0"/>
          </a:p>
        </p:txBody>
      </p:sp>
      <p:graphicFrame>
        <p:nvGraphicFramePr>
          <p:cNvPr id="4" name="Table 3"/>
          <p:cNvGraphicFramePr>
            <a:graphicFrameLocks noGrp="1"/>
          </p:cNvGraphicFramePr>
          <p:nvPr>
            <p:extLst>
              <p:ext uri="{D42A27DB-BD31-4B8C-83A1-F6EECF244321}">
                <p14:modId xmlns="" xmlns:p14="http://schemas.microsoft.com/office/powerpoint/2010/main" val="3255833629"/>
              </p:ext>
            </p:extLst>
          </p:nvPr>
        </p:nvGraphicFramePr>
        <p:xfrm>
          <a:off x="1143000" y="2514600"/>
          <a:ext cx="6096000" cy="1298573"/>
        </p:xfrm>
        <a:graphic>
          <a:graphicData uri="http://schemas.openxmlformats.org/drawingml/2006/table">
            <a:tbl>
              <a:tblPr firstRow="1" bandRow="1">
                <a:tableStyleId>{21E4AEA4-8DFA-4A89-87EB-49C32662AFE0}</a:tableStyleId>
              </a:tblPr>
              <a:tblGrid>
                <a:gridCol w="3048000"/>
                <a:gridCol w="3048000"/>
              </a:tblGrid>
              <a:tr h="567053">
                <a:tc>
                  <a:txBody>
                    <a:bodyPr/>
                    <a:lstStyle/>
                    <a:p>
                      <a:pPr algn="ctr"/>
                      <a:r>
                        <a:rPr lang="en-US" dirty="0" err="1" smtClean="0"/>
                        <a:t>Liều</a:t>
                      </a:r>
                      <a:endParaRPr lang="en-US" dirty="0"/>
                    </a:p>
                  </a:txBody>
                  <a:tcPr/>
                </a:tc>
                <a:tc>
                  <a:txBody>
                    <a:bodyPr/>
                    <a:lstStyle/>
                    <a:p>
                      <a:pPr algn="ctr"/>
                      <a:r>
                        <a:rPr lang="en-US" dirty="0" err="1" smtClean="0"/>
                        <a:t>Hiệu</a:t>
                      </a:r>
                      <a:r>
                        <a:rPr lang="en-US" baseline="0" dirty="0" smtClean="0"/>
                        <a:t> </a:t>
                      </a:r>
                      <a:r>
                        <a:rPr lang="en-US" baseline="0" dirty="0" err="1" smtClean="0"/>
                        <a:t>quả</a:t>
                      </a:r>
                      <a:r>
                        <a:rPr lang="en-US" baseline="0" dirty="0" smtClean="0"/>
                        <a:t>*</a:t>
                      </a:r>
                      <a:endParaRPr lang="en-US" dirty="0"/>
                    </a:p>
                  </a:txBody>
                  <a:tcPr/>
                </a:tc>
              </a:tr>
              <a:tr h="310833">
                <a:tc>
                  <a:txBody>
                    <a:bodyPr/>
                    <a:lstStyle/>
                    <a:p>
                      <a:pPr algn="ctr"/>
                      <a:r>
                        <a:rPr lang="en-US" dirty="0" smtClean="0"/>
                        <a:t>400 micrograms</a:t>
                      </a:r>
                      <a:endParaRPr lang="en-US" dirty="0"/>
                    </a:p>
                  </a:txBody>
                  <a:tcPr/>
                </a:tc>
                <a:tc>
                  <a:txBody>
                    <a:bodyPr/>
                    <a:lstStyle/>
                    <a:p>
                      <a:pPr algn="ctr"/>
                      <a:r>
                        <a:rPr lang="en-US" dirty="0" smtClean="0"/>
                        <a:t>83.2%</a:t>
                      </a:r>
                      <a:endParaRPr lang="en-US" dirty="0"/>
                    </a:p>
                  </a:txBody>
                  <a:tcPr/>
                </a:tc>
              </a:tr>
              <a:tr h="310833">
                <a:tc>
                  <a:txBody>
                    <a:bodyPr/>
                    <a:lstStyle/>
                    <a:p>
                      <a:pPr algn="ctr"/>
                      <a:r>
                        <a:rPr lang="en-US" dirty="0" smtClean="0"/>
                        <a:t>800 micrograms</a:t>
                      </a:r>
                      <a:endParaRPr lang="en-US" dirty="0"/>
                    </a:p>
                  </a:txBody>
                  <a:tcPr/>
                </a:tc>
                <a:tc>
                  <a:txBody>
                    <a:bodyPr/>
                    <a:lstStyle/>
                    <a:p>
                      <a:pPr algn="ctr"/>
                      <a:r>
                        <a:rPr lang="en-US" dirty="0" smtClean="0"/>
                        <a:t>87.8%</a:t>
                      </a:r>
                      <a:endParaRPr lang="en-US" dirty="0"/>
                    </a:p>
                  </a:txBody>
                  <a:tcPr/>
                </a:tc>
              </a:tr>
            </a:tbl>
          </a:graphicData>
        </a:graphic>
      </p:graphicFrame>
    </p:spTree>
    <p:extLst>
      <p:ext uri="{BB962C8B-B14F-4D97-AF65-F5344CB8AC3E}">
        <p14:creationId xmlns="" xmlns:p14="http://schemas.microsoft.com/office/powerpoint/2010/main" val="155656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ACOG 2015</a:t>
            </a:r>
          </a:p>
        </p:txBody>
      </p:sp>
      <p:sp>
        <p:nvSpPr>
          <p:cNvPr id="3" name="Content Placeholder 2"/>
          <p:cNvSpPr>
            <a:spLocks noGrp="1"/>
          </p:cNvSpPr>
          <p:nvPr>
            <p:ph idx="1"/>
          </p:nvPr>
        </p:nvSpPr>
        <p:spPr/>
        <p:txBody>
          <a:bodyPr/>
          <a:lstStyle/>
          <a:p>
            <a:r>
              <a:rPr lang="en-US" dirty="0" err="1" smtClean="0"/>
              <a:t>Misoprotol</a:t>
            </a:r>
            <a:r>
              <a:rPr lang="en-US" dirty="0" smtClean="0"/>
              <a:t> 800 </a:t>
            </a:r>
            <a:r>
              <a:rPr lang="en-US" dirty="0" err="1" smtClean="0"/>
              <a:t>microgam</a:t>
            </a:r>
            <a:r>
              <a:rPr lang="en-US" dirty="0" smtClean="0"/>
              <a:t> </a:t>
            </a:r>
            <a:r>
              <a:rPr lang="en-US" dirty="0" err="1" smtClean="0"/>
              <a:t>đặt</a:t>
            </a:r>
            <a:r>
              <a:rPr lang="en-US" dirty="0" smtClean="0"/>
              <a:t> </a:t>
            </a:r>
            <a:r>
              <a:rPr lang="en-US" dirty="0" err="1" smtClean="0"/>
              <a:t>âm</a:t>
            </a:r>
            <a:r>
              <a:rPr lang="en-US" dirty="0" smtClean="0"/>
              <a:t> </a:t>
            </a:r>
            <a:r>
              <a:rPr lang="en-US" dirty="0" err="1" smtClean="0"/>
              <a:t>đạo</a:t>
            </a:r>
            <a:r>
              <a:rPr lang="en-US" dirty="0" smtClean="0"/>
              <a:t>:</a:t>
            </a:r>
          </a:p>
          <a:p>
            <a:pPr lvl="1"/>
            <a:r>
              <a:rPr lang="en-US" dirty="0" err="1" smtClean="0"/>
              <a:t>Liều</a:t>
            </a:r>
            <a:r>
              <a:rPr lang="en-US" dirty="0" smtClean="0"/>
              <a:t> </a:t>
            </a:r>
            <a:r>
              <a:rPr lang="en-US" dirty="0" err="1" smtClean="0"/>
              <a:t>duy</a:t>
            </a:r>
            <a:r>
              <a:rPr lang="en-US" dirty="0" smtClean="0"/>
              <a:t> </a:t>
            </a:r>
            <a:r>
              <a:rPr lang="en-US" dirty="0" err="1" smtClean="0"/>
              <a:t>nhất</a:t>
            </a:r>
            <a:r>
              <a:rPr lang="en-US" dirty="0" smtClean="0"/>
              <a:t> </a:t>
            </a:r>
            <a:r>
              <a:rPr lang="en-US" dirty="0" err="1" smtClean="0"/>
              <a:t>gây</a:t>
            </a:r>
            <a:r>
              <a:rPr lang="en-US" dirty="0" smtClean="0"/>
              <a:t> </a:t>
            </a:r>
            <a:r>
              <a:rPr lang="en-US" dirty="0" err="1" smtClean="0"/>
              <a:t>sẩy</a:t>
            </a:r>
            <a:r>
              <a:rPr lang="en-US" dirty="0" smtClean="0"/>
              <a:t> </a:t>
            </a:r>
            <a:r>
              <a:rPr lang="en-US" dirty="0" err="1" smtClean="0"/>
              <a:t>thai</a:t>
            </a:r>
            <a:r>
              <a:rPr lang="en-US" dirty="0" smtClean="0"/>
              <a:t> ở </a:t>
            </a:r>
            <a:r>
              <a:rPr lang="en-US" dirty="0" err="1" smtClean="0"/>
              <a:t>ngày</a:t>
            </a:r>
            <a:r>
              <a:rPr lang="en-US" dirty="0" smtClean="0"/>
              <a:t> </a:t>
            </a:r>
            <a:r>
              <a:rPr lang="en-US" dirty="0" err="1" smtClean="0"/>
              <a:t>thứ</a:t>
            </a:r>
            <a:r>
              <a:rPr lang="en-US" dirty="0" smtClean="0"/>
              <a:t> 3 </a:t>
            </a:r>
            <a:r>
              <a:rPr lang="en-US" dirty="0" err="1" smtClean="0"/>
              <a:t>là</a:t>
            </a:r>
            <a:r>
              <a:rPr lang="en-US" dirty="0" smtClean="0"/>
              <a:t> 71% </a:t>
            </a:r>
          </a:p>
          <a:p>
            <a:pPr lvl="1"/>
            <a:r>
              <a:rPr lang="en-US" dirty="0" err="1" smtClean="0"/>
              <a:t>Tỉ</a:t>
            </a:r>
            <a:r>
              <a:rPr lang="en-US" dirty="0" smtClean="0"/>
              <a:t> </a:t>
            </a:r>
            <a:r>
              <a:rPr lang="en-US" dirty="0" err="1" smtClean="0"/>
              <a:t>lệ</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sau</a:t>
            </a:r>
            <a:r>
              <a:rPr lang="en-US" dirty="0" smtClean="0"/>
              <a:t> </a:t>
            </a:r>
            <a:r>
              <a:rPr lang="en-US" dirty="0" err="1" smtClean="0"/>
              <a:t>liều</a:t>
            </a:r>
            <a:r>
              <a:rPr lang="en-US" dirty="0" smtClean="0"/>
              <a:t> </a:t>
            </a:r>
            <a:r>
              <a:rPr lang="en-US" dirty="0" err="1" smtClean="0"/>
              <a:t>thứ</a:t>
            </a:r>
            <a:r>
              <a:rPr lang="en-US" dirty="0" smtClean="0"/>
              <a:t> 2 </a:t>
            </a:r>
            <a:r>
              <a:rPr lang="en-US" dirty="0" err="1" smtClean="0"/>
              <a:t>là</a:t>
            </a:r>
            <a:r>
              <a:rPr lang="en-US" dirty="0" smtClean="0"/>
              <a:t> 84%</a:t>
            </a:r>
          </a:p>
          <a:p>
            <a:pPr marL="457200" lvl="1" indent="0">
              <a:buNone/>
            </a:pPr>
            <a:endParaRPr lang="en-US" dirty="0" smtClean="0"/>
          </a:p>
        </p:txBody>
      </p:sp>
    </p:spTree>
    <p:extLst>
      <p:ext uri="{BB962C8B-B14F-4D97-AF65-F5344CB8AC3E}">
        <p14:creationId xmlns="" xmlns:p14="http://schemas.microsoft.com/office/powerpoint/2010/main" val="36317247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ACOG 2015</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981200" y="1219200"/>
            <a:ext cx="5181600" cy="5181600"/>
          </a:xfrm>
        </p:spPr>
      </p:pic>
    </p:spTree>
    <p:extLst>
      <p:ext uri="{BB962C8B-B14F-4D97-AF65-F5344CB8AC3E}">
        <p14:creationId xmlns="" xmlns:p14="http://schemas.microsoft.com/office/powerpoint/2010/main" val="71345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ACOG 2015</a:t>
            </a:r>
          </a:p>
        </p:txBody>
      </p:sp>
      <p:sp>
        <p:nvSpPr>
          <p:cNvPr id="3" name="Content Placeholder 2"/>
          <p:cNvSpPr>
            <a:spLocks noGrp="1"/>
          </p:cNvSpPr>
          <p:nvPr>
            <p:ph idx="1"/>
          </p:nvPr>
        </p:nvSpPr>
        <p:spPr/>
        <p:txBody>
          <a:bodyPr/>
          <a:lstStyle/>
          <a:p>
            <a:r>
              <a:rPr lang="en-US" b="1" dirty="0" err="1" smtClean="0"/>
              <a:t>Hiệu</a:t>
            </a:r>
            <a:r>
              <a:rPr lang="en-US" b="1" dirty="0" smtClean="0"/>
              <a:t> </a:t>
            </a:r>
            <a:r>
              <a:rPr lang="en-US" b="1" dirty="0" err="1" smtClean="0"/>
              <a:t>quả</a:t>
            </a:r>
            <a:r>
              <a:rPr lang="en-US" b="1" dirty="0" smtClean="0"/>
              <a:t> </a:t>
            </a:r>
            <a:r>
              <a:rPr lang="en-US" b="1" dirty="0" err="1" smtClean="0"/>
              <a:t>và</a:t>
            </a:r>
            <a:r>
              <a:rPr lang="en-US" b="1" dirty="0" smtClean="0"/>
              <a:t> </a:t>
            </a:r>
            <a:r>
              <a:rPr lang="en-US" b="1" dirty="0" err="1" smtClean="0"/>
              <a:t>nguy</a:t>
            </a:r>
            <a:r>
              <a:rPr lang="en-US" b="1" dirty="0" smtClean="0"/>
              <a:t> </a:t>
            </a:r>
            <a:r>
              <a:rPr lang="en-US" b="1" dirty="0" err="1" smtClean="0"/>
              <a:t>cơ</a:t>
            </a:r>
            <a:r>
              <a:rPr lang="en-US" b="1" dirty="0" smtClean="0"/>
              <a:t> </a:t>
            </a:r>
            <a:r>
              <a:rPr lang="en-US" b="1" dirty="0" err="1" smtClean="0"/>
              <a:t>của</a:t>
            </a:r>
            <a:r>
              <a:rPr lang="en-US" b="1" dirty="0" smtClean="0"/>
              <a:t> </a:t>
            </a:r>
            <a:r>
              <a:rPr lang="en-US" b="1" dirty="0" err="1" smtClean="0"/>
              <a:t>các</a:t>
            </a:r>
            <a:r>
              <a:rPr lang="en-US" b="1" dirty="0" smtClean="0"/>
              <a:t> </a:t>
            </a:r>
            <a:r>
              <a:rPr lang="en-US" b="1" dirty="0" err="1" smtClean="0"/>
              <a:t>phương</a:t>
            </a:r>
            <a:r>
              <a:rPr lang="en-US" b="1" dirty="0" smtClean="0"/>
              <a:t> </a:t>
            </a:r>
            <a:r>
              <a:rPr lang="en-US" b="1" dirty="0" err="1" smtClean="0"/>
              <a:t>pháp</a:t>
            </a:r>
            <a:r>
              <a:rPr lang="en-US" b="1" dirty="0" smtClean="0"/>
              <a:t> </a:t>
            </a:r>
            <a:r>
              <a:rPr lang="en-US" b="1" dirty="0" err="1" smtClean="0"/>
              <a:t>xử</a:t>
            </a:r>
            <a:r>
              <a:rPr lang="en-US" b="1" dirty="0" smtClean="0"/>
              <a:t> </a:t>
            </a:r>
            <a:r>
              <a:rPr lang="en-US" b="1" dirty="0" err="1" smtClean="0"/>
              <a:t>trí</a:t>
            </a:r>
            <a:r>
              <a:rPr lang="en-US" b="1" dirty="0" smtClean="0"/>
              <a:t>:</a:t>
            </a:r>
          </a:p>
          <a:p>
            <a:r>
              <a:rPr lang="en-US" dirty="0" err="1" smtClean="0"/>
              <a:t>Hiệu</a:t>
            </a:r>
            <a:r>
              <a:rPr lang="en-US" dirty="0" smtClean="0"/>
              <a:t> </a:t>
            </a:r>
            <a:r>
              <a:rPr lang="en-US" dirty="0" err="1" smtClean="0"/>
              <a:t>quả</a:t>
            </a:r>
            <a:r>
              <a:rPr lang="en-US" dirty="0" smtClean="0"/>
              <a:t>:</a:t>
            </a:r>
          </a:p>
          <a:p>
            <a:pPr lvl="1"/>
            <a:r>
              <a:rPr lang="en-US" dirty="0" err="1" smtClean="0"/>
              <a:t>Hút</a:t>
            </a:r>
            <a:r>
              <a:rPr lang="en-US" dirty="0" smtClean="0"/>
              <a:t> </a:t>
            </a:r>
            <a:r>
              <a:rPr lang="en-US" dirty="0" err="1" smtClean="0"/>
              <a:t>lòng</a:t>
            </a:r>
            <a:r>
              <a:rPr lang="en-US" dirty="0" smtClean="0"/>
              <a:t> </a:t>
            </a:r>
            <a:r>
              <a:rPr lang="en-US" dirty="0" err="1" smtClean="0"/>
              <a:t>tử</a:t>
            </a:r>
            <a:r>
              <a:rPr lang="en-US" dirty="0" smtClean="0"/>
              <a:t> </a:t>
            </a:r>
            <a:r>
              <a:rPr lang="en-US" dirty="0" err="1" smtClean="0"/>
              <a:t>cung</a:t>
            </a:r>
            <a:r>
              <a:rPr lang="en-US" dirty="0" smtClean="0"/>
              <a:t>: 99%</a:t>
            </a:r>
          </a:p>
          <a:p>
            <a:pPr lvl="1"/>
            <a:r>
              <a:rPr lang="en-US" dirty="0" err="1" smtClean="0"/>
              <a:t>Nội</a:t>
            </a:r>
            <a:r>
              <a:rPr lang="en-US" dirty="0" smtClean="0"/>
              <a:t> </a:t>
            </a:r>
            <a:r>
              <a:rPr lang="en-US" dirty="0" err="1" smtClean="0"/>
              <a:t>khoa</a:t>
            </a:r>
            <a:r>
              <a:rPr lang="en-US" dirty="0" smtClean="0"/>
              <a:t>: 81% </a:t>
            </a:r>
            <a:r>
              <a:rPr lang="en-US" dirty="0" err="1" smtClean="0"/>
              <a:t>anmbryonic</a:t>
            </a:r>
            <a:r>
              <a:rPr lang="en-US" dirty="0" smtClean="0"/>
              <a:t>, 88% embryonic or fetal death,  93% incomplete or inevitable pregnancy.</a:t>
            </a:r>
          </a:p>
          <a:p>
            <a:endParaRPr lang="en-US" dirty="0"/>
          </a:p>
        </p:txBody>
      </p:sp>
    </p:spTree>
    <p:extLst>
      <p:ext uri="{BB962C8B-B14F-4D97-AF65-F5344CB8AC3E}">
        <p14:creationId xmlns="" xmlns:p14="http://schemas.microsoft.com/office/powerpoint/2010/main" val="2728516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ACOG 2015</a:t>
            </a:r>
          </a:p>
        </p:txBody>
      </p:sp>
      <p:sp>
        <p:nvSpPr>
          <p:cNvPr id="3" name="Content Placeholder 2"/>
          <p:cNvSpPr>
            <a:spLocks noGrp="1"/>
          </p:cNvSpPr>
          <p:nvPr>
            <p:ph idx="1"/>
          </p:nvPr>
        </p:nvSpPr>
        <p:spPr/>
        <p:txBody>
          <a:bodyPr>
            <a:normAutofit/>
          </a:bodyPr>
          <a:lstStyle/>
          <a:p>
            <a:r>
              <a:rPr lang="en-US" dirty="0" err="1" smtClean="0"/>
              <a:t>Nguy</a:t>
            </a:r>
            <a:r>
              <a:rPr lang="en-US" dirty="0" smtClean="0"/>
              <a:t> </a:t>
            </a:r>
            <a:r>
              <a:rPr lang="en-US" dirty="0" err="1" smtClean="0"/>
              <a:t>cơ</a:t>
            </a:r>
            <a:r>
              <a:rPr lang="en-US" dirty="0" smtClean="0"/>
              <a:t>:</a:t>
            </a:r>
          </a:p>
          <a:p>
            <a:pPr lvl="1"/>
            <a:r>
              <a:rPr lang="en-US" dirty="0" err="1" smtClean="0"/>
              <a:t>Chảy</a:t>
            </a:r>
            <a:r>
              <a:rPr lang="en-US" dirty="0" smtClean="0"/>
              <a:t> </a:t>
            </a:r>
            <a:r>
              <a:rPr lang="en-US" dirty="0" err="1" smtClean="0"/>
              <a:t>máu</a:t>
            </a:r>
            <a:r>
              <a:rPr lang="en-US" dirty="0" smtClean="0"/>
              <a:t>: </a:t>
            </a:r>
            <a:r>
              <a:rPr lang="en-US" dirty="0" err="1" smtClean="0"/>
              <a:t>Tỉ</a:t>
            </a:r>
            <a:r>
              <a:rPr lang="en-US" dirty="0" smtClean="0"/>
              <a:t> </a:t>
            </a:r>
            <a:r>
              <a:rPr lang="en-US" dirty="0" err="1" smtClean="0"/>
              <a:t>lệ</a:t>
            </a:r>
            <a:r>
              <a:rPr lang="en-US" dirty="0" smtClean="0"/>
              <a:t> </a:t>
            </a:r>
            <a:r>
              <a:rPr lang="en-US" dirty="0" err="1" smtClean="0"/>
              <a:t>nhập</a:t>
            </a:r>
            <a:r>
              <a:rPr lang="en-US" dirty="0" smtClean="0"/>
              <a:t> </a:t>
            </a:r>
            <a:r>
              <a:rPr lang="en-US" dirty="0" err="1" smtClean="0"/>
              <a:t>viện</a:t>
            </a:r>
            <a:r>
              <a:rPr lang="en-US" dirty="0" smtClean="0"/>
              <a:t> </a:t>
            </a:r>
            <a:r>
              <a:rPr lang="en-US" dirty="0" err="1" smtClean="0"/>
              <a:t>có</a:t>
            </a:r>
            <a:r>
              <a:rPr lang="en-US" dirty="0" smtClean="0"/>
              <a:t> </a:t>
            </a:r>
            <a:r>
              <a:rPr lang="en-US" dirty="0" err="1" smtClean="0"/>
              <a:t>hoặc</a:t>
            </a:r>
            <a:r>
              <a:rPr lang="en-US" dirty="0" smtClean="0"/>
              <a:t> </a:t>
            </a:r>
            <a:r>
              <a:rPr lang="en-US" dirty="0" err="1" smtClean="0"/>
              <a:t>không</a:t>
            </a:r>
            <a:r>
              <a:rPr lang="en-US" dirty="0" smtClean="0"/>
              <a:t> </a:t>
            </a:r>
            <a:r>
              <a:rPr lang="en-US" dirty="0" err="1" smtClean="0"/>
              <a:t>truyền</a:t>
            </a:r>
            <a:r>
              <a:rPr lang="en-US" dirty="0" smtClean="0"/>
              <a:t> </a:t>
            </a:r>
            <a:r>
              <a:rPr lang="en-US" dirty="0" err="1" smtClean="0"/>
              <a:t>máu</a:t>
            </a:r>
            <a:r>
              <a:rPr lang="en-US" dirty="0" smtClean="0"/>
              <a:t>  </a:t>
            </a:r>
            <a:r>
              <a:rPr lang="en-US" dirty="0" err="1" smtClean="0"/>
              <a:t>là</a:t>
            </a:r>
            <a:r>
              <a:rPr lang="en-US" dirty="0" smtClean="0"/>
              <a:t> </a:t>
            </a:r>
            <a:r>
              <a:rPr lang="en-US" dirty="0" err="1" smtClean="0"/>
              <a:t>tương</a:t>
            </a:r>
            <a:r>
              <a:rPr lang="en-US" dirty="0" smtClean="0"/>
              <a:t> </a:t>
            </a:r>
            <a:r>
              <a:rPr lang="en-US" dirty="0" err="1" smtClean="0"/>
              <a:t>đương</a:t>
            </a:r>
            <a:r>
              <a:rPr lang="en-US" dirty="0"/>
              <a:t>:</a:t>
            </a:r>
            <a:r>
              <a:rPr lang="en-US" dirty="0" smtClean="0"/>
              <a:t> 0.5-1%</a:t>
            </a:r>
          </a:p>
          <a:p>
            <a:pPr lvl="1"/>
            <a:r>
              <a:rPr lang="en-US" dirty="0" err="1" smtClean="0"/>
              <a:t>Nhiễm</a:t>
            </a:r>
            <a:r>
              <a:rPr lang="en-US" dirty="0" smtClean="0"/>
              <a:t> </a:t>
            </a:r>
            <a:r>
              <a:rPr lang="en-US" dirty="0" err="1" smtClean="0"/>
              <a:t>trùng</a:t>
            </a:r>
            <a:r>
              <a:rPr lang="en-US" dirty="0" smtClean="0"/>
              <a:t> </a:t>
            </a:r>
            <a:r>
              <a:rPr lang="en-US" dirty="0" err="1" smtClean="0"/>
              <a:t>vùng</a:t>
            </a:r>
            <a:r>
              <a:rPr lang="en-US" dirty="0" smtClean="0"/>
              <a:t> </a:t>
            </a:r>
            <a:r>
              <a:rPr lang="en-US" dirty="0" err="1" smtClean="0"/>
              <a:t>chậu</a:t>
            </a:r>
            <a:r>
              <a:rPr lang="en-US" dirty="0" smtClean="0"/>
              <a:t>: 1-2%, </a:t>
            </a:r>
            <a:r>
              <a:rPr lang="en-US" dirty="0" err="1" smtClean="0"/>
              <a:t>tỉ</a:t>
            </a:r>
            <a:r>
              <a:rPr lang="en-US" dirty="0" smtClean="0"/>
              <a:t> </a:t>
            </a:r>
            <a:r>
              <a:rPr lang="en-US" dirty="0" err="1" smtClean="0"/>
              <a:t>lệ</a:t>
            </a:r>
            <a:r>
              <a:rPr lang="en-US" dirty="0" smtClean="0"/>
              <a:t> </a:t>
            </a:r>
            <a:r>
              <a:rPr lang="en-US" dirty="0" err="1" smtClean="0"/>
              <a:t>nhiễm</a:t>
            </a:r>
            <a:r>
              <a:rPr lang="en-US" dirty="0" smtClean="0"/>
              <a:t> </a:t>
            </a:r>
            <a:r>
              <a:rPr lang="en-US" dirty="0" err="1" smtClean="0"/>
              <a:t>trùng</a:t>
            </a:r>
            <a:r>
              <a:rPr lang="en-US" dirty="0" smtClean="0"/>
              <a:t> </a:t>
            </a:r>
            <a:r>
              <a:rPr lang="en-US" dirty="0" err="1" smtClean="0"/>
              <a:t>vùng</a:t>
            </a:r>
            <a:r>
              <a:rPr lang="en-US" dirty="0" smtClean="0"/>
              <a:t> </a:t>
            </a:r>
            <a:r>
              <a:rPr lang="en-US" dirty="0" err="1" smtClean="0"/>
              <a:t>chậu</a:t>
            </a:r>
            <a:r>
              <a:rPr lang="en-US" dirty="0" smtClean="0"/>
              <a:t> </a:t>
            </a:r>
            <a:r>
              <a:rPr lang="en-US" dirty="0" err="1" smtClean="0"/>
              <a:t>của</a:t>
            </a:r>
            <a:r>
              <a:rPr lang="en-US" dirty="0" smtClean="0"/>
              <a:t> </a:t>
            </a:r>
            <a:r>
              <a:rPr lang="en-US" dirty="0" err="1" smtClean="0"/>
              <a:t>theo</a:t>
            </a:r>
            <a:r>
              <a:rPr lang="en-US" dirty="0" smtClean="0"/>
              <a:t> </a:t>
            </a:r>
            <a:r>
              <a:rPr lang="en-US" dirty="0" err="1" smtClean="0"/>
              <a:t>dõi</a:t>
            </a:r>
            <a:r>
              <a:rPr lang="en-US" dirty="0" smtClean="0"/>
              <a:t> </a:t>
            </a:r>
            <a:r>
              <a:rPr lang="en-US" dirty="0" err="1" smtClean="0"/>
              <a:t>diễn</a:t>
            </a:r>
            <a:r>
              <a:rPr lang="en-US" dirty="0" smtClean="0"/>
              <a:t> </a:t>
            </a:r>
            <a:r>
              <a:rPr lang="en-US" dirty="0" err="1" smtClean="0"/>
              <a:t>tiến</a:t>
            </a:r>
            <a:r>
              <a:rPr lang="en-US" dirty="0" smtClean="0"/>
              <a:t> </a:t>
            </a:r>
            <a:r>
              <a:rPr lang="en-US" dirty="0" err="1" smtClean="0"/>
              <a:t>thấp</a:t>
            </a:r>
            <a:r>
              <a:rPr lang="en-US" dirty="0" smtClean="0"/>
              <a:t> </a:t>
            </a:r>
            <a:r>
              <a:rPr lang="en-US" dirty="0" err="1" smtClean="0"/>
              <a:t>hơn</a:t>
            </a:r>
            <a:r>
              <a:rPr lang="en-US" dirty="0" smtClean="0"/>
              <a:t> </a:t>
            </a:r>
            <a:r>
              <a:rPr lang="en-US" dirty="0" err="1" smtClean="0"/>
              <a:t>hút</a:t>
            </a:r>
            <a:r>
              <a:rPr lang="en-US" dirty="0" smtClean="0"/>
              <a:t> </a:t>
            </a:r>
            <a:r>
              <a:rPr lang="en-US" dirty="0" err="1" smtClean="0"/>
              <a:t>lòng</a:t>
            </a:r>
            <a:r>
              <a:rPr lang="en-US" dirty="0" smtClean="0"/>
              <a:t> </a:t>
            </a:r>
            <a:r>
              <a:rPr lang="en-US" dirty="0" err="1" smtClean="0"/>
              <a:t>tử</a:t>
            </a:r>
            <a:r>
              <a:rPr lang="en-US" dirty="0" smtClean="0"/>
              <a:t> </a:t>
            </a:r>
            <a:r>
              <a:rPr lang="en-US" dirty="0" err="1" smtClean="0"/>
              <a:t>cung</a:t>
            </a:r>
            <a:r>
              <a:rPr lang="en-US" dirty="0" smtClean="0"/>
              <a:t>.</a:t>
            </a:r>
          </a:p>
          <a:p>
            <a:pPr marL="457200" lvl="1" indent="0">
              <a:buNone/>
            </a:pPr>
            <a:r>
              <a:rPr lang="en-US" dirty="0"/>
              <a:t>	</a:t>
            </a:r>
            <a:r>
              <a:rPr lang="en-US" dirty="0" err="1" smtClean="0"/>
              <a:t>Dự</a:t>
            </a:r>
            <a:r>
              <a:rPr lang="en-US" dirty="0" smtClean="0"/>
              <a:t> </a:t>
            </a:r>
            <a:r>
              <a:rPr lang="en-US" dirty="0" err="1" smtClean="0"/>
              <a:t>phòng</a:t>
            </a:r>
            <a:r>
              <a:rPr lang="en-US" dirty="0" smtClean="0"/>
              <a:t>: Doxycycline 200mg </a:t>
            </a:r>
            <a:r>
              <a:rPr lang="en-US" dirty="0" err="1" smtClean="0"/>
              <a:t>liều</a:t>
            </a:r>
            <a:r>
              <a:rPr lang="en-US" dirty="0" smtClean="0"/>
              <a:t> </a:t>
            </a:r>
            <a:r>
              <a:rPr lang="en-US" dirty="0" err="1" smtClean="0"/>
              <a:t>duy</a:t>
            </a:r>
            <a:r>
              <a:rPr lang="en-US" dirty="0" smtClean="0"/>
              <a:t> </a:t>
            </a:r>
            <a:r>
              <a:rPr lang="en-US" dirty="0" err="1" smtClean="0"/>
              <a:t>nhất</a:t>
            </a:r>
            <a:r>
              <a:rPr lang="en-US" dirty="0" smtClean="0"/>
              <a:t>, 	</a:t>
            </a:r>
            <a:r>
              <a:rPr lang="en-US" dirty="0" err="1" smtClean="0"/>
              <a:t>trước</a:t>
            </a:r>
            <a:r>
              <a:rPr lang="en-US" dirty="0" smtClean="0"/>
              <a:t> </a:t>
            </a:r>
            <a:r>
              <a:rPr lang="en-US" dirty="0" err="1" smtClean="0"/>
              <a:t>phẫu</a:t>
            </a:r>
            <a:r>
              <a:rPr lang="en-US" dirty="0" smtClean="0"/>
              <a:t> </a:t>
            </a:r>
            <a:r>
              <a:rPr lang="en-US" dirty="0" err="1" smtClean="0"/>
              <a:t>thuật</a:t>
            </a:r>
            <a:r>
              <a:rPr lang="en-US" dirty="0" smtClean="0"/>
              <a:t> 1 </a:t>
            </a:r>
            <a:r>
              <a:rPr lang="en-US" dirty="0" err="1" smtClean="0"/>
              <a:t>giờ</a:t>
            </a:r>
            <a:r>
              <a:rPr lang="en-US" dirty="0" smtClean="0"/>
              <a:t>.</a:t>
            </a:r>
          </a:p>
          <a:p>
            <a:pPr marL="457200" lvl="1" indent="0">
              <a:buNone/>
            </a:pPr>
            <a:r>
              <a:rPr lang="en-US" dirty="0"/>
              <a:t>	</a:t>
            </a:r>
            <a:r>
              <a:rPr lang="en-US" dirty="0" err="1" smtClean="0"/>
              <a:t>Hạn</a:t>
            </a:r>
            <a:r>
              <a:rPr lang="en-US" dirty="0" smtClean="0"/>
              <a:t> </a:t>
            </a:r>
            <a:r>
              <a:rPr lang="en-US" dirty="0" err="1" smtClean="0"/>
              <a:t>chế</a:t>
            </a:r>
            <a:r>
              <a:rPr lang="en-US" dirty="0" smtClean="0"/>
              <a:t> </a:t>
            </a:r>
            <a:r>
              <a:rPr lang="en-US" dirty="0" err="1" smtClean="0"/>
              <a:t>quan</a:t>
            </a:r>
            <a:r>
              <a:rPr lang="en-US" dirty="0" smtClean="0"/>
              <a:t> </a:t>
            </a:r>
            <a:r>
              <a:rPr lang="en-US" dirty="0" err="1" smtClean="0"/>
              <a:t>hệ</a:t>
            </a:r>
            <a:r>
              <a:rPr lang="en-US" dirty="0" smtClean="0"/>
              <a:t> </a:t>
            </a:r>
            <a:r>
              <a:rPr lang="en-US" dirty="0" err="1" smtClean="0"/>
              <a:t>tình</a:t>
            </a:r>
            <a:r>
              <a:rPr lang="en-US" dirty="0" smtClean="0"/>
              <a:t> </a:t>
            </a:r>
            <a:r>
              <a:rPr lang="en-US" dirty="0" err="1" smtClean="0"/>
              <a:t>dục</a:t>
            </a:r>
            <a:r>
              <a:rPr lang="en-US" dirty="0" smtClean="0"/>
              <a:t> </a:t>
            </a:r>
            <a:r>
              <a:rPr lang="en-US" dirty="0" err="1" smtClean="0"/>
              <a:t>đường</a:t>
            </a:r>
            <a:r>
              <a:rPr lang="en-US" dirty="0" smtClean="0"/>
              <a:t> </a:t>
            </a:r>
            <a:r>
              <a:rPr lang="en-US" dirty="0" err="1" smtClean="0"/>
              <a:t>âm</a:t>
            </a:r>
            <a:r>
              <a:rPr lang="en-US" dirty="0" smtClean="0"/>
              <a:t> </a:t>
            </a:r>
            <a:r>
              <a:rPr lang="en-US" dirty="0" err="1" smtClean="0"/>
              <a:t>đạo</a:t>
            </a:r>
            <a:r>
              <a:rPr lang="en-US" dirty="0" smtClean="0"/>
              <a:t> 1-2 </a:t>
            </a:r>
            <a:r>
              <a:rPr lang="en-US" dirty="0" err="1" smtClean="0"/>
              <a:t>tuần</a:t>
            </a:r>
            <a:r>
              <a:rPr lang="en-US" dirty="0" smtClean="0"/>
              <a:t> 	</a:t>
            </a:r>
            <a:r>
              <a:rPr lang="en-US" dirty="0" err="1" smtClean="0"/>
              <a:t>sau</a:t>
            </a:r>
            <a:r>
              <a:rPr lang="en-US" dirty="0" smtClean="0"/>
              <a:t> </a:t>
            </a:r>
            <a:r>
              <a:rPr lang="en-US" dirty="0" err="1" smtClean="0"/>
              <a:t>sẩy</a:t>
            </a:r>
            <a:r>
              <a:rPr lang="en-US" dirty="0" smtClean="0"/>
              <a:t> </a:t>
            </a:r>
            <a:r>
              <a:rPr lang="en-US" dirty="0" err="1" smtClean="0"/>
              <a:t>thai.</a:t>
            </a:r>
            <a:endParaRPr lang="en-US" dirty="0" smtClean="0"/>
          </a:p>
          <a:p>
            <a:pPr lvl="1"/>
            <a:r>
              <a:rPr lang="en-US" dirty="0" err="1" smtClean="0"/>
              <a:t>Thủng</a:t>
            </a:r>
            <a:r>
              <a:rPr lang="en-US" dirty="0" smtClean="0"/>
              <a:t> </a:t>
            </a:r>
            <a:r>
              <a:rPr lang="en-US" dirty="0" err="1" smtClean="0"/>
              <a:t>và</a:t>
            </a:r>
            <a:r>
              <a:rPr lang="en-US" dirty="0" smtClean="0"/>
              <a:t> </a:t>
            </a:r>
            <a:r>
              <a:rPr lang="en-US" dirty="0" err="1" smtClean="0"/>
              <a:t>dính</a:t>
            </a:r>
            <a:r>
              <a:rPr lang="en-US" dirty="0" smtClean="0"/>
              <a:t> </a:t>
            </a:r>
            <a:r>
              <a:rPr lang="en-US" dirty="0" err="1" smtClean="0"/>
              <a:t>tử</a:t>
            </a:r>
            <a:r>
              <a:rPr lang="en-US" dirty="0" smtClean="0"/>
              <a:t> </a:t>
            </a:r>
            <a:r>
              <a:rPr lang="en-US" dirty="0" err="1" smtClean="0"/>
              <a:t>cung</a:t>
            </a:r>
            <a:r>
              <a:rPr lang="en-US" dirty="0" smtClean="0"/>
              <a:t>: </a:t>
            </a:r>
            <a:r>
              <a:rPr lang="en-US" dirty="0" err="1" smtClean="0"/>
              <a:t>hiếm</a:t>
            </a:r>
            <a:r>
              <a:rPr lang="en-US" dirty="0" smtClean="0"/>
              <a:t> </a:t>
            </a:r>
            <a:r>
              <a:rPr lang="en-US" dirty="0" err="1" smtClean="0"/>
              <a:t>gặp</a:t>
            </a:r>
            <a:r>
              <a:rPr lang="en-US" dirty="0" smtClean="0"/>
              <a:t>.</a:t>
            </a:r>
            <a:endParaRPr lang="en-US" dirty="0"/>
          </a:p>
        </p:txBody>
      </p:sp>
    </p:spTree>
    <p:extLst>
      <p:ext uri="{BB962C8B-B14F-4D97-AF65-F5344CB8AC3E}">
        <p14:creationId xmlns="" xmlns:p14="http://schemas.microsoft.com/office/powerpoint/2010/main" val="612156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n-lt"/>
              </a:rPr>
              <a:t>Progesterone for threatened miscarriage</a:t>
            </a:r>
            <a:r>
              <a:rPr lang="en-US" sz="3600" b="1" dirty="0"/>
              <a:t/>
            </a:r>
            <a:br>
              <a:rPr lang="en-US" sz="3600" b="1" dirty="0"/>
            </a:br>
            <a:endParaRPr lang="en-US" sz="3600" dirty="0"/>
          </a:p>
        </p:txBody>
      </p:sp>
      <p:sp>
        <p:nvSpPr>
          <p:cNvPr id="14" name="Content Placeholder 13"/>
          <p:cNvSpPr>
            <a:spLocks noGrp="1"/>
          </p:cNvSpPr>
          <p:nvPr>
            <p:ph idx="1"/>
          </p:nvPr>
        </p:nvSpPr>
        <p:spPr/>
        <p:txBody>
          <a:bodyPr>
            <a:normAutofit lnSpcReduction="10000"/>
          </a:bodyPr>
          <a:lstStyle/>
          <a:p>
            <a:endParaRPr lang="en-US" sz="2400" dirty="0" smtClean="0"/>
          </a:p>
          <a:p>
            <a:endParaRPr lang="en-US" sz="2400" dirty="0"/>
          </a:p>
          <a:p>
            <a:endParaRPr lang="en-US" sz="2400" dirty="0" smtClean="0"/>
          </a:p>
          <a:p>
            <a:endParaRPr lang="en-US" sz="2400" dirty="0"/>
          </a:p>
          <a:p>
            <a:r>
              <a:rPr lang="en-US" sz="2400" dirty="0" smtClean="0"/>
              <a:t>Progesterone </a:t>
            </a:r>
            <a:r>
              <a:rPr lang="en-US" sz="2400" dirty="0"/>
              <a:t>is an essential hormone secreted by the corpus </a:t>
            </a:r>
            <a:r>
              <a:rPr lang="en-US" sz="2400" dirty="0" err="1"/>
              <a:t>luteum</a:t>
            </a:r>
            <a:r>
              <a:rPr lang="en-US" sz="2400" dirty="0"/>
              <a:t> that provides early pregnancy support until placental production takes over at 10 to 12 weeks of gestation. Historically, low levels of circulating progesterone have been linked to impending miscarriage and the presence of associated vaginal bleeding. It has been postulated, therefore, that a lack of progesterone is a cause of miscarriage rather than a secondary signal of failing pregnancy.</a:t>
            </a:r>
          </a:p>
        </p:txBody>
      </p:sp>
      <p:pic>
        <p:nvPicPr>
          <p:cNvPr id="15" name="Picture 1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38200" y="990600"/>
            <a:ext cx="7391400" cy="2133600"/>
          </a:xfrm>
          <a:prstGeom prst="rect">
            <a:avLst/>
          </a:prstGeom>
        </p:spPr>
      </p:pic>
    </p:spTree>
    <p:extLst>
      <p:ext uri="{BB962C8B-B14F-4D97-AF65-F5344CB8AC3E}">
        <p14:creationId xmlns="" xmlns:p14="http://schemas.microsoft.com/office/powerpoint/2010/main" val="34974200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Progesterone for threatened miscarriage</a:t>
            </a:r>
            <a:r>
              <a:rPr lang="en-US" sz="3600" b="1" dirty="0" smtClean="0"/>
              <a:t/>
            </a:r>
            <a:br>
              <a:rPr lang="en-US" sz="3600" b="1" dirty="0" smtClean="0"/>
            </a:br>
            <a:endParaRPr lang="en-US" sz="3600" dirty="0"/>
          </a:p>
        </p:txBody>
      </p:sp>
      <p:sp>
        <p:nvSpPr>
          <p:cNvPr id="3" name="Content Placeholder 2"/>
          <p:cNvSpPr>
            <a:spLocks noGrp="1"/>
          </p:cNvSpPr>
          <p:nvPr>
            <p:ph idx="1"/>
          </p:nvPr>
        </p:nvSpPr>
        <p:spPr/>
        <p:txBody>
          <a:bodyPr/>
          <a:lstStyle/>
          <a:p>
            <a:r>
              <a:rPr lang="en-US" dirty="0"/>
              <a:t>What is the effectiveness of progesterone in improving outcomes in women with threatened miscarriage</a:t>
            </a:r>
            <a:r>
              <a:rPr lang="en-US" dirty="0" smtClean="0"/>
              <a:t>?</a:t>
            </a:r>
          </a:p>
          <a:p>
            <a:r>
              <a:rPr lang="en-US" dirty="0"/>
              <a:t>https://www.ncbi.nlm.nih.gov/books/NBK132781/#ch7.s2</a:t>
            </a:r>
          </a:p>
        </p:txBody>
      </p:sp>
    </p:spTree>
    <p:extLst>
      <p:ext uri="{BB962C8B-B14F-4D97-AF65-F5344CB8AC3E}">
        <p14:creationId xmlns="" xmlns:p14="http://schemas.microsoft.com/office/powerpoint/2010/main" val="1937540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Progesterone for threatened miscarriage</a:t>
            </a:r>
            <a:r>
              <a:rPr lang="en-US" sz="3600" b="1" dirty="0"/>
              <a:t/>
            </a:r>
            <a:br>
              <a:rPr lang="en-US" sz="3600" b="1" dirty="0"/>
            </a:b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1752600"/>
            <a:ext cx="8229600" cy="1644291"/>
          </a:xfrm>
        </p:spPr>
      </p:pic>
    </p:spTree>
    <p:extLst>
      <p:ext uri="{BB962C8B-B14F-4D97-AF65-F5344CB8AC3E}">
        <p14:creationId xmlns="" xmlns:p14="http://schemas.microsoft.com/office/powerpoint/2010/main" val="367299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866464557"/>
              </p:ext>
            </p:extLst>
          </p:nvPr>
        </p:nvGraphicFramePr>
        <p:xfrm>
          <a:off x="228600" y="609600"/>
          <a:ext cx="86106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191000" y="3352800"/>
            <a:ext cx="533400" cy="369332"/>
          </a:xfrm>
          <a:prstGeom prst="rect">
            <a:avLst/>
          </a:prstGeom>
          <a:noFill/>
        </p:spPr>
        <p:txBody>
          <a:bodyPr wrap="square" rtlCol="0">
            <a:spAutoFit/>
          </a:bodyPr>
          <a:lstStyle/>
          <a:p>
            <a:r>
              <a:rPr lang="en-US" b="1" dirty="0" smtClean="0"/>
              <a:t>CÓ</a:t>
            </a:r>
            <a:endParaRPr lang="en-US" b="1" dirty="0"/>
          </a:p>
        </p:txBody>
      </p:sp>
    </p:spTree>
    <p:extLst>
      <p:ext uri="{BB962C8B-B14F-4D97-AF65-F5344CB8AC3E}">
        <p14:creationId xmlns:p14="http://schemas.microsoft.com/office/powerpoint/2010/main" xmlns="" val="19301021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Thai trứng – Hydatiform moles</a:t>
            </a:r>
            <a:endParaRPr lang="en-US" dirty="0"/>
          </a:p>
        </p:txBody>
      </p:sp>
      <p:sp>
        <p:nvSpPr>
          <p:cNvPr id="3" name="Content Placeholder 2"/>
          <p:cNvSpPr>
            <a:spLocks noGrp="1"/>
          </p:cNvSpPr>
          <p:nvPr>
            <p:ph idx="1"/>
          </p:nvPr>
        </p:nvSpPr>
        <p:spPr/>
        <p:txBody>
          <a:bodyPr>
            <a:normAutofit lnSpcReduction="10000"/>
          </a:bodyPr>
          <a:lstStyle/>
          <a:p>
            <a:r>
              <a:rPr lang="en-US" dirty="0" smtClean="0"/>
              <a:t>Lâm sàng:</a:t>
            </a:r>
          </a:p>
          <a:p>
            <a:pPr>
              <a:buFontTx/>
              <a:buChar char="-"/>
            </a:pPr>
            <a:r>
              <a:rPr lang="en-US" dirty="0" smtClean="0"/>
              <a:t>Xuất huyết âm đạo.</a:t>
            </a:r>
          </a:p>
          <a:p>
            <a:pPr>
              <a:buFontTx/>
              <a:buChar char="-"/>
            </a:pPr>
            <a:r>
              <a:rPr lang="en-US" dirty="0" smtClean="0"/>
              <a:t>Tử cung to so với tuổi thai.</a:t>
            </a:r>
          </a:p>
          <a:p>
            <a:pPr>
              <a:buFontTx/>
              <a:buChar char="-"/>
            </a:pPr>
            <a:r>
              <a:rPr lang="en-US" dirty="0" smtClean="0"/>
              <a:t>Triệu chứng của Cường giáp, tiền sản giật.</a:t>
            </a:r>
          </a:p>
          <a:p>
            <a:r>
              <a:rPr lang="en-US" dirty="0" smtClean="0"/>
              <a:t>CLS</a:t>
            </a:r>
          </a:p>
          <a:p>
            <a:pPr>
              <a:buFontTx/>
              <a:buChar char="-"/>
            </a:pPr>
            <a:r>
              <a:rPr lang="en-US" dirty="0" smtClean="0"/>
              <a:t>Siêu âm </a:t>
            </a:r>
          </a:p>
          <a:p>
            <a:pPr>
              <a:buFontTx/>
              <a:buChar char="-"/>
            </a:pPr>
            <a:r>
              <a:rPr lang="en-US" dirty="0" smtClean="0">
                <a:latin typeface="Arial"/>
                <a:cs typeface="Arial"/>
              </a:rPr>
              <a:t>β-hCG</a:t>
            </a:r>
          </a:p>
          <a:p>
            <a:pPr>
              <a:buFontTx/>
              <a:buChar char="-"/>
            </a:pPr>
            <a:r>
              <a:rPr lang="en-US" dirty="0" smtClean="0">
                <a:latin typeface="Arial"/>
                <a:cs typeface="Arial"/>
              </a:rPr>
              <a:t>Xét nghiệm tiền phẫu.</a:t>
            </a:r>
          </a:p>
          <a:p>
            <a:r>
              <a:rPr lang="en-US" dirty="0" smtClean="0">
                <a:latin typeface="Arial"/>
                <a:cs typeface="Arial"/>
              </a:rPr>
              <a:t>Điều trị:</a:t>
            </a:r>
          </a:p>
          <a:p>
            <a:pPr>
              <a:buFontTx/>
              <a:buChar char="-"/>
            </a:pPr>
            <a:r>
              <a:rPr lang="en-US" dirty="0" smtClean="0">
                <a:latin typeface="Arial"/>
                <a:cs typeface="Arial"/>
              </a:rPr>
              <a:t>Hút nạo lòng tử cung.</a:t>
            </a:r>
          </a:p>
          <a:p>
            <a:pPr>
              <a:buFontTx/>
              <a:buChar char="-"/>
            </a:pPr>
            <a:r>
              <a:rPr lang="en-US" dirty="0" smtClean="0">
                <a:latin typeface="Arial"/>
                <a:cs typeface="Arial"/>
              </a:rPr>
              <a:t>Phẫu thuật.</a:t>
            </a:r>
          </a:p>
          <a:p>
            <a:pPr>
              <a:buFontTx/>
              <a:buChar char="-"/>
            </a:pPr>
            <a:r>
              <a:rPr lang="en-US" dirty="0" smtClean="0">
                <a:latin typeface="Arial"/>
                <a:cs typeface="Arial"/>
              </a:rPr>
              <a:t>Theo dõi sau điều trị.</a:t>
            </a:r>
            <a:endParaRPr lang="en-US"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dirty="0" err="1"/>
              <a:t>Heleen</a:t>
            </a:r>
            <a:r>
              <a:rPr lang="en-US" sz="1800" dirty="0"/>
              <a:t> van </a:t>
            </a:r>
            <a:r>
              <a:rPr lang="en-US" sz="1800" dirty="0" err="1"/>
              <a:t>Beekhuizen</a:t>
            </a:r>
            <a:r>
              <a:rPr lang="en-US" sz="1800" dirty="0"/>
              <a:t>, </a:t>
            </a:r>
            <a:r>
              <a:rPr lang="en-US" sz="1800" dirty="0" err="1"/>
              <a:t>Regine</a:t>
            </a:r>
            <a:r>
              <a:rPr lang="en-US" sz="1800" dirty="0"/>
              <a:t> </a:t>
            </a:r>
            <a:r>
              <a:rPr lang="en-US" sz="1800" dirty="0" err="1"/>
              <a:t>Unkels</a:t>
            </a:r>
            <a:r>
              <a:rPr lang="en-US" sz="1800" dirty="0"/>
              <a:t> (2012). .A Textbook of Gynecology for Less-Resourced </a:t>
            </a:r>
            <a:r>
              <a:rPr lang="en-US" sz="1800" dirty="0" smtClean="0"/>
              <a:t>Locations,pp21-34.</a:t>
            </a:r>
          </a:p>
          <a:p>
            <a:r>
              <a:rPr lang="en-US" sz="1800" dirty="0" smtClean="0"/>
              <a:t>Comprehensive Gynecology 7</a:t>
            </a:r>
            <a:r>
              <a:rPr lang="en-US" sz="1800" baseline="30000" dirty="0" smtClean="0"/>
              <a:t>th</a:t>
            </a:r>
            <a:r>
              <a:rPr lang="en-US" sz="1800" dirty="0" smtClean="0"/>
              <a:t> edition, 2017</a:t>
            </a:r>
          </a:p>
          <a:p>
            <a:r>
              <a:rPr lang="en-US" sz="1800" dirty="0" smtClean="0"/>
              <a:t>ACOG	 2018, Tubal Ectopic Pregnancy</a:t>
            </a:r>
          </a:p>
          <a:p>
            <a:r>
              <a:rPr lang="en-US" sz="1800" dirty="0" smtClean="0"/>
              <a:t>Diagnosis and Management of Ectopic pregnancy, RCOG 2016</a:t>
            </a:r>
          </a:p>
          <a:p>
            <a:r>
              <a:rPr lang="en-US" sz="1800" dirty="0" err="1" smtClean="0"/>
              <a:t>Bộ</a:t>
            </a:r>
            <a:r>
              <a:rPr lang="en-US" sz="1800" dirty="0" smtClean="0"/>
              <a:t> </a:t>
            </a:r>
            <a:r>
              <a:rPr lang="en-US" sz="1800" dirty="0" err="1" smtClean="0"/>
              <a:t>môn</a:t>
            </a:r>
            <a:r>
              <a:rPr lang="en-US" sz="1800" dirty="0" smtClean="0"/>
              <a:t> </a:t>
            </a:r>
            <a:r>
              <a:rPr lang="en-US" sz="1800" dirty="0" err="1" smtClean="0"/>
              <a:t>phụ</a:t>
            </a:r>
            <a:r>
              <a:rPr lang="en-US" sz="1800" dirty="0" smtClean="0"/>
              <a:t> </a:t>
            </a:r>
            <a:r>
              <a:rPr lang="en-US" sz="1800" dirty="0" err="1" smtClean="0"/>
              <a:t>sản</a:t>
            </a:r>
            <a:r>
              <a:rPr lang="en-US" sz="1800" dirty="0" smtClean="0"/>
              <a:t> ĐH Y </a:t>
            </a:r>
            <a:r>
              <a:rPr lang="en-US" sz="1800" dirty="0" err="1" smtClean="0"/>
              <a:t>Dược</a:t>
            </a:r>
            <a:endParaRPr lang="en-US" sz="1800" dirty="0" smtClean="0"/>
          </a:p>
          <a:p>
            <a:r>
              <a:rPr lang="en-US" sz="1800" dirty="0"/>
              <a:t>Overview of the etiology and evaluation of vaginal bleeding in pregnant </a:t>
            </a:r>
            <a:r>
              <a:rPr lang="en-US" sz="1800" dirty="0" smtClean="0"/>
              <a:t>women </a:t>
            </a:r>
            <a:r>
              <a:rPr lang="en-US" sz="1800" i="1" dirty="0" err="1" smtClean="0"/>
              <a:t>Authors:</a:t>
            </a:r>
            <a:r>
              <a:rPr lang="en-US" sz="1800" i="1" dirty="0" err="1" smtClean="0">
                <a:hlinkClick r:id="rId2"/>
              </a:rPr>
              <a:t>Errol</a:t>
            </a:r>
            <a:r>
              <a:rPr lang="en-US" sz="1800" i="1" dirty="0" smtClean="0">
                <a:hlinkClick r:id="rId2"/>
              </a:rPr>
              <a:t> </a:t>
            </a:r>
            <a:r>
              <a:rPr lang="en-US" sz="1800" i="1" dirty="0">
                <a:hlinkClick r:id="rId2"/>
              </a:rPr>
              <a:t>R </a:t>
            </a:r>
            <a:r>
              <a:rPr lang="en-US" sz="2000" i="1" dirty="0" err="1">
                <a:hlinkClick r:id="rId2"/>
              </a:rPr>
              <a:t>Norwitz</a:t>
            </a:r>
            <a:r>
              <a:rPr lang="en-US" sz="1800" i="1" dirty="0">
                <a:hlinkClick r:id="rId2"/>
              </a:rPr>
              <a:t>, MD, PhD, </a:t>
            </a:r>
            <a:r>
              <a:rPr lang="en-US" sz="1800" i="1" dirty="0" err="1">
                <a:hlinkClick r:id="rId2"/>
              </a:rPr>
              <a:t>MBAJoong</a:t>
            </a:r>
            <a:r>
              <a:rPr lang="en-US" sz="1800" i="1" dirty="0">
                <a:hlinkClick r:id="rId2"/>
              </a:rPr>
              <a:t> Shin Park, MD, PhD</a:t>
            </a:r>
            <a:endParaRPr lang="en-US" sz="1800" i="1" dirty="0"/>
          </a:p>
        </p:txBody>
      </p:sp>
    </p:spTree>
    <p:extLst>
      <p:ext uri="{BB962C8B-B14F-4D97-AF65-F5344CB8AC3E}">
        <p14:creationId xmlns:p14="http://schemas.microsoft.com/office/powerpoint/2010/main" xmlns="" val="3279670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689942359"/>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6349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982" y="-152400"/>
            <a:ext cx="9677400" cy="7010400"/>
          </a:xfrm>
        </p:spPr>
      </p:pic>
    </p:spTree>
    <p:extLst>
      <p:ext uri="{BB962C8B-B14F-4D97-AF65-F5344CB8AC3E}">
        <p14:creationId xmlns:p14="http://schemas.microsoft.com/office/powerpoint/2010/main" xmlns="" val="2452453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2000</TotalTime>
  <Words>2110</Words>
  <Application>Microsoft Office PowerPoint</Application>
  <PresentationFormat>On-screen Show (4:3)</PresentationFormat>
  <Paragraphs>317</Paragraphs>
  <Slides>71</Slides>
  <Notes>3</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Clarity</vt:lpstr>
      <vt:lpstr>Slide 1</vt:lpstr>
      <vt:lpstr>Overview</vt:lpstr>
      <vt:lpstr>Slide 3</vt:lpstr>
      <vt:lpstr>Bệnh sử và tiền căn</vt:lpstr>
      <vt:lpstr>Khám LS</vt:lpstr>
      <vt:lpstr>CLS</vt:lpstr>
      <vt:lpstr>Slide 7</vt:lpstr>
      <vt:lpstr>Slide 8</vt:lpstr>
      <vt:lpstr>Slide 9</vt:lpstr>
      <vt:lpstr>THAI NGOÀI TỬ CUNG  Ectopic Pregnance – EP</vt:lpstr>
      <vt:lpstr>Slide 11</vt:lpstr>
      <vt:lpstr>THAI NGOÀI TỬ CUNG  Ectopic Pregnance – EP</vt:lpstr>
      <vt:lpstr>THAI NGOÀI TỬ CUNG  Ectopic Pregnance – EP</vt:lpstr>
      <vt:lpstr>THAI NGOÀI TỬ CUNG  Ectopic Pregnance – EP</vt:lpstr>
      <vt:lpstr>Slide 15</vt:lpstr>
      <vt:lpstr>THAI NGOÀI TỬ CUNG  Ectopic Pregnance – EP</vt:lpstr>
      <vt:lpstr>Slide 17</vt:lpstr>
      <vt:lpstr>Slide 18</vt:lpstr>
      <vt:lpstr>THAI NGOÀI TỬ CUNG  Ectopic Pregnance – EP</vt:lpstr>
      <vt:lpstr>Slide 20</vt:lpstr>
      <vt:lpstr>THAI NGOÀI TỬ CUNG  Ectopic Pregnance – EP</vt:lpstr>
      <vt:lpstr>THAI NGOÀI TỬ CUNG  Ectopic Pregnance – EP</vt:lpstr>
      <vt:lpstr>THAI NGOÀI TỬ CUNG  Ectopic Pregnance – EP</vt:lpstr>
      <vt:lpstr>Slide 24</vt:lpstr>
      <vt:lpstr>THAI NGOÀI TỬ CUNG  Ectopic Pregnance – EP</vt:lpstr>
      <vt:lpstr>THAI NGOÀI TỬ CUNG  Ectopic Pregnance – EP</vt:lpstr>
      <vt:lpstr>THAI NGOÀI TỬ CUNG  Ectopic Pregnance – EP</vt:lpstr>
      <vt:lpstr>THAI NGOÀI TỬ CUNG  Ectopic Pregnance – EP</vt:lpstr>
      <vt:lpstr>THAI NGOÀI TỬ CUNG  Ectopic Pregnance – EP</vt:lpstr>
      <vt:lpstr>THAI NGOÀI TỬ CUNG  Ectopic Pregnance – EP</vt:lpstr>
      <vt:lpstr>Slide 31</vt:lpstr>
      <vt:lpstr>Slide 32</vt:lpstr>
      <vt:lpstr>Slide 33</vt:lpstr>
      <vt:lpstr>So sánh hiệu quả</vt:lpstr>
      <vt:lpstr>Phẫu thuật</vt:lpstr>
      <vt:lpstr>Phẫu thuật</vt:lpstr>
      <vt:lpstr>Salpingectomy vs salpingostomy</vt:lpstr>
      <vt:lpstr>Slide 38</vt:lpstr>
      <vt:lpstr>Slide 39</vt:lpstr>
      <vt:lpstr>Sau phẫu thuật</vt:lpstr>
      <vt:lpstr>Phẫu thuật</vt:lpstr>
      <vt:lpstr>Slide 42</vt:lpstr>
      <vt:lpstr>Phẫu thuật vs MTX</vt:lpstr>
      <vt:lpstr>Slide 44</vt:lpstr>
      <vt:lpstr>MISCARRIAGE</vt:lpstr>
      <vt:lpstr>Slide 46</vt:lpstr>
      <vt:lpstr>Slide 47</vt:lpstr>
      <vt:lpstr>Slide 48</vt:lpstr>
      <vt:lpstr>Slide 49</vt:lpstr>
      <vt:lpstr>Slide 50</vt:lpstr>
      <vt:lpstr>Slide 51</vt:lpstr>
      <vt:lpstr>CHẨN ĐOÁN </vt:lpstr>
      <vt:lpstr>CHẨN ĐOÁN </vt:lpstr>
      <vt:lpstr>CHẨN ĐOÁN </vt:lpstr>
      <vt:lpstr>Slide 55</vt:lpstr>
      <vt:lpstr>Slide 56</vt:lpstr>
      <vt:lpstr>Slide 57</vt:lpstr>
      <vt:lpstr>MANAGEMENT OF MISCARRIAGE</vt:lpstr>
      <vt:lpstr>Slide 59</vt:lpstr>
      <vt:lpstr>Slide 60</vt:lpstr>
      <vt:lpstr>ACOG 2015</vt:lpstr>
      <vt:lpstr>ACOG 2015</vt:lpstr>
      <vt:lpstr>ACOG 2015</vt:lpstr>
      <vt:lpstr>ACOG 2015</vt:lpstr>
      <vt:lpstr>ACOG 2015</vt:lpstr>
      <vt:lpstr>ACOG 2015</vt:lpstr>
      <vt:lpstr>Progesterone for threatened miscarriage </vt:lpstr>
      <vt:lpstr>Progesterone for threatened miscarriage </vt:lpstr>
      <vt:lpstr>Progesterone for threatened miscarriage </vt:lpstr>
      <vt:lpstr>Thai trứng – Hydatiform moles</vt:lpstr>
      <vt:lpstr>Slide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thong tranhoang</dc:creator>
  <cp:lastModifiedBy>welcome</cp:lastModifiedBy>
  <cp:revision>82</cp:revision>
  <dcterms:created xsi:type="dcterms:W3CDTF">2018-10-02T07:30:17Z</dcterms:created>
  <dcterms:modified xsi:type="dcterms:W3CDTF">2018-10-04T00:05:22Z</dcterms:modified>
</cp:coreProperties>
</file>