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-1181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8F44-D0BB-40CF-9194-E1CA3B4BB2E3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6B4A3-C772-4343-BC0A-5096974C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1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6B4A3-C772-4343-BC0A-5096974C4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6B4A3-C772-4343-BC0A-5096974C4A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6B4A3-C772-4343-BC0A-5096974C4A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6B4A3-C772-4343-BC0A-5096974C4A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61952" y="5001921"/>
            <a:ext cx="5851156" cy="111572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BS NGUYỄN CHÍ QUANG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23730" y="1105820"/>
            <a:ext cx="7934470" cy="3215145"/>
          </a:xfrm>
        </p:spPr>
        <p:txBody>
          <a:bodyPr/>
          <a:lstStyle/>
          <a:p>
            <a:r>
              <a:rPr lang="en-US" sz="5400" dirty="0" smtClean="0"/>
              <a:t>U </a:t>
            </a:r>
            <a:r>
              <a:rPr lang="en-US" sz="5400" dirty="0" err="1" smtClean="0"/>
              <a:t>xơ</a:t>
            </a:r>
            <a:r>
              <a:rPr lang="en-US" sz="5400" dirty="0" smtClean="0"/>
              <a:t> </a:t>
            </a:r>
            <a:r>
              <a:rPr lang="en-US" sz="5400" dirty="0" err="1" smtClean="0"/>
              <a:t>tử</a:t>
            </a:r>
            <a:r>
              <a:rPr lang="en-US" sz="5400" dirty="0" smtClean="0"/>
              <a:t> </a:t>
            </a:r>
            <a:r>
              <a:rPr lang="en-US" sz="5400" dirty="0" err="1" smtClean="0"/>
              <a:t>cung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NHỮNG ĐIỂM CỐT YẾU</a:t>
            </a:r>
            <a:br>
              <a:rPr lang="en-US" sz="5400" dirty="0" smtClean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00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KHÁI NIỆM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khối</a:t>
            </a:r>
            <a:r>
              <a:rPr lang="en-US" sz="2800" dirty="0" smtClean="0"/>
              <a:t> u </a:t>
            </a:r>
            <a:r>
              <a:rPr lang="en-US" sz="2800" dirty="0" err="1" smtClean="0"/>
              <a:t>lành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phãu</a:t>
            </a:r>
            <a:r>
              <a:rPr lang="en-US" sz="2800" dirty="0" smtClean="0"/>
              <a:t> </a:t>
            </a:r>
            <a:r>
              <a:rPr lang="en-US" sz="2800" dirty="0" err="1" smtClean="0"/>
              <a:t>bệnh</a:t>
            </a:r>
            <a:endParaRPr lang="en-US" sz="2800" dirty="0" smtClean="0"/>
          </a:p>
          <a:p>
            <a:r>
              <a:rPr lang="en-US" sz="2800" dirty="0" err="1"/>
              <a:t>Đ</a:t>
            </a:r>
            <a:r>
              <a:rPr lang="en-US" sz="2800" dirty="0" err="1" smtClean="0"/>
              <a:t>a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triệu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endParaRPr lang="en-US" sz="2800" dirty="0" smtClean="0"/>
          </a:p>
          <a:p>
            <a:r>
              <a:rPr lang="en-US" sz="2800" dirty="0" err="1" smtClean="0"/>
              <a:t>Rong</a:t>
            </a:r>
            <a:r>
              <a:rPr lang="en-US" sz="2800" dirty="0" smtClean="0"/>
              <a:t> </a:t>
            </a:r>
            <a:r>
              <a:rPr lang="en-US" sz="2800" dirty="0" err="1" smtClean="0"/>
              <a:t>kinh</a:t>
            </a:r>
            <a:r>
              <a:rPr lang="en-US" sz="2800" dirty="0" smtClean="0"/>
              <a:t> </a:t>
            </a:r>
            <a:r>
              <a:rPr lang="en-US" sz="2800" dirty="0" err="1" smtClean="0"/>
              <a:t>cường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kinh</a:t>
            </a:r>
            <a:r>
              <a:rPr lang="en-US" sz="2800" dirty="0" smtClean="0"/>
              <a:t>, </a:t>
            </a:r>
            <a:r>
              <a:rPr lang="en-US" sz="2800" dirty="0" err="1" smtClean="0"/>
              <a:t>hiếm</a:t>
            </a:r>
            <a:r>
              <a:rPr lang="en-US" sz="2800" dirty="0" smtClean="0"/>
              <a:t> </a:t>
            </a:r>
            <a:r>
              <a:rPr lang="en-US" sz="2800" dirty="0" err="1" smtClean="0"/>
              <a:t>muộn</a:t>
            </a:r>
            <a:r>
              <a:rPr lang="en-US" sz="2800" dirty="0" smtClean="0"/>
              <a:t>, </a:t>
            </a:r>
            <a:r>
              <a:rPr lang="en-US" sz="2800" dirty="0" err="1" smtClean="0"/>
              <a:t>sảy</a:t>
            </a:r>
            <a:r>
              <a:rPr lang="en-US" sz="2800" dirty="0" smtClean="0"/>
              <a:t> </a:t>
            </a:r>
            <a:r>
              <a:rPr lang="en-US" sz="2800" dirty="0" err="1" smtClean="0"/>
              <a:t>thai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, </a:t>
            </a:r>
            <a:r>
              <a:rPr lang="en-US" sz="2800" dirty="0" err="1" smtClean="0"/>
              <a:t>sanh</a:t>
            </a:r>
            <a:r>
              <a:rPr lang="en-US" sz="2800" dirty="0" smtClean="0"/>
              <a:t> non </a:t>
            </a:r>
          </a:p>
          <a:p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gây</a:t>
            </a:r>
            <a:r>
              <a:rPr lang="en-US" sz="2800" dirty="0" smtClean="0"/>
              <a:t> </a:t>
            </a:r>
            <a:r>
              <a:rPr lang="en-US" sz="2800" dirty="0" err="1" smtClean="0"/>
              <a:t>rong</a:t>
            </a:r>
            <a:r>
              <a:rPr lang="en-US" sz="2800" dirty="0" smtClean="0"/>
              <a:t> </a:t>
            </a:r>
            <a:r>
              <a:rPr lang="en-US" sz="2800" dirty="0" err="1" smtClean="0"/>
              <a:t>huyết</a:t>
            </a:r>
            <a:endParaRPr lang="en-US" sz="2800" dirty="0" smtClean="0"/>
          </a:p>
          <a:p>
            <a:r>
              <a:rPr lang="en-US" sz="2800" dirty="0" err="1" smtClean="0"/>
              <a:t>Chẩn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: </a:t>
            </a:r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âm</a:t>
            </a:r>
            <a:r>
              <a:rPr lang="en-US" sz="2800" dirty="0" smtClean="0"/>
              <a:t> 2d: </a:t>
            </a:r>
            <a:r>
              <a:rPr lang="en-US" sz="2800" dirty="0" err="1" smtClean="0"/>
              <a:t>khối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giới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hạn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rõ</a:t>
            </a:r>
            <a:endParaRPr lang="en-US" sz="2800" b="1" i="1" dirty="0" smtClean="0"/>
          </a:p>
          <a:p>
            <a:r>
              <a:rPr lang="en-US" sz="2800" dirty="0" err="1" smtClean="0"/>
              <a:t>Siêu</a:t>
            </a:r>
            <a:r>
              <a:rPr lang="en-US" sz="2800" dirty="0" smtClean="0"/>
              <a:t> </a:t>
            </a:r>
            <a:r>
              <a:rPr lang="en-US" sz="2800" dirty="0" err="1" smtClean="0"/>
              <a:t>âm</a:t>
            </a:r>
            <a:r>
              <a:rPr lang="en-US" sz="2800" dirty="0" smtClean="0"/>
              <a:t> </a:t>
            </a:r>
            <a:r>
              <a:rPr lang="en-US" sz="2800" dirty="0" err="1" smtClean="0"/>
              <a:t>bơm</a:t>
            </a:r>
            <a:r>
              <a:rPr lang="en-US" sz="2800" dirty="0" smtClean="0"/>
              <a:t> </a:t>
            </a:r>
            <a:r>
              <a:rPr lang="en-US" sz="2800" dirty="0" err="1" smtClean="0"/>
              <a:t>nước</a:t>
            </a:r>
            <a:r>
              <a:rPr lang="en-US" sz="2800" dirty="0" smtClean="0"/>
              <a:t> </a:t>
            </a:r>
            <a:r>
              <a:rPr lang="en-US" sz="2800" dirty="0" err="1" smtClean="0"/>
              <a:t>lòng</a:t>
            </a:r>
            <a:r>
              <a:rPr lang="en-US" sz="2800" dirty="0" smtClean="0"/>
              <a:t> </a:t>
            </a:r>
            <a:r>
              <a:rPr lang="en-US" sz="2800" dirty="0" err="1" smtClean="0"/>
              <a:t>tc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chẩn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r>
              <a:rPr lang="en-US" sz="2800" dirty="0" smtClean="0"/>
              <a:t> u </a:t>
            </a:r>
            <a:r>
              <a:rPr lang="en-US" sz="2800" dirty="0" err="1" smtClean="0"/>
              <a:t>xơ</a:t>
            </a:r>
            <a:r>
              <a:rPr lang="en-US" sz="2800" dirty="0" smtClean="0"/>
              <a:t> </a:t>
            </a:r>
            <a:r>
              <a:rPr lang="en-US" sz="2800" dirty="0" err="1" smtClean="0"/>
              <a:t>tc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niêm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339" y="5555609"/>
            <a:ext cx="8204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99FF"/>
                </a:solidFill>
              </a:rPr>
              <a:t>U </a:t>
            </a:r>
            <a:r>
              <a:rPr lang="en-US" dirty="0" err="1">
                <a:solidFill>
                  <a:srgbClr val="FF99FF"/>
                </a:solidFill>
              </a:rPr>
              <a:t>buồng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trứng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nhỏ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xíu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mà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xác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định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thực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thể</a:t>
            </a:r>
            <a:r>
              <a:rPr lang="en-US" dirty="0" smtClean="0">
                <a:solidFill>
                  <a:srgbClr val="FF99FF"/>
                </a:solidFill>
              </a:rPr>
              <a:t>, </a:t>
            </a:r>
            <a:r>
              <a:rPr lang="en-US" dirty="0" err="1" smtClean="0">
                <a:solidFill>
                  <a:srgbClr val="FF99FF"/>
                </a:solidFill>
              </a:rPr>
              <a:t>tồn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tại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trên</a:t>
            </a:r>
            <a:r>
              <a:rPr lang="en-US" dirty="0">
                <a:solidFill>
                  <a:srgbClr val="FF99FF"/>
                </a:solidFill>
              </a:rPr>
              <a:t> 3 </a:t>
            </a:r>
            <a:r>
              <a:rPr lang="en-US" dirty="0" err="1" smtClean="0">
                <a:solidFill>
                  <a:srgbClr val="FF99FF"/>
                </a:solidFill>
              </a:rPr>
              <a:t>tháng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là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phải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mổ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để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lấy</a:t>
            </a:r>
            <a:r>
              <a:rPr lang="en-US" dirty="0">
                <a:solidFill>
                  <a:srgbClr val="FF99FF"/>
                </a:solidFill>
              </a:rPr>
              <a:t> GPB</a:t>
            </a:r>
          </a:p>
          <a:p>
            <a:r>
              <a:rPr lang="en-US" dirty="0">
                <a:solidFill>
                  <a:srgbClr val="FF99FF"/>
                </a:solidFill>
              </a:rPr>
              <a:t>U </a:t>
            </a:r>
            <a:r>
              <a:rPr lang="en-US" dirty="0" err="1">
                <a:solidFill>
                  <a:srgbClr val="FF99FF"/>
                </a:solidFill>
              </a:rPr>
              <a:t>xơ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tử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cung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lớn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cũng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chẳng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mổ</a:t>
            </a:r>
            <a:endParaRPr lang="en-US" dirty="0">
              <a:solidFill>
                <a:srgbClr val="FF99FF"/>
              </a:solidFill>
            </a:endParaRPr>
          </a:p>
          <a:p>
            <a:r>
              <a:rPr lang="en-US" dirty="0" smtClean="0">
                <a:solidFill>
                  <a:srgbClr val="FF99FF"/>
                </a:solidFill>
              </a:rPr>
              <a:t>U </a:t>
            </a:r>
            <a:r>
              <a:rPr lang="en-US" dirty="0" err="1" smtClean="0">
                <a:solidFill>
                  <a:srgbClr val="FF99FF"/>
                </a:solidFill>
              </a:rPr>
              <a:t>xơ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gây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tử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cung</a:t>
            </a:r>
            <a:r>
              <a:rPr lang="en-US" dirty="0">
                <a:solidFill>
                  <a:srgbClr val="FF99FF"/>
                </a:solidFill>
              </a:rPr>
              <a:t> to </a:t>
            </a:r>
            <a:r>
              <a:rPr lang="en-US" dirty="0" err="1">
                <a:solidFill>
                  <a:srgbClr val="FF99FF"/>
                </a:solidFill>
              </a:rPr>
              <a:t>nên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chảy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máu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nhiều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hơn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 err="1">
                <a:solidFill>
                  <a:srgbClr val="FF99FF"/>
                </a:solidFill>
              </a:rPr>
              <a:t>nhưng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đến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kỳ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nó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mới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chảy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máu</a:t>
            </a:r>
            <a:r>
              <a:rPr lang="en-US" dirty="0">
                <a:solidFill>
                  <a:srgbClr val="FF99FF"/>
                </a:solidFill>
              </a:rPr>
              <a:t> (</a:t>
            </a:r>
            <a:r>
              <a:rPr lang="en-US" dirty="0" err="1">
                <a:solidFill>
                  <a:srgbClr val="FF99FF"/>
                </a:solidFill>
              </a:rPr>
              <a:t>cơ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chế</a:t>
            </a:r>
            <a:r>
              <a:rPr lang="en-US" dirty="0">
                <a:solidFill>
                  <a:srgbClr val="FF99FF"/>
                </a:solidFill>
              </a:rPr>
              <a:t> RL </a:t>
            </a:r>
            <a:r>
              <a:rPr lang="en-US" dirty="0" err="1">
                <a:solidFill>
                  <a:srgbClr val="FF99FF"/>
                </a:solidFill>
              </a:rPr>
              <a:t>đông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cầm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máu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tại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chỗ</a:t>
            </a:r>
            <a:r>
              <a:rPr lang="en-US" dirty="0" smtClean="0">
                <a:solidFill>
                  <a:srgbClr val="FF99FF"/>
                </a:solidFill>
              </a:rPr>
              <a:t>) </a:t>
            </a:r>
            <a:r>
              <a:rPr lang="en-US" dirty="0" err="1" smtClean="0">
                <a:solidFill>
                  <a:srgbClr val="FF99FF"/>
                </a:solidFill>
              </a:rPr>
              <a:t>chứ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hok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phải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hứng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lên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là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chảy</a:t>
            </a:r>
            <a:r>
              <a:rPr lang="en-US" dirty="0" smtClean="0">
                <a:solidFill>
                  <a:srgbClr val="FF99FF"/>
                </a:solidFill>
              </a:rPr>
              <a:t> (</a:t>
            </a:r>
            <a:r>
              <a:rPr lang="en-US" dirty="0" err="1" smtClean="0">
                <a:solidFill>
                  <a:srgbClr val="FF99FF"/>
                </a:solidFill>
              </a:rPr>
              <a:t>rong</a:t>
            </a:r>
            <a:r>
              <a:rPr lang="en-US" dirty="0" smtClean="0">
                <a:solidFill>
                  <a:srgbClr val="FF99FF"/>
                </a:solidFill>
              </a:rPr>
              <a:t> </a:t>
            </a:r>
            <a:r>
              <a:rPr lang="en-US" dirty="0" err="1" smtClean="0">
                <a:solidFill>
                  <a:srgbClr val="FF99FF"/>
                </a:solidFill>
              </a:rPr>
              <a:t>huyết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  <a:endParaRPr lang="en-US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ĐIỀU TRỊ U XƠ 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phòng</a:t>
            </a:r>
            <a:endParaRPr lang="en-US" sz="2800" dirty="0" smtClean="0"/>
          </a:p>
          <a:p>
            <a:r>
              <a:rPr lang="en-US" sz="2800" dirty="0" smtClean="0"/>
              <a:t>U </a:t>
            </a:r>
            <a:r>
              <a:rPr lang="en-US" sz="2800" dirty="0" err="1" smtClean="0"/>
              <a:t>xơ</a:t>
            </a:r>
            <a:r>
              <a:rPr lang="en-US" sz="2800" dirty="0" smtClean="0"/>
              <a:t> to &gt; 12 </a:t>
            </a:r>
            <a:r>
              <a:rPr lang="en-US" sz="2800" dirty="0" err="1" smtClean="0"/>
              <a:t>tuần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thuần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phẫu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endParaRPr lang="en-US" sz="2800" dirty="0" smtClean="0"/>
          </a:p>
          <a:p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triệu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r>
              <a:rPr lang="en-US" sz="2800" dirty="0" smtClean="0"/>
              <a:t> </a:t>
            </a:r>
            <a:r>
              <a:rPr lang="en-US" sz="2800" dirty="0" err="1" smtClean="0"/>
              <a:t>bn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25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ĐIỀU TRỊ U XƠ 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CÁC PHƯƠNG PHÁP NỘI TIẾT RẤT HIỆU QUẢ CẦM MÁU</a:t>
            </a:r>
          </a:p>
          <a:p>
            <a:r>
              <a:rPr lang="en-US" sz="2200" dirty="0" err="1" smtClean="0"/>
              <a:t>Progesteron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vai</a:t>
            </a:r>
            <a:r>
              <a:rPr lang="en-US" sz="2200" dirty="0" smtClean="0"/>
              <a:t> </a:t>
            </a:r>
            <a:r>
              <a:rPr lang="en-US" sz="2200" dirty="0" err="1" smtClean="0"/>
              <a:t>trò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bệnh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u </a:t>
            </a:r>
            <a:r>
              <a:rPr lang="en-US" sz="2200" dirty="0" err="1" smtClean="0"/>
              <a:t>xơ</a:t>
            </a:r>
            <a:r>
              <a:rPr lang="en-US" sz="2200" dirty="0" smtClean="0"/>
              <a:t> TC </a:t>
            </a:r>
            <a:r>
              <a:rPr lang="en-US" sz="2200" dirty="0" smtClean="0">
                <a:sym typeface="Wingdings"/>
              </a:rPr>
              <a:t> </a:t>
            </a:r>
            <a:r>
              <a:rPr lang="en-US" sz="2200" dirty="0" err="1" smtClean="0">
                <a:sym typeface="Wingdings"/>
              </a:rPr>
              <a:t>vai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dirty="0" err="1" smtClean="0">
                <a:sym typeface="Wingdings"/>
              </a:rPr>
              <a:t>trò</a:t>
            </a:r>
            <a:r>
              <a:rPr lang="en-US" sz="2200" dirty="0" smtClean="0">
                <a:sym typeface="Wingdings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SPRM</a:t>
            </a:r>
            <a:r>
              <a:rPr lang="en-US" sz="2200" b="1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cao</a:t>
            </a:r>
            <a:r>
              <a:rPr lang="en-US" sz="2200" dirty="0" smtClean="0"/>
              <a:t>: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soát</a:t>
            </a:r>
            <a:r>
              <a:rPr lang="en-US" sz="2200" dirty="0" smtClean="0"/>
              <a:t> </a:t>
            </a:r>
            <a:r>
              <a:rPr lang="en-US" sz="2200" dirty="0" err="1" smtClean="0"/>
              <a:t>chảy</a:t>
            </a:r>
            <a:r>
              <a:rPr lang="en-US" sz="2200" dirty="0" smtClean="0"/>
              <a:t> </a:t>
            </a:r>
            <a:r>
              <a:rPr lang="en-US" sz="2200" dirty="0" err="1" smtClean="0"/>
              <a:t>máu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, </a:t>
            </a:r>
            <a:r>
              <a:rPr lang="en-US" sz="2200" dirty="0" err="1" smtClean="0"/>
              <a:t>nhỏ</a:t>
            </a:r>
            <a:r>
              <a:rPr lang="en-US" sz="2200" dirty="0" smtClean="0"/>
              <a:t> </a:t>
            </a:r>
            <a:r>
              <a:rPr lang="en-US" sz="2200" dirty="0" err="1" smtClean="0"/>
              <a:t>khối</a:t>
            </a:r>
            <a:r>
              <a:rPr lang="en-US" sz="2200" dirty="0" smtClean="0"/>
              <a:t> u, </a:t>
            </a:r>
            <a:r>
              <a:rPr lang="en-US" sz="2200" dirty="0" err="1" smtClean="0"/>
              <a:t>ít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 </a:t>
            </a:r>
            <a:r>
              <a:rPr lang="en-US" sz="2200" dirty="0" err="1" smtClean="0"/>
              <a:t>phụ</a:t>
            </a:r>
            <a:r>
              <a:rPr lang="en-US" sz="2200" dirty="0" smtClean="0"/>
              <a:t>, </a:t>
            </a:r>
            <a:r>
              <a:rPr lang="en-US" sz="2200" dirty="0" err="1" smtClean="0"/>
              <a:t>tăng</a:t>
            </a:r>
            <a:r>
              <a:rPr lang="en-US" sz="2200" dirty="0" smtClean="0"/>
              <a:t> </a:t>
            </a:r>
            <a:r>
              <a:rPr lang="en-US" sz="2200" dirty="0" err="1" smtClean="0"/>
              <a:t>sinh</a:t>
            </a:r>
            <a:r>
              <a:rPr lang="en-US" sz="2200" dirty="0" smtClean="0"/>
              <a:t> NMTC </a:t>
            </a:r>
            <a:r>
              <a:rPr lang="en-US" sz="2200" dirty="0" err="1" smtClean="0"/>
              <a:t>thoáng</a:t>
            </a:r>
            <a:r>
              <a:rPr lang="en-US" sz="2200" dirty="0" smtClean="0"/>
              <a:t> qua</a:t>
            </a:r>
          </a:p>
          <a:p>
            <a:r>
              <a:rPr lang="en-US" sz="2200" dirty="0" err="1" smtClean="0"/>
              <a:t>GnRHa</a:t>
            </a:r>
            <a:r>
              <a:rPr lang="en-US" sz="2200" dirty="0"/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khi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cần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trì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hoãn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pt</a:t>
            </a:r>
            <a:r>
              <a:rPr lang="en-US" sz="2200" dirty="0" smtClean="0">
                <a:solidFill>
                  <a:srgbClr val="FFFF00"/>
                </a:solidFill>
              </a:rPr>
              <a:t>, </a:t>
            </a:r>
            <a:r>
              <a:rPr lang="en-US" sz="2200" dirty="0" err="1" smtClean="0">
                <a:solidFill>
                  <a:srgbClr val="FFFF00"/>
                </a:solidFill>
              </a:rPr>
              <a:t>thuận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lợi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cho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pt</a:t>
            </a:r>
            <a:r>
              <a:rPr lang="en-US" sz="2200" dirty="0" smtClean="0">
                <a:solidFill>
                  <a:srgbClr val="FFFF00"/>
                </a:solidFill>
              </a:rPr>
              <a:t> (u </a:t>
            </a:r>
            <a:r>
              <a:rPr lang="en-US" sz="2200" dirty="0" err="1" smtClean="0">
                <a:solidFill>
                  <a:srgbClr val="FFFF00"/>
                </a:solidFill>
              </a:rPr>
              <a:t>nhỏ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lại</a:t>
            </a:r>
            <a:r>
              <a:rPr lang="en-US" sz="2200" dirty="0" smtClean="0">
                <a:solidFill>
                  <a:srgbClr val="FFFF00"/>
                </a:solidFill>
              </a:rPr>
              <a:t>), </a:t>
            </a:r>
            <a:r>
              <a:rPr lang="en-US" sz="2200" dirty="0" err="1" smtClean="0">
                <a:solidFill>
                  <a:srgbClr val="FFFF00"/>
                </a:solidFill>
              </a:rPr>
              <a:t>hoặc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sắp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mãn</a:t>
            </a:r>
            <a:r>
              <a:rPr lang="en-US" sz="2200" dirty="0" smtClean="0">
                <a:solidFill>
                  <a:srgbClr val="FFFF00"/>
                </a:solidFill>
              </a:rPr>
              <a:t> </a:t>
            </a:r>
            <a:r>
              <a:rPr lang="en-US" sz="2200" dirty="0" err="1" smtClean="0">
                <a:solidFill>
                  <a:srgbClr val="FFFF00"/>
                </a:solidFill>
              </a:rPr>
              <a:t>kinh</a:t>
            </a:r>
            <a:endParaRPr lang="en-US" sz="2200" dirty="0" smtClean="0">
              <a:solidFill>
                <a:srgbClr val="FFFF00"/>
              </a:solidFill>
            </a:endParaRPr>
          </a:p>
          <a:p>
            <a:r>
              <a:rPr lang="en-US" sz="2200" dirty="0"/>
              <a:t>IUD CHỨA PROGESTIN: </a:t>
            </a:r>
            <a:r>
              <a:rPr lang="en-US" sz="2200" dirty="0" err="1"/>
              <a:t>teo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</a:t>
            </a:r>
            <a:r>
              <a:rPr lang="en-US" sz="2200" dirty="0" err="1"/>
              <a:t>mạc</a:t>
            </a:r>
            <a:r>
              <a:rPr lang="en-US" sz="2200" dirty="0"/>
              <a:t>, </a:t>
            </a:r>
            <a:r>
              <a:rPr lang="en-US" sz="2200" dirty="0" err="1"/>
              <a:t>vô</a:t>
            </a:r>
            <a:r>
              <a:rPr lang="en-US" sz="2200" dirty="0"/>
              <a:t> </a:t>
            </a:r>
            <a:r>
              <a:rPr lang="en-US" sz="2200" dirty="0" err="1" smtClean="0"/>
              <a:t>kinh</a:t>
            </a:r>
            <a:r>
              <a:rPr lang="en-US" sz="2200" dirty="0" smtClean="0"/>
              <a:t> (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tốt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adenomyosis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THUYÊN TẮC ĐỘNG MẠCH: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endParaRPr lang="en-US" sz="2200" dirty="0" smtClean="0"/>
          </a:p>
          <a:p>
            <a:r>
              <a:rPr lang="en-US" sz="2200" dirty="0" smtClean="0"/>
              <a:t>PT CẮT TC: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pp</a:t>
            </a:r>
            <a:r>
              <a:rPr lang="en-US" sz="2200" dirty="0" smtClean="0"/>
              <a:t> </a:t>
            </a:r>
            <a:r>
              <a:rPr lang="en-US" sz="2200" dirty="0" err="1" smtClean="0"/>
              <a:t>cuối</a:t>
            </a:r>
            <a:r>
              <a:rPr lang="en-US" sz="2200" dirty="0" smtClean="0"/>
              <a:t> </a:t>
            </a:r>
            <a:r>
              <a:rPr lang="en-US" sz="2200" dirty="0" err="1" smtClean="0"/>
              <a:t>cùng</a:t>
            </a:r>
            <a:r>
              <a:rPr lang="en-US" sz="2200" dirty="0" smtClean="0"/>
              <a:t>,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hạn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endParaRPr lang="en-US" sz="2200" dirty="0" smtClean="0"/>
          </a:p>
          <a:p>
            <a:r>
              <a:rPr lang="en-US" sz="2200" dirty="0" smtClean="0"/>
              <a:t>PT BÓC NXTC: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25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ADENOMYOSIS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591811"/>
            <a:ext cx="7924800" cy="4114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FFFF00"/>
                </a:solidFill>
              </a:rPr>
              <a:t>thống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kinh</a:t>
            </a:r>
            <a:r>
              <a:rPr lang="en-US" sz="2000" dirty="0" smtClean="0">
                <a:solidFill>
                  <a:srgbClr val="FFFF00"/>
                </a:solidFill>
              </a:rPr>
              <a:t> (</a:t>
            </a:r>
            <a:r>
              <a:rPr lang="en-US" sz="2000" dirty="0" err="1" smtClean="0">
                <a:solidFill>
                  <a:srgbClr val="FFFF00"/>
                </a:solidFill>
              </a:rPr>
              <a:t>quan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trọng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đi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đầu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r>
              <a:rPr lang="en-US" sz="2000" dirty="0" smtClean="0"/>
              <a:t>, </a:t>
            </a:r>
            <a:r>
              <a:rPr lang="en-US" sz="2000" dirty="0" err="1" smtClean="0"/>
              <a:t>cường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kinh</a:t>
            </a:r>
            <a:endParaRPr lang="en-US" sz="2000" dirty="0" smtClean="0"/>
          </a:p>
          <a:p>
            <a:r>
              <a:rPr lang="en-US" sz="2000" dirty="0" err="1" smtClean="0"/>
              <a:t>Nằm</a:t>
            </a:r>
            <a:r>
              <a:rPr lang="en-US" sz="2000" dirty="0" smtClean="0"/>
              <a:t> </a:t>
            </a:r>
            <a:r>
              <a:rPr lang="en-US" sz="2000" dirty="0" err="1" smtClean="0"/>
              <a:t>chung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bệnh</a:t>
            </a:r>
            <a:r>
              <a:rPr lang="en-US" sz="2000" dirty="0" smtClean="0"/>
              <a:t> </a:t>
            </a:r>
            <a:r>
              <a:rPr lang="en-US" sz="2000" dirty="0" err="1" smtClean="0"/>
              <a:t>cảnh</a:t>
            </a:r>
            <a:r>
              <a:rPr lang="en-US" sz="2000" dirty="0" smtClean="0"/>
              <a:t> </a:t>
            </a:r>
            <a:r>
              <a:rPr lang="en-US" sz="2000" dirty="0" err="1" smtClean="0"/>
              <a:t>lạc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</a:t>
            </a:r>
            <a:r>
              <a:rPr lang="en-US" sz="2000" dirty="0" err="1" smtClean="0"/>
              <a:t>mạc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chậu</a:t>
            </a:r>
            <a:endParaRPr lang="en-US" sz="2000" dirty="0" smtClean="0"/>
          </a:p>
          <a:p>
            <a:r>
              <a:rPr lang="en-US" sz="2000" dirty="0" err="1" smtClean="0"/>
              <a:t>Khám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FFFF00"/>
                </a:solidFill>
              </a:rPr>
              <a:t>tc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hình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cầu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ít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khi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nào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quá</a:t>
            </a:r>
            <a:r>
              <a:rPr lang="en-US" sz="2000" dirty="0" smtClean="0">
                <a:solidFill>
                  <a:srgbClr val="FFFF00"/>
                </a:solidFill>
              </a:rPr>
              <a:t> to (u </a:t>
            </a:r>
            <a:r>
              <a:rPr lang="en-US" sz="2000" dirty="0" err="1" smtClean="0">
                <a:solidFill>
                  <a:srgbClr val="FFFF00"/>
                </a:solidFill>
              </a:rPr>
              <a:t>xơ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thì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tử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cung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lõm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nhõm</a:t>
            </a:r>
            <a:r>
              <a:rPr lang="en-US" sz="2000" dirty="0" smtClean="0">
                <a:solidFill>
                  <a:srgbClr val="FFFF00"/>
                </a:solidFill>
              </a:rPr>
              <a:t>, </a:t>
            </a:r>
            <a:r>
              <a:rPr lang="en-US" sz="2000" dirty="0" err="1" smtClean="0">
                <a:solidFill>
                  <a:srgbClr val="FFFF00"/>
                </a:solidFill>
              </a:rPr>
              <a:t>có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thể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 smtClean="0">
                <a:solidFill>
                  <a:srgbClr val="FFFF00"/>
                </a:solidFill>
              </a:rPr>
              <a:t>rất</a:t>
            </a:r>
            <a:r>
              <a:rPr lang="en-US" sz="2000" dirty="0" smtClean="0">
                <a:solidFill>
                  <a:srgbClr val="FFFF00"/>
                </a:solidFill>
              </a:rPr>
              <a:t> to)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cứng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chăc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dính</a:t>
            </a:r>
            <a:r>
              <a:rPr lang="en-US" sz="2000" u="sng" dirty="0" smtClean="0"/>
              <a:t> (do </a:t>
            </a:r>
            <a:r>
              <a:rPr lang="en-US" sz="2000" u="sng" dirty="0" err="1" smtClean="0"/>
              <a:t>viêm</a:t>
            </a:r>
            <a:r>
              <a:rPr lang="en-US" sz="2000" u="sng" dirty="0"/>
              <a:t>)</a:t>
            </a:r>
            <a:endParaRPr lang="en-US" sz="2000" u="sng" dirty="0" smtClean="0"/>
          </a:p>
          <a:p>
            <a:r>
              <a:rPr lang="en-US" sz="2000" u="sng" dirty="0" err="1" smtClean="0"/>
              <a:t>Cùng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đồ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dính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đau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sờ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thấy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nốt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lnmtc</a:t>
            </a:r>
            <a:r>
              <a:rPr lang="en-US" sz="2000" u="sng" dirty="0" smtClean="0"/>
              <a:t> (</a:t>
            </a:r>
            <a:r>
              <a:rPr lang="en-US" sz="2000" u="sng" dirty="0" err="1" smtClean="0"/>
              <a:t>thường</a:t>
            </a:r>
            <a:r>
              <a:rPr lang="en-US" sz="2000" u="sng" dirty="0" smtClean="0"/>
              <a:t> ở </a:t>
            </a:r>
            <a:r>
              <a:rPr lang="en-US" sz="2000" u="sng" dirty="0" err="1" smtClean="0"/>
              <a:t>cùng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đồ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sau</a:t>
            </a:r>
            <a:r>
              <a:rPr lang="en-US" sz="2000" u="sng" dirty="0" smtClean="0"/>
              <a:t>)</a:t>
            </a:r>
          </a:p>
          <a:p>
            <a:r>
              <a:rPr lang="en-US" sz="2000" u="sng" dirty="0" smtClean="0"/>
              <a:t>CLS: SA: </a:t>
            </a:r>
          </a:p>
          <a:p>
            <a:pPr lvl="2"/>
            <a:r>
              <a:rPr lang="en-US" sz="2000" u="sng" dirty="0" smtClean="0"/>
              <a:t>1- </a:t>
            </a:r>
            <a:r>
              <a:rPr lang="en-US" sz="2000" u="sng" dirty="0" err="1" smtClean="0"/>
              <a:t>cấu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trúc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cơ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không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đồng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nhất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khó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phân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biệt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nội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mạc</a:t>
            </a:r>
            <a:endParaRPr lang="en-US" sz="2000" u="sng" dirty="0" smtClean="0"/>
          </a:p>
          <a:p>
            <a:pPr lvl="2"/>
            <a:r>
              <a:rPr lang="en-US" sz="2000" u="sng" dirty="0" smtClean="0"/>
              <a:t>2- </a:t>
            </a:r>
            <a:r>
              <a:rPr lang="en-US" sz="2000" u="sng" dirty="0" err="1" smtClean="0"/>
              <a:t>khối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giới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hạn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không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rõ</a:t>
            </a:r>
            <a:endParaRPr lang="en-US" sz="2000" u="sng" dirty="0" smtClean="0"/>
          </a:p>
          <a:p>
            <a:pPr lvl="2"/>
            <a:r>
              <a:rPr lang="en-US" sz="2000" u="sng" dirty="0" smtClean="0"/>
              <a:t>3- </a:t>
            </a:r>
            <a:r>
              <a:rPr lang="en-US" sz="2000" u="sng" dirty="0" err="1" smtClean="0"/>
              <a:t>những</a:t>
            </a:r>
            <a:r>
              <a:rPr lang="en-US" sz="2000" u="sng" dirty="0" smtClean="0"/>
              <a:t> echo </a:t>
            </a:r>
            <a:r>
              <a:rPr lang="en-US" sz="2000" u="sng" dirty="0" err="1" smtClean="0"/>
              <a:t>dày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chạy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xuyên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lớp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cơ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trong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tc</a:t>
            </a:r>
            <a:r>
              <a:rPr lang="en-US" sz="2000" u="sng" dirty="0" smtClean="0"/>
              <a:t> (</a:t>
            </a:r>
            <a:r>
              <a:rPr lang="en-US" sz="2000" u="sng" dirty="0" err="1" smtClean="0"/>
              <a:t>sọc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dưa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nắng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xuyên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kẽ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lá</a:t>
            </a:r>
            <a:r>
              <a:rPr lang="en-US" sz="2000" u="sng" dirty="0" smtClean="0"/>
              <a:t>)</a:t>
            </a:r>
          </a:p>
          <a:p>
            <a:r>
              <a:rPr lang="en-US" sz="2000" u="sng" dirty="0" smtClean="0"/>
              <a:t>MRI: </a:t>
            </a:r>
            <a:r>
              <a:rPr lang="en-US" sz="2000" u="sng" dirty="0" err="1" smtClean="0"/>
              <a:t>giúp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phân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biệt</a:t>
            </a:r>
            <a:r>
              <a:rPr lang="en-US" sz="2000" u="sng" dirty="0" smtClean="0"/>
              <a:t> TH </a:t>
            </a:r>
            <a:r>
              <a:rPr lang="en-US" sz="2000" u="sng" dirty="0" err="1" smtClean="0"/>
              <a:t>khó</a:t>
            </a:r>
            <a:endParaRPr lang="en-US" sz="2000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6470" y="6058597"/>
            <a:ext cx="8581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99FF"/>
                </a:solidFill>
              </a:rPr>
              <a:t>Tại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sao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phải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phân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biệt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adeno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và</a:t>
            </a:r>
            <a:r>
              <a:rPr lang="en-US" dirty="0">
                <a:solidFill>
                  <a:srgbClr val="FF99FF"/>
                </a:solidFill>
              </a:rPr>
              <a:t> u </a:t>
            </a:r>
            <a:r>
              <a:rPr lang="en-US" dirty="0" err="1">
                <a:solidFill>
                  <a:srgbClr val="FF99FF"/>
                </a:solidFill>
              </a:rPr>
              <a:t>xơ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vì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nếu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trước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mổ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chẩn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đoán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là</a:t>
            </a:r>
            <a:r>
              <a:rPr lang="en-US" dirty="0">
                <a:solidFill>
                  <a:srgbClr val="FF99FF"/>
                </a:solidFill>
              </a:rPr>
              <a:t> u </a:t>
            </a:r>
            <a:r>
              <a:rPr lang="en-US" dirty="0" err="1">
                <a:solidFill>
                  <a:srgbClr val="FF99FF"/>
                </a:solidFill>
              </a:rPr>
              <a:t>xơ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 err="1">
                <a:solidFill>
                  <a:srgbClr val="FF99FF"/>
                </a:solidFill>
              </a:rPr>
              <a:t>quyết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định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mổ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bụng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để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bóc</a:t>
            </a:r>
            <a:r>
              <a:rPr lang="en-US" dirty="0">
                <a:solidFill>
                  <a:srgbClr val="FF99FF"/>
                </a:solidFill>
              </a:rPr>
              <a:t>. </a:t>
            </a:r>
            <a:r>
              <a:rPr lang="en-US" dirty="0" err="1">
                <a:solidFill>
                  <a:srgbClr val="FF99FF"/>
                </a:solidFill>
              </a:rPr>
              <a:t>Mổ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vào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bụng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nhìn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lại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là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adeno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 err="1">
                <a:solidFill>
                  <a:srgbClr val="FF99FF"/>
                </a:solidFill>
              </a:rPr>
              <a:t>thì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đâu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có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bóc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đc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 err="1">
                <a:solidFill>
                  <a:srgbClr val="FF99FF"/>
                </a:solidFill>
              </a:rPr>
              <a:t>đóng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bụng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đi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ra</a:t>
            </a:r>
            <a:r>
              <a:rPr lang="en-US" dirty="0">
                <a:solidFill>
                  <a:srgbClr val="FF99FF"/>
                </a:solidFill>
              </a:rPr>
              <a:t>, </a:t>
            </a:r>
            <a:r>
              <a:rPr lang="en-US" dirty="0" err="1">
                <a:solidFill>
                  <a:srgbClr val="FF99FF"/>
                </a:solidFill>
              </a:rPr>
              <a:t>bị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err="1">
                <a:solidFill>
                  <a:srgbClr val="FF99FF"/>
                </a:solidFill>
              </a:rPr>
              <a:t>kiện</a:t>
            </a:r>
            <a:endParaRPr lang="en-US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a adeno.jpe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" b="4955"/>
          <a:stretch>
            <a:fillRect/>
          </a:stretch>
        </p:blipFill>
        <p:spPr>
          <a:xfrm>
            <a:off x="242889" y="1349251"/>
            <a:ext cx="4313564" cy="3221037"/>
          </a:xfrm>
        </p:spPr>
      </p:pic>
      <p:pic>
        <p:nvPicPr>
          <p:cNvPr id="5" name="Picture 4" descr="sa dopp. u x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53" y="1479625"/>
            <a:ext cx="4523846" cy="29723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15540" y="4568083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Adeno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sọc</a:t>
            </a:r>
            <a:r>
              <a:rPr lang="en-US" dirty="0"/>
              <a:t> </a:t>
            </a:r>
            <a:r>
              <a:rPr lang="en-US" dirty="0" err="1"/>
              <a:t>dưa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48266" y="4451971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ở </a:t>
            </a:r>
            <a:r>
              <a:rPr lang="en-US" dirty="0" err="1"/>
              <a:t>rìa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MRI ADENOMYOSIS</a:t>
            </a:r>
            <a:endParaRPr lang="en-US" dirty="0"/>
          </a:p>
        </p:txBody>
      </p:sp>
      <p:pic>
        <p:nvPicPr>
          <p:cNvPr id="4" name="Content Placeholder 3" descr="MRI adeno day vung noi.jpeg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2" b="14252"/>
          <a:stretch>
            <a:fillRect/>
          </a:stretch>
        </p:blipFill>
        <p:spPr>
          <a:xfrm>
            <a:off x="609600" y="1600200"/>
            <a:ext cx="4418209" cy="3388627"/>
          </a:xfrm>
        </p:spPr>
      </p:pic>
      <p:pic>
        <p:nvPicPr>
          <p:cNvPr id="6" name="Picture 5" descr="MRI adeno o tang tin hieu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23" y="1600200"/>
            <a:ext cx="3653887" cy="3283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39718" y="4988827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&gt;40%</a:t>
            </a:r>
          </a:p>
        </p:txBody>
      </p:sp>
    </p:spTree>
    <p:extLst>
      <p:ext uri="{BB962C8B-B14F-4D97-AF65-F5344CB8AC3E}">
        <p14:creationId xmlns:p14="http://schemas.microsoft.com/office/powerpoint/2010/main" val="22714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adenomyosis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lvl="1"/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: CÓC, progestin, </a:t>
            </a:r>
            <a:r>
              <a:rPr lang="en-US" dirty="0" err="1">
                <a:solidFill>
                  <a:srgbClr val="FFFF00"/>
                </a:solidFill>
              </a:rPr>
              <a:t>vai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đặc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biệt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của</a:t>
            </a:r>
            <a:r>
              <a:rPr lang="en-US" dirty="0">
                <a:solidFill>
                  <a:srgbClr val="FFFF00"/>
                </a:solidFill>
              </a:rPr>
              <a:t> IUS-LNG 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Đau</a:t>
            </a:r>
            <a:r>
              <a:rPr lang="en-US" dirty="0" smtClean="0"/>
              <a:t>: NSAID, COCs</a:t>
            </a:r>
            <a:r>
              <a:rPr lang="en-US" smtClean="0"/>
              <a:t>, </a:t>
            </a:r>
            <a:r>
              <a:rPr lang="en-US" smtClean="0"/>
              <a:t>progestin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err="1" smtClean="0"/>
              <a:t>Hiếm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: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8794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96</TotalTime>
  <Words>524</Words>
  <Application>Microsoft Office PowerPoint</Application>
  <PresentationFormat>On-screen Show (4:3)</PresentationFormat>
  <Paragraphs>49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U xơ tử cung   NHỮNG ĐIỂM CỐT YẾU </vt:lpstr>
      <vt:lpstr>KHÁI NIỆM CƠ BẢN</vt:lpstr>
      <vt:lpstr>ĐIỀU TRỊ U XƠ TC</vt:lpstr>
      <vt:lpstr>ĐIỀU TRỊ U XƠ TC</vt:lpstr>
      <vt:lpstr>ADENOMYOSIS</vt:lpstr>
      <vt:lpstr>PowerPoint Presentation</vt:lpstr>
      <vt:lpstr>MRI ADENOMYOSIS</vt:lpstr>
      <vt:lpstr>Điều trị adenomyosis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 xơ tử cung – NHỮNG ĐIỂM CỐT YẾU </dc:title>
  <dc:creator>Mac</dc:creator>
  <cp:lastModifiedBy>SONY</cp:lastModifiedBy>
  <cp:revision>12</cp:revision>
  <dcterms:created xsi:type="dcterms:W3CDTF">2015-09-15T06:41:49Z</dcterms:created>
  <dcterms:modified xsi:type="dcterms:W3CDTF">2017-05-02T02:58:26Z</dcterms:modified>
</cp:coreProperties>
</file>