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96" r:id="rId3"/>
    <p:sldId id="266" r:id="rId4"/>
    <p:sldId id="267" r:id="rId5"/>
    <p:sldId id="269" r:id="rId6"/>
    <p:sldId id="268" r:id="rId7"/>
    <p:sldId id="258" r:id="rId8"/>
    <p:sldId id="270" r:id="rId9"/>
    <p:sldId id="257" r:id="rId10"/>
    <p:sldId id="260" r:id="rId11"/>
    <p:sldId id="278" r:id="rId12"/>
    <p:sldId id="261" r:id="rId13"/>
    <p:sldId id="281" r:id="rId14"/>
    <p:sldId id="279" r:id="rId15"/>
    <p:sldId id="280" r:id="rId16"/>
    <p:sldId id="262" r:id="rId17"/>
    <p:sldId id="263" r:id="rId18"/>
    <p:sldId id="272" r:id="rId19"/>
    <p:sldId id="282" r:id="rId20"/>
    <p:sldId id="283" r:id="rId21"/>
    <p:sldId id="292" r:id="rId22"/>
    <p:sldId id="293" r:id="rId23"/>
    <p:sldId id="295" r:id="rId24"/>
    <p:sldId id="294" r:id="rId25"/>
    <p:sldId id="273" r:id="rId26"/>
    <p:sldId id="274" r:id="rId27"/>
    <p:sldId id="275" r:id="rId28"/>
    <p:sldId id="276" r:id="rId29"/>
    <p:sldId id="277" r:id="rId30"/>
    <p:sldId id="284"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 burke" initials="a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478E9-5CCA-0A4D-9F69-1B4995083159}" type="datetimeFigureOut">
              <a:rPr lang="en-US" smtClean="0"/>
              <a:t>07/06/2016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95470-1F56-6E42-91D9-268FE11C5A21}" type="slidenum">
              <a:rPr lang="en-US" smtClean="0"/>
              <a:t>‹#›</a:t>
            </a:fld>
            <a:endParaRPr lang="en-US"/>
          </a:p>
        </p:txBody>
      </p:sp>
    </p:spTree>
    <p:extLst>
      <p:ext uri="{BB962C8B-B14F-4D97-AF65-F5344CB8AC3E}">
        <p14:creationId xmlns:p14="http://schemas.microsoft.com/office/powerpoint/2010/main" val="16841992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aafp.org/afp/20060701/105.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a:t>
            </a:r>
            <a:r>
              <a:rPr lang="en-US" baseline="0" dirty="0" smtClean="0"/>
              <a:t>t common contraceptive methods, in a study conducted in 40 developing countries, were: pill or injectable, traditional methods such as periodic abstinence, condom, IUD or withdrawal (Blanc AK et al 2009)</a:t>
            </a:r>
            <a:endParaRPr lang="en-US" dirty="0"/>
          </a:p>
        </p:txBody>
      </p:sp>
      <p:sp>
        <p:nvSpPr>
          <p:cNvPr id="4" name="Slide Number Placeholder 3"/>
          <p:cNvSpPr>
            <a:spLocks noGrp="1"/>
          </p:cNvSpPr>
          <p:nvPr>
            <p:ph type="sldNum" sz="quarter" idx="10"/>
          </p:nvPr>
        </p:nvSpPr>
        <p:spPr/>
        <p:txBody>
          <a:bodyPr/>
          <a:lstStyle/>
          <a:p>
            <a:fld id="{3AB95470-1F56-6E42-91D9-268FE11C5A21}" type="slidenum">
              <a:rPr lang="en-US" smtClean="0"/>
              <a:t>4</a:t>
            </a:fld>
            <a:endParaRPr lang="en-US"/>
          </a:p>
        </p:txBody>
      </p:sp>
    </p:spTree>
    <p:extLst>
      <p:ext uri="{BB962C8B-B14F-4D97-AF65-F5344CB8AC3E}">
        <p14:creationId xmlns:p14="http://schemas.microsoft.com/office/powerpoint/2010/main" val="146043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Char char="•"/>
            </a:pPr>
            <a:r>
              <a:rPr lang="en-US">
                <a:latin typeface="Times New Roman" charset="0"/>
              </a:rPr>
              <a:t>Traditionally, reproductive healthcare providers have delayed initiating patients on hormonal contraception until the next menses occurs (most likely to confirm that the patient is not pregnant).</a:t>
            </a:r>
          </a:p>
          <a:p>
            <a:pPr>
              <a:buFontTx/>
              <a:buChar char="•"/>
            </a:pPr>
            <a:r>
              <a:rPr lang="en-US">
                <a:latin typeface="Times New Roman" charset="0"/>
              </a:rPr>
              <a:t>However, while waiting to start a new birth control method, many young women become pregnant unintentionally. </a:t>
            </a:r>
          </a:p>
          <a:p>
            <a:pPr>
              <a:buFontTx/>
              <a:buChar char="•"/>
            </a:pPr>
            <a:r>
              <a:rPr lang="en-US">
                <a:latin typeface="Times New Roman" charset="0"/>
              </a:rPr>
              <a:t>The “quick start” method allows most young women with a negative urine pregnancy test to begin using the birth control pill, patch, or vaginal ring immediately after an office visit, at any point in the menstrual cycle. </a:t>
            </a:r>
          </a:p>
          <a:p>
            <a:pPr>
              <a:buFontTx/>
              <a:buChar char="•"/>
            </a:pPr>
            <a:r>
              <a:rPr lang="en-US">
                <a:latin typeface="Times New Roman" charset="0"/>
              </a:rPr>
              <a:t>This strategy eliminates the delay between receiving a prescription and starting the new method and may improve adherence. </a:t>
            </a:r>
          </a:p>
          <a:p>
            <a:pPr>
              <a:buFontTx/>
              <a:buChar char="•"/>
            </a:pPr>
            <a:r>
              <a:rPr lang="en-US">
                <a:latin typeface="Times New Roman" charset="0"/>
              </a:rPr>
              <a:t>In the quick start trial, women who took their first birth control pill during an office visit had significantly higher adherence three months later than women randomized to the delayed start. </a:t>
            </a:r>
          </a:p>
          <a:p>
            <a:pPr>
              <a:buFontTx/>
              <a:buChar char="•"/>
            </a:pPr>
            <a:endParaRPr lang="en-US">
              <a:latin typeface="Times New Roman" charset="0"/>
            </a:endParaRPr>
          </a:p>
          <a:p>
            <a:pPr lvl="1">
              <a:buFontTx/>
              <a:buChar char="•"/>
            </a:pPr>
            <a:r>
              <a:rPr lang="en-US">
                <a:latin typeface="Times New Roman" charset="0"/>
              </a:rPr>
              <a:t>Source: Lesnewski R, Prine L. Initiating Hormonal Contraception. </a:t>
            </a:r>
            <a:r>
              <a:rPr lang="en-US" i="1">
                <a:latin typeface="Times New Roman" charset="0"/>
              </a:rPr>
              <a:t>American Family Physician </a:t>
            </a:r>
            <a:r>
              <a:rPr lang="en-US">
                <a:latin typeface="Times New Roman" charset="0"/>
              </a:rPr>
              <a:t>2006;74:105-11. Downloaded July 10, 2006 at: </a:t>
            </a:r>
            <a:r>
              <a:rPr lang="en-US" i="1">
                <a:latin typeface="Times New Roman" charset="0"/>
                <a:hlinkClick r:id="rId3"/>
              </a:rPr>
              <a:t>http://www.aafp.org/afp/20060701/105.html</a:t>
            </a:r>
            <a:endParaRPr lang="en-US" i="1">
              <a:latin typeface="Times New Roman" charset="0"/>
            </a:endParaRPr>
          </a:p>
        </p:txBody>
      </p:sp>
    </p:spTree>
    <p:extLst>
      <p:ext uri="{BB962C8B-B14F-4D97-AF65-F5344CB8AC3E}">
        <p14:creationId xmlns:p14="http://schemas.microsoft.com/office/powerpoint/2010/main" val="1925549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3838" indent="-223838"/>
            <a:r>
              <a:rPr lang="en-US">
                <a:latin typeface="Times New Roman" charset="0"/>
              </a:rPr>
              <a:t>Efficacy – Sources: </a:t>
            </a:r>
          </a:p>
          <a:p>
            <a:pPr marL="223838" indent="-223838">
              <a:buFontTx/>
              <a:buChar char="•"/>
            </a:pPr>
            <a:r>
              <a:rPr lang="en-US">
                <a:latin typeface="Times New Roman" charset="0"/>
              </a:rPr>
              <a:t>Pregnancy Prevention</a:t>
            </a:r>
          </a:p>
          <a:p>
            <a:pPr marL="671513" lvl="1" indent="-223838">
              <a:buFontTx/>
              <a:buChar char="•"/>
            </a:pPr>
            <a:r>
              <a:rPr lang="en-US">
                <a:latin typeface="Times New Roman" charset="0"/>
              </a:rPr>
              <a:t>Hatcher R, Trussell J, Stewart F, Nelson A, Cates W, Guest F, Kowal D. </a:t>
            </a:r>
            <a:r>
              <a:rPr lang="en-US" i="1">
                <a:latin typeface="Times New Roman" charset="0"/>
              </a:rPr>
              <a:t>Contraceptive Technology</a:t>
            </a:r>
            <a:r>
              <a:rPr lang="en-US">
                <a:latin typeface="Times New Roman" charset="0"/>
              </a:rPr>
              <a:t>. 18th Edition. New York, NY: Ardent Media Inc; 2005: 226; 462.</a:t>
            </a:r>
          </a:p>
          <a:p>
            <a:pPr marL="671513" lvl="1" indent="-223838">
              <a:buFontTx/>
              <a:buChar char="•"/>
            </a:pPr>
            <a:r>
              <a:rPr lang="en-US">
                <a:latin typeface="Times New Roman" charset="0"/>
              </a:rPr>
              <a:t>p.326. </a:t>
            </a:r>
          </a:p>
          <a:p>
            <a:pPr marL="671513" lvl="1" indent="-223838">
              <a:buFontTx/>
              <a:buChar char="•"/>
            </a:pPr>
            <a:r>
              <a:rPr lang="en-US">
                <a:latin typeface="Times New Roman" charset="0"/>
              </a:rPr>
              <a:t>J. Trussel, et al. Contraceptive Failure in the United States: An Update. </a:t>
            </a:r>
            <a:r>
              <a:rPr lang="en-US" i="1">
                <a:latin typeface="Times New Roman" charset="0"/>
              </a:rPr>
              <a:t>Studies in Family Planning</a:t>
            </a:r>
            <a:r>
              <a:rPr lang="en-US">
                <a:latin typeface="Times New Roman" charset="0"/>
              </a:rPr>
              <a:t> 1990;21:52. </a:t>
            </a:r>
          </a:p>
          <a:p>
            <a:pPr marL="671513" lvl="1" indent="-223838">
              <a:buFontTx/>
              <a:buChar char="•"/>
            </a:pPr>
            <a:r>
              <a:rPr lang="en-US">
                <a:latin typeface="Times New Roman" charset="0"/>
              </a:rPr>
              <a:t>Center for Disease Control "Fact Sheet for Public Health Personnel," CDC Divisions of HIV/AIDS Prevention http://www.cdc.gov/hiv/pubs/facts/condoms.htm, January 23, 2003 </a:t>
            </a:r>
          </a:p>
        </p:txBody>
      </p:sp>
    </p:spTree>
    <p:extLst>
      <p:ext uri="{BB962C8B-B14F-4D97-AF65-F5344CB8AC3E}">
        <p14:creationId xmlns:p14="http://schemas.microsoft.com/office/powerpoint/2010/main" val="107361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596900" y="4343400"/>
            <a:ext cx="5664200" cy="4351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buFontTx/>
              <a:buChar char="•"/>
            </a:pPr>
            <a:r>
              <a:rPr lang="en-US" sz="1100">
                <a:latin typeface="Times New Roman" charset="0"/>
              </a:rPr>
              <a:t>When properly used, condoms prevent contact with semen, genital lesions, and infected skin on the penile head and shaft, and penile contact with vaginal, oral, and anal discharges. </a:t>
            </a:r>
          </a:p>
          <a:p>
            <a:pPr>
              <a:lnSpc>
                <a:spcPct val="90000"/>
              </a:lnSpc>
              <a:buFontTx/>
              <a:buChar char="•"/>
            </a:pPr>
            <a:r>
              <a:rPr lang="en-US" sz="1100">
                <a:latin typeface="Times New Roman" charset="0"/>
              </a:rPr>
              <a:t>In vitro studies show that condoms provide an effective barrier to passage of infectious agents comparable in size or smaller than STI pathogens. </a:t>
            </a:r>
          </a:p>
          <a:p>
            <a:pPr>
              <a:lnSpc>
                <a:spcPct val="90000"/>
              </a:lnSpc>
              <a:buFontTx/>
              <a:buChar char="•"/>
            </a:pPr>
            <a:r>
              <a:rPr lang="en-US" sz="1100">
                <a:latin typeface="Times New Roman" charset="0"/>
              </a:rPr>
              <a:t>Studies show that condoms are highly effective against HIV transmission. Recent meta-analyses of studies of discordant couples show consistent use reduces risk by 80</a:t>
            </a:r>
            <a:r>
              <a:rPr lang="en-US" sz="1000">
                <a:latin typeface="Times New Roman" charset="0"/>
              </a:rPr>
              <a:t>–</a:t>
            </a:r>
            <a:r>
              <a:rPr lang="en-US" sz="1100">
                <a:latin typeface="Times New Roman" charset="0"/>
              </a:rPr>
              <a:t>94%.</a:t>
            </a:r>
          </a:p>
          <a:p>
            <a:pPr>
              <a:lnSpc>
                <a:spcPct val="90000"/>
              </a:lnSpc>
              <a:buFontTx/>
              <a:buChar char="•"/>
            </a:pPr>
            <a:r>
              <a:rPr lang="en-US" sz="1100">
                <a:latin typeface="Times New Roman" charset="0"/>
              </a:rPr>
              <a:t>Risk reduction with condom use has been less consistent with other STIs.</a:t>
            </a:r>
          </a:p>
          <a:p>
            <a:pPr>
              <a:lnSpc>
                <a:spcPct val="90000"/>
              </a:lnSpc>
              <a:buFontTx/>
              <a:buChar char="•"/>
            </a:pPr>
            <a:r>
              <a:rPr lang="en-US" sz="1100">
                <a:latin typeface="Times New Roman" charset="0"/>
              </a:rPr>
              <a:t>A 2006 study published in the NEJM found that among newly sexually active women, consistent condom use by their partners appears to reduce the risk of cervical and vulvovaginal HPV infection by 70% compared to those who used them 5% of the time.</a:t>
            </a:r>
          </a:p>
          <a:p>
            <a:pPr>
              <a:lnSpc>
                <a:spcPct val="90000"/>
              </a:lnSpc>
              <a:buFontTx/>
              <a:buChar char="•"/>
            </a:pPr>
            <a:r>
              <a:rPr lang="en-US" sz="1100">
                <a:latin typeface="Times New Roman" charset="0"/>
              </a:rPr>
              <a:t>In a 2006 overview of studies published between 1966</a:t>
            </a:r>
            <a:r>
              <a:rPr lang="en-US" sz="1000">
                <a:latin typeface="Times New Roman" charset="0"/>
              </a:rPr>
              <a:t>–</a:t>
            </a:r>
            <a:r>
              <a:rPr lang="en-US" sz="1100">
                <a:latin typeface="Times New Roman" charset="0"/>
              </a:rPr>
              <a:t>2004, results indicated that condom use was associated with reduced risk of gonorrhea and chlamydia in men and women in most studies, despite methodological limitations that likely underestimate condom effectiveness. </a:t>
            </a:r>
          </a:p>
          <a:p>
            <a:pPr>
              <a:lnSpc>
                <a:spcPct val="90000"/>
              </a:lnSpc>
              <a:buFontTx/>
              <a:buChar char="•"/>
            </a:pPr>
            <a:r>
              <a:rPr lang="en-US">
                <a:latin typeface="Times New Roman" charset="0"/>
              </a:rPr>
              <a:t>Sources: </a:t>
            </a:r>
          </a:p>
          <a:p>
            <a:pPr lvl="1">
              <a:lnSpc>
                <a:spcPct val="90000"/>
              </a:lnSpc>
              <a:buFontTx/>
              <a:buChar char="•"/>
            </a:pPr>
            <a:r>
              <a:rPr lang="en-US">
                <a:latin typeface="Times New Roman" charset="0"/>
              </a:rPr>
              <a:t>American Academy of Pediatrics, Committee on Adolescence. Condom Use By Adolescents. </a:t>
            </a:r>
            <a:r>
              <a:rPr lang="en-US" i="1">
                <a:latin typeface="Times New Roman" charset="0"/>
              </a:rPr>
              <a:t>Pediatrics </a:t>
            </a:r>
            <a:r>
              <a:rPr lang="en-US">
                <a:latin typeface="Times New Roman" charset="0"/>
              </a:rPr>
              <a:t>2001;107:1463-1469 </a:t>
            </a:r>
          </a:p>
          <a:p>
            <a:pPr lvl="1">
              <a:lnSpc>
                <a:spcPct val="90000"/>
              </a:lnSpc>
              <a:buFontTx/>
              <a:buChar char="•"/>
            </a:pPr>
            <a:r>
              <a:rPr lang="en-US">
                <a:latin typeface="Times New Roman" charset="0"/>
              </a:rPr>
              <a:t>Winer RL, et al. Condom use and the risk of genital human papillomavirus infection in young women. </a:t>
            </a:r>
            <a:r>
              <a:rPr lang="en-US" i="1">
                <a:latin typeface="Times New Roman" charset="0"/>
              </a:rPr>
              <a:t>N Engl J Med</a:t>
            </a:r>
            <a:r>
              <a:rPr lang="en-US">
                <a:latin typeface="Times New Roman" charset="0"/>
              </a:rPr>
              <a:t>. 2006;354(25):2645-54.  </a:t>
            </a:r>
          </a:p>
          <a:p>
            <a:pPr lvl="1">
              <a:lnSpc>
                <a:spcPct val="90000"/>
              </a:lnSpc>
              <a:buFontTx/>
              <a:buChar char="•"/>
            </a:pPr>
            <a:r>
              <a:rPr lang="en-US">
                <a:latin typeface="Times New Roman" charset="0"/>
              </a:rPr>
              <a:t>Warner L, et al. Condom Use and Risk of Gonorrhea and Chlamydia: A Systematic Review of Design and Measurement Factors Assess in Epidemiologic Studies. </a:t>
            </a:r>
            <a:r>
              <a:rPr lang="en-US" i="1">
                <a:latin typeface="Times New Roman" charset="0"/>
              </a:rPr>
              <a:t>Sex Trans Dis </a:t>
            </a:r>
            <a:r>
              <a:rPr lang="en-US">
                <a:latin typeface="Times New Roman" charset="0"/>
              </a:rPr>
              <a:t>2006;33:36-51. </a:t>
            </a:r>
          </a:p>
          <a:p>
            <a:pPr>
              <a:lnSpc>
                <a:spcPct val="90000"/>
              </a:lnSpc>
              <a:buFontTx/>
              <a:buChar char="•"/>
            </a:pPr>
            <a:endParaRPr lang="en-US">
              <a:latin typeface="Times New Roman" charset="0"/>
            </a:endParaRPr>
          </a:p>
        </p:txBody>
      </p:sp>
    </p:spTree>
    <p:extLst>
      <p:ext uri="{BB962C8B-B14F-4D97-AF65-F5344CB8AC3E}">
        <p14:creationId xmlns:p14="http://schemas.microsoft.com/office/powerpoint/2010/main" val="400012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948E2F87-661B-974A-85B0-4004CFC031AD}" type="slidenum">
              <a:rPr lang="en-US"/>
              <a:pPr/>
              <a:t>33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Provide negotiating skills, how to say “no” or “not now”, and how to resist peer (societal) pressures to help increase her likelihood of success.  </a:t>
            </a:r>
          </a:p>
        </p:txBody>
      </p:sp>
    </p:spTree>
    <p:extLst>
      <p:ext uri="{BB962C8B-B14F-4D97-AF65-F5344CB8AC3E}">
        <p14:creationId xmlns:p14="http://schemas.microsoft.com/office/powerpoint/2010/main" val="406558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76302506-8058-6141-A416-06091E673EE9}" type="slidenum">
              <a:rPr lang="en-US"/>
              <a:pPr/>
              <a:t>34</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6" tIns="45713" rIns="91426" bIns="45713"/>
          <a:lstStyle/>
          <a:p>
            <a:endParaRPr lang="en-US">
              <a:latin typeface="Times New Roman" charset="0"/>
            </a:endParaRPr>
          </a:p>
        </p:txBody>
      </p:sp>
    </p:spTree>
    <p:extLst>
      <p:ext uri="{BB962C8B-B14F-4D97-AF65-F5344CB8AC3E}">
        <p14:creationId xmlns:p14="http://schemas.microsoft.com/office/powerpoint/2010/main" val="363106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3106C8AB-BEB8-2A48-B4D6-01B20CD852EE}" type="slidenum">
              <a:rPr lang="en-US"/>
              <a:pPr/>
              <a:t>35</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31" tIns="45715" rIns="91431" bIns="45715"/>
          <a:lstStyle/>
          <a:p>
            <a:endParaRPr lang="en-US">
              <a:latin typeface="Times New Roman" charset="0"/>
            </a:endParaRPr>
          </a:p>
        </p:txBody>
      </p:sp>
    </p:spTree>
    <p:extLst>
      <p:ext uri="{BB962C8B-B14F-4D97-AF65-F5344CB8AC3E}">
        <p14:creationId xmlns:p14="http://schemas.microsoft.com/office/powerpoint/2010/main" val="11976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76F994EC-826E-E74D-9290-3747C92BE913}" type="slidenum">
              <a:rPr lang="en-US"/>
              <a:pPr/>
              <a:t>36</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31" tIns="45715" rIns="91431" bIns="45715"/>
          <a:lstStyle/>
          <a:p>
            <a:endParaRPr lang="en-US">
              <a:latin typeface="Times New Roman" charset="0"/>
            </a:endParaRPr>
          </a:p>
        </p:txBody>
      </p:sp>
    </p:spTree>
    <p:extLst>
      <p:ext uri="{BB962C8B-B14F-4D97-AF65-F5344CB8AC3E}">
        <p14:creationId xmlns:p14="http://schemas.microsoft.com/office/powerpoint/2010/main" val="218671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adolescents (15-19) had 25% higher failure rate than older women, which is likely</a:t>
            </a:r>
            <a:r>
              <a:rPr lang="en-US" baseline="0" dirty="0" smtClean="0"/>
              <a:t> because adolescents use less effective methods than older women</a:t>
            </a:r>
            <a:r>
              <a:rPr lang="en-US" dirty="0" smtClean="0"/>
              <a:t> (Blanc AK et al 2009).</a:t>
            </a:r>
            <a:endParaRPr lang="en-US" dirty="0"/>
          </a:p>
        </p:txBody>
      </p:sp>
      <p:sp>
        <p:nvSpPr>
          <p:cNvPr id="4" name="Slide Number Placeholder 3"/>
          <p:cNvSpPr>
            <a:spLocks noGrp="1"/>
          </p:cNvSpPr>
          <p:nvPr>
            <p:ph type="sldNum" sz="quarter" idx="10"/>
          </p:nvPr>
        </p:nvSpPr>
        <p:spPr/>
        <p:txBody>
          <a:bodyPr/>
          <a:lstStyle/>
          <a:p>
            <a:fld id="{3AB95470-1F56-6E42-91D9-268FE11C5A21}" type="slidenum">
              <a:rPr lang="en-US" smtClean="0"/>
              <a:t>10</a:t>
            </a:fld>
            <a:endParaRPr lang="en-US"/>
          </a:p>
        </p:txBody>
      </p:sp>
    </p:spTree>
    <p:extLst>
      <p:ext uri="{BB962C8B-B14F-4D97-AF65-F5344CB8AC3E}">
        <p14:creationId xmlns:p14="http://schemas.microsoft.com/office/powerpoint/2010/main" val="264198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B95470-1F56-6E42-91D9-268FE11C5A21}" type="slidenum">
              <a:rPr lang="en-US" smtClean="0"/>
              <a:t>13</a:t>
            </a:fld>
            <a:endParaRPr lang="en-US"/>
          </a:p>
        </p:txBody>
      </p:sp>
    </p:spTree>
    <p:extLst>
      <p:ext uri="{BB962C8B-B14F-4D97-AF65-F5344CB8AC3E}">
        <p14:creationId xmlns:p14="http://schemas.microsoft.com/office/powerpoint/2010/main" val="151431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Adolescents</a:t>
            </a:r>
            <a:r>
              <a:rPr lang="en-US" baseline="0" dirty="0" smtClean="0"/>
              <a:t> using COCs still demonstrate increased BMD over time, but the increase is less than in adolescents who are not using COCs.</a:t>
            </a:r>
            <a:endParaRPr lang="en-US" dirty="0"/>
          </a:p>
        </p:txBody>
      </p:sp>
      <p:sp>
        <p:nvSpPr>
          <p:cNvPr id="4" name="Slide Number Placeholder 3"/>
          <p:cNvSpPr>
            <a:spLocks noGrp="1"/>
          </p:cNvSpPr>
          <p:nvPr>
            <p:ph type="sldNum" sz="quarter" idx="10"/>
          </p:nvPr>
        </p:nvSpPr>
        <p:spPr/>
        <p:txBody>
          <a:bodyPr/>
          <a:lstStyle/>
          <a:p>
            <a:fld id="{3AB95470-1F56-6E42-91D9-268FE11C5A21}" type="slidenum">
              <a:rPr lang="en-US" smtClean="0"/>
              <a:t>14</a:t>
            </a:fld>
            <a:endParaRPr lang="en-US"/>
          </a:p>
        </p:txBody>
      </p:sp>
    </p:spTree>
    <p:extLst>
      <p:ext uri="{BB962C8B-B14F-4D97-AF65-F5344CB8AC3E}">
        <p14:creationId xmlns:p14="http://schemas.microsoft.com/office/powerpoint/2010/main" val="197993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Malaysian study – school</a:t>
            </a:r>
            <a:r>
              <a:rPr lang="en-US" baseline="0" dirty="0" smtClean="0"/>
              <a:t> absenteeism was more common among adolescent women with moderate to severe dysmenorrhea; mean number of school days missed = 3.15 (Lee LK et al. </a:t>
            </a:r>
            <a:r>
              <a:rPr lang="en-US" baseline="0" smtClean="0"/>
              <a:t>Singapore Med J 2006;47(10):869-874.</a:t>
            </a:r>
            <a:endParaRPr lang="en-US" dirty="0"/>
          </a:p>
        </p:txBody>
      </p:sp>
      <p:sp>
        <p:nvSpPr>
          <p:cNvPr id="4" name="Slide Number Placeholder 3"/>
          <p:cNvSpPr>
            <a:spLocks noGrp="1"/>
          </p:cNvSpPr>
          <p:nvPr>
            <p:ph type="sldNum" sz="quarter" idx="10"/>
          </p:nvPr>
        </p:nvSpPr>
        <p:spPr/>
        <p:txBody>
          <a:bodyPr/>
          <a:lstStyle/>
          <a:p>
            <a:fld id="{3AB95470-1F56-6E42-91D9-268FE11C5A21}" type="slidenum">
              <a:rPr lang="en-US" smtClean="0"/>
              <a:t>17</a:t>
            </a:fld>
            <a:endParaRPr lang="en-US"/>
          </a:p>
        </p:txBody>
      </p:sp>
    </p:spTree>
    <p:extLst>
      <p:ext uri="{BB962C8B-B14F-4D97-AF65-F5344CB8AC3E}">
        <p14:creationId xmlns:p14="http://schemas.microsoft.com/office/powerpoint/2010/main" val="101846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Rot="1" noChangeAspect="1" noChangeArrowheads="1" noTextEdit="1"/>
          </p:cNvSpPr>
          <p:nvPr>
            <p:ph type="sldImg"/>
          </p:nvPr>
        </p:nvSpPr>
        <p:spPr>
          <a:ln/>
        </p:spPr>
      </p:sp>
      <p:sp>
        <p:nvSpPr>
          <p:cNvPr id="54275"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Source: Hatcher R, Trussell J, Stewart F, Nelson A, Cates W, Guest F, Kowal D. </a:t>
            </a:r>
            <a:r>
              <a:rPr lang="en-US" i="1">
                <a:latin typeface="Times New Roman" charset="0"/>
              </a:rPr>
              <a:t>Contraceptive Technology</a:t>
            </a:r>
            <a:r>
              <a:rPr lang="en-US">
                <a:latin typeface="Times New Roman" charset="0"/>
              </a:rPr>
              <a:t>. 18th Edition. New York, NY: Ardent Media Inc; 2005: 226; 462.</a:t>
            </a:r>
          </a:p>
          <a:p>
            <a:endParaRPr lang="en-US">
              <a:latin typeface="Times New Roman" charset="0"/>
            </a:endParaRPr>
          </a:p>
          <a:p>
            <a:r>
              <a:rPr lang="en-US">
                <a:latin typeface="Times New Roman" charset="0"/>
              </a:rPr>
              <a:t>Source: Grimes et al 2009. IUDs for adolescents: A systematic review. Contraception 79 (2009) 418-423:</a:t>
            </a:r>
          </a:p>
          <a:p>
            <a:pPr>
              <a:buFontTx/>
              <a:buChar char="•"/>
            </a:pPr>
            <a:r>
              <a:rPr lang="en-US">
                <a:latin typeface="Times New Roman" charset="0"/>
              </a:rPr>
              <a:t> Continuation rates: 48-88% at 12 months </a:t>
            </a:r>
          </a:p>
          <a:p>
            <a:pPr>
              <a:buFontTx/>
              <a:buChar char="•"/>
            </a:pPr>
            <a:r>
              <a:rPr lang="en-US">
                <a:latin typeface="Times New Roman" charset="0"/>
              </a:rPr>
              <a:t> Expulsion rates 5-22% between 6-48 months (many of the devices were never marketed)</a:t>
            </a:r>
          </a:p>
          <a:p>
            <a:pPr>
              <a:buFontTx/>
              <a:buChar char="•"/>
            </a:pPr>
            <a:r>
              <a:rPr lang="en-US">
                <a:latin typeface="Times New Roman" charset="0"/>
              </a:rPr>
              <a:t> Pain with insertion (14% severe, 23% moderate, 63% minimal or no pain)</a:t>
            </a:r>
          </a:p>
          <a:p>
            <a:endParaRPr lang="en-US">
              <a:latin typeface="Times New Roman" charset="0"/>
            </a:endParaRPr>
          </a:p>
        </p:txBody>
      </p:sp>
    </p:spTree>
    <p:extLst>
      <p:ext uri="{BB962C8B-B14F-4D97-AF65-F5344CB8AC3E}">
        <p14:creationId xmlns:p14="http://schemas.microsoft.com/office/powerpoint/2010/main" val="396459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Three persistent biases led to the wrong conclusion about the risk of IUD-related infection.</a:t>
            </a:r>
          </a:p>
          <a:p>
            <a:r>
              <a:rPr lang="en-US">
                <a:latin typeface="Times New Roman" charset="0"/>
              </a:rPr>
              <a:t>First, many studies used an inappropriate comparison group for IUD users: women using other contraceptives. Many of these contraceptives, such as the pill or condom, decrease the risk of salpingitis, thus biasing the comparison against the IUD. </a:t>
            </a:r>
          </a:p>
          <a:p>
            <a:r>
              <a:rPr lang="en-US">
                <a:latin typeface="Times New Roman" charset="0"/>
              </a:rPr>
              <a:t>Second, systematic over-diagnosis of salpingitis among IUD users is probable. When objective diagnosis, the apparent risk associated with IUD use is greatly reduced. This indicates that diagnostic bias accounted for much of the apparent risk.</a:t>
            </a:r>
          </a:p>
          <a:p>
            <a:r>
              <a:rPr lang="en-US">
                <a:latin typeface="Times New Roman" charset="0"/>
              </a:rPr>
              <a:t>Third, salpingitis is an STI in most cases, but early studies failed to take sexual behavior into account.</a:t>
            </a:r>
          </a:p>
          <a:p>
            <a:r>
              <a:rPr lang="en-US">
                <a:latin typeface="Times New Roman" charset="0"/>
              </a:rPr>
              <a:t>Source: Grimes DA. Intrauterine devices (IUDs). In: Hatcher RA, Trussell J, Stewart F, et al. (Eds) </a:t>
            </a:r>
            <a:r>
              <a:rPr lang="en-US" i="1">
                <a:latin typeface="Times New Roman" charset="0"/>
              </a:rPr>
              <a:t>Contraceptive Technology</a:t>
            </a:r>
            <a:r>
              <a:rPr lang="en-US">
                <a:latin typeface="Times New Roman" charset="0"/>
              </a:rPr>
              <a:t>. Ardent Media, Inc, New York, 2004. </a:t>
            </a:r>
          </a:p>
          <a:p>
            <a:endParaRPr lang="en-US">
              <a:latin typeface="Times New Roman" charset="0"/>
            </a:endParaRPr>
          </a:p>
          <a:p>
            <a:r>
              <a:rPr lang="en-US">
                <a:latin typeface="Times New Roman" charset="0"/>
              </a:rPr>
              <a:t>Risk of PID: largest in first 20 days after insertion</a:t>
            </a:r>
          </a:p>
          <a:p>
            <a:r>
              <a:rPr lang="en-US">
                <a:latin typeface="Times New Roman" charset="0"/>
              </a:rPr>
              <a:t>1/1000  in US with screening</a:t>
            </a:r>
          </a:p>
          <a:p>
            <a:r>
              <a:rPr lang="en-US">
                <a:latin typeface="Times New Roman" charset="0"/>
              </a:rPr>
              <a:t>8/1000 in WHO study without screening</a:t>
            </a:r>
          </a:p>
        </p:txBody>
      </p:sp>
    </p:spTree>
    <p:extLst>
      <p:ext uri="{BB962C8B-B14F-4D97-AF65-F5344CB8AC3E}">
        <p14:creationId xmlns:p14="http://schemas.microsoft.com/office/powerpoint/2010/main" val="291802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5BE56-2590-2145-A9DE-7C5AD2A17AA6}" type="slidenum">
              <a:rPr lang="en-US"/>
              <a:pPr/>
              <a:t>23</a:t>
            </a:fld>
            <a:endParaRPr lang="en-US"/>
          </a:p>
        </p:txBody>
      </p:sp>
      <p:sp>
        <p:nvSpPr>
          <p:cNvPr id="163842" name="Rectangle 2"/>
          <p:cNvSpPr>
            <a:spLocks noGrp="1" noRot="1" noChangeAspect="1" noChangeArrowheads="1" noTextEdit="1"/>
          </p:cNvSpPr>
          <p:nvPr>
            <p:ph type="sldImg"/>
          </p:nvPr>
        </p:nvSpPr>
        <p:spPr>
          <a:xfrm>
            <a:off x="1144588" y="685800"/>
            <a:ext cx="4572000" cy="3429000"/>
          </a:xfrm>
          <a:ln/>
          <a:extLst>
            <a:ext uri="{FAA26D3D-D897-4be2-8F04-BA451C77F1D7}">
              <ma14:placeholderFlag xmlns:ma14="http://schemas.microsoft.com/office/mac/drawingml/2011/main" xmlns="" val="1"/>
            </a:ext>
          </a:extLst>
        </p:spPr>
      </p:sp>
      <p:sp>
        <p:nvSpPr>
          <p:cNvPr id="163843" name="Rectangle 3"/>
          <p:cNvSpPr>
            <a:spLocks noGrp="1" noChangeArrowheads="1"/>
          </p:cNvSpPr>
          <p:nvPr>
            <p:ph type="body" idx="1"/>
          </p:nvPr>
        </p:nvSpPr>
        <p:spPr/>
        <p:txBody>
          <a:bodyPr/>
          <a:lstStyle/>
          <a:p>
            <a:r>
              <a:rPr lang="en-US" u="sng"/>
              <a:t>Talking Points</a:t>
            </a:r>
          </a:p>
          <a:p>
            <a:pPr lvl="1">
              <a:buFontTx/>
              <a:buChar char="•"/>
            </a:pPr>
            <a:r>
              <a:rPr lang="en-US">
                <a:cs typeface="Times New Roman" charset="0"/>
              </a:rPr>
              <a:t>This slide represents the reduction over a 12-month period for all methods, although the patterns/timeframes of reduction differ among the methods. </a:t>
            </a:r>
          </a:p>
          <a:p>
            <a:pPr lvl="1">
              <a:buFontTx/>
              <a:buChar char="•"/>
            </a:pPr>
            <a:r>
              <a:rPr lang="en-US">
                <a:cs typeface="Times New Roman" charset="0"/>
              </a:rPr>
              <a:t>As this slide shows, the LNG IUS reduces menstrual bleeding substantially more than other contraceptive methods.</a:t>
            </a:r>
            <a:r>
              <a:rPr lang="en-US"/>
              <a:t> </a:t>
            </a:r>
          </a:p>
          <a:p>
            <a:r>
              <a:rPr lang="en-US" u="sng"/>
              <a:t>Source</a:t>
            </a:r>
            <a:endParaRPr lang="en-US"/>
          </a:p>
          <a:p>
            <a:r>
              <a:rPr lang="en-US">
                <a:cs typeface="Arial" charset="0"/>
              </a:rPr>
              <a:t>Milsom I, Andersson K, Andersch B, Rybo G. A comparison of flurbiprofen, tranexamic acid and a levonorgestrel-releasing intrauterine device in the treatment of idiopathic menorrhagia. </a:t>
            </a:r>
            <a:r>
              <a:rPr lang="en-US" i="1">
                <a:cs typeface="Arial" charset="0"/>
              </a:rPr>
              <a:t>Am J Obstet Gynecol</a:t>
            </a:r>
            <a:r>
              <a:rPr lang="en-US">
                <a:cs typeface="Arial" charset="0"/>
              </a:rPr>
              <a:t> 1991;164:879.</a:t>
            </a:r>
            <a:r>
              <a:rPr lang="en-US"/>
              <a:t> </a:t>
            </a:r>
          </a:p>
        </p:txBody>
      </p:sp>
    </p:spTree>
    <p:extLst>
      <p:ext uri="{BB962C8B-B14F-4D97-AF65-F5344CB8AC3E}">
        <p14:creationId xmlns:p14="http://schemas.microsoft.com/office/powerpoint/2010/main" val="389011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3E81E-BEC5-1643-AC7A-0F96D88E070A}" type="slidenum">
              <a:rPr lang="en-US"/>
              <a:pPr/>
              <a:t>24</a:t>
            </a:fld>
            <a:endParaRPr lang="en-US"/>
          </a:p>
        </p:txBody>
      </p:sp>
      <p:sp>
        <p:nvSpPr>
          <p:cNvPr id="167938" name="Rectangle 2"/>
          <p:cNvSpPr>
            <a:spLocks noGrp="1" noRot="1" noChangeAspect="1" noChangeArrowheads="1" noTextEdit="1"/>
          </p:cNvSpPr>
          <p:nvPr>
            <p:ph type="sldImg"/>
          </p:nvPr>
        </p:nvSpPr>
        <p:spPr>
          <a:xfrm>
            <a:off x="1144588" y="685800"/>
            <a:ext cx="4572000" cy="3429000"/>
          </a:xfrm>
          <a:ln/>
          <a:extLst>
            <a:ext uri="{FAA26D3D-D897-4be2-8F04-BA451C77F1D7}">
              <ma14:placeholderFlag xmlns:ma14="http://schemas.microsoft.com/office/mac/drawingml/2011/main" xmlns="" val="1"/>
            </a:ext>
          </a:extLst>
        </p:spPr>
      </p:sp>
      <p:sp>
        <p:nvSpPr>
          <p:cNvPr id="167939" name="Rectangle 3"/>
          <p:cNvSpPr>
            <a:spLocks noGrp="1" noChangeArrowheads="1"/>
          </p:cNvSpPr>
          <p:nvPr>
            <p:ph type="body" idx="1"/>
          </p:nvPr>
        </p:nvSpPr>
        <p:spPr>
          <a:xfrm>
            <a:off x="685800" y="4343400"/>
            <a:ext cx="5486400" cy="4114800"/>
          </a:xfrm>
        </p:spPr>
        <p:txBody>
          <a:bodyPr/>
          <a:lstStyle/>
          <a:p>
            <a:r>
              <a:rPr lang="en-US"/>
              <a:t>The LNG-IUS delivers progestin locally in the endometrium, a potential advantage for avoiding systemic side effects. Like the injectable progestin, the contraceptive efficacy approaches that of surgical sterilization. The LNG-IUS may be the best option when the goal is amenorrhea, as approximately 20% do not have any bleeding by the end of one year after insertion.</a:t>
            </a:r>
          </a:p>
          <a:p>
            <a:endParaRPr lang="en-US"/>
          </a:p>
          <a:p>
            <a:endParaRPr lang="en-US"/>
          </a:p>
          <a:p>
            <a:endParaRPr lang="en-US"/>
          </a:p>
          <a:p>
            <a:endParaRPr lang="en-US"/>
          </a:p>
          <a:p>
            <a:endParaRPr lang="en-US" b="1"/>
          </a:p>
          <a:p>
            <a:r>
              <a:rPr lang="en-US" b="1"/>
              <a:t>Reference:</a:t>
            </a:r>
          </a:p>
          <a:p>
            <a:r>
              <a:rPr lang="en-US"/>
              <a:t>Milsom I, Andersson K, Anderesch B, Rybo G: A comparison of flurbiprofen, tranexamic acid, and levonorgestrel-release intrauterine contraceptive device in the treatment of idiopathic menorrhagia. </a:t>
            </a:r>
            <a:r>
              <a:rPr lang="en-US" i="1"/>
              <a:t>Am J Obstet Gynecol</a:t>
            </a:r>
            <a:r>
              <a:rPr lang="en-US"/>
              <a:t> 1991;164:879-83.</a:t>
            </a:r>
          </a:p>
          <a:p>
            <a:endParaRPr lang="en-US"/>
          </a:p>
        </p:txBody>
      </p:sp>
    </p:spTree>
    <p:extLst>
      <p:ext uri="{BB962C8B-B14F-4D97-AF65-F5344CB8AC3E}">
        <p14:creationId xmlns:p14="http://schemas.microsoft.com/office/powerpoint/2010/main" val="299655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34499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1491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1815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51575"/>
            <a:ext cx="2133600" cy="476250"/>
          </a:xfrm>
        </p:spPr>
        <p:txBody>
          <a:bodyPr/>
          <a:lstStyle>
            <a:lvl1pPr>
              <a:defRPr>
                <a:latin typeface="Times New Roman" panose="02020603050405020304" pitchFamily="18" charset="0"/>
                <a:ea typeface="+mn-ea"/>
              </a:defRPr>
            </a:lvl1pPr>
          </a:lstStyle>
          <a:p>
            <a:pPr>
              <a:defRPr/>
            </a:pPr>
            <a:endParaRPr lang="en-US"/>
          </a:p>
        </p:txBody>
      </p:sp>
      <p:sp>
        <p:nvSpPr>
          <p:cNvPr id="6" name="Slide Number Placeholder 5"/>
          <p:cNvSpPr>
            <a:spLocks noGrp="1"/>
          </p:cNvSpPr>
          <p:nvPr>
            <p:ph type="sldNum" sz="quarter" idx="11"/>
          </p:nvPr>
        </p:nvSpPr>
        <p:spPr>
          <a:xfrm>
            <a:off x="6705600" y="6381750"/>
            <a:ext cx="2438400" cy="476250"/>
          </a:xfrm>
        </p:spPr>
        <p:txBody>
          <a:bodyPr/>
          <a:lstStyle>
            <a:lvl1pPr>
              <a:defRPr/>
            </a:lvl1pPr>
          </a:lstStyle>
          <a:p>
            <a:r>
              <a:rPr lang="en-US"/>
              <a:t>PRCH © 2007</a:t>
            </a:r>
          </a:p>
          <a:p>
            <a:fld id="{DEFD40A7-118E-1041-BB52-2CDE32242C56}" type="slidenum">
              <a:rPr lang="en-US"/>
              <a:pPr/>
              <a:t>‹#›</a:t>
            </a:fld>
            <a:r>
              <a:rPr lang="en-US"/>
              <a:t>   </a:t>
            </a:r>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pPr>
              <a:defRPr/>
            </a:pPr>
            <a:endParaRPr lang="en-US"/>
          </a:p>
        </p:txBody>
      </p:sp>
    </p:spTree>
    <p:extLst>
      <p:ext uri="{BB962C8B-B14F-4D97-AF65-F5344CB8AC3E}">
        <p14:creationId xmlns:p14="http://schemas.microsoft.com/office/powerpoint/2010/main" val="4135471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90600" y="1981200"/>
            <a:ext cx="7772400" cy="4114800"/>
          </a:xfrm>
        </p:spPr>
        <p:txBody>
          <a:bodyPr/>
          <a:lstStyle/>
          <a:p>
            <a:endParaRPr lang="en-US"/>
          </a:p>
        </p:txBody>
      </p:sp>
      <p:sp>
        <p:nvSpPr>
          <p:cNvPr id="4" name="Date Placeholder 3"/>
          <p:cNvSpPr>
            <a:spLocks noGrp="1"/>
          </p:cNvSpPr>
          <p:nvPr>
            <p:ph type="dt" sz="half" idx="10"/>
          </p:nvPr>
        </p:nvSpPr>
        <p:spPr>
          <a:xfrm>
            <a:off x="914400" y="6248400"/>
            <a:ext cx="1905000" cy="457200"/>
          </a:xfrm>
        </p:spPr>
        <p:txBody>
          <a:bodyPr/>
          <a:lstStyle>
            <a:lvl1pPr>
              <a:defRPr/>
            </a:lvl1pPr>
          </a:lstStyle>
          <a:p>
            <a:endParaRPr lang="en-GB"/>
          </a:p>
        </p:txBody>
      </p:sp>
      <p:sp>
        <p:nvSpPr>
          <p:cNvPr id="5" name="Footer Placeholder 4"/>
          <p:cNvSpPr>
            <a:spLocks noGrp="1"/>
          </p:cNvSpPr>
          <p:nvPr>
            <p:ph type="ftr" sz="quarter" idx="11"/>
          </p:nvPr>
        </p:nvSpPr>
        <p:spPr>
          <a:xfrm>
            <a:off x="3200400" y="6248400"/>
            <a:ext cx="28956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6629400" y="6248400"/>
            <a:ext cx="1905000" cy="457200"/>
          </a:xfrm>
        </p:spPr>
        <p:txBody>
          <a:bodyPr/>
          <a:lstStyle>
            <a:lvl1pPr>
              <a:defRPr/>
            </a:lvl1pPr>
          </a:lstStyle>
          <a:p>
            <a:fld id="{C5A69691-4669-5946-AEDB-DCC1096DCAC8}" type="slidenum">
              <a:rPr lang="en-GB"/>
              <a:pPr/>
              <a:t>‹#›</a:t>
            </a:fld>
            <a:endParaRPr lang="en-GB"/>
          </a:p>
        </p:txBody>
      </p:sp>
    </p:spTree>
    <p:extLst>
      <p:ext uri="{BB962C8B-B14F-4D97-AF65-F5344CB8AC3E}">
        <p14:creationId xmlns:p14="http://schemas.microsoft.com/office/powerpoint/2010/main" val="7440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191982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40999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34924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305973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397749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148533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226282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E2A2C-CE90-6D45-AFAE-C9A75D7B1CA9}" type="datetimeFigureOut">
              <a:rPr lang="en-US" smtClean="0"/>
              <a:pPr/>
              <a:t>07/06/2016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672E1-624B-1142-A0BA-C4C9E8D53501}" type="slidenum">
              <a:rPr lang="en-US" smtClean="0"/>
              <a:pPr/>
              <a:t>‹#›</a:t>
            </a:fld>
            <a:endParaRPr lang="en-US"/>
          </a:p>
        </p:txBody>
      </p:sp>
    </p:spTree>
    <p:extLst>
      <p:ext uri="{BB962C8B-B14F-4D97-AF65-F5344CB8AC3E}">
        <p14:creationId xmlns:p14="http://schemas.microsoft.com/office/powerpoint/2010/main" val="60712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E2A2C-CE90-6D45-AFAE-C9A75D7B1CA9}" type="datetimeFigureOut">
              <a:rPr lang="en-US" smtClean="0"/>
              <a:pPr/>
              <a:t>07/06/2016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672E1-624B-1142-A0BA-C4C9E8D53501}" type="slidenum">
              <a:rPr lang="en-US" smtClean="0"/>
              <a:pPr/>
              <a:t>‹#›</a:t>
            </a:fld>
            <a:endParaRPr lang="en-US"/>
          </a:p>
        </p:txBody>
      </p:sp>
    </p:spTree>
    <p:extLst>
      <p:ext uri="{BB962C8B-B14F-4D97-AF65-F5344CB8AC3E}">
        <p14:creationId xmlns:p14="http://schemas.microsoft.com/office/powerpoint/2010/main" val="406812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aclu.org/reproductiverights/" TargetMode="External"/><Relationship Id="rId13" Type="http://schemas.openxmlformats.org/officeDocument/2006/relationships/hyperlink" Target="http://www.siecus.org/" TargetMode="External"/><Relationship Id="rId3" Type="http://schemas.openxmlformats.org/officeDocument/2006/relationships/hyperlink" Target="http://www.reproductiveaccess.org/" TargetMode="External"/><Relationship Id="rId7" Type="http://schemas.openxmlformats.org/officeDocument/2006/relationships/hyperlink" Target="http://www.adolescenthealth.org/" TargetMode="External"/><Relationship Id="rId12" Type="http://schemas.openxmlformats.org/officeDocument/2006/relationships/hyperlink" Target="http://www.gynob.emory.ed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acog.org--/" TargetMode="External"/><Relationship Id="rId11" Type="http://schemas.openxmlformats.org/officeDocument/2006/relationships/hyperlink" Target="http://www.cahl.org/" TargetMode="External"/><Relationship Id="rId5" Type="http://schemas.openxmlformats.org/officeDocument/2006/relationships/hyperlink" Target="http://www.aap.org/" TargetMode="External"/><Relationship Id="rId15" Type="http://schemas.openxmlformats.org/officeDocument/2006/relationships/image" Target="../media/image7.jpeg"/><Relationship Id="rId10" Type="http://schemas.openxmlformats.org/officeDocument/2006/relationships/hyperlink" Target="http://www.guttmacher.org/" TargetMode="External"/><Relationship Id="rId4" Type="http://schemas.openxmlformats.org/officeDocument/2006/relationships/hyperlink" Target="http://www.prch.org/" TargetMode="External"/><Relationship Id="rId9" Type="http://schemas.openxmlformats.org/officeDocument/2006/relationships/hyperlink" Target="http://www.advocatesforyouth.org/" TargetMode="External"/><Relationship Id="rId14" Type="http://schemas.openxmlformats.org/officeDocument/2006/relationships/hyperlink" Target="http://www.arhp.or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acog.org/bookstore/Tool_Kit_for_Teen_Care_P348C84.cf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ed.org/Publications/upload/ECtoolkit3283.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mountsinai.org/msh/msh_program.jsp?url=clinical_services/ahc.htm" TargetMode="External"/><Relationship Id="rId5" Type="http://schemas.openxmlformats.org/officeDocument/2006/relationships/hyperlink" Target="http://www.cumc.columbia.edu/dept/sph/popfam/" TargetMode="External"/><Relationship Id="rId4" Type="http://schemas.openxmlformats.org/officeDocument/2006/relationships/hyperlink" Target="http://www.kff.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Ngừa</a:t>
            </a:r>
            <a:r>
              <a:rPr lang="en-US" dirty="0" smtClean="0"/>
              <a:t> </a:t>
            </a:r>
            <a:r>
              <a:rPr lang="en-US" dirty="0" err="1" smtClean="0"/>
              <a:t>thai</a:t>
            </a:r>
            <a:r>
              <a:rPr lang="en-US" dirty="0" smtClean="0"/>
              <a:t> ở VTN:</a:t>
            </a:r>
            <a:br>
              <a:rPr lang="en-US" dirty="0" smtClean="0"/>
            </a:br>
            <a:r>
              <a:rPr lang="en-US" dirty="0" err="1" smtClean="0"/>
              <a:t>Phương</a:t>
            </a:r>
            <a:r>
              <a:rPr lang="en-US" dirty="0" smtClean="0"/>
              <a:t> </a:t>
            </a:r>
            <a:r>
              <a:rPr lang="en-US" dirty="0" err="1" smtClean="0"/>
              <a:t>pháp</a:t>
            </a:r>
            <a:r>
              <a:rPr lang="en-US" dirty="0" smtClean="0"/>
              <a:t> </a:t>
            </a:r>
            <a:r>
              <a:rPr lang="en-US" dirty="0" err="1" smtClean="0"/>
              <a:t>nào</a:t>
            </a:r>
            <a:r>
              <a:rPr lang="en-US" dirty="0" smtClean="0"/>
              <a:t> </a:t>
            </a:r>
            <a:r>
              <a:rPr lang="en-US" dirty="0" err="1" smtClean="0"/>
              <a:t>là</a:t>
            </a:r>
            <a:r>
              <a:rPr lang="en-US" dirty="0" smtClean="0"/>
              <a:t> </a:t>
            </a:r>
            <a:r>
              <a:rPr lang="en-US" dirty="0" err="1" smtClean="0"/>
              <a:t>tốt</a:t>
            </a:r>
            <a:r>
              <a:rPr lang="en-US" dirty="0" smtClean="0"/>
              <a:t> </a:t>
            </a:r>
            <a:r>
              <a:rPr lang="en-US" dirty="0" err="1" smtClean="0"/>
              <a:t>nhất</a:t>
            </a:r>
            <a:r>
              <a:rPr lang="en-US" dirty="0" smtClean="0"/>
              <a:t>?</a:t>
            </a:r>
            <a:endParaRPr lang="en-US" dirty="0"/>
          </a:p>
        </p:txBody>
      </p:sp>
      <p:sp>
        <p:nvSpPr>
          <p:cNvPr id="3" name="Subtitle 2"/>
          <p:cNvSpPr>
            <a:spLocks noGrp="1"/>
          </p:cNvSpPr>
          <p:nvPr>
            <p:ph type="subTitle" idx="1"/>
          </p:nvPr>
        </p:nvSpPr>
        <p:spPr/>
        <p:txBody>
          <a:bodyPr>
            <a:normAutofit fontScale="70000" lnSpcReduction="20000"/>
          </a:bodyPr>
          <a:lstStyle/>
          <a:p>
            <a:r>
              <a:rPr lang="en-US" sz="4000" dirty="0" smtClean="0"/>
              <a:t>Clare Harney, MD</a:t>
            </a:r>
          </a:p>
          <a:p>
            <a:endParaRPr lang="en-US" dirty="0"/>
          </a:p>
          <a:p>
            <a:r>
              <a:rPr lang="en-US" dirty="0" smtClean="0"/>
              <a:t>Adapted from slides by </a:t>
            </a:r>
          </a:p>
          <a:p>
            <a:r>
              <a:rPr lang="en-US" dirty="0" smtClean="0"/>
              <a:t>Jenny Robinson</a:t>
            </a:r>
            <a:r>
              <a:rPr lang="en-US" dirty="0"/>
              <a:t> </a:t>
            </a:r>
            <a:r>
              <a:rPr lang="en-US" dirty="0" smtClean="0"/>
              <a:t>MD, Regina-Maria Renner MD/MPH, and Philip </a:t>
            </a:r>
            <a:r>
              <a:rPr lang="en-US" dirty="0" err="1" smtClean="0"/>
              <a:t>Darney</a:t>
            </a:r>
            <a:r>
              <a:rPr lang="en-US" dirty="0" smtClean="0"/>
              <a:t> MD/MSc</a:t>
            </a:r>
            <a:endParaRPr lang="en-US" dirty="0"/>
          </a:p>
        </p:txBody>
      </p:sp>
    </p:spTree>
    <p:extLst>
      <p:ext uri="{BB962C8B-B14F-4D97-AF65-F5344CB8AC3E}">
        <p14:creationId xmlns:p14="http://schemas.microsoft.com/office/powerpoint/2010/main" val="359388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Có</a:t>
            </a:r>
            <a:r>
              <a:rPr lang="en-US" dirty="0" smtClean="0"/>
              <a:t> </a:t>
            </a:r>
            <a:r>
              <a:rPr lang="en-US" dirty="0" err="1" smtClean="0"/>
              <a:t>cần</a:t>
            </a:r>
            <a:r>
              <a:rPr lang="en-US" dirty="0" smtClean="0"/>
              <a:t> </a:t>
            </a:r>
            <a:r>
              <a:rPr lang="en-US" dirty="0" err="1" smtClean="0"/>
              <a:t>quan</a:t>
            </a:r>
            <a:r>
              <a:rPr lang="en-US" dirty="0" smtClean="0"/>
              <a:t> </a:t>
            </a:r>
            <a:r>
              <a:rPr lang="en-US" dirty="0" err="1" smtClean="0"/>
              <a:t>tâm</a:t>
            </a:r>
            <a:r>
              <a:rPr lang="en-US" dirty="0" smtClean="0"/>
              <a:t> </a:t>
            </a:r>
            <a:r>
              <a:rPr lang="en-US" dirty="0" err="1" smtClean="0"/>
              <a:t>đến</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err="1" smtClean="0">
                <a:latin typeface="+mj-lt"/>
              </a:rPr>
              <a:t>Giao</a:t>
            </a:r>
            <a:r>
              <a:rPr lang="en-US" dirty="0" smtClean="0">
                <a:latin typeface="+mj-lt"/>
              </a:rPr>
              <a:t> </a:t>
            </a:r>
            <a:r>
              <a:rPr lang="en-US" dirty="0" err="1" smtClean="0">
                <a:latin typeface="+mj-lt"/>
              </a:rPr>
              <a:t>hợp</a:t>
            </a:r>
            <a:r>
              <a:rPr lang="en-US" dirty="0" smtClean="0">
                <a:latin typeface="+mj-lt"/>
              </a:rPr>
              <a:t> </a:t>
            </a:r>
            <a:r>
              <a:rPr lang="en-US" dirty="0" err="1" smtClean="0">
                <a:latin typeface="+mj-lt"/>
              </a:rPr>
              <a:t>gián</a:t>
            </a:r>
            <a:r>
              <a:rPr lang="en-US" dirty="0" smtClean="0">
                <a:latin typeface="+mj-lt"/>
              </a:rPr>
              <a:t> </a:t>
            </a:r>
            <a:r>
              <a:rPr lang="en-US" dirty="0" err="1" smtClean="0">
                <a:latin typeface="+mj-lt"/>
              </a:rPr>
              <a:t>đoạn</a:t>
            </a:r>
            <a:endParaRPr lang="en-US" dirty="0">
              <a:latin typeface="+mj-lt"/>
            </a:endParaRPr>
          </a:p>
          <a:p>
            <a:pPr lvl="1">
              <a:lnSpc>
                <a:spcPct val="90000"/>
              </a:lnSpc>
            </a:pPr>
            <a:r>
              <a:rPr lang="en-US" dirty="0" err="1" smtClean="0">
                <a:latin typeface="+mj-lt"/>
              </a:rPr>
              <a:t>Hiệu</a:t>
            </a:r>
            <a:r>
              <a:rPr lang="en-US" dirty="0" smtClean="0">
                <a:latin typeface="+mj-lt"/>
              </a:rPr>
              <a:t> </a:t>
            </a:r>
            <a:r>
              <a:rPr lang="en-US" dirty="0" err="1" smtClean="0">
                <a:latin typeface="+mj-lt"/>
              </a:rPr>
              <a:t>quả</a:t>
            </a:r>
            <a:r>
              <a:rPr lang="en-US" dirty="0" smtClean="0">
                <a:latin typeface="+mj-lt"/>
              </a:rPr>
              <a:t> </a:t>
            </a:r>
            <a:r>
              <a:rPr lang="en-US" dirty="0" err="1" smtClean="0">
                <a:latin typeface="+mj-lt"/>
              </a:rPr>
              <a:t>thấp</a:t>
            </a:r>
            <a:r>
              <a:rPr lang="en-US" dirty="0" smtClean="0">
                <a:latin typeface="+mj-lt"/>
              </a:rPr>
              <a:t> (</a:t>
            </a:r>
            <a:r>
              <a:rPr lang="en-US" dirty="0" err="1" smtClean="0">
                <a:latin typeface="+mj-lt"/>
              </a:rPr>
              <a:t>Tỷ</a:t>
            </a:r>
            <a:r>
              <a:rPr lang="en-US" dirty="0" smtClean="0">
                <a:latin typeface="+mj-lt"/>
              </a:rPr>
              <a:t> </a:t>
            </a:r>
            <a:r>
              <a:rPr lang="en-US" dirty="0" err="1" smtClean="0">
                <a:latin typeface="+mj-lt"/>
              </a:rPr>
              <a:t>lệ</a:t>
            </a:r>
            <a:r>
              <a:rPr lang="en-US" dirty="0" smtClean="0">
                <a:latin typeface="+mj-lt"/>
              </a:rPr>
              <a:t> </a:t>
            </a:r>
            <a:r>
              <a:rPr lang="en-US" dirty="0" err="1" smtClean="0">
                <a:latin typeface="+mj-lt"/>
              </a:rPr>
              <a:t>thất</a:t>
            </a:r>
            <a:r>
              <a:rPr lang="en-US" dirty="0" smtClean="0">
                <a:latin typeface="+mj-lt"/>
              </a:rPr>
              <a:t> </a:t>
            </a:r>
            <a:r>
              <a:rPr lang="en-US" dirty="0" err="1" smtClean="0">
                <a:latin typeface="+mj-lt"/>
              </a:rPr>
              <a:t>bại</a:t>
            </a:r>
            <a:r>
              <a:rPr lang="en-US" dirty="0" smtClean="0">
                <a:latin typeface="+mj-lt"/>
              </a:rPr>
              <a:t> </a:t>
            </a:r>
            <a:r>
              <a:rPr lang="en-US" dirty="0" err="1" smtClean="0">
                <a:latin typeface="+mj-lt"/>
              </a:rPr>
              <a:t>là</a:t>
            </a:r>
            <a:r>
              <a:rPr lang="en-US" dirty="0" smtClean="0">
                <a:latin typeface="+mj-lt"/>
              </a:rPr>
              <a:t> 27%)</a:t>
            </a:r>
            <a:endParaRPr lang="en-US" dirty="0">
              <a:latin typeface="+mj-lt"/>
            </a:endParaRPr>
          </a:p>
          <a:p>
            <a:pPr lvl="1">
              <a:lnSpc>
                <a:spcPct val="90000"/>
              </a:lnSpc>
            </a:pPr>
            <a:r>
              <a:rPr lang="en-US" dirty="0" err="1" smtClean="0">
                <a:latin typeface="+mj-lt"/>
              </a:rPr>
              <a:t>Nguy</a:t>
            </a:r>
            <a:r>
              <a:rPr lang="en-US" dirty="0" smtClean="0">
                <a:latin typeface="+mj-lt"/>
              </a:rPr>
              <a:t> </a:t>
            </a:r>
            <a:r>
              <a:rPr lang="en-US" dirty="0" err="1" smtClean="0">
                <a:latin typeface="+mj-lt"/>
              </a:rPr>
              <a:t>cơ</a:t>
            </a:r>
            <a:r>
              <a:rPr lang="en-US" dirty="0" smtClean="0">
                <a:latin typeface="+mj-lt"/>
              </a:rPr>
              <a:t> </a:t>
            </a:r>
            <a:r>
              <a:rPr lang="en-US" dirty="0" err="1" smtClean="0">
                <a:latin typeface="+mj-lt"/>
              </a:rPr>
              <a:t>mắc</a:t>
            </a:r>
            <a:r>
              <a:rPr lang="en-US" dirty="0" smtClean="0">
                <a:latin typeface="+mj-lt"/>
              </a:rPr>
              <a:t> </a:t>
            </a:r>
            <a:r>
              <a:rPr lang="en-US" dirty="0" err="1" smtClean="0">
                <a:latin typeface="+mj-lt"/>
              </a:rPr>
              <a:t>bệnh</a:t>
            </a:r>
            <a:r>
              <a:rPr lang="en-US" dirty="0" smtClean="0">
                <a:latin typeface="+mj-lt"/>
              </a:rPr>
              <a:t> LTQĐTD</a:t>
            </a:r>
            <a:endParaRPr lang="en-US" dirty="0">
              <a:latin typeface="+mj-lt"/>
            </a:endParaRPr>
          </a:p>
          <a:p>
            <a:pPr>
              <a:lnSpc>
                <a:spcPct val="90000"/>
              </a:lnSpc>
            </a:pPr>
            <a:r>
              <a:rPr lang="en-US" dirty="0" err="1" smtClean="0">
                <a:latin typeface="+mj-lt"/>
              </a:rPr>
              <a:t>Tránh</a:t>
            </a:r>
            <a:r>
              <a:rPr lang="en-US" dirty="0" smtClean="0">
                <a:latin typeface="+mj-lt"/>
              </a:rPr>
              <a:t> </a:t>
            </a:r>
            <a:r>
              <a:rPr lang="en-US" dirty="0" err="1" smtClean="0">
                <a:latin typeface="+mj-lt"/>
              </a:rPr>
              <a:t>ngày</a:t>
            </a:r>
            <a:r>
              <a:rPr lang="en-US" dirty="0" smtClean="0">
                <a:latin typeface="+mj-lt"/>
              </a:rPr>
              <a:t> </a:t>
            </a:r>
            <a:r>
              <a:rPr lang="en-US" dirty="0" err="1" smtClean="0">
                <a:latin typeface="+mj-lt"/>
              </a:rPr>
              <a:t>phóng</a:t>
            </a:r>
            <a:r>
              <a:rPr lang="en-US" dirty="0" smtClean="0">
                <a:latin typeface="+mj-lt"/>
              </a:rPr>
              <a:t> </a:t>
            </a:r>
            <a:r>
              <a:rPr lang="en-US" dirty="0" err="1" smtClean="0">
                <a:latin typeface="+mj-lt"/>
              </a:rPr>
              <a:t>noãn</a:t>
            </a:r>
            <a:endParaRPr lang="en-US" dirty="0">
              <a:latin typeface="+mj-lt"/>
            </a:endParaRPr>
          </a:p>
          <a:p>
            <a:pPr lvl="1">
              <a:lnSpc>
                <a:spcPct val="90000"/>
              </a:lnSpc>
            </a:pPr>
            <a:r>
              <a:rPr lang="en-US" dirty="0" err="1">
                <a:latin typeface="+mj-lt"/>
              </a:rPr>
              <a:t>Hiệu</a:t>
            </a:r>
            <a:r>
              <a:rPr lang="en-US" dirty="0">
                <a:latin typeface="+mj-lt"/>
              </a:rPr>
              <a:t> </a:t>
            </a:r>
            <a:r>
              <a:rPr lang="en-US" dirty="0" err="1">
                <a:latin typeface="+mj-lt"/>
              </a:rPr>
              <a:t>quả</a:t>
            </a:r>
            <a:r>
              <a:rPr lang="en-US" dirty="0">
                <a:latin typeface="+mj-lt"/>
              </a:rPr>
              <a:t> </a:t>
            </a:r>
            <a:r>
              <a:rPr lang="en-US" dirty="0" err="1">
                <a:latin typeface="+mj-lt"/>
              </a:rPr>
              <a:t>thấp</a:t>
            </a:r>
            <a:r>
              <a:rPr lang="en-US" dirty="0">
                <a:latin typeface="+mj-lt"/>
              </a:rPr>
              <a:t> (</a:t>
            </a:r>
            <a:r>
              <a:rPr lang="en-US" dirty="0" err="1">
                <a:latin typeface="+mj-lt"/>
              </a:rPr>
              <a:t>Tỷ</a:t>
            </a:r>
            <a:r>
              <a:rPr lang="en-US" dirty="0">
                <a:latin typeface="+mj-lt"/>
              </a:rPr>
              <a:t> </a:t>
            </a:r>
            <a:r>
              <a:rPr lang="en-US" dirty="0" err="1">
                <a:latin typeface="+mj-lt"/>
              </a:rPr>
              <a:t>lệ</a:t>
            </a:r>
            <a:r>
              <a:rPr lang="en-US" dirty="0">
                <a:latin typeface="+mj-lt"/>
              </a:rPr>
              <a:t> </a:t>
            </a:r>
            <a:r>
              <a:rPr lang="en-US" dirty="0" err="1">
                <a:latin typeface="+mj-lt"/>
              </a:rPr>
              <a:t>thất</a:t>
            </a:r>
            <a:r>
              <a:rPr lang="en-US" dirty="0">
                <a:latin typeface="+mj-lt"/>
              </a:rPr>
              <a:t> </a:t>
            </a:r>
            <a:r>
              <a:rPr lang="en-US" dirty="0" err="1">
                <a:latin typeface="+mj-lt"/>
              </a:rPr>
              <a:t>bại</a:t>
            </a:r>
            <a:r>
              <a:rPr lang="en-US" dirty="0">
                <a:latin typeface="+mj-lt"/>
              </a:rPr>
              <a:t> </a:t>
            </a:r>
            <a:r>
              <a:rPr lang="en-US" dirty="0" err="1">
                <a:latin typeface="+mj-lt"/>
              </a:rPr>
              <a:t>là</a:t>
            </a:r>
            <a:r>
              <a:rPr lang="en-US" dirty="0">
                <a:latin typeface="+mj-lt"/>
              </a:rPr>
              <a:t> </a:t>
            </a:r>
            <a:r>
              <a:rPr lang="en-US" dirty="0" smtClean="0">
                <a:latin typeface="+mj-lt"/>
              </a:rPr>
              <a:t>12 - 25%)</a:t>
            </a:r>
            <a:endParaRPr lang="en-US" dirty="0">
              <a:latin typeface="+mj-lt"/>
            </a:endParaRPr>
          </a:p>
          <a:p>
            <a:pPr lvl="1">
              <a:lnSpc>
                <a:spcPct val="90000"/>
              </a:lnSpc>
            </a:pPr>
            <a:r>
              <a:rPr lang="en-US" dirty="0" err="1">
                <a:latin typeface="+mj-lt"/>
              </a:rPr>
              <a:t>Nguy</a:t>
            </a:r>
            <a:r>
              <a:rPr lang="en-US" dirty="0">
                <a:latin typeface="+mj-lt"/>
              </a:rPr>
              <a:t> </a:t>
            </a:r>
            <a:r>
              <a:rPr lang="en-US" dirty="0" err="1">
                <a:latin typeface="+mj-lt"/>
              </a:rPr>
              <a:t>cơ</a:t>
            </a:r>
            <a:r>
              <a:rPr lang="en-US" dirty="0">
                <a:latin typeface="+mj-lt"/>
              </a:rPr>
              <a:t> </a:t>
            </a:r>
            <a:r>
              <a:rPr lang="en-US" dirty="0" err="1">
                <a:latin typeface="+mj-lt"/>
              </a:rPr>
              <a:t>mắc</a:t>
            </a:r>
            <a:r>
              <a:rPr lang="en-US" dirty="0">
                <a:latin typeface="+mj-lt"/>
              </a:rPr>
              <a:t> </a:t>
            </a:r>
            <a:r>
              <a:rPr lang="en-US" dirty="0" err="1">
                <a:latin typeface="+mj-lt"/>
              </a:rPr>
              <a:t>bệnh</a:t>
            </a:r>
            <a:r>
              <a:rPr lang="en-US" dirty="0">
                <a:latin typeface="+mj-lt"/>
              </a:rPr>
              <a:t> LTQĐTD</a:t>
            </a:r>
          </a:p>
          <a:p>
            <a:pPr lvl="1">
              <a:lnSpc>
                <a:spcPct val="90000"/>
              </a:lnSpc>
            </a:pPr>
            <a:r>
              <a:rPr lang="en-US" dirty="0" smtClean="0">
                <a:latin typeface="+mj-lt"/>
              </a:rPr>
              <a:t> Chu </a:t>
            </a:r>
            <a:r>
              <a:rPr lang="en-US" dirty="0" err="1" smtClean="0">
                <a:latin typeface="+mj-lt"/>
              </a:rPr>
              <a:t>kỳ</a:t>
            </a:r>
            <a:r>
              <a:rPr lang="en-US" dirty="0" smtClean="0">
                <a:latin typeface="+mj-lt"/>
              </a:rPr>
              <a:t> </a:t>
            </a:r>
            <a:r>
              <a:rPr lang="en-US" dirty="0" err="1" smtClean="0">
                <a:latin typeface="+mj-lt"/>
              </a:rPr>
              <a:t>kinh</a:t>
            </a:r>
            <a:r>
              <a:rPr lang="en-US" dirty="0" smtClean="0">
                <a:latin typeface="+mj-lt"/>
              </a:rPr>
              <a:t> </a:t>
            </a:r>
            <a:r>
              <a:rPr lang="en-US" dirty="0" err="1" smtClean="0">
                <a:latin typeface="+mj-lt"/>
              </a:rPr>
              <a:t>nguyệt</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đều</a:t>
            </a:r>
            <a:r>
              <a:rPr lang="en-US" dirty="0" smtClean="0">
                <a:latin typeface="+mj-lt"/>
              </a:rPr>
              <a:t> </a:t>
            </a:r>
            <a:r>
              <a:rPr lang="en-US" dirty="0" err="1" smtClean="0">
                <a:latin typeface="+mj-lt"/>
              </a:rPr>
              <a:t>gây</a:t>
            </a:r>
            <a:r>
              <a:rPr lang="en-US" dirty="0" smtClean="0">
                <a:latin typeface="+mj-lt"/>
              </a:rPr>
              <a:t> </a:t>
            </a:r>
            <a:r>
              <a:rPr lang="en-US" dirty="0" err="1" smtClean="0">
                <a:latin typeface="+mj-lt"/>
              </a:rPr>
              <a:t>dự</a:t>
            </a:r>
            <a:r>
              <a:rPr lang="en-US" dirty="0" smtClean="0">
                <a:latin typeface="+mj-lt"/>
              </a:rPr>
              <a:t> </a:t>
            </a:r>
            <a:r>
              <a:rPr lang="en-US" dirty="0" err="1" smtClean="0">
                <a:latin typeface="+mj-lt"/>
              </a:rPr>
              <a:t>đoán</a:t>
            </a:r>
            <a:r>
              <a:rPr lang="en-US" dirty="0" smtClean="0">
                <a:latin typeface="+mj-lt"/>
              </a:rPr>
              <a:t> </a:t>
            </a:r>
            <a:r>
              <a:rPr lang="en-US" dirty="0" err="1" smtClean="0">
                <a:latin typeface="+mj-lt"/>
              </a:rPr>
              <a:t>ngày</a:t>
            </a:r>
            <a:r>
              <a:rPr lang="en-US" dirty="0" smtClean="0">
                <a:latin typeface="+mj-lt"/>
              </a:rPr>
              <a:t> </a:t>
            </a:r>
            <a:r>
              <a:rPr lang="en-US" dirty="0" err="1" smtClean="0">
                <a:latin typeface="+mj-lt"/>
              </a:rPr>
              <a:t>phóng</a:t>
            </a:r>
            <a:r>
              <a:rPr lang="en-US" dirty="0" smtClean="0">
                <a:latin typeface="+mj-lt"/>
              </a:rPr>
              <a:t> </a:t>
            </a:r>
            <a:r>
              <a:rPr lang="en-US" dirty="0" err="1" smtClean="0">
                <a:latin typeface="+mj-lt"/>
              </a:rPr>
              <a:t>noãn</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xác</a:t>
            </a:r>
            <a:endParaRPr lang="en-US" dirty="0">
              <a:latin typeface="+mj-lt"/>
            </a:endParaRPr>
          </a:p>
        </p:txBody>
      </p:sp>
    </p:spTree>
    <p:extLst>
      <p:ext uri="{BB962C8B-B14F-4D97-AF65-F5344CB8AC3E}">
        <p14:creationId xmlns:p14="http://schemas.microsoft.com/office/powerpoint/2010/main" val="383878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err="1" smtClean="0"/>
              <a:t>toàn</a:t>
            </a:r>
            <a:r>
              <a:rPr lang="en-US" dirty="0" smtClean="0"/>
              <a:t> – </a:t>
            </a:r>
            <a:r>
              <a:rPr lang="en-US" dirty="0" err="1" smtClean="0"/>
              <a:t>Vô</a:t>
            </a:r>
            <a:r>
              <a:rPr lang="en-US" dirty="0" smtClean="0"/>
              <a:t> </a:t>
            </a:r>
            <a:r>
              <a:rPr lang="en-US" dirty="0" err="1" smtClean="0"/>
              <a:t>sinh</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Chưa</a:t>
            </a:r>
            <a:r>
              <a:rPr lang="en-US" dirty="0" smtClean="0"/>
              <a:t> </a:t>
            </a:r>
            <a:r>
              <a:rPr lang="en-US" dirty="0" err="1" smtClean="0"/>
              <a:t>có</a:t>
            </a:r>
            <a:r>
              <a:rPr lang="en-US" dirty="0" smtClean="0"/>
              <a:t> </a:t>
            </a:r>
            <a:r>
              <a:rPr lang="en-US" dirty="0" err="1" smtClean="0"/>
              <a:t>bằng</a:t>
            </a:r>
            <a:r>
              <a:rPr lang="en-US" dirty="0" smtClean="0"/>
              <a:t> </a:t>
            </a:r>
            <a:r>
              <a:rPr lang="en-US" dirty="0" err="1" smtClean="0"/>
              <a:t>chứng</a:t>
            </a:r>
            <a:r>
              <a:rPr lang="en-US" dirty="0" smtClean="0"/>
              <a:t> </a:t>
            </a:r>
            <a:r>
              <a:rPr lang="en-US" dirty="0" err="1" smtClean="0"/>
              <a:t>nào</a:t>
            </a:r>
            <a:r>
              <a:rPr lang="en-US" dirty="0" smtClean="0"/>
              <a:t> </a:t>
            </a:r>
            <a:r>
              <a:rPr lang="en-US" dirty="0" err="1" smtClean="0"/>
              <a:t>chứng</a:t>
            </a:r>
            <a:r>
              <a:rPr lang="en-US" dirty="0" smtClean="0"/>
              <a:t> minh </a:t>
            </a:r>
            <a:r>
              <a:rPr lang="en-US" dirty="0" err="1" smtClean="0"/>
              <a:t>sẽ</a:t>
            </a:r>
            <a:r>
              <a:rPr lang="en-US" dirty="0" smtClean="0"/>
              <a:t> </a:t>
            </a:r>
            <a:r>
              <a:rPr lang="en-US" dirty="0" err="1" smtClean="0"/>
              <a:t>giảm</a:t>
            </a:r>
            <a:r>
              <a:rPr lang="en-US" dirty="0" smtClean="0"/>
              <a:t> </a:t>
            </a:r>
            <a:r>
              <a:rPr lang="en-US" dirty="0" err="1" smtClean="0"/>
              <a:t>tỷ</a:t>
            </a:r>
            <a:r>
              <a:rPr lang="en-US" dirty="0" smtClean="0"/>
              <a:t> </a:t>
            </a:r>
            <a:r>
              <a:rPr lang="en-US" dirty="0" err="1" smtClean="0"/>
              <a:t>lệ</a:t>
            </a:r>
            <a:r>
              <a:rPr lang="en-US" dirty="0" smtClean="0"/>
              <a:t> </a:t>
            </a:r>
            <a:r>
              <a:rPr lang="en-US" dirty="0" err="1" smtClean="0"/>
              <a:t>có</a:t>
            </a:r>
            <a:r>
              <a:rPr lang="en-US" dirty="0" smtClean="0"/>
              <a:t> </a:t>
            </a:r>
            <a:r>
              <a:rPr lang="en-US" dirty="0" err="1" smtClean="0"/>
              <a:t>thai</a:t>
            </a:r>
            <a:r>
              <a:rPr lang="en-US" dirty="0" smtClean="0"/>
              <a:t> </a:t>
            </a:r>
            <a:r>
              <a:rPr lang="en-US" dirty="0" err="1" smtClean="0"/>
              <a:t>sau</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dụng</a:t>
            </a:r>
            <a:r>
              <a:rPr lang="en-US" dirty="0" smtClean="0"/>
              <a:t> </a:t>
            </a:r>
            <a:r>
              <a:rPr lang="en-US" dirty="0" err="1" smtClean="0"/>
              <a:t>cụ</a:t>
            </a:r>
            <a:r>
              <a:rPr lang="en-US" dirty="0" smtClean="0"/>
              <a:t> </a:t>
            </a:r>
            <a:r>
              <a:rPr lang="en-US" dirty="0" err="1" smtClean="0"/>
              <a:t>tử</a:t>
            </a:r>
            <a:r>
              <a:rPr lang="en-US" dirty="0" smtClean="0"/>
              <a:t> </a:t>
            </a:r>
            <a:r>
              <a:rPr lang="en-US" dirty="0" err="1" smtClean="0"/>
              <a:t>cung</a:t>
            </a:r>
            <a:r>
              <a:rPr lang="en-US" dirty="0" smtClean="0"/>
              <a:t> </a:t>
            </a:r>
            <a:r>
              <a:rPr lang="en-US" dirty="0" err="1" smtClean="0"/>
              <a:t>và</a:t>
            </a:r>
            <a:r>
              <a:rPr lang="en-US" dirty="0" smtClean="0"/>
              <a:t> </a:t>
            </a:r>
            <a:r>
              <a:rPr lang="en-US" dirty="0" err="1" smtClean="0"/>
              <a:t>thuốc</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phối</a:t>
            </a:r>
            <a:r>
              <a:rPr lang="en-US" dirty="0" smtClean="0"/>
              <a:t> </a:t>
            </a:r>
            <a:r>
              <a:rPr lang="en-US" dirty="0" err="1" smtClean="0"/>
              <a:t>hợp</a:t>
            </a:r>
            <a:r>
              <a:rPr lang="en-US" dirty="0" smtClean="0"/>
              <a:t>.</a:t>
            </a:r>
            <a:endParaRPr lang="en-US" baseline="30000" dirty="0" smtClean="0"/>
          </a:p>
          <a:p>
            <a:endParaRPr lang="en-US" dirty="0"/>
          </a:p>
        </p:txBody>
      </p:sp>
      <p:sp>
        <p:nvSpPr>
          <p:cNvPr id="4" name="TextBox 3"/>
          <p:cNvSpPr txBox="1"/>
          <p:nvPr/>
        </p:nvSpPr>
        <p:spPr>
          <a:xfrm>
            <a:off x="457200" y="6096006"/>
            <a:ext cx="8229600" cy="646331"/>
          </a:xfrm>
          <a:prstGeom prst="rect">
            <a:avLst/>
          </a:prstGeom>
          <a:noFill/>
        </p:spPr>
        <p:txBody>
          <a:bodyPr wrap="square" rtlCol="0">
            <a:spAutoFit/>
          </a:bodyPr>
          <a:lstStyle/>
          <a:p>
            <a:pPr marL="342900" indent="-342900">
              <a:buAutoNum type="arabicPeriod"/>
            </a:pPr>
            <a:r>
              <a:rPr lang="en-US" dirty="0" err="1" smtClean="0"/>
              <a:t>Hov</a:t>
            </a:r>
            <a:r>
              <a:rPr lang="en-US" dirty="0" smtClean="0"/>
              <a:t> GG et al. Contraception 2007;75(2):88-92.</a:t>
            </a:r>
          </a:p>
          <a:p>
            <a:pPr marL="342900" indent="-342900">
              <a:buAutoNum type="arabicPeriod"/>
            </a:pPr>
            <a:r>
              <a:rPr lang="en-US" dirty="0" smtClean="0"/>
              <a:t>Doll H et al. BJOG 2001;108(3):304-14.</a:t>
            </a:r>
            <a:endParaRPr lang="en-US" dirty="0"/>
          </a:p>
        </p:txBody>
      </p:sp>
    </p:spTree>
    <p:extLst>
      <p:ext uri="{BB962C8B-B14F-4D97-AF65-F5344CB8AC3E}">
        <p14:creationId xmlns:p14="http://schemas.microsoft.com/office/powerpoint/2010/main" val="67329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err="1" smtClean="0"/>
              <a:t>toàn</a:t>
            </a:r>
            <a:r>
              <a:rPr lang="en-US" dirty="0" smtClean="0"/>
              <a:t> – </a:t>
            </a:r>
            <a:r>
              <a:rPr lang="en-US" dirty="0" err="1" smtClean="0"/>
              <a:t>Bệnh</a:t>
            </a:r>
            <a:r>
              <a:rPr lang="en-US" dirty="0" smtClean="0"/>
              <a:t> LTQĐTD</a:t>
            </a:r>
            <a:endParaRPr lang="en-US" dirty="0"/>
          </a:p>
        </p:txBody>
      </p:sp>
      <p:sp>
        <p:nvSpPr>
          <p:cNvPr id="3" name="Content Placeholder 2"/>
          <p:cNvSpPr>
            <a:spLocks noGrp="1"/>
          </p:cNvSpPr>
          <p:nvPr>
            <p:ph idx="1"/>
          </p:nvPr>
        </p:nvSpPr>
        <p:spPr>
          <a:xfrm>
            <a:off x="457200" y="1463434"/>
            <a:ext cx="8229600" cy="4525963"/>
          </a:xfrm>
        </p:spPr>
        <p:txBody>
          <a:bodyPr>
            <a:normAutofit fontScale="92500" lnSpcReduction="10000"/>
          </a:bodyPr>
          <a:lstStyle/>
          <a:p>
            <a:r>
              <a:rPr lang="en-US" sz="3600" dirty="0" err="1" smtClean="0"/>
              <a:t>Thuốc</a:t>
            </a:r>
            <a:r>
              <a:rPr lang="en-US" sz="3600" dirty="0" smtClean="0"/>
              <a:t> </a:t>
            </a:r>
            <a:r>
              <a:rPr lang="en-US" sz="3600" dirty="0" err="1" smtClean="0"/>
              <a:t>ngừa</a:t>
            </a:r>
            <a:r>
              <a:rPr lang="en-US" sz="3600" dirty="0" smtClean="0"/>
              <a:t> </a:t>
            </a:r>
            <a:r>
              <a:rPr lang="en-US" sz="3600" dirty="0" err="1" smtClean="0"/>
              <a:t>thai</a:t>
            </a:r>
            <a:r>
              <a:rPr lang="en-US" sz="3600" dirty="0" smtClean="0"/>
              <a:t> </a:t>
            </a:r>
            <a:r>
              <a:rPr lang="en-US" sz="3600" dirty="0" err="1" smtClean="0"/>
              <a:t>liều</a:t>
            </a:r>
            <a:r>
              <a:rPr lang="en-US" sz="3600" dirty="0" smtClean="0"/>
              <a:t> </a:t>
            </a:r>
            <a:r>
              <a:rPr lang="en-US" sz="3600" dirty="0" err="1" smtClean="0"/>
              <a:t>thấp</a:t>
            </a:r>
            <a:r>
              <a:rPr lang="en-US" sz="3600" dirty="0" smtClean="0"/>
              <a:t> </a:t>
            </a:r>
            <a:r>
              <a:rPr lang="en-US" sz="3600" dirty="0" err="1" smtClean="0"/>
              <a:t>giảm</a:t>
            </a:r>
            <a:r>
              <a:rPr lang="en-US" sz="3600" dirty="0" smtClean="0"/>
              <a:t> </a:t>
            </a:r>
            <a:r>
              <a:rPr lang="en-US" sz="3600" dirty="0" err="1" smtClean="0"/>
              <a:t>nhẹ</a:t>
            </a:r>
            <a:r>
              <a:rPr lang="en-US" sz="3600" dirty="0" smtClean="0"/>
              <a:t> </a:t>
            </a:r>
            <a:r>
              <a:rPr lang="en-US" sz="3600" dirty="0" err="1" smtClean="0"/>
              <a:t>tỷ</a:t>
            </a:r>
            <a:r>
              <a:rPr lang="en-US" sz="3600" dirty="0" smtClean="0"/>
              <a:t> </a:t>
            </a:r>
            <a:r>
              <a:rPr lang="en-US" sz="3600" dirty="0" err="1" smtClean="0"/>
              <a:t>lệ</a:t>
            </a:r>
            <a:r>
              <a:rPr lang="en-US" sz="3600" dirty="0" smtClean="0"/>
              <a:t> </a:t>
            </a:r>
            <a:r>
              <a:rPr lang="en-US" sz="3600" dirty="0" err="1" smtClean="0"/>
              <a:t>nhiễm</a:t>
            </a:r>
            <a:r>
              <a:rPr lang="en-US" sz="3600" dirty="0" smtClean="0"/>
              <a:t> </a:t>
            </a:r>
            <a:r>
              <a:rPr lang="en-US" sz="3600" dirty="0" smtClean="0"/>
              <a:t>HIV ở CTC</a:t>
            </a:r>
            <a:r>
              <a:rPr lang="en-US" sz="3600" baseline="30000" dirty="0"/>
              <a:t>1</a:t>
            </a:r>
            <a:endParaRPr lang="en-US" sz="3600" dirty="0" smtClean="0"/>
          </a:p>
          <a:p>
            <a:r>
              <a:rPr lang="en-US" sz="3600" dirty="0" smtClean="0"/>
              <a:t>DMPA hay </a:t>
            </a:r>
            <a:r>
              <a:rPr lang="en-US" sz="3600" dirty="0" err="1" smtClean="0"/>
              <a:t>thuốc</a:t>
            </a:r>
            <a:r>
              <a:rPr lang="en-US" sz="3600" dirty="0" smtClean="0"/>
              <a:t> </a:t>
            </a:r>
            <a:r>
              <a:rPr lang="en-US" sz="3600" dirty="0" err="1" smtClean="0"/>
              <a:t>ngừa</a:t>
            </a:r>
            <a:r>
              <a:rPr lang="en-US" sz="3600" dirty="0" smtClean="0"/>
              <a:t> </a:t>
            </a:r>
            <a:r>
              <a:rPr lang="en-US" sz="3600" dirty="0" err="1" smtClean="0"/>
              <a:t>thai</a:t>
            </a:r>
            <a:r>
              <a:rPr lang="en-US" sz="3600" dirty="0" smtClean="0"/>
              <a:t> </a:t>
            </a:r>
            <a:r>
              <a:rPr lang="en-US" sz="3600" dirty="0" err="1" smtClean="0"/>
              <a:t>phối</a:t>
            </a:r>
            <a:r>
              <a:rPr lang="en-US" sz="3600" dirty="0" smtClean="0"/>
              <a:t> </a:t>
            </a:r>
            <a:r>
              <a:rPr lang="en-US" sz="3600" dirty="0" err="1" smtClean="0"/>
              <a:t>hợp</a:t>
            </a:r>
            <a:r>
              <a:rPr lang="en-US" sz="3600" dirty="0" smtClean="0"/>
              <a:t> </a:t>
            </a:r>
            <a:r>
              <a:rPr lang="en-US" sz="3600" dirty="0" err="1" smtClean="0"/>
              <a:t>giảm</a:t>
            </a:r>
            <a:r>
              <a:rPr lang="en-US" sz="3600" dirty="0" smtClean="0"/>
              <a:t> </a:t>
            </a:r>
            <a:r>
              <a:rPr lang="en-US" sz="3600" dirty="0" err="1" smtClean="0"/>
              <a:t>tỷ</a:t>
            </a:r>
            <a:r>
              <a:rPr lang="en-US" sz="3600" dirty="0" smtClean="0"/>
              <a:t> </a:t>
            </a:r>
            <a:r>
              <a:rPr lang="en-US" sz="3600" dirty="0" err="1" smtClean="0"/>
              <a:t>lệ</a:t>
            </a:r>
            <a:r>
              <a:rPr lang="en-US" sz="3600" dirty="0" smtClean="0"/>
              <a:t> </a:t>
            </a:r>
            <a:r>
              <a:rPr lang="en-US" sz="3600" dirty="0" err="1" smtClean="0"/>
              <a:t>nhiễm</a:t>
            </a:r>
            <a:r>
              <a:rPr lang="en-US" sz="3600" dirty="0" smtClean="0"/>
              <a:t> </a:t>
            </a:r>
            <a:r>
              <a:rPr lang="en-US" sz="3600" dirty="0" smtClean="0"/>
              <a:t>lậu</a:t>
            </a:r>
            <a:r>
              <a:rPr lang="en-US" sz="3600" baseline="30000" dirty="0"/>
              <a:t>2</a:t>
            </a:r>
            <a:endParaRPr lang="en-US" sz="3600" baseline="30000" dirty="0" smtClean="0"/>
          </a:p>
          <a:p>
            <a:r>
              <a:rPr lang="en-US" sz="3600" dirty="0" err="1" smtClean="0"/>
              <a:t>Tỷ</a:t>
            </a:r>
            <a:r>
              <a:rPr lang="en-US" sz="3600" dirty="0" smtClean="0"/>
              <a:t> </a:t>
            </a:r>
            <a:r>
              <a:rPr lang="en-US" sz="3600" dirty="0" err="1" smtClean="0"/>
              <a:t>lệ</a:t>
            </a:r>
            <a:r>
              <a:rPr lang="en-US" sz="3600" dirty="0" smtClean="0"/>
              <a:t> </a:t>
            </a:r>
            <a:r>
              <a:rPr lang="en-US" sz="3600" dirty="0" err="1" smtClean="0"/>
              <a:t>mắc</a:t>
            </a:r>
            <a:r>
              <a:rPr lang="en-US" sz="3600" dirty="0" smtClean="0"/>
              <a:t> </a:t>
            </a:r>
            <a:r>
              <a:rPr lang="en-US" sz="3600" dirty="0" err="1" smtClean="0"/>
              <a:t>bệnh</a:t>
            </a:r>
            <a:r>
              <a:rPr lang="en-US" sz="3600" dirty="0" smtClean="0"/>
              <a:t> ở </a:t>
            </a:r>
            <a:r>
              <a:rPr lang="en-US" sz="3600" dirty="0" err="1" smtClean="0"/>
              <a:t>những</a:t>
            </a:r>
            <a:r>
              <a:rPr lang="en-US" sz="3600" dirty="0" smtClean="0"/>
              <a:t> </a:t>
            </a:r>
            <a:r>
              <a:rPr lang="en-US" sz="3600" dirty="0" err="1" smtClean="0"/>
              <a:t>người</a:t>
            </a:r>
            <a:r>
              <a:rPr lang="en-US" sz="3600" dirty="0" smtClean="0"/>
              <a:t> s</a:t>
            </a:r>
            <a:r>
              <a:rPr lang="vi-VN" sz="3600" dirty="0" smtClean="0"/>
              <a:t>ử </a:t>
            </a:r>
            <a:r>
              <a:rPr lang="vi-VN" sz="3600" dirty="0"/>
              <a:t>dụng bao cao su </a:t>
            </a:r>
            <a:r>
              <a:rPr lang="vi-VN" sz="3600" dirty="0" smtClean="0"/>
              <a:t>thấp </a:t>
            </a:r>
            <a:r>
              <a:rPr lang="vi-VN" sz="3600" dirty="0"/>
              <a:t>hơn </a:t>
            </a:r>
            <a:r>
              <a:rPr lang="en-US" sz="3600" dirty="0" smtClean="0"/>
              <a:t>ở </a:t>
            </a:r>
            <a:r>
              <a:rPr lang="en-US" sz="3600" dirty="0" err="1" smtClean="0"/>
              <a:t>những</a:t>
            </a:r>
            <a:r>
              <a:rPr lang="en-US" sz="3600" dirty="0" smtClean="0"/>
              <a:t> </a:t>
            </a:r>
            <a:r>
              <a:rPr lang="en-US" sz="3600" dirty="0" err="1" smtClean="0"/>
              <a:t>người</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các</a:t>
            </a:r>
            <a:r>
              <a:rPr lang="en-US" sz="3600" dirty="0" smtClean="0"/>
              <a:t> </a:t>
            </a:r>
            <a:r>
              <a:rPr lang="en-US" sz="3600" dirty="0" err="1" smtClean="0"/>
              <a:t>biện</a:t>
            </a:r>
            <a:r>
              <a:rPr lang="en-US" sz="3600" dirty="0" smtClean="0"/>
              <a:t> </a:t>
            </a:r>
            <a:r>
              <a:rPr lang="en-US" sz="3600" dirty="0" err="1" smtClean="0"/>
              <a:t>pháp</a:t>
            </a:r>
            <a:r>
              <a:rPr lang="en-US" sz="3600" dirty="0" smtClean="0"/>
              <a:t> </a:t>
            </a:r>
            <a:r>
              <a:rPr lang="en-US" sz="3600" dirty="0" err="1" smtClean="0"/>
              <a:t>phụ</a:t>
            </a:r>
            <a:r>
              <a:rPr lang="en-US" sz="3600" dirty="0" smtClean="0"/>
              <a:t> </a:t>
            </a:r>
            <a:r>
              <a:rPr lang="en-US" sz="3600" dirty="0" err="1" smtClean="0"/>
              <a:t>thuộc</a:t>
            </a:r>
            <a:r>
              <a:rPr lang="en-US" sz="3600" dirty="0" smtClean="0"/>
              <a:t> </a:t>
            </a:r>
            <a:r>
              <a:rPr lang="en-US" sz="3600" dirty="0" err="1" smtClean="0"/>
              <a:t>người</a:t>
            </a:r>
            <a:r>
              <a:rPr lang="en-US" sz="3600" dirty="0" smtClean="0"/>
              <a:t> </a:t>
            </a:r>
            <a:r>
              <a:rPr lang="en-US" sz="3600" dirty="0" err="1" smtClean="0"/>
              <a:t>sử</a:t>
            </a:r>
            <a:r>
              <a:rPr lang="en-US" sz="3600" dirty="0" smtClean="0"/>
              <a:t> </a:t>
            </a:r>
            <a:r>
              <a:rPr lang="en-US" sz="3600" dirty="0" err="1" smtClean="0"/>
              <a:t>dụng</a:t>
            </a:r>
            <a:r>
              <a:rPr lang="vi-VN" sz="3600" dirty="0" smtClean="0"/>
              <a:t> (</a:t>
            </a:r>
            <a:r>
              <a:rPr lang="en-US" sz="3600" dirty="0" err="1" smtClean="0"/>
              <a:t>implanon</a:t>
            </a:r>
            <a:r>
              <a:rPr lang="vi-VN" sz="3600" dirty="0" smtClean="0"/>
              <a:t>, </a:t>
            </a:r>
            <a:r>
              <a:rPr lang="en-US" sz="3600" dirty="0" smtClean="0"/>
              <a:t>DCTC</a:t>
            </a:r>
            <a:r>
              <a:rPr lang="vi-VN" sz="3600" dirty="0" smtClean="0"/>
              <a:t>)</a:t>
            </a:r>
            <a:r>
              <a:rPr lang="en-US" sz="3600" dirty="0" smtClean="0"/>
              <a:t>, </a:t>
            </a:r>
            <a:r>
              <a:rPr lang="en-US" sz="3600" dirty="0" err="1" smtClean="0"/>
              <a:t>thấp</a:t>
            </a:r>
            <a:r>
              <a:rPr lang="en-US" sz="3600" dirty="0" smtClean="0"/>
              <a:t> </a:t>
            </a:r>
            <a:r>
              <a:rPr lang="en-US" sz="3600" dirty="0" err="1" smtClean="0"/>
              <a:t>hơn</a:t>
            </a:r>
            <a:r>
              <a:rPr lang="en-US" sz="3600" dirty="0" smtClean="0"/>
              <a:t> </a:t>
            </a:r>
            <a:r>
              <a:rPr lang="en-US" sz="3600" dirty="0" err="1" smtClean="0"/>
              <a:t>những</a:t>
            </a:r>
            <a:r>
              <a:rPr lang="en-US" sz="3600" dirty="0" smtClean="0"/>
              <a:t> </a:t>
            </a:r>
            <a:r>
              <a:rPr lang="en-US" sz="3600" dirty="0" err="1" smtClean="0"/>
              <a:t>người</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thuốc</a:t>
            </a:r>
            <a:r>
              <a:rPr lang="en-US" sz="3600" dirty="0" smtClean="0"/>
              <a:t> </a:t>
            </a:r>
            <a:r>
              <a:rPr lang="en-US" sz="3600" dirty="0" err="1" smtClean="0"/>
              <a:t>ngừa</a:t>
            </a:r>
            <a:r>
              <a:rPr lang="en-US" sz="3600" dirty="0" smtClean="0"/>
              <a:t> </a:t>
            </a:r>
            <a:r>
              <a:rPr lang="en-US" sz="3600" dirty="0" err="1" smtClean="0"/>
              <a:t>thai</a:t>
            </a:r>
            <a:r>
              <a:rPr lang="en-US" sz="3600" dirty="0" smtClean="0"/>
              <a:t> </a:t>
            </a:r>
            <a:r>
              <a:rPr lang="vi-VN" sz="3600" dirty="0" smtClean="0"/>
              <a:t>so </a:t>
            </a:r>
            <a:r>
              <a:rPr lang="vi-VN" sz="3600" dirty="0"/>
              <a:t>với </a:t>
            </a:r>
            <a:r>
              <a:rPr lang="vi-VN" sz="3600" dirty="0" smtClean="0"/>
              <a:t>OCP</a:t>
            </a:r>
            <a:r>
              <a:rPr lang="en-US" sz="3600" baseline="30000" dirty="0" smtClean="0"/>
              <a:t>3</a:t>
            </a:r>
            <a:endParaRPr lang="en-US" baseline="30000" dirty="0" smtClean="0"/>
          </a:p>
        </p:txBody>
      </p:sp>
      <p:sp>
        <p:nvSpPr>
          <p:cNvPr id="4" name="TextBox 3"/>
          <p:cNvSpPr txBox="1"/>
          <p:nvPr/>
        </p:nvSpPr>
        <p:spPr>
          <a:xfrm>
            <a:off x="457200" y="5930783"/>
            <a:ext cx="8229600" cy="923330"/>
          </a:xfrm>
          <a:prstGeom prst="rect">
            <a:avLst/>
          </a:prstGeom>
          <a:noFill/>
        </p:spPr>
        <p:txBody>
          <a:bodyPr wrap="square" rtlCol="0">
            <a:spAutoFit/>
          </a:bodyPr>
          <a:lstStyle/>
          <a:p>
            <a:pPr marL="342900" indent="-342900">
              <a:buAutoNum type="arabicPeriod"/>
            </a:pPr>
            <a:r>
              <a:rPr lang="en-US" dirty="0" err="1" smtClean="0"/>
              <a:t>Roccio</a:t>
            </a:r>
            <a:r>
              <a:rPr lang="en-US" dirty="0" smtClean="0"/>
              <a:t> M et al. Contraception, 2011;83:564-570.</a:t>
            </a:r>
          </a:p>
          <a:p>
            <a:pPr marL="342900" indent="-342900">
              <a:buAutoNum type="arabicPeriod"/>
            </a:pPr>
            <a:r>
              <a:rPr lang="en-US" dirty="0" err="1" smtClean="0"/>
              <a:t>Gursahaney</a:t>
            </a:r>
            <a:r>
              <a:rPr lang="en-US" dirty="0" smtClean="0"/>
              <a:t> PR et al. Sex </a:t>
            </a:r>
            <a:r>
              <a:rPr lang="en-US" dirty="0" err="1" smtClean="0"/>
              <a:t>Transm</a:t>
            </a:r>
            <a:r>
              <a:rPr lang="en-US" dirty="0" smtClean="0"/>
              <a:t> Dis, 2010;37(6):356-60.</a:t>
            </a:r>
          </a:p>
          <a:p>
            <a:pPr marL="342900" indent="-342900">
              <a:buAutoNum type="arabicPeriod"/>
            </a:pPr>
            <a:r>
              <a:rPr lang="en-US" dirty="0" err="1" smtClean="0"/>
              <a:t>Pazol</a:t>
            </a:r>
            <a:r>
              <a:rPr lang="en-US" dirty="0" smtClean="0"/>
              <a:t> K et al. Public Health Rep, 2010;125(2):208-17.</a:t>
            </a:r>
            <a:endParaRPr lang="en-US" dirty="0"/>
          </a:p>
        </p:txBody>
      </p:sp>
    </p:spTree>
    <p:extLst>
      <p:ext uri="{BB962C8B-B14F-4D97-AF65-F5344CB8AC3E}">
        <p14:creationId xmlns:p14="http://schemas.microsoft.com/office/powerpoint/2010/main" val="2279139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err="1" smtClean="0"/>
              <a:t>toàn</a:t>
            </a:r>
            <a:r>
              <a:rPr lang="en-US" dirty="0" smtClean="0"/>
              <a:t> - </a:t>
            </a:r>
            <a:r>
              <a:rPr lang="en-US" dirty="0" err="1" smtClean="0"/>
              <a:t>Khác</a:t>
            </a:r>
            <a:endParaRPr lang="en-US" dirty="0"/>
          </a:p>
        </p:txBody>
      </p:sp>
      <p:sp>
        <p:nvSpPr>
          <p:cNvPr id="3" name="Content Placeholder 2"/>
          <p:cNvSpPr>
            <a:spLocks noGrp="1"/>
          </p:cNvSpPr>
          <p:nvPr>
            <p:ph idx="1"/>
          </p:nvPr>
        </p:nvSpPr>
        <p:spPr>
          <a:xfrm>
            <a:off x="457200" y="1463434"/>
            <a:ext cx="8229600" cy="4525963"/>
          </a:xfrm>
        </p:spPr>
        <p:txBody>
          <a:bodyPr>
            <a:normAutofit/>
          </a:bodyPr>
          <a:lstStyle/>
          <a:p>
            <a:pPr marL="628650" indent="-571500" algn="just">
              <a:spcBef>
                <a:spcPct val="55000"/>
              </a:spcBef>
            </a:pPr>
            <a:r>
              <a:rPr lang="en-US" sz="4000" dirty="0" smtClean="0">
                <a:latin typeface="+mj-lt"/>
              </a:rPr>
              <a:t>Ở </a:t>
            </a:r>
            <a:r>
              <a:rPr lang="en-US" sz="4000" dirty="0" err="1" smtClean="0">
                <a:latin typeface="+mj-lt"/>
              </a:rPr>
              <a:t>các</a:t>
            </a:r>
            <a:r>
              <a:rPr lang="en-US" sz="4000" dirty="0" smtClean="0">
                <a:latin typeface="+mj-lt"/>
              </a:rPr>
              <a:t> VTN </a:t>
            </a:r>
            <a:r>
              <a:rPr lang="en-US" sz="4000" dirty="0" err="1" smtClean="0">
                <a:latin typeface="+mj-lt"/>
              </a:rPr>
              <a:t>độc</a:t>
            </a:r>
            <a:r>
              <a:rPr lang="en-US" sz="4000" dirty="0" smtClean="0">
                <a:latin typeface="+mj-lt"/>
              </a:rPr>
              <a:t> </a:t>
            </a:r>
            <a:r>
              <a:rPr lang="en-US" sz="4000" dirty="0" err="1" smtClean="0">
                <a:latin typeface="+mj-lt"/>
              </a:rPr>
              <a:t>thân</a:t>
            </a:r>
            <a:r>
              <a:rPr lang="en-US" sz="4000" dirty="0" smtClean="0">
                <a:latin typeface="+mj-lt"/>
              </a:rPr>
              <a:t> </a:t>
            </a:r>
            <a:r>
              <a:rPr lang="en-US" sz="4000" dirty="0" err="1" smtClean="0">
                <a:latin typeface="+mj-lt"/>
              </a:rPr>
              <a:t>quan</a:t>
            </a:r>
            <a:r>
              <a:rPr lang="en-US" sz="4000" dirty="0" smtClean="0">
                <a:latin typeface="+mj-lt"/>
              </a:rPr>
              <a:t> </a:t>
            </a:r>
            <a:r>
              <a:rPr lang="en-US" sz="4000" dirty="0" err="1" smtClean="0">
                <a:latin typeface="+mj-lt"/>
              </a:rPr>
              <a:t>hệ</a:t>
            </a:r>
            <a:r>
              <a:rPr lang="en-US" sz="4000" dirty="0" smtClean="0">
                <a:latin typeface="+mj-lt"/>
              </a:rPr>
              <a:t> &lt;18 </a:t>
            </a:r>
            <a:r>
              <a:rPr lang="en-US" sz="4000" dirty="0" err="1" smtClean="0">
                <a:latin typeface="+mj-lt"/>
              </a:rPr>
              <a:t>tuổi</a:t>
            </a:r>
            <a:r>
              <a:rPr lang="en-US" sz="4000" dirty="0" smtClean="0">
                <a:latin typeface="+mj-lt"/>
              </a:rPr>
              <a:t>:</a:t>
            </a:r>
            <a:endParaRPr lang="en-US" sz="4000" dirty="0">
              <a:latin typeface="+mj-lt"/>
            </a:endParaRPr>
          </a:p>
          <a:p>
            <a:pPr lvl="2" algn="just">
              <a:spcBef>
                <a:spcPct val="55000"/>
              </a:spcBef>
            </a:pPr>
            <a:r>
              <a:rPr lang="en-US" sz="3600" dirty="0">
                <a:latin typeface="+mj-lt"/>
              </a:rPr>
              <a:t>59% </a:t>
            </a:r>
            <a:r>
              <a:rPr lang="en-US" sz="3600" dirty="0" err="1" smtClean="0">
                <a:latin typeface="+mj-lt"/>
              </a:rPr>
              <a:t>sẽ</a:t>
            </a:r>
            <a:r>
              <a:rPr lang="en-US" sz="3600" dirty="0" smtClean="0">
                <a:latin typeface="+mj-lt"/>
              </a:rPr>
              <a:t> </a:t>
            </a:r>
            <a:r>
              <a:rPr lang="en-US" sz="3600" dirty="0" err="1" smtClean="0">
                <a:latin typeface="+mj-lt"/>
              </a:rPr>
              <a:t>ngừng</a:t>
            </a:r>
            <a:r>
              <a:rPr lang="en-US" sz="3600" dirty="0" smtClean="0">
                <a:latin typeface="+mj-lt"/>
              </a:rPr>
              <a:t> </a:t>
            </a:r>
            <a:r>
              <a:rPr lang="en-US" sz="3600" dirty="0" err="1" smtClean="0">
                <a:latin typeface="+mj-lt"/>
              </a:rPr>
              <a:t>sử</a:t>
            </a:r>
            <a:r>
              <a:rPr lang="en-US" sz="3600" dirty="0" smtClean="0">
                <a:latin typeface="+mj-lt"/>
              </a:rPr>
              <a:t> </a:t>
            </a:r>
            <a:r>
              <a:rPr lang="en-US" sz="3600" dirty="0" err="1" smtClean="0">
                <a:latin typeface="+mj-lt"/>
              </a:rPr>
              <a:t>dụng</a:t>
            </a:r>
            <a:r>
              <a:rPr lang="en-US" sz="3600" dirty="0" smtClean="0">
                <a:latin typeface="+mj-lt"/>
              </a:rPr>
              <a:t> </a:t>
            </a:r>
            <a:r>
              <a:rPr lang="en-US" sz="3600" dirty="0" err="1" smtClean="0">
                <a:latin typeface="+mj-lt"/>
              </a:rPr>
              <a:t>các</a:t>
            </a:r>
            <a:r>
              <a:rPr lang="en-US" sz="3600" dirty="0" smtClean="0">
                <a:latin typeface="+mj-lt"/>
              </a:rPr>
              <a:t> </a:t>
            </a:r>
            <a:r>
              <a:rPr lang="en-US" sz="3600" dirty="0" err="1" smtClean="0">
                <a:latin typeface="+mj-lt"/>
              </a:rPr>
              <a:t>dịch</a:t>
            </a:r>
            <a:r>
              <a:rPr lang="en-US" sz="3600" dirty="0">
                <a:latin typeface="+mj-lt"/>
              </a:rPr>
              <a:t> </a:t>
            </a:r>
            <a:r>
              <a:rPr lang="en-US" sz="3600" dirty="0" err="1" smtClean="0">
                <a:latin typeface="+mj-lt"/>
              </a:rPr>
              <a:t>vụ</a:t>
            </a:r>
            <a:r>
              <a:rPr lang="en-US" sz="3600" dirty="0" smtClean="0">
                <a:latin typeface="+mj-lt"/>
              </a:rPr>
              <a:t> </a:t>
            </a:r>
            <a:r>
              <a:rPr lang="en-US" sz="3600" dirty="0" err="1" smtClean="0">
                <a:latin typeface="+mj-lt"/>
              </a:rPr>
              <a:t>của</a:t>
            </a:r>
            <a:r>
              <a:rPr lang="en-US" sz="3600" dirty="0" smtClean="0">
                <a:latin typeface="+mj-lt"/>
              </a:rPr>
              <a:t> </a:t>
            </a:r>
            <a:r>
              <a:rPr lang="en-US" sz="3600" dirty="0" err="1" smtClean="0">
                <a:latin typeface="+mj-lt"/>
              </a:rPr>
              <a:t>phòng</a:t>
            </a:r>
            <a:r>
              <a:rPr lang="en-US" sz="3600" dirty="0" smtClean="0">
                <a:latin typeface="+mj-lt"/>
              </a:rPr>
              <a:t> </a:t>
            </a:r>
            <a:r>
              <a:rPr lang="en-US" sz="3600" dirty="0" err="1" smtClean="0">
                <a:latin typeface="+mj-lt"/>
              </a:rPr>
              <a:t>khám</a:t>
            </a:r>
            <a:r>
              <a:rPr lang="en-US" sz="3600" dirty="0" smtClean="0">
                <a:latin typeface="+mj-lt"/>
              </a:rPr>
              <a:t> KHHGĐ </a:t>
            </a:r>
            <a:r>
              <a:rPr lang="en-US" sz="3600" dirty="0" err="1" smtClean="0">
                <a:latin typeface="+mj-lt"/>
              </a:rPr>
              <a:t>nếu</a:t>
            </a:r>
            <a:r>
              <a:rPr lang="en-US" sz="3600" dirty="0" smtClean="0">
                <a:latin typeface="+mj-lt"/>
              </a:rPr>
              <a:t> </a:t>
            </a:r>
            <a:r>
              <a:rPr lang="en-US" sz="3600" dirty="0" err="1" smtClean="0">
                <a:latin typeface="+mj-lt"/>
              </a:rPr>
              <a:t>phòng</a:t>
            </a:r>
            <a:r>
              <a:rPr lang="en-US" sz="3600" dirty="0" smtClean="0">
                <a:latin typeface="+mj-lt"/>
              </a:rPr>
              <a:t> </a:t>
            </a:r>
            <a:r>
              <a:rPr lang="en-US" sz="3600" dirty="0" err="1" smtClean="0">
                <a:latin typeface="+mj-lt"/>
              </a:rPr>
              <a:t>khám</a:t>
            </a:r>
            <a:r>
              <a:rPr lang="en-US" sz="3600" dirty="0" smtClean="0">
                <a:latin typeface="+mj-lt"/>
              </a:rPr>
              <a:t> </a:t>
            </a:r>
            <a:r>
              <a:rPr lang="en-US" sz="3600" dirty="0" err="1" smtClean="0">
                <a:latin typeface="+mj-lt"/>
              </a:rPr>
              <a:t>thông</a:t>
            </a:r>
            <a:r>
              <a:rPr lang="en-US" sz="3600" dirty="0" smtClean="0">
                <a:latin typeface="+mj-lt"/>
              </a:rPr>
              <a:t> </a:t>
            </a:r>
            <a:r>
              <a:rPr lang="en-US" sz="3600" dirty="0" err="1" smtClean="0">
                <a:latin typeface="+mj-lt"/>
              </a:rPr>
              <a:t>báo</a:t>
            </a:r>
            <a:r>
              <a:rPr lang="en-US" sz="3600" dirty="0" smtClean="0">
                <a:latin typeface="+mj-lt"/>
              </a:rPr>
              <a:t> </a:t>
            </a:r>
            <a:r>
              <a:rPr lang="en-US" sz="3600" dirty="0" err="1" smtClean="0">
                <a:latin typeface="+mj-lt"/>
              </a:rPr>
              <a:t>đến</a:t>
            </a:r>
            <a:r>
              <a:rPr lang="en-US" sz="3600" dirty="0" smtClean="0">
                <a:latin typeface="+mj-lt"/>
              </a:rPr>
              <a:t> cha </a:t>
            </a:r>
            <a:r>
              <a:rPr lang="en-US" sz="3600" dirty="0" err="1" smtClean="0">
                <a:latin typeface="+mj-lt"/>
              </a:rPr>
              <a:t>mẹ</a:t>
            </a:r>
            <a:r>
              <a:rPr lang="en-US" sz="3600" dirty="0" smtClean="0">
                <a:latin typeface="+mj-lt"/>
              </a:rPr>
              <a:t> </a:t>
            </a:r>
          </a:p>
          <a:p>
            <a:pPr lvl="2" algn="just">
              <a:spcBef>
                <a:spcPct val="55000"/>
              </a:spcBef>
            </a:pPr>
            <a:r>
              <a:rPr lang="en-US" sz="3600" dirty="0" smtClean="0">
                <a:latin typeface="+mj-lt"/>
              </a:rPr>
              <a:t>1</a:t>
            </a:r>
            <a:r>
              <a:rPr lang="en-US" sz="3600" dirty="0">
                <a:latin typeface="+mj-lt"/>
              </a:rPr>
              <a:t>% </a:t>
            </a:r>
            <a:r>
              <a:rPr lang="en-US" sz="3600" dirty="0" err="1" smtClean="0">
                <a:latin typeface="+mj-lt"/>
              </a:rPr>
              <a:t>sẽ</a:t>
            </a:r>
            <a:r>
              <a:rPr lang="en-US" sz="3600" dirty="0" smtClean="0">
                <a:latin typeface="+mj-lt"/>
              </a:rPr>
              <a:t> </a:t>
            </a:r>
            <a:r>
              <a:rPr lang="en-US" sz="3600" dirty="0" err="1" smtClean="0">
                <a:latin typeface="+mj-lt"/>
              </a:rPr>
              <a:t>không</a:t>
            </a:r>
            <a:r>
              <a:rPr lang="en-US" sz="3600" dirty="0" smtClean="0">
                <a:latin typeface="+mj-lt"/>
              </a:rPr>
              <a:t> </a:t>
            </a:r>
            <a:r>
              <a:rPr lang="en-US" sz="3600" dirty="0" err="1" smtClean="0">
                <a:latin typeface="+mj-lt"/>
              </a:rPr>
              <a:t>giap</a:t>
            </a:r>
            <a:r>
              <a:rPr lang="en-US" sz="3600" dirty="0" smtClean="0">
                <a:latin typeface="+mj-lt"/>
              </a:rPr>
              <a:t> </a:t>
            </a:r>
            <a:r>
              <a:rPr lang="en-US" sz="3600" dirty="0" err="1" smtClean="0">
                <a:latin typeface="+mj-lt"/>
              </a:rPr>
              <a:t>hợp</a:t>
            </a:r>
            <a:endParaRPr lang="en-US" sz="3600" dirty="0">
              <a:latin typeface="+mj-lt"/>
            </a:endParaRPr>
          </a:p>
        </p:txBody>
      </p:sp>
      <p:sp>
        <p:nvSpPr>
          <p:cNvPr id="4" name="TextBox 3"/>
          <p:cNvSpPr txBox="1"/>
          <p:nvPr/>
        </p:nvSpPr>
        <p:spPr>
          <a:xfrm>
            <a:off x="457200" y="5930783"/>
            <a:ext cx="8229600" cy="646331"/>
          </a:xfrm>
          <a:prstGeom prst="rect">
            <a:avLst/>
          </a:prstGeom>
          <a:noFill/>
        </p:spPr>
        <p:txBody>
          <a:bodyPr wrap="square" rtlCol="0">
            <a:spAutoFit/>
          </a:bodyPr>
          <a:lstStyle/>
          <a:p>
            <a:r>
              <a:rPr lang="en-US" dirty="0" smtClean="0">
                <a:latin typeface="Times New Roman" charset="0"/>
              </a:rPr>
              <a:t>Reddy DM, Fleming R, Swain C. Effect of mandatory parental notification on adolescent girls' use of sexual health care services. </a:t>
            </a:r>
            <a:r>
              <a:rPr lang="en-US" i="1" dirty="0">
                <a:latin typeface="Times New Roman" charset="0"/>
              </a:rPr>
              <a:t>JAMA</a:t>
            </a:r>
            <a:r>
              <a:rPr lang="en-US" dirty="0">
                <a:latin typeface="Times New Roman" charset="0"/>
              </a:rPr>
              <a:t>. 2002;288:710–714. </a:t>
            </a:r>
          </a:p>
        </p:txBody>
      </p:sp>
    </p:spTree>
    <p:extLst>
      <p:ext uri="{BB962C8B-B14F-4D97-AF65-F5344CB8AC3E}">
        <p14:creationId xmlns:p14="http://schemas.microsoft.com/office/powerpoint/2010/main" val="390058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err="1" smtClean="0"/>
              <a:t>toàn</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smtClean="0"/>
              <a:t>Có</a:t>
            </a:r>
            <a:r>
              <a:rPr lang="en-US" dirty="0" smtClean="0"/>
              <a:t> </a:t>
            </a:r>
            <a:r>
              <a:rPr lang="en-US" dirty="0" err="1" smtClean="0"/>
              <a:t>thể</a:t>
            </a:r>
            <a:r>
              <a:rPr lang="en-US" dirty="0" smtClean="0"/>
              <a:t> </a:t>
            </a:r>
            <a:r>
              <a:rPr lang="en-US" dirty="0" err="1" smtClean="0"/>
              <a:t>gây</a:t>
            </a:r>
            <a:r>
              <a:rPr lang="en-US" dirty="0" smtClean="0"/>
              <a:t> </a:t>
            </a:r>
            <a:r>
              <a:rPr lang="en-US" dirty="0" err="1" smtClean="0"/>
              <a:t>giảm</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có</a:t>
            </a:r>
            <a:r>
              <a:rPr lang="en-US" dirty="0" smtClean="0"/>
              <a:t> hormone do </a:t>
            </a:r>
            <a:r>
              <a:rPr lang="en-US" dirty="0" err="1" smtClean="0"/>
              <a:t>giảm</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nồng</a:t>
            </a:r>
            <a:r>
              <a:rPr lang="en-US" dirty="0" smtClean="0"/>
              <a:t> </a:t>
            </a:r>
            <a:r>
              <a:rPr lang="en-US" dirty="0" err="1" smtClean="0"/>
              <a:t>độ</a:t>
            </a:r>
            <a:r>
              <a:rPr lang="en-US" dirty="0" smtClean="0"/>
              <a:t> estrogen</a:t>
            </a:r>
          </a:p>
          <a:p>
            <a:pPr algn="just"/>
            <a:r>
              <a:rPr lang="en-US" dirty="0" err="1" smtClean="0"/>
              <a:t>Các</a:t>
            </a:r>
            <a:r>
              <a:rPr lang="en-US" dirty="0" smtClean="0"/>
              <a:t> VTN </a:t>
            </a:r>
            <a:r>
              <a:rPr lang="en-US" dirty="0" err="1" smtClean="0"/>
              <a:t>sử</a:t>
            </a:r>
            <a:r>
              <a:rPr lang="en-US" dirty="0" smtClean="0"/>
              <a:t> </a:t>
            </a:r>
            <a:r>
              <a:rPr lang="en-US" dirty="0" err="1" smtClean="0"/>
              <a:t>dụng</a:t>
            </a:r>
            <a:r>
              <a:rPr lang="en-US" dirty="0" smtClean="0"/>
              <a:t> </a:t>
            </a:r>
            <a:r>
              <a:rPr lang="en-US" dirty="0" err="1" smtClean="0"/>
              <a:t>thuốc</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phối</a:t>
            </a:r>
            <a:r>
              <a:rPr lang="en-US" dirty="0" smtClean="0"/>
              <a:t> </a:t>
            </a:r>
            <a:r>
              <a:rPr lang="en-US" dirty="0" err="1" smtClean="0"/>
              <a:t>hợp</a:t>
            </a:r>
            <a:r>
              <a:rPr lang="en-US" dirty="0"/>
              <a:t> </a:t>
            </a:r>
            <a:r>
              <a:rPr lang="en-US" dirty="0" err="1" smtClean="0"/>
              <a:t>có</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r>
              <a:rPr lang="en-US" dirty="0" smtClean="0"/>
              <a:t> </a:t>
            </a:r>
            <a:r>
              <a:rPr lang="en-US" dirty="0" err="1" smtClean="0"/>
              <a:t>thấp</a:t>
            </a:r>
            <a:r>
              <a:rPr lang="en-US" dirty="0" smtClean="0"/>
              <a:t> </a:t>
            </a:r>
            <a:r>
              <a:rPr lang="en-US" dirty="0" err="1" smtClean="0"/>
              <a:t>hơn</a:t>
            </a:r>
            <a:r>
              <a:rPr lang="en-US" dirty="0" smtClean="0"/>
              <a:t> </a:t>
            </a:r>
            <a:r>
              <a:rPr lang="en-US" dirty="0" err="1" smtClean="0"/>
              <a:t>những</a:t>
            </a:r>
            <a:r>
              <a:rPr lang="en-US" dirty="0" smtClean="0"/>
              <a:t> VTN </a:t>
            </a:r>
            <a:r>
              <a:rPr lang="en-US" dirty="0" err="1" smtClean="0"/>
              <a:t>không</a:t>
            </a:r>
            <a:r>
              <a:rPr lang="en-US" dirty="0" smtClean="0"/>
              <a:t> </a:t>
            </a:r>
            <a:r>
              <a:rPr lang="en-US" dirty="0" err="1" smtClean="0"/>
              <a:t>sử</a:t>
            </a:r>
            <a:r>
              <a:rPr lang="en-US" dirty="0" smtClean="0"/>
              <a:t> </a:t>
            </a:r>
            <a:r>
              <a:rPr lang="en-US" dirty="0" err="1" smtClean="0"/>
              <a:t>dụng</a:t>
            </a:r>
            <a:endParaRPr lang="en-US" dirty="0" smtClean="0"/>
          </a:p>
          <a:p>
            <a:pPr lvl="1" algn="just"/>
            <a:r>
              <a:rPr lang="en-US" dirty="0" err="1" smtClean="0"/>
              <a:t>Mật</a:t>
            </a:r>
            <a:r>
              <a:rPr lang="en-US" dirty="0" smtClean="0"/>
              <a:t> </a:t>
            </a:r>
            <a:r>
              <a:rPr lang="en-US" dirty="0" err="1" smtClean="0"/>
              <a:t>độ</a:t>
            </a:r>
            <a:r>
              <a:rPr lang="en-US" dirty="0" smtClean="0"/>
              <a:t> </a:t>
            </a:r>
            <a:r>
              <a:rPr lang="en-US" dirty="0" err="1" smtClean="0"/>
              <a:t>xương</a:t>
            </a:r>
            <a:r>
              <a:rPr lang="en-US" dirty="0" smtClean="0"/>
              <a:t> </a:t>
            </a:r>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nồng</a:t>
            </a:r>
            <a:r>
              <a:rPr lang="en-US" dirty="0" smtClean="0"/>
              <a:t> </a:t>
            </a:r>
            <a:r>
              <a:rPr lang="en-US" dirty="0" err="1" smtClean="0"/>
              <a:t>độ</a:t>
            </a:r>
            <a:r>
              <a:rPr lang="en-US" dirty="0" smtClean="0"/>
              <a:t> estradiol </a:t>
            </a:r>
            <a:r>
              <a:rPr lang="en-US" dirty="0" err="1" smtClean="0"/>
              <a:t>trong</a:t>
            </a:r>
            <a:r>
              <a:rPr lang="en-US" dirty="0" smtClean="0"/>
              <a:t> </a:t>
            </a:r>
            <a:r>
              <a:rPr lang="en-US" dirty="0" err="1" smtClean="0"/>
              <a:t>thuốc</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phối</a:t>
            </a:r>
            <a:r>
              <a:rPr lang="en-US" dirty="0" smtClean="0"/>
              <a:t> </a:t>
            </a:r>
            <a:r>
              <a:rPr lang="en-US" dirty="0" err="1" smtClean="0"/>
              <a:t>hợp</a:t>
            </a:r>
            <a:r>
              <a:rPr lang="en-US" dirty="0" smtClean="0"/>
              <a:t>.</a:t>
            </a:r>
          </a:p>
          <a:p>
            <a:pPr lvl="1" algn="just"/>
            <a:r>
              <a:rPr lang="en-US" dirty="0" err="1" smtClean="0"/>
              <a:t>Thuốc</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không</a:t>
            </a:r>
            <a:r>
              <a:rPr lang="en-US" dirty="0" smtClean="0"/>
              <a:t> </a:t>
            </a:r>
            <a:r>
              <a:rPr lang="en-US" dirty="0" err="1" smtClean="0"/>
              <a:t>có</a:t>
            </a:r>
            <a:r>
              <a:rPr lang="en-US" dirty="0" smtClean="0"/>
              <a:t> </a:t>
            </a:r>
            <a:r>
              <a:rPr lang="en-US" dirty="0" err="1" smtClean="0"/>
              <a:t>tác</a:t>
            </a:r>
            <a:r>
              <a:rPr lang="en-US" dirty="0"/>
              <a:t> </a:t>
            </a:r>
            <a:r>
              <a:rPr lang="en-US" dirty="0" err="1" smtClean="0"/>
              <a:t>ảnh</a:t>
            </a:r>
            <a:r>
              <a:rPr lang="en-US" dirty="0" smtClean="0"/>
              <a:t> </a:t>
            </a:r>
            <a:r>
              <a:rPr lang="en-US" dirty="0" err="1" smtClean="0"/>
              <a:t>hưởng</a:t>
            </a:r>
            <a:r>
              <a:rPr lang="en-US" dirty="0" smtClean="0"/>
              <a:t> </a:t>
            </a:r>
            <a:r>
              <a:rPr lang="en-US" dirty="0" err="1" smtClean="0"/>
              <a:t>rõ</a:t>
            </a:r>
            <a:r>
              <a:rPr lang="en-US" dirty="0" smtClean="0"/>
              <a:t> </a:t>
            </a:r>
            <a:r>
              <a:rPr lang="en-US" dirty="0" err="1" smtClean="0"/>
              <a:t>ràng</a:t>
            </a:r>
            <a:r>
              <a:rPr lang="en-US" dirty="0" smtClean="0"/>
              <a:t> </a:t>
            </a:r>
            <a:r>
              <a:rPr lang="en-US" dirty="0" err="1" smtClean="0"/>
              <a:t>đến</a:t>
            </a:r>
            <a:r>
              <a:rPr lang="en-US" dirty="0" smtClean="0"/>
              <a:t> </a:t>
            </a:r>
            <a:r>
              <a:rPr lang="en-US" dirty="0" err="1" smtClean="0"/>
              <a:t>nguy</a:t>
            </a:r>
            <a:r>
              <a:rPr lang="en-US" dirty="0" smtClean="0"/>
              <a:t> </a:t>
            </a:r>
            <a:r>
              <a:rPr lang="en-US" dirty="0" err="1" smtClean="0"/>
              <a:t>cơ</a:t>
            </a:r>
            <a:r>
              <a:rPr lang="en-US" dirty="0" smtClean="0"/>
              <a:t> </a:t>
            </a:r>
            <a:r>
              <a:rPr lang="en-US" dirty="0" err="1" smtClean="0"/>
              <a:t>gãy</a:t>
            </a:r>
            <a:r>
              <a:rPr lang="en-US" dirty="0" smtClean="0"/>
              <a:t> </a:t>
            </a:r>
            <a:r>
              <a:rPr lang="en-US" dirty="0" err="1" smtClean="0"/>
              <a:t>xương</a:t>
            </a:r>
            <a:endParaRPr lang="en-US" dirty="0" smtClean="0"/>
          </a:p>
          <a:p>
            <a:pPr algn="just"/>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có</a:t>
            </a:r>
            <a:r>
              <a:rPr lang="en-US" dirty="0" smtClean="0"/>
              <a:t> </a:t>
            </a:r>
            <a:r>
              <a:rPr lang="en-US" dirty="0" err="1" smtClean="0"/>
              <a:t>sử</a:t>
            </a:r>
            <a:r>
              <a:rPr lang="en-US" dirty="0" smtClean="0"/>
              <a:t> </a:t>
            </a:r>
            <a:r>
              <a:rPr lang="en-US" dirty="0" err="1" smtClean="0"/>
              <a:t>dụng</a:t>
            </a:r>
            <a:r>
              <a:rPr lang="en-US" dirty="0" smtClean="0"/>
              <a:t> hormone </a:t>
            </a:r>
            <a:r>
              <a:rPr lang="en-US" dirty="0" err="1" smtClean="0"/>
              <a:t>khác</a:t>
            </a:r>
            <a:r>
              <a:rPr lang="en-US" dirty="0" smtClean="0"/>
              <a:t> (</a:t>
            </a:r>
            <a:r>
              <a:rPr lang="en-US" dirty="0" err="1" smtClean="0"/>
              <a:t>miếng</a:t>
            </a:r>
            <a:r>
              <a:rPr lang="en-US" dirty="0" smtClean="0"/>
              <a:t> </a:t>
            </a:r>
            <a:r>
              <a:rPr lang="en-US" dirty="0" err="1" smtClean="0"/>
              <a:t>dán</a:t>
            </a:r>
            <a:r>
              <a:rPr lang="en-US" dirty="0" smtClean="0"/>
              <a:t>, </a:t>
            </a:r>
            <a:r>
              <a:rPr lang="en-US" dirty="0" err="1" smtClean="0"/>
              <a:t>vòng</a:t>
            </a:r>
            <a:r>
              <a:rPr lang="en-US" dirty="0" smtClean="0"/>
              <a:t> </a:t>
            </a:r>
            <a:r>
              <a:rPr lang="en-US" dirty="0" err="1" smtClean="0"/>
              <a:t>âm</a:t>
            </a:r>
            <a:r>
              <a:rPr lang="en-US" dirty="0" smtClean="0"/>
              <a:t> </a:t>
            </a:r>
            <a:r>
              <a:rPr lang="en-US" dirty="0" err="1" smtClean="0"/>
              <a:t>đạo</a:t>
            </a:r>
            <a:r>
              <a:rPr lang="en-US" dirty="0" smtClean="0"/>
              <a:t>): </a:t>
            </a:r>
            <a:r>
              <a:rPr lang="en-US" dirty="0" err="1" smtClean="0"/>
              <a:t>chưa</a:t>
            </a:r>
            <a:r>
              <a:rPr lang="en-US" dirty="0" smtClean="0"/>
              <a:t> </a:t>
            </a:r>
            <a:r>
              <a:rPr lang="en-US" dirty="0" err="1" smtClean="0"/>
              <a:t>rõ</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lên</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endParaRPr lang="en-US" dirty="0" smtClean="0"/>
          </a:p>
        </p:txBody>
      </p:sp>
    </p:spTree>
    <p:extLst>
      <p:ext uri="{BB962C8B-B14F-4D97-AF65-F5344CB8AC3E}">
        <p14:creationId xmlns:p14="http://schemas.microsoft.com/office/powerpoint/2010/main" val="197687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err="1" smtClean="0"/>
              <a:t>toàn</a:t>
            </a:r>
            <a:r>
              <a:rPr lang="en-US" dirty="0" smtClean="0"/>
              <a:t> – </a:t>
            </a:r>
            <a:r>
              <a:rPr lang="en-US" dirty="0" err="1" smtClean="0"/>
              <a:t>Mật</a:t>
            </a:r>
            <a:r>
              <a:rPr lang="en-US" dirty="0" smtClean="0"/>
              <a:t> </a:t>
            </a:r>
            <a:r>
              <a:rPr lang="en-US" dirty="0" err="1" smtClean="0"/>
              <a:t>độ</a:t>
            </a:r>
            <a:r>
              <a:rPr lang="en-US" dirty="0" smtClean="0"/>
              <a:t> </a:t>
            </a:r>
            <a:r>
              <a:rPr lang="en-US" dirty="0" err="1" smtClean="0"/>
              <a:t>xương</a:t>
            </a:r>
            <a:endParaRPr lang="en-US" dirty="0"/>
          </a:p>
        </p:txBody>
      </p:sp>
      <p:sp>
        <p:nvSpPr>
          <p:cNvPr id="3" name="Content Placeholder 2"/>
          <p:cNvSpPr>
            <a:spLocks noGrp="1"/>
          </p:cNvSpPr>
          <p:nvPr>
            <p:ph idx="1"/>
          </p:nvPr>
        </p:nvSpPr>
        <p:spPr/>
        <p:txBody>
          <a:bodyPr>
            <a:normAutofit/>
          </a:bodyPr>
          <a:lstStyle/>
          <a:p>
            <a:r>
              <a:rPr lang="en-US" dirty="0" smtClean="0"/>
              <a:t>DMPA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giảm</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r>
              <a:rPr lang="en-US" dirty="0" smtClean="0"/>
              <a:t> </a:t>
            </a:r>
            <a:r>
              <a:rPr lang="en-US" dirty="0" err="1" smtClean="0"/>
              <a:t>nhưng</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r>
              <a:rPr lang="en-US" dirty="0" smtClean="0"/>
              <a:t> </a:t>
            </a:r>
            <a:r>
              <a:rPr lang="en-US" dirty="0" err="1" smtClean="0"/>
              <a:t>sẽ</a:t>
            </a:r>
            <a:r>
              <a:rPr lang="en-US" dirty="0" smtClean="0"/>
              <a:t> </a:t>
            </a:r>
            <a:r>
              <a:rPr lang="en-US" dirty="0" err="1" smtClean="0"/>
              <a:t>trở</a:t>
            </a:r>
            <a:r>
              <a:rPr lang="en-US" dirty="0" smtClean="0"/>
              <a:t> </a:t>
            </a:r>
            <a:r>
              <a:rPr lang="en-US" dirty="0" err="1" smtClean="0"/>
              <a:t>về</a:t>
            </a:r>
            <a:r>
              <a:rPr lang="en-US" dirty="0" smtClean="0"/>
              <a:t> </a:t>
            </a:r>
            <a:r>
              <a:rPr lang="en-US" dirty="0" err="1" smtClean="0"/>
              <a:t>bình</a:t>
            </a:r>
            <a:r>
              <a:rPr lang="en-US" dirty="0" smtClean="0"/>
              <a:t> </a:t>
            </a:r>
            <a:r>
              <a:rPr lang="en-US" dirty="0" err="1" smtClean="0"/>
              <a:t>thường</a:t>
            </a:r>
            <a:r>
              <a:rPr lang="en-US" dirty="0" smtClean="0"/>
              <a:t> </a:t>
            </a:r>
            <a:r>
              <a:rPr lang="en-US" dirty="0" err="1" smtClean="0"/>
              <a:t>trong</a:t>
            </a:r>
            <a:r>
              <a:rPr lang="en-US" dirty="0" smtClean="0"/>
              <a:t> </a:t>
            </a:r>
            <a:r>
              <a:rPr lang="en-US" dirty="0" err="1" smtClean="0"/>
              <a:t>vòng</a:t>
            </a:r>
            <a:r>
              <a:rPr lang="en-US" dirty="0" smtClean="0"/>
              <a:t> 12 </a:t>
            </a:r>
            <a:r>
              <a:rPr lang="en-US" dirty="0" err="1" smtClean="0"/>
              <a:t>tháng</a:t>
            </a:r>
            <a:r>
              <a:rPr lang="en-US" dirty="0" smtClean="0"/>
              <a:t> </a:t>
            </a:r>
            <a:r>
              <a:rPr lang="en-US" dirty="0" err="1" smtClean="0"/>
              <a:t>ngưng</a:t>
            </a:r>
            <a:r>
              <a:rPr lang="en-US" dirty="0" smtClean="0"/>
              <a:t> DMPA</a:t>
            </a:r>
          </a:p>
          <a:p>
            <a:r>
              <a:rPr lang="en-US" dirty="0" err="1" smtClean="0"/>
              <a:t>Không</a:t>
            </a:r>
            <a:r>
              <a:rPr lang="en-US" dirty="0" smtClean="0"/>
              <a:t> </a:t>
            </a:r>
            <a:r>
              <a:rPr lang="en-US" dirty="0" err="1" smtClean="0"/>
              <a:t>có</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đáng</a:t>
            </a:r>
            <a:r>
              <a:rPr lang="en-US" dirty="0" smtClean="0"/>
              <a:t> </a:t>
            </a:r>
            <a:r>
              <a:rPr lang="en-US" dirty="0" err="1" smtClean="0"/>
              <a:t>kể</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thuốc</a:t>
            </a:r>
            <a:r>
              <a:rPr lang="en-US" dirty="0" smtClean="0"/>
              <a:t> </a:t>
            </a:r>
            <a:r>
              <a:rPr lang="en-US" dirty="0" err="1" smtClean="0"/>
              <a:t>chỉ</a:t>
            </a:r>
            <a:r>
              <a:rPr lang="en-US" dirty="0" smtClean="0"/>
              <a:t> </a:t>
            </a:r>
            <a:r>
              <a:rPr lang="en-US" dirty="0" err="1" smtClean="0"/>
              <a:t>có</a:t>
            </a:r>
            <a:r>
              <a:rPr lang="en-US" dirty="0" smtClean="0"/>
              <a:t> progesterone, </a:t>
            </a:r>
            <a:r>
              <a:rPr lang="en-US" dirty="0" err="1" smtClean="0"/>
              <a:t>implanon</a:t>
            </a:r>
            <a:r>
              <a:rPr lang="en-US" dirty="0" smtClean="0"/>
              <a:t>, DCTC </a:t>
            </a:r>
            <a:r>
              <a:rPr lang="en-US" dirty="0" err="1" smtClean="0"/>
              <a:t>chứa</a:t>
            </a:r>
            <a:r>
              <a:rPr lang="en-US" dirty="0" smtClean="0"/>
              <a:t> progesterone</a:t>
            </a:r>
          </a:p>
          <a:p>
            <a:pPr lvl="1"/>
            <a:r>
              <a:rPr lang="en-US" dirty="0" err="1" smtClean="0"/>
              <a:t>Nồng</a:t>
            </a:r>
            <a:r>
              <a:rPr lang="en-US" dirty="0" smtClean="0"/>
              <a:t> </a:t>
            </a:r>
            <a:r>
              <a:rPr lang="en-US" dirty="0" err="1" smtClean="0"/>
              <a:t>độ</a:t>
            </a:r>
            <a:r>
              <a:rPr lang="en-US" dirty="0" smtClean="0"/>
              <a:t> estradiol </a:t>
            </a:r>
            <a:r>
              <a:rPr lang="en-US" dirty="0" err="1" smtClean="0"/>
              <a:t>không</a:t>
            </a:r>
            <a:r>
              <a:rPr lang="en-US" dirty="0" smtClean="0"/>
              <a:t> </a:t>
            </a:r>
            <a:r>
              <a:rPr lang="en-US" dirty="0" err="1" smtClean="0"/>
              <a:t>giảm</a:t>
            </a:r>
            <a:r>
              <a:rPr lang="en-US" dirty="0" smtClean="0"/>
              <a:t> ở </a:t>
            </a:r>
            <a:r>
              <a:rPr lang="en-US" dirty="0" err="1" smtClean="0"/>
              <a:t>những</a:t>
            </a:r>
            <a:r>
              <a:rPr lang="en-US" dirty="0" smtClean="0"/>
              <a:t> </a:t>
            </a:r>
            <a:r>
              <a:rPr lang="en-US" dirty="0" err="1" smtClean="0"/>
              <a:t>phụ</a:t>
            </a:r>
            <a:r>
              <a:rPr lang="en-US" dirty="0" smtClean="0"/>
              <a:t> </a:t>
            </a:r>
            <a:r>
              <a:rPr lang="en-US" dirty="0" err="1" smtClean="0"/>
              <a:t>nữ</a:t>
            </a:r>
            <a:r>
              <a:rPr lang="en-US" dirty="0" smtClean="0"/>
              <a:t> </a:t>
            </a:r>
            <a:r>
              <a:rPr lang="en-US" dirty="0" err="1" smtClean="0"/>
              <a:t>sử</a:t>
            </a:r>
            <a:r>
              <a:rPr lang="en-US" dirty="0" smtClean="0"/>
              <a:t> dung DCTC </a:t>
            </a:r>
            <a:r>
              <a:rPr lang="en-US" dirty="0" err="1" smtClean="0"/>
              <a:t>chứa</a:t>
            </a:r>
            <a:r>
              <a:rPr lang="en-US" dirty="0" smtClean="0"/>
              <a:t> progesterone hay </a:t>
            </a:r>
            <a:r>
              <a:rPr lang="en-US" dirty="0" err="1" smtClean="0"/>
              <a:t>implanon</a:t>
            </a:r>
            <a:endParaRPr lang="en-US" dirty="0" smtClean="0"/>
          </a:p>
          <a:p>
            <a:pPr lvl="1"/>
            <a:endParaRPr lang="en-US" dirty="0"/>
          </a:p>
          <a:p>
            <a:pPr marL="342900" lvl="1" indent="-342900">
              <a:buFont typeface="Arial"/>
              <a:buChar char="•"/>
            </a:pPr>
            <a:endParaRPr lang="en-US" dirty="0"/>
          </a:p>
          <a:p>
            <a:endParaRPr lang="en-US" dirty="0"/>
          </a:p>
        </p:txBody>
      </p:sp>
    </p:spTree>
    <p:extLst>
      <p:ext uri="{BB962C8B-B14F-4D97-AF65-F5344CB8AC3E}">
        <p14:creationId xmlns:p14="http://schemas.microsoft.com/office/powerpoint/2010/main" val="232175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Tiếp</a:t>
            </a:r>
            <a:r>
              <a:rPr lang="en-US" dirty="0" smtClean="0"/>
              <a:t> </a:t>
            </a:r>
            <a:r>
              <a:rPr lang="en-US" dirty="0" err="1" smtClean="0"/>
              <a:t>tục</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VTN </a:t>
            </a:r>
            <a:r>
              <a:rPr lang="en-US" dirty="0" err="1" smtClean="0"/>
              <a:t>thường</a:t>
            </a:r>
            <a:r>
              <a:rPr lang="en-US" dirty="0" smtClean="0"/>
              <a:t> </a:t>
            </a:r>
            <a:r>
              <a:rPr lang="en-US" dirty="0" err="1" smtClean="0"/>
              <a:t>ngừng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biện</a:t>
            </a:r>
            <a:r>
              <a:rPr lang="en-US" dirty="0" smtClean="0"/>
              <a:t> </a:t>
            </a:r>
            <a:r>
              <a:rPr lang="en-US" dirty="0" err="1" smtClean="0"/>
              <a:t>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hơn</a:t>
            </a:r>
            <a:r>
              <a:rPr lang="en-US" dirty="0" smtClean="0"/>
              <a:t> </a:t>
            </a:r>
            <a:r>
              <a:rPr lang="en-US" dirty="0" err="1" smtClean="0"/>
              <a:t>phụ</a:t>
            </a:r>
            <a:r>
              <a:rPr lang="en-US" dirty="0" smtClean="0"/>
              <a:t> </a:t>
            </a:r>
            <a:r>
              <a:rPr lang="en-US" dirty="0" err="1" smtClean="0"/>
              <a:t>nữ</a:t>
            </a:r>
            <a:r>
              <a:rPr lang="en-US" dirty="0" smtClean="0"/>
              <a:t> </a:t>
            </a:r>
            <a:r>
              <a:rPr lang="en-US" dirty="0" err="1" smtClean="0"/>
              <a:t>độ</a:t>
            </a:r>
            <a:r>
              <a:rPr lang="en-US" dirty="0" smtClean="0"/>
              <a:t> </a:t>
            </a:r>
            <a:r>
              <a:rPr lang="en-US" dirty="0" err="1" smtClean="0"/>
              <a:t>tuổi</a:t>
            </a:r>
            <a:r>
              <a:rPr lang="en-US" dirty="0" smtClean="0"/>
              <a:t> </a:t>
            </a:r>
            <a:r>
              <a:rPr lang="en-US" dirty="0" err="1" smtClean="0"/>
              <a:t>lớn</a:t>
            </a:r>
            <a:r>
              <a:rPr lang="en-US" dirty="0" smtClean="0"/>
              <a:t>  </a:t>
            </a:r>
            <a:r>
              <a:rPr lang="en-US" dirty="0" err="1" smtClean="0"/>
              <a:t>dù</a:t>
            </a:r>
            <a:r>
              <a:rPr lang="en-US" dirty="0" smtClean="0"/>
              <a:t> </a:t>
            </a:r>
            <a:r>
              <a:rPr lang="en-US" dirty="0" err="1" smtClean="0"/>
              <a:t>họ</a:t>
            </a:r>
            <a:r>
              <a:rPr lang="en-US" dirty="0" smtClean="0"/>
              <a:t> </a:t>
            </a:r>
            <a:r>
              <a:rPr lang="en-US" dirty="0" err="1" smtClean="0"/>
              <a:t>vẫn</a:t>
            </a:r>
            <a:r>
              <a:rPr lang="en-US" dirty="0" smtClean="0"/>
              <a:t> </a:t>
            </a:r>
            <a:r>
              <a:rPr lang="en-US" dirty="0" err="1" smtClean="0"/>
              <a:t>còn</a:t>
            </a:r>
            <a:r>
              <a:rPr lang="en-US" dirty="0" smtClean="0"/>
              <a:t> </a:t>
            </a:r>
            <a:r>
              <a:rPr lang="en-US" dirty="0" err="1" smtClean="0"/>
              <a:t>nhu</a:t>
            </a:r>
            <a:r>
              <a:rPr lang="en-US" dirty="0" smtClean="0"/>
              <a:t> </a:t>
            </a:r>
            <a:r>
              <a:rPr lang="en-US" dirty="0" err="1" smtClean="0"/>
              <a:t>cầu</a:t>
            </a:r>
            <a:r>
              <a:rPr lang="en-US" dirty="0" smtClean="0"/>
              <a:t> </a:t>
            </a:r>
            <a:r>
              <a:rPr lang="en-US" dirty="0" err="1" smtClean="0"/>
              <a:t>ngừa</a:t>
            </a:r>
            <a:r>
              <a:rPr lang="en-US" dirty="0" smtClean="0"/>
              <a:t> </a:t>
            </a:r>
            <a:r>
              <a:rPr lang="en-US" dirty="0" err="1" smtClean="0"/>
              <a:t>thai</a:t>
            </a:r>
            <a:r>
              <a:rPr lang="en-US" dirty="0" smtClean="0"/>
              <a:t> </a:t>
            </a:r>
            <a:r>
              <a:rPr lang="en-US" baseline="30000" dirty="0" smtClean="0"/>
              <a:t>1</a:t>
            </a:r>
          </a:p>
          <a:p>
            <a:pPr lvl="1"/>
            <a:r>
              <a:rPr lang="en-US" dirty="0" err="1" smtClean="0"/>
              <a:t>Nguyên</a:t>
            </a:r>
            <a:r>
              <a:rPr lang="en-US" dirty="0" smtClean="0"/>
              <a:t> </a:t>
            </a:r>
            <a:r>
              <a:rPr lang="en-US" dirty="0" err="1" smtClean="0"/>
              <a:t>nhân</a:t>
            </a:r>
            <a:r>
              <a:rPr lang="en-US" dirty="0" smtClean="0"/>
              <a:t>: VTN </a:t>
            </a:r>
            <a:r>
              <a:rPr lang="en-US" dirty="0" err="1" smtClean="0"/>
              <a:t>gặp</a:t>
            </a:r>
            <a:r>
              <a:rPr lang="en-US" dirty="0" smtClean="0"/>
              <a:t> </a:t>
            </a:r>
            <a:r>
              <a:rPr lang="en-US" dirty="0" err="1" smtClean="0"/>
              <a:t>nhiều</a:t>
            </a:r>
            <a:r>
              <a:rPr lang="en-US" dirty="0" smtClean="0"/>
              <a:t> </a:t>
            </a:r>
            <a:r>
              <a:rPr lang="en-US" dirty="0" err="1" smtClean="0"/>
              <a:t>trở</a:t>
            </a:r>
            <a:r>
              <a:rPr lang="en-US" dirty="0" smtClean="0"/>
              <a:t> </a:t>
            </a:r>
            <a:r>
              <a:rPr lang="en-US" dirty="0" err="1" smtClean="0"/>
              <a:t>ngại</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và</a:t>
            </a:r>
            <a:r>
              <a:rPr lang="en-US" dirty="0" smtClean="0"/>
              <a:t> </a:t>
            </a:r>
            <a:r>
              <a:rPr lang="en-US" dirty="0" err="1" smtClean="0"/>
              <a:t>thường</a:t>
            </a:r>
            <a:r>
              <a:rPr lang="en-US" dirty="0" smtClean="0"/>
              <a:t> </a:t>
            </a:r>
            <a:r>
              <a:rPr lang="en-US" dirty="0" err="1" smtClean="0"/>
              <a:t>đổi</a:t>
            </a:r>
            <a:r>
              <a:rPr lang="en-US" dirty="0" smtClean="0"/>
              <a:t> sang </a:t>
            </a:r>
            <a:r>
              <a:rPr lang="en-US" dirty="0" err="1" smtClean="0"/>
              <a:t>biển</a:t>
            </a:r>
            <a:r>
              <a:rPr lang="en-US" dirty="0" smtClean="0"/>
              <a:t> </a:t>
            </a:r>
            <a:r>
              <a:rPr lang="en-US" dirty="0" err="1" smtClean="0"/>
              <a:t>pháp</a:t>
            </a:r>
            <a:r>
              <a:rPr lang="en-US" dirty="0" smtClean="0"/>
              <a:t> </a:t>
            </a:r>
            <a:r>
              <a:rPr lang="en-US" dirty="0" err="1" smtClean="0"/>
              <a:t>khác</a:t>
            </a:r>
            <a:r>
              <a:rPr lang="en-US" dirty="0" smtClean="0"/>
              <a:t> </a:t>
            </a:r>
            <a:r>
              <a:rPr lang="en-US" dirty="0" err="1" smtClean="0"/>
              <a:t>nếu</a:t>
            </a:r>
            <a:r>
              <a:rPr lang="en-US" dirty="0" smtClean="0"/>
              <a:t> </a:t>
            </a:r>
            <a:r>
              <a:rPr lang="en-US" dirty="0" err="1" smtClean="0"/>
              <a:t>có</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phụ</a:t>
            </a:r>
            <a:endParaRPr lang="en-US" dirty="0" smtClean="0"/>
          </a:p>
          <a:p>
            <a:r>
              <a:rPr lang="en-US" dirty="0" err="1" smtClean="0"/>
              <a:t>Rào</a:t>
            </a:r>
            <a:r>
              <a:rPr lang="en-US" dirty="0" smtClean="0"/>
              <a:t> </a:t>
            </a:r>
            <a:r>
              <a:rPr lang="en-US" dirty="0" err="1" smtClean="0"/>
              <a:t>cản</a:t>
            </a:r>
            <a:r>
              <a:rPr lang="en-US" dirty="0" smtClean="0"/>
              <a:t> </a:t>
            </a:r>
            <a:r>
              <a:rPr lang="en-US" dirty="0" err="1" smtClean="0"/>
              <a:t>cho</a:t>
            </a:r>
            <a:r>
              <a:rPr lang="en-US" dirty="0" smtClean="0"/>
              <a:t> VTN</a:t>
            </a:r>
            <a:r>
              <a:rPr lang="en-US" baseline="30000" dirty="0" smtClean="0"/>
              <a:t>2</a:t>
            </a:r>
            <a:r>
              <a:rPr lang="en-US" dirty="0" smtClean="0"/>
              <a:t>:</a:t>
            </a:r>
          </a:p>
          <a:p>
            <a:pPr lvl="1"/>
            <a:r>
              <a:rPr lang="en-US" dirty="0" err="1" smtClean="0"/>
              <a:t>Không</a:t>
            </a:r>
            <a:r>
              <a:rPr lang="en-US" dirty="0" smtClean="0"/>
              <a:t> </a:t>
            </a:r>
            <a:r>
              <a:rPr lang="en-US" dirty="0" err="1" smtClean="0"/>
              <a:t>đủ</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về</a:t>
            </a:r>
            <a:r>
              <a:rPr lang="en-US" dirty="0" smtClean="0"/>
              <a:t> </a:t>
            </a:r>
            <a:r>
              <a:rPr lang="en-US" dirty="0" err="1" smtClean="0"/>
              <a:t>các</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hiện</a:t>
            </a:r>
            <a:r>
              <a:rPr lang="en-US" dirty="0" smtClean="0"/>
              <a:t> </a:t>
            </a:r>
            <a:r>
              <a:rPr lang="en-US" dirty="0" err="1" smtClean="0"/>
              <a:t>đại</a:t>
            </a:r>
            <a:endParaRPr lang="en-US" dirty="0" smtClean="0"/>
          </a:p>
          <a:p>
            <a:pPr lvl="1"/>
            <a:r>
              <a:rPr lang="en-US" dirty="0" err="1" smtClean="0"/>
              <a:t>Không</a:t>
            </a:r>
            <a:r>
              <a:rPr lang="en-US" dirty="0" smtClean="0"/>
              <a:t> </a:t>
            </a:r>
            <a:r>
              <a:rPr lang="en-US" dirty="0" err="1" smtClean="0"/>
              <a:t>được</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p>
          <a:p>
            <a:pPr lvl="1"/>
            <a:r>
              <a:rPr lang="en-US" dirty="0" err="1" smtClean="0"/>
              <a:t>Không</a:t>
            </a:r>
            <a:r>
              <a:rPr lang="en-US" dirty="0" smtClean="0"/>
              <a:t> </a:t>
            </a:r>
            <a:r>
              <a:rPr lang="en-US" dirty="0" err="1" smtClean="0"/>
              <a:t>được</a:t>
            </a:r>
            <a:r>
              <a:rPr lang="en-US" dirty="0" smtClean="0"/>
              <a:t> </a:t>
            </a:r>
            <a:r>
              <a:rPr lang="en-US" dirty="0" err="1" smtClean="0"/>
              <a:t>khuyến</a:t>
            </a:r>
            <a:r>
              <a:rPr lang="en-US" dirty="0" smtClean="0"/>
              <a:t> </a:t>
            </a:r>
            <a:r>
              <a:rPr lang="en-US" dirty="0" err="1" smtClean="0"/>
              <a:t>khích</a:t>
            </a:r>
            <a:r>
              <a:rPr lang="en-US" dirty="0" smtClean="0"/>
              <a:t> </a:t>
            </a:r>
            <a:r>
              <a:rPr lang="en-US" dirty="0" err="1" smtClean="0"/>
              <a:t>từ</a:t>
            </a:r>
            <a:r>
              <a:rPr lang="en-US" dirty="0" smtClean="0"/>
              <a:t> NVYT</a:t>
            </a:r>
          </a:p>
          <a:p>
            <a:pPr lvl="1"/>
            <a:endParaRPr lang="en-US" dirty="0"/>
          </a:p>
        </p:txBody>
      </p:sp>
      <p:sp>
        <p:nvSpPr>
          <p:cNvPr id="4" name="TextBox 3"/>
          <p:cNvSpPr txBox="1"/>
          <p:nvPr/>
        </p:nvSpPr>
        <p:spPr>
          <a:xfrm>
            <a:off x="128619" y="6109557"/>
            <a:ext cx="8874704" cy="646331"/>
          </a:xfrm>
          <a:prstGeom prst="rect">
            <a:avLst/>
          </a:prstGeom>
          <a:noFill/>
        </p:spPr>
        <p:txBody>
          <a:bodyPr wrap="square" rtlCol="0">
            <a:spAutoFit/>
          </a:bodyPr>
          <a:lstStyle/>
          <a:p>
            <a:pPr marL="342900" indent="-342900">
              <a:buAutoNum type="arabicPeriod"/>
            </a:pPr>
            <a:r>
              <a:rPr lang="en-US" dirty="0" smtClean="0"/>
              <a:t>Blanc </a:t>
            </a:r>
            <a:r>
              <a:rPr lang="en-US" dirty="0"/>
              <a:t>AK et al. </a:t>
            </a:r>
            <a:r>
              <a:rPr lang="en-US" dirty="0" err="1"/>
              <a:t>Int</a:t>
            </a:r>
            <a:r>
              <a:rPr lang="en-US" dirty="0"/>
              <a:t> Perspectives on Sexual and Reproductive Health, June 2009;35(2):63-</a:t>
            </a:r>
            <a:r>
              <a:rPr lang="en-US" dirty="0" smtClean="0"/>
              <a:t>71</a:t>
            </a:r>
          </a:p>
          <a:p>
            <a:pPr marL="342900" indent="-342900">
              <a:buAutoNum type="arabicPeriod"/>
            </a:pPr>
            <a:r>
              <a:rPr lang="en-US" dirty="0" err="1" smtClean="0"/>
              <a:t>Bearinger</a:t>
            </a:r>
            <a:r>
              <a:rPr lang="en-US" dirty="0" smtClean="0"/>
              <a:t> LH et al. Lancet, April 2007;369:1220-1231</a:t>
            </a:r>
            <a:endParaRPr lang="en-US" dirty="0"/>
          </a:p>
        </p:txBody>
      </p:sp>
    </p:spTree>
    <p:extLst>
      <p:ext uri="{BB962C8B-B14F-4D97-AF65-F5344CB8AC3E}">
        <p14:creationId xmlns:p14="http://schemas.microsoft.com/office/powerpoint/2010/main" val="249982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a:t>
            </a:r>
            <a:r>
              <a:rPr lang="en-US" dirty="0" smtClean="0"/>
              <a:t> </a:t>
            </a:r>
            <a:r>
              <a:rPr lang="en-US" dirty="0" err="1" smtClean="0"/>
              <a:t>dụng</a:t>
            </a:r>
            <a:r>
              <a:rPr lang="en-US" dirty="0" smtClean="0"/>
              <a:t> </a:t>
            </a:r>
            <a:r>
              <a:rPr lang="en-US" dirty="0" err="1" smtClean="0"/>
              <a:t>tốt</a:t>
            </a:r>
            <a:endParaRPr lang="en-US" dirty="0"/>
          </a:p>
        </p:txBody>
      </p:sp>
      <p:sp>
        <p:nvSpPr>
          <p:cNvPr id="3" name="Content Placeholder 2"/>
          <p:cNvSpPr>
            <a:spLocks noGrp="1"/>
          </p:cNvSpPr>
          <p:nvPr>
            <p:ph idx="1"/>
          </p:nvPr>
        </p:nvSpPr>
        <p:spPr/>
        <p:txBody>
          <a:bodyPr/>
          <a:lstStyle/>
          <a:p>
            <a:r>
              <a:rPr lang="en-US" dirty="0" err="1" smtClean="0"/>
              <a:t>Ngăn</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ngoài</a:t>
            </a:r>
            <a:r>
              <a:rPr lang="en-US" dirty="0" smtClean="0"/>
              <a:t> ý </a:t>
            </a:r>
            <a:r>
              <a:rPr lang="en-US" dirty="0" err="1" smtClean="0"/>
              <a:t>muốn</a:t>
            </a:r>
            <a:r>
              <a:rPr lang="en-US" dirty="0" smtClean="0"/>
              <a:t> </a:t>
            </a:r>
            <a:r>
              <a:rPr lang="en-US" dirty="0" err="1" smtClean="0"/>
              <a:t>và</a:t>
            </a:r>
            <a:r>
              <a:rPr lang="en-US" dirty="0" smtClean="0"/>
              <a:t> </a:t>
            </a:r>
            <a:r>
              <a:rPr lang="en-US" dirty="0" err="1" smtClean="0"/>
              <a:t>tăng</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sinh</a:t>
            </a:r>
            <a:endParaRPr lang="en-US" dirty="0" smtClean="0"/>
          </a:p>
          <a:p>
            <a:r>
              <a:rPr lang="en-US" dirty="0" err="1" smtClean="0"/>
              <a:t>Giảm</a:t>
            </a:r>
            <a:r>
              <a:rPr lang="en-US" dirty="0" smtClean="0"/>
              <a:t> </a:t>
            </a:r>
            <a:r>
              <a:rPr lang="en-US" dirty="0" err="1" smtClean="0"/>
              <a:t>thiếu</a:t>
            </a:r>
            <a:r>
              <a:rPr lang="en-US" dirty="0" smtClean="0"/>
              <a:t> </a:t>
            </a:r>
            <a:r>
              <a:rPr lang="en-US" dirty="0" err="1" smtClean="0"/>
              <a:t>máu</a:t>
            </a:r>
            <a:endParaRPr lang="en-US" dirty="0" smtClean="0"/>
          </a:p>
          <a:p>
            <a:r>
              <a:rPr lang="en-US" dirty="0" err="1" smtClean="0"/>
              <a:t>Giảm</a:t>
            </a:r>
            <a:r>
              <a:rPr lang="en-US" dirty="0" smtClean="0"/>
              <a:t> </a:t>
            </a:r>
            <a:r>
              <a:rPr lang="en-US" dirty="0" err="1" smtClean="0"/>
              <a:t>triệu</a:t>
            </a:r>
            <a:r>
              <a:rPr lang="en-US" dirty="0" smtClean="0"/>
              <a:t> </a:t>
            </a:r>
            <a:r>
              <a:rPr lang="en-US" dirty="0" err="1" smtClean="0"/>
              <a:t>chứng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kinh</a:t>
            </a:r>
            <a:r>
              <a:rPr lang="en-US" dirty="0" smtClean="0"/>
              <a:t> </a:t>
            </a:r>
            <a:r>
              <a:rPr lang="en-US" dirty="0" err="1" smtClean="0"/>
              <a:t>nguyệt</a:t>
            </a:r>
            <a:endParaRPr lang="en-US" dirty="0" smtClean="0"/>
          </a:p>
        </p:txBody>
      </p:sp>
    </p:spTree>
    <p:extLst>
      <p:ext uri="{BB962C8B-B14F-4D97-AF65-F5344CB8AC3E}">
        <p14:creationId xmlns:p14="http://schemas.microsoft.com/office/powerpoint/2010/main" val="95004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DCTC</a:t>
            </a:r>
            <a:endParaRPr lang="en-US" dirty="0"/>
          </a:p>
        </p:txBody>
      </p:sp>
      <p:sp>
        <p:nvSpPr>
          <p:cNvPr id="4" name="Text Placeholder 3"/>
          <p:cNvSpPr>
            <a:spLocks noGrp="1"/>
          </p:cNvSpPr>
          <p:nvPr>
            <p:ph type="body" idx="1"/>
          </p:nvPr>
        </p:nvSpPr>
        <p:spPr/>
        <p:txBody>
          <a:bodyPr/>
          <a:lstStyle/>
          <a:p>
            <a:r>
              <a:rPr lang="en-US" dirty="0" err="1" smtClean="0"/>
              <a:t>Ưu</a:t>
            </a:r>
            <a:r>
              <a:rPr lang="en-US" dirty="0" smtClean="0"/>
              <a:t> </a:t>
            </a:r>
            <a:r>
              <a:rPr lang="en-US" dirty="0" err="1" smtClean="0"/>
              <a:t>điểm</a:t>
            </a:r>
            <a:endParaRPr lang="en-US" dirty="0"/>
          </a:p>
        </p:txBody>
      </p:sp>
      <p:sp>
        <p:nvSpPr>
          <p:cNvPr id="5" name="Content Placeholder 4"/>
          <p:cNvSpPr>
            <a:spLocks noGrp="1"/>
          </p:cNvSpPr>
          <p:nvPr>
            <p:ph sz="half" idx="2"/>
          </p:nvPr>
        </p:nvSpPr>
        <p:spPr/>
        <p:txBody>
          <a:bodyPr>
            <a:normAutofit/>
          </a:bodyPr>
          <a:lstStyle/>
          <a:p>
            <a:r>
              <a:rPr lang="en-US" dirty="0" err="1" smtClean="0"/>
              <a:t>Tác</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hồi</a:t>
            </a:r>
            <a:r>
              <a:rPr lang="en-US" dirty="0" smtClean="0"/>
              <a:t> </a:t>
            </a:r>
            <a:r>
              <a:rPr lang="en-US" dirty="0" err="1" smtClean="0"/>
              <a:t>phục</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sinh</a:t>
            </a:r>
            <a:r>
              <a:rPr lang="en-US" dirty="0" smtClean="0"/>
              <a:t> </a:t>
            </a:r>
            <a:r>
              <a:rPr lang="en-US" dirty="0" err="1" smtClean="0"/>
              <a:t>sản</a:t>
            </a:r>
            <a:endParaRPr lang="en-US" dirty="0" smtClean="0"/>
          </a:p>
          <a:p>
            <a:r>
              <a:rPr lang="en-US" dirty="0" err="1" smtClean="0"/>
              <a:t>Kín</a:t>
            </a:r>
            <a:r>
              <a:rPr lang="en-US" dirty="0" smtClean="0"/>
              <a:t> </a:t>
            </a:r>
            <a:r>
              <a:rPr lang="en-US" dirty="0" err="1" smtClean="0"/>
              <a:t>đáo</a:t>
            </a:r>
            <a:endParaRPr lang="en-US" dirty="0" smtClean="0"/>
          </a:p>
          <a:p>
            <a:r>
              <a:rPr lang="en-US" dirty="0" err="1" smtClean="0"/>
              <a:t>Hiệu</a:t>
            </a:r>
            <a:r>
              <a:rPr lang="en-US" dirty="0" smtClean="0"/>
              <a:t> </a:t>
            </a:r>
            <a:r>
              <a:rPr lang="en-US" dirty="0" err="1" smtClean="0"/>
              <a:t>quả</a:t>
            </a:r>
            <a:r>
              <a:rPr lang="en-US" dirty="0" smtClean="0"/>
              <a:t> </a:t>
            </a:r>
            <a:r>
              <a:rPr lang="en-US" dirty="0" err="1" smtClean="0"/>
              <a:t>kinh</a:t>
            </a:r>
            <a:r>
              <a:rPr lang="en-US" dirty="0" smtClean="0"/>
              <a:t> </a:t>
            </a:r>
            <a:r>
              <a:rPr lang="en-US" dirty="0" err="1" smtClean="0"/>
              <a:t>tế</a:t>
            </a:r>
            <a:endParaRPr lang="en-US" dirty="0" smtClean="0"/>
          </a:p>
          <a:p>
            <a:r>
              <a:rPr lang="en-US" dirty="0" err="1" smtClean="0"/>
              <a:t>Tác</a:t>
            </a:r>
            <a:r>
              <a:rPr lang="en-US" dirty="0" smtClean="0"/>
              <a:t> </a:t>
            </a:r>
            <a:r>
              <a:rPr lang="en-US" dirty="0" err="1" smtClean="0"/>
              <a:t>dụng</a:t>
            </a:r>
            <a:r>
              <a:rPr lang="en-US" dirty="0" smtClean="0"/>
              <a:t> </a:t>
            </a:r>
            <a:r>
              <a:rPr lang="en-US" dirty="0" err="1" smtClean="0"/>
              <a:t>có</a:t>
            </a:r>
            <a:r>
              <a:rPr lang="en-US" dirty="0" smtClean="0"/>
              <a:t> </a:t>
            </a:r>
            <a:r>
              <a:rPr lang="en-US" dirty="0" err="1" smtClean="0"/>
              <a:t>lơi</a:t>
            </a:r>
            <a:r>
              <a:rPr lang="en-US" dirty="0" smtClean="0"/>
              <a:t> (</a:t>
            </a:r>
            <a:r>
              <a:rPr lang="en-US" dirty="0" err="1" smtClean="0"/>
              <a:t>giảm</a:t>
            </a:r>
            <a:r>
              <a:rPr lang="en-US" dirty="0" smtClean="0"/>
              <a:t> </a:t>
            </a:r>
            <a:r>
              <a:rPr lang="en-US" dirty="0" err="1" smtClean="0"/>
              <a:t>máu</a:t>
            </a:r>
            <a:r>
              <a:rPr lang="en-US" dirty="0" smtClean="0"/>
              <a:t> </a:t>
            </a:r>
            <a:r>
              <a:rPr lang="en-US" dirty="0" err="1" smtClean="0"/>
              <a:t>kinh</a:t>
            </a:r>
            <a:r>
              <a:rPr lang="en-US" dirty="0" smtClean="0"/>
              <a:t>, </a:t>
            </a:r>
            <a:r>
              <a:rPr lang="en-US" dirty="0" err="1" smtClean="0"/>
              <a:t>giảm</a:t>
            </a:r>
            <a:r>
              <a:rPr lang="en-US" dirty="0" smtClean="0"/>
              <a:t> </a:t>
            </a:r>
            <a:r>
              <a:rPr lang="en-US" dirty="0" err="1" smtClean="0"/>
              <a:t>đau</a:t>
            </a:r>
            <a:r>
              <a:rPr lang="en-US" dirty="0" smtClean="0"/>
              <a:t> </a:t>
            </a:r>
            <a:r>
              <a:rPr lang="en-US" dirty="0" err="1" smtClean="0"/>
              <a:t>bụng</a:t>
            </a:r>
            <a:r>
              <a:rPr lang="en-US" dirty="0" smtClean="0"/>
              <a:t> </a:t>
            </a:r>
            <a:r>
              <a:rPr lang="en-US" dirty="0" err="1" smtClean="0"/>
              <a:t>kinh</a:t>
            </a:r>
            <a:r>
              <a:rPr lang="en-US" dirty="0" smtClean="0"/>
              <a:t>)</a:t>
            </a:r>
          </a:p>
          <a:p>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estrogen</a:t>
            </a:r>
            <a:endParaRPr lang="en-US" dirty="0"/>
          </a:p>
        </p:txBody>
      </p:sp>
      <p:sp>
        <p:nvSpPr>
          <p:cNvPr id="6" name="Text Placeholder 5"/>
          <p:cNvSpPr>
            <a:spLocks noGrp="1"/>
          </p:cNvSpPr>
          <p:nvPr>
            <p:ph type="body" sz="quarter" idx="3"/>
          </p:nvPr>
        </p:nvSpPr>
        <p:spPr/>
        <p:txBody>
          <a:bodyPr/>
          <a:lstStyle/>
          <a:p>
            <a:r>
              <a:rPr lang="en-US" dirty="0" err="1" smtClean="0"/>
              <a:t>Khuyết</a:t>
            </a:r>
            <a:r>
              <a:rPr lang="en-US" dirty="0" smtClean="0"/>
              <a:t> </a:t>
            </a:r>
            <a:r>
              <a:rPr lang="en-US" dirty="0" err="1" smtClean="0"/>
              <a:t>điểm</a:t>
            </a:r>
            <a:endParaRPr lang="en-US" dirty="0"/>
          </a:p>
        </p:txBody>
      </p:sp>
      <p:sp>
        <p:nvSpPr>
          <p:cNvPr id="7" name="Content Placeholder 6"/>
          <p:cNvSpPr>
            <a:spLocks noGrp="1"/>
          </p:cNvSpPr>
          <p:nvPr>
            <p:ph sz="quarter" idx="4"/>
          </p:nvPr>
        </p:nvSpPr>
        <p:spPr/>
        <p:txBody>
          <a:bodyPr/>
          <a:lstStyle/>
          <a:p>
            <a:r>
              <a:rPr lang="en-US" dirty="0" smtClean="0"/>
              <a:t>Chi </a:t>
            </a:r>
            <a:r>
              <a:rPr lang="en-US" dirty="0" err="1" smtClean="0"/>
              <a:t>phí</a:t>
            </a:r>
            <a:r>
              <a:rPr lang="en-US" dirty="0" smtClean="0"/>
              <a:t> ban </a:t>
            </a:r>
            <a:r>
              <a:rPr lang="en-US" dirty="0" err="1" smtClean="0"/>
              <a:t>đầu</a:t>
            </a:r>
            <a:r>
              <a:rPr lang="en-US" dirty="0" smtClean="0"/>
              <a:t> </a:t>
            </a:r>
            <a:r>
              <a:rPr lang="en-US" dirty="0" err="1" smtClean="0"/>
              <a:t>cao</a:t>
            </a:r>
            <a:endParaRPr lang="en-US" dirty="0"/>
          </a:p>
          <a:p>
            <a:r>
              <a:rPr lang="en-US" dirty="0" err="1" smtClean="0"/>
              <a:t>Cần</a:t>
            </a:r>
            <a:r>
              <a:rPr lang="en-US" dirty="0" smtClean="0"/>
              <a:t> NVYT </a:t>
            </a:r>
            <a:r>
              <a:rPr lang="en-US" dirty="0" err="1" smtClean="0"/>
              <a:t>đặt</a:t>
            </a:r>
            <a:r>
              <a:rPr lang="en-US" dirty="0" smtClean="0"/>
              <a:t> </a:t>
            </a:r>
            <a:r>
              <a:rPr lang="en-US" dirty="0" err="1" smtClean="0"/>
              <a:t>và</a:t>
            </a:r>
            <a:r>
              <a:rPr lang="en-US" dirty="0" smtClean="0"/>
              <a:t> </a:t>
            </a:r>
            <a:r>
              <a:rPr lang="en-US" dirty="0" err="1" smtClean="0"/>
              <a:t>tháo</a:t>
            </a:r>
            <a:r>
              <a:rPr lang="en-US" dirty="0" smtClean="0"/>
              <a:t> DCTC</a:t>
            </a:r>
          </a:p>
          <a:p>
            <a:r>
              <a:rPr lang="en-US" dirty="0" err="1" smtClean="0"/>
              <a:t>Bạn</a:t>
            </a:r>
            <a:r>
              <a:rPr lang="en-US" dirty="0" smtClean="0"/>
              <a:t> </a:t>
            </a:r>
            <a:r>
              <a:rPr lang="en-US" dirty="0" err="1" smtClean="0"/>
              <a:t>tình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cảm</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dây</a:t>
            </a:r>
            <a:r>
              <a:rPr lang="en-US" dirty="0" smtClean="0"/>
              <a:t> </a:t>
            </a:r>
            <a:r>
              <a:rPr lang="en-US" dirty="0" err="1" smtClean="0"/>
              <a:t>vòng</a:t>
            </a:r>
            <a:endParaRPr lang="en-US" dirty="0" smtClean="0"/>
          </a:p>
        </p:txBody>
      </p:sp>
    </p:spTree>
    <p:extLst>
      <p:ext uri="{BB962C8B-B14F-4D97-AF65-F5344CB8AC3E}">
        <p14:creationId xmlns:p14="http://schemas.microsoft.com/office/powerpoint/2010/main" val="152927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457200" y="228600"/>
            <a:ext cx="8229600" cy="868363"/>
          </a:xfrm>
        </p:spPr>
        <p:txBody>
          <a:bodyPr/>
          <a:lstStyle/>
          <a:p>
            <a:pPr eaLnBrk="1" hangingPunct="1"/>
            <a:r>
              <a:rPr lang="en-US" dirty="0" smtClean="0">
                <a:latin typeface="Franklin Gothic Book" charset="0"/>
              </a:rPr>
              <a:t>DCTC </a:t>
            </a:r>
            <a:r>
              <a:rPr lang="en-US" dirty="0" err="1" smtClean="0">
                <a:latin typeface="Franklin Gothic Book" charset="0"/>
              </a:rPr>
              <a:t>và</a:t>
            </a:r>
            <a:r>
              <a:rPr lang="en-US" dirty="0" smtClean="0">
                <a:latin typeface="Franklin Gothic Book" charset="0"/>
              </a:rPr>
              <a:t> VTN</a:t>
            </a:r>
            <a:endParaRPr lang="en-US" dirty="0">
              <a:latin typeface="Franklin Gothic Book" charset="0"/>
            </a:endParaRPr>
          </a:p>
        </p:txBody>
      </p:sp>
      <p:sp>
        <p:nvSpPr>
          <p:cNvPr id="98306" name="Slide Number Placeholder 4"/>
          <p:cNvSpPr>
            <a:spLocks noGrp="1"/>
          </p:cNvSpPr>
          <p:nvPr>
            <p:ph type="sldNum" sz="quarter" idx="12"/>
          </p:nvPr>
        </p:nvSpPr>
        <p:spPr bwMode="auto">
          <a:xfrm>
            <a:off x="3581400" y="6019800"/>
            <a:ext cx="4800600" cy="457200"/>
          </a:xfrm>
          <a:prstGeom prst="rect">
            <a:avLst/>
          </a:prstGeom>
          <a:noFill/>
          <a:ln>
            <a:miter lim="800000"/>
            <a:headEnd/>
            <a:tailEnd/>
          </a:ln>
        </p:spPr>
        <p:txBody>
          <a:bodyPr wrap="square" lIns="91440" tIns="45720" rIns="91440" bIns="45720" anchorCtr="0"/>
          <a:lstStyle/>
          <a:p>
            <a:pPr algn="l">
              <a:defRPr/>
            </a:pPr>
            <a:r>
              <a:rPr lang="en-US">
                <a:solidFill>
                  <a:schemeClr val="tx1"/>
                </a:solidFill>
                <a:latin typeface="+mj-lt"/>
                <a:ea typeface="+mj-ea"/>
                <a:cs typeface="+mj-cs"/>
              </a:rPr>
              <a:t>Grimes et al 2009. IUDs for adolescents: A systematic review. Contraception 79 (2009) 418-423</a:t>
            </a:r>
            <a:endParaRPr lang="en-US" dirty="0">
              <a:solidFill>
                <a:schemeClr val="tx1"/>
              </a:solidFill>
              <a:latin typeface="Times New Roman" pitchFamily="18" charset="0"/>
              <a:ea typeface="+mj-ea"/>
              <a:cs typeface="+mj-cs"/>
            </a:endParaRPr>
          </a:p>
        </p:txBody>
      </p:sp>
      <p:sp>
        <p:nvSpPr>
          <p:cNvPr id="53252" name="Rectangle 3"/>
          <p:cNvSpPr>
            <a:spLocks noGrp="1" noChangeArrowheads="1"/>
          </p:cNvSpPr>
          <p:nvPr>
            <p:ph sz="quarter" idx="1"/>
          </p:nvPr>
        </p:nvSpPr>
        <p:spPr>
          <a:xfrm>
            <a:off x="533400" y="1600200"/>
            <a:ext cx="8229600" cy="4495800"/>
          </a:xfrm>
        </p:spPr>
        <p:txBody>
          <a:bodyPr>
            <a:normAutofit fontScale="70000" lnSpcReduction="20000"/>
          </a:bodyPr>
          <a:lstStyle/>
          <a:p>
            <a:pPr algn="just" eaLnBrk="1" hangingPunct="1">
              <a:lnSpc>
                <a:spcPct val="170000"/>
              </a:lnSpc>
              <a:spcBef>
                <a:spcPct val="35000"/>
              </a:spcBef>
            </a:pPr>
            <a:r>
              <a:rPr lang="en-US" sz="2000" dirty="0" err="1" smtClean="0">
                <a:latin typeface="+mj-lt"/>
              </a:rPr>
              <a:t>Tiêu</a:t>
            </a:r>
            <a:r>
              <a:rPr lang="en-US" sz="2000" dirty="0" smtClean="0">
                <a:latin typeface="+mj-lt"/>
              </a:rPr>
              <a:t> </a:t>
            </a:r>
            <a:r>
              <a:rPr lang="en-US" sz="2000" dirty="0" err="1" smtClean="0">
                <a:latin typeface="+mj-lt"/>
              </a:rPr>
              <a:t>chuẩn</a:t>
            </a:r>
            <a:r>
              <a:rPr lang="en-US" sz="2000" dirty="0" smtClean="0">
                <a:latin typeface="+mj-lt"/>
              </a:rPr>
              <a:t> </a:t>
            </a:r>
            <a:r>
              <a:rPr lang="en-US" sz="2000" dirty="0" err="1" smtClean="0">
                <a:latin typeface="+mj-lt"/>
              </a:rPr>
              <a:t>của</a:t>
            </a:r>
            <a:r>
              <a:rPr lang="en-US" sz="2000" dirty="0" smtClean="0">
                <a:latin typeface="+mj-lt"/>
              </a:rPr>
              <a:t> WHO </a:t>
            </a:r>
            <a:r>
              <a:rPr lang="en-US" sz="2000" dirty="0" err="1" smtClean="0">
                <a:latin typeface="+mj-lt"/>
              </a:rPr>
              <a:t>không</a:t>
            </a:r>
            <a:r>
              <a:rPr lang="en-US" sz="2000" dirty="0" smtClean="0">
                <a:latin typeface="+mj-lt"/>
              </a:rPr>
              <a:t> CCĐ DCTC ở VTN</a:t>
            </a:r>
          </a:p>
          <a:p>
            <a:pPr algn="just" eaLnBrk="1" hangingPunct="1">
              <a:lnSpc>
                <a:spcPct val="170000"/>
              </a:lnSpc>
              <a:spcBef>
                <a:spcPct val="35000"/>
              </a:spcBef>
            </a:pPr>
            <a:r>
              <a:rPr lang="en-US" sz="2000" dirty="0" smtClean="0">
                <a:latin typeface="+mj-lt"/>
              </a:rPr>
              <a:t>ACOG: </a:t>
            </a:r>
            <a:r>
              <a:rPr lang="en-US" sz="2000" dirty="0" err="1" smtClean="0">
                <a:latin typeface="+mj-lt"/>
              </a:rPr>
              <a:t>lựu</a:t>
            </a:r>
            <a:r>
              <a:rPr lang="en-US" sz="2000" dirty="0" smtClean="0">
                <a:latin typeface="+mj-lt"/>
              </a:rPr>
              <a:t> </a:t>
            </a:r>
            <a:r>
              <a:rPr lang="en-US" sz="2000" dirty="0" err="1" smtClean="0">
                <a:latin typeface="+mj-lt"/>
              </a:rPr>
              <a:t>chọn</a:t>
            </a:r>
            <a:r>
              <a:rPr lang="en-US" sz="2000" dirty="0" smtClean="0">
                <a:latin typeface="+mj-lt"/>
              </a:rPr>
              <a:t> </a:t>
            </a:r>
            <a:r>
              <a:rPr lang="en-US" sz="2000" dirty="0" err="1" smtClean="0">
                <a:latin typeface="+mj-lt"/>
              </a:rPr>
              <a:t>đầu</a:t>
            </a:r>
            <a:r>
              <a:rPr lang="en-US" sz="2000" dirty="0" smtClean="0">
                <a:latin typeface="+mj-lt"/>
              </a:rPr>
              <a:t> </a:t>
            </a:r>
            <a:r>
              <a:rPr lang="en-US" sz="2000" dirty="0" err="1" smtClean="0">
                <a:latin typeface="+mj-lt"/>
              </a:rPr>
              <a:t>tay</a:t>
            </a:r>
            <a:endParaRPr lang="en-US" sz="2000" dirty="0">
              <a:latin typeface="+mj-lt"/>
            </a:endParaRPr>
          </a:p>
          <a:p>
            <a:pPr algn="just" eaLnBrk="1" hangingPunct="1">
              <a:lnSpc>
                <a:spcPct val="170000"/>
              </a:lnSpc>
              <a:spcBef>
                <a:spcPct val="35000"/>
              </a:spcBef>
            </a:pPr>
            <a:r>
              <a:rPr lang="en-US" sz="2000" dirty="0" err="1" smtClean="0">
                <a:latin typeface="+mj-lt"/>
              </a:rPr>
              <a:t>Có</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đặt</a:t>
            </a:r>
            <a:r>
              <a:rPr lang="en-US" sz="2000" dirty="0" smtClean="0">
                <a:latin typeface="+mj-lt"/>
              </a:rPr>
              <a:t> ở </a:t>
            </a:r>
            <a:r>
              <a:rPr lang="en-US" sz="2000" dirty="0" err="1" smtClean="0">
                <a:latin typeface="+mj-lt"/>
              </a:rPr>
              <a:t>bất</a:t>
            </a:r>
            <a:r>
              <a:rPr lang="en-US" sz="2000" dirty="0" smtClean="0">
                <a:latin typeface="+mj-lt"/>
              </a:rPr>
              <a:t> </a:t>
            </a:r>
            <a:r>
              <a:rPr lang="en-US" sz="2000" dirty="0" err="1" smtClean="0">
                <a:latin typeface="+mj-lt"/>
              </a:rPr>
              <a:t>kỳ</a:t>
            </a:r>
            <a:r>
              <a:rPr lang="en-US" sz="2000" dirty="0" smtClean="0">
                <a:latin typeface="+mj-lt"/>
              </a:rPr>
              <a:t> </a:t>
            </a:r>
            <a:r>
              <a:rPr lang="en-US" sz="2000" dirty="0" err="1" smtClean="0">
                <a:latin typeface="+mj-lt"/>
              </a:rPr>
              <a:t>thời</a:t>
            </a:r>
            <a:r>
              <a:rPr lang="en-US" sz="2000" dirty="0" smtClean="0">
                <a:latin typeface="+mj-lt"/>
              </a:rPr>
              <a:t> </a:t>
            </a:r>
            <a:r>
              <a:rPr lang="en-US" sz="2000" dirty="0" err="1" smtClean="0">
                <a:latin typeface="+mj-lt"/>
              </a:rPr>
              <a:t>điểm</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chu</a:t>
            </a:r>
            <a:r>
              <a:rPr lang="en-US" sz="2000" dirty="0" smtClean="0">
                <a:latin typeface="+mj-lt"/>
              </a:rPr>
              <a:t> </a:t>
            </a:r>
            <a:r>
              <a:rPr lang="en-US" sz="2000" dirty="0" err="1" smtClean="0">
                <a:latin typeface="+mj-lt"/>
              </a:rPr>
              <a:t>kỳ</a:t>
            </a:r>
            <a:r>
              <a:rPr lang="en-US" sz="2000" dirty="0" smtClean="0">
                <a:latin typeface="+mj-lt"/>
              </a:rPr>
              <a:t> </a:t>
            </a:r>
            <a:r>
              <a:rPr lang="en-US" sz="2000" dirty="0" err="1" smtClean="0">
                <a:latin typeface="+mj-lt"/>
              </a:rPr>
              <a:t>kinh</a:t>
            </a:r>
            <a:r>
              <a:rPr lang="en-US" sz="2000" dirty="0" smtClean="0">
                <a:latin typeface="+mj-lt"/>
              </a:rPr>
              <a:t>, </a:t>
            </a:r>
            <a:r>
              <a:rPr lang="en-US" sz="2000" dirty="0" err="1" smtClean="0">
                <a:latin typeface="+mj-lt"/>
              </a:rPr>
              <a:t>ngay</a:t>
            </a:r>
            <a:r>
              <a:rPr lang="en-US" sz="2000" dirty="0" smtClean="0">
                <a:latin typeface="+mj-lt"/>
              </a:rPr>
              <a:t> </a:t>
            </a:r>
            <a:r>
              <a:rPr lang="en-US" sz="2000" dirty="0" err="1" smtClean="0">
                <a:latin typeface="+mj-lt"/>
              </a:rPr>
              <a:t>lập</a:t>
            </a:r>
            <a:r>
              <a:rPr lang="en-US" sz="2000" dirty="0" smtClean="0">
                <a:latin typeface="+mj-lt"/>
              </a:rPr>
              <a:t> </a:t>
            </a:r>
            <a:r>
              <a:rPr lang="en-US" sz="2000" dirty="0" err="1" smtClean="0">
                <a:latin typeface="+mj-lt"/>
              </a:rPr>
              <a:t>tức</a:t>
            </a:r>
            <a:r>
              <a:rPr lang="en-US" sz="2000" dirty="0" smtClean="0">
                <a:latin typeface="+mj-lt"/>
              </a:rPr>
              <a:t> </a:t>
            </a:r>
            <a:r>
              <a:rPr lang="en-US" sz="2000" dirty="0" err="1" smtClean="0">
                <a:latin typeface="+mj-lt"/>
              </a:rPr>
              <a:t>sau</a:t>
            </a:r>
            <a:r>
              <a:rPr lang="en-US" sz="2000" dirty="0" smtClean="0">
                <a:latin typeface="+mj-lt"/>
              </a:rPr>
              <a:t> </a:t>
            </a:r>
            <a:r>
              <a:rPr lang="en-US" sz="2000" dirty="0" err="1" smtClean="0">
                <a:latin typeface="+mj-lt"/>
              </a:rPr>
              <a:t>khi</a:t>
            </a:r>
            <a:r>
              <a:rPr lang="en-US" sz="2000" dirty="0" smtClean="0">
                <a:latin typeface="+mj-lt"/>
              </a:rPr>
              <a:t> </a:t>
            </a:r>
            <a:r>
              <a:rPr lang="en-US" sz="2000" dirty="0" err="1" smtClean="0">
                <a:latin typeface="+mj-lt"/>
              </a:rPr>
              <a:t>sẩy</a:t>
            </a:r>
            <a:r>
              <a:rPr lang="en-US" sz="2000" dirty="0" smtClean="0">
                <a:latin typeface="+mj-lt"/>
              </a:rPr>
              <a:t> </a:t>
            </a:r>
            <a:r>
              <a:rPr lang="en-US" sz="2000" dirty="0" err="1" smtClean="0">
                <a:latin typeface="+mj-lt"/>
              </a:rPr>
              <a:t>thai</a:t>
            </a:r>
            <a:r>
              <a:rPr lang="en-US" sz="2000" dirty="0" smtClean="0">
                <a:latin typeface="+mj-lt"/>
              </a:rPr>
              <a:t> hay </a:t>
            </a:r>
            <a:r>
              <a:rPr lang="en-US" sz="2000" dirty="0" err="1" smtClean="0">
                <a:latin typeface="+mj-lt"/>
              </a:rPr>
              <a:t>phá</a:t>
            </a:r>
            <a:r>
              <a:rPr lang="en-US" sz="2000" dirty="0" smtClean="0">
                <a:latin typeface="+mj-lt"/>
              </a:rPr>
              <a:t> </a:t>
            </a:r>
            <a:r>
              <a:rPr lang="en-US" sz="2000" dirty="0" err="1" smtClean="0">
                <a:latin typeface="+mj-lt"/>
              </a:rPr>
              <a:t>thai</a:t>
            </a:r>
            <a:r>
              <a:rPr lang="en-US" sz="2000" dirty="0" smtClean="0">
                <a:latin typeface="+mj-lt"/>
              </a:rPr>
              <a:t>  (</a:t>
            </a:r>
            <a:r>
              <a:rPr lang="en-US" sz="2000" dirty="0" err="1" smtClean="0">
                <a:latin typeface="+mj-lt"/>
              </a:rPr>
              <a:t>tránh</a:t>
            </a:r>
            <a:r>
              <a:rPr lang="en-US" sz="2000" dirty="0" smtClean="0">
                <a:latin typeface="+mj-lt"/>
              </a:rPr>
              <a:t> </a:t>
            </a:r>
            <a:r>
              <a:rPr lang="en-US" sz="2000" dirty="0" err="1" smtClean="0">
                <a:latin typeface="+mj-lt"/>
              </a:rPr>
              <a:t>viêm</a:t>
            </a:r>
            <a:r>
              <a:rPr lang="en-US" sz="2000" dirty="0" smtClean="0">
                <a:latin typeface="+mj-lt"/>
              </a:rPr>
              <a:t> </a:t>
            </a:r>
            <a:r>
              <a:rPr lang="en-US" sz="2000" dirty="0" err="1" smtClean="0">
                <a:latin typeface="+mj-lt"/>
              </a:rPr>
              <a:t>tử</a:t>
            </a:r>
            <a:r>
              <a:rPr lang="en-US" sz="2000" dirty="0" smtClean="0">
                <a:latin typeface="+mj-lt"/>
              </a:rPr>
              <a:t> </a:t>
            </a:r>
            <a:r>
              <a:rPr lang="en-US" sz="2000" dirty="0" err="1" smtClean="0">
                <a:latin typeface="+mj-lt"/>
              </a:rPr>
              <a:t>cung</a:t>
            </a:r>
            <a:r>
              <a:rPr lang="en-US" sz="2000" dirty="0" smtClean="0">
                <a:latin typeface="+mj-lt"/>
              </a:rPr>
              <a:t>)</a:t>
            </a:r>
            <a:endParaRPr lang="en-US" sz="2000" dirty="0">
              <a:latin typeface="+mj-lt"/>
            </a:endParaRPr>
          </a:p>
          <a:p>
            <a:pPr algn="just" eaLnBrk="1" hangingPunct="1">
              <a:lnSpc>
                <a:spcPct val="170000"/>
              </a:lnSpc>
            </a:pPr>
            <a:r>
              <a:rPr lang="en-US" sz="2000" dirty="0" err="1" smtClean="0">
                <a:latin typeface="+mj-lt"/>
              </a:rPr>
              <a:t>Tỷ</a:t>
            </a:r>
            <a:r>
              <a:rPr lang="en-US" sz="2000" dirty="0" smtClean="0">
                <a:latin typeface="+mj-lt"/>
              </a:rPr>
              <a:t> </a:t>
            </a:r>
            <a:r>
              <a:rPr lang="en-US" sz="2000" dirty="0" err="1" smtClean="0">
                <a:latin typeface="+mj-lt"/>
              </a:rPr>
              <a:t>lệ</a:t>
            </a:r>
            <a:r>
              <a:rPr lang="en-US" sz="2000" dirty="0" smtClean="0">
                <a:latin typeface="+mj-lt"/>
              </a:rPr>
              <a:t> </a:t>
            </a:r>
            <a:r>
              <a:rPr lang="en-US" sz="2000" dirty="0" err="1" smtClean="0">
                <a:latin typeface="+mj-lt"/>
              </a:rPr>
              <a:t>tiếp</a:t>
            </a:r>
            <a:r>
              <a:rPr lang="en-US" sz="2000" dirty="0" smtClean="0">
                <a:latin typeface="+mj-lt"/>
              </a:rPr>
              <a:t> </a:t>
            </a:r>
            <a:r>
              <a:rPr lang="en-US" sz="2000" dirty="0" err="1" smtClean="0">
                <a:latin typeface="+mj-lt"/>
              </a:rPr>
              <a:t>tục</a:t>
            </a:r>
            <a:r>
              <a:rPr lang="en-US" sz="2000" dirty="0" smtClean="0">
                <a:latin typeface="+mj-lt"/>
              </a:rPr>
              <a:t> </a:t>
            </a: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a:t>
            </a:r>
            <a:r>
              <a:rPr lang="en-US" sz="2000" dirty="0">
                <a:latin typeface="+mj-lt"/>
              </a:rPr>
              <a:t>48-88% </a:t>
            </a:r>
            <a:r>
              <a:rPr lang="en-US" sz="2000" dirty="0" err="1" smtClean="0">
                <a:latin typeface="+mj-lt"/>
              </a:rPr>
              <a:t>trong</a:t>
            </a:r>
            <a:r>
              <a:rPr lang="en-US" sz="2000" dirty="0" smtClean="0">
                <a:latin typeface="+mj-lt"/>
              </a:rPr>
              <a:t> 12 </a:t>
            </a:r>
            <a:r>
              <a:rPr lang="en-US" sz="2000" dirty="0" err="1" smtClean="0">
                <a:latin typeface="+mj-lt"/>
              </a:rPr>
              <a:t>tháng</a:t>
            </a:r>
            <a:endParaRPr lang="en-US" sz="2000" dirty="0">
              <a:latin typeface="+mj-lt"/>
            </a:endParaRPr>
          </a:p>
          <a:p>
            <a:pPr algn="just" eaLnBrk="1" hangingPunct="1">
              <a:lnSpc>
                <a:spcPct val="170000"/>
              </a:lnSpc>
            </a:pPr>
            <a:r>
              <a:rPr lang="en-US" sz="2000" dirty="0" err="1" smtClean="0">
                <a:latin typeface="+mj-lt"/>
              </a:rPr>
              <a:t>Tỷ</a:t>
            </a:r>
            <a:r>
              <a:rPr lang="en-US" sz="2000" dirty="0" smtClean="0">
                <a:latin typeface="+mj-lt"/>
              </a:rPr>
              <a:t> </a:t>
            </a:r>
            <a:r>
              <a:rPr lang="en-US" sz="2000" dirty="0" err="1" smtClean="0">
                <a:latin typeface="+mj-lt"/>
              </a:rPr>
              <a:t>lệ</a:t>
            </a:r>
            <a:r>
              <a:rPr lang="en-US" sz="2000" dirty="0" smtClean="0">
                <a:latin typeface="+mj-lt"/>
              </a:rPr>
              <a:t> </a:t>
            </a:r>
            <a:r>
              <a:rPr lang="en-US" sz="2000" dirty="0" err="1" smtClean="0">
                <a:latin typeface="+mj-lt"/>
              </a:rPr>
              <a:t>tuột</a:t>
            </a:r>
            <a:r>
              <a:rPr lang="en-US" sz="2000" dirty="0" smtClean="0">
                <a:latin typeface="+mj-lt"/>
              </a:rPr>
              <a:t> </a:t>
            </a:r>
            <a:r>
              <a:rPr lang="en-US" sz="2000" dirty="0" err="1" smtClean="0">
                <a:latin typeface="+mj-lt"/>
              </a:rPr>
              <a:t>vòng</a:t>
            </a:r>
            <a:r>
              <a:rPr lang="en-US" sz="2000" dirty="0" smtClean="0">
                <a:latin typeface="+mj-lt"/>
              </a:rPr>
              <a:t>: 5-22</a:t>
            </a:r>
            <a:r>
              <a:rPr lang="en-US" sz="2000" dirty="0">
                <a:latin typeface="+mj-lt"/>
              </a:rPr>
              <a:t>% </a:t>
            </a:r>
            <a:r>
              <a:rPr lang="en-US" sz="2000" dirty="0" err="1" smtClean="0">
                <a:latin typeface="+mj-lt"/>
              </a:rPr>
              <a:t>từ</a:t>
            </a:r>
            <a:r>
              <a:rPr lang="en-US" sz="2000" dirty="0" smtClean="0">
                <a:latin typeface="+mj-lt"/>
              </a:rPr>
              <a:t> 6-48 </a:t>
            </a:r>
            <a:r>
              <a:rPr lang="en-US" sz="2000" dirty="0" err="1" smtClean="0">
                <a:latin typeface="+mj-lt"/>
              </a:rPr>
              <a:t>tháng</a:t>
            </a:r>
            <a:r>
              <a:rPr lang="en-US" sz="2000" dirty="0" smtClean="0">
                <a:latin typeface="+mj-lt"/>
              </a:rPr>
              <a:t> (</a:t>
            </a:r>
            <a:r>
              <a:rPr lang="en-US" sz="2000" dirty="0" err="1" smtClean="0">
                <a:latin typeface="+mj-lt"/>
              </a:rPr>
              <a:t>nhiều</a:t>
            </a:r>
            <a:r>
              <a:rPr lang="en-US" sz="2000" dirty="0" smtClean="0">
                <a:latin typeface="+mj-lt"/>
              </a:rPr>
              <a:t> DCTC </a:t>
            </a:r>
            <a:r>
              <a:rPr lang="en-US" sz="2000" dirty="0" err="1" smtClean="0">
                <a:latin typeface="+mj-lt"/>
              </a:rPr>
              <a:t>không</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nhãn</a:t>
            </a:r>
            <a:r>
              <a:rPr lang="en-US" sz="2000" dirty="0" smtClean="0">
                <a:latin typeface="+mj-lt"/>
              </a:rPr>
              <a:t>)</a:t>
            </a:r>
            <a:endParaRPr lang="en-US" sz="2000" dirty="0">
              <a:latin typeface="+mj-lt"/>
            </a:endParaRPr>
          </a:p>
          <a:p>
            <a:pPr algn="just" eaLnBrk="1" hangingPunct="1">
              <a:lnSpc>
                <a:spcPct val="170000"/>
              </a:lnSpc>
            </a:pPr>
            <a:r>
              <a:rPr lang="en-US" sz="2000" dirty="0" err="1" smtClean="0">
                <a:latin typeface="+mj-lt"/>
              </a:rPr>
              <a:t>Đau</a:t>
            </a:r>
            <a:r>
              <a:rPr lang="en-US" sz="2000" dirty="0" smtClean="0">
                <a:latin typeface="+mj-lt"/>
              </a:rPr>
              <a:t> </a:t>
            </a:r>
            <a:r>
              <a:rPr lang="en-US" sz="2000" dirty="0" err="1" smtClean="0">
                <a:latin typeface="+mj-lt"/>
              </a:rPr>
              <a:t>hạ</a:t>
            </a:r>
            <a:r>
              <a:rPr lang="en-US" sz="2000" dirty="0" smtClean="0">
                <a:latin typeface="+mj-lt"/>
              </a:rPr>
              <a:t> </a:t>
            </a:r>
            <a:r>
              <a:rPr lang="en-US" sz="2000" dirty="0" err="1" smtClean="0">
                <a:latin typeface="+mj-lt"/>
              </a:rPr>
              <a:t>vị</a:t>
            </a:r>
            <a:r>
              <a:rPr lang="en-US" sz="2000" dirty="0" smtClean="0">
                <a:latin typeface="+mj-lt"/>
              </a:rPr>
              <a:t> (</a:t>
            </a:r>
            <a:r>
              <a:rPr lang="en-US" sz="2000" dirty="0" err="1" smtClean="0">
                <a:latin typeface="+mj-lt"/>
              </a:rPr>
              <a:t>nặng</a:t>
            </a:r>
            <a:r>
              <a:rPr lang="en-US" sz="2000" dirty="0" smtClean="0">
                <a:latin typeface="+mj-lt"/>
              </a:rPr>
              <a:t>: 14%, </a:t>
            </a:r>
            <a:r>
              <a:rPr lang="en-US" sz="2000" dirty="0" err="1" smtClean="0">
                <a:latin typeface="+mj-lt"/>
              </a:rPr>
              <a:t>vừa</a:t>
            </a:r>
            <a:r>
              <a:rPr lang="en-US" sz="2000" dirty="0" smtClean="0">
                <a:latin typeface="+mj-lt"/>
              </a:rPr>
              <a:t>: 23%, </a:t>
            </a:r>
            <a:r>
              <a:rPr lang="en-US" sz="2000" dirty="0" err="1" smtClean="0">
                <a:latin typeface="+mj-lt"/>
              </a:rPr>
              <a:t>đau</a:t>
            </a:r>
            <a:r>
              <a:rPr lang="en-US" sz="2000" dirty="0" smtClean="0">
                <a:latin typeface="+mj-lt"/>
              </a:rPr>
              <a:t> </a:t>
            </a:r>
            <a:r>
              <a:rPr lang="en-US" sz="2000" dirty="0" err="1" smtClean="0">
                <a:latin typeface="+mj-lt"/>
              </a:rPr>
              <a:t>ít</a:t>
            </a:r>
            <a:r>
              <a:rPr lang="en-US" sz="2000" dirty="0" smtClean="0">
                <a:latin typeface="+mj-lt"/>
              </a:rPr>
              <a:t> </a:t>
            </a:r>
            <a:r>
              <a:rPr lang="en-US" sz="2000" dirty="0" err="1" smtClean="0">
                <a:latin typeface="+mj-lt"/>
              </a:rPr>
              <a:t>hoặc</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đau</a:t>
            </a:r>
            <a:r>
              <a:rPr lang="en-US" sz="2000" dirty="0" smtClean="0">
                <a:latin typeface="+mj-lt"/>
              </a:rPr>
              <a:t>: 63%)</a:t>
            </a:r>
            <a:endParaRPr lang="en-US" sz="2000" dirty="0">
              <a:latin typeface="+mj-lt"/>
            </a:endParaRPr>
          </a:p>
          <a:p>
            <a:pPr algn="just" eaLnBrk="1" hangingPunct="1">
              <a:lnSpc>
                <a:spcPct val="170000"/>
              </a:lnSpc>
              <a:spcBef>
                <a:spcPct val="35000"/>
              </a:spcBef>
            </a:pPr>
            <a:r>
              <a:rPr lang="en-US" sz="2000" dirty="0" err="1" smtClean="0">
                <a:latin typeface="+mj-lt"/>
              </a:rPr>
              <a:t>Không</a:t>
            </a:r>
            <a:r>
              <a:rPr lang="en-US" sz="2000" dirty="0" smtClean="0">
                <a:latin typeface="+mj-lt"/>
              </a:rPr>
              <a:t> </a:t>
            </a: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DCTC </a:t>
            </a:r>
            <a:r>
              <a:rPr lang="en-US" sz="2000" dirty="0" err="1" smtClean="0">
                <a:latin typeface="+mj-lt"/>
              </a:rPr>
              <a:t>trong</a:t>
            </a:r>
            <a:r>
              <a:rPr lang="en-US" sz="2000" dirty="0" smtClean="0">
                <a:latin typeface="+mj-lt"/>
              </a:rPr>
              <a:t> </a:t>
            </a:r>
            <a:r>
              <a:rPr lang="en-US" sz="2000" dirty="0" err="1" smtClean="0">
                <a:latin typeface="+mj-lt"/>
              </a:rPr>
              <a:t>trường</a:t>
            </a:r>
            <a:r>
              <a:rPr lang="en-US" sz="2000" dirty="0" smtClean="0">
                <a:latin typeface="+mj-lt"/>
              </a:rPr>
              <a:t> </a:t>
            </a:r>
            <a:r>
              <a:rPr lang="en-US" sz="2000" dirty="0" err="1" smtClean="0">
                <a:latin typeface="+mj-lt"/>
              </a:rPr>
              <a:t>hợp</a:t>
            </a:r>
            <a:r>
              <a:rPr lang="en-US" sz="2000" dirty="0" smtClean="0">
                <a:latin typeface="+mj-lt"/>
              </a:rPr>
              <a:t>:</a:t>
            </a:r>
            <a:endParaRPr lang="en-US" sz="2000" dirty="0">
              <a:latin typeface="+mj-lt"/>
            </a:endParaRPr>
          </a:p>
          <a:p>
            <a:pPr lvl="1" algn="just" eaLnBrk="1" hangingPunct="1">
              <a:lnSpc>
                <a:spcPct val="170000"/>
              </a:lnSpc>
              <a:spcBef>
                <a:spcPct val="35000"/>
              </a:spcBef>
            </a:pPr>
            <a:r>
              <a:rPr lang="en-US" sz="2000" dirty="0" err="1" smtClean="0">
                <a:latin typeface="+mj-lt"/>
              </a:rPr>
              <a:t>Được</a:t>
            </a:r>
            <a:r>
              <a:rPr lang="en-US" sz="2000" dirty="0" smtClean="0">
                <a:latin typeface="+mj-lt"/>
              </a:rPr>
              <a:t> </a:t>
            </a:r>
            <a:r>
              <a:rPr lang="en-US" sz="2000" dirty="0" err="1" smtClean="0">
                <a:latin typeface="+mj-lt"/>
              </a:rPr>
              <a:t>chẩn</a:t>
            </a:r>
            <a:r>
              <a:rPr lang="en-US" sz="2000" dirty="0" smtClean="0">
                <a:latin typeface="+mj-lt"/>
              </a:rPr>
              <a:t> </a:t>
            </a:r>
            <a:r>
              <a:rPr lang="en-US" sz="2000" dirty="0" err="1" smtClean="0">
                <a:latin typeface="+mj-lt"/>
              </a:rPr>
              <a:t>đoán</a:t>
            </a:r>
            <a:r>
              <a:rPr lang="en-US" sz="2000" dirty="0" smtClean="0">
                <a:latin typeface="+mj-lt"/>
              </a:rPr>
              <a:t> </a:t>
            </a:r>
            <a:r>
              <a:rPr lang="en-US" sz="2000" dirty="0" err="1" smtClean="0">
                <a:latin typeface="+mj-lt"/>
              </a:rPr>
              <a:t>bệnh</a:t>
            </a:r>
            <a:r>
              <a:rPr lang="en-US" sz="2000" dirty="0" smtClean="0">
                <a:latin typeface="+mj-lt"/>
              </a:rPr>
              <a:t> LTĐTD hay </a:t>
            </a:r>
            <a:r>
              <a:rPr lang="en-US" sz="2000" dirty="0" err="1" smtClean="0">
                <a:latin typeface="+mj-lt"/>
              </a:rPr>
              <a:t>viêm</a:t>
            </a:r>
            <a:r>
              <a:rPr lang="en-US" sz="2000" dirty="0" smtClean="0">
                <a:latin typeface="+mj-lt"/>
              </a:rPr>
              <a:t> </a:t>
            </a:r>
            <a:r>
              <a:rPr lang="en-US" sz="2000" dirty="0" err="1" smtClean="0">
                <a:latin typeface="+mj-lt"/>
              </a:rPr>
              <a:t>vùng</a:t>
            </a:r>
            <a:r>
              <a:rPr lang="en-US" sz="2000" dirty="0" smtClean="0">
                <a:latin typeface="+mj-lt"/>
              </a:rPr>
              <a:t> </a:t>
            </a:r>
            <a:r>
              <a:rPr lang="en-US" sz="2000" dirty="0" err="1" smtClean="0">
                <a:latin typeface="+mj-lt"/>
              </a:rPr>
              <a:t>chậu</a:t>
            </a:r>
            <a:r>
              <a:rPr lang="en-US" sz="2000" dirty="0" smtClean="0">
                <a:latin typeface="+mj-lt"/>
              </a:rPr>
              <a:t> </a:t>
            </a:r>
            <a:r>
              <a:rPr lang="en-US" sz="2000" dirty="0" err="1" smtClean="0">
                <a:latin typeface="+mj-lt"/>
              </a:rPr>
              <a:t>trong</a:t>
            </a:r>
            <a:r>
              <a:rPr lang="en-US" sz="2000" dirty="0" smtClean="0">
                <a:latin typeface="+mj-lt"/>
              </a:rPr>
              <a:t> 3 </a:t>
            </a:r>
            <a:r>
              <a:rPr lang="en-US" sz="2000" dirty="0" err="1" smtClean="0">
                <a:latin typeface="+mj-lt"/>
              </a:rPr>
              <a:t>tháng</a:t>
            </a:r>
            <a:r>
              <a:rPr lang="en-US" sz="2000" dirty="0" smtClean="0">
                <a:latin typeface="+mj-lt"/>
              </a:rPr>
              <a:t> </a:t>
            </a:r>
            <a:r>
              <a:rPr lang="en-US" sz="2000" dirty="0" err="1" smtClean="0">
                <a:latin typeface="+mj-lt"/>
              </a:rPr>
              <a:t>gần</a:t>
            </a:r>
            <a:r>
              <a:rPr lang="en-US" sz="2000" dirty="0" smtClean="0">
                <a:latin typeface="+mj-lt"/>
              </a:rPr>
              <a:t> </a:t>
            </a:r>
            <a:r>
              <a:rPr lang="en-US" sz="2000" dirty="0" err="1" smtClean="0">
                <a:latin typeface="+mj-lt"/>
              </a:rPr>
              <a:t>đây</a:t>
            </a:r>
            <a:endParaRPr lang="en-US" sz="2000" dirty="0">
              <a:latin typeface="+mj-lt"/>
            </a:endParaRPr>
          </a:p>
          <a:p>
            <a:pPr lvl="1" algn="just" eaLnBrk="1" hangingPunct="1">
              <a:lnSpc>
                <a:spcPct val="170000"/>
              </a:lnSpc>
              <a:spcBef>
                <a:spcPct val="35000"/>
              </a:spcBef>
            </a:pPr>
            <a:r>
              <a:rPr lang="en-US" sz="2000" dirty="0" err="1" smtClean="0">
                <a:latin typeface="+mj-lt"/>
              </a:rPr>
              <a:t>Viêm</a:t>
            </a:r>
            <a:r>
              <a:rPr lang="en-US" sz="2000" dirty="0" smtClean="0">
                <a:latin typeface="+mj-lt"/>
              </a:rPr>
              <a:t> </a:t>
            </a:r>
            <a:r>
              <a:rPr lang="en-US" sz="2000" dirty="0" err="1" smtClean="0">
                <a:latin typeface="+mj-lt"/>
              </a:rPr>
              <a:t>mủ</a:t>
            </a:r>
            <a:r>
              <a:rPr lang="en-US" sz="2000" dirty="0" smtClean="0">
                <a:latin typeface="+mj-lt"/>
              </a:rPr>
              <a:t> CTC</a:t>
            </a:r>
            <a:endParaRPr lang="en-US" sz="2000" dirty="0">
              <a:latin typeface="+mj-lt"/>
            </a:endParaRPr>
          </a:p>
          <a:p>
            <a:pPr lvl="1" algn="just" eaLnBrk="1" hangingPunct="1">
              <a:lnSpc>
                <a:spcPct val="170000"/>
              </a:lnSpc>
              <a:spcBef>
                <a:spcPct val="35000"/>
              </a:spcBef>
            </a:pPr>
            <a:r>
              <a:rPr lang="en-US" sz="2000" dirty="0" err="1" smtClean="0">
                <a:latin typeface="+mj-lt"/>
              </a:rPr>
              <a:t>Bất</a:t>
            </a:r>
            <a:r>
              <a:rPr lang="en-US" sz="2000" dirty="0" smtClean="0">
                <a:latin typeface="+mj-lt"/>
              </a:rPr>
              <a:t> </a:t>
            </a:r>
            <a:r>
              <a:rPr lang="en-US" sz="2000" dirty="0" err="1" smtClean="0">
                <a:latin typeface="+mj-lt"/>
              </a:rPr>
              <a:t>thường</a:t>
            </a:r>
            <a:r>
              <a:rPr lang="en-US" sz="2000" dirty="0" smtClean="0">
                <a:latin typeface="+mj-lt"/>
              </a:rPr>
              <a:t> TC</a:t>
            </a:r>
            <a:endParaRPr lang="en-US" sz="2000" dirty="0">
              <a:latin typeface="+mj-lt"/>
            </a:endParaRPr>
          </a:p>
          <a:p>
            <a:pPr lvl="1" eaLnBrk="1" hangingPunct="1"/>
            <a:endParaRPr lang="en-US" sz="2000" dirty="0">
              <a:latin typeface="Perpetua" charset="0"/>
            </a:endParaRPr>
          </a:p>
        </p:txBody>
      </p:sp>
    </p:spTree>
    <p:extLst>
      <p:ext uri="{BB962C8B-B14F-4D97-AF65-F5344CB8AC3E}">
        <p14:creationId xmlns:p14="http://schemas.microsoft.com/office/powerpoint/2010/main" val="3895591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GB" dirty="0" err="1" smtClean="0"/>
              <a:t>Tỷ</a:t>
            </a:r>
            <a:r>
              <a:rPr lang="en-GB" dirty="0" smtClean="0"/>
              <a:t> </a:t>
            </a:r>
            <a:r>
              <a:rPr lang="en-GB" dirty="0" err="1" smtClean="0"/>
              <a:t>lệ</a:t>
            </a:r>
            <a:r>
              <a:rPr lang="en-GB" dirty="0" smtClean="0"/>
              <a:t> </a:t>
            </a:r>
            <a:r>
              <a:rPr lang="en-GB" dirty="0" err="1" smtClean="0"/>
              <a:t>mang</a:t>
            </a:r>
            <a:r>
              <a:rPr lang="en-GB" dirty="0" smtClean="0"/>
              <a:t> </a:t>
            </a:r>
            <a:r>
              <a:rPr lang="en-GB" dirty="0" err="1" smtClean="0"/>
              <a:t>thai</a:t>
            </a:r>
            <a:r>
              <a:rPr lang="en-GB" dirty="0" smtClean="0"/>
              <a:t> VTN</a:t>
            </a:r>
            <a:br>
              <a:rPr lang="en-GB" dirty="0" smtClean="0"/>
            </a:br>
            <a:r>
              <a:rPr lang="en-GB" dirty="0" err="1" smtClean="0"/>
              <a:t>Ngừa</a:t>
            </a:r>
            <a:r>
              <a:rPr lang="en-GB" dirty="0" smtClean="0"/>
              <a:t> </a:t>
            </a:r>
            <a:r>
              <a:rPr lang="en-GB" dirty="0" err="1" smtClean="0"/>
              <a:t>thai</a:t>
            </a:r>
            <a:r>
              <a:rPr lang="en-GB" dirty="0" smtClean="0"/>
              <a:t> ở </a:t>
            </a:r>
            <a:r>
              <a:rPr lang="en-GB" dirty="0" err="1" smtClean="0"/>
              <a:t>Mỹ</a:t>
            </a:r>
            <a:endParaRPr lang="en-GB" dirty="0"/>
          </a:p>
        </p:txBody>
      </p:sp>
      <p:sp>
        <p:nvSpPr>
          <p:cNvPr id="10243" name="Rectangle 3"/>
          <p:cNvSpPr>
            <a:spLocks noGrp="1" noChangeArrowheads="1"/>
          </p:cNvSpPr>
          <p:nvPr>
            <p:ph type="body" idx="1"/>
          </p:nvPr>
        </p:nvSpPr>
        <p:spPr/>
        <p:txBody>
          <a:bodyPr>
            <a:normAutofit/>
          </a:bodyPr>
          <a:lstStyle/>
          <a:p>
            <a:pPr>
              <a:buFontTx/>
              <a:buNone/>
            </a:pPr>
            <a:endParaRPr lang="en-GB" dirty="0">
              <a:cs typeface="Times New Roman" charset="0"/>
            </a:endParaRPr>
          </a:p>
          <a:p>
            <a:pPr>
              <a:buFontTx/>
              <a:buNone/>
            </a:pPr>
            <a:r>
              <a:rPr lang="en-GB" dirty="0">
                <a:cs typeface="Times New Roman" charset="0"/>
              </a:rPr>
              <a:t>20% </a:t>
            </a:r>
            <a:r>
              <a:rPr lang="en-GB" dirty="0" err="1" smtClean="0">
                <a:cs typeface="Times New Roman" charset="0"/>
              </a:rPr>
              <a:t>lần</a:t>
            </a:r>
            <a:r>
              <a:rPr lang="en-GB" dirty="0" smtClean="0">
                <a:cs typeface="Times New Roman" charset="0"/>
              </a:rPr>
              <a:t> </a:t>
            </a:r>
            <a:r>
              <a:rPr lang="en-GB" dirty="0" err="1" smtClean="0">
                <a:cs typeface="Times New Roman" charset="0"/>
              </a:rPr>
              <a:t>giao</a:t>
            </a:r>
            <a:r>
              <a:rPr lang="en-GB" dirty="0" smtClean="0">
                <a:cs typeface="Times New Roman" charset="0"/>
              </a:rPr>
              <a:t> </a:t>
            </a:r>
            <a:r>
              <a:rPr lang="en-GB" dirty="0" err="1" smtClean="0">
                <a:cs typeface="Times New Roman" charset="0"/>
              </a:rPr>
              <a:t>hợp</a:t>
            </a:r>
            <a:r>
              <a:rPr lang="en-GB" dirty="0" smtClean="0">
                <a:cs typeface="Times New Roman" charset="0"/>
              </a:rPr>
              <a:t> </a:t>
            </a:r>
            <a:r>
              <a:rPr lang="en-GB" dirty="0" err="1" smtClean="0">
                <a:cs typeface="Times New Roman" charset="0"/>
              </a:rPr>
              <a:t>đầu</a:t>
            </a:r>
            <a:r>
              <a:rPr lang="en-GB" dirty="0" smtClean="0">
                <a:cs typeface="Times New Roman" charset="0"/>
              </a:rPr>
              <a:t> </a:t>
            </a:r>
            <a:r>
              <a:rPr lang="en-GB" dirty="0" err="1" smtClean="0">
                <a:cs typeface="Times New Roman" charset="0"/>
              </a:rPr>
              <a:t>tiên</a:t>
            </a:r>
            <a:endParaRPr lang="en-GB" dirty="0">
              <a:cs typeface="Times New Roman" charset="0"/>
            </a:endParaRPr>
          </a:p>
          <a:p>
            <a:pPr>
              <a:buFontTx/>
              <a:buNone/>
            </a:pPr>
            <a:r>
              <a:rPr lang="en-GB" dirty="0">
                <a:cs typeface="Times New Roman" charset="0"/>
              </a:rPr>
              <a:t>50% </a:t>
            </a:r>
            <a:r>
              <a:rPr lang="en-GB" dirty="0" err="1" smtClean="0">
                <a:cs typeface="Times New Roman" charset="0"/>
              </a:rPr>
              <a:t>trong</a:t>
            </a:r>
            <a:r>
              <a:rPr lang="en-GB" dirty="0" smtClean="0">
                <a:cs typeface="Times New Roman" charset="0"/>
              </a:rPr>
              <a:t> 6 </a:t>
            </a:r>
            <a:r>
              <a:rPr lang="en-GB" dirty="0" err="1" smtClean="0">
                <a:cs typeface="Times New Roman" charset="0"/>
              </a:rPr>
              <a:t>tháng</a:t>
            </a:r>
            <a:r>
              <a:rPr lang="en-GB" dirty="0" smtClean="0">
                <a:cs typeface="Times New Roman" charset="0"/>
              </a:rPr>
              <a:t> </a:t>
            </a:r>
            <a:r>
              <a:rPr lang="en-GB" dirty="0" err="1" smtClean="0">
                <a:cs typeface="Times New Roman" charset="0"/>
              </a:rPr>
              <a:t>đầu</a:t>
            </a:r>
            <a:r>
              <a:rPr lang="en-GB" dirty="0" smtClean="0">
                <a:cs typeface="Times New Roman" charset="0"/>
              </a:rPr>
              <a:t> </a:t>
            </a:r>
            <a:r>
              <a:rPr lang="en-GB" dirty="0" err="1" smtClean="0">
                <a:cs typeface="Times New Roman" charset="0"/>
              </a:rPr>
              <a:t>giao</a:t>
            </a:r>
            <a:r>
              <a:rPr lang="en-GB" dirty="0" smtClean="0">
                <a:cs typeface="Times New Roman" charset="0"/>
              </a:rPr>
              <a:t> </a:t>
            </a:r>
            <a:r>
              <a:rPr lang="en-GB" dirty="0" err="1" smtClean="0">
                <a:cs typeface="Times New Roman" charset="0"/>
              </a:rPr>
              <a:t>hợp</a:t>
            </a:r>
            <a:r>
              <a:rPr lang="en-GB" dirty="0" smtClean="0">
                <a:cs typeface="Times New Roman" charset="0"/>
              </a:rPr>
              <a:t> </a:t>
            </a:r>
            <a:endParaRPr lang="en-GB" dirty="0">
              <a:cs typeface="Times New Roman" charset="0"/>
            </a:endParaRPr>
          </a:p>
          <a:p>
            <a:pPr>
              <a:buFontTx/>
              <a:buNone/>
            </a:pPr>
            <a:r>
              <a:rPr lang="en-GB" dirty="0">
                <a:cs typeface="Times New Roman" charset="0"/>
              </a:rPr>
              <a:t>6-12 </a:t>
            </a:r>
            <a:r>
              <a:rPr lang="en-GB" dirty="0" err="1" smtClean="0">
                <a:cs typeface="Times New Roman" charset="0"/>
              </a:rPr>
              <a:t>tháng</a:t>
            </a:r>
            <a:r>
              <a:rPr lang="en-GB" dirty="0" smtClean="0">
                <a:cs typeface="Times New Roman" charset="0"/>
              </a:rPr>
              <a:t> </a:t>
            </a:r>
            <a:r>
              <a:rPr lang="en-GB" dirty="0" err="1" smtClean="0">
                <a:cs typeface="Times New Roman" charset="0"/>
              </a:rPr>
              <a:t>giữa</a:t>
            </a:r>
            <a:r>
              <a:rPr lang="en-GB" dirty="0" smtClean="0">
                <a:cs typeface="Times New Roman" charset="0"/>
              </a:rPr>
              <a:t> </a:t>
            </a:r>
            <a:r>
              <a:rPr lang="en-GB" dirty="0" err="1" smtClean="0">
                <a:cs typeface="Times New Roman" charset="0"/>
              </a:rPr>
              <a:t>lần</a:t>
            </a:r>
            <a:r>
              <a:rPr lang="en-GB" dirty="0" smtClean="0">
                <a:cs typeface="Times New Roman" charset="0"/>
              </a:rPr>
              <a:t> </a:t>
            </a:r>
            <a:r>
              <a:rPr lang="en-GB" dirty="0" err="1" smtClean="0">
                <a:cs typeface="Times New Roman" charset="0"/>
              </a:rPr>
              <a:t>giao</a:t>
            </a:r>
            <a:r>
              <a:rPr lang="en-GB" dirty="0" smtClean="0">
                <a:cs typeface="Times New Roman" charset="0"/>
              </a:rPr>
              <a:t> </a:t>
            </a:r>
            <a:r>
              <a:rPr lang="en-GB" dirty="0" err="1" smtClean="0">
                <a:cs typeface="Times New Roman" charset="0"/>
              </a:rPr>
              <a:t>hợp</a:t>
            </a:r>
            <a:r>
              <a:rPr lang="en-GB" dirty="0" smtClean="0">
                <a:cs typeface="Times New Roman" charset="0"/>
              </a:rPr>
              <a:t> </a:t>
            </a:r>
            <a:r>
              <a:rPr lang="en-GB" dirty="0" err="1" smtClean="0">
                <a:cs typeface="Times New Roman" charset="0"/>
              </a:rPr>
              <a:t>đầu</a:t>
            </a:r>
            <a:r>
              <a:rPr lang="en-GB" dirty="0" smtClean="0">
                <a:cs typeface="Times New Roman" charset="0"/>
              </a:rPr>
              <a:t> </a:t>
            </a:r>
            <a:r>
              <a:rPr lang="en-GB" dirty="0" err="1" smtClean="0">
                <a:cs typeface="Times New Roman" charset="0"/>
              </a:rPr>
              <a:t>tiên</a:t>
            </a:r>
            <a:r>
              <a:rPr lang="en-GB" dirty="0" smtClean="0">
                <a:cs typeface="Times New Roman" charset="0"/>
              </a:rPr>
              <a:t> </a:t>
            </a:r>
            <a:r>
              <a:rPr lang="en-GB" dirty="0" err="1" smtClean="0">
                <a:cs typeface="Times New Roman" charset="0"/>
              </a:rPr>
              <a:t>và</a:t>
            </a:r>
            <a:r>
              <a:rPr lang="en-GB" dirty="0" smtClean="0">
                <a:cs typeface="Times New Roman" charset="0"/>
              </a:rPr>
              <a:t> </a:t>
            </a:r>
            <a:r>
              <a:rPr lang="en-GB" dirty="0" err="1" smtClean="0">
                <a:cs typeface="Times New Roman" charset="0"/>
              </a:rPr>
              <a:t>thời</a:t>
            </a:r>
            <a:r>
              <a:rPr lang="en-GB" dirty="0" smtClean="0">
                <a:cs typeface="Times New Roman" charset="0"/>
              </a:rPr>
              <a:t> </a:t>
            </a:r>
            <a:r>
              <a:rPr lang="en-GB" dirty="0" err="1" smtClean="0">
                <a:cs typeface="Times New Roman" charset="0"/>
              </a:rPr>
              <a:t>điểm</a:t>
            </a:r>
            <a:r>
              <a:rPr lang="en-GB" dirty="0" smtClean="0">
                <a:cs typeface="Times New Roman" charset="0"/>
              </a:rPr>
              <a:t> </a:t>
            </a:r>
            <a:r>
              <a:rPr lang="en-GB" dirty="0" err="1" smtClean="0">
                <a:cs typeface="Times New Roman" charset="0"/>
              </a:rPr>
              <a:t>sử</a:t>
            </a:r>
            <a:r>
              <a:rPr lang="en-GB" dirty="0" smtClean="0">
                <a:cs typeface="Times New Roman" charset="0"/>
              </a:rPr>
              <a:t> </a:t>
            </a:r>
            <a:r>
              <a:rPr lang="en-GB" dirty="0" err="1" smtClean="0">
                <a:cs typeface="Times New Roman" charset="0"/>
              </a:rPr>
              <a:t>dụng</a:t>
            </a:r>
            <a:r>
              <a:rPr lang="en-GB" dirty="0" smtClean="0">
                <a:cs typeface="Times New Roman" charset="0"/>
              </a:rPr>
              <a:t> </a:t>
            </a:r>
            <a:r>
              <a:rPr lang="en-GB" dirty="0" err="1" smtClean="0">
                <a:cs typeface="Times New Roman" charset="0"/>
              </a:rPr>
              <a:t>biện</a:t>
            </a:r>
            <a:r>
              <a:rPr lang="en-GB" dirty="0" smtClean="0">
                <a:cs typeface="Times New Roman" charset="0"/>
              </a:rPr>
              <a:t> </a:t>
            </a:r>
            <a:r>
              <a:rPr lang="en-GB" dirty="0" err="1" smtClean="0">
                <a:cs typeface="Times New Roman" charset="0"/>
              </a:rPr>
              <a:t>pháp</a:t>
            </a:r>
            <a:r>
              <a:rPr lang="en-GB" dirty="0" smtClean="0">
                <a:cs typeface="Times New Roman" charset="0"/>
              </a:rPr>
              <a:t> </a:t>
            </a:r>
            <a:r>
              <a:rPr lang="en-GB" dirty="0" err="1" smtClean="0">
                <a:cs typeface="Times New Roman" charset="0"/>
              </a:rPr>
              <a:t>ngừa</a:t>
            </a:r>
            <a:r>
              <a:rPr lang="en-GB" dirty="0" smtClean="0">
                <a:cs typeface="Times New Roman" charset="0"/>
              </a:rPr>
              <a:t> </a:t>
            </a:r>
            <a:r>
              <a:rPr lang="en-GB" dirty="0" err="1" smtClean="0">
                <a:cs typeface="Times New Roman" charset="0"/>
              </a:rPr>
              <a:t>thai</a:t>
            </a:r>
            <a:endParaRPr lang="en-GB" dirty="0" smtClean="0">
              <a:cs typeface="Times New Roman" charset="0"/>
            </a:endParaRPr>
          </a:p>
          <a:p>
            <a:pPr>
              <a:buFontTx/>
              <a:buNone/>
            </a:pPr>
            <a:endParaRPr lang="en-GB" dirty="0">
              <a:cs typeface="Times New Roman" charset="0"/>
            </a:endParaRPr>
          </a:p>
          <a:p>
            <a:pPr>
              <a:buFontTx/>
              <a:buNone/>
            </a:pPr>
            <a:r>
              <a:rPr lang="en-GB" dirty="0">
                <a:cs typeface="Times New Roman" charset="0"/>
              </a:rPr>
              <a:t>			</a:t>
            </a:r>
          </a:p>
          <a:p>
            <a:pPr>
              <a:buFontTx/>
              <a:buNone/>
            </a:pPr>
            <a:endParaRPr lang="en-GB" dirty="0">
              <a:cs typeface="Times New Roman" charset="0"/>
            </a:endParaRPr>
          </a:p>
        </p:txBody>
      </p:sp>
    </p:spTree>
    <p:extLst>
      <p:ext uri="{BB962C8B-B14F-4D97-AF65-F5344CB8AC3E}">
        <p14:creationId xmlns:p14="http://schemas.microsoft.com/office/powerpoint/2010/main" val="3632859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rrowheads="1"/>
          </p:cNvSpPr>
          <p:nvPr>
            <p:ph type="title"/>
          </p:nvPr>
        </p:nvSpPr>
        <p:spPr/>
        <p:txBody>
          <a:bodyPr>
            <a:normAutofit/>
          </a:bodyPr>
          <a:lstStyle/>
          <a:p>
            <a:pPr eaLnBrk="1" fontAlgn="auto" hangingPunct="1">
              <a:spcAft>
                <a:spcPts val="0"/>
              </a:spcAft>
              <a:defRPr/>
            </a:pPr>
            <a:r>
              <a:rPr lang="en-US" dirty="0" smtClean="0"/>
              <a:t>DCTC </a:t>
            </a:r>
            <a:r>
              <a:rPr lang="en-US" dirty="0" err="1" smtClean="0"/>
              <a:t>và</a:t>
            </a:r>
            <a:r>
              <a:rPr lang="en-US" dirty="0" smtClean="0"/>
              <a:t> </a:t>
            </a:r>
            <a:r>
              <a:rPr lang="en-US" dirty="0" err="1" smtClean="0"/>
              <a:t>viêm</a:t>
            </a:r>
            <a:r>
              <a:rPr lang="en-US" dirty="0" smtClean="0"/>
              <a:t> </a:t>
            </a:r>
            <a:r>
              <a:rPr lang="en-US" dirty="0" err="1" smtClean="0"/>
              <a:t>đường</a:t>
            </a:r>
            <a:r>
              <a:rPr lang="en-US" dirty="0" smtClean="0"/>
              <a:t> </a:t>
            </a:r>
            <a:r>
              <a:rPr lang="en-US" dirty="0" err="1" smtClean="0"/>
              <a:t>sinh</a:t>
            </a:r>
            <a:r>
              <a:rPr lang="en-US" dirty="0" smtClean="0"/>
              <a:t> </a:t>
            </a:r>
            <a:r>
              <a:rPr lang="en-US" dirty="0" err="1" smtClean="0"/>
              <a:t>dục</a:t>
            </a:r>
            <a:r>
              <a:rPr lang="en-US" dirty="0" smtClean="0"/>
              <a:t> </a:t>
            </a:r>
            <a:r>
              <a:rPr lang="en-US" dirty="0" err="1" smtClean="0"/>
              <a:t>trên</a:t>
            </a:r>
            <a:endParaRPr lang="en-US" dirty="0" smtClean="0">
              <a:ea typeface="+mj-ea"/>
            </a:endParaRPr>
          </a:p>
        </p:txBody>
      </p:sp>
      <p:sp>
        <p:nvSpPr>
          <p:cNvPr id="55299" name="Slide Number Placeholder 4"/>
          <p:cNvSpPr>
            <a:spLocks noGrp="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0"/>
          <a:lstStyle>
            <a:lvl1pPr>
              <a:defRPr sz="2600">
                <a:solidFill>
                  <a:schemeClr val="tx1"/>
                </a:solidFill>
                <a:latin typeface="Perpetua" charset="0"/>
                <a:ea typeface="ＭＳ Ｐゴシック" charset="0"/>
              </a:defRPr>
            </a:lvl1pPr>
            <a:lvl2pPr marL="742950" indent="-285750">
              <a:defRPr sz="2400">
                <a:solidFill>
                  <a:schemeClr val="tx1"/>
                </a:solidFill>
                <a:latin typeface="Perpetua" charset="0"/>
                <a:ea typeface="ＭＳ Ｐゴシック" charset="0"/>
              </a:defRPr>
            </a:lvl2pPr>
            <a:lvl3pPr marL="1143000">
              <a:defRPr sz="2000">
                <a:solidFill>
                  <a:schemeClr val="tx1"/>
                </a:solidFill>
                <a:latin typeface="Perpetua" charset="0"/>
                <a:ea typeface="ＭＳ Ｐゴシック" charset="0"/>
              </a:defRPr>
            </a:lvl3pPr>
            <a:lvl4pPr marL="1600200">
              <a:defRPr sz="2000">
                <a:solidFill>
                  <a:schemeClr val="tx1"/>
                </a:solidFill>
                <a:latin typeface="Perpetua" charset="0"/>
                <a:ea typeface="ＭＳ Ｐゴシック" charset="0"/>
              </a:defRPr>
            </a:lvl4pPr>
            <a:lvl5pPr marL="2057400">
              <a:defRPr sz="2000">
                <a:solidFill>
                  <a:schemeClr val="tx1"/>
                </a:solidFill>
                <a:latin typeface="Perpetua" charset="0"/>
                <a:ea typeface="ＭＳ Ｐゴシック" charset="0"/>
              </a:defRPr>
            </a:lvl5pPr>
            <a:lvl6pPr marL="25146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6pPr>
            <a:lvl7pPr marL="29718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7pPr>
            <a:lvl8pPr marL="34290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8pPr>
            <a:lvl9pPr marL="38862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9pPr>
          </a:lstStyle>
          <a:p>
            <a:pPr algn="l"/>
            <a:r>
              <a:rPr lang="en-US" sz="1400">
                <a:solidFill>
                  <a:schemeClr val="tx2"/>
                </a:solidFill>
                <a:latin typeface="Times New Roman" charset="0"/>
              </a:rPr>
              <a:t>PRCH © 2007</a:t>
            </a:r>
          </a:p>
          <a:p>
            <a:pPr algn="l"/>
            <a:fld id="{975327A8-B2A0-E640-97D7-B85626DAAE2E}" type="slidenum">
              <a:rPr lang="en-US" sz="1400">
                <a:solidFill>
                  <a:schemeClr val="tx2"/>
                </a:solidFill>
                <a:latin typeface="Times New Roman" charset="0"/>
              </a:rPr>
              <a:pPr algn="l"/>
              <a:t>20</a:t>
            </a:fld>
            <a:r>
              <a:rPr lang="en-US" sz="1400">
                <a:solidFill>
                  <a:schemeClr val="tx2"/>
                </a:solidFill>
                <a:latin typeface="Times New Roman" charset="0"/>
              </a:rPr>
              <a:t>   </a:t>
            </a:r>
          </a:p>
        </p:txBody>
      </p:sp>
      <p:sp>
        <p:nvSpPr>
          <p:cNvPr id="55300" name="Rectangle 3"/>
          <p:cNvSpPr>
            <a:spLocks noGrp="1" noChangeArrowheads="1"/>
          </p:cNvSpPr>
          <p:nvPr>
            <p:ph sz="quarter" idx="1"/>
          </p:nvPr>
        </p:nvSpPr>
        <p:spPr>
          <a:xfrm>
            <a:off x="533400" y="1828800"/>
            <a:ext cx="8382000" cy="3810000"/>
          </a:xfrm>
        </p:spPr>
        <p:txBody>
          <a:bodyPr/>
          <a:lstStyle/>
          <a:p>
            <a:pPr eaLnBrk="1" hangingPunct="1">
              <a:spcBef>
                <a:spcPct val="90000"/>
              </a:spcBef>
            </a:pPr>
            <a:r>
              <a:rPr lang="en-US" sz="2400" dirty="0" err="1" smtClean="0">
                <a:latin typeface="+mj-lt"/>
              </a:rPr>
              <a:t>Một</a:t>
            </a:r>
            <a:r>
              <a:rPr lang="en-US" sz="2400" dirty="0" smtClean="0">
                <a:latin typeface="+mj-lt"/>
              </a:rPr>
              <a:t> </a:t>
            </a:r>
            <a:r>
              <a:rPr lang="en-US" sz="2400" dirty="0" err="1" smtClean="0">
                <a:latin typeface="+mj-lt"/>
              </a:rPr>
              <a:t>số</a:t>
            </a:r>
            <a:r>
              <a:rPr lang="en-US" sz="2400" dirty="0" smtClean="0">
                <a:latin typeface="+mj-lt"/>
              </a:rPr>
              <a:t> </a:t>
            </a:r>
            <a:r>
              <a:rPr lang="en-US" sz="2400" dirty="0" err="1" smtClean="0">
                <a:latin typeface="+mj-lt"/>
              </a:rPr>
              <a:t>nghiên</a:t>
            </a:r>
            <a:r>
              <a:rPr lang="en-US" sz="2400" dirty="0" smtClean="0">
                <a:latin typeface="+mj-lt"/>
              </a:rPr>
              <a:t> </a:t>
            </a:r>
            <a:r>
              <a:rPr lang="en-US" sz="2400" dirty="0" err="1" smtClean="0">
                <a:latin typeface="+mj-lt"/>
              </a:rPr>
              <a:t>cứu</a:t>
            </a:r>
            <a:r>
              <a:rPr lang="en-US" sz="2400" dirty="0" smtClean="0">
                <a:latin typeface="+mj-lt"/>
              </a:rPr>
              <a:t> </a:t>
            </a:r>
            <a:r>
              <a:rPr lang="en-US" sz="2400" dirty="0" err="1" smtClean="0">
                <a:latin typeface="+mj-lt"/>
              </a:rPr>
              <a:t>trước</a:t>
            </a:r>
            <a:r>
              <a:rPr lang="en-US" sz="2400" dirty="0" smtClean="0">
                <a:latin typeface="+mj-lt"/>
              </a:rPr>
              <a:t> </a:t>
            </a:r>
            <a:r>
              <a:rPr lang="en-US" sz="2400" dirty="0" err="1" smtClean="0">
                <a:latin typeface="+mj-lt"/>
              </a:rPr>
              <a:t>đây</a:t>
            </a:r>
            <a:r>
              <a:rPr lang="en-US" sz="2400" dirty="0" smtClean="0">
                <a:latin typeface="+mj-lt"/>
              </a:rPr>
              <a:t> </a:t>
            </a:r>
            <a:r>
              <a:rPr lang="en-US" sz="2400" dirty="0" err="1" smtClean="0">
                <a:latin typeface="+mj-lt"/>
              </a:rPr>
              <a:t>kết</a:t>
            </a:r>
            <a:r>
              <a:rPr lang="en-US" sz="2400" dirty="0" smtClean="0">
                <a:latin typeface="+mj-lt"/>
              </a:rPr>
              <a:t> </a:t>
            </a:r>
            <a:r>
              <a:rPr lang="en-US" sz="2400" dirty="0" err="1" smtClean="0">
                <a:latin typeface="+mj-lt"/>
              </a:rPr>
              <a:t>luận</a:t>
            </a:r>
            <a:r>
              <a:rPr lang="en-US" sz="2400" dirty="0" smtClean="0">
                <a:latin typeface="+mj-lt"/>
              </a:rPr>
              <a:t> </a:t>
            </a:r>
            <a:r>
              <a:rPr lang="en-US" sz="2400" dirty="0" err="1" smtClean="0">
                <a:latin typeface="+mj-lt"/>
              </a:rPr>
              <a:t>sai</a:t>
            </a:r>
            <a:r>
              <a:rPr lang="en-US" sz="2400" dirty="0" smtClean="0">
                <a:latin typeface="+mj-lt"/>
              </a:rPr>
              <a:t> </a:t>
            </a:r>
            <a:r>
              <a:rPr lang="en-US" sz="2400" dirty="0" err="1" smtClean="0">
                <a:latin typeface="+mj-lt"/>
              </a:rPr>
              <a:t>về</a:t>
            </a:r>
            <a:r>
              <a:rPr lang="en-US" sz="2400" dirty="0" smtClean="0">
                <a:latin typeface="+mj-lt"/>
              </a:rPr>
              <a:t> </a:t>
            </a:r>
            <a:r>
              <a:rPr lang="en-US" sz="2400" dirty="0" err="1" smtClean="0">
                <a:latin typeface="+mj-lt"/>
              </a:rPr>
              <a:t>nguy</a:t>
            </a:r>
            <a:r>
              <a:rPr lang="en-US" sz="2400" dirty="0" smtClean="0">
                <a:latin typeface="+mj-lt"/>
              </a:rPr>
              <a:t> </a:t>
            </a:r>
            <a:r>
              <a:rPr lang="en-US" sz="2400" dirty="0" err="1" smtClean="0">
                <a:latin typeface="+mj-lt"/>
              </a:rPr>
              <a:t>cơ</a:t>
            </a:r>
            <a:r>
              <a:rPr lang="en-US" sz="2400" dirty="0" smtClean="0">
                <a:latin typeface="+mj-lt"/>
              </a:rPr>
              <a:t> </a:t>
            </a:r>
            <a:r>
              <a:rPr lang="en-US" sz="2400" dirty="0" err="1" smtClean="0">
                <a:latin typeface="+mj-lt"/>
              </a:rPr>
              <a:t>gậy</a:t>
            </a:r>
            <a:r>
              <a:rPr lang="en-US" sz="2400" dirty="0" smtClean="0">
                <a:latin typeface="+mj-lt"/>
              </a:rPr>
              <a:t> </a:t>
            </a:r>
            <a:r>
              <a:rPr lang="en-US" sz="2400" dirty="0" err="1" smtClean="0">
                <a:latin typeface="+mj-lt"/>
              </a:rPr>
              <a:t>viêm</a:t>
            </a:r>
            <a:r>
              <a:rPr lang="en-US" sz="2400" dirty="0" smtClean="0">
                <a:latin typeface="+mj-lt"/>
              </a:rPr>
              <a:t> </a:t>
            </a:r>
            <a:r>
              <a:rPr lang="en-US" sz="2400" dirty="0" err="1" smtClean="0">
                <a:latin typeface="+mj-lt"/>
              </a:rPr>
              <a:t>đường</a:t>
            </a:r>
            <a:r>
              <a:rPr lang="en-US" sz="2400" dirty="0" smtClean="0">
                <a:latin typeface="+mj-lt"/>
              </a:rPr>
              <a:t> </a:t>
            </a:r>
            <a:r>
              <a:rPr lang="en-US" sz="2400" dirty="0" err="1" smtClean="0">
                <a:latin typeface="+mj-lt"/>
              </a:rPr>
              <a:t>sinh</a:t>
            </a:r>
            <a:r>
              <a:rPr lang="en-US" sz="2400" dirty="0" smtClean="0">
                <a:latin typeface="+mj-lt"/>
              </a:rPr>
              <a:t> </a:t>
            </a:r>
            <a:r>
              <a:rPr lang="en-US" sz="2400" dirty="0" err="1" smtClean="0">
                <a:latin typeface="+mj-lt"/>
              </a:rPr>
              <a:t>dục</a:t>
            </a:r>
            <a:r>
              <a:rPr lang="en-US" sz="2400" dirty="0" smtClean="0">
                <a:latin typeface="+mj-lt"/>
              </a:rPr>
              <a:t> </a:t>
            </a:r>
            <a:r>
              <a:rPr lang="en-US" sz="2400" dirty="0" err="1" smtClean="0">
                <a:latin typeface="+mj-lt"/>
              </a:rPr>
              <a:t>của</a:t>
            </a:r>
            <a:r>
              <a:rPr lang="en-US" sz="2400" dirty="0" smtClean="0">
                <a:latin typeface="+mj-lt"/>
              </a:rPr>
              <a:t> DCTC</a:t>
            </a:r>
            <a:endParaRPr lang="en-US" sz="2400" dirty="0">
              <a:latin typeface="+mj-lt"/>
            </a:endParaRPr>
          </a:p>
          <a:p>
            <a:pPr eaLnBrk="1" hangingPunct="1">
              <a:spcBef>
                <a:spcPct val="90000"/>
              </a:spcBef>
            </a:pPr>
            <a:r>
              <a:rPr lang="en-US" sz="2400" dirty="0" err="1" smtClean="0">
                <a:latin typeface="+mj-lt"/>
              </a:rPr>
              <a:t>Các</a:t>
            </a:r>
            <a:r>
              <a:rPr lang="en-US" sz="2400" dirty="0" smtClean="0">
                <a:latin typeface="+mj-lt"/>
              </a:rPr>
              <a:t> </a:t>
            </a:r>
            <a:r>
              <a:rPr lang="en-US" sz="2400" dirty="0" err="1" smtClean="0">
                <a:latin typeface="+mj-lt"/>
              </a:rPr>
              <a:t>nghiên</a:t>
            </a:r>
            <a:r>
              <a:rPr lang="en-US" sz="2400" dirty="0" smtClean="0">
                <a:latin typeface="+mj-lt"/>
              </a:rPr>
              <a:t> </a:t>
            </a:r>
            <a:r>
              <a:rPr lang="en-US" sz="2400" dirty="0" err="1" smtClean="0">
                <a:latin typeface="+mj-lt"/>
              </a:rPr>
              <a:t>cứu</a:t>
            </a:r>
            <a:r>
              <a:rPr lang="en-US" sz="2400" dirty="0" smtClean="0">
                <a:latin typeface="+mj-lt"/>
              </a:rPr>
              <a:t> </a:t>
            </a:r>
            <a:r>
              <a:rPr lang="en-US" sz="2400" dirty="0" err="1" smtClean="0">
                <a:latin typeface="+mj-lt"/>
              </a:rPr>
              <a:t>thử</a:t>
            </a:r>
            <a:r>
              <a:rPr lang="en-US" sz="2400" dirty="0" smtClean="0">
                <a:latin typeface="+mj-lt"/>
              </a:rPr>
              <a:t> </a:t>
            </a:r>
            <a:r>
              <a:rPr lang="en-US" sz="2400" dirty="0" err="1" smtClean="0">
                <a:latin typeface="+mj-lt"/>
              </a:rPr>
              <a:t>nghiệm</a:t>
            </a:r>
            <a:r>
              <a:rPr lang="en-US" sz="2400" dirty="0" smtClean="0">
                <a:latin typeface="+mj-lt"/>
              </a:rPr>
              <a:t> </a:t>
            </a:r>
            <a:r>
              <a:rPr lang="en-US" sz="2400" dirty="0" err="1" smtClean="0">
                <a:latin typeface="+mj-lt"/>
              </a:rPr>
              <a:t>lâm</a:t>
            </a:r>
            <a:r>
              <a:rPr lang="en-US" sz="2400" dirty="0" smtClean="0">
                <a:latin typeface="+mj-lt"/>
              </a:rPr>
              <a:t> </a:t>
            </a:r>
            <a:r>
              <a:rPr lang="en-US" sz="2400" dirty="0" err="1" smtClean="0">
                <a:latin typeface="+mj-lt"/>
              </a:rPr>
              <a:t>sàng</a:t>
            </a:r>
            <a:r>
              <a:rPr lang="en-US" sz="2400" dirty="0" smtClean="0">
                <a:latin typeface="+mj-lt"/>
              </a:rPr>
              <a:t> </a:t>
            </a:r>
            <a:r>
              <a:rPr lang="en-US" sz="2400" dirty="0" err="1" smtClean="0">
                <a:latin typeface="+mj-lt"/>
              </a:rPr>
              <a:t>có</a:t>
            </a:r>
            <a:r>
              <a:rPr lang="en-US" sz="2400" dirty="0" smtClean="0">
                <a:latin typeface="+mj-lt"/>
              </a:rPr>
              <a:t> </a:t>
            </a:r>
            <a:r>
              <a:rPr lang="en-US" sz="2400" dirty="0" err="1" smtClean="0">
                <a:latin typeface="+mj-lt"/>
              </a:rPr>
              <a:t>nhóm</a:t>
            </a:r>
            <a:r>
              <a:rPr lang="en-US" sz="2400" dirty="0" smtClean="0">
                <a:latin typeface="+mj-lt"/>
              </a:rPr>
              <a:t> </a:t>
            </a:r>
            <a:r>
              <a:rPr lang="en-US" sz="2400" dirty="0" err="1" smtClean="0">
                <a:latin typeface="+mj-lt"/>
              </a:rPr>
              <a:t>chứng</a:t>
            </a:r>
            <a:r>
              <a:rPr lang="en-US" sz="2400" dirty="0" smtClean="0">
                <a:latin typeface="+mj-lt"/>
              </a:rPr>
              <a:t> </a:t>
            </a:r>
            <a:r>
              <a:rPr lang="en-US" sz="2400" dirty="0" err="1" smtClean="0">
                <a:latin typeface="+mj-lt"/>
              </a:rPr>
              <a:t>cho</a:t>
            </a:r>
            <a:r>
              <a:rPr lang="en-US" sz="2400" dirty="0" smtClean="0">
                <a:latin typeface="+mj-lt"/>
              </a:rPr>
              <a:t> </a:t>
            </a:r>
            <a:r>
              <a:rPr lang="en-US" sz="2400" dirty="0" err="1" smtClean="0">
                <a:latin typeface="+mj-lt"/>
              </a:rPr>
              <a:t>thấy</a:t>
            </a:r>
            <a:r>
              <a:rPr lang="en-US" sz="2400" dirty="0" smtClean="0">
                <a:latin typeface="+mj-lt"/>
              </a:rPr>
              <a:t> </a:t>
            </a:r>
            <a:r>
              <a:rPr lang="en-US" sz="2400" dirty="0" err="1" smtClean="0">
                <a:latin typeface="+mj-lt"/>
              </a:rPr>
              <a:t>nguy</a:t>
            </a:r>
            <a:r>
              <a:rPr lang="en-US" sz="2400" dirty="0" smtClean="0">
                <a:latin typeface="+mj-lt"/>
              </a:rPr>
              <a:t> </a:t>
            </a:r>
            <a:r>
              <a:rPr lang="en-US" sz="2400" dirty="0" err="1" smtClean="0">
                <a:latin typeface="+mj-lt"/>
              </a:rPr>
              <a:t>cơ</a:t>
            </a:r>
            <a:r>
              <a:rPr lang="en-US" sz="2400" dirty="0" smtClean="0">
                <a:latin typeface="+mj-lt"/>
              </a:rPr>
              <a:t> </a:t>
            </a:r>
            <a:r>
              <a:rPr lang="en-US" sz="2400" dirty="0" err="1" smtClean="0">
                <a:latin typeface="+mj-lt"/>
              </a:rPr>
              <a:t>nhiễm</a:t>
            </a:r>
            <a:r>
              <a:rPr lang="en-US" sz="2400" dirty="0" smtClean="0">
                <a:latin typeface="+mj-lt"/>
              </a:rPr>
              <a:t> </a:t>
            </a:r>
            <a:r>
              <a:rPr lang="en-US" sz="2400" dirty="0" err="1" smtClean="0">
                <a:latin typeface="+mj-lt"/>
              </a:rPr>
              <a:t>trùng</a:t>
            </a:r>
            <a:r>
              <a:rPr lang="en-US" sz="2400" dirty="0" smtClean="0">
                <a:latin typeface="+mj-lt"/>
              </a:rPr>
              <a:t> </a:t>
            </a:r>
            <a:r>
              <a:rPr lang="en-US" sz="2400" dirty="0" err="1" smtClean="0">
                <a:latin typeface="+mj-lt"/>
              </a:rPr>
              <a:t>đường</a:t>
            </a:r>
            <a:r>
              <a:rPr lang="en-US" sz="2400" dirty="0" smtClean="0">
                <a:latin typeface="+mj-lt"/>
              </a:rPr>
              <a:t> </a:t>
            </a:r>
            <a:r>
              <a:rPr lang="en-US" sz="2400" dirty="0" err="1" smtClean="0">
                <a:latin typeface="+mj-lt"/>
              </a:rPr>
              <a:t>sinh</a:t>
            </a:r>
            <a:r>
              <a:rPr lang="en-US" sz="2400" dirty="0" smtClean="0">
                <a:latin typeface="+mj-lt"/>
              </a:rPr>
              <a:t> </a:t>
            </a:r>
            <a:r>
              <a:rPr lang="en-US" sz="2400" dirty="0" err="1" smtClean="0">
                <a:latin typeface="+mj-lt"/>
              </a:rPr>
              <a:t>dục</a:t>
            </a:r>
            <a:r>
              <a:rPr lang="en-US" sz="2400" dirty="0" smtClean="0">
                <a:latin typeface="+mj-lt"/>
              </a:rPr>
              <a:t> ở </a:t>
            </a:r>
            <a:r>
              <a:rPr lang="en-US" sz="2400" dirty="0" err="1" smtClean="0">
                <a:latin typeface="+mj-lt"/>
              </a:rPr>
              <a:t>người</a:t>
            </a:r>
            <a:r>
              <a:rPr lang="en-US" sz="2400" dirty="0" smtClean="0">
                <a:latin typeface="+mj-lt"/>
              </a:rPr>
              <a:t> </a:t>
            </a:r>
            <a:r>
              <a:rPr lang="en-US" sz="2400" dirty="0" err="1" smtClean="0">
                <a:latin typeface="+mj-lt"/>
              </a:rPr>
              <a:t>sử</a:t>
            </a:r>
            <a:r>
              <a:rPr lang="en-US" sz="2400" dirty="0" smtClean="0">
                <a:latin typeface="+mj-lt"/>
              </a:rPr>
              <a:t> </a:t>
            </a:r>
            <a:r>
              <a:rPr lang="en-US" sz="2400" dirty="0" err="1" smtClean="0">
                <a:latin typeface="+mj-lt"/>
              </a:rPr>
              <a:t>dụng</a:t>
            </a:r>
            <a:r>
              <a:rPr lang="en-US" sz="2400" dirty="0" smtClean="0">
                <a:latin typeface="+mj-lt"/>
              </a:rPr>
              <a:t> DCTC </a:t>
            </a:r>
            <a:r>
              <a:rPr lang="en-US" sz="2400" dirty="0" err="1" smtClean="0">
                <a:latin typeface="+mj-lt"/>
              </a:rPr>
              <a:t>thấp</a:t>
            </a:r>
            <a:endParaRPr lang="en-US" sz="2400" dirty="0">
              <a:latin typeface="+mj-lt"/>
            </a:endParaRPr>
          </a:p>
          <a:p>
            <a:pPr eaLnBrk="1" hangingPunct="1">
              <a:spcBef>
                <a:spcPct val="90000"/>
              </a:spcBef>
            </a:pPr>
            <a:r>
              <a:rPr lang="en-US" sz="2400" dirty="0" err="1" smtClean="0">
                <a:latin typeface="+mj-lt"/>
              </a:rPr>
              <a:t>Thủ</a:t>
            </a:r>
            <a:r>
              <a:rPr lang="en-US" sz="2400" dirty="0" smtClean="0">
                <a:latin typeface="+mj-lt"/>
              </a:rPr>
              <a:t> </a:t>
            </a:r>
            <a:r>
              <a:rPr lang="en-US" sz="2400" dirty="0" err="1" smtClean="0">
                <a:latin typeface="+mj-lt"/>
              </a:rPr>
              <a:t>thuật</a:t>
            </a:r>
            <a:r>
              <a:rPr lang="en-US" sz="2400" dirty="0" smtClean="0">
                <a:latin typeface="+mj-lt"/>
              </a:rPr>
              <a:t> </a:t>
            </a:r>
            <a:r>
              <a:rPr lang="en-US" sz="2400" dirty="0" err="1" smtClean="0">
                <a:latin typeface="+mj-lt"/>
              </a:rPr>
              <a:t>đặt</a:t>
            </a:r>
            <a:r>
              <a:rPr lang="en-US" sz="2400" dirty="0" smtClean="0">
                <a:latin typeface="+mj-lt"/>
              </a:rPr>
              <a:t> </a:t>
            </a:r>
            <a:r>
              <a:rPr lang="en-US" sz="2400" dirty="0" err="1" smtClean="0">
                <a:latin typeface="+mj-lt"/>
              </a:rPr>
              <a:t>vòng</a:t>
            </a:r>
            <a:r>
              <a:rPr lang="en-US" sz="2400" dirty="0" smtClean="0">
                <a:latin typeface="+mj-lt"/>
              </a:rPr>
              <a:t> – </a:t>
            </a:r>
            <a:r>
              <a:rPr lang="en-US" sz="2400" dirty="0" err="1" smtClean="0">
                <a:latin typeface="+mj-lt"/>
              </a:rPr>
              <a:t>không</a:t>
            </a:r>
            <a:r>
              <a:rPr lang="en-US" sz="2400" dirty="0" smtClean="0">
                <a:latin typeface="+mj-lt"/>
              </a:rPr>
              <a:t> </a:t>
            </a:r>
            <a:r>
              <a:rPr lang="en-US" sz="2400" dirty="0" err="1" smtClean="0">
                <a:latin typeface="+mj-lt"/>
              </a:rPr>
              <a:t>phải</a:t>
            </a:r>
            <a:r>
              <a:rPr lang="en-US" sz="2400" dirty="0" smtClean="0">
                <a:latin typeface="+mj-lt"/>
              </a:rPr>
              <a:t> DCTC – </a:t>
            </a:r>
            <a:r>
              <a:rPr lang="en-US" sz="2400" dirty="0" err="1" smtClean="0">
                <a:latin typeface="+mj-lt"/>
              </a:rPr>
              <a:t>nguy</a:t>
            </a:r>
            <a:r>
              <a:rPr lang="en-US" sz="2400" dirty="0" smtClean="0">
                <a:latin typeface="+mj-lt"/>
              </a:rPr>
              <a:t> </a:t>
            </a:r>
            <a:r>
              <a:rPr lang="en-US" sz="2400" dirty="0" err="1" smtClean="0">
                <a:latin typeface="+mj-lt"/>
              </a:rPr>
              <a:t>cơ</a:t>
            </a:r>
            <a:r>
              <a:rPr lang="en-US" sz="2400" dirty="0" smtClean="0">
                <a:latin typeface="+mj-lt"/>
              </a:rPr>
              <a:t> </a:t>
            </a:r>
            <a:r>
              <a:rPr lang="en-US" sz="2400" dirty="0" err="1" smtClean="0">
                <a:latin typeface="+mj-lt"/>
              </a:rPr>
              <a:t>thoáng</a:t>
            </a:r>
            <a:r>
              <a:rPr lang="en-US" sz="2400" dirty="0" smtClean="0">
                <a:latin typeface="+mj-lt"/>
              </a:rPr>
              <a:t> qua</a:t>
            </a:r>
            <a:endParaRPr lang="en-US" sz="2400" dirty="0">
              <a:latin typeface="+mj-lt"/>
            </a:endParaRPr>
          </a:p>
          <a:p>
            <a:pPr eaLnBrk="1" hangingPunct="1">
              <a:spcBef>
                <a:spcPct val="90000"/>
              </a:spcBef>
            </a:pPr>
            <a:r>
              <a:rPr lang="en-US" sz="2400" dirty="0" err="1" smtClean="0">
                <a:latin typeface="+mj-lt"/>
              </a:rPr>
              <a:t>Không</a:t>
            </a:r>
            <a:r>
              <a:rPr lang="en-US" sz="2400" dirty="0" smtClean="0">
                <a:latin typeface="+mj-lt"/>
              </a:rPr>
              <a:t> </a:t>
            </a:r>
            <a:r>
              <a:rPr lang="en-US" sz="2400" dirty="0" err="1" smtClean="0">
                <a:latin typeface="+mj-lt"/>
              </a:rPr>
              <a:t>tăng</a:t>
            </a:r>
            <a:r>
              <a:rPr lang="en-US" sz="2400" dirty="0" smtClean="0">
                <a:latin typeface="+mj-lt"/>
              </a:rPr>
              <a:t> </a:t>
            </a:r>
            <a:r>
              <a:rPr lang="en-US" sz="2400" dirty="0" err="1" smtClean="0">
                <a:latin typeface="+mj-lt"/>
              </a:rPr>
              <a:t>nguy</a:t>
            </a:r>
            <a:r>
              <a:rPr lang="en-US" sz="2400" dirty="0" smtClean="0">
                <a:latin typeface="+mj-lt"/>
              </a:rPr>
              <a:t> </a:t>
            </a:r>
            <a:r>
              <a:rPr lang="en-US" sz="2400" dirty="0" err="1" smtClean="0">
                <a:latin typeface="+mj-lt"/>
              </a:rPr>
              <a:t>cơ</a:t>
            </a:r>
            <a:r>
              <a:rPr lang="en-US" sz="2400" dirty="0" smtClean="0">
                <a:latin typeface="+mj-lt"/>
              </a:rPr>
              <a:t> </a:t>
            </a:r>
            <a:r>
              <a:rPr lang="en-US" sz="2400" dirty="0" err="1" smtClean="0">
                <a:latin typeface="+mj-lt"/>
              </a:rPr>
              <a:t>vô</a:t>
            </a:r>
            <a:r>
              <a:rPr lang="en-US" sz="2400" dirty="0" smtClean="0">
                <a:latin typeface="+mj-lt"/>
              </a:rPr>
              <a:t> </a:t>
            </a:r>
            <a:r>
              <a:rPr lang="en-US" sz="2400" dirty="0" err="1" smtClean="0">
                <a:latin typeface="+mj-lt"/>
              </a:rPr>
              <a:t>sinh</a:t>
            </a:r>
            <a:r>
              <a:rPr lang="en-US" sz="2400" dirty="0" smtClean="0">
                <a:latin typeface="+mj-lt"/>
              </a:rPr>
              <a:t> </a:t>
            </a:r>
            <a:r>
              <a:rPr lang="en-US" sz="2400" dirty="0" err="1" smtClean="0">
                <a:latin typeface="+mj-lt"/>
              </a:rPr>
              <a:t>khi</a:t>
            </a:r>
            <a:r>
              <a:rPr lang="en-US" sz="2400" dirty="0" smtClean="0">
                <a:latin typeface="+mj-lt"/>
              </a:rPr>
              <a:t> </a:t>
            </a:r>
            <a:r>
              <a:rPr lang="en-US" sz="2400" dirty="0" err="1" smtClean="0">
                <a:latin typeface="+mj-lt"/>
              </a:rPr>
              <a:t>đặt</a:t>
            </a:r>
            <a:r>
              <a:rPr lang="en-US" sz="2400" dirty="0" smtClean="0">
                <a:latin typeface="+mj-lt"/>
              </a:rPr>
              <a:t> </a:t>
            </a:r>
            <a:r>
              <a:rPr lang="en-US" sz="2400" dirty="0" err="1" smtClean="0">
                <a:latin typeface="+mj-lt"/>
              </a:rPr>
              <a:t>vòng</a:t>
            </a:r>
            <a:endParaRPr lang="en-US" sz="2400" dirty="0">
              <a:latin typeface="+mj-lt"/>
            </a:endParaRPr>
          </a:p>
        </p:txBody>
      </p:sp>
      <p:sp>
        <p:nvSpPr>
          <p:cNvPr id="55301" name="Text Box 4"/>
          <p:cNvSpPr txBox="1">
            <a:spLocks noChangeArrowheads="1"/>
          </p:cNvSpPr>
          <p:nvPr/>
        </p:nvSpPr>
        <p:spPr bwMode="auto">
          <a:xfrm>
            <a:off x="4114800" y="6096000"/>
            <a:ext cx="5029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600">
                <a:solidFill>
                  <a:schemeClr val="tx1"/>
                </a:solidFill>
                <a:latin typeface="Perpetua" charset="0"/>
                <a:ea typeface="ＭＳ Ｐゴシック" charset="0"/>
              </a:defRPr>
            </a:lvl1pPr>
            <a:lvl2pPr marL="742950" indent="-285750">
              <a:defRPr sz="2400">
                <a:solidFill>
                  <a:schemeClr val="tx1"/>
                </a:solidFill>
                <a:latin typeface="Perpetua" charset="0"/>
                <a:ea typeface="ＭＳ Ｐゴシック" charset="0"/>
              </a:defRPr>
            </a:lvl2pPr>
            <a:lvl3pPr marL="1143000">
              <a:defRPr sz="2000">
                <a:solidFill>
                  <a:schemeClr val="tx1"/>
                </a:solidFill>
                <a:latin typeface="Perpetua" charset="0"/>
                <a:ea typeface="ＭＳ Ｐゴシック" charset="0"/>
              </a:defRPr>
            </a:lvl3pPr>
            <a:lvl4pPr marL="1600200">
              <a:defRPr sz="2000">
                <a:solidFill>
                  <a:schemeClr val="tx1"/>
                </a:solidFill>
                <a:latin typeface="Perpetua" charset="0"/>
                <a:ea typeface="ＭＳ Ｐゴシック" charset="0"/>
              </a:defRPr>
            </a:lvl4pPr>
            <a:lvl5pPr marL="2057400">
              <a:defRPr sz="2000">
                <a:solidFill>
                  <a:schemeClr val="tx1"/>
                </a:solidFill>
                <a:latin typeface="Perpetua" charset="0"/>
                <a:ea typeface="ＭＳ Ｐゴシック" charset="0"/>
              </a:defRPr>
            </a:lvl5pPr>
            <a:lvl6pPr marL="25146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6pPr>
            <a:lvl7pPr marL="29718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7pPr>
            <a:lvl8pPr marL="34290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8pPr>
            <a:lvl9pPr marL="38862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9pPr>
          </a:lstStyle>
          <a:p>
            <a:pPr eaLnBrk="1" hangingPunct="1"/>
            <a:r>
              <a:rPr lang="en-US" sz="1200">
                <a:latin typeface="Times New Roman" charset="0"/>
              </a:rPr>
              <a:t>Grimes DA. Intrauterine devices (IUDs). In: Hatcher RA, Trussell J, Stewart F, et al. (Eds) </a:t>
            </a:r>
            <a:r>
              <a:rPr lang="en-US" sz="1200" i="1">
                <a:latin typeface="Times New Roman" charset="0"/>
              </a:rPr>
              <a:t>Contraceptive Technology</a:t>
            </a:r>
            <a:r>
              <a:rPr lang="en-US" sz="1200">
                <a:latin typeface="Times New Roman" charset="0"/>
              </a:rPr>
              <a:t>. Ardent Media, Inc, New York, 2004.</a:t>
            </a:r>
          </a:p>
        </p:txBody>
      </p:sp>
    </p:spTree>
    <p:extLst>
      <p:ext uri="{BB962C8B-B14F-4D97-AF65-F5344CB8AC3E}">
        <p14:creationId xmlns:p14="http://schemas.microsoft.com/office/powerpoint/2010/main" val="700596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609600"/>
            <a:ext cx="8153400" cy="1143000"/>
          </a:xfrm>
        </p:spPr>
        <p:txBody>
          <a:bodyPr>
            <a:normAutofit/>
          </a:bodyPr>
          <a:lstStyle/>
          <a:p>
            <a:r>
              <a:rPr lang="en-US" dirty="0" err="1" smtClean="0"/>
              <a:t>Phụ</a:t>
            </a:r>
            <a:r>
              <a:rPr lang="en-US" dirty="0" smtClean="0"/>
              <a:t> </a:t>
            </a:r>
            <a:r>
              <a:rPr lang="en-US" dirty="0" err="1" smtClean="0"/>
              <a:t>nữ</a:t>
            </a:r>
            <a:r>
              <a:rPr lang="en-US" dirty="0" smtClean="0"/>
              <a:t> </a:t>
            </a:r>
            <a:r>
              <a:rPr lang="en-US" dirty="0" err="1" smtClean="0"/>
              <a:t>chưa</a:t>
            </a:r>
            <a:r>
              <a:rPr lang="en-US" dirty="0" smtClean="0"/>
              <a:t> </a:t>
            </a:r>
            <a:r>
              <a:rPr lang="en-US" dirty="0" err="1" smtClean="0"/>
              <a:t>có</a:t>
            </a:r>
            <a:r>
              <a:rPr lang="en-US" dirty="0" smtClean="0"/>
              <a:t> con </a:t>
            </a:r>
            <a:r>
              <a:rPr lang="en-US" dirty="0" err="1" smtClean="0"/>
              <a:t>và</a:t>
            </a:r>
            <a:r>
              <a:rPr lang="en-US" dirty="0" smtClean="0"/>
              <a:t> </a:t>
            </a:r>
            <a:r>
              <a:rPr lang="en-US" dirty="0" err="1" smtClean="0"/>
              <a:t>vô</a:t>
            </a:r>
            <a:r>
              <a:rPr lang="en-US" dirty="0" smtClean="0"/>
              <a:t> </a:t>
            </a:r>
            <a:r>
              <a:rPr lang="en-US" dirty="0" err="1" smtClean="0"/>
              <a:t>sinh</a:t>
            </a:r>
            <a:endParaRPr lang="en-US" dirty="0"/>
          </a:p>
        </p:txBody>
      </p:sp>
      <p:sp>
        <p:nvSpPr>
          <p:cNvPr id="105475" name="Rectangle 3"/>
          <p:cNvSpPr>
            <a:spLocks noGrp="1" noChangeArrowheads="1"/>
          </p:cNvSpPr>
          <p:nvPr>
            <p:ph type="body" idx="1"/>
          </p:nvPr>
        </p:nvSpPr>
        <p:spPr/>
        <p:txBody>
          <a:bodyPr>
            <a:normAutofit/>
          </a:bodyPr>
          <a:lstStyle/>
          <a:p>
            <a:pPr>
              <a:lnSpc>
                <a:spcPct val="90000"/>
              </a:lnSpc>
              <a:buFontTx/>
              <a:buNone/>
            </a:pPr>
            <a:endParaRPr lang="en-US" sz="2800" dirty="0" smtClean="0"/>
          </a:p>
          <a:p>
            <a:pPr>
              <a:lnSpc>
                <a:spcPct val="90000"/>
              </a:lnSpc>
              <a:buFontTx/>
              <a:buNone/>
            </a:pPr>
            <a:r>
              <a:rPr lang="en-US" sz="2800" dirty="0" err="1" smtClean="0"/>
              <a:t>Nghiên</a:t>
            </a:r>
            <a:r>
              <a:rPr lang="en-US" sz="2800" dirty="0" smtClean="0"/>
              <a:t> </a:t>
            </a:r>
            <a:r>
              <a:rPr lang="en-US" sz="2800" dirty="0" err="1" smtClean="0"/>
              <a:t>cứu</a:t>
            </a:r>
            <a:r>
              <a:rPr lang="en-US" sz="2800" dirty="0" smtClean="0"/>
              <a:t> </a:t>
            </a:r>
            <a:r>
              <a:rPr lang="en-US" sz="2800" dirty="0" err="1" smtClean="0"/>
              <a:t>trên</a:t>
            </a:r>
            <a:r>
              <a:rPr lang="en-US" sz="2800" dirty="0" smtClean="0"/>
              <a:t> </a:t>
            </a:r>
            <a:r>
              <a:rPr lang="en-US" sz="2800" dirty="0" err="1" smtClean="0"/>
              <a:t>phụ</a:t>
            </a:r>
            <a:r>
              <a:rPr lang="en-US" sz="2800" dirty="0" smtClean="0"/>
              <a:t> </a:t>
            </a:r>
            <a:r>
              <a:rPr lang="en-US" sz="2800" dirty="0" err="1" smtClean="0"/>
              <a:t>nữ</a:t>
            </a:r>
            <a:r>
              <a:rPr lang="en-US" sz="2800" dirty="0" smtClean="0"/>
              <a:t> </a:t>
            </a:r>
            <a:r>
              <a:rPr lang="en-US" sz="2800" dirty="0" err="1" smtClean="0"/>
              <a:t>vô</a:t>
            </a:r>
            <a:r>
              <a:rPr lang="en-US" sz="2800" dirty="0" smtClean="0"/>
              <a:t> </a:t>
            </a:r>
            <a:r>
              <a:rPr lang="en-US" sz="2800" dirty="0" err="1" smtClean="0"/>
              <a:t>sinh</a:t>
            </a:r>
            <a:r>
              <a:rPr lang="en-US" sz="2800" dirty="0" smtClean="0"/>
              <a:t> </a:t>
            </a:r>
            <a:r>
              <a:rPr lang="en-US" sz="2800" dirty="0" err="1" smtClean="0"/>
              <a:t>nguyên</a:t>
            </a:r>
            <a:r>
              <a:rPr lang="en-US" sz="2800" dirty="0" smtClean="0"/>
              <a:t> </a:t>
            </a:r>
            <a:r>
              <a:rPr lang="en-US" sz="2800" dirty="0" err="1" smtClean="0"/>
              <a:t>phát</a:t>
            </a:r>
            <a:r>
              <a:rPr lang="en-US" sz="2800" dirty="0" smtClean="0"/>
              <a:t> </a:t>
            </a:r>
            <a:r>
              <a:rPr lang="en-US" sz="2800" dirty="0" err="1" smtClean="0"/>
              <a:t>đánh</a:t>
            </a:r>
            <a:r>
              <a:rPr lang="en-US" sz="2800" dirty="0" smtClean="0"/>
              <a:t> </a:t>
            </a:r>
            <a:r>
              <a:rPr lang="en-US" sz="2800" dirty="0" err="1" smtClean="0"/>
              <a:t>giá</a:t>
            </a:r>
            <a:r>
              <a:rPr lang="en-US" sz="2800" dirty="0" smtClean="0"/>
              <a:t>:</a:t>
            </a:r>
            <a:endParaRPr lang="en-US" sz="2800" dirty="0"/>
          </a:p>
          <a:p>
            <a:pPr>
              <a:lnSpc>
                <a:spcPct val="90000"/>
              </a:lnSpc>
              <a:buFontTx/>
              <a:buNone/>
            </a:pPr>
            <a:r>
              <a:rPr lang="en-US" sz="2800" dirty="0"/>
              <a:t>	</a:t>
            </a:r>
            <a:r>
              <a:rPr lang="en-US" sz="2800" dirty="0" err="1" smtClean="0"/>
              <a:t>sử</a:t>
            </a:r>
            <a:r>
              <a:rPr lang="en-US" sz="2800" dirty="0" smtClean="0"/>
              <a:t> </a:t>
            </a:r>
            <a:r>
              <a:rPr lang="en-US" sz="2800" dirty="0" err="1" smtClean="0"/>
              <a:t>dụng</a:t>
            </a:r>
            <a:r>
              <a:rPr lang="en-US" sz="2800" dirty="0" smtClean="0"/>
              <a:t> DCTC, </a:t>
            </a:r>
            <a:r>
              <a:rPr lang="en-US" sz="2800" dirty="0" err="1" smtClean="0"/>
              <a:t>tắc</a:t>
            </a:r>
            <a:r>
              <a:rPr lang="en-US" sz="2800" dirty="0" smtClean="0"/>
              <a:t> </a:t>
            </a:r>
            <a:r>
              <a:rPr lang="en-US" sz="2800" dirty="0" err="1" smtClean="0"/>
              <a:t>vòi</a:t>
            </a:r>
            <a:r>
              <a:rPr lang="en-US" sz="2800" dirty="0" smtClean="0"/>
              <a:t> </a:t>
            </a:r>
            <a:r>
              <a:rPr lang="en-US" sz="2800" dirty="0" err="1" smtClean="0"/>
              <a:t>trứng</a:t>
            </a:r>
            <a:r>
              <a:rPr lang="en-US" sz="2800" dirty="0" smtClean="0"/>
              <a:t>, </a:t>
            </a:r>
            <a:r>
              <a:rPr lang="en-US" sz="2800" dirty="0" err="1" smtClean="0"/>
              <a:t>huyết</a:t>
            </a:r>
            <a:r>
              <a:rPr lang="en-US" sz="2800" dirty="0" smtClean="0"/>
              <a:t> </a:t>
            </a:r>
            <a:r>
              <a:rPr lang="en-US" sz="2800" dirty="0" err="1" smtClean="0"/>
              <a:t>thanh</a:t>
            </a:r>
            <a:r>
              <a:rPr lang="en-US" sz="2800" dirty="0" smtClean="0"/>
              <a:t> Chlamydia</a:t>
            </a:r>
            <a:endParaRPr lang="en-US" sz="2800" dirty="0"/>
          </a:p>
          <a:p>
            <a:pPr>
              <a:lnSpc>
                <a:spcPct val="90000"/>
              </a:lnSpc>
              <a:buFontTx/>
              <a:buNone/>
            </a:pPr>
            <a:r>
              <a:rPr lang="en-US" sz="2800" dirty="0" err="1" smtClean="0"/>
              <a:t>Phụ</a:t>
            </a:r>
            <a:r>
              <a:rPr lang="en-US" sz="2800" dirty="0" smtClean="0"/>
              <a:t> </a:t>
            </a:r>
            <a:r>
              <a:rPr lang="en-US" sz="2800" dirty="0" err="1" smtClean="0"/>
              <a:t>nữ</a:t>
            </a:r>
            <a:r>
              <a:rPr lang="en-US" sz="2800" dirty="0" smtClean="0"/>
              <a:t> </a:t>
            </a:r>
            <a:r>
              <a:rPr lang="en-US" sz="2800" dirty="0" err="1" smtClean="0"/>
              <a:t>hiếm</a:t>
            </a:r>
            <a:r>
              <a:rPr lang="en-US" sz="2800" dirty="0" smtClean="0"/>
              <a:t> </a:t>
            </a:r>
            <a:r>
              <a:rPr lang="en-US" sz="2800" dirty="0" err="1" smtClean="0"/>
              <a:t>muộn</a:t>
            </a:r>
            <a:r>
              <a:rPr lang="en-US" sz="2800" dirty="0" smtClean="0"/>
              <a:t> do </a:t>
            </a:r>
            <a:r>
              <a:rPr lang="en-US" sz="2800" dirty="0" err="1" smtClean="0"/>
              <a:t>vòi</a:t>
            </a:r>
            <a:r>
              <a:rPr lang="en-US" sz="2800" dirty="0" smtClean="0"/>
              <a:t> </a:t>
            </a:r>
            <a:r>
              <a:rPr lang="en-US" sz="2800" dirty="0" err="1" smtClean="0"/>
              <a:t>trứng</a:t>
            </a:r>
            <a:r>
              <a:rPr lang="en-US" sz="2800" dirty="0" smtClean="0"/>
              <a:t>:</a:t>
            </a:r>
            <a:endParaRPr lang="en-US" sz="2800" dirty="0"/>
          </a:p>
          <a:p>
            <a:pPr>
              <a:lnSpc>
                <a:spcPct val="90000"/>
              </a:lnSpc>
              <a:buFontTx/>
              <a:buNone/>
            </a:pPr>
            <a:r>
              <a:rPr lang="en-US" sz="2800" dirty="0"/>
              <a:t>	</a:t>
            </a:r>
            <a:r>
              <a:rPr lang="en-US" sz="2800" dirty="0" err="1" smtClean="0"/>
              <a:t>Không</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việc</a:t>
            </a:r>
            <a:r>
              <a:rPr lang="en-US" sz="2800" dirty="0" smtClean="0"/>
              <a:t> </a:t>
            </a:r>
            <a:r>
              <a:rPr lang="en-US" sz="2800" dirty="0" err="1" smtClean="0"/>
              <a:t>sử</a:t>
            </a:r>
            <a:r>
              <a:rPr lang="en-US" sz="2800" dirty="0" smtClean="0"/>
              <a:t> </a:t>
            </a:r>
            <a:r>
              <a:rPr lang="en-US" sz="2800" dirty="0" err="1" smtClean="0"/>
              <a:t>dụng</a:t>
            </a:r>
            <a:r>
              <a:rPr lang="en-US" sz="2800" dirty="0" smtClean="0"/>
              <a:t> DCTC </a:t>
            </a:r>
            <a:r>
              <a:rPr lang="en-US" sz="2800" dirty="0"/>
              <a:t>(RR=1)</a:t>
            </a:r>
          </a:p>
          <a:p>
            <a:pPr>
              <a:lnSpc>
                <a:spcPct val="90000"/>
              </a:lnSpc>
              <a:buFontTx/>
              <a:buNone/>
            </a:pPr>
            <a:r>
              <a:rPr lang="en-US" sz="2800" dirty="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nhiễm</a:t>
            </a:r>
            <a:r>
              <a:rPr lang="en-US" sz="2800" dirty="0" smtClean="0"/>
              <a:t> Chlamydia (RR=3</a:t>
            </a:r>
            <a:r>
              <a:rPr lang="en-US" sz="2800" dirty="0"/>
              <a:t>)</a:t>
            </a:r>
          </a:p>
          <a:p>
            <a:pPr>
              <a:lnSpc>
                <a:spcPct val="90000"/>
              </a:lnSpc>
              <a:buFontTx/>
              <a:buNone/>
            </a:pPr>
            <a:endParaRPr lang="en-US" sz="2800" dirty="0"/>
          </a:p>
          <a:p>
            <a:pPr>
              <a:lnSpc>
                <a:spcPct val="90000"/>
              </a:lnSpc>
              <a:buFontTx/>
              <a:buNone/>
            </a:pPr>
            <a:r>
              <a:rPr lang="en-US" sz="2800" dirty="0"/>
              <a:t>(</a:t>
            </a:r>
            <a:r>
              <a:rPr lang="en-US" sz="2800" dirty="0" err="1"/>
              <a:t>Hubacher</a:t>
            </a:r>
            <a:r>
              <a:rPr lang="en-US" sz="2800" dirty="0"/>
              <a:t>, et al, NEJM, 2001;345:561)</a:t>
            </a:r>
          </a:p>
          <a:p>
            <a:pPr>
              <a:lnSpc>
                <a:spcPct val="90000"/>
              </a:lnSpc>
              <a:buFontTx/>
              <a:buNone/>
            </a:pPr>
            <a:r>
              <a:rPr lang="en-US" sz="2800" dirty="0"/>
              <a:t>(</a:t>
            </a:r>
            <a:r>
              <a:rPr lang="en-US" sz="2800" dirty="0" err="1"/>
              <a:t>Darney</a:t>
            </a:r>
            <a:r>
              <a:rPr lang="en-US" sz="2800" dirty="0"/>
              <a:t>, NEJM, 2001;345:</a:t>
            </a:r>
            <a:r>
              <a:rPr lang="en-US" sz="2800" dirty="0" smtClean="0"/>
              <a:t>582)</a:t>
            </a:r>
            <a:endParaRPr lang="en-US" sz="2800" dirty="0"/>
          </a:p>
        </p:txBody>
      </p:sp>
    </p:spTree>
    <p:extLst>
      <p:ext uri="{BB962C8B-B14F-4D97-AF65-F5344CB8AC3E}">
        <p14:creationId xmlns:p14="http://schemas.microsoft.com/office/powerpoint/2010/main" val="31177802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838200" y="0"/>
            <a:ext cx="7831138" cy="1828800"/>
          </a:xfrm>
        </p:spPr>
        <p:txBody>
          <a:bodyPr>
            <a:normAutofit/>
          </a:bodyPr>
          <a:lstStyle/>
          <a:p>
            <a:r>
              <a:rPr lang="en-US" sz="4000" dirty="0" smtClean="0">
                <a:solidFill>
                  <a:srgbClr val="FF0000"/>
                </a:solidFill>
              </a:rPr>
              <a:t>DCTC </a:t>
            </a:r>
            <a:r>
              <a:rPr lang="en-US" sz="4000" dirty="0" err="1" smtClean="0"/>
              <a:t>là</a:t>
            </a:r>
            <a:r>
              <a:rPr lang="en-US" sz="4000" dirty="0" smtClean="0"/>
              <a:t> </a:t>
            </a:r>
            <a:r>
              <a:rPr lang="en-US" sz="4000" dirty="0" err="1" smtClean="0"/>
              <a:t>biện</a:t>
            </a:r>
            <a:r>
              <a:rPr lang="en-US" sz="4000" dirty="0" smtClean="0"/>
              <a:t> </a:t>
            </a:r>
            <a:r>
              <a:rPr lang="en-US" sz="4000" dirty="0" err="1" smtClean="0"/>
              <a:t>pháp</a:t>
            </a:r>
            <a:r>
              <a:rPr lang="en-US" sz="4000" dirty="0" smtClean="0"/>
              <a:t> </a:t>
            </a:r>
            <a:r>
              <a:rPr lang="en-US" sz="4000" dirty="0" err="1" smtClean="0"/>
              <a:t>duy</a:t>
            </a:r>
            <a:r>
              <a:rPr lang="en-US" sz="4000" dirty="0" smtClean="0"/>
              <a:t> </a:t>
            </a:r>
            <a:r>
              <a:rPr lang="en-US" sz="4000" dirty="0" err="1" smtClean="0"/>
              <a:t>nhất</a:t>
            </a:r>
            <a:r>
              <a:rPr lang="en-US" sz="4000" dirty="0" smtClean="0"/>
              <a:t> </a:t>
            </a:r>
            <a:r>
              <a:rPr lang="en-US" sz="4000" dirty="0" err="1" smtClean="0"/>
              <a:t>ngừa</a:t>
            </a:r>
            <a:r>
              <a:rPr lang="en-US" sz="4000" dirty="0" smtClean="0"/>
              <a:t> </a:t>
            </a:r>
            <a:r>
              <a:rPr lang="en-US" sz="4000" dirty="0" err="1" smtClean="0"/>
              <a:t>thai</a:t>
            </a:r>
            <a:r>
              <a:rPr lang="en-US" sz="4000" dirty="0" smtClean="0"/>
              <a:t> </a:t>
            </a:r>
            <a:r>
              <a:rPr lang="en-US" sz="4000" dirty="0" err="1" smtClean="0"/>
              <a:t>lâu</a:t>
            </a:r>
            <a:r>
              <a:rPr lang="en-US" sz="4000" dirty="0" smtClean="0"/>
              <a:t> </a:t>
            </a:r>
            <a:r>
              <a:rPr lang="en-US" sz="4000" dirty="0" err="1" smtClean="0"/>
              <a:t>dài</a:t>
            </a:r>
            <a:r>
              <a:rPr lang="en-US" sz="4000" dirty="0" smtClean="0"/>
              <a:t>?</a:t>
            </a:r>
            <a:endParaRPr lang="en-US" sz="4000" dirty="0"/>
          </a:p>
        </p:txBody>
      </p:sp>
      <p:sp>
        <p:nvSpPr>
          <p:cNvPr id="161795" name="Rectangle 3"/>
          <p:cNvSpPr>
            <a:spLocks noGrp="1" noChangeArrowheads="1"/>
          </p:cNvSpPr>
          <p:nvPr>
            <p:ph type="body" idx="1"/>
          </p:nvPr>
        </p:nvSpPr>
        <p:spPr>
          <a:xfrm>
            <a:off x="838200" y="2057400"/>
            <a:ext cx="8001000" cy="5257800"/>
          </a:xfrm>
        </p:spPr>
        <p:txBody>
          <a:bodyPr>
            <a:normAutofit/>
          </a:bodyPr>
          <a:lstStyle/>
          <a:p>
            <a:pPr marL="0" indent="0">
              <a:buNone/>
            </a:pPr>
            <a:r>
              <a:rPr lang="en-US" b="1" dirty="0" smtClean="0"/>
              <a:t>DCTC </a:t>
            </a:r>
            <a:r>
              <a:rPr lang="en-US" b="1" dirty="0" err="1" smtClean="0"/>
              <a:t>chứa</a:t>
            </a:r>
            <a:r>
              <a:rPr lang="en-US" b="1" dirty="0" smtClean="0"/>
              <a:t> </a:t>
            </a:r>
            <a:r>
              <a:rPr lang="en-US" b="1" dirty="0" err="1" smtClean="0"/>
              <a:t>đồng</a:t>
            </a:r>
            <a:r>
              <a:rPr lang="en-US" b="1"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khẩn</a:t>
            </a:r>
            <a:r>
              <a:rPr lang="en-US" dirty="0" smtClean="0"/>
              <a:t> </a:t>
            </a:r>
            <a:r>
              <a:rPr lang="en-US" dirty="0" err="1" smtClean="0"/>
              <a:t>cấp</a:t>
            </a:r>
            <a:r>
              <a:rPr lang="en-US" dirty="0" smtClean="0"/>
              <a:t>!</a:t>
            </a:r>
          </a:p>
          <a:p>
            <a:pPr marL="0" indent="0">
              <a:buNone/>
            </a:pPr>
            <a:r>
              <a:rPr lang="en-US" b="1" dirty="0" smtClean="0"/>
              <a:t>DCTC </a:t>
            </a:r>
            <a:r>
              <a:rPr lang="en-US" b="1" dirty="0" err="1" smtClean="0"/>
              <a:t>chứa</a:t>
            </a:r>
            <a:r>
              <a:rPr lang="en-US" b="1" dirty="0" smtClean="0"/>
              <a:t> progesterone:</a:t>
            </a:r>
          </a:p>
          <a:p>
            <a:r>
              <a:rPr lang="en-US" dirty="0"/>
              <a:t>	</a:t>
            </a:r>
            <a:r>
              <a:rPr lang="en-US" dirty="0" err="1" smtClean="0"/>
              <a:t>giảm</a:t>
            </a:r>
            <a:r>
              <a:rPr lang="en-US" dirty="0" smtClean="0"/>
              <a:t> </a:t>
            </a:r>
            <a:r>
              <a:rPr lang="en-US" dirty="0" err="1" smtClean="0"/>
              <a:t>lượng</a:t>
            </a:r>
            <a:r>
              <a:rPr lang="en-US" dirty="0" smtClean="0"/>
              <a:t> </a:t>
            </a:r>
            <a:r>
              <a:rPr lang="en-US" dirty="0" err="1" smtClean="0"/>
              <a:t>máu</a:t>
            </a:r>
            <a:r>
              <a:rPr lang="en-US" dirty="0" smtClean="0"/>
              <a:t> </a:t>
            </a:r>
            <a:r>
              <a:rPr lang="en-US" dirty="0" err="1" smtClean="0"/>
              <a:t>kinh</a:t>
            </a:r>
            <a:endParaRPr lang="en-US" dirty="0" smtClean="0"/>
          </a:p>
          <a:p>
            <a:pPr lvl="1"/>
            <a:r>
              <a:rPr lang="en-US" dirty="0"/>
              <a:t>70 </a:t>
            </a:r>
            <a:r>
              <a:rPr lang="en-US" dirty="0" smtClean="0"/>
              <a:t>- 90</a:t>
            </a:r>
            <a:r>
              <a:rPr lang="en-US" dirty="0"/>
              <a:t>% </a:t>
            </a:r>
            <a:r>
              <a:rPr lang="en-US" dirty="0" err="1" smtClean="0"/>
              <a:t>giảm</a:t>
            </a:r>
            <a:r>
              <a:rPr lang="en-US" dirty="0" smtClean="0"/>
              <a:t> </a:t>
            </a:r>
            <a:r>
              <a:rPr lang="en-US" dirty="0" err="1" smtClean="0"/>
              <a:t>lượng</a:t>
            </a:r>
            <a:r>
              <a:rPr lang="en-US" dirty="0" smtClean="0"/>
              <a:t> </a:t>
            </a:r>
            <a:r>
              <a:rPr lang="en-US" dirty="0" err="1" smtClean="0"/>
              <a:t>máu</a:t>
            </a:r>
            <a:r>
              <a:rPr lang="en-US" dirty="0" smtClean="0"/>
              <a:t> </a:t>
            </a:r>
            <a:r>
              <a:rPr lang="en-US" dirty="0" err="1" smtClean="0"/>
              <a:t>kinh</a:t>
            </a:r>
            <a:r>
              <a:rPr lang="en-US" dirty="0" smtClean="0"/>
              <a:t> </a:t>
            </a:r>
            <a:r>
              <a:rPr lang="en-US" dirty="0" err="1" smtClean="0"/>
              <a:t>trong</a:t>
            </a:r>
            <a:r>
              <a:rPr lang="en-US" dirty="0" smtClean="0"/>
              <a:t> 1 </a:t>
            </a:r>
            <a:r>
              <a:rPr lang="en-US" dirty="0" err="1" smtClean="0"/>
              <a:t>năm</a:t>
            </a:r>
            <a:endParaRPr lang="en-US" dirty="0" smtClean="0"/>
          </a:p>
          <a:p>
            <a:pPr lvl="1"/>
            <a:r>
              <a:rPr lang="en-US" dirty="0" smtClean="0"/>
              <a:t># 20</a:t>
            </a:r>
            <a:r>
              <a:rPr lang="en-US" dirty="0"/>
              <a:t>% </a:t>
            </a:r>
            <a:r>
              <a:rPr lang="en-US" dirty="0" err="1" smtClean="0"/>
              <a:t>bệnh</a:t>
            </a:r>
            <a:r>
              <a:rPr lang="en-US" dirty="0" smtClean="0"/>
              <a:t> </a:t>
            </a:r>
            <a:r>
              <a:rPr lang="en-US" dirty="0" err="1" smtClean="0"/>
              <a:t>nhân</a:t>
            </a:r>
            <a:r>
              <a:rPr lang="en-US" dirty="0" smtClean="0"/>
              <a:t> </a:t>
            </a:r>
            <a:r>
              <a:rPr lang="en-US" dirty="0" err="1" smtClean="0"/>
              <a:t>vô</a:t>
            </a:r>
            <a:r>
              <a:rPr lang="en-US" dirty="0" smtClean="0"/>
              <a:t> </a:t>
            </a:r>
            <a:r>
              <a:rPr lang="en-US" dirty="0" err="1" smtClean="0"/>
              <a:t>kinh</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năm</a:t>
            </a:r>
            <a:endParaRPr lang="en-US" dirty="0" smtClean="0"/>
          </a:p>
          <a:p>
            <a:r>
              <a:rPr lang="en-US" dirty="0" err="1" smtClean="0"/>
              <a:t>giảm</a:t>
            </a:r>
            <a:r>
              <a:rPr lang="en-US" dirty="0" smtClean="0"/>
              <a:t> </a:t>
            </a:r>
            <a:r>
              <a:rPr lang="en-US" dirty="0" err="1" smtClean="0"/>
              <a:t>kích</a:t>
            </a:r>
            <a:r>
              <a:rPr lang="en-US" dirty="0" smtClean="0"/>
              <a:t> </a:t>
            </a:r>
            <a:r>
              <a:rPr lang="en-US" dirty="0" err="1" smtClean="0"/>
              <a:t>thước</a:t>
            </a:r>
            <a:r>
              <a:rPr lang="en-US" dirty="0" smtClean="0"/>
              <a:t> NXTC, </a:t>
            </a:r>
            <a:r>
              <a:rPr lang="en-US" dirty="0" err="1" smtClean="0"/>
              <a:t>lạc</a:t>
            </a:r>
            <a:r>
              <a:rPr lang="en-US" dirty="0" smtClean="0"/>
              <a:t> </a:t>
            </a:r>
            <a:r>
              <a:rPr lang="en-US" dirty="0" err="1" smtClean="0"/>
              <a:t>tuyến</a:t>
            </a:r>
            <a:r>
              <a:rPr lang="en-US" dirty="0" smtClean="0"/>
              <a:t> </a:t>
            </a:r>
            <a:r>
              <a:rPr lang="en-US" dirty="0" err="1" smtClean="0"/>
              <a:t>trong</a:t>
            </a:r>
            <a:r>
              <a:rPr lang="en-US" dirty="0" smtClean="0"/>
              <a:t> </a:t>
            </a:r>
            <a:r>
              <a:rPr lang="en-US" dirty="0" err="1" smtClean="0"/>
              <a:t>cơ</a:t>
            </a:r>
            <a:r>
              <a:rPr lang="en-US" dirty="0" smtClean="0"/>
              <a:t> </a:t>
            </a:r>
            <a:r>
              <a:rPr lang="en-US" dirty="0" err="1" smtClean="0"/>
              <a:t>tử</a:t>
            </a:r>
            <a:r>
              <a:rPr lang="en-US" dirty="0" smtClean="0"/>
              <a:t> </a:t>
            </a:r>
            <a:r>
              <a:rPr lang="en-US" dirty="0" err="1" smtClean="0"/>
              <a:t>cung</a:t>
            </a:r>
            <a:r>
              <a:rPr lang="en-US" dirty="0" smtClean="0"/>
              <a:t>, </a:t>
            </a:r>
            <a:r>
              <a:rPr lang="en-US" dirty="0" err="1" smtClean="0"/>
              <a:t>và</a:t>
            </a:r>
            <a:r>
              <a:rPr lang="en-US" dirty="0" smtClean="0"/>
              <a:t> </a:t>
            </a:r>
            <a:r>
              <a:rPr lang="en-US" dirty="0" err="1" smtClean="0"/>
              <a:t>tăng</a:t>
            </a:r>
            <a:r>
              <a:rPr lang="en-US" dirty="0" smtClean="0"/>
              <a:t> </a:t>
            </a:r>
            <a:r>
              <a:rPr lang="en-US" dirty="0" err="1" smtClean="0"/>
              <a:t>sinh</a:t>
            </a:r>
            <a:r>
              <a:rPr lang="en-US" dirty="0" smtClean="0"/>
              <a:t> </a:t>
            </a:r>
            <a:r>
              <a:rPr lang="en-US" dirty="0" err="1" smtClean="0"/>
              <a:t>nội</a:t>
            </a:r>
            <a:r>
              <a:rPr lang="en-US" dirty="0" smtClean="0"/>
              <a:t> </a:t>
            </a:r>
            <a:r>
              <a:rPr lang="en-US" dirty="0" err="1" smtClean="0"/>
              <a:t>mạc</a:t>
            </a:r>
            <a:r>
              <a:rPr lang="en-US" dirty="0" smtClean="0"/>
              <a:t> </a:t>
            </a:r>
            <a:r>
              <a:rPr lang="en-US" dirty="0" err="1" smtClean="0"/>
              <a:t>tử</a:t>
            </a:r>
            <a:r>
              <a:rPr lang="en-US" dirty="0" smtClean="0"/>
              <a:t> </a:t>
            </a:r>
            <a:r>
              <a:rPr lang="en-US" dirty="0" err="1" smtClean="0"/>
              <a:t>cung</a:t>
            </a:r>
            <a:endParaRPr lang="en-US" dirty="0" smtClean="0"/>
          </a:p>
          <a:p>
            <a:r>
              <a:rPr lang="en-US" dirty="0" err="1" smtClean="0"/>
              <a:t>cải</a:t>
            </a:r>
            <a:r>
              <a:rPr lang="en-US" dirty="0" smtClean="0"/>
              <a:t> </a:t>
            </a:r>
            <a:r>
              <a:rPr lang="en-US" dirty="0" err="1" smtClean="0"/>
              <a:t>thiện</a:t>
            </a:r>
            <a:r>
              <a:rPr lang="en-US" dirty="0" smtClean="0"/>
              <a:t> </a:t>
            </a:r>
            <a:r>
              <a:rPr lang="en-US" dirty="0" err="1" smtClean="0"/>
              <a:t>triệu</a:t>
            </a:r>
            <a:r>
              <a:rPr lang="en-US" dirty="0" smtClean="0"/>
              <a:t> </a:t>
            </a:r>
            <a:r>
              <a:rPr lang="en-US" dirty="0" err="1" smtClean="0"/>
              <a:t>chứng</a:t>
            </a:r>
            <a:r>
              <a:rPr lang="en-US" dirty="0" smtClean="0"/>
              <a:t> </a:t>
            </a:r>
            <a:r>
              <a:rPr lang="en-US" dirty="0" err="1" smtClean="0"/>
              <a:t>giảm</a:t>
            </a:r>
            <a:r>
              <a:rPr lang="en-US" dirty="0" smtClean="0"/>
              <a:t> LNMTC</a:t>
            </a:r>
            <a:endParaRPr lang="en-US" dirty="0"/>
          </a:p>
        </p:txBody>
      </p:sp>
    </p:spTree>
    <p:extLst>
      <p:ext uri="{BB962C8B-B14F-4D97-AF65-F5344CB8AC3E}">
        <p14:creationId xmlns:p14="http://schemas.microsoft.com/office/powerpoint/2010/main" val="194613435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90600" y="304800"/>
            <a:ext cx="7772400" cy="1143000"/>
          </a:xfrm>
        </p:spPr>
        <p:txBody>
          <a:bodyPr>
            <a:normAutofit fontScale="90000"/>
          </a:bodyPr>
          <a:lstStyle/>
          <a:p>
            <a:r>
              <a:rPr lang="en-US" sz="4000" dirty="0" smtClean="0"/>
              <a:t>DCTC </a:t>
            </a:r>
            <a:r>
              <a:rPr lang="en-US" sz="4000" dirty="0" err="1" smtClean="0"/>
              <a:t>chứa</a:t>
            </a:r>
            <a:r>
              <a:rPr lang="en-US" sz="4000" dirty="0" smtClean="0"/>
              <a:t> </a:t>
            </a:r>
            <a:r>
              <a:rPr lang="en-US" sz="4000" dirty="0" err="1" smtClean="0"/>
              <a:t>progesteron</a:t>
            </a:r>
            <a:r>
              <a:rPr lang="en-US" sz="4000" dirty="0" smtClean="0"/>
              <a:t> : </a:t>
            </a:r>
            <a:r>
              <a:rPr lang="en-US" sz="4000" dirty="0" err="1" smtClean="0"/>
              <a:t>Tỷ</a:t>
            </a:r>
            <a:r>
              <a:rPr lang="en-US" sz="4000" dirty="0" smtClean="0"/>
              <a:t> </a:t>
            </a:r>
            <a:r>
              <a:rPr lang="en-US" sz="4000" dirty="0" err="1" smtClean="0"/>
              <a:t>lệ</a:t>
            </a:r>
            <a:r>
              <a:rPr lang="en-US" sz="4000" dirty="0" smtClean="0"/>
              <a:t> </a:t>
            </a:r>
            <a:r>
              <a:rPr lang="en-US" sz="4000" dirty="0" err="1" smtClean="0"/>
              <a:t>giảm</a:t>
            </a:r>
            <a:r>
              <a:rPr lang="en-US" sz="4000" dirty="0" smtClean="0"/>
              <a:t> </a:t>
            </a:r>
            <a:r>
              <a:rPr lang="en-US" sz="4000" dirty="0" err="1" smtClean="0"/>
              <a:t>lượng</a:t>
            </a:r>
            <a:r>
              <a:rPr lang="en-US" sz="4000" dirty="0" smtClean="0"/>
              <a:t> </a:t>
            </a:r>
            <a:r>
              <a:rPr lang="en-US" sz="4000" dirty="0" err="1" smtClean="0"/>
              <a:t>máu</a:t>
            </a:r>
            <a:r>
              <a:rPr lang="en-US" sz="4000" dirty="0" smtClean="0"/>
              <a:t> </a:t>
            </a:r>
            <a:r>
              <a:rPr lang="en-US" sz="4000" dirty="0" err="1" smtClean="0"/>
              <a:t>mất</a:t>
            </a:r>
            <a:endParaRPr lang="en-US" sz="4000" dirty="0"/>
          </a:p>
        </p:txBody>
      </p:sp>
      <p:graphicFrame>
        <p:nvGraphicFramePr>
          <p:cNvPr id="162819" name="Object 3"/>
          <p:cNvGraphicFramePr>
            <a:graphicFrameLocks noGrp="1" noChangeAspect="1"/>
          </p:cNvGraphicFramePr>
          <p:nvPr>
            <p:ph type="chart" idx="1"/>
            <p:extLst>
              <p:ext uri="{D42A27DB-BD31-4B8C-83A1-F6EECF244321}">
                <p14:modId xmlns:p14="http://schemas.microsoft.com/office/powerpoint/2010/main" val="1429215784"/>
              </p:ext>
            </p:extLst>
          </p:nvPr>
        </p:nvGraphicFramePr>
        <p:xfrm>
          <a:off x="768350" y="1373188"/>
          <a:ext cx="7912100" cy="5006975"/>
        </p:xfrm>
        <a:graphic>
          <a:graphicData uri="http://schemas.openxmlformats.org/presentationml/2006/ole">
            <mc:AlternateContent xmlns:mc="http://schemas.openxmlformats.org/markup-compatibility/2006">
              <mc:Choice xmlns:v="urn:schemas-microsoft-com:vml" Requires="v">
                <p:oleObj spid="_x0000_s1089" name="Chart" r:id="rId4" imgW="8143875" imgH="4581525" progId="MSGraph.Chart.8">
                  <p:embed followColorScheme="full"/>
                </p:oleObj>
              </mc:Choice>
              <mc:Fallback>
                <p:oleObj name="Chart" r:id="rId4" imgW="8143875" imgH="4581525"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1373188"/>
                        <a:ext cx="7912100" cy="5006975"/>
                      </a:xfrm>
                      <a:prstGeom prst="rect">
                        <a:avLst/>
                      </a:prstGeom>
                    </p:spPr>
                  </p:pic>
                </p:oleObj>
              </mc:Fallback>
            </mc:AlternateContent>
          </a:graphicData>
        </a:graphic>
      </p:graphicFrame>
      <p:sp>
        <p:nvSpPr>
          <p:cNvPr id="162820" name="Rectangle 4"/>
          <p:cNvSpPr>
            <a:spLocks noChangeArrowheads="1"/>
          </p:cNvSpPr>
          <p:nvPr/>
        </p:nvSpPr>
        <p:spPr bwMode="auto">
          <a:xfrm>
            <a:off x="3962400" y="6172200"/>
            <a:ext cx="43989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000" b="1" dirty="0" err="1">
                <a:latin typeface="Arial Narrow" charset="0"/>
              </a:rPr>
              <a:t>Milsom</a:t>
            </a:r>
            <a:r>
              <a:rPr lang="en-US" sz="2000" b="1" dirty="0">
                <a:latin typeface="Arial Narrow" charset="0"/>
              </a:rPr>
              <a:t> et al. </a:t>
            </a:r>
            <a:r>
              <a:rPr lang="en-US" sz="2000" b="1" i="1" dirty="0">
                <a:latin typeface="Arial Narrow" charset="0"/>
                <a:cs typeface="Times New Roman" charset="0"/>
              </a:rPr>
              <a:t>Am J </a:t>
            </a:r>
            <a:r>
              <a:rPr lang="en-US" sz="2000" b="1" i="1" dirty="0" err="1">
                <a:latin typeface="Arial Narrow" charset="0"/>
                <a:cs typeface="Times New Roman" charset="0"/>
              </a:rPr>
              <a:t>Obstet</a:t>
            </a:r>
            <a:r>
              <a:rPr lang="en-US" sz="2000" b="1" i="1" dirty="0">
                <a:latin typeface="Arial Narrow" charset="0"/>
                <a:cs typeface="Times New Roman" charset="0"/>
              </a:rPr>
              <a:t> </a:t>
            </a:r>
            <a:r>
              <a:rPr lang="en-US" sz="2000" b="1" i="1" dirty="0" err="1">
                <a:latin typeface="Arial Narrow" charset="0"/>
                <a:cs typeface="Times New Roman" charset="0"/>
              </a:rPr>
              <a:t>Gynecol</a:t>
            </a:r>
            <a:r>
              <a:rPr lang="en-US" sz="2000" b="1" i="1" dirty="0">
                <a:latin typeface="Arial Narrow" charset="0"/>
                <a:cs typeface="Times New Roman" charset="0"/>
              </a:rPr>
              <a:t> </a:t>
            </a:r>
            <a:r>
              <a:rPr lang="en-US" sz="2000" b="1" dirty="0">
                <a:latin typeface="Arial Narrow" charset="0"/>
                <a:cs typeface="Times New Roman" charset="0"/>
              </a:rPr>
              <a:t>1991;164:879</a:t>
            </a:r>
            <a:endParaRPr lang="en-US" sz="2000" b="1" dirty="0">
              <a:latin typeface="Arial Narrow" charset="0"/>
            </a:endParaRPr>
          </a:p>
        </p:txBody>
      </p:sp>
    </p:spTree>
    <p:extLst>
      <p:ext uri="{BB962C8B-B14F-4D97-AF65-F5344CB8AC3E}">
        <p14:creationId xmlns:p14="http://schemas.microsoft.com/office/powerpoint/2010/main" val="26319209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31788"/>
            <a:ext cx="9144000" cy="1143000"/>
          </a:xfrm>
        </p:spPr>
        <p:txBody>
          <a:bodyPr/>
          <a:lstStyle/>
          <a:p>
            <a:r>
              <a:rPr lang="en-US" dirty="0" err="1" smtClean="0"/>
              <a:t>Điều</a:t>
            </a:r>
            <a:r>
              <a:rPr lang="en-US" dirty="0" smtClean="0"/>
              <a:t> </a:t>
            </a:r>
            <a:r>
              <a:rPr lang="en-US" dirty="0" err="1" smtClean="0"/>
              <a:t>trị</a:t>
            </a:r>
            <a:r>
              <a:rPr lang="en-US" dirty="0" smtClean="0"/>
              <a:t> </a:t>
            </a:r>
            <a:r>
              <a:rPr lang="en-US" dirty="0" err="1" smtClean="0"/>
              <a:t>rong</a:t>
            </a:r>
            <a:r>
              <a:rPr lang="en-US" dirty="0" smtClean="0"/>
              <a:t> </a:t>
            </a:r>
            <a:r>
              <a:rPr lang="en-US" dirty="0" err="1" smtClean="0"/>
              <a:t>kinh</a:t>
            </a:r>
            <a:r>
              <a:rPr lang="en-US" dirty="0" smtClean="0"/>
              <a:t> </a:t>
            </a:r>
            <a:r>
              <a:rPr lang="en-US" dirty="0" err="1" smtClean="0"/>
              <a:t>với</a:t>
            </a:r>
            <a:r>
              <a:rPr lang="en-US" dirty="0"/>
              <a:t> LNG-IUS</a:t>
            </a:r>
          </a:p>
        </p:txBody>
      </p:sp>
      <p:sp>
        <p:nvSpPr>
          <p:cNvPr id="166915" name="Rectangle 3"/>
          <p:cNvSpPr>
            <a:spLocks noGrp="1" noChangeArrowheads="1"/>
          </p:cNvSpPr>
          <p:nvPr>
            <p:ph type="body" idx="1"/>
          </p:nvPr>
        </p:nvSpPr>
        <p:spPr/>
        <p:txBody>
          <a:bodyPr/>
          <a:lstStyle/>
          <a:p>
            <a:pPr>
              <a:lnSpc>
                <a:spcPct val="90000"/>
              </a:lnSpc>
            </a:pPr>
            <a:r>
              <a:rPr lang="en-US" sz="2800" b="1" dirty="0" err="1" smtClean="0"/>
              <a:t>Ưu</a:t>
            </a:r>
            <a:r>
              <a:rPr lang="en-US" sz="2800" b="1" dirty="0" smtClean="0"/>
              <a:t> </a:t>
            </a:r>
            <a:r>
              <a:rPr lang="en-US" sz="2800" b="1" dirty="0" err="1" smtClean="0"/>
              <a:t>điểm</a:t>
            </a:r>
            <a:endParaRPr lang="en-US" sz="2800" b="1" dirty="0"/>
          </a:p>
          <a:p>
            <a:pPr lvl="1">
              <a:lnSpc>
                <a:spcPct val="90000"/>
              </a:lnSpc>
            </a:pPr>
            <a:r>
              <a:rPr lang="en-US" sz="2400" dirty="0" err="1" smtClean="0"/>
              <a:t>Tác</a:t>
            </a:r>
            <a:r>
              <a:rPr lang="en-US" sz="2400" dirty="0" smtClean="0"/>
              <a:t> </a:t>
            </a:r>
            <a:r>
              <a:rPr lang="en-US" sz="2400" dirty="0" err="1" smtClean="0"/>
              <a:t>dụng</a:t>
            </a:r>
            <a:r>
              <a:rPr lang="en-US" sz="2400" dirty="0" smtClean="0"/>
              <a:t> </a:t>
            </a:r>
            <a:r>
              <a:rPr lang="en-US" sz="2400" dirty="0" err="1" smtClean="0"/>
              <a:t>lâu</a:t>
            </a:r>
            <a:r>
              <a:rPr lang="en-US" sz="2400" dirty="0" smtClean="0"/>
              <a:t> </a:t>
            </a:r>
            <a:r>
              <a:rPr lang="en-US" sz="2400" dirty="0" err="1" smtClean="0"/>
              <a:t>dài</a:t>
            </a:r>
            <a:endParaRPr lang="en-US" sz="2400" dirty="0"/>
          </a:p>
          <a:p>
            <a:pPr lvl="1">
              <a:lnSpc>
                <a:spcPct val="90000"/>
              </a:lnSpc>
            </a:pPr>
            <a:r>
              <a:rPr lang="en-US" sz="2400" dirty="0"/>
              <a:t> ~20% </a:t>
            </a:r>
            <a:r>
              <a:rPr lang="en-US" sz="2400" dirty="0" err="1" smtClean="0"/>
              <a:t>bệnh</a:t>
            </a:r>
            <a:r>
              <a:rPr lang="en-US" sz="2400" dirty="0" smtClean="0"/>
              <a:t> </a:t>
            </a:r>
            <a:r>
              <a:rPr lang="en-US" sz="2400" dirty="0" err="1" smtClean="0"/>
              <a:t>nhân</a:t>
            </a:r>
            <a:r>
              <a:rPr lang="en-US" sz="2400" dirty="0" smtClean="0"/>
              <a:t> </a:t>
            </a:r>
            <a:r>
              <a:rPr lang="en-US" sz="2400" dirty="0" err="1" smtClean="0"/>
              <a:t>vô</a:t>
            </a:r>
            <a:r>
              <a:rPr lang="en-US" sz="2400" dirty="0" smtClean="0"/>
              <a:t> </a:t>
            </a:r>
            <a:r>
              <a:rPr lang="en-US" sz="2400" dirty="0" err="1" smtClean="0"/>
              <a:t>kinh</a:t>
            </a:r>
            <a:r>
              <a:rPr lang="en-US" sz="2400" dirty="0" smtClean="0"/>
              <a:t> </a:t>
            </a:r>
            <a:r>
              <a:rPr lang="en-US" sz="2400" dirty="0" err="1" smtClean="0"/>
              <a:t>trong</a:t>
            </a:r>
            <a:r>
              <a:rPr lang="en-US" sz="2400" dirty="0" smtClean="0"/>
              <a:t> 1 </a:t>
            </a:r>
            <a:r>
              <a:rPr lang="en-US" sz="2400" dirty="0" err="1" smtClean="0"/>
              <a:t>năm</a:t>
            </a:r>
            <a:endParaRPr lang="en-US" sz="2400" dirty="0"/>
          </a:p>
          <a:p>
            <a:pPr lvl="1">
              <a:lnSpc>
                <a:spcPct val="90000"/>
              </a:lnSpc>
            </a:pPr>
            <a:r>
              <a:rPr lang="en-US" sz="2400" dirty="0" err="1" smtClean="0"/>
              <a:t>Biện</a:t>
            </a:r>
            <a:r>
              <a:rPr lang="en-US" sz="2400" dirty="0" smtClean="0"/>
              <a:t> </a:t>
            </a:r>
            <a:r>
              <a:rPr lang="en-US" sz="2400" dirty="0" err="1" smtClean="0"/>
              <a:t>pháp</a:t>
            </a:r>
            <a:r>
              <a:rPr lang="en-US" sz="2400" dirty="0" smtClean="0"/>
              <a:t> </a:t>
            </a:r>
            <a:r>
              <a:rPr lang="en-US" sz="2400" dirty="0" err="1" smtClean="0"/>
              <a:t>ngừa</a:t>
            </a:r>
            <a:r>
              <a:rPr lang="en-US" sz="2400" dirty="0" smtClean="0"/>
              <a:t> </a:t>
            </a:r>
            <a:r>
              <a:rPr lang="en-US" sz="2400" dirty="0" err="1" smtClean="0"/>
              <a:t>thai</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cao</a:t>
            </a:r>
            <a:endParaRPr lang="en-US" sz="2400" dirty="0"/>
          </a:p>
          <a:p>
            <a:pPr lvl="1">
              <a:lnSpc>
                <a:spcPct val="90000"/>
              </a:lnSpc>
            </a:pPr>
            <a:r>
              <a:rPr lang="en-US" sz="2400" dirty="0" err="1" smtClean="0"/>
              <a:t>Tác</a:t>
            </a:r>
            <a:r>
              <a:rPr lang="en-US" sz="2400" dirty="0" smtClean="0"/>
              <a:t> </a:t>
            </a:r>
            <a:r>
              <a:rPr lang="en-US" sz="2400" dirty="0" err="1" smtClean="0"/>
              <a:t>dụng</a:t>
            </a:r>
            <a:r>
              <a:rPr lang="en-US" sz="2400" dirty="0" smtClean="0"/>
              <a:t> </a:t>
            </a:r>
            <a:r>
              <a:rPr lang="en-US" sz="2400" dirty="0" err="1" smtClean="0"/>
              <a:t>tại</a:t>
            </a:r>
            <a:r>
              <a:rPr lang="en-US" sz="2400" dirty="0" smtClean="0"/>
              <a:t> </a:t>
            </a:r>
            <a:r>
              <a:rPr lang="en-US" sz="2400" dirty="0" err="1" smtClean="0"/>
              <a:t>chỗ</a:t>
            </a:r>
            <a:endParaRPr lang="en-US" sz="2400" dirty="0"/>
          </a:p>
          <a:p>
            <a:pPr lvl="1">
              <a:lnSpc>
                <a:spcPct val="90000"/>
              </a:lnSpc>
            </a:pPr>
            <a:r>
              <a:rPr lang="en-US" sz="2400" dirty="0"/>
              <a:t>70 </a:t>
            </a:r>
            <a:r>
              <a:rPr lang="en-US" sz="2400" dirty="0" err="1" smtClean="0"/>
              <a:t>đến</a:t>
            </a:r>
            <a:r>
              <a:rPr lang="en-US" sz="2400" dirty="0" smtClean="0"/>
              <a:t> </a:t>
            </a:r>
            <a:r>
              <a:rPr lang="en-US" sz="2400" dirty="0"/>
              <a:t>90</a:t>
            </a:r>
            <a:r>
              <a:rPr lang="en-US" sz="2400" dirty="0" smtClean="0"/>
              <a:t>% </a:t>
            </a:r>
            <a:r>
              <a:rPr lang="en-US" sz="2400" dirty="0" err="1" smtClean="0"/>
              <a:t>giảm</a:t>
            </a:r>
            <a:r>
              <a:rPr lang="en-US" sz="2400" dirty="0" smtClean="0"/>
              <a:t> </a:t>
            </a:r>
            <a:r>
              <a:rPr lang="en-US" sz="2400" dirty="0" err="1" smtClean="0"/>
              <a:t>lượng</a:t>
            </a:r>
            <a:r>
              <a:rPr lang="en-US" sz="2400" dirty="0" smtClean="0"/>
              <a:t> </a:t>
            </a:r>
            <a:r>
              <a:rPr lang="en-US" sz="2400" dirty="0" err="1" smtClean="0"/>
              <a:t>máu</a:t>
            </a:r>
            <a:r>
              <a:rPr lang="en-US" sz="2400" dirty="0" smtClean="0"/>
              <a:t> </a:t>
            </a:r>
            <a:r>
              <a:rPr lang="en-US" sz="2400" dirty="0" err="1" smtClean="0"/>
              <a:t>mất</a:t>
            </a:r>
            <a:r>
              <a:rPr lang="en-US" sz="2400" dirty="0" smtClean="0"/>
              <a:t> </a:t>
            </a:r>
            <a:r>
              <a:rPr lang="en-US" sz="2400" dirty="0" err="1" smtClean="0"/>
              <a:t>trong</a:t>
            </a:r>
            <a:r>
              <a:rPr lang="en-US" sz="2400" dirty="0" smtClean="0"/>
              <a:t> 1 </a:t>
            </a:r>
            <a:r>
              <a:rPr lang="en-US" sz="2400" dirty="0" err="1" smtClean="0"/>
              <a:t>năm</a:t>
            </a:r>
            <a:endParaRPr lang="en-US" sz="2400" dirty="0"/>
          </a:p>
          <a:p>
            <a:pPr lvl="1">
              <a:lnSpc>
                <a:spcPct val="90000"/>
              </a:lnSpc>
            </a:pPr>
            <a:r>
              <a:rPr lang="en-US" sz="2400" dirty="0" err="1" smtClean="0"/>
              <a:t>Giảm</a:t>
            </a:r>
            <a:r>
              <a:rPr lang="en-US" sz="2400" dirty="0" smtClean="0"/>
              <a:t> chi </a:t>
            </a:r>
            <a:r>
              <a:rPr lang="en-US" sz="2400" dirty="0" err="1" smtClean="0"/>
              <a:t>phí</a:t>
            </a:r>
            <a:r>
              <a:rPr lang="en-US" sz="2400" dirty="0" smtClean="0"/>
              <a:t> 70-80%</a:t>
            </a:r>
            <a:endParaRPr lang="en-US" sz="2400" dirty="0"/>
          </a:p>
          <a:p>
            <a:pPr>
              <a:lnSpc>
                <a:spcPct val="90000"/>
              </a:lnSpc>
            </a:pPr>
            <a:r>
              <a:rPr lang="en-US" sz="2800" b="1" dirty="0" err="1" smtClean="0"/>
              <a:t>Khuyết</a:t>
            </a:r>
            <a:r>
              <a:rPr lang="en-US" sz="2800" b="1" dirty="0" smtClean="0"/>
              <a:t> </a:t>
            </a:r>
            <a:r>
              <a:rPr lang="en-US" sz="2800" b="1" dirty="0" err="1" smtClean="0"/>
              <a:t>điểm</a:t>
            </a:r>
            <a:endParaRPr lang="en-US" sz="2800" b="1" dirty="0"/>
          </a:p>
          <a:p>
            <a:pPr lvl="1">
              <a:lnSpc>
                <a:spcPct val="90000"/>
              </a:lnSpc>
            </a:pPr>
            <a:r>
              <a:rPr lang="en-US" sz="2400" dirty="0" err="1" smtClean="0"/>
              <a:t>Cần</a:t>
            </a:r>
            <a:r>
              <a:rPr lang="en-US" sz="2400" dirty="0" smtClean="0"/>
              <a:t> </a:t>
            </a:r>
            <a:r>
              <a:rPr lang="en-US" sz="2400" dirty="0" err="1" smtClean="0"/>
              <a:t>phải</a:t>
            </a:r>
            <a:r>
              <a:rPr lang="en-US" sz="2400" dirty="0" smtClean="0"/>
              <a:t> </a:t>
            </a:r>
            <a:r>
              <a:rPr lang="en-US" sz="2400" dirty="0" err="1" smtClean="0"/>
              <a:t>đặt</a:t>
            </a:r>
            <a:r>
              <a:rPr lang="en-US" sz="2400" dirty="0" smtClean="0"/>
              <a:t> </a:t>
            </a:r>
            <a:r>
              <a:rPr lang="en-US" sz="2400" dirty="0" err="1" smtClean="0"/>
              <a:t>vào</a:t>
            </a:r>
            <a:r>
              <a:rPr lang="en-US" sz="2400" dirty="0" smtClean="0"/>
              <a:t> TC</a:t>
            </a:r>
            <a:endParaRPr lang="en-US" sz="2400" dirty="0"/>
          </a:p>
          <a:p>
            <a:pPr lvl="1">
              <a:lnSpc>
                <a:spcPct val="90000"/>
              </a:lnSpc>
            </a:pPr>
            <a:r>
              <a:rPr lang="en-US" sz="2400" dirty="0" smtClean="0"/>
              <a:t>Chi </a:t>
            </a:r>
            <a:r>
              <a:rPr lang="en-US" sz="2400" dirty="0" err="1" smtClean="0"/>
              <a:t>phí</a:t>
            </a:r>
            <a:r>
              <a:rPr lang="en-US" sz="2400" dirty="0" smtClean="0"/>
              <a:t> ban </a:t>
            </a:r>
            <a:r>
              <a:rPr lang="en-US" sz="2400" dirty="0" err="1" smtClean="0"/>
              <a:t>đầu</a:t>
            </a:r>
            <a:endParaRPr lang="en-US" sz="2400" dirty="0"/>
          </a:p>
          <a:p>
            <a:pPr>
              <a:lnSpc>
                <a:spcPct val="90000"/>
              </a:lnSpc>
              <a:buFontTx/>
              <a:buNone/>
            </a:pPr>
            <a:endParaRPr lang="en-US" sz="2800" dirty="0"/>
          </a:p>
          <a:p>
            <a:pPr>
              <a:lnSpc>
                <a:spcPct val="90000"/>
              </a:lnSpc>
            </a:pPr>
            <a:endParaRPr lang="en-US" sz="2800" dirty="0"/>
          </a:p>
        </p:txBody>
      </p:sp>
      <p:sp>
        <p:nvSpPr>
          <p:cNvPr id="166916" name="Text Box 4"/>
          <p:cNvSpPr txBox="1">
            <a:spLocks noChangeArrowheads="1"/>
          </p:cNvSpPr>
          <p:nvPr/>
        </p:nvSpPr>
        <p:spPr bwMode="auto">
          <a:xfrm>
            <a:off x="2971800" y="6438900"/>
            <a:ext cx="6172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a:latin typeface="Arial" charset="0"/>
              </a:rPr>
              <a:t>Milsom I </a:t>
            </a:r>
            <a:r>
              <a:rPr lang="en-US" sz="1400" i="1">
                <a:latin typeface="Arial" charset="0"/>
              </a:rPr>
              <a:t>Am J Obstet Gynecol</a:t>
            </a:r>
            <a:r>
              <a:rPr lang="en-US" sz="1400">
                <a:latin typeface="Arial" charset="0"/>
              </a:rPr>
              <a:t> 1991, Crosignani PG </a:t>
            </a:r>
            <a:r>
              <a:rPr lang="en-US" sz="1400" i="1">
                <a:latin typeface="Arial" charset="0"/>
              </a:rPr>
              <a:t>Obstet Gynecol</a:t>
            </a:r>
            <a:r>
              <a:rPr lang="en-US" sz="1400">
                <a:latin typeface="Arial" charset="0"/>
              </a:rPr>
              <a:t> 1997 </a:t>
            </a:r>
          </a:p>
        </p:txBody>
      </p:sp>
      <p:pic>
        <p:nvPicPr>
          <p:cNvPr id="1669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419600"/>
            <a:ext cx="1427163" cy="1755775"/>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970099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Implanon</a:t>
            </a:r>
            <a:endParaRPr lang="en-US" dirty="0"/>
          </a:p>
        </p:txBody>
      </p:sp>
      <p:sp>
        <p:nvSpPr>
          <p:cNvPr id="3" name="Text Placeholder 2"/>
          <p:cNvSpPr>
            <a:spLocks noGrp="1"/>
          </p:cNvSpPr>
          <p:nvPr>
            <p:ph type="body" idx="1"/>
          </p:nvPr>
        </p:nvSpPr>
        <p:spPr/>
        <p:txBody>
          <a:bodyPr/>
          <a:lstStyle/>
          <a:p>
            <a:r>
              <a:rPr lang="en-US" dirty="0" err="1" smtClean="0"/>
              <a:t>Ưu</a:t>
            </a:r>
            <a:r>
              <a:rPr lang="en-US" dirty="0" smtClean="0"/>
              <a:t> </a:t>
            </a:r>
            <a:r>
              <a:rPr lang="en-US" dirty="0" err="1" smtClean="0"/>
              <a:t>điểm</a:t>
            </a:r>
            <a:endParaRPr lang="en-US" dirty="0"/>
          </a:p>
        </p:txBody>
      </p:sp>
      <p:sp>
        <p:nvSpPr>
          <p:cNvPr id="4" name="Content Placeholder 3"/>
          <p:cNvSpPr>
            <a:spLocks noGrp="1"/>
          </p:cNvSpPr>
          <p:nvPr>
            <p:ph sz="half" idx="2"/>
          </p:nvPr>
        </p:nvSpPr>
        <p:spPr/>
        <p:txBody>
          <a:bodyPr/>
          <a:lstStyle/>
          <a:p>
            <a:r>
              <a:rPr lang="en-US" dirty="0" err="1" smtClean="0"/>
              <a:t>Tác</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hồi</a:t>
            </a:r>
            <a:r>
              <a:rPr lang="en-US" dirty="0" smtClean="0"/>
              <a:t> </a:t>
            </a:r>
            <a:r>
              <a:rPr lang="en-US" dirty="0" err="1" smtClean="0"/>
              <a:t>phục</a:t>
            </a:r>
            <a:endParaRPr lang="en-US" dirty="0"/>
          </a:p>
          <a:p>
            <a:r>
              <a:rPr lang="en-US" dirty="0" err="1" smtClean="0"/>
              <a:t>Kín</a:t>
            </a:r>
            <a:r>
              <a:rPr lang="en-US" dirty="0" smtClean="0"/>
              <a:t> </a:t>
            </a:r>
            <a:r>
              <a:rPr lang="en-US" dirty="0" err="1" smtClean="0"/>
              <a:t>đáo</a:t>
            </a:r>
            <a:endParaRPr lang="en-US" dirty="0" smtClean="0"/>
          </a:p>
          <a:p>
            <a:r>
              <a:rPr lang="en-US" dirty="0" err="1" smtClean="0"/>
              <a:t>Hiệu</a:t>
            </a:r>
            <a:r>
              <a:rPr lang="en-US" dirty="0" smtClean="0"/>
              <a:t> </a:t>
            </a:r>
            <a:r>
              <a:rPr lang="en-US" dirty="0" err="1" smtClean="0"/>
              <a:t>quả</a:t>
            </a:r>
            <a:r>
              <a:rPr lang="en-US" dirty="0" smtClean="0"/>
              <a:t> </a:t>
            </a:r>
            <a:r>
              <a:rPr lang="en-US" dirty="0" err="1" smtClean="0"/>
              <a:t>kinh</a:t>
            </a:r>
            <a:r>
              <a:rPr lang="en-US" dirty="0" smtClean="0"/>
              <a:t> </a:t>
            </a:r>
            <a:r>
              <a:rPr lang="en-US" dirty="0" err="1" smtClean="0"/>
              <a:t>tế</a:t>
            </a:r>
            <a:endParaRPr lang="en-US" dirty="0"/>
          </a:p>
          <a:p>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trên</a:t>
            </a:r>
            <a:r>
              <a:rPr lang="en-US" dirty="0"/>
              <a:t> </a:t>
            </a:r>
            <a:r>
              <a:rPr lang="en-US" dirty="0" err="1"/>
              <a:t>phụ</a:t>
            </a:r>
            <a:r>
              <a:rPr lang="en-US" dirty="0"/>
              <a:t> </a:t>
            </a:r>
            <a:r>
              <a:rPr lang="en-US" dirty="0" err="1"/>
              <a:t>nữ</a:t>
            </a:r>
            <a:r>
              <a:rPr lang="en-US" dirty="0"/>
              <a:t> </a:t>
            </a:r>
            <a:r>
              <a:rPr lang="en-US" dirty="0" err="1" smtClean="0"/>
              <a:t>không</a:t>
            </a:r>
            <a:r>
              <a:rPr lang="en-US" dirty="0" smtClean="0"/>
              <a:t> </a:t>
            </a:r>
            <a:r>
              <a:rPr lang="en-US" dirty="0" err="1"/>
              <a:t>sử</a:t>
            </a:r>
            <a:r>
              <a:rPr lang="en-US" dirty="0"/>
              <a:t> </a:t>
            </a:r>
            <a:r>
              <a:rPr lang="en-US" dirty="0" err="1"/>
              <a:t>dụng</a:t>
            </a:r>
            <a:r>
              <a:rPr lang="en-US" dirty="0"/>
              <a:t> </a:t>
            </a:r>
            <a:r>
              <a:rPr lang="en-US" dirty="0" err="1" smtClean="0"/>
              <a:t>được</a:t>
            </a:r>
            <a:r>
              <a:rPr lang="en-US" dirty="0" smtClean="0"/>
              <a:t> estrogen</a:t>
            </a:r>
            <a:endParaRPr lang="en-US" dirty="0"/>
          </a:p>
        </p:txBody>
      </p:sp>
      <p:sp>
        <p:nvSpPr>
          <p:cNvPr id="5" name="Text Placeholder 4"/>
          <p:cNvSpPr>
            <a:spLocks noGrp="1"/>
          </p:cNvSpPr>
          <p:nvPr>
            <p:ph type="body" sz="quarter" idx="3"/>
          </p:nvPr>
        </p:nvSpPr>
        <p:spPr/>
        <p:txBody>
          <a:bodyPr/>
          <a:lstStyle/>
          <a:p>
            <a:r>
              <a:rPr lang="en-US" dirty="0" err="1" smtClean="0"/>
              <a:t>Khuyết</a:t>
            </a:r>
            <a:r>
              <a:rPr lang="en-US" dirty="0" smtClean="0"/>
              <a:t> </a:t>
            </a:r>
            <a:r>
              <a:rPr lang="en-US" dirty="0" err="1" smtClean="0"/>
              <a:t>điểm</a:t>
            </a:r>
            <a:endParaRPr lang="en-US" dirty="0"/>
          </a:p>
        </p:txBody>
      </p:sp>
      <p:sp>
        <p:nvSpPr>
          <p:cNvPr id="6" name="Content Placeholder 5"/>
          <p:cNvSpPr>
            <a:spLocks noGrp="1"/>
          </p:cNvSpPr>
          <p:nvPr>
            <p:ph sz="quarter" idx="4"/>
          </p:nvPr>
        </p:nvSpPr>
        <p:spPr/>
        <p:txBody>
          <a:bodyPr/>
          <a:lstStyle/>
          <a:p>
            <a:r>
              <a:rPr lang="en-US" dirty="0" smtClean="0"/>
              <a:t>Chi </a:t>
            </a:r>
            <a:r>
              <a:rPr lang="en-US" dirty="0" err="1" smtClean="0"/>
              <a:t>phí</a:t>
            </a:r>
            <a:r>
              <a:rPr lang="en-US" dirty="0" smtClean="0"/>
              <a:t> </a:t>
            </a:r>
            <a:r>
              <a:rPr lang="en-US" dirty="0" err="1" smtClean="0"/>
              <a:t>cao</a:t>
            </a:r>
            <a:endParaRPr lang="en-US" dirty="0" smtClean="0"/>
          </a:p>
          <a:p>
            <a:r>
              <a:rPr lang="en-US" dirty="0" err="1" smtClean="0"/>
              <a:t>Cần</a:t>
            </a:r>
            <a:r>
              <a:rPr lang="en-US" dirty="0" smtClean="0"/>
              <a:t> </a:t>
            </a:r>
            <a:r>
              <a:rPr lang="en-US" dirty="0" err="1" smtClean="0"/>
              <a:t>có</a:t>
            </a:r>
            <a:r>
              <a:rPr lang="en-US" dirty="0" smtClean="0"/>
              <a:t> NVYT </a:t>
            </a:r>
            <a:r>
              <a:rPr lang="en-US" dirty="0" err="1" smtClean="0"/>
              <a:t>cấy</a:t>
            </a:r>
            <a:r>
              <a:rPr lang="en-US" dirty="0" smtClean="0"/>
              <a:t> </a:t>
            </a:r>
            <a:r>
              <a:rPr lang="en-US" dirty="0" err="1" smtClean="0"/>
              <a:t>và</a:t>
            </a:r>
            <a:r>
              <a:rPr lang="en-US" dirty="0" smtClean="0"/>
              <a:t> </a:t>
            </a:r>
            <a:r>
              <a:rPr lang="en-US" dirty="0" err="1" smtClean="0"/>
              <a:t>lấy</a:t>
            </a:r>
            <a:r>
              <a:rPr lang="en-US" dirty="0" smtClean="0"/>
              <a:t> </a:t>
            </a:r>
            <a:r>
              <a:rPr lang="en-US" dirty="0" err="1" smtClean="0"/>
              <a:t>que</a:t>
            </a:r>
            <a:endParaRPr lang="en-US" dirty="0" smtClean="0"/>
          </a:p>
          <a:p>
            <a:r>
              <a:rPr lang="en-US" dirty="0" err="1" smtClean="0"/>
              <a:t>Xuất</a:t>
            </a:r>
            <a:r>
              <a:rPr lang="en-US" dirty="0" smtClean="0"/>
              <a:t> </a:t>
            </a:r>
            <a:r>
              <a:rPr lang="en-US" dirty="0" err="1" smtClean="0"/>
              <a:t>huyết</a:t>
            </a:r>
            <a:r>
              <a:rPr lang="en-US" dirty="0" smtClean="0"/>
              <a:t> </a:t>
            </a:r>
            <a:r>
              <a:rPr lang="en-US" dirty="0" err="1" smtClean="0"/>
              <a:t>âm</a:t>
            </a:r>
            <a:r>
              <a:rPr lang="en-US" dirty="0" smtClean="0"/>
              <a:t> </a:t>
            </a:r>
            <a:r>
              <a:rPr lang="en-US" dirty="0" err="1" smtClean="0"/>
              <a:t>đạo</a:t>
            </a:r>
            <a:r>
              <a:rPr lang="en-US" dirty="0" smtClean="0"/>
              <a:t> </a:t>
            </a:r>
            <a:r>
              <a:rPr lang="en-US" dirty="0" err="1" smtClean="0"/>
              <a:t>bất</a:t>
            </a:r>
            <a:r>
              <a:rPr lang="en-US" dirty="0" smtClean="0"/>
              <a:t> </a:t>
            </a:r>
            <a:r>
              <a:rPr lang="en-US" dirty="0" err="1" smtClean="0"/>
              <a:t>thường</a:t>
            </a:r>
            <a:endParaRPr lang="en-US" dirty="0" smtClean="0"/>
          </a:p>
          <a:p>
            <a:r>
              <a:rPr lang="en-US" dirty="0" err="1" smtClean="0"/>
              <a:t>Tác</a:t>
            </a:r>
            <a:r>
              <a:rPr lang="en-US" dirty="0" smtClean="0"/>
              <a:t> </a:t>
            </a:r>
            <a:r>
              <a:rPr lang="en-US" dirty="0" err="1" smtClean="0"/>
              <a:t>dụng</a:t>
            </a:r>
            <a:r>
              <a:rPr lang="en-US" dirty="0" smtClean="0"/>
              <a:t> </a:t>
            </a:r>
            <a:r>
              <a:rPr lang="en-US" dirty="0" err="1" smtClean="0"/>
              <a:t>phụ</a:t>
            </a:r>
            <a:r>
              <a:rPr lang="en-US" dirty="0" smtClean="0"/>
              <a:t> </a:t>
            </a:r>
            <a:r>
              <a:rPr lang="en-US" dirty="0" err="1" smtClean="0"/>
              <a:t>của</a:t>
            </a:r>
            <a:r>
              <a:rPr lang="en-US" dirty="0" smtClean="0"/>
              <a:t> progesterone</a:t>
            </a:r>
            <a:endParaRPr lang="en-US" dirty="0"/>
          </a:p>
        </p:txBody>
      </p:sp>
    </p:spTree>
    <p:extLst>
      <p:ext uri="{BB962C8B-B14F-4D97-AF65-F5344CB8AC3E}">
        <p14:creationId xmlns:p14="http://schemas.microsoft.com/office/powerpoint/2010/main" val="156848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Ngừa</a:t>
            </a:r>
            <a:r>
              <a:rPr lang="en-US" dirty="0" smtClean="0"/>
              <a:t> </a:t>
            </a:r>
            <a:r>
              <a:rPr lang="en-US" dirty="0" err="1" smtClean="0"/>
              <a:t>thai</a:t>
            </a:r>
            <a:r>
              <a:rPr lang="en-US" dirty="0" smtClean="0"/>
              <a:t> </a:t>
            </a:r>
            <a:r>
              <a:rPr lang="en-US" dirty="0" err="1" smtClean="0"/>
              <a:t>bằng</a:t>
            </a:r>
            <a:r>
              <a:rPr lang="en-US" dirty="0" smtClean="0"/>
              <a:t> </a:t>
            </a:r>
            <a:r>
              <a:rPr lang="en-US" dirty="0" err="1" smtClean="0"/>
              <a:t>thuốc</a:t>
            </a:r>
            <a:r>
              <a:rPr lang="en-US" dirty="0" smtClean="0"/>
              <a:t> </a:t>
            </a:r>
            <a:r>
              <a:rPr lang="en-US" dirty="0" err="1" smtClean="0"/>
              <a:t>tiêm</a:t>
            </a:r>
            <a:endParaRPr lang="en-US" dirty="0"/>
          </a:p>
        </p:txBody>
      </p:sp>
      <p:sp>
        <p:nvSpPr>
          <p:cNvPr id="3" name="Text Placeholder 2"/>
          <p:cNvSpPr>
            <a:spLocks noGrp="1"/>
          </p:cNvSpPr>
          <p:nvPr>
            <p:ph type="body" idx="1"/>
          </p:nvPr>
        </p:nvSpPr>
        <p:spPr/>
        <p:txBody>
          <a:bodyPr/>
          <a:lstStyle/>
          <a:p>
            <a:r>
              <a:rPr lang="en-US" dirty="0" err="1" smtClean="0"/>
              <a:t>Ưu</a:t>
            </a:r>
            <a:r>
              <a:rPr lang="en-US" dirty="0" smtClean="0"/>
              <a:t> </a:t>
            </a:r>
            <a:r>
              <a:rPr lang="en-US" dirty="0" err="1" smtClean="0"/>
              <a:t>điểm</a:t>
            </a:r>
            <a:endParaRPr lang="en-US" dirty="0"/>
          </a:p>
        </p:txBody>
      </p:sp>
      <p:sp>
        <p:nvSpPr>
          <p:cNvPr id="4" name="Content Placeholder 3"/>
          <p:cNvSpPr>
            <a:spLocks noGrp="1"/>
          </p:cNvSpPr>
          <p:nvPr>
            <p:ph sz="half" idx="2"/>
          </p:nvPr>
        </p:nvSpPr>
        <p:spPr/>
        <p:txBody>
          <a:bodyPr>
            <a:normAutofit/>
          </a:bodyPr>
          <a:lstStyle/>
          <a:p>
            <a:r>
              <a:rPr lang="en-US" dirty="0" err="1" smtClean="0"/>
              <a:t>Tác</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hồi</a:t>
            </a:r>
            <a:r>
              <a:rPr lang="en-US" dirty="0" smtClean="0"/>
              <a:t> </a:t>
            </a:r>
            <a:r>
              <a:rPr lang="en-US" dirty="0" err="1" smtClean="0"/>
              <a:t>phục</a:t>
            </a:r>
            <a:endParaRPr lang="en-US" dirty="0" smtClean="0"/>
          </a:p>
          <a:p>
            <a:r>
              <a:rPr lang="en-US" dirty="0" err="1" smtClean="0"/>
              <a:t>Kín</a:t>
            </a:r>
            <a:r>
              <a:rPr lang="en-US" dirty="0" smtClean="0"/>
              <a:t> </a:t>
            </a:r>
            <a:r>
              <a:rPr lang="en-US" dirty="0" err="1" smtClean="0"/>
              <a:t>đáo</a:t>
            </a:r>
            <a:endParaRPr lang="en-US" dirty="0" smtClean="0"/>
          </a:p>
          <a:p>
            <a:r>
              <a:rPr lang="en-US" dirty="0" err="1" smtClean="0"/>
              <a:t>Tác</a:t>
            </a:r>
            <a:r>
              <a:rPr lang="en-US" dirty="0" smtClean="0"/>
              <a:t> </a:t>
            </a:r>
            <a:r>
              <a:rPr lang="en-US" dirty="0" err="1" smtClean="0"/>
              <a:t>dụng</a:t>
            </a:r>
            <a:r>
              <a:rPr lang="en-US" dirty="0" smtClean="0"/>
              <a:t> </a:t>
            </a:r>
            <a:r>
              <a:rPr lang="en-US" dirty="0" err="1" smtClean="0"/>
              <a:t>có</a:t>
            </a:r>
            <a:r>
              <a:rPr lang="en-US" dirty="0" smtClean="0"/>
              <a:t> </a:t>
            </a:r>
            <a:r>
              <a:rPr lang="en-US" dirty="0" err="1" smtClean="0"/>
              <a:t>lơi</a:t>
            </a:r>
            <a:r>
              <a:rPr lang="en-US" dirty="0" smtClean="0"/>
              <a:t> (</a:t>
            </a:r>
            <a:r>
              <a:rPr lang="en-US" dirty="0" err="1" smtClean="0"/>
              <a:t>giảm</a:t>
            </a:r>
            <a:r>
              <a:rPr lang="en-US" dirty="0" smtClean="0"/>
              <a:t> </a:t>
            </a:r>
            <a:r>
              <a:rPr lang="en-US" dirty="0" err="1" smtClean="0"/>
              <a:t>máu</a:t>
            </a:r>
            <a:r>
              <a:rPr lang="en-US" dirty="0" smtClean="0"/>
              <a:t> </a:t>
            </a:r>
            <a:r>
              <a:rPr lang="en-US" dirty="0" err="1" smtClean="0"/>
              <a:t>kinh</a:t>
            </a:r>
            <a:r>
              <a:rPr lang="en-US" dirty="0" smtClean="0"/>
              <a:t>, </a:t>
            </a:r>
            <a:r>
              <a:rPr lang="en-US" dirty="0" err="1" smtClean="0"/>
              <a:t>vô</a:t>
            </a:r>
            <a:r>
              <a:rPr lang="en-US" dirty="0" smtClean="0"/>
              <a:t> </a:t>
            </a:r>
            <a:r>
              <a:rPr lang="en-US" dirty="0" err="1" smtClean="0"/>
              <a:t>kinh</a:t>
            </a:r>
            <a:r>
              <a:rPr lang="en-US" dirty="0" smtClean="0"/>
              <a:t>)</a:t>
            </a:r>
          </a:p>
          <a:p>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phụ</a:t>
            </a:r>
            <a:r>
              <a:rPr lang="en-US" dirty="0" smtClean="0"/>
              <a:t> </a:t>
            </a:r>
            <a:r>
              <a:rPr lang="en-US" dirty="0" err="1" smtClean="0"/>
              <a:t>nữ</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estrogen</a:t>
            </a:r>
            <a:endParaRPr lang="en-US" dirty="0"/>
          </a:p>
        </p:txBody>
      </p:sp>
      <p:sp>
        <p:nvSpPr>
          <p:cNvPr id="5" name="Text Placeholder 4"/>
          <p:cNvSpPr>
            <a:spLocks noGrp="1"/>
          </p:cNvSpPr>
          <p:nvPr>
            <p:ph type="body" sz="quarter" idx="3"/>
          </p:nvPr>
        </p:nvSpPr>
        <p:spPr/>
        <p:txBody>
          <a:bodyPr/>
          <a:lstStyle/>
          <a:p>
            <a:r>
              <a:rPr lang="en-US" dirty="0" err="1" smtClean="0"/>
              <a:t>Khuyết</a:t>
            </a:r>
            <a:r>
              <a:rPr lang="en-US" dirty="0" smtClean="0"/>
              <a:t> </a:t>
            </a:r>
            <a:r>
              <a:rPr lang="en-US" dirty="0" err="1" smtClean="0"/>
              <a:t>điểm</a:t>
            </a:r>
            <a:endParaRPr lang="en-US" dirty="0"/>
          </a:p>
        </p:txBody>
      </p:sp>
      <p:sp>
        <p:nvSpPr>
          <p:cNvPr id="6" name="Content Placeholder 5"/>
          <p:cNvSpPr>
            <a:spLocks noGrp="1"/>
          </p:cNvSpPr>
          <p:nvPr>
            <p:ph sz="quarter" idx="4"/>
          </p:nvPr>
        </p:nvSpPr>
        <p:spPr/>
        <p:txBody>
          <a:bodyPr/>
          <a:lstStyle/>
          <a:p>
            <a:r>
              <a:rPr lang="en-US" dirty="0" err="1" smtClean="0"/>
              <a:t>Cần</a:t>
            </a:r>
            <a:r>
              <a:rPr lang="en-US" dirty="0" smtClean="0"/>
              <a:t> </a:t>
            </a:r>
            <a:r>
              <a:rPr lang="en-US" dirty="0" err="1" smtClean="0"/>
              <a:t>được</a:t>
            </a:r>
            <a:r>
              <a:rPr lang="en-US" dirty="0" smtClean="0"/>
              <a:t> NVYT </a:t>
            </a:r>
            <a:r>
              <a:rPr lang="en-US" dirty="0" err="1" smtClean="0"/>
              <a:t>tiêm</a:t>
            </a:r>
            <a:r>
              <a:rPr lang="en-US" dirty="0" smtClean="0"/>
              <a:t> </a:t>
            </a:r>
            <a:r>
              <a:rPr lang="en-US" dirty="0" err="1" smtClean="0"/>
              <a:t>thuốc</a:t>
            </a:r>
            <a:endParaRPr lang="en-US" dirty="0" smtClean="0"/>
          </a:p>
          <a:p>
            <a:r>
              <a:rPr lang="en-US" dirty="0" err="1" smtClean="0"/>
              <a:t>Xuất</a:t>
            </a:r>
            <a:r>
              <a:rPr lang="en-US" dirty="0" smtClean="0"/>
              <a:t> </a:t>
            </a:r>
            <a:r>
              <a:rPr lang="en-US" dirty="0" err="1" smtClean="0"/>
              <a:t>huyết</a:t>
            </a:r>
            <a:r>
              <a:rPr lang="en-US" dirty="0" smtClean="0"/>
              <a:t> </a:t>
            </a:r>
            <a:r>
              <a:rPr lang="en-US" dirty="0" err="1" smtClean="0"/>
              <a:t>âm</a:t>
            </a:r>
            <a:r>
              <a:rPr lang="en-US" dirty="0" smtClean="0"/>
              <a:t> </a:t>
            </a:r>
            <a:r>
              <a:rPr lang="en-US" dirty="0" err="1" smtClean="0"/>
              <a:t>đạo</a:t>
            </a:r>
            <a:r>
              <a:rPr lang="en-US" dirty="0" smtClean="0"/>
              <a:t> </a:t>
            </a:r>
            <a:r>
              <a:rPr lang="en-US" dirty="0" err="1" smtClean="0"/>
              <a:t>bất</a:t>
            </a:r>
            <a:r>
              <a:rPr lang="en-US" dirty="0" smtClean="0"/>
              <a:t> </a:t>
            </a:r>
            <a:r>
              <a:rPr lang="en-US" dirty="0" err="1" smtClean="0"/>
              <a:t>thường</a:t>
            </a:r>
            <a:endParaRPr lang="en-US" dirty="0" smtClean="0"/>
          </a:p>
          <a:p>
            <a:r>
              <a:rPr lang="en-US" dirty="0" err="1" smtClean="0"/>
              <a:t>Tác</a:t>
            </a:r>
            <a:r>
              <a:rPr lang="en-US" dirty="0" smtClean="0"/>
              <a:t> </a:t>
            </a:r>
            <a:r>
              <a:rPr lang="en-US" dirty="0" err="1" smtClean="0"/>
              <a:t>dụng</a:t>
            </a:r>
            <a:r>
              <a:rPr lang="en-US" dirty="0" smtClean="0"/>
              <a:t> </a:t>
            </a:r>
            <a:r>
              <a:rPr lang="en-US" dirty="0" err="1" smtClean="0"/>
              <a:t>phụ</a:t>
            </a:r>
            <a:r>
              <a:rPr lang="en-US" dirty="0" smtClean="0"/>
              <a:t> </a:t>
            </a:r>
            <a:r>
              <a:rPr lang="en-US" dirty="0" err="1" smtClean="0"/>
              <a:t>của</a:t>
            </a:r>
            <a:r>
              <a:rPr lang="en-US" dirty="0" smtClean="0"/>
              <a:t> progesterone</a:t>
            </a:r>
          </a:p>
          <a:p>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ngày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giảm</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xương</a:t>
            </a:r>
            <a:endParaRPr lang="en-US" dirty="0" smtClean="0"/>
          </a:p>
          <a:p>
            <a:r>
              <a:rPr lang="en-US" dirty="0" err="1" smtClean="0"/>
              <a:t>Cần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lâu</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thai</a:t>
            </a:r>
            <a:r>
              <a:rPr lang="en-US" dirty="0" smtClean="0"/>
              <a:t> </a:t>
            </a:r>
            <a:r>
              <a:rPr lang="en-US" dirty="0" err="1" smtClean="0"/>
              <a:t>lại</a:t>
            </a:r>
            <a:endParaRPr lang="en-US" dirty="0"/>
          </a:p>
        </p:txBody>
      </p:sp>
    </p:spTree>
    <p:extLst>
      <p:ext uri="{BB962C8B-B14F-4D97-AF65-F5344CB8AC3E}">
        <p14:creationId xmlns:p14="http://schemas.microsoft.com/office/powerpoint/2010/main" val="36026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Ngừa</a:t>
            </a:r>
            <a:r>
              <a:rPr lang="en-US" dirty="0" smtClean="0"/>
              <a:t> </a:t>
            </a:r>
            <a:r>
              <a:rPr lang="en-US" dirty="0" err="1" smtClean="0"/>
              <a:t>thai</a:t>
            </a:r>
            <a:r>
              <a:rPr lang="en-US" dirty="0" smtClean="0"/>
              <a:t> </a:t>
            </a:r>
            <a:r>
              <a:rPr lang="en-US" dirty="0" err="1" smtClean="0"/>
              <a:t>bằng</a:t>
            </a:r>
            <a:r>
              <a:rPr lang="en-US" dirty="0" smtClean="0"/>
              <a:t> </a:t>
            </a:r>
            <a:r>
              <a:rPr lang="en-US" dirty="0" err="1" smtClean="0"/>
              <a:t>vòng</a:t>
            </a:r>
            <a:r>
              <a:rPr lang="en-US" dirty="0" smtClean="0"/>
              <a:t> </a:t>
            </a:r>
            <a:r>
              <a:rPr lang="en-US" dirty="0" err="1" smtClean="0"/>
              <a:t>âm</a:t>
            </a:r>
            <a:r>
              <a:rPr lang="en-US" dirty="0" smtClean="0"/>
              <a:t> </a:t>
            </a:r>
            <a:r>
              <a:rPr lang="en-US" dirty="0" err="1" smtClean="0"/>
              <a:t>đạo</a:t>
            </a:r>
            <a:endParaRPr lang="en-US" dirty="0"/>
          </a:p>
        </p:txBody>
      </p:sp>
      <p:sp>
        <p:nvSpPr>
          <p:cNvPr id="3" name="Text Placeholder 2"/>
          <p:cNvSpPr>
            <a:spLocks noGrp="1"/>
          </p:cNvSpPr>
          <p:nvPr>
            <p:ph type="body" idx="1"/>
          </p:nvPr>
        </p:nvSpPr>
        <p:spPr/>
        <p:txBody>
          <a:bodyPr/>
          <a:lstStyle/>
          <a:p>
            <a:r>
              <a:rPr lang="vi-VN" dirty="0" smtClean="0"/>
              <a:t>Ư</a:t>
            </a:r>
            <a:r>
              <a:rPr lang="en-US" dirty="0" smtClean="0"/>
              <a:t>u </a:t>
            </a:r>
            <a:r>
              <a:rPr lang="en-US" dirty="0" err="1" smtClean="0"/>
              <a:t>điểm</a:t>
            </a:r>
            <a:endParaRPr lang="en-US" dirty="0"/>
          </a:p>
        </p:txBody>
      </p:sp>
      <p:sp>
        <p:nvSpPr>
          <p:cNvPr id="4" name="Content Placeholder 3"/>
          <p:cNvSpPr>
            <a:spLocks noGrp="1"/>
          </p:cNvSpPr>
          <p:nvPr>
            <p:ph sz="half" idx="2"/>
          </p:nvPr>
        </p:nvSpPr>
        <p:spPr/>
        <p:txBody>
          <a:bodyPr/>
          <a:lstStyle/>
          <a:p>
            <a:r>
              <a:rPr lang="en-US" dirty="0" err="1" smtClean="0"/>
              <a:t>Không</a:t>
            </a:r>
            <a:r>
              <a:rPr lang="en-US" dirty="0" smtClean="0"/>
              <a:t> </a:t>
            </a:r>
            <a:r>
              <a:rPr lang="en-US" dirty="0" err="1" smtClean="0"/>
              <a:t>phải</a:t>
            </a:r>
            <a:r>
              <a:rPr lang="en-US" dirty="0" smtClean="0"/>
              <a:t> </a:t>
            </a:r>
            <a:r>
              <a:rPr lang="en-US" dirty="0" err="1" smtClean="0"/>
              <a:t>sử</a:t>
            </a:r>
            <a:r>
              <a:rPr lang="en-US" dirty="0" smtClean="0"/>
              <a:t> dung </a:t>
            </a:r>
          </a:p>
          <a:p>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không</a:t>
            </a:r>
            <a:r>
              <a:rPr lang="en-US" dirty="0" smtClean="0"/>
              <a:t> </a:t>
            </a:r>
            <a:r>
              <a:rPr lang="en-US" dirty="0" err="1" smtClean="0"/>
              <a:t>cần</a:t>
            </a:r>
            <a:r>
              <a:rPr lang="en-US" dirty="0" smtClean="0"/>
              <a:t> NVYT</a:t>
            </a:r>
          </a:p>
          <a:p>
            <a:r>
              <a:rPr lang="en-US" dirty="0" err="1" smtClean="0"/>
              <a:t>Giảm</a:t>
            </a:r>
            <a:r>
              <a:rPr lang="en-US" dirty="0" smtClean="0"/>
              <a:t> </a:t>
            </a:r>
            <a:r>
              <a:rPr lang="en-US" dirty="0" err="1" smtClean="0"/>
              <a:t>máu</a:t>
            </a:r>
            <a:r>
              <a:rPr lang="en-US" dirty="0" smtClean="0"/>
              <a:t> </a:t>
            </a:r>
            <a:r>
              <a:rPr lang="en-US" dirty="0" err="1" smtClean="0"/>
              <a:t>kinh</a:t>
            </a:r>
            <a:endParaRPr lang="en-US" dirty="0" smtClean="0"/>
          </a:p>
          <a:p>
            <a:r>
              <a:rPr lang="en-US" dirty="0" err="1" smtClean="0"/>
              <a:t>Giảm</a:t>
            </a:r>
            <a:r>
              <a:rPr lang="en-US" dirty="0" smtClean="0"/>
              <a:t> </a:t>
            </a:r>
            <a:r>
              <a:rPr lang="en-US" dirty="0" err="1" smtClean="0"/>
              <a:t>rối</a:t>
            </a:r>
            <a:r>
              <a:rPr lang="en-US" dirty="0" smtClean="0"/>
              <a:t> </a:t>
            </a:r>
            <a:r>
              <a:rPr lang="en-US" dirty="0" err="1" smtClean="0"/>
              <a:t>loạn</a:t>
            </a:r>
            <a:r>
              <a:rPr lang="en-US" dirty="0" smtClean="0"/>
              <a:t> </a:t>
            </a:r>
            <a:r>
              <a:rPr lang="en-US" dirty="0" err="1" smtClean="0"/>
              <a:t>kinh</a:t>
            </a:r>
            <a:r>
              <a:rPr lang="en-US" dirty="0" smtClean="0"/>
              <a:t> </a:t>
            </a:r>
            <a:r>
              <a:rPr lang="en-US" dirty="0" err="1" smtClean="0"/>
              <a:t>nguyệt</a:t>
            </a:r>
            <a:endParaRPr lang="en-US" dirty="0" smtClean="0"/>
          </a:p>
          <a:p>
            <a:r>
              <a:rPr lang="en-US" dirty="0" err="1" smtClean="0"/>
              <a:t>Giảm</a:t>
            </a:r>
            <a:r>
              <a:rPr lang="en-US" dirty="0" smtClean="0"/>
              <a:t> </a:t>
            </a:r>
            <a:r>
              <a:rPr lang="en-US" dirty="0" err="1" smtClean="0"/>
              <a:t>mụn</a:t>
            </a:r>
            <a:r>
              <a:rPr lang="en-US" dirty="0" smtClean="0"/>
              <a:t> </a:t>
            </a:r>
            <a:r>
              <a:rPr lang="en-US" dirty="0" err="1" smtClean="0"/>
              <a:t>trứng</a:t>
            </a:r>
            <a:r>
              <a:rPr lang="en-US" dirty="0" smtClean="0"/>
              <a:t> </a:t>
            </a:r>
            <a:r>
              <a:rPr lang="en-US" dirty="0" err="1" smtClean="0"/>
              <a:t>cá</a:t>
            </a:r>
            <a:r>
              <a:rPr lang="en-US" dirty="0" smtClean="0"/>
              <a:t>	</a:t>
            </a:r>
            <a:endParaRPr lang="en-US" dirty="0"/>
          </a:p>
        </p:txBody>
      </p:sp>
      <p:sp>
        <p:nvSpPr>
          <p:cNvPr id="5" name="Text Placeholder 4"/>
          <p:cNvSpPr>
            <a:spLocks noGrp="1"/>
          </p:cNvSpPr>
          <p:nvPr>
            <p:ph type="body" sz="quarter" idx="3"/>
          </p:nvPr>
        </p:nvSpPr>
        <p:spPr/>
        <p:txBody>
          <a:bodyPr/>
          <a:lstStyle/>
          <a:p>
            <a:r>
              <a:rPr lang="en-US" dirty="0" err="1" smtClean="0"/>
              <a:t>Khuyết</a:t>
            </a:r>
            <a:r>
              <a:rPr lang="en-US" dirty="0" smtClean="0"/>
              <a:t> </a:t>
            </a:r>
            <a:r>
              <a:rPr lang="en-US" dirty="0" err="1" smtClean="0"/>
              <a:t>điểm</a:t>
            </a:r>
            <a:endParaRPr lang="en-US" dirty="0"/>
          </a:p>
        </p:txBody>
      </p:sp>
      <p:sp>
        <p:nvSpPr>
          <p:cNvPr id="6" name="Content Placeholder 5"/>
          <p:cNvSpPr>
            <a:spLocks noGrp="1"/>
          </p:cNvSpPr>
          <p:nvPr>
            <p:ph sz="quarter" idx="4"/>
          </p:nvPr>
        </p:nvSpPr>
        <p:spPr/>
        <p:txBody>
          <a:bodyPr/>
          <a:lstStyle/>
          <a:p>
            <a:r>
              <a:rPr lang="en-US" dirty="0" err="1" smtClean="0"/>
              <a:t>Thay</a:t>
            </a:r>
            <a:r>
              <a:rPr lang="en-US" dirty="0" smtClean="0"/>
              <a:t> </a:t>
            </a:r>
            <a:r>
              <a:rPr lang="en-US" dirty="0" err="1" smtClean="0"/>
              <a:t>đổi</a:t>
            </a:r>
            <a:r>
              <a:rPr lang="en-US" dirty="0" smtClean="0"/>
              <a:t> </a:t>
            </a:r>
            <a:r>
              <a:rPr lang="en-US" dirty="0" err="1" smtClean="0"/>
              <a:t>mỗi</a:t>
            </a:r>
            <a:r>
              <a:rPr lang="en-US" dirty="0" smtClean="0"/>
              <a:t> </a:t>
            </a:r>
            <a:r>
              <a:rPr lang="en-US" dirty="0" err="1" smtClean="0"/>
              <a:t>tháng</a:t>
            </a:r>
            <a:endParaRPr lang="en-US" dirty="0" smtClean="0"/>
          </a:p>
          <a:p>
            <a:r>
              <a:rPr lang="en-US" dirty="0" err="1" smtClean="0"/>
              <a:t>Có</a:t>
            </a:r>
            <a:r>
              <a:rPr lang="en-US" dirty="0" smtClean="0"/>
              <a:t> </a:t>
            </a:r>
            <a:r>
              <a:rPr lang="en-US" dirty="0" err="1" smtClean="0"/>
              <a:t>thể</a:t>
            </a:r>
            <a:r>
              <a:rPr lang="en-US" dirty="0" smtClean="0"/>
              <a:t> </a:t>
            </a:r>
            <a:r>
              <a:rPr lang="en-US" dirty="0" err="1" smtClean="0"/>
              <a:t>xuất</a:t>
            </a:r>
            <a:r>
              <a:rPr lang="en-US" dirty="0" smtClean="0"/>
              <a:t> </a:t>
            </a:r>
            <a:r>
              <a:rPr lang="en-US" dirty="0" err="1" smtClean="0"/>
              <a:t>huyết</a:t>
            </a:r>
            <a:r>
              <a:rPr lang="en-US" dirty="0" smtClean="0"/>
              <a:t> </a:t>
            </a:r>
            <a:r>
              <a:rPr lang="en-US" dirty="0" err="1" smtClean="0"/>
              <a:t>giữa</a:t>
            </a:r>
            <a:r>
              <a:rPr lang="en-US" dirty="0" smtClean="0"/>
              <a:t> </a:t>
            </a:r>
            <a:r>
              <a:rPr lang="en-US" dirty="0" err="1" smtClean="0"/>
              <a:t>chu</a:t>
            </a:r>
            <a:r>
              <a:rPr lang="en-US" dirty="0" smtClean="0"/>
              <a:t> </a:t>
            </a:r>
            <a:r>
              <a:rPr lang="en-US" dirty="0" err="1" smtClean="0"/>
              <a:t>kỳ</a:t>
            </a:r>
            <a:endParaRPr lang="en-US" dirty="0" smtClean="0"/>
          </a:p>
          <a:p>
            <a:r>
              <a:rPr lang="en-US" dirty="0" err="1" smtClean="0"/>
              <a:t>Bạn</a:t>
            </a:r>
            <a:r>
              <a:rPr lang="en-US" dirty="0" smtClean="0"/>
              <a:t> </a:t>
            </a:r>
            <a:r>
              <a:rPr lang="en-US" dirty="0" err="1" smtClean="0"/>
              <a:t>tình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cảm</a:t>
            </a:r>
            <a:r>
              <a:rPr lang="en-US" dirty="0" smtClean="0"/>
              <a:t> </a:t>
            </a:r>
            <a:r>
              <a:rPr lang="en-US" dirty="0" err="1" smtClean="0"/>
              <a:t>nhận</a:t>
            </a:r>
            <a:r>
              <a:rPr lang="en-US" dirty="0" smtClean="0"/>
              <a:t> </a:t>
            </a:r>
            <a:r>
              <a:rPr lang="en-US" dirty="0" err="1" smtClean="0"/>
              <a:t>vòng</a:t>
            </a:r>
            <a:r>
              <a:rPr lang="en-US" dirty="0" smtClean="0"/>
              <a:t> </a:t>
            </a:r>
            <a:r>
              <a:rPr lang="en-US" dirty="0" err="1" smtClean="0"/>
              <a:t>nâng</a:t>
            </a:r>
            <a:r>
              <a:rPr lang="en-US" dirty="0" smtClean="0"/>
              <a:t> </a:t>
            </a:r>
            <a:r>
              <a:rPr lang="en-US" dirty="0" err="1" smtClean="0"/>
              <a:t>âm</a:t>
            </a:r>
            <a:r>
              <a:rPr lang="en-US" dirty="0" smtClean="0"/>
              <a:t> </a:t>
            </a:r>
            <a:r>
              <a:rPr lang="en-US" dirty="0" err="1" smtClean="0"/>
              <a:t>đạo</a:t>
            </a:r>
            <a:endParaRPr lang="en-US" dirty="0" smtClean="0"/>
          </a:p>
          <a:p>
            <a:endParaRPr lang="en-US" dirty="0"/>
          </a:p>
        </p:txBody>
      </p:sp>
    </p:spTree>
    <p:extLst>
      <p:ext uri="{BB962C8B-B14F-4D97-AF65-F5344CB8AC3E}">
        <p14:creationId xmlns:p14="http://schemas.microsoft.com/office/powerpoint/2010/main" val="255636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Ngừa</a:t>
            </a:r>
            <a:r>
              <a:rPr lang="en-US" dirty="0" smtClean="0"/>
              <a:t> </a:t>
            </a:r>
            <a:r>
              <a:rPr lang="en-US" dirty="0" err="1" smtClean="0"/>
              <a:t>thai</a:t>
            </a:r>
            <a:r>
              <a:rPr lang="en-US" dirty="0" smtClean="0"/>
              <a:t> </a:t>
            </a:r>
            <a:r>
              <a:rPr lang="en-US" dirty="0" err="1" smtClean="0"/>
              <a:t>bằng</a:t>
            </a:r>
            <a:r>
              <a:rPr lang="en-US" dirty="0" smtClean="0"/>
              <a:t> </a:t>
            </a:r>
            <a:r>
              <a:rPr lang="en-US" dirty="0" err="1" smtClean="0"/>
              <a:t>miếng</a:t>
            </a:r>
            <a:r>
              <a:rPr lang="en-US" dirty="0" smtClean="0"/>
              <a:t> </a:t>
            </a:r>
            <a:r>
              <a:rPr lang="en-US" dirty="0" err="1" smtClean="0"/>
              <a:t>dán</a:t>
            </a:r>
            <a:endParaRPr lang="en-US" dirty="0"/>
          </a:p>
        </p:txBody>
      </p:sp>
      <p:sp>
        <p:nvSpPr>
          <p:cNvPr id="3" name="Text Placeholder 2"/>
          <p:cNvSpPr>
            <a:spLocks noGrp="1"/>
          </p:cNvSpPr>
          <p:nvPr>
            <p:ph type="body" idx="1"/>
          </p:nvPr>
        </p:nvSpPr>
        <p:spPr/>
        <p:txBody>
          <a:bodyPr/>
          <a:lstStyle/>
          <a:p>
            <a:r>
              <a:rPr lang="en-US" dirty="0" err="1" smtClean="0"/>
              <a:t>Ưu</a:t>
            </a:r>
            <a:r>
              <a:rPr lang="en-US" dirty="0" smtClean="0"/>
              <a:t> </a:t>
            </a:r>
            <a:r>
              <a:rPr lang="en-US" dirty="0" err="1" smtClean="0"/>
              <a:t>điểm</a:t>
            </a:r>
            <a:endParaRPr lang="en-US" dirty="0"/>
          </a:p>
        </p:txBody>
      </p:sp>
      <p:sp>
        <p:nvSpPr>
          <p:cNvPr id="4" name="Content Placeholder 3"/>
          <p:cNvSpPr>
            <a:spLocks noGrp="1"/>
          </p:cNvSpPr>
          <p:nvPr>
            <p:ph sz="half" idx="2"/>
          </p:nvPr>
        </p:nvSpPr>
        <p:spPr/>
        <p:txBody>
          <a:bodyPr/>
          <a:lstStyle/>
          <a:p>
            <a:r>
              <a:rPr lang="en-US" dirty="0" err="1" smtClean="0"/>
              <a:t>Dễ</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Không</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hàng</a:t>
            </a:r>
            <a:r>
              <a:rPr lang="en-US" dirty="0" smtClean="0"/>
              <a:t> </a:t>
            </a:r>
            <a:r>
              <a:rPr lang="en-US" dirty="0" err="1" smtClean="0"/>
              <a:t>ngày</a:t>
            </a:r>
            <a:endParaRPr lang="en-US" dirty="0" smtClean="0"/>
          </a:p>
          <a:p>
            <a:r>
              <a:rPr lang="en-US" dirty="0" err="1" smtClean="0"/>
              <a:t>Kinh</a:t>
            </a:r>
            <a:r>
              <a:rPr lang="en-US" dirty="0" smtClean="0"/>
              <a:t> </a:t>
            </a:r>
            <a:r>
              <a:rPr lang="en-US" dirty="0" err="1" smtClean="0"/>
              <a:t>đều</a:t>
            </a:r>
            <a:endParaRPr lang="en-US" dirty="0" smtClean="0"/>
          </a:p>
          <a:p>
            <a:r>
              <a:rPr lang="en-US" dirty="0" err="1" smtClean="0"/>
              <a:t>Giảm</a:t>
            </a:r>
            <a:r>
              <a:rPr lang="en-US" dirty="0" smtClean="0"/>
              <a:t> </a:t>
            </a:r>
            <a:r>
              <a:rPr lang="en-US" dirty="0" err="1" smtClean="0"/>
              <a:t>máu</a:t>
            </a:r>
            <a:r>
              <a:rPr lang="en-US" dirty="0" smtClean="0"/>
              <a:t> </a:t>
            </a:r>
            <a:r>
              <a:rPr lang="en-US" dirty="0" err="1" smtClean="0"/>
              <a:t>kinh</a:t>
            </a:r>
            <a:endParaRPr lang="en-US" dirty="0"/>
          </a:p>
        </p:txBody>
      </p:sp>
      <p:sp>
        <p:nvSpPr>
          <p:cNvPr id="5" name="Text Placeholder 4"/>
          <p:cNvSpPr>
            <a:spLocks noGrp="1"/>
          </p:cNvSpPr>
          <p:nvPr>
            <p:ph type="body" sz="quarter" idx="3"/>
          </p:nvPr>
        </p:nvSpPr>
        <p:spPr/>
        <p:txBody>
          <a:bodyPr/>
          <a:lstStyle/>
          <a:p>
            <a:r>
              <a:rPr lang="en-US" dirty="0" err="1" smtClean="0"/>
              <a:t>Khuyết</a:t>
            </a:r>
            <a:r>
              <a:rPr lang="en-US" dirty="0" smtClean="0"/>
              <a:t> </a:t>
            </a:r>
            <a:r>
              <a:rPr lang="en-US" dirty="0" err="1" smtClean="0"/>
              <a:t>điểm</a:t>
            </a:r>
            <a:endParaRPr lang="en-US" dirty="0"/>
          </a:p>
        </p:txBody>
      </p:sp>
      <p:sp>
        <p:nvSpPr>
          <p:cNvPr id="6" name="Content Placeholder 5"/>
          <p:cNvSpPr>
            <a:spLocks noGrp="1"/>
          </p:cNvSpPr>
          <p:nvPr>
            <p:ph sz="quarter" idx="4"/>
          </p:nvPr>
        </p:nvSpPr>
        <p:spPr/>
        <p:txBody>
          <a:bodyPr/>
          <a:lstStyle/>
          <a:p>
            <a:r>
              <a:rPr lang="en-US" dirty="0" err="1" smtClean="0"/>
              <a:t>Cần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hàng</a:t>
            </a:r>
            <a:r>
              <a:rPr lang="en-US" dirty="0" smtClean="0"/>
              <a:t> </a:t>
            </a:r>
            <a:r>
              <a:rPr lang="en-US" dirty="0" err="1" smtClean="0"/>
              <a:t>tuần</a:t>
            </a:r>
            <a:endParaRPr lang="en-US" dirty="0" smtClean="0"/>
          </a:p>
          <a:p>
            <a:r>
              <a:rPr lang="en-US" dirty="0" err="1" smtClean="0"/>
              <a:t>Dị</a:t>
            </a:r>
            <a:r>
              <a:rPr lang="en-US" dirty="0" smtClean="0"/>
              <a:t> </a:t>
            </a:r>
            <a:r>
              <a:rPr lang="en-US" dirty="0" err="1" smtClean="0"/>
              <a:t>ứng</a:t>
            </a:r>
            <a:r>
              <a:rPr lang="en-US" dirty="0" smtClean="0"/>
              <a:t> </a:t>
            </a:r>
          </a:p>
          <a:p>
            <a:r>
              <a:rPr lang="en-US" dirty="0" err="1" smtClean="0"/>
              <a:t>Tác</a:t>
            </a:r>
            <a:r>
              <a:rPr lang="en-US" dirty="0" smtClean="0"/>
              <a:t> </a:t>
            </a:r>
            <a:r>
              <a:rPr lang="en-US" dirty="0" err="1" smtClean="0"/>
              <a:t>dụng</a:t>
            </a:r>
            <a:r>
              <a:rPr lang="en-US" dirty="0" smtClean="0"/>
              <a:t> </a:t>
            </a:r>
            <a:r>
              <a:rPr lang="en-US" dirty="0" err="1" smtClean="0"/>
              <a:t>phụ</a:t>
            </a:r>
            <a:r>
              <a:rPr lang="en-US" dirty="0" smtClean="0"/>
              <a:t> (</a:t>
            </a:r>
            <a:r>
              <a:rPr lang="en-US" dirty="0" err="1" smtClean="0"/>
              <a:t>căng</a:t>
            </a:r>
            <a:r>
              <a:rPr lang="en-US" dirty="0" smtClean="0"/>
              <a:t> </a:t>
            </a:r>
            <a:r>
              <a:rPr lang="en-US" dirty="0" err="1" smtClean="0"/>
              <a:t>vú</a:t>
            </a:r>
            <a:r>
              <a:rPr lang="en-US" dirty="0" smtClean="0"/>
              <a:t>, </a:t>
            </a:r>
            <a:r>
              <a:rPr lang="en-US" dirty="0" err="1" smtClean="0"/>
              <a:t>xuất</a:t>
            </a:r>
            <a:r>
              <a:rPr lang="en-US" dirty="0" smtClean="0"/>
              <a:t> </a:t>
            </a:r>
            <a:r>
              <a:rPr lang="en-US" dirty="0" err="1" smtClean="0"/>
              <a:t>huyết</a:t>
            </a:r>
            <a:r>
              <a:rPr lang="en-US" dirty="0" smtClean="0"/>
              <a:t> </a:t>
            </a:r>
            <a:r>
              <a:rPr lang="en-US" dirty="0" err="1" smtClean="0"/>
              <a:t>giữa</a:t>
            </a:r>
            <a:r>
              <a:rPr lang="en-US" dirty="0" smtClean="0"/>
              <a:t> </a:t>
            </a:r>
            <a:r>
              <a:rPr lang="en-US" dirty="0" err="1" smtClean="0"/>
              <a:t>kì</a:t>
            </a:r>
            <a:r>
              <a:rPr lang="en-US" dirty="0" smtClean="0"/>
              <a:t> </a:t>
            </a:r>
            <a:r>
              <a:rPr lang="en-US" dirty="0" err="1" smtClean="0"/>
              <a:t>kinh</a:t>
            </a:r>
            <a:r>
              <a:rPr lang="en-US" dirty="0" smtClean="0"/>
              <a:t>)</a:t>
            </a:r>
            <a:endParaRPr lang="en-US" dirty="0"/>
          </a:p>
        </p:txBody>
      </p:sp>
    </p:spTree>
    <p:extLst>
      <p:ext uri="{BB962C8B-B14F-4D97-AF65-F5344CB8AC3E}">
        <p14:creationId xmlns:p14="http://schemas.microsoft.com/office/powerpoint/2010/main" val="843841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Ngừa</a:t>
            </a:r>
            <a:r>
              <a:rPr lang="en-US" dirty="0" smtClean="0"/>
              <a:t> </a:t>
            </a:r>
            <a:r>
              <a:rPr lang="en-US" dirty="0" err="1" smtClean="0"/>
              <a:t>thai</a:t>
            </a:r>
            <a:r>
              <a:rPr lang="en-US" dirty="0" smtClean="0"/>
              <a:t> </a:t>
            </a:r>
            <a:r>
              <a:rPr lang="en-US" dirty="0" err="1" smtClean="0"/>
              <a:t>bằng</a:t>
            </a:r>
            <a:r>
              <a:rPr lang="en-US" dirty="0" smtClean="0"/>
              <a:t> </a:t>
            </a:r>
            <a:r>
              <a:rPr lang="en-US" dirty="0" err="1" smtClean="0"/>
              <a:t>thuốc</a:t>
            </a:r>
            <a:endParaRPr lang="en-US" dirty="0"/>
          </a:p>
        </p:txBody>
      </p:sp>
      <p:sp>
        <p:nvSpPr>
          <p:cNvPr id="3" name="Text Placeholder 2"/>
          <p:cNvSpPr>
            <a:spLocks noGrp="1"/>
          </p:cNvSpPr>
          <p:nvPr>
            <p:ph type="body" idx="1"/>
          </p:nvPr>
        </p:nvSpPr>
        <p:spPr/>
        <p:txBody>
          <a:bodyPr/>
          <a:lstStyle/>
          <a:p>
            <a:r>
              <a:rPr lang="en-US" dirty="0" err="1" smtClean="0"/>
              <a:t>Ưu</a:t>
            </a:r>
            <a:r>
              <a:rPr lang="en-US" dirty="0" smtClean="0"/>
              <a:t> </a:t>
            </a:r>
            <a:r>
              <a:rPr lang="en-US" dirty="0" err="1" smtClean="0"/>
              <a:t>điểm</a:t>
            </a:r>
            <a:endParaRPr lang="en-US" dirty="0"/>
          </a:p>
        </p:txBody>
      </p:sp>
      <p:sp>
        <p:nvSpPr>
          <p:cNvPr id="4" name="Content Placeholder 3"/>
          <p:cNvSpPr>
            <a:spLocks noGrp="1"/>
          </p:cNvSpPr>
          <p:nvPr>
            <p:ph sz="half" idx="2"/>
          </p:nvPr>
        </p:nvSpPr>
        <p:spPr/>
        <p:txBody>
          <a:bodyPr/>
          <a:lstStyle/>
          <a:p>
            <a:r>
              <a:rPr lang="en-US" dirty="0" err="1" smtClean="0"/>
              <a:t>Dễ</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Kiểm</a:t>
            </a:r>
            <a:r>
              <a:rPr lang="en-US" dirty="0" smtClean="0"/>
              <a:t> </a:t>
            </a:r>
            <a:r>
              <a:rPr lang="en-US" dirty="0" err="1" smtClean="0"/>
              <a:t>soát</a:t>
            </a:r>
            <a:r>
              <a:rPr lang="en-US" dirty="0" smtClean="0"/>
              <a:t> </a:t>
            </a:r>
            <a:r>
              <a:rPr lang="en-US" dirty="0" err="1" smtClean="0"/>
              <a:t>kinh</a:t>
            </a:r>
            <a:r>
              <a:rPr lang="en-US" dirty="0" smtClean="0"/>
              <a:t> </a:t>
            </a:r>
            <a:r>
              <a:rPr lang="en-US" dirty="0" err="1" smtClean="0"/>
              <a:t>nguyệt</a:t>
            </a:r>
            <a:endParaRPr lang="en-US" dirty="0" smtClean="0"/>
          </a:p>
          <a:p>
            <a:r>
              <a:rPr lang="en-US" dirty="0" err="1" smtClean="0"/>
              <a:t>Giảm</a:t>
            </a:r>
            <a:r>
              <a:rPr lang="en-US" dirty="0" smtClean="0"/>
              <a:t> </a:t>
            </a:r>
            <a:r>
              <a:rPr lang="en-US" dirty="0" err="1" smtClean="0"/>
              <a:t>đau</a:t>
            </a:r>
            <a:r>
              <a:rPr lang="en-US" dirty="0" smtClean="0"/>
              <a:t> </a:t>
            </a:r>
            <a:r>
              <a:rPr lang="en-US" dirty="0" err="1" smtClean="0"/>
              <a:t>bụng</a:t>
            </a:r>
            <a:r>
              <a:rPr lang="en-US" dirty="0" smtClean="0"/>
              <a:t> </a:t>
            </a:r>
            <a:r>
              <a:rPr lang="en-US" dirty="0" err="1" smtClean="0"/>
              <a:t>kinh</a:t>
            </a:r>
            <a:r>
              <a:rPr lang="en-US" dirty="0" smtClean="0"/>
              <a:t>, </a:t>
            </a:r>
            <a:r>
              <a:rPr lang="en-US" dirty="0" err="1" smtClean="0"/>
              <a:t>giảm</a:t>
            </a:r>
            <a:r>
              <a:rPr lang="en-US" dirty="0" smtClean="0"/>
              <a:t> </a:t>
            </a:r>
            <a:r>
              <a:rPr lang="en-US" dirty="0" err="1" smtClean="0"/>
              <a:t>lượng</a:t>
            </a:r>
            <a:r>
              <a:rPr lang="en-US" dirty="0" smtClean="0"/>
              <a:t> </a:t>
            </a:r>
            <a:r>
              <a:rPr lang="en-US" dirty="0" err="1" smtClean="0"/>
              <a:t>máu</a:t>
            </a:r>
            <a:r>
              <a:rPr lang="en-US" dirty="0" smtClean="0"/>
              <a:t> </a:t>
            </a:r>
            <a:r>
              <a:rPr lang="en-US" dirty="0" err="1" smtClean="0"/>
              <a:t>kinh</a:t>
            </a:r>
            <a:endParaRPr lang="en-US" dirty="0" smtClean="0"/>
          </a:p>
          <a:p>
            <a:r>
              <a:rPr lang="en-US" dirty="0" err="1" smtClean="0"/>
              <a:t>Thuốc</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và</a:t>
            </a:r>
            <a:r>
              <a:rPr lang="en-US" dirty="0" smtClean="0"/>
              <a:t> </a:t>
            </a:r>
            <a:r>
              <a:rPr lang="en-US" dirty="0" err="1" smtClean="0"/>
              <a:t>thuốc</a:t>
            </a:r>
            <a:r>
              <a:rPr lang="en-US" dirty="0" smtClean="0"/>
              <a:t> </a:t>
            </a:r>
            <a:r>
              <a:rPr lang="en-US" dirty="0" err="1" smtClean="0"/>
              <a:t>ngừa</a:t>
            </a:r>
            <a:r>
              <a:rPr lang="en-US" dirty="0" smtClean="0"/>
              <a:t> </a:t>
            </a:r>
            <a:r>
              <a:rPr lang="en-US" dirty="0" err="1" smtClean="0"/>
              <a:t>thai</a:t>
            </a:r>
            <a:r>
              <a:rPr lang="en-US" dirty="0"/>
              <a:t> </a:t>
            </a:r>
            <a:r>
              <a:rPr lang="en-US" dirty="0" err="1" smtClean="0"/>
              <a:t>chỉ</a:t>
            </a:r>
            <a:r>
              <a:rPr lang="en-US" dirty="0" smtClean="0"/>
              <a:t> </a:t>
            </a:r>
            <a:r>
              <a:rPr lang="en-US" dirty="0" err="1" smtClean="0"/>
              <a:t>có</a:t>
            </a:r>
            <a:r>
              <a:rPr lang="en-US" dirty="0" smtClean="0"/>
              <a:t> progesterone</a:t>
            </a:r>
            <a:endParaRPr lang="en-US" dirty="0"/>
          </a:p>
        </p:txBody>
      </p:sp>
      <p:sp>
        <p:nvSpPr>
          <p:cNvPr id="5" name="Text Placeholder 4"/>
          <p:cNvSpPr>
            <a:spLocks noGrp="1"/>
          </p:cNvSpPr>
          <p:nvPr>
            <p:ph type="body" sz="quarter" idx="3"/>
          </p:nvPr>
        </p:nvSpPr>
        <p:spPr/>
        <p:txBody>
          <a:bodyPr/>
          <a:lstStyle/>
          <a:p>
            <a:r>
              <a:rPr lang="en-US" dirty="0" err="1" smtClean="0"/>
              <a:t>Khuyết</a:t>
            </a:r>
            <a:r>
              <a:rPr lang="en-US" dirty="0" smtClean="0"/>
              <a:t> </a:t>
            </a:r>
            <a:r>
              <a:rPr lang="en-US" dirty="0" err="1" smtClean="0"/>
              <a:t>điểm</a:t>
            </a:r>
            <a:endParaRPr lang="en-US" dirty="0"/>
          </a:p>
        </p:txBody>
      </p:sp>
      <p:sp>
        <p:nvSpPr>
          <p:cNvPr id="6" name="Content Placeholder 5"/>
          <p:cNvSpPr>
            <a:spLocks noGrp="1"/>
          </p:cNvSpPr>
          <p:nvPr>
            <p:ph sz="quarter" idx="4"/>
          </p:nvPr>
        </p:nvSpPr>
        <p:spPr/>
        <p:txBody>
          <a:bodyPr/>
          <a:lstStyle/>
          <a:p>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hàng</a:t>
            </a:r>
            <a:r>
              <a:rPr lang="en-US" dirty="0" smtClean="0"/>
              <a:t> </a:t>
            </a:r>
            <a:r>
              <a:rPr lang="en-US" dirty="0" err="1" smtClean="0"/>
              <a:t>ngày</a:t>
            </a:r>
            <a:endParaRPr lang="en-US" dirty="0" smtClean="0"/>
          </a:p>
          <a:p>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xuất</a:t>
            </a:r>
            <a:r>
              <a:rPr lang="en-US" dirty="0" smtClean="0"/>
              <a:t> </a:t>
            </a:r>
            <a:r>
              <a:rPr lang="en-US" dirty="0" err="1" smtClean="0"/>
              <a:t>huyết</a:t>
            </a:r>
            <a:r>
              <a:rPr lang="en-US" dirty="0" smtClean="0"/>
              <a:t> </a:t>
            </a:r>
            <a:r>
              <a:rPr lang="en-US" dirty="0" err="1" smtClean="0"/>
              <a:t>giữa</a:t>
            </a:r>
            <a:r>
              <a:rPr lang="en-US" dirty="0" smtClean="0"/>
              <a:t> </a:t>
            </a:r>
            <a:r>
              <a:rPr lang="en-US" dirty="0" err="1" smtClean="0"/>
              <a:t>kì</a:t>
            </a:r>
            <a:r>
              <a:rPr lang="en-US" dirty="0" smtClean="0"/>
              <a:t> </a:t>
            </a:r>
            <a:r>
              <a:rPr lang="en-US" dirty="0" err="1" smtClean="0"/>
              <a:t>kinh</a:t>
            </a:r>
            <a:endParaRPr lang="en-US" dirty="0" smtClean="0"/>
          </a:p>
          <a:p>
            <a:r>
              <a:rPr lang="en-US" dirty="0" err="1" smtClean="0"/>
              <a:t>Tác</a:t>
            </a:r>
            <a:r>
              <a:rPr lang="en-US" dirty="0" smtClean="0"/>
              <a:t> </a:t>
            </a:r>
            <a:r>
              <a:rPr lang="en-US" dirty="0" err="1" smtClean="0"/>
              <a:t>dụng</a:t>
            </a:r>
            <a:r>
              <a:rPr lang="en-US" dirty="0" smtClean="0"/>
              <a:t> </a:t>
            </a:r>
            <a:r>
              <a:rPr lang="en-US" dirty="0" err="1" smtClean="0"/>
              <a:t>phụ</a:t>
            </a:r>
            <a:r>
              <a:rPr lang="en-US" dirty="0" smtClean="0"/>
              <a:t> (</a:t>
            </a:r>
            <a:r>
              <a:rPr lang="en-US" dirty="0" err="1" smtClean="0"/>
              <a:t>căng</a:t>
            </a:r>
            <a:r>
              <a:rPr lang="en-US" dirty="0" smtClean="0"/>
              <a:t> </a:t>
            </a:r>
            <a:r>
              <a:rPr lang="en-US" dirty="0" err="1" smtClean="0"/>
              <a:t>vú</a:t>
            </a:r>
            <a:r>
              <a:rPr lang="en-US" dirty="0" smtClean="0"/>
              <a:t>, </a:t>
            </a:r>
            <a:r>
              <a:rPr lang="en-US" dirty="0" err="1" smtClean="0"/>
              <a:t>buồn</a:t>
            </a:r>
            <a:r>
              <a:rPr lang="en-US" dirty="0" smtClean="0"/>
              <a:t> </a:t>
            </a:r>
            <a:r>
              <a:rPr lang="en-US" dirty="0" err="1" smtClean="0"/>
              <a:t>nôn</a:t>
            </a:r>
            <a:r>
              <a:rPr lang="en-US" dirty="0" smtClean="0"/>
              <a:t>)</a:t>
            </a:r>
            <a:endParaRPr lang="en-US" dirty="0"/>
          </a:p>
        </p:txBody>
      </p:sp>
    </p:spTree>
    <p:extLst>
      <p:ext uri="{BB962C8B-B14F-4D97-AF65-F5344CB8AC3E}">
        <p14:creationId xmlns:p14="http://schemas.microsoft.com/office/powerpoint/2010/main" val="314145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VTN </a:t>
            </a:r>
            <a:r>
              <a:rPr lang="en-US" dirty="0" err="1" smtClean="0"/>
              <a:t>trên</a:t>
            </a:r>
            <a:r>
              <a:rPr lang="en-US" dirty="0" smtClean="0"/>
              <a:t> </a:t>
            </a:r>
            <a:r>
              <a:rPr lang="en-US" dirty="0" err="1" smtClean="0"/>
              <a:t>thế</a:t>
            </a:r>
            <a:r>
              <a:rPr lang="en-US" dirty="0" smtClean="0"/>
              <a:t> </a:t>
            </a:r>
            <a:r>
              <a:rPr lang="en-US" dirty="0" err="1" smtClean="0"/>
              <a:t>giới</a:t>
            </a:r>
            <a:endParaRPr lang="en-US" dirty="0"/>
          </a:p>
        </p:txBody>
      </p:sp>
      <p:sp>
        <p:nvSpPr>
          <p:cNvPr id="3" name="Content Placeholder 2"/>
          <p:cNvSpPr>
            <a:spLocks noGrp="1"/>
          </p:cNvSpPr>
          <p:nvPr>
            <p:ph idx="1"/>
          </p:nvPr>
        </p:nvSpPr>
        <p:spPr/>
        <p:txBody>
          <a:bodyPr>
            <a:normAutofit lnSpcReduction="10000"/>
          </a:bodyPr>
          <a:lstStyle/>
          <a:p>
            <a:r>
              <a:rPr lang="en-US" dirty="0" err="1" smtClean="0"/>
              <a:t>Tỷ</a:t>
            </a:r>
            <a:r>
              <a:rPr lang="en-US" dirty="0" smtClean="0"/>
              <a:t> </a:t>
            </a:r>
            <a:r>
              <a:rPr lang="en-US" dirty="0" err="1" smtClean="0"/>
              <a:t>lệ</a:t>
            </a:r>
            <a:r>
              <a:rPr lang="en-US" dirty="0"/>
              <a:t> </a:t>
            </a:r>
            <a:r>
              <a:rPr lang="en-US" dirty="0" err="1" smtClean="0"/>
              <a:t>kết</a:t>
            </a:r>
            <a:r>
              <a:rPr lang="en-US" dirty="0" smtClean="0"/>
              <a:t> </a:t>
            </a:r>
            <a:r>
              <a:rPr lang="en-US" dirty="0" err="1" smtClean="0"/>
              <a:t>hợp</a:t>
            </a:r>
            <a:r>
              <a:rPr lang="en-US" dirty="0" smtClean="0"/>
              <a:t> </a:t>
            </a:r>
            <a:r>
              <a:rPr lang="en-US" dirty="0" err="1" smtClean="0"/>
              <a:t>độ</a:t>
            </a:r>
            <a:r>
              <a:rPr lang="en-US" dirty="0" smtClean="0"/>
              <a:t> </a:t>
            </a:r>
            <a:r>
              <a:rPr lang="en-US" dirty="0" err="1" smtClean="0"/>
              <a:t>tuổi</a:t>
            </a:r>
            <a:r>
              <a:rPr lang="en-US" dirty="0" smtClean="0"/>
              <a:t> VTN:</a:t>
            </a:r>
          </a:p>
          <a:p>
            <a:pPr lvl="1"/>
            <a:r>
              <a:rPr lang="en-US" dirty="0" err="1" smtClean="0"/>
              <a:t>Cận</a:t>
            </a:r>
            <a:r>
              <a:rPr lang="en-US" dirty="0" smtClean="0"/>
              <a:t> </a:t>
            </a:r>
            <a:r>
              <a:rPr lang="en-US" dirty="0" err="1" smtClean="0"/>
              <a:t>hoang</a:t>
            </a:r>
            <a:r>
              <a:rPr lang="en-US" dirty="0" smtClean="0"/>
              <a:t> </a:t>
            </a:r>
            <a:r>
              <a:rPr lang="en-US" dirty="0" err="1" smtClean="0"/>
              <a:t>mạc</a:t>
            </a:r>
            <a:r>
              <a:rPr lang="en-US" dirty="0" smtClean="0"/>
              <a:t> Sahara (</a:t>
            </a:r>
            <a:r>
              <a:rPr lang="en-US" dirty="0" err="1" smtClean="0"/>
              <a:t>châu</a:t>
            </a:r>
            <a:r>
              <a:rPr lang="en-US" dirty="0" smtClean="0"/>
              <a:t> Phi): 29%</a:t>
            </a:r>
          </a:p>
          <a:p>
            <a:pPr lvl="1"/>
            <a:r>
              <a:rPr lang="en-US" dirty="0" err="1" smtClean="0"/>
              <a:t>Trung</a:t>
            </a:r>
            <a:r>
              <a:rPr lang="en-US" dirty="0" smtClean="0"/>
              <a:t> </a:t>
            </a:r>
            <a:r>
              <a:rPr lang="en-US" dirty="0" err="1" smtClean="0"/>
              <a:t>tâm</a:t>
            </a:r>
            <a:r>
              <a:rPr lang="en-US" dirty="0" smtClean="0"/>
              <a:t> </a:t>
            </a:r>
            <a:r>
              <a:rPr lang="en-US" dirty="0" err="1" smtClean="0"/>
              <a:t>miền</a:t>
            </a:r>
            <a:r>
              <a:rPr lang="en-US" dirty="0" smtClean="0"/>
              <a:t> Nam </a:t>
            </a:r>
            <a:r>
              <a:rPr lang="en-US" dirty="0" err="1" smtClean="0"/>
              <a:t>và</a:t>
            </a:r>
            <a:r>
              <a:rPr lang="en-US" dirty="0" smtClean="0"/>
              <a:t> </a:t>
            </a:r>
            <a:r>
              <a:rPr lang="en-US" dirty="0" err="1" smtClean="0"/>
              <a:t>Đông</a:t>
            </a:r>
            <a:r>
              <a:rPr lang="en-US" dirty="0" smtClean="0"/>
              <a:t> Nam Á: 22%</a:t>
            </a:r>
          </a:p>
          <a:p>
            <a:pPr lvl="1"/>
            <a:r>
              <a:rPr lang="en-US" dirty="0" err="1" smtClean="0"/>
              <a:t>Mỹ</a:t>
            </a:r>
            <a:r>
              <a:rPr lang="en-US" dirty="0" smtClean="0"/>
              <a:t> la </a:t>
            </a:r>
            <a:r>
              <a:rPr lang="en-US" dirty="0" err="1" smtClean="0"/>
              <a:t>tinh</a:t>
            </a:r>
            <a:r>
              <a:rPr lang="en-US" dirty="0" smtClean="0"/>
              <a:t> </a:t>
            </a:r>
            <a:r>
              <a:rPr lang="en-US" dirty="0" err="1" smtClean="0"/>
              <a:t>và</a:t>
            </a:r>
            <a:r>
              <a:rPr lang="en-US" dirty="0" smtClean="0"/>
              <a:t> </a:t>
            </a:r>
            <a:r>
              <a:rPr lang="en-US" dirty="0" err="1" smtClean="0"/>
              <a:t>vùng</a:t>
            </a:r>
            <a:r>
              <a:rPr lang="en-US" dirty="0" smtClean="0"/>
              <a:t> </a:t>
            </a:r>
            <a:r>
              <a:rPr lang="en-US" dirty="0" err="1" smtClean="0"/>
              <a:t>biển</a:t>
            </a:r>
            <a:r>
              <a:rPr lang="en-US" dirty="0" smtClean="0"/>
              <a:t> Caribe: 15%</a:t>
            </a:r>
          </a:p>
          <a:p>
            <a:r>
              <a:rPr lang="en-US" dirty="0" err="1" smtClean="0"/>
              <a:t>Tỷ</a:t>
            </a:r>
            <a:r>
              <a:rPr lang="en-US" dirty="0" smtClean="0"/>
              <a:t> </a:t>
            </a:r>
            <a:r>
              <a:rPr lang="en-US" dirty="0" err="1" smtClean="0"/>
              <a:t>lệ</a:t>
            </a:r>
            <a:r>
              <a:rPr lang="en-US" dirty="0" smtClean="0"/>
              <a:t> VTN </a:t>
            </a:r>
            <a:r>
              <a:rPr lang="en-US" dirty="0" err="1" smtClean="0"/>
              <a:t>có</a:t>
            </a:r>
            <a:r>
              <a:rPr lang="en-US" dirty="0" smtClean="0"/>
              <a:t> </a:t>
            </a:r>
            <a:r>
              <a:rPr lang="en-US" dirty="0" err="1" smtClean="0"/>
              <a:t>gia</a:t>
            </a:r>
            <a:r>
              <a:rPr lang="en-US" dirty="0" smtClean="0"/>
              <a:t> </a:t>
            </a:r>
            <a:r>
              <a:rPr lang="en-US" dirty="0" err="1" smtClean="0"/>
              <a:t>đình</a:t>
            </a:r>
            <a:r>
              <a:rPr lang="en-US" dirty="0" smtClean="0"/>
              <a:t> </a:t>
            </a:r>
            <a:r>
              <a:rPr lang="en-US" dirty="0" err="1" smtClean="0"/>
              <a:t>và</a:t>
            </a:r>
            <a:r>
              <a:rPr lang="en-US" dirty="0" smtClean="0"/>
              <a:t> </a:t>
            </a:r>
            <a:r>
              <a:rPr lang="en-US" dirty="0" err="1" smtClean="0"/>
              <a:t>muốn</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trong</a:t>
            </a:r>
            <a:r>
              <a:rPr lang="en-US" dirty="0" smtClean="0"/>
              <a:t> 2 </a:t>
            </a:r>
            <a:r>
              <a:rPr lang="en-US" dirty="0" err="1" smtClean="0"/>
              <a:t>năm</a:t>
            </a:r>
            <a:r>
              <a:rPr lang="en-US" dirty="0" smtClean="0"/>
              <a:t>:</a:t>
            </a:r>
          </a:p>
          <a:p>
            <a:pPr lvl="1"/>
            <a:r>
              <a:rPr lang="en-US" dirty="0" err="1" smtClean="0"/>
              <a:t>Cận</a:t>
            </a:r>
            <a:r>
              <a:rPr lang="en-US" dirty="0" smtClean="0"/>
              <a:t> </a:t>
            </a:r>
            <a:r>
              <a:rPr lang="en-US" dirty="0" err="1" smtClean="0"/>
              <a:t>hoang</a:t>
            </a:r>
            <a:r>
              <a:rPr lang="en-US" dirty="0" smtClean="0"/>
              <a:t> </a:t>
            </a:r>
            <a:r>
              <a:rPr lang="en-US" dirty="0" err="1" smtClean="0"/>
              <a:t>mạc</a:t>
            </a:r>
            <a:r>
              <a:rPr lang="en-US" dirty="0" smtClean="0"/>
              <a:t> Sahara (</a:t>
            </a:r>
            <a:r>
              <a:rPr lang="en-US" dirty="0" err="1" smtClean="0"/>
              <a:t>châu</a:t>
            </a:r>
            <a:r>
              <a:rPr lang="en-US" dirty="0" smtClean="0"/>
              <a:t> Phi): 33%</a:t>
            </a:r>
          </a:p>
          <a:p>
            <a:pPr lvl="1"/>
            <a:r>
              <a:rPr lang="en-US" dirty="0" err="1"/>
              <a:t>Trung</a:t>
            </a:r>
            <a:r>
              <a:rPr lang="en-US" dirty="0"/>
              <a:t> </a:t>
            </a:r>
            <a:r>
              <a:rPr lang="en-US" dirty="0" err="1"/>
              <a:t>tâm</a:t>
            </a:r>
            <a:r>
              <a:rPr lang="en-US" dirty="0"/>
              <a:t> </a:t>
            </a:r>
            <a:r>
              <a:rPr lang="en-US" dirty="0" err="1"/>
              <a:t>miền</a:t>
            </a:r>
            <a:r>
              <a:rPr lang="en-US" dirty="0"/>
              <a:t> Nam </a:t>
            </a:r>
            <a:r>
              <a:rPr lang="en-US" dirty="0" err="1"/>
              <a:t>và</a:t>
            </a:r>
            <a:r>
              <a:rPr lang="en-US" dirty="0"/>
              <a:t> </a:t>
            </a:r>
            <a:r>
              <a:rPr lang="en-US" dirty="0" err="1"/>
              <a:t>Đông</a:t>
            </a:r>
            <a:r>
              <a:rPr lang="en-US" dirty="0"/>
              <a:t> Nam </a:t>
            </a:r>
            <a:r>
              <a:rPr lang="en-US" dirty="0" smtClean="0"/>
              <a:t>Á: 46%</a:t>
            </a:r>
          </a:p>
          <a:p>
            <a:pPr lvl="1"/>
            <a:r>
              <a:rPr lang="en-US" dirty="0" err="1"/>
              <a:t>Mỹ</a:t>
            </a:r>
            <a:r>
              <a:rPr lang="en-US" dirty="0"/>
              <a:t> la </a:t>
            </a:r>
            <a:r>
              <a:rPr lang="en-US" dirty="0" err="1"/>
              <a:t>tinh</a:t>
            </a:r>
            <a:r>
              <a:rPr lang="en-US" dirty="0"/>
              <a:t> </a:t>
            </a:r>
            <a:r>
              <a:rPr lang="en-US" dirty="0" err="1"/>
              <a:t>và</a:t>
            </a:r>
            <a:r>
              <a:rPr lang="en-US" dirty="0"/>
              <a:t> </a:t>
            </a:r>
            <a:r>
              <a:rPr lang="en-US" dirty="0" err="1"/>
              <a:t>vùng</a:t>
            </a:r>
            <a:r>
              <a:rPr lang="en-US" dirty="0"/>
              <a:t> </a:t>
            </a:r>
            <a:r>
              <a:rPr lang="en-US" dirty="0" err="1"/>
              <a:t>biển</a:t>
            </a:r>
            <a:r>
              <a:rPr lang="en-US" dirty="0"/>
              <a:t> </a:t>
            </a:r>
            <a:r>
              <a:rPr lang="en-US" dirty="0" smtClean="0"/>
              <a:t>Caribe: 80%</a:t>
            </a:r>
            <a:endParaRPr lang="en-US" dirty="0"/>
          </a:p>
        </p:txBody>
      </p:sp>
      <p:sp>
        <p:nvSpPr>
          <p:cNvPr id="4" name="TextBox 3"/>
          <p:cNvSpPr txBox="1"/>
          <p:nvPr/>
        </p:nvSpPr>
        <p:spPr>
          <a:xfrm>
            <a:off x="457200" y="6463207"/>
            <a:ext cx="8229600" cy="369332"/>
          </a:xfrm>
          <a:prstGeom prst="rect">
            <a:avLst/>
          </a:prstGeom>
          <a:noFill/>
        </p:spPr>
        <p:txBody>
          <a:bodyPr wrap="square" rtlCol="0">
            <a:spAutoFit/>
          </a:bodyPr>
          <a:lstStyle/>
          <a:p>
            <a:r>
              <a:rPr lang="en-US" dirty="0" err="1" smtClean="0"/>
              <a:t>Guttmacher</a:t>
            </a:r>
            <a:r>
              <a:rPr lang="en-US" dirty="0" smtClean="0"/>
              <a:t> Institute, April 2010.</a:t>
            </a:r>
            <a:endParaRPr lang="en-US" dirty="0"/>
          </a:p>
        </p:txBody>
      </p:sp>
    </p:spTree>
    <p:extLst>
      <p:ext uri="{BB962C8B-B14F-4D97-AF65-F5344CB8AC3E}">
        <p14:creationId xmlns:p14="http://schemas.microsoft.com/office/powerpoint/2010/main" val="1792491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a:lstStyle/>
          <a:p>
            <a:pPr eaLnBrk="1" hangingPunct="1"/>
            <a:r>
              <a:rPr lang="en-US" dirty="0" err="1" smtClean="0">
                <a:latin typeface="Franklin Gothic Book" charset="0"/>
              </a:rPr>
              <a:t>Khi</a:t>
            </a:r>
            <a:r>
              <a:rPr lang="en-US" dirty="0" smtClean="0">
                <a:latin typeface="Franklin Gothic Book" charset="0"/>
              </a:rPr>
              <a:t> </a:t>
            </a:r>
            <a:r>
              <a:rPr lang="en-US" dirty="0" err="1" smtClean="0">
                <a:latin typeface="Franklin Gothic Book" charset="0"/>
              </a:rPr>
              <a:t>nào</a:t>
            </a:r>
            <a:r>
              <a:rPr lang="en-US" dirty="0" smtClean="0">
                <a:latin typeface="Franklin Gothic Book" charset="0"/>
              </a:rPr>
              <a:t> </a:t>
            </a:r>
            <a:r>
              <a:rPr lang="en-US" dirty="0" err="1" smtClean="0">
                <a:latin typeface="Franklin Gothic Book" charset="0"/>
              </a:rPr>
              <a:t>bắt</a:t>
            </a:r>
            <a:r>
              <a:rPr lang="en-US" dirty="0" smtClean="0">
                <a:latin typeface="Franklin Gothic Book" charset="0"/>
              </a:rPr>
              <a:t> </a:t>
            </a:r>
            <a:r>
              <a:rPr lang="en-US" dirty="0" err="1" smtClean="0">
                <a:latin typeface="Franklin Gothic Book" charset="0"/>
              </a:rPr>
              <a:t>đầu</a:t>
            </a:r>
            <a:r>
              <a:rPr lang="en-US" dirty="0" smtClean="0">
                <a:latin typeface="Franklin Gothic Book" charset="0"/>
              </a:rPr>
              <a:t> </a:t>
            </a:r>
            <a:r>
              <a:rPr lang="en-US" dirty="0" err="1" smtClean="0">
                <a:latin typeface="Franklin Gothic Book" charset="0"/>
              </a:rPr>
              <a:t>ngừa</a:t>
            </a:r>
            <a:r>
              <a:rPr lang="en-US" dirty="0" smtClean="0">
                <a:latin typeface="Franklin Gothic Book" charset="0"/>
              </a:rPr>
              <a:t> </a:t>
            </a:r>
            <a:r>
              <a:rPr lang="en-US" dirty="0" err="1" smtClean="0">
                <a:latin typeface="Franklin Gothic Book" charset="0"/>
              </a:rPr>
              <a:t>thai</a:t>
            </a:r>
            <a:endParaRPr lang="en-US" dirty="0">
              <a:latin typeface="Franklin Gothic Book" charset="0"/>
            </a:endParaRPr>
          </a:p>
        </p:txBody>
      </p:sp>
      <p:sp>
        <p:nvSpPr>
          <p:cNvPr id="92163" name="Slide Number Placeholder 4"/>
          <p:cNvSpPr>
            <a:spLocks noGrp="1"/>
          </p:cNvSpPr>
          <p:nvPr>
            <p:ph type="sldNum" sz="quarter" idx="12"/>
          </p:nvPr>
        </p:nvSpPr>
        <p:spPr bwMode="auto">
          <a:xfrm>
            <a:off x="7162800" y="6096000"/>
            <a:ext cx="39624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0"/>
          <a:lstStyle>
            <a:lvl1pPr>
              <a:defRPr sz="2600">
                <a:solidFill>
                  <a:schemeClr val="tx1"/>
                </a:solidFill>
                <a:latin typeface="Perpetua" charset="0"/>
                <a:ea typeface="ＭＳ Ｐゴシック" charset="0"/>
              </a:defRPr>
            </a:lvl1pPr>
            <a:lvl2pPr marL="742950" indent="-285750">
              <a:defRPr sz="2400">
                <a:solidFill>
                  <a:schemeClr val="tx1"/>
                </a:solidFill>
                <a:latin typeface="Perpetua" charset="0"/>
                <a:ea typeface="ＭＳ Ｐゴシック" charset="0"/>
              </a:defRPr>
            </a:lvl2pPr>
            <a:lvl3pPr marL="1143000">
              <a:defRPr sz="2000">
                <a:solidFill>
                  <a:schemeClr val="tx1"/>
                </a:solidFill>
                <a:latin typeface="Perpetua" charset="0"/>
                <a:ea typeface="ＭＳ Ｐゴシック" charset="0"/>
              </a:defRPr>
            </a:lvl3pPr>
            <a:lvl4pPr marL="1600200">
              <a:defRPr sz="2000">
                <a:solidFill>
                  <a:schemeClr val="tx1"/>
                </a:solidFill>
                <a:latin typeface="Perpetua" charset="0"/>
                <a:ea typeface="ＭＳ Ｐゴシック" charset="0"/>
              </a:defRPr>
            </a:lvl4pPr>
            <a:lvl5pPr marL="2057400">
              <a:defRPr sz="2000">
                <a:solidFill>
                  <a:schemeClr val="tx1"/>
                </a:solidFill>
                <a:latin typeface="Perpetua" charset="0"/>
                <a:ea typeface="ＭＳ Ｐゴシック" charset="0"/>
              </a:defRPr>
            </a:lvl5pPr>
            <a:lvl6pPr marL="25146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6pPr>
            <a:lvl7pPr marL="29718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7pPr>
            <a:lvl8pPr marL="34290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8pPr>
            <a:lvl9pPr marL="38862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9pPr>
          </a:lstStyle>
          <a:p>
            <a:pPr algn="l"/>
            <a:r>
              <a:rPr lang="en-US" sz="1400">
                <a:solidFill>
                  <a:schemeClr val="tx2"/>
                </a:solidFill>
                <a:latin typeface="Times New Roman" charset="0"/>
              </a:rPr>
              <a:t>PRCH © 2007</a:t>
            </a:r>
          </a:p>
          <a:p>
            <a:pPr algn="l"/>
            <a:fld id="{33F4C674-DA41-AB47-A390-E96D4C473261}" type="slidenum">
              <a:rPr lang="en-US" sz="1400">
                <a:solidFill>
                  <a:schemeClr val="tx2"/>
                </a:solidFill>
                <a:latin typeface="Times New Roman" charset="0"/>
              </a:rPr>
              <a:pPr algn="l"/>
              <a:t>30</a:t>
            </a:fld>
            <a:r>
              <a:rPr lang="en-US" sz="1400">
                <a:solidFill>
                  <a:schemeClr val="tx2"/>
                </a:solidFill>
                <a:latin typeface="Times New Roman" charset="0"/>
              </a:rPr>
              <a:t>   </a:t>
            </a:r>
          </a:p>
        </p:txBody>
      </p:sp>
      <p:sp>
        <p:nvSpPr>
          <p:cNvPr id="92164" name="Rectangle 3"/>
          <p:cNvSpPr>
            <a:spLocks noGrp="1" noChangeArrowheads="1"/>
          </p:cNvSpPr>
          <p:nvPr>
            <p:ph sz="quarter" idx="1"/>
          </p:nvPr>
        </p:nvSpPr>
        <p:spPr>
          <a:xfrm>
            <a:off x="457200" y="1752600"/>
            <a:ext cx="8229600" cy="4419600"/>
          </a:xfrm>
        </p:spPr>
        <p:txBody>
          <a:bodyPr>
            <a:normAutofit/>
          </a:bodyPr>
          <a:lstStyle/>
          <a:p>
            <a:pPr eaLnBrk="1" hangingPunct="1">
              <a:lnSpc>
                <a:spcPct val="85000"/>
              </a:lnSpc>
              <a:spcBef>
                <a:spcPct val="25000"/>
              </a:spcBef>
            </a:pPr>
            <a:r>
              <a:rPr lang="en-US" sz="3200" b="1" dirty="0" err="1" smtClean="0">
                <a:latin typeface="+mj-lt"/>
              </a:rPr>
              <a:t>Phương</a:t>
            </a:r>
            <a:r>
              <a:rPr lang="en-US" sz="3200" b="1" dirty="0" smtClean="0">
                <a:latin typeface="+mj-lt"/>
              </a:rPr>
              <a:t> </a:t>
            </a:r>
            <a:r>
              <a:rPr lang="en-US" sz="3200" b="1" dirty="0" err="1" smtClean="0">
                <a:latin typeface="+mj-lt"/>
              </a:rPr>
              <a:t>pháp</a:t>
            </a:r>
            <a:r>
              <a:rPr lang="en-US" sz="3200" b="1" dirty="0" smtClean="0">
                <a:latin typeface="+mj-lt"/>
              </a:rPr>
              <a:t> </a:t>
            </a:r>
            <a:r>
              <a:rPr lang="en-US" sz="3200" b="1" dirty="0" err="1" smtClean="0">
                <a:latin typeface="+mj-lt"/>
              </a:rPr>
              <a:t>bắt</a:t>
            </a:r>
            <a:r>
              <a:rPr lang="en-US" sz="3200" b="1" dirty="0" smtClean="0">
                <a:latin typeface="+mj-lt"/>
              </a:rPr>
              <a:t> </a:t>
            </a:r>
            <a:r>
              <a:rPr lang="en-US" sz="3200" b="1" dirty="0" err="1" smtClean="0">
                <a:latin typeface="+mj-lt"/>
              </a:rPr>
              <a:t>đầu</a:t>
            </a:r>
            <a:r>
              <a:rPr lang="en-US" sz="3200" b="1" dirty="0" smtClean="0">
                <a:latin typeface="+mj-lt"/>
              </a:rPr>
              <a:t> </a:t>
            </a:r>
            <a:r>
              <a:rPr lang="en-US" sz="3200" b="1" dirty="0" err="1" smtClean="0">
                <a:latin typeface="+mj-lt"/>
              </a:rPr>
              <a:t>ngay</a:t>
            </a:r>
            <a:r>
              <a:rPr lang="en-US" sz="3200" dirty="0" smtClean="0">
                <a:latin typeface="+mj-lt"/>
              </a:rPr>
              <a:t>: </a:t>
            </a:r>
            <a:r>
              <a:rPr lang="en-US" sz="3200" dirty="0" err="1" smtClean="0">
                <a:latin typeface="+mj-lt"/>
              </a:rPr>
              <a:t>bệnh</a:t>
            </a:r>
            <a:r>
              <a:rPr lang="en-US" sz="3200" dirty="0" smtClean="0">
                <a:latin typeface="+mj-lt"/>
              </a:rPr>
              <a:t> </a:t>
            </a:r>
            <a:r>
              <a:rPr lang="en-US" sz="3200" dirty="0" err="1" smtClean="0">
                <a:latin typeface="+mj-lt"/>
              </a:rPr>
              <a:t>nhân</a:t>
            </a:r>
            <a:r>
              <a:rPr lang="en-US" sz="3200" dirty="0" smtClean="0">
                <a:latin typeface="+mj-lt"/>
              </a:rPr>
              <a:t> </a:t>
            </a:r>
            <a:r>
              <a:rPr lang="en-US" sz="3200" dirty="0" err="1" smtClean="0">
                <a:latin typeface="+mj-lt"/>
              </a:rPr>
              <a:t>bắt</a:t>
            </a:r>
            <a:r>
              <a:rPr lang="en-US" sz="3200" dirty="0" smtClean="0">
                <a:latin typeface="+mj-lt"/>
              </a:rPr>
              <a:t> </a:t>
            </a:r>
            <a:r>
              <a:rPr lang="en-US" sz="3200" dirty="0" err="1" smtClean="0">
                <a:latin typeface="+mj-lt"/>
              </a:rPr>
              <a:t>đầu</a:t>
            </a:r>
            <a:r>
              <a:rPr lang="en-US" sz="3200" dirty="0" smtClean="0">
                <a:latin typeface="+mj-lt"/>
              </a:rPr>
              <a:t> </a:t>
            </a:r>
            <a:r>
              <a:rPr lang="en-US" sz="3200" dirty="0" err="1" smtClean="0">
                <a:latin typeface="+mj-lt"/>
              </a:rPr>
              <a:t>ngay</a:t>
            </a:r>
            <a:r>
              <a:rPr lang="en-US" sz="3200" dirty="0" smtClean="0">
                <a:latin typeface="+mj-lt"/>
              </a:rPr>
              <a:t> </a:t>
            </a:r>
            <a:r>
              <a:rPr lang="en-US" sz="3200" b="1" dirty="0" smtClean="0">
                <a:latin typeface="+mj-lt"/>
              </a:rPr>
              <a:t>(</a:t>
            </a:r>
            <a:r>
              <a:rPr lang="en-US" sz="3200" b="1" dirty="0" err="1" smtClean="0">
                <a:latin typeface="+mj-lt"/>
              </a:rPr>
              <a:t>Tốt</a:t>
            </a:r>
            <a:r>
              <a:rPr lang="en-US" sz="3200" b="1" dirty="0" smtClean="0">
                <a:latin typeface="+mj-lt"/>
              </a:rPr>
              <a:t> </a:t>
            </a:r>
            <a:r>
              <a:rPr lang="en-US" sz="3200" b="1" dirty="0" err="1" smtClean="0">
                <a:latin typeface="+mj-lt"/>
              </a:rPr>
              <a:t>hơn</a:t>
            </a:r>
            <a:r>
              <a:rPr lang="en-US" sz="3200" b="1" dirty="0" smtClean="0">
                <a:latin typeface="+mj-lt"/>
              </a:rPr>
              <a:t>)</a:t>
            </a:r>
            <a:endParaRPr lang="en-US" sz="3200" b="1" dirty="0">
              <a:latin typeface="+mj-lt"/>
            </a:endParaRPr>
          </a:p>
          <a:p>
            <a:pPr lvl="1" eaLnBrk="1" hangingPunct="1">
              <a:lnSpc>
                <a:spcPct val="85000"/>
              </a:lnSpc>
              <a:spcBef>
                <a:spcPct val="25000"/>
              </a:spcBef>
            </a:pPr>
            <a:r>
              <a:rPr lang="en-US" sz="3200" dirty="0" err="1" smtClean="0">
                <a:latin typeface="+mj-lt"/>
              </a:rPr>
              <a:t>Bảo</a:t>
            </a:r>
            <a:r>
              <a:rPr lang="en-US" sz="3200" dirty="0" smtClean="0">
                <a:latin typeface="+mj-lt"/>
              </a:rPr>
              <a:t> </a:t>
            </a:r>
            <a:r>
              <a:rPr lang="en-US" sz="3200" dirty="0" err="1" smtClean="0">
                <a:latin typeface="+mj-lt"/>
              </a:rPr>
              <a:t>đảm</a:t>
            </a:r>
            <a:r>
              <a:rPr lang="en-US" sz="3200" dirty="0" smtClean="0">
                <a:latin typeface="+mj-lt"/>
              </a:rPr>
              <a:t> </a:t>
            </a:r>
            <a:r>
              <a:rPr lang="en-US" sz="3200" dirty="0" err="1" smtClean="0">
                <a:latin typeface="+mj-lt"/>
              </a:rPr>
              <a:t>rằng</a:t>
            </a:r>
            <a:r>
              <a:rPr lang="en-US" sz="3200" dirty="0" smtClean="0">
                <a:latin typeface="+mj-lt"/>
              </a:rPr>
              <a:t>:</a:t>
            </a:r>
            <a:endParaRPr lang="en-US" sz="3200" dirty="0">
              <a:latin typeface="+mj-lt"/>
            </a:endParaRPr>
          </a:p>
          <a:p>
            <a:pPr lvl="2" eaLnBrk="1" hangingPunct="1">
              <a:lnSpc>
                <a:spcPct val="85000"/>
              </a:lnSpc>
              <a:spcBef>
                <a:spcPct val="25000"/>
              </a:spcBef>
            </a:pPr>
            <a:r>
              <a:rPr lang="en-US" sz="3200" dirty="0">
                <a:latin typeface="+mj-lt"/>
              </a:rPr>
              <a:t> </a:t>
            </a:r>
            <a:r>
              <a:rPr lang="en-US" sz="3200" dirty="0" err="1" smtClean="0">
                <a:latin typeface="+mj-lt"/>
              </a:rPr>
              <a:t>Không</a:t>
            </a:r>
            <a:r>
              <a:rPr lang="en-US" sz="3200" dirty="0" smtClean="0">
                <a:latin typeface="+mj-lt"/>
              </a:rPr>
              <a:t> </a:t>
            </a:r>
            <a:r>
              <a:rPr lang="en-US" sz="3200" dirty="0" err="1" smtClean="0">
                <a:latin typeface="+mj-lt"/>
              </a:rPr>
              <a:t>có</a:t>
            </a:r>
            <a:r>
              <a:rPr lang="en-US" sz="3200" dirty="0" smtClean="0">
                <a:latin typeface="+mj-lt"/>
              </a:rPr>
              <a:t> </a:t>
            </a:r>
            <a:r>
              <a:rPr lang="en-US" sz="3200" dirty="0" err="1" smtClean="0">
                <a:latin typeface="+mj-lt"/>
              </a:rPr>
              <a:t>thai</a:t>
            </a:r>
            <a:endParaRPr lang="en-US" sz="3200" dirty="0">
              <a:latin typeface="+mj-lt"/>
            </a:endParaRPr>
          </a:p>
          <a:p>
            <a:pPr lvl="2" eaLnBrk="1" hangingPunct="1">
              <a:lnSpc>
                <a:spcPct val="85000"/>
              </a:lnSpc>
              <a:spcBef>
                <a:spcPct val="25000"/>
              </a:spcBef>
            </a:pPr>
            <a:r>
              <a:rPr lang="en-US" sz="3200" dirty="0">
                <a:latin typeface="+mj-lt"/>
              </a:rPr>
              <a:t> </a:t>
            </a:r>
            <a:r>
              <a:rPr lang="en-US" sz="3200" dirty="0" err="1" smtClean="0">
                <a:latin typeface="+mj-lt"/>
              </a:rPr>
              <a:t>Hiểu</a:t>
            </a:r>
            <a:r>
              <a:rPr lang="en-US" sz="3200" dirty="0" smtClean="0">
                <a:latin typeface="+mj-lt"/>
              </a:rPr>
              <a:t> </a:t>
            </a:r>
            <a:r>
              <a:rPr lang="en-US" sz="3200" dirty="0" err="1" smtClean="0">
                <a:latin typeface="+mj-lt"/>
              </a:rPr>
              <a:t>lợi</a:t>
            </a:r>
            <a:r>
              <a:rPr lang="en-US" sz="3200" dirty="0" smtClean="0">
                <a:latin typeface="+mj-lt"/>
              </a:rPr>
              <a:t> </a:t>
            </a:r>
            <a:r>
              <a:rPr lang="en-US" sz="3200" dirty="0" err="1" smtClean="0">
                <a:latin typeface="+mj-lt"/>
              </a:rPr>
              <a:t>ích</a:t>
            </a:r>
            <a:r>
              <a:rPr lang="en-US" sz="3200" dirty="0" smtClean="0">
                <a:latin typeface="+mj-lt"/>
              </a:rPr>
              <a:t> </a:t>
            </a:r>
            <a:r>
              <a:rPr lang="en-US" sz="3200" dirty="0" err="1" smtClean="0">
                <a:latin typeface="+mj-lt"/>
              </a:rPr>
              <a:t>và</a:t>
            </a:r>
            <a:r>
              <a:rPr lang="en-US" sz="3200" dirty="0" smtClean="0">
                <a:latin typeface="+mj-lt"/>
              </a:rPr>
              <a:t> </a:t>
            </a:r>
            <a:r>
              <a:rPr lang="en-US" sz="3200" dirty="0" err="1" smtClean="0">
                <a:latin typeface="+mj-lt"/>
              </a:rPr>
              <a:t>nguy</a:t>
            </a:r>
            <a:r>
              <a:rPr lang="en-US" sz="3200" dirty="0" smtClean="0">
                <a:latin typeface="+mj-lt"/>
              </a:rPr>
              <a:t> </a:t>
            </a:r>
            <a:r>
              <a:rPr lang="en-US" sz="3200" dirty="0" err="1" smtClean="0">
                <a:latin typeface="+mj-lt"/>
              </a:rPr>
              <a:t>cơ</a:t>
            </a:r>
            <a:r>
              <a:rPr lang="en-US" sz="3200" dirty="0" smtClean="0">
                <a:latin typeface="+mj-lt"/>
              </a:rPr>
              <a:t> </a:t>
            </a:r>
            <a:r>
              <a:rPr lang="en-US" sz="3200" dirty="0" err="1" smtClean="0">
                <a:latin typeface="+mj-lt"/>
              </a:rPr>
              <a:t>của</a:t>
            </a:r>
            <a:r>
              <a:rPr lang="en-US" sz="3200" dirty="0" smtClean="0">
                <a:latin typeface="+mj-lt"/>
              </a:rPr>
              <a:t> </a:t>
            </a:r>
            <a:r>
              <a:rPr lang="en-US" sz="3200" dirty="0" err="1" smtClean="0">
                <a:latin typeface="+mj-lt"/>
              </a:rPr>
              <a:t>biện</a:t>
            </a:r>
            <a:r>
              <a:rPr lang="en-US" sz="3200" dirty="0" smtClean="0">
                <a:latin typeface="+mj-lt"/>
              </a:rPr>
              <a:t> </a:t>
            </a:r>
            <a:r>
              <a:rPr lang="en-US" sz="3200" dirty="0" err="1" smtClean="0">
                <a:latin typeface="+mj-lt"/>
              </a:rPr>
              <a:t>pháp</a:t>
            </a:r>
            <a:r>
              <a:rPr lang="en-US" sz="3200" dirty="0" smtClean="0">
                <a:latin typeface="+mj-lt"/>
              </a:rPr>
              <a:t> </a:t>
            </a:r>
            <a:r>
              <a:rPr lang="en-US" sz="3200" dirty="0" err="1" smtClean="0">
                <a:latin typeface="+mj-lt"/>
              </a:rPr>
              <a:t>ngừa</a:t>
            </a:r>
            <a:r>
              <a:rPr lang="en-US" sz="3200" dirty="0" smtClean="0">
                <a:latin typeface="+mj-lt"/>
              </a:rPr>
              <a:t> </a:t>
            </a:r>
            <a:r>
              <a:rPr lang="en-US" sz="3200" dirty="0" err="1" smtClean="0">
                <a:latin typeface="+mj-lt"/>
              </a:rPr>
              <a:t>thai</a:t>
            </a:r>
            <a:endParaRPr lang="en-US" sz="3200" dirty="0">
              <a:latin typeface="+mj-lt"/>
            </a:endParaRPr>
          </a:p>
          <a:p>
            <a:pPr eaLnBrk="1" hangingPunct="1">
              <a:lnSpc>
                <a:spcPct val="85000"/>
              </a:lnSpc>
              <a:spcBef>
                <a:spcPct val="25000"/>
              </a:spcBef>
            </a:pPr>
            <a:r>
              <a:rPr lang="en-US" b="1" dirty="0" err="1" smtClean="0">
                <a:latin typeface="+mj-lt"/>
              </a:rPr>
              <a:t>Ngày</a:t>
            </a:r>
            <a:r>
              <a:rPr lang="en-US" b="1" dirty="0" smtClean="0">
                <a:latin typeface="+mj-lt"/>
              </a:rPr>
              <a:t> </a:t>
            </a:r>
            <a:r>
              <a:rPr lang="en-US" b="1" dirty="0" err="1" smtClean="0">
                <a:latin typeface="+mj-lt"/>
              </a:rPr>
              <a:t>đầu</a:t>
            </a:r>
            <a:r>
              <a:rPr lang="en-US" b="1" dirty="0" smtClean="0">
                <a:latin typeface="+mj-lt"/>
              </a:rPr>
              <a:t> </a:t>
            </a:r>
            <a:r>
              <a:rPr lang="en-US" b="1" dirty="0" err="1" smtClean="0">
                <a:latin typeface="+mj-lt"/>
              </a:rPr>
              <a:t>chu</a:t>
            </a:r>
            <a:r>
              <a:rPr lang="en-US" b="1" dirty="0" smtClean="0">
                <a:latin typeface="+mj-lt"/>
              </a:rPr>
              <a:t> </a:t>
            </a:r>
            <a:r>
              <a:rPr lang="en-US" b="1" dirty="0" err="1" smtClean="0">
                <a:latin typeface="+mj-lt"/>
              </a:rPr>
              <a:t>kỳ</a:t>
            </a:r>
            <a:r>
              <a:rPr lang="en-US" b="1" dirty="0" smtClean="0">
                <a:latin typeface="+mj-lt"/>
              </a:rPr>
              <a:t> </a:t>
            </a:r>
            <a:r>
              <a:rPr lang="en-US" b="1" dirty="0" err="1" smtClean="0">
                <a:latin typeface="+mj-lt"/>
              </a:rPr>
              <a:t>kinh</a:t>
            </a:r>
            <a:r>
              <a:rPr lang="en-US" b="1" dirty="0" smtClean="0">
                <a:latin typeface="+mj-lt"/>
              </a:rPr>
              <a:t> </a:t>
            </a:r>
            <a:r>
              <a:rPr lang="en-US" b="1" dirty="0" err="1" smtClean="0">
                <a:latin typeface="+mj-lt"/>
              </a:rPr>
              <a:t>nguyệt</a:t>
            </a:r>
            <a:endParaRPr lang="en-US" sz="3200" b="1" dirty="0">
              <a:latin typeface="+mj-lt"/>
            </a:endParaRPr>
          </a:p>
          <a:p>
            <a:pPr eaLnBrk="1" hangingPunct="1">
              <a:lnSpc>
                <a:spcPct val="85000"/>
              </a:lnSpc>
              <a:spcBef>
                <a:spcPct val="25000"/>
              </a:spcBef>
            </a:pPr>
            <a:r>
              <a:rPr lang="en-US" b="1" dirty="0" err="1" smtClean="0">
                <a:latin typeface="+mj-lt"/>
              </a:rPr>
              <a:t>Ngày</a:t>
            </a:r>
            <a:r>
              <a:rPr lang="en-US" b="1" dirty="0" smtClean="0">
                <a:latin typeface="+mj-lt"/>
              </a:rPr>
              <a:t> </a:t>
            </a:r>
            <a:r>
              <a:rPr lang="en-US" b="1" dirty="0" err="1" smtClean="0">
                <a:latin typeface="+mj-lt"/>
              </a:rPr>
              <a:t>chủ</a:t>
            </a:r>
            <a:r>
              <a:rPr lang="en-US" b="1" dirty="0" smtClean="0">
                <a:latin typeface="+mj-lt"/>
              </a:rPr>
              <a:t> </a:t>
            </a:r>
            <a:r>
              <a:rPr lang="en-US" b="1" dirty="0" err="1" smtClean="0">
                <a:latin typeface="+mj-lt"/>
              </a:rPr>
              <a:t>nhật</a:t>
            </a:r>
            <a:r>
              <a:rPr lang="en-US" b="1" dirty="0" smtClean="0">
                <a:latin typeface="+mj-lt"/>
              </a:rPr>
              <a:t> </a:t>
            </a:r>
            <a:r>
              <a:rPr lang="en-US" b="1" dirty="0" err="1" smtClean="0">
                <a:latin typeface="+mj-lt"/>
              </a:rPr>
              <a:t>sau</a:t>
            </a:r>
            <a:r>
              <a:rPr lang="en-US" b="1" dirty="0" smtClean="0">
                <a:latin typeface="+mj-lt"/>
              </a:rPr>
              <a:t> </a:t>
            </a:r>
            <a:r>
              <a:rPr lang="en-US" b="1" dirty="0" err="1" smtClean="0">
                <a:latin typeface="+mj-lt"/>
              </a:rPr>
              <a:t>ngày</a:t>
            </a:r>
            <a:r>
              <a:rPr lang="en-US" b="1" dirty="0" smtClean="0">
                <a:latin typeface="+mj-lt"/>
              </a:rPr>
              <a:t> </a:t>
            </a:r>
            <a:r>
              <a:rPr lang="en-US" b="1" dirty="0" err="1" smtClean="0">
                <a:latin typeface="+mj-lt"/>
              </a:rPr>
              <a:t>hành</a:t>
            </a:r>
            <a:r>
              <a:rPr lang="en-US" b="1" dirty="0" smtClean="0">
                <a:latin typeface="+mj-lt"/>
              </a:rPr>
              <a:t> </a:t>
            </a:r>
            <a:r>
              <a:rPr lang="en-US" b="1" dirty="0" err="1" smtClean="0">
                <a:latin typeface="+mj-lt"/>
              </a:rPr>
              <a:t>kinh</a:t>
            </a:r>
            <a:r>
              <a:rPr lang="en-US" sz="3200" b="1" dirty="0" smtClean="0">
                <a:latin typeface="+mj-lt"/>
              </a:rPr>
              <a:t> </a:t>
            </a:r>
            <a:endParaRPr lang="en-US" sz="3200" b="1" dirty="0">
              <a:latin typeface="+mj-lt"/>
            </a:endParaRPr>
          </a:p>
        </p:txBody>
      </p:sp>
    </p:spTree>
    <p:extLst>
      <p:ext uri="{BB962C8B-B14F-4D97-AF65-F5344CB8AC3E}">
        <p14:creationId xmlns:p14="http://schemas.microsoft.com/office/powerpoint/2010/main" val="3055858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normAutofit fontScale="90000"/>
          </a:bodyPr>
          <a:lstStyle/>
          <a:p>
            <a:pPr eaLnBrk="1" hangingPunct="1"/>
            <a:r>
              <a:rPr lang="en-US" dirty="0" err="1" smtClean="0">
                <a:latin typeface="Franklin Gothic Book" charset="0"/>
              </a:rPr>
              <a:t>Biện</a:t>
            </a:r>
            <a:r>
              <a:rPr lang="en-US" dirty="0" smtClean="0">
                <a:latin typeface="Franklin Gothic Book" charset="0"/>
              </a:rPr>
              <a:t> </a:t>
            </a:r>
            <a:r>
              <a:rPr lang="en-US" dirty="0" err="1" smtClean="0">
                <a:latin typeface="Franklin Gothic Book" charset="0"/>
              </a:rPr>
              <a:t>pháp</a:t>
            </a:r>
            <a:r>
              <a:rPr lang="en-US" dirty="0" smtClean="0">
                <a:latin typeface="Franklin Gothic Book" charset="0"/>
              </a:rPr>
              <a:t> </a:t>
            </a:r>
            <a:r>
              <a:rPr lang="en-US" dirty="0" err="1" smtClean="0">
                <a:latin typeface="Franklin Gothic Book" charset="0"/>
              </a:rPr>
              <a:t>màng</a:t>
            </a:r>
            <a:r>
              <a:rPr lang="en-US" dirty="0" smtClean="0">
                <a:latin typeface="Franklin Gothic Book" charset="0"/>
              </a:rPr>
              <a:t> </a:t>
            </a:r>
            <a:r>
              <a:rPr lang="en-US" dirty="0" err="1" smtClean="0">
                <a:latin typeface="Franklin Gothic Book" charset="0"/>
              </a:rPr>
              <a:t>chắn</a:t>
            </a:r>
            <a:r>
              <a:rPr lang="en-US" dirty="0" smtClean="0">
                <a:latin typeface="Franklin Gothic Book" charset="0"/>
              </a:rPr>
              <a:t>: </a:t>
            </a:r>
            <a:r>
              <a:rPr lang="en-US" dirty="0">
                <a:latin typeface="Franklin Gothic Book" charset="0"/>
              </a:rPr>
              <a:t/>
            </a:r>
            <a:br>
              <a:rPr lang="en-US" dirty="0">
                <a:latin typeface="Franklin Gothic Book" charset="0"/>
              </a:rPr>
            </a:br>
            <a:r>
              <a:rPr lang="en-US" dirty="0" err="1" smtClean="0">
                <a:latin typeface="Franklin Gothic Book" charset="0"/>
              </a:rPr>
              <a:t>bao</a:t>
            </a:r>
            <a:r>
              <a:rPr lang="en-US" dirty="0" smtClean="0">
                <a:latin typeface="Franklin Gothic Book" charset="0"/>
              </a:rPr>
              <a:t> </a:t>
            </a:r>
            <a:r>
              <a:rPr lang="en-US" dirty="0" err="1" smtClean="0">
                <a:latin typeface="Franklin Gothic Book" charset="0"/>
              </a:rPr>
              <a:t>cao</a:t>
            </a:r>
            <a:r>
              <a:rPr lang="en-US" dirty="0" smtClean="0">
                <a:latin typeface="Franklin Gothic Book" charset="0"/>
              </a:rPr>
              <a:t> </a:t>
            </a:r>
            <a:r>
              <a:rPr lang="en-US" dirty="0" err="1" smtClean="0">
                <a:latin typeface="Franklin Gothic Book" charset="0"/>
              </a:rPr>
              <a:t>su</a:t>
            </a:r>
            <a:endParaRPr lang="en-US" sz="3600" dirty="0">
              <a:solidFill>
                <a:schemeClr val="hlink"/>
              </a:solidFill>
              <a:latin typeface="Franklin Gothic Book" charset="0"/>
            </a:endParaRPr>
          </a:p>
        </p:txBody>
      </p:sp>
      <p:sp>
        <p:nvSpPr>
          <p:cNvPr id="5" name="Text Placeholder 4"/>
          <p:cNvSpPr>
            <a:spLocks noGrp="1"/>
          </p:cNvSpPr>
          <p:nvPr>
            <p:ph type="body" idx="1"/>
          </p:nvPr>
        </p:nvSpPr>
        <p:spPr/>
        <p:txBody>
          <a:bodyPr/>
          <a:lstStyle/>
          <a:p>
            <a:pPr eaLnBrk="1" fontAlgn="auto" hangingPunct="1">
              <a:spcBef>
                <a:spcPts val="580"/>
              </a:spcBef>
              <a:spcAft>
                <a:spcPts val="0"/>
              </a:spcAft>
              <a:buFont typeface="Wingdings 2"/>
              <a:buNone/>
              <a:defRPr/>
            </a:pPr>
            <a:r>
              <a:rPr lang="en-US" dirty="0" err="1" smtClean="0"/>
              <a:t>Ưu</a:t>
            </a:r>
            <a:r>
              <a:rPr lang="en-US" dirty="0" smtClean="0"/>
              <a:t> </a:t>
            </a:r>
            <a:r>
              <a:rPr lang="en-US" dirty="0" err="1" smtClean="0"/>
              <a:t>điểm</a:t>
            </a:r>
            <a:endParaRPr lang="en-US" dirty="0"/>
          </a:p>
        </p:txBody>
      </p:sp>
      <p:sp>
        <p:nvSpPr>
          <p:cNvPr id="6" name="Text Placeholder 5"/>
          <p:cNvSpPr>
            <a:spLocks noGrp="1"/>
          </p:cNvSpPr>
          <p:nvPr>
            <p:ph type="body" sz="half" idx="3"/>
          </p:nvPr>
        </p:nvSpPr>
        <p:spPr/>
        <p:txBody>
          <a:bodyPr/>
          <a:lstStyle/>
          <a:p>
            <a:pPr eaLnBrk="1" fontAlgn="auto" hangingPunct="1">
              <a:spcBef>
                <a:spcPts val="580"/>
              </a:spcBef>
              <a:spcAft>
                <a:spcPts val="0"/>
              </a:spcAft>
              <a:buFont typeface="Wingdings 2"/>
              <a:buNone/>
              <a:defRPr/>
            </a:pPr>
            <a:r>
              <a:rPr lang="en-US" dirty="0" err="1" smtClean="0"/>
              <a:t>Khuyết</a:t>
            </a:r>
            <a:r>
              <a:rPr lang="en-US" dirty="0" smtClean="0"/>
              <a:t> </a:t>
            </a:r>
            <a:r>
              <a:rPr lang="en-US" dirty="0" err="1" smtClean="0"/>
              <a:t>điểm</a:t>
            </a:r>
            <a:endParaRPr lang="en-US" dirty="0"/>
          </a:p>
        </p:txBody>
      </p:sp>
      <p:sp>
        <p:nvSpPr>
          <p:cNvPr id="114693" name="Slide Number Placeholder 5"/>
          <p:cNvSpPr>
            <a:spLocks noGrp="1"/>
          </p:cNvSpPr>
          <p:nvPr>
            <p:ph type="sldNum" sz="quarter" idx="12"/>
          </p:nvPr>
        </p:nvSpPr>
        <p:spPr bwMode="auto">
          <a:xfrm>
            <a:off x="7842250" y="6400800"/>
            <a:ext cx="191135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0"/>
          <a:lstStyle>
            <a:lvl1pPr>
              <a:defRPr sz="2600">
                <a:solidFill>
                  <a:schemeClr val="tx1"/>
                </a:solidFill>
                <a:latin typeface="Perpetua" charset="0"/>
                <a:ea typeface="ＭＳ Ｐゴシック" charset="0"/>
              </a:defRPr>
            </a:lvl1pPr>
            <a:lvl2pPr marL="742950" indent="-285750">
              <a:defRPr sz="2400">
                <a:solidFill>
                  <a:schemeClr val="tx1"/>
                </a:solidFill>
                <a:latin typeface="Perpetua" charset="0"/>
                <a:ea typeface="ＭＳ Ｐゴシック" charset="0"/>
              </a:defRPr>
            </a:lvl2pPr>
            <a:lvl3pPr marL="1143000">
              <a:defRPr sz="2000">
                <a:solidFill>
                  <a:schemeClr val="tx1"/>
                </a:solidFill>
                <a:latin typeface="Perpetua" charset="0"/>
                <a:ea typeface="ＭＳ Ｐゴシック" charset="0"/>
              </a:defRPr>
            </a:lvl3pPr>
            <a:lvl4pPr marL="1600200">
              <a:defRPr sz="2000">
                <a:solidFill>
                  <a:schemeClr val="tx1"/>
                </a:solidFill>
                <a:latin typeface="Perpetua" charset="0"/>
                <a:ea typeface="ＭＳ Ｐゴシック" charset="0"/>
              </a:defRPr>
            </a:lvl4pPr>
            <a:lvl5pPr marL="2057400">
              <a:defRPr sz="2000">
                <a:solidFill>
                  <a:schemeClr val="tx1"/>
                </a:solidFill>
                <a:latin typeface="Perpetua" charset="0"/>
                <a:ea typeface="ＭＳ Ｐゴシック" charset="0"/>
              </a:defRPr>
            </a:lvl5pPr>
            <a:lvl6pPr marL="25146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6pPr>
            <a:lvl7pPr marL="29718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7pPr>
            <a:lvl8pPr marL="34290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8pPr>
            <a:lvl9pPr marL="3886200" eaLnBrk="0" fontAlgn="base" hangingPunct="0">
              <a:spcBef>
                <a:spcPts val="375"/>
              </a:spcBef>
              <a:spcAft>
                <a:spcPct val="0"/>
              </a:spcAft>
              <a:buClr>
                <a:srgbClr val="A28E6A"/>
              </a:buClr>
              <a:buChar char="o"/>
              <a:defRPr sz="2000">
                <a:solidFill>
                  <a:schemeClr val="tx1"/>
                </a:solidFill>
                <a:latin typeface="Perpetua" charset="0"/>
                <a:ea typeface="ＭＳ Ｐゴシック" charset="0"/>
              </a:defRPr>
            </a:lvl9pPr>
          </a:lstStyle>
          <a:p>
            <a:pPr algn="l"/>
            <a:r>
              <a:rPr lang="en-US" sz="1400">
                <a:solidFill>
                  <a:schemeClr val="tx2"/>
                </a:solidFill>
                <a:latin typeface="Times New Roman" charset="0"/>
              </a:rPr>
              <a:t>PRCH © 2007</a:t>
            </a:r>
          </a:p>
          <a:p>
            <a:pPr algn="l"/>
            <a:fld id="{251B0D21-0CF2-0E4C-8A57-F64C203CD2C8}" type="slidenum">
              <a:rPr lang="en-US" sz="1400">
                <a:solidFill>
                  <a:schemeClr val="tx2"/>
                </a:solidFill>
                <a:latin typeface="Times New Roman" charset="0"/>
              </a:rPr>
              <a:pPr algn="l"/>
              <a:t>31</a:t>
            </a:fld>
            <a:r>
              <a:rPr lang="en-US" sz="1400">
                <a:solidFill>
                  <a:schemeClr val="tx2"/>
                </a:solidFill>
                <a:latin typeface="Times New Roman" charset="0"/>
              </a:rPr>
              <a:t>   </a:t>
            </a:r>
          </a:p>
        </p:txBody>
      </p:sp>
      <p:sp>
        <p:nvSpPr>
          <p:cNvPr id="104452" name="Rectangle 3"/>
          <p:cNvSpPr>
            <a:spLocks noGrp="1" noChangeArrowheads="1"/>
          </p:cNvSpPr>
          <p:nvPr>
            <p:ph sz="half" idx="2"/>
          </p:nvPr>
        </p:nvSpPr>
        <p:spPr/>
        <p:txBody>
          <a:bodyPr>
            <a:normAutofit fontScale="85000" lnSpcReduction="10000"/>
          </a:bodyPr>
          <a:lstStyle/>
          <a:p>
            <a:pPr marL="274320" indent="-274320" eaLnBrk="1" fontAlgn="auto" hangingPunct="1">
              <a:spcBef>
                <a:spcPts val="580"/>
              </a:spcBef>
              <a:spcAft>
                <a:spcPts val="0"/>
              </a:spcAft>
              <a:buFont typeface="Wingdings 2"/>
              <a:buChar char=""/>
              <a:defRPr/>
            </a:pPr>
            <a:r>
              <a:rPr lang="en-US" sz="3200" dirty="0" err="1" smtClean="0"/>
              <a:t>Phòng</a:t>
            </a:r>
            <a:r>
              <a:rPr lang="en-US" sz="3200" dirty="0" smtClean="0"/>
              <a:t> </a:t>
            </a:r>
            <a:r>
              <a:rPr lang="en-US" sz="3200" dirty="0" err="1" smtClean="0"/>
              <a:t>ngừa</a:t>
            </a:r>
            <a:r>
              <a:rPr lang="en-US" sz="3200" dirty="0" smtClean="0"/>
              <a:t> </a:t>
            </a:r>
            <a:r>
              <a:rPr lang="en-US" sz="3200" dirty="0" err="1" smtClean="0"/>
              <a:t>bệnh</a:t>
            </a:r>
            <a:r>
              <a:rPr lang="en-US" sz="3200" dirty="0" smtClean="0"/>
              <a:t> LTĐTD</a:t>
            </a:r>
          </a:p>
          <a:p>
            <a:pPr marL="274320" indent="-274320" eaLnBrk="1" fontAlgn="auto" hangingPunct="1">
              <a:spcBef>
                <a:spcPts val="580"/>
              </a:spcBef>
              <a:spcAft>
                <a:spcPts val="0"/>
              </a:spcAft>
              <a:buFont typeface="Wingdings 2"/>
              <a:buChar char=""/>
              <a:defRPr/>
            </a:pPr>
            <a:r>
              <a:rPr lang="en-US" sz="3200" dirty="0" err="1" smtClean="0"/>
              <a:t>Dễ</a:t>
            </a:r>
            <a:r>
              <a:rPr lang="en-US" sz="3200" dirty="0" smtClean="0"/>
              <a:t> </a:t>
            </a:r>
            <a:r>
              <a:rPr lang="en-US" sz="3200" dirty="0" err="1" smtClean="0"/>
              <a:t>tiếp</a:t>
            </a:r>
            <a:r>
              <a:rPr lang="en-US" sz="3200" dirty="0" smtClean="0"/>
              <a:t> </a:t>
            </a:r>
            <a:r>
              <a:rPr lang="en-US" sz="3200" dirty="0" err="1" smtClean="0"/>
              <a:t>cận</a:t>
            </a:r>
            <a:r>
              <a:rPr lang="en-US" sz="3200" dirty="0" smtClean="0"/>
              <a:t> </a:t>
            </a:r>
            <a:r>
              <a:rPr lang="en-US" sz="3200" dirty="0" smtClean="0">
                <a:ea typeface="+mn-ea"/>
              </a:rPr>
              <a:t> </a:t>
            </a:r>
          </a:p>
          <a:p>
            <a:pPr marL="274320" indent="-274320" eaLnBrk="1" fontAlgn="auto" hangingPunct="1">
              <a:spcBef>
                <a:spcPts val="580"/>
              </a:spcBef>
              <a:spcAft>
                <a:spcPts val="0"/>
              </a:spcAft>
              <a:buFont typeface="Wingdings 2"/>
              <a:buChar char=""/>
              <a:defRPr/>
            </a:pPr>
            <a:r>
              <a:rPr lang="en-US" sz="3200" dirty="0" err="1" smtClean="0">
                <a:ea typeface="+mn-ea"/>
              </a:rPr>
              <a:t>Giá</a:t>
            </a:r>
            <a:r>
              <a:rPr lang="en-US" sz="3200" dirty="0" smtClean="0">
                <a:ea typeface="+mn-ea"/>
              </a:rPr>
              <a:t> </a:t>
            </a:r>
            <a:r>
              <a:rPr lang="en-US" sz="3200" dirty="0" err="1" smtClean="0">
                <a:ea typeface="+mn-ea"/>
              </a:rPr>
              <a:t>thành</a:t>
            </a:r>
            <a:r>
              <a:rPr lang="en-US" sz="3200" dirty="0" smtClean="0">
                <a:ea typeface="+mn-ea"/>
              </a:rPr>
              <a:t> </a:t>
            </a:r>
            <a:r>
              <a:rPr lang="en-US" sz="3200" dirty="0" err="1" smtClean="0">
                <a:ea typeface="+mn-ea"/>
              </a:rPr>
              <a:t>rẻ</a:t>
            </a:r>
            <a:endParaRPr lang="en-US" sz="3200" dirty="0" smtClean="0">
              <a:ea typeface="+mn-ea"/>
            </a:endParaRPr>
          </a:p>
          <a:p>
            <a:pPr marL="274320" indent="-274320" eaLnBrk="1" fontAlgn="auto" hangingPunct="1">
              <a:spcBef>
                <a:spcPts val="580"/>
              </a:spcBef>
              <a:spcAft>
                <a:spcPts val="0"/>
              </a:spcAft>
              <a:buFont typeface="Wingdings 2"/>
              <a:buChar char=""/>
              <a:defRPr/>
            </a:pPr>
            <a:r>
              <a:rPr lang="en-US" sz="3200" dirty="0" err="1" smtClean="0"/>
              <a:t>Khuyến</a:t>
            </a:r>
            <a:r>
              <a:rPr lang="en-US" sz="3200" dirty="0" smtClean="0"/>
              <a:t> </a:t>
            </a:r>
            <a:r>
              <a:rPr lang="en-US" sz="3200" dirty="0" err="1" smtClean="0"/>
              <a:t>khích</a:t>
            </a:r>
            <a:r>
              <a:rPr lang="en-US" sz="3200" dirty="0" smtClean="0"/>
              <a:t> </a:t>
            </a:r>
            <a:r>
              <a:rPr lang="en-US" sz="3200" dirty="0" err="1" smtClean="0"/>
              <a:t>nam</a:t>
            </a:r>
            <a:r>
              <a:rPr lang="en-US" sz="3200" dirty="0" smtClean="0"/>
              <a:t> </a:t>
            </a:r>
            <a:r>
              <a:rPr lang="en-US" sz="3200" dirty="0" err="1" smtClean="0"/>
              <a:t>giới</a:t>
            </a:r>
            <a:r>
              <a:rPr lang="en-US" sz="3200" dirty="0" smtClean="0"/>
              <a:t> </a:t>
            </a:r>
            <a:r>
              <a:rPr lang="en-US" sz="3200" dirty="0" err="1" smtClean="0"/>
              <a:t>ngừa</a:t>
            </a:r>
            <a:r>
              <a:rPr lang="en-US" sz="3200" dirty="0" smtClean="0"/>
              <a:t> </a:t>
            </a:r>
            <a:r>
              <a:rPr lang="en-US" sz="3200" dirty="0" err="1" smtClean="0"/>
              <a:t>thai</a:t>
            </a:r>
            <a:endParaRPr lang="en-US" sz="3200" dirty="0" smtClean="0"/>
          </a:p>
          <a:p>
            <a:pPr marL="274320" indent="-274320" eaLnBrk="1" fontAlgn="auto" hangingPunct="1">
              <a:spcBef>
                <a:spcPts val="580"/>
              </a:spcBef>
              <a:spcAft>
                <a:spcPts val="0"/>
              </a:spcAft>
              <a:buFont typeface="Wingdings 2"/>
              <a:buChar char=""/>
              <a:defRPr/>
            </a:pPr>
            <a:r>
              <a:rPr lang="en-US" sz="3200" dirty="0" err="1" smtClean="0">
                <a:ea typeface="+mn-ea"/>
              </a:rPr>
              <a:t>Ngăn</a:t>
            </a:r>
            <a:r>
              <a:rPr lang="en-US" sz="3200" dirty="0" smtClean="0">
                <a:ea typeface="+mn-ea"/>
              </a:rPr>
              <a:t> </a:t>
            </a:r>
            <a:r>
              <a:rPr lang="en-US" sz="3200" dirty="0" err="1" smtClean="0">
                <a:ea typeface="+mn-ea"/>
              </a:rPr>
              <a:t>ngừa</a:t>
            </a:r>
            <a:r>
              <a:rPr lang="en-US" sz="3200" dirty="0" smtClean="0">
                <a:ea typeface="+mn-ea"/>
              </a:rPr>
              <a:t> </a:t>
            </a:r>
            <a:r>
              <a:rPr lang="en-US" sz="3200" dirty="0" err="1" smtClean="0">
                <a:ea typeface="+mn-ea"/>
              </a:rPr>
              <a:t>dị</a:t>
            </a:r>
            <a:r>
              <a:rPr lang="en-US" sz="3200" dirty="0" smtClean="0">
                <a:ea typeface="+mn-ea"/>
              </a:rPr>
              <a:t> </a:t>
            </a:r>
            <a:r>
              <a:rPr lang="en-US" sz="3200" dirty="0" err="1" smtClean="0">
                <a:ea typeface="+mn-ea"/>
              </a:rPr>
              <a:t>ứn</a:t>
            </a:r>
            <a:r>
              <a:rPr lang="en-US" sz="3200" dirty="0" err="1" smtClean="0"/>
              <a:t>g</a:t>
            </a:r>
            <a:r>
              <a:rPr lang="en-US" sz="3200" dirty="0" smtClean="0"/>
              <a:t> </a:t>
            </a:r>
            <a:r>
              <a:rPr lang="en-US" sz="3200" dirty="0" err="1" smtClean="0"/>
              <a:t>tinh</a:t>
            </a:r>
            <a:r>
              <a:rPr lang="en-US" sz="3200" dirty="0" smtClean="0"/>
              <a:t> </a:t>
            </a:r>
            <a:r>
              <a:rPr lang="en-US" sz="3200" dirty="0" err="1" smtClean="0"/>
              <a:t>trùng</a:t>
            </a:r>
            <a:endParaRPr lang="en-US" sz="3200" dirty="0" smtClean="0"/>
          </a:p>
          <a:p>
            <a:pPr marL="274320" indent="-274320" eaLnBrk="1" fontAlgn="auto" hangingPunct="1">
              <a:spcBef>
                <a:spcPts val="580"/>
              </a:spcBef>
              <a:spcAft>
                <a:spcPts val="0"/>
              </a:spcAft>
              <a:buFont typeface="Wingdings 2"/>
              <a:buChar char=""/>
              <a:defRPr/>
            </a:pPr>
            <a:r>
              <a:rPr lang="en-US" sz="3200" dirty="0" err="1" smtClean="0">
                <a:ea typeface="+mn-ea"/>
              </a:rPr>
              <a:t>Tiện</a:t>
            </a:r>
            <a:r>
              <a:rPr lang="en-US" sz="3200" dirty="0" smtClean="0">
                <a:ea typeface="+mn-ea"/>
              </a:rPr>
              <a:t> </a:t>
            </a:r>
            <a:r>
              <a:rPr lang="en-US" sz="3200" dirty="0" err="1" smtClean="0">
                <a:ea typeface="+mn-ea"/>
              </a:rPr>
              <a:t>lợi</a:t>
            </a:r>
            <a:endParaRPr lang="en-US" sz="3200" dirty="0" smtClean="0">
              <a:ea typeface="+mn-ea"/>
            </a:endParaRPr>
          </a:p>
          <a:p>
            <a:pPr marL="274320" indent="-274320" eaLnBrk="1" fontAlgn="auto" hangingPunct="1">
              <a:spcBef>
                <a:spcPts val="580"/>
              </a:spcBef>
              <a:spcAft>
                <a:spcPts val="0"/>
              </a:spcAft>
              <a:buFont typeface="Wingdings 2"/>
              <a:buChar char=""/>
              <a:defRPr/>
            </a:pPr>
            <a:r>
              <a:rPr lang="en-US" sz="3200" dirty="0" err="1" smtClean="0"/>
              <a:t>Ít</a:t>
            </a:r>
            <a:r>
              <a:rPr lang="en-US" sz="3200" dirty="0" smtClean="0"/>
              <a:t> </a:t>
            </a:r>
            <a:r>
              <a:rPr lang="en-US" sz="3200" dirty="0" err="1" smtClean="0"/>
              <a:t>tác</a:t>
            </a:r>
            <a:r>
              <a:rPr lang="en-US" sz="3200" dirty="0" smtClean="0"/>
              <a:t> </a:t>
            </a:r>
            <a:r>
              <a:rPr lang="en-US" sz="3200" dirty="0" err="1" smtClean="0"/>
              <a:t>dụng</a:t>
            </a:r>
            <a:r>
              <a:rPr lang="en-US" sz="3200" dirty="0" smtClean="0"/>
              <a:t> </a:t>
            </a:r>
            <a:r>
              <a:rPr lang="en-US" sz="3200" dirty="0" err="1" smtClean="0"/>
              <a:t>phụ</a:t>
            </a:r>
            <a:endParaRPr lang="en-US" sz="3200" dirty="0" smtClean="0">
              <a:ea typeface="+mn-ea"/>
            </a:endParaRPr>
          </a:p>
        </p:txBody>
      </p:sp>
      <p:sp>
        <p:nvSpPr>
          <p:cNvPr id="114695" name="Content Placeholder 6"/>
          <p:cNvSpPr>
            <a:spLocks noGrp="1"/>
          </p:cNvSpPr>
          <p:nvPr>
            <p:ph sz="half" idx="4"/>
          </p:nvPr>
        </p:nvSpPr>
        <p:spPr/>
        <p:txBody>
          <a:bodyPr>
            <a:normAutofit/>
          </a:bodyPr>
          <a:lstStyle/>
          <a:p>
            <a:pPr eaLnBrk="1" hangingPunct="1"/>
            <a:r>
              <a:rPr lang="en-US" sz="1800" dirty="0" err="1" smtClean="0">
                <a:latin typeface="+mj-lt"/>
              </a:rPr>
              <a:t>Ít</a:t>
            </a:r>
            <a:r>
              <a:rPr lang="en-US" sz="1800" dirty="0" smtClean="0">
                <a:latin typeface="+mj-lt"/>
              </a:rPr>
              <a:t> </a:t>
            </a:r>
            <a:r>
              <a:rPr lang="en-US" sz="1800" dirty="0" err="1" smtClean="0">
                <a:latin typeface="+mj-lt"/>
              </a:rPr>
              <a:t>hiệu</a:t>
            </a:r>
            <a:r>
              <a:rPr lang="en-US" sz="1800" dirty="0" smtClean="0">
                <a:latin typeface="+mj-lt"/>
              </a:rPr>
              <a:t> </a:t>
            </a:r>
            <a:r>
              <a:rPr lang="en-US" sz="1800" dirty="0" err="1" smtClean="0">
                <a:latin typeface="+mj-lt"/>
              </a:rPr>
              <a:t>quả</a:t>
            </a:r>
            <a:r>
              <a:rPr lang="en-US" sz="1800" dirty="0" smtClean="0">
                <a:latin typeface="+mj-lt"/>
              </a:rPr>
              <a:t> </a:t>
            </a:r>
            <a:r>
              <a:rPr lang="en-US" sz="1800" dirty="0" err="1" smtClean="0">
                <a:latin typeface="+mj-lt"/>
              </a:rPr>
              <a:t>hơn</a:t>
            </a:r>
            <a:r>
              <a:rPr lang="en-US" sz="1800" dirty="0" smtClean="0">
                <a:latin typeface="+mj-lt"/>
              </a:rPr>
              <a:t> </a:t>
            </a:r>
            <a:r>
              <a:rPr lang="en-US" sz="1800" dirty="0" err="1" smtClean="0">
                <a:latin typeface="+mj-lt"/>
              </a:rPr>
              <a:t>biện</a:t>
            </a:r>
            <a:r>
              <a:rPr lang="en-US" sz="1800" dirty="0" smtClean="0">
                <a:latin typeface="+mj-lt"/>
              </a:rPr>
              <a:t> </a:t>
            </a:r>
            <a:r>
              <a:rPr lang="en-US" sz="1800" dirty="0" err="1" smtClean="0">
                <a:latin typeface="+mj-lt"/>
              </a:rPr>
              <a:t>pháp</a:t>
            </a:r>
            <a:r>
              <a:rPr lang="en-US" sz="1800" dirty="0" smtClean="0">
                <a:latin typeface="+mj-lt"/>
              </a:rPr>
              <a:t> </a:t>
            </a:r>
            <a:r>
              <a:rPr lang="en-US" sz="1800" dirty="0" err="1" smtClean="0">
                <a:latin typeface="+mj-lt"/>
              </a:rPr>
              <a:t>ngừa</a:t>
            </a:r>
            <a:r>
              <a:rPr lang="en-US" sz="1800" dirty="0" smtClean="0">
                <a:latin typeface="+mj-lt"/>
              </a:rPr>
              <a:t> </a:t>
            </a:r>
            <a:r>
              <a:rPr lang="en-US" sz="1800" dirty="0" err="1" smtClean="0">
                <a:latin typeface="+mj-lt"/>
              </a:rPr>
              <a:t>thai</a:t>
            </a:r>
            <a:r>
              <a:rPr lang="en-US" sz="1800" dirty="0" smtClean="0">
                <a:latin typeface="+mj-lt"/>
              </a:rPr>
              <a:t> </a:t>
            </a:r>
            <a:r>
              <a:rPr lang="en-US" sz="1800" dirty="0" err="1" smtClean="0">
                <a:latin typeface="+mj-lt"/>
              </a:rPr>
              <a:t>sử</a:t>
            </a:r>
            <a:r>
              <a:rPr lang="en-US" sz="1800" dirty="0" smtClean="0">
                <a:latin typeface="+mj-lt"/>
              </a:rPr>
              <a:t> </a:t>
            </a:r>
            <a:r>
              <a:rPr lang="en-US" sz="1800" dirty="0" err="1" smtClean="0">
                <a:latin typeface="+mj-lt"/>
              </a:rPr>
              <a:t>dụng</a:t>
            </a:r>
            <a:r>
              <a:rPr lang="en-US" sz="1800" dirty="0" smtClean="0">
                <a:latin typeface="+mj-lt"/>
              </a:rPr>
              <a:t> </a:t>
            </a:r>
            <a:r>
              <a:rPr lang="en-US" sz="1800" dirty="0" err="1" smtClean="0">
                <a:latin typeface="+mj-lt"/>
              </a:rPr>
              <a:t>hormon</a:t>
            </a:r>
            <a:endParaRPr lang="en-US" sz="1800" dirty="0">
              <a:latin typeface="+mj-lt"/>
            </a:endParaRPr>
          </a:p>
          <a:p>
            <a:pPr lvl="1"/>
            <a:r>
              <a:rPr lang="en-US" sz="1800" dirty="0" err="1" smtClean="0">
                <a:latin typeface="+mj-lt"/>
              </a:rPr>
              <a:t>Sử</a:t>
            </a:r>
            <a:r>
              <a:rPr lang="en-US" sz="1800" dirty="0" smtClean="0">
                <a:latin typeface="+mj-lt"/>
              </a:rPr>
              <a:t> </a:t>
            </a:r>
            <a:r>
              <a:rPr lang="en-US" sz="1800" dirty="0" err="1" smtClean="0">
                <a:latin typeface="+mj-lt"/>
              </a:rPr>
              <a:t>dụng</a:t>
            </a:r>
            <a:r>
              <a:rPr lang="en-US" sz="1800" dirty="0" smtClean="0">
                <a:latin typeface="+mj-lt"/>
              </a:rPr>
              <a:t> </a:t>
            </a:r>
            <a:r>
              <a:rPr lang="en-US" sz="1800" dirty="0" err="1" smtClean="0">
                <a:latin typeface="+mj-lt"/>
              </a:rPr>
              <a:t>đúngCorrect</a:t>
            </a:r>
            <a:r>
              <a:rPr lang="en-US" sz="1800" dirty="0" smtClean="0">
                <a:latin typeface="+mj-lt"/>
              </a:rPr>
              <a:t> Use: </a:t>
            </a:r>
            <a:r>
              <a:rPr lang="en-US" sz="1800" dirty="0" err="1" smtClean="0">
                <a:latin typeface="+mj-lt"/>
              </a:rPr>
              <a:t>tỷ</a:t>
            </a:r>
            <a:r>
              <a:rPr lang="en-US" sz="1800" dirty="0" smtClean="0">
                <a:latin typeface="+mj-lt"/>
              </a:rPr>
              <a:t> </a:t>
            </a:r>
            <a:r>
              <a:rPr lang="en-US" sz="1800" dirty="0" err="1" smtClean="0">
                <a:latin typeface="+mj-lt"/>
              </a:rPr>
              <a:t>lệ</a:t>
            </a:r>
            <a:r>
              <a:rPr lang="en-US" sz="1800" dirty="0" smtClean="0">
                <a:latin typeface="+mj-lt"/>
              </a:rPr>
              <a:t> </a:t>
            </a:r>
            <a:r>
              <a:rPr lang="en-US" sz="1800" dirty="0" err="1" smtClean="0">
                <a:latin typeface="+mj-lt"/>
              </a:rPr>
              <a:t>thất</a:t>
            </a:r>
            <a:r>
              <a:rPr lang="en-US" sz="1800" dirty="0" smtClean="0">
                <a:latin typeface="+mj-lt"/>
              </a:rPr>
              <a:t> </a:t>
            </a:r>
            <a:r>
              <a:rPr lang="en-US" sz="1800" dirty="0" err="1" smtClean="0">
                <a:latin typeface="+mj-lt"/>
              </a:rPr>
              <a:t>bại</a:t>
            </a:r>
            <a:r>
              <a:rPr lang="en-US" sz="1800" dirty="0" smtClean="0">
                <a:latin typeface="+mj-lt"/>
              </a:rPr>
              <a:t> </a:t>
            </a:r>
            <a:r>
              <a:rPr lang="en-US" sz="1800" dirty="0"/>
              <a:t>2% </a:t>
            </a:r>
            <a:endParaRPr lang="en-US" sz="1800" dirty="0" smtClean="0">
              <a:latin typeface="+mj-lt"/>
            </a:endParaRPr>
          </a:p>
          <a:p>
            <a:pPr lvl="1" eaLnBrk="1" hangingPunct="1"/>
            <a:r>
              <a:rPr lang="en-US" sz="1800" dirty="0" err="1" smtClean="0">
                <a:latin typeface="+mj-lt"/>
              </a:rPr>
              <a:t>Cách</a:t>
            </a:r>
            <a:r>
              <a:rPr lang="en-US" sz="1800" dirty="0" smtClean="0">
                <a:latin typeface="+mj-lt"/>
              </a:rPr>
              <a:t> </a:t>
            </a:r>
            <a:r>
              <a:rPr lang="en-US" sz="1800" dirty="0" err="1" smtClean="0">
                <a:latin typeface="+mj-lt"/>
              </a:rPr>
              <a:t>sử</a:t>
            </a:r>
            <a:r>
              <a:rPr lang="en-US" sz="1800" dirty="0" smtClean="0">
                <a:latin typeface="+mj-lt"/>
              </a:rPr>
              <a:t> </a:t>
            </a:r>
            <a:r>
              <a:rPr lang="en-US" sz="1800" dirty="0" err="1" smtClean="0">
                <a:latin typeface="+mj-lt"/>
              </a:rPr>
              <a:t>dụng</a:t>
            </a:r>
            <a:r>
              <a:rPr lang="en-US" sz="1800" dirty="0" smtClean="0">
                <a:latin typeface="+mj-lt"/>
              </a:rPr>
              <a:t> </a:t>
            </a:r>
            <a:r>
              <a:rPr lang="en-US" sz="1800" dirty="0" err="1" smtClean="0">
                <a:latin typeface="+mj-lt"/>
              </a:rPr>
              <a:t>thông</a:t>
            </a:r>
            <a:r>
              <a:rPr lang="en-US" sz="1800" dirty="0" smtClean="0">
                <a:latin typeface="+mj-lt"/>
              </a:rPr>
              <a:t> </a:t>
            </a:r>
            <a:r>
              <a:rPr lang="en-US" sz="1800" dirty="0" err="1" smtClean="0">
                <a:latin typeface="+mj-lt"/>
              </a:rPr>
              <a:t>thường</a:t>
            </a:r>
            <a:r>
              <a:rPr lang="en-US" sz="1800" dirty="0" smtClean="0">
                <a:latin typeface="+mj-lt"/>
              </a:rPr>
              <a:t>: </a:t>
            </a:r>
            <a:r>
              <a:rPr lang="en-US" sz="1800" dirty="0" err="1" smtClean="0">
                <a:latin typeface="+mj-lt"/>
              </a:rPr>
              <a:t>tỷ</a:t>
            </a:r>
            <a:r>
              <a:rPr lang="en-US" sz="1800" dirty="0" smtClean="0">
                <a:latin typeface="+mj-lt"/>
              </a:rPr>
              <a:t> </a:t>
            </a:r>
            <a:r>
              <a:rPr lang="en-US" sz="1800" dirty="0" err="1" smtClean="0">
                <a:latin typeface="+mj-lt"/>
              </a:rPr>
              <a:t>lệ</a:t>
            </a:r>
            <a:r>
              <a:rPr lang="en-US" sz="1800" dirty="0" smtClean="0">
                <a:latin typeface="+mj-lt"/>
              </a:rPr>
              <a:t> </a:t>
            </a:r>
            <a:r>
              <a:rPr lang="en-US" sz="1800" dirty="0" err="1" smtClean="0">
                <a:latin typeface="+mj-lt"/>
              </a:rPr>
              <a:t>thất</a:t>
            </a:r>
            <a:r>
              <a:rPr lang="en-US" sz="1800" dirty="0" smtClean="0">
                <a:latin typeface="+mj-lt"/>
              </a:rPr>
              <a:t> </a:t>
            </a:r>
            <a:r>
              <a:rPr lang="en-US" sz="1800" dirty="0" err="1" smtClean="0">
                <a:latin typeface="+mj-lt"/>
              </a:rPr>
              <a:t>bại</a:t>
            </a:r>
            <a:r>
              <a:rPr lang="en-US" sz="1800" dirty="0" smtClean="0">
                <a:latin typeface="+mj-lt"/>
              </a:rPr>
              <a:t> 15</a:t>
            </a:r>
            <a:r>
              <a:rPr lang="en-US" sz="1800" dirty="0">
                <a:latin typeface="+mj-lt"/>
              </a:rPr>
              <a:t>% </a:t>
            </a:r>
            <a:r>
              <a:rPr lang="en-US" sz="1800" dirty="0" smtClean="0">
                <a:latin typeface="+mj-lt"/>
              </a:rPr>
              <a:t> </a:t>
            </a:r>
          </a:p>
          <a:p>
            <a:pPr eaLnBrk="1" hangingPunct="1"/>
            <a:r>
              <a:rPr lang="en-US" sz="1800" dirty="0" err="1" smtClean="0">
                <a:latin typeface="+mj-lt"/>
              </a:rPr>
              <a:t>Có</a:t>
            </a:r>
            <a:r>
              <a:rPr lang="en-US" sz="1800" dirty="0" smtClean="0">
                <a:latin typeface="+mj-lt"/>
              </a:rPr>
              <a:t> </a:t>
            </a:r>
            <a:r>
              <a:rPr lang="en-US" sz="1800" dirty="0" err="1" smtClean="0">
                <a:latin typeface="+mj-lt"/>
              </a:rPr>
              <a:t>thể</a:t>
            </a:r>
            <a:r>
              <a:rPr lang="en-US" sz="1800" dirty="0" smtClean="0">
                <a:latin typeface="+mj-lt"/>
              </a:rPr>
              <a:t> </a:t>
            </a:r>
            <a:r>
              <a:rPr lang="en-US" sz="1800" dirty="0" err="1" smtClean="0">
                <a:latin typeface="+mj-lt"/>
              </a:rPr>
              <a:t>giảm</a:t>
            </a:r>
            <a:r>
              <a:rPr lang="en-US" sz="1800" dirty="0" smtClean="0">
                <a:latin typeface="+mj-lt"/>
              </a:rPr>
              <a:t> </a:t>
            </a:r>
            <a:r>
              <a:rPr lang="en-US" sz="1800" dirty="0" err="1" smtClean="0">
                <a:latin typeface="+mj-lt"/>
              </a:rPr>
              <a:t>cảm</a:t>
            </a:r>
            <a:r>
              <a:rPr lang="en-US" sz="1800" dirty="0" smtClean="0">
                <a:latin typeface="+mj-lt"/>
              </a:rPr>
              <a:t> </a:t>
            </a:r>
            <a:r>
              <a:rPr lang="en-US" sz="1800" dirty="0" err="1" smtClean="0">
                <a:latin typeface="+mj-lt"/>
              </a:rPr>
              <a:t>giác</a:t>
            </a:r>
            <a:r>
              <a:rPr lang="en-US" sz="1800" dirty="0" smtClean="0">
                <a:latin typeface="+mj-lt"/>
              </a:rPr>
              <a:t> </a:t>
            </a:r>
            <a:r>
              <a:rPr lang="en-US" sz="1800" dirty="0" err="1" smtClean="0">
                <a:latin typeface="+mj-lt"/>
              </a:rPr>
              <a:t>khi</a:t>
            </a:r>
            <a:r>
              <a:rPr lang="en-US" sz="1800" dirty="0" smtClean="0">
                <a:latin typeface="+mj-lt"/>
              </a:rPr>
              <a:t> </a:t>
            </a:r>
            <a:r>
              <a:rPr lang="en-US" sz="1800" dirty="0" err="1" smtClean="0">
                <a:latin typeface="+mj-lt"/>
              </a:rPr>
              <a:t>giao</a:t>
            </a:r>
            <a:r>
              <a:rPr lang="en-US" sz="1800" dirty="0" smtClean="0">
                <a:latin typeface="+mj-lt"/>
              </a:rPr>
              <a:t> </a:t>
            </a:r>
            <a:r>
              <a:rPr lang="en-US" sz="1800" dirty="0" err="1" smtClean="0">
                <a:latin typeface="+mj-lt"/>
              </a:rPr>
              <a:t>hợp</a:t>
            </a:r>
            <a:endParaRPr lang="en-US" sz="1800" dirty="0" smtClean="0">
              <a:latin typeface="+mj-lt"/>
            </a:endParaRPr>
          </a:p>
          <a:p>
            <a:pPr eaLnBrk="1" hangingPunct="1"/>
            <a:r>
              <a:rPr lang="en-US" sz="1800" dirty="0" err="1" smtClean="0">
                <a:latin typeface="+mj-lt"/>
              </a:rPr>
              <a:t>Có</a:t>
            </a:r>
            <a:r>
              <a:rPr lang="en-US" sz="1800" dirty="0" smtClean="0">
                <a:latin typeface="+mj-lt"/>
              </a:rPr>
              <a:t> </a:t>
            </a:r>
            <a:r>
              <a:rPr lang="en-US" sz="1800" dirty="0" err="1" smtClean="0">
                <a:latin typeface="+mj-lt"/>
              </a:rPr>
              <a:t>thể</a:t>
            </a:r>
            <a:r>
              <a:rPr lang="en-US" sz="1800" dirty="0" smtClean="0">
                <a:latin typeface="+mj-lt"/>
              </a:rPr>
              <a:t> </a:t>
            </a:r>
            <a:r>
              <a:rPr lang="en-US" sz="1800" dirty="0" err="1" smtClean="0">
                <a:latin typeface="+mj-lt"/>
              </a:rPr>
              <a:t>giảm</a:t>
            </a:r>
            <a:r>
              <a:rPr lang="en-US" sz="1800" dirty="0" smtClean="0">
                <a:latin typeface="+mj-lt"/>
              </a:rPr>
              <a:t> </a:t>
            </a:r>
            <a:r>
              <a:rPr lang="en-US" sz="1800" dirty="0" err="1" smtClean="0">
                <a:latin typeface="+mj-lt"/>
              </a:rPr>
              <a:t>sự</a:t>
            </a:r>
            <a:r>
              <a:rPr lang="en-US" sz="1800" dirty="0" smtClean="0">
                <a:latin typeface="+mj-lt"/>
              </a:rPr>
              <a:t> </a:t>
            </a:r>
            <a:r>
              <a:rPr lang="en-US" sz="1800" dirty="0" err="1" smtClean="0">
                <a:latin typeface="+mj-lt"/>
              </a:rPr>
              <a:t>tự</a:t>
            </a:r>
            <a:r>
              <a:rPr lang="en-US" sz="1800" dirty="0" smtClean="0">
                <a:latin typeface="+mj-lt"/>
              </a:rPr>
              <a:t> </a:t>
            </a:r>
            <a:r>
              <a:rPr lang="en-US" sz="1800" dirty="0" err="1" smtClean="0">
                <a:latin typeface="+mj-lt"/>
              </a:rPr>
              <a:t>giác</a:t>
            </a:r>
            <a:endParaRPr lang="en-US" sz="1800" dirty="0">
              <a:latin typeface="+mj-lt"/>
            </a:endParaRPr>
          </a:p>
          <a:p>
            <a:pPr eaLnBrk="1" hangingPunct="1"/>
            <a:r>
              <a:rPr lang="en-US" sz="1800" dirty="0" err="1" smtClean="0">
                <a:latin typeface="+mj-lt"/>
              </a:rPr>
              <a:t>Có</a:t>
            </a:r>
            <a:r>
              <a:rPr lang="en-US" sz="1800" dirty="0" smtClean="0">
                <a:latin typeface="+mj-lt"/>
              </a:rPr>
              <a:t> </a:t>
            </a:r>
            <a:r>
              <a:rPr lang="en-US" sz="1800" dirty="0" err="1" smtClean="0">
                <a:latin typeface="+mj-lt"/>
              </a:rPr>
              <a:t>thể</a:t>
            </a:r>
            <a:r>
              <a:rPr lang="en-US" sz="1800" dirty="0" smtClean="0">
                <a:latin typeface="+mj-lt"/>
              </a:rPr>
              <a:t> </a:t>
            </a:r>
            <a:r>
              <a:rPr lang="en-US" sz="1800" dirty="0" err="1" smtClean="0">
                <a:latin typeface="+mj-lt"/>
              </a:rPr>
              <a:t>giảm</a:t>
            </a:r>
            <a:r>
              <a:rPr lang="en-US" sz="1800" dirty="0" smtClean="0">
                <a:latin typeface="+mj-lt"/>
              </a:rPr>
              <a:t> </a:t>
            </a:r>
            <a:r>
              <a:rPr lang="en-US" sz="1800" dirty="0" err="1" smtClean="0">
                <a:latin typeface="+mj-lt"/>
              </a:rPr>
              <a:t>khả</a:t>
            </a:r>
            <a:r>
              <a:rPr lang="en-US" sz="1800" dirty="0" smtClean="0">
                <a:latin typeface="+mj-lt"/>
              </a:rPr>
              <a:t> </a:t>
            </a:r>
            <a:r>
              <a:rPr lang="en-US" sz="1800" dirty="0" err="1" smtClean="0">
                <a:latin typeface="+mj-lt"/>
              </a:rPr>
              <a:t>năng</a:t>
            </a:r>
            <a:r>
              <a:rPr lang="en-US" sz="1800" dirty="0" smtClean="0">
                <a:latin typeface="+mj-lt"/>
              </a:rPr>
              <a:t> </a:t>
            </a:r>
            <a:r>
              <a:rPr lang="en-US" sz="1800" dirty="0" err="1" smtClean="0">
                <a:latin typeface="+mj-lt"/>
              </a:rPr>
              <a:t>cương</a:t>
            </a:r>
            <a:r>
              <a:rPr lang="en-US" sz="1800" dirty="0" smtClean="0">
                <a:latin typeface="+mj-lt"/>
              </a:rPr>
              <a:t> </a:t>
            </a:r>
            <a:r>
              <a:rPr lang="en-US" sz="1800" dirty="0" err="1" smtClean="0">
                <a:latin typeface="+mj-lt"/>
              </a:rPr>
              <a:t>dương</a:t>
            </a:r>
            <a:endParaRPr lang="en-US" sz="1800" dirty="0">
              <a:latin typeface="+mj-lt"/>
            </a:endParaRPr>
          </a:p>
          <a:p>
            <a:pPr eaLnBrk="1" hangingPunct="1"/>
            <a:r>
              <a:rPr lang="en-US" sz="1800" dirty="0" err="1" smtClean="0">
                <a:latin typeface="+mj-lt"/>
              </a:rPr>
              <a:t>Bối</a:t>
            </a:r>
            <a:r>
              <a:rPr lang="en-US" sz="1800" dirty="0" smtClean="0">
                <a:latin typeface="+mj-lt"/>
              </a:rPr>
              <a:t> </a:t>
            </a:r>
            <a:r>
              <a:rPr lang="en-US" sz="1800" dirty="0" err="1" smtClean="0">
                <a:latin typeface="+mj-lt"/>
              </a:rPr>
              <a:t>rối</a:t>
            </a:r>
            <a:r>
              <a:rPr lang="en-US" sz="1800" dirty="0" smtClean="0">
                <a:latin typeface="+mj-lt"/>
              </a:rPr>
              <a:t> </a:t>
            </a:r>
            <a:r>
              <a:rPr lang="en-US" sz="1800" dirty="0" err="1" smtClean="0">
                <a:latin typeface="+mj-lt"/>
              </a:rPr>
              <a:t>khi</a:t>
            </a:r>
            <a:r>
              <a:rPr lang="en-US" sz="1800" dirty="0" smtClean="0">
                <a:latin typeface="+mj-lt"/>
              </a:rPr>
              <a:t> </a:t>
            </a:r>
            <a:r>
              <a:rPr lang="en-US" sz="1800" dirty="0" err="1" smtClean="0">
                <a:latin typeface="+mj-lt"/>
              </a:rPr>
              <a:t>sử</a:t>
            </a:r>
            <a:r>
              <a:rPr lang="en-US" sz="1800" dirty="0" smtClean="0">
                <a:latin typeface="+mj-lt"/>
              </a:rPr>
              <a:t> </a:t>
            </a:r>
            <a:r>
              <a:rPr lang="en-US" sz="1800" dirty="0" err="1" smtClean="0">
                <a:latin typeface="+mj-lt"/>
              </a:rPr>
              <a:t>dụng</a:t>
            </a:r>
            <a:endParaRPr lang="en-US" sz="1800" dirty="0">
              <a:latin typeface="+mj-lt"/>
            </a:endParaRPr>
          </a:p>
        </p:txBody>
      </p:sp>
      <p:pic>
        <p:nvPicPr>
          <p:cNvPr id="11469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304800"/>
            <a:ext cx="2257425"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39605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rrowheads="1"/>
          </p:cNvSpPr>
          <p:nvPr>
            <p:ph type="title"/>
          </p:nvPr>
        </p:nvSpPr>
        <p:spPr>
          <a:xfrm>
            <a:off x="457200" y="304800"/>
            <a:ext cx="8077200" cy="1143000"/>
          </a:xfrm>
        </p:spPr>
        <p:txBody>
          <a:bodyPr>
            <a:normAutofit fontScale="90000"/>
          </a:bodyPr>
          <a:lstStyle/>
          <a:p>
            <a:pPr eaLnBrk="1" fontAlgn="auto" hangingPunct="1">
              <a:spcAft>
                <a:spcPts val="0"/>
              </a:spcAft>
              <a:defRPr/>
            </a:pPr>
            <a:r>
              <a:rPr lang="en-US" dirty="0" err="1" smtClean="0">
                <a:ea typeface="+mj-ea"/>
              </a:rPr>
              <a:t>Sử</a:t>
            </a:r>
            <a:r>
              <a:rPr lang="en-US" dirty="0" smtClean="0">
                <a:ea typeface="+mj-ea"/>
              </a:rPr>
              <a:t> </a:t>
            </a:r>
            <a:r>
              <a:rPr lang="en-US" dirty="0" err="1" smtClean="0">
                <a:ea typeface="+mj-ea"/>
              </a:rPr>
              <a:t>dụng</a:t>
            </a:r>
            <a:r>
              <a:rPr lang="en-US" dirty="0" smtClean="0">
                <a:ea typeface="+mj-ea"/>
              </a:rPr>
              <a:t> BCS </a:t>
            </a:r>
            <a:r>
              <a:rPr lang="en-US" dirty="0" err="1" smtClean="0">
                <a:ea typeface="+mj-ea"/>
              </a:rPr>
              <a:t>thường</a:t>
            </a:r>
            <a:r>
              <a:rPr lang="en-US" dirty="0" smtClean="0">
                <a:ea typeface="+mj-ea"/>
              </a:rPr>
              <a:t> </a:t>
            </a:r>
            <a:r>
              <a:rPr lang="en-US" dirty="0" err="1" smtClean="0">
                <a:ea typeface="+mj-ea"/>
              </a:rPr>
              <a:t>xuyên</a:t>
            </a:r>
            <a:r>
              <a:rPr lang="en-US" dirty="0" smtClean="0">
                <a:ea typeface="+mj-ea"/>
              </a:rPr>
              <a:t> </a:t>
            </a:r>
            <a:r>
              <a:rPr lang="en-US" dirty="0" err="1" smtClean="0">
                <a:ea typeface="+mj-ea"/>
              </a:rPr>
              <a:t>và</a:t>
            </a:r>
            <a:r>
              <a:rPr lang="en-US" dirty="0" smtClean="0">
                <a:ea typeface="+mj-ea"/>
              </a:rPr>
              <a:t> </a:t>
            </a:r>
            <a:r>
              <a:rPr lang="en-US" dirty="0" err="1" smtClean="0">
                <a:ea typeface="+mj-ea"/>
              </a:rPr>
              <a:t>liên</a:t>
            </a:r>
            <a:r>
              <a:rPr lang="en-US" dirty="0" smtClean="0">
                <a:ea typeface="+mj-ea"/>
              </a:rPr>
              <a:t> </a:t>
            </a:r>
            <a:r>
              <a:rPr lang="en-US" dirty="0" err="1" smtClean="0">
                <a:ea typeface="+mj-ea"/>
              </a:rPr>
              <a:t>tục</a:t>
            </a:r>
            <a:r>
              <a:rPr lang="en-US" dirty="0" smtClean="0">
                <a:ea typeface="+mj-ea"/>
              </a:rPr>
              <a:t> </a:t>
            </a:r>
            <a:r>
              <a:rPr lang="en-US" dirty="0" err="1" smtClean="0">
                <a:ea typeface="+mj-ea"/>
              </a:rPr>
              <a:t>có</a:t>
            </a:r>
            <a:r>
              <a:rPr lang="en-US" dirty="0" smtClean="0">
                <a:ea typeface="+mj-ea"/>
              </a:rPr>
              <a:t> </a:t>
            </a:r>
            <a:r>
              <a:rPr lang="en-US" dirty="0" err="1" smtClean="0">
                <a:ea typeface="+mj-ea"/>
              </a:rPr>
              <a:t>thể</a:t>
            </a:r>
            <a:r>
              <a:rPr lang="en-US" dirty="0" smtClean="0">
                <a:ea typeface="+mj-ea"/>
              </a:rPr>
              <a:t> </a:t>
            </a:r>
            <a:r>
              <a:rPr lang="en-US" dirty="0" err="1" smtClean="0">
                <a:ea typeface="+mj-ea"/>
              </a:rPr>
              <a:t>ngăn</a:t>
            </a:r>
            <a:r>
              <a:rPr lang="en-US" dirty="0" smtClean="0">
                <a:ea typeface="+mj-ea"/>
              </a:rPr>
              <a:t> </a:t>
            </a:r>
            <a:r>
              <a:rPr lang="en-US" dirty="0" err="1" smtClean="0">
                <a:ea typeface="+mj-ea"/>
              </a:rPr>
              <a:t>ngừa</a:t>
            </a:r>
            <a:r>
              <a:rPr lang="en-US" dirty="0" smtClean="0">
                <a:ea typeface="+mj-ea"/>
              </a:rPr>
              <a:t> </a:t>
            </a:r>
            <a:r>
              <a:rPr lang="en-US" dirty="0" err="1" smtClean="0">
                <a:ea typeface="+mj-ea"/>
              </a:rPr>
              <a:t>bệnh</a:t>
            </a:r>
            <a:r>
              <a:rPr lang="en-US" dirty="0" smtClean="0">
                <a:ea typeface="+mj-ea"/>
              </a:rPr>
              <a:t> LTĐTD</a:t>
            </a:r>
          </a:p>
        </p:txBody>
      </p:sp>
      <p:sp>
        <p:nvSpPr>
          <p:cNvPr id="116739" name="Rectangle 3"/>
          <p:cNvSpPr>
            <a:spLocks noGrp="1" noChangeArrowheads="1"/>
          </p:cNvSpPr>
          <p:nvPr>
            <p:ph type="body" sz="half" idx="1"/>
          </p:nvPr>
        </p:nvSpPr>
        <p:spPr>
          <a:xfrm>
            <a:off x="381000" y="1676400"/>
            <a:ext cx="8382000" cy="4953000"/>
          </a:xfrm>
        </p:spPr>
        <p:txBody>
          <a:bodyPr>
            <a:normAutofit/>
          </a:bodyPr>
          <a:lstStyle/>
          <a:p>
            <a:pPr eaLnBrk="1" hangingPunct="1">
              <a:spcBef>
                <a:spcPct val="15000"/>
              </a:spcBef>
            </a:pPr>
            <a:r>
              <a:rPr lang="en-US" sz="3000" b="1" dirty="0">
                <a:solidFill>
                  <a:schemeClr val="hlink"/>
                </a:solidFill>
                <a:latin typeface="+mj-lt"/>
              </a:rPr>
              <a:t>HIV: </a:t>
            </a:r>
            <a:r>
              <a:rPr lang="en-US" sz="3000" dirty="0" err="1" smtClean="0">
                <a:latin typeface="+mj-lt"/>
              </a:rPr>
              <a:t>giảm</a:t>
            </a:r>
            <a:r>
              <a:rPr lang="en-US" sz="3000" dirty="0" smtClean="0">
                <a:latin typeface="+mj-lt"/>
              </a:rPr>
              <a:t> </a:t>
            </a:r>
            <a:r>
              <a:rPr lang="en-US" sz="3000" dirty="0" err="1" smtClean="0">
                <a:latin typeface="+mj-lt"/>
              </a:rPr>
              <a:t>tỷ</a:t>
            </a:r>
            <a:r>
              <a:rPr lang="en-US" sz="3000" dirty="0" smtClean="0">
                <a:latin typeface="+mj-lt"/>
              </a:rPr>
              <a:t> </a:t>
            </a:r>
            <a:r>
              <a:rPr lang="en-US" sz="3000" dirty="0" err="1" smtClean="0">
                <a:latin typeface="+mj-lt"/>
              </a:rPr>
              <a:t>lệ</a:t>
            </a:r>
            <a:r>
              <a:rPr lang="en-US" sz="3000" dirty="0" smtClean="0">
                <a:latin typeface="+mj-lt"/>
              </a:rPr>
              <a:t> </a:t>
            </a:r>
            <a:r>
              <a:rPr lang="en-US" sz="3000" dirty="0" err="1" smtClean="0">
                <a:latin typeface="+mj-lt"/>
              </a:rPr>
              <a:t>lây</a:t>
            </a:r>
            <a:r>
              <a:rPr lang="en-US" sz="3000" dirty="0" smtClean="0">
                <a:latin typeface="+mj-lt"/>
              </a:rPr>
              <a:t> </a:t>
            </a:r>
            <a:r>
              <a:rPr lang="en-US" sz="3000" dirty="0" err="1" smtClean="0">
                <a:latin typeface="+mj-lt"/>
              </a:rPr>
              <a:t>truyền</a:t>
            </a:r>
            <a:r>
              <a:rPr lang="en-US" sz="3000" dirty="0" smtClean="0">
                <a:latin typeface="+mj-lt"/>
              </a:rPr>
              <a:t> 80</a:t>
            </a:r>
            <a:r>
              <a:rPr lang="en-US" dirty="0" smtClean="0">
                <a:latin typeface="+mj-lt"/>
              </a:rPr>
              <a:t>–</a:t>
            </a:r>
            <a:r>
              <a:rPr lang="en-US" sz="3000" dirty="0" smtClean="0">
                <a:latin typeface="+mj-lt"/>
              </a:rPr>
              <a:t>90%</a:t>
            </a:r>
            <a:endParaRPr lang="en-US" sz="3000" b="1" dirty="0">
              <a:solidFill>
                <a:schemeClr val="hlink"/>
              </a:solidFill>
              <a:latin typeface="+mj-lt"/>
            </a:endParaRPr>
          </a:p>
          <a:p>
            <a:pPr eaLnBrk="1" hangingPunct="1">
              <a:spcBef>
                <a:spcPct val="15000"/>
              </a:spcBef>
            </a:pPr>
            <a:r>
              <a:rPr lang="en-US" sz="3000" b="1" dirty="0">
                <a:solidFill>
                  <a:schemeClr val="hlink"/>
                </a:solidFill>
                <a:latin typeface="+mj-lt"/>
              </a:rPr>
              <a:t>HPV:</a:t>
            </a:r>
            <a:r>
              <a:rPr lang="en-US" sz="3000" dirty="0">
                <a:latin typeface="+mj-lt"/>
              </a:rPr>
              <a:t> </a:t>
            </a:r>
            <a:r>
              <a:rPr lang="en-US" sz="3000" dirty="0" err="1" smtClean="0">
                <a:latin typeface="+mj-lt"/>
              </a:rPr>
              <a:t>nghiên</a:t>
            </a:r>
            <a:r>
              <a:rPr lang="en-US" sz="3000" dirty="0" smtClean="0">
                <a:latin typeface="+mj-lt"/>
              </a:rPr>
              <a:t> </a:t>
            </a:r>
            <a:r>
              <a:rPr lang="en-US" sz="3000" dirty="0" err="1" smtClean="0">
                <a:latin typeface="+mj-lt"/>
              </a:rPr>
              <a:t>cứu</a:t>
            </a:r>
            <a:r>
              <a:rPr lang="en-US" sz="3000" dirty="0" smtClean="0">
                <a:latin typeface="+mj-lt"/>
              </a:rPr>
              <a:t> năm2006 </a:t>
            </a:r>
            <a:r>
              <a:rPr lang="en-US" sz="3000" dirty="0" err="1" smtClean="0">
                <a:latin typeface="+mj-lt"/>
              </a:rPr>
              <a:t>cho</a:t>
            </a:r>
            <a:r>
              <a:rPr lang="en-US" sz="3000" dirty="0" smtClean="0">
                <a:latin typeface="+mj-lt"/>
              </a:rPr>
              <a:t> </a:t>
            </a:r>
            <a:r>
              <a:rPr lang="en-US" sz="3000" dirty="0" err="1" smtClean="0">
                <a:latin typeface="+mj-lt"/>
              </a:rPr>
              <a:t>thấy</a:t>
            </a:r>
            <a:r>
              <a:rPr lang="en-US" sz="3000" dirty="0" smtClean="0">
                <a:latin typeface="+mj-lt"/>
              </a:rPr>
              <a:t> </a:t>
            </a:r>
            <a:r>
              <a:rPr lang="en-US" sz="3000" dirty="0" err="1" smtClean="0">
                <a:latin typeface="+mj-lt"/>
              </a:rPr>
              <a:t>giảm</a:t>
            </a:r>
            <a:r>
              <a:rPr lang="en-US" sz="3000" dirty="0" smtClean="0">
                <a:latin typeface="+mj-lt"/>
              </a:rPr>
              <a:t> </a:t>
            </a:r>
            <a:r>
              <a:rPr lang="en-US" sz="3000" dirty="0" err="1" smtClean="0">
                <a:latin typeface="+mj-lt"/>
              </a:rPr>
              <a:t>tỷ</a:t>
            </a:r>
            <a:r>
              <a:rPr lang="en-US" sz="3000" dirty="0" smtClean="0">
                <a:latin typeface="+mj-lt"/>
              </a:rPr>
              <a:t> </a:t>
            </a:r>
            <a:r>
              <a:rPr lang="en-US" sz="3000" dirty="0" err="1" smtClean="0">
                <a:latin typeface="+mj-lt"/>
              </a:rPr>
              <a:t>lệ</a:t>
            </a:r>
            <a:r>
              <a:rPr lang="en-US" sz="3000" dirty="0" smtClean="0">
                <a:latin typeface="+mj-lt"/>
              </a:rPr>
              <a:t> </a:t>
            </a:r>
            <a:r>
              <a:rPr lang="en-US" sz="3000" dirty="0" err="1" smtClean="0">
                <a:latin typeface="+mj-lt"/>
              </a:rPr>
              <a:t>lây</a:t>
            </a:r>
            <a:r>
              <a:rPr lang="en-US" sz="3000" dirty="0" smtClean="0">
                <a:latin typeface="+mj-lt"/>
              </a:rPr>
              <a:t> </a:t>
            </a:r>
            <a:r>
              <a:rPr lang="en-US" sz="3000" dirty="0" err="1" smtClean="0">
                <a:latin typeface="+mj-lt"/>
              </a:rPr>
              <a:t>truyền</a:t>
            </a:r>
            <a:r>
              <a:rPr lang="en-US" sz="3000" dirty="0" smtClean="0">
                <a:latin typeface="+mj-lt"/>
              </a:rPr>
              <a:t> 70%; </a:t>
            </a:r>
            <a:r>
              <a:rPr lang="en-US" sz="3000" dirty="0" err="1" smtClean="0">
                <a:latin typeface="+mj-lt"/>
              </a:rPr>
              <a:t>các</a:t>
            </a:r>
            <a:r>
              <a:rPr lang="en-US" sz="3000" dirty="0" smtClean="0">
                <a:latin typeface="+mj-lt"/>
              </a:rPr>
              <a:t> </a:t>
            </a:r>
            <a:r>
              <a:rPr lang="en-US" sz="3000" dirty="0" err="1" smtClean="0">
                <a:latin typeface="+mj-lt"/>
              </a:rPr>
              <a:t>nghiên</a:t>
            </a:r>
            <a:r>
              <a:rPr lang="en-US" sz="3000" dirty="0" smtClean="0">
                <a:latin typeface="+mj-lt"/>
              </a:rPr>
              <a:t> </a:t>
            </a:r>
            <a:r>
              <a:rPr lang="en-US" sz="3000" dirty="0" err="1" smtClean="0">
                <a:latin typeface="+mj-lt"/>
              </a:rPr>
              <a:t>cứu</a:t>
            </a:r>
            <a:r>
              <a:rPr lang="en-US" sz="3000" dirty="0" smtClean="0">
                <a:latin typeface="+mj-lt"/>
              </a:rPr>
              <a:t> </a:t>
            </a:r>
            <a:r>
              <a:rPr lang="en-US" sz="3000" dirty="0" err="1" smtClean="0">
                <a:latin typeface="+mj-lt"/>
              </a:rPr>
              <a:t>cho</a:t>
            </a:r>
            <a:r>
              <a:rPr lang="en-US" sz="3000" dirty="0" smtClean="0">
                <a:latin typeface="+mj-lt"/>
              </a:rPr>
              <a:t> </a:t>
            </a:r>
            <a:r>
              <a:rPr lang="en-US" sz="3000" dirty="0" err="1" smtClean="0">
                <a:latin typeface="+mj-lt"/>
              </a:rPr>
              <a:t>các</a:t>
            </a:r>
            <a:r>
              <a:rPr lang="en-US" sz="3000" dirty="0" smtClean="0">
                <a:latin typeface="+mj-lt"/>
              </a:rPr>
              <a:t> </a:t>
            </a:r>
            <a:r>
              <a:rPr lang="en-US" sz="3000" dirty="0" err="1" smtClean="0">
                <a:latin typeface="+mj-lt"/>
              </a:rPr>
              <a:t>kết</a:t>
            </a:r>
            <a:r>
              <a:rPr lang="en-US" sz="3000" dirty="0" smtClean="0">
                <a:latin typeface="+mj-lt"/>
              </a:rPr>
              <a:t> </a:t>
            </a:r>
            <a:r>
              <a:rPr lang="en-US" sz="3000" dirty="0" err="1" smtClean="0">
                <a:latin typeface="+mj-lt"/>
              </a:rPr>
              <a:t>quả</a:t>
            </a:r>
            <a:r>
              <a:rPr lang="en-US" sz="3000" dirty="0" smtClean="0">
                <a:latin typeface="+mj-lt"/>
              </a:rPr>
              <a:t> </a:t>
            </a:r>
            <a:r>
              <a:rPr lang="en-US" sz="3000" dirty="0" err="1" smtClean="0">
                <a:latin typeface="+mj-lt"/>
              </a:rPr>
              <a:t>khác</a:t>
            </a:r>
            <a:r>
              <a:rPr lang="en-US" sz="3000" dirty="0" smtClean="0">
                <a:latin typeface="+mj-lt"/>
              </a:rPr>
              <a:t> </a:t>
            </a:r>
            <a:r>
              <a:rPr lang="en-US" sz="3000" dirty="0" err="1" smtClean="0">
                <a:latin typeface="+mj-lt"/>
              </a:rPr>
              <a:t>nhau</a:t>
            </a:r>
            <a:endParaRPr lang="en-US" sz="3000" dirty="0">
              <a:latin typeface="+mj-lt"/>
            </a:endParaRPr>
          </a:p>
          <a:p>
            <a:pPr>
              <a:spcBef>
                <a:spcPct val="15000"/>
              </a:spcBef>
            </a:pPr>
            <a:r>
              <a:rPr lang="en-US" sz="3000" b="1" dirty="0" err="1" smtClean="0">
                <a:solidFill>
                  <a:schemeClr val="hlink"/>
                </a:solidFill>
                <a:latin typeface="+mj-lt"/>
              </a:rPr>
              <a:t>Lậu</a:t>
            </a:r>
            <a:r>
              <a:rPr lang="en-US" sz="3000" b="1" dirty="0" smtClean="0">
                <a:solidFill>
                  <a:schemeClr val="hlink"/>
                </a:solidFill>
                <a:latin typeface="+mj-lt"/>
              </a:rPr>
              <a:t>, </a:t>
            </a:r>
            <a:r>
              <a:rPr lang="en-US" sz="3000" b="1" dirty="0">
                <a:solidFill>
                  <a:schemeClr val="hlink"/>
                </a:solidFill>
                <a:latin typeface="+mj-lt"/>
              </a:rPr>
              <a:t>Chlamydia, and </a:t>
            </a:r>
            <a:r>
              <a:rPr lang="en-US" sz="3000" b="1" dirty="0" err="1" smtClean="0">
                <a:solidFill>
                  <a:schemeClr val="hlink"/>
                </a:solidFill>
                <a:latin typeface="+mj-lt"/>
              </a:rPr>
              <a:t>Trichomonas</a:t>
            </a:r>
            <a:r>
              <a:rPr lang="en-US" sz="3000" b="1" dirty="0" smtClean="0">
                <a:solidFill>
                  <a:schemeClr val="hlink"/>
                </a:solidFill>
                <a:latin typeface="+mj-lt"/>
              </a:rPr>
              <a:t>: </a:t>
            </a:r>
            <a:r>
              <a:rPr lang="en-US" sz="3000" dirty="0" err="1">
                <a:latin typeface="+mj-lt"/>
              </a:rPr>
              <a:t>sử</a:t>
            </a:r>
            <a:r>
              <a:rPr lang="en-US" sz="3000" dirty="0">
                <a:latin typeface="+mj-lt"/>
              </a:rPr>
              <a:t> </a:t>
            </a:r>
            <a:r>
              <a:rPr lang="en-US" sz="3000" dirty="0" err="1">
                <a:latin typeface="+mj-lt"/>
              </a:rPr>
              <a:t>dụng</a:t>
            </a:r>
            <a:r>
              <a:rPr lang="en-US" sz="3000" dirty="0">
                <a:latin typeface="+mj-lt"/>
              </a:rPr>
              <a:t> </a:t>
            </a:r>
            <a:r>
              <a:rPr lang="en-US" sz="3000" dirty="0" err="1">
                <a:latin typeface="+mj-lt"/>
              </a:rPr>
              <a:t>bao</a:t>
            </a:r>
            <a:r>
              <a:rPr lang="en-US" sz="3000" dirty="0">
                <a:latin typeface="+mj-lt"/>
              </a:rPr>
              <a:t> </a:t>
            </a:r>
            <a:r>
              <a:rPr lang="en-US" sz="3000" dirty="0" err="1">
                <a:latin typeface="+mj-lt"/>
              </a:rPr>
              <a:t>cao</a:t>
            </a:r>
            <a:r>
              <a:rPr lang="en-US" sz="3000" dirty="0">
                <a:latin typeface="+mj-lt"/>
              </a:rPr>
              <a:t> </a:t>
            </a:r>
            <a:r>
              <a:rPr lang="en-US" sz="3000" dirty="0" err="1">
                <a:latin typeface="+mj-lt"/>
              </a:rPr>
              <a:t>su</a:t>
            </a:r>
            <a:r>
              <a:rPr lang="en-US" sz="3000" dirty="0">
                <a:latin typeface="+mj-lt"/>
              </a:rPr>
              <a:t> </a:t>
            </a:r>
            <a:r>
              <a:rPr lang="en-US" sz="3000" dirty="0" err="1" smtClean="0">
                <a:latin typeface="+mj-lt"/>
              </a:rPr>
              <a:t>giảm</a:t>
            </a:r>
            <a:r>
              <a:rPr lang="en-US" sz="3000" dirty="0" smtClean="0">
                <a:latin typeface="+mj-lt"/>
              </a:rPr>
              <a:t> </a:t>
            </a:r>
            <a:r>
              <a:rPr lang="en-US" sz="3000" dirty="0" err="1" smtClean="0">
                <a:latin typeface="+mj-lt"/>
              </a:rPr>
              <a:t>tỷ</a:t>
            </a:r>
            <a:r>
              <a:rPr lang="en-US" sz="3000" dirty="0" smtClean="0">
                <a:latin typeface="+mj-lt"/>
              </a:rPr>
              <a:t> </a:t>
            </a:r>
            <a:r>
              <a:rPr lang="en-US" sz="3000" dirty="0" err="1" smtClean="0">
                <a:latin typeface="+mj-lt"/>
              </a:rPr>
              <a:t>lệ</a:t>
            </a:r>
            <a:r>
              <a:rPr lang="en-US" sz="3000" dirty="0" smtClean="0">
                <a:latin typeface="+mj-lt"/>
              </a:rPr>
              <a:t> </a:t>
            </a:r>
            <a:r>
              <a:rPr lang="en-US" sz="3000" dirty="0" err="1" smtClean="0">
                <a:latin typeface="+mj-lt"/>
              </a:rPr>
              <a:t>nhiễm</a:t>
            </a:r>
            <a:r>
              <a:rPr lang="en-US" sz="3000" dirty="0" smtClean="0">
                <a:latin typeface="+mj-lt"/>
              </a:rPr>
              <a:t> ở </a:t>
            </a:r>
            <a:r>
              <a:rPr lang="en-US" sz="3000" dirty="0" err="1" smtClean="0">
                <a:latin typeface="+mj-lt"/>
              </a:rPr>
              <a:t>cả</a:t>
            </a:r>
            <a:r>
              <a:rPr lang="en-US" sz="3000" dirty="0" smtClean="0">
                <a:latin typeface="+mj-lt"/>
              </a:rPr>
              <a:t> </a:t>
            </a:r>
            <a:r>
              <a:rPr lang="en-US" sz="3000" dirty="0" err="1" smtClean="0">
                <a:latin typeface="+mj-lt"/>
              </a:rPr>
              <a:t>nam</a:t>
            </a:r>
            <a:r>
              <a:rPr lang="en-US" sz="3000" dirty="0" smtClean="0">
                <a:latin typeface="+mj-lt"/>
              </a:rPr>
              <a:t> </a:t>
            </a:r>
            <a:r>
              <a:rPr lang="en-US" sz="3000" dirty="0" err="1" smtClean="0">
                <a:latin typeface="+mj-lt"/>
              </a:rPr>
              <a:t>và</a:t>
            </a:r>
            <a:r>
              <a:rPr lang="en-US" sz="3000" dirty="0" smtClean="0">
                <a:latin typeface="+mj-lt"/>
              </a:rPr>
              <a:t> </a:t>
            </a:r>
            <a:r>
              <a:rPr lang="en-US" sz="3000" dirty="0" err="1" smtClean="0">
                <a:latin typeface="+mj-lt"/>
              </a:rPr>
              <a:t>nữ</a:t>
            </a:r>
            <a:endParaRPr lang="en-US" sz="3000" b="1" dirty="0">
              <a:solidFill>
                <a:schemeClr val="hlink"/>
              </a:solidFill>
              <a:latin typeface="+mj-lt"/>
            </a:endParaRPr>
          </a:p>
          <a:p>
            <a:pPr eaLnBrk="1" hangingPunct="1">
              <a:spcBef>
                <a:spcPct val="15000"/>
              </a:spcBef>
            </a:pPr>
            <a:r>
              <a:rPr lang="en-US" sz="3000" b="1" dirty="0" smtClean="0">
                <a:solidFill>
                  <a:schemeClr val="hlink"/>
                </a:solidFill>
                <a:latin typeface="+mj-lt"/>
              </a:rPr>
              <a:t>Herpes </a:t>
            </a:r>
            <a:r>
              <a:rPr lang="en-US" sz="3000" b="1" dirty="0" err="1" smtClean="0">
                <a:solidFill>
                  <a:schemeClr val="hlink"/>
                </a:solidFill>
                <a:latin typeface="+mj-lt"/>
              </a:rPr>
              <a:t>sinh</a:t>
            </a:r>
            <a:r>
              <a:rPr lang="en-US" sz="3000" b="1" dirty="0" smtClean="0">
                <a:solidFill>
                  <a:schemeClr val="hlink"/>
                </a:solidFill>
                <a:latin typeface="+mj-lt"/>
              </a:rPr>
              <a:t> </a:t>
            </a:r>
            <a:r>
              <a:rPr lang="en-US" sz="3000" b="1" dirty="0" err="1" smtClean="0">
                <a:solidFill>
                  <a:schemeClr val="hlink"/>
                </a:solidFill>
                <a:latin typeface="+mj-lt"/>
              </a:rPr>
              <a:t>dục</a:t>
            </a:r>
            <a:r>
              <a:rPr lang="en-US" sz="3000" b="1" dirty="0" smtClean="0">
                <a:solidFill>
                  <a:schemeClr val="hlink"/>
                </a:solidFill>
                <a:latin typeface="+mj-lt"/>
              </a:rPr>
              <a:t>, </a:t>
            </a:r>
            <a:r>
              <a:rPr lang="en-US" sz="3000" b="1" dirty="0" err="1" smtClean="0">
                <a:solidFill>
                  <a:schemeClr val="hlink"/>
                </a:solidFill>
                <a:latin typeface="+mj-lt"/>
              </a:rPr>
              <a:t>Giang</a:t>
            </a:r>
            <a:r>
              <a:rPr lang="en-US" sz="3000" b="1" dirty="0" smtClean="0">
                <a:solidFill>
                  <a:schemeClr val="hlink"/>
                </a:solidFill>
                <a:latin typeface="+mj-lt"/>
              </a:rPr>
              <a:t> </a:t>
            </a:r>
            <a:r>
              <a:rPr lang="en-US" sz="3000" b="1" dirty="0" err="1" smtClean="0">
                <a:solidFill>
                  <a:schemeClr val="hlink"/>
                </a:solidFill>
                <a:latin typeface="+mj-lt"/>
              </a:rPr>
              <a:t>mai</a:t>
            </a:r>
            <a:r>
              <a:rPr lang="en-US" sz="3000" b="1" dirty="0" smtClean="0">
                <a:solidFill>
                  <a:schemeClr val="hlink"/>
                </a:solidFill>
                <a:latin typeface="+mj-lt"/>
              </a:rPr>
              <a:t>, and </a:t>
            </a:r>
            <a:r>
              <a:rPr lang="en-US" sz="3000" b="1" dirty="0" err="1" smtClean="0">
                <a:solidFill>
                  <a:schemeClr val="hlink"/>
                </a:solidFill>
                <a:latin typeface="+mj-lt"/>
              </a:rPr>
              <a:t>hạ</a:t>
            </a:r>
            <a:r>
              <a:rPr lang="en-US" sz="3000" b="1" dirty="0" smtClean="0">
                <a:solidFill>
                  <a:schemeClr val="hlink"/>
                </a:solidFill>
                <a:latin typeface="+mj-lt"/>
              </a:rPr>
              <a:t> cam </a:t>
            </a:r>
            <a:r>
              <a:rPr lang="en-US" sz="3000" b="1" dirty="0" err="1" smtClean="0">
                <a:solidFill>
                  <a:schemeClr val="hlink"/>
                </a:solidFill>
                <a:latin typeface="+mj-lt"/>
              </a:rPr>
              <a:t>mềm</a:t>
            </a:r>
            <a:r>
              <a:rPr lang="en-US" sz="3000" b="1" dirty="0" smtClean="0">
                <a:solidFill>
                  <a:schemeClr val="hlink"/>
                </a:solidFill>
                <a:latin typeface="+mj-lt"/>
              </a:rPr>
              <a:t>: </a:t>
            </a:r>
            <a:r>
              <a:rPr lang="en-US" sz="3000" dirty="0" smtClean="0">
                <a:latin typeface="+mj-lt"/>
              </a:rPr>
              <a:t> </a:t>
            </a:r>
            <a:r>
              <a:rPr lang="en-US" sz="3000" dirty="0" err="1" smtClean="0">
                <a:latin typeface="+mj-lt"/>
              </a:rPr>
              <a:t>nghiên</a:t>
            </a:r>
            <a:r>
              <a:rPr lang="en-US" sz="3000" dirty="0" smtClean="0">
                <a:latin typeface="+mj-lt"/>
              </a:rPr>
              <a:t> </a:t>
            </a:r>
            <a:r>
              <a:rPr lang="en-US" sz="3000" dirty="0" err="1" smtClean="0">
                <a:latin typeface="+mj-lt"/>
              </a:rPr>
              <a:t>cứu</a:t>
            </a:r>
            <a:r>
              <a:rPr lang="en-US" sz="3000" dirty="0" smtClean="0">
                <a:latin typeface="+mj-lt"/>
              </a:rPr>
              <a:t> </a:t>
            </a:r>
            <a:r>
              <a:rPr lang="en-US" sz="3000" dirty="0" err="1" smtClean="0">
                <a:latin typeface="+mj-lt"/>
              </a:rPr>
              <a:t>vẫn</a:t>
            </a:r>
            <a:r>
              <a:rPr lang="en-US" sz="3000" dirty="0" smtClean="0">
                <a:latin typeface="+mj-lt"/>
              </a:rPr>
              <a:t> </a:t>
            </a:r>
            <a:r>
              <a:rPr lang="en-US" sz="3000" dirty="0" err="1" smtClean="0">
                <a:latin typeface="+mj-lt"/>
              </a:rPr>
              <a:t>còn</a:t>
            </a:r>
            <a:r>
              <a:rPr lang="en-US" sz="3000" dirty="0" smtClean="0">
                <a:latin typeface="+mj-lt"/>
              </a:rPr>
              <a:t> </a:t>
            </a:r>
            <a:r>
              <a:rPr lang="en-US" sz="3000" dirty="0" err="1" smtClean="0">
                <a:latin typeface="+mj-lt"/>
              </a:rPr>
              <a:t>hạn</a:t>
            </a:r>
            <a:r>
              <a:rPr lang="en-US" sz="3000" dirty="0" smtClean="0">
                <a:latin typeface="+mj-lt"/>
              </a:rPr>
              <a:t> </a:t>
            </a:r>
            <a:r>
              <a:rPr lang="en-US" sz="3000" dirty="0" err="1" smtClean="0">
                <a:latin typeface="+mj-lt"/>
              </a:rPr>
              <a:t>chế</a:t>
            </a:r>
            <a:r>
              <a:rPr lang="en-US" sz="3000" dirty="0" smtClean="0">
                <a:latin typeface="+mj-lt"/>
              </a:rPr>
              <a:t> </a:t>
            </a:r>
            <a:r>
              <a:rPr lang="en-US" sz="3000" dirty="0" err="1" smtClean="0">
                <a:latin typeface="+mj-lt"/>
              </a:rPr>
              <a:t>nhưng</a:t>
            </a:r>
            <a:r>
              <a:rPr lang="en-US" sz="3000" dirty="0" smtClean="0">
                <a:latin typeface="+mj-lt"/>
              </a:rPr>
              <a:t> </a:t>
            </a:r>
            <a:r>
              <a:rPr lang="en-US" sz="3000" dirty="0" err="1" smtClean="0">
                <a:latin typeface="+mj-lt"/>
              </a:rPr>
              <a:t>có</a:t>
            </a:r>
            <a:r>
              <a:rPr lang="en-US" sz="3000" dirty="0" smtClean="0">
                <a:latin typeface="+mj-lt"/>
              </a:rPr>
              <a:t> </a:t>
            </a:r>
            <a:r>
              <a:rPr lang="en-US" sz="3000" dirty="0" err="1" smtClean="0">
                <a:latin typeface="+mj-lt"/>
              </a:rPr>
              <a:t>thể</a:t>
            </a:r>
            <a:r>
              <a:rPr lang="en-US" sz="3000" dirty="0" smtClean="0">
                <a:latin typeface="+mj-lt"/>
              </a:rPr>
              <a:t> </a:t>
            </a:r>
            <a:r>
              <a:rPr lang="en-US" sz="3000" dirty="0" err="1" smtClean="0">
                <a:latin typeface="+mj-lt"/>
              </a:rPr>
              <a:t>ngăn</a:t>
            </a:r>
            <a:r>
              <a:rPr lang="en-US" sz="3000" dirty="0" smtClean="0">
                <a:latin typeface="+mj-lt"/>
              </a:rPr>
              <a:t> </a:t>
            </a:r>
            <a:r>
              <a:rPr lang="en-US" sz="3000" dirty="0" err="1" smtClean="0">
                <a:latin typeface="+mj-lt"/>
              </a:rPr>
              <a:t>ngừa</a:t>
            </a:r>
            <a:r>
              <a:rPr lang="en-US" sz="3000" dirty="0" smtClean="0">
                <a:latin typeface="+mj-lt"/>
              </a:rPr>
              <a:t> </a:t>
            </a:r>
            <a:r>
              <a:rPr lang="en-US" sz="3000" dirty="0" err="1" smtClean="0">
                <a:latin typeface="+mj-lt"/>
              </a:rPr>
              <a:t>lây</a:t>
            </a:r>
            <a:r>
              <a:rPr lang="en-US" sz="3000" dirty="0" smtClean="0">
                <a:latin typeface="+mj-lt"/>
              </a:rPr>
              <a:t> </a:t>
            </a:r>
            <a:r>
              <a:rPr lang="en-US" sz="3000" dirty="0" err="1" smtClean="0">
                <a:latin typeface="+mj-lt"/>
              </a:rPr>
              <a:t>truyền</a:t>
            </a:r>
            <a:r>
              <a:rPr lang="en-US" sz="3000" dirty="0" smtClean="0">
                <a:latin typeface="+mj-lt"/>
              </a:rPr>
              <a:t> </a:t>
            </a:r>
            <a:r>
              <a:rPr lang="en-US" sz="3000" dirty="0" err="1" smtClean="0">
                <a:latin typeface="+mj-lt"/>
              </a:rPr>
              <a:t>khi</a:t>
            </a:r>
            <a:r>
              <a:rPr lang="en-US" sz="3000" dirty="0" smtClean="0">
                <a:latin typeface="+mj-lt"/>
              </a:rPr>
              <a:t> </a:t>
            </a:r>
            <a:r>
              <a:rPr lang="en-US" sz="3000" dirty="0" err="1" smtClean="0">
                <a:latin typeface="+mj-lt"/>
              </a:rPr>
              <a:t>không</a:t>
            </a:r>
            <a:r>
              <a:rPr lang="en-US" sz="3000" dirty="0" smtClean="0">
                <a:latin typeface="+mj-lt"/>
              </a:rPr>
              <a:t> </a:t>
            </a:r>
            <a:r>
              <a:rPr lang="en-US" sz="3000" dirty="0" err="1" smtClean="0">
                <a:latin typeface="+mj-lt"/>
              </a:rPr>
              <a:t>tiếp</a:t>
            </a:r>
            <a:r>
              <a:rPr lang="en-US" sz="3000" dirty="0" smtClean="0">
                <a:latin typeface="+mj-lt"/>
              </a:rPr>
              <a:t> </a:t>
            </a:r>
            <a:r>
              <a:rPr lang="en-US" sz="3000" dirty="0" err="1" smtClean="0">
                <a:latin typeface="+mj-lt"/>
              </a:rPr>
              <a:t>xúc</a:t>
            </a:r>
            <a:r>
              <a:rPr lang="en-US" sz="3000" dirty="0" smtClean="0">
                <a:latin typeface="+mj-lt"/>
              </a:rPr>
              <a:t> </a:t>
            </a:r>
            <a:r>
              <a:rPr lang="en-US" sz="3000" dirty="0" err="1" smtClean="0">
                <a:latin typeface="+mj-lt"/>
              </a:rPr>
              <a:t>vùng</a:t>
            </a:r>
            <a:r>
              <a:rPr lang="en-US" sz="3000" dirty="0" smtClean="0">
                <a:latin typeface="+mj-lt"/>
              </a:rPr>
              <a:t> </a:t>
            </a:r>
            <a:r>
              <a:rPr lang="en-US" sz="3000" dirty="0" err="1" smtClean="0">
                <a:latin typeface="+mj-lt"/>
              </a:rPr>
              <a:t>lây</a:t>
            </a:r>
            <a:r>
              <a:rPr lang="en-US" sz="3000" dirty="0" smtClean="0">
                <a:latin typeface="+mj-lt"/>
              </a:rPr>
              <a:t> </a:t>
            </a:r>
            <a:r>
              <a:rPr lang="en-US" sz="3000" dirty="0" err="1" smtClean="0">
                <a:latin typeface="+mj-lt"/>
              </a:rPr>
              <a:t>nhiễm</a:t>
            </a:r>
            <a:endParaRPr lang="en-US" sz="3000" dirty="0">
              <a:latin typeface="+mj-lt"/>
            </a:endParaRPr>
          </a:p>
        </p:txBody>
      </p:sp>
      <p:sp>
        <p:nvSpPr>
          <p:cNvPr id="116740" name="Slide Number Placeholder 5"/>
          <p:cNvSpPr>
            <a:spLocks noGrp="1"/>
          </p:cNvSpPr>
          <p:nvPr>
            <p:ph type="sldNum" sz="quarter" idx="11"/>
          </p:nvPr>
        </p:nvSpPr>
        <p:spPr bwMode="auto">
          <a:solidFill>
            <a:schemeClr val="bg1"/>
          </a:solidFill>
          <a:extLst>
            <a:ext uri="{91240B29-F687-4f45-9708-019B960494DF}">
              <a14:hiddenLine xmlns:a14="http://schemas.microsoft.com/office/drawing/2010/main" xmlns="" w="9525">
                <a:solidFill>
                  <a:srgbClr val="000000"/>
                </a:solidFill>
                <a:round/>
                <a:headEnd/>
                <a:tailEnd/>
              </a14:hiddenLine>
            </a:ext>
          </a:extLst>
        </p:spPr>
        <p:txBody>
          <a:bodyPr/>
          <a:lstStyle/>
          <a:p>
            <a:r>
              <a:rPr lang="en-US">
                <a:solidFill>
                  <a:schemeClr val="tx1"/>
                </a:solidFill>
              </a:rPr>
              <a:t>PRCH © 2007</a:t>
            </a:r>
          </a:p>
          <a:p>
            <a:fld id="{0C189DAB-DAD8-A744-938A-04A77F4E5260}" type="slidenum">
              <a:rPr lang="en-US">
                <a:solidFill>
                  <a:schemeClr val="tx1"/>
                </a:solidFill>
              </a:rPr>
              <a:pPr/>
              <a:t>32</a:t>
            </a:fld>
            <a:r>
              <a:rPr lang="en-US">
                <a:solidFill>
                  <a:schemeClr val="tx1"/>
                </a:solidFill>
              </a:rPr>
              <a:t>   </a:t>
            </a:r>
          </a:p>
        </p:txBody>
      </p:sp>
    </p:spTree>
    <p:extLst>
      <p:ext uri="{BB962C8B-B14F-4D97-AF65-F5344CB8AC3E}">
        <p14:creationId xmlns:p14="http://schemas.microsoft.com/office/powerpoint/2010/main" val="2246869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normAutofit/>
          </a:bodyPr>
          <a:lstStyle/>
          <a:p>
            <a:pPr eaLnBrk="1" fontAlgn="auto" hangingPunct="1">
              <a:spcAft>
                <a:spcPts val="0"/>
              </a:spcAft>
              <a:defRPr/>
            </a:pPr>
            <a:r>
              <a:rPr lang="en-US" dirty="0" err="1" smtClean="0">
                <a:ea typeface="+mj-ea"/>
              </a:rPr>
              <a:t>Tư</a:t>
            </a:r>
            <a:r>
              <a:rPr lang="en-US" dirty="0" smtClean="0">
                <a:ea typeface="+mj-ea"/>
              </a:rPr>
              <a:t> </a:t>
            </a:r>
            <a:r>
              <a:rPr lang="en-US" dirty="0" err="1" smtClean="0">
                <a:ea typeface="+mj-ea"/>
              </a:rPr>
              <a:t>vấn</a:t>
            </a:r>
            <a:r>
              <a:rPr lang="en-US" dirty="0" smtClean="0">
                <a:ea typeface="+mj-ea"/>
              </a:rPr>
              <a:t> VTN </a:t>
            </a:r>
            <a:r>
              <a:rPr lang="en-US" dirty="0" err="1" smtClean="0">
                <a:ea typeface="+mj-ea"/>
              </a:rPr>
              <a:t>hạn</a:t>
            </a:r>
            <a:r>
              <a:rPr lang="en-US" dirty="0" smtClean="0">
                <a:ea typeface="+mj-ea"/>
              </a:rPr>
              <a:t> </a:t>
            </a:r>
            <a:r>
              <a:rPr lang="en-US" dirty="0" err="1" smtClean="0">
                <a:ea typeface="+mj-ea"/>
              </a:rPr>
              <a:t>chế</a:t>
            </a:r>
            <a:r>
              <a:rPr lang="en-US" dirty="0" smtClean="0">
                <a:ea typeface="+mj-ea"/>
              </a:rPr>
              <a:t> </a:t>
            </a:r>
            <a:r>
              <a:rPr lang="en-US" dirty="0" err="1" smtClean="0">
                <a:ea typeface="+mj-ea"/>
              </a:rPr>
              <a:t>quan</a:t>
            </a:r>
            <a:r>
              <a:rPr lang="en-US" dirty="0" smtClean="0">
                <a:ea typeface="+mj-ea"/>
              </a:rPr>
              <a:t> </a:t>
            </a:r>
            <a:r>
              <a:rPr lang="en-US" dirty="0" err="1" smtClean="0">
                <a:ea typeface="+mj-ea"/>
              </a:rPr>
              <a:t>hệ</a:t>
            </a:r>
            <a:endParaRPr lang="en-US" dirty="0" smtClean="0">
              <a:ea typeface="+mj-ea"/>
            </a:endParaRPr>
          </a:p>
        </p:txBody>
      </p:sp>
      <p:sp>
        <p:nvSpPr>
          <p:cNvPr id="122883" name="Rectangle 3"/>
          <p:cNvSpPr>
            <a:spLocks noGrp="1" noChangeArrowheads="1"/>
          </p:cNvSpPr>
          <p:nvPr>
            <p:ph sz="quarter" idx="1"/>
          </p:nvPr>
        </p:nvSpPr>
        <p:spPr>
          <a:xfrm>
            <a:off x="533400" y="1447800"/>
            <a:ext cx="8305800" cy="5029200"/>
          </a:xfrm>
        </p:spPr>
        <p:txBody>
          <a:bodyPr>
            <a:normAutofit lnSpcReduction="10000"/>
          </a:bodyPr>
          <a:lstStyle/>
          <a:p>
            <a:pPr eaLnBrk="1" hangingPunct="1"/>
            <a:r>
              <a:rPr lang="en-US" sz="2400" dirty="0" err="1" smtClean="0">
                <a:latin typeface="+mj-lt"/>
              </a:rPr>
              <a:t>Khuyết</a:t>
            </a:r>
            <a:r>
              <a:rPr lang="en-US" sz="2400" dirty="0" smtClean="0">
                <a:latin typeface="+mj-lt"/>
              </a:rPr>
              <a:t> </a:t>
            </a:r>
            <a:r>
              <a:rPr lang="en-US" sz="2400" dirty="0" err="1" smtClean="0">
                <a:latin typeface="+mj-lt"/>
              </a:rPr>
              <a:t>khích</a:t>
            </a:r>
            <a:r>
              <a:rPr lang="en-US" sz="2400" dirty="0" smtClean="0">
                <a:latin typeface="+mj-lt"/>
              </a:rPr>
              <a:t> </a:t>
            </a:r>
            <a:r>
              <a:rPr lang="en-US" sz="2400" dirty="0" err="1" smtClean="0">
                <a:latin typeface="+mj-lt"/>
              </a:rPr>
              <a:t>hạn</a:t>
            </a:r>
            <a:r>
              <a:rPr lang="en-US" sz="2400" dirty="0" smtClean="0">
                <a:latin typeface="+mj-lt"/>
              </a:rPr>
              <a:t> </a:t>
            </a:r>
            <a:r>
              <a:rPr lang="en-US" sz="2400" dirty="0" err="1" smtClean="0">
                <a:latin typeface="+mj-lt"/>
              </a:rPr>
              <a:t>chế</a:t>
            </a:r>
            <a:r>
              <a:rPr lang="en-US" sz="2400" dirty="0" smtClean="0">
                <a:latin typeface="+mj-lt"/>
              </a:rPr>
              <a:t> </a:t>
            </a:r>
            <a:r>
              <a:rPr lang="en-US" sz="2400" dirty="0" err="1" smtClean="0">
                <a:latin typeface="+mj-lt"/>
              </a:rPr>
              <a:t>quan</a:t>
            </a:r>
            <a:r>
              <a:rPr lang="en-US" sz="2400" dirty="0" smtClean="0">
                <a:latin typeface="+mj-lt"/>
              </a:rPr>
              <a:t> </a:t>
            </a:r>
            <a:r>
              <a:rPr lang="en-US" sz="2400" dirty="0" err="1" smtClean="0">
                <a:latin typeface="+mj-lt"/>
              </a:rPr>
              <a:t>hệ</a:t>
            </a:r>
            <a:endParaRPr lang="en-US" sz="2400" dirty="0">
              <a:latin typeface="+mj-lt"/>
            </a:endParaRPr>
          </a:p>
          <a:p>
            <a:pPr lvl="1" eaLnBrk="1" hangingPunct="1"/>
            <a:r>
              <a:rPr lang="en-US" dirty="0" err="1" smtClean="0">
                <a:latin typeface="+mj-lt"/>
              </a:rPr>
              <a:t>Với</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kiện</a:t>
            </a:r>
            <a:r>
              <a:rPr lang="en-US" dirty="0" smtClean="0">
                <a:latin typeface="+mj-lt"/>
              </a:rPr>
              <a:t> </a:t>
            </a:r>
            <a:r>
              <a:rPr lang="en-US" dirty="0" err="1" smtClean="0">
                <a:latin typeface="+mj-lt"/>
              </a:rPr>
              <a:t>có</a:t>
            </a:r>
            <a:r>
              <a:rPr lang="en-US" dirty="0" smtClean="0">
                <a:latin typeface="+mj-lt"/>
              </a:rPr>
              <a:t> </a:t>
            </a:r>
            <a:r>
              <a:rPr lang="en-US" dirty="0" err="1" smtClean="0">
                <a:latin typeface="+mj-lt"/>
              </a:rPr>
              <a:t>kiến</a:t>
            </a:r>
            <a:r>
              <a:rPr lang="en-US" dirty="0" smtClean="0">
                <a:latin typeface="+mj-lt"/>
              </a:rPr>
              <a:t> </a:t>
            </a:r>
            <a:r>
              <a:rPr lang="en-US" dirty="0" err="1" smtClean="0">
                <a:latin typeface="+mj-lt"/>
              </a:rPr>
              <a:t>thức</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giới</a:t>
            </a:r>
            <a:r>
              <a:rPr lang="en-US" dirty="0" smtClean="0">
                <a:latin typeface="+mj-lt"/>
              </a:rPr>
              <a:t> </a:t>
            </a:r>
            <a:r>
              <a:rPr lang="en-US" dirty="0" err="1" smtClean="0">
                <a:latin typeface="+mj-lt"/>
              </a:rPr>
              <a:t>tính</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tăng</a:t>
            </a:r>
            <a:r>
              <a:rPr lang="en-US" dirty="0" smtClean="0">
                <a:latin typeface="+mj-lt"/>
              </a:rPr>
              <a:t> </a:t>
            </a:r>
            <a:r>
              <a:rPr lang="en-US" dirty="0" err="1" smtClean="0">
                <a:latin typeface="+mj-lt"/>
              </a:rPr>
              <a:t>cao</a:t>
            </a:r>
            <a:r>
              <a:rPr lang="en-US" dirty="0" smtClean="0">
                <a:latin typeface="+mj-lt"/>
              </a:rPr>
              <a:t> </a:t>
            </a:r>
            <a:r>
              <a:rPr lang="en-US" dirty="0" err="1" smtClean="0">
                <a:latin typeface="+mj-lt"/>
              </a:rPr>
              <a:t>tính</a:t>
            </a:r>
            <a:r>
              <a:rPr lang="en-US" dirty="0" smtClean="0">
                <a:latin typeface="+mj-lt"/>
              </a:rPr>
              <a:t> </a:t>
            </a:r>
            <a:r>
              <a:rPr lang="en-US" dirty="0" err="1" smtClean="0">
                <a:latin typeface="+mj-lt"/>
              </a:rPr>
              <a:t>tự</a:t>
            </a:r>
            <a:r>
              <a:rPr lang="en-US" dirty="0" smtClean="0">
                <a:latin typeface="+mj-lt"/>
              </a:rPr>
              <a:t> </a:t>
            </a:r>
            <a:r>
              <a:rPr lang="en-US" dirty="0" err="1" smtClean="0">
                <a:latin typeface="+mj-lt"/>
              </a:rPr>
              <a:t>giác</a:t>
            </a:r>
            <a:endParaRPr lang="en-US" dirty="0">
              <a:latin typeface="+mj-lt"/>
            </a:endParaRPr>
          </a:p>
          <a:p>
            <a:pPr lvl="1" eaLnBrk="1" hangingPunct="1"/>
            <a:r>
              <a:rPr lang="en-US" dirty="0" err="1" smtClean="0">
                <a:latin typeface="+mj-lt"/>
              </a:rPr>
              <a:t>Không</a:t>
            </a:r>
            <a:r>
              <a:rPr lang="en-US" dirty="0" smtClean="0">
                <a:latin typeface="+mj-lt"/>
              </a:rPr>
              <a:t> </a:t>
            </a:r>
            <a:r>
              <a:rPr lang="en-US" dirty="0" err="1" smtClean="0">
                <a:latin typeface="+mj-lt"/>
              </a:rPr>
              <a:t>xấu</a:t>
            </a:r>
            <a:r>
              <a:rPr lang="en-US" dirty="0" smtClean="0">
                <a:latin typeface="+mj-lt"/>
              </a:rPr>
              <a:t> </a:t>
            </a:r>
            <a:r>
              <a:rPr lang="en-US" dirty="0" err="1" smtClean="0">
                <a:latin typeface="+mj-lt"/>
              </a:rPr>
              <a:t>hổ</a:t>
            </a:r>
            <a:r>
              <a:rPr lang="en-US" dirty="0" smtClean="0">
                <a:latin typeface="+mj-lt"/>
              </a:rPr>
              <a:t> </a:t>
            </a:r>
            <a:r>
              <a:rPr lang="en-US" dirty="0" err="1" smtClean="0">
                <a:latin typeface="+mj-lt"/>
              </a:rPr>
              <a:t>đối</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những</a:t>
            </a:r>
            <a:r>
              <a:rPr lang="en-US" dirty="0" smtClean="0">
                <a:latin typeface="+mj-lt"/>
              </a:rPr>
              <a:t> </a:t>
            </a:r>
            <a:r>
              <a:rPr lang="en-US" dirty="0" err="1" smtClean="0">
                <a:latin typeface="+mj-lt"/>
              </a:rPr>
              <a:t>ai</a:t>
            </a:r>
            <a:r>
              <a:rPr lang="en-US" dirty="0" smtClean="0">
                <a:latin typeface="+mj-lt"/>
              </a:rPr>
              <a:t> </a:t>
            </a:r>
            <a:r>
              <a:rPr lang="en-US" dirty="0" err="1" smtClean="0">
                <a:latin typeface="+mj-lt"/>
              </a:rPr>
              <a:t>đã</a:t>
            </a:r>
            <a:r>
              <a:rPr lang="en-US" dirty="0" smtClean="0">
                <a:latin typeface="+mj-lt"/>
              </a:rPr>
              <a:t> </a:t>
            </a:r>
            <a:r>
              <a:rPr lang="en-US" dirty="0" err="1" smtClean="0">
                <a:latin typeface="+mj-lt"/>
              </a:rPr>
              <a:t>có</a:t>
            </a:r>
            <a:r>
              <a:rPr lang="en-US" dirty="0" smtClean="0">
                <a:latin typeface="+mj-lt"/>
              </a:rPr>
              <a:t> </a:t>
            </a:r>
            <a:r>
              <a:rPr lang="en-US" dirty="0">
                <a:latin typeface="+mj-lt"/>
              </a:rPr>
              <a:t> </a:t>
            </a:r>
            <a:r>
              <a:rPr lang="en-US" dirty="0" err="1" smtClean="0">
                <a:latin typeface="+mj-lt"/>
              </a:rPr>
              <a:t>quan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tình</a:t>
            </a:r>
            <a:r>
              <a:rPr lang="en-US" dirty="0" smtClean="0">
                <a:latin typeface="+mj-lt"/>
              </a:rPr>
              <a:t> </a:t>
            </a:r>
            <a:r>
              <a:rPr lang="en-US" dirty="0" err="1" smtClean="0">
                <a:latin typeface="+mj-lt"/>
              </a:rPr>
              <a:t>dục</a:t>
            </a:r>
            <a:endParaRPr lang="en-US" dirty="0">
              <a:latin typeface="+mj-lt"/>
            </a:endParaRPr>
          </a:p>
          <a:p>
            <a:r>
              <a:rPr lang="vi-VN" sz="2400" dirty="0">
                <a:latin typeface="Calibri" panose="020F0502020204030204" pitchFamily="34" charset="0"/>
              </a:rPr>
              <a:t>Đánh giá sự sẵn sàng </a:t>
            </a:r>
            <a:r>
              <a:rPr lang="en-US" sz="2400" dirty="0" err="1" smtClean="0">
                <a:latin typeface="Calibri" panose="020F0502020204030204" pitchFamily="34" charset="0"/>
              </a:rPr>
              <a:t>hạn</a:t>
            </a:r>
            <a:r>
              <a:rPr lang="en-US" sz="2400" dirty="0" smtClean="0">
                <a:latin typeface="Calibri" panose="020F0502020204030204" pitchFamily="34" charset="0"/>
              </a:rPr>
              <a:t> </a:t>
            </a:r>
            <a:r>
              <a:rPr lang="en-US" sz="2400" dirty="0" err="1" smtClean="0">
                <a:latin typeface="Calibri" panose="020F0502020204030204" pitchFamily="34" charset="0"/>
              </a:rPr>
              <a:t>chế</a:t>
            </a:r>
            <a:r>
              <a:rPr lang="en-US" sz="2400" dirty="0" smtClean="0">
                <a:latin typeface="Calibri" panose="020F0502020204030204" pitchFamily="34" charset="0"/>
              </a:rPr>
              <a:t> </a:t>
            </a:r>
            <a:r>
              <a:rPr lang="en-US" sz="2400" dirty="0" err="1" smtClean="0">
                <a:latin typeface="Calibri" panose="020F0502020204030204" pitchFamily="34" charset="0"/>
              </a:rPr>
              <a:t>quan</a:t>
            </a:r>
            <a:r>
              <a:rPr lang="en-US" sz="2400" dirty="0" smtClean="0">
                <a:latin typeface="Calibri" panose="020F0502020204030204" pitchFamily="34" charset="0"/>
              </a:rPr>
              <a:t> </a:t>
            </a:r>
            <a:r>
              <a:rPr lang="en-US" sz="2400" dirty="0" err="1" smtClean="0">
                <a:latin typeface="Calibri" panose="020F0502020204030204" pitchFamily="34" charset="0"/>
              </a:rPr>
              <a:t>hệ</a:t>
            </a:r>
            <a:r>
              <a:rPr lang="en-US" sz="2400" dirty="0" smtClean="0">
                <a:latin typeface="Calibri" panose="020F0502020204030204" pitchFamily="34" charset="0"/>
              </a:rPr>
              <a:t>, </a:t>
            </a:r>
            <a:r>
              <a:rPr lang="en-US" sz="2400" dirty="0" err="1" smtClean="0">
                <a:latin typeface="Calibri" panose="020F0502020204030204" pitchFamily="34" charset="0"/>
              </a:rPr>
              <a:t>những</a:t>
            </a:r>
            <a:r>
              <a:rPr lang="en-US" sz="2400" dirty="0" smtClean="0">
                <a:latin typeface="Calibri" panose="020F0502020204030204" pitchFamily="34" charset="0"/>
              </a:rPr>
              <a:t> </a:t>
            </a:r>
            <a:r>
              <a:rPr lang="en-US" sz="2400" dirty="0" err="1" smtClean="0">
                <a:latin typeface="Calibri" panose="020F0502020204030204" pitchFamily="34" charset="0"/>
              </a:rPr>
              <a:t>yếu</a:t>
            </a:r>
            <a:r>
              <a:rPr lang="en-US" sz="2400" dirty="0" smtClean="0">
                <a:latin typeface="Calibri" panose="020F0502020204030204" pitchFamily="34" charset="0"/>
              </a:rPr>
              <a:t> </a:t>
            </a:r>
            <a:r>
              <a:rPr lang="en-US" sz="2400" dirty="0" err="1" smtClean="0">
                <a:latin typeface="Calibri" panose="020F0502020204030204" pitchFamily="34" charset="0"/>
              </a:rPr>
              <a:t>tố</a:t>
            </a:r>
            <a:r>
              <a:rPr lang="en-US" sz="2400" dirty="0" smtClean="0">
                <a:latin typeface="Calibri" panose="020F0502020204030204" pitchFamily="34" charset="0"/>
              </a:rPr>
              <a:t> </a:t>
            </a:r>
            <a:r>
              <a:rPr lang="en-US" sz="2400" dirty="0" err="1" smtClean="0">
                <a:latin typeface="Calibri" panose="020F0502020204030204" pitchFamily="34" charset="0"/>
              </a:rPr>
              <a:t>ủng</a:t>
            </a:r>
            <a:r>
              <a:rPr lang="en-US" sz="2400" dirty="0" smtClean="0">
                <a:latin typeface="Calibri" panose="020F0502020204030204" pitchFamily="34" charset="0"/>
              </a:rPr>
              <a:t> </a:t>
            </a:r>
            <a:r>
              <a:rPr lang="en-US" sz="2400" dirty="0" err="1" smtClean="0">
                <a:latin typeface="Calibri" panose="020F0502020204030204" pitchFamily="34" charset="0"/>
              </a:rPr>
              <a:t>hộ</a:t>
            </a:r>
            <a:r>
              <a:rPr lang="en-US" sz="2400" dirty="0" smtClean="0">
                <a:latin typeface="Calibri" panose="020F0502020204030204" pitchFamily="34" charset="0"/>
              </a:rPr>
              <a:t> </a:t>
            </a:r>
            <a:r>
              <a:rPr lang="en-US" sz="2400" dirty="0" err="1" smtClean="0">
                <a:latin typeface="Calibri" panose="020F0502020204030204" pitchFamily="34" charset="0"/>
              </a:rPr>
              <a:t>và</a:t>
            </a:r>
            <a:r>
              <a:rPr lang="en-US" sz="2400" dirty="0" smtClean="0">
                <a:latin typeface="Calibri" panose="020F0502020204030204" pitchFamily="34" charset="0"/>
              </a:rPr>
              <a:t> </a:t>
            </a:r>
            <a:r>
              <a:rPr lang="en-US" sz="2400" dirty="0" err="1" smtClean="0">
                <a:latin typeface="Calibri" panose="020F0502020204030204" pitchFamily="34" charset="0"/>
              </a:rPr>
              <a:t>trở</a:t>
            </a:r>
            <a:r>
              <a:rPr lang="en-US" sz="2400" dirty="0" smtClean="0">
                <a:latin typeface="Calibri" panose="020F0502020204030204" pitchFamily="34" charset="0"/>
              </a:rPr>
              <a:t> </a:t>
            </a:r>
            <a:r>
              <a:rPr lang="en-US" sz="2400" dirty="0" err="1" smtClean="0">
                <a:latin typeface="Calibri" panose="020F0502020204030204" pitchFamily="34" charset="0"/>
              </a:rPr>
              <a:t>ngại</a:t>
            </a:r>
            <a:r>
              <a:rPr lang="en-US" sz="2400" dirty="0" smtClean="0">
                <a:latin typeface="Calibri" panose="020F0502020204030204" pitchFamily="34" charset="0"/>
              </a:rPr>
              <a:t> </a:t>
            </a:r>
            <a:r>
              <a:rPr lang="en-US" sz="2400" dirty="0" err="1" smtClean="0">
                <a:latin typeface="Calibri" panose="020F0502020204030204" pitchFamily="34" charset="0"/>
              </a:rPr>
              <a:t>việc</a:t>
            </a:r>
            <a:r>
              <a:rPr lang="en-US" sz="2400" dirty="0" smtClean="0">
                <a:latin typeface="Calibri" panose="020F0502020204030204" pitchFamily="34" charset="0"/>
              </a:rPr>
              <a:t> </a:t>
            </a:r>
            <a:r>
              <a:rPr lang="en-US" sz="2400" dirty="0" err="1" smtClean="0">
                <a:latin typeface="Calibri" panose="020F0502020204030204" pitchFamily="34" charset="0"/>
              </a:rPr>
              <a:t>hạn</a:t>
            </a:r>
            <a:r>
              <a:rPr lang="en-US" sz="2400" dirty="0" smtClean="0">
                <a:latin typeface="Calibri" panose="020F0502020204030204" pitchFamily="34" charset="0"/>
              </a:rPr>
              <a:t> </a:t>
            </a:r>
            <a:r>
              <a:rPr lang="en-US" sz="2400" dirty="0" err="1" smtClean="0">
                <a:latin typeface="Calibri" panose="020F0502020204030204" pitchFamily="34" charset="0"/>
              </a:rPr>
              <a:t>chế</a:t>
            </a:r>
            <a:endParaRPr lang="en-US" sz="2400" dirty="0" smtClean="0">
              <a:latin typeface="Calibri" panose="020F0502020204030204" pitchFamily="34" charset="0"/>
            </a:endParaRPr>
          </a:p>
          <a:p>
            <a:r>
              <a:rPr lang="vi-VN" sz="2400" dirty="0" smtClean="0">
                <a:latin typeface="Calibri" panose="020F0502020204030204" pitchFamily="34" charset="0"/>
              </a:rPr>
              <a:t>Thực </a:t>
            </a:r>
            <a:r>
              <a:rPr lang="vi-VN" sz="2400" dirty="0">
                <a:latin typeface="Calibri" panose="020F0502020204030204" pitchFamily="34" charset="0"/>
              </a:rPr>
              <a:t>hành kỹ năng giao tiếp để thảo luận về ý định với </a:t>
            </a:r>
            <a:r>
              <a:rPr lang="en-US" sz="2400" dirty="0" err="1" smtClean="0">
                <a:latin typeface="Calibri" panose="020F0502020204030204" pitchFamily="34" charset="0"/>
              </a:rPr>
              <a:t>bạn</a:t>
            </a:r>
            <a:r>
              <a:rPr lang="en-US" sz="2400" dirty="0" smtClean="0">
                <a:latin typeface="Calibri" panose="020F0502020204030204" pitchFamily="34" charset="0"/>
              </a:rPr>
              <a:t> </a:t>
            </a:r>
            <a:r>
              <a:rPr lang="en-US" sz="2400" dirty="0" err="1" smtClean="0">
                <a:latin typeface="Calibri" panose="020F0502020204030204" pitchFamily="34" charset="0"/>
              </a:rPr>
              <a:t>tình</a:t>
            </a:r>
            <a:endParaRPr lang="vi-VN" sz="2400" dirty="0">
              <a:latin typeface="Calibri" panose="020F0502020204030204" pitchFamily="34" charset="0"/>
            </a:endParaRPr>
          </a:p>
          <a:p>
            <a:r>
              <a:rPr lang="vi-VN" sz="2400" dirty="0">
                <a:latin typeface="Calibri" panose="020F0502020204030204" pitchFamily="34" charset="0"/>
              </a:rPr>
              <a:t>Thảo luận về kế hoạch dự phòng nếu ý định </a:t>
            </a:r>
            <a:r>
              <a:rPr lang="en-US" sz="2400" dirty="0" err="1" smtClean="0">
                <a:latin typeface="Calibri" panose="020F0502020204030204" pitchFamily="34" charset="0"/>
              </a:rPr>
              <a:t>thất</a:t>
            </a:r>
            <a:r>
              <a:rPr lang="en-US" sz="2400" dirty="0" smtClean="0">
                <a:latin typeface="Calibri" panose="020F0502020204030204" pitchFamily="34" charset="0"/>
              </a:rPr>
              <a:t> </a:t>
            </a:r>
            <a:r>
              <a:rPr lang="en-US" sz="2400" dirty="0" err="1" smtClean="0">
                <a:latin typeface="Calibri" panose="020F0502020204030204" pitchFamily="34" charset="0"/>
              </a:rPr>
              <a:t>bại</a:t>
            </a:r>
            <a:endParaRPr lang="en-US" sz="2400" dirty="0" smtClean="0">
              <a:latin typeface="Calibri" panose="020F0502020204030204" pitchFamily="34" charset="0"/>
            </a:endParaRPr>
          </a:p>
          <a:p>
            <a:r>
              <a:rPr lang="vi-VN" sz="2400" dirty="0" smtClean="0">
                <a:latin typeface="Calibri" panose="020F0502020204030204" pitchFamily="34" charset="0"/>
              </a:rPr>
              <a:t>Cung </a:t>
            </a:r>
            <a:r>
              <a:rPr lang="vi-VN" sz="2400" dirty="0">
                <a:latin typeface="Calibri" panose="020F0502020204030204" pitchFamily="34" charset="0"/>
              </a:rPr>
              <a:t>cấp bao cao su và thuốc </a:t>
            </a:r>
            <a:r>
              <a:rPr lang="en-US" sz="2400" dirty="0" err="1" smtClean="0">
                <a:latin typeface="Calibri" panose="020F0502020204030204" pitchFamily="34" charset="0"/>
              </a:rPr>
              <a:t>ngừa</a:t>
            </a:r>
            <a:r>
              <a:rPr lang="en-US" sz="2400" dirty="0" smtClean="0">
                <a:latin typeface="Calibri" panose="020F0502020204030204" pitchFamily="34" charset="0"/>
              </a:rPr>
              <a:t> </a:t>
            </a:r>
            <a:r>
              <a:rPr lang="en-US" sz="2400" dirty="0" err="1" smtClean="0">
                <a:latin typeface="Calibri" panose="020F0502020204030204" pitchFamily="34" charset="0"/>
              </a:rPr>
              <a:t>thai</a:t>
            </a:r>
            <a:r>
              <a:rPr lang="en-US" sz="2400" dirty="0" smtClean="0">
                <a:latin typeface="Calibri" panose="020F0502020204030204" pitchFamily="34" charset="0"/>
              </a:rPr>
              <a:t> </a:t>
            </a:r>
            <a:r>
              <a:rPr lang="en-US" sz="2400" dirty="0" err="1" smtClean="0">
                <a:latin typeface="Calibri" panose="020F0502020204030204" pitchFamily="34" charset="0"/>
              </a:rPr>
              <a:t>khẩn</a:t>
            </a:r>
            <a:r>
              <a:rPr lang="en-US" sz="2400" dirty="0" smtClean="0">
                <a:latin typeface="Calibri" panose="020F0502020204030204" pitchFamily="34" charset="0"/>
              </a:rPr>
              <a:t> </a:t>
            </a:r>
            <a:r>
              <a:rPr lang="en-US" sz="2400" dirty="0" err="1" smtClean="0">
                <a:latin typeface="Calibri" panose="020F0502020204030204" pitchFamily="34" charset="0"/>
              </a:rPr>
              <a:t>cấp</a:t>
            </a:r>
            <a:endParaRPr lang="en-US" sz="2400" dirty="0" smtClean="0">
              <a:latin typeface="Calibri" panose="020F0502020204030204" pitchFamily="34" charset="0"/>
            </a:endParaRPr>
          </a:p>
          <a:p>
            <a:pPr marL="0" indent="0">
              <a:buNone/>
            </a:pPr>
            <a:r>
              <a:rPr lang="en-US" sz="2400" dirty="0">
                <a:latin typeface="Calibri" panose="020F0502020204030204" pitchFamily="34" charset="0"/>
              </a:rPr>
              <a:t>	</a:t>
            </a:r>
            <a:r>
              <a:rPr lang="vi-VN" sz="2400" dirty="0" smtClean="0">
                <a:latin typeface="Calibri" panose="020F0502020204030204" pitchFamily="34" charset="0"/>
              </a:rPr>
              <a:t>theo toa</a:t>
            </a:r>
            <a:endParaRPr lang="en-US" sz="2400" dirty="0">
              <a:latin typeface="Calibri" panose="020F0502020204030204" pitchFamily="34" charset="0"/>
            </a:endParaRPr>
          </a:p>
        </p:txBody>
      </p:sp>
      <p:pic>
        <p:nvPicPr>
          <p:cNvPr id="12288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8832" y="5087203"/>
            <a:ext cx="1820368" cy="1770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04547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304800" y="0"/>
            <a:ext cx="8458200" cy="1143000"/>
          </a:xfrm>
        </p:spPr>
        <p:txBody>
          <a:bodyPr>
            <a:normAutofit fontScale="90000"/>
          </a:bodyPr>
          <a:lstStyle/>
          <a:p>
            <a:pPr eaLnBrk="1" fontAlgn="auto" hangingPunct="1">
              <a:spcAft>
                <a:spcPts val="0"/>
              </a:spcAft>
              <a:defRPr/>
            </a:pPr>
            <a:r>
              <a:rPr lang="en-US" smtClean="0">
                <a:ea typeface="+mj-ea"/>
              </a:rPr>
              <a:t>Provider Resources: Adolescent Reproductive Healthcare</a:t>
            </a:r>
            <a:endParaRPr lang="en-US" sz="3600" dirty="0">
              <a:ea typeface="+mj-ea"/>
            </a:endParaRPr>
          </a:p>
        </p:txBody>
      </p:sp>
      <p:sp>
        <p:nvSpPr>
          <p:cNvPr id="58370" name="Slide Number Placeholder 4"/>
          <p:cNvSpPr>
            <a:spLocks noGrp="1"/>
          </p:cNvSpPr>
          <p:nvPr>
            <p:ph type="sldNum" sz="quarter" idx="12"/>
          </p:nvPr>
        </p:nvSpPr>
        <p:spPr bwMode="auto">
          <a:xfrm>
            <a:off x="914400" y="6172200"/>
            <a:ext cx="3962400" cy="457200"/>
          </a:xfrm>
          <a:prstGeom prst="rect">
            <a:avLst/>
          </a:prstGeom>
          <a:noFill/>
          <a:ln>
            <a:miter lim="800000"/>
            <a:headEnd/>
            <a:tailEnd/>
          </a:ln>
        </p:spPr>
        <p:txBody>
          <a:bodyPr wrap="square" lIns="91440" tIns="45720" rIns="91440" bIns="45720" anchorCtr="0"/>
          <a:lstStyle/>
          <a:p>
            <a:pPr algn="l">
              <a:defRPr/>
            </a:pPr>
            <a:endParaRPr lang="en-US">
              <a:solidFill>
                <a:schemeClr val="tx2"/>
              </a:solidFill>
              <a:latin typeface="Times New Roman" pitchFamily="18" charset="0"/>
              <a:ea typeface="+mj-ea"/>
              <a:cs typeface="+mj-cs"/>
            </a:endParaRPr>
          </a:p>
          <a:p>
            <a:pPr algn="l">
              <a:defRPr/>
            </a:pPr>
            <a:endParaRPr lang="en-US">
              <a:solidFill>
                <a:schemeClr val="tx2"/>
              </a:solidFill>
              <a:latin typeface="Times New Roman" pitchFamily="18" charset="0"/>
              <a:ea typeface="+mj-ea"/>
              <a:cs typeface="+mj-cs"/>
            </a:endParaRPr>
          </a:p>
          <a:p>
            <a:pPr algn="l">
              <a:defRPr/>
            </a:pPr>
            <a:endParaRPr lang="en-US">
              <a:solidFill>
                <a:schemeClr val="tx2"/>
              </a:solidFill>
              <a:latin typeface="Times New Roman" pitchFamily="18" charset="0"/>
              <a:ea typeface="+mj-ea"/>
              <a:cs typeface="+mj-cs"/>
            </a:endParaRPr>
          </a:p>
        </p:txBody>
      </p:sp>
      <p:sp>
        <p:nvSpPr>
          <p:cNvPr id="126980" name="Rectangle 3"/>
          <p:cNvSpPr>
            <a:spLocks noGrp="1" noChangeArrowheads="1"/>
          </p:cNvSpPr>
          <p:nvPr>
            <p:ph sz="quarter" idx="1"/>
          </p:nvPr>
        </p:nvSpPr>
        <p:spPr>
          <a:xfrm>
            <a:off x="457200" y="1295400"/>
            <a:ext cx="8382000" cy="5486400"/>
          </a:xfrm>
        </p:spPr>
        <p:txBody>
          <a:bodyPr/>
          <a:lstStyle/>
          <a:p>
            <a:pPr eaLnBrk="1" hangingPunct="1">
              <a:lnSpc>
                <a:spcPct val="80000"/>
              </a:lnSpc>
              <a:buFont typeface="Wingdings" charset="0"/>
              <a:buNone/>
            </a:pPr>
            <a:r>
              <a:rPr lang="en-US" sz="1800">
                <a:latin typeface="Perpetua" charset="0"/>
              </a:rPr>
              <a:t>Resources:</a:t>
            </a:r>
          </a:p>
          <a:p>
            <a:pPr eaLnBrk="1" hangingPunct="1"/>
            <a:r>
              <a:rPr lang="en-US" sz="1800">
                <a:latin typeface="Perpetua" charset="0"/>
                <a:hlinkClick r:id="rId3"/>
              </a:rPr>
              <a:t>www.who.int </a:t>
            </a:r>
            <a:r>
              <a:rPr lang="en-US" sz="1800">
                <a:latin typeface="Perpetua" charset="0"/>
              </a:rPr>
              <a:t>– medical eligibility criteria</a:t>
            </a:r>
            <a:endParaRPr lang="en-US" sz="1800">
              <a:latin typeface="Perpetua" charset="0"/>
              <a:hlinkClick r:id=""/>
            </a:endParaRPr>
          </a:p>
          <a:p>
            <a:pPr eaLnBrk="1" hangingPunct="1"/>
            <a:r>
              <a:rPr lang="en-US" sz="1800">
                <a:latin typeface="Perpetua" charset="0"/>
                <a:hlinkClick r:id=""/>
              </a:rPr>
              <a:t>www.reproductiveaccess.org</a:t>
            </a:r>
            <a:r>
              <a:rPr lang="en-US" sz="1800">
                <a:latin typeface="Perpetua" charset="0"/>
              </a:rPr>
              <a:t> – materials for provider and patients</a:t>
            </a:r>
          </a:p>
          <a:p>
            <a:pPr eaLnBrk="1" hangingPunct="1">
              <a:lnSpc>
                <a:spcPct val="80000"/>
              </a:lnSpc>
            </a:pPr>
            <a:r>
              <a:rPr lang="en-US" sz="1800">
                <a:solidFill>
                  <a:schemeClr val="hlink"/>
                </a:solidFill>
                <a:latin typeface="Perpetua" charset="0"/>
                <a:hlinkClick r:id="rId4"/>
              </a:rPr>
              <a:t>www.prch.org</a:t>
            </a:r>
            <a:r>
              <a:rPr lang="en-US" sz="1800">
                <a:solidFill>
                  <a:schemeClr val="hlink"/>
                </a:solidFill>
                <a:latin typeface="Perpetua" charset="0"/>
              </a:rPr>
              <a:t> </a:t>
            </a:r>
            <a:r>
              <a:rPr lang="en-US" sz="1800">
                <a:latin typeface="Perpetua" charset="0"/>
              </a:rPr>
              <a:t>- Physicians for Reproductive Choice and Health</a:t>
            </a:r>
          </a:p>
          <a:p>
            <a:pPr eaLnBrk="1" hangingPunct="1">
              <a:lnSpc>
                <a:spcPct val="80000"/>
              </a:lnSpc>
            </a:pPr>
            <a:r>
              <a:rPr lang="en-US" sz="1800">
                <a:solidFill>
                  <a:schemeClr val="hlink"/>
                </a:solidFill>
                <a:latin typeface="Perpetua" charset="0"/>
                <a:hlinkClick r:id="rId5"/>
              </a:rPr>
              <a:t>www.aap.org</a:t>
            </a:r>
            <a:r>
              <a:rPr lang="en-US" sz="1800">
                <a:solidFill>
                  <a:schemeClr val="hlink"/>
                </a:solidFill>
                <a:latin typeface="Perpetua" charset="0"/>
              </a:rPr>
              <a:t> </a:t>
            </a:r>
            <a:r>
              <a:rPr lang="en-US" sz="1800">
                <a:latin typeface="Perpetua" charset="0"/>
              </a:rPr>
              <a:t> - The American Academy of Pediatrics</a:t>
            </a:r>
          </a:p>
          <a:p>
            <a:pPr eaLnBrk="1" hangingPunct="1">
              <a:lnSpc>
                <a:spcPct val="80000"/>
              </a:lnSpc>
            </a:pPr>
            <a:r>
              <a:rPr lang="en-US" sz="1800">
                <a:latin typeface="Perpetua" charset="0"/>
                <a:hlinkClick r:id="rId6"/>
              </a:rPr>
              <a:t>www.acog.org </a:t>
            </a:r>
            <a:r>
              <a:rPr lang="en-US" sz="1800">
                <a:latin typeface="Perpetua" charset="0"/>
              </a:rPr>
              <a:t>- The American College of Obstetricians and Gynecologists</a:t>
            </a:r>
          </a:p>
          <a:p>
            <a:pPr eaLnBrk="1" hangingPunct="1">
              <a:lnSpc>
                <a:spcPct val="80000"/>
              </a:lnSpc>
            </a:pPr>
            <a:r>
              <a:rPr lang="en-US" sz="1800">
                <a:latin typeface="Perpetua" charset="0"/>
                <a:hlinkClick r:id="rId7"/>
              </a:rPr>
              <a:t>www.adolescenthealth.org</a:t>
            </a:r>
            <a:r>
              <a:rPr lang="en-US" sz="1800" u="sng">
                <a:latin typeface="Perpetua" charset="0"/>
              </a:rPr>
              <a:t> </a:t>
            </a:r>
            <a:r>
              <a:rPr lang="en-US" sz="1800">
                <a:latin typeface="Perpetua" charset="0"/>
              </a:rPr>
              <a:t>- The Society for Adolescent Medicine </a:t>
            </a:r>
          </a:p>
          <a:p>
            <a:pPr eaLnBrk="1" hangingPunct="1">
              <a:lnSpc>
                <a:spcPct val="80000"/>
              </a:lnSpc>
            </a:pPr>
            <a:r>
              <a:rPr lang="en-US" sz="1800">
                <a:latin typeface="Perpetua" charset="0"/>
                <a:hlinkClick r:id="rId8"/>
              </a:rPr>
              <a:t>http://www.aclu.org/reproductiverights/</a:t>
            </a:r>
            <a:r>
              <a:rPr lang="en-US" sz="1800">
                <a:latin typeface="Perpetua" charset="0"/>
              </a:rPr>
              <a:t> </a:t>
            </a:r>
            <a:r>
              <a:rPr lang="en-US" sz="1800">
                <a:solidFill>
                  <a:schemeClr val="hlink"/>
                </a:solidFill>
                <a:latin typeface="Perpetua" charset="0"/>
              </a:rPr>
              <a:t> </a:t>
            </a:r>
            <a:r>
              <a:rPr lang="en-US" sz="1800">
                <a:latin typeface="Perpetua" charset="0"/>
              </a:rPr>
              <a:t>- The Reproductive Freedom Project of the American Civil Liberties Union </a:t>
            </a:r>
          </a:p>
          <a:p>
            <a:pPr eaLnBrk="1" hangingPunct="1">
              <a:lnSpc>
                <a:spcPct val="80000"/>
              </a:lnSpc>
            </a:pPr>
            <a:r>
              <a:rPr lang="en-US" sz="1800">
                <a:latin typeface="Perpetua" charset="0"/>
                <a:hlinkClick r:id="rId9"/>
              </a:rPr>
              <a:t>www.advocatesforyouth.org</a:t>
            </a:r>
            <a:r>
              <a:rPr lang="en-US" sz="1800">
                <a:latin typeface="Perpetua" charset="0"/>
              </a:rPr>
              <a:t> – Advocates for Youth</a:t>
            </a:r>
          </a:p>
          <a:p>
            <a:pPr eaLnBrk="1" hangingPunct="1">
              <a:lnSpc>
                <a:spcPct val="80000"/>
              </a:lnSpc>
            </a:pPr>
            <a:r>
              <a:rPr lang="en-US" sz="1800">
                <a:latin typeface="Perpetua" charset="0"/>
                <a:hlinkClick r:id="rId10"/>
              </a:rPr>
              <a:t>www.guttmacher.org</a:t>
            </a:r>
            <a:r>
              <a:rPr lang="en-US" sz="1800">
                <a:latin typeface="Perpetua" charset="0"/>
              </a:rPr>
              <a:t> – Guttmacher Institute</a:t>
            </a:r>
          </a:p>
          <a:p>
            <a:pPr eaLnBrk="1" hangingPunct="1">
              <a:lnSpc>
                <a:spcPct val="80000"/>
              </a:lnSpc>
            </a:pPr>
            <a:r>
              <a:rPr lang="en-US" sz="1800">
                <a:latin typeface="Perpetua" charset="0"/>
                <a:hlinkClick r:id="rId11"/>
              </a:rPr>
              <a:t>www.cahl.org/</a:t>
            </a:r>
            <a:r>
              <a:rPr lang="en-US" sz="1800">
                <a:latin typeface="Perpetua" charset="0"/>
              </a:rPr>
              <a:t> - Center for Adolescent Health and the Law </a:t>
            </a:r>
          </a:p>
          <a:p>
            <a:pPr eaLnBrk="1" hangingPunct="1">
              <a:lnSpc>
                <a:spcPct val="80000"/>
              </a:lnSpc>
            </a:pPr>
            <a:r>
              <a:rPr lang="en-US" sz="1800" u="sng">
                <a:latin typeface="Perpetua" charset="0"/>
                <a:hlinkClick r:id="rId12"/>
              </a:rPr>
              <a:t>www.gynob.emory.edu</a:t>
            </a:r>
            <a:r>
              <a:rPr lang="en-US" sz="1800">
                <a:latin typeface="Perpetua" charset="0"/>
              </a:rPr>
              <a:t> - The Jane Fonda Center of Emory University</a:t>
            </a:r>
          </a:p>
          <a:p>
            <a:pPr eaLnBrk="1" hangingPunct="1">
              <a:lnSpc>
                <a:spcPct val="80000"/>
              </a:lnSpc>
            </a:pPr>
            <a:r>
              <a:rPr lang="en-US" sz="1800">
                <a:latin typeface="Perpetua" charset="0"/>
                <a:hlinkClick r:id="rId13"/>
              </a:rPr>
              <a:t>www.siecus.org</a:t>
            </a:r>
            <a:r>
              <a:rPr lang="en-US" sz="1800">
                <a:latin typeface="Perpetua" charset="0"/>
              </a:rPr>
              <a:t> - The Sexuality Information and Education Council of the United States</a:t>
            </a:r>
          </a:p>
          <a:p>
            <a:pPr eaLnBrk="1" hangingPunct="1">
              <a:lnSpc>
                <a:spcPct val="80000"/>
              </a:lnSpc>
            </a:pPr>
            <a:r>
              <a:rPr lang="en-US" sz="1800">
                <a:latin typeface="Perpetua" charset="0"/>
                <a:hlinkClick r:id="rId14"/>
              </a:rPr>
              <a:t>www.arhp.org</a:t>
            </a:r>
            <a:r>
              <a:rPr lang="en-US" sz="1800">
                <a:latin typeface="Perpetua" charset="0"/>
              </a:rPr>
              <a:t> - The Association of Reproductive Health Professionals</a:t>
            </a:r>
          </a:p>
        </p:txBody>
      </p:sp>
      <p:pic>
        <p:nvPicPr>
          <p:cNvPr id="126981" name="Picture 10" descr="FinalMCcover07"/>
          <p:cNvPicPr>
            <a:picLocks noChangeAspect="1" noChangeArrowheads="1"/>
          </p:cNvPicPr>
          <p:nvPr/>
        </p:nvPicPr>
        <p:blipFill>
          <a:blip r:embed="rId15">
            <a:extLst>
              <a:ext uri="{28A0092B-C50C-407E-A947-70E740481C1C}">
                <a14:useLocalDpi xmlns:a14="http://schemas.microsoft.com/office/drawing/2010/main" val="0"/>
              </a:ext>
            </a:extLst>
          </a:blip>
          <a:srcRect l="7715" t="6140" r="7715" b="10747"/>
          <a:stretch>
            <a:fillRect/>
          </a:stretch>
        </p:blipFill>
        <p:spPr bwMode="auto">
          <a:xfrm>
            <a:off x="7924800" y="228600"/>
            <a:ext cx="97155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418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685800" y="228600"/>
            <a:ext cx="8229600" cy="1143000"/>
          </a:xfrm>
        </p:spPr>
        <p:txBody>
          <a:bodyPr>
            <a:normAutofit fontScale="90000"/>
          </a:bodyPr>
          <a:lstStyle/>
          <a:p>
            <a:pPr eaLnBrk="1" fontAlgn="auto" hangingPunct="1">
              <a:spcAft>
                <a:spcPts val="0"/>
              </a:spcAft>
              <a:defRPr/>
            </a:pPr>
            <a:r>
              <a:rPr lang="en-US" smtClean="0">
                <a:ea typeface="+mj-ea"/>
              </a:rPr>
              <a:t>Provider Resources: Adolescent Reproductive Health Care, Cont.</a:t>
            </a:r>
            <a:endParaRPr lang="en-US">
              <a:ea typeface="+mj-ea"/>
            </a:endParaRPr>
          </a:p>
        </p:txBody>
      </p:sp>
      <p:sp>
        <p:nvSpPr>
          <p:cNvPr id="59394" name="Slide Number Placeholder 4"/>
          <p:cNvSpPr>
            <a:spLocks noGrp="1"/>
          </p:cNvSpPr>
          <p:nvPr>
            <p:ph type="sldNum" sz="quarter" idx="12"/>
          </p:nvPr>
        </p:nvSpPr>
        <p:spPr bwMode="auto">
          <a:xfrm>
            <a:off x="914400" y="6172200"/>
            <a:ext cx="3962400" cy="457200"/>
          </a:xfrm>
          <a:prstGeom prst="rect">
            <a:avLst/>
          </a:prstGeom>
          <a:noFill/>
          <a:ln>
            <a:miter lim="800000"/>
            <a:headEnd/>
            <a:tailEnd/>
          </a:ln>
        </p:spPr>
        <p:txBody>
          <a:bodyPr wrap="square" lIns="91440" tIns="45720" rIns="91440" bIns="45720" anchorCtr="0"/>
          <a:lstStyle/>
          <a:p>
            <a:pPr algn="l">
              <a:defRPr/>
            </a:pPr>
            <a:endParaRPr lang="en-US">
              <a:solidFill>
                <a:schemeClr val="tx2"/>
              </a:solidFill>
              <a:latin typeface="Times New Roman" pitchFamily="18" charset="0"/>
              <a:ea typeface="+mj-ea"/>
              <a:cs typeface="+mj-cs"/>
            </a:endParaRPr>
          </a:p>
          <a:p>
            <a:pPr algn="l">
              <a:defRPr/>
            </a:pPr>
            <a:endParaRPr lang="en-US">
              <a:solidFill>
                <a:schemeClr val="tx2"/>
              </a:solidFill>
              <a:latin typeface="Times New Roman" pitchFamily="18" charset="0"/>
              <a:ea typeface="+mj-ea"/>
              <a:cs typeface="+mj-cs"/>
            </a:endParaRPr>
          </a:p>
          <a:p>
            <a:pPr algn="l">
              <a:defRPr/>
            </a:pPr>
            <a:endParaRPr lang="en-US">
              <a:solidFill>
                <a:schemeClr val="tx2"/>
              </a:solidFill>
              <a:latin typeface="Times New Roman" pitchFamily="18" charset="0"/>
              <a:ea typeface="+mj-ea"/>
              <a:cs typeface="+mj-cs"/>
            </a:endParaRPr>
          </a:p>
        </p:txBody>
      </p:sp>
      <p:sp>
        <p:nvSpPr>
          <p:cNvPr id="129028" name="Rectangle 3"/>
          <p:cNvSpPr>
            <a:spLocks noGrp="1" noChangeArrowheads="1"/>
          </p:cNvSpPr>
          <p:nvPr>
            <p:ph sz="quarter" idx="1"/>
          </p:nvPr>
        </p:nvSpPr>
        <p:spPr>
          <a:xfrm>
            <a:off x="533400" y="1600200"/>
            <a:ext cx="8382000" cy="4962525"/>
          </a:xfrm>
        </p:spPr>
        <p:txBody>
          <a:bodyPr/>
          <a:lstStyle/>
          <a:p>
            <a:pPr eaLnBrk="1" hangingPunct="1">
              <a:lnSpc>
                <a:spcPct val="90000"/>
              </a:lnSpc>
            </a:pPr>
            <a:r>
              <a:rPr lang="en-US" sz="2400">
                <a:latin typeface="Perpetua" charset="0"/>
              </a:rPr>
              <a:t>PRCH’s Minors’ Access to Confidential Reproductive Healthcare Cards and Emergency Contraception: A Practitioner’s Guide</a:t>
            </a:r>
          </a:p>
          <a:p>
            <a:pPr eaLnBrk="1" hangingPunct="1">
              <a:lnSpc>
                <a:spcPct val="90000"/>
              </a:lnSpc>
            </a:pPr>
            <a:r>
              <a:rPr lang="en-US" sz="2400">
                <a:latin typeface="Perpetua" charset="0"/>
              </a:rPr>
              <a:t>ARHP Reproductive Health Model Curriculum</a:t>
            </a:r>
          </a:p>
          <a:p>
            <a:pPr eaLnBrk="1" hangingPunct="1">
              <a:lnSpc>
                <a:spcPct val="90000"/>
              </a:lnSpc>
            </a:pPr>
            <a:r>
              <a:rPr lang="en-US" sz="2400">
                <a:latin typeface="Perpetua" charset="0"/>
              </a:rPr>
              <a:t>AMA Guidelines for Adolescent Preventive Services (GAPS)</a:t>
            </a:r>
          </a:p>
          <a:p>
            <a:pPr eaLnBrk="1" hangingPunct="1">
              <a:lnSpc>
                <a:spcPct val="90000"/>
              </a:lnSpc>
            </a:pPr>
            <a:r>
              <a:rPr lang="en-US" sz="2400">
                <a:latin typeface="Perpetua" charset="0"/>
              </a:rPr>
              <a:t>The American College of Obstetricians and Gynecologists: </a:t>
            </a:r>
          </a:p>
          <a:p>
            <a:pPr lvl="1" eaLnBrk="1" hangingPunct="1">
              <a:lnSpc>
                <a:spcPct val="90000"/>
              </a:lnSpc>
            </a:pPr>
            <a:r>
              <a:rPr lang="en-US" sz="2000">
                <a:latin typeface="Perpetua" charset="0"/>
              </a:rPr>
              <a:t>Confidentiality in Adolescent Health Care</a:t>
            </a:r>
          </a:p>
          <a:p>
            <a:pPr lvl="1" eaLnBrk="1" hangingPunct="1">
              <a:lnSpc>
                <a:spcPct val="90000"/>
              </a:lnSpc>
            </a:pPr>
            <a:r>
              <a:rPr lang="en-US" sz="2000">
                <a:latin typeface="Perpetua" charset="0"/>
              </a:rPr>
              <a:t>Primary and Preventive Health Care for Female Adolescents </a:t>
            </a:r>
          </a:p>
          <a:p>
            <a:pPr lvl="1" eaLnBrk="1" hangingPunct="1">
              <a:lnSpc>
                <a:spcPct val="90000"/>
              </a:lnSpc>
            </a:pPr>
            <a:r>
              <a:rPr lang="en-US" sz="2000">
                <a:latin typeface="Perpetua" charset="0"/>
              </a:rPr>
              <a:t>Tool Kit for Teen Care—available at:</a:t>
            </a:r>
          </a:p>
          <a:p>
            <a:pPr lvl="2" eaLnBrk="1" hangingPunct="1">
              <a:lnSpc>
                <a:spcPct val="90000"/>
              </a:lnSpc>
            </a:pPr>
            <a:r>
              <a:rPr lang="en-US" sz="1600">
                <a:latin typeface="Perpetua" charset="0"/>
                <a:hlinkClick r:id="rId3"/>
              </a:rPr>
              <a:t>http://www.acog.org/bookstore/Tool_Kit_for_Teen_Care_P348C84.cfm</a:t>
            </a:r>
            <a:endParaRPr lang="en-US" sz="1800" i="1">
              <a:latin typeface="Perpetua" charset="0"/>
            </a:endParaRPr>
          </a:p>
          <a:p>
            <a:pPr eaLnBrk="1" hangingPunct="1">
              <a:lnSpc>
                <a:spcPct val="90000"/>
              </a:lnSpc>
            </a:pPr>
            <a:r>
              <a:rPr lang="en-US" sz="2400">
                <a:latin typeface="Perpetua" charset="0"/>
              </a:rPr>
              <a:t>For emergency contraception, call 1-888-NOT-2-LATE</a:t>
            </a:r>
          </a:p>
          <a:p>
            <a:pPr eaLnBrk="1" hangingPunct="1">
              <a:lnSpc>
                <a:spcPct val="90000"/>
              </a:lnSpc>
              <a:buFont typeface="Wingdings" charset="0"/>
              <a:buNone/>
            </a:pPr>
            <a:endParaRPr lang="en-US" sz="2400">
              <a:latin typeface="Perpetua" charset="0"/>
            </a:endParaRPr>
          </a:p>
        </p:txBody>
      </p:sp>
    </p:spTree>
    <p:extLst>
      <p:ext uri="{BB962C8B-B14F-4D97-AF65-F5344CB8AC3E}">
        <p14:creationId xmlns:p14="http://schemas.microsoft.com/office/powerpoint/2010/main" val="3004202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p:txBody>
          <a:bodyPr>
            <a:normAutofit fontScale="90000"/>
          </a:bodyPr>
          <a:lstStyle/>
          <a:p>
            <a:pPr eaLnBrk="1" fontAlgn="auto" hangingPunct="1">
              <a:spcAft>
                <a:spcPts val="0"/>
              </a:spcAft>
              <a:defRPr/>
            </a:pPr>
            <a:r>
              <a:rPr lang="en-US" smtClean="0">
                <a:ea typeface="+mj-ea"/>
              </a:rPr>
              <a:t>Provider Resources: Adolescent Reproductive Healthcare, c</a:t>
            </a:r>
            <a:r>
              <a:rPr lang="en-US" sz="3600" smtClean="0">
                <a:ea typeface="+mj-ea"/>
              </a:rPr>
              <a:t>ont.</a:t>
            </a:r>
            <a:endParaRPr lang="en-US" sz="3600">
              <a:ea typeface="+mj-ea"/>
            </a:endParaRPr>
          </a:p>
        </p:txBody>
      </p:sp>
      <p:sp>
        <p:nvSpPr>
          <p:cNvPr id="60418" name="Slide Number Placeholder 4"/>
          <p:cNvSpPr>
            <a:spLocks noGrp="1"/>
          </p:cNvSpPr>
          <p:nvPr>
            <p:ph type="sldNum" sz="quarter" idx="12"/>
          </p:nvPr>
        </p:nvSpPr>
        <p:spPr bwMode="auto">
          <a:xfrm>
            <a:off x="914400" y="6172200"/>
            <a:ext cx="3962400" cy="457200"/>
          </a:xfrm>
          <a:prstGeom prst="rect">
            <a:avLst/>
          </a:prstGeom>
          <a:noFill/>
          <a:ln>
            <a:miter lim="800000"/>
            <a:headEnd/>
            <a:tailEnd/>
          </a:ln>
        </p:spPr>
        <p:txBody>
          <a:bodyPr wrap="square" lIns="91440" tIns="45720" rIns="91440" bIns="45720" anchorCtr="0"/>
          <a:lstStyle/>
          <a:p>
            <a:pPr algn="l">
              <a:defRPr/>
            </a:pPr>
            <a:endParaRPr lang="en-US">
              <a:solidFill>
                <a:schemeClr val="tx2"/>
              </a:solidFill>
              <a:latin typeface="Times New Roman" pitchFamily="18" charset="0"/>
              <a:ea typeface="+mj-ea"/>
              <a:cs typeface="+mj-cs"/>
            </a:endParaRPr>
          </a:p>
          <a:p>
            <a:pPr algn="l">
              <a:defRPr/>
            </a:pPr>
            <a:endParaRPr lang="en-US">
              <a:solidFill>
                <a:schemeClr val="tx2"/>
              </a:solidFill>
              <a:latin typeface="Times New Roman" pitchFamily="18" charset="0"/>
              <a:ea typeface="+mj-ea"/>
              <a:cs typeface="+mj-cs"/>
            </a:endParaRPr>
          </a:p>
          <a:p>
            <a:pPr algn="l">
              <a:defRPr/>
            </a:pPr>
            <a:endParaRPr lang="en-US">
              <a:solidFill>
                <a:schemeClr val="tx2"/>
              </a:solidFill>
              <a:latin typeface="Times New Roman" pitchFamily="18" charset="0"/>
              <a:ea typeface="+mj-ea"/>
              <a:cs typeface="+mj-cs"/>
            </a:endParaRPr>
          </a:p>
        </p:txBody>
      </p:sp>
      <p:sp>
        <p:nvSpPr>
          <p:cNvPr id="131076" name="Rectangle 3"/>
          <p:cNvSpPr>
            <a:spLocks noGrp="1" noChangeArrowheads="1"/>
          </p:cNvSpPr>
          <p:nvPr>
            <p:ph sz="quarter" idx="1"/>
          </p:nvPr>
        </p:nvSpPr>
        <p:spPr>
          <a:xfrm>
            <a:off x="457200" y="1752600"/>
            <a:ext cx="8229600" cy="4800600"/>
          </a:xfrm>
        </p:spPr>
        <p:txBody>
          <a:bodyPr/>
          <a:lstStyle/>
          <a:p>
            <a:pPr eaLnBrk="1" hangingPunct="1">
              <a:lnSpc>
                <a:spcPct val="80000"/>
              </a:lnSpc>
            </a:pPr>
            <a:r>
              <a:rPr lang="en-US" sz="2100">
                <a:latin typeface="Perpetua" charset="0"/>
              </a:rPr>
              <a:t>Centers for Disease Control and Prevention. Sexually Transmitted Diseases Treatment Guidelines 2002: </a:t>
            </a:r>
            <a:r>
              <a:rPr lang="en-US" sz="2100" u="sng">
                <a:solidFill>
                  <a:schemeClr val="hlink"/>
                </a:solidFill>
                <a:latin typeface="Perpetua" charset="0"/>
              </a:rPr>
              <a:t>www.cdc.gov/std/treatment/rr5106.pdf</a:t>
            </a:r>
          </a:p>
          <a:p>
            <a:pPr eaLnBrk="1" hangingPunct="1">
              <a:lnSpc>
                <a:spcPct val="80000"/>
              </a:lnSpc>
            </a:pPr>
            <a:r>
              <a:rPr lang="en-US" sz="2100" i="1">
                <a:latin typeface="Perpetua" charset="0"/>
              </a:rPr>
              <a:t>Building Emergency Contraception Awareness Among Adolescents, A ToolKit</a:t>
            </a:r>
            <a:r>
              <a:rPr lang="en-US" sz="2100">
                <a:latin typeface="Perpetua" charset="0"/>
              </a:rPr>
              <a:t>, Academy for Educational Development: </a:t>
            </a:r>
            <a:r>
              <a:rPr lang="en-US" sz="2100" u="sng">
                <a:latin typeface="Perpetua" charset="0"/>
                <a:hlinkClick r:id="rId3"/>
              </a:rPr>
              <a:t>http://www.aed.org/Publications/upload/ECtoolkit3283.pdf</a:t>
            </a:r>
            <a:endParaRPr lang="en-US" sz="2100" u="sng">
              <a:latin typeface="Perpetua" charset="0"/>
            </a:endParaRPr>
          </a:p>
          <a:p>
            <a:pPr eaLnBrk="1" hangingPunct="1">
              <a:lnSpc>
                <a:spcPct val="80000"/>
              </a:lnSpc>
            </a:pPr>
            <a:r>
              <a:rPr lang="en-US" sz="2100">
                <a:latin typeface="Perpetua" charset="0"/>
              </a:rPr>
              <a:t>Henry J. Kaiser Family Foundation: public health policy, broken down by area (e.g., reproductive, state-specific, Medicaid, HIV/AIDS): </a:t>
            </a:r>
            <a:r>
              <a:rPr lang="en-US" sz="2100">
                <a:latin typeface="Perpetua" charset="0"/>
                <a:hlinkClick r:id="rId4"/>
              </a:rPr>
              <a:t>www.kff.org</a:t>
            </a:r>
            <a:r>
              <a:rPr lang="en-US" sz="2100">
                <a:latin typeface="Perpetua" charset="0"/>
              </a:rPr>
              <a:t>.</a:t>
            </a:r>
          </a:p>
          <a:p>
            <a:pPr eaLnBrk="1" hangingPunct="1">
              <a:lnSpc>
                <a:spcPct val="80000"/>
              </a:lnSpc>
            </a:pPr>
            <a:r>
              <a:rPr lang="en-US" sz="2100">
                <a:latin typeface="Perpetua" charset="0"/>
              </a:rPr>
              <a:t>The Young Men’s Clinic of Columbia University: </a:t>
            </a:r>
            <a:r>
              <a:rPr lang="en-US" sz="2100">
                <a:latin typeface="Perpetua" charset="0"/>
                <a:hlinkClick r:id="rId5"/>
              </a:rPr>
              <a:t>http://www.cumc.columbia.edu/dept/sph/popfam/</a:t>
            </a:r>
            <a:r>
              <a:rPr lang="en-US" sz="2100">
                <a:latin typeface="Perpetua" charset="0"/>
              </a:rPr>
              <a:t> </a:t>
            </a:r>
          </a:p>
          <a:p>
            <a:pPr eaLnBrk="1" hangingPunct="1">
              <a:lnSpc>
                <a:spcPct val="80000"/>
              </a:lnSpc>
            </a:pPr>
            <a:r>
              <a:rPr lang="en-US" sz="2100">
                <a:latin typeface="Perpetua" charset="0"/>
              </a:rPr>
              <a:t>Mount Sinai Adolescent Health Center: </a:t>
            </a:r>
            <a:r>
              <a:rPr lang="en-US" sz="2100">
                <a:latin typeface="Perpetua" charset="0"/>
                <a:hlinkClick r:id="rId6"/>
              </a:rPr>
              <a:t>http://www.mountsinai.org/msh/msh_program.jsp?url=clinical_services/ahc.htm</a:t>
            </a:r>
            <a:endParaRPr lang="en-US" sz="2100">
              <a:latin typeface="Perpetua" charset="0"/>
            </a:endParaRPr>
          </a:p>
          <a:p>
            <a:pPr eaLnBrk="1" hangingPunct="1">
              <a:lnSpc>
                <a:spcPct val="80000"/>
              </a:lnSpc>
            </a:pPr>
            <a:endParaRPr lang="en-US" sz="2100">
              <a:latin typeface="Perpetua" charset="0"/>
            </a:endParaRPr>
          </a:p>
        </p:txBody>
      </p:sp>
    </p:spTree>
    <p:extLst>
      <p:ext uri="{BB962C8B-B14F-4D97-AF65-F5344CB8AC3E}">
        <p14:creationId xmlns:p14="http://schemas.microsoft.com/office/powerpoint/2010/main" val="3786113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14166" y="-5360"/>
            <a:ext cx="6121777" cy="6395886"/>
          </a:xfrm>
          <a:prstGeom prst="rect">
            <a:avLst/>
          </a:prstGeom>
        </p:spPr>
      </p:pic>
      <p:sp>
        <p:nvSpPr>
          <p:cNvPr id="10" name="TextBox 9"/>
          <p:cNvSpPr txBox="1"/>
          <p:nvPr/>
        </p:nvSpPr>
        <p:spPr>
          <a:xfrm>
            <a:off x="457200" y="6463207"/>
            <a:ext cx="8229600" cy="369332"/>
          </a:xfrm>
          <a:prstGeom prst="rect">
            <a:avLst/>
          </a:prstGeom>
          <a:noFill/>
        </p:spPr>
        <p:txBody>
          <a:bodyPr wrap="square" rtlCol="0">
            <a:spAutoFit/>
          </a:bodyPr>
          <a:lstStyle/>
          <a:p>
            <a:r>
              <a:rPr lang="en-US" dirty="0" err="1" smtClean="0"/>
              <a:t>Guttmacher</a:t>
            </a:r>
            <a:r>
              <a:rPr lang="en-US" dirty="0" smtClean="0"/>
              <a:t> Institute, April 2010.</a:t>
            </a:r>
            <a:endParaRPr lang="en-US" dirty="0"/>
          </a:p>
        </p:txBody>
      </p:sp>
    </p:spTree>
    <p:extLst>
      <p:ext uri="{BB962C8B-B14F-4D97-AF65-F5344CB8AC3E}">
        <p14:creationId xmlns:p14="http://schemas.microsoft.com/office/powerpoint/2010/main" val="161950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Thai </a:t>
            </a:r>
            <a:r>
              <a:rPr lang="en-US" dirty="0" err="1" smtClean="0"/>
              <a:t>ngoài</a:t>
            </a:r>
            <a:r>
              <a:rPr lang="en-US" dirty="0" smtClean="0"/>
              <a:t> ý </a:t>
            </a:r>
            <a:r>
              <a:rPr lang="en-US" dirty="0" err="1" smtClean="0"/>
              <a:t>muốn</a:t>
            </a:r>
            <a:r>
              <a:rPr lang="en-US" dirty="0" smtClean="0"/>
              <a:t> </a:t>
            </a:r>
            <a:r>
              <a:rPr lang="en-US" dirty="0" err="1" smtClean="0"/>
              <a:t>và</a:t>
            </a:r>
            <a:r>
              <a:rPr lang="en-US" dirty="0" smtClean="0"/>
              <a:t> </a:t>
            </a:r>
            <a:r>
              <a:rPr lang="en-US" dirty="0" err="1" smtClean="0"/>
              <a:t>phá</a:t>
            </a:r>
            <a:r>
              <a:rPr lang="en-US" dirty="0" smtClean="0"/>
              <a:t> </a:t>
            </a:r>
            <a:r>
              <a:rPr lang="en-US" dirty="0" err="1" smtClean="0"/>
              <a:t>thai</a:t>
            </a:r>
            <a:endParaRPr lang="en-US" dirty="0"/>
          </a:p>
        </p:txBody>
      </p:sp>
      <p:sp>
        <p:nvSpPr>
          <p:cNvPr id="6" name="Content Placeholder 5"/>
          <p:cNvSpPr>
            <a:spLocks noGrp="1"/>
          </p:cNvSpPr>
          <p:nvPr>
            <p:ph idx="1"/>
          </p:nvPr>
        </p:nvSpPr>
        <p:spPr/>
        <p:txBody>
          <a:bodyPr>
            <a:normAutofit/>
          </a:bodyPr>
          <a:lstStyle/>
          <a:p>
            <a:r>
              <a:rPr lang="en-US" dirty="0" err="1" smtClean="0"/>
              <a:t>Hằng</a:t>
            </a:r>
            <a:r>
              <a:rPr lang="en-US" dirty="0" smtClean="0"/>
              <a:t> </a:t>
            </a:r>
            <a:r>
              <a:rPr lang="en-US" dirty="0" err="1" smtClean="0"/>
              <a:t>năm</a:t>
            </a:r>
            <a:r>
              <a:rPr lang="en-US" dirty="0" smtClean="0"/>
              <a:t>, </a:t>
            </a:r>
            <a:r>
              <a:rPr lang="en-US" dirty="0" err="1" smtClean="0"/>
              <a:t>có</a:t>
            </a:r>
            <a:r>
              <a:rPr lang="en-US" dirty="0" smtClean="0"/>
              <a:t> </a:t>
            </a:r>
            <a:r>
              <a:rPr lang="en-US" dirty="0" err="1" smtClean="0"/>
              <a:t>hàng</a:t>
            </a:r>
            <a:r>
              <a:rPr lang="en-US" dirty="0" smtClean="0"/>
              <a:t> </a:t>
            </a:r>
            <a:r>
              <a:rPr lang="en-US" dirty="0" err="1" smtClean="0"/>
              <a:t>triệu</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thai</a:t>
            </a:r>
            <a:r>
              <a:rPr lang="en-US" dirty="0" smtClean="0"/>
              <a:t> </a:t>
            </a:r>
            <a:r>
              <a:rPr lang="en-US" dirty="0" err="1" smtClean="0"/>
              <a:t>ngoài</a:t>
            </a:r>
            <a:r>
              <a:rPr lang="en-US" dirty="0" smtClean="0"/>
              <a:t> ý </a:t>
            </a:r>
            <a:r>
              <a:rPr lang="en-US" dirty="0" err="1" smtClean="0"/>
              <a:t>muốn</a:t>
            </a:r>
            <a:r>
              <a:rPr lang="en-US" dirty="0" smtClean="0"/>
              <a:t> ở VTN:</a:t>
            </a:r>
          </a:p>
          <a:p>
            <a:pPr lvl="1"/>
            <a:r>
              <a:rPr lang="en-US" dirty="0" err="1"/>
              <a:t>Cận</a:t>
            </a:r>
            <a:r>
              <a:rPr lang="en-US" dirty="0"/>
              <a:t> </a:t>
            </a:r>
            <a:r>
              <a:rPr lang="en-US" dirty="0" err="1"/>
              <a:t>hoang</a:t>
            </a:r>
            <a:r>
              <a:rPr lang="en-US" dirty="0"/>
              <a:t> </a:t>
            </a:r>
            <a:r>
              <a:rPr lang="en-US" dirty="0" err="1"/>
              <a:t>mạc</a:t>
            </a:r>
            <a:r>
              <a:rPr lang="en-US" dirty="0"/>
              <a:t> Sahara </a:t>
            </a:r>
            <a:r>
              <a:rPr lang="en-US" dirty="0" smtClean="0"/>
              <a:t>(</a:t>
            </a:r>
            <a:r>
              <a:rPr lang="en-US" dirty="0" err="1" smtClean="0"/>
              <a:t>châu</a:t>
            </a:r>
            <a:r>
              <a:rPr lang="en-US" dirty="0" smtClean="0"/>
              <a:t> Phi): 2.2 </a:t>
            </a:r>
            <a:r>
              <a:rPr lang="en-US" dirty="0" err="1" smtClean="0"/>
              <a:t>triệu</a:t>
            </a:r>
            <a:endParaRPr lang="en-US" dirty="0" smtClean="0"/>
          </a:p>
          <a:p>
            <a:pPr lvl="1"/>
            <a:r>
              <a:rPr lang="en-US" dirty="0" err="1"/>
              <a:t>Trung</a:t>
            </a:r>
            <a:r>
              <a:rPr lang="en-US" dirty="0"/>
              <a:t> </a:t>
            </a:r>
            <a:r>
              <a:rPr lang="en-US" dirty="0" err="1"/>
              <a:t>tâm</a:t>
            </a:r>
            <a:r>
              <a:rPr lang="en-US" dirty="0"/>
              <a:t> </a:t>
            </a:r>
            <a:r>
              <a:rPr lang="en-US" dirty="0" err="1"/>
              <a:t>miền</a:t>
            </a:r>
            <a:r>
              <a:rPr lang="en-US" dirty="0"/>
              <a:t> Nam </a:t>
            </a:r>
            <a:r>
              <a:rPr lang="en-US" dirty="0" err="1"/>
              <a:t>và</a:t>
            </a:r>
            <a:r>
              <a:rPr lang="en-US" dirty="0"/>
              <a:t> </a:t>
            </a:r>
            <a:r>
              <a:rPr lang="en-US" dirty="0" err="1"/>
              <a:t>Đông</a:t>
            </a:r>
            <a:r>
              <a:rPr lang="en-US" dirty="0"/>
              <a:t> Nam </a:t>
            </a:r>
            <a:r>
              <a:rPr lang="en-US" dirty="0" smtClean="0"/>
              <a:t>Á: 2.7 </a:t>
            </a:r>
            <a:r>
              <a:rPr lang="en-US" dirty="0" err="1" smtClean="0"/>
              <a:t>triệu</a:t>
            </a:r>
            <a:endParaRPr lang="en-US" dirty="0" smtClean="0"/>
          </a:p>
          <a:p>
            <a:pPr lvl="1"/>
            <a:r>
              <a:rPr lang="en-US" dirty="0" err="1"/>
              <a:t>Mỹ</a:t>
            </a:r>
            <a:r>
              <a:rPr lang="en-US" dirty="0"/>
              <a:t> la </a:t>
            </a:r>
            <a:r>
              <a:rPr lang="en-US" dirty="0" err="1"/>
              <a:t>tinh</a:t>
            </a:r>
            <a:r>
              <a:rPr lang="en-US" dirty="0"/>
              <a:t> </a:t>
            </a:r>
            <a:r>
              <a:rPr lang="en-US" dirty="0" err="1"/>
              <a:t>và</a:t>
            </a:r>
            <a:r>
              <a:rPr lang="en-US" dirty="0"/>
              <a:t> </a:t>
            </a:r>
            <a:r>
              <a:rPr lang="en-US" dirty="0" err="1"/>
              <a:t>vùng</a:t>
            </a:r>
            <a:r>
              <a:rPr lang="en-US" dirty="0"/>
              <a:t> </a:t>
            </a:r>
            <a:r>
              <a:rPr lang="en-US" dirty="0" err="1"/>
              <a:t>biển</a:t>
            </a:r>
            <a:r>
              <a:rPr lang="en-US" dirty="0"/>
              <a:t> </a:t>
            </a:r>
            <a:r>
              <a:rPr lang="en-US" dirty="0" smtClean="0"/>
              <a:t>Caribe: 1.2 </a:t>
            </a:r>
            <a:r>
              <a:rPr lang="en-US" dirty="0" err="1" smtClean="0"/>
              <a:t>triệu</a:t>
            </a:r>
            <a:endParaRPr lang="en-US" dirty="0" smtClean="0"/>
          </a:p>
          <a:p>
            <a:r>
              <a:rPr lang="en-US" dirty="0" smtClean="0"/>
              <a:t>VTN </a:t>
            </a:r>
            <a:r>
              <a:rPr lang="en-US" dirty="0" err="1" smtClean="0"/>
              <a:t>chiếm</a:t>
            </a:r>
            <a:r>
              <a:rPr lang="en-US" dirty="0" smtClean="0"/>
              <a:t> 14%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phá</a:t>
            </a:r>
            <a:r>
              <a:rPr lang="en-US" dirty="0" smtClean="0"/>
              <a:t> </a:t>
            </a:r>
            <a:r>
              <a:rPr lang="en-US" dirty="0" err="1" smtClean="0"/>
              <a:t>thai</a:t>
            </a:r>
            <a:r>
              <a:rPr lang="en-US" dirty="0" smtClean="0"/>
              <a:t> </a:t>
            </a:r>
            <a:r>
              <a:rPr lang="en-US" dirty="0" err="1" smtClean="0"/>
              <a:t>không</a:t>
            </a:r>
            <a:r>
              <a:rPr lang="en-US" dirty="0" smtClean="0"/>
              <a:t> an </a:t>
            </a:r>
            <a:r>
              <a:rPr lang="en-US" dirty="0" err="1" smtClean="0"/>
              <a:t>toàn</a:t>
            </a:r>
            <a:r>
              <a:rPr lang="en-US" dirty="0" smtClean="0"/>
              <a:t> </a:t>
            </a:r>
            <a:r>
              <a:rPr lang="en-US" dirty="0" err="1" smtClean="0"/>
              <a:t>xảy</a:t>
            </a:r>
            <a:r>
              <a:rPr lang="en-US" dirty="0" smtClean="0"/>
              <a:t> </a:t>
            </a:r>
            <a:r>
              <a:rPr lang="en-US" dirty="0" err="1" smtClean="0"/>
              <a:t>ra</a:t>
            </a:r>
            <a:r>
              <a:rPr lang="en-US" dirty="0" smtClean="0"/>
              <a:t> ở </a:t>
            </a:r>
            <a:r>
              <a:rPr lang="en-US" dirty="0" err="1" smtClean="0"/>
              <a:t>các</a:t>
            </a:r>
            <a:r>
              <a:rPr lang="en-US" dirty="0" smtClean="0"/>
              <a:t> </a:t>
            </a:r>
            <a:r>
              <a:rPr lang="en-US" dirty="0" err="1" smtClean="0"/>
              <a:t>nước</a:t>
            </a:r>
            <a:r>
              <a:rPr lang="en-US" dirty="0" smtClean="0"/>
              <a:t> </a:t>
            </a:r>
            <a:r>
              <a:rPr lang="en-US" dirty="0" err="1" smtClean="0"/>
              <a:t>đang</a:t>
            </a:r>
            <a:r>
              <a:rPr lang="en-US" dirty="0" smtClean="0"/>
              <a:t> </a:t>
            </a:r>
            <a:r>
              <a:rPr lang="en-US" dirty="0" err="1" smtClean="0"/>
              <a:t>phát</a:t>
            </a:r>
            <a:r>
              <a:rPr lang="en-US" dirty="0" smtClean="0"/>
              <a:t> </a:t>
            </a:r>
            <a:r>
              <a:rPr lang="en-US" dirty="0" err="1" smtClean="0"/>
              <a:t>triển</a:t>
            </a:r>
            <a:r>
              <a:rPr lang="en-US" dirty="0" smtClean="0"/>
              <a:t>.</a:t>
            </a:r>
          </a:p>
        </p:txBody>
      </p:sp>
      <p:sp>
        <p:nvSpPr>
          <p:cNvPr id="7" name="TextBox 6"/>
          <p:cNvSpPr txBox="1"/>
          <p:nvPr/>
        </p:nvSpPr>
        <p:spPr>
          <a:xfrm>
            <a:off x="457200" y="6463207"/>
            <a:ext cx="8229600" cy="369332"/>
          </a:xfrm>
          <a:prstGeom prst="rect">
            <a:avLst/>
          </a:prstGeom>
          <a:noFill/>
        </p:spPr>
        <p:txBody>
          <a:bodyPr wrap="square" rtlCol="0">
            <a:spAutoFit/>
          </a:bodyPr>
          <a:lstStyle/>
          <a:p>
            <a:r>
              <a:rPr lang="en-US" dirty="0" err="1" smtClean="0"/>
              <a:t>Guttmacher</a:t>
            </a:r>
            <a:r>
              <a:rPr lang="en-US" dirty="0" smtClean="0"/>
              <a:t> Institute, April 2010.</a:t>
            </a:r>
            <a:endParaRPr lang="en-US" dirty="0"/>
          </a:p>
        </p:txBody>
      </p:sp>
    </p:spTree>
    <p:extLst>
      <p:ext uri="{BB962C8B-B14F-4D97-AF65-F5344CB8AC3E}">
        <p14:creationId xmlns:p14="http://schemas.microsoft.com/office/powerpoint/2010/main" val="312266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3971" y="750738"/>
            <a:ext cx="8904579" cy="4670539"/>
          </a:xfrm>
          <a:prstGeom prst="rect">
            <a:avLst/>
          </a:prstGeom>
        </p:spPr>
      </p:pic>
      <p:sp>
        <p:nvSpPr>
          <p:cNvPr id="4" name="TextBox 3"/>
          <p:cNvSpPr txBox="1"/>
          <p:nvPr/>
        </p:nvSpPr>
        <p:spPr>
          <a:xfrm>
            <a:off x="457200" y="6463207"/>
            <a:ext cx="8229600" cy="369332"/>
          </a:xfrm>
          <a:prstGeom prst="rect">
            <a:avLst/>
          </a:prstGeom>
          <a:noFill/>
        </p:spPr>
        <p:txBody>
          <a:bodyPr wrap="square" rtlCol="0">
            <a:spAutoFit/>
          </a:bodyPr>
          <a:lstStyle/>
          <a:p>
            <a:r>
              <a:rPr lang="en-US" dirty="0" err="1" smtClean="0"/>
              <a:t>Guttmacher</a:t>
            </a:r>
            <a:r>
              <a:rPr lang="en-US" dirty="0" smtClean="0"/>
              <a:t> Institute, April 2010.</a:t>
            </a:r>
            <a:endParaRPr lang="en-US" dirty="0"/>
          </a:p>
        </p:txBody>
      </p:sp>
    </p:spTree>
    <p:extLst>
      <p:ext uri="{BB962C8B-B14F-4D97-AF65-F5344CB8AC3E}">
        <p14:creationId xmlns:p14="http://schemas.microsoft.com/office/powerpoint/2010/main" val="381439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Mang</a:t>
            </a:r>
            <a:r>
              <a:rPr lang="en-US" dirty="0" smtClean="0"/>
              <a:t> </a:t>
            </a:r>
            <a:r>
              <a:rPr lang="en-US" dirty="0" err="1" smtClean="0"/>
              <a:t>thai</a:t>
            </a:r>
            <a:r>
              <a:rPr lang="en-US" dirty="0" smtClean="0"/>
              <a:t> ở VTN</a:t>
            </a:r>
            <a:endParaRPr lang="en-US" dirty="0"/>
          </a:p>
        </p:txBody>
      </p:sp>
      <p:sp>
        <p:nvSpPr>
          <p:cNvPr id="3" name="Content Placeholder 2"/>
          <p:cNvSpPr>
            <a:spLocks noGrp="1"/>
          </p:cNvSpPr>
          <p:nvPr>
            <p:ph idx="1"/>
          </p:nvPr>
        </p:nvSpPr>
        <p:spPr/>
        <p:txBody>
          <a:bodyPr>
            <a:normAutofit/>
          </a:bodyPr>
          <a:lstStyle/>
          <a:p>
            <a:r>
              <a:rPr lang="en-US" dirty="0" smtClean="0"/>
              <a:t>VTN </a:t>
            </a:r>
            <a:r>
              <a:rPr lang="en-US" dirty="0" err="1" smtClean="0"/>
              <a:t>nữ</a:t>
            </a:r>
            <a:r>
              <a:rPr lang="en-US" dirty="0" smtClean="0"/>
              <a:t> </a:t>
            </a:r>
            <a:r>
              <a:rPr lang="en-US" dirty="0" err="1" smtClean="0"/>
              <a:t>trong</a:t>
            </a:r>
            <a:r>
              <a:rPr lang="en-US" dirty="0" smtClean="0"/>
              <a:t> </a:t>
            </a:r>
            <a:r>
              <a:rPr lang="en-US" dirty="0" err="1" smtClean="0"/>
              <a:t>độ</a:t>
            </a:r>
            <a:r>
              <a:rPr lang="en-US" dirty="0" smtClean="0"/>
              <a:t> </a:t>
            </a:r>
            <a:r>
              <a:rPr lang="en-US" dirty="0" err="1" smtClean="0"/>
              <a:t>tuổi</a:t>
            </a:r>
            <a:r>
              <a:rPr lang="en-US" dirty="0" smtClean="0"/>
              <a:t> 10 – 19 </a:t>
            </a:r>
            <a:r>
              <a:rPr lang="en-US" dirty="0" err="1" smtClean="0"/>
              <a:t>tuổi</a:t>
            </a:r>
            <a:r>
              <a:rPr lang="en-US" dirty="0" smtClean="0"/>
              <a:t> :</a:t>
            </a:r>
          </a:p>
          <a:p>
            <a:pPr lvl="1"/>
            <a:r>
              <a:rPr lang="en-US" dirty="0" smtClean="0">
                <a:solidFill>
                  <a:srgbClr val="FF0000"/>
                </a:solidFill>
              </a:rPr>
              <a:t> </a:t>
            </a:r>
            <a:r>
              <a:rPr lang="en-US" dirty="0" smtClean="0"/>
              <a:t>11% </a:t>
            </a:r>
            <a:r>
              <a:rPr lang="en-US" dirty="0" err="1" smtClean="0"/>
              <a:t>tỷ</a:t>
            </a:r>
            <a:r>
              <a:rPr lang="en-US" dirty="0" smtClean="0"/>
              <a:t> </a:t>
            </a:r>
            <a:r>
              <a:rPr lang="en-US" dirty="0" err="1" smtClean="0"/>
              <a:t>lệ</a:t>
            </a:r>
            <a:r>
              <a:rPr lang="en-US" dirty="0" smtClean="0"/>
              <a:t> </a:t>
            </a:r>
            <a:r>
              <a:rPr lang="en-US" dirty="0" err="1" smtClean="0"/>
              <a:t>sinh</a:t>
            </a:r>
            <a:r>
              <a:rPr lang="en-US" dirty="0" smtClean="0"/>
              <a:t> </a:t>
            </a:r>
            <a:r>
              <a:rPr lang="en-US" dirty="0" err="1" smtClean="0"/>
              <a:t>trên</a:t>
            </a:r>
            <a:r>
              <a:rPr lang="en-US" dirty="0" smtClean="0"/>
              <a:t> </a:t>
            </a:r>
            <a:r>
              <a:rPr lang="en-US" dirty="0" err="1" smtClean="0"/>
              <a:t>thế</a:t>
            </a:r>
            <a:r>
              <a:rPr lang="en-US" dirty="0"/>
              <a:t> </a:t>
            </a:r>
            <a:r>
              <a:rPr lang="en-US" dirty="0" err="1" smtClean="0"/>
              <a:t>giới</a:t>
            </a:r>
            <a:endParaRPr lang="en-US" dirty="0" smtClean="0"/>
          </a:p>
          <a:p>
            <a:pPr lvl="1"/>
            <a:r>
              <a:rPr lang="en-US" dirty="0"/>
              <a:t> </a:t>
            </a:r>
            <a:r>
              <a:rPr lang="en-US" dirty="0" smtClean="0"/>
              <a:t>23% chi </a:t>
            </a:r>
            <a:r>
              <a:rPr lang="en-US" dirty="0" err="1" smtClean="0"/>
              <a:t>phí</a:t>
            </a:r>
            <a:r>
              <a:rPr lang="en-US" dirty="0" smtClean="0"/>
              <a:t> </a:t>
            </a:r>
            <a:r>
              <a:rPr lang="en-US" dirty="0" err="1" smtClean="0"/>
              <a:t>cho</a:t>
            </a:r>
            <a:r>
              <a:rPr lang="en-US" dirty="0" smtClean="0"/>
              <a:t> </a:t>
            </a:r>
            <a:r>
              <a:rPr lang="en-US" dirty="0" err="1" smtClean="0"/>
              <a:t>bệnh</a:t>
            </a:r>
            <a:r>
              <a:rPr lang="en-US" dirty="0" smtClean="0"/>
              <a:t> </a:t>
            </a:r>
            <a:r>
              <a:rPr lang="en-US" dirty="0" err="1" smtClean="0"/>
              <a:t>lý</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thai</a:t>
            </a:r>
            <a:r>
              <a:rPr lang="en-US" dirty="0" smtClean="0"/>
              <a:t> </a:t>
            </a:r>
            <a:r>
              <a:rPr lang="en-US" dirty="0" err="1" smtClean="0"/>
              <a:t>kỳ</a:t>
            </a:r>
            <a:r>
              <a:rPr lang="en-US" dirty="0" smtClean="0"/>
              <a:t> </a:t>
            </a:r>
            <a:r>
              <a:rPr lang="en-US" dirty="0" err="1" smtClean="0"/>
              <a:t>và</a:t>
            </a:r>
            <a:r>
              <a:rPr lang="en-US" dirty="0"/>
              <a:t> </a:t>
            </a:r>
            <a:r>
              <a:rPr lang="en-US" dirty="0" err="1" smtClean="0"/>
              <a:t>sinh</a:t>
            </a:r>
            <a:r>
              <a:rPr lang="en-US" dirty="0" smtClean="0"/>
              <a:t> </a:t>
            </a:r>
            <a:r>
              <a:rPr lang="en-US" dirty="0" err="1" smtClean="0"/>
              <a:t>sản</a:t>
            </a:r>
            <a:endParaRPr lang="en-US" dirty="0" smtClean="0"/>
          </a:p>
          <a:p>
            <a:r>
              <a:rPr lang="en-US" dirty="0" err="1" smtClean="0"/>
              <a:t>Châu</a:t>
            </a:r>
            <a:r>
              <a:rPr lang="en-US" dirty="0" smtClean="0"/>
              <a:t> </a:t>
            </a:r>
            <a:r>
              <a:rPr lang="en-US" dirty="0" err="1" smtClean="0"/>
              <a:t>Mỹ</a:t>
            </a:r>
            <a:r>
              <a:rPr lang="en-US" dirty="0" smtClean="0"/>
              <a:t> la </a:t>
            </a:r>
            <a:r>
              <a:rPr lang="en-US" dirty="0" err="1" smtClean="0"/>
              <a:t>tinh</a:t>
            </a:r>
            <a:r>
              <a:rPr lang="en-US" dirty="0" smtClean="0"/>
              <a:t>: </a:t>
            </a:r>
            <a:r>
              <a:rPr lang="en-US" dirty="0" err="1" smtClean="0"/>
              <a:t>tỷ</a:t>
            </a:r>
            <a:r>
              <a:rPr lang="en-US" dirty="0" smtClean="0"/>
              <a:t> </a:t>
            </a:r>
            <a:r>
              <a:rPr lang="en-US" dirty="0" err="1" smtClean="0"/>
              <a:t>lệ</a:t>
            </a:r>
            <a:r>
              <a:rPr lang="en-US" dirty="0" smtClean="0"/>
              <a:t> </a:t>
            </a:r>
            <a:r>
              <a:rPr lang="en-US" dirty="0" err="1" smtClean="0"/>
              <a:t>tử</a:t>
            </a:r>
            <a:r>
              <a:rPr lang="en-US" dirty="0" smtClean="0"/>
              <a:t> </a:t>
            </a:r>
            <a:r>
              <a:rPr lang="en-US" dirty="0" err="1" smtClean="0"/>
              <a:t>vong</a:t>
            </a:r>
            <a:r>
              <a:rPr lang="en-US" dirty="0" smtClean="0"/>
              <a:t> </a:t>
            </a:r>
            <a:r>
              <a:rPr lang="en-US" dirty="0" err="1" smtClean="0"/>
              <a:t>mẹ</a:t>
            </a:r>
            <a:r>
              <a:rPr lang="en-US" dirty="0"/>
              <a:t> </a:t>
            </a:r>
            <a:r>
              <a:rPr lang="en-US" dirty="0" err="1" smtClean="0"/>
              <a:t>trong</a:t>
            </a:r>
            <a:r>
              <a:rPr lang="en-US" dirty="0" smtClean="0"/>
              <a:t> </a:t>
            </a:r>
            <a:r>
              <a:rPr lang="en-US" dirty="0" err="1" smtClean="0"/>
              <a:t>nhóm</a:t>
            </a:r>
            <a:r>
              <a:rPr lang="en-US" dirty="0" smtClean="0"/>
              <a:t> &lt; 16 </a:t>
            </a:r>
            <a:r>
              <a:rPr lang="en-US" dirty="0" err="1" smtClean="0"/>
              <a:t>tuổi</a:t>
            </a:r>
            <a:r>
              <a:rPr lang="en-US" dirty="0" smtClean="0"/>
              <a:t> </a:t>
            </a:r>
            <a:r>
              <a:rPr lang="en-US" dirty="0" err="1" smtClean="0"/>
              <a:t>cao</a:t>
            </a:r>
            <a:r>
              <a:rPr lang="en-US" dirty="0" smtClean="0"/>
              <a:t> </a:t>
            </a:r>
            <a:r>
              <a:rPr lang="en-US" dirty="0" err="1" smtClean="0"/>
              <a:t>hơn</a:t>
            </a:r>
            <a:r>
              <a:rPr lang="en-US" dirty="0" smtClean="0"/>
              <a:t> 4 </a:t>
            </a:r>
            <a:r>
              <a:rPr lang="en-US" dirty="0" err="1" smtClean="0"/>
              <a:t>lần</a:t>
            </a:r>
            <a:r>
              <a:rPr lang="en-US" dirty="0" smtClean="0"/>
              <a:t> so </a:t>
            </a:r>
            <a:r>
              <a:rPr lang="en-US" dirty="0" err="1" smtClean="0"/>
              <a:t>với</a:t>
            </a:r>
            <a:r>
              <a:rPr lang="en-US" dirty="0" smtClean="0"/>
              <a:t> </a:t>
            </a:r>
            <a:r>
              <a:rPr lang="en-US" dirty="0" err="1" smtClean="0"/>
              <a:t>nhóm</a:t>
            </a:r>
            <a:r>
              <a:rPr lang="en-US" dirty="0" smtClean="0"/>
              <a:t> 20-29 </a:t>
            </a:r>
            <a:r>
              <a:rPr lang="en-US" dirty="0" err="1" smtClean="0"/>
              <a:t>tuổi</a:t>
            </a:r>
            <a:endParaRPr lang="en-US" dirty="0" smtClean="0"/>
          </a:p>
          <a:p>
            <a:r>
              <a:rPr lang="en-US" dirty="0" err="1" smtClean="0"/>
              <a:t>Hơn</a:t>
            </a:r>
            <a:r>
              <a:rPr lang="en-US" dirty="0" smtClean="0"/>
              <a:t> 65% </a:t>
            </a:r>
            <a:r>
              <a:rPr lang="en-US" dirty="0" err="1" smtClean="0"/>
              <a:t>phụ</a:t>
            </a:r>
            <a:r>
              <a:rPr lang="en-US" dirty="0" smtClean="0"/>
              <a:t> </a:t>
            </a:r>
            <a:r>
              <a:rPr lang="en-US" dirty="0" err="1" smtClean="0"/>
              <a:t>nữ</a:t>
            </a:r>
            <a:r>
              <a:rPr lang="en-US" dirty="0" smtClean="0"/>
              <a:t> </a:t>
            </a:r>
            <a:r>
              <a:rPr lang="en-US" dirty="0" err="1" smtClean="0"/>
              <a:t>bị</a:t>
            </a:r>
            <a:r>
              <a:rPr lang="en-US" dirty="0"/>
              <a:t> </a:t>
            </a:r>
            <a:r>
              <a:rPr lang="en-US" dirty="0" err="1" smtClean="0"/>
              <a:t>biến</a:t>
            </a:r>
            <a:r>
              <a:rPr lang="en-US" dirty="0" smtClean="0"/>
              <a:t> </a:t>
            </a:r>
            <a:r>
              <a:rPr lang="en-US" dirty="0" err="1" smtClean="0"/>
              <a:t>chứng</a:t>
            </a:r>
            <a:r>
              <a:rPr lang="en-US" dirty="0" smtClean="0"/>
              <a:t> </a:t>
            </a:r>
            <a:r>
              <a:rPr lang="en-US" dirty="0" err="1" smtClean="0"/>
              <a:t>rò</a:t>
            </a:r>
            <a:r>
              <a:rPr lang="en-US" dirty="0" smtClean="0"/>
              <a:t> </a:t>
            </a:r>
            <a:r>
              <a:rPr lang="en-US" dirty="0"/>
              <a:t>do </a:t>
            </a:r>
            <a:r>
              <a:rPr lang="en-US" dirty="0" err="1"/>
              <a:t>nguyên</a:t>
            </a:r>
            <a:r>
              <a:rPr lang="en-US" dirty="0"/>
              <a:t> </a:t>
            </a:r>
            <a:r>
              <a:rPr lang="en-US" dirty="0" err="1"/>
              <a:t>nhân</a:t>
            </a:r>
            <a:r>
              <a:rPr lang="en-US" dirty="0"/>
              <a:t> </a:t>
            </a:r>
            <a:r>
              <a:rPr lang="en-US" dirty="0" err="1"/>
              <a:t>sản</a:t>
            </a:r>
            <a:r>
              <a:rPr lang="en-US" dirty="0"/>
              <a:t> </a:t>
            </a:r>
            <a:r>
              <a:rPr lang="en-US" dirty="0" err="1"/>
              <a:t>khoa</a:t>
            </a:r>
            <a:r>
              <a:rPr lang="en-US" dirty="0"/>
              <a:t> </a:t>
            </a:r>
            <a:r>
              <a:rPr lang="en-US" dirty="0" err="1" smtClean="0"/>
              <a:t>từ</a:t>
            </a:r>
            <a:r>
              <a:rPr lang="en-US" dirty="0" smtClean="0"/>
              <a:t> </a:t>
            </a:r>
            <a:r>
              <a:rPr lang="en-US" dirty="0" err="1" smtClean="0"/>
              <a:t>độ</a:t>
            </a:r>
            <a:r>
              <a:rPr lang="en-US" dirty="0" smtClean="0"/>
              <a:t> </a:t>
            </a:r>
            <a:r>
              <a:rPr lang="en-US" dirty="0" err="1" smtClean="0"/>
              <a:t>tuổi</a:t>
            </a:r>
            <a:r>
              <a:rPr lang="en-US" dirty="0" smtClean="0"/>
              <a:t> </a:t>
            </a:r>
            <a:r>
              <a:rPr lang="en-US" dirty="0" err="1" smtClean="0"/>
              <a:t>thành</a:t>
            </a:r>
            <a:r>
              <a:rPr lang="en-US" dirty="0" smtClean="0"/>
              <a:t> </a:t>
            </a:r>
            <a:r>
              <a:rPr lang="en-US" dirty="0" err="1" smtClean="0"/>
              <a:t>niên</a:t>
            </a:r>
            <a:endParaRPr lang="en-US" dirty="0"/>
          </a:p>
        </p:txBody>
      </p:sp>
      <p:sp>
        <p:nvSpPr>
          <p:cNvPr id="4" name="TextBox 3"/>
          <p:cNvSpPr txBox="1"/>
          <p:nvPr/>
        </p:nvSpPr>
        <p:spPr>
          <a:xfrm>
            <a:off x="457200" y="6463207"/>
            <a:ext cx="8229600" cy="369332"/>
          </a:xfrm>
          <a:prstGeom prst="rect">
            <a:avLst/>
          </a:prstGeom>
          <a:noFill/>
        </p:spPr>
        <p:txBody>
          <a:bodyPr wrap="square" rtlCol="0">
            <a:spAutoFit/>
          </a:bodyPr>
          <a:lstStyle/>
          <a:p>
            <a:r>
              <a:rPr lang="en-US" dirty="0" smtClean="0"/>
              <a:t>WHO Adolescent Pregnancy Fact Sheet, 2008.</a:t>
            </a:r>
            <a:endParaRPr lang="en-US" dirty="0"/>
          </a:p>
        </p:txBody>
      </p:sp>
    </p:spTree>
    <p:extLst>
      <p:ext uri="{BB962C8B-B14F-4D97-AF65-F5344CB8AC3E}">
        <p14:creationId xmlns:p14="http://schemas.microsoft.com/office/powerpoint/2010/main" val="225431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Mang</a:t>
            </a:r>
            <a:r>
              <a:rPr lang="en-US" dirty="0" smtClean="0"/>
              <a:t> </a:t>
            </a:r>
            <a:r>
              <a:rPr lang="en-US" dirty="0" err="1" smtClean="0"/>
              <a:t>thai</a:t>
            </a:r>
            <a:r>
              <a:rPr lang="en-US" dirty="0" smtClean="0"/>
              <a:t> ở VTN</a:t>
            </a:r>
            <a:endParaRPr lang="en-US" dirty="0"/>
          </a:p>
        </p:txBody>
      </p:sp>
      <p:sp>
        <p:nvSpPr>
          <p:cNvPr id="4" name="Content Placeholder 3"/>
          <p:cNvSpPr>
            <a:spLocks noGrp="1"/>
          </p:cNvSpPr>
          <p:nvPr>
            <p:ph sz="half" idx="1"/>
          </p:nvPr>
        </p:nvSpPr>
        <p:spPr/>
        <p:txBody>
          <a:bodyPr/>
          <a:lstStyle/>
          <a:p>
            <a:r>
              <a:rPr lang="en-US" dirty="0" smtClean="0"/>
              <a:t>Thai </a:t>
            </a:r>
            <a:r>
              <a:rPr lang="en-US" dirty="0" err="1" smtClean="0"/>
              <a:t>lưu</a:t>
            </a:r>
            <a:endParaRPr lang="en-US" dirty="0" smtClean="0"/>
          </a:p>
          <a:p>
            <a:r>
              <a:rPr lang="en-US" dirty="0" err="1" smtClean="0"/>
              <a:t>Tử</a:t>
            </a:r>
            <a:r>
              <a:rPr lang="en-US" dirty="0" smtClean="0"/>
              <a:t> </a:t>
            </a:r>
            <a:r>
              <a:rPr lang="en-US" dirty="0" err="1" smtClean="0"/>
              <a:t>vong</a:t>
            </a:r>
            <a:r>
              <a:rPr lang="en-US" dirty="0"/>
              <a:t> </a:t>
            </a:r>
            <a:r>
              <a:rPr lang="en-US" dirty="0" smtClean="0"/>
              <a:t>con </a:t>
            </a:r>
            <a:r>
              <a:rPr lang="en-US" dirty="0" err="1" smtClean="0"/>
              <a:t>trong</a:t>
            </a:r>
            <a:r>
              <a:rPr lang="en-US" dirty="0" smtClean="0"/>
              <a:t> </a:t>
            </a:r>
            <a:r>
              <a:rPr lang="en-US" dirty="0" err="1" smtClean="0"/>
              <a:t>tuần</a:t>
            </a:r>
            <a:r>
              <a:rPr lang="en-US" dirty="0" smtClean="0"/>
              <a:t> </a:t>
            </a:r>
            <a:r>
              <a:rPr lang="en-US" dirty="0" err="1" smtClean="0"/>
              <a:t>đầu</a:t>
            </a:r>
            <a:r>
              <a:rPr lang="en-US" dirty="0" smtClean="0"/>
              <a:t> </a:t>
            </a:r>
            <a:r>
              <a:rPr lang="en-US" dirty="0" err="1" smtClean="0"/>
              <a:t>sau</a:t>
            </a:r>
            <a:r>
              <a:rPr lang="en-US" dirty="0" smtClean="0"/>
              <a:t> </a:t>
            </a:r>
            <a:r>
              <a:rPr lang="en-US" dirty="0" err="1" smtClean="0"/>
              <a:t>sinh</a:t>
            </a:r>
            <a:endParaRPr lang="en-US" dirty="0" smtClean="0"/>
          </a:p>
          <a:p>
            <a:r>
              <a:rPr lang="en-US" dirty="0" err="1"/>
              <a:t>Tử</a:t>
            </a:r>
            <a:r>
              <a:rPr lang="en-US" dirty="0"/>
              <a:t> </a:t>
            </a:r>
            <a:r>
              <a:rPr lang="en-US" dirty="0" err="1"/>
              <a:t>vong</a:t>
            </a:r>
            <a:r>
              <a:rPr lang="en-US" dirty="0"/>
              <a:t> con </a:t>
            </a:r>
            <a:r>
              <a:rPr lang="en-US" dirty="0" err="1"/>
              <a:t>trong</a:t>
            </a:r>
            <a:r>
              <a:rPr lang="en-US" dirty="0"/>
              <a:t> </a:t>
            </a:r>
            <a:r>
              <a:rPr lang="en-US" dirty="0" err="1" smtClean="0"/>
              <a:t>tháng</a:t>
            </a:r>
            <a:r>
              <a:rPr lang="en-US" dirty="0" smtClean="0"/>
              <a:t> </a:t>
            </a:r>
            <a:r>
              <a:rPr lang="en-US" dirty="0" err="1" smtClean="0"/>
              <a:t>đầu</a:t>
            </a:r>
            <a:r>
              <a:rPr lang="en-US" dirty="0" smtClean="0"/>
              <a:t> </a:t>
            </a:r>
            <a:r>
              <a:rPr lang="en-US" dirty="0" err="1"/>
              <a:t>sau</a:t>
            </a:r>
            <a:r>
              <a:rPr lang="en-US" dirty="0"/>
              <a:t> </a:t>
            </a:r>
            <a:r>
              <a:rPr lang="en-US" dirty="0" err="1"/>
              <a:t>sinh</a:t>
            </a:r>
            <a:endParaRPr lang="en-US" dirty="0"/>
          </a:p>
          <a:p>
            <a:r>
              <a:rPr lang="en-US" dirty="0" err="1" smtClean="0"/>
              <a:t>Sinh</a:t>
            </a:r>
            <a:r>
              <a:rPr lang="en-US" dirty="0" smtClean="0"/>
              <a:t> non</a:t>
            </a:r>
          </a:p>
          <a:p>
            <a:r>
              <a:rPr lang="en-US" dirty="0" err="1" smtClean="0"/>
              <a:t>Nhẹ</a:t>
            </a:r>
            <a:r>
              <a:rPr lang="en-US" dirty="0" smtClean="0"/>
              <a:t> </a:t>
            </a:r>
            <a:r>
              <a:rPr lang="en-US" dirty="0" err="1" smtClean="0"/>
              <a:t>cân</a:t>
            </a:r>
            <a:r>
              <a:rPr lang="en-US" dirty="0" smtClean="0"/>
              <a:t> </a:t>
            </a:r>
            <a:r>
              <a:rPr lang="en-US" dirty="0" err="1" smtClean="0"/>
              <a:t>sơ</a:t>
            </a:r>
            <a:r>
              <a:rPr lang="en-US" dirty="0" smtClean="0"/>
              <a:t> </a:t>
            </a:r>
            <a:r>
              <a:rPr lang="en-US" dirty="0" err="1" smtClean="0"/>
              <a:t>sinh</a:t>
            </a:r>
            <a:endParaRPr lang="en-US" dirty="0" smtClean="0"/>
          </a:p>
          <a:p>
            <a:r>
              <a:rPr lang="en-US" dirty="0" err="1" smtClean="0"/>
              <a:t>Ngạt</a:t>
            </a:r>
            <a:r>
              <a:rPr lang="en-US" dirty="0" smtClean="0"/>
              <a:t> </a:t>
            </a:r>
            <a:r>
              <a:rPr lang="en-US" dirty="0" err="1" smtClean="0"/>
              <a:t>sơ</a:t>
            </a:r>
            <a:r>
              <a:rPr lang="en-US" dirty="0" smtClean="0"/>
              <a:t> </a:t>
            </a:r>
            <a:r>
              <a:rPr lang="en-US" dirty="0" err="1" smtClean="0"/>
              <a:t>sinh</a:t>
            </a:r>
            <a:endParaRPr lang="en-US" dirty="0"/>
          </a:p>
        </p:txBody>
      </p:sp>
      <p:sp>
        <p:nvSpPr>
          <p:cNvPr id="7" name="Right Brace 6"/>
          <p:cNvSpPr/>
          <p:nvPr/>
        </p:nvSpPr>
        <p:spPr>
          <a:xfrm>
            <a:off x="4395955" y="1600200"/>
            <a:ext cx="521002" cy="3967601"/>
          </a:xfrm>
          <a:prstGeom prst="rightBrace">
            <a:avLst/>
          </a:pr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5161181" y="2849021"/>
            <a:ext cx="2946920" cy="954107"/>
          </a:xfrm>
          <a:prstGeom prst="rect">
            <a:avLst/>
          </a:prstGeom>
          <a:noFill/>
        </p:spPr>
        <p:txBody>
          <a:bodyPr wrap="square" rtlCol="0">
            <a:spAutoFit/>
          </a:bodyPr>
          <a:lstStyle/>
          <a:p>
            <a:pPr algn="ctr"/>
            <a:r>
              <a:rPr lang="en-US" sz="2800" dirty="0" err="1" smtClean="0"/>
              <a:t>Phổ</a:t>
            </a:r>
            <a:r>
              <a:rPr lang="en-US" sz="2800" dirty="0" smtClean="0"/>
              <a:t> </a:t>
            </a:r>
            <a:r>
              <a:rPr lang="en-US" sz="2800" dirty="0" err="1" smtClean="0"/>
              <a:t>biến</a:t>
            </a:r>
            <a:r>
              <a:rPr lang="en-US" sz="2800" dirty="0" smtClean="0"/>
              <a:t> ở VTN </a:t>
            </a:r>
            <a:r>
              <a:rPr lang="en-US" sz="2800" dirty="0" err="1" smtClean="0"/>
              <a:t>hơn</a:t>
            </a:r>
            <a:r>
              <a:rPr lang="en-US" sz="2800" dirty="0" smtClean="0"/>
              <a:t> </a:t>
            </a:r>
            <a:endParaRPr lang="en-US" sz="2800" dirty="0"/>
          </a:p>
        </p:txBody>
      </p:sp>
      <p:sp>
        <p:nvSpPr>
          <p:cNvPr id="10" name="TextBox 9"/>
          <p:cNvSpPr txBox="1"/>
          <p:nvPr/>
        </p:nvSpPr>
        <p:spPr>
          <a:xfrm>
            <a:off x="457200" y="6463207"/>
            <a:ext cx="8229600" cy="369332"/>
          </a:xfrm>
          <a:prstGeom prst="rect">
            <a:avLst/>
          </a:prstGeom>
          <a:noFill/>
        </p:spPr>
        <p:txBody>
          <a:bodyPr wrap="square" rtlCol="0">
            <a:spAutoFit/>
          </a:bodyPr>
          <a:lstStyle/>
          <a:p>
            <a:r>
              <a:rPr lang="en-US" dirty="0" smtClean="0"/>
              <a:t>WHO Adolescent Pregnancy Fact Sheet, 2008.</a:t>
            </a:r>
            <a:endParaRPr lang="en-US" dirty="0"/>
          </a:p>
        </p:txBody>
      </p:sp>
    </p:spTree>
    <p:extLst>
      <p:ext uri="{BB962C8B-B14F-4D97-AF65-F5344CB8AC3E}">
        <p14:creationId xmlns:p14="http://schemas.microsoft.com/office/powerpoint/2010/main" val="391537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Khuyến</a:t>
            </a:r>
            <a:r>
              <a:rPr lang="en-US" dirty="0" smtClean="0"/>
              <a:t> </a:t>
            </a:r>
            <a:r>
              <a:rPr lang="en-US" dirty="0" err="1" smtClean="0"/>
              <a:t>cáo</a:t>
            </a:r>
            <a:r>
              <a:rPr lang="en-US" dirty="0" smtClean="0"/>
              <a:t> </a:t>
            </a:r>
            <a:r>
              <a:rPr lang="en-US" dirty="0" err="1" smtClean="0"/>
              <a:t>của</a:t>
            </a:r>
            <a:r>
              <a:rPr lang="en-US" dirty="0"/>
              <a:t> </a:t>
            </a:r>
            <a:r>
              <a:rPr lang="en-US" dirty="0" smtClean="0"/>
              <a:t>WHO</a:t>
            </a:r>
            <a:endParaRPr lang="en-US" dirty="0">
              <a:solidFill>
                <a:srgbClr val="FF0000"/>
              </a:solidFill>
            </a:endParaRPr>
          </a:p>
        </p:txBody>
      </p:sp>
      <p:sp>
        <p:nvSpPr>
          <p:cNvPr id="5" name="Content Placeholder 4"/>
          <p:cNvSpPr>
            <a:spLocks noGrp="1"/>
          </p:cNvSpPr>
          <p:nvPr>
            <p:ph idx="1"/>
          </p:nvPr>
        </p:nvSpPr>
        <p:spPr/>
        <p:txBody>
          <a:bodyPr>
            <a:normAutofit fontScale="92500" lnSpcReduction="20000"/>
          </a:bodyPr>
          <a:lstStyle/>
          <a:p>
            <a:r>
              <a:rPr lang="en-US" dirty="0" smtClean="0"/>
              <a:t>“</a:t>
            </a:r>
            <a:r>
              <a:rPr lang="en-US" dirty="0" err="1" smtClean="0"/>
              <a:t>Tổng</a:t>
            </a:r>
            <a:r>
              <a:rPr lang="en-US" dirty="0" smtClean="0"/>
              <a:t> </a:t>
            </a:r>
            <a:r>
              <a:rPr lang="en-US" dirty="0" err="1" smtClean="0"/>
              <a:t>quát</a:t>
            </a:r>
            <a:r>
              <a:rPr lang="en-US" dirty="0" smtClean="0"/>
              <a:t>, VTN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bất</a:t>
            </a:r>
            <a:r>
              <a:rPr lang="en-US" dirty="0" smtClean="0"/>
              <a:t> </a:t>
            </a:r>
            <a:r>
              <a:rPr lang="en-US" dirty="0" err="1" smtClean="0"/>
              <a:t>kỳ</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nào</a:t>
            </a:r>
            <a:r>
              <a:rPr lang="en-US" dirty="0" smtClean="0"/>
              <a:t> </a:t>
            </a:r>
            <a:r>
              <a:rPr lang="en-US" dirty="0" err="1" smtClean="0"/>
              <a:t>nhưng</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khác</a:t>
            </a:r>
            <a:r>
              <a:rPr lang="en-US" dirty="0" smtClean="0"/>
              <a:t> </a:t>
            </a:r>
            <a:r>
              <a:rPr lang="en-US" dirty="0" err="1" smtClean="0"/>
              <a:t>nhau</a:t>
            </a:r>
            <a:r>
              <a:rPr lang="en-US" dirty="0" smtClean="0"/>
              <a:t>.”</a:t>
            </a:r>
          </a:p>
          <a:p>
            <a:r>
              <a:rPr lang="en-US" dirty="0" smtClean="0"/>
              <a:t>VTN </a:t>
            </a:r>
            <a:r>
              <a:rPr lang="en-US" dirty="0" err="1" smtClean="0"/>
              <a:t>có</a:t>
            </a:r>
            <a:r>
              <a:rPr lang="en-US" dirty="0" smtClean="0"/>
              <a:t> </a:t>
            </a:r>
            <a:r>
              <a:rPr lang="en-US" dirty="0" err="1" smtClean="0"/>
              <a:t>thể</a:t>
            </a:r>
            <a:r>
              <a:rPr lang="en-US" dirty="0" smtClean="0"/>
              <a:t> dung </a:t>
            </a:r>
            <a:r>
              <a:rPr lang="en-US" dirty="0" err="1" smtClean="0"/>
              <a:t>nạp</a:t>
            </a:r>
            <a:r>
              <a:rPr lang="en-US" dirty="0" smtClean="0"/>
              <a:t> </a:t>
            </a:r>
            <a:r>
              <a:rPr lang="en-US" dirty="0" err="1" smtClean="0"/>
              <a:t>kém</a:t>
            </a:r>
            <a:r>
              <a:rPr lang="en-US" dirty="0" smtClean="0"/>
              <a:t> </a:t>
            </a:r>
            <a:r>
              <a:rPr lang="en-US" dirty="0" err="1" smtClean="0"/>
              <a:t>hơn</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phụ</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tăng</a:t>
            </a:r>
            <a:r>
              <a:rPr lang="en-US" dirty="0" smtClean="0"/>
              <a:t> </a:t>
            </a:r>
            <a:r>
              <a:rPr lang="en-US" dirty="0" err="1" smtClean="0"/>
              <a:t>tỷ</a:t>
            </a:r>
            <a:r>
              <a:rPr lang="en-US" dirty="0" smtClean="0"/>
              <a:t> </a:t>
            </a:r>
            <a:r>
              <a:rPr lang="en-US" dirty="0" err="1" smtClean="0"/>
              <a:t>lệ</a:t>
            </a:r>
            <a:r>
              <a:rPr lang="en-US" dirty="0" smtClean="0"/>
              <a:t> </a:t>
            </a:r>
            <a:r>
              <a:rPr lang="en-US" dirty="0" err="1" smtClean="0"/>
              <a:t>từ</a:t>
            </a:r>
            <a:r>
              <a:rPr lang="en-US" dirty="0" smtClean="0"/>
              <a:t> </a:t>
            </a:r>
            <a:r>
              <a:rPr lang="en-US" dirty="0" err="1" smtClean="0"/>
              <a:t>bỏ</a:t>
            </a:r>
            <a:r>
              <a:rPr lang="en-US" dirty="0" smtClean="0"/>
              <a:t> </a:t>
            </a:r>
            <a:r>
              <a:rPr lang="en-US" dirty="0" err="1" smtClean="0"/>
              <a:t>các</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 </a:t>
            </a:r>
            <a:r>
              <a:rPr lang="en-US" dirty="0" err="1" smtClean="0"/>
              <a:t>cao</a:t>
            </a:r>
            <a:r>
              <a:rPr lang="en-US" dirty="0" smtClean="0"/>
              <a:t> </a:t>
            </a:r>
            <a:r>
              <a:rPr lang="en-US" dirty="0" err="1" smtClean="0"/>
              <a:t>hơn</a:t>
            </a:r>
            <a:endParaRPr lang="en-US" dirty="0" smtClean="0"/>
          </a:p>
          <a:p>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sự</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các</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r>
              <a:rPr lang="en-US" dirty="0" smtClean="0"/>
              <a:t>:</a:t>
            </a:r>
          </a:p>
          <a:p>
            <a:pPr lvl="1"/>
            <a:r>
              <a:rPr lang="en-US" dirty="0" err="1" smtClean="0"/>
              <a:t>Tần</a:t>
            </a:r>
            <a:r>
              <a:rPr lang="en-US" dirty="0" smtClean="0"/>
              <a:t> </a:t>
            </a:r>
            <a:r>
              <a:rPr lang="en-US" dirty="0" err="1" smtClean="0"/>
              <a:t>suất</a:t>
            </a:r>
            <a:r>
              <a:rPr lang="en-US" dirty="0" smtClean="0"/>
              <a:t> </a:t>
            </a:r>
            <a:r>
              <a:rPr lang="en-US" dirty="0" err="1" smtClean="0"/>
              <a:t>quan</a:t>
            </a:r>
            <a:r>
              <a:rPr lang="en-US" dirty="0" smtClean="0"/>
              <a:t> </a:t>
            </a:r>
            <a:r>
              <a:rPr lang="en-US" dirty="0" err="1" smtClean="0"/>
              <a:t>hệ</a:t>
            </a:r>
            <a:endParaRPr lang="en-US" dirty="0" smtClean="0"/>
          </a:p>
          <a:p>
            <a:pPr lvl="1"/>
            <a:r>
              <a:rPr lang="en-US" dirty="0" err="1" smtClean="0"/>
              <a:t>Nhu</a:t>
            </a:r>
            <a:r>
              <a:rPr lang="en-US" dirty="0" smtClean="0"/>
              <a:t> </a:t>
            </a:r>
            <a:r>
              <a:rPr lang="en-US" dirty="0" err="1" smtClean="0"/>
              <a:t>cầu</a:t>
            </a:r>
            <a:r>
              <a:rPr lang="en-US" dirty="0" smtClean="0"/>
              <a:t> </a:t>
            </a:r>
            <a:r>
              <a:rPr lang="en-US" dirty="0" err="1" smtClean="0"/>
              <a:t>bí</a:t>
            </a:r>
            <a:r>
              <a:rPr lang="en-US" dirty="0" smtClean="0"/>
              <a:t> </a:t>
            </a:r>
            <a:r>
              <a:rPr lang="en-US" dirty="0" err="1" smtClean="0"/>
              <a:t>mật</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đã</a:t>
            </a:r>
            <a:r>
              <a:rPr lang="en-US" dirty="0" smtClean="0"/>
              <a:t> </a:t>
            </a:r>
            <a:r>
              <a:rPr lang="en-US" dirty="0" err="1" smtClean="0"/>
              <a:t>quan</a:t>
            </a:r>
            <a:r>
              <a:rPr lang="en-US" dirty="0" smtClean="0"/>
              <a:t> </a:t>
            </a:r>
            <a:r>
              <a:rPr lang="en-US" dirty="0" err="1" smtClean="0"/>
              <a:t>hệ</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biện</a:t>
            </a:r>
            <a:r>
              <a:rPr lang="en-US" dirty="0" smtClean="0"/>
              <a:t> </a:t>
            </a:r>
            <a:r>
              <a:rPr lang="en-US" dirty="0" err="1" smtClean="0"/>
              <a:t>pháp</a:t>
            </a:r>
            <a:r>
              <a:rPr lang="en-US" dirty="0" smtClean="0"/>
              <a:t> </a:t>
            </a:r>
            <a:r>
              <a:rPr lang="en-US" dirty="0" err="1" smtClean="0"/>
              <a:t>ngừa</a:t>
            </a:r>
            <a:r>
              <a:rPr lang="en-US" dirty="0" smtClean="0"/>
              <a:t> </a:t>
            </a:r>
            <a:r>
              <a:rPr lang="en-US" dirty="0" err="1" smtClean="0"/>
              <a:t>thai</a:t>
            </a:r>
            <a:endParaRPr lang="en-US" dirty="0"/>
          </a:p>
        </p:txBody>
      </p:sp>
    </p:spTree>
    <p:extLst>
      <p:ext uri="{BB962C8B-B14F-4D97-AF65-F5344CB8AC3E}">
        <p14:creationId xmlns:p14="http://schemas.microsoft.com/office/powerpoint/2010/main" val="2763888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1869</TotalTime>
  <Words>3654</Words>
  <Application>Microsoft Office PowerPoint</Application>
  <PresentationFormat>On-screen Show (4:3)</PresentationFormat>
  <Paragraphs>363</Paragraphs>
  <Slides>36</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Arial</vt:lpstr>
      <vt:lpstr>Arial Narrow</vt:lpstr>
      <vt:lpstr>Calibri</vt:lpstr>
      <vt:lpstr>Franklin Gothic Book</vt:lpstr>
      <vt:lpstr>ＭＳ Ｐゴシック</vt:lpstr>
      <vt:lpstr>Perpetua</vt:lpstr>
      <vt:lpstr>Times New Roman</vt:lpstr>
      <vt:lpstr>Wingdings</vt:lpstr>
      <vt:lpstr>Wingdings 2</vt:lpstr>
      <vt:lpstr>Office Theme</vt:lpstr>
      <vt:lpstr>Chart</vt:lpstr>
      <vt:lpstr>Ngừa thai ở VTN: Phương pháp nào là tốt nhất?</vt:lpstr>
      <vt:lpstr>Tỷ lệ mang thai VTN Ngừa thai ở Mỹ</vt:lpstr>
      <vt:lpstr>VTN trên thế giới</vt:lpstr>
      <vt:lpstr>PowerPoint Presentation</vt:lpstr>
      <vt:lpstr>Thai ngoài ý muốn và phá thai</vt:lpstr>
      <vt:lpstr>PowerPoint Presentation</vt:lpstr>
      <vt:lpstr>Mang thai ở VTN</vt:lpstr>
      <vt:lpstr>Mang thai ở VTN</vt:lpstr>
      <vt:lpstr>Khuyến cáo của WHO</vt:lpstr>
      <vt:lpstr>Có cần quan tâm đến hiệu quả của biện pháp ngừa thai?</vt:lpstr>
      <vt:lpstr>An toàn – Vô sinh  </vt:lpstr>
      <vt:lpstr>An toàn – Bệnh LTQĐTD</vt:lpstr>
      <vt:lpstr>An toàn - Khác</vt:lpstr>
      <vt:lpstr>An toàn– Mật độ xương</vt:lpstr>
      <vt:lpstr>An toàn – Mật độ xương</vt:lpstr>
      <vt:lpstr>Tiếp tục sử dụng</vt:lpstr>
      <vt:lpstr>Tác dụng tốt</vt:lpstr>
      <vt:lpstr>DCTC</vt:lpstr>
      <vt:lpstr>DCTC và VTN</vt:lpstr>
      <vt:lpstr>DCTC và viêm đường sinh dục trên</vt:lpstr>
      <vt:lpstr>Phụ nữ chưa có con và vô sinh</vt:lpstr>
      <vt:lpstr>DCTC là biện pháp duy nhất ngừa thai lâu dài?</vt:lpstr>
      <vt:lpstr>DCTC chứa progesteron : Tỷ lệ giảm lượng máu mất</vt:lpstr>
      <vt:lpstr>Điều trị rong kinh với LNG-IUS</vt:lpstr>
      <vt:lpstr> Implanon</vt:lpstr>
      <vt:lpstr>Ngừa thai bằng thuốc tiêm</vt:lpstr>
      <vt:lpstr>Ngừa thai bằng vòng âm đạo</vt:lpstr>
      <vt:lpstr>Ngừa thai bằng miếng dán</vt:lpstr>
      <vt:lpstr>Ngừa thai bằng thuốc</vt:lpstr>
      <vt:lpstr>Khi nào bắt đầu ngừa thai</vt:lpstr>
      <vt:lpstr>Biện pháp màng chắn:  bao cao su</vt:lpstr>
      <vt:lpstr>Sử dụng BCS thường xuyên và liên tục có thể ngăn ngừa bệnh LTĐTD</vt:lpstr>
      <vt:lpstr>Tư vấn VTN hạn chế quan hệ</vt:lpstr>
      <vt:lpstr>Provider Resources: Adolescent Reproductive Healthcare</vt:lpstr>
      <vt:lpstr>Provider Resources: Adolescent Reproductive Health Care, Cont.</vt:lpstr>
      <vt:lpstr>Provider Resources: Adolescent Reproductive Healthcare,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Adolescent Contraception</dc:title>
  <dc:creator>anne burke</dc:creator>
  <cp:lastModifiedBy>Vostro</cp:lastModifiedBy>
  <cp:revision>122</cp:revision>
  <dcterms:created xsi:type="dcterms:W3CDTF">2011-11-14T19:45:57Z</dcterms:created>
  <dcterms:modified xsi:type="dcterms:W3CDTF">2016-06-07T09:27:38Z</dcterms:modified>
</cp:coreProperties>
</file>