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6" r:id="rId10"/>
    <p:sldId id="267" r:id="rId11"/>
    <p:sldId id="270" r:id="rId12"/>
    <p:sldId id="268" r:id="rId13"/>
    <p:sldId id="269" r:id="rId14"/>
    <p:sldId id="262" r:id="rId15"/>
    <p:sldId id="265" r:id="rId16"/>
    <p:sldId id="271" r:id="rId17"/>
    <p:sldId id="274" r:id="rId18"/>
    <p:sldId id="273" r:id="rId19"/>
    <p:sldId id="272" r:id="rId20"/>
    <p:sldId id="275" r:id="rId21"/>
    <p:sldId id="276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CB665-2634-DC46-A4F5-2FA38B0CD744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DABAA-0E86-D94B-8963-B713E002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ttmacher.org/pubs/FB-Unintended-Pregnancy-U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o.int/reproductivehealth/publications/family_planning/MEC-5/e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Ventura, S.,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Curtin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Abma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J. 2012.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Estimated pregnancy rates and rates of pregnancy outcomes for the US, 1990-2008. National Vital Statistics Report. CDC. 60(7).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Guttmacher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Institute. 2014. Unintended Pregnancy in the United States: Factsheet. Accessed from: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https://www.guttmacher.org/pubs/FB-Unintended-Pregnancy-US.html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March 12, 2016.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DABAA-0E86-D94B-8963-B713E00215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15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authors.  2000.  How to make the switch from OC use to HRT.  Contraceptive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21(3): 33.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Baldwin MK, Jensen JT. 2013. Contraception during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perimenopause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Maturitas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76:235-242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DABAA-0E86-D94B-8963-B713E00215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 College of Obstetricians and Gynecologists. 2014. ACOG Practice Bulletin No. 141: management of menopausal symptoms.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Obstet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Gynecol. 123(1):202-16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Organization. 2015. Medical Eligibility Criteria for Contraceptive Use, Fifth Edition.  WHO. 1-267.  Accessed from: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http://www.who.int/reproductivehealth/publications/family_planning/MEC-5/en/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DABAA-0E86-D94B-8963-B713E00215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96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Stegeman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Rosendaal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FR, et al. 2014. Combined oral contraceptives: venous thrombosis. Cochrane Database of Systematic Reviews. 3:CD010813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Bassuk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SS, Manson JE.  2015.  Oral contraceptives and menopausal hormone therapy: relative and attributable risks of cardiovascular disease,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cancer,and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other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helath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outcomes.  Ann Epidemiol;25(3):193-200.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James AH. 2009. Pregnancy-associated thrombosis. Hematology Am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Hematol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Educ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Program. 277-85.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DABAA-0E86-D94B-8963-B713E00215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1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Brinton LA,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JF,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J, et al. 1995. Oral contraceptives and breast cancer risk among younger women. J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Cancer Inst. 87(11):827-35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Marchbanks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PA, McDonald JA, Wilson HG, et al. 2002. Oral contraceptives and the risk of breast cancer. 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Med. 346(26)2025-32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Hannaford, PC.,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Selvaraj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S., Elliott, AM. 2007. Cancer risk among users of oral contraceptives: cohort data from the Royal College of General Practitioner’s oral contraception study.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British Med J.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335: 651.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DABAA-0E86-D94B-8963-B713E00215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21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Dinger J, Minh TD,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Buttmann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Bardenheuer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K.  2011.  Effectiveness of oral contraceptive pills in a large U.S. cohort comparing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progestogen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regimen.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Obstet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Gynecol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117(1):33-40.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DABAA-0E86-D94B-8963-B713E00215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93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Sitruk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-Ware R. 2007.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levonorgestrel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intrauterine system for use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and postmenopausal women.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Contraception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75(6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):S155-60.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Wildemeersch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D. 2016.  Why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perimenopausal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women should consider to use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levonorgestrel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intrauterine system.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Gynecol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Endocrinol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 1;1-3 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Epub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ahead of print].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ME,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Faubion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MacLaughlin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KL, et al.  2015.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Contrception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hormonal management in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perimenopause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J Women’s Health 24(1): 3-10.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Bednarek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PH, Jensen JT. 2010. Safety, efficacy and patient acceptability of the contraceptive and non-contraceptive uses of the LNG-IUD.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Womens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Health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1:45-58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DABAA-0E86-D94B-8963-B713E00215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5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Jacobstein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R, Polis CB.  2014. Progestin-only contraception: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injectables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implants.  Best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Obstet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Gynaecol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28(6):795-806.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10.1016/j.bpobgyn.2014.05.003.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DABAA-0E86-D94B-8963-B713E00215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4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Kaunitz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Darney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PD, Ross D, et al. 2009. Subcutaneous DMPA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intramuscular DMPA: a 2-year randomized study of contraceptive efficacy and bone mineral density. Contraception. 80(1):7-17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Organization.  1991. Depot-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Medroxyprogesterone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Acetate (DMPA) and Risk of Endometrial Cancer. The WHO Collaborative Study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Neoplasia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Steroid Contraceptives.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of Cancer.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49(2):186-90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DABAA-0E86-D94B-8963-B713E00215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68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Colquitt CW, Martin TS.  2015. Contraceptive methods: A review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nonbarrier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barrier products.  J Pharm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0897190015585751. 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Epub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ahead of print].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Williams JK.  2002. Contraceptive needs of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perimenopausal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woman.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Obstet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Gynecol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North Am 29(3):575-88, ix.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DABAA-0E86-D94B-8963-B713E00215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4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Cantero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Perez P,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Klingemann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et al.  2015.  [Contraception during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perimenopause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indications, security (safety), and non-contraceptive benefits. Article in French]. Rev Med Suisse 11(492: 1986,1988-92.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DABAA-0E86-D94B-8963-B713E00215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1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6/12/2016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6/12/2016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o.int/reproductivehealth/publications/family_planning/MEC-5/e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ttmacher.org/pubs/FB-Unintended-Pregnancy-U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o.int/reproductivehealth/publications/family_planning/MEC-5/e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ttmacher.org/pubs/FB-Unintended-Pregnancy-U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5" y="1239982"/>
            <a:ext cx="8298872" cy="2593975"/>
          </a:xfrm>
        </p:spPr>
        <p:txBody>
          <a:bodyPr/>
          <a:lstStyle/>
          <a:p>
            <a:pPr algn="ctr"/>
            <a:r>
              <a:rPr lang="en-US" sz="4800" smtClean="0"/>
              <a:t>BIỆN PHÁP TRÁNH THAI TRONG GIAI ĐOẠN </a:t>
            </a:r>
            <a:br>
              <a:rPr lang="en-US" sz="4800" smtClean="0"/>
            </a:br>
            <a:r>
              <a:rPr lang="en-US" sz="4800" smtClean="0"/>
              <a:t>QUANH MÃN KINH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1999"/>
            <a:ext cx="6461760" cy="1997665"/>
          </a:xfrm>
        </p:spPr>
        <p:txBody>
          <a:bodyPr>
            <a:normAutofit/>
          </a:bodyPr>
          <a:lstStyle/>
          <a:p>
            <a:r>
              <a:rPr lang="en-US" dirty="0" smtClean="0"/>
              <a:t>Clare Harney, MD</a:t>
            </a:r>
          </a:p>
          <a:p>
            <a:r>
              <a:rPr lang="en-US" dirty="0" smtClean="0"/>
              <a:t>Northwestern Family Planning Fellow</a:t>
            </a:r>
          </a:p>
          <a:p>
            <a:endParaRPr lang="en-US" dirty="0"/>
          </a:p>
          <a:p>
            <a:r>
              <a:rPr lang="en-US" dirty="0" smtClean="0"/>
              <a:t>Presentation created with the assistance of Alex </a:t>
            </a:r>
            <a:r>
              <a:rPr lang="en-US" dirty="0" err="1" smtClean="0"/>
              <a:t>Golobof</a:t>
            </a:r>
            <a:r>
              <a:rPr lang="en-US" dirty="0" smtClean="0"/>
              <a:t> MD, Ali Linton MD, and Lee Shulman 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Thuốc chỉ chứa Progestin </a:t>
            </a:r>
            <a:r>
              <a:rPr lang="en-US" dirty="0" smtClean="0"/>
              <a:t>(POPs):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Tỉ lệ thất bại: </a:t>
            </a:r>
            <a:r>
              <a:rPr lang="en-US" sz="2800" dirty="0"/>
              <a:t>perfect use 1%, typical use &gt;8%</a:t>
            </a:r>
          </a:p>
          <a:p>
            <a:r>
              <a:rPr lang="en-US" sz="2800" smtClean="0"/>
              <a:t>Việc tuân thủ điều trị khó khăn vì cửa sổ liều thấp tùy thuộc vào từng loại thuốc</a:t>
            </a:r>
            <a:endParaRPr lang="en-US" sz="2800" dirty="0" smtClean="0"/>
          </a:p>
          <a:p>
            <a:r>
              <a:rPr lang="en-US" sz="2800" smtClean="0"/>
              <a:t>Thường gây ra XH bất thường</a:t>
            </a:r>
          </a:p>
          <a:p>
            <a:r>
              <a:rPr lang="en-US" sz="2800" smtClean="0"/>
              <a:t>Không làm giảm triệu chứng vận mạch thời kỳ quanh mãn kinh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3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DCTC chứa Progestin: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947517"/>
          </a:xfrm>
        </p:spPr>
        <p:txBody>
          <a:bodyPr>
            <a:normAutofit/>
          </a:bodyPr>
          <a:lstStyle/>
          <a:p>
            <a:r>
              <a:rPr lang="en-US" smtClean="0"/>
              <a:t>Tỉ lệ thất bại </a:t>
            </a:r>
            <a:r>
              <a:rPr lang="en-US" dirty="0" smtClean="0"/>
              <a:t>&lt;</a:t>
            </a:r>
            <a:r>
              <a:rPr lang="en-US" smtClean="0"/>
              <a:t>1%</a:t>
            </a:r>
          </a:p>
          <a:p>
            <a:r>
              <a:rPr lang="en-US" smtClean="0"/>
              <a:t>Đã được chứng minh làm giảm cường kinh và bảo vệ phụ nữ khỏi tăng sinh NMTC</a:t>
            </a:r>
          </a:p>
          <a:p>
            <a:r>
              <a:rPr lang="en-US" smtClean="0"/>
              <a:t>30% người sử dụng Mirena vô kinh vào thời điểm 1 năm sử dụng, có thể gặp XH bất thường</a:t>
            </a:r>
          </a:p>
          <a:p>
            <a:r>
              <a:rPr lang="en-US" smtClean="0"/>
              <a:t>Không làm giảm triệu chứng vận mạch thời kỳ quanh mãn kinh</a:t>
            </a:r>
            <a:endParaRPr lang="en-US" dirty="0"/>
          </a:p>
          <a:p>
            <a:r>
              <a:rPr lang="en-US" smtClean="0"/>
              <a:t>Là lựa chọn tốt để bảo vệ NMTC khi sử dụng liệu pháp estrogen thay thế (estrogen replacement therapy)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4376" y="5022144"/>
            <a:ext cx="80436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err="1"/>
              <a:t>Sitruk</a:t>
            </a:r>
            <a:r>
              <a:rPr lang="en-US" sz="1400" dirty="0"/>
              <a:t>-Ware R. 2007. The </a:t>
            </a:r>
            <a:r>
              <a:rPr lang="en-US" sz="1400" dirty="0" err="1"/>
              <a:t>levonorgestrel</a:t>
            </a:r>
            <a:r>
              <a:rPr lang="en-US" sz="1400" dirty="0"/>
              <a:t> intrauterine system for use in </a:t>
            </a:r>
            <a:r>
              <a:rPr lang="en-US" sz="1400" dirty="0" err="1"/>
              <a:t>peri</a:t>
            </a:r>
            <a:r>
              <a:rPr lang="en-US" sz="1400" dirty="0"/>
              <a:t>- and postmenopausal women. </a:t>
            </a:r>
            <a:r>
              <a:rPr lang="en-US" sz="1400" i="1" dirty="0"/>
              <a:t>Contraception</a:t>
            </a:r>
            <a:r>
              <a:rPr lang="en-US" sz="1400" dirty="0"/>
              <a:t>. 75(6 </a:t>
            </a:r>
            <a:r>
              <a:rPr lang="en-US" sz="1400" dirty="0" err="1"/>
              <a:t>suppl</a:t>
            </a:r>
            <a:r>
              <a:rPr lang="en-US" sz="1400" dirty="0"/>
              <a:t>):S155-60.</a:t>
            </a:r>
          </a:p>
          <a:p>
            <a:pPr lvl="0"/>
            <a:r>
              <a:rPr lang="en-US" sz="1400" dirty="0" err="1"/>
              <a:t>Wildemeersch</a:t>
            </a:r>
            <a:r>
              <a:rPr lang="en-US" sz="1400" dirty="0"/>
              <a:t> D. 2016.  Why </a:t>
            </a:r>
            <a:r>
              <a:rPr lang="en-US" sz="1400" dirty="0" err="1"/>
              <a:t>perimenopausal</a:t>
            </a:r>
            <a:r>
              <a:rPr lang="en-US" sz="1400" dirty="0"/>
              <a:t> women should consider to use a </a:t>
            </a:r>
            <a:r>
              <a:rPr lang="en-US" sz="1400" dirty="0" err="1"/>
              <a:t>levonorgestrel</a:t>
            </a:r>
            <a:r>
              <a:rPr lang="en-US" sz="1400" dirty="0"/>
              <a:t> intrauterine system.  </a:t>
            </a:r>
            <a:r>
              <a:rPr lang="en-US" sz="1400" dirty="0" err="1"/>
              <a:t>Gynecol</a:t>
            </a:r>
            <a:r>
              <a:rPr lang="en-US" sz="1400" dirty="0"/>
              <a:t> </a:t>
            </a:r>
            <a:r>
              <a:rPr lang="en-US" sz="1400" dirty="0" err="1"/>
              <a:t>Endocrinol</a:t>
            </a:r>
            <a:r>
              <a:rPr lang="en-US" sz="1400" dirty="0"/>
              <a:t> Mar 1;1-3 [</a:t>
            </a:r>
            <a:r>
              <a:rPr lang="en-US" sz="1400" dirty="0" err="1"/>
              <a:t>Epub</a:t>
            </a:r>
            <a:r>
              <a:rPr lang="en-US" sz="1400" dirty="0"/>
              <a:t> ahead of print].</a:t>
            </a:r>
          </a:p>
          <a:p>
            <a:pPr lvl="0"/>
            <a:r>
              <a:rPr lang="en-US" sz="1400" dirty="0"/>
              <a:t>Long ME, </a:t>
            </a:r>
            <a:r>
              <a:rPr lang="en-US" sz="1400" dirty="0" err="1"/>
              <a:t>Faubion</a:t>
            </a:r>
            <a:r>
              <a:rPr lang="en-US" sz="1400" dirty="0"/>
              <a:t> SS, </a:t>
            </a:r>
            <a:r>
              <a:rPr lang="en-US" sz="1400" dirty="0" err="1"/>
              <a:t>MacLaughlin</a:t>
            </a:r>
            <a:r>
              <a:rPr lang="en-US" sz="1400" dirty="0"/>
              <a:t> KL, et al.  2015. </a:t>
            </a:r>
            <a:r>
              <a:rPr lang="en-US" sz="1400" dirty="0" err="1"/>
              <a:t>Contrception</a:t>
            </a:r>
            <a:r>
              <a:rPr lang="en-US" sz="1400" dirty="0"/>
              <a:t> and hormonal management in the </a:t>
            </a:r>
            <a:r>
              <a:rPr lang="en-US" sz="1400" dirty="0" err="1"/>
              <a:t>perimenopause</a:t>
            </a:r>
            <a:r>
              <a:rPr lang="en-US" sz="1400" dirty="0"/>
              <a:t>.  J Women’s Health 24(1): 3-10.</a:t>
            </a:r>
          </a:p>
          <a:p>
            <a:pPr lvl="0" defTabSz="457200">
              <a:defRPr/>
            </a:pPr>
            <a:r>
              <a:rPr lang="en-US" sz="1400" dirty="0" err="1"/>
              <a:t>Bednarek</a:t>
            </a:r>
            <a:r>
              <a:rPr lang="en-US" sz="1400" dirty="0"/>
              <a:t> PH, Jensen JT. 2010. Safety, efficacy and patient acceptability of the contraceptive and non-contraceptive uses of the LNG-IUD. </a:t>
            </a:r>
            <a:r>
              <a:rPr lang="en-US" sz="1400" i="1" dirty="0" err="1"/>
              <a:t>Int</a:t>
            </a:r>
            <a:r>
              <a:rPr lang="en-US" sz="1400" i="1" dirty="0"/>
              <a:t> J </a:t>
            </a:r>
            <a:r>
              <a:rPr lang="en-US" sz="1400" i="1" dirty="0" err="1"/>
              <a:t>Womens</a:t>
            </a:r>
            <a:r>
              <a:rPr lang="en-US" sz="1400" i="1" dirty="0"/>
              <a:t> Health</a:t>
            </a:r>
            <a:r>
              <a:rPr lang="en-US" sz="1400" dirty="0"/>
              <a:t>. 1:45-58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04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 cấy chứa Progestin: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BPTT hiệu quả cao với tỉ lệ thất bại &lt;1%</a:t>
            </a:r>
          </a:p>
          <a:p>
            <a:r>
              <a:rPr lang="en-US" sz="3200" smtClean="0"/>
              <a:t>Thường gây XH bất thường</a:t>
            </a:r>
          </a:p>
          <a:p>
            <a:r>
              <a:rPr lang="en-US" sz="3200" smtClean="0"/>
              <a:t>Không </a:t>
            </a:r>
            <a:r>
              <a:rPr lang="en-US" sz="3200"/>
              <a:t>làm giảm triệu chứng vận mạch thời kỳ quanh mãn kinh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04376" y="5790303"/>
            <a:ext cx="804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sz="1400" dirty="0" err="1"/>
              <a:t>Jacobstein</a:t>
            </a:r>
            <a:r>
              <a:rPr lang="en-US" sz="1400" dirty="0"/>
              <a:t> R, Polis CB.  2014. Progestin-only contraception: </a:t>
            </a:r>
            <a:r>
              <a:rPr lang="en-US" sz="1400" dirty="0" err="1"/>
              <a:t>injectables</a:t>
            </a:r>
            <a:r>
              <a:rPr lang="en-US" sz="1400" dirty="0"/>
              <a:t> and implants.  Best </a:t>
            </a:r>
            <a:r>
              <a:rPr lang="en-US" sz="1400" dirty="0" err="1"/>
              <a:t>Pract</a:t>
            </a:r>
            <a:r>
              <a:rPr lang="en-US" sz="1400" dirty="0"/>
              <a:t> Res </a:t>
            </a:r>
            <a:r>
              <a:rPr lang="en-US" sz="1400" dirty="0" err="1"/>
              <a:t>Clin</a:t>
            </a:r>
            <a:r>
              <a:rPr lang="en-US" sz="1400" dirty="0"/>
              <a:t> </a:t>
            </a:r>
            <a:r>
              <a:rPr lang="en-US" sz="1400" dirty="0" err="1"/>
              <a:t>Obstet</a:t>
            </a:r>
            <a:r>
              <a:rPr lang="en-US" sz="1400" dirty="0"/>
              <a:t> </a:t>
            </a:r>
            <a:r>
              <a:rPr lang="en-US" sz="1400" dirty="0" err="1"/>
              <a:t>Gynaecol</a:t>
            </a:r>
            <a:r>
              <a:rPr lang="en-US" sz="1400" dirty="0"/>
              <a:t>. 28(6):795-806. </a:t>
            </a:r>
            <a:r>
              <a:rPr lang="en-US" sz="1400" dirty="0" err="1"/>
              <a:t>doi</a:t>
            </a:r>
            <a:r>
              <a:rPr lang="en-US" sz="1400" dirty="0"/>
              <a:t>: 10.1016/j.bpobgyn.2014.05.003.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3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Depot-</a:t>
            </a:r>
            <a:r>
              <a:rPr lang="en-US" dirty="0" err="1" smtClean="0"/>
              <a:t>medroxyprogesterone</a:t>
            </a:r>
            <a:r>
              <a:rPr lang="en-US" dirty="0" smtClean="0"/>
              <a:t> acetate (DMPA):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Tỉ lệ thất bại </a:t>
            </a:r>
            <a:r>
              <a:rPr lang="en-US" sz="2800" dirty="0" smtClean="0"/>
              <a:t>&lt;1</a:t>
            </a:r>
            <a:r>
              <a:rPr lang="en-US" sz="2800" smtClean="0"/>
              <a:t>% perfect </a:t>
            </a:r>
            <a:r>
              <a:rPr lang="en-US" sz="2800" dirty="0" smtClean="0"/>
              <a:t>use</a:t>
            </a:r>
          </a:p>
          <a:p>
            <a:r>
              <a:rPr lang="en-US" sz="2800" smtClean="0"/>
              <a:t>70% phụ nữ không có XH AD ở thời điểm 1 năm sử dụng, nhiều phụ nữ bị XH bất thường cho đến thời điểm này</a:t>
            </a:r>
          </a:p>
          <a:p>
            <a:r>
              <a:rPr lang="en-US" sz="2800" smtClean="0"/>
              <a:t>Khả năng có thai trở lại sau khi ngưng BPTT có thể chậm trễ đến 1 năm sau</a:t>
            </a:r>
            <a:endParaRPr lang="en-US" sz="2800" dirty="0" smtClean="0"/>
          </a:p>
          <a:p>
            <a:r>
              <a:rPr lang="en-US" sz="2800" smtClean="0"/>
              <a:t>Có thể bảo vệ khỏi tăng sinh NMTC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4376" y="5460122"/>
            <a:ext cx="8043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err="1"/>
              <a:t>Kaunitz</a:t>
            </a:r>
            <a:r>
              <a:rPr lang="en-US" sz="1400" dirty="0"/>
              <a:t> AM, </a:t>
            </a:r>
            <a:r>
              <a:rPr lang="en-US" sz="1400" dirty="0" err="1"/>
              <a:t>Darney</a:t>
            </a:r>
            <a:r>
              <a:rPr lang="en-US" sz="1400" dirty="0"/>
              <a:t> PD, Ross D, et al. 2009. Subcutaneous DMPA </a:t>
            </a:r>
            <a:r>
              <a:rPr lang="en-US" sz="1400" dirty="0" err="1"/>
              <a:t>vs</a:t>
            </a:r>
            <a:r>
              <a:rPr lang="en-US" sz="1400" dirty="0"/>
              <a:t> intramuscular DMPA: a 2-year randomized study of contraceptive efficacy and bone mineral density. Contraception. 80(1):7-17</a:t>
            </a:r>
          </a:p>
          <a:p>
            <a:pPr lvl="0"/>
            <a:r>
              <a:rPr lang="en-US" sz="1400" dirty="0"/>
              <a:t>World Health Organization.  1991. Depot-</a:t>
            </a:r>
            <a:r>
              <a:rPr lang="en-US" sz="1400" dirty="0" err="1"/>
              <a:t>Medroxyprogesterone</a:t>
            </a:r>
            <a:r>
              <a:rPr lang="en-US" sz="1400" dirty="0"/>
              <a:t> Acetate (DMPA) and Risk of Endometrial Cancer. The WHO Collaborative Study of </a:t>
            </a:r>
            <a:r>
              <a:rPr lang="en-US" sz="1400" dirty="0" err="1"/>
              <a:t>Neoplasia</a:t>
            </a:r>
            <a:r>
              <a:rPr lang="en-US" sz="1400" dirty="0"/>
              <a:t> and Steroid Contraceptives. </a:t>
            </a:r>
            <a:r>
              <a:rPr lang="en-US" sz="1400" i="1" dirty="0" err="1"/>
              <a:t>Int</a:t>
            </a:r>
            <a:r>
              <a:rPr lang="en-US" sz="1400" i="1" dirty="0"/>
              <a:t> J of Cancer.</a:t>
            </a:r>
            <a:r>
              <a:rPr lang="en-US" sz="1400" dirty="0"/>
              <a:t> 49(2):186-90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35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Biện pháp màng ngăn: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Tỉ lệ thất bại trên thực tế </a:t>
            </a:r>
            <a:r>
              <a:rPr lang="en-US" sz="2400" dirty="0" smtClean="0"/>
              <a:t>12-21</a:t>
            </a:r>
            <a:r>
              <a:rPr lang="en-US" sz="2400" smtClean="0"/>
              <a:t>% </a:t>
            </a:r>
          </a:p>
          <a:p>
            <a:r>
              <a:rPr lang="en-US" sz="2400" smtClean="0"/>
              <a:t>Vì phụ nữ quanh tuổi mãn kinh giảm khả năng thụ thai, BP màng ngăn có thể có hiệu quả hơn phụ nữ trẻ.</a:t>
            </a:r>
          </a:p>
          <a:p>
            <a:r>
              <a:rPr lang="en-US" sz="2400" smtClean="0"/>
              <a:t>BP màng ngăn đơn thuần không có hiệu quả cao</a:t>
            </a:r>
            <a:r>
              <a:rPr lang="en-US" sz="2400" dirty="0"/>
              <a:t> </a:t>
            </a:r>
            <a:r>
              <a:rPr lang="en-US" sz="2400" smtClean="0"/>
              <a:t>(&gt;90%), nên BP này không đáp ứng nhu cầu của phụ nữ muốn ngừa thai vì lý do cá nhân hay lý do y khoa </a:t>
            </a:r>
            <a:endParaRPr lang="en-US" sz="2400" dirty="0" smtClean="0"/>
          </a:p>
          <a:p>
            <a:r>
              <a:rPr lang="en-US" sz="2400"/>
              <a:t>Không làm giảm triệu </a:t>
            </a:r>
            <a:r>
              <a:rPr lang="en-US" sz="2400" smtClean="0"/>
              <a:t>chứng </a:t>
            </a:r>
            <a:r>
              <a:rPr lang="en-US" sz="2400"/>
              <a:t>thời kỳ quanh mãn kinh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376" y="5688449"/>
            <a:ext cx="8043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/>
              <a:t>Colquitt CW, Martin TS.  2015. Contraceptive methods: A review of </a:t>
            </a:r>
            <a:r>
              <a:rPr lang="en-US" sz="1400" dirty="0" err="1"/>
              <a:t>nonbarrier</a:t>
            </a:r>
            <a:r>
              <a:rPr lang="en-US" sz="1400" dirty="0"/>
              <a:t> and barrier products.  J Pharm </a:t>
            </a:r>
            <a:r>
              <a:rPr lang="en-US" sz="1400" dirty="0" err="1"/>
              <a:t>Pract</a:t>
            </a:r>
            <a:r>
              <a:rPr lang="en-US" sz="1400" dirty="0"/>
              <a:t> </a:t>
            </a:r>
            <a:r>
              <a:rPr lang="en-US" sz="1400" dirty="0" err="1"/>
              <a:t>pii</a:t>
            </a:r>
            <a:r>
              <a:rPr lang="en-US" sz="1400" dirty="0"/>
              <a:t>: 0897190015585751. [</a:t>
            </a:r>
            <a:r>
              <a:rPr lang="en-US" sz="1400" dirty="0" err="1"/>
              <a:t>Epub</a:t>
            </a:r>
            <a:r>
              <a:rPr lang="en-US" sz="1400" dirty="0"/>
              <a:t> ahead of print].</a:t>
            </a:r>
          </a:p>
          <a:p>
            <a:pPr lvl="0"/>
            <a:r>
              <a:rPr lang="en-US" sz="1400" dirty="0"/>
              <a:t>Williams JK.  2002. Contraceptive needs of the </a:t>
            </a:r>
            <a:r>
              <a:rPr lang="en-US" sz="1400" dirty="0" err="1"/>
              <a:t>perimenopausal</a:t>
            </a:r>
            <a:r>
              <a:rPr lang="en-US" sz="1400" dirty="0"/>
              <a:t> woman.  </a:t>
            </a:r>
            <a:r>
              <a:rPr lang="en-US" sz="1400" dirty="0" err="1"/>
              <a:t>Obstet</a:t>
            </a:r>
            <a:r>
              <a:rPr lang="en-US" sz="1400" dirty="0"/>
              <a:t> </a:t>
            </a:r>
            <a:r>
              <a:rPr lang="en-US" sz="1400" dirty="0" err="1"/>
              <a:t>Gynecol</a:t>
            </a:r>
            <a:r>
              <a:rPr lang="en-US" sz="1400" dirty="0"/>
              <a:t> </a:t>
            </a:r>
            <a:r>
              <a:rPr lang="en-US" sz="1400" dirty="0" err="1"/>
              <a:t>Clin</a:t>
            </a:r>
            <a:r>
              <a:rPr lang="en-US" sz="1400" dirty="0"/>
              <a:t> North Am 29(3):575-88, ix. 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56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DCTC không chứa hormon: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Tỉ lệ thất bại </a:t>
            </a:r>
            <a:r>
              <a:rPr lang="en-US" sz="2800" dirty="0" smtClean="0"/>
              <a:t>1</a:t>
            </a:r>
            <a:r>
              <a:rPr lang="en-US" sz="2800" smtClean="0"/>
              <a:t>% </a:t>
            </a:r>
          </a:p>
          <a:p>
            <a:r>
              <a:rPr lang="en-US" sz="2800" smtClean="0"/>
              <a:t>BPTT hiệu quả cao cho phụ nữ có vấn đề sức khỏe khiến cho việc sử dụng BPTT có chứa estrogen là không an toàn</a:t>
            </a:r>
            <a:endParaRPr lang="en-US" sz="2800" dirty="0" smtClean="0"/>
          </a:p>
          <a:p>
            <a:r>
              <a:rPr lang="en-US" sz="2800"/>
              <a:t>Không làm giảm triệu chứng vận mạch thời kỳ quanh mãn </a:t>
            </a:r>
            <a:r>
              <a:rPr lang="en-US" sz="2800" smtClean="0"/>
              <a:t>kinh</a:t>
            </a:r>
          </a:p>
          <a:p>
            <a:r>
              <a:rPr lang="en-US" sz="2800" smtClean="0"/>
              <a:t>Có thể gây ra cường kinh hoặc làm nặng hơn tình trạng này</a:t>
            </a:r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204376" y="5688449"/>
            <a:ext cx="8043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sz="1400" dirty="0" err="1"/>
              <a:t>Cantero</a:t>
            </a:r>
            <a:r>
              <a:rPr lang="en-US" sz="1400" dirty="0"/>
              <a:t> Perez P, </a:t>
            </a:r>
            <a:r>
              <a:rPr lang="en-US" sz="1400" dirty="0" err="1"/>
              <a:t>Klingemann</a:t>
            </a:r>
            <a:r>
              <a:rPr lang="en-US" sz="1400" dirty="0"/>
              <a:t> J, </a:t>
            </a:r>
            <a:r>
              <a:rPr lang="en-US" sz="1400" dirty="0" err="1"/>
              <a:t>Yaron</a:t>
            </a:r>
            <a:r>
              <a:rPr lang="en-US" sz="1400" dirty="0"/>
              <a:t> M, et al.  2015.  [Contraception during the </a:t>
            </a:r>
            <a:r>
              <a:rPr lang="en-US" sz="1400" dirty="0" err="1"/>
              <a:t>perimenopause</a:t>
            </a:r>
            <a:r>
              <a:rPr lang="en-US" sz="1400" dirty="0"/>
              <a:t>: indications, security (safety), and non-contraceptive benefits. Article in French]. Rev Med Suisse 11(492: 1986,1988-92.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28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Chẩn đoán thời kỳ mãn kinh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Có thể khó khăn khi phụ nữ đang sử dụng BPTT có nội tiết</a:t>
            </a:r>
          </a:p>
          <a:p>
            <a:r>
              <a:rPr lang="en-US" sz="2800" smtClean="0"/>
              <a:t>Chẩn đoán: sử dụng kết hợp nồng độ FSH, triệu chứng quanh mãn kinh trong khoảng nghỉ không dùng hormon và tuổi</a:t>
            </a:r>
            <a:endParaRPr lang="en-US" sz="2800" dirty="0" smtClean="0"/>
          </a:p>
          <a:p>
            <a:r>
              <a:rPr lang="en-US" sz="2800" smtClean="0"/>
              <a:t>FSH </a:t>
            </a:r>
            <a:r>
              <a:rPr lang="en-US" sz="2800" dirty="0" smtClean="0"/>
              <a:t>&gt;20 </a:t>
            </a:r>
            <a:r>
              <a:rPr lang="en-US" sz="2800" smtClean="0"/>
              <a:t>IU/l hoặc AFC antral </a:t>
            </a:r>
            <a:r>
              <a:rPr lang="en-US" sz="2800" dirty="0" smtClean="0"/>
              <a:t>follicle count </a:t>
            </a:r>
            <a:r>
              <a:rPr lang="en-US" sz="2800" smtClean="0"/>
              <a:t>&lt;4-6 gợi ý khả năng sinh sản giới hạn và không cần BPTT 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4376" y="5688449"/>
            <a:ext cx="804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/>
              <a:t>No authors.  2000.  How to make the switch from OC use to HRT.  Contraceptive </a:t>
            </a:r>
            <a:r>
              <a:rPr lang="en-US" sz="1400" dirty="0" err="1"/>
              <a:t>Technol</a:t>
            </a:r>
            <a:r>
              <a:rPr lang="en-US" sz="1400" dirty="0"/>
              <a:t> Update 21(3): 33.</a:t>
            </a:r>
          </a:p>
          <a:p>
            <a:pPr lvl="0"/>
            <a:r>
              <a:rPr lang="en-US" sz="1400" dirty="0"/>
              <a:t>Baldwin MK, Jensen JT. 2013. Contraception during the </a:t>
            </a:r>
            <a:r>
              <a:rPr lang="en-US" sz="1400" dirty="0" err="1"/>
              <a:t>perimenopause</a:t>
            </a:r>
            <a:r>
              <a:rPr lang="en-US" sz="1400" dirty="0"/>
              <a:t>. </a:t>
            </a:r>
            <a:r>
              <a:rPr lang="en-US" sz="1400" i="1" dirty="0" err="1"/>
              <a:t>Maturitas</a:t>
            </a:r>
            <a:r>
              <a:rPr lang="en-US" sz="1400" dirty="0"/>
              <a:t>. 76:235-242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60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916"/>
            <a:ext cx="7620000" cy="1143000"/>
          </a:xfrm>
        </p:spPr>
        <p:txBody>
          <a:bodyPr/>
          <a:lstStyle/>
          <a:p>
            <a:r>
              <a:rPr lang="en-US" sz="4000"/>
              <a:t>Chẩn đoán thời kỳ mãn kinh</a:t>
            </a:r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14336"/>
              </p:ext>
            </p:extLst>
          </p:nvPr>
        </p:nvGraphicFramePr>
        <p:xfrm>
          <a:off x="0" y="835746"/>
          <a:ext cx="9200329" cy="6282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873"/>
                <a:gridCol w="1108363"/>
                <a:gridCol w="1025237"/>
                <a:gridCol w="4863856"/>
              </a:tblGrid>
              <a:tr h="550601">
                <a:tc>
                  <a:txBody>
                    <a:bodyPr/>
                    <a:lstStyle/>
                    <a:p>
                      <a:r>
                        <a:rPr lang="en-US" smtClean="0"/>
                        <a:t>BPTT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Tuổi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Vô</a:t>
                      </a:r>
                      <a:r>
                        <a:rPr lang="en-US" baseline="0" smtClean="0"/>
                        <a:t> kinh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CLS</a:t>
                      </a:r>
                      <a:endParaRPr lang="en-US"/>
                    </a:p>
                  </a:txBody>
                  <a:tcPr/>
                </a:tc>
              </a:tr>
              <a:tr h="1085314">
                <a:tc>
                  <a:txBody>
                    <a:bodyPr/>
                    <a:lstStyle/>
                    <a:p>
                      <a:r>
                        <a:rPr lang="en-US" smtClean="0"/>
                        <a:t>Không</a:t>
                      </a:r>
                      <a:r>
                        <a:rPr lang="en-US" baseline="0" smtClean="0"/>
                        <a:t> dùng BPTT có hormon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&lt;50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 năm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mtClean="0"/>
                        <a:t>FSH</a:t>
                      </a:r>
                      <a:r>
                        <a:rPr lang="en-US" baseline="0" smtClean="0"/>
                        <a:t> ≥30 IU/L vào 2 lần thử cách nhau 6-8 tuần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</a:tr>
              <a:tr h="4401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≥50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 năm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42399">
                <a:tc>
                  <a:txBody>
                    <a:bodyPr/>
                    <a:lstStyle/>
                    <a:p>
                      <a:r>
                        <a:rPr lang="en-US" smtClean="0"/>
                        <a:t>BPTT</a:t>
                      </a:r>
                      <a:r>
                        <a:rPr lang="en-US" baseline="0" smtClean="0"/>
                        <a:t> hormon phối hợp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Bắt</a:t>
                      </a:r>
                      <a:r>
                        <a:rPr lang="en-US" baseline="0" smtClean="0"/>
                        <a:t> đầu ở tuổi 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FSH</a:t>
                      </a:r>
                      <a:r>
                        <a:rPr lang="en-US" baseline="0" smtClean="0"/>
                        <a:t> ≥30 IU/L vào 2 lần thử cách nhau 6-8 tuần, thử sau 7-14 ngày dùng thuốc viên/ miếng dán/ vòng AĐ trong khi sử dụng BPTT hỗ trợ khác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</a:tr>
              <a:tr h="786573">
                <a:tc>
                  <a:txBody>
                    <a:bodyPr/>
                    <a:lstStyle/>
                    <a:p>
                      <a:r>
                        <a:rPr lang="en-US" smtClean="0"/>
                        <a:t>DMPA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Bắt</a:t>
                      </a:r>
                      <a:r>
                        <a:rPr lang="en-US" baseline="0" smtClean="0"/>
                        <a:t> đầu ở tuổi 50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FSH</a:t>
                      </a:r>
                      <a:r>
                        <a:rPr lang="en-US" baseline="0" smtClean="0"/>
                        <a:t> ≥30 IU/L vào 2 lần thử cách nhau 90 ngày tính từ ngày tiêm thuốc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</a:tr>
              <a:tr h="786573">
                <a:tc>
                  <a:txBody>
                    <a:bodyPr/>
                    <a:lstStyle/>
                    <a:p>
                      <a:r>
                        <a:rPr lang="en-US" smtClean="0"/>
                        <a:t>Implant, DCTC</a:t>
                      </a:r>
                      <a:r>
                        <a:rPr lang="en-US" baseline="0" smtClean="0"/>
                        <a:t> chứa Levonorgestrel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Bắt</a:t>
                      </a:r>
                      <a:r>
                        <a:rPr lang="en-US" baseline="0" smtClean="0"/>
                        <a:t> đầu ở tuổi 50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FSH</a:t>
                      </a:r>
                      <a:r>
                        <a:rPr lang="en-US" baseline="0" smtClean="0"/>
                        <a:t> ≥30 IU/L vào 2 lần thử cách nhau 6-8 tuần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</a:tr>
              <a:tr h="7865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Dùng</a:t>
                      </a:r>
                      <a:r>
                        <a:rPr lang="en-US" baseline="0" smtClean="0"/>
                        <a:t> hay k</a:t>
                      </a:r>
                      <a:r>
                        <a:rPr lang="en-US" smtClean="0"/>
                        <a:t>hông</a:t>
                      </a:r>
                      <a:r>
                        <a:rPr lang="en-US" baseline="0" smtClean="0"/>
                        <a:t> dùng BPTT có hormon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≥60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Không</a:t>
                      </a:r>
                      <a:r>
                        <a:rPr lang="en-US" baseline="0" smtClean="0"/>
                        <a:t> cần XN, kết luận mãn kinh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9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Chẩn đoán thời kỳ mãn kinh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Ưu điểm của BPTT không chứa estrogen là bạn không cần thiết phải ngưng chúng sau thời điểm bắt đầu mãn kinh</a:t>
            </a:r>
          </a:p>
        </p:txBody>
      </p:sp>
    </p:spTree>
    <p:extLst>
      <p:ext uri="{BB962C8B-B14F-4D97-AF65-F5344CB8AC3E}">
        <p14:creationId xmlns:p14="http://schemas.microsoft.com/office/powerpoint/2010/main" val="25571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727" y="623455"/>
            <a:ext cx="8728363" cy="1365683"/>
          </a:xfrm>
        </p:spPr>
        <p:txBody>
          <a:bodyPr/>
          <a:lstStyle/>
          <a:p>
            <a:pPr algn="ctr"/>
            <a:r>
              <a:rPr lang="en-US" sz="3600" smtClean="0"/>
              <a:t>Chuyển từ BPTT phối hợp Estrogen-Progestin sang liệu pháp hormon thay thế </a:t>
            </a:r>
            <a:br>
              <a:rPr lang="en-US" sz="3600" smtClean="0"/>
            </a:br>
            <a:r>
              <a:rPr lang="en-US" sz="3600" smtClean="0"/>
              <a:t>thời kỳ mãn kinh (HRT)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37" y="2204572"/>
            <a:ext cx="7620000" cy="4800600"/>
          </a:xfrm>
        </p:spPr>
        <p:txBody>
          <a:bodyPr>
            <a:normAutofit/>
          </a:bodyPr>
          <a:lstStyle/>
          <a:p>
            <a:r>
              <a:rPr lang="en-US" sz="2000" smtClean="0"/>
              <a:t>Có những lựa chọn không hormon và hormon liều thấp cụ thể cho mãn kinh để kiểm soát triệu chứng.</a:t>
            </a:r>
          </a:p>
          <a:p>
            <a:r>
              <a:rPr lang="en-US" sz="2000" smtClean="0"/>
              <a:t>Tiếp tục sử dụng BPTT phối hợp estrogen-progestin truyền thống có thể khiến phụ nữ tăng nguy cơ thuyên tắc huyết khối mà không mang lại lợi ích.</a:t>
            </a:r>
          </a:p>
          <a:p>
            <a:r>
              <a:rPr lang="en-US" sz="2000" smtClean="0"/>
              <a:t>Liều ngừa thai lớn hơn ít nhất là 4 lần so với HRT cụ thể cho mãn kinh</a:t>
            </a:r>
          </a:p>
          <a:p>
            <a:r>
              <a:rPr lang="en-US" sz="2000" smtClean="0"/>
              <a:t>Phụ nữ nên sử dụng liều HRT thấp nhất có thể trong khoảng thời gian ngắn nhất có thể để giảm triệu chứng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3628" y="5903893"/>
            <a:ext cx="8043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/>
              <a:t>American College of Obstetricians and Gynecologists. 2014. ACOG Practice Bulletin No. 141: management of menopausal symptoms. </a:t>
            </a:r>
            <a:r>
              <a:rPr lang="en-US" sz="1400" dirty="0" err="1"/>
              <a:t>Obstet</a:t>
            </a:r>
            <a:r>
              <a:rPr lang="en-US" sz="1400" dirty="0"/>
              <a:t> Gynecol. 123(1):202-16</a:t>
            </a:r>
          </a:p>
          <a:p>
            <a:pPr lvl="0"/>
            <a:r>
              <a:rPr lang="en-US" sz="1400" dirty="0"/>
              <a:t>World Health Organization. 2015. Medical Eligibility Criteria for Contraceptive Use, Fifth Edition.  WHO. 1-267.  Accessed from: </a:t>
            </a:r>
            <a:r>
              <a:rPr lang="en-US" sz="1400" u="sng" dirty="0">
                <a:hlinkClick r:id="rId3"/>
              </a:rPr>
              <a:t>http://www.who.int/reproductivehealth/publications/family_planning/MEC-5/en/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36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2345"/>
            <a:ext cx="7910945" cy="1143000"/>
          </a:xfrm>
        </p:spPr>
        <p:txBody>
          <a:bodyPr/>
          <a:lstStyle/>
          <a:p>
            <a:r>
              <a:rPr lang="en-US" smtClean="0"/>
              <a:t>Giai đoạn quanh mãn kinh là gì?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7620000" cy="4800600"/>
          </a:xfrm>
        </p:spPr>
        <p:txBody>
          <a:bodyPr>
            <a:noAutofit/>
          </a:bodyPr>
          <a:lstStyle/>
          <a:p>
            <a:r>
              <a:rPr lang="en-US" sz="2800" smtClean="0"/>
              <a:t>Là khoảng thời gian khi người phụ nữ chuyển từ thời kỳ rụng trứng bình thường sang thời kỳ chấm dứt rụng trứng hay mãn kinh</a:t>
            </a:r>
            <a:endParaRPr lang="en-US" sz="2800" dirty="0" smtClean="0"/>
          </a:p>
          <a:p>
            <a:r>
              <a:rPr lang="en-US" sz="2800"/>
              <a:t>T</a:t>
            </a:r>
            <a:r>
              <a:rPr lang="en-US" sz="2800" smtClean="0"/>
              <a:t>uổi mãn kinh trong khoảng 45-55 tuổi, trung bình 51 tuổi</a:t>
            </a:r>
            <a:endParaRPr lang="en-US" sz="2800" dirty="0"/>
          </a:p>
          <a:p>
            <a:r>
              <a:rPr lang="en-US" sz="2800" smtClean="0"/>
              <a:t>Giai đoạn quanh mãn kinh kéo dài từ thời điểm bắt đầu có triệu chứng cho đến 1 năm sau kỳ kinh cuối cùng</a:t>
            </a:r>
            <a:endParaRPr lang="en-US" sz="2800" dirty="0" smtClean="0"/>
          </a:p>
          <a:p>
            <a:r>
              <a:rPr lang="en-US" sz="2800" smtClean="0"/>
              <a:t>Triệu chứng của giai </a:t>
            </a:r>
            <a:r>
              <a:rPr lang="en-US" sz="2800"/>
              <a:t>đoạn quanh mãn kinh :  </a:t>
            </a:r>
            <a:r>
              <a:rPr lang="en-US" sz="2800" smtClean="0"/>
              <a:t>CKKN không đều, khô âm đạo, bốc hỏa, đổ mồ hôi trộm, giảm ham muốn tình dục, đau đầu, triệu chứng về bàng quang.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41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19" y="1227848"/>
            <a:ext cx="7620000" cy="544036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fr-FR" sz="1400" dirty="0" smtClean="0"/>
              <a:t>Ventura</a:t>
            </a:r>
            <a:r>
              <a:rPr lang="fr-FR" sz="1400" dirty="0"/>
              <a:t>, S., </a:t>
            </a:r>
            <a:r>
              <a:rPr lang="fr-FR" sz="1400" dirty="0" err="1"/>
              <a:t>Curtin</a:t>
            </a:r>
            <a:r>
              <a:rPr lang="fr-FR" sz="1400" dirty="0"/>
              <a:t>, S., </a:t>
            </a:r>
            <a:r>
              <a:rPr lang="fr-FR" sz="1400" dirty="0" err="1"/>
              <a:t>Abma</a:t>
            </a:r>
            <a:r>
              <a:rPr lang="fr-FR" sz="1400" dirty="0"/>
              <a:t>, J. 2012. </a:t>
            </a:r>
            <a:r>
              <a:rPr lang="en-US" sz="1400" dirty="0"/>
              <a:t>Estimated pregnancy rates and rates of pregnancy outcomes for the US, 1990-2008. National Vital Statistics Report. CDC. 60(7).</a:t>
            </a:r>
          </a:p>
          <a:p>
            <a:pPr>
              <a:buFont typeface="Arial"/>
              <a:buChar char="•"/>
            </a:pPr>
            <a:r>
              <a:rPr lang="en-US" sz="1400" dirty="0" err="1"/>
              <a:t>Guttmacher</a:t>
            </a:r>
            <a:r>
              <a:rPr lang="en-US" sz="1400" dirty="0"/>
              <a:t> Institute. 2014. Unintended Pregnancy in the United States: Factsheet. Accessed from: </a:t>
            </a:r>
            <a:r>
              <a:rPr lang="en-US" sz="1400" u="sng" dirty="0">
                <a:hlinkClick r:id="rId2"/>
              </a:rPr>
              <a:t>https://www.guttmacher.org/pubs/FB-Unintended-Pregnancy-US.html</a:t>
            </a:r>
            <a:r>
              <a:rPr lang="en-US" sz="1400" dirty="0"/>
              <a:t> on March 12, 2016. </a:t>
            </a:r>
            <a:endParaRPr lang="en-US" sz="1400" dirty="0" smtClean="0"/>
          </a:p>
          <a:p>
            <a:pPr lvl="0">
              <a:buFont typeface="Arial"/>
              <a:buChar char="•"/>
            </a:pPr>
            <a:r>
              <a:rPr lang="en-US" sz="1400" dirty="0" smtClean="0"/>
              <a:t>De </a:t>
            </a:r>
            <a:r>
              <a:rPr lang="en-US" sz="1400" dirty="0" err="1"/>
              <a:t>Basos</a:t>
            </a:r>
            <a:r>
              <a:rPr lang="en-US" sz="1400" dirty="0"/>
              <a:t> M, </a:t>
            </a:r>
            <a:r>
              <a:rPr lang="en-US" sz="1400" dirty="0" err="1"/>
              <a:t>Stegeman</a:t>
            </a:r>
            <a:r>
              <a:rPr lang="en-US" sz="1400" dirty="0"/>
              <a:t> BH, </a:t>
            </a:r>
            <a:r>
              <a:rPr lang="en-US" sz="1400" dirty="0" err="1"/>
              <a:t>Rosendaal</a:t>
            </a:r>
            <a:r>
              <a:rPr lang="en-US" sz="1400" dirty="0"/>
              <a:t> FR, et al. 2014. Combined oral contraceptives: venous thrombosis. Cochrane Database of Systematic Reviews. 3:CD010813</a:t>
            </a:r>
          </a:p>
          <a:p>
            <a:pPr lvl="0">
              <a:buFont typeface="Arial"/>
              <a:buChar char="•"/>
            </a:pPr>
            <a:r>
              <a:rPr lang="en-US" sz="1400" dirty="0" err="1"/>
              <a:t>Bassuk</a:t>
            </a:r>
            <a:r>
              <a:rPr lang="en-US" sz="1400" dirty="0"/>
              <a:t> SS, Manson JE.  2015.  Oral contraceptives and menopausal hormone therapy: relative and attributable risks of cardiovascular disease, </a:t>
            </a:r>
            <a:r>
              <a:rPr lang="en-US" sz="1400" dirty="0" err="1"/>
              <a:t>cancer,and</a:t>
            </a:r>
            <a:r>
              <a:rPr lang="en-US" sz="1400" dirty="0"/>
              <a:t> other </a:t>
            </a:r>
            <a:r>
              <a:rPr lang="en-US" sz="1400" dirty="0" err="1"/>
              <a:t>helath</a:t>
            </a:r>
            <a:r>
              <a:rPr lang="en-US" sz="1400" dirty="0"/>
              <a:t> outcomes.  Ann Epidemiol;25(3):193-200.</a:t>
            </a:r>
          </a:p>
          <a:p>
            <a:pPr lvl="0">
              <a:buFont typeface="Arial"/>
              <a:buChar char="•"/>
            </a:pPr>
            <a:r>
              <a:rPr lang="en-US" sz="1400" dirty="0"/>
              <a:t>James AH. 2009. Pregnancy-associated thrombosis. Hematology Am </a:t>
            </a:r>
            <a:r>
              <a:rPr lang="en-US" sz="1400" dirty="0" err="1"/>
              <a:t>Soc</a:t>
            </a:r>
            <a:r>
              <a:rPr lang="en-US" sz="1400" dirty="0"/>
              <a:t> </a:t>
            </a:r>
            <a:r>
              <a:rPr lang="en-US" sz="1400" dirty="0" err="1"/>
              <a:t>Hematol</a:t>
            </a:r>
            <a:r>
              <a:rPr lang="en-US" sz="1400" dirty="0"/>
              <a:t> </a:t>
            </a:r>
            <a:r>
              <a:rPr lang="en-US" sz="1400" dirty="0" err="1"/>
              <a:t>Educ</a:t>
            </a:r>
            <a:r>
              <a:rPr lang="en-US" sz="1400" dirty="0"/>
              <a:t> Program. 277-85</a:t>
            </a:r>
            <a:r>
              <a:rPr lang="en-US" sz="1400" dirty="0" smtClean="0"/>
              <a:t>.</a:t>
            </a:r>
          </a:p>
          <a:p>
            <a:pPr lvl="0">
              <a:buFont typeface="Arial"/>
              <a:buChar char="•"/>
            </a:pPr>
            <a:r>
              <a:rPr lang="en-US" sz="1400" dirty="0"/>
              <a:t>Brinton LA, </a:t>
            </a:r>
            <a:r>
              <a:rPr lang="en-US" sz="1400" dirty="0" err="1"/>
              <a:t>Daling</a:t>
            </a:r>
            <a:r>
              <a:rPr lang="en-US" sz="1400" dirty="0"/>
              <a:t> JF, </a:t>
            </a:r>
            <a:r>
              <a:rPr lang="en-US" sz="1400" dirty="0" err="1"/>
              <a:t>Liff</a:t>
            </a:r>
            <a:r>
              <a:rPr lang="en-US" sz="1400" dirty="0"/>
              <a:t> J, et al. 1995. Oral contraceptives and breast cancer risk among younger women. J </a:t>
            </a:r>
            <a:r>
              <a:rPr lang="en-US" sz="1400" dirty="0" err="1"/>
              <a:t>Natl</a:t>
            </a:r>
            <a:r>
              <a:rPr lang="en-US" sz="1400" dirty="0"/>
              <a:t> Cancer Inst. 87(11):827-35</a:t>
            </a:r>
          </a:p>
          <a:p>
            <a:pPr lvl="0">
              <a:buFont typeface="Arial"/>
              <a:buChar char="•"/>
            </a:pPr>
            <a:r>
              <a:rPr lang="en-US" sz="1400" dirty="0" err="1"/>
              <a:t>Marchbanks</a:t>
            </a:r>
            <a:r>
              <a:rPr lang="en-US" sz="1400" dirty="0"/>
              <a:t> PA, McDonald JA, Wilson HG, et al. 2002. Oral contraceptives and the risk of breast cancer. N </a:t>
            </a:r>
            <a:r>
              <a:rPr lang="en-US" sz="1400" dirty="0" err="1"/>
              <a:t>Engl</a:t>
            </a:r>
            <a:r>
              <a:rPr lang="en-US" sz="1400" dirty="0"/>
              <a:t> J Med. 346(26)2025-32</a:t>
            </a:r>
          </a:p>
          <a:p>
            <a:pPr lvl="0">
              <a:buFont typeface="Arial"/>
              <a:buChar char="•"/>
            </a:pPr>
            <a:r>
              <a:rPr lang="en-US" sz="1400" dirty="0"/>
              <a:t>Hannaford, PC., </a:t>
            </a:r>
            <a:r>
              <a:rPr lang="en-US" sz="1400" dirty="0" err="1"/>
              <a:t>Selvaraj</a:t>
            </a:r>
            <a:r>
              <a:rPr lang="en-US" sz="1400" dirty="0"/>
              <a:t>, S., Elliott, AM. 2007. Cancer risk among users of oral contraceptives: cohort data from the Royal College of General Practitioner’s oral contraception study. </a:t>
            </a:r>
            <a:r>
              <a:rPr lang="en-US" sz="1400" i="1" dirty="0"/>
              <a:t>British Med J. </a:t>
            </a:r>
            <a:r>
              <a:rPr lang="en-US" sz="1400" dirty="0"/>
              <a:t>335: 651. </a:t>
            </a:r>
            <a:endParaRPr lang="en-US" sz="1400" dirty="0" smtClean="0"/>
          </a:p>
          <a:p>
            <a:pPr lvl="0"/>
            <a:r>
              <a:rPr lang="en-US" sz="1400" dirty="0" err="1"/>
              <a:t>Sitruk</a:t>
            </a:r>
            <a:r>
              <a:rPr lang="en-US" sz="1400" dirty="0"/>
              <a:t>-Ware R. 2007. The </a:t>
            </a:r>
            <a:r>
              <a:rPr lang="en-US" sz="1400" dirty="0" err="1"/>
              <a:t>levonorgestrel</a:t>
            </a:r>
            <a:r>
              <a:rPr lang="en-US" sz="1400" dirty="0"/>
              <a:t> intrauterine system for use in </a:t>
            </a:r>
            <a:r>
              <a:rPr lang="en-US" sz="1400" dirty="0" err="1"/>
              <a:t>peri</a:t>
            </a:r>
            <a:r>
              <a:rPr lang="en-US" sz="1400" dirty="0"/>
              <a:t>- and postmenopausal women. </a:t>
            </a:r>
            <a:r>
              <a:rPr lang="en-US" sz="1400" i="1" dirty="0"/>
              <a:t>Contraception</a:t>
            </a:r>
            <a:r>
              <a:rPr lang="en-US" sz="1400" dirty="0"/>
              <a:t>. 75(6 </a:t>
            </a:r>
            <a:r>
              <a:rPr lang="en-US" sz="1400" dirty="0" err="1"/>
              <a:t>suppl</a:t>
            </a:r>
            <a:r>
              <a:rPr lang="en-US" sz="1400" dirty="0"/>
              <a:t>):S155-60.</a:t>
            </a:r>
          </a:p>
          <a:p>
            <a:pPr lvl="0"/>
            <a:r>
              <a:rPr lang="en-US" sz="1400" dirty="0" err="1"/>
              <a:t>Wildemeersch</a:t>
            </a:r>
            <a:r>
              <a:rPr lang="en-US" sz="1400" dirty="0"/>
              <a:t> D. 2016.  Why </a:t>
            </a:r>
            <a:r>
              <a:rPr lang="en-US" sz="1400" dirty="0" err="1"/>
              <a:t>perimenopausal</a:t>
            </a:r>
            <a:r>
              <a:rPr lang="en-US" sz="1400" dirty="0"/>
              <a:t> women should consider to use a </a:t>
            </a:r>
            <a:r>
              <a:rPr lang="en-US" sz="1400" dirty="0" err="1"/>
              <a:t>levonorgestrel</a:t>
            </a:r>
            <a:r>
              <a:rPr lang="en-US" sz="1400" dirty="0"/>
              <a:t> intrauterine system.  </a:t>
            </a:r>
            <a:r>
              <a:rPr lang="en-US" sz="1400" dirty="0" err="1"/>
              <a:t>Gynecol</a:t>
            </a:r>
            <a:r>
              <a:rPr lang="en-US" sz="1400" dirty="0"/>
              <a:t> </a:t>
            </a:r>
            <a:r>
              <a:rPr lang="en-US" sz="1400" dirty="0" err="1"/>
              <a:t>Endocrinol</a:t>
            </a:r>
            <a:r>
              <a:rPr lang="en-US" sz="1400" dirty="0"/>
              <a:t> Mar 1;1-3 [</a:t>
            </a:r>
            <a:r>
              <a:rPr lang="en-US" sz="1400" dirty="0" err="1"/>
              <a:t>Epub</a:t>
            </a:r>
            <a:r>
              <a:rPr lang="en-US" sz="1400" dirty="0"/>
              <a:t> ahead of print]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02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  <a:p>
            <a:pPr marL="0" lvl="0" indent="0" defTabSz="457200">
              <a:spcBef>
                <a:spcPts val="0"/>
              </a:spcBef>
              <a:buClrTx/>
              <a:buNone/>
              <a:defRPr/>
            </a:pPr>
            <a:endParaRPr lang="en-US" sz="2400" dirty="0"/>
          </a:p>
          <a:p>
            <a:pPr marL="0" lvl="0" indent="0" defTabSz="457200">
              <a:spcBef>
                <a:spcPts val="0"/>
              </a:spcBef>
              <a:buClrTx/>
              <a:buNone/>
              <a:defRPr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983" y="1316953"/>
            <a:ext cx="8277227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1400" dirty="0"/>
              <a:t>Long ME, </a:t>
            </a:r>
            <a:r>
              <a:rPr lang="en-US" sz="1400" dirty="0" err="1"/>
              <a:t>Faubion</a:t>
            </a:r>
            <a:r>
              <a:rPr lang="en-US" sz="1400" dirty="0"/>
              <a:t> SS, </a:t>
            </a:r>
            <a:r>
              <a:rPr lang="en-US" sz="1400" dirty="0" err="1"/>
              <a:t>MacLaughlin</a:t>
            </a:r>
            <a:r>
              <a:rPr lang="en-US" sz="1400" dirty="0"/>
              <a:t> KL, et al.  2015. </a:t>
            </a:r>
            <a:r>
              <a:rPr lang="en-US" sz="1400" dirty="0" err="1"/>
              <a:t>Contrception</a:t>
            </a:r>
            <a:r>
              <a:rPr lang="en-US" sz="1400" dirty="0"/>
              <a:t> and hormonal management in the </a:t>
            </a:r>
            <a:r>
              <a:rPr lang="en-US" sz="1400" dirty="0" err="1"/>
              <a:t>perimenopause</a:t>
            </a:r>
            <a:r>
              <a:rPr lang="en-US" sz="1400" dirty="0"/>
              <a:t>.  J Women’s Health 24(1): 3-10.</a:t>
            </a:r>
          </a:p>
          <a:p>
            <a:pPr marL="285750" lvl="0" indent="-285750" defTabSz="457200">
              <a:buFont typeface="Arial"/>
              <a:buChar char="•"/>
              <a:defRPr/>
            </a:pPr>
            <a:r>
              <a:rPr lang="en-US" sz="1400" dirty="0" err="1"/>
              <a:t>Bednarek</a:t>
            </a:r>
            <a:r>
              <a:rPr lang="en-US" sz="1400" dirty="0"/>
              <a:t> PH, Jensen JT. 2010. Safety, efficacy and patient acceptability of the contraceptive and non-contraceptive uses of the LNG-IUD. </a:t>
            </a:r>
            <a:r>
              <a:rPr lang="en-US" sz="1400" i="1" dirty="0" err="1"/>
              <a:t>Int</a:t>
            </a:r>
            <a:r>
              <a:rPr lang="en-US" sz="1400" i="1" dirty="0"/>
              <a:t> J </a:t>
            </a:r>
            <a:r>
              <a:rPr lang="en-US" sz="1400" i="1" dirty="0" err="1"/>
              <a:t>Womens</a:t>
            </a:r>
            <a:r>
              <a:rPr lang="en-US" sz="1400" i="1" dirty="0"/>
              <a:t> Health</a:t>
            </a:r>
            <a:r>
              <a:rPr lang="en-US" sz="1400" dirty="0"/>
              <a:t>. 1:45-</a:t>
            </a:r>
            <a:r>
              <a:rPr lang="en-US" sz="1400" dirty="0" smtClean="0"/>
              <a:t>58</a:t>
            </a:r>
          </a:p>
          <a:p>
            <a:pPr marL="285750" lvl="0" indent="-285750" defTabSz="457200">
              <a:buFont typeface="Arial"/>
              <a:buChar char="•"/>
              <a:defRPr/>
            </a:pPr>
            <a:r>
              <a:rPr lang="en-US" sz="1400" dirty="0" err="1"/>
              <a:t>Jacobstein</a:t>
            </a:r>
            <a:r>
              <a:rPr lang="en-US" sz="1400" dirty="0"/>
              <a:t> R, Polis CB.  2014. Progestin-only contraception: </a:t>
            </a:r>
            <a:r>
              <a:rPr lang="en-US" sz="1400" dirty="0" err="1"/>
              <a:t>injectables</a:t>
            </a:r>
            <a:r>
              <a:rPr lang="en-US" sz="1400" dirty="0"/>
              <a:t> and implants.  Best </a:t>
            </a:r>
            <a:r>
              <a:rPr lang="en-US" sz="1400" dirty="0" err="1"/>
              <a:t>Pract</a:t>
            </a:r>
            <a:r>
              <a:rPr lang="en-US" sz="1400" dirty="0"/>
              <a:t> Res </a:t>
            </a:r>
            <a:r>
              <a:rPr lang="en-US" sz="1400" dirty="0" err="1"/>
              <a:t>Clin</a:t>
            </a:r>
            <a:r>
              <a:rPr lang="en-US" sz="1400" dirty="0"/>
              <a:t> </a:t>
            </a:r>
            <a:r>
              <a:rPr lang="en-US" sz="1400" dirty="0" err="1"/>
              <a:t>Obstet</a:t>
            </a:r>
            <a:r>
              <a:rPr lang="en-US" sz="1400" dirty="0"/>
              <a:t> </a:t>
            </a:r>
            <a:r>
              <a:rPr lang="en-US" sz="1400" dirty="0" err="1"/>
              <a:t>Gynaecol</a:t>
            </a:r>
            <a:r>
              <a:rPr lang="en-US" sz="1400" dirty="0"/>
              <a:t>. 28(6):795-806. </a:t>
            </a:r>
            <a:r>
              <a:rPr lang="en-US" sz="1400" dirty="0" err="1"/>
              <a:t>doi</a:t>
            </a:r>
            <a:r>
              <a:rPr lang="en-US" sz="1400" dirty="0"/>
              <a:t>: 10.1016/j.bpobgyn.2014.05.003</a:t>
            </a:r>
            <a:r>
              <a:rPr lang="en-US" sz="1400" dirty="0" smtClean="0"/>
              <a:t>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 err="1"/>
              <a:t>Kaunitz</a:t>
            </a:r>
            <a:r>
              <a:rPr lang="en-US" sz="1400" dirty="0"/>
              <a:t> AM, </a:t>
            </a:r>
            <a:r>
              <a:rPr lang="en-US" sz="1400" dirty="0" err="1"/>
              <a:t>Darney</a:t>
            </a:r>
            <a:r>
              <a:rPr lang="en-US" sz="1400" dirty="0"/>
              <a:t> PD, Ross D, et al. 2009. Subcutaneous DMPA </a:t>
            </a:r>
            <a:r>
              <a:rPr lang="en-US" sz="1400" dirty="0" err="1"/>
              <a:t>vs</a:t>
            </a:r>
            <a:r>
              <a:rPr lang="en-US" sz="1400" dirty="0"/>
              <a:t> intramuscular DMPA: a 2-year randomized study of contraceptive efficacy and bone mineral density. Contraception. 80(1):7-17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/>
              <a:t>World Health Organization.  1991. Depot-</a:t>
            </a:r>
            <a:r>
              <a:rPr lang="en-US" sz="1400" dirty="0" err="1"/>
              <a:t>Medroxyprogesterone</a:t>
            </a:r>
            <a:r>
              <a:rPr lang="en-US" sz="1400" dirty="0"/>
              <a:t> Acetate (DMPA) and Risk of Endometrial Cancer. The WHO Collaborative Study of </a:t>
            </a:r>
            <a:r>
              <a:rPr lang="en-US" sz="1400" dirty="0" err="1"/>
              <a:t>Neoplasia</a:t>
            </a:r>
            <a:r>
              <a:rPr lang="en-US" sz="1400" dirty="0"/>
              <a:t> and Steroid Contraceptives. </a:t>
            </a:r>
            <a:r>
              <a:rPr lang="en-US" sz="1400" i="1" dirty="0" err="1"/>
              <a:t>Int</a:t>
            </a:r>
            <a:r>
              <a:rPr lang="en-US" sz="1400" i="1" dirty="0"/>
              <a:t> J of Cancer.</a:t>
            </a:r>
            <a:r>
              <a:rPr lang="en-US" sz="1400" dirty="0"/>
              <a:t> 49(2):186-</a:t>
            </a:r>
            <a:r>
              <a:rPr lang="en-US" sz="1400" dirty="0" smtClean="0"/>
              <a:t>90</a:t>
            </a:r>
            <a:endParaRPr lang="en-US" sz="1400" dirty="0"/>
          </a:p>
          <a:p>
            <a:pPr marL="285750" lvl="0" indent="-285750">
              <a:buFont typeface="Arial"/>
              <a:buChar char="•"/>
            </a:pPr>
            <a:r>
              <a:rPr lang="en-US" sz="1400" dirty="0" smtClean="0"/>
              <a:t>Colquitt </a:t>
            </a:r>
            <a:r>
              <a:rPr lang="en-US" sz="1400" dirty="0"/>
              <a:t>CW, Martin TS.  2015. Contraceptive methods: A review of </a:t>
            </a:r>
            <a:r>
              <a:rPr lang="en-US" sz="1400" dirty="0" err="1"/>
              <a:t>nonbarrier</a:t>
            </a:r>
            <a:r>
              <a:rPr lang="en-US" sz="1400" dirty="0"/>
              <a:t> and barrier products.  J Pharm </a:t>
            </a:r>
            <a:r>
              <a:rPr lang="en-US" sz="1400" dirty="0" err="1"/>
              <a:t>Pract</a:t>
            </a:r>
            <a:r>
              <a:rPr lang="en-US" sz="1400" dirty="0"/>
              <a:t> </a:t>
            </a:r>
            <a:r>
              <a:rPr lang="en-US" sz="1400" dirty="0" err="1"/>
              <a:t>pii</a:t>
            </a:r>
            <a:r>
              <a:rPr lang="en-US" sz="1400" dirty="0"/>
              <a:t>: 0897190015585751. [</a:t>
            </a:r>
            <a:r>
              <a:rPr lang="en-US" sz="1400" dirty="0" err="1"/>
              <a:t>Epub</a:t>
            </a:r>
            <a:r>
              <a:rPr lang="en-US" sz="1400" dirty="0"/>
              <a:t> ahead of print].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/>
              <a:t>Williams JK.  2002. Contraceptive needs of the </a:t>
            </a:r>
            <a:r>
              <a:rPr lang="en-US" sz="1400" dirty="0" err="1"/>
              <a:t>perimenopausal</a:t>
            </a:r>
            <a:r>
              <a:rPr lang="en-US" sz="1400" dirty="0"/>
              <a:t> woman.  </a:t>
            </a:r>
            <a:r>
              <a:rPr lang="en-US" sz="1400" dirty="0" err="1"/>
              <a:t>Obstet</a:t>
            </a:r>
            <a:r>
              <a:rPr lang="en-US" sz="1400" dirty="0"/>
              <a:t> </a:t>
            </a:r>
            <a:r>
              <a:rPr lang="en-US" sz="1400" dirty="0" err="1"/>
              <a:t>Gynecol</a:t>
            </a:r>
            <a:r>
              <a:rPr lang="en-US" sz="1400" dirty="0"/>
              <a:t> </a:t>
            </a:r>
            <a:r>
              <a:rPr lang="en-US" sz="1400" dirty="0" err="1"/>
              <a:t>Clin</a:t>
            </a:r>
            <a:r>
              <a:rPr lang="en-US" sz="1400" dirty="0"/>
              <a:t> North Am 29(3):575-88, ix.  </a:t>
            </a:r>
            <a:endParaRPr lang="en-US" sz="1400" dirty="0" smtClean="0"/>
          </a:p>
          <a:p>
            <a:pPr marL="285750" lvl="0" indent="-285750" defTabSz="457200">
              <a:buFont typeface="Arial"/>
              <a:buChar char="•"/>
              <a:defRPr/>
            </a:pPr>
            <a:r>
              <a:rPr lang="en-US" sz="1400" dirty="0" err="1"/>
              <a:t>Cantero</a:t>
            </a:r>
            <a:r>
              <a:rPr lang="en-US" sz="1400" dirty="0"/>
              <a:t> Perez P, </a:t>
            </a:r>
            <a:r>
              <a:rPr lang="en-US" sz="1400" dirty="0" err="1"/>
              <a:t>Klingemann</a:t>
            </a:r>
            <a:r>
              <a:rPr lang="en-US" sz="1400" dirty="0"/>
              <a:t> J, </a:t>
            </a:r>
            <a:r>
              <a:rPr lang="en-US" sz="1400" dirty="0" err="1"/>
              <a:t>Yaron</a:t>
            </a:r>
            <a:r>
              <a:rPr lang="en-US" sz="1400" dirty="0"/>
              <a:t> M, et al.  2015.  [Contraception during the </a:t>
            </a:r>
            <a:r>
              <a:rPr lang="en-US" sz="1400" dirty="0" err="1"/>
              <a:t>perimenopause</a:t>
            </a:r>
            <a:r>
              <a:rPr lang="en-US" sz="1400" dirty="0"/>
              <a:t>: indications, security (safety), and non-contraceptive benefits. Article in French]. Rev Med Suisse 11(492: 1986,1988-92</a:t>
            </a:r>
            <a:r>
              <a:rPr lang="en-US" sz="1400" dirty="0" smtClean="0"/>
              <a:t>.</a:t>
            </a:r>
            <a:endParaRPr lang="en-US" sz="1400" dirty="0"/>
          </a:p>
          <a:p>
            <a:pPr marL="285750" lvl="0" indent="-285750">
              <a:buFont typeface="Arial"/>
              <a:buChar char="•"/>
            </a:pPr>
            <a:r>
              <a:rPr lang="en-US" sz="1400" dirty="0"/>
              <a:t>No authors.  2000.  How to make the switch from OC use to HRT.  Contraceptive </a:t>
            </a:r>
            <a:r>
              <a:rPr lang="en-US" sz="1400" dirty="0" err="1"/>
              <a:t>Technol</a:t>
            </a:r>
            <a:r>
              <a:rPr lang="en-US" sz="1400" dirty="0"/>
              <a:t> Update 21(3): 33.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/>
              <a:t>Baldwin MK, Jensen JT. 2013. Contraception during the </a:t>
            </a:r>
            <a:r>
              <a:rPr lang="en-US" sz="1400" dirty="0" err="1"/>
              <a:t>perimenopause</a:t>
            </a:r>
            <a:r>
              <a:rPr lang="en-US" sz="1400" dirty="0"/>
              <a:t>. </a:t>
            </a:r>
            <a:r>
              <a:rPr lang="en-US" sz="1400" i="1" dirty="0" err="1"/>
              <a:t>Maturitas</a:t>
            </a:r>
            <a:r>
              <a:rPr lang="en-US" sz="1400" dirty="0"/>
              <a:t>. 76:235-</a:t>
            </a:r>
            <a:r>
              <a:rPr lang="en-US" sz="1400" dirty="0" smtClean="0"/>
              <a:t>242</a:t>
            </a:r>
            <a:endParaRPr lang="en-US" sz="1400" dirty="0"/>
          </a:p>
          <a:p>
            <a:pPr marL="285750" lvl="0" indent="-285750">
              <a:buFont typeface="Arial"/>
              <a:buChar char="•"/>
            </a:pPr>
            <a:r>
              <a:rPr lang="en-US" sz="1400" dirty="0"/>
              <a:t>American College of Obstetricians and Gynecologists. 2014. ACOG Practice Bulletin No. 141: management of menopausal symptoms. </a:t>
            </a:r>
            <a:r>
              <a:rPr lang="en-US" sz="1400" dirty="0" err="1"/>
              <a:t>Obstet</a:t>
            </a:r>
            <a:r>
              <a:rPr lang="en-US" sz="1400" dirty="0"/>
              <a:t> Gynecol. 123(1):202-16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/>
              <a:t>World Health Organization. 2015. Medical Eligibility Criteria for Contraceptive Use, Fifth Edition.  WHO. 1-267.  Accessed from: </a:t>
            </a:r>
            <a:r>
              <a:rPr lang="en-US" sz="1400" u="sng" dirty="0">
                <a:hlinkClick r:id="rId2"/>
              </a:rPr>
              <a:t>http://www.who.int/reproductivehealth/publications/family_planning/MEC-5/en/</a:t>
            </a:r>
            <a:r>
              <a:rPr lang="en-US" sz="1400" dirty="0"/>
              <a:t> 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52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Giai đoạn quanh mãn </a:t>
            </a:r>
            <a:r>
              <a:rPr lang="en-US" sz="4800" smtClean="0"/>
              <a:t>kinh có điều gì đặc biệt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553338"/>
          </a:xfrm>
        </p:spPr>
        <p:txBody>
          <a:bodyPr>
            <a:noAutofit/>
          </a:bodyPr>
          <a:lstStyle/>
          <a:p>
            <a:r>
              <a:rPr lang="en-US" sz="2000" smtClean="0"/>
              <a:t>Phụ nữ có thể không nhận ra rằng họ vẫn có khả năng mang thai trong giai đoạn này.</a:t>
            </a:r>
          </a:p>
          <a:p>
            <a:r>
              <a:rPr lang="en-US" sz="2000" smtClean="0"/>
              <a:t>Những phương pháp truyền thống dựa vào tính ngày rụng trứng của KHHGĐ không hiệu quả khi CKKN không đều.</a:t>
            </a:r>
          </a:p>
          <a:p>
            <a:r>
              <a:rPr lang="en-US" sz="2000" smtClean="0"/>
              <a:t>Tỉ lệ có thai ở phụ nữ 40-44 tuổi vào năm 1991 là 18.8/1000 và đang dần dần tăng lên.</a:t>
            </a:r>
          </a:p>
          <a:p>
            <a:r>
              <a:rPr lang="en-US" sz="2000" smtClean="0"/>
              <a:t>Tỉ lệ có thai ngoài ý muốn vẫn là 40%.</a:t>
            </a:r>
          </a:p>
          <a:p>
            <a:r>
              <a:rPr lang="en-US" sz="2000"/>
              <a:t>Có </a:t>
            </a:r>
            <a:r>
              <a:rPr lang="en-US" sz="2000" smtClean="0"/>
              <a:t>thai ở những </a:t>
            </a:r>
            <a:r>
              <a:rPr lang="en-US" sz="2000"/>
              <a:t>phụ nữ lớn tuổi làm tăng nguy </a:t>
            </a:r>
            <a:r>
              <a:rPr lang="en-US" sz="2000" smtClean="0"/>
              <a:t>cơ:</a:t>
            </a:r>
            <a:endParaRPr lang="en-US" sz="2000"/>
          </a:p>
          <a:p>
            <a:pPr lvl="1"/>
            <a:r>
              <a:rPr lang="en-US" smtClean="0"/>
              <a:t>Bất thường NST, thể dị bội ở thai</a:t>
            </a:r>
            <a:endParaRPr lang="en-US" dirty="0" smtClean="0"/>
          </a:p>
          <a:p>
            <a:pPr lvl="1"/>
            <a:r>
              <a:rPr lang="en-US" smtClean="0"/>
              <a:t>Sẩy thai</a:t>
            </a:r>
            <a:endParaRPr lang="en-US" dirty="0" smtClean="0"/>
          </a:p>
          <a:p>
            <a:pPr lvl="1"/>
            <a:r>
              <a:rPr lang="en-US" smtClean="0"/>
              <a:t>THA thai kỳ hay ĐTĐ thai kỳ</a:t>
            </a:r>
            <a:endParaRPr lang="en-US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04376" y="5810504"/>
            <a:ext cx="8043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400" dirty="0"/>
              <a:t>Ventura, S., </a:t>
            </a:r>
            <a:r>
              <a:rPr lang="fr-FR" sz="1400" dirty="0" err="1"/>
              <a:t>Curtin</a:t>
            </a:r>
            <a:r>
              <a:rPr lang="fr-FR" sz="1400" dirty="0"/>
              <a:t>, S., </a:t>
            </a:r>
            <a:r>
              <a:rPr lang="fr-FR" sz="1400" dirty="0" err="1"/>
              <a:t>Abma</a:t>
            </a:r>
            <a:r>
              <a:rPr lang="fr-FR" sz="1400" dirty="0"/>
              <a:t>, J. 2012. </a:t>
            </a:r>
            <a:r>
              <a:rPr lang="en-US" sz="1400" dirty="0"/>
              <a:t>Estimated pregnancy rates and rates of pregnancy outcomes for the US, 1990-2008. National Vital Statistics Report. CDC. 60(7).</a:t>
            </a:r>
          </a:p>
          <a:p>
            <a:pPr lvl="0" defTabSz="457200">
              <a:defRPr/>
            </a:pPr>
            <a:r>
              <a:rPr lang="en-US" sz="1400" dirty="0" err="1"/>
              <a:t>Guttmacher</a:t>
            </a:r>
            <a:r>
              <a:rPr lang="en-US" sz="1400" dirty="0"/>
              <a:t> Institute. 2014. Unintended Pregnancy in the United States: Factsheet. Accessed from: </a:t>
            </a:r>
            <a:r>
              <a:rPr lang="en-US" sz="1400" u="sng" dirty="0">
                <a:hlinkClick r:id="rId3"/>
              </a:rPr>
              <a:t>https://www.guttmacher.org/pubs/FB-Unintended-Pregnancy-US.html</a:t>
            </a:r>
            <a:r>
              <a:rPr lang="en-US" sz="1400" dirty="0"/>
              <a:t> on March 12, 2016. </a:t>
            </a:r>
          </a:p>
        </p:txBody>
      </p:sp>
    </p:spTree>
    <p:extLst>
      <p:ext uri="{BB962C8B-B14F-4D97-AF65-F5344CB8AC3E}">
        <p14:creationId xmlns:p14="http://schemas.microsoft.com/office/powerpoint/2010/main" val="17945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Những lưu ý về ngừa thai: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smtClean="0"/>
              <a:t>Không có BPTT nào có CCĐ dựa trên lứa tuổi</a:t>
            </a:r>
          </a:p>
          <a:p>
            <a:r>
              <a:rPr lang="en-US" sz="2600" smtClean="0"/>
              <a:t>Nhưng … bệnh tật như THA và ĐTĐ lại rất phổ biến, cho nên bạn phải chú ý hơn đến tiền căn và đảm bảo rằng những phương pháp đó là phù hợp</a:t>
            </a:r>
          </a:p>
          <a:p>
            <a:r>
              <a:rPr lang="en-US" sz="2600" smtClean="0"/>
              <a:t>“Typical use” (hiệu quả </a:t>
            </a:r>
            <a:r>
              <a:rPr lang="en-US" sz="2800" smtClean="0"/>
              <a:t>sử </a:t>
            </a:r>
            <a:r>
              <a:rPr lang="en-US" sz="2800"/>
              <a:t>dụng trên thực </a:t>
            </a:r>
            <a:r>
              <a:rPr lang="en-US" sz="2800" smtClean="0"/>
              <a:t>tế) cao hơn ở giai đoạn quanh mãn kinh vì khả năng thụ thai giảm</a:t>
            </a:r>
          </a:p>
          <a:p>
            <a:r>
              <a:rPr lang="en-US" sz="2800" smtClean="0"/>
              <a:t>BPTT có liên quan đến nhiều lợi ích khác không phải tránh thai cho phụ nữ quanh mãn kinh</a:t>
            </a:r>
            <a:endParaRPr lang="en-US" sz="2600" smtClean="0"/>
          </a:p>
        </p:txBody>
      </p:sp>
    </p:spTree>
    <p:extLst>
      <p:ext uri="{BB962C8B-B14F-4D97-AF65-F5344CB8AC3E}">
        <p14:creationId xmlns:p14="http://schemas.microsoft.com/office/powerpoint/2010/main" val="29442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Lợi ích của BPTT: </a:t>
            </a:r>
            <a:br>
              <a:rPr lang="en-US" smtClean="0"/>
            </a:br>
            <a:r>
              <a:rPr lang="en-US" smtClean="0"/>
              <a:t>Estrogen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Những BPTT chứa estrogen giúp cải thiện:</a:t>
            </a:r>
          </a:p>
          <a:p>
            <a:pPr lvl="1"/>
            <a:r>
              <a:rPr lang="en-US" sz="3600" smtClean="0"/>
              <a:t>Triệu chứng vận mạch- bốc hỏa và đổ mồ hôi trộm</a:t>
            </a:r>
            <a:endParaRPr lang="en-US" sz="3600" dirty="0" smtClean="0"/>
          </a:p>
          <a:p>
            <a:pPr lvl="1"/>
            <a:r>
              <a:rPr lang="en-US" sz="3600" smtClean="0"/>
              <a:t>Khô âm đạo</a:t>
            </a:r>
          </a:p>
          <a:p>
            <a:pPr lvl="1"/>
            <a:r>
              <a:rPr lang="en-US" sz="3600" smtClean="0"/>
              <a:t>CKKN không đều và cường kinh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2402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Lợi ích của BPTT chỉ chứa</a:t>
            </a:r>
            <a:r>
              <a:rPr lang="en-US"/>
              <a:t> </a:t>
            </a:r>
            <a:r>
              <a:rPr lang="en-US" smtClean="0"/>
              <a:t>Progestin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8387"/>
            <a:ext cx="7620000" cy="4800600"/>
          </a:xfrm>
        </p:spPr>
        <p:txBody>
          <a:bodyPr>
            <a:normAutofit/>
          </a:bodyPr>
          <a:lstStyle/>
          <a:p>
            <a:r>
              <a:rPr lang="en-US" sz="3600" smtClean="0"/>
              <a:t>Những BPTT này có thể giúp cải thiện cường kinh nhưng không cải thiện triệu chứng vận mạch hay khô âm đạo</a:t>
            </a:r>
          </a:p>
          <a:p>
            <a:r>
              <a:rPr lang="en-US" sz="3600" smtClean="0"/>
              <a:t>Vài BPTT có thể gây ra XH bất thường</a:t>
            </a:r>
          </a:p>
        </p:txBody>
      </p:sp>
    </p:spTree>
    <p:extLst>
      <p:ext uri="{BB962C8B-B14F-4D97-AF65-F5344CB8AC3E}">
        <p14:creationId xmlns:p14="http://schemas.microsoft.com/office/powerpoint/2010/main" val="26636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Nguy cơ của BPTT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smtClean="0"/>
              <a:t>Biến cố thuyên tắc huyết khối liên quan với những BPTT chứa estrogen:</a:t>
            </a:r>
            <a:endParaRPr lang="en-US" sz="2500" dirty="0" smtClean="0"/>
          </a:p>
          <a:p>
            <a:pPr lvl="1"/>
            <a:r>
              <a:rPr lang="en-US" sz="2500" smtClean="0"/>
              <a:t>Nguy cơ không liên quan đến tuổi nhưng có thể cao hơn ở phụ nữ lớn tuổi vì họ có nhiều vấn đề về sức khỏe hơn.</a:t>
            </a:r>
          </a:p>
          <a:p>
            <a:pPr lvl="1"/>
            <a:r>
              <a:rPr lang="en-US" sz="2500" smtClean="0"/>
              <a:t>Lưu ý rằng với bất kỳ phụ nữ nào:</a:t>
            </a:r>
            <a:endParaRPr lang="en-US" sz="2500" dirty="0" smtClean="0"/>
          </a:p>
          <a:p>
            <a:pPr lvl="2"/>
            <a:r>
              <a:rPr lang="en-US" sz="2500"/>
              <a:t>BPTT chứa estrogen </a:t>
            </a:r>
            <a:r>
              <a:rPr lang="en-US" sz="2500" smtClean="0"/>
              <a:t>làm tăng nguy cơ thuyên tắc huyết khối lên 2-4 lần </a:t>
            </a:r>
            <a:endParaRPr lang="en-US" sz="2500" dirty="0" smtClean="0"/>
          </a:p>
          <a:p>
            <a:pPr lvl="2"/>
            <a:r>
              <a:rPr lang="en-US" sz="2500" smtClean="0"/>
              <a:t>Có thai làm tăng nguy cơ lên 4-10 lần </a:t>
            </a: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4376" y="5387126"/>
            <a:ext cx="80436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/>
              <a:t>De </a:t>
            </a:r>
            <a:r>
              <a:rPr lang="en-US" sz="1400" dirty="0" err="1"/>
              <a:t>Basos</a:t>
            </a:r>
            <a:r>
              <a:rPr lang="en-US" sz="1400" dirty="0"/>
              <a:t> M, </a:t>
            </a:r>
            <a:r>
              <a:rPr lang="en-US" sz="1400" dirty="0" err="1"/>
              <a:t>Stegeman</a:t>
            </a:r>
            <a:r>
              <a:rPr lang="en-US" sz="1400" dirty="0"/>
              <a:t> BH, </a:t>
            </a:r>
            <a:r>
              <a:rPr lang="en-US" sz="1400" dirty="0" err="1"/>
              <a:t>Rosendaal</a:t>
            </a:r>
            <a:r>
              <a:rPr lang="en-US" sz="1400" dirty="0"/>
              <a:t> FR, et al. 2014. Combined oral contraceptives: venous thrombosis. Cochrane Database of Systematic Reviews. 3:CD010813</a:t>
            </a:r>
          </a:p>
          <a:p>
            <a:pPr lvl="0"/>
            <a:r>
              <a:rPr lang="en-US" sz="1400" dirty="0" err="1"/>
              <a:t>Bassuk</a:t>
            </a:r>
            <a:r>
              <a:rPr lang="en-US" sz="1400" dirty="0"/>
              <a:t> SS, Manson JE.  2015.  Oral contraceptives and menopausal hormone therapy: relative and attributable risks of cardiovascular disease, </a:t>
            </a:r>
            <a:r>
              <a:rPr lang="en-US" sz="1400" dirty="0" err="1"/>
              <a:t>cancer,and</a:t>
            </a:r>
            <a:r>
              <a:rPr lang="en-US" sz="1400" dirty="0"/>
              <a:t> other </a:t>
            </a:r>
            <a:r>
              <a:rPr lang="en-US" sz="1400" dirty="0" err="1"/>
              <a:t>helath</a:t>
            </a:r>
            <a:r>
              <a:rPr lang="en-US" sz="1400" dirty="0"/>
              <a:t> outcomes.  Ann Epidemiol;25(3):193-200.</a:t>
            </a:r>
          </a:p>
          <a:p>
            <a:pPr lvl="0"/>
            <a:r>
              <a:rPr lang="en-US" sz="1400" dirty="0"/>
              <a:t>James AH. 2009. Pregnancy-associated thrombosis. Hematology Am </a:t>
            </a:r>
            <a:r>
              <a:rPr lang="en-US" sz="1400" dirty="0" err="1"/>
              <a:t>Soc</a:t>
            </a:r>
            <a:r>
              <a:rPr lang="en-US" sz="1400" dirty="0"/>
              <a:t> </a:t>
            </a:r>
            <a:r>
              <a:rPr lang="en-US" sz="1400" dirty="0" err="1"/>
              <a:t>Hematol</a:t>
            </a:r>
            <a:r>
              <a:rPr lang="en-US" sz="1400" dirty="0"/>
              <a:t> </a:t>
            </a:r>
            <a:r>
              <a:rPr lang="en-US" sz="1400" dirty="0" err="1"/>
              <a:t>Educ</a:t>
            </a:r>
            <a:r>
              <a:rPr lang="en-US" sz="1400" dirty="0"/>
              <a:t> Program. 277-85.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15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Nguy cơ của BPTT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Ung thư vú:</a:t>
            </a:r>
            <a:endParaRPr lang="en-US" sz="2400" dirty="0" smtClean="0"/>
          </a:p>
          <a:p>
            <a:pPr lvl="1"/>
            <a:r>
              <a:rPr lang="en-US" sz="2400" smtClean="0"/>
              <a:t>Phụ nữ 40-49 tuổi có 1/60 nguy cơ hình thành ung thư vú</a:t>
            </a:r>
          </a:p>
          <a:p>
            <a:pPr lvl="1"/>
            <a:r>
              <a:rPr lang="en-US" sz="2400" smtClean="0"/>
              <a:t>Các nghiên cứu không đồng nhất về khả năng BPTT chứa estrogen ảnh hưởng đến nguy cơ ung thư vú</a:t>
            </a:r>
          </a:p>
          <a:p>
            <a:pPr lvl="1"/>
            <a:r>
              <a:rPr lang="en-US" sz="2400" smtClean="0"/>
              <a:t>Phụ nữ không nên bị ngăn cản sử dụng </a:t>
            </a:r>
            <a:r>
              <a:rPr lang="en-US" sz="2400"/>
              <a:t>BPTT chứa </a:t>
            </a:r>
            <a:r>
              <a:rPr lang="en-US" sz="2400" smtClean="0"/>
              <a:t>estrogen, bỏ qua nguy cơ họ sẽ hình thành ung thư sau này trong cuộc đời, trừ khi họ có ung thư vú đã được chẩn đoán  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4376" y="5387126"/>
            <a:ext cx="80436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/>
              <a:t>Brinton LA, </a:t>
            </a:r>
            <a:r>
              <a:rPr lang="en-US" sz="1400" dirty="0" err="1"/>
              <a:t>Daling</a:t>
            </a:r>
            <a:r>
              <a:rPr lang="en-US" sz="1400" dirty="0"/>
              <a:t> JF, </a:t>
            </a:r>
            <a:r>
              <a:rPr lang="en-US" sz="1400" dirty="0" err="1"/>
              <a:t>Liff</a:t>
            </a:r>
            <a:r>
              <a:rPr lang="en-US" sz="1400" dirty="0"/>
              <a:t> J, et al. 1995. Oral contraceptives and breast cancer risk among younger women. J </a:t>
            </a:r>
            <a:r>
              <a:rPr lang="en-US" sz="1400" dirty="0" err="1"/>
              <a:t>Natl</a:t>
            </a:r>
            <a:r>
              <a:rPr lang="en-US" sz="1400" dirty="0"/>
              <a:t> Cancer Inst. 87(11):827-35</a:t>
            </a:r>
          </a:p>
          <a:p>
            <a:pPr lvl="0"/>
            <a:r>
              <a:rPr lang="en-US" sz="1400" dirty="0" err="1"/>
              <a:t>Marchbanks</a:t>
            </a:r>
            <a:r>
              <a:rPr lang="en-US" sz="1400" dirty="0"/>
              <a:t> PA, McDonald JA, Wilson HG, et al. 2002. Oral contraceptives and the risk of breast cancer. N </a:t>
            </a:r>
            <a:r>
              <a:rPr lang="en-US" sz="1400" dirty="0" err="1"/>
              <a:t>Engl</a:t>
            </a:r>
            <a:r>
              <a:rPr lang="en-US" sz="1400" dirty="0"/>
              <a:t> J Med. 346(26)2025-32</a:t>
            </a:r>
          </a:p>
          <a:p>
            <a:pPr lvl="0"/>
            <a:r>
              <a:rPr lang="en-US" sz="1400" dirty="0"/>
              <a:t>Hannaford, PC., </a:t>
            </a:r>
            <a:r>
              <a:rPr lang="en-US" sz="1400" dirty="0" err="1"/>
              <a:t>Selvaraj</a:t>
            </a:r>
            <a:r>
              <a:rPr lang="en-US" sz="1400" dirty="0"/>
              <a:t>, S., Elliott, AM. 2007. Cancer risk among users of oral contraceptives: cohort data from the Royal College of General Practitioner’s oral contraception study. </a:t>
            </a:r>
            <a:r>
              <a:rPr lang="en-US" sz="1400" i="1" dirty="0"/>
              <a:t>British Med J. </a:t>
            </a:r>
            <a:r>
              <a:rPr lang="en-US" sz="1400" dirty="0"/>
              <a:t>335: </a:t>
            </a:r>
            <a:r>
              <a:rPr lang="en-US" sz="1400" dirty="0" smtClean="0"/>
              <a:t>651.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42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3" y="274638"/>
            <a:ext cx="8244114" cy="1143000"/>
          </a:xfrm>
        </p:spPr>
        <p:txBody>
          <a:bodyPr/>
          <a:lstStyle/>
          <a:p>
            <a:r>
              <a:rPr lang="en-US" sz="4400" smtClean="0"/>
              <a:t>BPTT phối hợp Estrogen-Progestin: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Tỉ lệ thất bại: </a:t>
            </a:r>
            <a:r>
              <a:rPr lang="en-US" sz="2800" dirty="0" smtClean="0"/>
              <a:t>perfect use 1%, typical use &gt;8%</a:t>
            </a:r>
          </a:p>
          <a:p>
            <a:r>
              <a:rPr lang="en-US" sz="2800" smtClean="0"/>
              <a:t>Cải thiện đa số các triệu chứng của gđ quanh mãn kinh</a:t>
            </a:r>
          </a:p>
          <a:p>
            <a:r>
              <a:rPr lang="en-US" sz="2800" smtClean="0"/>
              <a:t>Có liên quan đến giảm nguy cơ ung thư NMTC, BT, đại trực tràng khi phụ nữ bắt đầu sử dụng sớm trong giai đoạn sinh sản.</a:t>
            </a:r>
          </a:p>
          <a:p>
            <a:r>
              <a:rPr lang="en-US" sz="2800" smtClean="0"/>
              <a:t>Công thức estrogen liều thấp chưa được chứng minh là làm giảm nguy cơ thuyên tắc huyết khối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28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356</TotalTime>
  <Words>3389</Words>
  <Application>Microsoft Office PowerPoint</Application>
  <PresentationFormat>On-screen Show (4:3)</PresentationFormat>
  <Paragraphs>197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BIỆN PHÁP TRÁNH THAI TRONG GIAI ĐOẠN  QUANH MÃN KINH</vt:lpstr>
      <vt:lpstr>Giai đoạn quanh mãn kinh là gì?</vt:lpstr>
      <vt:lpstr>Giai đoạn quanh mãn kinh có điều gì đặc biệt?</vt:lpstr>
      <vt:lpstr>Những lưu ý về ngừa thai:</vt:lpstr>
      <vt:lpstr>Lợi ích của BPTT:  Estrogen</vt:lpstr>
      <vt:lpstr>Lợi ích của BPTT chỉ chứa Progestin</vt:lpstr>
      <vt:lpstr>Nguy cơ của BPTT</vt:lpstr>
      <vt:lpstr>Nguy cơ của BPTT</vt:lpstr>
      <vt:lpstr>BPTT phối hợp Estrogen-Progestin:</vt:lpstr>
      <vt:lpstr>Thuốc chỉ chứa Progestin (POPs):</vt:lpstr>
      <vt:lpstr>DCTC chứa Progestin:</vt:lpstr>
      <vt:lpstr>Que cấy chứa Progestin:</vt:lpstr>
      <vt:lpstr>Depot-medroxyprogesterone acetate (DMPA):</vt:lpstr>
      <vt:lpstr>Biện pháp màng ngăn:</vt:lpstr>
      <vt:lpstr>DCTC không chứa hormon:</vt:lpstr>
      <vt:lpstr>Chẩn đoán thời kỳ mãn kinh</vt:lpstr>
      <vt:lpstr>Chẩn đoán thời kỳ mãn kinh</vt:lpstr>
      <vt:lpstr>Chẩn đoán thời kỳ mãn kinh</vt:lpstr>
      <vt:lpstr>Chuyển từ BPTT phối hợp Estrogen-Progestin sang liệu pháp hormon thay thế  thời kỳ mãn kinh (HRT)</vt:lpstr>
      <vt:lpstr>References:</vt:lpstr>
      <vt:lpstr>References: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Contraception During Perimenopause</dc:title>
  <dc:creator>Clare Harney</dc:creator>
  <cp:lastModifiedBy>ismail - [2010]</cp:lastModifiedBy>
  <cp:revision>65</cp:revision>
  <dcterms:created xsi:type="dcterms:W3CDTF">2016-06-01T03:42:30Z</dcterms:created>
  <dcterms:modified xsi:type="dcterms:W3CDTF">2016-06-12T14:41:22Z</dcterms:modified>
</cp:coreProperties>
</file>