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71" r:id="rId4"/>
    <p:sldId id="272" r:id="rId5"/>
    <p:sldId id="273" r:id="rId6"/>
    <p:sldId id="259" r:id="rId7"/>
    <p:sldId id="260" r:id="rId8"/>
    <p:sldId id="261" r:id="rId9"/>
    <p:sldId id="263" r:id="rId10"/>
    <p:sldId id="264" r:id="rId11"/>
    <p:sldId id="266" r:id="rId12"/>
    <p:sldId id="262" r:id="rId13"/>
    <p:sldId id="265" r:id="rId14"/>
    <p:sldId id="275" r:id="rId15"/>
    <p:sldId id="276" r:id="rId16"/>
    <p:sldId id="283" r:id="rId17"/>
    <p:sldId id="279" r:id="rId18"/>
    <p:sldId id="280" r:id="rId19"/>
    <p:sldId id="268" r:id="rId20"/>
    <p:sldId id="269" r:id="rId21"/>
    <p:sldId id="284" r:id="rId22"/>
    <p:sldId id="274" r:id="rId23"/>
    <p:sldId id="277" r:id="rId24"/>
    <p:sldId id="278" r:id="rId25"/>
    <p:sldId id="281" r:id="rId26"/>
    <p:sldId id="282"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7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76686" autoAdjust="0"/>
  </p:normalViewPr>
  <p:slideViewPr>
    <p:cSldViewPr>
      <p:cViewPr varScale="1">
        <p:scale>
          <a:sx n="55" d="100"/>
          <a:sy n="5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51"/>
      <c:rotY val="20"/>
      <c:depthPercent val="100"/>
      <c:rAngAx val="1"/>
    </c:view3D>
    <c:floor>
      <c:thickness val="0"/>
      <c:spPr>
        <a:solidFill>
          <a:srgbClr val="C0C0C0"/>
        </a:solidFill>
        <a:ln w="3175">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6.58603748475102E-2"/>
          <c:y val="3.5544976035604199E-2"/>
          <c:w val="0.92555831265508703"/>
          <c:h val="0.78672985781990501"/>
        </c:manualLayout>
      </c:layout>
      <c:bar3DChart>
        <c:barDir val="col"/>
        <c:grouping val="clustered"/>
        <c:varyColors val="0"/>
        <c:ser>
          <c:idx val="1"/>
          <c:order val="0"/>
          <c:tx>
            <c:strRef>
              <c:f>Sheet1!$A$3</c:f>
              <c:strCache>
                <c:ptCount val="1"/>
                <c:pt idx="0">
                  <c:v>Relative Risk of interval 0-5 months compared to 18-23 months</c:v>
                </c:pt>
              </c:strCache>
            </c:strRef>
          </c:tx>
          <c:spPr>
            <a:solidFill>
              <a:srgbClr val="8EB4E3"/>
            </a:solidFill>
            <a:ln w="12688">
              <a:solidFill>
                <a:srgbClr val="000000"/>
              </a:solidFill>
              <a:prstDash val="solid"/>
            </a:ln>
          </c:spPr>
          <c:invertIfNegative val="0"/>
          <c:dLbls>
            <c:dLbl>
              <c:idx val="0"/>
              <c:layout>
                <c:manualLayout>
                  <c:x val="1.67130919220056E-2"/>
                  <c:y val="-1.86170212765956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2284122562674102E-2"/>
                  <c:y val="-2.12765957446807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676880222841201E-2"/>
                  <c:y val="-1.329787234042550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2284122562674102E-2"/>
                  <c:y val="-1.861744010722059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2284122562674199E-2"/>
                  <c:y val="-2.6595954096163499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w="25376">
                <a:noFill/>
              </a:ln>
            </c:spPr>
            <c:txPr>
              <a:bodyPr/>
              <a:lstStyle/>
              <a:p>
                <a:pPr>
                  <a:defRPr sz="2131" b="1" i="0" u="none" strike="noStrike" baseline="0">
                    <a:solidFill>
                      <a:schemeClr val="tx1"/>
                    </a:solidFill>
                    <a:latin typeface="+mj-lt"/>
                    <a:ea typeface="Times New Roman"/>
                    <a:cs typeface="Times New Roman"/>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3rd Tri VB</c:v>
                </c:pt>
                <c:pt idx="1">
                  <c:v>PPROM</c:v>
                </c:pt>
                <c:pt idx="2">
                  <c:v>PP Endometritis</c:v>
                </c:pt>
                <c:pt idx="3">
                  <c:v>Anemia</c:v>
                </c:pt>
                <c:pt idx="4">
                  <c:v>Maternal Death</c:v>
                </c:pt>
              </c:strCache>
            </c:strRef>
          </c:cat>
          <c:val>
            <c:numRef>
              <c:f>Sheet1!$B$3:$F$3</c:f>
              <c:numCache>
                <c:formatCode>General</c:formatCode>
                <c:ptCount val="5"/>
                <c:pt idx="0">
                  <c:v>1.73</c:v>
                </c:pt>
                <c:pt idx="1">
                  <c:v>1.72</c:v>
                </c:pt>
                <c:pt idx="2">
                  <c:v>1.33</c:v>
                </c:pt>
                <c:pt idx="3">
                  <c:v>1.3</c:v>
                </c:pt>
                <c:pt idx="4">
                  <c:v>2.54</c:v>
                </c:pt>
              </c:numCache>
            </c:numRef>
          </c:val>
        </c:ser>
        <c:dLbls>
          <c:showLegendKey val="0"/>
          <c:showVal val="1"/>
          <c:showCatName val="0"/>
          <c:showSerName val="0"/>
          <c:showPercent val="0"/>
          <c:showBubbleSize val="0"/>
        </c:dLbls>
        <c:gapWidth val="150"/>
        <c:gapDepth val="0"/>
        <c:shape val="box"/>
        <c:axId val="85553536"/>
        <c:axId val="85556224"/>
        <c:axId val="0"/>
      </c:bar3DChart>
      <c:catAx>
        <c:axId val="85553536"/>
        <c:scaling>
          <c:orientation val="minMax"/>
        </c:scaling>
        <c:delete val="0"/>
        <c:axPos val="b"/>
        <c:numFmt formatCode="General" sourceLinked="1"/>
        <c:majorTickMark val="out"/>
        <c:minorTickMark val="none"/>
        <c:tickLblPos val="low"/>
        <c:spPr>
          <a:ln w="3172">
            <a:solidFill>
              <a:srgbClr val="000000"/>
            </a:solidFill>
            <a:prstDash val="solid"/>
          </a:ln>
        </c:spPr>
        <c:txPr>
          <a:bodyPr rot="0" vert="horz"/>
          <a:lstStyle/>
          <a:p>
            <a:pPr>
              <a:defRPr sz="1657" b="1" i="0" u="none" strike="noStrike" baseline="0">
                <a:solidFill>
                  <a:schemeClr val="tx1"/>
                </a:solidFill>
                <a:latin typeface="Calibri"/>
                <a:ea typeface="Times New Roman"/>
                <a:cs typeface="Calibri"/>
              </a:defRPr>
            </a:pPr>
            <a:endParaRPr lang="en-US"/>
          </a:p>
        </c:txPr>
        <c:crossAx val="85556224"/>
        <c:crosses val="autoZero"/>
        <c:auto val="1"/>
        <c:lblAlgn val="ctr"/>
        <c:lblOffset val="100"/>
        <c:tickLblSkip val="1"/>
        <c:tickMarkSkip val="1"/>
        <c:noMultiLvlLbl val="0"/>
      </c:catAx>
      <c:valAx>
        <c:axId val="85556224"/>
        <c:scaling>
          <c:orientation val="minMax"/>
        </c:scaling>
        <c:delete val="0"/>
        <c:axPos val="l"/>
        <c:majorGridlines>
          <c:spPr>
            <a:ln w="3172">
              <a:solidFill>
                <a:srgbClr val="000000"/>
              </a:solidFill>
              <a:prstDash val="solid"/>
            </a:ln>
          </c:spPr>
        </c:majorGridlines>
        <c:numFmt formatCode="General" sourceLinked="1"/>
        <c:majorTickMark val="out"/>
        <c:minorTickMark val="none"/>
        <c:tickLblPos val="nextTo"/>
        <c:spPr>
          <a:ln w="3172">
            <a:solidFill>
              <a:srgbClr val="000000"/>
            </a:solidFill>
            <a:prstDash val="solid"/>
          </a:ln>
        </c:spPr>
        <c:txPr>
          <a:bodyPr rot="0" vert="horz"/>
          <a:lstStyle/>
          <a:p>
            <a:pPr>
              <a:defRPr sz="2131" b="1" i="0" u="none" strike="noStrike" baseline="0">
                <a:solidFill>
                  <a:schemeClr val="tx1"/>
                </a:solidFill>
                <a:latin typeface="+mj-lt"/>
                <a:ea typeface="Times New Roman"/>
                <a:cs typeface="Times New Roman"/>
              </a:defRPr>
            </a:pPr>
            <a:endParaRPr lang="en-US"/>
          </a:p>
        </c:txPr>
        <c:crossAx val="85553536"/>
        <c:crosses val="autoZero"/>
        <c:crossBetween val="between"/>
      </c:valAx>
      <c:spPr>
        <a:noFill/>
        <a:ln w="25376">
          <a:noFill/>
        </a:ln>
      </c:spPr>
    </c:plotArea>
    <c:plotVisOnly val="1"/>
    <c:dispBlanksAs val="gap"/>
    <c:showDLblsOverMax val="0"/>
  </c:chart>
  <c:spPr>
    <a:noFill/>
    <a:ln>
      <a:noFill/>
    </a:ln>
  </c:spPr>
  <c:txPr>
    <a:bodyPr/>
    <a:lstStyle/>
    <a:p>
      <a:pPr>
        <a:defRPr sz="2131"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49"/>
      <c:rotY val="20"/>
      <c:depthPercent val="100"/>
      <c:rAngAx val="1"/>
    </c:view3D>
    <c:floor>
      <c:thickness val="0"/>
      <c:spPr>
        <a:solidFill>
          <a:srgbClr val="C0C0C0"/>
        </a:solidFill>
        <a:ln w="3175">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6.3405797101449293E-2"/>
          <c:y val="5.4151624548736503E-2"/>
          <c:w val="0.92210144927536197"/>
          <c:h val="0.72202166064981899"/>
        </c:manualLayout>
      </c:layout>
      <c:bar3DChart>
        <c:barDir val="col"/>
        <c:grouping val="clustered"/>
        <c:varyColors val="0"/>
        <c:ser>
          <c:idx val="1"/>
          <c:order val="0"/>
          <c:tx>
            <c:strRef>
              <c:f>Sheet1!$A$3</c:f>
              <c:strCache>
                <c:ptCount val="1"/>
                <c:pt idx="0">
                  <c:v>Relative Risk of interval 0-5 months compared to 18-23 months</c:v>
                </c:pt>
              </c:strCache>
            </c:strRef>
          </c:tx>
          <c:spPr>
            <a:solidFill>
              <a:srgbClr val="8EB4E3"/>
            </a:solidFill>
            <a:ln w="15006">
              <a:solidFill>
                <a:srgbClr val="000000"/>
              </a:solidFill>
              <a:prstDash val="solid"/>
            </a:ln>
          </c:spPr>
          <c:invertIfNegative val="0"/>
          <c:dLbls>
            <c:spPr>
              <a:noFill/>
              <a:ln w="30011">
                <a:noFill/>
              </a:ln>
            </c:spPr>
            <c:txPr>
              <a:bodyPr/>
              <a:lstStyle/>
              <a:p>
                <a:pPr>
                  <a:defRPr sz="1861" b="1" i="0" u="none" strike="noStrike" baseline="0">
                    <a:solidFill>
                      <a:schemeClr val="tx1"/>
                    </a:solidFill>
                    <a:latin typeface="Times New Roman"/>
                    <a:ea typeface="Times New Roman"/>
                    <a:cs typeface="Times New Roman"/>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Sheet1!$B$1:$H$1</c:f>
              <c:strCache>
                <c:ptCount val="7"/>
                <c:pt idx="0">
                  <c:v>early neonatal death</c:v>
                </c:pt>
                <c:pt idx="1">
                  <c:v>fetal death</c:v>
                </c:pt>
                <c:pt idx="2">
                  <c:v>*low brith wt (&lt;2500g)</c:v>
                </c:pt>
                <c:pt idx="3">
                  <c:v>very low birth wt (&lt;1500g)</c:v>
                </c:pt>
                <c:pt idx="4">
                  <c:v>*PTD &lt;37 wks</c:v>
                </c:pt>
                <c:pt idx="5">
                  <c:v>PTD &lt;32wks</c:v>
                </c:pt>
                <c:pt idx="6">
                  <c:v>*SGA (&lt;10%)</c:v>
                </c:pt>
              </c:strCache>
            </c:strRef>
          </c:cat>
          <c:val>
            <c:numRef>
              <c:f>Sheet1!$B$3:$H$3</c:f>
              <c:numCache>
                <c:formatCode>General</c:formatCode>
                <c:ptCount val="7"/>
                <c:pt idx="0">
                  <c:v>1.49</c:v>
                </c:pt>
                <c:pt idx="1">
                  <c:v>1.54</c:v>
                </c:pt>
                <c:pt idx="2">
                  <c:v>1.88</c:v>
                </c:pt>
                <c:pt idx="3">
                  <c:v>2.0099999999999998</c:v>
                </c:pt>
                <c:pt idx="4">
                  <c:v>1.8</c:v>
                </c:pt>
                <c:pt idx="5">
                  <c:v>1.95</c:v>
                </c:pt>
                <c:pt idx="6">
                  <c:v>1.3</c:v>
                </c:pt>
              </c:numCache>
            </c:numRef>
          </c:val>
        </c:ser>
        <c:dLbls>
          <c:showLegendKey val="0"/>
          <c:showVal val="1"/>
          <c:showCatName val="0"/>
          <c:showSerName val="0"/>
          <c:showPercent val="0"/>
          <c:showBubbleSize val="0"/>
        </c:dLbls>
        <c:gapWidth val="150"/>
        <c:gapDepth val="0"/>
        <c:shape val="box"/>
        <c:axId val="86205568"/>
        <c:axId val="86228992"/>
        <c:axId val="0"/>
      </c:bar3DChart>
      <c:catAx>
        <c:axId val="86205568"/>
        <c:scaling>
          <c:orientation val="minMax"/>
        </c:scaling>
        <c:delete val="0"/>
        <c:axPos val="b"/>
        <c:numFmt formatCode="General" sourceLinked="1"/>
        <c:majorTickMark val="out"/>
        <c:minorTickMark val="none"/>
        <c:tickLblPos val="low"/>
        <c:spPr>
          <a:ln w="3751">
            <a:solidFill>
              <a:srgbClr val="000000"/>
            </a:solidFill>
            <a:prstDash val="solid"/>
          </a:ln>
        </c:spPr>
        <c:txPr>
          <a:bodyPr rot="0" vert="horz"/>
          <a:lstStyle/>
          <a:p>
            <a:pPr>
              <a:defRPr sz="1400" b="1" i="0" u="none" strike="noStrike" baseline="0">
                <a:solidFill>
                  <a:schemeClr val="tx1"/>
                </a:solidFill>
                <a:latin typeface="Calibri"/>
                <a:ea typeface="Calibri"/>
                <a:cs typeface="Calibri"/>
              </a:defRPr>
            </a:pPr>
            <a:endParaRPr lang="en-US"/>
          </a:p>
        </c:txPr>
        <c:crossAx val="86228992"/>
        <c:crosses val="autoZero"/>
        <c:auto val="1"/>
        <c:lblAlgn val="ctr"/>
        <c:lblOffset val="100"/>
        <c:tickLblSkip val="1"/>
        <c:tickMarkSkip val="1"/>
        <c:noMultiLvlLbl val="0"/>
      </c:catAx>
      <c:valAx>
        <c:axId val="86228992"/>
        <c:scaling>
          <c:orientation val="minMax"/>
        </c:scaling>
        <c:delete val="0"/>
        <c:axPos val="l"/>
        <c:majorGridlines>
          <c:spPr>
            <a:ln w="3751">
              <a:solidFill>
                <a:srgbClr val="000000"/>
              </a:solidFill>
              <a:prstDash val="solid"/>
            </a:ln>
          </c:spPr>
        </c:majorGridlines>
        <c:numFmt formatCode="General" sourceLinked="1"/>
        <c:majorTickMark val="out"/>
        <c:minorTickMark val="none"/>
        <c:tickLblPos val="nextTo"/>
        <c:spPr>
          <a:ln w="3751">
            <a:solidFill>
              <a:srgbClr val="000000"/>
            </a:solidFill>
            <a:prstDash val="solid"/>
          </a:ln>
        </c:spPr>
        <c:txPr>
          <a:bodyPr rot="0" vert="horz"/>
          <a:lstStyle/>
          <a:p>
            <a:pPr>
              <a:defRPr sz="1800" b="1" i="0" u="none" strike="noStrike" baseline="0">
                <a:solidFill>
                  <a:schemeClr val="tx1"/>
                </a:solidFill>
                <a:latin typeface="Calibri"/>
                <a:ea typeface="Calibri"/>
                <a:cs typeface="Calibri"/>
              </a:defRPr>
            </a:pPr>
            <a:endParaRPr lang="en-US"/>
          </a:p>
        </c:txPr>
        <c:crossAx val="86205568"/>
        <c:crosses val="autoZero"/>
        <c:crossBetween val="between"/>
      </c:valAx>
      <c:spPr>
        <a:noFill/>
        <a:ln w="30011">
          <a:noFill/>
        </a:ln>
      </c:spPr>
    </c:plotArea>
    <c:plotVisOnly val="1"/>
    <c:dispBlanksAs val="gap"/>
    <c:showDLblsOverMax val="0"/>
  </c:chart>
  <c:spPr>
    <a:noFill/>
    <a:ln>
      <a:noFill/>
    </a:ln>
  </c:spPr>
  <c:txPr>
    <a:bodyPr/>
    <a:lstStyle/>
    <a:p>
      <a:pPr>
        <a:defRPr sz="1861" b="1"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88B1A-F196-3B42-A90C-EBAA6FFA7F05}" type="doc">
      <dgm:prSet loTypeId="urn:microsoft.com/office/officeart/2005/8/layout/balance1" loCatId="" qsTypeId="urn:microsoft.com/office/officeart/2005/8/quickstyle/simple4" qsCatId="simple" csTypeId="urn:microsoft.com/office/officeart/2005/8/colors/accent1_2" csCatId="accent1" phldr="1"/>
      <dgm:spPr/>
      <dgm:t>
        <a:bodyPr/>
        <a:lstStyle/>
        <a:p>
          <a:endParaRPr lang="en-US"/>
        </a:p>
      </dgm:t>
    </dgm:pt>
    <dgm:pt modelId="{7AC3FB77-6D86-3845-AE06-7F1C1FB50067}">
      <dgm:prSet phldrT="[Text]">
        <dgm:style>
          <a:lnRef idx="2">
            <a:schemeClr val="accent2"/>
          </a:lnRef>
          <a:fillRef idx="1">
            <a:schemeClr val="lt1"/>
          </a:fillRef>
          <a:effectRef idx="0">
            <a:schemeClr val="accent2"/>
          </a:effectRef>
          <a:fontRef idx="minor">
            <a:schemeClr val="dk1"/>
          </a:fontRef>
        </dgm:style>
      </dgm:prSet>
      <dgm:spPr>
        <a:ln>
          <a:solidFill>
            <a:srgbClr val="000000"/>
          </a:solidFill>
        </a:ln>
      </dgm:spPr>
      <dgm:t>
        <a:bodyPr/>
        <a:lstStyle/>
        <a:p>
          <a:r>
            <a:rPr lang="en-US" smtClean="0"/>
            <a:t>Tác dụng dài tạm thời LARC</a:t>
          </a:r>
          <a:endParaRPr lang="en-US" dirty="0"/>
        </a:p>
      </dgm:t>
    </dgm:pt>
    <dgm:pt modelId="{C48B252B-9807-374D-8A5C-DF04C3DCA8AD}" type="parTrans" cxnId="{78133D6D-BFF2-9043-9B3D-E3BEA0794F03}">
      <dgm:prSet/>
      <dgm:spPr/>
      <dgm:t>
        <a:bodyPr/>
        <a:lstStyle/>
        <a:p>
          <a:endParaRPr lang="en-US"/>
        </a:p>
      </dgm:t>
    </dgm:pt>
    <dgm:pt modelId="{65765D5D-6964-8B40-BE00-713282573867}" type="sibTrans" cxnId="{78133D6D-BFF2-9043-9B3D-E3BEA0794F03}">
      <dgm:prSet/>
      <dgm:spPr/>
      <dgm:t>
        <a:bodyPr/>
        <a:lstStyle/>
        <a:p>
          <a:endParaRPr lang="en-US"/>
        </a:p>
      </dgm:t>
    </dgm:pt>
    <dgm:pt modelId="{DDDDE83F-189E-9F40-86B3-1450F409ACC2}">
      <dgm:prSet phldrT="[Text]">
        <dgm:style>
          <a:lnRef idx="3">
            <a:schemeClr val="lt1"/>
          </a:lnRef>
          <a:fillRef idx="1">
            <a:schemeClr val="dk1"/>
          </a:fillRef>
          <a:effectRef idx="1">
            <a:schemeClr val="dk1"/>
          </a:effectRef>
          <a:fontRef idx="minor">
            <a:schemeClr val="lt1"/>
          </a:fontRef>
        </dgm:style>
      </dgm:prSet>
      <dgm:spPr>
        <a:solidFill>
          <a:srgbClr val="558ED5"/>
        </a:solidFill>
      </dgm:spPr>
      <dgm:t>
        <a:bodyPr/>
        <a:lstStyle/>
        <a:p>
          <a:r>
            <a:rPr lang="en-US" dirty="0" smtClean="0"/>
            <a:t>Implant</a:t>
          </a:r>
          <a:endParaRPr lang="en-US" dirty="0"/>
        </a:p>
      </dgm:t>
    </dgm:pt>
    <dgm:pt modelId="{77D11488-5FA9-A444-B1B0-C3D4A54C77E9}" type="parTrans" cxnId="{5F9FFC9B-3146-FF44-8A4E-B17D6C087D8B}">
      <dgm:prSet/>
      <dgm:spPr/>
      <dgm:t>
        <a:bodyPr/>
        <a:lstStyle/>
        <a:p>
          <a:endParaRPr lang="en-US"/>
        </a:p>
      </dgm:t>
    </dgm:pt>
    <dgm:pt modelId="{9A4C7625-EC21-C14C-BE97-3ACFEC4766FC}" type="sibTrans" cxnId="{5F9FFC9B-3146-FF44-8A4E-B17D6C087D8B}">
      <dgm:prSet/>
      <dgm:spPr/>
      <dgm:t>
        <a:bodyPr/>
        <a:lstStyle/>
        <a:p>
          <a:endParaRPr lang="en-US"/>
        </a:p>
      </dgm:t>
    </dgm:pt>
    <dgm:pt modelId="{F8CF74A9-7CC9-BC41-A505-E73839913FA0}">
      <dgm:prSet phldrT="[Text]">
        <dgm:style>
          <a:lnRef idx="3">
            <a:schemeClr val="lt1"/>
          </a:lnRef>
          <a:fillRef idx="1">
            <a:schemeClr val="dk1"/>
          </a:fillRef>
          <a:effectRef idx="1">
            <a:schemeClr val="dk1"/>
          </a:effectRef>
          <a:fontRef idx="minor">
            <a:schemeClr val="lt1"/>
          </a:fontRef>
        </dgm:style>
      </dgm:prSet>
      <dgm:spPr>
        <a:solidFill>
          <a:schemeClr val="tx2">
            <a:lumMod val="60000"/>
            <a:lumOff val="40000"/>
          </a:schemeClr>
        </a:solidFill>
      </dgm:spPr>
      <dgm:t>
        <a:bodyPr/>
        <a:lstStyle/>
        <a:p>
          <a:r>
            <a:rPr lang="en-US" smtClean="0"/>
            <a:t>Dụng cụ tử cung</a:t>
          </a:r>
          <a:endParaRPr lang="en-US" dirty="0"/>
        </a:p>
      </dgm:t>
    </dgm:pt>
    <dgm:pt modelId="{DD8A3816-D94D-D047-9F60-D65FEC58E21C}" type="parTrans" cxnId="{A94CDD98-ADFC-0B4D-ABC2-8914639E5EA2}">
      <dgm:prSet/>
      <dgm:spPr/>
      <dgm:t>
        <a:bodyPr/>
        <a:lstStyle/>
        <a:p>
          <a:endParaRPr lang="en-US"/>
        </a:p>
      </dgm:t>
    </dgm:pt>
    <dgm:pt modelId="{9F694DAC-605B-6249-BC85-3625F681EE68}" type="sibTrans" cxnId="{A94CDD98-ADFC-0B4D-ABC2-8914639E5EA2}">
      <dgm:prSet/>
      <dgm:spPr/>
      <dgm:t>
        <a:bodyPr/>
        <a:lstStyle/>
        <a:p>
          <a:endParaRPr lang="en-US"/>
        </a:p>
      </dgm:t>
    </dgm:pt>
    <dgm:pt modelId="{EFC2863A-C37B-A94F-8BDF-2B31DEF88189}">
      <dgm:prSet phldrT="[Text]">
        <dgm:style>
          <a:lnRef idx="2">
            <a:schemeClr val="accent2"/>
          </a:lnRef>
          <a:fillRef idx="1">
            <a:schemeClr val="lt1"/>
          </a:fillRef>
          <a:effectRef idx="0">
            <a:schemeClr val="accent2"/>
          </a:effectRef>
          <a:fontRef idx="minor">
            <a:schemeClr val="dk1"/>
          </a:fontRef>
        </dgm:style>
      </dgm:prSet>
      <dgm:spPr>
        <a:ln>
          <a:solidFill>
            <a:srgbClr val="000000"/>
          </a:solidFill>
        </a:ln>
      </dgm:spPr>
      <dgm:t>
        <a:bodyPr/>
        <a:lstStyle/>
        <a:p>
          <a:r>
            <a:rPr lang="en-US" smtClean="0"/>
            <a:t>Tác dụng ngắn</a:t>
          </a:r>
          <a:endParaRPr lang="en-US" dirty="0"/>
        </a:p>
      </dgm:t>
    </dgm:pt>
    <dgm:pt modelId="{0437B7CD-FC64-374A-B1A7-FC73E23A9837}" type="parTrans" cxnId="{F9155613-8D2C-4849-BED6-AE7C25D03439}">
      <dgm:prSet/>
      <dgm:spPr/>
      <dgm:t>
        <a:bodyPr/>
        <a:lstStyle/>
        <a:p>
          <a:endParaRPr lang="en-US"/>
        </a:p>
      </dgm:t>
    </dgm:pt>
    <dgm:pt modelId="{699A679A-B4BB-514F-BD5C-CF0914B48EC2}" type="sibTrans" cxnId="{F9155613-8D2C-4849-BED6-AE7C25D03439}">
      <dgm:prSet/>
      <dgm:spPr/>
      <dgm:t>
        <a:bodyPr/>
        <a:lstStyle/>
        <a:p>
          <a:endParaRPr lang="en-US"/>
        </a:p>
      </dgm:t>
    </dgm:pt>
    <dgm:pt modelId="{95BDA2F3-96F7-AF49-B2B6-833A3CF9B9BE}">
      <dgm:prSet phldrT="[Text]">
        <dgm:style>
          <a:lnRef idx="3">
            <a:schemeClr val="lt1"/>
          </a:lnRef>
          <a:fillRef idx="1">
            <a:schemeClr val="dk1"/>
          </a:fillRef>
          <a:effectRef idx="1">
            <a:schemeClr val="dk1"/>
          </a:effectRef>
          <a:fontRef idx="minor">
            <a:schemeClr val="lt1"/>
          </a:fontRef>
        </dgm:style>
      </dgm:prSet>
      <dgm:spPr>
        <a:solidFill>
          <a:srgbClr val="558ED5"/>
        </a:solidFill>
      </dgm:spPr>
      <dgm:t>
        <a:bodyPr/>
        <a:lstStyle/>
        <a:p>
          <a:r>
            <a:rPr lang="en-US" dirty="0" smtClean="0"/>
            <a:t>DMPA</a:t>
          </a:r>
          <a:endParaRPr lang="en-US" dirty="0"/>
        </a:p>
      </dgm:t>
    </dgm:pt>
    <dgm:pt modelId="{2F7FDA87-1868-CE40-9A90-9714E1149F8E}" type="parTrans" cxnId="{66CC6E05-F9A2-0C41-81D2-3243CBEA2354}">
      <dgm:prSet/>
      <dgm:spPr/>
      <dgm:t>
        <a:bodyPr/>
        <a:lstStyle/>
        <a:p>
          <a:endParaRPr lang="en-US"/>
        </a:p>
      </dgm:t>
    </dgm:pt>
    <dgm:pt modelId="{0C1675E7-8628-BC4F-A226-742F525737F2}" type="sibTrans" cxnId="{66CC6E05-F9A2-0C41-81D2-3243CBEA2354}">
      <dgm:prSet/>
      <dgm:spPr/>
      <dgm:t>
        <a:bodyPr/>
        <a:lstStyle/>
        <a:p>
          <a:endParaRPr lang="en-US"/>
        </a:p>
      </dgm:t>
    </dgm:pt>
    <dgm:pt modelId="{FD37CC74-1103-AF40-862B-BD32A6E8A7F1}">
      <dgm:prSet phldrT="[Text]">
        <dgm:style>
          <a:lnRef idx="3">
            <a:schemeClr val="lt1"/>
          </a:lnRef>
          <a:fillRef idx="1">
            <a:schemeClr val="dk1"/>
          </a:fillRef>
          <a:effectRef idx="1">
            <a:schemeClr val="dk1"/>
          </a:effectRef>
          <a:fontRef idx="minor">
            <a:schemeClr val="lt1"/>
          </a:fontRef>
        </dgm:style>
      </dgm:prSet>
      <dgm:spPr>
        <a:solidFill>
          <a:srgbClr val="558ED5"/>
        </a:solidFill>
      </dgm:spPr>
      <dgm:t>
        <a:bodyPr/>
        <a:lstStyle/>
        <a:p>
          <a:r>
            <a:rPr lang="en-US" smtClean="0"/>
            <a:t>Thuốc progestin uống</a:t>
          </a:r>
          <a:endParaRPr lang="en-US" dirty="0"/>
        </a:p>
      </dgm:t>
    </dgm:pt>
    <dgm:pt modelId="{7C25E703-43E0-7E4C-B6D7-C78ED35A18FC}" type="parTrans" cxnId="{467BAAFA-2E2B-DD4F-A1F6-EF70F98C0F6A}">
      <dgm:prSet/>
      <dgm:spPr/>
      <dgm:t>
        <a:bodyPr/>
        <a:lstStyle/>
        <a:p>
          <a:endParaRPr lang="en-US"/>
        </a:p>
      </dgm:t>
    </dgm:pt>
    <dgm:pt modelId="{B46E6432-AFF6-6346-BFA9-06F18D7CA4B4}" type="sibTrans" cxnId="{467BAAFA-2E2B-DD4F-A1F6-EF70F98C0F6A}">
      <dgm:prSet/>
      <dgm:spPr/>
      <dgm:t>
        <a:bodyPr/>
        <a:lstStyle/>
        <a:p>
          <a:endParaRPr lang="en-US"/>
        </a:p>
      </dgm:t>
    </dgm:pt>
    <dgm:pt modelId="{D7119C28-323C-3449-AD25-108B5F278431}">
      <dgm:prSet phldrT="[Text]">
        <dgm:style>
          <a:lnRef idx="3">
            <a:schemeClr val="lt1"/>
          </a:lnRef>
          <a:fillRef idx="1">
            <a:schemeClr val="dk1"/>
          </a:fillRef>
          <a:effectRef idx="1">
            <a:schemeClr val="dk1"/>
          </a:effectRef>
          <a:fontRef idx="minor">
            <a:schemeClr val="lt1"/>
          </a:fontRef>
        </dgm:style>
      </dgm:prSet>
      <dgm:spPr>
        <a:solidFill>
          <a:srgbClr val="558ED5"/>
        </a:solidFill>
      </dgm:spPr>
      <dgm:t>
        <a:bodyPr/>
        <a:lstStyle/>
        <a:p>
          <a:r>
            <a:rPr lang="en-US" smtClean="0"/>
            <a:t>Thuốc ngừa thai phối hợp</a:t>
          </a:r>
          <a:endParaRPr lang="en-US" dirty="0"/>
        </a:p>
      </dgm:t>
    </dgm:pt>
    <dgm:pt modelId="{D7AFAEFB-C39A-394A-A581-9F7ADDC8D141}" type="parTrans" cxnId="{D7CB31A9-CF7E-004A-8A6C-ECF48F0124A2}">
      <dgm:prSet/>
      <dgm:spPr/>
      <dgm:t>
        <a:bodyPr/>
        <a:lstStyle/>
        <a:p>
          <a:endParaRPr lang="en-US"/>
        </a:p>
      </dgm:t>
    </dgm:pt>
    <dgm:pt modelId="{A96B74C2-8939-6F4C-958F-9C0B89B89CB8}" type="sibTrans" cxnId="{D7CB31A9-CF7E-004A-8A6C-ECF48F0124A2}">
      <dgm:prSet/>
      <dgm:spPr/>
      <dgm:t>
        <a:bodyPr/>
        <a:lstStyle/>
        <a:p>
          <a:endParaRPr lang="en-US"/>
        </a:p>
      </dgm:t>
    </dgm:pt>
    <dgm:pt modelId="{371D5946-2E6A-E543-8374-5551F772C8D1}" type="pres">
      <dgm:prSet presAssocID="{AB988B1A-F196-3B42-A90C-EBAA6FFA7F05}" presName="outerComposite" presStyleCnt="0">
        <dgm:presLayoutVars>
          <dgm:chMax val="2"/>
          <dgm:animLvl val="lvl"/>
          <dgm:resizeHandles val="exact"/>
        </dgm:presLayoutVars>
      </dgm:prSet>
      <dgm:spPr/>
      <dgm:t>
        <a:bodyPr/>
        <a:lstStyle/>
        <a:p>
          <a:endParaRPr lang="en-US"/>
        </a:p>
      </dgm:t>
    </dgm:pt>
    <dgm:pt modelId="{44985F80-25D2-2E4D-B25C-54E0C250B881}" type="pres">
      <dgm:prSet presAssocID="{AB988B1A-F196-3B42-A90C-EBAA6FFA7F05}" presName="dummyMaxCanvas" presStyleCnt="0"/>
      <dgm:spPr/>
    </dgm:pt>
    <dgm:pt modelId="{2FCCB78E-35F0-604D-B8D6-AEAD15127C0A}" type="pres">
      <dgm:prSet presAssocID="{AB988B1A-F196-3B42-A90C-EBAA6FFA7F05}" presName="parentComposite" presStyleCnt="0"/>
      <dgm:spPr/>
    </dgm:pt>
    <dgm:pt modelId="{5962574D-47ED-0049-9510-3EC58CC6B73E}" type="pres">
      <dgm:prSet presAssocID="{AB988B1A-F196-3B42-A90C-EBAA6FFA7F05}" presName="parent1" presStyleLbl="alignAccFollowNode1" presStyleIdx="0" presStyleCnt="4">
        <dgm:presLayoutVars>
          <dgm:chMax val="4"/>
        </dgm:presLayoutVars>
      </dgm:prSet>
      <dgm:spPr/>
      <dgm:t>
        <a:bodyPr/>
        <a:lstStyle/>
        <a:p>
          <a:endParaRPr lang="en-US"/>
        </a:p>
      </dgm:t>
    </dgm:pt>
    <dgm:pt modelId="{F37133AF-3FB9-8D4B-91E6-19CF9EE04786}" type="pres">
      <dgm:prSet presAssocID="{AB988B1A-F196-3B42-A90C-EBAA6FFA7F05}" presName="parent2" presStyleLbl="alignAccFollowNode1" presStyleIdx="1" presStyleCnt="4">
        <dgm:presLayoutVars>
          <dgm:chMax val="4"/>
        </dgm:presLayoutVars>
      </dgm:prSet>
      <dgm:spPr/>
      <dgm:t>
        <a:bodyPr/>
        <a:lstStyle/>
        <a:p>
          <a:endParaRPr lang="en-US"/>
        </a:p>
      </dgm:t>
    </dgm:pt>
    <dgm:pt modelId="{3D6B2399-0B1A-F541-921A-1B7D0CD33E27}" type="pres">
      <dgm:prSet presAssocID="{AB988B1A-F196-3B42-A90C-EBAA6FFA7F05}" presName="childrenComposite" presStyleCnt="0"/>
      <dgm:spPr/>
    </dgm:pt>
    <dgm:pt modelId="{15124145-D37F-914A-9703-69A4BC8774AA}" type="pres">
      <dgm:prSet presAssocID="{AB988B1A-F196-3B42-A90C-EBAA6FFA7F05}" presName="dummyMaxCanvas_ChildArea" presStyleCnt="0"/>
      <dgm:spPr/>
    </dgm:pt>
    <dgm:pt modelId="{0CBA96DB-9F33-5543-9134-DA41D1E5D54E}" type="pres">
      <dgm:prSet presAssocID="{AB988B1A-F196-3B42-A90C-EBAA6FFA7F05}" presName="fulcrum" presStyleLbl="alignAccFollowNode1" presStyleIdx="2" presStyleCnt="4">
        <dgm:style>
          <a:lnRef idx="2">
            <a:schemeClr val="accent2"/>
          </a:lnRef>
          <a:fillRef idx="1">
            <a:schemeClr val="lt1"/>
          </a:fillRef>
          <a:effectRef idx="0">
            <a:schemeClr val="accent2"/>
          </a:effectRef>
          <a:fontRef idx="minor">
            <a:schemeClr val="dk1"/>
          </a:fontRef>
        </dgm:style>
      </dgm:prSet>
      <dgm:spPr>
        <a:ln>
          <a:solidFill>
            <a:srgbClr val="000000"/>
          </a:solidFill>
        </a:ln>
      </dgm:spPr>
      <dgm:t>
        <a:bodyPr/>
        <a:lstStyle/>
        <a:p>
          <a:endParaRPr lang="en-US"/>
        </a:p>
      </dgm:t>
    </dgm:pt>
    <dgm:pt modelId="{6454D04E-8FFC-8B40-97A9-4569AA397EC9}" type="pres">
      <dgm:prSet presAssocID="{AB988B1A-F196-3B42-A90C-EBAA6FFA7F05}" presName="balance_23" presStyleLbl="alignAccFollowNode1" presStyleIdx="3" presStyleCnt="4">
        <dgm:presLayoutVars>
          <dgm:bulletEnabled val="1"/>
        </dgm:presLayoutVars>
        <dgm:style>
          <a:lnRef idx="2">
            <a:schemeClr val="accent2"/>
          </a:lnRef>
          <a:fillRef idx="1">
            <a:schemeClr val="lt1"/>
          </a:fillRef>
          <a:effectRef idx="0">
            <a:schemeClr val="accent2"/>
          </a:effectRef>
          <a:fontRef idx="minor">
            <a:schemeClr val="dk1"/>
          </a:fontRef>
        </dgm:style>
      </dgm:prSet>
      <dgm:spPr>
        <a:ln>
          <a:solidFill>
            <a:srgbClr val="000000"/>
          </a:solidFill>
        </a:ln>
      </dgm:spPr>
      <dgm:t>
        <a:bodyPr/>
        <a:lstStyle/>
        <a:p>
          <a:endParaRPr lang="en-US"/>
        </a:p>
      </dgm:t>
    </dgm:pt>
    <dgm:pt modelId="{C5A8FD09-EBB3-BF41-B4E7-984EA851CEB4}" type="pres">
      <dgm:prSet presAssocID="{AB988B1A-F196-3B42-A90C-EBAA6FFA7F05}" presName="right_23_1" presStyleLbl="node1" presStyleIdx="0" presStyleCnt="5">
        <dgm:presLayoutVars>
          <dgm:bulletEnabled val="1"/>
        </dgm:presLayoutVars>
      </dgm:prSet>
      <dgm:spPr/>
      <dgm:t>
        <a:bodyPr/>
        <a:lstStyle/>
        <a:p>
          <a:endParaRPr lang="en-US"/>
        </a:p>
      </dgm:t>
    </dgm:pt>
    <dgm:pt modelId="{205C6F80-B491-6641-A13C-C5FFA462AE07}" type="pres">
      <dgm:prSet presAssocID="{AB988B1A-F196-3B42-A90C-EBAA6FFA7F05}" presName="right_23_2" presStyleLbl="node1" presStyleIdx="1" presStyleCnt="5">
        <dgm:presLayoutVars>
          <dgm:bulletEnabled val="1"/>
        </dgm:presLayoutVars>
      </dgm:prSet>
      <dgm:spPr/>
      <dgm:t>
        <a:bodyPr/>
        <a:lstStyle/>
        <a:p>
          <a:endParaRPr lang="en-US"/>
        </a:p>
      </dgm:t>
    </dgm:pt>
    <dgm:pt modelId="{42E5A797-2ED6-D449-BD87-DEDC3A5AD9FD}" type="pres">
      <dgm:prSet presAssocID="{AB988B1A-F196-3B42-A90C-EBAA6FFA7F05}" presName="right_23_3" presStyleLbl="node1" presStyleIdx="2" presStyleCnt="5">
        <dgm:presLayoutVars>
          <dgm:bulletEnabled val="1"/>
        </dgm:presLayoutVars>
      </dgm:prSet>
      <dgm:spPr/>
      <dgm:t>
        <a:bodyPr/>
        <a:lstStyle/>
        <a:p>
          <a:endParaRPr lang="en-US"/>
        </a:p>
      </dgm:t>
    </dgm:pt>
    <dgm:pt modelId="{313F8073-E216-1B4B-B172-C5EB640262B8}" type="pres">
      <dgm:prSet presAssocID="{AB988B1A-F196-3B42-A90C-EBAA6FFA7F05}" presName="left_23_1" presStyleLbl="node1" presStyleIdx="3" presStyleCnt="5">
        <dgm:presLayoutVars>
          <dgm:bulletEnabled val="1"/>
        </dgm:presLayoutVars>
      </dgm:prSet>
      <dgm:spPr/>
      <dgm:t>
        <a:bodyPr/>
        <a:lstStyle/>
        <a:p>
          <a:endParaRPr lang="en-US"/>
        </a:p>
      </dgm:t>
    </dgm:pt>
    <dgm:pt modelId="{91F0E984-A039-3A4C-BC4E-06C499E27CD4}" type="pres">
      <dgm:prSet presAssocID="{AB988B1A-F196-3B42-A90C-EBAA6FFA7F05}" presName="left_23_2" presStyleLbl="node1" presStyleIdx="4" presStyleCnt="5">
        <dgm:presLayoutVars>
          <dgm:bulletEnabled val="1"/>
        </dgm:presLayoutVars>
      </dgm:prSet>
      <dgm:spPr/>
      <dgm:t>
        <a:bodyPr/>
        <a:lstStyle/>
        <a:p>
          <a:endParaRPr lang="en-US"/>
        </a:p>
      </dgm:t>
    </dgm:pt>
  </dgm:ptLst>
  <dgm:cxnLst>
    <dgm:cxn modelId="{66CC6E05-F9A2-0C41-81D2-3243CBEA2354}" srcId="{EFC2863A-C37B-A94F-8BDF-2B31DEF88189}" destId="{95BDA2F3-96F7-AF49-B2B6-833A3CF9B9BE}" srcOrd="0" destOrd="0" parTransId="{2F7FDA87-1868-CE40-9A90-9714E1149F8E}" sibTransId="{0C1675E7-8628-BC4F-A226-742F525737F2}"/>
    <dgm:cxn modelId="{5F9FFC9B-3146-FF44-8A4E-B17D6C087D8B}" srcId="{7AC3FB77-6D86-3845-AE06-7F1C1FB50067}" destId="{DDDDE83F-189E-9F40-86B3-1450F409ACC2}" srcOrd="0" destOrd="0" parTransId="{77D11488-5FA9-A444-B1B0-C3D4A54C77E9}" sibTransId="{9A4C7625-EC21-C14C-BE97-3ACFEC4766FC}"/>
    <dgm:cxn modelId="{F9155613-8D2C-4849-BED6-AE7C25D03439}" srcId="{AB988B1A-F196-3B42-A90C-EBAA6FFA7F05}" destId="{EFC2863A-C37B-A94F-8BDF-2B31DEF88189}" srcOrd="1" destOrd="0" parTransId="{0437B7CD-FC64-374A-B1A7-FC73E23A9837}" sibTransId="{699A679A-B4BB-514F-BD5C-CF0914B48EC2}"/>
    <dgm:cxn modelId="{78133D6D-BFF2-9043-9B3D-E3BEA0794F03}" srcId="{AB988B1A-F196-3B42-A90C-EBAA6FFA7F05}" destId="{7AC3FB77-6D86-3845-AE06-7F1C1FB50067}" srcOrd="0" destOrd="0" parTransId="{C48B252B-9807-374D-8A5C-DF04C3DCA8AD}" sibTransId="{65765D5D-6964-8B40-BE00-713282573867}"/>
    <dgm:cxn modelId="{8B871B74-A89F-4BC7-83F5-FCCAF7EB8E7C}" type="presOf" srcId="{AB988B1A-F196-3B42-A90C-EBAA6FFA7F05}" destId="{371D5946-2E6A-E543-8374-5551F772C8D1}" srcOrd="0" destOrd="0" presId="urn:microsoft.com/office/officeart/2005/8/layout/balance1"/>
    <dgm:cxn modelId="{CDF41C53-9FCF-4087-8DBB-597DEE54789E}" type="presOf" srcId="{D7119C28-323C-3449-AD25-108B5F278431}" destId="{42E5A797-2ED6-D449-BD87-DEDC3A5AD9FD}" srcOrd="0" destOrd="0" presId="urn:microsoft.com/office/officeart/2005/8/layout/balance1"/>
    <dgm:cxn modelId="{D76AC8F3-FE22-43AE-9747-40B456C24DD7}" type="presOf" srcId="{95BDA2F3-96F7-AF49-B2B6-833A3CF9B9BE}" destId="{C5A8FD09-EBB3-BF41-B4E7-984EA851CEB4}" srcOrd="0" destOrd="0" presId="urn:microsoft.com/office/officeart/2005/8/layout/balance1"/>
    <dgm:cxn modelId="{A71D9B24-B135-480E-B25E-B168EDC25FE1}" type="presOf" srcId="{DDDDE83F-189E-9F40-86B3-1450F409ACC2}" destId="{313F8073-E216-1B4B-B172-C5EB640262B8}" srcOrd="0" destOrd="0" presId="urn:microsoft.com/office/officeart/2005/8/layout/balance1"/>
    <dgm:cxn modelId="{467BAAFA-2E2B-DD4F-A1F6-EF70F98C0F6A}" srcId="{EFC2863A-C37B-A94F-8BDF-2B31DEF88189}" destId="{FD37CC74-1103-AF40-862B-BD32A6E8A7F1}" srcOrd="1" destOrd="0" parTransId="{7C25E703-43E0-7E4C-B6D7-C78ED35A18FC}" sibTransId="{B46E6432-AFF6-6346-BFA9-06F18D7CA4B4}"/>
    <dgm:cxn modelId="{EF17D03A-9436-4697-84B5-4B398AB70FFE}" type="presOf" srcId="{7AC3FB77-6D86-3845-AE06-7F1C1FB50067}" destId="{5962574D-47ED-0049-9510-3EC58CC6B73E}" srcOrd="0" destOrd="0" presId="urn:microsoft.com/office/officeart/2005/8/layout/balance1"/>
    <dgm:cxn modelId="{33A1088D-F2B3-4F7C-A239-D348CF9C0806}" type="presOf" srcId="{F8CF74A9-7CC9-BC41-A505-E73839913FA0}" destId="{91F0E984-A039-3A4C-BC4E-06C499E27CD4}" srcOrd="0" destOrd="0" presId="urn:microsoft.com/office/officeart/2005/8/layout/balance1"/>
    <dgm:cxn modelId="{D7CB31A9-CF7E-004A-8A6C-ECF48F0124A2}" srcId="{EFC2863A-C37B-A94F-8BDF-2B31DEF88189}" destId="{D7119C28-323C-3449-AD25-108B5F278431}" srcOrd="2" destOrd="0" parTransId="{D7AFAEFB-C39A-394A-A581-9F7ADDC8D141}" sibTransId="{A96B74C2-8939-6F4C-958F-9C0B89B89CB8}"/>
    <dgm:cxn modelId="{1FBAE7FA-FB40-4E3F-81A2-7E7F42AB67A5}" type="presOf" srcId="{EFC2863A-C37B-A94F-8BDF-2B31DEF88189}" destId="{F37133AF-3FB9-8D4B-91E6-19CF9EE04786}" srcOrd="0" destOrd="0" presId="urn:microsoft.com/office/officeart/2005/8/layout/balance1"/>
    <dgm:cxn modelId="{82E1C4AC-8321-4B1E-BD6D-E4A174987EEA}" type="presOf" srcId="{FD37CC74-1103-AF40-862B-BD32A6E8A7F1}" destId="{205C6F80-B491-6641-A13C-C5FFA462AE07}" srcOrd="0" destOrd="0" presId="urn:microsoft.com/office/officeart/2005/8/layout/balance1"/>
    <dgm:cxn modelId="{A94CDD98-ADFC-0B4D-ABC2-8914639E5EA2}" srcId="{7AC3FB77-6D86-3845-AE06-7F1C1FB50067}" destId="{F8CF74A9-7CC9-BC41-A505-E73839913FA0}" srcOrd="1" destOrd="0" parTransId="{DD8A3816-D94D-D047-9F60-D65FEC58E21C}" sibTransId="{9F694DAC-605B-6249-BC85-3625F681EE68}"/>
    <dgm:cxn modelId="{7C70709C-ACD4-4047-8CA4-237D760D3453}" type="presParOf" srcId="{371D5946-2E6A-E543-8374-5551F772C8D1}" destId="{44985F80-25D2-2E4D-B25C-54E0C250B881}" srcOrd="0" destOrd="0" presId="urn:microsoft.com/office/officeart/2005/8/layout/balance1"/>
    <dgm:cxn modelId="{95A8E423-43DD-4389-BC93-276CC3FACC8C}" type="presParOf" srcId="{371D5946-2E6A-E543-8374-5551F772C8D1}" destId="{2FCCB78E-35F0-604D-B8D6-AEAD15127C0A}" srcOrd="1" destOrd="0" presId="urn:microsoft.com/office/officeart/2005/8/layout/balance1"/>
    <dgm:cxn modelId="{EFF2C669-6596-46D7-9110-6E04016F481C}" type="presParOf" srcId="{2FCCB78E-35F0-604D-B8D6-AEAD15127C0A}" destId="{5962574D-47ED-0049-9510-3EC58CC6B73E}" srcOrd="0" destOrd="0" presId="urn:microsoft.com/office/officeart/2005/8/layout/balance1"/>
    <dgm:cxn modelId="{C9AFA580-5F8C-485A-83B7-F97ABFE0DCDB}" type="presParOf" srcId="{2FCCB78E-35F0-604D-B8D6-AEAD15127C0A}" destId="{F37133AF-3FB9-8D4B-91E6-19CF9EE04786}" srcOrd="1" destOrd="0" presId="urn:microsoft.com/office/officeart/2005/8/layout/balance1"/>
    <dgm:cxn modelId="{98C1FFA0-BAA8-4B21-9B29-B8F5239B13F0}" type="presParOf" srcId="{371D5946-2E6A-E543-8374-5551F772C8D1}" destId="{3D6B2399-0B1A-F541-921A-1B7D0CD33E27}" srcOrd="2" destOrd="0" presId="urn:microsoft.com/office/officeart/2005/8/layout/balance1"/>
    <dgm:cxn modelId="{98507B47-76C8-4627-8A45-BF18F9E60056}" type="presParOf" srcId="{3D6B2399-0B1A-F541-921A-1B7D0CD33E27}" destId="{15124145-D37F-914A-9703-69A4BC8774AA}" srcOrd="0" destOrd="0" presId="urn:microsoft.com/office/officeart/2005/8/layout/balance1"/>
    <dgm:cxn modelId="{5B2CE1C2-ABF3-43DE-BC4B-3ADA2F1EEE30}" type="presParOf" srcId="{3D6B2399-0B1A-F541-921A-1B7D0CD33E27}" destId="{0CBA96DB-9F33-5543-9134-DA41D1E5D54E}" srcOrd="1" destOrd="0" presId="urn:microsoft.com/office/officeart/2005/8/layout/balance1"/>
    <dgm:cxn modelId="{B20EC868-A5D5-4A52-BD8C-D40BED6EB7CD}" type="presParOf" srcId="{3D6B2399-0B1A-F541-921A-1B7D0CD33E27}" destId="{6454D04E-8FFC-8B40-97A9-4569AA397EC9}" srcOrd="2" destOrd="0" presId="urn:microsoft.com/office/officeart/2005/8/layout/balance1"/>
    <dgm:cxn modelId="{E3778C3C-1CD3-47FD-88B4-4966F60CEF07}" type="presParOf" srcId="{3D6B2399-0B1A-F541-921A-1B7D0CD33E27}" destId="{C5A8FD09-EBB3-BF41-B4E7-984EA851CEB4}" srcOrd="3" destOrd="0" presId="urn:microsoft.com/office/officeart/2005/8/layout/balance1"/>
    <dgm:cxn modelId="{DCC1E7E8-EE0A-4289-B8AC-3B3139E84837}" type="presParOf" srcId="{3D6B2399-0B1A-F541-921A-1B7D0CD33E27}" destId="{205C6F80-B491-6641-A13C-C5FFA462AE07}" srcOrd="4" destOrd="0" presId="urn:microsoft.com/office/officeart/2005/8/layout/balance1"/>
    <dgm:cxn modelId="{20F35839-4C11-4FED-A493-B2012EB6435D}" type="presParOf" srcId="{3D6B2399-0B1A-F541-921A-1B7D0CD33E27}" destId="{42E5A797-2ED6-D449-BD87-DEDC3A5AD9FD}" srcOrd="5" destOrd="0" presId="urn:microsoft.com/office/officeart/2005/8/layout/balance1"/>
    <dgm:cxn modelId="{0F37614E-AEA7-4BF1-9E42-C8B5323AAF50}" type="presParOf" srcId="{3D6B2399-0B1A-F541-921A-1B7D0CD33E27}" destId="{313F8073-E216-1B4B-B172-C5EB640262B8}" srcOrd="6" destOrd="0" presId="urn:microsoft.com/office/officeart/2005/8/layout/balance1"/>
    <dgm:cxn modelId="{2848E387-FE5E-43C8-AF93-CB51F9893F27}" type="presParOf" srcId="{3D6B2399-0B1A-F541-921A-1B7D0CD33E27}" destId="{91F0E984-A039-3A4C-BC4E-06C499E27CD4}"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2574D-47ED-0049-9510-3EC58CC6B73E}">
      <dsp:nvSpPr>
        <dsp:cNvPr id="0" name=""/>
        <dsp:cNvSpPr/>
      </dsp:nvSpPr>
      <dsp:spPr>
        <a:xfrm>
          <a:off x="2123376" y="0"/>
          <a:ext cx="1629346" cy="905192"/>
        </a:xfrm>
        <a:prstGeom prst="roundRect">
          <a:avLst>
            <a:gd name="adj" fmla="val 10000"/>
          </a:avLst>
        </a:prstGeom>
        <a:solidFill>
          <a:schemeClr val="lt1"/>
        </a:solidFill>
        <a:ln w="25400" cap="flat" cmpd="sng" algn="ctr">
          <a:solidFill>
            <a:srgbClr val="000000"/>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Tác dụng dài tạm thời LARC</a:t>
          </a:r>
          <a:endParaRPr lang="en-US" sz="1800" kern="1200" dirty="0"/>
        </a:p>
      </dsp:txBody>
      <dsp:txXfrm>
        <a:off x="2149888" y="26512"/>
        <a:ext cx="1576322" cy="852168"/>
      </dsp:txXfrm>
    </dsp:sp>
    <dsp:sp modelId="{F37133AF-3FB9-8D4B-91E6-19CF9EE04786}">
      <dsp:nvSpPr>
        <dsp:cNvPr id="0" name=""/>
        <dsp:cNvSpPr/>
      </dsp:nvSpPr>
      <dsp:spPr>
        <a:xfrm>
          <a:off x="4476877" y="0"/>
          <a:ext cx="1629346" cy="905192"/>
        </a:xfrm>
        <a:prstGeom prst="roundRect">
          <a:avLst>
            <a:gd name="adj" fmla="val 10000"/>
          </a:avLst>
        </a:prstGeom>
        <a:solidFill>
          <a:schemeClr val="lt1"/>
        </a:solidFill>
        <a:ln w="25400" cap="flat" cmpd="sng" algn="ctr">
          <a:solidFill>
            <a:srgbClr val="000000"/>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Tác dụng ngắn</a:t>
          </a:r>
          <a:endParaRPr lang="en-US" sz="1800" kern="1200" dirty="0"/>
        </a:p>
      </dsp:txBody>
      <dsp:txXfrm>
        <a:off x="4503389" y="26512"/>
        <a:ext cx="1576322" cy="852168"/>
      </dsp:txXfrm>
    </dsp:sp>
    <dsp:sp modelId="{0CBA96DB-9F33-5543-9134-DA41D1E5D54E}">
      <dsp:nvSpPr>
        <dsp:cNvPr id="0" name=""/>
        <dsp:cNvSpPr/>
      </dsp:nvSpPr>
      <dsp:spPr>
        <a:xfrm>
          <a:off x="3775352" y="3847068"/>
          <a:ext cx="678894" cy="678894"/>
        </a:xfrm>
        <a:prstGeom prst="triangle">
          <a:avLst/>
        </a:prstGeom>
        <a:solidFill>
          <a:schemeClr val="lt1"/>
        </a:solidFill>
        <a:ln w="25400" cap="flat" cmpd="sng" algn="ctr">
          <a:solidFill>
            <a:srgbClr val="000000"/>
          </a:solidFill>
          <a:prstDash val="solid"/>
        </a:ln>
        <a:effectLst/>
      </dsp:spPr>
      <dsp:style>
        <a:lnRef idx="2">
          <a:schemeClr val="accent2"/>
        </a:lnRef>
        <a:fillRef idx="1">
          <a:schemeClr val="lt1"/>
        </a:fillRef>
        <a:effectRef idx="0">
          <a:schemeClr val="accent2"/>
        </a:effectRef>
        <a:fontRef idx="minor">
          <a:schemeClr val="dk1"/>
        </a:fontRef>
      </dsp:style>
    </dsp:sp>
    <dsp:sp modelId="{6454D04E-8FFC-8B40-97A9-4569AA397EC9}">
      <dsp:nvSpPr>
        <dsp:cNvPr id="0" name=""/>
        <dsp:cNvSpPr/>
      </dsp:nvSpPr>
      <dsp:spPr>
        <a:xfrm rot="240000">
          <a:off x="2077494" y="3556154"/>
          <a:ext cx="4074610" cy="284924"/>
        </a:xfrm>
        <a:prstGeom prst="rect">
          <a:avLst/>
        </a:prstGeom>
        <a:solidFill>
          <a:schemeClr val="lt1"/>
        </a:solidFill>
        <a:ln w="25400" cap="flat" cmpd="sng" algn="ctr">
          <a:solidFill>
            <a:srgbClr val="000000"/>
          </a:solidFill>
          <a:prstDash val="solid"/>
        </a:ln>
        <a:effectLst/>
      </dsp:spPr>
      <dsp:style>
        <a:lnRef idx="2">
          <a:schemeClr val="accent2"/>
        </a:lnRef>
        <a:fillRef idx="1">
          <a:schemeClr val="lt1"/>
        </a:fillRef>
        <a:effectRef idx="0">
          <a:schemeClr val="accent2"/>
        </a:effectRef>
        <a:fontRef idx="minor">
          <a:schemeClr val="dk1"/>
        </a:fontRef>
      </dsp:style>
    </dsp:sp>
    <dsp:sp modelId="{C5A8FD09-EBB3-BF41-B4E7-984EA851CEB4}">
      <dsp:nvSpPr>
        <dsp:cNvPr id="0" name=""/>
        <dsp:cNvSpPr/>
      </dsp:nvSpPr>
      <dsp:spPr>
        <a:xfrm rot="240000">
          <a:off x="4523944" y="2843773"/>
          <a:ext cx="1625731" cy="757424"/>
        </a:xfrm>
        <a:prstGeom prst="roundRect">
          <a:avLst/>
        </a:prstGeom>
        <a:solidFill>
          <a:srgbClr val="558ED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DMPA</a:t>
          </a:r>
          <a:endParaRPr lang="en-US" sz="1600" kern="1200" dirty="0"/>
        </a:p>
      </dsp:txBody>
      <dsp:txXfrm>
        <a:off x="4560918" y="2880747"/>
        <a:ext cx="1551783" cy="683476"/>
      </dsp:txXfrm>
    </dsp:sp>
    <dsp:sp modelId="{205C6F80-B491-6641-A13C-C5FFA462AE07}">
      <dsp:nvSpPr>
        <dsp:cNvPr id="0" name=""/>
        <dsp:cNvSpPr/>
      </dsp:nvSpPr>
      <dsp:spPr>
        <a:xfrm rot="240000">
          <a:off x="4582781" y="2029099"/>
          <a:ext cx="1625731" cy="757424"/>
        </a:xfrm>
        <a:prstGeom prst="roundRect">
          <a:avLst/>
        </a:prstGeom>
        <a:solidFill>
          <a:srgbClr val="558ED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Thuốc progestin uống</a:t>
          </a:r>
          <a:endParaRPr lang="en-US" sz="1600" kern="1200" dirty="0"/>
        </a:p>
      </dsp:txBody>
      <dsp:txXfrm>
        <a:off x="4619755" y="2066073"/>
        <a:ext cx="1551783" cy="683476"/>
      </dsp:txXfrm>
    </dsp:sp>
    <dsp:sp modelId="{42E5A797-2ED6-D449-BD87-DEDC3A5AD9FD}">
      <dsp:nvSpPr>
        <dsp:cNvPr id="0" name=""/>
        <dsp:cNvSpPr/>
      </dsp:nvSpPr>
      <dsp:spPr>
        <a:xfrm rot="240000">
          <a:off x="4641619" y="1232530"/>
          <a:ext cx="1625731" cy="757424"/>
        </a:xfrm>
        <a:prstGeom prst="roundRect">
          <a:avLst/>
        </a:prstGeom>
        <a:solidFill>
          <a:srgbClr val="558ED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Thuốc ngừa thai phối hợp</a:t>
          </a:r>
          <a:endParaRPr lang="en-US" sz="1600" kern="1200" dirty="0"/>
        </a:p>
      </dsp:txBody>
      <dsp:txXfrm>
        <a:off x="4678593" y="1269504"/>
        <a:ext cx="1551783" cy="683476"/>
      </dsp:txXfrm>
    </dsp:sp>
    <dsp:sp modelId="{313F8073-E216-1B4B-B172-C5EB640262B8}">
      <dsp:nvSpPr>
        <dsp:cNvPr id="0" name=""/>
        <dsp:cNvSpPr/>
      </dsp:nvSpPr>
      <dsp:spPr>
        <a:xfrm rot="240000">
          <a:off x="2193073" y="2680838"/>
          <a:ext cx="1625731" cy="757424"/>
        </a:xfrm>
        <a:prstGeom prst="roundRect">
          <a:avLst/>
        </a:prstGeom>
        <a:solidFill>
          <a:srgbClr val="558ED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Implant</a:t>
          </a:r>
          <a:endParaRPr lang="en-US" sz="1600" kern="1200" dirty="0"/>
        </a:p>
      </dsp:txBody>
      <dsp:txXfrm>
        <a:off x="2230047" y="2717812"/>
        <a:ext cx="1551783" cy="683476"/>
      </dsp:txXfrm>
    </dsp:sp>
    <dsp:sp modelId="{91F0E984-A039-3A4C-BC4E-06C499E27CD4}">
      <dsp:nvSpPr>
        <dsp:cNvPr id="0" name=""/>
        <dsp:cNvSpPr/>
      </dsp:nvSpPr>
      <dsp:spPr>
        <a:xfrm rot="240000">
          <a:off x="2251910" y="1866165"/>
          <a:ext cx="1625731" cy="757424"/>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Dụng cụ tử cung</a:t>
          </a:r>
          <a:endParaRPr lang="en-US" sz="1600" kern="1200" dirty="0"/>
        </a:p>
      </dsp:txBody>
      <dsp:txXfrm>
        <a:off x="2288884" y="1903139"/>
        <a:ext cx="1551783" cy="68347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C6585C-8689-45E8-A601-F201A8CD6493}" type="datetimeFigureOut">
              <a:rPr lang="en-US" smtClean="0"/>
              <a:t>4/5/2016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EE6B0-4A3C-46FF-9549-523E772C31A0}" type="slidenum">
              <a:rPr lang="en-US" smtClean="0"/>
              <a:t>‹#›</a:t>
            </a:fld>
            <a:endParaRPr lang="en-US"/>
          </a:p>
        </p:txBody>
      </p:sp>
    </p:spTree>
    <p:extLst>
      <p:ext uri="{BB962C8B-B14F-4D97-AF65-F5344CB8AC3E}">
        <p14:creationId xmlns:p14="http://schemas.microsoft.com/office/powerpoint/2010/main" val="1880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(4/22/15 12:09) -----</a:t>
            </a:r>
          </a:p>
          <a:p>
            <a:r>
              <a:rPr lang="en-US" dirty="0"/>
              <a:t>Hello, my name is Alex Golobof. I am </a:t>
            </a:r>
            <a:r>
              <a:rPr lang="en-US" dirty="0" smtClean="0"/>
              <a:t>a Family Planning</a:t>
            </a:r>
            <a:r>
              <a:rPr lang="en-US" baseline="0" dirty="0" smtClean="0"/>
              <a:t> </a:t>
            </a:r>
            <a:r>
              <a:rPr lang="en-US" dirty="0" smtClean="0"/>
              <a:t>fellow </a:t>
            </a:r>
            <a:r>
              <a:rPr lang="en-US" dirty="0"/>
              <a:t>at Northwestern University and </a:t>
            </a:r>
            <a:r>
              <a:rPr lang="en-US" dirty="0" smtClean="0"/>
              <a:t>I’d</a:t>
            </a:r>
            <a:r>
              <a:rPr lang="en-US" baseline="0" dirty="0" smtClean="0"/>
              <a:t> like to discuss postpartum LARC contraception. </a:t>
            </a:r>
            <a:endParaRPr lang="en-US" dirty="0"/>
          </a:p>
        </p:txBody>
      </p:sp>
      <p:sp>
        <p:nvSpPr>
          <p:cNvPr id="4" name="Slide Number Placeholder 3"/>
          <p:cNvSpPr>
            <a:spLocks noGrp="1"/>
          </p:cNvSpPr>
          <p:nvPr>
            <p:ph type="sldNum" sz="quarter" idx="10"/>
          </p:nvPr>
        </p:nvSpPr>
        <p:spPr/>
        <p:txBody>
          <a:bodyPr/>
          <a:lstStyle/>
          <a:p>
            <a:fld id="{1D42C7FA-6A37-4249-85DC-643414339788}" type="slidenum">
              <a:rPr lang="en-US" smtClean="0"/>
              <a:t>1</a:t>
            </a:fld>
            <a:endParaRPr lang="en-US"/>
          </a:p>
        </p:txBody>
      </p:sp>
    </p:spTree>
    <p:extLst>
      <p:ext uri="{BB962C8B-B14F-4D97-AF65-F5344CB8AC3E}">
        <p14:creationId xmlns:p14="http://schemas.microsoft.com/office/powerpoint/2010/main" val="452134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are there risks of complications with post-placental</a:t>
            </a:r>
            <a:r>
              <a:rPr lang="en-US" baseline="0" dirty="0" smtClean="0"/>
              <a:t> placement?</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14</a:t>
            </a:fld>
            <a:endParaRPr lang="en-US"/>
          </a:p>
        </p:txBody>
      </p:sp>
    </p:spTree>
    <p:extLst>
      <p:ext uri="{BB962C8B-B14F-4D97-AF65-F5344CB8AC3E}">
        <p14:creationId xmlns:p14="http://schemas.microsoft.com/office/powerpoint/2010/main" val="9908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cs typeface="Arial" pitchFamily="34" charset="0"/>
              </a:rPr>
              <a:t>1 trial each with TCu380A IUD and LNG IUD </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15</a:t>
            </a:fld>
            <a:endParaRPr lang="en-US"/>
          </a:p>
        </p:txBody>
      </p:sp>
    </p:spTree>
    <p:extLst>
      <p:ext uri="{BB962C8B-B14F-4D97-AF65-F5344CB8AC3E}">
        <p14:creationId xmlns:p14="http://schemas.microsoft.com/office/powerpoint/2010/main" val="220418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FFFF"/>
                </a:solidFill>
                <a:latin typeface="+mn-lt"/>
                <a:cs typeface="Calibri"/>
              </a:rPr>
              <a:t>Expulsion may be higher with LNG-IUD than with Cu – IUD</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16</a:t>
            </a:fld>
            <a:endParaRPr lang="en-US"/>
          </a:p>
        </p:txBody>
      </p:sp>
    </p:spTree>
    <p:extLst>
      <p:ext uri="{BB962C8B-B14F-4D97-AF65-F5344CB8AC3E}">
        <p14:creationId xmlns:p14="http://schemas.microsoft.com/office/powerpoint/2010/main" val="150991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altLang="en-US" sz="2200" baseline="0" dirty="0" smtClean="0">
              <a:ea typeface="ＭＳ Ｐゴシック" pitchFamily="34" charset="-128"/>
            </a:endParaRPr>
          </a:p>
          <a:p>
            <a:pPr lvl="1"/>
            <a:r>
              <a:rPr lang="en-US" altLang="en-US" sz="2200" dirty="0" smtClean="0">
                <a:ea typeface="ＭＳ Ｐゴシック" pitchFamily="34" charset="-128"/>
              </a:rPr>
              <a:t>VAGINAL: </a:t>
            </a:r>
          </a:p>
          <a:p>
            <a:pPr lvl="1"/>
            <a:r>
              <a:rPr lang="en-US" altLang="en-US" sz="2200" dirty="0" smtClean="0">
                <a:ea typeface="ＭＳ Ｐゴシック" pitchFamily="34" charset="-128"/>
              </a:rPr>
              <a:t>Substantially higher than after interval insertion: </a:t>
            </a:r>
            <a:r>
              <a:rPr lang="en-US" altLang="en-US" sz="2200" b="1" dirty="0" smtClean="0">
                <a:ea typeface="ＭＳ Ｐゴシック" pitchFamily="34" charset="-128"/>
              </a:rPr>
              <a:t>2 - 8%</a:t>
            </a:r>
          </a:p>
          <a:p>
            <a:pPr lvl="1"/>
            <a:r>
              <a:rPr lang="en-US" altLang="en-US" sz="2200" dirty="0" smtClean="0">
                <a:ea typeface="ＭＳ Ｐゴシック" pitchFamily="34" charset="-128"/>
              </a:rPr>
              <a:t>But most research shows lower than after early postpartum: </a:t>
            </a:r>
            <a:r>
              <a:rPr lang="en-US" altLang="en-US" sz="2200" b="1" dirty="0" smtClean="0">
                <a:ea typeface="ＭＳ Ｐゴシック" pitchFamily="34" charset="-128"/>
              </a:rPr>
              <a:t>3 - 66%</a:t>
            </a:r>
            <a:endParaRPr lang="en-US" altLang="en-US" sz="2200" dirty="0" smtClean="0">
              <a:ea typeface="ＭＳ Ｐゴシック" pitchFamily="34" charset="-128"/>
            </a:endParaRPr>
          </a:p>
          <a:p>
            <a:r>
              <a:rPr lang="en-US" altLang="en-US" sz="2400" dirty="0" smtClean="0">
                <a:ea typeface="ＭＳ Ｐゴシック" pitchFamily="34" charset="-128"/>
              </a:rPr>
              <a:t>No difference based on IUD modifications (e.g. sutures) or technique (e.g. ring vs. hand insertion)</a:t>
            </a:r>
          </a:p>
          <a:p>
            <a:endParaRPr lang="en-US" sz="2400" dirty="0" smtClean="0">
              <a:ea typeface="ＭＳ Ｐゴシック" pitchFamily="34" charset="-128"/>
            </a:endParaRPr>
          </a:p>
          <a:p>
            <a:r>
              <a:rPr lang="en-US" sz="2400" dirty="0" smtClean="0">
                <a:ea typeface="ＭＳ Ｐゴシック" pitchFamily="34" charset="-128"/>
              </a:rPr>
              <a:t>CESAREAN:</a:t>
            </a:r>
          </a:p>
          <a:p>
            <a:pPr lvl="1"/>
            <a:r>
              <a:rPr lang="en-US" altLang="en-US" sz="2200" dirty="0" smtClean="0">
                <a:ea typeface="ＭＳ Ｐゴシック" pitchFamily="34" charset="-128"/>
              </a:rPr>
              <a:t>Remains higher than after interval insertion: 2 – 8%</a:t>
            </a:r>
          </a:p>
          <a:p>
            <a:pPr lvl="1"/>
            <a:r>
              <a:rPr lang="en-US" altLang="en-US" sz="2200" dirty="0" smtClean="0">
                <a:ea typeface="ＭＳ Ｐゴシック" pitchFamily="34" charset="-128"/>
              </a:rPr>
              <a:t>But lower than after vaginal: </a:t>
            </a:r>
            <a:r>
              <a:rPr lang="en-US" altLang="en-US" sz="2200" b="1" dirty="0" smtClean="0">
                <a:ea typeface="ＭＳ Ｐゴシック" pitchFamily="34" charset="-128"/>
              </a:rPr>
              <a:t>2 – 37%</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17</a:t>
            </a:fld>
            <a:endParaRPr lang="en-US"/>
          </a:p>
        </p:txBody>
      </p:sp>
    </p:spTree>
    <p:extLst>
      <p:ext uri="{BB962C8B-B14F-4D97-AF65-F5344CB8AC3E}">
        <p14:creationId xmlns:p14="http://schemas.microsoft.com/office/powerpoint/2010/main" val="103664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Cesarean</a:t>
            </a:r>
          </a:p>
          <a:p>
            <a:pPr lvl="3"/>
            <a:r>
              <a:rPr lang="en-US" dirty="0" err="1" smtClean="0"/>
              <a:t>Celen</a:t>
            </a:r>
            <a:r>
              <a:rPr lang="en-US" dirty="0" smtClean="0"/>
              <a:t> 2011 18% -- CuT380A</a:t>
            </a:r>
          </a:p>
          <a:p>
            <a:pPr lvl="3"/>
            <a:r>
              <a:rPr lang="en-US" dirty="0" err="1" smtClean="0"/>
              <a:t>Jatlaoui</a:t>
            </a:r>
            <a:r>
              <a:rPr lang="en-US" dirty="0" smtClean="0"/>
              <a:t> 2014 18% – LNG-IUD &amp; CuT380A (no difference)</a:t>
            </a:r>
          </a:p>
          <a:p>
            <a:pPr lvl="3"/>
            <a:r>
              <a:rPr lang="en-US" dirty="0" smtClean="0"/>
              <a:t>Levi 2012 0% -- CuT380A (47% LTFU)</a:t>
            </a:r>
          </a:p>
          <a:p>
            <a:pPr lvl="3"/>
            <a:r>
              <a:rPr lang="en-US" dirty="0" smtClean="0"/>
              <a:t>Whitaker 2014 20% – LNG-IUD</a:t>
            </a:r>
          </a:p>
          <a:p>
            <a:pPr marL="914400" lvl="2" indent="0">
              <a:buNone/>
            </a:pPr>
            <a:r>
              <a:rPr lang="en-US" dirty="0" smtClean="0"/>
              <a:t>Vaginal </a:t>
            </a:r>
          </a:p>
          <a:p>
            <a:pPr marL="914400" lvl="2" indent="0">
              <a:buNone/>
            </a:pPr>
            <a:r>
              <a:rPr lang="en-US" dirty="0" smtClean="0"/>
              <a:t>	Chen et al. 24% -- LNG-IUD (6 months;</a:t>
            </a:r>
            <a:r>
              <a:rPr lang="en-US" baseline="0" dirty="0" smtClean="0"/>
              <a:t> RCT)</a:t>
            </a:r>
            <a:endParaRPr lang="en-US" dirty="0" smtClean="0"/>
          </a:p>
          <a:p>
            <a:pPr marL="914400" lvl="2" indent="0">
              <a:buNone/>
            </a:pPr>
            <a:r>
              <a:rPr lang="en-US" dirty="0" smtClean="0"/>
              <a:t>	Hayes et al. 11%</a:t>
            </a:r>
            <a:r>
              <a:rPr lang="en-US" baseline="0" dirty="0" smtClean="0"/>
              <a:t> -- LNG-IUD (10 weeks; pilot data)</a:t>
            </a:r>
            <a:endParaRPr lang="en-US" dirty="0" smtClean="0"/>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18</a:t>
            </a:fld>
            <a:endParaRPr lang="en-US"/>
          </a:p>
        </p:txBody>
      </p:sp>
    </p:spTree>
    <p:extLst>
      <p:ext uri="{BB962C8B-B14F-4D97-AF65-F5344CB8AC3E}">
        <p14:creationId xmlns:p14="http://schemas.microsoft.com/office/powerpoint/2010/main" val="109881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training contribute to higher expulsion rates?</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19</a:t>
            </a:fld>
            <a:endParaRPr lang="en-US"/>
          </a:p>
        </p:txBody>
      </p:sp>
    </p:spTree>
    <p:extLst>
      <p:ext uri="{BB962C8B-B14F-4D97-AF65-F5344CB8AC3E}">
        <p14:creationId xmlns:p14="http://schemas.microsoft.com/office/powerpoint/2010/main" val="268484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Times" charset="0"/>
                <a:cs typeface="Arial" charset="0"/>
              </a:rPr>
              <a:t>Another</a:t>
            </a:r>
            <a:r>
              <a:rPr lang="en-US" sz="1200" baseline="0" dirty="0" smtClean="0">
                <a:latin typeface="Times" charset="0"/>
                <a:cs typeface="Arial" charset="0"/>
              </a:rPr>
              <a:t> older</a:t>
            </a:r>
            <a:r>
              <a:rPr lang="en-US" sz="1200" dirty="0" smtClean="0">
                <a:latin typeface="Times" charset="0"/>
                <a:cs typeface="Arial" charset="0"/>
              </a:rPr>
              <a:t> study demonstrated benefit</a:t>
            </a:r>
            <a:r>
              <a:rPr lang="en-US" sz="1200" baseline="0" dirty="0" smtClean="0">
                <a:latin typeface="Times" charset="0"/>
                <a:cs typeface="Arial" charset="0"/>
              </a:rPr>
              <a:t> of training:</a:t>
            </a:r>
          </a:p>
          <a:p>
            <a:r>
              <a:rPr lang="en-US" sz="1200" dirty="0" smtClean="0">
                <a:latin typeface="Times" charset="0"/>
                <a:cs typeface="Arial" charset="0"/>
              </a:rPr>
              <a:t>This</a:t>
            </a:r>
            <a:r>
              <a:rPr lang="en-US" sz="1200" baseline="0" dirty="0" smtClean="0">
                <a:latin typeface="Times" charset="0"/>
                <a:cs typeface="Arial" charset="0"/>
              </a:rPr>
              <a:t> shows results f</a:t>
            </a:r>
            <a:r>
              <a:rPr lang="en-US" sz="1200" dirty="0" smtClean="0">
                <a:latin typeface="Times" charset="0"/>
                <a:cs typeface="Arial" charset="0"/>
              </a:rPr>
              <a:t>or copper IUCs inserted immediately post partum</a:t>
            </a:r>
          </a:p>
          <a:p>
            <a:r>
              <a:rPr lang="en-US" sz="1200" dirty="0" smtClean="0">
                <a:latin typeface="Times" charset="0"/>
                <a:cs typeface="Arial" charset="0"/>
              </a:rPr>
              <a:t>Of those, 909 done in 1</a:t>
            </a:r>
            <a:r>
              <a:rPr lang="en-US" sz="1200" baseline="30000" dirty="0" smtClean="0">
                <a:latin typeface="Times" charset="0"/>
                <a:cs typeface="Arial" charset="0"/>
              </a:rPr>
              <a:t>st</a:t>
            </a:r>
            <a:r>
              <a:rPr lang="en-US" sz="1200" dirty="0" smtClean="0">
                <a:latin typeface="Times" charset="0"/>
                <a:cs typeface="Arial" charset="0"/>
              </a:rPr>
              <a:t> half of study</a:t>
            </a:r>
          </a:p>
          <a:p>
            <a:r>
              <a:rPr lang="en-US" sz="1200" dirty="0" smtClean="0">
                <a:latin typeface="Times" charset="0"/>
                <a:cs typeface="Arial" charset="0"/>
              </a:rPr>
              <a:t>1024 done in 2</a:t>
            </a:r>
            <a:r>
              <a:rPr lang="en-US" sz="1200" baseline="30000" dirty="0" smtClean="0">
                <a:latin typeface="Times" charset="0"/>
                <a:cs typeface="Arial" charset="0"/>
              </a:rPr>
              <a:t>nd</a:t>
            </a:r>
            <a:r>
              <a:rPr lang="en-US" sz="1200" dirty="0" smtClean="0">
                <a:latin typeface="Times" charset="0"/>
                <a:cs typeface="Arial" charset="0"/>
              </a:rPr>
              <a:t> half of study</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21</a:t>
            </a:fld>
            <a:endParaRPr lang="en-US"/>
          </a:p>
        </p:txBody>
      </p:sp>
    </p:spTree>
    <p:extLst>
      <p:ext uri="{BB962C8B-B14F-4D97-AF65-F5344CB8AC3E}">
        <p14:creationId xmlns:p14="http://schemas.microsoft.com/office/powerpoint/2010/main" val="1901425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studies specifically designed to look at this.</a:t>
            </a:r>
          </a:p>
          <a:p>
            <a:r>
              <a:rPr lang="en-US" dirty="0" smtClean="0"/>
              <a:t>Lack of biologic plausibility, </a:t>
            </a:r>
            <a:r>
              <a:rPr lang="en-US" dirty="0" err="1" smtClean="0"/>
              <a:t>esp</a:t>
            </a:r>
            <a:r>
              <a:rPr lang="en-US" dirty="0" smtClean="0"/>
              <a:t> in light of no difference in study with implant.</a:t>
            </a:r>
          </a:p>
          <a:p>
            <a:endParaRPr lang="en-US" altLang="en-US" dirty="0" smtClean="0">
              <a:ea typeface="ＭＳ Ｐゴシック" pitchFamily="34" charset="-128"/>
            </a:endParaRPr>
          </a:p>
          <a:p>
            <a:r>
              <a:rPr lang="en-US" altLang="en-US" dirty="0" err="1" smtClean="0">
                <a:ea typeface="ＭＳ Ｐゴシック" pitchFamily="34" charset="-128"/>
              </a:rPr>
              <a:t>Dahlke</a:t>
            </a:r>
            <a:r>
              <a:rPr lang="en-US" altLang="en-US" dirty="0" smtClean="0">
                <a:ea typeface="ＭＳ Ｐゴシック" pitchFamily="34" charset="-128"/>
              </a:rPr>
              <a:t> 80 vs. 80 vs. 63% (p=.37) – 6 </a:t>
            </a:r>
            <a:r>
              <a:rPr lang="en-US" altLang="en-US" dirty="0" err="1" smtClean="0">
                <a:ea typeface="ＭＳ Ｐゴシック" pitchFamily="34" charset="-128"/>
              </a:rPr>
              <a:t>mos</a:t>
            </a:r>
            <a:r>
              <a:rPr lang="en-US" altLang="en-US" dirty="0" smtClean="0">
                <a:ea typeface="ＭＳ Ｐゴシック" pitchFamily="34" charset="-128"/>
              </a:rPr>
              <a:t> (vaginal)</a:t>
            </a:r>
          </a:p>
          <a:p>
            <a:r>
              <a:rPr lang="en-US" altLang="en-US" dirty="0" smtClean="0">
                <a:ea typeface="ＭＳ Ｐゴシック" pitchFamily="34" charset="-128"/>
              </a:rPr>
              <a:t>Chen 6 vs. 24% (p=.02) – 6 </a:t>
            </a:r>
            <a:r>
              <a:rPr lang="en-US" altLang="en-US" dirty="0" err="1" smtClean="0">
                <a:ea typeface="ＭＳ Ｐゴシック" pitchFamily="34" charset="-128"/>
              </a:rPr>
              <a:t>mos</a:t>
            </a:r>
            <a:r>
              <a:rPr lang="en-US" altLang="en-US" dirty="0" smtClean="0">
                <a:ea typeface="ＭＳ Ｐゴシック" pitchFamily="34" charset="-128"/>
              </a:rPr>
              <a:t> (vaginal)</a:t>
            </a:r>
          </a:p>
          <a:p>
            <a:r>
              <a:rPr lang="en-US" altLang="en-US" dirty="0" err="1" smtClean="0">
                <a:ea typeface="ＭＳ Ｐゴシック" pitchFamily="34" charset="-128"/>
              </a:rPr>
              <a:t>Elsedeek</a:t>
            </a:r>
            <a:r>
              <a:rPr lang="en-US" altLang="en-US" dirty="0" smtClean="0">
                <a:ea typeface="ＭＳ Ｐゴシック" pitchFamily="34" charset="-128"/>
              </a:rPr>
              <a:t> duration: 8.4, 7.4, 8.2 months (cesarean)</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26</a:t>
            </a:fld>
            <a:endParaRPr lang="en-US"/>
          </a:p>
        </p:txBody>
      </p:sp>
    </p:spTree>
    <p:extLst>
      <p:ext uri="{BB962C8B-B14F-4D97-AF65-F5344CB8AC3E}">
        <p14:creationId xmlns:p14="http://schemas.microsoft.com/office/powerpoint/2010/main" val="2935645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D</a:t>
            </a:r>
            <a:r>
              <a:rPr lang="en-US" sz="1200" kern="1200" baseline="-25000" dirty="0" smtClean="0">
                <a:solidFill>
                  <a:schemeClr val="tx1"/>
                </a:solidFill>
                <a:effectLst/>
                <a:latin typeface="Times New Roman" pitchFamily="18" charset="0"/>
                <a:ea typeface="+mn-ea"/>
                <a:cs typeface="+mn-cs"/>
              </a:rPr>
              <a:t>2</a:t>
            </a:r>
            <a:r>
              <a:rPr lang="en-US" sz="1200" kern="1200" dirty="0" smtClean="0">
                <a:solidFill>
                  <a:schemeClr val="tx1"/>
                </a:solidFill>
                <a:effectLst/>
                <a:latin typeface="Times New Roman" pitchFamily="18" charset="0"/>
                <a:ea typeface="+mn-ea"/>
                <a:cs typeface="+mn-cs"/>
              </a:rPr>
              <a:t>O is a stable isotope that is uniformly distributed in body compartments. </a:t>
            </a:r>
          </a:p>
          <a:p>
            <a:r>
              <a:rPr lang="en-US" sz="1200" kern="1200" dirty="0" smtClean="0">
                <a:solidFill>
                  <a:schemeClr val="tx1"/>
                </a:solidFill>
                <a:effectLst/>
                <a:latin typeface="Times New Roman" pitchFamily="18" charset="0"/>
                <a:ea typeface="+mn-ea"/>
                <a:cs typeface="+mn-cs"/>
              </a:rPr>
              <a:t> </a:t>
            </a:r>
            <a:r>
              <a:rPr lang="en-US" sz="1200" kern="1200" dirty="0" err="1" smtClean="0">
                <a:solidFill>
                  <a:schemeClr val="tx1"/>
                </a:solidFill>
                <a:effectLst/>
                <a:latin typeface="Times New Roman" pitchFamily="18" charset="0"/>
                <a:ea typeface="+mn-ea"/>
                <a:cs typeface="+mn-cs"/>
              </a:rPr>
              <a:t>Gurtcheff</a:t>
            </a:r>
            <a:r>
              <a:rPr lang="en-US" sz="1200" kern="1200" baseline="0" dirty="0" smtClean="0">
                <a:solidFill>
                  <a:schemeClr val="tx1"/>
                </a:solidFill>
                <a:effectLst/>
                <a:latin typeface="Times New Roman" pitchFamily="18" charset="0"/>
                <a:ea typeface="+mn-ea"/>
                <a:cs typeface="+mn-cs"/>
              </a:rPr>
              <a:t> was non-inferiority trial</a:t>
            </a:r>
            <a:endParaRPr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33</a:t>
            </a:fld>
            <a:endParaRPr lang="en-US"/>
          </a:p>
        </p:txBody>
      </p:sp>
    </p:spTree>
    <p:extLst>
      <p:ext uri="{BB962C8B-B14F-4D97-AF65-F5344CB8AC3E}">
        <p14:creationId xmlns:p14="http://schemas.microsoft.com/office/powerpoint/2010/main" val="223915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Prospective observational study of IPI implant v other method among adolescents in Colorado</a:t>
            </a:r>
          </a:p>
          <a:p>
            <a:r>
              <a:rPr lang="en-US" dirty="0" smtClean="0"/>
              <a:t>Compared estimated public expenditures for each group</a:t>
            </a:r>
          </a:p>
          <a:p>
            <a:endParaRPr lang="en-US" dirty="0" smtClean="0"/>
          </a:p>
          <a:p>
            <a:r>
              <a:rPr lang="en-US" dirty="0" smtClean="0"/>
              <a:t>171 chose IPI </a:t>
            </a:r>
            <a:r>
              <a:rPr lang="en-US" dirty="0" err="1" smtClean="0"/>
              <a:t>Nexplanon</a:t>
            </a:r>
            <a:endParaRPr lang="en-US" dirty="0" smtClean="0"/>
          </a:p>
          <a:p>
            <a:r>
              <a:rPr lang="en-US" dirty="0" smtClean="0"/>
              <a:t>225 did not</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34</a:t>
            </a:fld>
            <a:endParaRPr lang="en-US"/>
          </a:p>
        </p:txBody>
      </p:sp>
    </p:spTree>
    <p:extLst>
      <p:ext uri="{BB962C8B-B14F-4D97-AF65-F5344CB8AC3E}">
        <p14:creationId xmlns:p14="http://schemas.microsoft.com/office/powerpoint/2010/main" val="365428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Unintended</a:t>
            </a:r>
            <a:r>
              <a:rPr lang="en-US" baseline="0" dirty="0" smtClean="0"/>
              <a:t> pregnancy is an important topic because it is associated with delayed prenatal care, premature births, negative effects on children, and increased pubic cost. </a:t>
            </a:r>
          </a:p>
          <a:p>
            <a:r>
              <a:rPr lang="en-US" baseline="0" dirty="0" smtClean="0"/>
              <a:t>In the US, it is estimated that the cost is up to $12.8 billion. </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a:t>
            </a:fld>
            <a:endParaRPr lang="en-US"/>
          </a:p>
        </p:txBody>
      </p:sp>
    </p:spTree>
    <p:extLst>
      <p:ext uri="{BB962C8B-B14F-4D97-AF65-F5344CB8AC3E}">
        <p14:creationId xmlns:p14="http://schemas.microsoft.com/office/powerpoint/2010/main" val="177125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smtClean="0"/>
              <a:t>Han, Am J Obstet Gynecol. 2014 Jul;211(1):24</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35</a:t>
            </a:fld>
            <a:endParaRPr lang="en-US"/>
          </a:p>
        </p:txBody>
      </p:sp>
    </p:spTree>
    <p:extLst>
      <p:ext uri="{BB962C8B-B14F-4D97-AF65-F5344CB8AC3E}">
        <p14:creationId xmlns:p14="http://schemas.microsoft.com/office/powerpoint/2010/main" val="4082709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Baltimore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F/u survey at 6 months and 1 year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9/76 women had IUD expulsions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Despite initial expulsion, use at one year was high and the same in</a:t>
            </a:r>
            <a:r>
              <a:rPr lang="en-US" baseline="0" dirty="0" smtClean="0"/>
              <a:t> both groups</a:t>
            </a:r>
            <a:endParaRPr lang="en-US" dirty="0" smtClean="0"/>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36</a:t>
            </a:fld>
            <a:endParaRPr lang="en-US"/>
          </a:p>
        </p:txBody>
      </p:sp>
    </p:spTree>
    <p:extLst>
      <p:ext uri="{BB962C8B-B14F-4D97-AF65-F5344CB8AC3E}">
        <p14:creationId xmlns:p14="http://schemas.microsoft.com/office/powerpoint/2010/main" val="647511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latin typeface="+mn-lt"/>
                <a:cs typeface="Calibri"/>
              </a:rPr>
              <a:t>Contraception. 2008 Aug;78(2):136-42</a:t>
            </a:r>
          </a:p>
          <a:p>
            <a:r>
              <a:rPr lang="en-US" sz="1200" dirty="0" smtClean="0">
                <a:solidFill>
                  <a:schemeClr val="bg1"/>
                </a:solidFill>
                <a:latin typeface="+mn-lt"/>
                <a:cs typeface="Calibri"/>
              </a:rPr>
              <a:t>Contraception. 2009 May;79(5):397-402</a:t>
            </a:r>
          </a:p>
          <a:p>
            <a:r>
              <a:rPr lang="en-US" sz="1200" dirty="0" smtClean="0">
                <a:solidFill>
                  <a:schemeClr val="bg1"/>
                </a:solidFill>
                <a:latin typeface="+mn-lt"/>
                <a:cs typeface="Calibri"/>
              </a:rPr>
              <a:t>Contraception. 2011 Jan;83(1):34-40</a:t>
            </a:r>
          </a:p>
          <a:p>
            <a:r>
              <a:rPr lang="en-US" sz="1200" dirty="0" smtClean="0">
                <a:solidFill>
                  <a:srgbClr val="FFFFFF"/>
                </a:solidFill>
                <a:latin typeface="+mn-lt"/>
                <a:cs typeface="Calibri"/>
              </a:rPr>
              <a:t>N </a:t>
            </a:r>
            <a:r>
              <a:rPr lang="en-US" sz="1200" dirty="0" err="1" smtClean="0">
                <a:solidFill>
                  <a:srgbClr val="FFFFFF"/>
                </a:solidFill>
                <a:latin typeface="+mn-lt"/>
                <a:cs typeface="Calibri"/>
              </a:rPr>
              <a:t>Engl</a:t>
            </a:r>
            <a:r>
              <a:rPr lang="en-US" sz="1200" dirty="0" smtClean="0">
                <a:solidFill>
                  <a:srgbClr val="FFFFFF"/>
                </a:solidFill>
                <a:latin typeface="+mn-lt"/>
                <a:cs typeface="Calibri"/>
              </a:rPr>
              <a:t> J Med. 2011 Jun 9;364(23):2208-17</a:t>
            </a:r>
          </a:p>
          <a:p>
            <a:r>
              <a:rPr lang="en-US" sz="1200" dirty="0" smtClean="0">
                <a:solidFill>
                  <a:srgbClr val="FFFFFF"/>
                </a:solidFill>
                <a:latin typeface="+mn-lt"/>
                <a:cs typeface="Calibri"/>
              </a:rPr>
              <a:t>Contraception. 2011 Jun;83(6):522-7</a:t>
            </a:r>
          </a:p>
          <a:p>
            <a:r>
              <a:rPr lang="en-US" sz="1200" dirty="0" smtClean="0">
                <a:solidFill>
                  <a:srgbClr val="FFFFFF"/>
                </a:solidFill>
                <a:latin typeface="+mn-lt"/>
                <a:cs typeface="Calibri"/>
              </a:rPr>
              <a:t>Contraception. 2012 Mar;85(3):240-5</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37</a:t>
            </a:fld>
            <a:endParaRPr lang="en-US"/>
          </a:p>
        </p:txBody>
      </p:sp>
    </p:spTree>
    <p:extLst>
      <p:ext uri="{BB962C8B-B14F-4D97-AF65-F5344CB8AC3E}">
        <p14:creationId xmlns:p14="http://schemas.microsoft.com/office/powerpoint/2010/main" val="3569337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Results of the RCT showed no statistically significant increase in expulsion rates of IUDs in immediate compared to delayed insertion.</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considering outcomes, one can argue that the high rate of women failing to return for interval IUD placement outweighs the increased expulsion rate after second trimester </a:t>
            </a:r>
            <a:r>
              <a:rPr lang="en-US" sz="1200" kern="1200" baseline="0" dirty="0" err="1" smtClean="0">
                <a:solidFill>
                  <a:schemeClr val="tx1"/>
                </a:solidFill>
                <a:latin typeface="+mn-lt"/>
                <a:ea typeface="+mn-ea"/>
                <a:cs typeface="+mn-cs"/>
              </a:rPr>
              <a:t>postabortal</a:t>
            </a:r>
            <a:r>
              <a:rPr lang="en-US" sz="1200" kern="1200" baseline="0" dirty="0" smtClean="0">
                <a:solidFill>
                  <a:schemeClr val="tx1"/>
                </a:solidFill>
                <a:latin typeface="+mn-lt"/>
                <a:ea typeface="+mn-ea"/>
                <a:cs typeface="+mn-cs"/>
              </a:rPr>
              <a:t> insertion.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Goodman – observational – don’t know what to make.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considering outcomes, one can argue that the high rate of women failing to return for interval IUD placement outweighs the increased expulsion rate after second trimester </a:t>
            </a:r>
            <a:r>
              <a:rPr lang="en-US" sz="1200" kern="1200" baseline="0" dirty="0" err="1" smtClean="0">
                <a:solidFill>
                  <a:schemeClr val="tx1"/>
                </a:solidFill>
                <a:latin typeface="+mn-lt"/>
                <a:ea typeface="+mn-ea"/>
                <a:cs typeface="+mn-cs"/>
              </a:rPr>
              <a:t>postabortal</a:t>
            </a:r>
            <a:r>
              <a:rPr lang="en-US" sz="1200" kern="1200" baseline="0" dirty="0" smtClean="0">
                <a:solidFill>
                  <a:schemeClr val="tx1"/>
                </a:solidFill>
                <a:latin typeface="+mn-lt"/>
                <a:ea typeface="+mn-ea"/>
                <a:cs typeface="+mn-cs"/>
              </a:rPr>
              <a:t> insertion.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Goodman – observational – don’t know what to make.</a:t>
            </a:r>
            <a:endParaRPr lang="en-US" sz="1200" baseline="0" dirty="0" smtClean="0"/>
          </a:p>
          <a:p>
            <a:endParaRPr lang="en-US" sz="1200" baseline="0" dirty="0" smtClean="0"/>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38</a:t>
            </a:fld>
            <a:endParaRPr lang="en-US"/>
          </a:p>
        </p:txBody>
      </p:sp>
    </p:spTree>
    <p:extLst>
      <p:ext uri="{BB962C8B-B14F-4D97-AF65-F5344CB8AC3E}">
        <p14:creationId xmlns:p14="http://schemas.microsoft.com/office/powerpoint/2010/main" val="3260980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The examples</a:t>
            </a:r>
            <a:r>
              <a:rPr lang="en-US" altLang="en-US" baseline="0" dirty="0" smtClean="0"/>
              <a:t> are obviously different, but in the US unintended pregnancy rates are high. </a:t>
            </a:r>
            <a:r>
              <a:rPr lang="en-US" altLang="en-US" dirty="0" smtClean="0"/>
              <a:t>Even among pregnancies</a:t>
            </a:r>
            <a:r>
              <a:rPr lang="en-US" altLang="en-US" baseline="0" dirty="0" smtClean="0"/>
              <a:t> that were unintended</a:t>
            </a:r>
            <a:r>
              <a:rPr lang="en-US" altLang="en-US" dirty="0" smtClean="0"/>
              <a:t>,</a:t>
            </a:r>
            <a:r>
              <a:rPr lang="en-US" altLang="en-US" baseline="0" dirty="0" smtClean="0"/>
              <a:t> half of those were in women using a contraceptive method at the time of conception.</a:t>
            </a:r>
            <a:endParaRPr lang="en-US" altLang="en-US" dirty="0" smtClean="0"/>
          </a:p>
          <a:p>
            <a:pPr eaLnBrk="1" hangingPunct="1">
              <a:spcBef>
                <a:spcPct val="0"/>
              </a:spcBef>
            </a:pPr>
            <a:endParaRPr lang="en-US" altLang="en-US" dirty="0" smtClean="0"/>
          </a:p>
          <a:p>
            <a:pPr eaLnBrk="1" hangingPunct="1">
              <a:spcBef>
                <a:spcPct val="0"/>
              </a:spcBef>
            </a:pPr>
            <a:r>
              <a:rPr lang="en-US" altLang="en-US" dirty="0" smtClean="0"/>
              <a:t>The United States (U.S.) has one of the highest rates of unintended pregnancy in the industrialized world.  There are an estimated 3.1 million unintended pregnancies per year in the U.S., which represent 49% of all pregnancies. 48% occur among women</a:t>
            </a:r>
            <a:r>
              <a:rPr lang="en-US" altLang="en-US" baseline="0" dirty="0" smtClean="0"/>
              <a:t> who were</a:t>
            </a:r>
            <a:r>
              <a:rPr lang="en-US" altLang="en-US" dirty="0" smtClean="0"/>
              <a:t> using contraception during the month of conception (Finer 2006). </a:t>
            </a:r>
          </a:p>
          <a:p>
            <a:pPr eaLnBrk="1" hangingPunct="1">
              <a:spcBef>
                <a:spcPct val="0"/>
              </a:spcBef>
            </a:pPr>
            <a:endParaRPr lang="en-US" altLang="en-US" dirty="0" smtClean="0"/>
          </a:p>
          <a:p>
            <a:pPr eaLnBrk="1" hangingPunct="1">
              <a:spcBef>
                <a:spcPct val="0"/>
              </a:spcBef>
            </a:pPr>
            <a:r>
              <a:rPr lang="en-US" altLang="en-US" dirty="0" smtClean="0"/>
              <a:t>A key piece in this challenge foe reducing</a:t>
            </a:r>
            <a:r>
              <a:rPr lang="en-US" altLang="en-US" baseline="0" dirty="0" smtClean="0"/>
              <a:t> the rates of unintended pregnancy </a:t>
            </a:r>
            <a:r>
              <a:rPr lang="en-US" altLang="en-US" dirty="0" smtClean="0"/>
              <a:t>is to find safe, effective, reliable methods of contraception which can be easily initiated and used in the post-partum period. This becomes a vital public</a:t>
            </a:r>
            <a:r>
              <a:rPr lang="en-US" altLang="en-US" baseline="0" dirty="0" smtClean="0"/>
              <a:t> health challenge.</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41</a:t>
            </a:fld>
            <a:endParaRPr lang="en-US"/>
          </a:p>
        </p:txBody>
      </p:sp>
    </p:spTree>
    <p:extLst>
      <p:ext uri="{BB962C8B-B14F-4D97-AF65-F5344CB8AC3E}">
        <p14:creationId xmlns:p14="http://schemas.microsoft.com/office/powerpoint/2010/main" val="22696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z="2000" dirty="0" smtClean="0">
                <a:latin typeface="Calibri" charset="0"/>
                <a:cs typeface="Arial" charset="0"/>
              </a:rPr>
              <a:t>Specifically, unintended</a:t>
            </a:r>
            <a:r>
              <a:rPr lang="en-US" sz="2000" baseline="0" dirty="0" smtClean="0">
                <a:latin typeface="Calibri" charset="0"/>
                <a:cs typeface="Arial" charset="0"/>
              </a:rPr>
              <a:t> pregnancy can be looked at in the context of birth spacing. </a:t>
            </a:r>
            <a:br>
              <a:rPr lang="en-US" sz="2000" baseline="0" dirty="0" smtClean="0">
                <a:latin typeface="Calibri" charset="0"/>
                <a:cs typeface="Arial" charset="0"/>
              </a:rPr>
            </a:br>
            <a:endParaRPr lang="en-US" sz="2000" dirty="0" smtClean="0">
              <a:latin typeface="Calibri" charset="0"/>
              <a:cs typeface="Arial" charset="0"/>
            </a:endParaRPr>
          </a:p>
          <a:p>
            <a:pPr eaLnBrk="1" hangingPunct="1">
              <a:spcBef>
                <a:spcPct val="0"/>
              </a:spcBef>
            </a:pPr>
            <a:r>
              <a:rPr lang="en-US" sz="2000" dirty="0" smtClean="0">
                <a:latin typeface="Calibri" charset="0"/>
                <a:cs typeface="Arial" charset="0"/>
              </a:rPr>
              <a:t>Retrospective cross sectional study w/ data that comes from Perinatal Info System </a:t>
            </a:r>
            <a:r>
              <a:rPr lang="en-US" sz="2000" dirty="0" err="1" smtClean="0">
                <a:latin typeface="Calibri" charset="0"/>
                <a:cs typeface="Arial" charset="0"/>
              </a:rPr>
              <a:t>d.base</a:t>
            </a:r>
            <a:r>
              <a:rPr lang="en-US" sz="2000" dirty="0" smtClean="0">
                <a:latin typeface="Calibri" charset="0"/>
                <a:cs typeface="Arial" charset="0"/>
              </a:rPr>
              <a:t> of Latin American Centre for Perinatology and Human Development, This</a:t>
            </a:r>
            <a:r>
              <a:rPr lang="en-US" sz="2000" baseline="0" dirty="0" smtClean="0">
                <a:latin typeface="Calibri" charset="0"/>
                <a:cs typeface="Arial" charset="0"/>
              </a:rPr>
              <a:t> data was collected in </a:t>
            </a:r>
            <a:r>
              <a:rPr lang="en-US" sz="2000" dirty="0" smtClean="0">
                <a:latin typeface="Calibri" charset="0"/>
                <a:cs typeface="Arial" charset="0"/>
              </a:rPr>
              <a:t>Latin America &amp; Caribbean 1985-97.</a:t>
            </a:r>
          </a:p>
          <a:p>
            <a:pPr eaLnBrk="1" hangingPunct="1">
              <a:spcBef>
                <a:spcPct val="0"/>
              </a:spcBef>
            </a:pPr>
            <a:r>
              <a:rPr lang="en-US" sz="1200" dirty="0" smtClean="0">
                <a:latin typeface="Calibri" charset="0"/>
                <a:cs typeface="Arial" charset="0"/>
              </a:rPr>
              <a:t>The study looked at 456,889 </a:t>
            </a:r>
            <a:r>
              <a:rPr lang="en-US" sz="1200" dirty="0" err="1" smtClean="0">
                <a:latin typeface="Calibri" charset="0"/>
                <a:cs typeface="Arial" charset="0"/>
              </a:rPr>
              <a:t>parous</a:t>
            </a:r>
            <a:r>
              <a:rPr lang="en-US" sz="1200" dirty="0" smtClean="0">
                <a:latin typeface="Calibri" charset="0"/>
                <a:cs typeface="Arial" charset="0"/>
              </a:rPr>
              <a:t> women delivering singleton infants.</a:t>
            </a:r>
          </a:p>
          <a:p>
            <a:pPr eaLnBrk="1" hangingPunct="1">
              <a:spcBef>
                <a:spcPct val="0"/>
              </a:spcBef>
            </a:pPr>
            <a:r>
              <a:rPr lang="en-US" sz="1200" dirty="0" smtClean="0">
                <a:latin typeface="Calibri" charset="0"/>
                <a:cs typeface="Arial" charset="0"/>
              </a:rPr>
              <a:t>2.8% of these women had pregnancy intervals of 0-5 months. These women were compared to stable</a:t>
            </a:r>
            <a:r>
              <a:rPr lang="en-US" sz="1200" baseline="0" dirty="0" smtClean="0">
                <a:latin typeface="Calibri" charset="0"/>
                <a:cs typeface="Arial" charset="0"/>
              </a:rPr>
              <a:t> interval pregnancies between 18 and 23 months. And they found an increased OR of various risks when comparing the two. </a:t>
            </a:r>
            <a:endParaRPr lang="en-US" sz="1200" dirty="0" smtClean="0">
              <a:latin typeface="Calibri" charset="0"/>
              <a:cs typeface="Arial" charset="0"/>
            </a:endParaRPr>
          </a:p>
          <a:p>
            <a:pPr eaLnBrk="1" hangingPunct="1">
              <a:spcBef>
                <a:spcPct val="0"/>
              </a:spcBef>
            </a:pPr>
            <a:r>
              <a:rPr lang="en-US" sz="1200" dirty="0" smtClean="0">
                <a:latin typeface="Calibri" charset="0"/>
                <a:cs typeface="Arial" charset="0"/>
              </a:rPr>
              <a:t>Longer interval</a:t>
            </a:r>
            <a:r>
              <a:rPr lang="en-US" sz="1200" baseline="0" dirty="0" smtClean="0">
                <a:latin typeface="Calibri" charset="0"/>
                <a:cs typeface="Arial" charset="0"/>
              </a:rPr>
              <a:t> pregnancies</a:t>
            </a:r>
            <a:r>
              <a:rPr lang="en-US" sz="1200" dirty="0" smtClean="0">
                <a:latin typeface="Calibri" charset="0"/>
                <a:cs typeface="Arial" charset="0"/>
              </a:rPr>
              <a:t> (&gt;59 months) were </a:t>
            </a:r>
            <a:r>
              <a:rPr lang="en-US" sz="1200" dirty="0" err="1" smtClean="0">
                <a:latin typeface="Calibri" charset="0"/>
                <a:cs typeface="Arial" charset="0"/>
              </a:rPr>
              <a:t>assoc</a:t>
            </a:r>
            <a:r>
              <a:rPr lang="en-US" sz="1200" dirty="0" smtClean="0">
                <a:latin typeface="Calibri" charset="0"/>
                <a:cs typeface="Arial" charset="0"/>
              </a:rPr>
              <a:t> w/ higher risk of pre-e and </a:t>
            </a:r>
            <a:r>
              <a:rPr lang="en-US" sz="1200" dirty="0" err="1" smtClean="0">
                <a:latin typeface="Calibri" charset="0"/>
                <a:cs typeface="Arial" charset="0"/>
              </a:rPr>
              <a:t>eclampsia</a:t>
            </a:r>
            <a:r>
              <a:rPr lang="en-US" sz="1200" dirty="0" smtClean="0">
                <a:latin typeface="Calibri" charset="0"/>
                <a:cs typeface="Arial" charset="0"/>
              </a:rPr>
              <a:t>.</a:t>
            </a:r>
          </a:p>
          <a:p>
            <a:pPr eaLnBrk="1" hangingPunct="1">
              <a:spcBef>
                <a:spcPct val="0"/>
              </a:spcBef>
            </a:pPr>
            <a:r>
              <a:rPr lang="en-US" sz="1200" dirty="0" smtClean="0">
                <a:latin typeface="Calibri" charset="0"/>
                <a:cs typeface="Arial" charset="0"/>
              </a:rPr>
              <a:t>This</a:t>
            </a:r>
            <a:r>
              <a:rPr lang="en-US" sz="1200" baseline="0" dirty="0" smtClean="0">
                <a:latin typeface="Calibri" charset="0"/>
                <a:cs typeface="Arial" charset="0"/>
              </a:rPr>
              <a:t> study c</a:t>
            </a:r>
            <a:r>
              <a:rPr lang="en-US" sz="1200" dirty="0" smtClean="0">
                <a:latin typeface="Calibri" charset="0"/>
                <a:cs typeface="Arial" charset="0"/>
              </a:rPr>
              <a:t>ontrolled for age, parity, h/o SAB/IUFD/neonatal death, prior CS, marital status, education, tobacco use, BMI, PNC, geography, hospital type, year of delivery. (3</a:t>
            </a:r>
            <a:r>
              <a:rPr lang="en-US" sz="1200" baseline="30000" dirty="0" smtClean="0">
                <a:latin typeface="Calibri" charset="0"/>
                <a:cs typeface="Arial" charset="0"/>
              </a:rPr>
              <a:t>rd</a:t>
            </a:r>
            <a:r>
              <a:rPr lang="en-US" sz="1200" dirty="0" smtClean="0">
                <a:latin typeface="Calibri" charset="0"/>
                <a:cs typeface="Arial" charset="0"/>
              </a:rPr>
              <a:t> tri VB also adjusted for </a:t>
            </a:r>
            <a:r>
              <a:rPr lang="en-US" sz="1200" dirty="0" err="1" smtClean="0">
                <a:latin typeface="Calibri" charset="0"/>
                <a:cs typeface="Arial" charset="0"/>
              </a:rPr>
              <a:t>cHTN</a:t>
            </a:r>
            <a:r>
              <a:rPr lang="en-US" sz="1200" dirty="0" smtClean="0">
                <a:latin typeface="Calibri" charset="0"/>
                <a:cs typeface="Arial" charset="0"/>
              </a:rPr>
              <a:t>)</a:t>
            </a:r>
          </a:p>
          <a:p>
            <a:pPr eaLnBrk="1" hangingPunct="1">
              <a:spcBef>
                <a:spcPct val="0"/>
              </a:spcBef>
            </a:pPr>
            <a:r>
              <a:rPr lang="en-US" sz="2000" dirty="0" smtClean="0">
                <a:latin typeface="Calibri" charset="0"/>
                <a:cs typeface="Arial" charset="0"/>
                <a:sym typeface="Wingdings" charset="0"/>
              </a:rPr>
              <a:t>Other factors</a:t>
            </a:r>
            <a:r>
              <a:rPr lang="en-US" sz="2000" baseline="0" dirty="0" smtClean="0">
                <a:latin typeface="Calibri" charset="0"/>
                <a:cs typeface="Arial" charset="0"/>
                <a:sym typeface="Wingdings" charset="0"/>
              </a:rPr>
              <a:t> such as </a:t>
            </a:r>
            <a:r>
              <a:rPr lang="en-US" sz="2000" dirty="0" smtClean="0">
                <a:latin typeface="Calibri" charset="0"/>
                <a:cs typeface="Arial" charset="0"/>
                <a:sym typeface="Wingdings" charset="0"/>
              </a:rPr>
              <a:t>socioeconomic factors were not controlled for including unstable lifestyle, postpartum stress levels.</a:t>
            </a:r>
          </a:p>
          <a:p>
            <a:pPr eaLnBrk="1" hangingPunct="1">
              <a:spcBef>
                <a:spcPct val="0"/>
              </a:spcBef>
            </a:pPr>
            <a:r>
              <a:rPr lang="en-US" sz="2000" dirty="0" smtClean="0">
                <a:latin typeface="Calibri" charset="0"/>
                <a:cs typeface="Arial" charset="0"/>
                <a:sym typeface="Wingdings" charset="0"/>
              </a:rPr>
              <a:t>Potential confounders not in </a:t>
            </a:r>
            <a:r>
              <a:rPr lang="en-US" sz="2000" dirty="0" err="1" smtClean="0">
                <a:latin typeface="Calibri" charset="0"/>
                <a:cs typeface="Arial" charset="0"/>
                <a:sym typeface="Wingdings" charset="0"/>
              </a:rPr>
              <a:t>d.base</a:t>
            </a:r>
            <a:r>
              <a:rPr lang="en-US" sz="2000" dirty="0" smtClean="0">
                <a:latin typeface="Calibri" charset="0"/>
                <a:cs typeface="Arial" charset="0"/>
                <a:sym typeface="Wingdings" charset="0"/>
              </a:rPr>
              <a:t>: race, family income</a:t>
            </a: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4</a:t>
            </a:fld>
            <a:endParaRPr lang="en-US"/>
          </a:p>
        </p:txBody>
      </p:sp>
    </p:spTree>
    <p:extLst>
      <p:ext uri="{BB962C8B-B14F-4D97-AF65-F5344CB8AC3E}">
        <p14:creationId xmlns:p14="http://schemas.microsoft.com/office/powerpoint/2010/main" val="287502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sz="1200" dirty="0" smtClean="0">
                <a:latin typeface="Calibri" charset="0"/>
                <a:cs typeface="Arial" charset="0"/>
              </a:rPr>
              <a:t>Same data</a:t>
            </a:r>
            <a:r>
              <a:rPr lang="en-US" sz="1200" baseline="0" dirty="0" smtClean="0">
                <a:latin typeface="Calibri" charset="0"/>
                <a:cs typeface="Arial" charset="0"/>
              </a:rPr>
              <a:t> looked at neonatal outcomes over a longer period of time. So data was further collected from 1985 to 2004, and included. </a:t>
            </a:r>
            <a:endParaRPr lang="en-US" sz="1200" dirty="0" smtClean="0">
              <a:latin typeface="Calibri" charset="0"/>
              <a:cs typeface="Arial" charset="0"/>
            </a:endParaRPr>
          </a:p>
          <a:p>
            <a:pPr eaLnBrk="1" hangingPunct="1">
              <a:spcBef>
                <a:spcPct val="0"/>
              </a:spcBef>
            </a:pPr>
            <a:r>
              <a:rPr lang="en-US" sz="900" dirty="0" smtClean="0">
                <a:latin typeface="Calibri" charset="0"/>
                <a:cs typeface="Arial" charset="0"/>
              </a:rPr>
              <a:t>1,125,430 </a:t>
            </a:r>
            <a:r>
              <a:rPr lang="en-US" sz="900" dirty="0" err="1" smtClean="0">
                <a:latin typeface="Calibri" charset="0"/>
                <a:cs typeface="Arial" charset="0"/>
              </a:rPr>
              <a:t>parous</a:t>
            </a:r>
            <a:r>
              <a:rPr lang="en-US" sz="900" dirty="0" smtClean="0">
                <a:latin typeface="Calibri" charset="0"/>
                <a:cs typeface="Arial" charset="0"/>
              </a:rPr>
              <a:t> women delivering singleton infants.</a:t>
            </a:r>
          </a:p>
          <a:p>
            <a:pPr eaLnBrk="1" hangingPunct="1">
              <a:spcBef>
                <a:spcPct val="0"/>
              </a:spcBef>
            </a:pPr>
            <a:r>
              <a:rPr lang="en-US" sz="900" dirty="0" smtClean="0">
                <a:latin typeface="Calibri" charset="0"/>
                <a:cs typeface="Arial" charset="0"/>
              </a:rPr>
              <a:t>The study defined early neonatal death &lt; 1wk     Fetal death = </a:t>
            </a:r>
            <a:r>
              <a:rPr lang="en-US" sz="900" dirty="0" err="1" smtClean="0">
                <a:latin typeface="Calibri" charset="0"/>
                <a:cs typeface="Arial" charset="0"/>
              </a:rPr>
              <a:t>deliv</a:t>
            </a:r>
            <a:r>
              <a:rPr lang="en-US" sz="900" dirty="0" smtClean="0">
                <a:latin typeface="Calibri" charset="0"/>
                <a:cs typeface="Arial" charset="0"/>
              </a:rPr>
              <a:t> of dead fetus &gt; 20 </a:t>
            </a:r>
            <a:r>
              <a:rPr lang="en-US" sz="900" dirty="0" err="1" smtClean="0">
                <a:latin typeface="Calibri" charset="0"/>
                <a:cs typeface="Arial" charset="0"/>
              </a:rPr>
              <a:t>wks</a:t>
            </a:r>
            <a:endParaRPr lang="en-US" sz="900" dirty="0" smtClean="0">
              <a:latin typeface="Calibri" charset="0"/>
              <a:cs typeface="Arial" charset="0"/>
            </a:endParaRPr>
          </a:p>
          <a:p>
            <a:pPr eaLnBrk="1" hangingPunct="1">
              <a:spcBef>
                <a:spcPct val="0"/>
              </a:spcBef>
            </a:pPr>
            <a:r>
              <a:rPr lang="en-US" sz="900" dirty="0" smtClean="0">
                <a:latin typeface="Calibri" charset="0"/>
                <a:cs typeface="Arial" charset="0"/>
              </a:rPr>
              <a:t>The study</a:t>
            </a:r>
            <a:r>
              <a:rPr lang="en-US" sz="900" baseline="0" dirty="0" smtClean="0">
                <a:latin typeface="Calibri" charset="0"/>
                <a:cs typeface="Arial" charset="0"/>
              </a:rPr>
              <a:t> did a great job and c</a:t>
            </a:r>
            <a:r>
              <a:rPr lang="en-US" sz="900" dirty="0" smtClean="0">
                <a:latin typeface="Calibri" charset="0"/>
                <a:cs typeface="Arial" charset="0"/>
              </a:rPr>
              <a:t>ontrolled for…basically everything they could think of</a:t>
            </a:r>
            <a:endParaRPr lang="en-US" sz="1200" dirty="0" smtClean="0">
              <a:latin typeface="Calibri" charset="0"/>
              <a:cs typeface="Arial" charset="0"/>
              <a:sym typeface="Wingdings" charset="0"/>
            </a:endParaRPr>
          </a:p>
          <a:p>
            <a:pPr eaLnBrk="1" hangingPunct="1">
              <a:spcBef>
                <a:spcPct val="0"/>
              </a:spcBef>
            </a:pPr>
            <a:r>
              <a:rPr lang="en-US" sz="1200" dirty="0" smtClean="0">
                <a:latin typeface="Calibri" charset="0"/>
                <a:cs typeface="Arial" charset="0"/>
                <a:sym typeface="Wingdings" charset="0"/>
              </a:rPr>
              <a:t>Other factors: </a:t>
            </a:r>
            <a:r>
              <a:rPr lang="en-US" sz="1200" dirty="0" err="1" smtClean="0">
                <a:latin typeface="Calibri" charset="0"/>
                <a:cs typeface="Arial" charset="0"/>
                <a:sym typeface="Wingdings" charset="0"/>
              </a:rPr>
              <a:t>socioecon</a:t>
            </a:r>
            <a:r>
              <a:rPr lang="en-US" sz="1200" dirty="0" smtClean="0">
                <a:latin typeface="Calibri" charset="0"/>
                <a:cs typeface="Arial" charset="0"/>
                <a:sym typeface="Wingdings" charset="0"/>
              </a:rPr>
              <a:t> factors not controlled for including unstable lifestyle, postpartum stress levels.</a:t>
            </a:r>
          </a:p>
          <a:p>
            <a:pPr eaLnBrk="1" hangingPunct="1">
              <a:spcBef>
                <a:spcPct val="0"/>
              </a:spcBef>
            </a:pPr>
            <a:r>
              <a:rPr lang="en-US" sz="1200" dirty="0" smtClean="0">
                <a:latin typeface="Calibri" charset="0"/>
                <a:cs typeface="Arial" charset="0"/>
                <a:sym typeface="Wingdings" charset="0"/>
              </a:rPr>
              <a:t>And</a:t>
            </a:r>
            <a:r>
              <a:rPr lang="en-US" sz="1200" baseline="0" dirty="0" smtClean="0">
                <a:latin typeface="Calibri" charset="0"/>
                <a:cs typeface="Arial" charset="0"/>
                <a:sym typeface="Wingdings" charset="0"/>
              </a:rPr>
              <a:t> again it had p</a:t>
            </a:r>
            <a:r>
              <a:rPr lang="en-US" sz="1200" dirty="0" smtClean="0">
                <a:latin typeface="Calibri" charset="0"/>
                <a:cs typeface="Arial" charset="0"/>
                <a:sym typeface="Wingdings" charset="0"/>
              </a:rPr>
              <a:t>otential confounders not in </a:t>
            </a:r>
            <a:r>
              <a:rPr lang="en-US" sz="1200" dirty="0" err="1" smtClean="0">
                <a:latin typeface="Calibri" charset="0"/>
                <a:cs typeface="Arial" charset="0"/>
                <a:sym typeface="Wingdings" charset="0"/>
              </a:rPr>
              <a:t>d.base</a:t>
            </a:r>
            <a:r>
              <a:rPr lang="en-US" sz="1200" dirty="0" smtClean="0">
                <a:latin typeface="Calibri" charset="0"/>
                <a:cs typeface="Arial" charset="0"/>
                <a:sym typeface="Wingdings" charset="0"/>
              </a:rPr>
              <a:t>: race, family income</a:t>
            </a:r>
          </a:p>
          <a:p>
            <a:pPr eaLnBrk="1" hangingPunct="1">
              <a:spcBef>
                <a:spcPct val="0"/>
              </a:spcBef>
            </a:pPr>
            <a:endParaRPr lang="en-US" sz="1200" dirty="0" smtClean="0">
              <a:latin typeface="Calibri" charset="0"/>
              <a:cs typeface="Arial" charset="0"/>
              <a:sym typeface="Wingdings" charset="0"/>
            </a:endParaRPr>
          </a:p>
          <a:p>
            <a:pPr eaLnBrk="1" hangingPunct="1">
              <a:spcBef>
                <a:spcPct val="0"/>
              </a:spcBef>
            </a:pPr>
            <a:r>
              <a:rPr lang="en-US" dirty="0" smtClean="0">
                <a:latin typeface="Calibri" charset="0"/>
                <a:cs typeface="Arial" charset="0"/>
              </a:rPr>
              <a:t>Recent meta-analysis confirms these findings, showing that, compared to intervals of 18 to 23 months, inter-pregnancy intervals shorter than 6 months were associated with increased risks of preterm birth (OR 1.4 CI 1.2-1.6), low birth weight (OR 1.61 CI 1.4-1.8), and small for gestational age infants (OR 1.26 CI 1.2-1.3) (</a:t>
            </a:r>
            <a:r>
              <a:rPr lang="en-US" dirty="0" err="1" smtClean="0">
                <a:latin typeface="Calibri" charset="0"/>
                <a:cs typeface="Arial" charset="0"/>
              </a:rPr>
              <a:t>Conde-Agudelo</a:t>
            </a:r>
            <a:r>
              <a:rPr lang="en-US" dirty="0" smtClean="0">
                <a:latin typeface="Calibri" charset="0"/>
                <a:cs typeface="Arial" charset="0"/>
              </a:rPr>
              <a:t> 2006)  </a:t>
            </a:r>
          </a:p>
          <a:p>
            <a:pPr eaLnBrk="1" hangingPunct="1">
              <a:spcBef>
                <a:spcPct val="0"/>
              </a:spcBef>
            </a:pPr>
            <a:r>
              <a:rPr lang="en-US" dirty="0" smtClean="0">
                <a:latin typeface="Calibri" charset="0"/>
                <a:cs typeface="Arial" charset="0"/>
              </a:rPr>
              <a:t>Looked at 67 studies; 20 in U.S.   Only 26 studies were included in the meta-analysis.</a:t>
            </a:r>
            <a:endParaRPr lang="en-US" sz="1200" dirty="0" smtClean="0">
              <a:latin typeface="Calibri" charset="0"/>
              <a:cs typeface="Arial" charset="0"/>
            </a:endParaRPr>
          </a:p>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5</a:t>
            </a:fld>
            <a:endParaRPr lang="en-US"/>
          </a:p>
        </p:txBody>
      </p:sp>
    </p:spTree>
    <p:extLst>
      <p:ext uri="{BB962C8B-B14F-4D97-AF65-F5344CB8AC3E}">
        <p14:creationId xmlns:p14="http://schemas.microsoft.com/office/powerpoint/2010/main" val="215175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Post-delivery contraception presents an optimal</a:t>
            </a:r>
            <a:r>
              <a:rPr lang="en-US" baseline="0" dirty="0" smtClean="0"/>
              <a:t> time for contraception initiation: patient are accessible to the provider, frequently are motivated, have health insurance</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6</a:t>
            </a:fld>
            <a:endParaRPr lang="en-US"/>
          </a:p>
        </p:txBody>
      </p:sp>
    </p:spTree>
    <p:extLst>
      <p:ext uri="{BB962C8B-B14F-4D97-AF65-F5344CB8AC3E}">
        <p14:creationId xmlns:p14="http://schemas.microsoft.com/office/powerpoint/2010/main" val="4024376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Women who desire a LARC method often fail</a:t>
            </a:r>
            <a:r>
              <a:rPr lang="en-US" baseline="0" dirty="0" smtClean="0"/>
              <a:t> to return for their follow up and therefore, do not receive contraception</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7</a:t>
            </a:fld>
            <a:endParaRPr lang="en-US"/>
          </a:p>
        </p:txBody>
      </p:sp>
    </p:spTree>
    <p:extLst>
      <p:ext uri="{BB962C8B-B14F-4D97-AF65-F5344CB8AC3E}">
        <p14:creationId xmlns:p14="http://schemas.microsoft.com/office/powerpoint/2010/main" val="252909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long acting reversible contraception has to be weighed against short acing methods.</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10</a:t>
            </a:fld>
            <a:endParaRPr lang="en-US"/>
          </a:p>
        </p:txBody>
      </p:sp>
    </p:spTree>
    <p:extLst>
      <p:ext uri="{BB962C8B-B14F-4D97-AF65-F5344CB8AC3E}">
        <p14:creationId xmlns:p14="http://schemas.microsoft.com/office/powerpoint/2010/main" val="19103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11</a:t>
            </a:fld>
            <a:endParaRPr lang="en-US"/>
          </a:p>
        </p:txBody>
      </p:sp>
    </p:spTree>
    <p:extLst>
      <p:ext uri="{BB962C8B-B14F-4D97-AF65-F5344CB8AC3E}">
        <p14:creationId xmlns:p14="http://schemas.microsoft.com/office/powerpoint/2010/main" val="312680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breast and non-breastfeeding,</a:t>
            </a:r>
            <a:r>
              <a:rPr lang="en-US" baseline="0" dirty="0" smtClean="0"/>
              <a:t> both vaginal and caesarean delivery</a:t>
            </a:r>
            <a:endParaRPr lang="en-US" dirty="0"/>
          </a:p>
        </p:txBody>
      </p:sp>
      <p:sp>
        <p:nvSpPr>
          <p:cNvPr id="4" name="Slide Number Placeholder 3"/>
          <p:cNvSpPr>
            <a:spLocks noGrp="1"/>
          </p:cNvSpPr>
          <p:nvPr>
            <p:ph type="sldNum" sz="quarter" idx="10"/>
          </p:nvPr>
        </p:nvSpPr>
        <p:spPr/>
        <p:txBody>
          <a:bodyPr/>
          <a:lstStyle/>
          <a:p>
            <a:fld id="{278EE6B0-4A3C-46FF-9549-523E772C31A0}" type="slidenum">
              <a:rPr lang="en-US" smtClean="0"/>
              <a:t>13</a:t>
            </a:fld>
            <a:endParaRPr lang="en-US"/>
          </a:p>
        </p:txBody>
      </p:sp>
    </p:spTree>
    <p:extLst>
      <p:ext uri="{BB962C8B-B14F-4D97-AF65-F5344CB8AC3E}">
        <p14:creationId xmlns:p14="http://schemas.microsoft.com/office/powerpoint/2010/main" val="185480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FD101E-9C46-413A-83AF-646B2091FFCF}"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305106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D101E-9C46-413A-83AF-646B2091FFCF}"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21038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D101E-9C46-413A-83AF-646B2091FFCF}"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319085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D101E-9C46-413A-83AF-646B2091FFCF}"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239161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FD101E-9C46-413A-83AF-646B2091FFCF}"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395826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FD101E-9C46-413A-83AF-646B2091FFCF}"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31440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FD101E-9C46-413A-83AF-646B2091FFCF}"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79018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FD101E-9C46-413A-83AF-646B2091FFCF}" type="datetimeFigureOut">
              <a:rPr lang="en-US" smtClean="0"/>
              <a:t>4/5/2016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341383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D101E-9C46-413A-83AF-646B2091FFCF}" type="datetimeFigureOut">
              <a:rPr lang="en-US" smtClean="0"/>
              <a:t>4/5/2016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397974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D101E-9C46-413A-83AF-646B2091FFCF}"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5191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FD101E-9C46-413A-83AF-646B2091FFCF}"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8D68E-8F5F-4D22-8C90-9D7F50AAB2DC}" type="slidenum">
              <a:rPr lang="en-US" smtClean="0"/>
              <a:t>‹#›</a:t>
            </a:fld>
            <a:endParaRPr lang="en-US"/>
          </a:p>
        </p:txBody>
      </p:sp>
    </p:spTree>
    <p:extLst>
      <p:ext uri="{BB962C8B-B14F-4D97-AF65-F5344CB8AC3E}">
        <p14:creationId xmlns:p14="http://schemas.microsoft.com/office/powerpoint/2010/main" val="194423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gs>
            <a:gs pos="33000">
              <a:schemeClr val="accent1">
                <a:tint val="44500"/>
                <a:satMod val="160000"/>
              </a:schemeClr>
            </a:gs>
            <a:gs pos="41000">
              <a:schemeClr val="accent1">
                <a:tint val="23500"/>
                <a:satMod val="16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D101E-9C46-413A-83AF-646B2091FFCF}" type="datetimeFigureOut">
              <a:rPr lang="en-US" smtClean="0"/>
              <a:t>4/5/2016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8D68E-8F5F-4D22-8C90-9D7F50AAB2DC}" type="slidenum">
              <a:rPr lang="en-US" smtClean="0"/>
              <a:t>‹#›</a:t>
            </a:fld>
            <a:endParaRPr lang="en-US"/>
          </a:p>
        </p:txBody>
      </p:sp>
    </p:spTree>
    <p:extLst>
      <p:ext uri="{BB962C8B-B14F-4D97-AF65-F5344CB8AC3E}">
        <p14:creationId xmlns:p14="http://schemas.microsoft.com/office/powerpoint/2010/main" val="185453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447801"/>
            <a:ext cx="8991600" cy="2286000"/>
          </a:xfrm>
        </p:spPr>
        <p:txBody>
          <a:bodyPr>
            <a:normAutofit fontScale="90000"/>
          </a:bodyPr>
          <a:lstStyle/>
          <a:p>
            <a:r>
              <a:rPr lang="en-US" smtClean="0"/>
              <a:t>BIỆN PHÁP TRÁNH THAI TẠM THỜI TÁC DỤNG KÉO DÀI</a:t>
            </a:r>
            <a:br>
              <a:rPr lang="en-US" smtClean="0"/>
            </a:br>
            <a:r>
              <a:rPr lang="en-US" smtClean="0"/>
              <a:t>TRONG THỜI KỲ HẬU SẢN</a:t>
            </a:r>
            <a:r>
              <a:rPr lang="en-US"/>
              <a:t/>
            </a:r>
            <a:br>
              <a:rPr lang="en-US"/>
            </a:br>
            <a:r>
              <a:rPr lang="en-US" smtClean="0"/>
              <a:t>Postpartum LARC</a:t>
            </a:r>
            <a:endParaRPr lang="en-US" dirty="0"/>
          </a:p>
        </p:txBody>
      </p:sp>
      <p:sp>
        <p:nvSpPr>
          <p:cNvPr id="3" name="Subtitle 2"/>
          <p:cNvSpPr>
            <a:spLocks noGrp="1"/>
          </p:cNvSpPr>
          <p:nvPr>
            <p:ph type="subTitle" idx="1"/>
          </p:nvPr>
        </p:nvSpPr>
        <p:spPr>
          <a:xfrm>
            <a:off x="1371600" y="4114800"/>
            <a:ext cx="6400800" cy="1600200"/>
          </a:xfrm>
        </p:spPr>
        <p:txBody>
          <a:bodyPr>
            <a:normAutofit/>
          </a:bodyPr>
          <a:lstStyle/>
          <a:p>
            <a:r>
              <a:rPr lang="en-US" sz="2800" dirty="0" smtClean="0">
                <a:solidFill>
                  <a:schemeClr val="tx2"/>
                </a:solidFill>
              </a:rPr>
              <a:t>A. </a:t>
            </a:r>
            <a:r>
              <a:rPr lang="en-US" sz="2800" dirty="0" err="1" smtClean="0">
                <a:solidFill>
                  <a:schemeClr val="tx2"/>
                </a:solidFill>
              </a:rPr>
              <a:t>Golobof</a:t>
            </a:r>
            <a:r>
              <a:rPr lang="en-US" sz="2800" dirty="0" smtClean="0">
                <a:solidFill>
                  <a:schemeClr val="tx2"/>
                </a:solidFill>
              </a:rPr>
              <a:t>, MD</a:t>
            </a:r>
          </a:p>
          <a:p>
            <a:r>
              <a:rPr lang="en-US" sz="2800" dirty="0" smtClean="0">
                <a:solidFill>
                  <a:schemeClr val="tx2"/>
                </a:solidFill>
              </a:rPr>
              <a:t>Northwestern University </a:t>
            </a:r>
          </a:p>
          <a:p>
            <a:r>
              <a:rPr lang="en-US" sz="2800" smtClean="0">
                <a:solidFill>
                  <a:schemeClr val="tx2"/>
                </a:solidFill>
              </a:rPr>
              <a:t>April, 2016</a:t>
            </a:r>
            <a:endParaRPr lang="en-US" sz="2800" dirty="0">
              <a:solidFill>
                <a:schemeClr val="tx2"/>
              </a:solidFill>
            </a:endParaRPr>
          </a:p>
        </p:txBody>
      </p:sp>
      <p:pic>
        <p:nvPicPr>
          <p:cNvPr id="7" name="Picture 6"/>
          <p:cNvPicPr>
            <a:picLocks noChangeAspect="1"/>
          </p:cNvPicPr>
          <p:nvPr/>
        </p:nvPicPr>
        <p:blipFill>
          <a:blip r:embed="rId3"/>
          <a:stretch>
            <a:fillRect/>
          </a:stretch>
        </p:blipFill>
        <p:spPr>
          <a:xfrm>
            <a:off x="7848600" y="5562600"/>
            <a:ext cx="1003300" cy="1028700"/>
          </a:xfrm>
          <a:prstGeom prst="rect">
            <a:avLst/>
          </a:prstGeom>
        </p:spPr>
      </p:pic>
    </p:spTree>
    <p:extLst>
      <p:ext uri="{BB962C8B-B14F-4D97-AF65-F5344CB8AC3E}">
        <p14:creationId xmlns:p14="http://schemas.microsoft.com/office/powerpoint/2010/main" val="3894774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Những lựa chọn BPTT</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8600781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2183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smtClean="0"/>
              <a:t>Nguy cơ của mẹ trong thời kỳ hậu sản</a:t>
            </a:r>
            <a:endParaRPr lang="en-US" dirty="0"/>
          </a:p>
        </p:txBody>
      </p:sp>
      <p:sp>
        <p:nvSpPr>
          <p:cNvPr id="3" name="Content Placeholder 2"/>
          <p:cNvSpPr>
            <a:spLocks noGrp="1"/>
          </p:cNvSpPr>
          <p:nvPr>
            <p:ph idx="1"/>
          </p:nvPr>
        </p:nvSpPr>
        <p:spPr/>
        <p:txBody>
          <a:bodyPr>
            <a:normAutofit lnSpcReduction="10000"/>
          </a:bodyPr>
          <a:lstStyle/>
          <a:p>
            <a:r>
              <a:rPr lang="en-US" smtClean="0"/>
              <a:t>Những thay đổi về yếu tố đông máu có thể tồn tại đến 4 tuần sau sanh.</a:t>
            </a:r>
          </a:p>
          <a:p>
            <a:r>
              <a:rPr lang="en-US" smtClean="0"/>
              <a:t>Sử dụng thuốc ngừa thai kết hợp có thể làm tăng nguy cơ thuyên tắc mạch do huyết khối. Mặc dù tỉ lệ này không được nghiên cứu ở thuốc ngừa thai phối hợp liều thấp.</a:t>
            </a:r>
          </a:p>
          <a:p>
            <a:r>
              <a:rPr lang="en-US" smtClean="0"/>
              <a:t>Thuốc ngừa thai chỉ có progestin: không làm thay đổi yếu tố đông máu.</a:t>
            </a:r>
            <a:endParaRPr lang="en-US" dirty="0"/>
          </a:p>
        </p:txBody>
      </p:sp>
    </p:spTree>
    <p:extLst>
      <p:ext uri="{BB962C8B-B14F-4D97-AF65-F5344CB8AC3E}">
        <p14:creationId xmlns:p14="http://schemas.microsoft.com/office/powerpoint/2010/main" val="339333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Thời điểm đặt dụng cụ tử cung</a:t>
            </a:r>
            <a:endParaRPr lang="en-US" dirty="0"/>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smtClean="0"/>
              <a:t>Sau sổ nhau: trong vòng 10 phút sau sổ nhau.</a:t>
            </a:r>
          </a:p>
          <a:p>
            <a:r>
              <a:rPr lang="en-US" smtClean="0"/>
              <a:t>Trì hoãn: sau 10 phút và trước 4-8 tuần sau sanh.</a:t>
            </a:r>
            <a:endParaRPr lang="en-US" dirty="0" smtClean="0"/>
          </a:p>
          <a:p>
            <a:r>
              <a:rPr lang="en-US" smtClean="0"/>
              <a:t>Qua vết mổ: đặt DCTC qua vết rạch TC trong lúc MLT.</a:t>
            </a:r>
          </a:p>
          <a:p>
            <a:r>
              <a:rPr lang="en-US" smtClean="0"/>
              <a:t>Ngắt quãng: ngoài khoảng thời gian mang thai và không liên quan đến thai kỳ hoặc &gt; 4 tuần sau sanh</a:t>
            </a:r>
          </a:p>
        </p:txBody>
      </p:sp>
    </p:spTree>
    <p:extLst>
      <p:ext uri="{BB962C8B-B14F-4D97-AF65-F5344CB8AC3E}">
        <p14:creationId xmlns:p14="http://schemas.microsoft.com/office/powerpoint/2010/main" val="562049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khuyến cáo dựa trên chứng cứ</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8229600" cy="312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65516" y="5802868"/>
            <a:ext cx="3429000" cy="738664"/>
          </a:xfrm>
          <a:prstGeom prst="rect">
            <a:avLst/>
          </a:prstGeom>
          <a:noFill/>
        </p:spPr>
        <p:txBody>
          <a:bodyPr wrap="square" rtlCol="0">
            <a:spAutoFit/>
          </a:bodyPr>
          <a:lstStyle/>
          <a:p>
            <a:r>
              <a:rPr lang="en-US" altLang="en-US" sz="1200" dirty="0" smtClean="0">
                <a:ea typeface="Tahoma" panose="020B0604030504040204" pitchFamily="34" charset="0"/>
                <a:cs typeface="Tahoma" panose="020B0604030504040204" pitchFamily="34" charset="0"/>
              </a:rPr>
              <a:t>Adapted from the U.S. Medical Eligibility Criteria for Contraceptive Use, 2010</a:t>
            </a:r>
          </a:p>
          <a:p>
            <a:endParaRPr lang="en-US" dirty="0"/>
          </a:p>
        </p:txBody>
      </p:sp>
    </p:spTree>
    <p:extLst>
      <p:ext uri="{BB962C8B-B14F-4D97-AF65-F5344CB8AC3E}">
        <p14:creationId xmlns:p14="http://schemas.microsoft.com/office/powerpoint/2010/main" val="48292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 cơ biến chứng</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Không tăng nguy cơ của việc đặt ngay lập tức so với đặt ngắt quãng:</a:t>
            </a:r>
            <a:endParaRPr lang="en-US" dirty="0" smtClean="0"/>
          </a:p>
          <a:p>
            <a:pPr lvl="1"/>
            <a:r>
              <a:rPr lang="en-US" smtClean="0"/>
              <a:t>Nhiễm trùng</a:t>
            </a:r>
            <a:endParaRPr lang="en-US" dirty="0" smtClean="0"/>
          </a:p>
          <a:p>
            <a:pPr lvl="1"/>
            <a:r>
              <a:rPr lang="en-US" smtClean="0"/>
              <a:t>Thủng</a:t>
            </a:r>
            <a:endParaRPr lang="en-US" dirty="0" smtClean="0"/>
          </a:p>
          <a:p>
            <a:pPr lvl="1"/>
            <a:r>
              <a:rPr lang="en-US" smtClean="0"/>
              <a:t>Đau tăng</a:t>
            </a:r>
            <a:endParaRPr lang="en-US" dirty="0" smtClean="0"/>
          </a:p>
          <a:p>
            <a:pPr lvl="1"/>
            <a:r>
              <a:rPr lang="en-US" smtClean="0"/>
              <a:t>Xuất huyết tăng</a:t>
            </a:r>
            <a:endParaRPr lang="en-US" dirty="0" smtClean="0"/>
          </a:p>
          <a:p>
            <a:r>
              <a:rPr lang="en-US" smtClean="0"/>
              <a:t>Vấn đề đối với việc đặt ngay lập tức sau sổ nhau?</a:t>
            </a:r>
            <a:endParaRPr lang="en-US" dirty="0" smtClean="0"/>
          </a:p>
          <a:p>
            <a:pPr lvl="1"/>
            <a:r>
              <a:rPr lang="en-US" smtClean="0"/>
              <a:t>Nguy cơ tống xuất</a:t>
            </a:r>
            <a:endParaRPr lang="en-US" dirty="0" smtClean="0"/>
          </a:p>
          <a:p>
            <a:pPr lvl="1"/>
            <a:r>
              <a:rPr lang="en-US" smtClean="0"/>
              <a:t>Thiếu sự huấn luyện</a:t>
            </a:r>
            <a:endParaRPr lang="en-US" dirty="0" smtClean="0"/>
          </a:p>
          <a:p>
            <a:pPr marL="457200" lvl="1" indent="0" algn="r">
              <a:buNone/>
            </a:pPr>
            <a:endParaRPr lang="en-US" sz="1300" dirty="0" smtClean="0"/>
          </a:p>
          <a:p>
            <a:pPr marL="457200" lvl="1" indent="0" algn="r">
              <a:buNone/>
            </a:pPr>
            <a:r>
              <a:rPr lang="en-US" sz="1300" dirty="0" smtClean="0"/>
              <a:t>Grimes </a:t>
            </a:r>
            <a:r>
              <a:rPr lang="en-US" sz="1300" dirty="0"/>
              <a:t>et. al. Cochrane Review 2010</a:t>
            </a:r>
          </a:p>
          <a:p>
            <a:pPr lvl="1" algn="r"/>
            <a:endParaRPr lang="en-US" dirty="0"/>
          </a:p>
        </p:txBody>
      </p:sp>
    </p:spTree>
    <p:extLst>
      <p:ext uri="{BB962C8B-B14F-4D97-AF65-F5344CB8AC3E}">
        <p14:creationId xmlns:p14="http://schemas.microsoft.com/office/powerpoint/2010/main" val="535165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 cơ tống xuất</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Cochrane nghiên cứu 9 thử nghiệm ngẫu nhiên có nhóm chứng </a:t>
            </a:r>
            <a:r>
              <a:rPr lang="en-US" dirty="0" smtClean="0"/>
              <a:t>(RCTs)</a:t>
            </a:r>
          </a:p>
          <a:p>
            <a:pPr lvl="1"/>
            <a:r>
              <a:rPr lang="en-US" smtClean="0"/>
              <a:t>Tống xuất nhiều hơn đối với đặt ngay lập tức so với đặt ngắt quãng</a:t>
            </a:r>
            <a:endParaRPr lang="en-US" dirty="0" smtClean="0"/>
          </a:p>
          <a:p>
            <a:pPr lvl="2"/>
            <a:r>
              <a:rPr lang="en-US" dirty="0" smtClean="0"/>
              <a:t>OR 6.8 (1.4-32.1)</a:t>
            </a:r>
          </a:p>
          <a:p>
            <a:r>
              <a:rPr lang="en-US" smtClean="0"/>
              <a:t>Tổng quan hệ thống 15 nghiên cứu:</a:t>
            </a:r>
            <a:endParaRPr lang="en-US" dirty="0" smtClean="0"/>
          </a:p>
          <a:p>
            <a:pPr lvl="1"/>
            <a:r>
              <a:rPr lang="en-US" smtClean="0"/>
              <a:t>Tỉ lệ tống xuất </a:t>
            </a:r>
            <a:r>
              <a:rPr lang="en-US" dirty="0" smtClean="0"/>
              <a:t>2.4-78%</a:t>
            </a:r>
          </a:p>
          <a:p>
            <a:pPr lvl="1"/>
            <a:r>
              <a:rPr lang="en-US" smtClean="0"/>
              <a:t>Ngắt quãng: tống xuất thấp nhất, trì hoãn: tống xuất cao nhất</a:t>
            </a:r>
            <a:endParaRPr lang="en-US" dirty="0" smtClean="0"/>
          </a:p>
          <a:p>
            <a:pPr lvl="1"/>
            <a:r>
              <a:rPr lang="en-US" smtClean="0"/>
              <a:t>MLT tỉ lệ tống xuất thấp hơn sanh ngả AĐ.</a:t>
            </a:r>
            <a:endParaRPr lang="en-US" dirty="0" smtClean="0"/>
          </a:p>
          <a:p>
            <a:pPr marL="457200" lvl="1" indent="0" algn="r">
              <a:buNone/>
            </a:pPr>
            <a:r>
              <a:rPr lang="en-US" sz="1500" dirty="0" smtClean="0">
                <a:ea typeface="Tahoma" panose="020B0604030504040204" pitchFamily="34" charset="0"/>
                <a:cs typeface="Tahoma" panose="020B0604030504040204" pitchFamily="34" charset="0"/>
              </a:rPr>
              <a:t>Grimes, et al. 2010; </a:t>
            </a:r>
            <a:r>
              <a:rPr lang="en-US" sz="1500" dirty="0" err="1" smtClean="0">
                <a:ea typeface="Tahoma" panose="020B0604030504040204" pitchFamily="34" charset="0"/>
                <a:cs typeface="Tahoma" panose="020B0604030504040204" pitchFamily="34" charset="0"/>
              </a:rPr>
              <a:t>Kapp</a:t>
            </a:r>
            <a:r>
              <a:rPr lang="en-US" sz="1500" dirty="0" smtClean="0">
                <a:ea typeface="Tahoma" panose="020B0604030504040204" pitchFamily="34" charset="0"/>
                <a:cs typeface="Tahoma" panose="020B0604030504040204" pitchFamily="34" charset="0"/>
              </a:rPr>
              <a:t>, Curtis, 2009</a:t>
            </a:r>
          </a:p>
          <a:p>
            <a:pPr marL="457200" lvl="1" indent="0" algn="r">
              <a:buNone/>
            </a:pPr>
            <a:endParaRPr lang="en-US" dirty="0"/>
          </a:p>
        </p:txBody>
      </p:sp>
    </p:spTree>
    <p:extLst>
      <p:ext uri="{BB962C8B-B14F-4D97-AF65-F5344CB8AC3E}">
        <p14:creationId xmlns:p14="http://schemas.microsoft.com/office/powerpoint/2010/main" val="2556951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Tỉ lệ tống xuất theo thời điểm</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7248772" cy="395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19600" y="5562600"/>
            <a:ext cx="3886200" cy="954107"/>
          </a:xfrm>
          <a:prstGeom prst="rect">
            <a:avLst/>
          </a:prstGeom>
          <a:noFill/>
        </p:spPr>
        <p:txBody>
          <a:bodyPr wrap="square" rtlCol="0">
            <a:spAutoFit/>
          </a:bodyPr>
          <a:lstStyle/>
          <a:p>
            <a:pPr algn="r"/>
            <a:r>
              <a:rPr lang="en-US" sz="1400" dirty="0" smtClean="0">
                <a:ea typeface="ＭＳ Ｐゴシック" charset="0"/>
                <a:cs typeface="Arial" charset="0"/>
                <a:sym typeface="Arial" charset="0"/>
              </a:rPr>
              <a:t>Chen BA et al.; </a:t>
            </a:r>
            <a:r>
              <a:rPr lang="en-US" sz="1400" i="1" dirty="0" err="1" smtClean="0">
                <a:ea typeface="ＭＳ Ｐゴシック" charset="0"/>
                <a:cs typeface="Arial" charset="0"/>
                <a:sym typeface="Arial" charset="0"/>
              </a:rPr>
              <a:t>Obstet</a:t>
            </a:r>
            <a:r>
              <a:rPr lang="en-US" sz="1400" i="1" dirty="0" smtClean="0">
                <a:ea typeface="ＭＳ Ｐゴシック" charset="0"/>
                <a:cs typeface="Arial" charset="0"/>
                <a:sym typeface="Arial" charset="0"/>
              </a:rPr>
              <a:t> </a:t>
            </a:r>
            <a:r>
              <a:rPr lang="en-US" sz="1400" i="1" dirty="0" err="1" smtClean="0">
                <a:ea typeface="ＭＳ Ｐゴシック" charset="0"/>
                <a:cs typeface="Arial" charset="0"/>
                <a:sym typeface="Arial" charset="0"/>
              </a:rPr>
              <a:t>Gynecol</a:t>
            </a:r>
            <a:r>
              <a:rPr lang="en-US" sz="1400" dirty="0" smtClean="0">
                <a:ea typeface="ＭＳ Ｐゴシック" charset="0"/>
                <a:cs typeface="Arial" charset="0"/>
                <a:sym typeface="Arial" charset="0"/>
              </a:rPr>
              <a:t>; 2010 </a:t>
            </a:r>
          </a:p>
          <a:p>
            <a:pPr algn="r"/>
            <a:r>
              <a:rPr lang="en-US" sz="1400" dirty="0" err="1" smtClean="0">
                <a:ea typeface="ＭＳ Ｐゴシック" charset="0"/>
                <a:cs typeface="Arial" charset="0"/>
                <a:sym typeface="Arial" charset="0"/>
              </a:rPr>
              <a:t>Celen</a:t>
            </a:r>
            <a:r>
              <a:rPr lang="en-US" sz="1400" dirty="0" smtClean="0">
                <a:ea typeface="ＭＳ Ｐゴシック" charset="0"/>
                <a:cs typeface="Arial" charset="0"/>
                <a:sym typeface="Arial" charset="0"/>
              </a:rPr>
              <a:t> et al. Contraception 2004 </a:t>
            </a:r>
          </a:p>
          <a:p>
            <a:pPr algn="r"/>
            <a:r>
              <a:rPr lang="en-US" sz="1400" dirty="0" err="1" smtClean="0">
                <a:ea typeface="ＭＳ Ｐゴシック" charset="0"/>
                <a:cs typeface="Arial" charset="0"/>
                <a:sym typeface="Arial" charset="0"/>
              </a:rPr>
              <a:t>Kapp</a:t>
            </a:r>
            <a:r>
              <a:rPr lang="en-US" sz="1400" dirty="0" smtClean="0">
                <a:ea typeface="ＭＳ Ｐゴシック" charset="0"/>
                <a:cs typeface="Arial" charset="0"/>
                <a:sym typeface="Arial" charset="0"/>
              </a:rPr>
              <a:t> et al. </a:t>
            </a:r>
            <a:r>
              <a:rPr lang="en-US" sz="1400" dirty="0" err="1" smtClean="0">
                <a:ea typeface="ＭＳ Ｐゴシック" charset="0"/>
                <a:cs typeface="Arial" charset="0"/>
                <a:sym typeface="Arial" charset="0"/>
              </a:rPr>
              <a:t>Contrception</a:t>
            </a:r>
            <a:r>
              <a:rPr lang="en-US" sz="1400" dirty="0" smtClean="0">
                <a:ea typeface="ＭＳ Ｐゴシック" charset="0"/>
                <a:cs typeface="Arial" charset="0"/>
                <a:sym typeface="Arial" charset="0"/>
              </a:rPr>
              <a:t> 2009</a:t>
            </a:r>
          </a:p>
          <a:p>
            <a:pPr algn="r"/>
            <a:r>
              <a:rPr lang="en-US" sz="1400" dirty="0" smtClean="0"/>
              <a:t>Cohen et al. Contraception. 2016</a:t>
            </a:r>
          </a:p>
        </p:txBody>
      </p:sp>
    </p:spTree>
    <p:extLst>
      <p:ext uri="{BB962C8B-B14F-4D97-AF65-F5344CB8AC3E}">
        <p14:creationId xmlns:p14="http://schemas.microsoft.com/office/powerpoint/2010/main" val="4012088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thay đổi lớn tỉ lệ tống xuất</a:t>
            </a:r>
            <a:endParaRPr lang="en-US" dirty="0"/>
          </a:p>
        </p:txBody>
      </p:sp>
      <p:sp>
        <p:nvSpPr>
          <p:cNvPr id="3" name="Content Placeholder 2"/>
          <p:cNvSpPr>
            <a:spLocks noGrp="1"/>
          </p:cNvSpPr>
          <p:nvPr>
            <p:ph idx="1"/>
          </p:nvPr>
        </p:nvSpPr>
        <p:spPr>
          <a:xfrm>
            <a:off x="457200" y="1524000"/>
            <a:ext cx="8229600" cy="4602163"/>
          </a:xfrm>
        </p:spPr>
        <p:txBody>
          <a:bodyPr>
            <a:normAutofit fontScale="85000" lnSpcReduction="20000"/>
          </a:bodyPr>
          <a:lstStyle/>
          <a:p>
            <a:r>
              <a:rPr lang="en-US" smtClean="0"/>
              <a:t>Sanh ngả AĐ: </a:t>
            </a:r>
            <a:r>
              <a:rPr lang="en-US" dirty="0" smtClean="0"/>
              <a:t>2-37%</a:t>
            </a:r>
          </a:p>
          <a:p>
            <a:r>
              <a:rPr lang="en-US" smtClean="0"/>
              <a:t>MLT: </a:t>
            </a:r>
            <a:r>
              <a:rPr lang="en-US" dirty="0" smtClean="0"/>
              <a:t>0-20%</a:t>
            </a:r>
          </a:p>
          <a:p>
            <a:r>
              <a:rPr lang="en-US" smtClean="0"/>
              <a:t>Đặt ngắt quãng: </a:t>
            </a:r>
            <a:r>
              <a:rPr lang="en-US" dirty="0" smtClean="0"/>
              <a:t>2-8%</a:t>
            </a:r>
          </a:p>
          <a:p>
            <a:pPr lvl="1"/>
            <a:r>
              <a:rPr lang="en-US" smtClean="0"/>
              <a:t>Thấp hơn đặt sau sổ nhau </a:t>
            </a:r>
            <a:endParaRPr lang="en-US" dirty="0" smtClean="0"/>
          </a:p>
          <a:p>
            <a:pPr lvl="1"/>
            <a:r>
              <a:rPr lang="en-US" smtClean="0"/>
              <a:t>Có biến số khoảng cách chặt  chẽ hơn</a:t>
            </a:r>
            <a:endParaRPr lang="en-US" dirty="0" smtClean="0"/>
          </a:p>
          <a:p>
            <a:r>
              <a:rPr lang="en-US" smtClean="0"/>
              <a:t>Vài nghiên cứu cho rằng kinh nghiệm và sự huấn luyện là lý do tỉ lệ thay đổi lớn.</a:t>
            </a:r>
          </a:p>
          <a:p>
            <a:pPr lvl="1"/>
            <a:r>
              <a:rPr lang="en-US" smtClean="0"/>
              <a:t>Whitaker </a:t>
            </a:r>
            <a:r>
              <a:rPr lang="en-US" dirty="0" smtClean="0"/>
              <a:t>et al, Grimes Cochrane review</a:t>
            </a:r>
          </a:p>
          <a:p>
            <a:r>
              <a:rPr lang="en-US" smtClean="0"/>
              <a:t>Vài nghiên cứu cho rằng không phải như vậy</a:t>
            </a:r>
            <a:endParaRPr lang="en-US" dirty="0" smtClean="0"/>
          </a:p>
          <a:p>
            <a:pPr lvl="1"/>
            <a:r>
              <a:rPr lang="en-US" dirty="0" err="1" smtClean="0"/>
              <a:t>Jatlaoui</a:t>
            </a:r>
            <a:endParaRPr lang="en-US" dirty="0" smtClean="0"/>
          </a:p>
          <a:p>
            <a:r>
              <a:rPr lang="en-US" smtClean="0"/>
              <a:t>Không có nghiên cứu nào được thiết kế để xem xét vấn đề này một cách cụ thể.</a:t>
            </a:r>
            <a:endParaRPr lang="en-US" dirty="0"/>
          </a:p>
        </p:txBody>
      </p:sp>
    </p:spTree>
    <p:extLst>
      <p:ext uri="{BB962C8B-B14F-4D97-AF65-F5344CB8AC3E}">
        <p14:creationId xmlns:p14="http://schemas.microsoft.com/office/powerpoint/2010/main" val="3416006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Loại DCTC và sự tống xuất??</a:t>
            </a:r>
            <a:endParaRPr lang="en-US" dirty="0"/>
          </a:p>
        </p:txBody>
      </p:sp>
      <p:sp>
        <p:nvSpPr>
          <p:cNvPr id="3" name="Content Placeholder 2"/>
          <p:cNvSpPr>
            <a:spLocks noGrp="1"/>
          </p:cNvSpPr>
          <p:nvPr>
            <p:ph idx="1"/>
          </p:nvPr>
        </p:nvSpPr>
        <p:spPr/>
        <p:txBody>
          <a:bodyPr>
            <a:normAutofit lnSpcReduction="10000"/>
          </a:bodyPr>
          <a:lstStyle/>
          <a:p>
            <a:r>
              <a:rPr lang="en-US" smtClean="0"/>
              <a:t>Sự thay đổi về tỉ lệ cũng hiện diện mặc dù cùng 1 loại DCTC</a:t>
            </a:r>
            <a:endParaRPr lang="en-US" dirty="0" smtClean="0"/>
          </a:p>
          <a:p>
            <a:pPr lvl="1"/>
            <a:r>
              <a:rPr lang="en-US" dirty="0" err="1" smtClean="0"/>
              <a:t>Celen</a:t>
            </a:r>
            <a:r>
              <a:rPr lang="en-US" dirty="0"/>
              <a:t> </a:t>
            </a:r>
            <a:r>
              <a:rPr lang="en-US" dirty="0" smtClean="0"/>
              <a:t>18% v Levi 0% (Cu IUD)</a:t>
            </a:r>
          </a:p>
          <a:p>
            <a:pPr lvl="1"/>
            <a:r>
              <a:rPr lang="en-US" dirty="0" smtClean="0"/>
              <a:t>Chen 24% v Hayes 11% (LNG IUD)</a:t>
            </a:r>
          </a:p>
          <a:p>
            <a:r>
              <a:rPr lang="en-US" smtClean="0"/>
              <a:t>Không có nghiên cứu nào so sánh 2 loại DCTC.</a:t>
            </a:r>
            <a:endParaRPr lang="en-US" dirty="0" smtClean="0"/>
          </a:p>
          <a:p>
            <a:r>
              <a:rPr lang="en-US" smtClean="0"/>
              <a:t>Dữ liệu cũ hơn cho thấy kết cục có thể tốt hơn đối với </a:t>
            </a:r>
            <a:r>
              <a:rPr lang="en-US" dirty="0" smtClean="0"/>
              <a:t>Cu IUD</a:t>
            </a:r>
            <a:endParaRPr lang="en-US" dirty="0"/>
          </a:p>
          <a:p>
            <a:pPr marL="0" indent="0" algn="r">
              <a:buNone/>
            </a:pPr>
            <a:endParaRPr lang="en-US" sz="1400" dirty="0" smtClean="0">
              <a:solidFill>
                <a:schemeClr val="tx1"/>
              </a:solidFill>
            </a:endParaRPr>
          </a:p>
          <a:p>
            <a:pPr marL="0" indent="0" algn="r">
              <a:buNone/>
            </a:pPr>
            <a:r>
              <a:rPr lang="en-US" sz="1400" dirty="0" smtClean="0">
                <a:solidFill>
                  <a:schemeClr val="tx1"/>
                </a:solidFill>
              </a:rPr>
              <a:t>Grimes et al. Cochrane Dbase of Sys Rev 2010</a:t>
            </a:r>
          </a:p>
        </p:txBody>
      </p:sp>
    </p:spTree>
    <p:extLst>
      <p:ext uri="{BB962C8B-B14F-4D97-AF65-F5344CB8AC3E}">
        <p14:creationId xmlns:p14="http://schemas.microsoft.com/office/powerpoint/2010/main" val="1473928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Huấn luyện</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Nghiên cứu đoàn hệ về đặt DCTC ngay lập tức sau sanh ngả AĐ (cho DCTC phóng thích Levonorgestrel và đồng)</a:t>
            </a:r>
          </a:p>
          <a:p>
            <a:pPr lvl="1"/>
            <a:r>
              <a:rPr lang="en-US" smtClean="0"/>
              <a:t>99 IUDs được đặt</a:t>
            </a:r>
            <a:endParaRPr lang="en-US" dirty="0" smtClean="0"/>
          </a:p>
          <a:p>
            <a:pPr lvl="1"/>
            <a:r>
              <a:rPr lang="en-US" smtClean="0"/>
              <a:t>Nội trú được huấn luyện trước chu trình</a:t>
            </a:r>
            <a:endParaRPr lang="en-US" dirty="0" smtClean="0"/>
          </a:p>
          <a:p>
            <a:pPr lvl="1"/>
            <a:r>
              <a:rPr lang="en-US" smtClean="0"/>
              <a:t>Việc đặt DCTC được giám sát bởi giảng viên</a:t>
            </a:r>
            <a:endParaRPr lang="en-US" dirty="0" smtClean="0"/>
          </a:p>
          <a:p>
            <a:pPr lvl="1"/>
            <a:r>
              <a:rPr lang="en-US" smtClean="0"/>
              <a:t>Dưới hướng dẫn của SA</a:t>
            </a:r>
            <a:endParaRPr lang="en-US" dirty="0" smtClean="0"/>
          </a:p>
          <a:p>
            <a:pPr lvl="1"/>
            <a:r>
              <a:rPr lang="en-US" smtClean="0"/>
              <a:t>17 DCTC bị tống xuất trong 6 tháng</a:t>
            </a:r>
          </a:p>
          <a:p>
            <a:pPr lvl="1"/>
            <a:r>
              <a:rPr lang="en-US" smtClean="0"/>
              <a:t>Không tăng tỉ lệ tống xuất khi được đặt bởi nội trú năm nhỏ hay năm cuối hay giảng viên</a:t>
            </a:r>
            <a:endParaRPr lang="en-US" dirty="0" smtClean="0"/>
          </a:p>
          <a:p>
            <a:pPr marL="457200" lvl="1" indent="0" algn="r">
              <a:buNone/>
            </a:pPr>
            <a:r>
              <a:rPr lang="en-US" sz="1300" smtClean="0"/>
              <a:t>Jatlaoui </a:t>
            </a:r>
            <a:r>
              <a:rPr lang="en-US" sz="1300" dirty="0" smtClean="0"/>
              <a:t>2013</a:t>
            </a:r>
          </a:p>
          <a:p>
            <a:pPr marL="457200" lvl="1" indent="0" algn="r">
              <a:buNone/>
            </a:pPr>
            <a:endParaRPr lang="en-US" dirty="0"/>
          </a:p>
        </p:txBody>
      </p:sp>
    </p:spTree>
    <p:extLst>
      <p:ext uri="{BB962C8B-B14F-4D97-AF65-F5344CB8AC3E}">
        <p14:creationId xmlns:p14="http://schemas.microsoft.com/office/powerpoint/2010/main" val="350773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HỌC TẬP</a:t>
            </a:r>
            <a:endParaRPr lang="en-US" dirty="0"/>
          </a:p>
        </p:txBody>
      </p:sp>
      <p:sp>
        <p:nvSpPr>
          <p:cNvPr id="3" name="Content Placeholder 2"/>
          <p:cNvSpPr>
            <a:spLocks noGrp="1"/>
          </p:cNvSpPr>
          <p:nvPr>
            <p:ph idx="1"/>
          </p:nvPr>
        </p:nvSpPr>
        <p:spPr/>
        <p:txBody>
          <a:bodyPr>
            <a:normAutofit lnSpcReduction="10000"/>
          </a:bodyPr>
          <a:lstStyle/>
          <a:p>
            <a:r>
              <a:rPr lang="en-US" smtClean="0"/>
              <a:t>Thảo luận:</a:t>
            </a:r>
          </a:p>
          <a:p>
            <a:pPr marL="514350" indent="-514350">
              <a:buFont typeface="+mj-lt"/>
              <a:buAutoNum type="arabicPeriod"/>
            </a:pPr>
            <a:r>
              <a:rPr lang="en-US"/>
              <a:t>L</a:t>
            </a:r>
            <a:r>
              <a:rPr lang="en-US" smtClean="0"/>
              <a:t>ựa chọn biện pháp tránh thai thời kỳ hậu sản</a:t>
            </a:r>
          </a:p>
          <a:p>
            <a:pPr marL="514350" indent="-514350">
              <a:buFont typeface="+mj-lt"/>
              <a:buAutoNum type="arabicPeriod"/>
            </a:pPr>
            <a:r>
              <a:rPr lang="en-US" smtClean="0"/>
              <a:t>Tầm quan trọng của việc sử dụng biện pháp tránh thai tạm thời tác dụng kéo dài  (LARC) sau sanh</a:t>
            </a:r>
          </a:p>
          <a:p>
            <a:pPr marL="514350" indent="-514350">
              <a:buFont typeface="+mj-lt"/>
              <a:buAutoNum type="arabicPeriod"/>
            </a:pPr>
            <a:r>
              <a:rPr lang="en-US" smtClean="0"/>
              <a:t>Trở ngại khi đặt LARC sau sanh</a:t>
            </a:r>
          </a:p>
          <a:p>
            <a:pPr marL="514350" indent="-514350">
              <a:buFont typeface="+mj-lt"/>
              <a:buAutoNum type="arabicPeriod"/>
            </a:pPr>
            <a:r>
              <a:rPr lang="en-US" smtClean="0"/>
              <a:t>Lược qua dữ liệu nghiên cứu về đặt LARC sau sanh</a:t>
            </a:r>
          </a:p>
          <a:p>
            <a:pPr marL="0" indent="0">
              <a:buNone/>
            </a:pPr>
            <a:endParaRPr lang="en-US" dirty="0" smtClean="0"/>
          </a:p>
        </p:txBody>
      </p:sp>
    </p:spTree>
    <p:extLst>
      <p:ext uri="{BB962C8B-B14F-4D97-AF65-F5344CB8AC3E}">
        <p14:creationId xmlns:p14="http://schemas.microsoft.com/office/powerpoint/2010/main" val="452070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Huấn luyện qua thời gian</a:t>
            </a:r>
            <a:endParaRPr lang="en-US" dirty="0"/>
          </a:p>
        </p:txBody>
      </p:sp>
      <p:sp>
        <p:nvSpPr>
          <p:cNvPr id="3" name="Content Placeholder 2"/>
          <p:cNvSpPr>
            <a:spLocks noGrp="1"/>
          </p:cNvSpPr>
          <p:nvPr>
            <p:ph idx="1"/>
          </p:nvPr>
        </p:nvSpPr>
        <p:spPr/>
        <p:txBody>
          <a:bodyPr>
            <a:normAutofit/>
          </a:bodyPr>
          <a:lstStyle/>
          <a:p>
            <a:r>
              <a:rPr lang="en-US" smtClean="0"/>
              <a:t>Tỉ lệ tống xuất nhiều hơn ở nội trú 57% so với giảng viên 8</a:t>
            </a:r>
            <a:r>
              <a:rPr lang="en-US"/>
              <a:t>%</a:t>
            </a:r>
            <a:endParaRPr lang="en-US" dirty="0" smtClean="0"/>
          </a:p>
          <a:p>
            <a:pPr lvl="1"/>
            <a:r>
              <a:rPr lang="en-US" smtClean="0"/>
              <a:t>Giảm xuống19% sau huấn luyện đặt cao ở đáy TC.</a:t>
            </a:r>
            <a:endParaRPr lang="en-US" dirty="0" smtClean="0"/>
          </a:p>
          <a:p>
            <a:pPr lvl="1"/>
            <a:r>
              <a:rPr lang="en-US" smtClean="0"/>
              <a:t>Tỉ lệ tống xuất giảm khi có kinh nghiệm:</a:t>
            </a:r>
            <a:endParaRPr lang="en-US" dirty="0" smtClean="0"/>
          </a:p>
          <a:p>
            <a:pPr lvl="2"/>
            <a:r>
              <a:rPr lang="en-US" dirty="0" smtClean="0"/>
              <a:t>26</a:t>
            </a:r>
            <a:r>
              <a:rPr lang="en-US" smtClean="0"/>
              <a:t>% cho 50 lần đặt đầu tiên, </a:t>
            </a:r>
            <a:r>
              <a:rPr lang="en-US" dirty="0" smtClean="0"/>
              <a:t>8</a:t>
            </a:r>
            <a:r>
              <a:rPr lang="en-US" smtClean="0"/>
              <a:t>% cho 50 lần đặt tiếp theo.</a:t>
            </a:r>
            <a:endParaRPr lang="en-US" dirty="0" smtClean="0"/>
          </a:p>
          <a:p>
            <a:pPr marL="457200" lvl="1" indent="0">
              <a:buNone/>
            </a:pPr>
            <a:endParaRPr lang="en-US" dirty="0"/>
          </a:p>
          <a:p>
            <a:pPr marL="457200" lvl="1" indent="0" algn="r">
              <a:buNone/>
            </a:pPr>
            <a:r>
              <a:rPr lang="en-US" sz="1400" dirty="0" err="1" smtClean="0"/>
              <a:t>Stumpf</a:t>
            </a:r>
            <a:r>
              <a:rPr lang="en-US" sz="1400" dirty="0" smtClean="0"/>
              <a:t> 1984, </a:t>
            </a:r>
            <a:r>
              <a:rPr lang="en-US" sz="1400" dirty="0" err="1" smtClean="0"/>
              <a:t>Thiery</a:t>
            </a:r>
            <a:r>
              <a:rPr lang="en-US" sz="1400" dirty="0" smtClean="0"/>
              <a:t> 1983</a:t>
            </a:r>
          </a:p>
          <a:p>
            <a:pPr marL="457200" lvl="1" indent="0" algn="r">
              <a:buNone/>
            </a:pPr>
            <a:endParaRPr lang="en-US" dirty="0" smtClean="0"/>
          </a:p>
        </p:txBody>
      </p:sp>
    </p:spTree>
    <p:extLst>
      <p:ext uri="{BB962C8B-B14F-4D97-AF65-F5344CB8AC3E}">
        <p14:creationId xmlns:p14="http://schemas.microsoft.com/office/powerpoint/2010/main" val="4055099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Luyện tập đem lại hiệu quả</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050" y="1842182"/>
            <a:ext cx="8077900" cy="404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86400" y="6248400"/>
            <a:ext cx="3124200" cy="307777"/>
          </a:xfrm>
          <a:prstGeom prst="rect">
            <a:avLst/>
          </a:prstGeom>
          <a:noFill/>
        </p:spPr>
        <p:txBody>
          <a:bodyPr wrap="square" rtlCol="0">
            <a:spAutoFit/>
          </a:bodyPr>
          <a:lstStyle/>
          <a:p>
            <a:pPr algn="r"/>
            <a:r>
              <a:rPr lang="en-US" sz="1400" dirty="0" smtClean="0"/>
              <a:t>Chi et al. </a:t>
            </a:r>
            <a:r>
              <a:rPr lang="en-US" sz="1400" i="1" dirty="0" smtClean="0"/>
              <a:t>Contraception, </a:t>
            </a:r>
            <a:r>
              <a:rPr lang="en-US" sz="1400" dirty="0" smtClean="0"/>
              <a:t>1985.</a:t>
            </a:r>
            <a:endParaRPr lang="en-US" sz="1400" dirty="0"/>
          </a:p>
        </p:txBody>
      </p:sp>
      <p:sp>
        <p:nvSpPr>
          <p:cNvPr id="5" name="TextBox 4"/>
          <p:cNvSpPr txBox="1"/>
          <p:nvPr/>
        </p:nvSpPr>
        <p:spPr>
          <a:xfrm>
            <a:off x="3505200" y="3048000"/>
            <a:ext cx="838200" cy="369332"/>
          </a:xfrm>
          <a:prstGeom prst="rect">
            <a:avLst/>
          </a:prstGeom>
          <a:noFill/>
        </p:spPr>
        <p:txBody>
          <a:bodyPr wrap="square" rtlCol="0">
            <a:spAutoFit/>
          </a:bodyPr>
          <a:lstStyle/>
          <a:p>
            <a:r>
              <a:rPr lang="en-US" dirty="0" smtClean="0">
                <a:solidFill>
                  <a:schemeClr val="tx2">
                    <a:lumMod val="20000"/>
                    <a:lumOff val="80000"/>
                  </a:schemeClr>
                </a:solidFill>
              </a:rPr>
              <a:t>12.0%</a:t>
            </a:r>
            <a:endParaRPr lang="en-US" dirty="0">
              <a:solidFill>
                <a:schemeClr val="tx2">
                  <a:lumMod val="20000"/>
                  <a:lumOff val="80000"/>
                </a:schemeClr>
              </a:solidFill>
            </a:endParaRPr>
          </a:p>
        </p:txBody>
      </p:sp>
      <p:sp>
        <p:nvSpPr>
          <p:cNvPr id="6" name="TextBox 5"/>
          <p:cNvSpPr txBox="1"/>
          <p:nvPr/>
        </p:nvSpPr>
        <p:spPr>
          <a:xfrm>
            <a:off x="6324600" y="4267200"/>
            <a:ext cx="723900" cy="369332"/>
          </a:xfrm>
          <a:prstGeom prst="rect">
            <a:avLst/>
          </a:prstGeom>
          <a:noFill/>
        </p:spPr>
        <p:txBody>
          <a:bodyPr wrap="square" rtlCol="0">
            <a:spAutoFit/>
          </a:bodyPr>
          <a:lstStyle/>
          <a:p>
            <a:r>
              <a:rPr lang="en-US" dirty="0" smtClean="0">
                <a:solidFill>
                  <a:schemeClr val="accent3">
                    <a:lumMod val="60000"/>
                    <a:lumOff val="40000"/>
                  </a:schemeClr>
                </a:solidFill>
              </a:rPr>
              <a:t>6.9%</a:t>
            </a:r>
            <a:endParaRPr lang="en-US" dirty="0">
              <a:solidFill>
                <a:schemeClr val="accent3">
                  <a:lumMod val="60000"/>
                  <a:lumOff val="40000"/>
                </a:schemeClr>
              </a:solidFill>
            </a:endParaRPr>
          </a:p>
        </p:txBody>
      </p:sp>
      <p:sp>
        <p:nvSpPr>
          <p:cNvPr id="7" name="TextBox 6"/>
          <p:cNvSpPr txBox="1"/>
          <p:nvPr/>
        </p:nvSpPr>
        <p:spPr>
          <a:xfrm>
            <a:off x="5486400" y="2438400"/>
            <a:ext cx="2590800" cy="369332"/>
          </a:xfrm>
          <a:prstGeom prst="rect">
            <a:avLst/>
          </a:prstGeom>
          <a:noFill/>
        </p:spPr>
        <p:txBody>
          <a:bodyPr wrap="square" rtlCol="0">
            <a:spAutoFit/>
          </a:bodyPr>
          <a:lstStyle/>
          <a:p>
            <a:r>
              <a:rPr lang="en-US" dirty="0" smtClean="0">
                <a:solidFill>
                  <a:schemeClr val="bg1"/>
                </a:solidFill>
              </a:rPr>
              <a:t>p=&lt;0.001</a:t>
            </a:r>
            <a:endParaRPr lang="en-US" dirty="0">
              <a:solidFill>
                <a:schemeClr val="bg1"/>
              </a:solidFill>
            </a:endParaRPr>
          </a:p>
        </p:txBody>
      </p:sp>
    </p:spTree>
    <p:extLst>
      <p:ext uri="{BB962C8B-B14F-4D97-AF65-F5344CB8AC3E}">
        <p14:creationId xmlns:p14="http://schemas.microsoft.com/office/powerpoint/2010/main" val="151519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dẫn của SA?</a:t>
            </a:r>
            <a:endParaRPr lang="en-US" dirty="0"/>
          </a:p>
        </p:txBody>
      </p:sp>
      <p:sp>
        <p:nvSpPr>
          <p:cNvPr id="3" name="Content Placeholder 2"/>
          <p:cNvSpPr>
            <a:spLocks noGrp="1"/>
          </p:cNvSpPr>
          <p:nvPr>
            <p:ph idx="1"/>
          </p:nvPr>
        </p:nvSpPr>
        <p:spPr/>
        <p:txBody>
          <a:bodyPr/>
          <a:lstStyle/>
          <a:p>
            <a:r>
              <a:rPr lang="en-US" smtClean="0"/>
              <a:t>SA được sử dụng trong nghiên cứu của Jatlaoui</a:t>
            </a:r>
            <a:r>
              <a:rPr lang="en-US"/>
              <a:t> </a:t>
            </a:r>
            <a:r>
              <a:rPr lang="en-US" smtClean="0"/>
              <a:t>và những nghiên cứu dẫn đường về LNG IUD</a:t>
            </a:r>
            <a:endParaRPr lang="en-US" dirty="0" smtClean="0"/>
          </a:p>
          <a:p>
            <a:pPr lvl="1"/>
            <a:r>
              <a:rPr lang="en-US" smtClean="0"/>
              <a:t>Được dùng để hỗ trợ đặt cao ở đáy TC</a:t>
            </a:r>
            <a:endParaRPr lang="en-US" dirty="0" smtClean="0"/>
          </a:p>
          <a:p>
            <a:pPr lvl="1"/>
            <a:r>
              <a:rPr lang="en-US" smtClean="0"/>
              <a:t>Không có chứng cứ rõ ràng về lợi ích</a:t>
            </a:r>
            <a:endParaRPr lang="en-US" dirty="0" smtClean="0"/>
          </a:p>
          <a:p>
            <a:pPr lvl="2"/>
            <a:r>
              <a:rPr lang="en-US" smtClean="0"/>
              <a:t>Chưa được so sánh với việc đặt không có hướng dẫn</a:t>
            </a:r>
            <a:endParaRPr lang="en-US" dirty="0" smtClean="0"/>
          </a:p>
          <a:p>
            <a:pPr marL="914400" lvl="2" indent="0">
              <a:buNone/>
            </a:pPr>
            <a:endParaRPr lang="en-US" dirty="0"/>
          </a:p>
        </p:txBody>
      </p:sp>
      <p:pic>
        <p:nvPicPr>
          <p:cNvPr id="4" name="Picture 2" descr="O:\Documents and Settings\nicholsm\Desktop\30709001.BMP"/>
          <p:cNvPicPr>
            <a:picLocks noChangeAspect="1" noChangeArrowheads="1"/>
          </p:cNvPicPr>
          <p:nvPr/>
        </p:nvPicPr>
        <p:blipFill>
          <a:blip r:embed="rId2">
            <a:extLst>
              <a:ext uri="{28A0092B-C50C-407E-A947-70E740481C1C}">
                <a14:useLocalDpi xmlns:a14="http://schemas.microsoft.com/office/drawing/2010/main" val="0"/>
              </a:ext>
            </a:extLst>
          </a:blip>
          <a:srcRect b="38046"/>
          <a:stretch>
            <a:fillRect/>
          </a:stretch>
        </p:blipFill>
        <p:spPr bwMode="auto">
          <a:xfrm>
            <a:off x="6096000" y="4572000"/>
            <a:ext cx="2366558" cy="178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93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Việc tiếp tục sử dụng</a:t>
            </a:r>
            <a:endParaRPr lang="en-US" dirty="0"/>
          </a:p>
        </p:txBody>
      </p:sp>
      <p:sp>
        <p:nvSpPr>
          <p:cNvPr id="3" name="Content Placeholder 2"/>
          <p:cNvSpPr>
            <a:spLocks noGrp="1"/>
          </p:cNvSpPr>
          <p:nvPr>
            <p:ph idx="1"/>
          </p:nvPr>
        </p:nvSpPr>
        <p:spPr/>
        <p:txBody>
          <a:bodyPr>
            <a:normAutofit/>
          </a:bodyPr>
          <a:lstStyle/>
          <a:p>
            <a:r>
              <a:rPr lang="en-US" smtClean="0"/>
              <a:t>RCT về đặt ngay lập tức LNG IUD so sánh với đặt sau sanh ngả AĐ 6-8 tuần </a:t>
            </a:r>
          </a:p>
          <a:p>
            <a:r>
              <a:rPr lang="en-US" smtClean="0"/>
              <a:t>Có trong Cochrane </a:t>
            </a:r>
            <a:r>
              <a:rPr lang="en-US" dirty="0" smtClean="0"/>
              <a:t>review</a:t>
            </a:r>
          </a:p>
          <a:p>
            <a:pPr lvl="1"/>
            <a:r>
              <a:rPr lang="en-US" smtClean="0"/>
              <a:t>102 phụ nữ được theo dõi 6 tháng</a:t>
            </a:r>
            <a:endParaRPr lang="en-US" dirty="0" smtClean="0"/>
          </a:p>
          <a:p>
            <a:pPr lvl="1"/>
            <a:r>
              <a:rPr lang="en-US" dirty="0" smtClean="0"/>
              <a:t>24% v 4.4</a:t>
            </a:r>
            <a:r>
              <a:rPr lang="en-US" smtClean="0"/>
              <a:t>% tống xuất </a:t>
            </a:r>
            <a:r>
              <a:rPr lang="en-US" dirty="0" smtClean="0"/>
              <a:t>(p=0.008)</a:t>
            </a:r>
          </a:p>
          <a:p>
            <a:pPr lvl="1"/>
            <a:r>
              <a:rPr lang="en-US" dirty="0" smtClean="0"/>
              <a:t>84% v 77</a:t>
            </a:r>
            <a:r>
              <a:rPr lang="en-US" smtClean="0"/>
              <a:t>% sử dụng IUD 6 tháng</a:t>
            </a:r>
            <a:endParaRPr lang="en-US" dirty="0" smtClean="0"/>
          </a:p>
          <a:p>
            <a:pPr lvl="1"/>
            <a:r>
              <a:rPr lang="en-US" smtClean="0"/>
              <a:t>DCTC bị tống xuất được thay thế</a:t>
            </a:r>
            <a:endParaRPr lang="en-US" dirty="0" smtClean="0"/>
          </a:p>
          <a:p>
            <a:pPr marL="457200" lvl="1" indent="0">
              <a:buNone/>
            </a:pPr>
            <a:endParaRPr lang="en-US" dirty="0"/>
          </a:p>
          <a:p>
            <a:pPr marL="457200" lvl="1" indent="0" algn="r">
              <a:buNone/>
            </a:pPr>
            <a:r>
              <a:rPr lang="en-US" sz="1400" dirty="0" smtClean="0"/>
              <a:t>Chen 2010</a:t>
            </a:r>
          </a:p>
          <a:p>
            <a:pPr marL="457200" lvl="1" indent="0" algn="r">
              <a:buNone/>
            </a:pPr>
            <a:endParaRPr lang="en-US" dirty="0"/>
          </a:p>
        </p:txBody>
      </p:sp>
    </p:spTree>
    <p:extLst>
      <p:ext uri="{BB962C8B-B14F-4D97-AF65-F5344CB8AC3E}">
        <p14:creationId xmlns:p14="http://schemas.microsoft.com/office/powerpoint/2010/main" val="959825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Gần đây</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RCT về đặt ngay lập tức LNG IUD và sau MLT 6-8 tuần.</a:t>
            </a:r>
          </a:p>
          <a:p>
            <a:pPr lvl="1"/>
            <a:r>
              <a:rPr lang="en-US" smtClean="0"/>
              <a:t>42 phụ nữ được theo dõi trong 1 năm</a:t>
            </a:r>
            <a:endParaRPr lang="en-US" dirty="0" smtClean="0"/>
          </a:p>
          <a:p>
            <a:pPr lvl="1"/>
            <a:r>
              <a:rPr lang="en-US" dirty="0" smtClean="0"/>
              <a:t>20% v 0</a:t>
            </a:r>
            <a:r>
              <a:rPr lang="en-US" smtClean="0"/>
              <a:t>% tống xuất </a:t>
            </a:r>
            <a:r>
              <a:rPr lang="en-US" dirty="0" smtClean="0"/>
              <a:t>(p=0.04)</a:t>
            </a:r>
          </a:p>
          <a:p>
            <a:pPr lvl="1"/>
            <a:r>
              <a:rPr lang="en-US" dirty="0" smtClean="0"/>
              <a:t>60% v 40</a:t>
            </a:r>
            <a:r>
              <a:rPr lang="en-US" smtClean="0"/>
              <a:t>% sử dụng DCTC 1 năm</a:t>
            </a:r>
            <a:endParaRPr lang="en-US" dirty="0" smtClean="0"/>
          </a:p>
          <a:p>
            <a:r>
              <a:rPr lang="en-US" smtClean="0"/>
              <a:t>2 nghiên cứu đoàn hệ về </a:t>
            </a:r>
            <a:r>
              <a:rPr lang="en-US" dirty="0" smtClean="0"/>
              <a:t>Cu </a:t>
            </a:r>
            <a:r>
              <a:rPr lang="en-US" smtClean="0"/>
              <a:t>IUD sau MLT:</a:t>
            </a:r>
            <a:endParaRPr lang="en-US" dirty="0" smtClean="0"/>
          </a:p>
          <a:p>
            <a:pPr lvl="1"/>
            <a:r>
              <a:rPr lang="en-US" smtClean="0"/>
              <a:t>90 phụ nữ không bị tống xuất DCTC nhưng chỉ 50% theo dõi.</a:t>
            </a:r>
          </a:p>
          <a:p>
            <a:pPr lvl="1"/>
            <a:r>
              <a:rPr lang="en-US" smtClean="0"/>
              <a:t>245 phụ nữ: 17.6% bị tống xuất và </a:t>
            </a:r>
            <a:r>
              <a:rPr lang="en-US" dirty="0" smtClean="0"/>
              <a:t>62</a:t>
            </a:r>
            <a:r>
              <a:rPr lang="en-US" smtClean="0"/>
              <a:t>% tiếp tục sử dụng 1 năm</a:t>
            </a:r>
            <a:endParaRPr lang="en-US" dirty="0" smtClean="0"/>
          </a:p>
          <a:p>
            <a:pPr marL="457200" lvl="1" indent="0" algn="r">
              <a:buNone/>
            </a:pPr>
            <a:endParaRPr lang="en-US" sz="1600" dirty="0" smtClean="0"/>
          </a:p>
          <a:p>
            <a:pPr marL="457200" lvl="1" indent="0" algn="r">
              <a:buNone/>
            </a:pPr>
            <a:r>
              <a:rPr lang="en-US" sz="1600" dirty="0" smtClean="0"/>
              <a:t>Whitaker 2014, Levi 2012, </a:t>
            </a:r>
            <a:r>
              <a:rPr lang="en-US" sz="1600" dirty="0" err="1" smtClean="0"/>
              <a:t>Celen</a:t>
            </a:r>
            <a:r>
              <a:rPr lang="en-US" sz="1600" dirty="0" smtClean="0"/>
              <a:t> 2011</a:t>
            </a:r>
            <a:endParaRPr lang="en-US" sz="1500" dirty="0" smtClean="0"/>
          </a:p>
          <a:p>
            <a:endParaRPr lang="en-US" dirty="0" smtClean="0"/>
          </a:p>
          <a:p>
            <a:endParaRPr lang="en-US" dirty="0"/>
          </a:p>
        </p:txBody>
      </p:sp>
    </p:spTree>
    <p:extLst>
      <p:ext uri="{BB962C8B-B14F-4D97-AF65-F5344CB8AC3E}">
        <p14:creationId xmlns:p14="http://schemas.microsoft.com/office/powerpoint/2010/main" val="599618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BPTT sau sanh và cho con bú</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Progestins hậu sản:</a:t>
            </a:r>
            <a:endParaRPr lang="en-US" dirty="0" smtClean="0"/>
          </a:p>
          <a:p>
            <a:pPr lvl="1"/>
            <a:r>
              <a:rPr lang="en-US" smtClean="0"/>
              <a:t>Không tác dụng phụ trên:</a:t>
            </a:r>
            <a:endParaRPr lang="en-US" dirty="0" smtClean="0"/>
          </a:p>
          <a:p>
            <a:pPr lvl="2"/>
            <a:r>
              <a:rPr lang="en-US" smtClean="0"/>
              <a:t>Cho con bú</a:t>
            </a:r>
            <a:endParaRPr lang="en-US" dirty="0" smtClean="0"/>
          </a:p>
          <a:p>
            <a:pPr lvl="2"/>
            <a:r>
              <a:rPr lang="en-US" smtClean="0"/>
              <a:t>Chế tiết sữa</a:t>
            </a:r>
            <a:endParaRPr lang="en-US" dirty="0" smtClean="0"/>
          </a:p>
          <a:p>
            <a:pPr lvl="2"/>
            <a:r>
              <a:rPr lang="en-US" smtClean="0"/>
              <a:t>Tăng trưởng của trẻ  nhũ nhi</a:t>
            </a:r>
            <a:endParaRPr lang="en-US" dirty="0" smtClean="0"/>
          </a:p>
          <a:p>
            <a:pPr lvl="2"/>
            <a:r>
              <a:rPr lang="en-US" smtClean="0"/>
              <a:t>Phát triển sk đến 6 tuổi</a:t>
            </a:r>
            <a:endParaRPr lang="en-US" dirty="0" smtClean="0"/>
          </a:p>
          <a:p>
            <a:pPr lvl="1"/>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0" indent="0" algn="r">
              <a:buNone/>
            </a:pPr>
            <a:endParaRPr lang="en-US" sz="1200" dirty="0" smtClean="0"/>
          </a:p>
          <a:p>
            <a:pPr marL="0" indent="0" algn="r">
              <a:buNone/>
            </a:pPr>
            <a:r>
              <a:rPr lang="en-US" sz="1200" dirty="0" err="1" smtClean="0"/>
              <a:t>Jiminez</a:t>
            </a:r>
            <a:r>
              <a:rPr lang="en-US" sz="1200" dirty="0" smtClean="0"/>
              <a:t> et al 1984 Contraception</a:t>
            </a:r>
          </a:p>
          <a:p>
            <a:pPr marL="0" indent="0" algn="r">
              <a:buNone/>
            </a:pPr>
            <a:r>
              <a:rPr lang="en-US" sz="1200" dirty="0" smtClean="0"/>
              <a:t>Kelsey 1994 J Human Lactation</a:t>
            </a:r>
          </a:p>
          <a:p>
            <a:pPr marL="0" indent="0" algn="r">
              <a:buNone/>
            </a:pPr>
            <a:r>
              <a:rPr lang="en-US" sz="1200" dirty="0" err="1" smtClean="0"/>
              <a:t>Guiloff</a:t>
            </a:r>
            <a:r>
              <a:rPr lang="en-US" sz="1200" dirty="0" smtClean="0"/>
              <a:t> et al 1975 Am J </a:t>
            </a:r>
            <a:r>
              <a:rPr lang="en-US" sz="1200" dirty="0" err="1" smtClean="0"/>
              <a:t>Obstet</a:t>
            </a:r>
            <a:r>
              <a:rPr lang="en-US" sz="1200" dirty="0" smtClean="0"/>
              <a:t> </a:t>
            </a:r>
            <a:r>
              <a:rPr lang="en-US" sz="1200" dirty="0" err="1" smtClean="0"/>
              <a:t>Gynecol</a:t>
            </a:r>
            <a:endParaRPr lang="en-US" sz="1200" dirty="0" smtClean="0"/>
          </a:p>
          <a:p>
            <a:pPr marL="0" indent="0" algn="r">
              <a:buNone/>
            </a:pPr>
            <a:r>
              <a:rPr lang="en-US" sz="1200" dirty="0" err="1" smtClean="0"/>
              <a:t>Halderman</a:t>
            </a:r>
            <a:r>
              <a:rPr lang="en-US" sz="1200" dirty="0" smtClean="0"/>
              <a:t> 2002 Am J </a:t>
            </a:r>
            <a:r>
              <a:rPr lang="en-US" sz="1200" dirty="0" err="1" smtClean="0"/>
              <a:t>Obstet</a:t>
            </a:r>
            <a:r>
              <a:rPr lang="en-US" sz="1200" dirty="0" smtClean="0"/>
              <a:t> </a:t>
            </a:r>
            <a:r>
              <a:rPr lang="en-US" sz="1200" dirty="0" err="1" smtClean="0"/>
              <a:t>Gynecol</a:t>
            </a:r>
            <a:endParaRPr lang="en-US" sz="1200" dirty="0" smtClean="0"/>
          </a:p>
          <a:p>
            <a:pPr marL="0" indent="0" algn="r">
              <a:buNone/>
            </a:pPr>
            <a:r>
              <a:rPr lang="en-US" sz="1200" dirty="0" err="1"/>
              <a:t>Taneepanichskul</a:t>
            </a:r>
            <a:r>
              <a:rPr lang="en-US" sz="1200" dirty="0"/>
              <a:t>, Contraception 2006;73:368-71</a:t>
            </a:r>
          </a:p>
          <a:p>
            <a:pPr marL="0" indent="0" algn="r">
              <a:buNone/>
            </a:pPr>
            <a:endParaRPr lang="en-US" sz="1200" dirty="0" smtClean="0"/>
          </a:p>
        </p:txBody>
      </p:sp>
    </p:spTree>
    <p:extLst>
      <p:ext uri="{BB962C8B-B14F-4D97-AF65-F5344CB8AC3E}">
        <p14:creationId xmlns:p14="http://schemas.microsoft.com/office/powerpoint/2010/main" val="4019802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Đặt </a:t>
            </a:r>
            <a:r>
              <a:rPr lang="en-US" dirty="0" smtClean="0"/>
              <a:t>LNG </a:t>
            </a:r>
            <a:r>
              <a:rPr lang="en-US" smtClean="0"/>
              <a:t>IUD sau sổ nhau</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Chen et al (</a:t>
            </a:r>
            <a:r>
              <a:rPr lang="en-US" smtClean="0"/>
              <a:t>RCT)</a:t>
            </a:r>
          </a:p>
          <a:p>
            <a:pPr lvl="1"/>
            <a:r>
              <a:rPr lang="en-US" smtClean="0"/>
              <a:t>Giảm tỉ lệ cho con bú vào thời điểm 6 tháng đối với đặt DCTC sau sổ nhau so với trì hoãn. </a:t>
            </a:r>
          </a:p>
          <a:p>
            <a:r>
              <a:rPr lang="en-US" smtClean="0"/>
              <a:t>Dahlke et al. (RCT)</a:t>
            </a:r>
          </a:p>
          <a:p>
            <a:pPr lvl="1"/>
            <a:r>
              <a:rPr lang="en-US"/>
              <a:t>T</a:t>
            </a:r>
            <a:r>
              <a:rPr lang="en-US" smtClean="0"/>
              <a:t>ỉ </a:t>
            </a:r>
            <a:r>
              <a:rPr lang="en-US"/>
              <a:t>lệ cho con bú vào thời điểm 6 </a:t>
            </a:r>
            <a:r>
              <a:rPr lang="en-US" smtClean="0"/>
              <a:t>tháng tương đương </a:t>
            </a:r>
            <a:r>
              <a:rPr lang="en-US"/>
              <a:t>đối với đặt DCTC sau sổ </a:t>
            </a:r>
            <a:r>
              <a:rPr lang="en-US" smtClean="0"/>
              <a:t>nhau, </a:t>
            </a:r>
            <a:r>
              <a:rPr lang="en-US"/>
              <a:t>trì </a:t>
            </a:r>
            <a:r>
              <a:rPr lang="en-US" smtClean="0"/>
              <a:t>hoãn, hậu sản sớm. </a:t>
            </a:r>
            <a:endParaRPr lang="en-US"/>
          </a:p>
          <a:p>
            <a:r>
              <a:rPr lang="en-US" smtClean="0"/>
              <a:t>Elsedeek </a:t>
            </a:r>
            <a:r>
              <a:rPr lang="en-US" dirty="0" smtClean="0"/>
              <a:t>(cohort)</a:t>
            </a:r>
          </a:p>
          <a:p>
            <a:pPr lvl="1"/>
            <a:r>
              <a:rPr lang="en-US"/>
              <a:t>Thời gian cho con bú tương tự đối với đặt </a:t>
            </a:r>
            <a:r>
              <a:rPr lang="en-US" smtClean="0"/>
              <a:t>DCTC chứa đồng/LNG </a:t>
            </a:r>
            <a:r>
              <a:rPr lang="en-US"/>
              <a:t>sau sổ </a:t>
            </a:r>
            <a:r>
              <a:rPr lang="en-US" smtClean="0"/>
              <a:t>nhau hoặc không đặt DCTC vào thời điểm MLT. </a:t>
            </a:r>
            <a:endParaRPr lang="en-US" sz="1500" dirty="0" smtClean="0"/>
          </a:p>
          <a:p>
            <a:pPr marL="0" indent="0" algn="r">
              <a:spcBef>
                <a:spcPts val="0"/>
              </a:spcBef>
              <a:buNone/>
              <a:defRPr/>
            </a:pPr>
            <a:r>
              <a:rPr lang="en-US" sz="1500" dirty="0" smtClean="0"/>
              <a:t>Chen </a:t>
            </a:r>
            <a:r>
              <a:rPr lang="en-US" sz="1500" dirty="0"/>
              <a:t>et al. Contraception 2011</a:t>
            </a:r>
          </a:p>
          <a:p>
            <a:pPr marL="0" indent="0" algn="r">
              <a:spcBef>
                <a:spcPts val="0"/>
              </a:spcBef>
              <a:buNone/>
              <a:defRPr/>
            </a:pPr>
            <a:r>
              <a:rPr lang="en-US" sz="1500" dirty="0" err="1"/>
              <a:t>Dahlke</a:t>
            </a:r>
            <a:r>
              <a:rPr lang="en-US" sz="1500" dirty="0"/>
              <a:t> et al. Contraception 2011</a:t>
            </a:r>
          </a:p>
          <a:p>
            <a:pPr marL="0" indent="0" algn="r">
              <a:spcBef>
                <a:spcPts val="0"/>
              </a:spcBef>
              <a:buNone/>
              <a:defRPr/>
            </a:pPr>
            <a:r>
              <a:rPr lang="en-US" sz="1500" dirty="0" err="1">
                <a:cs typeface="ＭＳ Ｐゴシック" charset="0"/>
              </a:rPr>
              <a:t>Elsedeek</a:t>
            </a:r>
            <a:r>
              <a:rPr lang="en-US" sz="1500" dirty="0">
                <a:cs typeface="ＭＳ Ｐゴシック" charset="0"/>
              </a:rPr>
              <a:t>. </a:t>
            </a:r>
            <a:r>
              <a:rPr lang="en-US" sz="1500" dirty="0" err="1">
                <a:cs typeface="ＭＳ Ｐゴシック" charset="0"/>
              </a:rPr>
              <a:t>Int</a:t>
            </a:r>
            <a:r>
              <a:rPr lang="en-US" sz="1500" dirty="0">
                <a:cs typeface="ＭＳ Ｐゴシック" charset="0"/>
              </a:rPr>
              <a:t> J </a:t>
            </a:r>
            <a:r>
              <a:rPr lang="en-US" sz="1500" dirty="0" err="1">
                <a:cs typeface="ＭＳ Ｐゴシック" charset="0"/>
              </a:rPr>
              <a:t>Gynecol</a:t>
            </a:r>
            <a:r>
              <a:rPr lang="en-US" sz="1500" dirty="0">
                <a:cs typeface="ＭＳ Ｐゴシック" charset="0"/>
              </a:rPr>
              <a:t> </a:t>
            </a:r>
            <a:r>
              <a:rPr lang="en-US" sz="1500" dirty="0" err="1">
                <a:cs typeface="ＭＳ Ｐゴシック" charset="0"/>
              </a:rPr>
              <a:t>Obstet</a:t>
            </a:r>
            <a:r>
              <a:rPr lang="en-US" sz="1500" dirty="0">
                <a:cs typeface="ＭＳ Ｐゴシック" charset="0"/>
              </a:rPr>
              <a:t> 2012 </a:t>
            </a:r>
            <a:r>
              <a:rPr lang="en-US" sz="1500" dirty="0"/>
              <a:t> </a:t>
            </a:r>
          </a:p>
        </p:txBody>
      </p:sp>
    </p:spTree>
    <p:extLst>
      <p:ext uri="{BB962C8B-B14F-4D97-AF65-F5344CB8AC3E}">
        <p14:creationId xmlns:p14="http://schemas.microsoft.com/office/powerpoint/2010/main" val="339702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Chứng cứ y học</a:t>
            </a:r>
            <a:r>
              <a:rPr lang="en-US" smtClean="0"/>
              <a:t> </a:t>
            </a:r>
            <a:r>
              <a:rPr lang="en-US" smtClean="0"/>
              <a:t>và cho con bú</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629" y="1805603"/>
            <a:ext cx="8004742" cy="41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179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Đặt DCTC sau sanh ngả AĐ</a:t>
            </a:r>
            <a:endParaRPr lang="en-US" dirty="0"/>
          </a:p>
        </p:txBody>
      </p:sp>
      <p:sp>
        <p:nvSpPr>
          <p:cNvPr id="3" name="Content Placeholder 2"/>
          <p:cNvSpPr>
            <a:spLocks noGrp="1"/>
          </p:cNvSpPr>
          <p:nvPr>
            <p:ph idx="1"/>
          </p:nvPr>
        </p:nvSpPr>
        <p:spPr/>
        <p:txBody>
          <a:bodyPr/>
          <a:lstStyle/>
          <a:p>
            <a:r>
              <a:rPr lang="en-US" smtClean="0"/>
              <a:t>DCTC có thể được đặt</a:t>
            </a:r>
            <a:endParaRPr lang="en-US" dirty="0" smtClean="0"/>
          </a:p>
          <a:p>
            <a:pPr lvl="1"/>
            <a:r>
              <a:rPr lang="en-US" smtClean="0"/>
              <a:t>Sử dụng cần đặt</a:t>
            </a:r>
            <a:endParaRPr lang="en-US" dirty="0" smtClean="0"/>
          </a:p>
          <a:p>
            <a:pPr lvl="1"/>
            <a:r>
              <a:rPr lang="en-US" smtClean="0"/>
              <a:t>Bằng tay</a:t>
            </a:r>
            <a:endParaRPr lang="en-US" dirty="0" smtClean="0"/>
          </a:p>
          <a:p>
            <a:pPr lvl="1"/>
            <a:r>
              <a:rPr lang="en-US"/>
              <a:t>R</a:t>
            </a:r>
            <a:r>
              <a:rPr lang="en-US" smtClean="0"/>
              <a:t>ing </a:t>
            </a:r>
            <a:r>
              <a:rPr lang="en-US" dirty="0" smtClean="0"/>
              <a:t>forceps</a:t>
            </a:r>
          </a:p>
          <a:p>
            <a:pPr marL="457200" lvl="1" indent="0">
              <a:buNone/>
            </a:pP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981200"/>
            <a:ext cx="2939776"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206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Đặt DCTC </a:t>
            </a:r>
            <a:r>
              <a:rPr lang="en-US" smtClean="0"/>
              <a:t>sau MLT</a:t>
            </a:r>
            <a:endParaRPr lang="en-US" dirty="0"/>
          </a:p>
        </p:txBody>
      </p:sp>
      <p:sp>
        <p:nvSpPr>
          <p:cNvPr id="3" name="Content Placeholder 2"/>
          <p:cNvSpPr>
            <a:spLocks noGrp="1"/>
          </p:cNvSpPr>
          <p:nvPr>
            <p:ph idx="1"/>
          </p:nvPr>
        </p:nvSpPr>
        <p:spPr/>
        <p:txBody>
          <a:bodyPr>
            <a:normAutofit/>
          </a:bodyPr>
          <a:lstStyle/>
          <a:p>
            <a:r>
              <a:rPr lang="en-US" smtClean="0"/>
              <a:t>Đặt bằng tay hoặc dùng cần đặt</a:t>
            </a:r>
          </a:p>
          <a:p>
            <a:r>
              <a:rPr lang="en-US" smtClean="0"/>
              <a:t>Để 2 cánh của DCTC mở ra vào thời điểm đặt:</a:t>
            </a:r>
            <a:endParaRPr lang="en-US" dirty="0" smtClean="0"/>
          </a:p>
          <a:p>
            <a:pPr lvl="1"/>
            <a:r>
              <a:rPr lang="en-US" smtClean="0"/>
              <a:t>Cu </a:t>
            </a:r>
            <a:r>
              <a:rPr lang="en-US" dirty="0" smtClean="0"/>
              <a:t>IUD</a:t>
            </a:r>
            <a:r>
              <a:rPr lang="en-US" smtClean="0"/>
              <a:t>: không cắt dây</a:t>
            </a:r>
            <a:endParaRPr lang="en-US" dirty="0" smtClean="0"/>
          </a:p>
          <a:p>
            <a:pPr lvl="1"/>
            <a:r>
              <a:rPr lang="en-US" dirty="0" smtClean="0"/>
              <a:t>LNG IUD</a:t>
            </a:r>
            <a:r>
              <a:rPr lang="en-US" smtClean="0"/>
              <a:t>: cắt dây </a:t>
            </a:r>
            <a:r>
              <a:rPr lang="en-US" dirty="0" smtClean="0"/>
              <a:t>8-10cm</a:t>
            </a:r>
          </a:p>
          <a:p>
            <a:r>
              <a:rPr lang="en-US" dirty="0" smtClean="0"/>
              <a:t>Ring </a:t>
            </a:r>
            <a:r>
              <a:rPr lang="en-US" smtClean="0"/>
              <a:t>forceps được dùng để hướng dẫn dây vào CTC</a:t>
            </a:r>
            <a:endParaRPr lang="en-US" dirty="0" smtClean="0"/>
          </a:p>
          <a:p>
            <a:r>
              <a:rPr lang="en-US" smtClean="0"/>
              <a:t>May cơ TC như thường lệ</a:t>
            </a:r>
            <a:endParaRPr lang="en-US" dirty="0" smtClean="0"/>
          </a:p>
          <a:p>
            <a:endParaRPr lang="en-US" dirty="0"/>
          </a:p>
        </p:txBody>
      </p:sp>
    </p:spTree>
    <p:extLst>
      <p:ext uri="{BB962C8B-B14F-4D97-AF65-F5344CB8AC3E}">
        <p14:creationId xmlns:p14="http://schemas.microsoft.com/office/powerpoint/2010/main" val="4201429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Mang thai ngoài ý muốn</a:t>
            </a:r>
            <a:endParaRPr lang="en-US" dirty="0"/>
          </a:p>
        </p:txBody>
      </p:sp>
      <p:sp>
        <p:nvSpPr>
          <p:cNvPr id="3" name="Content Placeholder 2"/>
          <p:cNvSpPr>
            <a:spLocks noGrp="1"/>
          </p:cNvSpPr>
          <p:nvPr>
            <p:ph idx="1"/>
          </p:nvPr>
        </p:nvSpPr>
        <p:spPr/>
        <p:txBody>
          <a:bodyPr>
            <a:normAutofit lnSpcReduction="10000"/>
          </a:bodyPr>
          <a:lstStyle/>
          <a:p>
            <a:r>
              <a:rPr lang="en-US" smtClean="0"/>
              <a:t>Vấn đề</a:t>
            </a:r>
            <a:endParaRPr lang="en-US" dirty="0" smtClean="0"/>
          </a:p>
          <a:p>
            <a:pPr lvl="1"/>
            <a:r>
              <a:rPr lang="en-US" smtClean="0"/>
              <a:t>Liên quan đến</a:t>
            </a:r>
            <a:endParaRPr lang="en-US" dirty="0" smtClean="0"/>
          </a:p>
          <a:p>
            <a:pPr lvl="2"/>
            <a:r>
              <a:rPr lang="en-US" smtClean="0"/>
              <a:t>Chậm trễ trong chăm sóc tiền sản</a:t>
            </a:r>
            <a:endParaRPr lang="en-US" dirty="0" smtClean="0"/>
          </a:p>
          <a:p>
            <a:pPr lvl="2"/>
            <a:r>
              <a:rPr lang="en-US" smtClean="0"/>
              <a:t>Sanh non</a:t>
            </a:r>
            <a:endParaRPr lang="en-US" dirty="0" smtClean="0"/>
          </a:p>
          <a:p>
            <a:pPr lvl="2"/>
            <a:r>
              <a:rPr lang="en-US" smtClean="0"/>
              <a:t>Tác dụng có hại đối với trẻ em</a:t>
            </a:r>
            <a:endParaRPr lang="en-US" dirty="0" smtClean="0"/>
          </a:p>
          <a:p>
            <a:pPr lvl="2"/>
            <a:r>
              <a:rPr lang="en-US" smtClean="0"/>
              <a:t>Tăng chi phí: tổng chi phí công phải chi trả cho mang thai ngoài ý muốn là </a:t>
            </a:r>
            <a:r>
              <a:rPr lang="en-US" dirty="0" smtClean="0"/>
              <a:t>$</a:t>
            </a:r>
            <a:r>
              <a:rPr lang="en-US" smtClean="0"/>
              <a:t>12.8 tỉ </a:t>
            </a:r>
            <a:r>
              <a:rPr lang="en-US" dirty="0" smtClean="0"/>
              <a:t>(2008)</a:t>
            </a:r>
          </a:p>
          <a:p>
            <a:pPr lvl="2"/>
            <a:r>
              <a:rPr lang="en-US" smtClean="0"/>
              <a:t>Tỉ lệ mang thai ngoài ý muốn tại Mỹ là 51%</a:t>
            </a:r>
            <a:endParaRPr lang="en-US" dirty="0" smtClean="0"/>
          </a:p>
          <a:p>
            <a:pPr marL="0" indent="0" algn="r">
              <a:buNone/>
            </a:pPr>
            <a:endParaRPr lang="en-US" sz="1300" dirty="0" smtClean="0">
              <a:cs typeface="Calibri"/>
            </a:endParaRPr>
          </a:p>
          <a:p>
            <a:pPr marL="0" indent="0" algn="r">
              <a:buNone/>
            </a:pPr>
            <a:endParaRPr lang="en-US" sz="1300" dirty="0" smtClean="0">
              <a:cs typeface="Calibri"/>
            </a:endParaRPr>
          </a:p>
          <a:p>
            <a:pPr marL="0" indent="0" algn="r">
              <a:buNone/>
            </a:pPr>
            <a:endParaRPr lang="en-US" sz="1300" dirty="0">
              <a:cs typeface="Calibri"/>
            </a:endParaRPr>
          </a:p>
          <a:p>
            <a:pPr marL="0" indent="0" algn="r">
              <a:buNone/>
            </a:pPr>
            <a:endParaRPr lang="en-US" sz="1300" dirty="0" smtClean="0">
              <a:cs typeface="Calibri"/>
            </a:endParaRPr>
          </a:p>
          <a:p>
            <a:pPr marL="0" indent="0" algn="r">
              <a:buNone/>
            </a:pPr>
            <a:r>
              <a:rPr lang="en-US" sz="1300" dirty="0" err="1" smtClean="0">
                <a:cs typeface="Calibri"/>
              </a:rPr>
              <a:t>Guttmacher</a:t>
            </a:r>
            <a:r>
              <a:rPr lang="en-US" sz="1300" dirty="0" smtClean="0">
                <a:cs typeface="Calibri"/>
              </a:rPr>
              <a:t> </a:t>
            </a:r>
            <a:r>
              <a:rPr lang="en-US" sz="1300" dirty="0">
                <a:cs typeface="Calibri"/>
              </a:rPr>
              <a:t>Institute.  Fact Sheet: Unintended pregnancy in the U.S. October, 2013</a:t>
            </a:r>
            <a:r>
              <a:rPr lang="en-US" sz="1300" dirty="0" smtClean="0">
                <a:cs typeface="Calibri"/>
              </a:rPr>
              <a:t>.</a:t>
            </a:r>
            <a:endParaRPr lang="en-US" sz="1300" dirty="0">
              <a:cs typeface="Calibri"/>
            </a:endParaRPr>
          </a:p>
        </p:txBody>
      </p:sp>
    </p:spTree>
    <p:extLst>
      <p:ext uri="{BB962C8B-B14F-4D97-AF65-F5344CB8AC3E}">
        <p14:creationId xmlns:p14="http://schemas.microsoft.com/office/powerpoint/2010/main" val="3510788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Tư vấn BN</a:t>
            </a:r>
            <a:endParaRPr lang="en-US" dirty="0"/>
          </a:p>
        </p:txBody>
      </p:sp>
      <p:sp>
        <p:nvSpPr>
          <p:cNvPr id="3" name="Content Placeholder 2"/>
          <p:cNvSpPr>
            <a:spLocks noGrp="1"/>
          </p:cNvSpPr>
          <p:nvPr>
            <p:ph idx="1"/>
          </p:nvPr>
        </p:nvSpPr>
        <p:spPr/>
        <p:txBody>
          <a:bodyPr>
            <a:normAutofit/>
          </a:bodyPr>
          <a:lstStyle/>
          <a:p>
            <a:r>
              <a:rPr lang="en-US" smtClean="0"/>
              <a:t>Quan trọng: thảo luận khả năng bị tống xuất</a:t>
            </a:r>
            <a:endParaRPr lang="en-US" dirty="0" smtClean="0"/>
          </a:p>
          <a:p>
            <a:pPr lvl="1"/>
            <a:r>
              <a:rPr lang="en-US" smtClean="0"/>
              <a:t>Thảo luận về triệu chứng: đau quặn bụng, xuất huyết</a:t>
            </a:r>
            <a:endParaRPr lang="en-US" dirty="0" smtClean="0"/>
          </a:p>
          <a:p>
            <a:r>
              <a:rPr lang="en-US" smtClean="0"/>
              <a:t>Thảo luận về dây DCTC</a:t>
            </a:r>
            <a:endParaRPr lang="en-US" dirty="0" smtClean="0"/>
          </a:p>
          <a:p>
            <a:pPr lvl="1"/>
            <a:r>
              <a:rPr lang="en-US" smtClean="0"/>
              <a:t>Có thể không nhìn thấy được</a:t>
            </a:r>
          </a:p>
          <a:p>
            <a:pPr lvl="1"/>
            <a:r>
              <a:rPr lang="en-US" smtClean="0"/>
              <a:t>Có thể cần được cắt bớt vì có thể quá dài sau khi TC gò.</a:t>
            </a:r>
            <a:endParaRPr lang="en-US" dirty="0" smtClean="0"/>
          </a:p>
        </p:txBody>
      </p:sp>
    </p:spTree>
    <p:extLst>
      <p:ext uri="{BB962C8B-B14F-4D97-AF65-F5344CB8AC3E}">
        <p14:creationId xmlns:p14="http://schemas.microsoft.com/office/powerpoint/2010/main" val="30413867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Implants trong thời kỳ hậu sản</a:t>
            </a:r>
            <a:endParaRPr lang="en-US" dirty="0"/>
          </a:p>
        </p:txBody>
      </p:sp>
      <p:sp>
        <p:nvSpPr>
          <p:cNvPr id="3" name="Content Placeholder 2"/>
          <p:cNvSpPr>
            <a:spLocks noGrp="1"/>
          </p:cNvSpPr>
          <p:nvPr>
            <p:ph idx="1"/>
          </p:nvPr>
        </p:nvSpPr>
        <p:spPr/>
        <p:txBody>
          <a:bodyPr/>
          <a:lstStyle/>
          <a:p>
            <a:r>
              <a:rPr lang="en-US" smtClean="0"/>
              <a:t>Nguy cơ thấp được ghi nhận trong thời kỳ hậu sản</a:t>
            </a:r>
            <a:endParaRPr lang="en-US" dirty="0" smtClean="0"/>
          </a:p>
          <a:p>
            <a:r>
              <a:rPr lang="en-US" smtClean="0"/>
              <a:t>Đơn giản</a:t>
            </a:r>
            <a:endParaRPr lang="en-US" dirty="0" smtClean="0"/>
          </a:p>
          <a:p>
            <a:r>
              <a:rPr lang="en-US" smtClean="0"/>
              <a:t>Không thay đổi trong cách đặt</a:t>
            </a:r>
            <a:endParaRPr lang="en-US" dirty="0" smtClean="0"/>
          </a:p>
          <a:p>
            <a:r>
              <a:rPr lang="en-US" smtClean="0"/>
              <a:t>Không có nguy cơ bị tống xuất</a:t>
            </a:r>
            <a:endParaRPr lang="en-US" dirty="0"/>
          </a:p>
        </p:txBody>
      </p:sp>
    </p:spTree>
    <p:extLst>
      <p:ext uri="{BB962C8B-B14F-4D97-AF65-F5344CB8AC3E}">
        <p14:creationId xmlns:p14="http://schemas.microsoft.com/office/powerpoint/2010/main" val="1451521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Implant và cho con bú</a:t>
            </a:r>
            <a:endParaRPr lang="en-US" dirty="0"/>
          </a:p>
        </p:txBody>
      </p:sp>
      <p:sp>
        <p:nvSpPr>
          <p:cNvPr id="3" name="Content Placeholder 2"/>
          <p:cNvSpPr>
            <a:spLocks noGrp="1"/>
          </p:cNvSpPr>
          <p:nvPr>
            <p:ph idx="1"/>
          </p:nvPr>
        </p:nvSpPr>
        <p:spPr/>
        <p:txBody>
          <a:bodyPr>
            <a:normAutofit fontScale="92500"/>
          </a:bodyPr>
          <a:lstStyle/>
          <a:p>
            <a:pPr marL="0" indent="0" algn="r">
              <a:buNone/>
            </a:pPr>
            <a:endParaRPr lang="en-US" sz="1400" dirty="0" smtClean="0"/>
          </a:p>
          <a:p>
            <a:r>
              <a:rPr lang="en-US" sz="2800" dirty="0" err="1" smtClean="0"/>
              <a:t>Taneepanichskul</a:t>
            </a:r>
            <a:r>
              <a:rPr lang="en-US" sz="2800" smtClean="0"/>
              <a:t>: nghiên cứu đoàn hệ tiền cứu không ngẫu nhiên</a:t>
            </a:r>
            <a:endParaRPr lang="en-US" sz="2800" dirty="0" smtClean="0"/>
          </a:p>
          <a:p>
            <a:pPr lvl="1"/>
            <a:r>
              <a:rPr lang="en-US" sz="2400" smtClean="0"/>
              <a:t>80 cặp mẹ-con</a:t>
            </a:r>
            <a:endParaRPr lang="en-US" sz="2400" dirty="0" smtClean="0"/>
          </a:p>
          <a:p>
            <a:pPr lvl="1"/>
            <a:r>
              <a:rPr lang="en-US" sz="2400" err="1" smtClean="0"/>
              <a:t>Implanon</a:t>
            </a:r>
            <a:r>
              <a:rPr lang="en-US" sz="2400" smtClean="0"/>
              <a:t> so sánh với </a:t>
            </a:r>
            <a:r>
              <a:rPr lang="en-US" sz="2400" dirty="0" smtClean="0"/>
              <a:t>Cu IUD</a:t>
            </a:r>
          </a:p>
          <a:p>
            <a:pPr lvl="1"/>
            <a:r>
              <a:rPr lang="en-US" sz="2400" smtClean="0"/>
              <a:t>28-56 ngày hậu sản</a:t>
            </a:r>
            <a:endParaRPr lang="en-US" sz="2400" dirty="0" smtClean="0"/>
          </a:p>
          <a:p>
            <a:pPr lvl="1"/>
            <a:r>
              <a:rPr lang="en-US" sz="2400" smtClean="0"/>
              <a:t>Không khác biệt về</a:t>
            </a:r>
            <a:endParaRPr lang="en-US" sz="2400" dirty="0" smtClean="0"/>
          </a:p>
          <a:p>
            <a:pPr lvl="2"/>
            <a:r>
              <a:rPr lang="en-US" sz="2000" smtClean="0"/>
              <a:t>Chế tiết sữa, thành phần sữa, tỉ lệ phải bổ sung sữa thay thế.</a:t>
            </a:r>
          </a:p>
          <a:p>
            <a:pPr lvl="2"/>
            <a:r>
              <a:rPr lang="en-US" sz="2000" smtClean="0"/>
              <a:t>Tốc độ tăng trưởng của trẻ lúc 4 tháng/ 3 tuổi  </a:t>
            </a:r>
            <a:endParaRPr lang="en-US" sz="2000" dirty="0"/>
          </a:p>
          <a:p>
            <a:pPr marL="0" indent="0" algn="r">
              <a:buNone/>
            </a:pPr>
            <a:endParaRPr lang="en-US" sz="1400" dirty="0" smtClean="0"/>
          </a:p>
          <a:p>
            <a:pPr marL="0" indent="0" algn="r">
              <a:buNone/>
            </a:pPr>
            <a:endParaRPr lang="en-US" sz="1400" dirty="0"/>
          </a:p>
          <a:p>
            <a:pPr marL="0" indent="0" algn="r">
              <a:buNone/>
            </a:pPr>
            <a:endParaRPr lang="en-US" sz="1400" dirty="0" smtClean="0"/>
          </a:p>
          <a:p>
            <a:pPr marL="0" indent="0" algn="r">
              <a:buNone/>
            </a:pPr>
            <a:r>
              <a:rPr lang="en-US" sz="1400" dirty="0" err="1" smtClean="0"/>
              <a:t>Taneepanichskul</a:t>
            </a:r>
            <a:r>
              <a:rPr lang="en-US" sz="1400" dirty="0" smtClean="0"/>
              <a:t>, Contraception 2006;73:368-71</a:t>
            </a:r>
          </a:p>
        </p:txBody>
      </p:sp>
    </p:spTree>
    <p:extLst>
      <p:ext uri="{BB962C8B-B14F-4D97-AF65-F5344CB8AC3E}">
        <p14:creationId xmlns:p14="http://schemas.microsoft.com/office/powerpoint/2010/main" val="844989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Implant và cho con bú: </a:t>
            </a:r>
            <a:r>
              <a:rPr lang="en-US" dirty="0" smtClean="0"/>
              <a:t>RCTs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Braga et al, 2015</a:t>
            </a:r>
          </a:p>
          <a:p>
            <a:pPr lvl="1"/>
            <a:r>
              <a:rPr lang="en-US" smtClean="0"/>
              <a:t>24 phụ nữ</a:t>
            </a:r>
            <a:endParaRPr lang="en-US" dirty="0" smtClean="0"/>
          </a:p>
          <a:p>
            <a:pPr lvl="1"/>
            <a:r>
              <a:rPr lang="en-US" smtClean="0"/>
              <a:t>Implant so sánh với không dùng BPTT</a:t>
            </a:r>
            <a:endParaRPr lang="en-US" dirty="0" smtClean="0"/>
          </a:p>
          <a:p>
            <a:pPr lvl="1"/>
            <a:r>
              <a:rPr lang="en-US" smtClean="0"/>
              <a:t>Đo sữa bằng đồng vị ổn định D2O</a:t>
            </a:r>
          </a:p>
          <a:p>
            <a:pPr lvl="1"/>
            <a:r>
              <a:rPr lang="en-US" smtClean="0"/>
              <a:t>Không khác biệt về tỉ lệ cho con bú hoàn toàn và cân nặng trẻ lúc 6 tuần</a:t>
            </a:r>
            <a:endParaRPr lang="en-US" dirty="0" smtClean="0"/>
          </a:p>
          <a:p>
            <a:r>
              <a:rPr lang="en-US" smtClean="0"/>
              <a:t>Gurtcheff </a:t>
            </a:r>
            <a:r>
              <a:rPr lang="en-US" dirty="0" smtClean="0"/>
              <a:t>et al, 2011</a:t>
            </a:r>
          </a:p>
          <a:p>
            <a:pPr lvl="1"/>
            <a:r>
              <a:rPr lang="en-US" smtClean="0"/>
              <a:t>69 phụ nữ</a:t>
            </a:r>
          </a:p>
          <a:p>
            <a:pPr lvl="1"/>
            <a:r>
              <a:rPr lang="en-US" smtClean="0"/>
              <a:t>Đặt implant ngay lập tức hay 4-8 tuần sau sanh</a:t>
            </a:r>
          </a:p>
          <a:p>
            <a:pPr lvl="1"/>
            <a:r>
              <a:rPr lang="en-US" smtClean="0"/>
              <a:t>Không khác biệt về thời gian tạo sữa và tỉ lệ không tiết sữa</a:t>
            </a:r>
            <a:endParaRPr lang="en-US" dirty="0" smtClean="0"/>
          </a:p>
          <a:p>
            <a:pPr marL="0" indent="0" algn="r">
              <a:buNone/>
            </a:pPr>
            <a:r>
              <a:rPr lang="de-DE" sz="1800" smtClean="0">
                <a:cs typeface="Calibri"/>
              </a:rPr>
              <a:t>Obstet </a:t>
            </a:r>
            <a:r>
              <a:rPr lang="de-DE" sz="1800" dirty="0" smtClean="0">
                <a:cs typeface="Calibri"/>
              </a:rPr>
              <a:t>Gynecol. 2011 May;117(5):1114-21</a:t>
            </a:r>
          </a:p>
          <a:p>
            <a:pPr marL="0" indent="0" algn="r">
              <a:buNone/>
            </a:pPr>
            <a:r>
              <a:rPr lang="en-US" sz="1800" dirty="0" smtClean="0">
                <a:cs typeface="Calibri"/>
              </a:rPr>
              <a:t>Contraception. 2015 Dec;92(6):536-42</a:t>
            </a:r>
          </a:p>
          <a:p>
            <a:pPr marL="457200" lvl="1" indent="0" algn="r">
              <a:buNone/>
            </a:pPr>
            <a:endParaRPr lang="en-US" dirty="0" smtClean="0"/>
          </a:p>
        </p:txBody>
      </p:sp>
    </p:spTree>
    <p:extLst>
      <p:ext uri="{BB962C8B-B14F-4D97-AF65-F5344CB8AC3E}">
        <p14:creationId xmlns:p14="http://schemas.microsoft.com/office/powerpoint/2010/main" val="4184643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lợi ích khác</a:t>
            </a:r>
            <a:endParaRPr lang="en-US" dirty="0"/>
          </a:p>
        </p:txBody>
      </p:sp>
      <p:sp>
        <p:nvSpPr>
          <p:cNvPr id="3" name="Content Placeholder 2"/>
          <p:cNvSpPr>
            <a:spLocks noGrp="1"/>
          </p:cNvSpPr>
          <p:nvPr>
            <p:ph idx="1"/>
          </p:nvPr>
        </p:nvSpPr>
        <p:spPr/>
        <p:txBody>
          <a:bodyPr/>
          <a:lstStyle/>
          <a:p>
            <a:r>
              <a:rPr lang="en-US" smtClean="0"/>
              <a:t>LARC sau sanh giảm chi phí!</a:t>
            </a:r>
            <a:endParaRPr lang="en-US" dirty="0" smtClean="0"/>
          </a:p>
          <a:p>
            <a:pPr marL="0" indent="0" algn="r">
              <a:buNone/>
            </a:pPr>
            <a:r>
              <a:rPr lang="de-DE" sz="1400" dirty="0" smtClean="0"/>
              <a:t>Han, Am J Obstet Gynecol. 2014 Jul;211(1):24</a:t>
            </a:r>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7391400" cy="570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234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LARC thời kỳ hậu sản giảm chi phí</a:t>
            </a: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9538" y="1600200"/>
            <a:ext cx="51649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863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LARC thời kỳ hậu sản</a:t>
            </a:r>
            <a:endParaRPr lang="en-US" dirty="0"/>
          </a:p>
        </p:txBody>
      </p:sp>
      <p:sp>
        <p:nvSpPr>
          <p:cNvPr id="3" name="Content Placeholder 2"/>
          <p:cNvSpPr>
            <a:spLocks noGrp="1"/>
          </p:cNvSpPr>
          <p:nvPr>
            <p:ph idx="1"/>
          </p:nvPr>
        </p:nvSpPr>
        <p:spPr/>
        <p:txBody>
          <a:bodyPr/>
          <a:lstStyle/>
          <a:p>
            <a:r>
              <a:rPr lang="en-US" smtClean="0"/>
              <a:t>Tỉ lệ hài lòng cao!</a:t>
            </a:r>
            <a:endParaRPr lang="en-US" dirty="0" smtClean="0"/>
          </a:p>
          <a:p>
            <a:pPr lvl="1"/>
            <a:r>
              <a:rPr lang="en-US" dirty="0" smtClean="0"/>
              <a:t>Woo, et al., 2015</a:t>
            </a:r>
          </a:p>
          <a:p>
            <a:pPr lvl="1"/>
            <a:r>
              <a:rPr lang="en-US" smtClean="0"/>
              <a:t>Đoàn hệ tiền cứu 113 phụ nữ được đặt ngay sau sổ nhau</a:t>
            </a:r>
          </a:p>
          <a:p>
            <a:pPr lvl="1"/>
            <a:r>
              <a:rPr lang="en-US" smtClean="0"/>
              <a:t>Tỉ lệ hài lòng cao trong cả nhóm LARC và implant sau 12 tháng</a:t>
            </a:r>
            <a:endParaRPr lang="en-US" dirty="0" smtClean="0"/>
          </a:p>
          <a:p>
            <a:pPr lvl="2"/>
            <a:r>
              <a:rPr lang="en-US" smtClean="0"/>
              <a:t>81</a:t>
            </a:r>
            <a:r>
              <a:rPr lang="en-US" dirty="0" smtClean="0"/>
              <a:t>% v 84% (p=0.96)</a:t>
            </a:r>
          </a:p>
          <a:p>
            <a:pPr lvl="1"/>
            <a:endParaRPr lang="en-US" dirty="0"/>
          </a:p>
        </p:txBody>
      </p:sp>
    </p:spTree>
    <p:extLst>
      <p:ext uri="{BB962C8B-B14F-4D97-AF65-F5344CB8AC3E}">
        <p14:creationId xmlns:p14="http://schemas.microsoft.com/office/powerpoint/2010/main" val="3585009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Sau phá thai</a:t>
            </a:r>
            <a:endParaRPr lang="en-US" dirty="0"/>
          </a:p>
        </p:txBody>
      </p:sp>
      <p:sp>
        <p:nvSpPr>
          <p:cNvPr id="3" name="Content Placeholder 2"/>
          <p:cNvSpPr>
            <a:spLocks noGrp="1"/>
          </p:cNvSpPr>
          <p:nvPr>
            <p:ph idx="1"/>
          </p:nvPr>
        </p:nvSpPr>
        <p:spPr/>
        <p:txBody>
          <a:bodyPr>
            <a:normAutofit/>
          </a:bodyPr>
          <a:lstStyle/>
          <a:p>
            <a:r>
              <a:rPr lang="en-US" smtClean="0"/>
              <a:t>Đặt DCTC </a:t>
            </a:r>
            <a:r>
              <a:rPr lang="en-US" smtClean="0"/>
              <a:t>theo sau nong và nạo:</a:t>
            </a:r>
            <a:endParaRPr lang="en-US" dirty="0" smtClean="0"/>
          </a:p>
          <a:p>
            <a:pPr lvl="1"/>
            <a:r>
              <a:rPr lang="en-US" smtClean="0"/>
              <a:t>An toàn</a:t>
            </a:r>
            <a:endParaRPr lang="en-US" dirty="0" smtClean="0"/>
          </a:p>
          <a:p>
            <a:pPr lvl="1"/>
            <a:r>
              <a:rPr lang="en-US" smtClean="0"/>
              <a:t>Hiệu quả</a:t>
            </a:r>
            <a:endParaRPr lang="en-US" dirty="0" smtClean="0"/>
          </a:p>
          <a:p>
            <a:r>
              <a:rPr lang="en-US"/>
              <a:t>3</a:t>
            </a:r>
            <a:r>
              <a:rPr lang="en-US" smtClean="0"/>
              <a:t> nghiên cứu quan sát</a:t>
            </a:r>
            <a:endParaRPr lang="en-US" dirty="0" smtClean="0"/>
          </a:p>
          <a:p>
            <a:r>
              <a:rPr lang="en-US" dirty="0" smtClean="0"/>
              <a:t>3 RCTs</a:t>
            </a:r>
          </a:p>
          <a:p>
            <a:pPr marL="0" indent="0" algn="r">
              <a:buNone/>
            </a:pPr>
            <a:endParaRPr lang="en-US" sz="1400" dirty="0" smtClean="0">
              <a:cs typeface="Calibri"/>
            </a:endParaRPr>
          </a:p>
          <a:p>
            <a:pPr marL="0" indent="0" algn="r">
              <a:buNone/>
            </a:pPr>
            <a:endParaRPr lang="en-US" sz="1400" dirty="0">
              <a:cs typeface="Calibri"/>
            </a:endParaRPr>
          </a:p>
          <a:p>
            <a:pPr marL="0" indent="0" algn="r">
              <a:buNone/>
            </a:pPr>
            <a:endParaRPr lang="en-US" sz="1400" dirty="0" smtClean="0">
              <a:cs typeface="Calibri"/>
            </a:endParaRPr>
          </a:p>
          <a:p>
            <a:pPr marL="0" indent="0" algn="r">
              <a:buNone/>
            </a:pPr>
            <a:endParaRPr lang="en-US" sz="1400" dirty="0">
              <a:cs typeface="Calibri"/>
            </a:endParaRPr>
          </a:p>
          <a:p>
            <a:pPr marL="0" indent="0" algn="r">
              <a:buNone/>
            </a:pPr>
            <a:endParaRPr lang="en-US" sz="1400" dirty="0" smtClean="0">
              <a:cs typeface="Calibri"/>
            </a:endParaRPr>
          </a:p>
          <a:p>
            <a:pPr marL="0" indent="0" algn="r">
              <a:buNone/>
            </a:pPr>
            <a:r>
              <a:rPr lang="en-US" sz="1400" dirty="0" smtClean="0">
                <a:cs typeface="Calibri"/>
              </a:rPr>
              <a:t>Goodman,2008; </a:t>
            </a:r>
            <a:r>
              <a:rPr lang="en-US" sz="1400" dirty="0" err="1" smtClean="0">
                <a:cs typeface="Calibri"/>
              </a:rPr>
              <a:t>Drey</a:t>
            </a:r>
            <a:r>
              <a:rPr lang="en-US" sz="1400" dirty="0" smtClean="0">
                <a:cs typeface="Calibri"/>
              </a:rPr>
              <a:t>, 2009; Fox, 2011; </a:t>
            </a:r>
            <a:r>
              <a:rPr lang="en-US" sz="1400" dirty="0" err="1" smtClean="0">
                <a:cs typeface="Calibri"/>
              </a:rPr>
              <a:t>Bednarek</a:t>
            </a:r>
            <a:r>
              <a:rPr lang="en-US" sz="1400" dirty="0" smtClean="0">
                <a:cs typeface="Calibri"/>
              </a:rPr>
              <a:t>, 2011; Cremer, 2011; </a:t>
            </a:r>
            <a:r>
              <a:rPr lang="en-US" sz="1400" dirty="0" err="1" smtClean="0">
                <a:cs typeface="Calibri"/>
              </a:rPr>
              <a:t>Hohmann</a:t>
            </a:r>
            <a:r>
              <a:rPr lang="en-US" sz="1400" dirty="0" smtClean="0">
                <a:cs typeface="Calibri"/>
              </a:rPr>
              <a:t>, 2012. </a:t>
            </a:r>
            <a:endParaRPr lang="en-US" sz="1400" dirty="0">
              <a:cs typeface="Calibri"/>
            </a:endParaRPr>
          </a:p>
          <a:p>
            <a:pPr marL="0" indent="0">
              <a:buNone/>
            </a:pPr>
            <a:endParaRPr lang="en-US" dirty="0"/>
          </a:p>
        </p:txBody>
      </p:sp>
    </p:spTree>
    <p:extLst>
      <p:ext uri="{BB962C8B-B14F-4D97-AF65-F5344CB8AC3E}">
        <p14:creationId xmlns:p14="http://schemas.microsoft.com/office/powerpoint/2010/main" val="4282529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dirty="0"/>
          </a:p>
        </p:txBody>
      </p:sp>
      <p:sp>
        <p:nvSpPr>
          <p:cNvPr id="3" name="Content Placeholder 2"/>
          <p:cNvSpPr>
            <a:spLocks noGrp="1"/>
          </p:cNvSpPr>
          <p:nvPr>
            <p:ph idx="1"/>
          </p:nvPr>
        </p:nvSpPr>
        <p:spPr>
          <a:xfrm>
            <a:off x="457200" y="1524000"/>
            <a:ext cx="8229600" cy="4602163"/>
          </a:xfrm>
        </p:spPr>
        <p:txBody>
          <a:bodyPr>
            <a:normAutofit fontScale="47500" lnSpcReduction="20000"/>
          </a:bodyPr>
          <a:lstStyle/>
          <a:p>
            <a:r>
              <a:rPr lang="en-US" sz="4200" smtClean="0"/>
              <a:t>Tỉ lệ tống xuất thấp</a:t>
            </a:r>
          </a:p>
          <a:p>
            <a:pPr lvl="1"/>
            <a:r>
              <a:rPr lang="en-US" sz="4200" smtClean="0"/>
              <a:t>Sau tam cá nguyệt đầu </a:t>
            </a:r>
            <a:r>
              <a:rPr lang="en-US" sz="4200" smtClean="0"/>
              <a:t>nong và nạo</a:t>
            </a:r>
            <a:r>
              <a:rPr lang="en-US" sz="4200" smtClean="0"/>
              <a:t>: </a:t>
            </a:r>
            <a:r>
              <a:rPr lang="en-US" sz="4200"/>
              <a:t>0.8%-5%</a:t>
            </a:r>
          </a:p>
          <a:p>
            <a:pPr lvl="2"/>
            <a:r>
              <a:rPr lang="en-US" sz="4200" smtClean="0"/>
              <a:t>Bednarek nhận thấy tỉ lệ tống xuất là 5% đối với đặt ngay lập tức và 2.7% đối với trì hoãn </a:t>
            </a:r>
            <a:r>
              <a:rPr lang="en-US" sz="4200" dirty="0" smtClean="0"/>
              <a:t>(</a:t>
            </a:r>
            <a:r>
              <a:rPr lang="en-US" sz="4200" smtClean="0"/>
              <a:t>p=0.19)</a:t>
            </a:r>
          </a:p>
          <a:p>
            <a:pPr lvl="1"/>
            <a:r>
              <a:rPr lang="en-US" sz="4200" smtClean="0"/>
              <a:t>Sau tam cá nguyệt thứ 2: </a:t>
            </a:r>
            <a:r>
              <a:rPr lang="en-US" sz="4200" dirty="0" smtClean="0"/>
              <a:t>3%-7%</a:t>
            </a:r>
          </a:p>
          <a:p>
            <a:pPr lvl="2"/>
            <a:r>
              <a:rPr lang="en-US" sz="4200" smtClean="0"/>
              <a:t>Cremer nhận thấy 3.1% đối với đặt ngay lập tức và 0% đối với trì hoãn </a:t>
            </a:r>
            <a:r>
              <a:rPr lang="en-US" sz="4200" dirty="0" smtClean="0"/>
              <a:t>(p=1.0)</a:t>
            </a:r>
          </a:p>
          <a:p>
            <a:pPr lvl="3"/>
            <a:r>
              <a:rPr lang="en-US" sz="4200" smtClean="0"/>
              <a:t>Nghiên cứu bao gồm thai </a:t>
            </a:r>
            <a:r>
              <a:rPr lang="en-US" sz="4200" dirty="0" smtClean="0"/>
              <a:t>&gt;</a:t>
            </a:r>
            <a:r>
              <a:rPr lang="en-US" sz="4200" smtClean="0"/>
              <a:t>12 tuần</a:t>
            </a:r>
            <a:endParaRPr lang="en-US" sz="4200" dirty="0" smtClean="0"/>
          </a:p>
          <a:p>
            <a:pPr lvl="2"/>
            <a:r>
              <a:rPr lang="en-US" sz="4200" smtClean="0"/>
              <a:t>Hohmann nhận thấy  6.8% đối </a:t>
            </a:r>
            <a:r>
              <a:rPr lang="en-US" sz="4200"/>
              <a:t>với đặt ngay lập tức và </a:t>
            </a:r>
            <a:r>
              <a:rPr lang="en-US" sz="4200" smtClean="0"/>
              <a:t>5% </a:t>
            </a:r>
            <a:r>
              <a:rPr lang="en-US" sz="4200"/>
              <a:t>đối với trì </a:t>
            </a:r>
            <a:r>
              <a:rPr lang="en-US" sz="4200" smtClean="0"/>
              <a:t>hoãn </a:t>
            </a:r>
            <a:r>
              <a:rPr lang="en-US" sz="4200" dirty="0" smtClean="0"/>
              <a:t>(p=1.0)</a:t>
            </a:r>
          </a:p>
          <a:p>
            <a:pPr lvl="3"/>
            <a:r>
              <a:rPr lang="en-US" sz="4200"/>
              <a:t>Nghiên cứu bao gồm thai &gt;</a:t>
            </a:r>
            <a:r>
              <a:rPr lang="en-US" sz="4200" smtClean="0"/>
              <a:t>15 </a:t>
            </a:r>
            <a:r>
              <a:rPr lang="en-US" sz="4200"/>
              <a:t>tuần</a:t>
            </a:r>
          </a:p>
          <a:p>
            <a:pPr marL="1371600" lvl="3" indent="0">
              <a:buNone/>
            </a:pPr>
            <a:endParaRPr lang="en-US" dirty="0" smtClean="0"/>
          </a:p>
          <a:p>
            <a:endParaRPr lang="en-US" dirty="0"/>
          </a:p>
          <a:p>
            <a:endParaRPr lang="en-US" sz="1400" dirty="0" smtClean="0"/>
          </a:p>
          <a:p>
            <a:pPr marL="0" indent="0" algn="r">
              <a:buNone/>
            </a:pPr>
            <a:endParaRPr lang="en-US" sz="1400" dirty="0"/>
          </a:p>
          <a:p>
            <a:pPr marL="0" indent="0" algn="r">
              <a:buNone/>
            </a:pPr>
            <a:endParaRPr lang="en-US" sz="1400" dirty="0"/>
          </a:p>
          <a:p>
            <a:pPr marL="0" indent="0" algn="r">
              <a:buNone/>
            </a:pPr>
            <a:endParaRPr lang="en-US" sz="1400" dirty="0" smtClean="0"/>
          </a:p>
          <a:p>
            <a:pPr marL="0" indent="0" algn="r">
              <a:buNone/>
            </a:pPr>
            <a:endParaRPr lang="en-US" sz="1400" dirty="0"/>
          </a:p>
          <a:p>
            <a:pPr marL="0" indent="0" algn="r">
              <a:buNone/>
            </a:pPr>
            <a:r>
              <a:rPr lang="en-US" sz="2200" dirty="0" smtClean="0"/>
              <a:t>Contraception. 2008 Aug;78(2):136-42</a:t>
            </a:r>
          </a:p>
          <a:p>
            <a:pPr marL="0" indent="0" algn="r">
              <a:buNone/>
            </a:pPr>
            <a:r>
              <a:rPr lang="en-US" sz="2200" dirty="0" smtClean="0"/>
              <a:t>Contraception. 2009 May;79(5):397-402</a:t>
            </a:r>
          </a:p>
          <a:p>
            <a:pPr marL="0" indent="0" algn="r">
              <a:buNone/>
            </a:pPr>
            <a:r>
              <a:rPr lang="en-US" sz="2200" dirty="0" smtClean="0"/>
              <a:t>Contraception. 2011 Jan;83(1):34-40</a:t>
            </a:r>
          </a:p>
          <a:p>
            <a:endParaRPr lang="en-US" sz="2200" dirty="0"/>
          </a:p>
        </p:txBody>
      </p:sp>
    </p:spTree>
    <p:extLst>
      <p:ext uri="{BB962C8B-B14F-4D97-AF65-F5344CB8AC3E}">
        <p14:creationId xmlns:p14="http://schemas.microsoft.com/office/powerpoint/2010/main" val="1723921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dirty="0"/>
          </a:p>
        </p:txBody>
      </p:sp>
      <p:sp>
        <p:nvSpPr>
          <p:cNvPr id="3" name="Content Placeholder 2"/>
          <p:cNvSpPr>
            <a:spLocks noGrp="1"/>
          </p:cNvSpPr>
          <p:nvPr>
            <p:ph idx="1"/>
          </p:nvPr>
        </p:nvSpPr>
        <p:spPr/>
        <p:txBody>
          <a:bodyPr/>
          <a:lstStyle/>
          <a:p>
            <a:r>
              <a:rPr lang="en-US" smtClean="0"/>
              <a:t>Thủ thuật an toàn</a:t>
            </a:r>
            <a:endParaRPr lang="en-US" dirty="0" smtClean="0"/>
          </a:p>
          <a:p>
            <a:pPr lvl="1"/>
            <a:r>
              <a:rPr lang="en-US" smtClean="0"/>
              <a:t>Tỉ lệ nhiễm trùng </a:t>
            </a:r>
            <a:r>
              <a:rPr lang="en-US" dirty="0" smtClean="0"/>
              <a:t>0%-2.7%</a:t>
            </a:r>
          </a:p>
          <a:p>
            <a:pPr lvl="1"/>
            <a:r>
              <a:rPr lang="en-US" smtClean="0"/>
              <a:t>Tỉ lệ thủng TC: </a:t>
            </a:r>
            <a:r>
              <a:rPr lang="en-US" dirty="0" smtClean="0"/>
              <a:t>0%</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0" indent="0" algn="r">
              <a:buNone/>
            </a:pPr>
            <a:r>
              <a:rPr lang="en-US" sz="1400" dirty="0" smtClean="0"/>
              <a:t>Contraception. 2008 Aug;78(2):136-42</a:t>
            </a:r>
          </a:p>
          <a:p>
            <a:pPr marL="0" indent="0" algn="r">
              <a:buNone/>
            </a:pPr>
            <a:r>
              <a:rPr lang="en-US" sz="1400" dirty="0" smtClean="0"/>
              <a:t>Contraception. 2009 May;79(5):397-402</a:t>
            </a:r>
          </a:p>
          <a:p>
            <a:pPr marL="0" indent="0" algn="r">
              <a:buNone/>
            </a:pPr>
            <a:r>
              <a:rPr lang="en-US" sz="1400" dirty="0" smtClean="0"/>
              <a:t>Contraception. 2011 Jan;83(1):34-40</a:t>
            </a:r>
          </a:p>
          <a:p>
            <a:pPr marL="457200" lvl="1" indent="0">
              <a:buNone/>
            </a:pPr>
            <a:endParaRPr lang="en-US" dirty="0" smtClean="0"/>
          </a:p>
        </p:txBody>
      </p:sp>
    </p:spTree>
    <p:extLst>
      <p:ext uri="{BB962C8B-B14F-4D97-AF65-F5344CB8AC3E}">
        <p14:creationId xmlns:p14="http://schemas.microsoft.com/office/powerpoint/2010/main" val="765273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mtClean="0"/>
              <a:t>Tầm quan trọng của khoảng cách giữa các lần sanh</a:t>
            </a:r>
            <a:endParaRPr lang="en-US" dirty="0"/>
          </a:p>
        </p:txBody>
      </p:sp>
      <p:graphicFrame>
        <p:nvGraphicFramePr>
          <p:cNvPr id="4" name="Object 3"/>
          <p:cNvGraphicFramePr>
            <a:graphicFrameLocks noGrp="1" noChangeAspect="1"/>
          </p:cNvGraphicFramePr>
          <p:nvPr>
            <p:ph idx="1"/>
            <p:extLst>
              <p:ext uri="{D42A27DB-BD31-4B8C-83A1-F6EECF244321}">
                <p14:modId xmlns:p14="http://schemas.microsoft.com/office/powerpoint/2010/main" val="3161426971"/>
              </p:ext>
            </p:extLst>
          </p:nvPr>
        </p:nvGraphicFramePr>
        <p:xfrm>
          <a:off x="533400" y="1642107"/>
          <a:ext cx="8153400" cy="448405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45389" y="1246191"/>
            <a:ext cx="7467600" cy="646331"/>
          </a:xfrm>
          <a:prstGeom prst="rect">
            <a:avLst/>
          </a:prstGeom>
          <a:noFill/>
        </p:spPr>
        <p:txBody>
          <a:bodyPr wrap="square" rtlCol="0">
            <a:spAutoFit/>
          </a:bodyPr>
          <a:lstStyle/>
          <a:p>
            <a:r>
              <a:rPr lang="en-US" smtClean="0">
                <a:cs typeface="Calibri"/>
              </a:rPr>
              <a:t>Tỉ số số chênh OR: Khoảng cách mang thai &lt; 6 tháng và 18-23 tháng</a:t>
            </a:r>
            <a:endParaRPr lang="en-US" dirty="0">
              <a:cs typeface="Calibri"/>
            </a:endParaRPr>
          </a:p>
          <a:p>
            <a:endParaRPr lang="en-US" dirty="0"/>
          </a:p>
        </p:txBody>
      </p:sp>
      <p:sp>
        <p:nvSpPr>
          <p:cNvPr id="6" name="TextBox 5"/>
          <p:cNvSpPr txBox="1"/>
          <p:nvPr/>
        </p:nvSpPr>
        <p:spPr>
          <a:xfrm>
            <a:off x="6248400" y="6477000"/>
            <a:ext cx="2590800" cy="276999"/>
          </a:xfrm>
          <a:prstGeom prst="rect">
            <a:avLst/>
          </a:prstGeom>
          <a:noFill/>
        </p:spPr>
        <p:txBody>
          <a:bodyPr wrap="square" rtlCol="0">
            <a:spAutoFit/>
          </a:bodyPr>
          <a:lstStyle/>
          <a:p>
            <a:r>
              <a:rPr lang="en-US" sz="1200" dirty="0" err="1"/>
              <a:t>Conde-Agudelo</a:t>
            </a:r>
            <a:r>
              <a:rPr lang="en-US" sz="1200" dirty="0"/>
              <a:t> et al. </a:t>
            </a:r>
            <a:r>
              <a:rPr lang="en-US" sz="1200" i="1" dirty="0"/>
              <a:t>BMJ</a:t>
            </a:r>
            <a:r>
              <a:rPr lang="en-US" sz="1200" dirty="0"/>
              <a:t> </a:t>
            </a:r>
            <a:r>
              <a:rPr lang="en-US" sz="1200" dirty="0" smtClean="0"/>
              <a:t>2000</a:t>
            </a:r>
            <a:endParaRPr lang="en-US" sz="1200" dirty="0"/>
          </a:p>
        </p:txBody>
      </p:sp>
    </p:spTree>
    <p:extLst>
      <p:ext uri="{BB962C8B-B14F-4D97-AF65-F5344CB8AC3E}">
        <p14:creationId xmlns:p14="http://schemas.microsoft.com/office/powerpoint/2010/main" val="11954080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dirty="0"/>
          </a:p>
        </p:txBody>
      </p:sp>
      <p:sp>
        <p:nvSpPr>
          <p:cNvPr id="3" name="Content Placeholder 2"/>
          <p:cNvSpPr>
            <a:spLocks noGrp="1"/>
          </p:cNvSpPr>
          <p:nvPr>
            <p:ph idx="1"/>
          </p:nvPr>
        </p:nvSpPr>
        <p:spPr/>
        <p:txBody>
          <a:bodyPr>
            <a:normAutofit/>
          </a:bodyPr>
          <a:lstStyle/>
          <a:p>
            <a:r>
              <a:rPr lang="en-US" smtClean="0"/>
              <a:t>Lựa chọn BPTT nên được thực hiện tối ưu hóa trong giai đoạn hậu sản</a:t>
            </a:r>
          </a:p>
          <a:p>
            <a:r>
              <a:rPr lang="en-US" smtClean="0"/>
              <a:t>Đặt DCTC sau sổ nhau nên được sử dụng</a:t>
            </a:r>
          </a:p>
          <a:p>
            <a:r>
              <a:rPr lang="en-US" smtClean="0"/>
              <a:t>An toàn và hiệu quả</a:t>
            </a:r>
          </a:p>
          <a:p>
            <a:r>
              <a:rPr lang="en-US" smtClean="0"/>
              <a:t>Implant là lựa chọn an toàn khác cho BN hậu sản</a:t>
            </a:r>
          </a:p>
        </p:txBody>
      </p:sp>
    </p:spTree>
    <p:extLst>
      <p:ext uri="{BB962C8B-B14F-4D97-AF65-F5344CB8AC3E}">
        <p14:creationId xmlns:p14="http://schemas.microsoft.com/office/powerpoint/2010/main" val="4209315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Tầm quan trọng của KHHGĐ</a:t>
            </a:r>
            <a:endParaRPr lang="en-US" dirty="0"/>
          </a:p>
        </p:txBody>
      </p:sp>
      <p:sp>
        <p:nvSpPr>
          <p:cNvPr id="3" name="Content Placeholder 2"/>
          <p:cNvSpPr>
            <a:spLocks noGrp="1"/>
          </p:cNvSpPr>
          <p:nvPr>
            <p:ph idx="1"/>
          </p:nvPr>
        </p:nvSpPr>
        <p:spPr/>
        <p:txBody>
          <a:bodyPr/>
          <a:lstStyle/>
          <a:p>
            <a:r>
              <a:rPr lang="en-US" smtClean="0"/>
              <a:t>Tỉ lệ mang thai ngoài ý muốn cao</a:t>
            </a:r>
            <a:endParaRPr lang="en-US" dirty="0" smtClean="0"/>
          </a:p>
          <a:p>
            <a:pPr lvl="1"/>
            <a:r>
              <a:rPr lang="en-US" smtClean="0"/>
              <a:t>6.4 triệu/ năm</a:t>
            </a:r>
            <a:endParaRPr lang="en-US" dirty="0" smtClean="0"/>
          </a:p>
          <a:p>
            <a:endParaRPr lang="en-US" dirty="0"/>
          </a:p>
        </p:txBody>
      </p:sp>
      <p:graphicFrame>
        <p:nvGraphicFramePr>
          <p:cNvPr id="4" name="Object 3"/>
          <p:cNvGraphicFramePr>
            <a:graphicFrameLocks noGrp="1" noChangeAspect="1"/>
          </p:cNvGraphicFramePr>
          <p:nvPr>
            <p:extLst>
              <p:ext uri="{D42A27DB-BD31-4B8C-83A1-F6EECF244321}">
                <p14:modId xmlns:p14="http://schemas.microsoft.com/office/powerpoint/2010/main" val="3318586374"/>
              </p:ext>
            </p:extLst>
          </p:nvPr>
        </p:nvGraphicFramePr>
        <p:xfrm>
          <a:off x="2304568" y="2514600"/>
          <a:ext cx="3581400" cy="3529013"/>
        </p:xfrm>
        <a:graphic>
          <a:graphicData uri="http://schemas.openxmlformats.org/presentationml/2006/ole">
            <mc:AlternateContent xmlns:mc="http://schemas.openxmlformats.org/markup-compatibility/2006">
              <mc:Choice xmlns:v="urn:schemas-microsoft-com:vml" Requires="v">
                <p:oleObj spid="_x0000_s2103" name="Chart" r:id="rId4" imgW="5029161" imgH="4714914" progId="MSGraph.Chart.8">
                  <p:embed followColorScheme="full"/>
                </p:oleObj>
              </mc:Choice>
              <mc:Fallback>
                <p:oleObj name="Chart" r:id="rId4" imgW="5029161" imgH="4714914" progId="MSGraph.Chart.8">
                  <p:embed followColorScheme="full"/>
                  <p:pic>
                    <p:nvPicPr>
                      <p:cNvPr id="0" name="Object 19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4568" y="2514600"/>
                        <a:ext cx="35814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1828800" y="2895600"/>
            <a:ext cx="1143000" cy="646331"/>
          </a:xfrm>
          <a:prstGeom prst="rect">
            <a:avLst/>
          </a:prstGeom>
          <a:noFill/>
        </p:spPr>
        <p:txBody>
          <a:bodyPr wrap="square" rtlCol="0">
            <a:spAutoFit/>
          </a:bodyPr>
          <a:lstStyle/>
          <a:p>
            <a:r>
              <a:rPr lang="en-US" dirty="0" smtClean="0"/>
              <a:t>51% intended</a:t>
            </a:r>
            <a:endParaRPr lang="en-US" dirty="0"/>
          </a:p>
        </p:txBody>
      </p:sp>
      <p:sp>
        <p:nvSpPr>
          <p:cNvPr id="6" name="TextBox 5"/>
          <p:cNvSpPr txBox="1"/>
          <p:nvPr/>
        </p:nvSpPr>
        <p:spPr>
          <a:xfrm>
            <a:off x="5943600" y="4343400"/>
            <a:ext cx="1524000" cy="1200329"/>
          </a:xfrm>
          <a:prstGeom prst="rect">
            <a:avLst/>
          </a:prstGeom>
          <a:noFill/>
        </p:spPr>
        <p:txBody>
          <a:bodyPr wrap="square" rtlCol="0">
            <a:spAutoFit/>
          </a:bodyPr>
          <a:lstStyle/>
          <a:p>
            <a:r>
              <a:rPr lang="en-US" dirty="0" smtClean="0"/>
              <a:t>24% unintended: no method used</a:t>
            </a:r>
            <a:endParaRPr lang="en-US" dirty="0"/>
          </a:p>
        </p:txBody>
      </p:sp>
      <p:sp>
        <p:nvSpPr>
          <p:cNvPr id="7" name="TextBox 6"/>
          <p:cNvSpPr txBox="1"/>
          <p:nvPr/>
        </p:nvSpPr>
        <p:spPr>
          <a:xfrm>
            <a:off x="5562600" y="2819400"/>
            <a:ext cx="2019300" cy="646331"/>
          </a:xfrm>
          <a:prstGeom prst="rect">
            <a:avLst/>
          </a:prstGeom>
          <a:noFill/>
        </p:spPr>
        <p:txBody>
          <a:bodyPr wrap="square" rtlCol="0">
            <a:spAutoFit/>
          </a:bodyPr>
          <a:lstStyle/>
          <a:p>
            <a:r>
              <a:rPr lang="en-US" dirty="0" smtClean="0"/>
              <a:t>25% unintended: with method used</a:t>
            </a:r>
            <a:endParaRPr lang="en-US" dirty="0"/>
          </a:p>
        </p:txBody>
      </p:sp>
      <p:sp>
        <p:nvSpPr>
          <p:cNvPr id="8" name="TextBox 7"/>
          <p:cNvSpPr txBox="1"/>
          <p:nvPr/>
        </p:nvSpPr>
        <p:spPr>
          <a:xfrm>
            <a:off x="5410200" y="5943600"/>
            <a:ext cx="3733800" cy="646331"/>
          </a:xfrm>
          <a:prstGeom prst="rect">
            <a:avLst/>
          </a:prstGeom>
          <a:noFill/>
        </p:spPr>
        <p:txBody>
          <a:bodyPr wrap="square" rtlCol="0">
            <a:spAutoFit/>
          </a:bodyPr>
          <a:lstStyle/>
          <a:p>
            <a:r>
              <a:rPr lang="en-US" sz="1200" dirty="0" err="1" smtClean="0"/>
              <a:t>Henshaw</a:t>
            </a:r>
            <a:r>
              <a:rPr lang="en-US" sz="1200" dirty="0" smtClean="0"/>
              <a:t>, Family Planning Perspectives, 1998</a:t>
            </a:r>
          </a:p>
          <a:p>
            <a:r>
              <a:rPr lang="en-US" sz="1200" dirty="0" smtClean="0"/>
              <a:t>Finer et al. Perspectives on Sexual and Reproductive Health, 2006.</a:t>
            </a:r>
            <a:endParaRPr lang="en-US" sz="1200" dirty="0"/>
          </a:p>
        </p:txBody>
      </p:sp>
    </p:spTree>
    <p:extLst>
      <p:ext uri="{BB962C8B-B14F-4D97-AF65-F5344CB8AC3E}">
        <p14:creationId xmlns:p14="http://schemas.microsoft.com/office/powerpoint/2010/main" val="1045199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mtClean="0"/>
              <a:t>Khoảng cách giữa các lần sanh và kết cục của trẻ sơ sinh</a:t>
            </a:r>
            <a:endParaRPr lang="en-US" dirty="0"/>
          </a:p>
        </p:txBody>
      </p:sp>
      <p:graphicFrame>
        <p:nvGraphicFramePr>
          <p:cNvPr id="4" name="Object 198"/>
          <p:cNvGraphicFramePr>
            <a:graphicFrameLocks noGrp="1" noChangeAspect="1"/>
          </p:cNvGraphicFramePr>
          <p:nvPr>
            <p:ph idx="1"/>
            <p:extLst>
              <p:ext uri="{D42A27DB-BD31-4B8C-83A1-F6EECF244321}">
                <p14:modId xmlns:p14="http://schemas.microsoft.com/office/powerpoint/2010/main" val="131845656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38200" y="1247955"/>
            <a:ext cx="7391400" cy="369332"/>
          </a:xfrm>
          <a:prstGeom prst="rect">
            <a:avLst/>
          </a:prstGeom>
          <a:noFill/>
        </p:spPr>
        <p:txBody>
          <a:bodyPr wrap="square" rtlCol="0">
            <a:spAutoFit/>
          </a:bodyPr>
          <a:lstStyle/>
          <a:p>
            <a:r>
              <a:rPr lang="en-US">
                <a:cs typeface="Calibri"/>
              </a:rPr>
              <a:t>Tỉ số số chênh OR: Khoảng cách mang thai &lt; 6 tháng và 18-23 </a:t>
            </a:r>
            <a:r>
              <a:rPr lang="en-US" smtClean="0">
                <a:cs typeface="Calibri"/>
              </a:rPr>
              <a:t>tháng</a:t>
            </a:r>
            <a:endParaRPr lang="en-US">
              <a:cs typeface="Calibri"/>
            </a:endParaRPr>
          </a:p>
        </p:txBody>
      </p:sp>
      <p:sp>
        <p:nvSpPr>
          <p:cNvPr id="6" name="TextBox 5"/>
          <p:cNvSpPr txBox="1"/>
          <p:nvPr/>
        </p:nvSpPr>
        <p:spPr>
          <a:xfrm>
            <a:off x="5486400" y="6116041"/>
            <a:ext cx="2971800" cy="523220"/>
          </a:xfrm>
          <a:prstGeom prst="rect">
            <a:avLst/>
          </a:prstGeom>
          <a:noFill/>
        </p:spPr>
        <p:txBody>
          <a:bodyPr wrap="square" rtlCol="0">
            <a:spAutoFit/>
          </a:bodyPr>
          <a:lstStyle/>
          <a:p>
            <a:pPr>
              <a:defRPr/>
            </a:pPr>
            <a:r>
              <a:rPr lang="en-US" sz="1400" dirty="0" err="1">
                <a:cs typeface="Calibri"/>
              </a:rPr>
              <a:t>Conde-Agudelo</a:t>
            </a:r>
            <a:r>
              <a:rPr lang="en-US" sz="1400" dirty="0">
                <a:cs typeface="Calibri"/>
              </a:rPr>
              <a:t> et al. </a:t>
            </a:r>
            <a:r>
              <a:rPr lang="en-US" sz="1400" i="1" dirty="0">
                <a:cs typeface="Calibri"/>
              </a:rPr>
              <a:t>Ob/</a:t>
            </a:r>
            <a:r>
              <a:rPr lang="en-US" sz="1400" i="1" dirty="0" err="1">
                <a:cs typeface="Calibri"/>
              </a:rPr>
              <a:t>Gyne</a:t>
            </a:r>
            <a:r>
              <a:rPr lang="en-US" sz="1400" dirty="0">
                <a:cs typeface="Calibri"/>
              </a:rPr>
              <a:t> 2005</a:t>
            </a:r>
          </a:p>
          <a:p>
            <a:pPr>
              <a:defRPr/>
            </a:pPr>
            <a:r>
              <a:rPr lang="en-US" sz="1400" dirty="0" err="1">
                <a:cs typeface="Calibri"/>
              </a:rPr>
              <a:t>Conde-Agudelo</a:t>
            </a:r>
            <a:r>
              <a:rPr lang="en-US" sz="1400" dirty="0">
                <a:cs typeface="Calibri"/>
              </a:rPr>
              <a:t> et al. </a:t>
            </a:r>
            <a:r>
              <a:rPr lang="en-US" sz="1400" i="1" dirty="0">
                <a:cs typeface="Calibri"/>
              </a:rPr>
              <a:t>Ob/</a:t>
            </a:r>
            <a:r>
              <a:rPr lang="en-US" sz="1400" i="1" dirty="0" err="1">
                <a:cs typeface="Calibri"/>
              </a:rPr>
              <a:t>Gyne</a:t>
            </a:r>
            <a:r>
              <a:rPr lang="en-US" sz="1400" dirty="0">
                <a:cs typeface="Calibri"/>
              </a:rPr>
              <a:t> </a:t>
            </a:r>
            <a:r>
              <a:rPr lang="en-US" sz="1400" dirty="0" smtClean="0">
                <a:cs typeface="Calibri"/>
              </a:rPr>
              <a:t>2006</a:t>
            </a:r>
            <a:endParaRPr lang="en-US" sz="1400" dirty="0">
              <a:cs typeface="Calibri"/>
            </a:endParaRPr>
          </a:p>
        </p:txBody>
      </p:sp>
    </p:spTree>
    <p:extLst>
      <p:ext uri="{BB962C8B-B14F-4D97-AF65-F5344CB8AC3E}">
        <p14:creationId xmlns:p14="http://schemas.microsoft.com/office/powerpoint/2010/main" val="2523859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Ngừa thai sau sanh</a:t>
            </a:r>
            <a:endParaRPr lang="en-US" dirty="0"/>
          </a:p>
        </p:txBody>
      </p:sp>
      <p:sp>
        <p:nvSpPr>
          <p:cNvPr id="3" name="Content Placeholder 2"/>
          <p:cNvSpPr>
            <a:spLocks noGrp="1"/>
          </p:cNvSpPr>
          <p:nvPr>
            <p:ph idx="1"/>
          </p:nvPr>
        </p:nvSpPr>
        <p:spPr/>
        <p:txBody>
          <a:bodyPr>
            <a:normAutofit/>
          </a:bodyPr>
          <a:lstStyle/>
          <a:p>
            <a:r>
              <a:rPr lang="en-US" smtClean="0"/>
              <a:t>Thời điểm tối ưu.</a:t>
            </a:r>
          </a:p>
          <a:p>
            <a:r>
              <a:rPr lang="en-US" smtClean="0"/>
              <a:t>Thông thường, phụ nữ được hướng dẫn không quan hệ tình dục cho đến sau 6 tuần hậu sản.</a:t>
            </a:r>
          </a:p>
          <a:p>
            <a:r>
              <a:rPr lang="en-US" smtClean="0"/>
              <a:t>Khởi đầu BPTT cũng được trì hoãn sau 6 tuần hậu sản.</a:t>
            </a:r>
          </a:p>
          <a:p>
            <a:r>
              <a:rPr lang="en-US" smtClean="0"/>
              <a:t>Trở ngại: thất bại vì BN không quay trở lại để tái khám, theo dõi.</a:t>
            </a:r>
            <a:endParaRPr lang="en-US" dirty="0" smtClean="0"/>
          </a:p>
        </p:txBody>
      </p:sp>
    </p:spTree>
    <p:extLst>
      <p:ext uri="{BB962C8B-B14F-4D97-AF65-F5344CB8AC3E}">
        <p14:creationId xmlns:p14="http://schemas.microsoft.com/office/powerpoint/2010/main" val="9125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Thất bại trong việc theo dõi</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Những nghiên cứu mô tả cho thấy 45-60% BN quay lại đặt DCTC sau giai đoạn hậu sản</a:t>
            </a:r>
          </a:p>
          <a:p>
            <a:pPr marL="0" indent="0" algn="ctr">
              <a:buNone/>
            </a:pPr>
            <a:r>
              <a:rPr lang="en-US"/>
              <a:t>	</a:t>
            </a:r>
            <a:r>
              <a:rPr lang="en-US" smtClean="0"/>
              <a:t>Nghiên cứu hồi cứu của ĐH Chicago: 50% BN không được đặt DCTC. </a:t>
            </a:r>
          </a:p>
          <a:p>
            <a:pPr lvl="1" algn="ctr"/>
            <a:endParaRPr lang="en-US" dirty="0"/>
          </a:p>
          <a:p>
            <a:pPr lvl="1"/>
            <a:endParaRPr lang="en-US" dirty="0" smtClean="0"/>
          </a:p>
          <a:p>
            <a:pPr lvl="1"/>
            <a:endParaRPr lang="en-US" dirty="0"/>
          </a:p>
          <a:p>
            <a:pPr lvl="1"/>
            <a:endParaRPr lang="en-US" dirty="0" smtClean="0"/>
          </a:p>
          <a:p>
            <a:pPr marL="0" indent="0" algn="r">
              <a:lnSpc>
                <a:spcPct val="75000"/>
              </a:lnSpc>
              <a:buNone/>
              <a:defRPr/>
            </a:pPr>
            <a:endParaRPr lang="en-US" sz="1200" dirty="0" smtClean="0"/>
          </a:p>
          <a:p>
            <a:pPr marL="0" indent="0" algn="r">
              <a:lnSpc>
                <a:spcPct val="75000"/>
              </a:lnSpc>
              <a:buNone/>
              <a:defRPr/>
            </a:pPr>
            <a:endParaRPr lang="en-US" sz="1200" dirty="0"/>
          </a:p>
          <a:p>
            <a:pPr marL="0" indent="0" algn="r">
              <a:lnSpc>
                <a:spcPct val="75000"/>
              </a:lnSpc>
              <a:buNone/>
              <a:defRPr/>
            </a:pPr>
            <a:r>
              <a:rPr lang="en-US" sz="1200" dirty="0" err="1" smtClean="0"/>
              <a:t>Echeverry</a:t>
            </a:r>
            <a:r>
              <a:rPr lang="en-US" sz="1200" dirty="0" smtClean="0"/>
              <a:t> </a:t>
            </a:r>
            <a:r>
              <a:rPr lang="en-US" sz="1200" dirty="0"/>
              <a:t>et al. Stud </a:t>
            </a:r>
            <a:r>
              <a:rPr lang="en-US" sz="1200" dirty="0" err="1"/>
              <a:t>Fam</a:t>
            </a:r>
            <a:r>
              <a:rPr lang="en-US" sz="1200" dirty="0"/>
              <a:t> </a:t>
            </a:r>
            <a:r>
              <a:rPr lang="en-US" sz="1200" dirty="0" err="1"/>
              <a:t>Plann</a:t>
            </a:r>
            <a:r>
              <a:rPr lang="en-US" sz="1200" dirty="0"/>
              <a:t> 1973</a:t>
            </a:r>
          </a:p>
          <a:p>
            <a:pPr marL="0" indent="0" algn="r">
              <a:lnSpc>
                <a:spcPct val="75000"/>
              </a:lnSpc>
              <a:buNone/>
              <a:defRPr/>
            </a:pPr>
            <a:r>
              <a:rPr lang="en-US" sz="1200" dirty="0" err="1"/>
              <a:t>Ogburn</a:t>
            </a:r>
            <a:r>
              <a:rPr lang="en-US" sz="1200" dirty="0"/>
              <a:t> et al. Contraception 2005</a:t>
            </a:r>
          </a:p>
          <a:p>
            <a:pPr marL="0" indent="0" algn="r">
              <a:lnSpc>
                <a:spcPct val="75000"/>
              </a:lnSpc>
              <a:buNone/>
              <a:defRPr/>
            </a:pPr>
            <a:r>
              <a:rPr lang="en-US" sz="1200" dirty="0"/>
              <a:t>Bergin et al. Contraception </a:t>
            </a:r>
            <a:r>
              <a:rPr lang="en-US" sz="1200" dirty="0" smtClean="0"/>
              <a:t>2012</a:t>
            </a:r>
            <a:endParaRPr lang="en-US" sz="1200" dirty="0"/>
          </a:p>
        </p:txBody>
      </p:sp>
    </p:spTree>
    <p:extLst>
      <p:ext uri="{BB962C8B-B14F-4D97-AF65-F5344CB8AC3E}">
        <p14:creationId xmlns:p14="http://schemas.microsoft.com/office/powerpoint/2010/main" val="295133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r>
              <a:rPr lang="en-US" smtClean="0"/>
              <a:t>Những nguy cơ khác của mang thai ngoài ý muốn trong thời kỳ hậu sản.</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Phụ nữ thường không tuân theo hướng dẫn:</a:t>
            </a:r>
            <a:endParaRPr lang="en-US" dirty="0" smtClean="0"/>
          </a:p>
          <a:p>
            <a:pPr lvl="1"/>
            <a:r>
              <a:rPr lang="en-US" smtClean="0"/>
              <a:t>66% QHTD trong tháng đầu tiên sau sanh</a:t>
            </a:r>
          </a:p>
          <a:p>
            <a:pPr lvl="2"/>
            <a:r>
              <a:rPr lang="en-US" smtClean="0"/>
              <a:t>88% trong tháng thứ 2</a:t>
            </a:r>
            <a:endParaRPr lang="en-US" dirty="0" smtClean="0"/>
          </a:p>
          <a:p>
            <a:r>
              <a:rPr lang="en-US" smtClean="0"/>
              <a:t>Rụng trứng:</a:t>
            </a:r>
          </a:p>
          <a:p>
            <a:pPr marL="0" indent="0">
              <a:buNone/>
            </a:pPr>
            <a:r>
              <a:rPr lang="en-US" smtClean="0"/>
              <a:t>Phụ nữ không cho con bú có thể rụng trứng sớm nhất vào ngày 25 sau sanh.</a:t>
            </a:r>
          </a:p>
          <a:p>
            <a:pPr marL="0" indent="0">
              <a:buNone/>
            </a:pPr>
            <a:r>
              <a:rPr lang="en-US" smtClean="0"/>
              <a:t>Khoảng 40</a:t>
            </a:r>
            <a:r>
              <a:rPr lang="en-US" smtClean="0"/>
              <a:t>% </a:t>
            </a:r>
            <a:r>
              <a:rPr lang="en-US" smtClean="0"/>
              <a:t>sẽ rụng trứng trước tuần thứ 6.</a:t>
            </a:r>
            <a:endParaRPr lang="en-US" dirty="0" smtClean="0"/>
          </a:p>
          <a:p>
            <a:pPr marL="2857500" lvl="8" indent="0" algn="r">
              <a:lnSpc>
                <a:spcPct val="70000"/>
              </a:lnSpc>
              <a:spcBef>
                <a:spcPts val="1200"/>
              </a:spcBef>
              <a:buSzPct val="85000"/>
              <a:buNone/>
              <a:defRPr/>
            </a:pPr>
            <a:endParaRPr lang="en-US" sz="1200" dirty="0" smtClean="0">
              <a:ea typeface="ＭＳ Ｐゴシック" charset="0"/>
              <a:cs typeface="Calibri"/>
              <a:sym typeface="Arial" charset="0"/>
            </a:endParaRPr>
          </a:p>
          <a:p>
            <a:pPr marL="2857500" lvl="8" indent="0" algn="r">
              <a:lnSpc>
                <a:spcPct val="70000"/>
              </a:lnSpc>
              <a:spcBef>
                <a:spcPts val="1200"/>
              </a:spcBef>
              <a:buSzPct val="85000"/>
              <a:buNone/>
              <a:defRPr/>
            </a:pPr>
            <a:endParaRPr lang="en-US" sz="1200" dirty="0" smtClean="0">
              <a:ea typeface="ＭＳ Ｐゴシック" charset="0"/>
              <a:cs typeface="Calibri"/>
              <a:sym typeface="Arial" charset="0"/>
            </a:endParaRPr>
          </a:p>
          <a:p>
            <a:pPr marL="2857500" lvl="8" indent="0" algn="r">
              <a:lnSpc>
                <a:spcPct val="70000"/>
              </a:lnSpc>
              <a:spcBef>
                <a:spcPts val="1200"/>
              </a:spcBef>
              <a:buSzPct val="85000"/>
              <a:buNone/>
              <a:defRPr/>
            </a:pPr>
            <a:r>
              <a:rPr lang="en-US" sz="1200" dirty="0" err="1" smtClean="0">
                <a:ea typeface="ＭＳ Ｐゴシック" charset="0"/>
                <a:cs typeface="Calibri"/>
                <a:sym typeface="Arial" charset="0"/>
              </a:rPr>
              <a:t>Speroff</a:t>
            </a:r>
            <a:r>
              <a:rPr lang="en-US" sz="1200" dirty="0" smtClean="0">
                <a:ea typeface="ＭＳ Ｐゴシック" charset="0"/>
                <a:cs typeface="Calibri"/>
                <a:sym typeface="Arial" charset="0"/>
              </a:rPr>
              <a:t> </a:t>
            </a:r>
            <a:r>
              <a:rPr lang="en-US" sz="1200" dirty="0">
                <a:ea typeface="ＭＳ Ｐゴシック" charset="0"/>
                <a:cs typeface="Calibri"/>
                <a:sym typeface="Arial" charset="0"/>
              </a:rPr>
              <a:t>L, </a:t>
            </a:r>
            <a:r>
              <a:rPr lang="en-US" sz="1200" dirty="0" err="1">
                <a:ea typeface="ＭＳ Ｐゴシック" charset="0"/>
                <a:cs typeface="Calibri"/>
                <a:sym typeface="Arial" charset="0"/>
              </a:rPr>
              <a:t>Mishell</a:t>
            </a:r>
            <a:r>
              <a:rPr lang="en-US" sz="1200" dirty="0">
                <a:ea typeface="ＭＳ Ｐゴシック" charset="0"/>
                <a:cs typeface="Calibri"/>
                <a:sym typeface="Arial" charset="0"/>
              </a:rPr>
              <a:t> DR, </a:t>
            </a:r>
            <a:r>
              <a:rPr lang="en-US" sz="1200" dirty="0" err="1">
                <a:ea typeface="ＭＳ Ｐゴシック" charset="0"/>
                <a:cs typeface="Calibri"/>
                <a:sym typeface="Arial" charset="0"/>
              </a:rPr>
              <a:t>Jr</a:t>
            </a:r>
            <a:r>
              <a:rPr lang="en-US" sz="1200" dirty="0">
                <a:ea typeface="ＭＳ Ｐゴシック" charset="0"/>
                <a:cs typeface="Calibri"/>
                <a:sym typeface="Arial" charset="0"/>
              </a:rPr>
              <a:t>; Contraception; 2008</a:t>
            </a:r>
            <a:endParaRPr lang="en-US" sz="1200" dirty="0">
              <a:ea typeface="ＭＳ Ｐゴシック" charset="0"/>
              <a:cs typeface="Calibri"/>
            </a:endParaRPr>
          </a:p>
          <a:p>
            <a:pPr marL="2857500" lvl="8" indent="0" algn="r">
              <a:lnSpc>
                <a:spcPct val="70000"/>
              </a:lnSpc>
              <a:spcBef>
                <a:spcPts val="1200"/>
              </a:spcBef>
              <a:buSzPct val="85000"/>
              <a:buNone/>
              <a:defRPr/>
            </a:pPr>
            <a:r>
              <a:rPr lang="en-US" sz="1200" dirty="0"/>
              <a:t>Hatcher et al. Contraceptive Technology; 2011; p. 488</a:t>
            </a:r>
            <a:endParaRPr lang="en-US" sz="1200" dirty="0">
              <a:ea typeface="ＭＳ Ｐゴシック" charset="0"/>
              <a:cs typeface="Arial" charset="0"/>
              <a:sym typeface="Arial" charset="0"/>
            </a:endParaRPr>
          </a:p>
          <a:p>
            <a:pPr marL="0" indent="0">
              <a:buNone/>
            </a:pPr>
            <a:endParaRPr lang="en-US" dirty="0"/>
          </a:p>
        </p:txBody>
      </p:sp>
    </p:spTree>
    <p:extLst>
      <p:ext uri="{BB962C8B-B14F-4D97-AF65-F5344CB8AC3E}">
        <p14:creationId xmlns:p14="http://schemas.microsoft.com/office/powerpoint/2010/main" val="3580087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Sau sanh=thời gian lý tưởng</a:t>
            </a:r>
            <a:endParaRPr lang="en-US" dirty="0"/>
          </a:p>
        </p:txBody>
      </p:sp>
      <p:sp>
        <p:nvSpPr>
          <p:cNvPr id="3" name="Content Placeholder 2"/>
          <p:cNvSpPr>
            <a:spLocks noGrp="1"/>
          </p:cNvSpPr>
          <p:nvPr>
            <p:ph idx="1"/>
          </p:nvPr>
        </p:nvSpPr>
        <p:spPr/>
        <p:txBody>
          <a:bodyPr>
            <a:normAutofit/>
          </a:bodyPr>
          <a:lstStyle/>
          <a:p>
            <a:r>
              <a:rPr lang="en-US" smtClean="0"/>
              <a:t>Sau sanh là thời gian tốt để bắt đầu BPTT.</a:t>
            </a:r>
            <a:endParaRPr lang="en-US" dirty="0" smtClean="0"/>
          </a:p>
          <a:p>
            <a:r>
              <a:rPr lang="en-US" smtClean="0"/>
              <a:t>Mối lo ngại khi sử dụng BPTT sau sanh:</a:t>
            </a:r>
            <a:endParaRPr lang="en-US" dirty="0" smtClean="0"/>
          </a:p>
          <a:p>
            <a:pPr lvl="1"/>
            <a:r>
              <a:rPr lang="en-US" smtClean="0"/>
              <a:t>Nguy cơ thuyên tắc mạch do huyết khối trong 6 tuần sau sanh cao gấp 22 đến 84 lần so với phụ nữ không có thai. </a:t>
            </a:r>
          </a:p>
          <a:p>
            <a:pPr lvl="2"/>
            <a:r>
              <a:rPr lang="en-US" smtClean="0"/>
              <a:t>Nguy cơ có ý nghĩa vẫn được giữ cho đến 42 ngày. </a:t>
            </a:r>
            <a:endParaRPr lang="en-US" altLang="en-US" sz="1200" dirty="0" smtClean="0"/>
          </a:p>
          <a:p>
            <a:pPr marL="114300" indent="0" algn="r">
              <a:buNone/>
            </a:pPr>
            <a:endParaRPr lang="en-US" altLang="en-US" sz="1200" dirty="0"/>
          </a:p>
          <a:p>
            <a:pPr marL="114300" indent="0" algn="r">
              <a:buNone/>
            </a:pPr>
            <a:endParaRPr lang="en-US" altLang="en-US" sz="1200" dirty="0" smtClean="0"/>
          </a:p>
          <a:p>
            <a:pPr marL="114300" indent="0" algn="r">
              <a:buNone/>
            </a:pPr>
            <a:endParaRPr lang="en-US" altLang="en-US" sz="1200" dirty="0"/>
          </a:p>
          <a:p>
            <a:pPr marL="114300" indent="0" algn="r">
              <a:buNone/>
            </a:pPr>
            <a:endParaRPr lang="en-US" altLang="en-US" sz="1200" dirty="0" smtClean="0"/>
          </a:p>
          <a:p>
            <a:pPr marL="114300" indent="0" algn="r">
              <a:buNone/>
            </a:pPr>
            <a:r>
              <a:rPr lang="en-US" altLang="en-US" sz="1200" dirty="0" smtClean="0"/>
              <a:t>Jackson, et al. 2011</a:t>
            </a:r>
          </a:p>
          <a:p>
            <a:pPr marL="114300" indent="0">
              <a:buNone/>
            </a:pPr>
            <a:endParaRPr lang="en-US" dirty="0" smtClean="0"/>
          </a:p>
        </p:txBody>
      </p:sp>
    </p:spTree>
    <p:extLst>
      <p:ext uri="{BB962C8B-B14F-4D97-AF65-F5344CB8AC3E}">
        <p14:creationId xmlns:p14="http://schemas.microsoft.com/office/powerpoint/2010/main" val="491500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CCC1D9"/>
      </a:accent1>
      <a:accent2>
        <a:srgbClr val="8064A2"/>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3304</Words>
  <Application>Microsoft Office PowerPoint</Application>
  <PresentationFormat>On-screen Show (4:3)</PresentationFormat>
  <Paragraphs>436</Paragraphs>
  <Slides>41</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Chart</vt:lpstr>
      <vt:lpstr>BIỆN PHÁP TRÁNH THAI TẠM THỜI TÁC DỤNG KÉO DÀI TRONG THỜI KỲ HẬU SẢN Postpartum LARC</vt:lpstr>
      <vt:lpstr>MỤC TIÊU HỌC TẬP</vt:lpstr>
      <vt:lpstr>Mang thai ngoài ý muốn</vt:lpstr>
      <vt:lpstr>Tầm quan trọng của khoảng cách giữa các lần sanh</vt:lpstr>
      <vt:lpstr>Khoảng cách giữa các lần sanh và kết cục của trẻ sơ sinh</vt:lpstr>
      <vt:lpstr>Ngừa thai sau sanh</vt:lpstr>
      <vt:lpstr>Thất bại trong việc theo dõi</vt:lpstr>
      <vt:lpstr>Những nguy cơ khác của mang thai ngoài ý muốn trong thời kỳ hậu sản.</vt:lpstr>
      <vt:lpstr>Sau sanh=thời gian lý tưởng</vt:lpstr>
      <vt:lpstr>Những lựa chọn BPTT</vt:lpstr>
      <vt:lpstr>Nguy cơ của mẹ trong thời kỳ hậu sản</vt:lpstr>
      <vt:lpstr>Thời điểm đặt dụng cụ tử cung</vt:lpstr>
      <vt:lpstr>Các khuyến cáo dựa trên chứng cứ</vt:lpstr>
      <vt:lpstr>Nguy cơ biến chứng</vt:lpstr>
      <vt:lpstr>Nguy cơ tống xuất</vt:lpstr>
      <vt:lpstr>Tỉ lệ tống xuất theo thời điểm</vt:lpstr>
      <vt:lpstr>Sự thay đổi lớn tỉ lệ tống xuất</vt:lpstr>
      <vt:lpstr>Loại DCTC và sự tống xuất??</vt:lpstr>
      <vt:lpstr>Huấn luyện</vt:lpstr>
      <vt:lpstr>Huấn luyện qua thời gian</vt:lpstr>
      <vt:lpstr>Luyện tập đem lại hiệu quả</vt:lpstr>
      <vt:lpstr>Hướng dẫn của SA?</vt:lpstr>
      <vt:lpstr>Việc tiếp tục sử dụng</vt:lpstr>
      <vt:lpstr>Gần đây</vt:lpstr>
      <vt:lpstr>BPTT sau sanh và cho con bú</vt:lpstr>
      <vt:lpstr>Đặt LNG IUD sau sổ nhau</vt:lpstr>
      <vt:lpstr>Chứng cứ y học và cho con bú</vt:lpstr>
      <vt:lpstr>Đặt DCTC sau sanh ngả AĐ</vt:lpstr>
      <vt:lpstr>Đặt DCTC sau MLT</vt:lpstr>
      <vt:lpstr>Tư vấn BN</vt:lpstr>
      <vt:lpstr>Implants trong thời kỳ hậu sản</vt:lpstr>
      <vt:lpstr>Implant và cho con bú</vt:lpstr>
      <vt:lpstr>Implant và cho con bú: RCTs</vt:lpstr>
      <vt:lpstr>Các lợi ích khác</vt:lpstr>
      <vt:lpstr>LARC thời kỳ hậu sản giảm chi phí</vt:lpstr>
      <vt:lpstr>LARC thời kỳ hậu sản</vt:lpstr>
      <vt:lpstr>Sau phá thai</vt:lpstr>
      <vt:lpstr>Kết quả</vt:lpstr>
      <vt:lpstr>Kết quả</vt:lpstr>
      <vt:lpstr>Kết luận</vt:lpstr>
      <vt:lpstr>Tầm quan trọng của KHHGĐ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Contraceptive use, challenges, and need among Central Asian female migrants in Russia</dc:title>
  <dc:creator>Alex Golobof</dc:creator>
  <cp:lastModifiedBy>ismail - [2010]</cp:lastModifiedBy>
  <cp:revision>66</cp:revision>
  <dcterms:created xsi:type="dcterms:W3CDTF">2016-03-21T16:16:20Z</dcterms:created>
  <dcterms:modified xsi:type="dcterms:W3CDTF">2016-04-05T16:40:17Z</dcterms:modified>
</cp:coreProperties>
</file>