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71" r:id="rId12"/>
    <p:sldId id="266" r:id="rId13"/>
    <p:sldId id="270" r:id="rId14"/>
    <p:sldId id="272" r:id="rId15"/>
    <p:sldId id="274" r:id="rId16"/>
    <p:sldId id="267" r:id="rId17"/>
    <p:sldId id="268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89B3-E1A8-7541-B8BC-07FD23368C86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33577-00D7-9549-835F-7ADBBE8E9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fifth requested</a:t>
            </a:r>
            <a:r>
              <a:rPr lang="en-US" baseline="0" dirty="0" smtClean="0"/>
              <a:t> removal according to the second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33577-00D7-9549-835F-7ADBBE8E9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13C85A-23AC-4955-99AF-9D356216C05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1A4754F-513F-4BF8-BAE9-40B98991DA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220667"/>
            <a:ext cx="6498158" cy="2252066"/>
          </a:xfrm>
        </p:spPr>
        <p:txBody>
          <a:bodyPr/>
          <a:lstStyle/>
          <a:p>
            <a:r>
              <a:rPr lang="en-US" dirty="0" err="1" smtClean="0"/>
              <a:t>Nexplanon</a:t>
            </a:r>
            <a:r>
              <a:rPr lang="en-US" smtClean="0"/>
              <a:t>: que cấy tránh thai progestin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3757332"/>
            <a:ext cx="6498159" cy="114077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A.Golobof</a:t>
            </a:r>
            <a:r>
              <a:rPr lang="en-US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Northwestern University, Department of Ob/</a:t>
            </a:r>
            <a:r>
              <a:rPr lang="en-US" dirty="0" err="1" smtClean="0">
                <a:solidFill>
                  <a:schemeClr val="tx1"/>
                </a:solidFill>
              </a:rPr>
              <a:t>Gyn</a:t>
            </a:r>
            <a:r>
              <a:rPr lang="en-US" dirty="0" smtClean="0">
                <a:solidFill>
                  <a:schemeClr val="tx1"/>
                </a:solidFill>
              </a:rPr>
              <a:t>, Division of Family Planning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April,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1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62567"/>
          </a:xfrm>
        </p:spPr>
        <p:txBody>
          <a:bodyPr/>
          <a:lstStyle/>
          <a:p>
            <a:r>
              <a:rPr lang="en-US" smtClean="0"/>
              <a:t>Những mối quan tâm đặc 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70143"/>
            <a:ext cx="8042276" cy="46734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Nghiên cứu quan sát tiến cứu 23 phụ nữ với ĐTĐ phụ thuộc Insulin: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Không thay đổi BMI, nhu cầu Insulin, hay HbA1C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Giảm tổng Cholesterol huyết thanh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Vô kinh và kinh thưa thường gặp nhất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Y văn ghi nhận các bài báo từ 1980-2014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mtClean="0"/>
              <a:t>Bằng chứng về giảm đau do lạc NMTC</a:t>
            </a:r>
            <a:endParaRPr lang="en-US" dirty="0"/>
          </a:p>
          <a:p>
            <a:endParaRPr lang="en-US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r>
              <a:rPr lang="en-US" sz="1200" dirty="0" smtClean="0"/>
              <a:t>Vicente et al. </a:t>
            </a:r>
            <a:r>
              <a:rPr lang="en-US" sz="1200" i="1" dirty="0" err="1" smtClean="0"/>
              <a:t>Eur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Jcontracept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Reprod</a:t>
            </a:r>
            <a:r>
              <a:rPr lang="en-US" sz="1200" i="1" dirty="0" smtClean="0"/>
              <a:t> Health Care.</a:t>
            </a:r>
            <a:r>
              <a:rPr lang="en-US" sz="1200" dirty="0" smtClean="0"/>
              <a:t> 2008</a:t>
            </a:r>
          </a:p>
          <a:p>
            <a:pPr marL="349250" lvl="1" indent="0" algn="r">
              <a:buNone/>
            </a:pPr>
            <a:r>
              <a:rPr lang="en-US" sz="1200" dirty="0" err="1"/>
              <a:t>Bahamondes</a:t>
            </a:r>
            <a:r>
              <a:rPr lang="en-US" sz="1200" dirty="0"/>
              <a:t>, </a:t>
            </a:r>
            <a:r>
              <a:rPr lang="en-US" sz="1200" dirty="0" err="1"/>
              <a:t>Bahamondes</a:t>
            </a:r>
            <a:r>
              <a:rPr lang="en-US" sz="1200" dirty="0"/>
              <a:t>, Shulman. </a:t>
            </a:r>
            <a:r>
              <a:rPr lang="en-US" sz="1200" i="1" dirty="0"/>
              <a:t>Hum </a:t>
            </a:r>
            <a:r>
              <a:rPr lang="en-US" sz="1200" i="1" dirty="0" err="1"/>
              <a:t>Reprod</a:t>
            </a:r>
            <a:r>
              <a:rPr lang="en-US" sz="1200" i="1" dirty="0"/>
              <a:t> Update</a:t>
            </a:r>
            <a:r>
              <a:rPr lang="en-US" sz="1200" dirty="0"/>
              <a:t>. 2015.</a:t>
            </a:r>
          </a:p>
          <a:p>
            <a:pPr marL="349250" lvl="1" indent="0" algn="r">
              <a:buNone/>
            </a:pP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4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10472"/>
          </a:xfrm>
        </p:spPr>
        <p:txBody>
          <a:bodyPr/>
          <a:lstStyle/>
          <a:p>
            <a:r>
              <a:rPr lang="en-US" dirty="0" smtClean="0"/>
              <a:t>Medical Eligibility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13064"/>
              </p:ext>
            </p:extLst>
          </p:nvPr>
        </p:nvGraphicFramePr>
        <p:xfrm>
          <a:off x="235527" y="1476772"/>
          <a:ext cx="87283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182"/>
                <a:gridCol w="436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Tình</a:t>
                      </a:r>
                      <a:r>
                        <a:rPr lang="en-US" baseline="0" smtClean="0"/>
                        <a:t> trạng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 implant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smtClean="0"/>
                        <a:t>THA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(trừ</a:t>
                      </a:r>
                      <a:r>
                        <a:rPr lang="en-US" baseline="0" smtClean="0"/>
                        <a:t> khi HA tâm thu</a:t>
                      </a:r>
                      <a:r>
                        <a:rPr lang="en-US" smtClean="0"/>
                        <a:t> &gt;160</a:t>
                      </a:r>
                      <a:r>
                        <a:rPr lang="en-US" baseline="0" smtClean="0"/>
                        <a:t> thì mức độ</a:t>
                      </a:r>
                      <a:r>
                        <a:rPr lang="en-US" smtClean="0"/>
                        <a:t> </a:t>
                      </a:r>
                      <a:r>
                        <a:rPr lang="en-US" dirty="0" smtClean="0"/>
                        <a:t>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ĐTĐ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en-US" baseline="0" smtClean="0"/>
                        <a:t> hoặc </a:t>
                      </a:r>
                      <a:r>
                        <a:rPr lang="en-US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Huyết</a:t>
                      </a:r>
                      <a:r>
                        <a:rPr lang="en-US" baseline="0" smtClean="0"/>
                        <a:t> khối TM sâu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</a:t>
                      </a:r>
                      <a:r>
                        <a:rPr lang="en-US" baseline="0" smtClean="0"/>
                        <a:t> (trừ khi cấp tính thì mức độ </a:t>
                      </a:r>
                      <a:r>
                        <a:rPr lang="en-US" baseline="0" dirty="0" smtClean="0"/>
                        <a:t>3)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Béo</a:t>
                      </a:r>
                      <a:r>
                        <a:rPr lang="en-US" baseline="0" smtClean="0"/>
                        <a:t> phì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Động</a:t>
                      </a:r>
                      <a:r>
                        <a:rPr lang="en-US" baseline="0" smtClean="0"/>
                        <a:t> kinh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Đột</a:t>
                      </a:r>
                      <a:r>
                        <a:rPr lang="en-US" baseline="0" smtClean="0"/>
                        <a:t> quỵ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(trừ</a:t>
                      </a:r>
                      <a:r>
                        <a:rPr lang="en-US" baseline="0" smtClean="0"/>
                        <a:t> khi có tiền triệu</a:t>
                      </a:r>
                      <a:r>
                        <a:rPr lang="en-US" smtClean="0"/>
                        <a:t> thì</a:t>
                      </a:r>
                      <a:r>
                        <a:rPr lang="en-US" baseline="0" smtClean="0"/>
                        <a:t> mức độ</a:t>
                      </a:r>
                      <a:r>
                        <a:rPr lang="en-US" smtClean="0"/>
                        <a:t> </a:t>
                      </a:r>
                      <a:r>
                        <a:rPr lang="en-US" dirty="0" smtClean="0"/>
                        <a:t>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31588"/>
          </a:xfrm>
        </p:spPr>
        <p:txBody>
          <a:bodyPr/>
          <a:lstStyle/>
          <a:p>
            <a:r>
              <a:rPr lang="en-US" dirty="0" smtClean="0"/>
              <a:t>BMI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39164"/>
            <a:ext cx="8042276" cy="49029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Nghiên cứu thử nghiệm lâm sàng ban đầu không bao gồm những phụ nữ nặng hơn 130% cân nặng lý tưởng </a:t>
            </a:r>
            <a:endParaRPr lang="en-US" dirty="0" smtClean="0"/>
          </a:p>
          <a:p>
            <a:pPr lvl="1"/>
            <a:r>
              <a:rPr lang="en-US" smtClean="0"/>
              <a:t>Hiệu quả của Nexplanon chưa được biết đến ở dân số này</a:t>
            </a:r>
            <a:endParaRPr lang="en-US" dirty="0" smtClean="0"/>
          </a:p>
          <a:p>
            <a:pPr lvl="1"/>
            <a:r>
              <a:rPr lang="en-US" smtClean="0"/>
              <a:t>Nồng độ trong huyết thanh tỉ lệ nghịch với cân nặng cơ thể và Nexplanon có thể kém hiệu quả hơn ở những phụ nữ có BMI cao</a:t>
            </a:r>
            <a:endParaRPr lang="en-US" dirty="0" smtClean="0"/>
          </a:p>
          <a:p>
            <a:r>
              <a:rPr lang="en-US" smtClean="0"/>
              <a:t>Nghiên cứu quan sát tiến cứu 92 phụ nữ</a:t>
            </a:r>
            <a:endParaRPr lang="en-US" dirty="0" smtClean="0"/>
          </a:p>
          <a:p>
            <a:pPr lvl="1"/>
            <a:r>
              <a:rPr lang="en-US" smtClean="0"/>
              <a:t>68 phụ nữ trong nhóm có &gt;50% tiền sử </a:t>
            </a:r>
            <a:r>
              <a:rPr lang="en-US" smtClean="0"/>
              <a:t>ưa chảy máu</a:t>
            </a:r>
            <a:endParaRPr lang="en-US" dirty="0" smtClean="0"/>
          </a:p>
          <a:p>
            <a:pPr lvl="1"/>
            <a:r>
              <a:rPr lang="en-US" smtClean="0"/>
              <a:t>18 </a:t>
            </a:r>
            <a:r>
              <a:rPr lang="en-US"/>
              <a:t>phụ nữ trong nhóm có &lt;</a:t>
            </a:r>
            <a:r>
              <a:rPr lang="en-US" dirty="0" smtClean="0"/>
              <a:t>50</a:t>
            </a:r>
            <a:r>
              <a:rPr lang="en-US" smtClean="0"/>
              <a:t>% </a:t>
            </a:r>
            <a:r>
              <a:rPr lang="en-US"/>
              <a:t>tiền sử </a:t>
            </a:r>
            <a:r>
              <a:rPr lang="en-US" smtClean="0"/>
              <a:t>ưa chảy máu</a:t>
            </a:r>
            <a:r>
              <a:rPr lang="en-US" smtClean="0"/>
              <a:t>  </a:t>
            </a:r>
            <a:endParaRPr lang="en-US" smtClean="0"/>
          </a:p>
          <a:p>
            <a:pPr lvl="1"/>
            <a:r>
              <a:rPr lang="en-US" smtClean="0"/>
              <a:t>&gt;50% tiền sử </a:t>
            </a:r>
            <a:r>
              <a:rPr lang="en-US" smtClean="0"/>
              <a:t>ưa chảy máu: </a:t>
            </a:r>
            <a:r>
              <a:rPr lang="en-US" smtClean="0"/>
              <a:t>BMI trung bình </a:t>
            </a:r>
            <a:r>
              <a:rPr lang="en-US"/>
              <a:t>~25; &lt;50% tiền sử </a:t>
            </a:r>
            <a:r>
              <a:rPr lang="en-US" smtClean="0"/>
              <a:t>ưa chảy máu</a:t>
            </a:r>
            <a:r>
              <a:rPr lang="en-US" smtClean="0"/>
              <a:t>: </a:t>
            </a:r>
            <a:r>
              <a:rPr lang="en-US" smtClean="0"/>
              <a:t>BMI trung bình </a:t>
            </a:r>
            <a:r>
              <a:rPr lang="en-US"/>
              <a:t>~20</a:t>
            </a:r>
          </a:p>
          <a:p>
            <a:r>
              <a:rPr lang="en-US" smtClean="0"/>
              <a:t>Nghiên cứu cắt ngang ở những phụ nữ bình thường, thừa cân và béo phì sử dụng que cấy trong 1 năm</a:t>
            </a:r>
            <a:endParaRPr lang="en-US" dirty="0" smtClean="0"/>
          </a:p>
          <a:p>
            <a:pPr lvl="1"/>
            <a:r>
              <a:rPr lang="en-US" smtClean="0"/>
              <a:t>10 có cân nặng bình thường, 19 thừa cân, 23 béo phì</a:t>
            </a:r>
            <a:endParaRPr lang="en-US" dirty="0" smtClean="0"/>
          </a:p>
          <a:p>
            <a:pPr lvl="1"/>
            <a:r>
              <a:rPr lang="en-US" smtClean="0"/>
              <a:t>Nồng độ trong huyết thanh chưa bao giờ xuống dưới ngưỡng </a:t>
            </a:r>
            <a:r>
              <a:rPr lang="en-US" dirty="0" smtClean="0"/>
              <a:t>(90 </a:t>
            </a:r>
            <a:r>
              <a:rPr lang="en-US" dirty="0" err="1" smtClean="0"/>
              <a:t>pg</a:t>
            </a:r>
            <a:r>
              <a:rPr lang="en-US" dirty="0" smtClean="0"/>
              <a:t>/mL)</a:t>
            </a:r>
          </a:p>
          <a:p>
            <a:pPr lvl="1"/>
            <a:r>
              <a:rPr lang="en-US" smtClean="0"/>
              <a:t>Tương tự ở tất cả các nhóm</a:t>
            </a:r>
            <a:endParaRPr lang="en-US" sz="1200" dirty="0"/>
          </a:p>
          <a:p>
            <a:pPr marL="0" indent="0" algn="r">
              <a:lnSpc>
                <a:spcPct val="70000"/>
              </a:lnSpc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www.merckconnect.com</a:t>
            </a:r>
            <a:r>
              <a:rPr lang="en-US" sz="1200" dirty="0"/>
              <a:t>/</a:t>
            </a:r>
            <a:r>
              <a:rPr lang="en-US" sz="1200" dirty="0" err="1"/>
              <a:t>nexplanon</a:t>
            </a:r>
            <a:r>
              <a:rPr lang="en-US" sz="1200" dirty="0"/>
              <a:t>/</a:t>
            </a:r>
            <a:r>
              <a:rPr lang="en-US" sz="1200" dirty="0" err="1"/>
              <a:t>overview.html?hcpUser</a:t>
            </a:r>
            <a:r>
              <a:rPr lang="en-US" sz="1200" dirty="0"/>
              <a:t>=yes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en-US" sz="1200" dirty="0" err="1" smtClean="0"/>
              <a:t>Morell</a:t>
            </a:r>
            <a:r>
              <a:rPr lang="en-US" sz="1200" dirty="0" smtClean="0"/>
              <a:t>, et al. </a:t>
            </a:r>
            <a:r>
              <a:rPr lang="en-US" sz="1200" i="1" dirty="0" err="1" smtClean="0"/>
              <a:t>Contraecption</a:t>
            </a:r>
            <a:r>
              <a:rPr lang="en-US" sz="1200" i="1" dirty="0" smtClean="0"/>
              <a:t>.</a:t>
            </a:r>
            <a:r>
              <a:rPr lang="en-US" sz="1200" dirty="0" smtClean="0"/>
              <a:t> 2016.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en-US" sz="1200" dirty="0" err="1" smtClean="0"/>
              <a:t>DiCarlo</a:t>
            </a:r>
            <a:r>
              <a:rPr lang="en-US" sz="1200" dirty="0" smtClean="0"/>
              <a:t> et al. </a:t>
            </a:r>
            <a:r>
              <a:rPr lang="en-US" sz="1200" i="1" dirty="0" err="1" smtClean="0"/>
              <a:t>Gynecol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Endocrinol</a:t>
            </a:r>
            <a:r>
              <a:rPr lang="en-US" sz="1200" i="1" dirty="0" smtClean="0"/>
              <a:t>. </a:t>
            </a:r>
            <a:r>
              <a:rPr lang="en-US" sz="1200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8220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81411"/>
            <a:ext cx="8042276" cy="1029877"/>
          </a:xfrm>
        </p:spPr>
        <p:txBody>
          <a:bodyPr/>
          <a:lstStyle/>
          <a:p>
            <a:r>
              <a:rPr lang="en-US" dirty="0" smtClean="0"/>
              <a:t>Postpartum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1288"/>
            <a:ext cx="8042276" cy="47323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MEC</a:t>
            </a:r>
          </a:p>
          <a:p>
            <a:pPr lvl="2"/>
            <a:r>
              <a:rPr lang="en-US" smtClean="0"/>
              <a:t>Hậu sản và sau phá thai: xếp loại </a:t>
            </a:r>
            <a:r>
              <a:rPr lang="en-US" dirty="0" smtClean="0"/>
              <a:t>1</a:t>
            </a:r>
          </a:p>
          <a:p>
            <a:pPr lvl="2"/>
            <a:r>
              <a:rPr lang="en-US" smtClean="0"/>
              <a:t>Cho con bú; &lt;6 tuần, xếp loại 3; </a:t>
            </a:r>
            <a:r>
              <a:rPr lang="en-US" dirty="0" smtClean="0"/>
              <a:t>&gt;</a:t>
            </a:r>
            <a:r>
              <a:rPr lang="en-US" smtClean="0"/>
              <a:t>6 tuần, xếp loại </a:t>
            </a:r>
            <a:r>
              <a:rPr lang="en-US" dirty="0" smtClean="0"/>
              <a:t>1</a:t>
            </a:r>
          </a:p>
          <a:p>
            <a:pPr lvl="1"/>
            <a:r>
              <a:rPr lang="en-US" smtClean="0"/>
              <a:t>Nghiên cứu quan sát tiến cứu 171 thiếu niên được cấy ngay lập tức sau hậu sản</a:t>
            </a:r>
            <a:endParaRPr lang="en-US" dirty="0" smtClean="0"/>
          </a:p>
          <a:p>
            <a:pPr lvl="2"/>
            <a:r>
              <a:rPr lang="en-US" smtClean="0"/>
              <a:t>Tỉ lệ tiếp tục sử dụng vào thời điểm 6 tháng: 96.9%</a:t>
            </a:r>
            <a:endParaRPr lang="en-US" dirty="0" smtClean="0"/>
          </a:p>
          <a:p>
            <a:pPr lvl="2"/>
            <a:r>
              <a:rPr lang="en-US" smtClean="0"/>
              <a:t>Giảm tỉ lệ có thai lại vào thời điểm 1 năm</a:t>
            </a:r>
            <a:endParaRPr lang="en-US" dirty="0" smtClean="0"/>
          </a:p>
          <a:p>
            <a:pPr lvl="1"/>
            <a:r>
              <a:rPr lang="en-US" smtClean="0"/>
              <a:t>RCT của phụ nữ khỏe mạnh được cấy que (n=20) hoặc không</a:t>
            </a:r>
            <a:endParaRPr lang="en-US" dirty="0" smtClean="0"/>
          </a:p>
          <a:p>
            <a:pPr lvl="2"/>
            <a:r>
              <a:rPr lang="en-US" smtClean="0"/>
              <a:t>Mẫu thử máu cho thấy không thay đổi về đông máu</a:t>
            </a:r>
            <a:endParaRPr lang="en-US" dirty="0" smtClean="0"/>
          </a:p>
          <a:p>
            <a:pPr lvl="2"/>
            <a:r>
              <a:rPr lang="en-US" smtClean="0"/>
              <a:t>Không có tác động bất lợi trên tình trạng đông cầm máu hậu sản</a:t>
            </a:r>
            <a:endParaRPr lang="en-US" dirty="0"/>
          </a:p>
          <a:p>
            <a:pPr marL="685800" lvl="2" indent="0" algn="r">
              <a:buNone/>
            </a:pPr>
            <a:endParaRPr lang="en-US" sz="1200" dirty="0" smtClean="0"/>
          </a:p>
          <a:p>
            <a:pPr marL="685800" lvl="2" indent="0" algn="r">
              <a:buNone/>
            </a:pPr>
            <a:endParaRPr lang="en-US" sz="1200" dirty="0"/>
          </a:p>
          <a:p>
            <a:pPr marL="685800" lvl="2" indent="0" algn="r">
              <a:buNone/>
            </a:pPr>
            <a:endParaRPr lang="en-US" sz="1200" dirty="0" smtClean="0"/>
          </a:p>
          <a:p>
            <a:pPr marL="685800" lvl="2" indent="0" algn="r">
              <a:buNone/>
            </a:pPr>
            <a:endParaRPr lang="en-US" sz="1200" dirty="0"/>
          </a:p>
          <a:p>
            <a:pPr marL="685800" lvl="2" indent="0" algn="r">
              <a:buNone/>
            </a:pPr>
            <a:r>
              <a:rPr lang="en-US" sz="1200" dirty="0" err="1" smtClean="0"/>
              <a:t>Tocce</a:t>
            </a:r>
            <a:r>
              <a:rPr lang="en-US" sz="1200" dirty="0" smtClean="0"/>
              <a:t>, </a:t>
            </a:r>
            <a:r>
              <a:rPr lang="en-US" sz="1200" dirty="0" err="1" smtClean="0"/>
              <a:t>Sheeder</a:t>
            </a:r>
            <a:r>
              <a:rPr lang="en-US" sz="1200" dirty="0" smtClean="0"/>
              <a:t>, Teal. </a:t>
            </a:r>
            <a:r>
              <a:rPr lang="en-US" sz="1200" i="1" dirty="0" smtClean="0"/>
              <a:t>Am I </a:t>
            </a:r>
            <a:r>
              <a:rPr lang="en-US" sz="1200" i="1" dirty="0" err="1" smtClean="0"/>
              <a:t>Obstet</a:t>
            </a:r>
            <a:r>
              <a:rPr lang="en-US" sz="1200" i="1" dirty="0" smtClean="0"/>
              <a:t> Gynecol.</a:t>
            </a:r>
            <a:r>
              <a:rPr lang="en-US" sz="1200" dirty="0" smtClean="0"/>
              <a:t> 2012.</a:t>
            </a:r>
          </a:p>
          <a:p>
            <a:pPr marL="685800" lvl="2" indent="0" algn="r">
              <a:buNone/>
            </a:pPr>
            <a:r>
              <a:rPr lang="en-US" sz="1200" dirty="0" err="1" smtClean="0"/>
              <a:t>Brito</a:t>
            </a:r>
            <a:r>
              <a:rPr lang="en-US" sz="1200" dirty="0" smtClean="0"/>
              <a:t>, et al. </a:t>
            </a:r>
            <a:r>
              <a:rPr lang="en-US" sz="1200" i="1" dirty="0" err="1" smtClean="0"/>
              <a:t>Thromb</a:t>
            </a:r>
            <a:r>
              <a:rPr lang="en-US" sz="1200" i="1" dirty="0" smtClean="0"/>
              <a:t> Res.</a:t>
            </a:r>
            <a:r>
              <a:rPr lang="en-US" sz="1200" dirty="0" smtClean="0"/>
              <a:t> 2012.</a:t>
            </a:r>
          </a:p>
        </p:txBody>
      </p:sp>
    </p:spTree>
    <p:extLst>
      <p:ext uri="{BB962C8B-B14F-4D97-AF65-F5344CB8AC3E}">
        <p14:creationId xmlns:p14="http://schemas.microsoft.com/office/powerpoint/2010/main" val="3327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10472"/>
          </a:xfrm>
        </p:spPr>
        <p:txBody>
          <a:bodyPr/>
          <a:lstStyle/>
          <a:p>
            <a:r>
              <a:rPr lang="en-US" smtClean="0"/>
              <a:t>Cho con bú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8048"/>
            <a:ext cx="8042276" cy="472555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24 phụ nữ hậu sản được chia ngẫu nhiên vào nhóm cấy que và nhóm chứng</a:t>
            </a:r>
            <a:endParaRPr lang="en-US" dirty="0" smtClean="0"/>
          </a:p>
          <a:p>
            <a:pPr lvl="1"/>
            <a:r>
              <a:rPr lang="en-US" smtClean="0"/>
              <a:t>Đồng vị Deuterium </a:t>
            </a:r>
            <a:r>
              <a:rPr lang="en-US" dirty="0" smtClean="0"/>
              <a:t>(D2O</a:t>
            </a:r>
            <a:r>
              <a:rPr lang="en-US" smtClean="0"/>
              <a:t>) được đo vào ngày 28 hậu sản</a:t>
            </a:r>
            <a:endParaRPr lang="en-US" dirty="0" smtClean="0"/>
          </a:p>
          <a:p>
            <a:pPr lvl="1"/>
            <a:r>
              <a:rPr lang="en-US" smtClean="0"/>
              <a:t>Thể tích sữa mẹ (được đo bằng lượng nhập) tương tự giữa 2 nhóm</a:t>
            </a:r>
            <a:endParaRPr lang="en-US" dirty="0" smtClean="0"/>
          </a:p>
          <a:p>
            <a:r>
              <a:rPr lang="en-US" smtClean="0"/>
              <a:t>35 phụ nữ được cấy que sớm (1-3 ngày) và 34 được cấy que đúng chuẩn (4-8 tuần)</a:t>
            </a:r>
            <a:endParaRPr lang="en-US" dirty="0" smtClean="0"/>
          </a:p>
          <a:p>
            <a:pPr lvl="1"/>
            <a:r>
              <a:rPr lang="en-US" smtClean="0"/>
              <a:t>Không khác biệt về thời gian chế tiết sữa, tỉ lệ không có sữa, tỉ lệ cần dùng sữa thay thế</a:t>
            </a:r>
            <a:endParaRPr lang="en-US" dirty="0" smtClean="0"/>
          </a:p>
          <a:p>
            <a:r>
              <a:rPr lang="en-US" smtClean="0"/>
              <a:t>42 phụ nữ được cấy que so với 38 dùng DCTC không chứa hormon</a:t>
            </a:r>
            <a:endParaRPr lang="en-US" dirty="0" smtClean="0"/>
          </a:p>
          <a:p>
            <a:pPr lvl="1"/>
            <a:r>
              <a:rPr lang="en-US" smtClean="0"/>
              <a:t>Thời gian cho con bú tương tự nhau</a:t>
            </a:r>
            <a:endParaRPr lang="en-US" dirty="0" smtClean="0"/>
          </a:p>
          <a:p>
            <a:pPr lvl="1"/>
            <a:r>
              <a:rPr lang="en-US" smtClean="0"/>
              <a:t>Không khác biệt trên những tham số về tăng trưởng của trẻ nhũ nhi</a:t>
            </a: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r>
              <a:rPr lang="en-US" sz="1200" dirty="0" smtClean="0"/>
              <a:t>Braga, et al. </a:t>
            </a:r>
            <a:r>
              <a:rPr lang="en-US" sz="1200" i="1" dirty="0" smtClean="0"/>
              <a:t>Contraception.</a:t>
            </a:r>
            <a:r>
              <a:rPr lang="en-US" sz="1200" dirty="0" smtClean="0"/>
              <a:t> 2015.</a:t>
            </a:r>
          </a:p>
          <a:p>
            <a:pPr marL="349250" lvl="1" indent="0" algn="r">
              <a:buNone/>
            </a:pPr>
            <a:r>
              <a:rPr lang="en-US" sz="1200" dirty="0" err="1" smtClean="0"/>
              <a:t>Gurtcheff</a:t>
            </a:r>
            <a:r>
              <a:rPr lang="en-US" sz="1200" dirty="0" smtClean="0"/>
              <a:t>, et al. </a:t>
            </a:r>
            <a:r>
              <a:rPr lang="en-US" sz="1200" i="1" dirty="0" err="1" smtClean="0"/>
              <a:t>Ostet</a:t>
            </a:r>
            <a:r>
              <a:rPr lang="en-US" sz="1200" i="1" dirty="0" smtClean="0"/>
              <a:t> Gynecol.</a:t>
            </a:r>
            <a:r>
              <a:rPr lang="en-US" sz="1200" dirty="0" smtClean="0"/>
              <a:t> 2011.</a:t>
            </a:r>
          </a:p>
          <a:p>
            <a:pPr marL="349250" lvl="1" indent="0" algn="r">
              <a:buNone/>
            </a:pPr>
            <a:r>
              <a:rPr lang="en-US" sz="1200" dirty="0" err="1" smtClean="0"/>
              <a:t>Tannepanichskul</a:t>
            </a:r>
            <a:r>
              <a:rPr lang="en-US" sz="1200" dirty="0" smtClean="0"/>
              <a:t>, et al. </a:t>
            </a:r>
            <a:r>
              <a:rPr lang="en-US" sz="1200" i="1" dirty="0" smtClean="0"/>
              <a:t>Contraception.</a:t>
            </a:r>
            <a:r>
              <a:rPr lang="en-US" sz="1200" dirty="0" smtClean="0"/>
              <a:t> 2006.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6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88739"/>
            <a:ext cx="8042276" cy="829310"/>
          </a:xfrm>
        </p:spPr>
        <p:txBody>
          <a:bodyPr/>
          <a:lstStyle/>
          <a:p>
            <a:r>
              <a:rPr lang="en-US" smtClean="0"/>
              <a:t>Phá thai nội khoa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8049"/>
            <a:ext cx="8042276" cy="472555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Nghiên cứu hồi cứu về cấy que vào ngày uống Mifepristone</a:t>
            </a:r>
            <a:endParaRPr lang="en-US" dirty="0" smtClean="0"/>
          </a:p>
          <a:p>
            <a:pPr lvl="1"/>
            <a:r>
              <a:rPr lang="en-US" dirty="0" smtClean="0"/>
              <a:t>Mifepristone </a:t>
            </a:r>
            <a:r>
              <a:rPr lang="en-US" smtClean="0"/>
              <a:t>200mg, misoprostol ngậm áp má </a:t>
            </a:r>
            <a:r>
              <a:rPr lang="en-US" dirty="0" smtClean="0"/>
              <a:t>800mcg</a:t>
            </a:r>
          </a:p>
          <a:p>
            <a:pPr lvl="1"/>
            <a:r>
              <a:rPr lang="en-US" smtClean="0"/>
              <a:t>89 phụ nữ</a:t>
            </a:r>
            <a:endParaRPr lang="en-US" dirty="0" smtClean="0"/>
          </a:p>
          <a:p>
            <a:pPr lvl="1"/>
            <a:r>
              <a:rPr lang="en-US" dirty="0" smtClean="0"/>
              <a:t>98</a:t>
            </a:r>
            <a:r>
              <a:rPr lang="en-US" smtClean="0"/>
              <a:t>% sẩy thai trọn</a:t>
            </a:r>
            <a:endParaRPr lang="en-US" dirty="0" smtClean="0"/>
          </a:p>
          <a:p>
            <a:r>
              <a:rPr lang="en-US" smtClean="0"/>
              <a:t>Nghiên cứu dẫn đường: 20 phụ nữ được cấy que vào ngày dùng mifepristone</a:t>
            </a:r>
            <a:endParaRPr lang="en-US" dirty="0" smtClean="0"/>
          </a:p>
          <a:p>
            <a:pPr lvl="1"/>
            <a:r>
              <a:rPr lang="en-US" dirty="0" smtClean="0"/>
              <a:t>16 (80</a:t>
            </a:r>
            <a:r>
              <a:rPr lang="en-US" smtClean="0"/>
              <a:t>%) quay lại tái khám</a:t>
            </a:r>
            <a:endParaRPr lang="en-US" dirty="0" smtClean="0"/>
          </a:p>
          <a:p>
            <a:pPr lvl="1"/>
            <a:r>
              <a:rPr lang="en-US" smtClean="0"/>
              <a:t>Tất cả đều sẩy thai trọn</a:t>
            </a:r>
            <a:endParaRPr lang="en-US" dirty="0" smtClean="0"/>
          </a:p>
          <a:p>
            <a:pPr lvl="1"/>
            <a:r>
              <a:rPr lang="en-US" dirty="0" smtClean="0"/>
              <a:t>87</a:t>
            </a:r>
            <a:r>
              <a:rPr lang="en-US" smtClean="0"/>
              <a:t>% tiếp tục sử dụng que cấy vào thời điểm 1 năm</a:t>
            </a:r>
            <a:endParaRPr lang="en-US" dirty="0" smtClean="0"/>
          </a:p>
          <a:p>
            <a:pPr marL="349250" lvl="1" indent="0" algn="r">
              <a:buNone/>
            </a:pPr>
            <a:endParaRPr lang="en-US" dirty="0"/>
          </a:p>
          <a:p>
            <a:pPr marL="349250" lvl="1" indent="0" algn="r">
              <a:buNone/>
            </a:pPr>
            <a:endParaRPr lang="en-US" dirty="0" smtClean="0"/>
          </a:p>
          <a:p>
            <a:pPr marL="349250" lvl="1" indent="0" algn="r">
              <a:buNone/>
            </a:pPr>
            <a:endParaRPr lang="en-US" dirty="0"/>
          </a:p>
          <a:p>
            <a:pPr marL="349250" lvl="1" indent="0" algn="r">
              <a:buNone/>
            </a:pPr>
            <a:r>
              <a:rPr lang="en-US" sz="1200" dirty="0" smtClean="0"/>
              <a:t>Park, et al. </a:t>
            </a:r>
            <a:r>
              <a:rPr lang="en-US" sz="1200" i="1" dirty="0" err="1" smtClean="0"/>
              <a:t>Int</a:t>
            </a:r>
            <a:r>
              <a:rPr lang="en-US" sz="1200" i="1" dirty="0" smtClean="0"/>
              <a:t> J </a:t>
            </a:r>
            <a:r>
              <a:rPr lang="en-US" sz="1200" i="1" dirty="0" err="1" smtClean="0"/>
              <a:t>Gynaeco</a:t>
            </a:r>
            <a:r>
              <a:rPr lang="en-US" sz="1200" i="1" dirty="0" smtClean="0"/>
              <a:t> Obstet.</a:t>
            </a:r>
            <a:r>
              <a:rPr lang="en-US" sz="1200" dirty="0" smtClean="0"/>
              <a:t> 2016.</a:t>
            </a:r>
          </a:p>
          <a:p>
            <a:pPr marL="349250" lvl="1" indent="0" algn="r">
              <a:buNone/>
            </a:pPr>
            <a:r>
              <a:rPr lang="en-US" sz="1200" dirty="0" err="1" smtClean="0"/>
              <a:t>Sonalkar</a:t>
            </a:r>
            <a:r>
              <a:rPr lang="en-US" sz="1200" dirty="0" smtClean="0"/>
              <a:t>, </a:t>
            </a:r>
            <a:r>
              <a:rPr lang="en-US" sz="1200" dirty="0" err="1" smtClean="0"/>
              <a:t>Hou</a:t>
            </a:r>
            <a:r>
              <a:rPr lang="en-US" sz="1200" dirty="0" smtClean="0"/>
              <a:t>, </a:t>
            </a:r>
            <a:r>
              <a:rPr lang="en-US" sz="1200" dirty="0" err="1" smtClean="0"/>
              <a:t>Borgatta</a:t>
            </a:r>
            <a:r>
              <a:rPr lang="en-US" sz="1200" dirty="0" smtClean="0"/>
              <a:t>. </a:t>
            </a:r>
            <a:r>
              <a:rPr lang="en-US" sz="1200" i="1" dirty="0" smtClean="0"/>
              <a:t>Contraception.</a:t>
            </a:r>
            <a:r>
              <a:rPr lang="en-US" sz="1200" dirty="0" smtClean="0"/>
              <a:t> 2013.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3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93547"/>
          </a:xfrm>
        </p:spPr>
        <p:txBody>
          <a:bodyPr/>
          <a:lstStyle/>
          <a:p>
            <a:r>
              <a:rPr lang="en-US" smtClean="0"/>
              <a:t>Cấy và tháo 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01123"/>
            <a:ext cx="8042276" cy="464247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Mặt trong phần trên cánh tay ở tay không thuận</a:t>
            </a:r>
            <a:endParaRPr lang="en-US" dirty="0" smtClean="0"/>
          </a:p>
          <a:p>
            <a:pPr lvl="1"/>
            <a:r>
              <a:rPr lang="en-US" dirty="0" smtClean="0"/>
              <a:t>~</a:t>
            </a:r>
            <a:r>
              <a:rPr lang="en-US" smtClean="0"/>
              <a:t>10cm từ mỏm trên lồi cầu trong</a:t>
            </a:r>
            <a:endParaRPr lang="en-US" dirty="0" smtClean="0"/>
          </a:p>
          <a:p>
            <a:pPr lvl="1"/>
            <a:r>
              <a:rPr lang="en-US" smtClean="0"/>
              <a:t>Gây tê tại chỗ, sát trùng da</a:t>
            </a:r>
            <a:endParaRPr lang="en-US" dirty="0" smtClean="0"/>
          </a:p>
          <a:p>
            <a:pPr lvl="1"/>
            <a:r>
              <a:rPr lang="en-US" smtClean="0"/>
              <a:t>Cấy dưới da sử dụng nòng cấy</a:t>
            </a:r>
            <a:endParaRPr lang="en-US" dirty="0" smtClean="0"/>
          </a:p>
          <a:p>
            <a:pPr lvl="1"/>
            <a:r>
              <a:rPr lang="en-US" smtClean="0"/>
              <a:t>Sờ thấy được bởi cả BS và BN</a:t>
            </a:r>
            <a:endParaRPr lang="en-US" dirty="0" smtClean="0"/>
          </a:p>
          <a:p>
            <a:pPr lvl="1"/>
            <a:r>
              <a:rPr lang="en-US" smtClean="0"/>
              <a:t>Băng ép </a:t>
            </a:r>
            <a:r>
              <a:rPr lang="en-US" dirty="0" smtClean="0"/>
              <a:t>24h</a:t>
            </a:r>
          </a:p>
          <a:p>
            <a:r>
              <a:rPr lang="en-US" smtClean="0"/>
              <a:t>Tháo que</a:t>
            </a:r>
            <a:endParaRPr lang="en-US" dirty="0" smtClean="0"/>
          </a:p>
          <a:p>
            <a:pPr lvl="1"/>
            <a:r>
              <a:rPr lang="en-US" smtClean="0"/>
              <a:t>Nên sờ que cấy và gây tê ở đầu xa</a:t>
            </a:r>
            <a:endParaRPr lang="en-US" dirty="0" smtClean="0"/>
          </a:p>
          <a:p>
            <a:pPr lvl="1"/>
            <a:r>
              <a:rPr lang="en-US" smtClean="0"/>
              <a:t>Dùng dao rạch 1 đường nhỏ</a:t>
            </a:r>
            <a:endParaRPr lang="en-US" dirty="0" smtClean="0"/>
          </a:p>
          <a:p>
            <a:pPr lvl="1"/>
            <a:r>
              <a:rPr lang="en-US" smtClean="0"/>
              <a:t>Dùng forceps nhỏ gắp đầu xa của que hoặc đẩy qua vết rạch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10989"/>
            <a:ext cx="8042276" cy="927873"/>
          </a:xfrm>
        </p:spPr>
        <p:txBody>
          <a:bodyPr/>
          <a:lstStyle/>
          <a:p>
            <a:r>
              <a:rPr lang="en-US" smtClean="0"/>
              <a:t>Sự di trú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38862"/>
            <a:ext cx="8042276" cy="4704739"/>
          </a:xfrm>
        </p:spPr>
        <p:txBody>
          <a:bodyPr/>
          <a:lstStyle/>
          <a:p>
            <a:r>
              <a:rPr lang="en-US" smtClean="0"/>
              <a:t>Báo cáo 1 case: que cấy di trú đến động mạch phân thùy đáy chung phổi (T)</a:t>
            </a:r>
            <a:endParaRPr lang="en-US" dirty="0" smtClean="0"/>
          </a:p>
          <a:p>
            <a:pPr marL="0" indent="0" algn="r">
              <a:buNone/>
            </a:pPr>
            <a:r>
              <a:rPr lang="en-US" sz="1200" dirty="0" err="1" smtClean="0"/>
              <a:t>D’Journo</a:t>
            </a:r>
            <a:r>
              <a:rPr lang="en-US" sz="1200" dirty="0" smtClean="0"/>
              <a:t>. </a:t>
            </a:r>
            <a:r>
              <a:rPr lang="en-US" sz="1200" i="1" dirty="0" smtClean="0"/>
              <a:t>The Annals of Thor Surgery. </a:t>
            </a:r>
            <a:r>
              <a:rPr lang="en-US" sz="1200" dirty="0" smtClean="0"/>
              <a:t> 2015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implant in lun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96" y="2514696"/>
            <a:ext cx="4484513" cy="38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37404"/>
            <a:ext cx="8042276" cy="1032724"/>
          </a:xfrm>
        </p:spPr>
        <p:txBody>
          <a:bodyPr/>
          <a:lstStyle/>
          <a:p>
            <a:r>
              <a:rPr lang="en-US" smtClean="0"/>
              <a:t>Thay 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0128"/>
            <a:ext cx="8042276" cy="4773473"/>
          </a:xfrm>
        </p:spPr>
        <p:txBody>
          <a:bodyPr/>
          <a:lstStyle/>
          <a:p>
            <a:r>
              <a:rPr lang="en-US" smtClean="0"/>
              <a:t>Quan trọng là phải cấy dưới da (nông)</a:t>
            </a:r>
            <a:endParaRPr lang="en-US" dirty="0" smtClean="0"/>
          </a:p>
          <a:p>
            <a:r>
              <a:rPr lang="en-US" smtClean="0"/>
              <a:t>Sờ được</a:t>
            </a:r>
            <a:endParaRPr lang="en-US" dirty="0" smtClean="0"/>
          </a:p>
          <a:p>
            <a:r>
              <a:rPr lang="en-US" smtClean="0"/>
              <a:t>Nếu không sờ được, cần được định vị nhờ CĐHA</a:t>
            </a:r>
          </a:p>
          <a:p>
            <a:r>
              <a:rPr lang="en-US" smtClean="0"/>
              <a:t>Những báo cáo hiếm sau khi được đưa ra thị trường: que cấy nằm trong mạch máu cánh tay và ĐM phổi, (cần) PT nội mạch để tháo que.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2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36388"/>
          </a:xfrm>
        </p:spPr>
        <p:txBody>
          <a:bodyPr/>
          <a:lstStyle/>
          <a:p>
            <a:r>
              <a:rPr lang="en-US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43964"/>
            <a:ext cx="8042276" cy="4699637"/>
          </a:xfrm>
        </p:spPr>
        <p:txBody>
          <a:bodyPr/>
          <a:lstStyle/>
          <a:p>
            <a:r>
              <a:rPr lang="en-US" smtClean="0"/>
              <a:t>Que cấy tránh thai Nexplanon cung cấp biện pháp tránh thai kéo dài đáng tin cậy</a:t>
            </a:r>
            <a:endParaRPr lang="en-US" dirty="0" smtClean="0"/>
          </a:p>
          <a:p>
            <a:r>
              <a:rPr lang="en-US" smtClean="0"/>
              <a:t>Có thể được sử dụng ở nhiều BN khác nhau</a:t>
            </a:r>
            <a:endParaRPr lang="en-US" dirty="0" smtClean="0"/>
          </a:p>
          <a:p>
            <a:r>
              <a:rPr lang="en-US" smtClean="0"/>
              <a:t>An toàn khi sử dụng sau phá thai và hậu sản</a:t>
            </a:r>
            <a:endParaRPr lang="en-US" dirty="0" smtClean="0"/>
          </a:p>
          <a:p>
            <a:r>
              <a:rPr lang="en-US" smtClean="0"/>
              <a:t>Có liên quan đến XH bất thường</a:t>
            </a:r>
            <a:endParaRPr lang="en-US" dirty="0" smtClean="0"/>
          </a:p>
          <a:p>
            <a:r>
              <a:rPr lang="en-US" smtClean="0"/>
              <a:t>Phải cẩn thận khi cấy 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28882"/>
            <a:ext cx="8042276" cy="1015649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Thảo luận:</a:t>
            </a:r>
          </a:p>
          <a:p>
            <a:r>
              <a:rPr lang="en-US" smtClean="0"/>
              <a:t>Phương pháp tránh thai: Nexplanon</a:t>
            </a:r>
            <a:endParaRPr lang="en-US" dirty="0" smtClean="0"/>
          </a:p>
          <a:p>
            <a:r>
              <a:rPr lang="en-US" smtClean="0"/>
              <a:t>Hiệu quả và tác dụng phụ</a:t>
            </a:r>
            <a:endParaRPr lang="en-US" dirty="0" smtClean="0"/>
          </a:p>
          <a:p>
            <a:r>
              <a:rPr lang="en-US" smtClean="0"/>
              <a:t>Sử dụng ở những dân số đặc biệt</a:t>
            </a:r>
            <a:endParaRPr lang="en-US" dirty="0" smtClean="0"/>
          </a:p>
          <a:p>
            <a:r>
              <a:rPr lang="en-US" smtClean="0"/>
              <a:t>Những chứng cứ liên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0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6796" r="67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5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13414"/>
            <a:ext cx="8042276" cy="1131118"/>
          </a:xfrm>
        </p:spPr>
        <p:txBody>
          <a:bodyPr/>
          <a:lstStyle/>
          <a:p>
            <a:r>
              <a:rPr lang="en-US" dirty="0" err="1" smtClean="0"/>
              <a:t>Nexplanon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Được sản xuất bởi </a:t>
            </a:r>
            <a:r>
              <a:rPr lang="en-US" dirty="0" smtClean="0"/>
              <a:t>Merck</a:t>
            </a:r>
          </a:p>
          <a:p>
            <a:r>
              <a:rPr lang="en-US" smtClean="0"/>
              <a:t>Lần đầu tiên được FDA cho phép vào năm </a:t>
            </a:r>
            <a:r>
              <a:rPr lang="en-US" dirty="0" smtClean="0"/>
              <a:t>2006</a:t>
            </a:r>
          </a:p>
          <a:p>
            <a:r>
              <a:rPr lang="en-US" dirty="0" err="1" smtClean="0"/>
              <a:t>Etonogestrel</a:t>
            </a:r>
            <a:r>
              <a:rPr lang="en-US" dirty="0" smtClean="0"/>
              <a:t> 68mg</a:t>
            </a:r>
          </a:p>
          <a:p>
            <a:pPr lvl="1"/>
            <a:r>
              <a:rPr lang="en-US" smtClean="0"/>
              <a:t>Progestin thế hệ thứ 3</a:t>
            </a:r>
            <a:endParaRPr lang="en-US" dirty="0" smtClean="0"/>
          </a:p>
          <a:p>
            <a:r>
              <a:rPr lang="en-US" smtClean="0"/>
              <a:t>1 que dài 4cm</a:t>
            </a:r>
          </a:p>
          <a:p>
            <a:r>
              <a:rPr lang="en-US" smtClean="0"/>
              <a:t>Cản quang</a:t>
            </a:r>
            <a:endParaRPr lang="en-US" dirty="0" smtClean="0"/>
          </a:p>
          <a:p>
            <a:r>
              <a:rPr lang="en-US" smtClean="0"/>
              <a:t>Phóng thích thuốc trên 3 năm</a:t>
            </a:r>
            <a:endParaRPr lang="en-US" dirty="0" smtClean="0"/>
          </a:p>
          <a:p>
            <a:r>
              <a:rPr lang="en-US" smtClean="0"/>
              <a:t>Cơ chế tác dụng:</a:t>
            </a:r>
            <a:endParaRPr lang="en-US" dirty="0" smtClean="0"/>
          </a:p>
          <a:p>
            <a:pPr lvl="1"/>
            <a:r>
              <a:rPr lang="en-US" smtClean="0"/>
              <a:t>Làm chất nhầy CTC đặc lại</a:t>
            </a:r>
            <a:endParaRPr lang="en-US" dirty="0" smtClean="0"/>
          </a:p>
          <a:p>
            <a:pPr lvl="1"/>
            <a:r>
              <a:rPr lang="en-US" smtClean="0"/>
              <a:t>Ngăn rụng trứng</a:t>
            </a:r>
            <a:endParaRPr lang="en-US" dirty="0" smtClean="0"/>
          </a:p>
          <a:p>
            <a:pPr lvl="1"/>
            <a:r>
              <a:rPr lang="en-US" smtClean="0"/>
              <a:t>Làm mỏng NMTC</a:t>
            </a:r>
            <a:endParaRPr lang="en-US" dirty="0" smtClean="0"/>
          </a:p>
          <a:p>
            <a:pPr marL="349250" lvl="1" indent="0" algn="r">
              <a:buNone/>
            </a:pPr>
            <a:r>
              <a:rPr lang="en-US" sz="1200" dirty="0" err="1" smtClean="0"/>
              <a:t>Hohmann</a:t>
            </a:r>
            <a:r>
              <a:rPr lang="en-US" sz="1200" dirty="0" smtClean="0"/>
              <a:t>, </a:t>
            </a:r>
            <a:r>
              <a:rPr lang="en-US" sz="1200" dirty="0" err="1" smtClean="0"/>
              <a:t>Creinin</a:t>
            </a:r>
            <a:r>
              <a:rPr lang="en-US" sz="1200" dirty="0" smtClean="0"/>
              <a:t>. </a:t>
            </a:r>
            <a:r>
              <a:rPr lang="en-US" sz="1200" i="1" dirty="0" err="1" smtClean="0"/>
              <a:t>Clinc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Obstet</a:t>
            </a:r>
            <a:r>
              <a:rPr lang="en-US" sz="1200" i="1" dirty="0" smtClean="0"/>
              <a:t> Gynecol. </a:t>
            </a:r>
            <a:r>
              <a:rPr lang="en-US" sz="1200" dirty="0" smtClean="0"/>
              <a:t>2007.</a:t>
            </a:r>
          </a:p>
          <a:p>
            <a:pPr marL="349250" lvl="1" indent="0" algn="r">
              <a:buNone/>
            </a:pP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www.nexplanon.com</a:t>
            </a:r>
            <a:r>
              <a:rPr lang="en-US" sz="1200" dirty="0"/>
              <a:t>/en/consumer/</a:t>
            </a:r>
          </a:p>
        </p:txBody>
      </p:sp>
    </p:spTree>
    <p:extLst>
      <p:ext uri="{BB962C8B-B14F-4D97-AF65-F5344CB8AC3E}">
        <p14:creationId xmlns:p14="http://schemas.microsoft.com/office/powerpoint/2010/main" val="52257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Hiệu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Tỉ lệ thất bại</a:t>
            </a:r>
            <a:endParaRPr lang="en-US" dirty="0" smtClean="0"/>
          </a:p>
          <a:p>
            <a:pPr lvl="1"/>
            <a:r>
              <a:rPr lang="en-US" dirty="0" smtClean="0"/>
              <a:t>Perfect use: </a:t>
            </a:r>
            <a:r>
              <a:rPr lang="en-US" smtClean="0"/>
              <a:t>0.1% (sử dụng đúng trên lý thuyết)</a:t>
            </a:r>
            <a:endParaRPr lang="en-US" dirty="0" smtClean="0"/>
          </a:p>
          <a:p>
            <a:pPr lvl="1"/>
            <a:r>
              <a:rPr lang="en-US" dirty="0" smtClean="0"/>
              <a:t>Typical use: </a:t>
            </a:r>
            <a:r>
              <a:rPr lang="en-US" smtClean="0"/>
              <a:t>0.2% (sử dụng trên thực tế, bao gồm sai sót của người sử dụng)</a:t>
            </a:r>
            <a:endParaRPr lang="en-US" dirty="0"/>
          </a:p>
          <a:p>
            <a:r>
              <a:rPr lang="en-US" smtClean="0"/>
              <a:t>Nghiên cứu 11 thử nghiệm quốc tế kết hợp</a:t>
            </a:r>
            <a:endParaRPr lang="en-US" dirty="0" smtClean="0"/>
          </a:p>
          <a:p>
            <a:pPr lvl="1"/>
            <a:r>
              <a:rPr lang="en-US" smtClean="0"/>
              <a:t>942 phụ nữ</a:t>
            </a:r>
            <a:endParaRPr lang="en-US" dirty="0" smtClean="0"/>
          </a:p>
          <a:p>
            <a:pPr lvl="1"/>
            <a:r>
              <a:rPr lang="en-US" smtClean="0"/>
              <a:t>Mỹ, Chi Lê, Châu Á, Châu Âu</a:t>
            </a:r>
            <a:endParaRPr lang="en-US" dirty="0" smtClean="0"/>
          </a:p>
          <a:p>
            <a:pPr lvl="1"/>
            <a:r>
              <a:rPr lang="en-US" smtClean="0"/>
              <a:t>Không trường hợp có thai nào được ghi nhận với que cấy đúng chỗ</a:t>
            </a:r>
            <a:endParaRPr lang="en-US" dirty="0" smtClean="0"/>
          </a:p>
          <a:p>
            <a:pPr lvl="2"/>
            <a:r>
              <a:rPr lang="en-US"/>
              <a:t>6 trường hợp có thai sau </a:t>
            </a:r>
            <a:r>
              <a:rPr lang="en-US" smtClean="0"/>
              <a:t>khi </a:t>
            </a:r>
            <a:r>
              <a:rPr lang="en-US"/>
              <a:t>lấy que </a:t>
            </a:r>
            <a:r>
              <a:rPr lang="en-US" smtClean="0"/>
              <a:t>cấy 14 ngày</a:t>
            </a:r>
          </a:p>
          <a:p>
            <a:pPr lvl="2"/>
            <a:r>
              <a:rPr lang="en-US" smtClean="0"/>
              <a:t>Chỉ số Pearl lũy tích </a:t>
            </a:r>
            <a:r>
              <a:rPr lang="en-US" dirty="0" smtClean="0"/>
              <a:t>0.38</a:t>
            </a:r>
          </a:p>
          <a:p>
            <a:pPr marL="685800" lvl="2" indent="0" algn="r">
              <a:buNone/>
            </a:pPr>
            <a:r>
              <a:rPr lang="en-US" sz="1200" dirty="0" err="1" smtClean="0"/>
              <a:t>Darney</a:t>
            </a:r>
            <a:r>
              <a:rPr lang="en-US" sz="1200" dirty="0" smtClean="0"/>
              <a:t>, p. </a:t>
            </a:r>
            <a:r>
              <a:rPr lang="en-US" sz="1200" i="1" dirty="0" err="1" smtClean="0"/>
              <a:t>Fertil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Steril</a:t>
            </a:r>
            <a:r>
              <a:rPr lang="en-US" sz="1200" dirty="0" smtClean="0"/>
              <a:t>. 2009.</a:t>
            </a:r>
          </a:p>
        </p:txBody>
      </p:sp>
    </p:spTree>
    <p:extLst>
      <p:ext uri="{BB962C8B-B14F-4D97-AF65-F5344CB8AC3E}">
        <p14:creationId xmlns:p14="http://schemas.microsoft.com/office/powerpoint/2010/main" val="6399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3726"/>
            <a:ext cx="8042276" cy="1140806"/>
          </a:xfrm>
        </p:spPr>
        <p:txBody>
          <a:bodyPr/>
          <a:lstStyle/>
          <a:p>
            <a:r>
              <a:rPr lang="en-US" smtClean="0"/>
              <a:t>Hiệu quả qua thời 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Nghiên cứu đoàn hệ tiền cứu 237 </a:t>
            </a:r>
            <a:endParaRPr lang="en-US" dirty="0" smtClean="0"/>
          </a:p>
          <a:p>
            <a:pPr lvl="1"/>
            <a:r>
              <a:rPr lang="en-US" smtClean="0"/>
              <a:t>123 sử dụng que cấy 4 năm, 34 sử dụng 5 năm</a:t>
            </a:r>
            <a:endParaRPr lang="en-US" dirty="0" smtClean="0"/>
          </a:p>
          <a:p>
            <a:pPr lvl="1"/>
            <a:r>
              <a:rPr lang="en-US" smtClean="0"/>
              <a:t>0 trường hợp có thai</a:t>
            </a:r>
            <a:endParaRPr lang="en-US" dirty="0" smtClean="0"/>
          </a:p>
          <a:p>
            <a:pPr lvl="1"/>
            <a:r>
              <a:rPr lang="en-US" smtClean="0"/>
              <a:t>Nồng độ etonogestrel huyết thanh </a:t>
            </a:r>
            <a:endParaRPr lang="en-US" dirty="0" smtClean="0"/>
          </a:p>
          <a:p>
            <a:pPr lvl="2"/>
            <a:r>
              <a:rPr lang="en-US" smtClean="0"/>
              <a:t>188.8pg/mL trên 3 năm sử dụng</a:t>
            </a:r>
            <a:endParaRPr lang="en-US" dirty="0" smtClean="0"/>
          </a:p>
          <a:p>
            <a:pPr lvl="2"/>
            <a:r>
              <a:rPr lang="en-US" smtClean="0"/>
              <a:t>177pg/mL trên 4 năm sử dụng</a:t>
            </a:r>
            <a:endParaRPr lang="en-US" dirty="0" smtClean="0"/>
          </a:p>
          <a:p>
            <a:pPr lvl="2"/>
            <a:r>
              <a:rPr lang="en-US" smtClean="0"/>
              <a:t>Nồng độ không bị ảnh hưởng bởi </a:t>
            </a:r>
            <a:r>
              <a:rPr lang="en-US" dirty="0" smtClean="0"/>
              <a:t>BMI</a:t>
            </a:r>
          </a:p>
          <a:p>
            <a:pPr lvl="1"/>
            <a:r>
              <a:rPr lang="en-US" smtClean="0"/>
              <a:t>90pg/mL được cho là đủ để ngăn rụng trứng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349250" lvl="1" indent="0" algn="r">
              <a:buNone/>
            </a:pPr>
            <a:r>
              <a:rPr lang="en-US" sz="1200" dirty="0" err="1"/>
              <a:t>M</a:t>
            </a:r>
            <a:r>
              <a:rPr lang="en-US" sz="1200" dirty="0" err="1" smtClean="0"/>
              <a:t>cNicholas</a:t>
            </a:r>
            <a:r>
              <a:rPr lang="en-US" sz="1200" dirty="0" smtClean="0"/>
              <a:t>, </a:t>
            </a:r>
            <a:r>
              <a:rPr lang="en-US" sz="1200" dirty="0" err="1" smtClean="0"/>
              <a:t>Peipert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Obstet</a:t>
            </a:r>
            <a:r>
              <a:rPr lang="en-US" sz="1200" i="1" dirty="0" smtClean="0"/>
              <a:t> Gynecol.</a:t>
            </a:r>
            <a:r>
              <a:rPr lang="en-US" sz="1200" dirty="0" smtClean="0"/>
              <a:t> 2015.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03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31338"/>
            <a:ext cx="8042276" cy="1113194"/>
          </a:xfrm>
        </p:spPr>
        <p:txBody>
          <a:bodyPr/>
          <a:lstStyle/>
          <a:p>
            <a:r>
              <a:rPr lang="en-US" smtClean="0"/>
              <a:t>Tác dụng phụ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Những phản ứng bất lợi được báo cáo:</a:t>
            </a:r>
            <a:endParaRPr lang="en-US" dirty="0" smtClean="0"/>
          </a:p>
          <a:p>
            <a:pPr lvl="1"/>
            <a:r>
              <a:rPr lang="en-US" smtClean="0"/>
              <a:t>Xuất huyết bất thường</a:t>
            </a:r>
            <a:endParaRPr lang="en-US" dirty="0" smtClean="0"/>
          </a:p>
          <a:p>
            <a:pPr lvl="1"/>
            <a:r>
              <a:rPr lang="en-US" smtClean="0"/>
              <a:t>Đau đầu</a:t>
            </a:r>
            <a:endParaRPr lang="en-US" dirty="0" smtClean="0"/>
          </a:p>
          <a:p>
            <a:pPr lvl="1"/>
            <a:r>
              <a:rPr lang="en-US" smtClean="0"/>
              <a:t>Viêm âm đạo</a:t>
            </a:r>
            <a:endParaRPr lang="en-US" dirty="0" smtClean="0"/>
          </a:p>
          <a:p>
            <a:pPr lvl="1"/>
            <a:r>
              <a:rPr lang="en-US" smtClean="0"/>
              <a:t>Mụn</a:t>
            </a:r>
            <a:endParaRPr lang="en-US" dirty="0" smtClean="0"/>
          </a:p>
          <a:p>
            <a:pPr lvl="1"/>
            <a:r>
              <a:rPr lang="en-US" smtClean="0"/>
              <a:t>Đau vú</a:t>
            </a:r>
            <a:endParaRPr lang="en-US" dirty="0" smtClean="0"/>
          </a:p>
          <a:p>
            <a:pPr lvl="1"/>
            <a:r>
              <a:rPr lang="en-US" smtClean="0"/>
              <a:t>Đau, bầm tại nơi cấy</a:t>
            </a:r>
            <a:endParaRPr lang="en-US" dirty="0" smtClean="0"/>
          </a:p>
          <a:p>
            <a:pPr lvl="1"/>
            <a:r>
              <a:rPr lang="en-US" smtClean="0"/>
              <a:t>Nang buồng trứng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 algn="r"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www.merckconnect.com</a:t>
            </a:r>
            <a:r>
              <a:rPr lang="en-US" sz="1200" dirty="0"/>
              <a:t>/</a:t>
            </a:r>
            <a:r>
              <a:rPr lang="en-US" sz="1200" dirty="0" err="1"/>
              <a:t>nexplanon</a:t>
            </a:r>
            <a:r>
              <a:rPr lang="en-US" sz="1200" dirty="0"/>
              <a:t>/</a:t>
            </a:r>
            <a:r>
              <a:rPr lang="en-US" sz="1200" dirty="0" err="1"/>
              <a:t>overview.html?hcpUser</a:t>
            </a:r>
            <a:r>
              <a:rPr lang="en-US" sz="1200" dirty="0"/>
              <a:t>=yes</a:t>
            </a: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60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58948"/>
            <a:ext cx="8042276" cy="879917"/>
          </a:xfrm>
        </p:spPr>
        <p:txBody>
          <a:bodyPr/>
          <a:lstStyle/>
          <a:p>
            <a:r>
              <a:rPr lang="en-US" smtClean="0"/>
              <a:t>Tiếp tục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15845"/>
            <a:ext cx="8042276" cy="46223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Nghiên cứu đoàn hệ 6167 phụ nữ sử dụng kết hợp DCTC và que cấy</a:t>
            </a:r>
            <a:endParaRPr lang="en-US" dirty="0" smtClean="0"/>
          </a:p>
          <a:p>
            <a:pPr lvl="1"/>
            <a:r>
              <a:rPr lang="en-US" smtClean="0"/>
              <a:t>Tỉ lệ ngưng sử dụng vào thời điểm 6 tháng: 6.9%</a:t>
            </a:r>
            <a:endParaRPr lang="en-US" dirty="0" smtClean="0"/>
          </a:p>
          <a:p>
            <a:pPr lvl="1"/>
            <a:r>
              <a:rPr lang="en-US" smtClean="0"/>
              <a:t>Nguyên nhân thường gặp nhất: xuất huyết bất thường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Nghiên cứu đoàn hệ tiền cứu 103 phụ nữ cấy que sau phá thai hay ngắt quãng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mtClean="0"/>
              <a:t>Tỉ lệ tiếp tục sử dụng 1 năm là </a:t>
            </a:r>
            <a:r>
              <a:rPr lang="en-US" dirty="0" smtClean="0"/>
              <a:t>68.6</a:t>
            </a:r>
            <a:r>
              <a:rPr lang="en-US" smtClean="0"/>
              <a:t>% và </a:t>
            </a:r>
            <a:r>
              <a:rPr lang="en-US" dirty="0" smtClean="0"/>
              <a:t>80.8</a:t>
            </a:r>
            <a:r>
              <a:rPr lang="en-US" smtClean="0"/>
              <a:t>% (không khác biệt có ý nghĩa thống kê)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Nghiên cứu đoàn hệ hồi cứu 141 trường hợp cấy que sau phá thai và 935 trường hợp cấy que ngắt quãng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Tỉ lệ tiếp tục sử dụng 12 tháng: </a:t>
            </a:r>
            <a:r>
              <a:rPr lang="en-US" dirty="0" smtClean="0"/>
              <a:t>81.5</a:t>
            </a:r>
            <a:r>
              <a:rPr lang="en-US" smtClean="0"/>
              <a:t>% cho cấy ngay lập tức và </a:t>
            </a:r>
            <a:r>
              <a:rPr lang="en-US" dirty="0" smtClean="0"/>
              <a:t>82.8</a:t>
            </a:r>
            <a:r>
              <a:rPr lang="en-US" smtClean="0"/>
              <a:t>% cho cấy ngắt quãng </a:t>
            </a:r>
            <a:r>
              <a:rPr lang="en-US" dirty="0" smtClean="0"/>
              <a:t>(</a:t>
            </a:r>
            <a:r>
              <a:rPr lang="en-US" smtClean="0"/>
              <a:t>p=0.54)</a:t>
            </a:r>
          </a:p>
          <a:p>
            <a:pPr lvl="1">
              <a:lnSpc>
                <a:spcPct val="120000"/>
              </a:lnSpc>
            </a:pPr>
            <a:r>
              <a:rPr lang="en-US"/>
              <a:t>Nguyên nhân thường gặp nhất: xuất huyết bất </a:t>
            </a:r>
            <a:r>
              <a:rPr lang="en-US" smtClean="0"/>
              <a:t>thường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 algn="r">
              <a:buNone/>
            </a:pPr>
            <a:r>
              <a:rPr lang="en-US" sz="1200" dirty="0" err="1" smtClean="0"/>
              <a:t>Grunloh</a:t>
            </a:r>
            <a:r>
              <a:rPr lang="en-US" sz="1200" dirty="0" smtClean="0"/>
              <a:t>, </a:t>
            </a:r>
            <a:r>
              <a:rPr lang="en-US" sz="1200" dirty="0" err="1" smtClean="0"/>
              <a:t>Casner</a:t>
            </a:r>
            <a:r>
              <a:rPr lang="en-US" sz="1200" dirty="0" smtClean="0"/>
              <a:t>, Madden. </a:t>
            </a:r>
            <a:r>
              <a:rPr lang="en-US" sz="1200" i="1" dirty="0" err="1" smtClean="0"/>
              <a:t>Obstet</a:t>
            </a:r>
            <a:r>
              <a:rPr lang="en-US" sz="1200" i="1" dirty="0" smtClean="0"/>
              <a:t> Gynecol.</a:t>
            </a:r>
            <a:r>
              <a:rPr lang="en-US" sz="1200" dirty="0" smtClean="0"/>
              <a:t> 2013.</a:t>
            </a:r>
          </a:p>
          <a:p>
            <a:pPr marL="349250" lvl="1" indent="0" algn="r">
              <a:buNone/>
            </a:pPr>
            <a:r>
              <a:rPr lang="en-US" sz="1200" dirty="0" err="1" smtClean="0"/>
              <a:t>Mdden</a:t>
            </a:r>
            <a:r>
              <a:rPr lang="en-US" sz="1200" dirty="0" smtClean="0"/>
              <a:t>, et. Al. </a:t>
            </a:r>
            <a:r>
              <a:rPr lang="en-US" sz="1200" i="1" dirty="0" err="1" smtClean="0"/>
              <a:t>Obstet</a:t>
            </a:r>
            <a:r>
              <a:rPr lang="en-US" sz="1200" i="1" dirty="0" smtClean="0"/>
              <a:t> Gynecol.</a:t>
            </a:r>
            <a:r>
              <a:rPr lang="en-US" sz="1200" dirty="0" smtClean="0"/>
              <a:t> 2012.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3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47078"/>
          </a:xfrm>
        </p:spPr>
        <p:txBody>
          <a:bodyPr/>
          <a:lstStyle/>
          <a:p>
            <a:r>
              <a:rPr lang="en-US" smtClean="0"/>
              <a:t>Xuất huyết bất 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71508"/>
            <a:ext cx="8042276" cy="4472093"/>
          </a:xfrm>
        </p:spPr>
        <p:txBody>
          <a:bodyPr/>
          <a:lstStyle/>
          <a:p>
            <a:r>
              <a:rPr lang="en-US" smtClean="0"/>
              <a:t>Mansour và cộng sự đánh giá 11 thử nghiệm lâm sàng</a:t>
            </a:r>
            <a:endParaRPr lang="en-US" dirty="0" smtClean="0"/>
          </a:p>
          <a:p>
            <a:pPr lvl="1"/>
            <a:r>
              <a:rPr lang="en-US" dirty="0" smtClean="0"/>
              <a:t>N=923</a:t>
            </a:r>
          </a:p>
          <a:p>
            <a:pPr lvl="1"/>
            <a:r>
              <a:rPr lang="en-US" smtClean="0"/>
              <a:t>Các dạng xuất huyết bất thường có liên quan: vô kinh </a:t>
            </a:r>
            <a:r>
              <a:rPr lang="en-US" dirty="0" smtClean="0"/>
              <a:t>(22.2</a:t>
            </a:r>
            <a:r>
              <a:rPr lang="en-US" smtClean="0"/>
              <a:t>%), kinh thưa </a:t>
            </a:r>
            <a:r>
              <a:rPr lang="en-US" dirty="0" smtClean="0"/>
              <a:t>(33.6</a:t>
            </a:r>
            <a:r>
              <a:rPr lang="en-US" smtClean="0"/>
              <a:t>%), đa kinh </a:t>
            </a:r>
            <a:r>
              <a:rPr lang="en-US" dirty="0" smtClean="0"/>
              <a:t>(6.7</a:t>
            </a:r>
            <a:r>
              <a:rPr lang="en-US" smtClean="0"/>
              <a:t>%), rong kinh </a:t>
            </a:r>
            <a:r>
              <a:rPr lang="en-US" dirty="0" smtClean="0"/>
              <a:t>(17.7%)</a:t>
            </a:r>
          </a:p>
          <a:p>
            <a:pPr lvl="1"/>
            <a:r>
              <a:rPr lang="en-US" smtClean="0"/>
              <a:t>75% trường hợp: thời điểm xuất huyết dạng spotting giống với chu kỳ tự nhiên </a:t>
            </a:r>
            <a:endParaRPr lang="en-US" dirty="0" smtClean="0"/>
          </a:p>
          <a:p>
            <a:pPr lvl="1"/>
            <a:r>
              <a:rPr lang="en-US" smtClean="0"/>
              <a:t>Kiểu XH thường được dự đoán trước bởi giai đoạn tiền triệu</a:t>
            </a:r>
            <a:endParaRPr lang="en-US" dirty="0" smtClean="0"/>
          </a:p>
          <a:p>
            <a:pPr lvl="1"/>
            <a:r>
              <a:rPr lang="en-US" smtClean="0"/>
              <a:t>Chỉ 11.3% ngưng sử dụng do XH bất thường</a:t>
            </a:r>
            <a:endParaRPr lang="en-US" dirty="0" smtClean="0"/>
          </a:p>
          <a:p>
            <a:pPr marL="349250" lvl="1" indent="0" algn="r">
              <a:buNone/>
            </a:pPr>
            <a:r>
              <a:rPr lang="en-US" sz="1200" dirty="0" smtClean="0"/>
              <a:t>Mansour, et al. </a:t>
            </a:r>
            <a:r>
              <a:rPr lang="en-US" sz="1200" i="1" dirty="0" err="1" smtClean="0"/>
              <a:t>Eur</a:t>
            </a:r>
            <a:r>
              <a:rPr lang="en-US" sz="1200" i="1" dirty="0" smtClean="0"/>
              <a:t> J </a:t>
            </a:r>
            <a:r>
              <a:rPr lang="en-US" sz="1200" i="1" dirty="0" err="1" smtClean="0"/>
              <a:t>Contracetion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Reprod</a:t>
            </a:r>
            <a:r>
              <a:rPr lang="en-US" sz="1200" i="1" dirty="0" smtClean="0"/>
              <a:t> Health Care. </a:t>
            </a:r>
            <a:r>
              <a:rPr lang="en-US" sz="1200" dirty="0" smtClean="0"/>
              <a:t>2008.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59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62823"/>
            <a:ext cx="8042276" cy="855226"/>
          </a:xfrm>
        </p:spPr>
        <p:txBody>
          <a:bodyPr/>
          <a:lstStyle/>
          <a:p>
            <a:r>
              <a:rPr lang="en-US" smtClean="0"/>
              <a:t>Nhiều nghiên cứu về XH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8048"/>
            <a:ext cx="8042276" cy="491381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Nghiên cứu đoàn hệ 3 năm với 635 phụ nữ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Không trường hợp có thai nào trong 1200 phụ nữ-năm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Kinh thưa là vấn đề được nhắc đến nhiều nhất (29-51</a:t>
            </a:r>
            <a:r>
              <a:rPr lang="en-US" dirty="0" smtClean="0"/>
              <a:t>%)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19.0</a:t>
            </a:r>
            <a:r>
              <a:rPr lang="en-US" smtClean="0"/>
              <a:t>% ngưng sử dụng do XH bất thường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Nghiên cứu đoàn hệ hồi cứu: so sánh đặt ngay lập tức sau hậu sản và đặt trì hoãn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259 đặt ngay lập tức, 49 đặt trì hoãn, 106 đặt ngắt quãng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smtClean="0"/>
              <a:t>Tỉ lệ lấy que sớm do XH bất thường lần lượt là 19.3%, 18.4% và </a:t>
            </a:r>
            <a:r>
              <a:rPr lang="en-US" dirty="0" smtClean="0"/>
              <a:t>20.8</a:t>
            </a:r>
            <a:r>
              <a:rPr lang="en-US" smtClean="0"/>
              <a:t>% (không khác biệt giữa các nhóm)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Nghiên cứu đoàn hệ 155 BN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39 (25.2</a:t>
            </a:r>
            <a:r>
              <a:rPr lang="en-US" smtClean="0"/>
              <a:t>%) than phiền vì XH bất thường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25.2</a:t>
            </a:r>
            <a:r>
              <a:rPr lang="en-US" smtClean="0"/>
              <a:t>% yêu cầu lấy que, </a:t>
            </a:r>
            <a:r>
              <a:rPr lang="en-US" dirty="0" smtClean="0"/>
              <a:t>14.8</a:t>
            </a:r>
            <a:r>
              <a:rPr lang="en-US" smtClean="0"/>
              <a:t>% vì RLKN</a:t>
            </a:r>
            <a:endParaRPr lang="en-US" sz="1200" dirty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endParaRPr lang="en-US" sz="1200" dirty="0" smtClean="0"/>
          </a:p>
          <a:p>
            <a:pPr marL="349250" lvl="1" indent="0" algn="r">
              <a:buNone/>
            </a:pPr>
            <a:endParaRPr lang="en-US" sz="1200" dirty="0"/>
          </a:p>
          <a:p>
            <a:pPr marL="349250" lvl="1" indent="0" algn="r">
              <a:buNone/>
            </a:pPr>
            <a:r>
              <a:rPr lang="en-US" sz="1200" dirty="0" err="1" smtClean="0"/>
              <a:t>Croxatto</a:t>
            </a:r>
            <a:r>
              <a:rPr lang="en-US" sz="1200" dirty="0" smtClean="0"/>
              <a:t>. </a:t>
            </a:r>
            <a:r>
              <a:rPr lang="en-US" sz="1200" i="1" dirty="0" err="1" smtClean="0"/>
              <a:t>Eur</a:t>
            </a:r>
            <a:r>
              <a:rPr lang="en-US" sz="1200" i="1" dirty="0" smtClean="0"/>
              <a:t> J </a:t>
            </a:r>
            <a:r>
              <a:rPr lang="en-US" sz="1200" i="1" dirty="0" err="1" smtClean="0"/>
              <a:t>Reprod</a:t>
            </a:r>
            <a:r>
              <a:rPr lang="en-US" sz="1200" i="1" dirty="0" smtClean="0"/>
              <a:t> Health Care.</a:t>
            </a:r>
            <a:r>
              <a:rPr lang="en-US" sz="1200" dirty="0" smtClean="0"/>
              <a:t> 2000</a:t>
            </a:r>
          </a:p>
          <a:p>
            <a:pPr marL="349250" lvl="1" indent="0" algn="r">
              <a:buNone/>
            </a:pPr>
            <a:r>
              <a:rPr lang="en-US" sz="1200" dirty="0" smtClean="0"/>
              <a:t>Ireland, et al. </a:t>
            </a:r>
            <a:r>
              <a:rPr lang="en-US" sz="1200" i="1" dirty="0" smtClean="0"/>
              <a:t>Contraception. </a:t>
            </a:r>
            <a:r>
              <a:rPr lang="en-US" sz="1200" dirty="0" smtClean="0"/>
              <a:t>2014</a:t>
            </a:r>
          </a:p>
          <a:p>
            <a:pPr marL="349250" lvl="1" indent="0" algn="r">
              <a:buNone/>
            </a:pPr>
            <a:r>
              <a:rPr lang="en-US" sz="1200" dirty="0" smtClean="0"/>
              <a:t>Casey, et al. </a:t>
            </a:r>
            <a:r>
              <a:rPr lang="en-US" sz="1200" i="1" dirty="0" smtClean="0"/>
              <a:t>Contraception. </a:t>
            </a:r>
            <a:r>
              <a:rPr lang="en-US" sz="1200" dirty="0" smtClean="0"/>
              <a:t> 2011...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07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ellow fest presentation">
  <a:themeElements>
    <a:clrScheme name="Custom 1">
      <a:dk1>
        <a:srgbClr val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Fellow fest presentation.thmx</Template>
  <TotalTime>14540</TotalTime>
  <Words>1736</Words>
  <Application>Microsoft Office PowerPoint</Application>
  <PresentationFormat>On-screen Show (4:3)</PresentationFormat>
  <Paragraphs>225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Fellow fest presentation</vt:lpstr>
      <vt:lpstr>Nexplanon: que cấy tránh thai progestin</vt:lpstr>
      <vt:lpstr>Mục tiêu</vt:lpstr>
      <vt:lpstr>Nexplanon</vt:lpstr>
      <vt:lpstr>Hiệu quả</vt:lpstr>
      <vt:lpstr>Hiệu quả qua thời gian</vt:lpstr>
      <vt:lpstr>Tác dụng phụ</vt:lpstr>
      <vt:lpstr>Tiếp tục sử dụng</vt:lpstr>
      <vt:lpstr>Xuất huyết bất thường</vt:lpstr>
      <vt:lpstr>Nhiều nghiên cứu về XH</vt:lpstr>
      <vt:lpstr>Những mối quan tâm đặc biệt</vt:lpstr>
      <vt:lpstr>Medical Eligibility Criteria</vt:lpstr>
      <vt:lpstr>BMI</vt:lpstr>
      <vt:lpstr>Postpartum</vt:lpstr>
      <vt:lpstr>Cho con bú</vt:lpstr>
      <vt:lpstr>Phá thai nội khoa</vt:lpstr>
      <vt:lpstr>Cấy và tháo que</vt:lpstr>
      <vt:lpstr>Sự di trú</vt:lpstr>
      <vt:lpstr>Thay đổi</vt:lpstr>
      <vt:lpstr>Kết luận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Nexplanon: the progestin implant contraception</dc:title>
  <dc:creator>Alexandra Golobof</dc:creator>
  <cp:lastModifiedBy>ismail - [2010]</cp:lastModifiedBy>
  <cp:revision>45</cp:revision>
  <dcterms:created xsi:type="dcterms:W3CDTF">2016-03-30T06:28:38Z</dcterms:created>
  <dcterms:modified xsi:type="dcterms:W3CDTF">2016-04-10T15:54:11Z</dcterms:modified>
</cp:coreProperties>
</file>