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8" r:id="rId3"/>
    <p:sldId id="320" r:id="rId4"/>
    <p:sldId id="332" r:id="rId5"/>
    <p:sldId id="321" r:id="rId6"/>
    <p:sldId id="323" r:id="rId7"/>
    <p:sldId id="322" r:id="rId8"/>
    <p:sldId id="324" r:id="rId9"/>
    <p:sldId id="326" r:id="rId10"/>
    <p:sldId id="327" r:id="rId11"/>
    <p:sldId id="325" r:id="rId12"/>
    <p:sldId id="351" r:id="rId13"/>
    <p:sldId id="352" r:id="rId14"/>
    <p:sldId id="348" r:id="rId15"/>
    <p:sldId id="349" r:id="rId16"/>
    <p:sldId id="35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69202" autoAdjust="0"/>
  </p:normalViewPr>
  <p:slideViewPr>
    <p:cSldViewPr snapToGrid="0">
      <p:cViewPr varScale="1">
        <p:scale>
          <a:sx n="51" d="100"/>
          <a:sy n="51" d="100"/>
        </p:scale>
        <p:origin x="18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6B24C-CEC0-44DA-BE4D-1EB32B0045A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6D280-383B-4041-AF71-04DA60900C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C2D8D-8D06-467F-8D3D-D29717653F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2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4169-F8F6-4659-8E0A-A9D0DA8CB4E7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220" y="1678550"/>
            <a:ext cx="7475561" cy="1790700"/>
          </a:xfrm>
        </p:spPr>
        <p:txBody>
          <a:bodyPr>
            <a:normAutofit/>
          </a:bodyPr>
          <a:lstStyle/>
          <a:p>
            <a:r>
              <a:rPr lang="en-US" sz="4800" dirty="0" err="1"/>
              <a:t>CHUYỂN</a:t>
            </a:r>
            <a:r>
              <a:rPr lang="en-US" sz="4800" dirty="0"/>
              <a:t> </a:t>
            </a:r>
            <a:r>
              <a:rPr lang="en-US" sz="4800" dirty="0" err="1"/>
              <a:t>HÓA</a:t>
            </a:r>
            <a:r>
              <a:rPr lang="en-US" sz="4800" dirty="0"/>
              <a:t> SỤN KHỚP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 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lão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xua</a:t>
            </a:r>
            <a:r>
              <a:rPr lang="en-US" dirty="0"/>
              <a:t> tan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lóe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.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“</a:t>
            </a:r>
            <a:r>
              <a:rPr lang="en-US" dirty="0" err="1"/>
              <a:t>ngon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“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?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chăng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sụn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i="1" dirty="0" err="1"/>
              <a:t>Trên</a:t>
            </a:r>
            <a:r>
              <a:rPr lang="en-US" i="1" dirty="0"/>
              <a:t> </a:t>
            </a:r>
            <a:r>
              <a:rPr lang="en-US" i="1" dirty="0" err="1"/>
              <a:t>cơ</a:t>
            </a:r>
            <a:r>
              <a:rPr lang="en-US" i="1" dirty="0"/>
              <a:t> </a:t>
            </a:r>
            <a:r>
              <a:rPr lang="en-US" i="1" dirty="0" err="1"/>
              <a:t>sở</a:t>
            </a:r>
            <a:r>
              <a:rPr lang="en-US" i="1" dirty="0"/>
              <a:t> </a:t>
            </a:r>
            <a:r>
              <a:rPr lang="en-US" i="1" dirty="0" err="1"/>
              <a:t>hiểu</a:t>
            </a:r>
            <a:r>
              <a:rPr lang="en-US" i="1" dirty="0"/>
              <a:t> </a:t>
            </a:r>
            <a:r>
              <a:rPr lang="en-US" i="1" dirty="0" err="1"/>
              <a:t>biết</a:t>
            </a:r>
            <a:r>
              <a:rPr lang="en-US" i="1" dirty="0"/>
              <a:t> </a:t>
            </a: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hóa</a:t>
            </a:r>
            <a:r>
              <a:rPr lang="en-US" i="1" dirty="0"/>
              <a:t> </a:t>
            </a:r>
            <a:r>
              <a:rPr lang="en-US" i="1" dirty="0" err="1"/>
              <a:t>khớp</a:t>
            </a:r>
            <a:r>
              <a:rPr lang="en-US" i="1" dirty="0"/>
              <a:t> </a:t>
            </a:r>
            <a:r>
              <a:rPr lang="en-US" i="1" dirty="0" err="1"/>
              <a:t>bạn</a:t>
            </a:r>
            <a:r>
              <a:rPr lang="en-US" i="1" dirty="0"/>
              <a:t> </a:t>
            </a:r>
            <a:r>
              <a:rPr lang="en-US" i="1" dirty="0" err="1"/>
              <a:t>hãy</a:t>
            </a:r>
            <a:r>
              <a:rPr lang="en-US" i="1" dirty="0"/>
              <a:t> </a:t>
            </a:r>
            <a:r>
              <a:rPr lang="en-US" i="1" dirty="0" err="1"/>
              <a:t>liệt</a:t>
            </a:r>
            <a:r>
              <a:rPr lang="en-US" i="1" dirty="0"/>
              <a:t> </a:t>
            </a:r>
            <a:r>
              <a:rPr lang="en-US" i="1" dirty="0" err="1"/>
              <a:t>kê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yếu</a:t>
            </a:r>
            <a:r>
              <a:rPr lang="en-US" i="1" dirty="0"/>
              <a:t> </a:t>
            </a:r>
            <a:r>
              <a:rPr lang="en-US" i="1" dirty="0" err="1"/>
              <a:t>tố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hại</a:t>
            </a:r>
            <a:r>
              <a:rPr lang="en-US" i="1" dirty="0"/>
              <a:t>/</a:t>
            </a:r>
            <a:r>
              <a:rPr lang="en-US" i="1" dirty="0" err="1"/>
              <a:t>lợi</a:t>
            </a:r>
            <a:r>
              <a:rPr lang="en-US" i="1" dirty="0"/>
              <a:t> </a:t>
            </a:r>
            <a:r>
              <a:rPr lang="en-US" i="1" dirty="0" err="1"/>
              <a:t>đến</a:t>
            </a:r>
            <a:r>
              <a:rPr lang="en-US" i="1" dirty="0"/>
              <a:t> </a:t>
            </a:r>
            <a:r>
              <a:rPr lang="en-US" i="1" dirty="0" err="1"/>
              <a:t>sụn</a:t>
            </a:r>
            <a:r>
              <a:rPr lang="en-US" i="1" dirty="0"/>
              <a:t> </a:t>
            </a:r>
            <a:r>
              <a:rPr lang="en-US" i="1" dirty="0" err="1"/>
              <a:t>khớp</a:t>
            </a:r>
            <a:r>
              <a:rPr lang="en-US" i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74" y="2795901"/>
            <a:ext cx="4334451" cy="335041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3127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1050" y="1470338"/>
            <a:ext cx="8249020" cy="20566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nữ</a:t>
            </a:r>
            <a:r>
              <a:rPr lang="en-US" sz="2400" dirty="0"/>
              <a:t>, 30 </a:t>
            </a:r>
            <a:r>
              <a:rPr lang="en-US" sz="2400" dirty="0" err="1"/>
              <a:t>tuổi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chẩn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tổn</a:t>
            </a:r>
            <a:r>
              <a:rPr lang="en-US" sz="2400" dirty="0"/>
              <a:t> </a:t>
            </a:r>
            <a:r>
              <a:rPr lang="en-US" sz="2400" dirty="0" err="1"/>
              <a:t>thương</a:t>
            </a:r>
            <a:r>
              <a:rPr lang="en-US" sz="2400" dirty="0"/>
              <a:t> </a:t>
            </a:r>
            <a:r>
              <a:rPr lang="en-US" sz="2400" dirty="0" err="1"/>
              <a:t>sụn</a:t>
            </a:r>
            <a:r>
              <a:rPr lang="en-US" sz="2400" dirty="0"/>
              <a:t> </a:t>
            </a:r>
            <a:r>
              <a:rPr lang="en-US" sz="2400" dirty="0" err="1"/>
              <a:t>lồi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đùi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 smtClean="0"/>
              <a:t>nặng</a:t>
            </a:r>
            <a:r>
              <a:rPr lang="en-US" sz="2400" dirty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81050" y="3127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1050" y="1470338"/>
            <a:ext cx="8249020" cy="20566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phẫu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cắt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khớp</a:t>
            </a:r>
            <a:r>
              <a:rPr lang="en-US" sz="2400" dirty="0" smtClean="0"/>
              <a:t> </a:t>
            </a:r>
            <a:r>
              <a:rPr lang="en-US" sz="2400" dirty="0" err="1" smtClean="0"/>
              <a:t>gối</a:t>
            </a:r>
            <a:r>
              <a:rPr lang="en-US" sz="2400" dirty="0" smtClean="0"/>
              <a:t> +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sụn</a:t>
            </a:r>
            <a:r>
              <a:rPr lang="en-US" sz="2400" dirty="0" smtClean="0"/>
              <a:t> (</a:t>
            </a:r>
            <a:r>
              <a:rPr lang="en-US" sz="2400" dirty="0" err="1" smtClean="0"/>
              <a:t>microfracture</a:t>
            </a:r>
            <a:r>
              <a:rPr lang="en-US" sz="2400" dirty="0" smtClean="0"/>
              <a:t> technique).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51872" y="2795901"/>
            <a:ext cx="7545055" cy="3007740"/>
            <a:chOff x="979664" y="2945190"/>
            <a:chExt cx="7545055" cy="30077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664" y="2945190"/>
              <a:ext cx="3744736" cy="300774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4400" y="2945190"/>
              <a:ext cx="3800319" cy="300774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079" y="2795901"/>
            <a:ext cx="3820642" cy="30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810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1050" y="1108388"/>
            <a:ext cx="8249020" cy="20566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6 </a:t>
            </a:r>
            <a:r>
              <a:rPr lang="en-US" sz="2400" dirty="0" err="1" smtClean="0"/>
              <a:t>tháng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, </a:t>
            </a: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vẫn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đau</a:t>
            </a:r>
            <a:r>
              <a:rPr lang="en-US" sz="2400" dirty="0" smtClean="0"/>
              <a:t> </a:t>
            </a:r>
            <a:r>
              <a:rPr lang="en-US" sz="2400" dirty="0" err="1" smtClean="0"/>
              <a:t>gối</a:t>
            </a:r>
            <a:r>
              <a:rPr lang="en-US" sz="2400" dirty="0" smtClean="0"/>
              <a:t>, </a:t>
            </a: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tục</a:t>
            </a:r>
            <a:r>
              <a:rPr lang="en-US" sz="2400" dirty="0" smtClean="0"/>
              <a:t> </a:t>
            </a:r>
            <a:r>
              <a:rPr lang="en-US" sz="2400" dirty="0" err="1" smtClean="0"/>
              <a:t>mổ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</a:t>
            </a:r>
            <a:r>
              <a:rPr lang="en-US" sz="2400" dirty="0" err="1" smtClean="0"/>
              <a:t>soi</a:t>
            </a:r>
            <a:r>
              <a:rPr lang="en-US" sz="2400" dirty="0" smtClean="0"/>
              <a:t> </a:t>
            </a:r>
            <a:r>
              <a:rPr lang="en-US" sz="2400" dirty="0" err="1" smtClean="0"/>
              <a:t>cắt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. </a:t>
            </a:r>
            <a:r>
              <a:rPr lang="en-US" sz="2400" dirty="0" err="1" smtClean="0"/>
              <a:t>Phẫu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sụn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sụn</a:t>
            </a:r>
            <a:r>
              <a:rPr lang="en-US" sz="2400" dirty="0" smtClean="0"/>
              <a:t> </a:t>
            </a:r>
            <a:r>
              <a:rPr lang="en-US" sz="2400" dirty="0" err="1" smtClean="0"/>
              <a:t>sợi</a:t>
            </a:r>
            <a:r>
              <a:rPr lang="en-US" sz="2400" dirty="0" smtClean="0"/>
              <a:t> (fibrocartilage)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95" y="2433951"/>
            <a:ext cx="3555022" cy="265806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81050" y="5221310"/>
            <a:ext cx="8249020" cy="1503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Câu</a:t>
            </a:r>
            <a:r>
              <a:rPr lang="en-US" sz="2400" b="1" dirty="0"/>
              <a:t> </a:t>
            </a:r>
            <a:r>
              <a:rPr lang="en-US" sz="2400" b="1" dirty="0" err="1"/>
              <a:t>hỏi</a:t>
            </a:r>
            <a:r>
              <a:rPr lang="en-US" sz="2400" b="1" dirty="0"/>
              <a:t>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sụn</a:t>
            </a:r>
            <a:r>
              <a:rPr lang="en-US" sz="2400" dirty="0" smtClean="0"/>
              <a:t> </a:t>
            </a:r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chữa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sụn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(hyaline cartilage)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sụn</a:t>
            </a:r>
            <a:r>
              <a:rPr lang="en-US" sz="2400" dirty="0" smtClean="0"/>
              <a:t> </a:t>
            </a:r>
            <a:r>
              <a:rPr lang="en-US" sz="2400" dirty="0" err="1" smtClean="0"/>
              <a:t>sợi</a:t>
            </a:r>
            <a:r>
              <a:rPr lang="en-US" sz="2400" dirty="0" smtClean="0"/>
              <a:t> (fibrocartilage)?</a:t>
            </a:r>
            <a:endParaRPr lang="en-US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454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470337"/>
            <a:ext cx="8249020" cy="59414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nam</a:t>
            </a:r>
            <a:r>
              <a:rPr lang="en-US" sz="2400" dirty="0" smtClean="0"/>
              <a:t> 37 </a:t>
            </a:r>
            <a:r>
              <a:rPr lang="en-US" sz="2400" dirty="0" err="1"/>
              <a:t>tuổi</a:t>
            </a:r>
            <a:r>
              <a:rPr lang="en-US" sz="2400" dirty="0"/>
              <a:t>, </a:t>
            </a:r>
            <a:r>
              <a:rPr lang="en-US" sz="2400" dirty="0" err="1"/>
              <a:t>cách</a:t>
            </a:r>
            <a:r>
              <a:rPr lang="en-US" sz="2400" dirty="0"/>
              <a:t> nay </a:t>
            </a:r>
            <a:r>
              <a:rPr lang="en-US" sz="2400" dirty="0" smtClean="0"/>
              <a:t>1 </a:t>
            </a:r>
            <a:r>
              <a:rPr lang="en-US" sz="2400" dirty="0" err="1" smtClean="0"/>
              <a:t>năm</a:t>
            </a:r>
            <a:r>
              <a:rPr lang="en-US" sz="2400" dirty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tai </a:t>
            </a:r>
            <a:r>
              <a:rPr lang="en-US" sz="2400" dirty="0" err="1" smtClean="0"/>
              <a:t>nạn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đập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gối</a:t>
            </a:r>
            <a:r>
              <a:rPr lang="en-US" sz="2400" dirty="0" smtClean="0"/>
              <a:t> </a:t>
            </a:r>
            <a:r>
              <a:rPr lang="en-US" sz="2400" dirty="0" err="1"/>
              <a:t>P</a:t>
            </a:r>
            <a:r>
              <a:rPr lang="en-US" sz="2400" dirty="0" err="1" smtClean="0"/>
              <a:t>hải</a:t>
            </a:r>
            <a:r>
              <a:rPr lang="en-US" sz="2400" dirty="0" smtClean="0"/>
              <a:t> </a:t>
            </a:r>
            <a:r>
              <a:rPr lang="en-US" sz="2400" dirty="0" err="1" smtClean="0"/>
              <a:t>xuống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đất</a:t>
            </a:r>
            <a:r>
              <a:rPr lang="en-US" sz="2400" dirty="0" smtClean="0"/>
              <a:t>. </a:t>
            </a:r>
            <a:r>
              <a:rPr lang="en-US" sz="2400" dirty="0" err="1" smtClean="0"/>
              <a:t>Anh</a:t>
            </a:r>
            <a:r>
              <a:rPr lang="en-US" sz="2400" dirty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khám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chẩn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máu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tụ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ngoài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màng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cứng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gãy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mâm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chày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</a:t>
            </a:r>
            <a:r>
              <a:rPr lang="en-US" sz="2400" b="1" dirty="0" err="1" smtClean="0">
                <a:solidFill>
                  <a:srgbClr val="FF0000"/>
                </a:solidFill>
              </a:rPr>
              <a:t>hải</a:t>
            </a:r>
            <a:r>
              <a:rPr lang="en-US" sz="2400" dirty="0" smtClean="0"/>
              <a:t>. </a:t>
            </a:r>
            <a:r>
              <a:rPr lang="en-US" sz="2400" dirty="0" err="1" smtClean="0"/>
              <a:t>Anh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mổ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máu</a:t>
            </a:r>
            <a:r>
              <a:rPr lang="en-US" sz="2400" dirty="0" smtClean="0"/>
              <a:t> </a:t>
            </a:r>
            <a:r>
              <a:rPr lang="en-US" sz="2400" dirty="0" err="1" smtClean="0"/>
              <a:t>tụ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</a:t>
            </a:r>
            <a:r>
              <a:rPr lang="en-US" sz="2400" dirty="0" err="1" smtClean="0"/>
              <a:t>màng</a:t>
            </a:r>
            <a:r>
              <a:rPr lang="en-US" sz="2400" dirty="0" smtClean="0"/>
              <a:t> </a:t>
            </a:r>
            <a:r>
              <a:rPr lang="en-US" sz="2400" dirty="0" err="1" smtClean="0"/>
              <a:t>cứng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xương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nẹp</a:t>
            </a:r>
            <a:r>
              <a:rPr lang="en-US" sz="2400" dirty="0" smtClean="0"/>
              <a:t> </a:t>
            </a:r>
            <a:r>
              <a:rPr lang="en-US" sz="2400" dirty="0" err="1" smtClean="0"/>
              <a:t>vít</a:t>
            </a:r>
            <a:r>
              <a:rPr lang="en-US" sz="2400" dirty="0" smtClean="0"/>
              <a:t> </a:t>
            </a:r>
            <a:r>
              <a:rPr lang="en-US" sz="2400" dirty="0" err="1" smtClean="0"/>
              <a:t>mâm</a:t>
            </a:r>
            <a:r>
              <a:rPr lang="en-US" sz="2400" dirty="0" smtClean="0"/>
              <a:t> </a:t>
            </a:r>
            <a:r>
              <a:rPr lang="en-US" sz="2400" dirty="0" err="1" smtClean="0"/>
              <a:t>chày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. </a:t>
            </a:r>
            <a:endParaRPr lang="en-US" sz="24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330" y="2314265"/>
            <a:ext cx="4991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730" y="3508864"/>
            <a:ext cx="2366963" cy="324977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81050" y="3127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81050" y="1489016"/>
            <a:ext cx="7886700" cy="495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 err="1" smtClean="0"/>
              <a:t>Xquang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phẫu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xương</a:t>
            </a:r>
            <a:r>
              <a:rPr lang="en-US" sz="2400" dirty="0" smtClean="0"/>
              <a:t> </a:t>
            </a:r>
            <a:r>
              <a:rPr lang="en-US" sz="2400" dirty="0" err="1" smtClean="0"/>
              <a:t>mâm</a:t>
            </a:r>
            <a:r>
              <a:rPr lang="en-US" sz="2400" dirty="0" smtClean="0"/>
              <a:t> </a:t>
            </a:r>
            <a:r>
              <a:rPr lang="en-US" sz="2400" dirty="0" err="1" smtClean="0"/>
              <a:t>chày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endParaRPr lang="en-US" sz="2400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70" y="2295356"/>
            <a:ext cx="5000659" cy="349122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81050" y="3127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638288"/>
            <a:ext cx="8249020" cy="5587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Sau</a:t>
            </a:r>
            <a:r>
              <a:rPr lang="en-US" dirty="0"/>
              <a:t> </a:t>
            </a:r>
            <a:r>
              <a:rPr lang="en-US" dirty="0" err="1" smtClean="0"/>
              <a:t>mổ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tỉnh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 err="1" smtClean="0">
                <a:solidFill>
                  <a:srgbClr val="FF0000"/>
                </a:solidFill>
              </a:rPr>
              <a:t>năm</a:t>
            </a:r>
            <a:r>
              <a:rPr lang="en-US" dirty="0" smtClean="0"/>
              <a:t>. </a:t>
            </a:r>
            <a:r>
              <a:rPr lang="en-US" dirty="0" err="1" smtClean="0"/>
              <a:t>Khoảng</a:t>
            </a:r>
            <a:r>
              <a:rPr lang="en-US" dirty="0" smtClean="0"/>
              <a:t> 2 </a:t>
            </a:r>
            <a:r>
              <a:rPr lang="en-US" dirty="0" err="1" smtClean="0"/>
              <a:t>tháng</a:t>
            </a:r>
            <a:r>
              <a:rPr lang="en-US" dirty="0" smtClean="0"/>
              <a:t> nay,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tỉnh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.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Xquang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gối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thoái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/>
              <a:t>hỏi</a:t>
            </a:r>
            <a:r>
              <a:rPr lang="en-US" b="1" dirty="0" smtClean="0"/>
              <a:t>:</a:t>
            </a:r>
          </a:p>
          <a:p>
            <a:pPr marL="0" indent="0" algn="just">
              <a:buNone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ngờ</a:t>
            </a:r>
            <a:r>
              <a:rPr lang="en-US" dirty="0" smtClean="0"/>
              <a:t> </a:t>
            </a:r>
            <a:r>
              <a:rPr lang="en-US" dirty="0" err="1" smtClean="0"/>
              <a:t>gối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thoái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do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sụn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thoái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gối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1050" y="3127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048" y="871663"/>
            <a:ext cx="8522563" cy="499812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MỤC TIÊU: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sụn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sụn</a:t>
            </a:r>
            <a:r>
              <a:rPr lang="en-US" dirty="0"/>
              <a:t> </a:t>
            </a:r>
            <a:r>
              <a:rPr lang="en-US" dirty="0" err="1"/>
              <a:t>khớp</a:t>
            </a:r>
            <a:endParaRPr lang="en-US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sụn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sụn</a:t>
            </a:r>
            <a:r>
              <a:rPr lang="en-US" dirty="0"/>
              <a:t> </a:t>
            </a:r>
            <a:r>
              <a:rPr lang="en-US" dirty="0" err="1"/>
              <a:t>khớp</a:t>
            </a:r>
            <a:endParaRPr lang="en-US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Ngư</a:t>
            </a:r>
            <a:r>
              <a:rPr lang="en-US" dirty="0"/>
              <a:t> </a:t>
            </a:r>
            <a:r>
              <a:rPr lang="en-US" dirty="0" err="1"/>
              <a:t>Tiều</a:t>
            </a:r>
            <a:r>
              <a:rPr lang="en-US" dirty="0"/>
              <a:t> Y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@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N, </a:t>
            </a:r>
            <a:r>
              <a:rPr lang="en-US" dirty="0" err="1">
                <a:cs typeface="Arial" panose="020B0604020202020204" pitchFamily="34" charset="0"/>
              </a:rPr>
              <a:t>nữ</a:t>
            </a:r>
            <a:r>
              <a:rPr lang="en-US" dirty="0">
                <a:cs typeface="Arial" panose="020B0604020202020204" pitchFamily="34" charset="0"/>
              </a:rPr>
              <a:t> 55 </a:t>
            </a:r>
            <a:r>
              <a:rPr lang="en-US" dirty="0" err="1">
                <a:cs typeface="Arial" panose="020B0604020202020204" pitchFamily="34" charset="0"/>
              </a:rPr>
              <a:t>tuổi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doanh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thành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đạt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tìm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en-US" dirty="0" err="1">
                <a:cs typeface="Arial" panose="020B0604020202020204" pitchFamily="34" charset="0"/>
              </a:rPr>
              <a:t>đến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phòng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khám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en-US" dirty="0" err="1">
                <a:cs typeface="Arial" panose="020B0604020202020204" pitchFamily="34" charset="0"/>
              </a:rPr>
              <a:t>đa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khoa</a:t>
            </a:r>
            <a:r>
              <a:rPr lang="en-US" dirty="0">
                <a:cs typeface="Arial" panose="020B0604020202020204" pitchFamily="34" charset="0"/>
              </a:rPr>
              <a:t> X </a:t>
            </a:r>
            <a:r>
              <a:rPr lang="en-US" dirty="0" err="1">
                <a:cs typeface="Arial" panose="020B0604020202020204" pitchFamily="34" charset="0"/>
              </a:rPr>
              <a:t>để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tư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vấn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về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vấn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đề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sức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khỏe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Từ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gần</a:t>
            </a:r>
            <a:r>
              <a:rPr lang="en-US" dirty="0">
                <a:cs typeface="Arial" panose="020B0604020202020204" pitchFamily="34" charset="0"/>
              </a:rPr>
              <a:t> 1 </a:t>
            </a:r>
            <a:r>
              <a:rPr lang="en-US" dirty="0" err="1">
                <a:cs typeface="Arial" panose="020B0604020202020204" pitchFamily="34" charset="0"/>
              </a:rPr>
              <a:t>năm</a:t>
            </a:r>
            <a:r>
              <a:rPr lang="en-US" dirty="0">
                <a:cs typeface="Arial" panose="020B0604020202020204" pitchFamily="34" charset="0"/>
              </a:rPr>
              <a:t> nay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cảm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vùng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gối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Lúc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đầu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chỉ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cảm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gối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vận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động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vào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buổi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sáng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ngủ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dậy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Tình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trạng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này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chỉ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kéo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dài</a:t>
            </a:r>
            <a:r>
              <a:rPr lang="en-US" dirty="0">
                <a:cs typeface="Arial" panose="020B0604020202020204" pitchFamily="34" charset="0"/>
              </a:rPr>
              <a:t> 15-20 </a:t>
            </a:r>
            <a:r>
              <a:rPr lang="en-US" dirty="0" err="1">
                <a:cs typeface="Arial" panose="020B0604020202020204" pitchFamily="34" charset="0"/>
              </a:rPr>
              <a:t>phút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khớp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hoạt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động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bình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thường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Gần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đây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không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chỉ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như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vậy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còn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hợp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en-US" dirty="0" err="1">
                <a:cs typeface="Arial" panose="020B0604020202020204" pitchFamily="34" charset="0"/>
              </a:rPr>
              <a:t>với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nếu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cố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gắng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vận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động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ngay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thức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hoặc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để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yên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thời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gian</a:t>
            </a:r>
            <a:r>
              <a:rPr lang="en-US" dirty="0">
                <a:cs typeface="Arial" panose="020B0604020202020204" pitchFamily="34" charset="0"/>
              </a:rPr>
              <a:t>. 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tuần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đây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xuống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cầu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thang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hoặc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ngồi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xổm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Vốn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người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coi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trọng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sức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khỏe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đã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điều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trị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thuốc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nhiều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nơi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en-US" dirty="0" err="1">
                <a:cs typeface="Arial" panose="020B0604020202020204" pitchFamily="34" charset="0"/>
              </a:rPr>
              <a:t>nhưng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triệu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chứng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giảm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en-US" dirty="0" err="1">
                <a:cs typeface="Arial" panose="020B0604020202020204" pitchFamily="34" charset="0"/>
              </a:rPr>
              <a:t>chứ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không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biến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mất</a:t>
            </a:r>
            <a:r>
              <a:rPr lang="en-US" dirty="0">
                <a:cs typeface="Arial" panose="020B0604020202020204" pitchFamily="34" charset="0"/>
              </a:rPr>
              <a:t> .</a:t>
            </a:r>
          </a:p>
          <a:p>
            <a:pPr algn="just">
              <a:buNone/>
            </a:pPr>
            <a:endParaRPr lang="en-US" i="1" dirty="0"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en-US" i="1" dirty="0" err="1">
                <a:cs typeface="Arial" panose="020B0604020202020204" pitchFamily="34" charset="0"/>
              </a:rPr>
              <a:t>Hãy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gạch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dưới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các</a:t>
            </a:r>
            <a:r>
              <a:rPr lang="en-US" i="1" dirty="0">
                <a:cs typeface="Arial" panose="020B0604020202020204" pitchFamily="34" charset="0"/>
              </a:rPr>
              <a:t> chi </a:t>
            </a:r>
            <a:r>
              <a:rPr lang="en-US" i="1" dirty="0" err="1">
                <a:cs typeface="Arial" panose="020B0604020202020204" pitchFamily="34" charset="0"/>
              </a:rPr>
              <a:t>tiết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mà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bạn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cho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là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quan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trọng</a:t>
            </a:r>
            <a:r>
              <a:rPr lang="en-US" i="1" dirty="0"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Ngư</a:t>
            </a:r>
            <a:r>
              <a:rPr lang="en-US" dirty="0"/>
              <a:t> </a:t>
            </a:r>
            <a:r>
              <a:rPr lang="en-US" dirty="0" err="1"/>
              <a:t>Tiều</a:t>
            </a:r>
            <a:r>
              <a:rPr lang="en-US" dirty="0"/>
              <a:t> Y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@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N, </a:t>
            </a:r>
            <a:r>
              <a:rPr lang="en-US" dirty="0" err="1">
                <a:cs typeface="Arial" panose="020B0604020202020204" pitchFamily="34" charset="0"/>
              </a:rPr>
              <a:t>nữ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55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tuổi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doanh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thành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đạt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tìm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en-US" dirty="0" err="1">
                <a:cs typeface="Arial" panose="020B0604020202020204" pitchFamily="34" charset="0"/>
              </a:rPr>
              <a:t>đến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phòng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khám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en-US" dirty="0" err="1">
                <a:cs typeface="Arial" panose="020B0604020202020204" pitchFamily="34" charset="0"/>
              </a:rPr>
              <a:t>đa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khoa</a:t>
            </a:r>
            <a:r>
              <a:rPr lang="en-US" dirty="0">
                <a:cs typeface="Arial" panose="020B0604020202020204" pitchFamily="34" charset="0"/>
              </a:rPr>
              <a:t> X </a:t>
            </a:r>
            <a:r>
              <a:rPr lang="en-US" dirty="0" err="1">
                <a:cs typeface="Arial" panose="020B0604020202020204" pitchFamily="34" charset="0"/>
              </a:rPr>
              <a:t>để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tư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vấn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về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vấn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đề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sức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khỏe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Từ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gần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1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năm</a:t>
            </a:r>
            <a:r>
              <a:rPr lang="en-US" dirty="0">
                <a:cs typeface="Arial" panose="020B0604020202020204" pitchFamily="34" charset="0"/>
              </a:rPr>
              <a:t> nay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cảm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đau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vùng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gối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Lúc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đầu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chỉ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cảm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gối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vận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động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vào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buổi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sáng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ngủ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dậy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Tình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trạng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này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chỉ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kéo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dài</a:t>
            </a:r>
            <a:r>
              <a:rPr lang="en-US" dirty="0">
                <a:cs typeface="Arial" panose="020B0604020202020204" pitchFamily="34" charset="0"/>
              </a:rPr>
              <a:t> 15-20 </a:t>
            </a:r>
            <a:r>
              <a:rPr lang="en-US" dirty="0" err="1">
                <a:cs typeface="Arial" panose="020B0604020202020204" pitchFamily="34" charset="0"/>
              </a:rPr>
              <a:t>phút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khớp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hoạt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động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bình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thường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Gần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đây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không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chỉ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như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vậy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còn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hợp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với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đau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nếu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bà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cố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gắng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vận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ngay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sau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thức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hoặc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sau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yên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chân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thời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gian</a:t>
            </a:r>
            <a:r>
              <a:rPr lang="en-US" dirty="0">
                <a:cs typeface="Arial" panose="020B0604020202020204" pitchFamily="34" charset="0"/>
              </a:rPr>
              <a:t>. 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tuần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đây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đau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lên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xuống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thang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hoặc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ngồi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xổm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Vốn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người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coi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trọng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sức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khỏe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đã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điều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trị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thuốc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nhiều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nhưng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triệu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chứng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giảm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en-US" dirty="0" err="1">
                <a:cs typeface="Arial" panose="020B0604020202020204" pitchFamily="34" charset="0"/>
              </a:rPr>
              <a:t>chứ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không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biến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mất</a:t>
            </a:r>
            <a:r>
              <a:rPr lang="en-US" dirty="0">
                <a:cs typeface="Arial" panose="020B0604020202020204" pitchFamily="34" charset="0"/>
              </a:rPr>
              <a:t> .</a:t>
            </a:r>
          </a:p>
          <a:p>
            <a:pPr algn="just">
              <a:buNone/>
            </a:pPr>
            <a:endParaRPr lang="en-US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cs typeface="Arial" panose="020B0604020202020204" pitchFamily="34" charset="0"/>
              </a:rPr>
              <a:t>Bác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sĩ</a:t>
            </a:r>
            <a:r>
              <a:rPr lang="en-US" dirty="0">
                <a:cs typeface="Arial" panose="020B0604020202020204" pitchFamily="34" charset="0"/>
              </a:rPr>
              <a:t> T </a:t>
            </a:r>
            <a:r>
              <a:rPr lang="en-US" dirty="0" err="1">
                <a:cs typeface="Arial" panose="020B0604020202020204" pitchFamily="34" charset="0"/>
              </a:rPr>
              <a:t>người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phụ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trách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phòng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hôm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hỏi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thêm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bệnh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sử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thăm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gối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toàn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cẩn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thận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Ông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cũng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chụp</a:t>
            </a:r>
            <a:r>
              <a:rPr lang="en-US" dirty="0">
                <a:cs typeface="Arial" panose="020B0604020202020204" pitchFamily="34" charset="0"/>
              </a:rPr>
              <a:t> X </a:t>
            </a:r>
            <a:r>
              <a:rPr lang="en-US" dirty="0" err="1">
                <a:cs typeface="Arial" panose="020B0604020202020204" pitchFamily="34" charset="0"/>
              </a:rPr>
              <a:t>quang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tư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thế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gối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đứng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Ông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luận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bị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thoái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hóa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khớp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nguyên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phát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Kết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luận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này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trùng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khớp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với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luận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của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sĩ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trước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đây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thăm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Ngay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đã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lôi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từ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túi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xách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trên</a:t>
            </a:r>
            <a:r>
              <a:rPr lang="en-US" dirty="0">
                <a:cs typeface="Arial" panose="020B0604020202020204" pitchFamily="34" charset="0"/>
              </a:rPr>
              <a:t> 5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thuốc</a:t>
            </a:r>
            <a:r>
              <a:rPr lang="en-US" dirty="0">
                <a:cs typeface="Arial" panose="020B0604020202020204" pitchFamily="34" charset="0"/>
              </a:rPr>
              <a:t>. Theo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nói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thuốc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này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nổi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tiếng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điều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trị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thoái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hóa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sụn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khớp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mà</a:t>
            </a:r>
            <a:r>
              <a:rPr lang="en-US" dirty="0">
                <a:cs typeface="Arial" panose="020B0604020202020204" pitchFamily="34" charset="0"/>
              </a:rPr>
              <a:t> con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cất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công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đặt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mua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từ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Mỹ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Úc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Đức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gởi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về</a:t>
            </a:r>
            <a:r>
              <a:rPr lang="en-US" dirty="0">
                <a:cs typeface="Arial" panose="020B0604020202020204" pitchFamily="34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Arial" panose="020B0604020202020204" pitchFamily="34" charset="0"/>
              </a:rPr>
              <a:t>Hình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ảnh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lọ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thuốc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thực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chức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năng</a:t>
            </a:r>
            <a:r>
              <a:rPr lang="en-US" dirty="0"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15819" y="2607137"/>
            <a:ext cx="7799531" cy="3704762"/>
            <a:chOff x="628650" y="2472201"/>
            <a:chExt cx="7799531" cy="37047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491249"/>
              <a:ext cx="2409524" cy="368571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b="513"/>
            <a:stretch/>
          </p:blipFill>
          <p:spPr>
            <a:xfrm>
              <a:off x="3038174" y="2472201"/>
              <a:ext cx="2952381" cy="37047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555" y="2472201"/>
              <a:ext cx="2437626" cy="37047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thắc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mắc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nếu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thoái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hóa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khớp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thì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thuốc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nổi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tiếng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như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không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tách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dụng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rõ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rệt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Nở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nụ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cười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cảm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thông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sĩ</a:t>
            </a:r>
            <a:r>
              <a:rPr lang="en-US" dirty="0">
                <a:cs typeface="Arial" panose="020B0604020202020204" pitchFamily="34" charset="0"/>
              </a:rPr>
              <a:t> T </a:t>
            </a:r>
            <a:r>
              <a:rPr lang="en-US" dirty="0" err="1">
                <a:cs typeface="Arial" panose="020B0604020202020204" pitchFamily="34" charset="0"/>
              </a:rPr>
              <a:t>từ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tốn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nói</a:t>
            </a:r>
            <a:r>
              <a:rPr lang="en-US" dirty="0">
                <a:cs typeface="Arial" panose="020B0604020202020204" pitchFamily="34" charset="0"/>
              </a:rPr>
              <a:t>: “</a:t>
            </a:r>
            <a:r>
              <a:rPr lang="en-US" dirty="0" err="1">
                <a:cs typeface="Arial" panose="020B0604020202020204" pitchFamily="34" charset="0"/>
              </a:rPr>
              <a:t>để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điều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trị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hiệu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quả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thoái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hóa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khớp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biện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pháp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động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toàn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bộ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thành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vị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sụn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khớp</a:t>
            </a:r>
            <a:r>
              <a:rPr lang="en-US" dirty="0">
                <a:cs typeface="Arial" panose="020B0604020202020204" pitchFamily="34" charset="0"/>
              </a:rPr>
              <a:t>”…</a:t>
            </a:r>
          </a:p>
          <a:p>
            <a:pPr algn="just"/>
            <a:r>
              <a:rPr lang="en-US" dirty="0">
                <a:cs typeface="Arial" panose="020B0604020202020204" pitchFamily="34" charset="0"/>
              </a:rPr>
              <a:t>“</a:t>
            </a:r>
            <a:r>
              <a:rPr lang="en-US" dirty="0" err="1">
                <a:cs typeface="Arial" panose="020B0604020202020204" pitchFamily="34" charset="0"/>
              </a:rPr>
              <a:t>Đơn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vị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sụn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khớp</a:t>
            </a:r>
            <a:r>
              <a:rPr lang="en-US" dirty="0">
                <a:cs typeface="Arial" panose="020B0604020202020204" pitchFamily="34" charset="0"/>
              </a:rPr>
              <a:t>”?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cụm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từ</a:t>
            </a:r>
            <a:r>
              <a:rPr lang="en-US" dirty="0">
                <a:cs typeface="Arial" panose="020B0604020202020204" pitchFamily="34" charset="0"/>
              </a:rPr>
              <a:t> y </a:t>
            </a:r>
            <a:r>
              <a:rPr lang="en-US" dirty="0" err="1">
                <a:cs typeface="Arial" panose="020B0604020202020204" pitchFamily="34" charset="0"/>
              </a:rPr>
              <a:t>khoa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xa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lạ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với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thật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sự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muốn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vì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thể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giúp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hiểu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rõ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tình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trạng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bệnh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đang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phải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chịu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đựng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i="1" dirty="0" err="1">
                <a:cs typeface="Arial" panose="020B0604020202020204" pitchFamily="34" charset="0"/>
              </a:rPr>
              <a:t>Bạn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hãy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giúp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bà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hiểu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rõ</a:t>
            </a:r>
            <a:r>
              <a:rPr lang="en-US" i="1" dirty="0">
                <a:cs typeface="Arial" panose="020B0604020202020204" pitchFamily="34" charset="0"/>
              </a:rPr>
              <a:t> “</a:t>
            </a:r>
            <a:r>
              <a:rPr lang="en-US" i="1" dirty="0" err="1">
                <a:cs typeface="Arial" panose="020B0604020202020204" pitchFamily="34" charset="0"/>
              </a:rPr>
              <a:t>đơn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vị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sụn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khớp</a:t>
            </a:r>
            <a:r>
              <a:rPr lang="en-US" i="1" dirty="0">
                <a:cs typeface="Arial" panose="020B0604020202020204" pitchFamily="34" charset="0"/>
              </a:rPr>
              <a:t>” </a:t>
            </a:r>
            <a:r>
              <a:rPr lang="en-US" i="1" dirty="0" err="1">
                <a:cs typeface="Arial" panose="020B0604020202020204" pitchFamily="34" charset="0"/>
              </a:rPr>
              <a:t>và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các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chức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năng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của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các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thành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phần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cấu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tạo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nên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nó</a:t>
            </a:r>
            <a:r>
              <a:rPr lang="en-US" i="1" dirty="0"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>
                <a:latin typeface="Calibri "/>
                <a:cs typeface="Arial" panose="020B0604020202020204" pitchFamily="34" charset="0"/>
              </a:rPr>
              <a:t>Bác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sĩ</a:t>
            </a:r>
            <a:r>
              <a:rPr lang="en-US" dirty="0">
                <a:latin typeface="Calibri "/>
                <a:cs typeface="Arial" panose="020B0604020202020204" pitchFamily="34" charset="0"/>
              </a:rPr>
              <a:t> T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nói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tiếp</a:t>
            </a:r>
            <a:r>
              <a:rPr lang="en-US" dirty="0">
                <a:latin typeface="Calibri "/>
                <a:cs typeface="Arial" panose="020B0604020202020204" pitchFamily="34" charset="0"/>
              </a:rPr>
              <a:t>: “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Các</a:t>
            </a:r>
            <a:r>
              <a:rPr lang="en-US" dirty="0">
                <a:latin typeface="Calibri "/>
                <a:cs typeface="Arial" panose="020B0604020202020204" pitchFamily="34" charset="0"/>
              </a:rPr>
              <a:t> can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thiệp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lên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bệnh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chỉ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phát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huy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hết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tác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dụng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nếu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tác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động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tích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cực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đến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quá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trình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biến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dưỡng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sụn</a:t>
            </a:r>
            <a:r>
              <a:rPr lang="en-US" dirty="0">
                <a:latin typeface="Calibri "/>
                <a:cs typeface="Arial" panose="020B0604020202020204" pitchFamily="34" charset="0"/>
              </a:rPr>
              <a:t>…”</a:t>
            </a:r>
          </a:p>
          <a:p>
            <a:pPr algn="just"/>
            <a:r>
              <a:rPr lang="en-US" dirty="0">
                <a:latin typeface="Calibri "/>
                <a:cs typeface="Arial" panose="020B0604020202020204" pitchFamily="34" charset="0"/>
              </a:rPr>
              <a:t>“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Quá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trình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biến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dưỡng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sụn</a:t>
            </a:r>
            <a:r>
              <a:rPr lang="en-US" dirty="0">
                <a:latin typeface="Calibri "/>
                <a:cs typeface="Arial" panose="020B0604020202020204" pitchFamily="34" charset="0"/>
              </a:rPr>
              <a:t>”!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Lại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một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cụm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từ</a:t>
            </a:r>
            <a:r>
              <a:rPr lang="en-US" dirty="0">
                <a:latin typeface="Calibri 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khoa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mới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nữa</a:t>
            </a:r>
            <a:r>
              <a:rPr lang="en-US" dirty="0">
                <a:latin typeface="Calibri "/>
                <a:cs typeface="Arial" panose="020B0604020202020204" pitchFamily="34" charset="0"/>
              </a:rPr>
              <a:t>!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Thật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khó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hiểu</a:t>
            </a:r>
            <a:r>
              <a:rPr lang="en-US" dirty="0">
                <a:latin typeface="Calibri "/>
                <a:cs typeface="Arial" panose="020B0604020202020204" pitchFamily="34" charset="0"/>
              </a:rPr>
              <a:t>! Hay ý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bác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sĩ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nói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rằng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uống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không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hết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thì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phải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chích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vào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khớp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để</a:t>
            </a:r>
            <a:r>
              <a:rPr lang="en-US" dirty="0">
                <a:latin typeface="Calibri 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mang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thuốc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trực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tiếp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đến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bộ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phận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tổn</a:t>
            </a:r>
            <a:r>
              <a:rPr lang="en-US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 "/>
                <a:cs typeface="Arial" panose="020B0604020202020204" pitchFamily="34" charset="0"/>
              </a:rPr>
              <a:t>thương</a:t>
            </a:r>
            <a:r>
              <a:rPr lang="en-US" dirty="0">
                <a:latin typeface="Calibri 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en-US" i="1" dirty="0" err="1">
                <a:latin typeface="Calibri "/>
                <a:cs typeface="Arial" panose="020B0604020202020204" pitchFamily="34" charset="0"/>
              </a:rPr>
              <a:t>Bạn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có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thể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tiếp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tục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giúp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đỡ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người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bệnh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thông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hiểu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không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? Theo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bạn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phải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chăng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thuốc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chích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vào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khớp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có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tác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động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tích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cực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hơn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thuốc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uống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?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Nếu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thuốc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vào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khớp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nó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sẽ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đến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sụn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bằng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cách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libri "/>
                <a:cs typeface="Arial" panose="020B0604020202020204" pitchFamily="34" charset="0"/>
              </a:rPr>
              <a:t>nào</a:t>
            </a:r>
            <a:r>
              <a:rPr lang="en-US" i="1" dirty="0">
                <a:latin typeface="Calibri "/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 N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”</a:t>
            </a:r>
            <a:r>
              <a:rPr lang="en-US" dirty="0" err="1"/>
              <a:t>Phải</a:t>
            </a:r>
            <a:r>
              <a:rPr lang="en-US" dirty="0"/>
              <a:t>  </a:t>
            </a:r>
            <a:r>
              <a:rPr lang="en-US" dirty="0" err="1"/>
              <a:t>chăng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 </a:t>
            </a:r>
            <a:r>
              <a:rPr lang="en-US" dirty="0" err="1"/>
              <a:t>thoái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/>
              <a:t>mòn</a:t>
            </a:r>
            <a:r>
              <a:rPr lang="en-US" dirty="0"/>
              <a:t>?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”</a:t>
            </a:r>
          </a:p>
          <a:p>
            <a:pPr algn="just"/>
            <a:r>
              <a:rPr lang="en-US" dirty="0" err="1"/>
              <a:t>Mỉm</a:t>
            </a:r>
            <a:r>
              <a:rPr lang="en-US" dirty="0"/>
              <a:t> </a:t>
            </a:r>
            <a:r>
              <a:rPr lang="en-US" dirty="0" err="1"/>
              <a:t>cười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T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“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”</a:t>
            </a:r>
          </a:p>
          <a:p>
            <a:pPr algn="just"/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! </a:t>
            </a:r>
            <a:r>
              <a:rPr lang="en-US" dirty="0" err="1"/>
              <a:t>Bà</a:t>
            </a:r>
            <a:r>
              <a:rPr lang="en-US" dirty="0"/>
              <a:t> N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nhủ</a:t>
            </a:r>
            <a:r>
              <a:rPr lang="en-US" dirty="0"/>
              <a:t>.”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mòn</a:t>
            </a:r>
            <a:r>
              <a:rPr lang="en-US" dirty="0"/>
              <a:t>!”</a:t>
            </a:r>
          </a:p>
          <a:p>
            <a:pPr algn="just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T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sụn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1257</Words>
  <Application>Microsoft Office PowerPoint</Application>
  <PresentationFormat>On-screen Show (4:3)</PresentationFormat>
  <Paragraphs>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</vt:lpstr>
      <vt:lpstr>Calibri Light</vt:lpstr>
      <vt:lpstr>Times New Roman</vt:lpstr>
      <vt:lpstr>Office Theme</vt:lpstr>
      <vt:lpstr>CHUYỂN HÓA SỤN KHỚP</vt:lpstr>
      <vt:lpstr>PowerPoint Presentation</vt:lpstr>
      <vt:lpstr> Ngư Tiều Y thuật vấn đáp thời @</vt:lpstr>
      <vt:lpstr> Ngư Tiều Y thuật vấn đáp thời @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HÓA CỦA SỤN KHỚP</dc:title>
  <dc:creator>nhuan ngo</dc:creator>
  <cp:lastModifiedBy>nhuan ngo</cp:lastModifiedBy>
  <cp:revision>133</cp:revision>
  <dcterms:created xsi:type="dcterms:W3CDTF">2017-12-22T01:40:22Z</dcterms:created>
  <dcterms:modified xsi:type="dcterms:W3CDTF">2018-09-28T09:28:31Z</dcterms:modified>
</cp:coreProperties>
</file>