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258" r:id="rId4"/>
    <p:sldId id="262" r:id="rId5"/>
    <p:sldId id="263" r:id="rId6"/>
    <p:sldId id="259" r:id="rId7"/>
    <p:sldId id="260" r:id="rId8"/>
    <p:sldId id="261"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2" r:id="rId36"/>
    <p:sldId id="293" r:id="rId37"/>
    <p:sldId id="289" r:id="rId38"/>
    <p:sldId id="291"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215" autoAdjust="0"/>
  </p:normalViewPr>
  <p:slideViewPr>
    <p:cSldViewPr snapToGrid="0" snapToObjects="1">
      <p:cViewPr varScale="1">
        <p:scale>
          <a:sx n="39" d="100"/>
          <a:sy n="39" d="100"/>
        </p:scale>
        <p:origin x="48" y="78"/>
      </p:cViewPr>
      <p:guideLst>
        <p:guide orient="horz" pos="2160"/>
        <p:guide pos="2880"/>
      </p:guideLst>
    </p:cSldViewPr>
  </p:slideViewPr>
  <p:notesTextViewPr>
    <p:cViewPr>
      <p:scale>
        <a:sx n="100" d="100"/>
        <a:sy n="100" d="100"/>
      </p:scale>
      <p:origin x="0" y="-13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9E8FF-4701-4B29-A1FD-A76263299717}" type="datetimeFigureOut">
              <a:rPr lang="vi-VN" smtClean="0"/>
              <a:t>24/09/2020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57586-4B4F-4F36-ADAD-1E43BCFF477B}" type="slidenum">
              <a:rPr lang="vi-VN" smtClean="0"/>
              <a:t>‹#›</a:t>
            </a:fld>
            <a:endParaRPr lang="vi-VN"/>
          </a:p>
        </p:txBody>
      </p:sp>
    </p:spTree>
    <p:extLst>
      <p:ext uri="{BB962C8B-B14F-4D97-AF65-F5344CB8AC3E}">
        <p14:creationId xmlns:p14="http://schemas.microsoft.com/office/powerpoint/2010/main" val="296582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2</a:t>
            </a:fld>
            <a:endParaRPr lang="vi-VN"/>
          </a:p>
        </p:txBody>
      </p:sp>
    </p:spTree>
    <p:extLst>
      <p:ext uri="{BB962C8B-B14F-4D97-AF65-F5344CB8AC3E}">
        <p14:creationId xmlns:p14="http://schemas.microsoft.com/office/powerpoint/2010/main" val="183288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Người</a:t>
            </a:r>
            <a:r>
              <a:rPr lang="en-US" baseline="0" smtClean="0"/>
              <a:t> sống lâu dài trong vùng sốt rét sẽ có được miễn dịch, nhưng miễn dịch này ko giúp đào thải KST</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12</a:t>
            </a:fld>
            <a:endParaRPr lang="vi-VN"/>
          </a:p>
        </p:txBody>
      </p:sp>
    </p:spTree>
    <p:extLst>
      <p:ext uri="{BB962C8B-B14F-4D97-AF65-F5344CB8AC3E}">
        <p14:creationId xmlns:p14="http://schemas.microsoft.com/office/powerpoint/2010/main" val="31612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Hầu như</a:t>
            </a:r>
            <a:r>
              <a:rPr lang="en-US" baseline="0" smtClean="0"/>
              <a:t> chỉ có cảm khác khó chịu hay ớn lạnh</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14</a:t>
            </a:fld>
            <a:endParaRPr lang="vi-VN"/>
          </a:p>
        </p:txBody>
      </p:sp>
    </p:spTree>
    <p:extLst>
      <p:ext uri="{BB962C8B-B14F-4D97-AF65-F5344CB8AC3E}">
        <p14:creationId xmlns:p14="http://schemas.microsoft.com/office/powerpoint/2010/main" val="81409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thể</a:t>
            </a:r>
            <a:r>
              <a:rPr lang="en-US" baseline="0" smtClean="0"/>
              <a:t> bệnh</a:t>
            </a:r>
          </a:p>
          <a:p>
            <a:r>
              <a:rPr lang="en-US" baseline="0" smtClean="0"/>
              <a:t>1. Sốt rét cơn: sốt rét nhẹ, thể thông thường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15</a:t>
            </a:fld>
            <a:endParaRPr lang="vi-VN"/>
          </a:p>
        </p:txBody>
      </p:sp>
    </p:spTree>
    <p:extLst>
      <p:ext uri="{BB962C8B-B14F-4D97-AF65-F5344CB8AC3E}">
        <p14:creationId xmlns:p14="http://schemas.microsoft.com/office/powerpoint/2010/main" val="414207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Sốt</a:t>
            </a:r>
            <a:r>
              <a:rPr lang="en-US" baseline="0" smtClean="0"/>
              <a:t> rét nặng</a:t>
            </a:r>
          </a:p>
          <a:p>
            <a:r>
              <a:rPr lang="en-US" baseline="0" smtClean="0"/>
              <a:t>Có thể biểu hiện 1 thể sốt rét nặng hoặc thường phối hợp nhiều thể</a:t>
            </a:r>
          </a:p>
          <a:p>
            <a:r>
              <a:rPr lang="en-US" altLang="zh-CN" sz="1200" smtClean="0">
                <a:solidFill>
                  <a:srgbClr val="000000"/>
                </a:solidFill>
                <a:latin typeface="+mn-lt"/>
                <a:ea typeface="Calibri"/>
              </a:rPr>
              <a:t>Giảm</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theo</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thời</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gian</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sống</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trong</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vùng</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SR: khi có</a:t>
            </a:r>
            <a:r>
              <a:rPr lang="en-US" altLang="zh-CN" sz="1200" baseline="0" smtClean="0">
                <a:solidFill>
                  <a:srgbClr val="000000"/>
                </a:solidFill>
                <a:latin typeface="+mn-lt"/>
                <a:ea typeface="Calibri"/>
              </a:rPr>
              <a:t> miễn dịch thì tỷ lệ sốt rét nặng này sẽ giảm đi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16</a:t>
            </a:fld>
            <a:endParaRPr lang="vi-VN"/>
          </a:p>
        </p:txBody>
      </p:sp>
    </p:spTree>
    <p:extLst>
      <p:ext uri="{BB962C8B-B14F-4D97-AF65-F5344CB8AC3E}">
        <p14:creationId xmlns:p14="http://schemas.microsoft.com/office/powerpoint/2010/main" val="3580039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Biểu</a:t>
            </a:r>
            <a:r>
              <a:rPr lang="en-US" baseline="0" smtClean="0"/>
              <a:t> hiện 1 trong các thể hoặc phối hợp nhiều thể </a:t>
            </a:r>
          </a:p>
          <a:p>
            <a:r>
              <a:rPr lang="en-US" baseline="0" smtClean="0"/>
              <a:t>Biểu hiện tiêu hóa: tiêu chảy</a:t>
            </a:r>
          </a:p>
          <a:p>
            <a:r>
              <a:rPr lang="en-US" baseline="0" smtClean="0"/>
              <a:t>Lưu ý biểu hiện hạ đường huyết. Nếu bỏ sót, bệnh nhân có thể co giật, đưa đến hôn mê hoặc tử vong </a:t>
            </a:r>
          </a:p>
          <a:p>
            <a:r>
              <a:rPr lang="en-US" baseline="0" smtClean="0"/>
              <a:t>Tán huyết ồ ạt vượt quá khả năng chuyển hóa, hấp thu -&gt; Tiểu huyết sắc tố hay tiểu hemoglobin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rgbClr val="000000"/>
                </a:solidFill>
                <a:latin typeface="+mn-lt"/>
                <a:ea typeface="Calibri"/>
              </a:rPr>
              <a:t>Mật</a:t>
            </a:r>
            <a:r>
              <a:rPr lang="en-US" altLang="zh-CN" sz="1200" spc="40" smtClean="0">
                <a:solidFill>
                  <a:srgbClr val="000000"/>
                </a:solidFill>
                <a:latin typeface="+mn-lt"/>
                <a:cs typeface="Calibri"/>
              </a:rPr>
              <a:t> </a:t>
            </a:r>
            <a:r>
              <a:rPr lang="en-US" altLang="zh-CN" sz="1200" smtClean="0">
                <a:solidFill>
                  <a:srgbClr val="000000"/>
                </a:solidFill>
                <a:latin typeface="+mn-lt"/>
                <a:ea typeface="Calibri"/>
              </a:rPr>
              <a:t>độ</a:t>
            </a:r>
            <a:r>
              <a:rPr lang="en-US" altLang="zh-CN" sz="1200" spc="40" smtClean="0">
                <a:solidFill>
                  <a:srgbClr val="000000"/>
                </a:solidFill>
                <a:latin typeface="+mn-lt"/>
                <a:cs typeface="Calibri"/>
              </a:rPr>
              <a:t> </a:t>
            </a:r>
            <a:r>
              <a:rPr lang="en-US" altLang="zh-CN" sz="1200" smtClean="0">
                <a:solidFill>
                  <a:srgbClr val="000000"/>
                </a:solidFill>
                <a:latin typeface="+mn-lt"/>
                <a:ea typeface="Calibri"/>
              </a:rPr>
              <a:t>KSTSR</a:t>
            </a:r>
            <a:r>
              <a:rPr lang="en-US" altLang="zh-CN" sz="1200" spc="40" smtClean="0">
                <a:solidFill>
                  <a:srgbClr val="000000"/>
                </a:solidFill>
                <a:latin typeface="+mn-lt"/>
                <a:cs typeface="Calibri"/>
              </a:rPr>
              <a:t> </a:t>
            </a:r>
            <a:r>
              <a:rPr lang="en-US" altLang="zh-CN" sz="1200" smtClean="0">
                <a:solidFill>
                  <a:srgbClr val="000000"/>
                </a:solidFill>
                <a:latin typeface="+mn-lt"/>
                <a:ea typeface="Calibri"/>
              </a:rPr>
              <a:t>cao</a:t>
            </a:r>
            <a:r>
              <a:rPr lang="en-US" altLang="zh-CN" sz="1200" baseline="0" smtClean="0">
                <a:solidFill>
                  <a:srgbClr val="000000"/>
                </a:solidFill>
                <a:latin typeface="+mn-lt"/>
                <a:ea typeface="Calibri"/>
              </a:rPr>
              <a:t> (&gt;100.000/1microlit)</a:t>
            </a:r>
            <a:endParaRPr lang="en-US" altLang="zh-CN" sz="1200" smtClean="0">
              <a:solidFill>
                <a:srgbClr val="000000"/>
              </a:solidFill>
              <a:latin typeface="+mn-lt"/>
              <a:ea typeface="Calibri"/>
            </a:endParaRPr>
          </a:p>
          <a:p>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17</a:t>
            </a:fld>
            <a:endParaRPr lang="vi-VN"/>
          </a:p>
        </p:txBody>
      </p:sp>
    </p:spTree>
    <p:extLst>
      <p:ext uri="{BB962C8B-B14F-4D97-AF65-F5344CB8AC3E}">
        <p14:creationId xmlns:p14="http://schemas.microsoft.com/office/powerpoint/2010/main" val="3270050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Lấy</a:t>
            </a:r>
            <a:r>
              <a:rPr lang="en-US" baseline="0" smtClean="0"/>
              <a:t> 2 giot máu nhỏ lên lam, 1 giọt dùng cạnh của lam để khuấy tròn theo chiều kim đồng hồ, để nguyên ở mật độ dày -&gt; giọt dày -&gt; mật độ cao -&gt; phát hiện KST sốt rét. Quan sát dưới quang trường 40, xoay quang trường trên lam máu, đếm được 400 BC chúng ta ngưng đếm, trong lúc đó, đếm đồng thời xem có bao nhiêu thể KSTSR -&gt; tính mật độ </a:t>
            </a:r>
          </a:p>
          <a:p>
            <a:r>
              <a:rPr lang="en-US" baseline="0" smtClean="0"/>
              <a:t>Giọt máu thứ 2 dùng cạnh của lam kéo mỏng ra như hình lưỡi -&gt; giọt mỏng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24</a:t>
            </a:fld>
            <a:endParaRPr lang="vi-VN"/>
          </a:p>
        </p:txBody>
      </p:sp>
    </p:spTree>
    <p:extLst>
      <p:ext uri="{BB962C8B-B14F-4D97-AF65-F5344CB8AC3E}">
        <p14:creationId xmlns:p14="http://schemas.microsoft.com/office/powerpoint/2010/main" val="2575441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Giọt máu thứ 2 dùng cạnh của lam kéo mỏng ra như hình lưỡi -&gt; giọt mỏng. Qua phương pháp nhuộm Field’s hay Giemsa giúp cố định hồng cầu -&gt; có thể tìm được thể dưỡng bào, phân liệt, giao bào trong HC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125.6 là hằng số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Lame máu thông thường của 1 bệnh nhân sốt rét do Falciparum: chỉ thấy các thể non, các thể già thì tập trung ở các vi mạch máu nội tạng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baseline="0" smtClean="0"/>
              <a:t>Khi quan sát 1 lame máu của bn sốt rét do P.falciparum, phát hiện các thể già (thể trường thành như thể dưỡng bào trường thành), phân liệt, sắc tố SR trong HC, BC hay monocyte =&gt; Có thể kết luận đây là lame máu của 1 bệnh nhân sốt rét nặng do P.falciparum </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US" baseline="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A4257586-4B4F-4F36-ADAD-1E43BCFF477B}" type="slidenum">
              <a:rPr lang="vi-VN" smtClean="0"/>
              <a:t>25</a:t>
            </a:fld>
            <a:endParaRPr lang="vi-VN"/>
          </a:p>
        </p:txBody>
      </p:sp>
    </p:spTree>
    <p:extLst>
      <p:ext uri="{BB962C8B-B14F-4D97-AF65-F5344CB8AC3E}">
        <p14:creationId xmlns:p14="http://schemas.microsoft.com/office/powerpoint/2010/main" val="1096231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Giọt</a:t>
            </a:r>
            <a:r>
              <a:rPr lang="en-US" baseline="0" smtClean="0"/>
              <a:t> dày ko cố định hồng cầu =&gt; Có thể thấy KST SR nằm ở bên ngoài như hình </a:t>
            </a:r>
          </a:p>
          <a:p>
            <a:r>
              <a:rPr lang="vi-VN" sz="1200" b="0" i="0" kern="1200" smtClean="0">
                <a:solidFill>
                  <a:schemeClr val="tx1"/>
                </a:solidFill>
                <a:effectLst/>
                <a:latin typeface="+mn-lt"/>
                <a:ea typeface="+mn-ea"/>
                <a:cs typeface="+mn-cs"/>
              </a:rPr>
              <a:t>Từ</a:t>
            </a:r>
            <a:r>
              <a:rPr lang="vi-VN" sz="1200" b="0" i="0" kern="1200" baseline="0" smtClean="0">
                <a:solidFill>
                  <a:schemeClr val="tx1"/>
                </a:solidFill>
                <a:effectLst/>
                <a:latin typeface="+mn-lt"/>
                <a:ea typeface="+mn-ea"/>
                <a:cs typeface="+mn-cs"/>
              </a:rPr>
              <a:t> trên xuống: </a:t>
            </a:r>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Thể</a:t>
            </a:r>
            <a:r>
              <a:rPr lang="vi-VN" sz="1200" b="0" i="0" kern="1200" baseline="0" smtClean="0">
                <a:solidFill>
                  <a:schemeClr val="tx1"/>
                </a:solidFill>
                <a:effectLst/>
                <a:latin typeface="+mn-lt"/>
                <a:ea typeface="+mn-ea"/>
                <a:cs typeface="+mn-cs"/>
              </a:rPr>
              <a:t> nhẫn/thể tư dưỡng </a:t>
            </a:r>
            <a:r>
              <a:rPr lang="vi-VN" sz="1200" b="1" i="0" kern="1200" smtClean="0">
                <a:solidFill>
                  <a:schemeClr val="tx1"/>
                </a:solidFill>
                <a:effectLst/>
                <a:latin typeface="+mn-lt"/>
                <a:ea typeface="+mn-ea"/>
                <a:cs typeface="+mn-cs"/>
              </a:rPr>
              <a:t>Trophozoites</a:t>
            </a:r>
          </a:p>
          <a:p>
            <a:r>
              <a:rPr lang="vi-VN" sz="1200" b="0" i="0" kern="1200" smtClean="0">
                <a:solidFill>
                  <a:schemeClr val="tx1"/>
                </a:solidFill>
                <a:effectLst/>
                <a:latin typeface="+mn-lt"/>
                <a:ea typeface="+mn-ea"/>
                <a:cs typeface="+mn-cs"/>
              </a:rPr>
              <a:t>Thể</a:t>
            </a:r>
            <a:r>
              <a:rPr lang="vi-VN" sz="1200" b="0" i="0" kern="1200" baseline="0" smtClean="0">
                <a:solidFill>
                  <a:schemeClr val="tx1"/>
                </a:solidFill>
                <a:effectLst/>
                <a:latin typeface="+mn-lt"/>
                <a:ea typeface="+mn-ea"/>
                <a:cs typeface="+mn-cs"/>
              </a:rPr>
              <a:t> phân liệt </a:t>
            </a:r>
            <a:r>
              <a:rPr lang="vi-VN" sz="1200" b="1" i="0" kern="1200" smtClean="0">
                <a:solidFill>
                  <a:schemeClr val="tx1"/>
                </a:solidFill>
                <a:effectLst/>
                <a:latin typeface="+mn-lt"/>
                <a:ea typeface="+mn-ea"/>
                <a:cs typeface="+mn-cs"/>
              </a:rPr>
              <a:t>Schizonts</a:t>
            </a:r>
            <a:r>
              <a:rPr lang="vi-VN" sz="1200" b="1" i="0" kern="1200" baseline="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Thể giao bào (</a:t>
            </a:r>
            <a:r>
              <a:rPr lang="vi-VN" sz="1200" b="1" i="0" kern="1200" smtClean="0">
                <a:solidFill>
                  <a:schemeClr val="tx1"/>
                </a:solidFill>
                <a:effectLst/>
                <a:latin typeface="+mn-lt"/>
                <a:ea typeface="+mn-ea"/>
                <a:cs typeface="+mn-cs"/>
              </a:rPr>
              <a:t>Gametocyte</a:t>
            </a:r>
            <a:r>
              <a:rPr lang="vi-VN" sz="1200" b="0" i="0" kern="1200" smtClean="0">
                <a:solidFill>
                  <a:schemeClr val="tx1"/>
                </a:solidFill>
                <a:effectLst/>
                <a:latin typeface="+mn-lt"/>
                <a:ea typeface="+mn-ea"/>
                <a:cs typeface="+mn-cs"/>
              </a:rPr>
              <a:t>)</a:t>
            </a:r>
          </a:p>
          <a:p>
            <a:r>
              <a:rPr lang="vi-VN" smtClean="0"/>
              <a:t>Cá</a:t>
            </a:r>
            <a:r>
              <a:rPr lang="vi-VN" baseline="0" smtClean="0"/>
              <a:t>c đặc điểm định danh sốt rét do Falci: hồng cầu vẫn có kích thước bình thường, ko bị biến dạng, thấy được thể nhẫn có 1 nhân, vòng bào tương mỏng. Một đặc tính rất đặc trưng để nhận diện: thể giao bào hình chuối hay hình liềm </a:t>
            </a:r>
          </a:p>
          <a:p>
            <a:r>
              <a:rPr lang="vi-VN" baseline="0" smtClean="0"/>
              <a:t>Các đặc điểm định danh SR do vivax: hồng cầu to, biến dạng. Trong bào tương hồng cầu có hiện diện nhiều thể </a:t>
            </a:r>
            <a:r>
              <a:rPr lang="vi-VN" sz="1200" b="1" i="0" kern="1200" smtClean="0">
                <a:solidFill>
                  <a:schemeClr val="tx1"/>
                </a:solidFill>
                <a:effectLst/>
                <a:latin typeface="+mn-lt"/>
                <a:ea typeface="+mn-ea"/>
                <a:cs typeface="+mn-cs"/>
              </a:rPr>
              <a:t>Schuffner</a:t>
            </a:r>
            <a:r>
              <a:rPr lang="vi-VN" baseline="0" smtClean="0"/>
              <a:t>, thể nhẫn hay thể dưỡng bào thì to hơn với vòng bào tương to &amp; nhân to hơn. Thể giao bào và thể phân liệt giúp định danh đây là SR do P. vivax</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27</a:t>
            </a:fld>
            <a:endParaRPr lang="vi-VN"/>
          </a:p>
        </p:txBody>
      </p:sp>
    </p:spTree>
    <p:extLst>
      <p:ext uri="{BB962C8B-B14F-4D97-AF65-F5344CB8AC3E}">
        <p14:creationId xmlns:p14="http://schemas.microsoft.com/office/powerpoint/2010/main" val="1568638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Cho kết</a:t>
            </a:r>
            <a:r>
              <a:rPr lang="vi-VN" baseline="0" smtClean="0"/>
              <a:t> quả sau 5-10’</a:t>
            </a:r>
          </a:p>
          <a:p>
            <a:r>
              <a:rPr lang="vi-VN" smtClean="0"/>
              <a:t>Paracheck, Parasight F: tên</a:t>
            </a:r>
            <a:r>
              <a:rPr lang="vi-VN" baseline="0" smtClean="0"/>
              <a:t> xn </a:t>
            </a:r>
          </a:p>
          <a:p>
            <a:r>
              <a:rPr lang="vi-VN" baseline="0" smtClean="0"/>
              <a:t>Xn phát hiện kháng nguyên đặc hiệu nên độ nhạy, độ chuyên cao </a:t>
            </a:r>
          </a:p>
          <a:p>
            <a:r>
              <a:rPr lang="vi-VN" baseline="0" smtClean="0"/>
              <a:t>PCR khuếch đại gen: trong thực hành ko sử dụng, chỉ sử dụng cho các nghiên cứu</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28</a:t>
            </a:fld>
            <a:endParaRPr lang="vi-VN"/>
          </a:p>
        </p:txBody>
      </p:sp>
    </p:spTree>
    <p:extLst>
      <p:ext uri="{BB962C8B-B14F-4D97-AF65-F5344CB8AC3E}">
        <p14:creationId xmlns:p14="http://schemas.microsoft.com/office/powerpoint/2010/main" val="2665948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Sau khi nhỏ</a:t>
            </a:r>
            <a:r>
              <a:rPr lang="vi-VN" baseline="0" smtClean="0"/>
              <a:t> máu vào giếng nhỏ máu, dd đệm sẽ dẫn máu qua cửa số kết quả. Cửa sổ chứng có sẵn phức hợp KN-KT khi có máu dẫn vào nó sẽ hiện lên. Cửa sổ test: máu bn có nhiễm KST falciparum, trong máu có KN HRP2 thì vạch test sẽ hiện lên </a:t>
            </a:r>
          </a:p>
          <a:p>
            <a:pPr marL="171450" indent="-171450">
              <a:buFont typeface="Symbol" panose="05050102010706020507" pitchFamily="18" charset="2"/>
              <a:buChar char="Þ"/>
            </a:pPr>
            <a:r>
              <a:rPr lang="vi-VN" baseline="0" smtClean="0"/>
              <a:t>2 vạch: nhiễm falci</a:t>
            </a:r>
          </a:p>
          <a:p>
            <a:pPr marL="0" indent="0">
              <a:buFont typeface="Symbol" panose="05050102010706020507" pitchFamily="18" charset="2"/>
              <a:buNone/>
            </a:pPr>
            <a:r>
              <a:rPr lang="vi-VN" baseline="0" smtClean="0"/>
              <a:t>Test phối hợp: có thêm vạch để phát hiện LDH của KST</a:t>
            </a:r>
          </a:p>
          <a:p>
            <a:pPr marL="628650" lvl="1" indent="-171450">
              <a:buFont typeface="Arial" panose="020B0604020202020204" pitchFamily="34" charset="0"/>
              <a:buChar char="•"/>
            </a:pPr>
            <a:r>
              <a:rPr lang="vi-VN" baseline="0" smtClean="0"/>
              <a:t>Chỉ 1 vạch chứng -&gt; âm tính</a:t>
            </a:r>
          </a:p>
          <a:p>
            <a:pPr marL="628650" lvl="1" indent="-171450">
              <a:buFont typeface="Arial" panose="020B0604020202020204" pitchFamily="34" charset="0"/>
              <a:buChar char="•"/>
            </a:pPr>
            <a:r>
              <a:rPr lang="vi-VN" baseline="0" smtClean="0"/>
              <a:t>Có vạch thứ 2 (LDH) -&gt; vivax</a:t>
            </a:r>
          </a:p>
          <a:p>
            <a:pPr marL="628650" lvl="1" indent="-171450">
              <a:buFont typeface="Arial" panose="020B0604020202020204" pitchFamily="34" charset="0"/>
              <a:buChar char="•"/>
            </a:pPr>
            <a:r>
              <a:rPr lang="vi-VN" baseline="0" smtClean="0"/>
              <a:t>Có thêm vạch thứ 3 -&gt; falci</a:t>
            </a:r>
          </a:p>
          <a:p>
            <a:pPr marL="628650" lvl="1" indent="-171450">
              <a:buFont typeface="Arial" panose="020B0604020202020204" pitchFamily="34" charset="0"/>
              <a:buChar char="•"/>
            </a:pPr>
            <a:r>
              <a:rPr lang="vi-VN" baseline="0" smtClean="0"/>
              <a:t>Cả 3 vạch -&gt; falci cũng có thể làm vạch LDH dương hoặc nhiễm phối hợp (như phối hợp falci và vivax) và phải khẳng định lại bằng lame máu</a:t>
            </a:r>
          </a:p>
          <a:p>
            <a:pPr marL="171450" indent="-171450">
              <a:buFont typeface="Symbol" panose="05050102010706020507" pitchFamily="18" charset="2"/>
              <a:buChar char="Þ"/>
            </a:pPr>
            <a:r>
              <a:rPr lang="vi-VN" baseline="0" smtClean="0"/>
              <a:t>Vạch chứng ko hiện: xn ko xác định do que bị hư về mặt kỹ thuật</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29</a:t>
            </a:fld>
            <a:endParaRPr lang="vi-VN"/>
          </a:p>
        </p:txBody>
      </p:sp>
    </p:spTree>
    <p:extLst>
      <p:ext uri="{BB962C8B-B14F-4D97-AF65-F5344CB8AC3E}">
        <p14:creationId xmlns:p14="http://schemas.microsoft.com/office/powerpoint/2010/main" val="396491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Khí</a:t>
            </a:r>
            <a:r>
              <a:rPr lang="en-US" baseline="0" smtClean="0"/>
              <a:t> hậu nóng ẩm, nhiều rừng cây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3</a:t>
            </a:fld>
            <a:endParaRPr lang="vi-VN"/>
          </a:p>
        </p:txBody>
      </p:sp>
    </p:spTree>
    <p:extLst>
      <p:ext uri="{BB962C8B-B14F-4D97-AF65-F5344CB8AC3E}">
        <p14:creationId xmlns:p14="http://schemas.microsoft.com/office/powerpoint/2010/main" val="49675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Thiếu</a:t>
            </a:r>
            <a:r>
              <a:rPr lang="vi-VN" baseline="0" smtClean="0"/>
              <a:t> máu đẳng sắc đẳng bào do tán huyết</a:t>
            </a:r>
          </a:p>
          <a:p>
            <a:r>
              <a:rPr lang="vi-VN" baseline="0" smtClean="0"/>
              <a:t>TC có thể giảm nhiều dưới 100.000/µL</a:t>
            </a:r>
            <a:r>
              <a:rPr lang="en-US" baseline="0" smtClean="0"/>
              <a:t> -&gt; Đặc điểm này dễ gây chẩn đoán nhầm với SXH dengue</a:t>
            </a:r>
          </a:p>
          <a:p>
            <a:r>
              <a:rPr lang="en-US" baseline="0" smtClean="0"/>
              <a:t>Xét nghiệm chức năng gan đánh giá tổn thương gan. Tăng bilirubin gián tiếp do thiếu máu, có thể tăng trực tiếp do tổn thương gan. Suy gan có Albumin giảm, TQ kéo dài đặc biệt khi bn có xuất huyết. </a:t>
            </a:r>
          </a:p>
          <a:p>
            <a:r>
              <a:rPr lang="en-US" baseline="0" smtClean="0"/>
              <a:t>Nước tiểu có màu xá xị do tiểu hemo </a:t>
            </a:r>
          </a:p>
          <a:p>
            <a:r>
              <a:rPr lang="en-US" baseline="0" smtClean="0"/>
              <a:t>KMĐM: cần thực hiện ở bn SR nặng -&gt; đánh giá độ nặng, tiên lượng và diễn tiến điều trị</a:t>
            </a:r>
          </a:p>
        </p:txBody>
      </p:sp>
      <p:sp>
        <p:nvSpPr>
          <p:cNvPr id="4" name="Slide Number Placeholder 3"/>
          <p:cNvSpPr>
            <a:spLocks noGrp="1"/>
          </p:cNvSpPr>
          <p:nvPr>
            <p:ph type="sldNum" sz="quarter" idx="10"/>
          </p:nvPr>
        </p:nvSpPr>
        <p:spPr/>
        <p:txBody>
          <a:bodyPr/>
          <a:lstStyle/>
          <a:p>
            <a:fld id="{A4257586-4B4F-4F36-ADAD-1E43BCFF477B}" type="slidenum">
              <a:rPr lang="vi-VN" smtClean="0"/>
              <a:t>30</a:t>
            </a:fld>
            <a:endParaRPr lang="vi-VN"/>
          </a:p>
        </p:txBody>
      </p:sp>
    </p:spTree>
    <p:extLst>
      <p:ext uri="{BB962C8B-B14F-4D97-AF65-F5344CB8AC3E}">
        <p14:creationId xmlns:p14="http://schemas.microsoft.com/office/powerpoint/2010/main" val="3816024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Thể</a:t>
            </a:r>
            <a:r>
              <a:rPr lang="en-US" baseline="0" smtClean="0"/>
              <a:t> gây bệnh của SR: thể dưỡng bào </a:t>
            </a:r>
          </a:p>
          <a:p>
            <a:r>
              <a:rPr lang="en-US" baseline="0" smtClean="0"/>
              <a:t>LDH của tất cả các loại KST SR</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31</a:t>
            </a:fld>
            <a:endParaRPr lang="vi-VN"/>
          </a:p>
        </p:txBody>
      </p:sp>
    </p:spTree>
    <p:extLst>
      <p:ext uri="{BB962C8B-B14F-4D97-AF65-F5344CB8AC3E}">
        <p14:creationId xmlns:p14="http://schemas.microsoft.com/office/powerpoint/2010/main" val="13560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Nặng</a:t>
            </a:r>
            <a:r>
              <a:rPr lang="en-US" baseline="0" smtClean="0"/>
              <a:t> thường do falciparum, 1 số ít do vivax</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32</a:t>
            </a:fld>
            <a:endParaRPr lang="vi-VN"/>
          </a:p>
        </p:txBody>
      </p:sp>
    </p:spTree>
    <p:extLst>
      <p:ext uri="{BB962C8B-B14F-4D97-AF65-F5344CB8AC3E}">
        <p14:creationId xmlns:p14="http://schemas.microsoft.com/office/powerpoint/2010/main" val="3344695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Chống</a:t>
            </a:r>
            <a:r>
              <a:rPr lang="en-US" baseline="0" smtClean="0"/>
              <a:t> lây lan: diệt luôn thể giao bào trong máu -&gt; tránh lây lan khi muỗi hút máu người bị SR rồi đốt người lành</a:t>
            </a:r>
          </a:p>
          <a:p>
            <a:r>
              <a:rPr lang="en-US" baseline="0" smtClean="0"/>
              <a:t>Điều trị tiệt căn: loại bỏ hoàn toàn thể ngủ ở gan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33</a:t>
            </a:fld>
            <a:endParaRPr lang="vi-VN"/>
          </a:p>
        </p:txBody>
      </p:sp>
    </p:spTree>
    <p:extLst>
      <p:ext uri="{BB962C8B-B14F-4D97-AF65-F5344CB8AC3E}">
        <p14:creationId xmlns:p14="http://schemas.microsoft.com/office/powerpoint/2010/main" val="443791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Kháng</a:t>
            </a:r>
            <a:r>
              <a:rPr lang="en-US" baseline="0" smtClean="0"/>
              <a:t> thuốc nhiều -&gt; Phải sử dụng nhóm thuốc </a:t>
            </a:r>
            <a:r>
              <a:rPr lang="en-US" b="1" baseline="0" smtClean="0"/>
              <a:t>Artemisinin</a:t>
            </a:r>
            <a:r>
              <a:rPr lang="en-US" baseline="0" smtClean="0"/>
              <a:t> (Kháng KST SR rất nhanh, mạnh nhưng thời gian bán hủy của thuốc ngắn nên ko bao giờ sử dụng nhóm này đơn thuần mà phải phối hợp)</a:t>
            </a:r>
          </a:p>
          <a:p>
            <a:r>
              <a:rPr lang="en-US" altLang="zh-CN" sz="1200" b="1" smtClean="0">
                <a:solidFill>
                  <a:srgbClr val="000000"/>
                </a:solidFill>
                <a:latin typeface="+mn-lt"/>
                <a:ea typeface="Calibri"/>
              </a:rPr>
              <a:t>Piperaquine: </a:t>
            </a:r>
            <a:r>
              <a:rPr lang="en-US" altLang="zh-CN" sz="1200" b="0" smtClean="0">
                <a:solidFill>
                  <a:srgbClr val="000000"/>
                </a:solidFill>
                <a:latin typeface="+mn-lt"/>
                <a:ea typeface="Calibri"/>
              </a:rPr>
              <a:t>Thuốc</a:t>
            </a:r>
            <a:r>
              <a:rPr lang="en-US" altLang="zh-CN" sz="1200" b="0" baseline="0" smtClean="0">
                <a:solidFill>
                  <a:srgbClr val="000000"/>
                </a:solidFill>
                <a:latin typeface="+mn-lt"/>
                <a:ea typeface="Calibri"/>
              </a:rPr>
              <a:t> kháng SR kéo dài</a:t>
            </a:r>
          </a:p>
          <a:p>
            <a:r>
              <a:rPr lang="en-US" sz="1200" b="0" baseline="0" smtClean="0">
                <a:solidFill>
                  <a:srgbClr val="000000"/>
                </a:solidFill>
                <a:latin typeface="+mn-lt"/>
              </a:rPr>
              <a:t>Để nhận biết thuốc phối hợp: tên thuốc bắt đầu bằng Art, đuôi rakine, kin, can</a:t>
            </a:r>
          </a:p>
          <a:p>
            <a:r>
              <a:rPr lang="en-US" sz="1200" b="0" baseline="0" smtClean="0">
                <a:solidFill>
                  <a:srgbClr val="000000"/>
                </a:solidFill>
                <a:latin typeface="+mn-lt"/>
              </a:rPr>
              <a:t>Tính liều theo DHA</a:t>
            </a:r>
          </a:p>
          <a:p>
            <a:r>
              <a:rPr lang="en-US" sz="1200" b="0" baseline="0" smtClean="0">
                <a:solidFill>
                  <a:srgbClr val="000000"/>
                </a:solidFill>
                <a:latin typeface="+mn-lt"/>
              </a:rPr>
              <a:t>Dùng thuốc trong 3 ngày liên tiếp ko giảm liều </a:t>
            </a:r>
          </a:p>
          <a:p>
            <a:r>
              <a:rPr lang="en-US" altLang="zh-CN" sz="1200" b="1" smtClean="0">
                <a:solidFill>
                  <a:srgbClr val="000000"/>
                </a:solidFill>
                <a:latin typeface="+mn-lt"/>
                <a:ea typeface="Calibri"/>
              </a:rPr>
              <a:t>Primaquine</a:t>
            </a:r>
            <a:r>
              <a:rPr lang="en-US" altLang="zh-CN" sz="1200" smtClean="0">
                <a:solidFill>
                  <a:srgbClr val="000000"/>
                </a:solidFill>
                <a:latin typeface="+mn-lt"/>
                <a:ea typeface="Calibri"/>
              </a:rPr>
              <a:t> có</a:t>
            </a:r>
            <a:r>
              <a:rPr lang="en-US" altLang="zh-CN" sz="1200" baseline="0" smtClean="0">
                <a:solidFill>
                  <a:srgbClr val="000000"/>
                </a:solidFill>
                <a:latin typeface="+mn-lt"/>
                <a:ea typeface="Calibri"/>
              </a:rPr>
              <a:t> khả năng gây tán huyết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34</a:t>
            </a:fld>
            <a:endParaRPr lang="vi-VN"/>
          </a:p>
        </p:txBody>
      </p:sp>
    </p:spTree>
    <p:extLst>
      <p:ext uri="{BB962C8B-B14F-4D97-AF65-F5344CB8AC3E}">
        <p14:creationId xmlns:p14="http://schemas.microsoft.com/office/powerpoint/2010/main" val="2948574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Những</a:t>
            </a:r>
            <a:r>
              <a:rPr lang="en-US" baseline="0" smtClean="0"/>
              <a:t> tác nhân này vẫn còn nhạy vs Chloroquine. </a:t>
            </a:r>
          </a:p>
          <a:p>
            <a:r>
              <a:rPr lang="en-US" baseline="0" smtClean="0"/>
              <a:t>Viêm thuốc 250mg chỉ chứa 150mg chloroquine</a:t>
            </a:r>
          </a:p>
          <a:p>
            <a:r>
              <a:rPr lang="en-US" baseline="0" smtClean="0"/>
              <a:t>Người lớn: ngày 1,2: 4 viên, ngày 3: 2 viên </a:t>
            </a:r>
          </a:p>
          <a:p>
            <a:r>
              <a:rPr lang="en-US" baseline="0" smtClean="0"/>
              <a:t>Ko giống trong điều trị falci, primaquine có tác dụng điều trị tiệt căn</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35</a:t>
            </a:fld>
            <a:endParaRPr lang="vi-VN"/>
          </a:p>
        </p:txBody>
      </p:sp>
    </p:spTree>
    <p:extLst>
      <p:ext uri="{BB962C8B-B14F-4D97-AF65-F5344CB8AC3E}">
        <p14:creationId xmlns:p14="http://schemas.microsoft.com/office/powerpoint/2010/main" val="3609750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rgbClr val="000000"/>
                </a:solidFill>
                <a:latin typeface="+mn-lt"/>
                <a:ea typeface="Calibri"/>
              </a:rPr>
              <a:t>Dihydroartemisinin</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piperaquine</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uống</a:t>
            </a:r>
            <a:r>
              <a:rPr lang="en-US" altLang="zh-CN" sz="1200" smtClean="0">
                <a:solidFill>
                  <a:srgbClr val="000000"/>
                </a:solidFill>
                <a:latin typeface="+mn-lt"/>
                <a:cs typeface="Calibri"/>
              </a:rPr>
              <a:t> </a:t>
            </a:r>
            <a:r>
              <a:rPr lang="en-US" altLang="zh-CN" sz="1200" smtClean="0">
                <a:solidFill>
                  <a:srgbClr val="000000"/>
                </a:solidFill>
                <a:latin typeface="+mn-lt"/>
                <a:ea typeface="Calibri"/>
              </a:rPr>
              <a:t>3</a:t>
            </a:r>
            <a:r>
              <a:rPr lang="en-US" altLang="zh-CN" sz="1200" spc="-15" smtClean="0">
                <a:solidFill>
                  <a:srgbClr val="000000"/>
                </a:solidFill>
                <a:latin typeface="+mn-lt"/>
                <a:cs typeface="Calibri"/>
              </a:rPr>
              <a:t> </a:t>
            </a:r>
            <a:r>
              <a:rPr lang="en-US" altLang="zh-CN" sz="1200" smtClean="0">
                <a:solidFill>
                  <a:srgbClr val="000000"/>
                </a:solidFill>
                <a:latin typeface="+mn-lt"/>
                <a:ea typeface="Calibri"/>
              </a:rPr>
              <a:t>ngày: diệt</a:t>
            </a:r>
            <a:r>
              <a:rPr lang="en-US" altLang="zh-CN" sz="1200" baseline="0" smtClean="0">
                <a:solidFill>
                  <a:srgbClr val="000000"/>
                </a:solidFill>
                <a:latin typeface="+mn-lt"/>
                <a:ea typeface="Calibri"/>
              </a:rPr>
              <a:t> falci và cũng có khả năng loại trừ được các tác nhân khác</a:t>
            </a:r>
            <a:endParaRPr lang="en-US" altLang="zh-CN" sz="1200" smtClean="0">
              <a:solidFill>
                <a:srgbClr val="000000"/>
              </a:solidFill>
              <a:latin typeface="+mn-lt"/>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rgbClr val="000000"/>
                </a:solidFill>
                <a:latin typeface="+mn-lt"/>
                <a:ea typeface="Calibri"/>
              </a:rPr>
              <a:t>primaquine</a:t>
            </a:r>
            <a:r>
              <a:rPr lang="en-US" altLang="zh-CN" sz="1200" spc="-34" smtClean="0">
                <a:solidFill>
                  <a:srgbClr val="000000"/>
                </a:solidFill>
                <a:latin typeface="+mn-lt"/>
                <a:cs typeface="Calibri"/>
              </a:rPr>
              <a:t> </a:t>
            </a:r>
            <a:r>
              <a:rPr lang="en-US" altLang="zh-CN" sz="1200" smtClean="0">
                <a:solidFill>
                  <a:srgbClr val="000000"/>
                </a:solidFill>
                <a:latin typeface="+mn-lt"/>
                <a:ea typeface="Calibri"/>
              </a:rPr>
              <a:t>0,25</a:t>
            </a:r>
            <a:r>
              <a:rPr lang="en-US" altLang="zh-CN" sz="1200" spc="-34" smtClean="0">
                <a:solidFill>
                  <a:srgbClr val="000000"/>
                </a:solidFill>
                <a:latin typeface="+mn-lt"/>
                <a:cs typeface="Calibri"/>
              </a:rPr>
              <a:t> </a:t>
            </a:r>
            <a:r>
              <a:rPr lang="en-US" altLang="zh-CN" sz="1200" smtClean="0">
                <a:solidFill>
                  <a:srgbClr val="000000"/>
                </a:solidFill>
                <a:latin typeface="+mn-lt"/>
                <a:ea typeface="Calibri"/>
              </a:rPr>
              <a:t>mg/kg/ngày</a:t>
            </a:r>
            <a:r>
              <a:rPr lang="en-US" altLang="zh-CN" sz="1200" spc="-40" smtClean="0">
                <a:solidFill>
                  <a:srgbClr val="000000"/>
                </a:solidFill>
                <a:latin typeface="+mn-lt"/>
                <a:cs typeface="Calibri"/>
              </a:rPr>
              <a:t> </a:t>
            </a:r>
            <a:r>
              <a:rPr lang="en-US" altLang="zh-CN" sz="1200" smtClean="0">
                <a:solidFill>
                  <a:srgbClr val="000000"/>
                </a:solidFill>
                <a:latin typeface="+mn-lt"/>
                <a:ea typeface="Calibri"/>
              </a:rPr>
              <a:t>trong</a:t>
            </a:r>
            <a:r>
              <a:rPr lang="en-US" altLang="zh-CN" sz="1200" spc="-34" smtClean="0">
                <a:solidFill>
                  <a:srgbClr val="000000"/>
                </a:solidFill>
                <a:latin typeface="+mn-lt"/>
                <a:cs typeface="Calibri"/>
              </a:rPr>
              <a:t> </a:t>
            </a:r>
            <a:r>
              <a:rPr lang="en-US" altLang="zh-CN" sz="1200" smtClean="0">
                <a:solidFill>
                  <a:srgbClr val="000000"/>
                </a:solidFill>
                <a:latin typeface="+mn-lt"/>
                <a:ea typeface="Calibri"/>
              </a:rPr>
              <a:t>14</a:t>
            </a:r>
            <a:r>
              <a:rPr lang="en-US" altLang="zh-CN" sz="1200" spc="-40" smtClean="0">
                <a:solidFill>
                  <a:srgbClr val="000000"/>
                </a:solidFill>
                <a:latin typeface="+mn-lt"/>
                <a:cs typeface="Calibri"/>
              </a:rPr>
              <a:t> </a:t>
            </a:r>
            <a:r>
              <a:rPr lang="en-US" altLang="zh-CN" sz="1200" smtClean="0">
                <a:solidFill>
                  <a:srgbClr val="000000"/>
                </a:solidFill>
                <a:latin typeface="+mn-lt"/>
                <a:ea typeface="Calibri"/>
              </a:rPr>
              <a:t>ngày:</a:t>
            </a:r>
            <a:r>
              <a:rPr lang="en-US" altLang="zh-CN" sz="1200" baseline="0" smtClean="0">
                <a:solidFill>
                  <a:srgbClr val="000000"/>
                </a:solidFill>
                <a:latin typeface="+mn-lt"/>
                <a:ea typeface="Calibri"/>
              </a:rPr>
              <a:t> diệt thể ngủ ở gan </a:t>
            </a:r>
            <a:endParaRPr lang="en-US" altLang="zh-CN" sz="1200" smtClean="0">
              <a:solidFill>
                <a:srgbClr val="000000"/>
              </a:solidFill>
              <a:latin typeface="+mn-lt"/>
              <a:ea typeface="Calibri"/>
            </a:endParaRPr>
          </a:p>
          <a:p>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36</a:t>
            </a:fld>
            <a:endParaRPr lang="vi-VN"/>
          </a:p>
        </p:txBody>
      </p:sp>
    </p:spTree>
    <p:extLst>
      <p:ext uri="{BB962C8B-B14F-4D97-AF65-F5344CB8AC3E}">
        <p14:creationId xmlns:p14="http://schemas.microsoft.com/office/powerpoint/2010/main" val="2967194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Ngày</a:t>
            </a:r>
            <a:r>
              <a:rPr lang="en-US" baseline="0" smtClean="0"/>
              <a:t> đầu sử dụng 2 liều. Sau đó mỗi ngày sử dụng 1 liều. Có thể sử dụng trong 3 ngày cho đến khi bn ko có dấu hiệu SR nặng hơn có thể chuyển sang uống hoặc kéo dài đến 7 ngày cho đến khi KST SR âm tính. </a:t>
            </a:r>
          </a:p>
          <a:p>
            <a:r>
              <a:rPr lang="en-US" baseline="0" smtClean="0"/>
              <a:t>1 hộp gồm: 1 lọ bột </a:t>
            </a:r>
            <a:r>
              <a:rPr lang="en-US" altLang="zh-CN" sz="1200" smtClean="0">
                <a:solidFill>
                  <a:srgbClr val="000000"/>
                </a:solidFill>
                <a:latin typeface="+mn-lt"/>
                <a:ea typeface="Calibri"/>
              </a:rPr>
              <a:t>Artesunate</a:t>
            </a:r>
            <a:r>
              <a:rPr lang="en-US" altLang="zh-CN" sz="1200" spc="15" smtClean="0">
                <a:solidFill>
                  <a:srgbClr val="000000"/>
                </a:solidFill>
                <a:latin typeface="+mn-lt"/>
                <a:cs typeface="Calibri"/>
              </a:rPr>
              <a:t> </a:t>
            </a:r>
            <a:r>
              <a:rPr lang="en-US" altLang="zh-CN" sz="1200" smtClean="0">
                <a:solidFill>
                  <a:srgbClr val="000000"/>
                </a:solidFill>
                <a:latin typeface="+mn-lt"/>
                <a:ea typeface="Calibri"/>
              </a:rPr>
              <a:t>60mg</a:t>
            </a:r>
            <a:r>
              <a:rPr lang="en-US" altLang="zh-CN" sz="1200" spc="20" smtClean="0">
                <a:solidFill>
                  <a:srgbClr val="000000"/>
                </a:solidFill>
                <a:latin typeface="+mn-lt"/>
                <a:ea typeface="+mn-ea"/>
              </a:rPr>
              <a:t>,</a:t>
            </a:r>
            <a:r>
              <a:rPr lang="en-US" altLang="zh-CN" sz="1200" spc="20" baseline="0" smtClean="0">
                <a:solidFill>
                  <a:srgbClr val="000000"/>
                </a:solidFill>
                <a:latin typeface="+mn-lt"/>
                <a:ea typeface="+mn-ea"/>
              </a:rPr>
              <a:t> 1 ống NaHCO3 1ml, 1 ống nước muối 5ml</a:t>
            </a:r>
          </a:p>
          <a:p>
            <a:r>
              <a:rPr lang="en-US" sz="1200" spc="20" baseline="0" smtClean="0">
                <a:solidFill>
                  <a:srgbClr val="000000"/>
                </a:solidFill>
                <a:latin typeface="+mn-lt"/>
                <a:ea typeface="+mn-ea"/>
              </a:rPr>
              <a:t>Lưu ý: phải pha thuốc bột vs NaHCO3 rồi mới pha với NaCl</a:t>
            </a:r>
          </a:p>
          <a:p>
            <a:r>
              <a:rPr lang="en-US" sz="1200" spc="20" baseline="0" smtClean="0">
                <a:solidFill>
                  <a:srgbClr val="000000"/>
                </a:solidFill>
                <a:latin typeface="+mn-lt"/>
                <a:ea typeface="+mn-ea"/>
              </a:rPr>
              <a:t>Lý do phải chuyển sang thuốc uống: thuốc uống sẽ có thành phần phối hợp thêm vs 1 thuốc kháng SR kéo dài -&gt; Uống phối hợp trong thời gian 3 ngày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40</a:t>
            </a:fld>
            <a:endParaRPr lang="vi-VN"/>
          </a:p>
        </p:txBody>
      </p:sp>
    </p:spTree>
    <p:extLst>
      <p:ext uri="{BB962C8B-B14F-4D97-AF65-F5344CB8AC3E}">
        <p14:creationId xmlns:p14="http://schemas.microsoft.com/office/powerpoint/2010/main" val="1153020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41</a:t>
            </a:fld>
            <a:endParaRPr lang="vi-VN"/>
          </a:p>
        </p:txBody>
      </p:sp>
    </p:spTree>
    <p:extLst>
      <p:ext uri="{BB962C8B-B14F-4D97-AF65-F5344CB8AC3E}">
        <p14:creationId xmlns:p14="http://schemas.microsoft.com/office/powerpoint/2010/main" val="4013029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Người</a:t>
            </a:r>
            <a:r>
              <a:rPr lang="en-US" baseline="0" smtClean="0"/>
              <a:t> sống lâu ở vùng SR: ko đặt vấn đề dự phòng bằng thuốc</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48</a:t>
            </a:fld>
            <a:endParaRPr lang="vi-VN"/>
          </a:p>
        </p:txBody>
      </p:sp>
    </p:spTree>
    <p:extLst>
      <p:ext uri="{BB962C8B-B14F-4D97-AF65-F5344CB8AC3E}">
        <p14:creationId xmlns:p14="http://schemas.microsoft.com/office/powerpoint/2010/main" val="243399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 Knowlesi gây</a:t>
            </a:r>
            <a:r>
              <a:rPr lang="en-US" baseline="0" smtClean="0"/>
              <a:t> bệnh ở người Malaysia </a:t>
            </a:r>
          </a:p>
          <a:p>
            <a:r>
              <a:rPr lang="en-US" baseline="0" smtClean="0"/>
              <a:t>Phân bố khác nhau tùy theo các vùng trên thế giới </a:t>
            </a:r>
          </a:p>
          <a:p>
            <a:r>
              <a:rPr lang="en-US" altLang="zh-CN" sz="1200" i="1" smtClean="0">
                <a:solidFill>
                  <a:srgbClr val="000000"/>
                </a:solidFill>
                <a:latin typeface="+mn-lt"/>
                <a:ea typeface="Calibri"/>
              </a:rPr>
              <a:t>P.</a:t>
            </a:r>
            <a:r>
              <a:rPr lang="en-US" altLang="zh-CN" sz="1200" i="1" spc="10" smtClean="0">
                <a:solidFill>
                  <a:srgbClr val="000000"/>
                </a:solidFill>
                <a:latin typeface="+mn-lt"/>
                <a:cs typeface="Calibri"/>
              </a:rPr>
              <a:t> </a:t>
            </a:r>
            <a:r>
              <a:rPr lang="en-US" altLang="zh-CN" sz="1200" i="1" smtClean="0">
                <a:solidFill>
                  <a:srgbClr val="000000"/>
                </a:solidFill>
                <a:latin typeface="+mn-lt"/>
                <a:ea typeface="Calibri"/>
              </a:rPr>
              <a:t>falciparum: tác</a:t>
            </a:r>
            <a:r>
              <a:rPr lang="en-US" altLang="zh-CN" sz="1200" i="1" baseline="0" smtClean="0">
                <a:solidFill>
                  <a:srgbClr val="000000"/>
                </a:solidFill>
                <a:latin typeface="+mn-lt"/>
                <a:ea typeface="Calibri"/>
              </a:rPr>
              <a:t> nhân quan trọng nhất </a:t>
            </a:r>
          </a:p>
          <a:p>
            <a:r>
              <a:rPr lang="en-US" altLang="zh-CN" sz="1200" i="1" smtClean="0">
                <a:solidFill>
                  <a:srgbClr val="000000"/>
                </a:solidFill>
                <a:latin typeface="+mn-lt"/>
                <a:ea typeface="Calibri"/>
              </a:rPr>
              <a:t>P. vivax: thường</a:t>
            </a:r>
            <a:r>
              <a:rPr lang="en-US" altLang="zh-CN" sz="1200" i="1" baseline="0" smtClean="0">
                <a:solidFill>
                  <a:srgbClr val="000000"/>
                </a:solidFill>
                <a:latin typeface="+mn-lt"/>
                <a:ea typeface="Calibri"/>
              </a:rPr>
              <a:t> gây sốt rét cơn hay sốt rét thể thông thường </a:t>
            </a:r>
          </a:p>
          <a:p>
            <a:endParaRPr lang="en-US" sz="1200" i="1" baseline="0" smtClean="0">
              <a:solidFill>
                <a:srgbClr val="000000"/>
              </a:solidFill>
              <a:latin typeface="+mn-lt"/>
            </a:endParaRPr>
          </a:p>
          <a:p>
            <a:r>
              <a:rPr lang="en-US" sz="1200" i="0" baseline="0" smtClean="0">
                <a:solidFill>
                  <a:srgbClr val="000000"/>
                </a:solidFill>
                <a:latin typeface="+mn-lt"/>
              </a:rPr>
              <a:t>Ở người chỉ có thể vô tính phát triển. Thể hữu tính ko phát triển và phối hợp với nhau được </a:t>
            </a:r>
          </a:p>
          <a:p>
            <a:r>
              <a:rPr lang="en-US" sz="1200" i="0" baseline="0" smtClean="0">
                <a:solidFill>
                  <a:srgbClr val="000000"/>
                </a:solidFill>
                <a:latin typeface="+mn-lt"/>
              </a:rPr>
              <a:t>Ở muỗi: các thể hữu tính có thể phối hợp với nhau và phát triển, hoàn tất chu trình của ký sinh trùng </a:t>
            </a:r>
            <a:endParaRPr lang="vi-VN" i="0"/>
          </a:p>
        </p:txBody>
      </p:sp>
      <p:sp>
        <p:nvSpPr>
          <p:cNvPr id="4" name="Slide Number Placeholder 3"/>
          <p:cNvSpPr>
            <a:spLocks noGrp="1"/>
          </p:cNvSpPr>
          <p:nvPr>
            <p:ph type="sldNum" sz="quarter" idx="10"/>
          </p:nvPr>
        </p:nvSpPr>
        <p:spPr/>
        <p:txBody>
          <a:bodyPr/>
          <a:lstStyle/>
          <a:p>
            <a:fld id="{A4257586-4B4F-4F36-ADAD-1E43BCFF477B}" type="slidenum">
              <a:rPr lang="vi-VN" smtClean="0"/>
              <a:t>4</a:t>
            </a:fld>
            <a:endParaRPr lang="vi-VN"/>
          </a:p>
        </p:txBody>
      </p:sp>
    </p:spTree>
    <p:extLst>
      <p:ext uri="{BB962C8B-B14F-4D97-AF65-F5344CB8AC3E}">
        <p14:creationId xmlns:p14="http://schemas.microsoft.com/office/powerpoint/2010/main" val="322139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Muỗi</a:t>
            </a:r>
            <a:r>
              <a:rPr lang="en-US" baseline="0" smtClean="0"/>
              <a:t> Anopheles cái hút máu 1 người bị nhiễm KST sốt rét sẽ hút vào cơ thể của nó thể vô tính và thể hữu tính. Trong cơ thể muỗi, thể hữu tính (giao tử đực và giao tử cái) sẽ phối hợp với nhau thành lập phôi tử -&gt; phát triển thành trứng -&gt; thành noãn. Noãn di động và đến bám vào mặt trong của dạ dày, cố định lại tạo thành nang. Nang lớn dần, vỡ ra, phóng thích các thoa trùng. Các thoa trùng sẽ đến tập trung ở tuyến nước bọt của muỗi. Khi muỗi đốt người khác nó sẽ bơm vào cơ thể người này KST sốt rét. Ở dạng thoa trùng nó sẽ vào mạch máu và mạch bạch huyết, và được chuyển đến gan. Tại đây, nó chuyển thành thể dưỡng bào và thể phân liệt. Thể phân liệt lớn lên hình thành các tiết trùng. Các tiết trùng từ tế bào gan vỡ ra và phóng thích vào máu. </a:t>
            </a:r>
          </a:p>
          <a:p>
            <a:r>
              <a:rPr lang="en-US" baseline="0" smtClean="0"/>
              <a:t>Giai đoạn tại gan này sẽ chấm dứt với P. falciparum. Tuy nhiên đối với P. vivax và P. ovale, giai đoạn này sẽ hình thành  những thể mủ ở gan, có thể gây sốt rét tái phát sau 10-20 năm. Khi tiết trùng được phóng thích vào máu thì sẽ bắt đầu giai đoạn thứ 2 (giai đoạn trong hồng cầu), tiết trùng sẽ phát triển thành các dưỡng bào. Dưỡng bào lớn dần hình thành thể phân liệt. Khi thể phân liệt vỡ sẽ phóng thích tiết trùng vào máu, chấm dứt giai đoạn trong hồng cầu. Giai đoạn trong hồng cầu này xảy ra theo chu kỳ (48h với P.falciparum, vivax và ovale; 72h với P. malariae; 24h với P. knowlesi)</a:t>
            </a:r>
          </a:p>
          <a:p>
            <a:endParaRPr lang="en-US" baseline="0" smtClean="0"/>
          </a:p>
          <a:p>
            <a:r>
              <a:rPr lang="en-US" baseline="0" smtClean="0"/>
              <a:t>Khi hồng cầu vỡ sẽ gây ra những cơn sốt -&gt; Theo đúng chu kỳ. Tuy nhiên, ở 1 số bn nhiễm nhiều đợt, gây nhiều đợt vỡ hồng cầu thì cơn sốt có thể ko theo đúng chu kỳ</a:t>
            </a:r>
          </a:p>
          <a:p>
            <a:r>
              <a:rPr lang="en-US" baseline="0" smtClean="0"/>
              <a:t>Ở người sẽ có sự biến đổi, đôi khi tạo thành những giao tử đực và giao tử cái nhưng chúng ko thể phối hợp với nhau ở cơ thể người. </a:t>
            </a:r>
          </a:p>
          <a:p>
            <a:r>
              <a:rPr lang="en-US" baseline="0" smtClean="0"/>
              <a:t>Khi làm xét nghiệm 1 lam máu của bn nhiễm KST sốt rét, có thể thấy những thể như dưỡng bào (vô tính), phân liệt, tiết trùng, thoa trùng, thể hữu tính và thể giao bào </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5</a:t>
            </a:fld>
            <a:endParaRPr lang="vi-VN"/>
          </a:p>
        </p:txBody>
      </p:sp>
    </p:spTree>
    <p:extLst>
      <p:ext uri="{BB962C8B-B14F-4D97-AF65-F5344CB8AC3E}">
        <p14:creationId xmlns:p14="http://schemas.microsoft.com/office/powerpoint/2010/main" val="367121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Khí</a:t>
            </a:r>
            <a:r>
              <a:rPr lang="en-US" baseline="0" smtClean="0"/>
              <a:t> hậu nóng ẩm, nhiều rừng cây, thuận lợi cho muỗi Anopheles sinh sống và phát triển</a:t>
            </a:r>
          </a:p>
          <a:p>
            <a:r>
              <a:rPr lang="en-US" baseline="0" smtClean="0"/>
              <a:t>Ở VN có 3 loại Anopheles chủ yếu: minimus, dirus, sundaicus</a:t>
            </a:r>
          </a:p>
          <a:p>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7</a:t>
            </a:fld>
            <a:endParaRPr lang="vi-VN"/>
          </a:p>
        </p:txBody>
      </p:sp>
    </p:spTree>
    <p:extLst>
      <p:ext uri="{BB962C8B-B14F-4D97-AF65-F5344CB8AC3E}">
        <p14:creationId xmlns:p14="http://schemas.microsoft.com/office/powerpoint/2010/main" val="323250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8</a:t>
            </a:fld>
            <a:endParaRPr lang="vi-VN"/>
          </a:p>
        </p:txBody>
      </p:sp>
    </p:spTree>
    <p:extLst>
      <p:ext uri="{BB962C8B-B14F-4D97-AF65-F5344CB8AC3E}">
        <p14:creationId xmlns:p14="http://schemas.microsoft.com/office/powerpoint/2010/main" val="261270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Cơ</a:t>
            </a:r>
            <a:r>
              <a:rPr lang="en-US" baseline="0" smtClean="0"/>
              <a:t> chế lắng đọng là cơ chế quan trọng </a:t>
            </a:r>
          </a:p>
          <a:p>
            <a:r>
              <a:rPr lang="en-US" baseline="0" smtClean="0"/>
              <a:t>Các phức hợp sẽ kết dính vào tb nội mạc vi mạch máu </a:t>
            </a:r>
          </a:p>
          <a:p>
            <a:endParaRPr lang="en-US"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rgbClr val="000000"/>
                </a:solidFill>
                <a:latin typeface="Courier New"/>
                <a:ea typeface="Courier New"/>
              </a:rPr>
              <a:t>Cơ</a:t>
            </a:r>
            <a:r>
              <a:rPr lang="en-US" altLang="zh-CN" sz="1200" baseline="0" smtClean="0">
                <a:solidFill>
                  <a:srgbClr val="000000"/>
                </a:solidFill>
                <a:latin typeface="Courier New"/>
                <a:ea typeface="Courier New"/>
              </a:rPr>
              <a:t> chế này bất lợi cho chúng ta. Với P.falciparum, nó giúp t</a:t>
            </a:r>
            <a:r>
              <a:rPr lang="en-US" altLang="zh-CN" sz="1200" smtClean="0">
                <a:solidFill>
                  <a:srgbClr val="000000"/>
                </a:solidFill>
                <a:latin typeface="+mn-lt"/>
                <a:ea typeface="Calibri"/>
              </a:rPr>
              <a:t>ránh</a:t>
            </a:r>
            <a:r>
              <a:rPr lang="en-US" altLang="zh-CN" sz="1200" spc="-10" smtClean="0">
                <a:solidFill>
                  <a:srgbClr val="000000"/>
                </a:solidFill>
                <a:latin typeface="+mn-lt"/>
                <a:cs typeface="Calibri"/>
              </a:rPr>
              <a:t> </a:t>
            </a:r>
            <a:r>
              <a:rPr lang="en-US" altLang="zh-CN" sz="1200" smtClean="0">
                <a:solidFill>
                  <a:srgbClr val="000000"/>
                </a:solidFill>
                <a:latin typeface="+mn-lt"/>
                <a:ea typeface="Calibri"/>
              </a:rPr>
              <a:t>bị</a:t>
            </a:r>
            <a:r>
              <a:rPr lang="en-US" altLang="zh-CN" sz="1200" spc="-15" smtClean="0">
                <a:solidFill>
                  <a:srgbClr val="000000"/>
                </a:solidFill>
                <a:latin typeface="+mn-lt"/>
                <a:cs typeface="Calibri"/>
              </a:rPr>
              <a:t> </a:t>
            </a:r>
            <a:r>
              <a:rPr lang="en-US" altLang="zh-CN" sz="1200" smtClean="0">
                <a:solidFill>
                  <a:srgbClr val="000000"/>
                </a:solidFill>
                <a:latin typeface="+mn-lt"/>
                <a:ea typeface="Calibri"/>
              </a:rPr>
              <a:t>lách</a:t>
            </a:r>
            <a:r>
              <a:rPr lang="en-US" altLang="zh-CN" sz="1200" spc="-10" smtClean="0">
                <a:solidFill>
                  <a:srgbClr val="000000"/>
                </a:solidFill>
                <a:latin typeface="+mn-lt"/>
                <a:cs typeface="Calibri"/>
              </a:rPr>
              <a:t> </a:t>
            </a:r>
            <a:r>
              <a:rPr lang="en-US" altLang="zh-CN" sz="1200" smtClean="0">
                <a:solidFill>
                  <a:srgbClr val="000000"/>
                </a:solidFill>
                <a:latin typeface="+mn-lt"/>
                <a:ea typeface="Calibri"/>
              </a:rPr>
              <a:t>bắt</a:t>
            </a:r>
            <a:r>
              <a:rPr lang="en-US" altLang="zh-CN" sz="1200" spc="-10" smtClean="0">
                <a:solidFill>
                  <a:srgbClr val="000000"/>
                </a:solidFill>
                <a:latin typeface="+mn-lt"/>
                <a:cs typeface="Calibri"/>
              </a:rPr>
              <a:t> </a:t>
            </a:r>
            <a:r>
              <a:rPr lang="en-US" altLang="zh-CN" sz="1200" smtClean="0">
                <a:solidFill>
                  <a:srgbClr val="000000"/>
                </a:solidFill>
                <a:latin typeface="+mn-lt"/>
                <a:ea typeface="Calibri"/>
              </a:rPr>
              <a:t>giữ,</a:t>
            </a:r>
            <a:r>
              <a:rPr lang="en-US" altLang="zh-CN" sz="1200" spc="-10" smtClean="0">
                <a:solidFill>
                  <a:srgbClr val="000000"/>
                </a:solidFill>
                <a:latin typeface="+mn-lt"/>
                <a:cs typeface="Calibri"/>
              </a:rPr>
              <a:t> </a:t>
            </a:r>
            <a:r>
              <a:rPr lang="en-US" altLang="zh-CN" sz="1200" smtClean="0">
                <a:solidFill>
                  <a:srgbClr val="000000"/>
                </a:solidFill>
                <a:latin typeface="+mn-lt"/>
                <a:ea typeface="Calibri"/>
              </a:rPr>
              <a:t>phá</a:t>
            </a:r>
            <a:r>
              <a:rPr lang="en-US" altLang="zh-CN" sz="1200" spc="-15" smtClean="0">
                <a:solidFill>
                  <a:srgbClr val="000000"/>
                </a:solidFill>
                <a:latin typeface="+mn-lt"/>
                <a:cs typeface="Calibri"/>
              </a:rPr>
              <a:t> </a:t>
            </a:r>
            <a:r>
              <a:rPr lang="en-US" altLang="zh-CN" sz="1200" smtClean="0">
                <a:solidFill>
                  <a:srgbClr val="000000"/>
                </a:solidFill>
                <a:latin typeface="+mn-lt"/>
                <a:ea typeface="Calibri"/>
              </a:rPr>
              <a:t>huỷ</a:t>
            </a:r>
            <a:r>
              <a:rPr lang="en-US" altLang="zh-CN" sz="1200" spc="-10" smtClean="0">
                <a:solidFill>
                  <a:srgbClr val="000000"/>
                </a:solidFill>
                <a:latin typeface="+mn-lt"/>
                <a:cs typeface="Calibri"/>
              </a:rPr>
              <a:t> </a:t>
            </a:r>
            <a:r>
              <a:rPr lang="en-US" altLang="zh-CN" sz="1200" smtClean="0">
                <a:solidFill>
                  <a:srgbClr val="000000"/>
                </a:solidFill>
                <a:latin typeface="+mn-lt"/>
                <a:ea typeface="Calibri"/>
              </a:rPr>
              <a:t>và</a:t>
            </a:r>
            <a:r>
              <a:rPr lang="en-US" altLang="zh-CN" sz="1200" spc="-10" smtClean="0">
                <a:solidFill>
                  <a:srgbClr val="000000"/>
                </a:solidFill>
                <a:latin typeface="+mn-lt"/>
                <a:cs typeface="Calibri"/>
              </a:rPr>
              <a:t> </a:t>
            </a:r>
            <a:r>
              <a:rPr lang="en-US" altLang="zh-CN" sz="1200" smtClean="0">
                <a:solidFill>
                  <a:srgbClr val="000000"/>
                </a:solidFill>
                <a:latin typeface="+mn-lt"/>
                <a:ea typeface="Calibri"/>
              </a:rPr>
              <a:t>thuận</a:t>
            </a:r>
            <a:r>
              <a:rPr lang="en-US" altLang="zh-CN" sz="1200" spc="-10" smtClean="0">
                <a:solidFill>
                  <a:srgbClr val="000000"/>
                </a:solidFill>
                <a:latin typeface="+mn-lt"/>
                <a:cs typeface="Calibri"/>
              </a:rPr>
              <a:t> </a:t>
            </a:r>
            <a:r>
              <a:rPr lang="en-US" altLang="zh-CN" sz="1200" smtClean="0">
                <a:solidFill>
                  <a:srgbClr val="000000"/>
                </a:solidFill>
                <a:latin typeface="+mn-lt"/>
                <a:ea typeface="Calibri"/>
              </a:rPr>
              <a:t>lợi</a:t>
            </a:r>
            <a:r>
              <a:rPr lang="en-US" altLang="zh-CN" sz="1200" baseline="0" smtClean="0">
                <a:solidFill>
                  <a:srgbClr val="000000"/>
                </a:solidFill>
                <a:latin typeface="+mn-lt"/>
                <a:ea typeface="Calibri"/>
              </a:rPr>
              <a:t> để ký sinh trùng</a:t>
            </a:r>
            <a:r>
              <a:rPr lang="en-US" altLang="zh-CN" sz="1200" spc="-15" smtClean="0">
                <a:solidFill>
                  <a:srgbClr val="000000"/>
                </a:solidFill>
                <a:latin typeface="+mn-lt"/>
                <a:cs typeface="Calibri"/>
              </a:rPr>
              <a:t> </a:t>
            </a:r>
            <a:r>
              <a:rPr lang="en-US" altLang="zh-CN" sz="1200" b="1" smtClean="0">
                <a:solidFill>
                  <a:srgbClr val="FE0000"/>
                </a:solidFill>
                <a:latin typeface="+mn-lt"/>
                <a:ea typeface="Calibri"/>
              </a:rPr>
              <a:t>gia</a:t>
            </a:r>
            <a:r>
              <a:rPr lang="en-US" altLang="zh-CN" sz="1200" b="1" spc="-10" smtClean="0">
                <a:solidFill>
                  <a:srgbClr val="FE0000"/>
                </a:solidFill>
                <a:latin typeface="+mn-lt"/>
                <a:cs typeface="Calibri"/>
              </a:rPr>
              <a:t> </a:t>
            </a:r>
            <a:r>
              <a:rPr lang="en-US" altLang="zh-CN" sz="1200" b="1" smtClean="0">
                <a:solidFill>
                  <a:srgbClr val="FE0000"/>
                </a:solidFill>
                <a:latin typeface="+mn-lt"/>
                <a:ea typeface="Calibri"/>
              </a:rPr>
              <a:t>tăng</a:t>
            </a:r>
            <a:r>
              <a:rPr lang="en-US" altLang="zh-CN" sz="1200" b="1" spc="-10" smtClean="0">
                <a:solidFill>
                  <a:srgbClr val="FE0000"/>
                </a:solidFill>
                <a:latin typeface="+mn-lt"/>
                <a:cs typeface="Calibri"/>
              </a:rPr>
              <a:t> </a:t>
            </a:r>
            <a:r>
              <a:rPr lang="en-US" altLang="zh-CN" sz="1200" b="1" smtClean="0">
                <a:solidFill>
                  <a:srgbClr val="FE0000"/>
                </a:solidFill>
                <a:latin typeface="+mn-lt"/>
                <a:ea typeface="Calibri"/>
              </a:rPr>
              <a:t>mật</a:t>
            </a:r>
            <a:r>
              <a:rPr lang="en-US" altLang="zh-CN" sz="1200" b="1" spc="-15" smtClean="0">
                <a:solidFill>
                  <a:srgbClr val="FE0000"/>
                </a:solidFill>
                <a:latin typeface="+mn-lt"/>
                <a:cs typeface="Calibri"/>
              </a:rPr>
              <a:t> </a:t>
            </a:r>
            <a:r>
              <a:rPr lang="en-US" altLang="zh-CN" sz="1200" b="1" smtClean="0">
                <a:solidFill>
                  <a:srgbClr val="FE0000"/>
                </a:solidFill>
                <a:latin typeface="+mn-lt"/>
                <a:ea typeface="Calibri"/>
              </a:rPr>
              <a:t>độ</a:t>
            </a:r>
            <a:r>
              <a:rPr lang="en-US" altLang="zh-CN" sz="1200" smtClean="0">
                <a:solidFill>
                  <a:srgbClr val="000000"/>
                </a:solidFill>
                <a:latin typeface="+mn-lt"/>
                <a:ea typeface="Calibri"/>
              </a:rPr>
              <a:t>.</a:t>
            </a:r>
          </a:p>
          <a:p>
            <a:endParaRPr lang="en-US" baseline="0" smtClean="0"/>
          </a:p>
        </p:txBody>
      </p:sp>
      <p:sp>
        <p:nvSpPr>
          <p:cNvPr id="4" name="Slide Number Placeholder 3"/>
          <p:cNvSpPr>
            <a:spLocks noGrp="1"/>
          </p:cNvSpPr>
          <p:nvPr>
            <p:ph type="sldNum" sz="quarter" idx="10"/>
          </p:nvPr>
        </p:nvSpPr>
        <p:spPr/>
        <p:txBody>
          <a:bodyPr/>
          <a:lstStyle/>
          <a:p>
            <a:fld id="{A4257586-4B4F-4F36-ADAD-1E43BCFF477B}" type="slidenum">
              <a:rPr lang="vi-VN" smtClean="0"/>
              <a:t>9</a:t>
            </a:fld>
            <a:endParaRPr lang="vi-VN"/>
          </a:p>
        </p:txBody>
      </p:sp>
    </p:spTree>
    <p:extLst>
      <p:ext uri="{BB962C8B-B14F-4D97-AF65-F5344CB8AC3E}">
        <p14:creationId xmlns:p14="http://schemas.microsoft.com/office/powerpoint/2010/main" val="3241922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Cơ</a:t>
            </a:r>
            <a:r>
              <a:rPr lang="en-US" baseline="0" smtClean="0"/>
              <a:t> chế quan trọng là tắc nghẽn vi mạch máu do sự kết dính hồng cầu hay hiện tượng lắng đọng </a:t>
            </a:r>
          </a:p>
          <a:p>
            <a:r>
              <a:rPr lang="en-US" baseline="0" smtClean="0"/>
              <a:t>Biến chứng nặng: sốt rét thể não, toan chuyển hóa, suy hô hấp</a:t>
            </a:r>
          </a:p>
          <a:p>
            <a:r>
              <a:rPr lang="en-US" baseline="0" smtClean="0"/>
              <a:t>Toan chuyển hóa có thể bị làm nặng thêm do giảm thể tích tuần hoàn do nôn ói, tiêu chảy, sốt</a:t>
            </a:r>
          </a:p>
          <a:p>
            <a:r>
              <a:rPr lang="en-US" baseline="0" smtClean="0"/>
              <a:t>KST sốt rét gây tăng tiết cytokines viêm gây biểu hiện hạ đường huyết (biểu hiện ko được quên ở bn sốt rét nặng), tăng thân nhiệt</a:t>
            </a:r>
          </a:p>
          <a:p>
            <a:endParaRPr lang="en-US" smtClean="0"/>
          </a:p>
          <a:p>
            <a:r>
              <a:rPr lang="en-US" smtClean="0"/>
              <a:t>Vỡ</a:t>
            </a:r>
            <a:r>
              <a:rPr lang="en-US" baseline="0" smtClean="0"/>
              <a:t> hc -&gt; thiếu máu. Có thể nặng thêm do </a:t>
            </a:r>
            <a:r>
              <a:rPr lang="en-US" smtClean="0"/>
              <a:t>KST</a:t>
            </a:r>
            <a:r>
              <a:rPr lang="en-US" baseline="0" smtClean="0"/>
              <a:t> gây ức chế tủy xương, do thiếu dinh dưỡng hay do nhiễm trùng. </a:t>
            </a:r>
          </a:p>
          <a:p>
            <a:endParaRPr lang="en-US" baseline="0" smtClean="0"/>
          </a:p>
          <a:p>
            <a:r>
              <a:rPr lang="en-US" baseline="0" smtClean="0"/>
              <a:t>Suy hô hấp do tăng tính thấm mạch máu phế nang ở phổi hoặc là do tác động của viêm phổi gây hội chứng suy hô hấp cấp hoặc bệnh nhân bị viêm phổi hít</a:t>
            </a:r>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10</a:t>
            </a:fld>
            <a:endParaRPr lang="vi-VN"/>
          </a:p>
        </p:txBody>
      </p:sp>
    </p:spTree>
    <p:extLst>
      <p:ext uri="{BB962C8B-B14F-4D97-AF65-F5344CB8AC3E}">
        <p14:creationId xmlns:p14="http://schemas.microsoft.com/office/powerpoint/2010/main" val="211614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Lách</a:t>
            </a:r>
            <a:r>
              <a:rPr lang="en-US" baseline="0" smtClean="0"/>
              <a:t> to do tăng bắt giữ KST nhiều đợt</a:t>
            </a:r>
          </a:p>
          <a:p>
            <a:endParaRPr lang="vi-VN"/>
          </a:p>
        </p:txBody>
      </p:sp>
      <p:sp>
        <p:nvSpPr>
          <p:cNvPr id="4" name="Slide Number Placeholder 3"/>
          <p:cNvSpPr>
            <a:spLocks noGrp="1"/>
          </p:cNvSpPr>
          <p:nvPr>
            <p:ph type="sldNum" sz="quarter" idx="10"/>
          </p:nvPr>
        </p:nvSpPr>
        <p:spPr/>
        <p:txBody>
          <a:bodyPr/>
          <a:lstStyle/>
          <a:p>
            <a:fld id="{A4257586-4B4F-4F36-ADAD-1E43BCFF477B}" type="slidenum">
              <a:rPr lang="vi-VN" smtClean="0"/>
              <a:t>11</a:t>
            </a:fld>
            <a:endParaRPr lang="vi-VN"/>
          </a:p>
        </p:txBody>
      </p:sp>
    </p:spTree>
    <p:extLst>
      <p:ext uri="{BB962C8B-B14F-4D97-AF65-F5344CB8AC3E}">
        <p14:creationId xmlns:p14="http://schemas.microsoft.com/office/powerpoint/2010/main" val="17117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56DD26-32A4-2A43-990A-6F7E5E73786E}"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56DD26-32A4-2A43-990A-6F7E5E73786E}"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56DD26-32A4-2A43-990A-6F7E5E73786E}"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9/24/2020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979" y="144780"/>
            <a:ext cx="838200" cy="822960"/>
          </a:xfrm>
          <a:prstGeom prst="rect">
            <a:avLst/>
          </a:prstGeom>
        </p:spPr>
      </p:pic>
      <p:sp>
        <p:nvSpPr>
          <p:cNvPr id="3" name="TextBox 1"/>
          <p:cNvSpPr txBox="1"/>
          <p:nvPr/>
        </p:nvSpPr>
        <p:spPr>
          <a:xfrm>
            <a:off x="4111791" y="2452166"/>
            <a:ext cx="7631433" cy="3015290"/>
          </a:xfrm>
          <a:prstGeom prst="rect">
            <a:avLst/>
          </a:prstGeom>
          <a:noFill/>
        </p:spPr>
        <p:txBody>
          <a:bodyPr wrap="square" lIns="0" tIns="0" rIns="0" bIns="0" rtlCol="0">
            <a:spAutoFit/>
          </a:bodyPr>
          <a:lstStyle/>
          <a:p>
            <a:pPr marL="0">
              <a:lnSpc>
                <a:spcPct val="101250"/>
              </a:lnSpc>
            </a:pPr>
            <a:r>
              <a:rPr lang="en-US" altLang="zh-CN" sz="5300" b="1" dirty="0">
                <a:solidFill>
                  <a:srgbClr val="FE0000"/>
                </a:solidFill>
                <a:latin typeface="Calibri"/>
                <a:ea typeface="Calibri"/>
              </a:rPr>
              <a:t>BỆNH</a:t>
            </a:r>
            <a:r>
              <a:rPr lang="en-US" altLang="zh-CN" sz="5300" b="1" dirty="0">
                <a:solidFill>
                  <a:srgbClr val="FE0000"/>
                </a:solidFill>
                <a:latin typeface="Calibri"/>
                <a:cs typeface="Calibri"/>
              </a:rPr>
              <a:t> </a:t>
            </a:r>
            <a:r>
              <a:rPr lang="en-US" altLang="zh-CN" sz="5300" b="1" dirty="0">
                <a:solidFill>
                  <a:srgbClr val="FE0000"/>
                </a:solidFill>
                <a:latin typeface="Calibri"/>
                <a:ea typeface="Calibri"/>
              </a:rPr>
              <a:t>SỐT</a:t>
            </a:r>
            <a:r>
              <a:rPr lang="en-US" altLang="zh-CN" sz="5300" b="1" spc="-215" dirty="0">
                <a:solidFill>
                  <a:srgbClr val="FE0000"/>
                </a:solidFill>
                <a:latin typeface="Calibri"/>
                <a:cs typeface="Calibri"/>
              </a:rPr>
              <a:t> </a:t>
            </a:r>
            <a:r>
              <a:rPr lang="en-US" altLang="zh-CN" sz="5300" b="1" dirty="0">
                <a:solidFill>
                  <a:srgbClr val="FE0000"/>
                </a:solidFill>
                <a:latin typeface="Calibri"/>
                <a:ea typeface="Calibri"/>
              </a:rPr>
              <a:t>RÉT</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770"/>
              </a:lnSpc>
            </a:pPr>
            <a:endParaRPr lang="en-US" dirty="0" smtClean="0"/>
          </a:p>
          <a:p>
            <a:pPr marL="0" indent="3801037">
              <a:lnSpc>
                <a:spcPct val="101666"/>
              </a:lnSpc>
            </a:pPr>
            <a:r>
              <a:rPr lang="en-US" altLang="zh-CN" sz="2400" dirty="0">
                <a:solidFill>
                  <a:srgbClr val="000000"/>
                </a:solidFill>
                <a:latin typeface="Calibri"/>
                <a:ea typeface="Calibri"/>
              </a:rPr>
              <a:t>TS.</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BS.</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Nguyễn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Thị</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Cẩm</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Hường</a:t>
            </a:r>
          </a:p>
          <a:p>
            <a:pPr>
              <a:lnSpc>
                <a:spcPts val="669"/>
              </a:lnSpc>
            </a:pPr>
            <a:endParaRPr lang="en-US" dirty="0" smtClean="0"/>
          </a:p>
          <a:p>
            <a:pPr marL="0" indent="4764205">
              <a:lnSpc>
                <a:spcPct val="101666"/>
              </a:lnSpc>
            </a:pPr>
            <a:r>
              <a:rPr lang="en-US" altLang="zh-CN" sz="2400" dirty="0">
                <a:solidFill>
                  <a:srgbClr val="000000"/>
                </a:solidFill>
                <a:latin typeface="Calibri"/>
                <a:ea typeface="Calibri"/>
              </a:rPr>
              <a:t>Bộ</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môn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Nhiễm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ĐHYD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3"/>
          <p:cNvPicPr>
            <a:picLocks noChangeAspect="1"/>
          </p:cNvPicPr>
          <p:nvPr/>
        </p:nvPicPr>
        <p:blipFill>
          <a:blip r:embed="rId3"/>
          <a:stretch>
            <a:fillRect/>
          </a:stretch>
        </p:blipFill>
        <p:spPr>
          <a:xfrm>
            <a:off x="7650480" y="2004060"/>
            <a:ext cx="708660" cy="91440"/>
          </a:xfrm>
          <a:prstGeom prst="rect">
            <a:avLst/>
          </a:prstGeom>
        </p:spPr>
      </p:pic>
      <p:sp>
        <p:nvSpPr>
          <p:cNvPr id="3" name="Freeform 23"/>
          <p:cNvSpPr/>
          <p:nvPr/>
        </p:nvSpPr>
        <p:spPr>
          <a:xfrm>
            <a:off x="7452427" y="1740561"/>
            <a:ext cx="1619339" cy="659029"/>
          </a:xfrm>
          <a:custGeom>
            <a:avLst/>
            <a:gdLst>
              <a:gd name="connsiteX0" fmla="*/ 0 w 1619339"/>
              <a:gd name="connsiteY0" fmla="*/ 0 h 659029"/>
              <a:gd name="connsiteX1" fmla="*/ 1606639 w 1619339"/>
              <a:gd name="connsiteY1" fmla="*/ 0 h 659029"/>
              <a:gd name="connsiteX2" fmla="*/ 0 w 1619339"/>
              <a:gd name="connsiteY2" fmla="*/ 646329 h 659029"/>
            </a:gdLst>
            <a:ahLst/>
            <a:cxnLst>
              <a:cxn ang="0">
                <a:pos x="connsiteX0" y="connsiteY0"/>
              </a:cxn>
              <a:cxn ang="0">
                <a:pos x="connsiteX1" y="connsiteY1"/>
              </a:cxn>
              <a:cxn ang="0">
                <a:pos x="connsiteX2" y="connsiteY2"/>
              </a:cxn>
            </a:cxnLst>
            <a:rect l="l" t="t" r="r" b="b"/>
            <a:pathLst>
              <a:path w="1619339" h="659029">
                <a:moveTo>
                  <a:pt x="0" y="0"/>
                </a:moveTo>
                <a:lnTo>
                  <a:pt x="1606639" y="0"/>
                </a:lnTo>
                <a:lnTo>
                  <a:pt x="0" y="646329"/>
                </a:lnTo>
              </a:path>
            </a:pathLst>
          </a:custGeom>
          <a:ln w="12699">
            <a:solidFill>
              <a:srgbClr val="EC7C3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4"/>
          <p:cNvSpPr/>
          <p:nvPr/>
        </p:nvSpPr>
        <p:spPr>
          <a:xfrm>
            <a:off x="582611" y="4633911"/>
            <a:ext cx="2566988" cy="1220788"/>
          </a:xfrm>
          <a:custGeom>
            <a:avLst/>
            <a:gdLst>
              <a:gd name="connsiteX0" fmla="*/ 25177 w 2566988"/>
              <a:gd name="connsiteY0" fmla="*/ 25460 h 1220788"/>
              <a:gd name="connsiteX1" fmla="*/ 2573644 w 2566988"/>
              <a:gd name="connsiteY1" fmla="*/ 25460 h 1220788"/>
              <a:gd name="connsiteX2" fmla="*/ 2573644 w 2566988"/>
              <a:gd name="connsiteY2" fmla="*/ 1225786 h 1220788"/>
              <a:gd name="connsiteX3" fmla="*/ 25177 w 2566988"/>
              <a:gd name="connsiteY3" fmla="*/ 1225786 h 1220788"/>
              <a:gd name="connsiteX4" fmla="*/ 25177 w 2566988"/>
              <a:gd name="connsiteY4" fmla="*/ 25460 h 122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6988" h="1220788">
                <a:moveTo>
                  <a:pt x="25177" y="25460"/>
                </a:moveTo>
                <a:lnTo>
                  <a:pt x="2573644" y="25460"/>
                </a:lnTo>
                <a:lnTo>
                  <a:pt x="2573644" y="1225786"/>
                </a:lnTo>
                <a:lnTo>
                  <a:pt x="25177" y="1225786"/>
                </a:lnTo>
                <a:lnTo>
                  <a:pt x="25177" y="25460"/>
                </a:lnTo>
                <a:close/>
              </a:path>
            </a:pathLst>
          </a:custGeom>
          <a:solidFill>
            <a:srgbClr val="000000">
              <a:alpha val="0"/>
            </a:srgbClr>
          </a:solidFill>
          <a:ln w="12699">
            <a:solidFill>
              <a:srgbClr val="2D508D">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5"/>
          <p:cNvSpPr/>
          <p:nvPr/>
        </p:nvSpPr>
        <p:spPr>
          <a:xfrm>
            <a:off x="4176711" y="4710111"/>
            <a:ext cx="2185988" cy="941388"/>
          </a:xfrm>
          <a:custGeom>
            <a:avLst/>
            <a:gdLst>
              <a:gd name="connsiteX0" fmla="*/ 19722 w 2185988"/>
              <a:gd name="connsiteY0" fmla="*/ 20425 h 941388"/>
              <a:gd name="connsiteX1" fmla="*/ 2193367 w 2185988"/>
              <a:gd name="connsiteY1" fmla="*/ 20425 h 941388"/>
              <a:gd name="connsiteX2" fmla="*/ 2193367 w 2185988"/>
              <a:gd name="connsiteY2" fmla="*/ 943753 h 941388"/>
              <a:gd name="connsiteX3" fmla="*/ 19722 w 2185988"/>
              <a:gd name="connsiteY3" fmla="*/ 943753 h 941388"/>
              <a:gd name="connsiteX4" fmla="*/ 19722 w 2185988"/>
              <a:gd name="connsiteY4" fmla="*/ 20425 h 94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5988" h="941388">
                <a:moveTo>
                  <a:pt x="19722" y="20425"/>
                </a:moveTo>
                <a:lnTo>
                  <a:pt x="2193367" y="20425"/>
                </a:lnTo>
                <a:lnTo>
                  <a:pt x="2193367" y="943753"/>
                </a:lnTo>
                <a:lnTo>
                  <a:pt x="19722" y="943753"/>
                </a:lnTo>
                <a:lnTo>
                  <a:pt x="19722" y="20425"/>
                </a:lnTo>
                <a:close/>
              </a:path>
            </a:pathLst>
          </a:custGeom>
          <a:solidFill>
            <a:srgbClr val="000000">
              <a:alpha val="0"/>
            </a:srgbClr>
          </a:solidFill>
          <a:ln w="12699">
            <a:solidFill>
              <a:srgbClr val="EC7C3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6"/>
          <p:cNvSpPr/>
          <p:nvPr/>
        </p:nvSpPr>
        <p:spPr>
          <a:xfrm>
            <a:off x="7618411" y="4684711"/>
            <a:ext cx="1500188" cy="928688"/>
          </a:xfrm>
          <a:custGeom>
            <a:avLst/>
            <a:gdLst>
              <a:gd name="connsiteX0" fmla="*/ 25662 w 1500188"/>
              <a:gd name="connsiteY0" fmla="*/ 16829 h 928688"/>
              <a:gd name="connsiteX1" fmla="*/ 1507214 w 1500188"/>
              <a:gd name="connsiteY1" fmla="*/ 16829 h 928688"/>
              <a:gd name="connsiteX2" fmla="*/ 1507214 w 1500188"/>
              <a:gd name="connsiteY2" fmla="*/ 940158 h 928688"/>
              <a:gd name="connsiteX3" fmla="*/ 25662 w 1500188"/>
              <a:gd name="connsiteY3" fmla="*/ 940158 h 928688"/>
              <a:gd name="connsiteX4" fmla="*/ 25662 w 1500188"/>
              <a:gd name="connsiteY4" fmla="*/ 16829 h 92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188" h="928688">
                <a:moveTo>
                  <a:pt x="25662" y="16829"/>
                </a:moveTo>
                <a:lnTo>
                  <a:pt x="1507214" y="16829"/>
                </a:lnTo>
                <a:lnTo>
                  <a:pt x="1507214" y="940158"/>
                </a:lnTo>
                <a:lnTo>
                  <a:pt x="25662" y="940158"/>
                </a:lnTo>
                <a:lnTo>
                  <a:pt x="25662" y="16829"/>
                </a:lnTo>
                <a:close/>
              </a:path>
            </a:pathLst>
          </a:custGeom>
          <a:solidFill>
            <a:srgbClr val="000000">
              <a:alpha val="0"/>
            </a:srgbClr>
          </a:solidFill>
          <a:ln w="12699">
            <a:solidFill>
              <a:srgbClr val="EC7C3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7"/>
          <p:cNvSpPr/>
          <p:nvPr/>
        </p:nvSpPr>
        <p:spPr>
          <a:xfrm>
            <a:off x="10031411" y="4595811"/>
            <a:ext cx="1868488" cy="941388"/>
          </a:xfrm>
          <a:custGeom>
            <a:avLst/>
            <a:gdLst>
              <a:gd name="connsiteX0" fmla="*/ 14604 w 1868488"/>
              <a:gd name="connsiteY0" fmla="*/ 24901 h 941388"/>
              <a:gd name="connsiteX1" fmla="*/ 1875239 w 1868488"/>
              <a:gd name="connsiteY1" fmla="*/ 24901 h 941388"/>
              <a:gd name="connsiteX2" fmla="*/ 1875239 w 1868488"/>
              <a:gd name="connsiteY2" fmla="*/ 948230 h 941388"/>
              <a:gd name="connsiteX3" fmla="*/ 14604 w 1868488"/>
              <a:gd name="connsiteY3" fmla="*/ 948230 h 941388"/>
              <a:gd name="connsiteX4" fmla="*/ 14604 w 1868488"/>
              <a:gd name="connsiteY4" fmla="*/ 24901 h 94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488" h="941388">
                <a:moveTo>
                  <a:pt x="14604" y="24901"/>
                </a:moveTo>
                <a:lnTo>
                  <a:pt x="1875239" y="24901"/>
                </a:lnTo>
                <a:lnTo>
                  <a:pt x="1875239" y="948230"/>
                </a:lnTo>
                <a:lnTo>
                  <a:pt x="14604" y="948230"/>
                </a:lnTo>
                <a:lnTo>
                  <a:pt x="14604" y="24901"/>
                </a:lnTo>
                <a:close/>
              </a:path>
            </a:pathLst>
          </a:custGeom>
          <a:solidFill>
            <a:srgbClr val="000000">
              <a:alpha val="0"/>
            </a:srgbClr>
          </a:solidFill>
          <a:ln w="12699">
            <a:solidFill>
              <a:srgbClr val="EC7C3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8"/>
          <p:cNvSpPr/>
          <p:nvPr/>
        </p:nvSpPr>
        <p:spPr>
          <a:xfrm>
            <a:off x="9691279" y="1690687"/>
            <a:ext cx="2015925" cy="936028"/>
          </a:xfrm>
          <a:custGeom>
            <a:avLst/>
            <a:gdLst>
              <a:gd name="connsiteX0" fmla="*/ 0 w 2015925"/>
              <a:gd name="connsiteY0" fmla="*/ 0 h 936028"/>
              <a:gd name="connsiteX1" fmla="*/ 2003225 w 2015925"/>
              <a:gd name="connsiteY1" fmla="*/ 0 h 936028"/>
              <a:gd name="connsiteX2" fmla="*/ 0 w 2015925"/>
              <a:gd name="connsiteY2" fmla="*/ 923328 h 936028"/>
            </a:gdLst>
            <a:ahLst/>
            <a:cxnLst>
              <a:cxn ang="0">
                <a:pos x="connsiteX0" y="connsiteY0"/>
              </a:cxn>
              <a:cxn ang="0">
                <a:pos x="connsiteX1" y="connsiteY1"/>
              </a:cxn>
              <a:cxn ang="0">
                <a:pos x="connsiteX2" y="connsiteY2"/>
              </a:cxn>
            </a:cxnLst>
            <a:rect l="l" t="t" r="r" b="b"/>
            <a:pathLst>
              <a:path w="2015925" h="936028">
                <a:moveTo>
                  <a:pt x="0" y="0"/>
                </a:moveTo>
                <a:lnTo>
                  <a:pt x="2003225" y="0"/>
                </a:lnTo>
                <a:lnTo>
                  <a:pt x="0" y="923328"/>
                </a:lnTo>
              </a:path>
            </a:pathLst>
          </a:custGeom>
          <a:ln w="12699">
            <a:solidFill>
              <a:srgbClr val="EC7C3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0" name="Picture 30"/>
          <p:cNvPicPr>
            <a:picLocks noChangeAspect="1"/>
          </p:cNvPicPr>
          <p:nvPr/>
        </p:nvPicPr>
        <p:blipFill>
          <a:blip r:embed="rId4"/>
          <a:stretch>
            <a:fillRect/>
          </a:stretch>
        </p:blipFill>
        <p:spPr>
          <a:xfrm>
            <a:off x="6568440" y="2468880"/>
            <a:ext cx="1508760" cy="2042160"/>
          </a:xfrm>
          <a:prstGeom prst="rect">
            <a:avLst/>
          </a:prstGeom>
        </p:spPr>
      </p:pic>
      <p:pic>
        <p:nvPicPr>
          <p:cNvPr id="31" name="Picture 31"/>
          <p:cNvPicPr>
            <a:picLocks noChangeAspect="1"/>
          </p:cNvPicPr>
          <p:nvPr/>
        </p:nvPicPr>
        <p:blipFill>
          <a:blip r:embed="rId5"/>
          <a:stretch>
            <a:fillRect/>
          </a:stretch>
        </p:blipFill>
        <p:spPr>
          <a:xfrm>
            <a:off x="3246120" y="5097780"/>
            <a:ext cx="861060" cy="99060"/>
          </a:xfrm>
          <a:prstGeom prst="rect">
            <a:avLst/>
          </a:prstGeom>
        </p:spPr>
      </p:pic>
      <p:pic>
        <p:nvPicPr>
          <p:cNvPr id="32" name="Picture 32"/>
          <p:cNvPicPr>
            <a:picLocks noChangeAspect="1"/>
          </p:cNvPicPr>
          <p:nvPr/>
        </p:nvPicPr>
        <p:blipFill>
          <a:blip r:embed="rId6"/>
          <a:stretch>
            <a:fillRect/>
          </a:stretch>
        </p:blipFill>
        <p:spPr>
          <a:xfrm>
            <a:off x="6431280" y="5074920"/>
            <a:ext cx="1165860" cy="106680"/>
          </a:xfrm>
          <a:prstGeom prst="rect">
            <a:avLst/>
          </a:prstGeom>
        </p:spPr>
      </p:pic>
      <p:pic>
        <p:nvPicPr>
          <p:cNvPr id="33" name="Picture 33"/>
          <p:cNvPicPr>
            <a:picLocks noChangeAspect="1"/>
          </p:cNvPicPr>
          <p:nvPr/>
        </p:nvPicPr>
        <p:blipFill>
          <a:blip r:embed="rId7"/>
          <a:stretch>
            <a:fillRect/>
          </a:stretch>
        </p:blipFill>
        <p:spPr>
          <a:xfrm>
            <a:off x="9189720" y="5021580"/>
            <a:ext cx="822960" cy="99060"/>
          </a:xfrm>
          <a:prstGeom prst="rect">
            <a:avLst/>
          </a:prstGeom>
        </p:spPr>
      </p:pic>
      <p:pic>
        <p:nvPicPr>
          <p:cNvPr id="34" name="Picture 34"/>
          <p:cNvPicPr>
            <a:picLocks noChangeAspect="1"/>
          </p:cNvPicPr>
          <p:nvPr/>
        </p:nvPicPr>
        <p:blipFill>
          <a:blip r:embed="rId8"/>
          <a:stretch>
            <a:fillRect/>
          </a:stretch>
        </p:blipFill>
        <p:spPr>
          <a:xfrm>
            <a:off x="220979" y="144780"/>
            <a:ext cx="746760" cy="670560"/>
          </a:xfrm>
          <a:prstGeom prst="rect">
            <a:avLst/>
          </a:prstGeom>
        </p:spPr>
      </p:pic>
      <p:sp>
        <p:nvSpPr>
          <p:cNvPr id="4" name="TextBox 34"/>
          <p:cNvSpPr txBox="1"/>
          <p:nvPr/>
        </p:nvSpPr>
        <p:spPr>
          <a:xfrm>
            <a:off x="1743765" y="567303"/>
            <a:ext cx="8613914" cy="514794"/>
          </a:xfrm>
          <a:prstGeom prst="rect">
            <a:avLst/>
          </a:prstGeom>
          <a:noFill/>
        </p:spPr>
        <p:txBody>
          <a:bodyPr wrap="square" lIns="0" tIns="0" rIns="0" bIns="0" rtlCol="0">
            <a:spAutoFit/>
          </a:bodyPr>
          <a:lstStyle/>
          <a:p>
            <a:pPr marL="0">
              <a:lnSpc>
                <a:spcPct val="100833"/>
              </a:lnSpc>
            </a:pPr>
            <a:r>
              <a:rPr lang="en-US" altLang="zh-CN" sz="3350" b="1" dirty="0">
                <a:solidFill>
                  <a:srgbClr val="FE0000"/>
                </a:solidFill>
                <a:latin typeface="Calibri"/>
                <a:ea typeface="Calibri"/>
              </a:rPr>
              <a:t>SINH</a:t>
            </a:r>
            <a:r>
              <a:rPr lang="en-US" altLang="zh-CN" sz="3350" b="1" spc="-170" dirty="0">
                <a:solidFill>
                  <a:srgbClr val="FE0000"/>
                </a:solidFill>
                <a:latin typeface="Calibri"/>
                <a:cs typeface="Calibri"/>
              </a:rPr>
              <a:t> </a:t>
            </a:r>
            <a:r>
              <a:rPr lang="en-US" altLang="zh-CN" sz="3350" b="1" dirty="0">
                <a:solidFill>
                  <a:srgbClr val="FE0000"/>
                </a:solidFill>
                <a:latin typeface="Calibri"/>
                <a:ea typeface="Calibri"/>
              </a:rPr>
              <a:t>BỆNH</a:t>
            </a:r>
            <a:r>
              <a:rPr lang="en-US" altLang="zh-CN" sz="3350" b="1" spc="-170" dirty="0">
                <a:solidFill>
                  <a:srgbClr val="FE0000"/>
                </a:solidFill>
                <a:latin typeface="Calibri"/>
                <a:cs typeface="Calibri"/>
              </a:rPr>
              <a:t> </a:t>
            </a:r>
            <a:r>
              <a:rPr lang="en-US" altLang="zh-CN" sz="3350" b="1" dirty="0">
                <a:solidFill>
                  <a:srgbClr val="FE0000"/>
                </a:solidFill>
                <a:latin typeface="Calibri"/>
                <a:ea typeface="Calibri"/>
              </a:rPr>
              <a:t>HỌC</a:t>
            </a:r>
            <a:r>
              <a:rPr lang="en-US" altLang="zh-CN" sz="3350" b="1" spc="-170" dirty="0">
                <a:solidFill>
                  <a:srgbClr val="FE0000"/>
                </a:solidFill>
                <a:latin typeface="Calibri"/>
                <a:cs typeface="Calibri"/>
              </a:rPr>
              <a:t> </a:t>
            </a:r>
            <a:r>
              <a:rPr lang="en-US" altLang="zh-CN" sz="3350" b="1" dirty="0">
                <a:solidFill>
                  <a:srgbClr val="FE0000"/>
                </a:solidFill>
                <a:latin typeface="Calibri"/>
                <a:ea typeface="Calibri"/>
              </a:rPr>
              <a:t>SỐT</a:t>
            </a:r>
            <a:r>
              <a:rPr lang="en-US" altLang="zh-CN" sz="3350" b="1" spc="-170" dirty="0">
                <a:solidFill>
                  <a:srgbClr val="FE0000"/>
                </a:solidFill>
                <a:latin typeface="Calibri"/>
                <a:cs typeface="Calibri"/>
              </a:rPr>
              <a:t> </a:t>
            </a:r>
            <a:r>
              <a:rPr lang="en-US" altLang="zh-CN" sz="3350" b="1" dirty="0">
                <a:solidFill>
                  <a:srgbClr val="FE0000"/>
                </a:solidFill>
                <a:latin typeface="Calibri"/>
                <a:ea typeface="Calibri"/>
              </a:rPr>
              <a:t>RÉT</a:t>
            </a:r>
            <a:r>
              <a:rPr lang="en-US" altLang="zh-CN" sz="3350" b="1" spc="-175" dirty="0">
                <a:solidFill>
                  <a:srgbClr val="FE0000"/>
                </a:solidFill>
                <a:latin typeface="Calibri"/>
                <a:cs typeface="Calibri"/>
              </a:rPr>
              <a:t> </a:t>
            </a:r>
            <a:r>
              <a:rPr lang="en-US" altLang="zh-CN" sz="3350" b="1" dirty="0">
                <a:solidFill>
                  <a:srgbClr val="FE0000"/>
                </a:solidFill>
                <a:latin typeface="Calibri"/>
                <a:ea typeface="Calibri"/>
              </a:rPr>
              <a:t>NẶNG</a:t>
            </a:r>
            <a:r>
              <a:rPr lang="en-US" altLang="zh-CN" sz="3350" b="1" spc="-170" dirty="0">
                <a:solidFill>
                  <a:srgbClr val="FE0000"/>
                </a:solidFill>
                <a:latin typeface="Calibri"/>
                <a:cs typeface="Calibri"/>
              </a:rPr>
              <a:t> </a:t>
            </a:r>
            <a:r>
              <a:rPr lang="en-US" altLang="zh-CN" sz="3350" b="1" dirty="0">
                <a:solidFill>
                  <a:srgbClr val="FE0000"/>
                </a:solidFill>
                <a:latin typeface="Calibri"/>
                <a:ea typeface="Calibri"/>
              </a:rPr>
              <a:t>DO</a:t>
            </a:r>
            <a:r>
              <a:rPr lang="en-US" altLang="zh-CN" sz="3350" b="1" spc="-170" dirty="0">
                <a:solidFill>
                  <a:srgbClr val="FE0000"/>
                </a:solidFill>
                <a:latin typeface="Calibri"/>
                <a:cs typeface="Calibri"/>
              </a:rPr>
              <a:t> </a:t>
            </a:r>
            <a:r>
              <a:rPr lang="en-US" altLang="zh-CN" sz="3350" b="1" i="1" dirty="0">
                <a:solidFill>
                  <a:srgbClr val="FE0000"/>
                </a:solidFill>
                <a:latin typeface="Calibri"/>
                <a:ea typeface="Calibri"/>
              </a:rPr>
              <a:t>P.</a:t>
            </a:r>
            <a:r>
              <a:rPr lang="en-US" altLang="zh-CN" sz="3350" b="1" i="1" spc="-175" dirty="0">
                <a:solidFill>
                  <a:srgbClr val="FE0000"/>
                </a:solidFill>
                <a:latin typeface="Calibri"/>
                <a:cs typeface="Calibri"/>
              </a:rPr>
              <a:t> </a:t>
            </a:r>
            <a:r>
              <a:rPr lang="en-US" altLang="zh-CN" sz="3350" b="1" i="1" dirty="0">
                <a:solidFill>
                  <a:srgbClr val="FE0000"/>
                </a:solidFill>
                <a:latin typeface="Calibri"/>
                <a:ea typeface="Calibri"/>
              </a:rPr>
              <a:t>falciparum</a:t>
            </a:r>
          </a:p>
        </p:txBody>
      </p:sp>
      <p:sp>
        <p:nvSpPr>
          <p:cNvPr id="35" name="TextBox 35"/>
          <p:cNvSpPr txBox="1"/>
          <p:nvPr/>
        </p:nvSpPr>
        <p:spPr>
          <a:xfrm>
            <a:off x="699228" y="4698762"/>
            <a:ext cx="1721776" cy="1110272"/>
          </a:xfrm>
          <a:prstGeom prst="rect">
            <a:avLst/>
          </a:prstGeom>
          <a:noFill/>
        </p:spPr>
        <p:txBody>
          <a:bodyPr wrap="square" lIns="0" tIns="0" rIns="0" bIns="0" rtlCol="0">
            <a:spAutoFit/>
          </a:bodyPr>
          <a:lstStyle/>
          <a:p>
            <a:pPr marL="0">
              <a:lnSpc>
                <a:spcPct val="100000"/>
              </a:lnSpc>
            </a:pPr>
            <a:r>
              <a:rPr lang="en-US" altLang="zh-CN" sz="1800" b="1" dirty="0">
                <a:solidFill>
                  <a:srgbClr val="FE0000"/>
                </a:solidFill>
                <a:latin typeface="Calibri"/>
                <a:ea typeface="Calibri"/>
              </a:rPr>
              <a:t>Phá</a:t>
            </a:r>
            <a:r>
              <a:rPr lang="en-US" altLang="zh-CN" sz="1800" b="1" dirty="0">
                <a:solidFill>
                  <a:srgbClr val="FE0000"/>
                </a:solidFill>
                <a:latin typeface="Calibri"/>
                <a:cs typeface="Calibri"/>
              </a:rPr>
              <a:t> </a:t>
            </a:r>
            <a:r>
              <a:rPr lang="en-US" altLang="zh-CN" sz="1800" b="1" dirty="0">
                <a:solidFill>
                  <a:srgbClr val="FE0000"/>
                </a:solidFill>
                <a:latin typeface="Calibri"/>
                <a:ea typeface="Calibri"/>
              </a:rPr>
              <a:t>vỡ</a:t>
            </a:r>
            <a:r>
              <a:rPr lang="en-US" altLang="zh-CN" sz="1800" b="1" spc="-20" dirty="0">
                <a:solidFill>
                  <a:srgbClr val="FE0000"/>
                </a:solidFill>
                <a:latin typeface="Calibri"/>
                <a:cs typeface="Calibri"/>
              </a:rPr>
              <a:t> </a:t>
            </a:r>
            <a:r>
              <a:rPr lang="en-US" altLang="zh-CN" sz="1800" b="1" dirty="0">
                <a:solidFill>
                  <a:srgbClr val="FE0000"/>
                </a:solidFill>
                <a:latin typeface="Calibri"/>
                <a:ea typeface="Calibri"/>
              </a:rPr>
              <a:t>HC</a:t>
            </a:r>
          </a:p>
          <a:p>
            <a:pPr marL="0" hangingPunct="0">
              <a:lnSpc>
                <a:spcPct val="101250"/>
              </a:lnSpc>
            </a:pPr>
            <a:r>
              <a:rPr lang="en-US" altLang="zh-CN" sz="1800" dirty="0">
                <a:solidFill>
                  <a:srgbClr val="000000"/>
                </a:solidFill>
                <a:latin typeface="Calibri"/>
                <a:ea typeface="Calibri"/>
              </a:rPr>
              <a:t>Ức</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chế</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tuỷ</a:t>
            </a:r>
            <a:r>
              <a:rPr lang="en-US" altLang="zh-CN" sz="1800" spc="-94" dirty="0">
                <a:solidFill>
                  <a:srgbClr val="000000"/>
                </a:solidFill>
                <a:latin typeface="Calibri"/>
                <a:cs typeface="Calibri"/>
              </a:rPr>
              <a:t> </a:t>
            </a:r>
            <a:r>
              <a:rPr lang="en-US" altLang="zh-CN" sz="1800" dirty="0">
                <a:solidFill>
                  <a:srgbClr val="000000"/>
                </a:solidFill>
                <a:latin typeface="Calibri"/>
                <a:ea typeface="Calibri"/>
              </a:rPr>
              <a:t>xương</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Thiếu</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dinh</a:t>
            </a:r>
            <a:r>
              <a:rPr lang="en-US" altLang="zh-CN" sz="1800" spc="-10" dirty="0">
                <a:solidFill>
                  <a:srgbClr val="000000"/>
                </a:solidFill>
                <a:latin typeface="Calibri"/>
                <a:cs typeface="Calibri"/>
              </a:rPr>
              <a:t> </a:t>
            </a:r>
            <a:r>
              <a:rPr lang="en-US" altLang="zh-CN" sz="1800" dirty="0">
                <a:solidFill>
                  <a:srgbClr val="000000"/>
                </a:solidFill>
                <a:latin typeface="Calibri"/>
                <a:ea typeface="Calibri"/>
              </a:rPr>
              <a:t>dưỡng</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Nhiễm</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trùng</a:t>
            </a:r>
          </a:p>
        </p:txBody>
      </p:sp>
      <p:sp>
        <p:nvSpPr>
          <p:cNvPr id="36" name="TextBox 36"/>
          <p:cNvSpPr txBox="1"/>
          <p:nvPr/>
        </p:nvSpPr>
        <p:spPr>
          <a:xfrm>
            <a:off x="4524412" y="4774962"/>
            <a:ext cx="1530691" cy="278892"/>
          </a:xfrm>
          <a:prstGeom prst="rect">
            <a:avLst/>
          </a:prstGeom>
          <a:noFill/>
        </p:spPr>
        <p:txBody>
          <a:bodyPr wrap="square" lIns="0" tIns="0" rIns="0" bIns="0" rtlCol="0">
            <a:spAutoFit/>
          </a:bodyPr>
          <a:lstStyle/>
          <a:p>
            <a:pPr marL="0">
              <a:lnSpc>
                <a:spcPct val="101666"/>
              </a:lnSpc>
            </a:pPr>
            <a:r>
              <a:rPr lang="en-US" altLang="zh-CN" sz="1800" b="1" dirty="0">
                <a:solidFill>
                  <a:srgbClr val="FE0000"/>
                </a:solidFill>
                <a:latin typeface="Calibri"/>
                <a:ea typeface="Calibri"/>
              </a:rPr>
              <a:t>Thiếu</a:t>
            </a:r>
            <a:r>
              <a:rPr lang="en-US" altLang="zh-CN" sz="1800" b="1" dirty="0">
                <a:solidFill>
                  <a:srgbClr val="FE0000"/>
                </a:solidFill>
                <a:latin typeface="Calibri"/>
                <a:cs typeface="Calibri"/>
              </a:rPr>
              <a:t> </a:t>
            </a:r>
            <a:r>
              <a:rPr lang="en-US" altLang="zh-CN" sz="1800" b="1" dirty="0">
                <a:solidFill>
                  <a:srgbClr val="FE0000"/>
                </a:solidFill>
                <a:latin typeface="Calibri"/>
                <a:ea typeface="Calibri"/>
              </a:rPr>
              <a:t>máu</a:t>
            </a:r>
            <a:r>
              <a:rPr lang="en-US" altLang="zh-CN" sz="1800" b="1" spc="-44" dirty="0">
                <a:solidFill>
                  <a:srgbClr val="FE0000"/>
                </a:solidFill>
                <a:latin typeface="Calibri"/>
                <a:cs typeface="Calibri"/>
              </a:rPr>
              <a:t> </a:t>
            </a:r>
            <a:r>
              <a:rPr lang="en-US" altLang="zh-CN" sz="1800" b="1" dirty="0">
                <a:solidFill>
                  <a:srgbClr val="FE0000"/>
                </a:solidFill>
                <a:latin typeface="Calibri"/>
                <a:ea typeface="Calibri"/>
              </a:rPr>
              <a:t>nặng</a:t>
            </a:r>
          </a:p>
        </p:txBody>
      </p:sp>
      <p:sp>
        <p:nvSpPr>
          <p:cNvPr id="37" name="TextBox 37"/>
          <p:cNvSpPr txBox="1"/>
          <p:nvPr/>
        </p:nvSpPr>
        <p:spPr>
          <a:xfrm>
            <a:off x="7543867" y="1784874"/>
            <a:ext cx="1423607" cy="3238499"/>
          </a:xfrm>
          <a:prstGeom prst="rect">
            <a:avLst/>
          </a:prstGeom>
          <a:noFill/>
        </p:spPr>
        <p:txBody>
          <a:bodyPr wrap="square" lIns="0" tIns="0" rIns="0" bIns="0" rtlCol="0">
            <a:spAutoFit/>
          </a:bodyPr>
          <a:lstStyle/>
          <a:p>
            <a:pPr marL="0">
              <a:lnSpc>
                <a:spcPct val="101666"/>
              </a:lnSpc>
            </a:pPr>
            <a:r>
              <a:rPr lang="en-US" altLang="zh-CN" sz="1800" b="1" dirty="0">
                <a:solidFill>
                  <a:srgbClr val="FE0000"/>
                </a:solidFill>
                <a:latin typeface="Calibri"/>
                <a:ea typeface="Calibri"/>
              </a:rPr>
              <a:t>Sốt</a:t>
            </a:r>
            <a:r>
              <a:rPr lang="en-US" altLang="zh-CN" sz="1800" b="1" dirty="0">
                <a:solidFill>
                  <a:srgbClr val="FE0000"/>
                </a:solidFill>
                <a:latin typeface="Calibri"/>
                <a:cs typeface="Calibri"/>
              </a:rPr>
              <a:t> </a:t>
            </a:r>
            <a:r>
              <a:rPr lang="en-US" altLang="zh-CN" sz="1800" b="1" u="sng" dirty="0">
                <a:solidFill>
                  <a:srgbClr val="FE0000"/>
                </a:solidFill>
                <a:uFill>
                  <a:solidFill>
                    <a:srgbClr val="4370C3"/>
                  </a:solidFill>
                </a:uFill>
                <a:latin typeface="Calibri"/>
                <a:ea typeface="Calibri"/>
              </a:rPr>
              <a:t>rét</a:t>
            </a:r>
            <a:r>
              <a:rPr lang="en-US" altLang="zh-CN" sz="1800" b="1" dirty="0">
                <a:solidFill>
                  <a:srgbClr val="FE0000"/>
                </a:solidFill>
                <a:latin typeface="Calibri"/>
                <a:cs typeface="Calibri"/>
              </a:rPr>
              <a:t> </a:t>
            </a:r>
            <a:r>
              <a:rPr lang="en-US" altLang="zh-CN" sz="1800" b="1" dirty="0">
                <a:solidFill>
                  <a:srgbClr val="FE0000"/>
                </a:solidFill>
                <a:latin typeface="Calibri"/>
                <a:ea typeface="Calibri"/>
              </a:rPr>
              <a:t>thể</a:t>
            </a:r>
            <a:r>
              <a:rPr lang="en-US" altLang="zh-CN" sz="1800" b="1" spc="-60" dirty="0">
                <a:solidFill>
                  <a:srgbClr val="FE0000"/>
                </a:solidFill>
                <a:latin typeface="Calibri"/>
                <a:cs typeface="Calibri"/>
              </a:rPr>
              <a:t> </a:t>
            </a:r>
            <a:r>
              <a:rPr lang="en-US" altLang="zh-CN" sz="1800" b="1" dirty="0">
                <a:solidFill>
                  <a:srgbClr val="FE0000"/>
                </a:solidFill>
                <a:latin typeface="Calibri"/>
                <a:ea typeface="Calibri"/>
              </a:rPr>
              <a:t>não</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05"/>
              </a:lnSpc>
            </a:pPr>
            <a:endParaRPr lang="en-US" dirty="0" smtClean="0"/>
          </a:p>
          <a:p>
            <a:pPr marL="0" indent="191646">
              <a:lnSpc>
                <a:spcPct val="101666"/>
              </a:lnSpc>
            </a:pPr>
            <a:r>
              <a:rPr lang="en-US" altLang="zh-CN" sz="1800" b="1" dirty="0">
                <a:solidFill>
                  <a:srgbClr val="FE0000"/>
                </a:solidFill>
                <a:latin typeface="Calibri"/>
                <a:ea typeface="Calibri"/>
              </a:rPr>
              <a:t>Suy</a:t>
            </a:r>
            <a:r>
              <a:rPr lang="en-US" altLang="zh-CN" sz="1800" b="1" dirty="0">
                <a:solidFill>
                  <a:srgbClr val="FE0000"/>
                </a:solidFill>
                <a:latin typeface="Calibri"/>
                <a:cs typeface="Calibri"/>
              </a:rPr>
              <a:t> </a:t>
            </a:r>
            <a:r>
              <a:rPr lang="en-US" altLang="zh-CN" sz="1800" b="1" dirty="0">
                <a:solidFill>
                  <a:srgbClr val="FE0000"/>
                </a:solidFill>
                <a:latin typeface="Calibri"/>
                <a:ea typeface="Calibri"/>
              </a:rPr>
              <a:t>hô</a:t>
            </a:r>
            <a:r>
              <a:rPr lang="en-US" altLang="zh-CN" sz="1800" b="1" spc="-25" dirty="0">
                <a:solidFill>
                  <a:srgbClr val="FE0000"/>
                </a:solidFill>
                <a:latin typeface="Calibri"/>
                <a:cs typeface="Calibri"/>
              </a:rPr>
              <a:t> </a:t>
            </a:r>
            <a:r>
              <a:rPr lang="en-US" altLang="zh-CN" sz="1800" b="1" dirty="0">
                <a:solidFill>
                  <a:srgbClr val="FE0000"/>
                </a:solidFill>
                <a:latin typeface="Calibri"/>
                <a:ea typeface="Calibri"/>
              </a:rPr>
              <a:t>hấp</a:t>
            </a:r>
          </a:p>
        </p:txBody>
      </p:sp>
      <p:sp>
        <p:nvSpPr>
          <p:cNvPr id="38" name="TextBox 38"/>
          <p:cNvSpPr txBox="1"/>
          <p:nvPr/>
        </p:nvSpPr>
        <p:spPr>
          <a:xfrm>
            <a:off x="9782719" y="1736106"/>
            <a:ext cx="1615504" cy="3756873"/>
          </a:xfrm>
          <a:prstGeom prst="rect">
            <a:avLst/>
          </a:prstGeom>
          <a:noFill/>
        </p:spPr>
        <p:txBody>
          <a:bodyPr wrap="square" lIns="0" tIns="0" rIns="0" bIns="0" rtlCol="0">
            <a:spAutoFit/>
          </a:bodyPr>
          <a:lstStyle/>
          <a:p>
            <a:pPr marL="0" hangingPunct="0">
              <a:lnSpc>
                <a:spcPct val="100416"/>
              </a:lnSpc>
            </a:pPr>
            <a:r>
              <a:rPr lang="en-US" altLang="zh-CN" sz="1800" b="1" spc="25" dirty="0">
                <a:solidFill>
                  <a:srgbClr val="FE0000"/>
                </a:solidFill>
                <a:latin typeface="Calibri"/>
                <a:ea typeface="Calibri"/>
              </a:rPr>
              <a:t>Cytokines</a:t>
            </a:r>
            <a:r>
              <a:rPr lang="en-US" altLang="zh-CN" sz="1800" b="1" spc="-204" dirty="0">
                <a:solidFill>
                  <a:srgbClr val="FE0000"/>
                </a:solidFill>
                <a:latin typeface="Calibri"/>
                <a:cs typeface="Calibri"/>
              </a:rPr>
              <a:t> </a:t>
            </a:r>
            <a:r>
              <a:rPr lang="en-US" altLang="zh-CN" sz="1800" b="1" spc="34" dirty="0">
                <a:solidFill>
                  <a:srgbClr val="FE0000"/>
                </a:solidFill>
                <a:latin typeface="Calibri"/>
                <a:ea typeface="Calibri"/>
              </a:rPr>
              <a:t>viêm</a:t>
            </a:r>
            <a:r>
              <a:rPr lang="en-US" altLang="zh-CN" sz="1800" b="1" dirty="0">
                <a:solidFill>
                  <a:srgbClr val="FE0000"/>
                </a:solidFill>
                <a:latin typeface="Calibri"/>
                <a:cs typeface="Calibri"/>
              </a:rPr>
              <a:t> </a:t>
            </a:r>
            <a:r>
              <a:rPr lang="en-US" altLang="zh-CN" sz="1800" dirty="0">
                <a:solidFill>
                  <a:srgbClr val="000000"/>
                </a:solidFill>
                <a:latin typeface="Calibri"/>
                <a:ea typeface="Calibri"/>
              </a:rPr>
              <a:t>Hạ</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đường</a:t>
            </a:r>
            <a:r>
              <a:rPr lang="en-US" altLang="zh-CN" sz="1800" spc="-60" dirty="0">
                <a:solidFill>
                  <a:srgbClr val="000000"/>
                </a:solidFill>
                <a:latin typeface="Calibri"/>
                <a:cs typeface="Calibri"/>
              </a:rPr>
              <a:t> </a:t>
            </a:r>
            <a:r>
              <a:rPr lang="en-US" altLang="zh-CN" sz="1800" dirty="0">
                <a:solidFill>
                  <a:srgbClr val="000000"/>
                </a:solidFill>
                <a:latin typeface="Calibri"/>
                <a:ea typeface="Calibri"/>
              </a:rPr>
              <a:t>huyết</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Tăng</a:t>
            </a:r>
            <a:r>
              <a:rPr lang="en-US" altLang="zh-CN" sz="1800" spc="-60" dirty="0">
                <a:solidFill>
                  <a:srgbClr val="000000"/>
                </a:solidFill>
                <a:latin typeface="Calibri"/>
                <a:cs typeface="Calibri"/>
              </a:rPr>
              <a:t> </a:t>
            </a:r>
            <a:r>
              <a:rPr lang="en-US" altLang="zh-CN" sz="1800" dirty="0">
                <a:solidFill>
                  <a:srgbClr val="000000"/>
                </a:solidFill>
                <a:latin typeface="Calibri"/>
                <a:ea typeface="Calibri"/>
              </a:rPr>
              <a:t>thân</a:t>
            </a:r>
            <a:r>
              <a:rPr lang="en-US" altLang="zh-CN" sz="1800" spc="-65" dirty="0">
                <a:solidFill>
                  <a:srgbClr val="000000"/>
                </a:solidFill>
                <a:latin typeface="Calibri"/>
                <a:cs typeface="Calibri"/>
              </a:rPr>
              <a:t> </a:t>
            </a:r>
            <a:r>
              <a:rPr lang="en-US" altLang="zh-CN" sz="1800" dirty="0">
                <a:solidFill>
                  <a:srgbClr val="000000"/>
                </a:solidFill>
                <a:latin typeface="Calibri"/>
                <a:ea typeface="Calibri"/>
              </a:rPr>
              <a:t>nhiệt</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55"/>
              </a:lnSpc>
            </a:pPr>
            <a:endParaRPr lang="en-US" dirty="0" smtClean="0"/>
          </a:p>
          <a:p>
            <a:pPr marL="354736" hangingPunct="0">
              <a:lnSpc>
                <a:spcPct val="100416"/>
              </a:lnSpc>
            </a:pPr>
            <a:r>
              <a:rPr lang="en-US" altLang="zh-CN" sz="1800" b="1" spc="50" dirty="0">
                <a:solidFill>
                  <a:srgbClr val="FE0000"/>
                </a:solidFill>
                <a:latin typeface="Calibri"/>
                <a:ea typeface="Calibri"/>
              </a:rPr>
              <a:t>Viêm</a:t>
            </a:r>
            <a:r>
              <a:rPr lang="en-US" altLang="zh-CN" sz="1800" b="1" spc="-189" dirty="0">
                <a:solidFill>
                  <a:srgbClr val="FE0000"/>
                </a:solidFill>
                <a:latin typeface="Calibri"/>
                <a:cs typeface="Calibri"/>
              </a:rPr>
              <a:t> </a:t>
            </a:r>
            <a:r>
              <a:rPr lang="en-US" altLang="zh-CN" sz="1800" b="1" spc="44" dirty="0">
                <a:solidFill>
                  <a:srgbClr val="FE0000"/>
                </a:solidFill>
                <a:latin typeface="Calibri"/>
                <a:ea typeface="Calibri"/>
              </a:rPr>
              <a:t>phổi</a:t>
            </a:r>
            <a:r>
              <a:rPr lang="en-US" altLang="zh-CN" sz="1800" b="1" dirty="0">
                <a:solidFill>
                  <a:srgbClr val="FE0000"/>
                </a:solidFill>
                <a:latin typeface="Calibri"/>
                <a:cs typeface="Calibri"/>
              </a:rPr>
              <a:t> </a:t>
            </a:r>
            <a:r>
              <a:rPr lang="en-US" altLang="zh-CN" sz="1800" spc="-25" dirty="0">
                <a:solidFill>
                  <a:srgbClr val="000000"/>
                </a:solidFill>
                <a:latin typeface="Calibri"/>
                <a:ea typeface="Calibri"/>
              </a:rPr>
              <a:t>NT/A</a:t>
            </a:r>
            <a:r>
              <a:rPr lang="en-US" altLang="zh-CN" sz="1800" spc="-15" dirty="0">
                <a:solidFill>
                  <a:srgbClr val="000000"/>
                </a:solidFill>
                <a:latin typeface="Calibri"/>
                <a:ea typeface="Calibri"/>
              </a:rPr>
              <a:t>RDS</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Viêm</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phổi</a:t>
            </a:r>
            <a:r>
              <a:rPr lang="en-US" altLang="zh-CN" sz="1800" spc="-44" dirty="0">
                <a:solidFill>
                  <a:srgbClr val="000000"/>
                </a:solidFill>
                <a:latin typeface="Calibri"/>
                <a:cs typeface="Calibri"/>
              </a:rPr>
              <a:t> </a:t>
            </a:r>
            <a:r>
              <a:rPr lang="en-US" altLang="zh-CN" sz="1800" dirty="0">
                <a:solidFill>
                  <a:srgbClr val="000000"/>
                </a:solidFill>
                <a:latin typeface="Calibri"/>
                <a:ea typeface="Calibri"/>
              </a:rPr>
              <a:t>hít</a:t>
            </a:r>
          </a:p>
        </p:txBody>
      </p:sp>
      <p:graphicFrame>
        <p:nvGraphicFramePr>
          <p:cNvPr id="2" name="object 2"/>
          <p:cNvGraphicFramePr>
            <a:graphicFrameLocks noGrp="1"/>
          </p:cNvGraphicFramePr>
          <p:nvPr/>
        </p:nvGraphicFramePr>
        <p:xfrm>
          <a:off x="547000" y="1668687"/>
          <a:ext cx="6814077" cy="2502886"/>
        </p:xfrm>
        <a:graphic>
          <a:graphicData uri="http://schemas.openxmlformats.org/drawingml/2006/table">
            <a:tbl>
              <a:tblPr firstRow="1" bandRow="1">
                <a:tableStyleId>{2D5ABB26-0587-4C30-8999-92F81FD0307C}</a:tableStyleId>
              </a:tblPr>
              <a:tblGrid>
                <a:gridCol w="60787">
                  <a:extLst>
                    <a:ext uri="{9D8B030D-6E8A-4147-A177-3AD203B41FA5}">
                      <a16:colId xmlns:a16="http://schemas.microsoft.com/office/drawing/2014/main" val="20000"/>
                    </a:ext>
                  </a:extLst>
                </a:gridCol>
                <a:gridCol w="2609257">
                  <a:extLst>
                    <a:ext uri="{9D8B030D-6E8A-4147-A177-3AD203B41FA5}">
                      <a16:colId xmlns:a16="http://schemas.microsoft.com/office/drawing/2014/main" val="20001"/>
                    </a:ext>
                  </a:extLst>
                </a:gridCol>
                <a:gridCol w="885367">
                  <a:extLst>
                    <a:ext uri="{9D8B030D-6E8A-4147-A177-3AD203B41FA5}">
                      <a16:colId xmlns:a16="http://schemas.microsoft.com/office/drawing/2014/main" val="20002"/>
                    </a:ext>
                  </a:extLst>
                </a:gridCol>
                <a:gridCol w="2670911">
                  <a:extLst>
                    <a:ext uri="{9D8B030D-6E8A-4147-A177-3AD203B41FA5}">
                      <a16:colId xmlns:a16="http://schemas.microsoft.com/office/drawing/2014/main" val="20003"/>
                    </a:ext>
                  </a:extLst>
                </a:gridCol>
                <a:gridCol w="587755">
                  <a:extLst>
                    <a:ext uri="{9D8B030D-6E8A-4147-A177-3AD203B41FA5}">
                      <a16:colId xmlns:a16="http://schemas.microsoft.com/office/drawing/2014/main" val="20004"/>
                    </a:ext>
                  </a:extLst>
                </a:gridCol>
              </a:tblGrid>
              <a:tr h="392999">
                <a:tc rowSpan="3">
                  <a:txBody>
                    <a:bodyPr/>
                    <a:lstStyle/>
                    <a:p>
                      <a:pPr>
                        <a:lnSpc>
                          <a:spcPct val="100000"/>
                        </a:lnSpc>
                      </a:pPr>
                      <a:r>
                        <a:rPr lang="en-US" altLang="zh-CN" sz="600" dirty="0">
                          <a:solidFill>
                            <a:srgbClr val="000000"/>
                          </a:solidFill>
                          <a:latin typeface="Times New Roman"/>
                          <a:ea typeface="Times New Roman"/>
                        </a:rPr>
                        <a:t> </a:t>
                      </a:r>
                    </a:p>
                  </a:txBody>
                  <a:tcPr marL="0" marR="0" marT="0" marB="0">
                    <a:lnR w="12699">
                      <a:solidFill>
                        <a:srgbClr val="307CEC"/>
                      </a:solidFill>
                      <a:prstDash val="solid"/>
                    </a:lnR>
                    <a:lnB w="12699">
                      <a:solidFill>
                        <a:srgbClr val="C37043"/>
                      </a:solidFill>
                      <a:prstDash val="solid"/>
                    </a:lnB>
                  </a:tcPr>
                </a:tc>
                <a:tc rowSpan="2">
                  <a:txBody>
                    <a:bodyPr/>
                    <a:lstStyle/>
                    <a:p>
                      <a:pPr marL="78740" hangingPunct="0">
                        <a:lnSpc>
                          <a:spcPct val="97500"/>
                        </a:lnSpc>
                        <a:spcBef>
                          <a:spcPts val="234"/>
                        </a:spcBef>
                      </a:pPr>
                      <a:r>
                        <a:rPr lang="en-US" altLang="zh-CN" sz="1800" b="1" dirty="0">
                          <a:solidFill>
                            <a:srgbClr val="FE0000"/>
                          </a:solidFill>
                          <a:latin typeface="Calibri"/>
                          <a:ea typeface="Calibri"/>
                        </a:rPr>
                        <a:t>Kết</a:t>
                      </a:r>
                      <a:r>
                        <a:rPr lang="en-US" altLang="zh-CN" sz="1800" b="1" spc="-50" dirty="0">
                          <a:solidFill>
                            <a:srgbClr val="FE0000"/>
                          </a:solidFill>
                          <a:latin typeface="Calibri"/>
                          <a:cs typeface="Calibri"/>
                        </a:rPr>
                        <a:t> </a:t>
                      </a:r>
                      <a:r>
                        <a:rPr lang="en-US" altLang="zh-CN" sz="1800" b="1" dirty="0">
                          <a:solidFill>
                            <a:srgbClr val="FE0000"/>
                          </a:solidFill>
                          <a:latin typeface="Calibri"/>
                          <a:ea typeface="Calibri"/>
                        </a:rPr>
                        <a:t>dính</a:t>
                      </a:r>
                      <a:r>
                        <a:rPr lang="en-US" altLang="zh-CN" sz="1800" b="1" spc="-55" dirty="0">
                          <a:solidFill>
                            <a:srgbClr val="FE0000"/>
                          </a:solidFill>
                          <a:latin typeface="Calibri"/>
                          <a:cs typeface="Calibri"/>
                        </a:rPr>
                        <a:t> </a:t>
                      </a:r>
                      <a:r>
                        <a:rPr lang="en-US" altLang="zh-CN" sz="1800" b="1" dirty="0">
                          <a:solidFill>
                            <a:srgbClr val="FE0000"/>
                          </a:solidFill>
                          <a:latin typeface="Calibri"/>
                          <a:ea typeface="Calibri"/>
                        </a:rPr>
                        <a:t>HC</a:t>
                      </a:r>
                      <a:r>
                        <a:rPr lang="en-US" altLang="zh-CN" sz="1800" b="1" spc="-50" dirty="0">
                          <a:solidFill>
                            <a:srgbClr val="FE0000"/>
                          </a:solidFill>
                          <a:latin typeface="Calibri"/>
                          <a:cs typeface="Calibri"/>
                        </a:rPr>
                        <a:t> </a:t>
                      </a:r>
                      <a:r>
                        <a:rPr lang="en-US" altLang="zh-CN" sz="1800" b="1" dirty="0">
                          <a:solidFill>
                            <a:srgbClr val="FE0000"/>
                          </a:solidFill>
                          <a:latin typeface="Calibri"/>
                          <a:ea typeface="Calibri"/>
                        </a:rPr>
                        <a:t>(lắng</a:t>
                      </a:r>
                      <a:r>
                        <a:rPr lang="en-US" altLang="zh-CN" sz="1800" b="1" spc="-60" dirty="0">
                          <a:solidFill>
                            <a:srgbClr val="FE0000"/>
                          </a:solidFill>
                          <a:latin typeface="Calibri"/>
                          <a:cs typeface="Calibri"/>
                        </a:rPr>
                        <a:t> </a:t>
                      </a:r>
                      <a:r>
                        <a:rPr lang="en-US" altLang="zh-CN" sz="1800" b="1" dirty="0">
                          <a:solidFill>
                            <a:srgbClr val="FE0000"/>
                          </a:solidFill>
                          <a:latin typeface="Calibri"/>
                          <a:ea typeface="Calibri"/>
                        </a:rPr>
                        <a:t>đọng)</a:t>
                      </a:r>
                      <a:r>
                        <a:rPr lang="en-US" altLang="zh-CN" sz="1800" b="1" dirty="0">
                          <a:solidFill>
                            <a:srgbClr val="FE0000"/>
                          </a:solidFill>
                          <a:latin typeface="Calibri"/>
                          <a:cs typeface="Calibri"/>
                        </a:rPr>
                        <a:t> </a:t>
                      </a:r>
                      <a:r>
                        <a:rPr lang="en-US" altLang="zh-CN" sz="1800" spc="-15" dirty="0">
                          <a:solidFill>
                            <a:srgbClr val="000000"/>
                          </a:solidFill>
                          <a:latin typeface="Calibri"/>
                          <a:ea typeface="Calibri"/>
                        </a:rPr>
                        <a:t>Hoa</a:t>
                      </a:r>
                      <a:r>
                        <a:rPr lang="en-US" altLang="zh-CN" sz="1800" spc="10" dirty="0">
                          <a:solidFill>
                            <a:srgbClr val="000000"/>
                          </a:solidFill>
                          <a:latin typeface="Calibri"/>
                          <a:cs typeface="Calibri"/>
                        </a:rPr>
                        <a:t> </a:t>
                      </a:r>
                      <a:r>
                        <a:rPr lang="en-US" altLang="zh-CN" sz="1800" spc="-15" dirty="0">
                          <a:solidFill>
                            <a:srgbClr val="000000"/>
                          </a:solidFill>
                          <a:latin typeface="Calibri"/>
                          <a:ea typeface="Calibri"/>
                        </a:rPr>
                        <a:t>hồng</a:t>
                      </a:r>
                    </a:p>
                    <a:p>
                      <a:pPr marL="0" indent="78740">
                        <a:lnSpc>
                          <a:spcPct val="101666"/>
                        </a:lnSpc>
                      </a:pPr>
                      <a:r>
                        <a:rPr lang="en-US" altLang="zh-CN" sz="1800" dirty="0">
                          <a:solidFill>
                            <a:srgbClr val="000000"/>
                          </a:solidFill>
                          <a:latin typeface="Calibri"/>
                          <a:ea typeface="Calibri"/>
                        </a:rPr>
                        <a:t>Giảm</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biến</a:t>
                      </a:r>
                      <a:r>
                        <a:rPr lang="en-US" altLang="zh-CN" sz="1800" spc="-85" dirty="0">
                          <a:solidFill>
                            <a:srgbClr val="000000"/>
                          </a:solidFill>
                          <a:latin typeface="Calibri"/>
                          <a:cs typeface="Calibri"/>
                        </a:rPr>
                        <a:t> </a:t>
                      </a:r>
                      <a:r>
                        <a:rPr lang="en-US" altLang="zh-CN" sz="1800" dirty="0">
                          <a:solidFill>
                            <a:srgbClr val="000000"/>
                          </a:solidFill>
                          <a:latin typeface="Calibri"/>
                          <a:ea typeface="Calibri"/>
                        </a:rPr>
                        <a:t>dạng</a:t>
                      </a:r>
                    </a:p>
                  </a:txBody>
                  <a:tcPr marL="0" marR="0" marT="0" marB="0">
                    <a:lnL w="12699">
                      <a:solidFill>
                        <a:srgbClr val="307CEC"/>
                      </a:solidFill>
                      <a:prstDash val="solid"/>
                    </a:lnL>
                    <a:lnR w="12699">
                      <a:solidFill>
                        <a:srgbClr val="307CEC"/>
                      </a:solidFill>
                      <a:prstDash val="solid"/>
                    </a:lnR>
                    <a:lnT w="12699">
                      <a:solidFill>
                        <a:srgbClr val="307CEC"/>
                      </a:solidFill>
                      <a:prstDash val="solid"/>
                    </a:lnT>
                    <a:lnB w="12699">
                      <a:solidFill>
                        <a:srgbClr val="307CEC"/>
                      </a:solidFill>
                      <a:prstDash val="solid"/>
                    </a:lnB>
                  </a:tcPr>
                </a:tc>
                <a:tc>
                  <a:txBody>
                    <a:bodyPr/>
                    <a:lstStyle/>
                    <a:p>
                      <a:pPr>
                        <a:lnSpc>
                          <a:spcPct val="100000"/>
                        </a:lnSpc>
                      </a:pPr>
                      <a:r>
                        <a:rPr lang="en-US" altLang="zh-CN" sz="600" dirty="0">
                          <a:solidFill>
                            <a:srgbClr val="000000"/>
                          </a:solidFill>
                          <a:latin typeface="Times New Roman"/>
                          <a:ea typeface="Times New Roman"/>
                        </a:rPr>
                        <a:t> </a:t>
                      </a:r>
                    </a:p>
                  </a:txBody>
                  <a:tcPr marL="0" marR="0" marT="0" marB="0">
                    <a:lnL w="12699">
                      <a:solidFill>
                        <a:srgbClr val="307CEC"/>
                      </a:solidFill>
                      <a:prstDash val="solid"/>
                    </a:lnL>
                    <a:lnB w="38287">
                      <a:solidFill>
                        <a:srgbClr val="C37043"/>
                      </a:solidFill>
                      <a:prstDash val="solid"/>
                    </a:lnB>
                  </a:tcPr>
                </a:tc>
                <a:tc rowSpan="4">
                  <a:txBody>
                    <a:bodyPr/>
                    <a:lstStyle/>
                    <a:p>
                      <a:pPr>
                        <a:lnSpc>
                          <a:spcPts val="910"/>
                        </a:lnSpc>
                      </a:pPr>
                      <a:endParaRPr lang="en-US" dirty="0" smtClean="0"/>
                    </a:p>
                    <a:p>
                      <a:pPr marL="0" indent="256217">
                        <a:lnSpc>
                          <a:spcPct val="101666"/>
                        </a:lnSpc>
                      </a:pPr>
                      <a:r>
                        <a:rPr lang="en-US" altLang="zh-CN" sz="1800" b="1" dirty="0">
                          <a:solidFill>
                            <a:srgbClr val="FE0000"/>
                          </a:solidFill>
                          <a:latin typeface="Calibri"/>
                          <a:ea typeface="Calibri"/>
                        </a:rPr>
                        <a:t>Tắc</a:t>
                      </a:r>
                      <a:r>
                        <a:rPr lang="en-US" altLang="zh-CN" sz="1800" b="1" spc="-40" dirty="0">
                          <a:solidFill>
                            <a:srgbClr val="FE0000"/>
                          </a:solidFill>
                          <a:latin typeface="Calibri"/>
                          <a:cs typeface="Calibri"/>
                        </a:rPr>
                        <a:t> </a:t>
                      </a:r>
                      <a:r>
                        <a:rPr lang="en-US" altLang="zh-CN" sz="1800" b="1" dirty="0">
                          <a:solidFill>
                            <a:srgbClr val="FE0000"/>
                          </a:solidFill>
                          <a:latin typeface="Calibri"/>
                          <a:ea typeface="Calibri"/>
                        </a:rPr>
                        <a:t>nghẽn</a:t>
                      </a:r>
                      <a:r>
                        <a:rPr lang="en-US" altLang="zh-CN" sz="1800" b="1" spc="-40" dirty="0">
                          <a:solidFill>
                            <a:srgbClr val="FE0000"/>
                          </a:solidFill>
                          <a:latin typeface="Calibri"/>
                          <a:cs typeface="Calibri"/>
                        </a:rPr>
                        <a:t> </a:t>
                      </a:r>
                      <a:r>
                        <a:rPr lang="en-US" altLang="zh-CN" sz="1800" b="1" dirty="0">
                          <a:solidFill>
                            <a:srgbClr val="FE0000"/>
                          </a:solidFill>
                          <a:latin typeface="Calibri"/>
                          <a:ea typeface="Calibri"/>
                        </a:rPr>
                        <a:t>vi</a:t>
                      </a:r>
                      <a:r>
                        <a:rPr lang="en-US" altLang="zh-CN" sz="1800" b="1" spc="-44" dirty="0">
                          <a:solidFill>
                            <a:srgbClr val="FE0000"/>
                          </a:solidFill>
                          <a:latin typeface="Calibri"/>
                          <a:cs typeface="Calibri"/>
                        </a:rPr>
                        <a:t> </a:t>
                      </a:r>
                      <a:r>
                        <a:rPr lang="en-US" altLang="zh-CN" sz="1800" b="1" dirty="0">
                          <a:solidFill>
                            <a:srgbClr val="FE0000"/>
                          </a:solidFill>
                          <a:latin typeface="Calibri"/>
                          <a:ea typeface="Calibri"/>
                        </a:rPr>
                        <a:t>mạch</a:t>
                      </a:r>
                      <a:r>
                        <a:rPr lang="en-US" altLang="zh-CN" sz="1800" b="1" spc="-45" dirty="0">
                          <a:solidFill>
                            <a:srgbClr val="FE0000"/>
                          </a:solidFill>
                          <a:latin typeface="Calibri"/>
                          <a:cs typeface="Calibri"/>
                        </a:rPr>
                        <a:t> </a:t>
                      </a:r>
                      <a:r>
                        <a:rPr lang="en-US" altLang="zh-CN" sz="1800" b="1" dirty="0">
                          <a:solidFill>
                            <a:srgbClr val="FE0000"/>
                          </a:solidFill>
                          <a:latin typeface="Calibri"/>
                          <a:ea typeface="Calibri"/>
                        </a:rPr>
                        <a:t>máu</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964"/>
                        </a:lnSpc>
                      </a:pPr>
                      <a:endParaRPr lang="en-US" dirty="0" smtClean="0"/>
                    </a:p>
                    <a:p>
                      <a:pPr marL="0" indent="445849">
                        <a:lnSpc>
                          <a:spcPct val="101666"/>
                        </a:lnSpc>
                      </a:pPr>
                      <a:r>
                        <a:rPr lang="en-US" altLang="zh-CN" sz="1800" b="1" dirty="0">
                          <a:solidFill>
                            <a:srgbClr val="FE0000"/>
                          </a:solidFill>
                          <a:latin typeface="Calibri"/>
                          <a:ea typeface="Calibri"/>
                        </a:rPr>
                        <a:t>Toan</a:t>
                      </a:r>
                      <a:r>
                        <a:rPr lang="en-US" altLang="zh-CN" sz="1800" b="1" spc="-100" dirty="0">
                          <a:solidFill>
                            <a:srgbClr val="FE0000"/>
                          </a:solidFill>
                          <a:latin typeface="Calibri"/>
                          <a:cs typeface="Calibri"/>
                        </a:rPr>
                        <a:t> </a:t>
                      </a:r>
                      <a:r>
                        <a:rPr lang="en-US" altLang="zh-CN" sz="1800" b="1" dirty="0">
                          <a:solidFill>
                            <a:srgbClr val="FE0000"/>
                          </a:solidFill>
                          <a:latin typeface="Calibri"/>
                          <a:ea typeface="Calibri"/>
                        </a:rPr>
                        <a:t>chuyển</a:t>
                      </a:r>
                      <a:r>
                        <a:rPr lang="en-US" altLang="zh-CN" sz="1800" b="1" spc="-109" dirty="0">
                          <a:solidFill>
                            <a:srgbClr val="FE0000"/>
                          </a:solidFill>
                          <a:latin typeface="Calibri"/>
                          <a:cs typeface="Calibri"/>
                        </a:rPr>
                        <a:t> </a:t>
                      </a:r>
                      <a:r>
                        <a:rPr lang="en-US" altLang="zh-CN" sz="1800" b="1" dirty="0">
                          <a:solidFill>
                            <a:srgbClr val="FE0000"/>
                          </a:solidFill>
                          <a:latin typeface="Calibri"/>
                          <a:ea typeface="Calibri"/>
                        </a:rPr>
                        <a:t>hoá</a:t>
                      </a:r>
                    </a:p>
                  </a:txBody>
                  <a:tcPr marL="0" marR="0" marT="0" marB="0"/>
                </a:tc>
                <a:tc>
                  <a:txBody>
                    <a:bodyPr/>
                    <a:lstStyle/>
                    <a:p>
                      <a:pPr>
                        <a:lnSpc>
                          <a:spcPct val="100000"/>
                        </a:lnSpc>
                      </a:pPr>
                      <a:r>
                        <a:rPr lang="en-US" altLang="zh-CN" sz="600" dirty="0">
                          <a:solidFill>
                            <a:srgbClr val="000000"/>
                          </a:solidFill>
                          <a:latin typeface="Times New Roman"/>
                          <a:ea typeface="Times New Roman"/>
                        </a:rPr>
                        <a:t> </a:t>
                      </a:r>
                    </a:p>
                  </a:txBody>
                  <a:tcPr marL="0" marR="0" marT="0" marB="0">
                    <a:lnB w="28576">
                      <a:solidFill>
                        <a:srgbClr val="C37043"/>
                      </a:solidFill>
                      <a:prstDash val="solid"/>
                    </a:lnB>
                  </a:tcPr>
                </a:tc>
                <a:extLst>
                  <a:ext uri="{0D108BD9-81ED-4DB2-BD59-A6C34878D82A}">
                    <a16:rowId xmlns:a16="http://schemas.microsoft.com/office/drawing/2014/main" val="10000"/>
                  </a:ext>
                </a:extLst>
              </a:tr>
              <a:tr h="530328">
                <a:tc vMerge="1">
                  <a:txBody>
                    <a:bodyPr/>
                    <a:lstStyle/>
                    <a:p>
                      <a:endParaRPr/>
                    </a:p>
                  </a:txBody>
                  <a:tcPr marL="0" marR="0" marT="0" marB="0">
                    <a:lnR w="12699">
                      <a:solidFill>
                        <a:srgbClr val="307CEC"/>
                      </a:solidFill>
                      <a:prstDash val="solid"/>
                    </a:lnR>
                    <a:lnB w="12699">
                      <a:solidFill>
                        <a:srgbClr val="C37043"/>
                      </a:solidFill>
                      <a:prstDash val="solid"/>
                    </a:lnB>
                  </a:tcPr>
                </a:tc>
                <a:tc vMerge="1">
                  <a:txBody>
                    <a:bodyPr/>
                    <a:lstStyle/>
                    <a:p>
                      <a:endParaRPr/>
                    </a:p>
                  </a:txBody>
                  <a:tcPr marL="0" marR="0" marT="0" marB="0">
                    <a:lnL w="12699">
                      <a:solidFill>
                        <a:srgbClr val="307CEC"/>
                      </a:solidFill>
                      <a:prstDash val="solid"/>
                    </a:lnL>
                    <a:lnR w="12699">
                      <a:solidFill>
                        <a:srgbClr val="307CEC"/>
                      </a:solidFill>
                      <a:prstDash val="solid"/>
                    </a:lnR>
                    <a:lnT w="12699">
                      <a:solidFill>
                        <a:srgbClr val="307CEC"/>
                      </a:solidFill>
                      <a:prstDash val="solid"/>
                    </a:lnT>
                    <a:lnB w="12699">
                      <a:solidFill>
                        <a:srgbClr val="307CEC"/>
                      </a:solidFill>
                      <a:prstDash val="solid"/>
                    </a:lnB>
                  </a:tcPr>
                </a:tc>
                <a:tc rowSpan="3">
                  <a:txBody>
                    <a:bodyPr/>
                    <a:lstStyle/>
                    <a:p>
                      <a:pPr>
                        <a:lnSpc>
                          <a:spcPct val="100000"/>
                        </a:lnSpc>
                      </a:pPr>
                      <a:r>
                        <a:rPr lang="en-US" altLang="zh-CN" sz="600" dirty="0">
                          <a:solidFill>
                            <a:srgbClr val="000000"/>
                          </a:solidFill>
                          <a:latin typeface="Times New Roman"/>
                          <a:ea typeface="Times New Roman"/>
                        </a:rPr>
                        <a:t> </a:t>
                      </a:r>
                    </a:p>
                  </a:txBody>
                  <a:tcPr marL="0" marR="0" marT="0" marB="0">
                    <a:lnL w="12699">
                      <a:solidFill>
                        <a:srgbClr val="C37043"/>
                      </a:solidFill>
                      <a:prstDash val="solid"/>
                    </a:lnL>
                    <a:lnT w="38287">
                      <a:solidFill>
                        <a:srgbClr val="C37043"/>
                      </a:solidFill>
                      <a:prstDash val="solid"/>
                    </a:lnT>
                  </a:tcPr>
                </a:tc>
                <a:tc vMerge="1">
                  <a:txBody>
                    <a:bodyPr/>
                    <a:lstStyle/>
                    <a:p>
                      <a:endParaRPr/>
                    </a:p>
                  </a:txBody>
                  <a:tcPr marL="0" marR="0" marT="0" marB="0"/>
                </a:tc>
                <a:tc rowSpan="3">
                  <a:txBody>
                    <a:bodyPr/>
                    <a:lstStyle/>
                    <a:p>
                      <a:pPr>
                        <a:lnSpc>
                          <a:spcPct val="100000"/>
                        </a:lnSpc>
                      </a:pPr>
                      <a:r>
                        <a:rPr lang="en-US" altLang="zh-CN" sz="600" dirty="0">
                          <a:solidFill>
                            <a:srgbClr val="000000"/>
                          </a:solidFill>
                          <a:latin typeface="Times New Roman"/>
                          <a:ea typeface="Times New Roman"/>
                        </a:rPr>
                        <a:t> </a:t>
                      </a:r>
                    </a:p>
                  </a:txBody>
                  <a:tcPr marL="0" marR="0" marT="0" marB="0">
                    <a:lnT w="28576">
                      <a:solidFill>
                        <a:srgbClr val="C37043"/>
                      </a:solidFill>
                      <a:prstDash val="solid"/>
                    </a:lnT>
                  </a:tcPr>
                </a:tc>
                <a:extLst>
                  <a:ext uri="{0D108BD9-81ED-4DB2-BD59-A6C34878D82A}">
                    <a16:rowId xmlns:a16="http://schemas.microsoft.com/office/drawing/2014/main" val="10001"/>
                  </a:ext>
                </a:extLst>
              </a:tr>
              <a:tr h="366533">
                <a:tc vMerge="1">
                  <a:txBody>
                    <a:bodyPr/>
                    <a:lstStyle/>
                    <a:p>
                      <a:endParaRPr/>
                    </a:p>
                  </a:txBody>
                  <a:tcPr marL="0" marR="0" marT="0" marB="0">
                    <a:lnR w="12699">
                      <a:solidFill>
                        <a:srgbClr val="307CEC"/>
                      </a:solidFill>
                      <a:prstDash val="solid"/>
                    </a:lnR>
                    <a:lnB w="12699">
                      <a:solidFill>
                        <a:srgbClr val="C37043"/>
                      </a:solidFill>
                      <a:prstDash val="solid"/>
                    </a:lnB>
                  </a:tcPr>
                </a:tc>
                <a:tc>
                  <a:txBody>
                    <a:bodyPr/>
                    <a:lstStyle/>
                    <a:p>
                      <a:pPr>
                        <a:lnSpc>
                          <a:spcPct val="100000"/>
                        </a:lnSpc>
                      </a:pPr>
                      <a:r>
                        <a:rPr lang="en-US" altLang="zh-CN" sz="600" dirty="0">
                          <a:solidFill>
                            <a:srgbClr val="000000"/>
                          </a:solidFill>
                          <a:latin typeface="Times New Roman"/>
                          <a:ea typeface="Times New Roman"/>
                        </a:rPr>
                        <a:t> </a:t>
                      </a:r>
                    </a:p>
                  </a:txBody>
                  <a:tcPr marL="0" marR="0" marT="0" marB="0">
                    <a:lnT w="12699">
                      <a:solidFill>
                        <a:srgbClr val="307CEC"/>
                      </a:solidFill>
                      <a:prstDash val="solid"/>
                    </a:lnT>
                    <a:lnB w="12699">
                      <a:solidFill>
                        <a:srgbClr val="C37043"/>
                      </a:solidFill>
                      <a:prstDash val="solid"/>
                    </a:lnB>
                  </a:tcPr>
                </a:tc>
                <a:tc vMerge="1">
                  <a:txBody>
                    <a:bodyPr/>
                    <a:lstStyle/>
                    <a:p>
                      <a:endParaRPr/>
                    </a:p>
                  </a:txBody>
                  <a:tcPr marL="0" marR="0" marT="0" marB="0">
                    <a:lnL w="12699">
                      <a:solidFill>
                        <a:srgbClr val="C37043"/>
                      </a:solidFill>
                      <a:prstDash val="solid"/>
                    </a:lnL>
                    <a:lnT w="38287">
                      <a:solidFill>
                        <a:srgbClr val="C37043"/>
                      </a:solidFill>
                      <a:prstDash val="solid"/>
                    </a:lnT>
                  </a:tcPr>
                </a:tc>
                <a:tc vMerge="1">
                  <a:txBody>
                    <a:bodyPr/>
                    <a:lstStyle/>
                    <a:p>
                      <a:endParaRPr/>
                    </a:p>
                  </a:txBody>
                  <a:tcPr marL="0" marR="0" marT="0" marB="0"/>
                </a:tc>
                <a:tc vMerge="1">
                  <a:txBody>
                    <a:bodyPr/>
                    <a:lstStyle/>
                    <a:p>
                      <a:endParaRPr/>
                    </a:p>
                  </a:txBody>
                  <a:tcPr marL="0" marR="0" marT="0" marB="0">
                    <a:lnT w="28576">
                      <a:solidFill>
                        <a:srgbClr val="C37043"/>
                      </a:solidFill>
                      <a:prstDash val="solid"/>
                    </a:lnT>
                  </a:tcPr>
                </a:tc>
                <a:extLst>
                  <a:ext uri="{0D108BD9-81ED-4DB2-BD59-A6C34878D82A}">
                    <a16:rowId xmlns:a16="http://schemas.microsoft.com/office/drawing/2014/main" val="10002"/>
                  </a:ext>
                </a:extLst>
              </a:tr>
              <a:tr h="1213026">
                <a:tc gridSpan="2">
                  <a:txBody>
                    <a:bodyPr/>
                    <a:lstStyle/>
                    <a:p>
                      <a:pPr marL="78740" hangingPunct="0">
                        <a:lnSpc>
                          <a:spcPct val="97500"/>
                        </a:lnSpc>
                        <a:spcBef>
                          <a:spcPts val="229"/>
                        </a:spcBef>
                      </a:pPr>
                      <a:r>
                        <a:rPr lang="en-US" altLang="zh-CN" sz="1800" b="1" dirty="0">
                          <a:solidFill>
                            <a:srgbClr val="FE0000"/>
                          </a:solidFill>
                          <a:latin typeface="Calibri"/>
                          <a:ea typeface="Calibri"/>
                        </a:rPr>
                        <a:t>Giảm</a:t>
                      </a:r>
                      <a:r>
                        <a:rPr lang="en-US" altLang="zh-CN" sz="1800" b="1" dirty="0">
                          <a:solidFill>
                            <a:srgbClr val="FE0000"/>
                          </a:solidFill>
                          <a:latin typeface="Calibri"/>
                          <a:cs typeface="Calibri"/>
                        </a:rPr>
                        <a:t> </a:t>
                      </a:r>
                      <a:r>
                        <a:rPr lang="en-US" altLang="zh-CN" sz="1800" b="1" dirty="0">
                          <a:solidFill>
                            <a:srgbClr val="FE0000"/>
                          </a:solidFill>
                          <a:latin typeface="Calibri"/>
                          <a:ea typeface="Calibri"/>
                        </a:rPr>
                        <a:t>thể</a:t>
                      </a:r>
                      <a:r>
                        <a:rPr lang="en-US" altLang="zh-CN" sz="1800" b="1" dirty="0">
                          <a:solidFill>
                            <a:srgbClr val="FE0000"/>
                          </a:solidFill>
                          <a:latin typeface="Calibri"/>
                          <a:cs typeface="Calibri"/>
                        </a:rPr>
                        <a:t> </a:t>
                      </a:r>
                      <a:r>
                        <a:rPr lang="en-US" altLang="zh-CN" sz="1800" b="1" dirty="0">
                          <a:solidFill>
                            <a:srgbClr val="FE0000"/>
                          </a:solidFill>
                          <a:latin typeface="Calibri"/>
                          <a:ea typeface="Calibri"/>
                        </a:rPr>
                        <a:t>Fch</a:t>
                      </a:r>
                      <a:r>
                        <a:rPr lang="en-US" altLang="zh-CN" sz="1800" b="1" dirty="0">
                          <a:solidFill>
                            <a:srgbClr val="FE0000"/>
                          </a:solidFill>
                          <a:latin typeface="Calibri"/>
                          <a:cs typeface="Calibri"/>
                        </a:rPr>
                        <a:t> </a:t>
                      </a:r>
                      <a:r>
                        <a:rPr lang="en-US" altLang="zh-CN" sz="1800" b="1" dirty="0">
                          <a:solidFill>
                            <a:srgbClr val="FE0000"/>
                          </a:solidFill>
                          <a:latin typeface="Calibri"/>
                          <a:ea typeface="Calibri"/>
                        </a:rPr>
                        <a:t>tuần</a:t>
                      </a:r>
                      <a:r>
                        <a:rPr lang="en-US" altLang="zh-CN" sz="1800" b="1" spc="55" dirty="0">
                          <a:solidFill>
                            <a:srgbClr val="FE0000"/>
                          </a:solidFill>
                          <a:latin typeface="Calibri"/>
                          <a:cs typeface="Calibri"/>
                        </a:rPr>
                        <a:t> </a:t>
                      </a:r>
                      <a:r>
                        <a:rPr lang="en-US" altLang="zh-CN" sz="1800" b="1" dirty="0">
                          <a:solidFill>
                            <a:srgbClr val="FE0000"/>
                          </a:solidFill>
                          <a:latin typeface="Calibri"/>
                          <a:ea typeface="Calibri"/>
                        </a:rPr>
                        <a:t>hoàn:</a:t>
                      </a:r>
                      <a:r>
                        <a:rPr lang="en-US" altLang="zh-CN" sz="1800" b="1" dirty="0">
                          <a:solidFill>
                            <a:srgbClr val="FE0000"/>
                          </a:solidFill>
                          <a:latin typeface="Calibri"/>
                          <a:cs typeface="Calibri"/>
                        </a:rPr>
                        <a:t> </a:t>
                      </a:r>
                      <a:r>
                        <a:rPr lang="en-US" altLang="zh-CN" sz="1800" spc="-25" dirty="0">
                          <a:solidFill>
                            <a:srgbClr val="000000"/>
                          </a:solidFill>
                          <a:latin typeface="Calibri"/>
                          <a:ea typeface="Calibri"/>
                        </a:rPr>
                        <a:t>Nôn</a:t>
                      </a:r>
                      <a:r>
                        <a:rPr lang="en-US" altLang="zh-CN" sz="1800" spc="5" dirty="0">
                          <a:solidFill>
                            <a:srgbClr val="000000"/>
                          </a:solidFill>
                          <a:latin typeface="Calibri"/>
                          <a:cs typeface="Calibri"/>
                        </a:rPr>
                        <a:t> </a:t>
                      </a:r>
                      <a:r>
                        <a:rPr lang="en-US" altLang="zh-CN" sz="1800" spc="-15" dirty="0">
                          <a:solidFill>
                            <a:srgbClr val="000000"/>
                          </a:solidFill>
                          <a:latin typeface="Calibri"/>
                          <a:ea typeface="Calibri"/>
                        </a:rPr>
                        <a:t>ói</a:t>
                      </a:r>
                    </a:p>
                    <a:p>
                      <a:pPr marL="78740" hangingPunct="0">
                        <a:lnSpc>
                          <a:spcPct val="100833"/>
                        </a:lnSpc>
                        <a:spcBef>
                          <a:spcPts val="110"/>
                        </a:spcBef>
                      </a:pPr>
                      <a:r>
                        <a:rPr lang="en-US" altLang="zh-CN" sz="1800" spc="25" dirty="0">
                          <a:solidFill>
                            <a:srgbClr val="000000"/>
                          </a:solidFill>
                          <a:latin typeface="Calibri"/>
                          <a:ea typeface="Calibri"/>
                        </a:rPr>
                        <a:t>Tiêu</a:t>
                      </a:r>
                      <a:r>
                        <a:rPr lang="en-US" altLang="zh-CN" sz="1800" spc="-194" dirty="0">
                          <a:solidFill>
                            <a:srgbClr val="000000"/>
                          </a:solidFill>
                          <a:latin typeface="Calibri"/>
                          <a:cs typeface="Calibri"/>
                        </a:rPr>
                        <a:t> </a:t>
                      </a:r>
                      <a:r>
                        <a:rPr lang="en-US" altLang="zh-CN" sz="1800" spc="30" dirty="0">
                          <a:solidFill>
                            <a:srgbClr val="000000"/>
                          </a:solidFill>
                          <a:latin typeface="Calibri"/>
                          <a:ea typeface="Calibri"/>
                        </a:rPr>
                        <a:t>chảy</a:t>
                      </a:r>
                      <a:r>
                        <a:rPr lang="en-US" altLang="zh-CN" sz="1800" dirty="0">
                          <a:solidFill>
                            <a:srgbClr val="000000"/>
                          </a:solidFill>
                          <a:latin typeface="Calibri"/>
                          <a:cs typeface="Calibri"/>
                        </a:rPr>
                        <a:t> </a:t>
                      </a:r>
                      <a:r>
                        <a:t/>
                      </a:r>
                      <a:br/>
                      <a:r>
                        <a:rPr lang="en-US" altLang="zh-CN" sz="1800" spc="-40" dirty="0">
                          <a:solidFill>
                            <a:srgbClr val="000000"/>
                          </a:solidFill>
                          <a:latin typeface="Calibri"/>
                          <a:ea typeface="Calibri"/>
                        </a:rPr>
                        <a:t>Sốt</a:t>
                      </a:r>
                    </a:p>
                  </a:txBody>
                  <a:tcPr marL="0" marR="0" marT="0" marB="0">
                    <a:lnL w="12699">
                      <a:solidFill>
                        <a:srgbClr val="C37043"/>
                      </a:solidFill>
                      <a:prstDash val="solid"/>
                    </a:lnL>
                    <a:lnR w="12699">
                      <a:solidFill>
                        <a:srgbClr val="C37043"/>
                      </a:solidFill>
                      <a:prstDash val="solid"/>
                    </a:lnR>
                    <a:lnT w="12699">
                      <a:solidFill>
                        <a:srgbClr val="C37043"/>
                      </a:solidFill>
                      <a:prstDash val="solid"/>
                    </a:lnT>
                    <a:lnB w="12699">
                      <a:solidFill>
                        <a:srgbClr val="C37043"/>
                      </a:solidFill>
                      <a:prstDash val="solid"/>
                    </a:lnB>
                  </a:tcPr>
                </a:tc>
                <a:tc hMerge="1">
                  <a:txBody>
                    <a:bodyPr/>
                    <a:lstStyle/>
                    <a:p>
                      <a:endParaRPr/>
                    </a:p>
                  </a:txBody>
                  <a:tcPr marL="0" marR="0" marT="0" marB="0">
                    <a:lnL w="12699">
                      <a:solidFill>
                        <a:srgbClr val="C37043"/>
                      </a:solidFill>
                      <a:prstDash val="solid"/>
                    </a:lnL>
                    <a:lnR w="12699">
                      <a:solidFill>
                        <a:srgbClr val="C37043"/>
                      </a:solidFill>
                      <a:prstDash val="solid"/>
                    </a:lnR>
                    <a:lnT w="12699">
                      <a:solidFill>
                        <a:srgbClr val="C37043"/>
                      </a:solidFill>
                      <a:prstDash val="solid"/>
                    </a:lnT>
                    <a:lnB w="12699">
                      <a:solidFill>
                        <a:srgbClr val="C37043"/>
                      </a:solidFill>
                      <a:prstDash val="solid"/>
                    </a:lnB>
                  </a:tcPr>
                </a:tc>
                <a:tc vMerge="1">
                  <a:txBody>
                    <a:bodyPr/>
                    <a:lstStyle/>
                    <a:p>
                      <a:endParaRPr/>
                    </a:p>
                  </a:txBody>
                  <a:tcPr marL="0" marR="0" marT="0" marB="0">
                    <a:lnL w="12699">
                      <a:solidFill>
                        <a:srgbClr val="C37043"/>
                      </a:solidFill>
                      <a:prstDash val="solid"/>
                    </a:lnL>
                    <a:lnT w="38287">
                      <a:solidFill>
                        <a:srgbClr val="C37043"/>
                      </a:solidFill>
                      <a:prstDash val="solid"/>
                    </a:lnT>
                  </a:tcPr>
                </a:tc>
                <a:tc vMerge="1">
                  <a:txBody>
                    <a:bodyPr/>
                    <a:lstStyle/>
                    <a:p>
                      <a:endParaRPr/>
                    </a:p>
                  </a:txBody>
                  <a:tcPr marL="0" marR="0" marT="0" marB="0"/>
                </a:tc>
                <a:tc vMerge="1">
                  <a:txBody>
                    <a:bodyPr/>
                    <a:lstStyle/>
                    <a:p>
                      <a:endParaRPr/>
                    </a:p>
                  </a:txBody>
                  <a:tcPr marL="0" marR="0" marT="0" marB="0">
                    <a:lnT w="28576">
                      <a:solidFill>
                        <a:srgbClr val="C37043"/>
                      </a:solidFill>
                      <a:prstDash val="solid"/>
                    </a:lnT>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9"/>
          <a:stretch>
            <a:fillRect/>
          </a:stretch>
        </p:blipFill>
        <p:spPr>
          <a:xfrm>
            <a:off x="6886" y="0"/>
            <a:ext cx="12077204"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p:cNvPicPr>
            <a:picLocks noChangeAspect="1"/>
          </p:cNvPicPr>
          <p:nvPr/>
        </p:nvPicPr>
        <p:blipFill>
          <a:blip r:embed="rId3"/>
          <a:stretch>
            <a:fillRect/>
          </a:stretch>
        </p:blipFill>
        <p:spPr>
          <a:xfrm>
            <a:off x="220979" y="144780"/>
            <a:ext cx="746760" cy="670560"/>
          </a:xfrm>
          <a:prstGeom prst="rect">
            <a:avLst/>
          </a:prstGeom>
        </p:spPr>
      </p:pic>
      <p:sp>
        <p:nvSpPr>
          <p:cNvPr id="2" name="TextBox 45"/>
          <p:cNvSpPr txBox="1"/>
          <p:nvPr/>
        </p:nvSpPr>
        <p:spPr>
          <a:xfrm>
            <a:off x="4527550" y="705313"/>
            <a:ext cx="3261948" cy="575627"/>
          </a:xfrm>
          <a:prstGeom prst="rect">
            <a:avLst/>
          </a:prstGeom>
          <a:noFill/>
        </p:spPr>
        <p:txBody>
          <a:bodyPr wrap="square" lIns="0" tIns="0" rIns="0" bIns="0" rtlCol="0">
            <a:spAutoFit/>
          </a:bodyPr>
          <a:lstStyle/>
          <a:p>
            <a:pPr marL="0">
              <a:lnSpc>
                <a:spcPct val="102083"/>
              </a:lnSpc>
            </a:pPr>
            <a:r>
              <a:rPr lang="en-US" altLang="zh-CN" sz="3700" b="1" dirty="0">
                <a:solidFill>
                  <a:srgbClr val="FE0000"/>
                </a:solidFill>
                <a:latin typeface="Calibri"/>
                <a:ea typeface="Calibri"/>
              </a:rPr>
              <a:t>SINH</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BỆNH</a:t>
            </a:r>
            <a:r>
              <a:rPr lang="en-US" altLang="zh-CN" sz="3700" b="1" spc="50" dirty="0">
                <a:solidFill>
                  <a:srgbClr val="FE0000"/>
                </a:solidFill>
                <a:latin typeface="Calibri"/>
                <a:cs typeface="Calibri"/>
              </a:rPr>
              <a:t> </a:t>
            </a:r>
            <a:r>
              <a:rPr lang="en-US" altLang="zh-CN" sz="3700" b="1" dirty="0">
                <a:solidFill>
                  <a:srgbClr val="FE0000"/>
                </a:solidFill>
                <a:latin typeface="Calibri"/>
                <a:ea typeface="Calibri"/>
              </a:rPr>
              <a:t>HỌC</a:t>
            </a:r>
          </a:p>
        </p:txBody>
      </p:sp>
      <p:sp>
        <p:nvSpPr>
          <p:cNvPr id="46" name="TextBox 46"/>
          <p:cNvSpPr txBox="1"/>
          <p:nvPr/>
        </p:nvSpPr>
        <p:spPr>
          <a:xfrm>
            <a:off x="929639" y="1715369"/>
            <a:ext cx="9785350" cy="3267456"/>
          </a:xfrm>
          <a:prstGeom prst="rect">
            <a:avLst/>
          </a:prstGeom>
          <a:noFill/>
        </p:spPr>
        <p:txBody>
          <a:bodyPr wrap="square" lIns="0" tIns="0" rIns="0" bIns="0" rtlCol="0">
            <a:spAutoFit/>
          </a:bodyPr>
          <a:lstStyle/>
          <a:p>
            <a:pPr marL="0">
              <a:lnSpc>
                <a:spcPct val="1016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b="1" dirty="0">
                <a:solidFill>
                  <a:srgbClr val="FE0000"/>
                </a:solidFill>
                <a:latin typeface="Calibri"/>
                <a:ea typeface="Calibri"/>
              </a:rPr>
              <a:t>P</a:t>
            </a:r>
            <a:r>
              <a:rPr lang="en-US" altLang="zh-CN" sz="2400" b="1" i="1" dirty="0">
                <a:solidFill>
                  <a:srgbClr val="FE0000"/>
                </a:solidFill>
                <a:latin typeface="Calibri"/>
                <a:ea typeface="Calibri"/>
              </a:rPr>
              <a:t>.</a:t>
            </a:r>
            <a:r>
              <a:rPr lang="en-US" altLang="zh-CN" sz="2400" b="1" i="1" dirty="0">
                <a:solidFill>
                  <a:srgbClr val="FE0000"/>
                </a:solidFill>
                <a:latin typeface="Calibri"/>
                <a:cs typeface="Calibri"/>
              </a:rPr>
              <a:t> </a:t>
            </a:r>
            <a:r>
              <a:rPr lang="en-US" altLang="zh-CN" sz="2400" b="1" i="1" dirty="0">
                <a:solidFill>
                  <a:srgbClr val="FE0000"/>
                </a:solidFill>
                <a:latin typeface="Calibri"/>
                <a:ea typeface="Calibri"/>
              </a:rPr>
              <a:t>vivax</a:t>
            </a:r>
            <a:r>
              <a:rPr lang="en-US" altLang="zh-CN" sz="2400" b="1" i="1" dirty="0">
                <a:solidFill>
                  <a:srgbClr val="FE0000"/>
                </a:solidFill>
                <a:latin typeface="Calibri"/>
                <a:cs typeface="Calibri"/>
              </a:rPr>
              <a:t> </a:t>
            </a:r>
            <a:r>
              <a:rPr lang="en-US" altLang="zh-CN" sz="2400" b="1" i="1" dirty="0">
                <a:solidFill>
                  <a:srgbClr val="FE0000"/>
                </a:solidFill>
                <a:latin typeface="Calibri"/>
                <a:ea typeface="Calibri"/>
              </a:rPr>
              <a:t>và</a:t>
            </a:r>
            <a:r>
              <a:rPr lang="en-US" altLang="zh-CN" sz="2400" b="1" i="1" dirty="0">
                <a:solidFill>
                  <a:srgbClr val="FE0000"/>
                </a:solidFill>
                <a:latin typeface="Calibri"/>
                <a:cs typeface="Calibri"/>
              </a:rPr>
              <a:t> </a:t>
            </a:r>
            <a:r>
              <a:rPr lang="en-US" altLang="zh-CN" sz="2400" b="1" i="1" dirty="0">
                <a:solidFill>
                  <a:srgbClr val="FE0000"/>
                </a:solidFill>
                <a:latin typeface="Calibri"/>
                <a:ea typeface="Calibri"/>
              </a:rPr>
              <a:t>P.</a:t>
            </a:r>
            <a:r>
              <a:rPr lang="en-US" altLang="zh-CN" sz="2400" b="1" i="1" spc="-40" dirty="0">
                <a:solidFill>
                  <a:srgbClr val="FE0000"/>
                </a:solidFill>
                <a:latin typeface="Calibri"/>
                <a:cs typeface="Calibri"/>
              </a:rPr>
              <a:t> </a:t>
            </a:r>
            <a:r>
              <a:rPr lang="en-US" altLang="zh-CN" sz="2400" b="1" i="1" dirty="0">
                <a:solidFill>
                  <a:srgbClr val="FE0000"/>
                </a:solidFill>
                <a:latin typeface="Calibri"/>
                <a:ea typeface="Calibri"/>
              </a:rPr>
              <a:t>ovale</a:t>
            </a:r>
            <a:r>
              <a:rPr lang="en-US" altLang="zh-CN" sz="2400" b="1" dirty="0">
                <a:solidFill>
                  <a:srgbClr val="FE0000"/>
                </a:solidFill>
                <a:latin typeface="Calibri"/>
                <a:ea typeface="Calibri"/>
              </a:rPr>
              <a:t>:</a:t>
            </a:r>
          </a:p>
          <a:p>
            <a:pPr>
              <a:lnSpc>
                <a:spcPts val="1460"/>
              </a:lnSpc>
            </a:pPr>
            <a:endParaRPr lang="en-US" dirty="0" smtClean="0"/>
          </a:p>
          <a:p>
            <a:pPr marL="0" indent="457200">
              <a:lnSpc>
                <a:spcPct val="101666"/>
              </a:lnSpc>
            </a:pPr>
            <a:r>
              <a:rPr lang="en-US" altLang="zh-CN" sz="2400" dirty="0">
                <a:solidFill>
                  <a:srgbClr val="000000"/>
                </a:solidFill>
                <a:latin typeface="Calibri"/>
                <a:ea typeface="Calibri"/>
              </a:rPr>
              <a:t>Thiếu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lách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vỡ</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lách</a:t>
            </a:r>
          </a:p>
          <a:p>
            <a:pPr>
              <a:lnSpc>
                <a:spcPts val="1364"/>
              </a:lnSpc>
            </a:pPr>
            <a:endParaRPr lang="en-US" dirty="0" smtClean="0"/>
          </a:p>
          <a:p>
            <a:pPr marL="0" indent="457200">
              <a:lnSpc>
                <a:spcPct val="101666"/>
              </a:lnSpc>
            </a:pPr>
            <a:r>
              <a:rPr lang="en-US" altLang="zh-CN" sz="2400" dirty="0">
                <a:solidFill>
                  <a:srgbClr val="000000"/>
                </a:solidFill>
                <a:latin typeface="Calibri"/>
                <a:ea typeface="Calibri"/>
              </a:rPr>
              <a:t>SR</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P.</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vivax:</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não,</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spc="-45" dirty="0">
                <a:solidFill>
                  <a:srgbClr val="000000"/>
                </a:solidFill>
                <a:latin typeface="Calibri"/>
                <a:cs typeface="Calibri"/>
              </a:rPr>
              <a:t> </a:t>
            </a:r>
            <a:r>
              <a:rPr lang="en-US" altLang="zh-CN" sz="2400" dirty="0">
                <a:solidFill>
                  <a:srgbClr val="000000"/>
                </a:solidFill>
                <a:latin typeface="Calibri"/>
                <a:ea typeface="Calibri"/>
              </a:rPr>
              <a:t>hấp</a:t>
            </a:r>
          </a:p>
          <a:p>
            <a:pPr>
              <a:lnSpc>
                <a:spcPts val="1964"/>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34" dirty="0">
                <a:solidFill>
                  <a:srgbClr val="FE0000"/>
                </a:solidFill>
                <a:latin typeface="Arial"/>
                <a:cs typeface="Arial"/>
              </a:rPr>
              <a:t> </a:t>
            </a:r>
            <a:r>
              <a:rPr lang="en-US" altLang="zh-CN" sz="2400" b="1" i="1" dirty="0">
                <a:solidFill>
                  <a:srgbClr val="FE0000"/>
                </a:solidFill>
                <a:latin typeface="Calibri"/>
                <a:ea typeface="Calibri"/>
              </a:rPr>
              <a:t>P.</a:t>
            </a:r>
            <a:r>
              <a:rPr lang="en-US" altLang="zh-CN" sz="2400" b="1" i="1" spc="34" dirty="0">
                <a:solidFill>
                  <a:srgbClr val="FE0000"/>
                </a:solidFill>
                <a:latin typeface="Calibri"/>
                <a:cs typeface="Calibri"/>
              </a:rPr>
              <a:t> </a:t>
            </a:r>
            <a:r>
              <a:rPr lang="en-US" altLang="zh-CN" sz="2400" b="1" i="1" dirty="0">
                <a:solidFill>
                  <a:srgbClr val="FE0000"/>
                </a:solidFill>
                <a:latin typeface="Calibri"/>
                <a:ea typeface="Calibri"/>
              </a:rPr>
              <a:t>malariae:</a:t>
            </a:r>
            <a:r>
              <a:rPr lang="en-US" altLang="zh-CN" sz="2400" b="1" i="1" spc="30" dirty="0">
                <a:solidFill>
                  <a:srgbClr val="FE0000"/>
                </a:solidFill>
                <a:latin typeface="Calibri"/>
                <a:cs typeface="Calibri"/>
              </a:rPr>
              <a:t> </a:t>
            </a:r>
            <a:r>
              <a:rPr lang="en-US" altLang="zh-CN" sz="2400" dirty="0">
                <a:solidFill>
                  <a:srgbClr val="000000"/>
                </a:solidFill>
                <a:latin typeface="Calibri"/>
                <a:ea typeface="Calibri"/>
              </a:rPr>
              <a:t>sốt,</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lạnh</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run,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lách</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to</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sau</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nhiều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năm</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nhiễm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không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triệu</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chứng</a:t>
            </a:r>
          </a:p>
          <a:p>
            <a:pPr>
              <a:lnSpc>
                <a:spcPts val="1989"/>
              </a:lnSpc>
            </a:pPr>
            <a:endParaRPr lang="en-US" dirty="0" smtClean="0"/>
          </a:p>
          <a:p>
            <a:pPr marL="0">
              <a:lnSpc>
                <a:spcPct val="1016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b="1" dirty="0">
                <a:solidFill>
                  <a:srgbClr val="FE0000"/>
                </a:solidFill>
                <a:latin typeface="Calibri"/>
                <a:ea typeface="Calibri"/>
              </a:rPr>
              <a:t>P.</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knowlesi:</a:t>
            </a:r>
            <a:r>
              <a:rPr lang="en-US" altLang="zh-CN" sz="2400" b="1" dirty="0">
                <a:solidFill>
                  <a:srgbClr val="FE0000"/>
                </a:solidFill>
                <a:latin typeface="Calibri"/>
                <a:cs typeface="Calibri"/>
              </a:rPr>
              <a:t> </a:t>
            </a:r>
            <a:r>
              <a:rPr lang="en-US" altLang="zh-CN" sz="2400" dirty="0">
                <a:solidFill>
                  <a:srgbClr val="000000"/>
                </a:solidFill>
                <a:latin typeface="Calibri"/>
                <a:ea typeface="Calibri"/>
              </a:rPr>
              <a:t>nặng,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tử</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vong: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toan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chuyển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hóa,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thận,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hấp,</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thiếu</a:t>
            </a:r>
          </a:p>
          <a:p>
            <a:pPr>
              <a:lnSpc>
                <a:spcPts val="1364"/>
              </a:lnSpc>
            </a:pPr>
            <a:endParaRPr lang="en-US" dirty="0" smtClean="0"/>
          </a:p>
          <a:p>
            <a:pPr marL="0" indent="228600">
              <a:lnSpc>
                <a:spcPct val="101666"/>
              </a:lnSpc>
            </a:pPr>
            <a:r>
              <a:rPr lang="en-US" altLang="zh-CN" sz="2400" dirty="0">
                <a:solidFill>
                  <a:srgbClr val="000000"/>
                </a:solidFill>
                <a:latin typeface="Calibri"/>
                <a:ea typeface="Calibri"/>
              </a:rPr>
              <a:t>máu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mạn,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hạ</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áp,</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mật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KST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cao.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8"/>
          <p:cNvPicPr>
            <a:picLocks noChangeAspect="1"/>
          </p:cNvPicPr>
          <p:nvPr/>
        </p:nvPicPr>
        <p:blipFill>
          <a:blip r:embed="rId3"/>
          <a:stretch>
            <a:fillRect/>
          </a:stretch>
        </p:blipFill>
        <p:spPr>
          <a:xfrm>
            <a:off x="220979" y="144780"/>
            <a:ext cx="746760" cy="670560"/>
          </a:xfrm>
          <a:prstGeom prst="rect">
            <a:avLst/>
          </a:prstGeom>
        </p:spPr>
      </p:pic>
      <p:sp>
        <p:nvSpPr>
          <p:cNvPr id="2" name="TextBox 48"/>
          <p:cNvSpPr txBox="1"/>
          <p:nvPr/>
        </p:nvSpPr>
        <p:spPr>
          <a:xfrm>
            <a:off x="4518405" y="705313"/>
            <a:ext cx="3261947" cy="575627"/>
          </a:xfrm>
          <a:prstGeom prst="rect">
            <a:avLst/>
          </a:prstGeom>
          <a:noFill/>
        </p:spPr>
        <p:txBody>
          <a:bodyPr wrap="square" lIns="0" tIns="0" rIns="0" bIns="0" rtlCol="0">
            <a:spAutoFit/>
          </a:bodyPr>
          <a:lstStyle/>
          <a:p>
            <a:pPr marL="0">
              <a:lnSpc>
                <a:spcPct val="102083"/>
              </a:lnSpc>
            </a:pPr>
            <a:r>
              <a:rPr lang="en-US" altLang="zh-CN" sz="3700" b="1" dirty="0">
                <a:solidFill>
                  <a:srgbClr val="FE0000"/>
                </a:solidFill>
                <a:latin typeface="Calibri"/>
                <a:ea typeface="Calibri"/>
              </a:rPr>
              <a:t>SINH</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BỆNH</a:t>
            </a:r>
            <a:r>
              <a:rPr lang="en-US" altLang="zh-CN" sz="3700" b="1" spc="50" dirty="0">
                <a:solidFill>
                  <a:srgbClr val="FE0000"/>
                </a:solidFill>
                <a:latin typeface="Calibri"/>
                <a:cs typeface="Calibri"/>
              </a:rPr>
              <a:t> </a:t>
            </a:r>
            <a:r>
              <a:rPr lang="en-US" altLang="zh-CN" sz="3700" b="1" dirty="0">
                <a:solidFill>
                  <a:srgbClr val="FE0000"/>
                </a:solidFill>
                <a:latin typeface="Calibri"/>
                <a:ea typeface="Calibri"/>
              </a:rPr>
              <a:t>HỌC</a:t>
            </a:r>
          </a:p>
        </p:txBody>
      </p:sp>
      <p:sp>
        <p:nvSpPr>
          <p:cNvPr id="49" name="TextBox 49"/>
          <p:cNvSpPr txBox="1"/>
          <p:nvPr/>
        </p:nvSpPr>
        <p:spPr>
          <a:xfrm>
            <a:off x="908303" y="1852528"/>
            <a:ext cx="10063681" cy="3547446"/>
          </a:xfrm>
          <a:prstGeom prst="rect">
            <a:avLst/>
          </a:prstGeom>
          <a:noFill/>
        </p:spPr>
        <p:txBody>
          <a:bodyPr wrap="square" lIns="0" tIns="0" rIns="0" bIns="0" rtlCol="0">
            <a:spAutoFit/>
          </a:bodyPr>
          <a:lstStyle/>
          <a:p>
            <a:pPr marL="0">
              <a:lnSpc>
                <a:spcPct val="101666"/>
              </a:lnSpc>
            </a:pPr>
            <a:r>
              <a:rPr lang="en-US" altLang="zh-CN" sz="2400" b="1" dirty="0">
                <a:solidFill>
                  <a:srgbClr val="FE0000"/>
                </a:solidFill>
                <a:latin typeface="Calibri"/>
                <a:ea typeface="Calibri"/>
              </a:rPr>
              <a:t>Miễn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dịch</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sau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nhiễm</a:t>
            </a:r>
            <a:r>
              <a:rPr lang="en-US" altLang="zh-CN" sz="2400" b="1" spc="-80" dirty="0">
                <a:solidFill>
                  <a:srgbClr val="FE0000"/>
                </a:solidFill>
                <a:latin typeface="Calibri"/>
                <a:cs typeface="Calibri"/>
              </a:rPr>
              <a:t> </a:t>
            </a:r>
            <a:r>
              <a:rPr lang="en-US" altLang="zh-CN" sz="2400" b="1" dirty="0">
                <a:solidFill>
                  <a:srgbClr val="FE0000"/>
                </a:solidFill>
                <a:latin typeface="Calibri"/>
                <a:ea typeface="Calibri"/>
              </a:rPr>
              <a:t>KSTSR:</a:t>
            </a:r>
          </a:p>
          <a:p>
            <a:pPr>
              <a:lnSpc>
                <a:spcPts val="146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Không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đào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thải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được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KST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nhưng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giảm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biểu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hiện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triệu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chứng</a:t>
            </a: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diễn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biến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nặng</a:t>
            </a:r>
          </a:p>
          <a:p>
            <a:pPr>
              <a:lnSpc>
                <a:spcPts val="1389"/>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10" dirty="0">
                <a:solidFill>
                  <a:srgbClr val="000000"/>
                </a:solidFill>
                <a:latin typeface="Arial"/>
                <a:cs typeface="Arial"/>
              </a:rPr>
              <a:t> </a:t>
            </a:r>
            <a:r>
              <a:rPr lang="en-US" altLang="zh-CN" sz="2400" dirty="0">
                <a:solidFill>
                  <a:srgbClr val="000000"/>
                </a:solidFill>
                <a:latin typeface="Calibri"/>
                <a:ea typeface="Calibri"/>
              </a:rPr>
              <a:t>Tăng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tuổi,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số</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lần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mắc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Arial"/>
                <a:ea typeface="Arial"/>
              </a:rPr>
              <a:t>,</a:t>
            </a:r>
            <a:r>
              <a:rPr lang="en-US" altLang="zh-CN" sz="2400" spc="-15" dirty="0">
                <a:solidFill>
                  <a:srgbClr val="000000"/>
                </a:solidFill>
                <a:latin typeface="Arial"/>
                <a:cs typeface="Arial"/>
              </a:rPr>
              <a:t> </a:t>
            </a:r>
            <a:r>
              <a:rPr lang="en-US" altLang="zh-CN" sz="2400" dirty="0">
                <a:solidFill>
                  <a:srgbClr val="000000"/>
                </a:solidFill>
                <a:latin typeface="Calibri"/>
                <a:ea typeface="Calibri"/>
              </a:rPr>
              <a:t>thời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gian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sống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rét.</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Chưa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5</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tuổi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phụ</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nữ</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lần</a:t>
            </a:r>
            <a:r>
              <a:rPr lang="en-US" altLang="zh-CN" sz="2400" spc="114" dirty="0">
                <a:solidFill>
                  <a:srgbClr val="000000"/>
                </a:solidFill>
                <a:latin typeface="Calibri"/>
                <a:cs typeface="Calibri"/>
              </a:rPr>
              <a:t> </a:t>
            </a:r>
            <a:r>
              <a:rPr lang="en-US" altLang="zh-CN" sz="2400" dirty="0">
                <a:solidFill>
                  <a:srgbClr val="000000"/>
                </a:solidFill>
                <a:latin typeface="Calibri"/>
                <a:ea typeface="Calibri"/>
              </a:rPr>
              <a:t>đầu.</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Trẻ</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IgG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từ</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mẹ</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nhau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6</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đầu</a:t>
            </a:r>
            <a:r>
              <a:rPr lang="en-US" altLang="zh-CN" sz="2400" dirty="0">
                <a:solidFill>
                  <a:srgbClr val="000000"/>
                </a:solidFill>
                <a:latin typeface="Calibri"/>
                <a:cs typeface="Calibri"/>
              </a:rPr>
              <a:t> </a:t>
            </a:r>
            <a:r>
              <a:rPr lang="en-US" altLang="zh-CN" sz="2400">
                <a:solidFill>
                  <a:srgbClr val="000000"/>
                </a:solidFill>
                <a:latin typeface="Calibri"/>
                <a:ea typeface="Calibri"/>
              </a:rPr>
              <a:t>sau</a:t>
            </a:r>
            <a:r>
              <a:rPr lang="en-US" altLang="zh-CN" sz="2400" spc="-64">
                <a:solidFill>
                  <a:srgbClr val="000000"/>
                </a:solidFill>
                <a:latin typeface="Calibri"/>
                <a:cs typeface="Calibri"/>
              </a:rPr>
              <a:t> </a:t>
            </a:r>
            <a:r>
              <a:rPr lang="en-US" altLang="zh-CN" sz="2400" smtClean="0">
                <a:solidFill>
                  <a:srgbClr val="000000"/>
                </a:solidFill>
                <a:latin typeface="Calibri"/>
                <a:ea typeface="Calibri"/>
              </a:rPr>
              <a:t>sinh giúp bảo vệ chống nhiễm KST </a:t>
            </a:r>
            <a:endParaRPr lang="en-US" altLang="zh-CN" sz="2400" dirty="0">
              <a:solidFill>
                <a:srgbClr val="000000"/>
              </a:solidFill>
              <a:latin typeface="Calibri"/>
              <a:ea typeface="Calibri"/>
            </a:endParaRP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40" dirty="0">
                <a:solidFill>
                  <a:srgbClr val="000000"/>
                </a:solidFill>
                <a:latin typeface="Arial"/>
                <a:cs typeface="Arial"/>
              </a:rPr>
              <a:t> </a:t>
            </a:r>
            <a:r>
              <a:rPr lang="en-US" altLang="zh-CN" sz="2400" dirty="0">
                <a:solidFill>
                  <a:srgbClr val="000000"/>
                </a:solidFill>
                <a:latin typeface="Calibri"/>
                <a:ea typeface="Calibri"/>
              </a:rPr>
              <a:t>Giảm</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dần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34" dirty="0">
                <a:solidFill>
                  <a:srgbClr val="000000"/>
                </a:solidFill>
                <a:latin typeface="Calibri"/>
                <a:cs typeface="Calibri"/>
              </a:rPr>
              <a:t> </a:t>
            </a:r>
            <a:r>
              <a:rPr lang="en-US" altLang="zh-CN" sz="2400">
                <a:solidFill>
                  <a:srgbClr val="000000"/>
                </a:solidFill>
                <a:latin typeface="Calibri"/>
                <a:ea typeface="Calibri"/>
              </a:rPr>
              <a:t>không</a:t>
            </a:r>
            <a:r>
              <a:rPr lang="en-US" altLang="zh-CN" sz="2400" spc="34">
                <a:solidFill>
                  <a:srgbClr val="000000"/>
                </a:solidFill>
                <a:latin typeface="Calibri"/>
                <a:cs typeface="Calibri"/>
              </a:rPr>
              <a:t> </a:t>
            </a:r>
            <a:r>
              <a:rPr lang="en-US" altLang="zh-CN" sz="2400" smtClean="0">
                <a:solidFill>
                  <a:srgbClr val="000000"/>
                </a:solidFill>
                <a:latin typeface="Calibri"/>
              </a:rPr>
              <a:t>ti</a:t>
            </a:r>
            <a:r>
              <a:rPr lang="en-US" altLang="zh-CN" sz="2400" smtClean="0">
                <a:solidFill>
                  <a:srgbClr val="000000"/>
                </a:solidFill>
                <a:latin typeface="Calibri"/>
                <a:ea typeface="Calibri"/>
              </a:rPr>
              <a:t>ếp</a:t>
            </a:r>
            <a:r>
              <a:rPr lang="en-US" altLang="zh-CN" sz="2400" spc="34" smtClean="0">
                <a:solidFill>
                  <a:srgbClr val="000000"/>
                </a:solidFill>
                <a:latin typeface="Calibri"/>
                <a:cs typeface="Calibri"/>
              </a:rPr>
              <a:t> </a:t>
            </a:r>
            <a:r>
              <a:rPr lang="en-US" altLang="zh-CN" sz="2400" dirty="0">
                <a:solidFill>
                  <a:srgbClr val="000000"/>
                </a:solidFill>
                <a:latin typeface="Calibri"/>
                <a:ea typeface="Calibri"/>
              </a:rPr>
              <a:t>xúc</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liên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tục</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với</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KSTSR.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50"/>
          <p:cNvSpPr txBox="1"/>
          <p:nvPr/>
        </p:nvSpPr>
        <p:spPr>
          <a:xfrm>
            <a:off x="5098255" y="2556724"/>
            <a:ext cx="2556070" cy="666242"/>
          </a:xfrm>
          <a:prstGeom prst="rect">
            <a:avLst/>
          </a:prstGeom>
          <a:noFill/>
        </p:spPr>
        <p:txBody>
          <a:bodyPr wrap="square" lIns="0" tIns="0" rIns="0" bIns="0" rtlCol="0">
            <a:spAutoFit/>
          </a:bodyPr>
          <a:lstStyle/>
          <a:p>
            <a:pPr marL="0">
              <a:lnSpc>
                <a:spcPct val="101666"/>
              </a:lnSpc>
            </a:pPr>
            <a:r>
              <a:rPr lang="en-US" altLang="zh-CN" sz="4300" b="1" spc="-40" dirty="0">
                <a:solidFill>
                  <a:srgbClr val="FE0000"/>
                </a:solidFill>
                <a:latin typeface="Calibri"/>
                <a:ea typeface="Calibri"/>
              </a:rPr>
              <a:t>LÂM</a:t>
            </a:r>
            <a:r>
              <a:rPr lang="en-US" altLang="zh-CN" sz="4300" b="1" spc="30" dirty="0">
                <a:solidFill>
                  <a:srgbClr val="FE0000"/>
                </a:solidFill>
                <a:latin typeface="Calibri"/>
                <a:cs typeface="Calibri"/>
              </a:rPr>
              <a:t> </a:t>
            </a:r>
            <a:r>
              <a:rPr lang="en-US" altLang="zh-CN" sz="4300" b="1" spc="-40" dirty="0">
                <a:solidFill>
                  <a:srgbClr val="FE0000"/>
                </a:solidFill>
                <a:latin typeface="Calibri"/>
                <a:ea typeface="Calibri"/>
              </a:rPr>
              <a:t>SÀNG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2"/>
          <p:cNvPicPr>
            <a:picLocks noChangeAspect="1"/>
          </p:cNvPicPr>
          <p:nvPr/>
        </p:nvPicPr>
        <p:blipFill>
          <a:blip r:embed="rId3"/>
          <a:stretch>
            <a:fillRect/>
          </a:stretch>
        </p:blipFill>
        <p:spPr>
          <a:xfrm>
            <a:off x="220979" y="144780"/>
            <a:ext cx="746760" cy="670560"/>
          </a:xfrm>
          <a:prstGeom prst="rect">
            <a:avLst/>
          </a:prstGeom>
        </p:spPr>
      </p:pic>
      <p:sp>
        <p:nvSpPr>
          <p:cNvPr id="2" name="TextBox 52"/>
          <p:cNvSpPr txBox="1"/>
          <p:nvPr/>
        </p:nvSpPr>
        <p:spPr>
          <a:xfrm>
            <a:off x="5041487" y="504145"/>
            <a:ext cx="2216725" cy="575627"/>
          </a:xfrm>
          <a:prstGeom prst="rect">
            <a:avLst/>
          </a:prstGeom>
          <a:noFill/>
        </p:spPr>
        <p:txBody>
          <a:bodyPr wrap="square" lIns="0" tIns="0" rIns="0" bIns="0" rtlCol="0">
            <a:spAutoFit/>
          </a:bodyPr>
          <a:lstStyle/>
          <a:p>
            <a:pPr marL="0">
              <a:lnSpc>
                <a:spcPct val="102083"/>
              </a:lnSpc>
            </a:pPr>
            <a:r>
              <a:rPr lang="en-US" altLang="zh-CN" sz="3700" b="1" spc="-34" dirty="0">
                <a:solidFill>
                  <a:srgbClr val="FE0000"/>
                </a:solidFill>
                <a:latin typeface="Calibri"/>
                <a:ea typeface="Calibri"/>
              </a:rPr>
              <a:t>LÂM</a:t>
            </a:r>
            <a:r>
              <a:rPr lang="en-US" altLang="zh-CN" sz="3700" b="1" spc="25" dirty="0">
                <a:solidFill>
                  <a:srgbClr val="FE0000"/>
                </a:solidFill>
                <a:latin typeface="Calibri"/>
                <a:cs typeface="Calibri"/>
              </a:rPr>
              <a:t> </a:t>
            </a:r>
            <a:r>
              <a:rPr lang="en-US" altLang="zh-CN" sz="3700" b="1" spc="-34" dirty="0">
                <a:solidFill>
                  <a:srgbClr val="FE0000"/>
                </a:solidFill>
                <a:latin typeface="Calibri"/>
                <a:ea typeface="Calibri"/>
              </a:rPr>
              <a:t>SÀNG</a:t>
            </a:r>
          </a:p>
        </p:txBody>
      </p:sp>
      <p:sp>
        <p:nvSpPr>
          <p:cNvPr id="53" name="TextBox 53"/>
          <p:cNvSpPr txBox="1"/>
          <p:nvPr/>
        </p:nvSpPr>
        <p:spPr>
          <a:xfrm>
            <a:off x="959843" y="1282552"/>
            <a:ext cx="7123666" cy="4791456"/>
          </a:xfrm>
          <a:prstGeom prst="rect">
            <a:avLst/>
          </a:prstGeom>
          <a:noFill/>
        </p:spPr>
        <p:txBody>
          <a:bodyPr wrap="square" lIns="0" tIns="0" rIns="0" bIns="0" rtlCol="0">
            <a:spAutoFit/>
          </a:bodyPr>
          <a:lstStyle/>
          <a:p>
            <a:pPr marL="0" indent="457200">
              <a:lnSpc>
                <a:spcPct val="101666"/>
              </a:lnSpc>
            </a:pPr>
            <a:r>
              <a:rPr lang="en-US" altLang="zh-CN" sz="2400" b="1" dirty="0">
                <a:solidFill>
                  <a:srgbClr val="FE0000"/>
                </a:solidFill>
                <a:latin typeface="Calibri"/>
                <a:ea typeface="Calibri"/>
              </a:rPr>
              <a:t>1.</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Thời</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kỳ</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ủ</a:t>
            </a:r>
            <a:r>
              <a:rPr lang="en-US" altLang="zh-CN" sz="2400" b="1" spc="94" dirty="0">
                <a:solidFill>
                  <a:srgbClr val="FE0000"/>
                </a:solidFill>
                <a:latin typeface="Calibri"/>
                <a:cs typeface="Calibri"/>
              </a:rPr>
              <a:t> </a:t>
            </a:r>
            <a:r>
              <a:rPr lang="en-US" altLang="zh-CN" sz="2400" b="1" dirty="0">
                <a:solidFill>
                  <a:srgbClr val="FE0000"/>
                </a:solidFill>
                <a:latin typeface="Calibri"/>
                <a:ea typeface="Calibri"/>
              </a:rPr>
              <a:t>bệnh</a:t>
            </a:r>
          </a:p>
          <a:p>
            <a:pPr>
              <a:lnSpc>
                <a:spcPts val="1000"/>
              </a:lnSpc>
            </a:pPr>
            <a:endParaRPr lang="en-US" dirty="0" smtClean="0"/>
          </a:p>
          <a:p>
            <a:pPr>
              <a:lnSpc>
                <a:spcPts val="118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Từ</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muỗi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đến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biểu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hiện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lâm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sàng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đầu</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tiên.</a:t>
            </a:r>
          </a:p>
          <a:p>
            <a:pPr>
              <a:lnSpc>
                <a:spcPts val="1000"/>
              </a:lnSpc>
            </a:pPr>
            <a:endParaRPr lang="en-US" dirty="0" smtClean="0"/>
          </a:p>
          <a:p>
            <a:pPr>
              <a:lnSpc>
                <a:spcPts val="10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30" dirty="0">
                <a:solidFill>
                  <a:srgbClr val="000000"/>
                </a:solidFill>
                <a:latin typeface="Arial"/>
                <a:cs typeface="Arial"/>
              </a:rPr>
              <a:t> </a:t>
            </a:r>
            <a:r>
              <a:rPr lang="en-US" altLang="zh-CN" sz="2400" dirty="0">
                <a:solidFill>
                  <a:srgbClr val="000000"/>
                </a:solidFill>
                <a:latin typeface="Calibri"/>
                <a:ea typeface="Calibri"/>
              </a:rPr>
              <a:t>Cảm</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giác</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khó</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chịu</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hay</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ớn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lạnh</a:t>
            </a:r>
          </a:p>
          <a:p>
            <a:pPr>
              <a:lnSpc>
                <a:spcPts val="1000"/>
              </a:lnSpc>
            </a:pPr>
            <a:endParaRPr lang="en-US" dirty="0" smtClean="0"/>
          </a:p>
          <a:p>
            <a:pPr>
              <a:lnSpc>
                <a:spcPts val="106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Thời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ủ</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trung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bình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đổi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dirty="0">
                <a:solidFill>
                  <a:srgbClr val="000000"/>
                </a:solidFill>
                <a:latin typeface="Calibri"/>
                <a:cs typeface="Calibri"/>
              </a:rPr>
              <a:t> </a:t>
            </a:r>
            <a:r>
              <a:rPr lang="en-US" altLang="zh-CN" sz="2400" b="1" dirty="0">
                <a:solidFill>
                  <a:srgbClr val="FE0000"/>
                </a:solidFill>
                <a:latin typeface="Calibri"/>
                <a:ea typeface="Calibri"/>
              </a:rPr>
              <a:t>LOẠI</a:t>
            </a:r>
            <a:r>
              <a:rPr lang="en-US" altLang="zh-CN" sz="2400" b="1" spc="75" dirty="0">
                <a:solidFill>
                  <a:srgbClr val="FE0000"/>
                </a:solidFill>
                <a:latin typeface="Calibri"/>
                <a:cs typeface="Calibri"/>
              </a:rPr>
              <a:t> </a:t>
            </a:r>
            <a:r>
              <a:rPr lang="en-US" altLang="zh-CN" sz="2400" b="1" dirty="0">
                <a:solidFill>
                  <a:srgbClr val="FE0000"/>
                </a:solidFill>
                <a:latin typeface="Calibri"/>
                <a:ea typeface="Calibri"/>
              </a:rPr>
              <a:t>KST</a:t>
            </a:r>
            <a:r>
              <a:rPr lang="en-US" altLang="zh-CN" sz="2400" dirty="0">
                <a:solidFill>
                  <a:srgbClr val="000000"/>
                </a:solidFill>
                <a:latin typeface="Calibri"/>
                <a:ea typeface="Calibri"/>
              </a:rPr>
              <a:t>:</a:t>
            </a:r>
          </a:p>
          <a:p>
            <a:pPr>
              <a:lnSpc>
                <a:spcPts val="1679"/>
              </a:lnSpc>
            </a:pPr>
            <a:endParaRPr lang="en-US" dirty="0" smtClean="0"/>
          </a:p>
          <a:p>
            <a:pPr marL="0" indent="457200">
              <a:lnSpc>
                <a:spcPct val="104166"/>
              </a:lnSpc>
            </a:pPr>
            <a:r>
              <a:rPr lang="en-US" altLang="zh-CN" sz="2400" dirty="0">
                <a:solidFill>
                  <a:srgbClr val="000000"/>
                </a:solidFill>
                <a:latin typeface="Courier New"/>
                <a:ea typeface="Courier New"/>
              </a:rPr>
              <a:t>o</a:t>
            </a:r>
            <a:r>
              <a:rPr lang="en-US" altLang="zh-CN" sz="2400" i="1" dirty="0">
                <a:solidFill>
                  <a:srgbClr val="000000"/>
                </a:solidFill>
                <a:latin typeface="Calibri"/>
                <a:ea typeface="Calibri"/>
              </a:rPr>
              <a:t>P.</a:t>
            </a:r>
            <a:r>
              <a:rPr lang="en-US" altLang="zh-CN" sz="2400" i="1" spc="-34"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i="1" spc="-40" dirty="0">
                <a:solidFill>
                  <a:srgbClr val="000000"/>
                </a:solidFill>
                <a:latin typeface="Calibri"/>
                <a:cs typeface="Calibri"/>
              </a:rPr>
              <a:t> </a:t>
            </a:r>
            <a:r>
              <a:rPr lang="en-US" altLang="zh-CN" sz="2400" dirty="0">
                <a:solidFill>
                  <a:srgbClr val="000000"/>
                </a:solidFill>
                <a:latin typeface="Calibri"/>
                <a:ea typeface="Calibri"/>
              </a:rPr>
              <a:t>12</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(9-14</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ngày)</a:t>
            </a:r>
          </a:p>
          <a:p>
            <a:pPr>
              <a:lnSpc>
                <a:spcPts val="1510"/>
              </a:lnSpc>
            </a:pPr>
            <a:endParaRPr lang="en-US" dirty="0" smtClean="0"/>
          </a:p>
          <a:p>
            <a:pPr marL="0" indent="457200">
              <a:lnSpc>
                <a:spcPct val="104166"/>
              </a:lnSpc>
            </a:pPr>
            <a:r>
              <a:rPr lang="en-US" altLang="zh-CN" sz="2400" dirty="0">
                <a:solidFill>
                  <a:srgbClr val="000000"/>
                </a:solidFill>
                <a:latin typeface="Courier New"/>
                <a:ea typeface="Courier New"/>
              </a:rPr>
              <a:t>o</a:t>
            </a:r>
            <a:r>
              <a:rPr lang="en-US" altLang="zh-CN" sz="2400" i="1" dirty="0">
                <a:solidFill>
                  <a:srgbClr val="000000"/>
                </a:solidFill>
                <a:latin typeface="Calibri"/>
                <a:ea typeface="Calibri"/>
              </a:rPr>
              <a:t>P.</a:t>
            </a:r>
            <a:r>
              <a:rPr lang="en-US" altLang="zh-CN" sz="2400" i="1" spc="-30"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i="1" spc="-34" dirty="0">
                <a:solidFill>
                  <a:srgbClr val="000000"/>
                </a:solidFill>
                <a:latin typeface="Calibri"/>
                <a:cs typeface="Calibri"/>
              </a:rPr>
              <a:t> </a:t>
            </a:r>
            <a:r>
              <a:rPr lang="en-US" altLang="zh-CN" sz="2400" dirty="0">
                <a:solidFill>
                  <a:srgbClr val="000000"/>
                </a:solidFill>
                <a:latin typeface="Calibri"/>
                <a:ea typeface="Calibri"/>
              </a:rPr>
              <a:t>14</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(8-17</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ngày)</a:t>
            </a:r>
          </a:p>
          <a:p>
            <a:pPr>
              <a:lnSpc>
                <a:spcPts val="1485"/>
              </a:lnSpc>
            </a:pPr>
            <a:endParaRPr lang="en-US" dirty="0" smtClean="0"/>
          </a:p>
          <a:p>
            <a:pPr marL="457200" hangingPunct="0">
              <a:lnSpc>
                <a:spcPct val="156250"/>
              </a:lnSpc>
            </a:pPr>
            <a:r>
              <a:rPr lang="en-US" altLang="zh-CN" sz="2400" dirty="0">
                <a:solidFill>
                  <a:srgbClr val="000000"/>
                </a:solidFill>
                <a:latin typeface="Courier New"/>
                <a:ea typeface="Courier New"/>
              </a:rPr>
              <a:t>o</a:t>
            </a:r>
            <a:r>
              <a:rPr lang="en-US" altLang="zh-CN" sz="2400" i="1" dirty="0">
                <a:solidFill>
                  <a:srgbClr val="000000"/>
                </a:solidFill>
                <a:latin typeface="Calibri"/>
                <a:ea typeface="Calibri"/>
              </a:rPr>
              <a:t>P.</a:t>
            </a:r>
            <a:r>
              <a:rPr lang="en-US" altLang="zh-CN" sz="2400" i="1" spc="-40" dirty="0">
                <a:solidFill>
                  <a:srgbClr val="000000"/>
                </a:solidFill>
                <a:latin typeface="Calibri"/>
                <a:cs typeface="Calibri"/>
              </a:rPr>
              <a:t> </a:t>
            </a:r>
            <a:r>
              <a:rPr lang="en-US" altLang="zh-CN" sz="2400" i="1" dirty="0">
                <a:solidFill>
                  <a:srgbClr val="000000"/>
                </a:solidFill>
                <a:latin typeface="Calibri"/>
                <a:ea typeface="Calibri"/>
              </a:rPr>
              <a:t>malariae:</a:t>
            </a:r>
            <a:r>
              <a:rPr lang="en-US" altLang="zh-CN" sz="2400" i="1" spc="-40" dirty="0">
                <a:solidFill>
                  <a:srgbClr val="000000"/>
                </a:solidFill>
                <a:latin typeface="Calibri"/>
                <a:cs typeface="Calibri"/>
              </a:rPr>
              <a:t> </a:t>
            </a:r>
            <a:r>
              <a:rPr lang="en-US" altLang="zh-CN" sz="2400" dirty="0">
                <a:solidFill>
                  <a:srgbClr val="000000"/>
                </a:solidFill>
                <a:latin typeface="Calibri"/>
                <a:ea typeface="Calibri"/>
              </a:rPr>
              <a:t>28</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(14-40</a:t>
            </a:r>
            <a:r>
              <a:rPr lang="en-US" altLang="zh-CN" sz="2400" spc="-45"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i="1" dirty="0">
                <a:solidFill>
                  <a:srgbClr val="000000"/>
                </a:solidFill>
                <a:latin typeface="Calibri"/>
                <a:ea typeface="Calibri"/>
              </a:rPr>
              <a:t>P.</a:t>
            </a:r>
            <a:r>
              <a:rPr lang="en-US" altLang="zh-CN" sz="2400" i="1" spc="-34" dirty="0">
                <a:solidFill>
                  <a:srgbClr val="000000"/>
                </a:solidFill>
                <a:latin typeface="Calibri"/>
                <a:cs typeface="Calibri"/>
              </a:rPr>
              <a:t> </a:t>
            </a:r>
            <a:r>
              <a:rPr lang="en-US" altLang="zh-CN" sz="2400" i="1" dirty="0">
                <a:solidFill>
                  <a:srgbClr val="000000"/>
                </a:solidFill>
                <a:latin typeface="Calibri"/>
                <a:ea typeface="Calibri"/>
              </a:rPr>
              <a:t>ovale:</a:t>
            </a:r>
            <a:r>
              <a:rPr lang="en-US" altLang="zh-CN" sz="2400" i="1" spc="-34" dirty="0">
                <a:solidFill>
                  <a:srgbClr val="000000"/>
                </a:solidFill>
                <a:latin typeface="Calibri"/>
                <a:cs typeface="Calibri"/>
              </a:rPr>
              <a:t> </a:t>
            </a:r>
            <a:r>
              <a:rPr lang="en-US" altLang="zh-CN" sz="2400" dirty="0">
                <a:solidFill>
                  <a:srgbClr val="000000"/>
                </a:solidFill>
                <a:latin typeface="Calibri"/>
                <a:ea typeface="Calibri"/>
              </a:rPr>
              <a:t>17</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(16-18</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ngày)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5"/>
          <p:cNvPicPr>
            <a:picLocks noChangeAspect="1"/>
          </p:cNvPicPr>
          <p:nvPr/>
        </p:nvPicPr>
        <p:blipFill>
          <a:blip r:embed="rId3"/>
          <a:stretch>
            <a:fillRect/>
          </a:stretch>
        </p:blipFill>
        <p:spPr>
          <a:xfrm>
            <a:off x="220979" y="144780"/>
            <a:ext cx="746760" cy="670560"/>
          </a:xfrm>
          <a:prstGeom prst="rect">
            <a:avLst/>
          </a:prstGeom>
        </p:spPr>
      </p:pic>
      <p:sp>
        <p:nvSpPr>
          <p:cNvPr id="2" name="TextBox 55"/>
          <p:cNvSpPr txBox="1"/>
          <p:nvPr/>
        </p:nvSpPr>
        <p:spPr>
          <a:xfrm>
            <a:off x="5084159" y="290785"/>
            <a:ext cx="2216725" cy="575627"/>
          </a:xfrm>
          <a:prstGeom prst="rect">
            <a:avLst/>
          </a:prstGeom>
          <a:noFill/>
        </p:spPr>
        <p:txBody>
          <a:bodyPr wrap="square" lIns="0" tIns="0" rIns="0" bIns="0" rtlCol="0">
            <a:spAutoFit/>
          </a:bodyPr>
          <a:lstStyle/>
          <a:p>
            <a:pPr marL="0">
              <a:lnSpc>
                <a:spcPct val="102083"/>
              </a:lnSpc>
            </a:pPr>
            <a:r>
              <a:rPr lang="en-US" altLang="zh-CN" sz="3700" b="1" spc="-34" dirty="0">
                <a:solidFill>
                  <a:srgbClr val="FE0000"/>
                </a:solidFill>
                <a:latin typeface="Calibri"/>
                <a:ea typeface="Calibri"/>
              </a:rPr>
              <a:t>LÂM</a:t>
            </a:r>
            <a:r>
              <a:rPr lang="en-US" altLang="zh-CN" sz="3700" b="1" spc="25" dirty="0">
                <a:solidFill>
                  <a:srgbClr val="FE0000"/>
                </a:solidFill>
                <a:latin typeface="Calibri"/>
                <a:cs typeface="Calibri"/>
              </a:rPr>
              <a:t> </a:t>
            </a:r>
            <a:r>
              <a:rPr lang="en-US" altLang="zh-CN" sz="3700" b="1" spc="-34" dirty="0">
                <a:solidFill>
                  <a:srgbClr val="FE0000"/>
                </a:solidFill>
                <a:latin typeface="Calibri"/>
                <a:ea typeface="Calibri"/>
              </a:rPr>
              <a:t>SÀNG</a:t>
            </a:r>
          </a:p>
        </p:txBody>
      </p:sp>
      <p:sp>
        <p:nvSpPr>
          <p:cNvPr id="56" name="TextBox 56"/>
          <p:cNvSpPr txBox="1"/>
          <p:nvPr/>
        </p:nvSpPr>
        <p:spPr>
          <a:xfrm>
            <a:off x="733649" y="1185017"/>
            <a:ext cx="10875712" cy="4767071"/>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2.</a:t>
            </a:r>
            <a:r>
              <a:rPr lang="en-US" altLang="zh-CN" sz="2200" b="1" dirty="0">
                <a:solidFill>
                  <a:srgbClr val="FE0000"/>
                </a:solidFill>
                <a:latin typeface="Calibri"/>
                <a:cs typeface="Calibri"/>
              </a:rPr>
              <a:t> </a:t>
            </a:r>
            <a:r>
              <a:rPr lang="en-US" altLang="zh-CN" sz="2400" b="1" dirty="0">
                <a:solidFill>
                  <a:srgbClr val="FE0000"/>
                </a:solidFill>
                <a:latin typeface="Calibri"/>
                <a:ea typeface="Calibri"/>
              </a:rPr>
              <a:t>Sốt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rét</a:t>
            </a:r>
            <a:r>
              <a:rPr lang="en-US" altLang="zh-CN" sz="2400" b="1" spc="-89" dirty="0">
                <a:solidFill>
                  <a:srgbClr val="FE0000"/>
                </a:solidFill>
                <a:latin typeface="Calibri"/>
                <a:cs typeface="Calibri"/>
              </a:rPr>
              <a:t> </a:t>
            </a:r>
            <a:r>
              <a:rPr lang="en-US" altLang="zh-CN" sz="2400" b="1" dirty="0">
                <a:solidFill>
                  <a:srgbClr val="FE0000"/>
                </a:solidFill>
                <a:latin typeface="Calibri"/>
                <a:ea typeface="Calibri"/>
              </a:rPr>
              <a:t>cơn:</a:t>
            </a:r>
          </a:p>
          <a:p>
            <a:pPr>
              <a:lnSpc>
                <a:spcPts val="1485"/>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b="1" dirty="0">
                <a:solidFill>
                  <a:srgbClr val="000000"/>
                </a:solidFill>
                <a:latin typeface="Calibri"/>
                <a:ea typeface="Calibri"/>
              </a:rPr>
              <a:t>Cơn</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sốt</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rét</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điển</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hình</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(trình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tự:</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lạnh,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vã</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mồ</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hôi),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xảy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tuỳ</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loại</a:t>
            </a:r>
          </a:p>
          <a:p>
            <a:pPr>
              <a:lnSpc>
                <a:spcPts val="1364"/>
              </a:lnSpc>
            </a:pPr>
            <a:endParaRPr lang="en-US" dirty="0" smtClean="0"/>
          </a:p>
          <a:p>
            <a:pPr marL="0" indent="228600">
              <a:lnSpc>
                <a:spcPct val="101666"/>
              </a:lnSpc>
            </a:pPr>
            <a:r>
              <a:rPr lang="en-US" altLang="zh-CN" sz="2400" i="1" dirty="0">
                <a:solidFill>
                  <a:srgbClr val="000000"/>
                </a:solidFill>
                <a:latin typeface="Calibri"/>
                <a:ea typeface="Calibri"/>
              </a:rPr>
              <a:t>Plasmodium</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giữa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cảm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dễ</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chịu.</a:t>
            </a:r>
          </a:p>
          <a:p>
            <a:pPr>
              <a:lnSpc>
                <a:spcPts val="1364"/>
              </a:lnSpc>
            </a:pPr>
            <a:endParaRPr lang="en-US" dirty="0" smtClean="0"/>
          </a:p>
          <a:p>
            <a:pPr marL="0">
              <a:lnSpc>
                <a:spcPct val="104166"/>
              </a:lnSpc>
            </a:pPr>
            <a:r>
              <a:rPr lang="en-US" altLang="zh-CN" sz="2400" dirty="0">
                <a:solidFill>
                  <a:srgbClr val="000000"/>
                </a:solidFill>
                <a:latin typeface="Courier New"/>
                <a:ea typeface="Courier New"/>
              </a:rPr>
              <a:t>o</a:t>
            </a:r>
            <a:r>
              <a:rPr lang="en-US" altLang="zh-CN" sz="2400" b="1" dirty="0">
                <a:solidFill>
                  <a:srgbClr val="000000"/>
                </a:solidFill>
                <a:latin typeface="Calibri"/>
                <a:ea typeface="Calibri"/>
              </a:rPr>
              <a:t>Giai</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đoạn</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lạnh:</a:t>
            </a:r>
            <a:r>
              <a:rPr lang="en-US" altLang="zh-CN" sz="2400" b="1"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run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15</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phút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1</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giờ,</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mệt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đau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đầu,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buồn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nôn/nôn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ói,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da</a:t>
            </a:r>
            <a:r>
              <a:rPr lang="en-US" altLang="zh-CN" sz="2400" spc="150" dirty="0">
                <a:solidFill>
                  <a:srgbClr val="000000"/>
                </a:solidFill>
                <a:latin typeface="Calibri"/>
                <a:cs typeface="Calibri"/>
              </a:rPr>
              <a:t> </a:t>
            </a:r>
            <a:r>
              <a:rPr lang="en-US" altLang="zh-CN" sz="2400" dirty="0">
                <a:solidFill>
                  <a:srgbClr val="000000"/>
                </a:solidFill>
                <a:latin typeface="Calibri"/>
                <a:ea typeface="Calibri"/>
              </a:rPr>
              <a:t>lạnh,</a:t>
            </a:r>
          </a:p>
          <a:p>
            <a:pPr>
              <a:lnSpc>
                <a:spcPts val="1294"/>
              </a:lnSpc>
            </a:pPr>
            <a:endParaRPr lang="en-US" dirty="0" smtClean="0"/>
          </a:p>
          <a:p>
            <a:pPr marL="0" indent="228600">
              <a:lnSpc>
                <a:spcPct val="101666"/>
              </a:lnSpc>
            </a:pPr>
            <a:r>
              <a:rPr lang="en-US" altLang="zh-CN" sz="2400" dirty="0">
                <a:solidFill>
                  <a:srgbClr val="000000"/>
                </a:solidFill>
                <a:latin typeface="Calibri"/>
                <a:ea typeface="Calibri"/>
              </a:rPr>
              <a:t>mạch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nhanh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ớn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lạnh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đau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đầu</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nhiều.</a:t>
            </a:r>
          </a:p>
          <a:p>
            <a:pPr>
              <a:lnSpc>
                <a:spcPts val="1364"/>
              </a:lnSpc>
            </a:pPr>
            <a:endParaRPr lang="en-US" dirty="0" smtClean="0"/>
          </a:p>
          <a:p>
            <a:pPr marL="0">
              <a:lnSpc>
                <a:spcPct val="104166"/>
              </a:lnSpc>
            </a:pPr>
            <a:r>
              <a:rPr lang="en-US" altLang="zh-CN" sz="2400" dirty="0">
                <a:solidFill>
                  <a:srgbClr val="000000"/>
                </a:solidFill>
                <a:latin typeface="Courier New"/>
                <a:ea typeface="Courier New"/>
              </a:rPr>
              <a:t>o</a:t>
            </a:r>
            <a:r>
              <a:rPr lang="en-US" altLang="zh-CN" sz="2400" b="1" dirty="0">
                <a:solidFill>
                  <a:srgbClr val="000000"/>
                </a:solidFill>
                <a:latin typeface="Calibri"/>
                <a:ea typeface="Calibri"/>
              </a:rPr>
              <a:t>Giai</a:t>
            </a:r>
            <a:r>
              <a:rPr lang="en-US" altLang="zh-CN" sz="2400" b="1" spc="10" dirty="0">
                <a:solidFill>
                  <a:srgbClr val="000000"/>
                </a:solidFill>
                <a:latin typeface="Calibri"/>
                <a:cs typeface="Calibri"/>
              </a:rPr>
              <a:t> </a:t>
            </a:r>
            <a:r>
              <a:rPr lang="en-US" altLang="zh-CN" sz="2400" b="1" dirty="0">
                <a:solidFill>
                  <a:srgbClr val="000000"/>
                </a:solidFill>
                <a:latin typeface="Calibri"/>
                <a:ea typeface="Calibri"/>
              </a:rPr>
              <a:t>đoạn</a:t>
            </a:r>
            <a:r>
              <a:rPr lang="en-US" altLang="zh-CN" sz="2400" b="1" spc="10" dirty="0">
                <a:solidFill>
                  <a:srgbClr val="000000"/>
                </a:solidFill>
                <a:latin typeface="Calibri"/>
                <a:cs typeface="Calibri"/>
              </a:rPr>
              <a:t> </a:t>
            </a:r>
            <a:r>
              <a:rPr lang="en-US" altLang="zh-CN" sz="2400" b="1" dirty="0">
                <a:solidFill>
                  <a:srgbClr val="000000"/>
                </a:solidFill>
                <a:latin typeface="Calibri"/>
                <a:ea typeface="Calibri"/>
              </a:rPr>
              <a:t>sốt:</a:t>
            </a:r>
            <a:r>
              <a:rPr lang="en-US" altLang="zh-CN" sz="2400" b="1" spc="10" dirty="0">
                <a:solidFill>
                  <a:srgbClr val="000000"/>
                </a:solidFill>
                <a:latin typeface="Calibri"/>
                <a:cs typeface="Calibri"/>
              </a:rPr>
              <a:t> </a:t>
            </a:r>
            <a:r>
              <a:rPr lang="en-US" altLang="zh-CN" sz="2400" dirty="0">
                <a:solidFill>
                  <a:srgbClr val="000000"/>
                </a:solidFill>
                <a:latin typeface="Calibri"/>
                <a:ea typeface="Calibri"/>
              </a:rPr>
              <a:t>39-40</a:t>
            </a:r>
            <a:r>
              <a:rPr lang="en-US" altLang="zh-CN" sz="1600" dirty="0">
                <a:solidFill>
                  <a:srgbClr val="000000"/>
                </a:solidFill>
                <a:latin typeface="Calibri"/>
                <a:ea typeface="Calibri"/>
              </a:rPr>
              <a:t>0</a:t>
            </a:r>
            <a:r>
              <a:rPr lang="en-US" altLang="zh-CN" sz="2400" dirty="0">
                <a:solidFill>
                  <a:srgbClr val="000000"/>
                </a:solidFill>
                <a:latin typeface="Calibri"/>
                <a:ea typeface="Calibri"/>
              </a:rPr>
              <a:t>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½-</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6</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giờ,</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da</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nóng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khô,</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đau</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đầu,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giảm</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buồn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nôn.</a:t>
            </a:r>
          </a:p>
          <a:p>
            <a:pPr>
              <a:lnSpc>
                <a:spcPts val="1414"/>
              </a:lnSpc>
            </a:pPr>
            <a:endParaRPr lang="en-US" dirty="0" smtClean="0"/>
          </a:p>
          <a:p>
            <a:pPr marL="0">
              <a:lnSpc>
                <a:spcPct val="104166"/>
              </a:lnSpc>
            </a:pPr>
            <a:r>
              <a:rPr lang="en-US" altLang="zh-CN" sz="2400" dirty="0">
                <a:solidFill>
                  <a:srgbClr val="000000"/>
                </a:solidFill>
                <a:latin typeface="Courier New"/>
                <a:ea typeface="Courier New"/>
              </a:rPr>
              <a:t>o</a:t>
            </a:r>
            <a:r>
              <a:rPr lang="en-US" altLang="zh-CN" sz="2400" b="1" dirty="0">
                <a:solidFill>
                  <a:srgbClr val="000000"/>
                </a:solidFill>
                <a:latin typeface="Calibri"/>
                <a:ea typeface="Calibri"/>
              </a:rPr>
              <a:t>Giai</a:t>
            </a:r>
            <a:r>
              <a:rPr lang="en-US" altLang="zh-CN" sz="2400" b="1" spc="20" dirty="0">
                <a:solidFill>
                  <a:srgbClr val="000000"/>
                </a:solidFill>
                <a:latin typeface="Calibri"/>
                <a:cs typeface="Calibri"/>
              </a:rPr>
              <a:t> </a:t>
            </a:r>
            <a:r>
              <a:rPr lang="en-US" altLang="zh-CN" sz="2400" b="1" dirty="0">
                <a:solidFill>
                  <a:srgbClr val="000000"/>
                </a:solidFill>
                <a:latin typeface="Calibri"/>
                <a:ea typeface="Calibri"/>
              </a:rPr>
              <a:t>đoạn</a:t>
            </a:r>
            <a:r>
              <a:rPr lang="en-US" altLang="zh-CN" sz="2400" b="1" spc="20" dirty="0">
                <a:solidFill>
                  <a:srgbClr val="000000"/>
                </a:solidFill>
                <a:latin typeface="Calibri"/>
                <a:cs typeface="Calibri"/>
              </a:rPr>
              <a:t> </a:t>
            </a:r>
            <a:r>
              <a:rPr lang="en-US" altLang="zh-CN" sz="2400" b="1" dirty="0">
                <a:solidFill>
                  <a:srgbClr val="000000"/>
                </a:solidFill>
                <a:latin typeface="Calibri"/>
                <a:ea typeface="Calibri"/>
              </a:rPr>
              <a:t>vã</a:t>
            </a:r>
            <a:r>
              <a:rPr lang="en-US" altLang="zh-CN" sz="2400" b="1" spc="25" dirty="0">
                <a:solidFill>
                  <a:srgbClr val="000000"/>
                </a:solidFill>
                <a:latin typeface="Calibri"/>
                <a:cs typeface="Calibri"/>
              </a:rPr>
              <a:t> </a:t>
            </a:r>
            <a:r>
              <a:rPr lang="en-US" altLang="zh-CN" sz="2400" b="1" dirty="0">
                <a:solidFill>
                  <a:srgbClr val="000000"/>
                </a:solidFill>
                <a:latin typeface="Calibri"/>
                <a:ea typeface="Calibri"/>
              </a:rPr>
              <a:t>mồ</a:t>
            </a:r>
            <a:r>
              <a:rPr lang="en-US" altLang="zh-CN" sz="2400" b="1" spc="20" dirty="0">
                <a:solidFill>
                  <a:srgbClr val="000000"/>
                </a:solidFill>
                <a:latin typeface="Calibri"/>
                <a:cs typeface="Calibri"/>
              </a:rPr>
              <a:t> </a:t>
            </a:r>
            <a:r>
              <a:rPr lang="en-US" altLang="zh-CN" sz="2400" b="1" dirty="0">
                <a:solidFill>
                  <a:srgbClr val="000000"/>
                </a:solidFill>
                <a:latin typeface="Calibri"/>
                <a:ea typeface="Calibri"/>
              </a:rPr>
              <a:t>hôi:</a:t>
            </a:r>
            <a:r>
              <a:rPr lang="en-US" altLang="zh-CN" sz="2400" b="1" spc="20" dirty="0">
                <a:solidFill>
                  <a:srgbClr val="000000"/>
                </a:solidFill>
                <a:latin typeface="Calibri"/>
                <a:cs typeface="Calibri"/>
              </a:rPr>
              <a:t> </a:t>
            </a:r>
            <a:r>
              <a:rPr lang="en-US" altLang="zh-CN" sz="2400" dirty="0">
                <a:solidFill>
                  <a:srgbClr val="000000"/>
                </a:solidFill>
                <a:latin typeface="Calibri"/>
                <a:ea typeface="Calibri"/>
              </a:rPr>
              <a:t>&gt;1</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giờ,</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vã</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mồ</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hôi,</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a:t>
            </a:r>
            <a:r>
              <a:rPr lang="en-US" altLang="zh-CN" sz="1600" dirty="0">
                <a:solidFill>
                  <a:srgbClr val="000000"/>
                </a:solidFill>
                <a:latin typeface="Calibri"/>
                <a:ea typeface="Calibri"/>
              </a:rPr>
              <a:t>O</a:t>
            </a:r>
            <a:r>
              <a:rPr lang="en-US" altLang="zh-CN" sz="1600" spc="15" dirty="0">
                <a:solidFill>
                  <a:srgbClr val="000000"/>
                </a:solidFill>
                <a:latin typeface="Calibri"/>
                <a:cs typeface="Calibri"/>
              </a:rPr>
              <a:t> </a:t>
            </a:r>
            <a:r>
              <a:rPr lang="en-US" altLang="zh-CN" sz="2400" dirty="0">
                <a:solidFill>
                  <a:srgbClr val="000000"/>
                </a:solidFill>
                <a:latin typeface="Calibri"/>
                <a:ea typeface="Calibri"/>
              </a:rPr>
              <a:t>bình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thường,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mạch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chậm,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da</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ấm,</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khoẻ</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hơn</a:t>
            </a:r>
          </a:p>
          <a:p>
            <a:pPr>
              <a:lnSpc>
                <a:spcPts val="1294"/>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30" dirty="0">
                <a:solidFill>
                  <a:srgbClr val="FE0000"/>
                </a:solidFill>
                <a:latin typeface="Arial"/>
                <a:cs typeface="Arial"/>
              </a:rPr>
              <a:t> </a:t>
            </a:r>
            <a:r>
              <a:rPr lang="en-US" altLang="zh-CN" sz="2400" b="1" dirty="0">
                <a:solidFill>
                  <a:srgbClr val="FE0000"/>
                </a:solidFill>
                <a:latin typeface="Calibri"/>
                <a:ea typeface="Calibri"/>
              </a:rPr>
              <a:t>Khám:</a:t>
            </a:r>
            <a:r>
              <a:rPr lang="en-US" altLang="zh-CN" sz="2400" b="1" spc="25" dirty="0">
                <a:solidFill>
                  <a:srgbClr val="FE0000"/>
                </a:solidFill>
                <a:latin typeface="Calibri"/>
                <a:cs typeface="Calibri"/>
              </a:rPr>
              <a:t> </a:t>
            </a:r>
            <a:r>
              <a:rPr lang="en-US" altLang="zh-CN" sz="2400" dirty="0">
                <a:solidFill>
                  <a:srgbClr val="000000"/>
                </a:solidFill>
                <a:latin typeface="Calibri"/>
                <a:ea typeface="Calibri"/>
              </a:rPr>
              <a:t>tỉnh,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đờ</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đẫn,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gan,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lách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to.</a:t>
            </a:r>
          </a:p>
          <a:p>
            <a:pPr>
              <a:lnSpc>
                <a:spcPts val="1364"/>
              </a:lnSpc>
            </a:pPr>
            <a:endParaRPr lang="en-US" dirty="0" smtClean="0"/>
          </a:p>
          <a:p>
            <a:pPr marL="0">
              <a:lnSpc>
                <a:spcPct val="101666"/>
              </a:lnSpc>
            </a:pPr>
            <a:r>
              <a:rPr lang="en-US" altLang="zh-CN" sz="2400" spc="20" dirty="0">
                <a:solidFill>
                  <a:srgbClr val="000000"/>
                </a:solidFill>
                <a:latin typeface="Arial"/>
                <a:ea typeface="Arial"/>
              </a:rPr>
              <a:t>•</a:t>
            </a:r>
            <a:r>
              <a:rPr lang="en-US" altLang="zh-CN" sz="2400" spc="15" dirty="0">
                <a:solidFill>
                  <a:srgbClr val="000000"/>
                </a:solidFill>
                <a:latin typeface="Arial"/>
                <a:cs typeface="Arial"/>
              </a:rPr>
              <a:t> </a:t>
            </a:r>
            <a:r>
              <a:rPr lang="en-US" altLang="zh-CN" sz="2400" spc="30" dirty="0">
                <a:solidFill>
                  <a:srgbClr val="000000"/>
                </a:solidFill>
                <a:latin typeface="Calibri"/>
                <a:ea typeface="Calibri"/>
              </a:rPr>
              <a:t>Sau</a:t>
            </a:r>
            <a:r>
              <a:rPr lang="en-US" altLang="zh-CN" sz="2400" spc="20" dirty="0">
                <a:solidFill>
                  <a:srgbClr val="000000"/>
                </a:solidFill>
                <a:latin typeface="Calibri"/>
                <a:cs typeface="Calibri"/>
              </a:rPr>
              <a:t> </a:t>
            </a:r>
            <a:r>
              <a:rPr lang="en-US" altLang="zh-CN" sz="2400" spc="30" dirty="0">
                <a:solidFill>
                  <a:srgbClr val="000000"/>
                </a:solidFill>
                <a:latin typeface="Calibri"/>
                <a:ea typeface="Calibri"/>
              </a:rPr>
              <a:t>nhiều</a:t>
            </a:r>
            <a:r>
              <a:rPr lang="en-US" altLang="zh-CN" sz="2400" spc="15" dirty="0">
                <a:solidFill>
                  <a:srgbClr val="000000"/>
                </a:solidFill>
                <a:latin typeface="Calibri"/>
                <a:cs typeface="Calibri"/>
              </a:rPr>
              <a:t> </a:t>
            </a:r>
            <a:r>
              <a:rPr lang="en-US" altLang="zh-CN" sz="2400" spc="40" dirty="0">
                <a:solidFill>
                  <a:srgbClr val="000000"/>
                </a:solidFill>
                <a:latin typeface="Calibri"/>
                <a:ea typeface="Calibri"/>
              </a:rPr>
              <a:t>cơn</a:t>
            </a:r>
            <a:r>
              <a:rPr lang="en-US" altLang="zh-CN" sz="2400" spc="69" dirty="0">
                <a:solidFill>
                  <a:srgbClr val="000000"/>
                </a:solidFill>
                <a:latin typeface="Wingdings"/>
                <a:ea typeface="Wingdings"/>
              </a:rPr>
              <a:t>à</a:t>
            </a:r>
            <a:r>
              <a:rPr lang="en-US" altLang="zh-CN" sz="2400" b="1" spc="25" dirty="0">
                <a:solidFill>
                  <a:srgbClr val="FE0000"/>
                </a:solidFill>
                <a:latin typeface="Calibri"/>
                <a:ea typeface="Calibri"/>
              </a:rPr>
              <a:t>thiếu</a:t>
            </a:r>
            <a:r>
              <a:rPr lang="en-US" altLang="zh-CN" sz="2400" b="1" spc="15" dirty="0">
                <a:solidFill>
                  <a:srgbClr val="FE0000"/>
                </a:solidFill>
                <a:latin typeface="Calibri"/>
                <a:cs typeface="Calibri"/>
              </a:rPr>
              <a:t> </a:t>
            </a:r>
            <a:r>
              <a:rPr lang="en-US" altLang="zh-CN" sz="2400" b="1" spc="44" dirty="0">
                <a:solidFill>
                  <a:srgbClr val="FE0000"/>
                </a:solidFill>
                <a:latin typeface="Calibri"/>
                <a:ea typeface="Calibri"/>
              </a:rPr>
              <a:t>máu</a:t>
            </a:r>
            <a:r>
              <a:rPr lang="en-US" altLang="zh-CN" sz="2400" b="1" spc="30" dirty="0">
                <a:solidFill>
                  <a:srgbClr val="FE0000"/>
                </a:solidFill>
                <a:latin typeface="Calibri"/>
                <a:ea typeface="Calibri"/>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8"/>
          <p:cNvPicPr>
            <a:picLocks noChangeAspect="1"/>
          </p:cNvPicPr>
          <p:nvPr/>
        </p:nvPicPr>
        <p:blipFill>
          <a:blip r:embed="rId3"/>
          <a:stretch>
            <a:fillRect/>
          </a:stretch>
        </p:blipFill>
        <p:spPr>
          <a:xfrm>
            <a:off x="220979" y="144780"/>
            <a:ext cx="746760" cy="670560"/>
          </a:xfrm>
          <a:prstGeom prst="rect">
            <a:avLst/>
          </a:prstGeom>
        </p:spPr>
      </p:pic>
      <p:sp>
        <p:nvSpPr>
          <p:cNvPr id="2" name="TextBox 58"/>
          <p:cNvSpPr txBox="1"/>
          <p:nvPr/>
        </p:nvSpPr>
        <p:spPr>
          <a:xfrm>
            <a:off x="5084159" y="290785"/>
            <a:ext cx="2216725" cy="575627"/>
          </a:xfrm>
          <a:prstGeom prst="rect">
            <a:avLst/>
          </a:prstGeom>
          <a:noFill/>
        </p:spPr>
        <p:txBody>
          <a:bodyPr wrap="square" lIns="0" tIns="0" rIns="0" bIns="0" rtlCol="0">
            <a:spAutoFit/>
          </a:bodyPr>
          <a:lstStyle/>
          <a:p>
            <a:pPr marL="0">
              <a:lnSpc>
                <a:spcPct val="102083"/>
              </a:lnSpc>
            </a:pPr>
            <a:r>
              <a:rPr lang="en-US" altLang="zh-CN" sz="3700" b="1" spc="-34" dirty="0">
                <a:solidFill>
                  <a:srgbClr val="FE0000"/>
                </a:solidFill>
                <a:latin typeface="Calibri"/>
                <a:ea typeface="Calibri"/>
              </a:rPr>
              <a:t>LÂM</a:t>
            </a:r>
            <a:r>
              <a:rPr lang="en-US" altLang="zh-CN" sz="3700" b="1" spc="25" dirty="0">
                <a:solidFill>
                  <a:srgbClr val="FE0000"/>
                </a:solidFill>
                <a:latin typeface="Calibri"/>
                <a:cs typeface="Calibri"/>
              </a:rPr>
              <a:t> </a:t>
            </a:r>
            <a:r>
              <a:rPr lang="en-US" altLang="zh-CN" sz="3700" b="1" spc="-34" dirty="0">
                <a:solidFill>
                  <a:srgbClr val="FE0000"/>
                </a:solidFill>
                <a:latin typeface="Calibri"/>
                <a:ea typeface="Calibri"/>
              </a:rPr>
              <a:t>SÀNG</a:t>
            </a:r>
          </a:p>
        </p:txBody>
      </p:sp>
      <p:sp>
        <p:nvSpPr>
          <p:cNvPr id="59" name="TextBox 59"/>
          <p:cNvSpPr txBox="1"/>
          <p:nvPr/>
        </p:nvSpPr>
        <p:spPr>
          <a:xfrm>
            <a:off x="929639" y="1060049"/>
            <a:ext cx="10973803" cy="5419343"/>
          </a:xfrm>
          <a:prstGeom prst="rect">
            <a:avLst/>
          </a:prstGeom>
          <a:noFill/>
        </p:spPr>
        <p:txBody>
          <a:bodyPr wrap="square" lIns="0" tIns="0" rIns="0" bIns="0" rtlCol="0">
            <a:spAutoFit/>
          </a:bodyPr>
          <a:lstStyle/>
          <a:p>
            <a:pPr marL="0">
              <a:lnSpc>
                <a:spcPct val="101666"/>
              </a:lnSpc>
            </a:pPr>
            <a:r>
              <a:rPr lang="en-US" altLang="zh-CN" sz="2400" b="1" dirty="0">
                <a:solidFill>
                  <a:srgbClr val="FE0000"/>
                </a:solidFill>
                <a:latin typeface="Calibri"/>
                <a:ea typeface="Calibri"/>
              </a:rPr>
              <a:t>3.</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Sốt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rét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nặng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(sốt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rét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ác</a:t>
            </a:r>
            <a:r>
              <a:rPr lang="en-US" altLang="zh-CN" sz="2400" b="1" spc="-114" dirty="0">
                <a:solidFill>
                  <a:srgbClr val="FE0000"/>
                </a:solidFill>
                <a:latin typeface="Calibri"/>
                <a:cs typeface="Calibri"/>
              </a:rPr>
              <a:t> </a:t>
            </a:r>
            <a:r>
              <a:rPr lang="en-US" altLang="zh-CN" sz="2400" b="1" dirty="0">
                <a:solidFill>
                  <a:srgbClr val="FE0000"/>
                </a:solidFill>
                <a:latin typeface="Calibri"/>
                <a:ea typeface="Calibri"/>
              </a:rPr>
              <a:t>tính):</a:t>
            </a:r>
          </a:p>
          <a:p>
            <a:pPr>
              <a:lnSpc>
                <a:spcPts val="575"/>
              </a:lnSpc>
            </a:pPr>
            <a:endParaRPr lang="en-US" dirty="0" smtClean="0"/>
          </a:p>
          <a:p>
            <a:pPr marL="0" hangingPunct="0">
              <a:lnSpc>
                <a:spcPct val="121249"/>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Thường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3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34"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dirty="0">
                <a:solidFill>
                  <a:srgbClr val="000000"/>
                </a:solidFill>
                <a:latin typeface="Calibri"/>
                <a:ea typeface="Calibri"/>
              </a:rPr>
              <a: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một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số</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ít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3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40"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i="1"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Không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được</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kịp</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thời</a:t>
            </a:r>
            <a:r>
              <a:rPr lang="en-US" altLang="zh-CN" sz="2400" spc="85"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dẫn</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đến</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tử</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vong.</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1</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phối</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hợp</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nhiều</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a:t>
            </a:r>
          </a:p>
          <a:p>
            <a:pPr marL="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Tỷ</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lệ</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thành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tăng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nhóm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nhỏ</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tuổi,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giảm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thời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SR.</a:t>
            </a:r>
          </a:p>
          <a:p>
            <a:pPr>
              <a:lnSpc>
                <a:spcPts val="1314"/>
              </a:lnSpc>
            </a:pPr>
            <a:endParaRPr lang="en-US" dirty="0" smtClean="0"/>
          </a:p>
          <a:p>
            <a:pPr marL="0" indent="33527">
              <a:lnSpc>
                <a:spcPct val="101666"/>
              </a:lnSpc>
            </a:pPr>
            <a:r>
              <a:rPr lang="en-US" altLang="zh-CN" sz="2400" b="1" dirty="0">
                <a:solidFill>
                  <a:srgbClr val="FE0000"/>
                </a:solidFill>
                <a:latin typeface="Calibri"/>
                <a:ea typeface="Calibri"/>
              </a:rPr>
              <a:t>Một</a:t>
            </a:r>
            <a:r>
              <a:rPr lang="en-US" altLang="zh-CN" sz="2400" b="1" spc="-15" dirty="0">
                <a:solidFill>
                  <a:srgbClr val="FE0000"/>
                </a:solidFill>
                <a:latin typeface="Calibri"/>
                <a:cs typeface="Calibri"/>
              </a:rPr>
              <a:t> </a:t>
            </a:r>
            <a:r>
              <a:rPr lang="en-US" altLang="zh-CN" sz="2400" b="1" dirty="0">
                <a:solidFill>
                  <a:srgbClr val="FE0000"/>
                </a:solidFill>
                <a:latin typeface="Calibri"/>
                <a:ea typeface="Calibri"/>
              </a:rPr>
              <a:t>số</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điều</a:t>
            </a:r>
            <a:r>
              <a:rPr lang="en-US" altLang="zh-CN" sz="2400" b="1" spc="-15" dirty="0">
                <a:solidFill>
                  <a:srgbClr val="FE0000"/>
                </a:solidFill>
                <a:latin typeface="Calibri"/>
                <a:cs typeface="Calibri"/>
              </a:rPr>
              <a:t> </a:t>
            </a:r>
            <a:r>
              <a:rPr lang="en-US" altLang="zh-CN" sz="2400" b="1" dirty="0">
                <a:solidFill>
                  <a:srgbClr val="FE0000"/>
                </a:solidFill>
                <a:latin typeface="Calibri"/>
                <a:ea typeface="Calibri"/>
              </a:rPr>
              <a:t>kiện</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thuận</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lợi</a:t>
            </a:r>
            <a:r>
              <a:rPr lang="en-US" altLang="zh-CN" sz="2400" b="1" spc="-15" dirty="0">
                <a:solidFill>
                  <a:srgbClr val="FE0000"/>
                </a:solidFill>
                <a:latin typeface="Calibri"/>
                <a:cs typeface="Calibri"/>
              </a:rPr>
              <a:t> </a:t>
            </a:r>
            <a:r>
              <a:rPr lang="en-US" altLang="zh-CN" sz="2400" b="1" dirty="0">
                <a:solidFill>
                  <a:srgbClr val="FE0000"/>
                </a:solidFill>
                <a:latin typeface="Calibri"/>
                <a:ea typeface="Calibri"/>
              </a:rPr>
              <a:t>cho</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sốt</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rét</a:t>
            </a:r>
            <a:r>
              <a:rPr lang="en-US" altLang="zh-CN" sz="2400" b="1" spc="-15" dirty="0">
                <a:solidFill>
                  <a:srgbClr val="FE0000"/>
                </a:solidFill>
                <a:latin typeface="Calibri"/>
                <a:cs typeface="Calibri"/>
              </a:rPr>
              <a:t> </a:t>
            </a:r>
            <a:r>
              <a:rPr lang="en-US" altLang="zh-CN" sz="2400" b="1" dirty="0">
                <a:solidFill>
                  <a:srgbClr val="FE0000"/>
                </a:solidFill>
                <a:latin typeface="Calibri"/>
                <a:ea typeface="Calibri"/>
              </a:rPr>
              <a:t>nặng</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dễ</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xảy</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ra:</a:t>
            </a:r>
          </a:p>
          <a:p>
            <a:pPr>
              <a:lnSpc>
                <a:spcPts val="550"/>
              </a:lnSpc>
            </a:pPr>
            <a:endParaRPr lang="en-US" dirty="0" smtClean="0"/>
          </a:p>
          <a:p>
            <a:pPr marL="0" indent="33527">
              <a:lnSpc>
                <a:spcPct val="104166"/>
              </a:lnSpc>
            </a:pPr>
            <a:r>
              <a:rPr lang="en-US" altLang="zh-CN" sz="2400" dirty="0">
                <a:solidFill>
                  <a:srgbClr val="000000"/>
                </a:solidFill>
                <a:latin typeface="Courier New"/>
                <a:ea typeface="Courier New"/>
              </a:rPr>
              <a:t>o</a:t>
            </a:r>
            <a:r>
              <a:rPr lang="en-US" altLang="zh-CN" sz="2400" spc="-279" dirty="0">
                <a:solidFill>
                  <a:srgbClr val="000000"/>
                </a:solidFill>
                <a:latin typeface="Courier New"/>
                <a:cs typeface="Courier New"/>
              </a:rPr>
              <a:t> </a:t>
            </a:r>
            <a:r>
              <a:rPr lang="en-US" altLang="zh-CN" sz="2400" dirty="0">
                <a:solidFill>
                  <a:srgbClr val="000000"/>
                </a:solidFill>
                <a:latin typeface="Calibri"/>
                <a:ea typeface="Calibri"/>
              </a:rPr>
              <a:t>Người</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mới</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vào</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lưu</a:t>
            </a:r>
            <a:r>
              <a:rPr lang="en-US" altLang="zh-CN" sz="2400" spc="-109" dirty="0">
                <a:solidFill>
                  <a:srgbClr val="000000"/>
                </a:solidFill>
                <a:latin typeface="Calibri"/>
                <a:cs typeface="Calibri"/>
              </a:rPr>
              <a:t> </a:t>
            </a:r>
            <a:r>
              <a:rPr lang="en-US" altLang="zh-CN" sz="2400" dirty="0">
                <a:solidFill>
                  <a:srgbClr val="000000"/>
                </a:solidFill>
                <a:latin typeface="Calibri"/>
                <a:ea typeface="Calibri"/>
              </a:rPr>
              <a:t>hành</a:t>
            </a:r>
          </a:p>
          <a:p>
            <a:pPr>
              <a:lnSpc>
                <a:spcPts val="500"/>
              </a:lnSpc>
            </a:pPr>
            <a:endParaRPr lang="en-US" dirty="0" smtClean="0"/>
          </a:p>
          <a:p>
            <a:pPr marL="33527" hangingPunct="0">
              <a:lnSpc>
                <a:spcPct val="121249"/>
              </a:lnSpc>
            </a:pPr>
            <a:r>
              <a:rPr lang="en-US" altLang="zh-CN" sz="2400" spc="-85" dirty="0">
                <a:solidFill>
                  <a:srgbClr val="000000"/>
                </a:solidFill>
                <a:latin typeface="Courier New"/>
                <a:ea typeface="Courier New"/>
              </a:rPr>
              <a:t>o</a:t>
            </a:r>
            <a:r>
              <a:rPr lang="en-US" altLang="zh-CN" sz="2400" spc="-80" dirty="0">
                <a:solidFill>
                  <a:srgbClr val="000000"/>
                </a:solidFill>
                <a:latin typeface="Courier New"/>
                <a:cs typeface="Courier New"/>
              </a:rPr>
              <a:t> </a:t>
            </a:r>
            <a:r>
              <a:rPr lang="en-US" altLang="zh-CN" sz="2400" spc="-75" dirty="0">
                <a:solidFill>
                  <a:srgbClr val="000000"/>
                </a:solidFill>
                <a:latin typeface="Calibri"/>
                <a:ea typeface="Calibri"/>
              </a:rPr>
              <a:t>Phụ</a:t>
            </a:r>
            <a:r>
              <a:rPr lang="en-US" altLang="zh-CN" sz="2400" spc="-34" dirty="0">
                <a:solidFill>
                  <a:srgbClr val="000000"/>
                </a:solidFill>
                <a:latin typeface="Calibri"/>
                <a:cs typeface="Calibri"/>
              </a:rPr>
              <a:t> </a:t>
            </a:r>
            <a:r>
              <a:rPr lang="en-US" altLang="zh-CN" sz="2400" spc="-75" dirty="0">
                <a:solidFill>
                  <a:srgbClr val="000000"/>
                </a:solidFill>
                <a:latin typeface="Calibri"/>
                <a:ea typeface="Calibri"/>
              </a:rPr>
              <a:t>nữ</a:t>
            </a:r>
            <a:r>
              <a:rPr lang="en-US" altLang="zh-CN" sz="2400" spc="-30" dirty="0">
                <a:solidFill>
                  <a:srgbClr val="000000"/>
                </a:solidFill>
                <a:latin typeface="Calibri"/>
                <a:cs typeface="Calibri"/>
              </a:rPr>
              <a:t> </a:t>
            </a:r>
            <a:r>
              <a:rPr lang="en-US" altLang="zh-CN" sz="2400" spc="-64" dirty="0">
                <a:solidFill>
                  <a:srgbClr val="000000"/>
                </a:solidFill>
                <a:latin typeface="Calibri"/>
                <a:ea typeface="Calibri"/>
              </a:rPr>
              <a:t>có</a:t>
            </a:r>
            <a:r>
              <a:rPr lang="en-US" altLang="zh-CN" sz="2400" spc="-40" dirty="0">
                <a:solidFill>
                  <a:srgbClr val="000000"/>
                </a:solidFill>
                <a:latin typeface="Calibri"/>
                <a:cs typeface="Calibri"/>
              </a:rPr>
              <a:t> </a:t>
            </a:r>
            <a:r>
              <a:rPr lang="en-US" altLang="zh-CN" sz="2400" spc="-55" dirty="0">
                <a:solidFill>
                  <a:srgbClr val="000000"/>
                </a:solidFill>
                <a:latin typeface="Calibri"/>
                <a:ea typeface="Calibri"/>
              </a:rPr>
              <a:t>thai</a:t>
            </a:r>
            <a:r>
              <a:rPr lang="en-US" altLang="zh-CN" sz="2400" dirty="0">
                <a:solidFill>
                  <a:srgbClr val="000000"/>
                </a:solidFill>
                <a:latin typeface="Calibri"/>
                <a:cs typeface="Calibri"/>
              </a:rPr>
              <a:t> </a:t>
            </a:r>
            <a:r>
              <a:t/>
            </a:r>
            <a:br/>
            <a:r>
              <a:rPr lang="en-US" altLang="zh-CN" sz="2400" spc="-94" dirty="0">
                <a:solidFill>
                  <a:srgbClr val="000000"/>
                </a:solidFill>
                <a:latin typeface="Courier New"/>
                <a:ea typeface="Courier New"/>
              </a:rPr>
              <a:t>o</a:t>
            </a:r>
            <a:r>
              <a:rPr lang="en-US" altLang="zh-CN" sz="2400" spc="-89" dirty="0">
                <a:solidFill>
                  <a:srgbClr val="000000"/>
                </a:solidFill>
                <a:latin typeface="Courier New"/>
                <a:cs typeface="Courier New"/>
              </a:rPr>
              <a:t> </a:t>
            </a:r>
            <a:r>
              <a:rPr lang="en-US" altLang="zh-CN" sz="2400" spc="-69" dirty="0">
                <a:solidFill>
                  <a:srgbClr val="000000"/>
                </a:solidFill>
                <a:latin typeface="Calibri"/>
                <a:ea typeface="Calibri"/>
              </a:rPr>
              <a:t>Trẻ</a:t>
            </a:r>
            <a:r>
              <a:rPr lang="en-US" altLang="zh-CN" sz="2400" spc="-30" dirty="0">
                <a:solidFill>
                  <a:srgbClr val="000000"/>
                </a:solidFill>
                <a:latin typeface="Calibri"/>
                <a:cs typeface="Calibri"/>
              </a:rPr>
              <a:t> </a:t>
            </a:r>
            <a:r>
              <a:rPr lang="en-US" altLang="zh-CN" sz="2400" spc="-75" dirty="0">
                <a:solidFill>
                  <a:srgbClr val="000000"/>
                </a:solidFill>
                <a:latin typeface="Calibri"/>
                <a:ea typeface="Calibri"/>
              </a:rPr>
              <a:t>6</a:t>
            </a:r>
            <a:r>
              <a:rPr lang="en-US" altLang="zh-CN" sz="2400" spc="-34" dirty="0">
                <a:solidFill>
                  <a:srgbClr val="000000"/>
                </a:solidFill>
                <a:latin typeface="Calibri"/>
                <a:cs typeface="Calibri"/>
              </a:rPr>
              <a:t> </a:t>
            </a:r>
            <a:r>
              <a:rPr lang="en-US" altLang="zh-CN" sz="2400" spc="-50" dirty="0">
                <a:solidFill>
                  <a:srgbClr val="000000"/>
                </a:solidFill>
                <a:latin typeface="Calibri"/>
                <a:ea typeface="Calibri"/>
              </a:rPr>
              <a:t>-</a:t>
            </a:r>
            <a:r>
              <a:rPr lang="en-US" altLang="zh-CN" sz="2400" spc="-34" dirty="0">
                <a:solidFill>
                  <a:srgbClr val="000000"/>
                </a:solidFill>
                <a:latin typeface="Calibri"/>
                <a:cs typeface="Calibri"/>
              </a:rPr>
              <a:t> </a:t>
            </a:r>
            <a:r>
              <a:rPr lang="en-US" altLang="zh-CN" sz="2400" spc="-80" dirty="0">
                <a:solidFill>
                  <a:srgbClr val="000000"/>
                </a:solidFill>
                <a:latin typeface="Calibri"/>
                <a:ea typeface="Calibri"/>
              </a:rPr>
              <a:t>9</a:t>
            </a:r>
            <a:r>
              <a:rPr lang="en-US" altLang="zh-CN" sz="2400" spc="-35" dirty="0">
                <a:solidFill>
                  <a:srgbClr val="000000"/>
                </a:solidFill>
                <a:latin typeface="Calibri"/>
                <a:cs typeface="Calibri"/>
              </a:rPr>
              <a:t> </a:t>
            </a:r>
            <a:r>
              <a:rPr lang="en-US" altLang="zh-CN" sz="2400" spc="-75" dirty="0">
                <a:solidFill>
                  <a:srgbClr val="000000"/>
                </a:solidFill>
                <a:latin typeface="Calibri"/>
                <a:ea typeface="Calibri"/>
              </a:rPr>
              <a:t>tháng</a:t>
            </a:r>
          </a:p>
          <a:p>
            <a:pPr marL="0" indent="33527">
              <a:lnSpc>
                <a:spcPct val="104166"/>
              </a:lnSpc>
            </a:pPr>
            <a:r>
              <a:rPr lang="en-US" altLang="zh-CN" sz="2400" dirty="0">
                <a:solidFill>
                  <a:srgbClr val="000000"/>
                </a:solidFill>
                <a:latin typeface="Courier New"/>
                <a:ea typeface="Courier New"/>
              </a:rPr>
              <a:t>o</a:t>
            </a:r>
            <a:r>
              <a:rPr lang="en-US" altLang="zh-CN" sz="2400" spc="-375" dirty="0">
                <a:solidFill>
                  <a:srgbClr val="000000"/>
                </a:solidFill>
                <a:latin typeface="Courier New"/>
                <a:cs typeface="Courier New"/>
              </a:rPr>
              <a:t> </a:t>
            </a:r>
            <a:r>
              <a:rPr lang="en-US" altLang="zh-CN" sz="2400" dirty="0">
                <a:solidFill>
                  <a:srgbClr val="000000"/>
                </a:solidFill>
                <a:latin typeface="Calibri"/>
                <a:ea typeface="Calibri"/>
              </a:rPr>
              <a:t>Người</a:t>
            </a:r>
            <a:r>
              <a:rPr lang="en-US" altLang="zh-CN" sz="2400" spc="-145" dirty="0">
                <a:solidFill>
                  <a:srgbClr val="000000"/>
                </a:solidFill>
                <a:latin typeface="Calibri"/>
                <a:cs typeface="Calibri"/>
              </a:rPr>
              <a:t> </a:t>
            </a:r>
            <a:r>
              <a:rPr lang="en-US" altLang="zh-CN" sz="2400" dirty="0">
                <a:solidFill>
                  <a:srgbClr val="000000"/>
                </a:solidFill>
                <a:latin typeface="Calibri"/>
                <a:ea typeface="Calibri"/>
              </a:rPr>
              <a:t>tiêm</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chích</a:t>
            </a:r>
            <a:r>
              <a:rPr lang="en-US" altLang="zh-CN" sz="2400" spc="-145" dirty="0">
                <a:solidFill>
                  <a:srgbClr val="000000"/>
                </a:solidFill>
                <a:latin typeface="Calibri"/>
                <a:cs typeface="Calibri"/>
              </a:rPr>
              <a:t> </a:t>
            </a:r>
            <a:r>
              <a:rPr lang="en-US" altLang="zh-CN" sz="2400" dirty="0">
                <a:solidFill>
                  <a:srgbClr val="000000"/>
                </a:solidFill>
                <a:latin typeface="Calibri"/>
                <a:ea typeface="Calibri"/>
              </a:rPr>
              <a:t>ma</a:t>
            </a:r>
            <a:r>
              <a:rPr lang="en-US" altLang="zh-CN" sz="2400" spc="-144" dirty="0">
                <a:solidFill>
                  <a:srgbClr val="000000"/>
                </a:solidFill>
                <a:latin typeface="Calibri"/>
                <a:cs typeface="Calibri"/>
              </a:rPr>
              <a:t> </a:t>
            </a:r>
            <a:r>
              <a:rPr lang="en-US" altLang="zh-CN" sz="2400" dirty="0">
                <a:solidFill>
                  <a:srgbClr val="000000"/>
                </a:solidFill>
                <a:latin typeface="Calibri"/>
                <a:ea typeface="Calibri"/>
              </a:rPr>
              <a:t>tuý</a:t>
            </a:r>
          </a:p>
          <a:p>
            <a:pPr>
              <a:lnSpc>
                <a:spcPts val="405"/>
              </a:lnSpc>
            </a:pPr>
            <a:endParaRPr lang="en-US" dirty="0" smtClean="0"/>
          </a:p>
          <a:p>
            <a:pPr marL="33527" hangingPunct="0">
              <a:lnSpc>
                <a:spcPct val="120416"/>
              </a:lnSpc>
            </a:pPr>
            <a:r>
              <a:rPr lang="en-US" altLang="zh-CN" sz="2400" dirty="0">
                <a:solidFill>
                  <a:srgbClr val="000000"/>
                </a:solidFill>
                <a:latin typeface="Courier New"/>
                <a:ea typeface="Courier New"/>
              </a:rPr>
              <a:t>o</a:t>
            </a:r>
            <a:r>
              <a:rPr lang="en-US" altLang="zh-CN" sz="2400" spc="-229" dirty="0">
                <a:solidFill>
                  <a:srgbClr val="000000"/>
                </a:solidFill>
                <a:latin typeface="Courier New"/>
                <a:cs typeface="Courier New"/>
              </a:rPr>
              <a:t> </a:t>
            </a:r>
            <a:r>
              <a:rPr lang="en-US" altLang="zh-CN" sz="2400" dirty="0">
                <a:solidFill>
                  <a:srgbClr val="000000"/>
                </a:solidFill>
                <a:latin typeface="Calibri"/>
                <a:ea typeface="Calibri"/>
              </a:rPr>
              <a:t>Người</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lao</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động</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cường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(làm</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rẫy,</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phá</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rừng,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xây</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dựng,</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làm</a:t>
            </a:r>
            <a:r>
              <a:rPr lang="en-US" altLang="zh-CN" sz="2400" spc="-90" dirty="0">
                <a:solidFill>
                  <a:srgbClr val="000000"/>
                </a:solidFill>
                <a:latin typeface="Calibri"/>
                <a:cs typeface="Calibri"/>
              </a:rPr>
              <a:t> </a:t>
            </a:r>
            <a:r>
              <a:rPr lang="en-US" altLang="zh-CN" sz="2400" dirty="0">
                <a:solidFill>
                  <a:srgbClr val="000000"/>
                </a:solidFill>
                <a:latin typeface="Calibri"/>
                <a:ea typeface="Calibri"/>
              </a:rPr>
              <a:t>đường….)</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spc="-284" dirty="0">
                <a:solidFill>
                  <a:srgbClr val="000000"/>
                </a:solidFill>
                <a:latin typeface="Courier New"/>
                <a:cs typeface="Courier New"/>
              </a:rPr>
              <a:t> </a:t>
            </a:r>
            <a:r>
              <a:rPr lang="en-US" altLang="zh-CN" sz="2400" dirty="0">
                <a:solidFill>
                  <a:srgbClr val="000000"/>
                </a:solidFill>
                <a:latin typeface="Calibri"/>
                <a:ea typeface="Calibri"/>
              </a:rPr>
              <a:t>Người</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không</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đủ</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liều</a:t>
            </a:r>
            <a:r>
              <a:rPr lang="en-US" altLang="zh-CN" sz="2400" spc="-114" dirty="0">
                <a:solidFill>
                  <a:srgbClr val="000000"/>
                </a:solidFill>
                <a:latin typeface="Calibri"/>
                <a:cs typeface="Calibri"/>
              </a:rPr>
              <a:t> </a:t>
            </a:r>
            <a:r>
              <a:rPr lang="en-US" altLang="zh-CN" sz="2400" dirty="0">
                <a:solidFill>
                  <a:srgbClr val="000000"/>
                </a:solidFill>
                <a:latin typeface="Calibri"/>
                <a:ea typeface="Calibri"/>
              </a:rPr>
              <a:t>lượng.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1"/>
          <p:cNvPicPr>
            <a:picLocks noChangeAspect="1"/>
          </p:cNvPicPr>
          <p:nvPr/>
        </p:nvPicPr>
        <p:blipFill>
          <a:blip r:embed="rId3"/>
          <a:stretch>
            <a:fillRect/>
          </a:stretch>
        </p:blipFill>
        <p:spPr>
          <a:xfrm>
            <a:off x="220979" y="144780"/>
            <a:ext cx="746760" cy="670560"/>
          </a:xfrm>
          <a:prstGeom prst="rect">
            <a:avLst/>
          </a:prstGeom>
        </p:spPr>
      </p:pic>
      <p:sp>
        <p:nvSpPr>
          <p:cNvPr id="2" name="TextBox 61"/>
          <p:cNvSpPr txBox="1"/>
          <p:nvPr/>
        </p:nvSpPr>
        <p:spPr>
          <a:xfrm>
            <a:off x="5082571" y="290785"/>
            <a:ext cx="2220104" cy="575627"/>
          </a:xfrm>
          <a:prstGeom prst="rect">
            <a:avLst/>
          </a:prstGeom>
          <a:noFill/>
        </p:spPr>
        <p:txBody>
          <a:bodyPr wrap="square" lIns="0" tIns="0" rIns="0" bIns="0" rtlCol="0">
            <a:spAutoFit/>
          </a:bodyPr>
          <a:lstStyle/>
          <a:p>
            <a:pPr marL="0">
              <a:lnSpc>
                <a:spcPct val="102083"/>
              </a:lnSpc>
            </a:pPr>
            <a:r>
              <a:rPr lang="en-US" altLang="zh-CN" sz="3700" b="1" spc="-35" dirty="0">
                <a:solidFill>
                  <a:srgbClr val="FE0000"/>
                </a:solidFill>
                <a:latin typeface="Calibri"/>
                <a:ea typeface="Calibri"/>
              </a:rPr>
              <a:t>LÂM</a:t>
            </a:r>
            <a:r>
              <a:rPr lang="en-US" altLang="zh-CN" sz="3700" b="1" spc="30" dirty="0">
                <a:solidFill>
                  <a:srgbClr val="FE0000"/>
                </a:solidFill>
                <a:latin typeface="Calibri"/>
                <a:cs typeface="Calibri"/>
              </a:rPr>
              <a:t> </a:t>
            </a:r>
            <a:r>
              <a:rPr lang="en-US" altLang="zh-CN" sz="3700" b="1" spc="-30" dirty="0">
                <a:solidFill>
                  <a:srgbClr val="FE0000"/>
                </a:solidFill>
                <a:latin typeface="Calibri"/>
                <a:ea typeface="Calibri"/>
              </a:rPr>
              <a:t>SÀNG</a:t>
            </a:r>
          </a:p>
        </p:txBody>
      </p:sp>
      <p:sp>
        <p:nvSpPr>
          <p:cNvPr id="62" name="TextBox 62"/>
          <p:cNvSpPr txBox="1"/>
          <p:nvPr/>
        </p:nvSpPr>
        <p:spPr>
          <a:xfrm>
            <a:off x="963167" y="1060049"/>
            <a:ext cx="2761720" cy="3825239"/>
          </a:xfrm>
          <a:prstGeom prst="rect">
            <a:avLst/>
          </a:prstGeom>
          <a:noFill/>
        </p:spPr>
        <p:txBody>
          <a:bodyPr wrap="square" lIns="0" tIns="0" rIns="0" bIns="0" rtlCol="0">
            <a:spAutoFit/>
          </a:bodyPr>
          <a:lstStyle/>
          <a:p>
            <a:pPr marL="0">
              <a:lnSpc>
                <a:spcPct val="101666"/>
              </a:lnSpc>
            </a:pPr>
            <a:r>
              <a:rPr lang="en-US" altLang="zh-CN" sz="2400" b="1" dirty="0">
                <a:solidFill>
                  <a:srgbClr val="FE0000"/>
                </a:solidFill>
                <a:latin typeface="Calibri"/>
                <a:ea typeface="Calibri"/>
              </a:rPr>
              <a:t>CÁC</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THỂ</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SR</a:t>
            </a:r>
            <a:r>
              <a:rPr lang="en-US" altLang="zh-CN" sz="2400" b="1" spc="-69" dirty="0">
                <a:solidFill>
                  <a:srgbClr val="FE0000"/>
                </a:solidFill>
                <a:latin typeface="Calibri"/>
                <a:cs typeface="Calibri"/>
              </a:rPr>
              <a:t> </a:t>
            </a:r>
            <a:r>
              <a:rPr lang="en-US" altLang="zh-CN" sz="2400" b="1" dirty="0">
                <a:solidFill>
                  <a:srgbClr val="FE0000"/>
                </a:solidFill>
                <a:latin typeface="Calibri"/>
                <a:ea typeface="Calibri"/>
              </a:rPr>
              <a:t>NẶNG:</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160" dirty="0">
                <a:solidFill>
                  <a:srgbClr val="000000"/>
                </a:solidFill>
                <a:latin typeface="Arial"/>
                <a:cs typeface="Arial"/>
              </a:rPr>
              <a:t> </a:t>
            </a:r>
            <a:r>
              <a:rPr lang="en-US" altLang="zh-CN" sz="2400" dirty="0">
                <a:solidFill>
                  <a:srgbClr val="000000"/>
                </a:solidFill>
                <a:latin typeface="Calibri"/>
                <a:ea typeface="Calibri"/>
              </a:rPr>
              <a:t>Thể</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não</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129" dirty="0">
                <a:solidFill>
                  <a:srgbClr val="000000"/>
                </a:solidFill>
                <a:latin typeface="Arial"/>
                <a:cs typeface="Arial"/>
              </a:rPr>
              <a:t> </a:t>
            </a:r>
            <a:r>
              <a:rPr lang="en-US" altLang="zh-CN" sz="2400" dirty="0">
                <a:solidFill>
                  <a:srgbClr val="000000"/>
                </a:solidFill>
                <a:latin typeface="Calibri"/>
                <a:ea typeface="Calibri"/>
              </a:rPr>
              <a:t>Co</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giật</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94" dirty="0">
                <a:solidFill>
                  <a:srgbClr val="000000"/>
                </a:solidFill>
                <a:latin typeface="Arial"/>
                <a:cs typeface="Arial"/>
              </a:rPr>
              <a:t> </a:t>
            </a:r>
            <a:r>
              <a:rPr lang="en-US" altLang="zh-CN" sz="2400" dirty="0">
                <a:solidFill>
                  <a:srgbClr val="000000"/>
                </a:solidFill>
                <a:latin typeface="Calibri"/>
                <a:ea typeface="Calibri"/>
              </a:rPr>
              <a:t>Suy</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thận</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cấp</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104" dirty="0">
                <a:solidFill>
                  <a:srgbClr val="000000"/>
                </a:solidFill>
                <a:latin typeface="Arial"/>
                <a:cs typeface="Arial"/>
              </a:rPr>
              <a:t> </a:t>
            </a:r>
            <a:r>
              <a:rPr lang="en-US" altLang="zh-CN" sz="2400" dirty="0">
                <a:solidFill>
                  <a:srgbClr val="000000"/>
                </a:solidFill>
                <a:latin typeface="Calibri"/>
                <a:ea typeface="Calibri"/>
              </a:rPr>
              <a:t>Thiếu</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nặng</a:t>
            </a:r>
          </a:p>
          <a:p>
            <a:pPr>
              <a:lnSpc>
                <a:spcPts val="86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Vàng</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da</a:t>
            </a:r>
          </a:p>
          <a:p>
            <a:pPr>
              <a:lnSpc>
                <a:spcPts val="960"/>
              </a:lnSpc>
            </a:pPr>
            <a:endParaRPr lang="en-US" dirty="0" smtClean="0"/>
          </a:p>
          <a:p>
            <a:pPr marL="0">
              <a:lnSpc>
                <a:spcPct val="101666"/>
              </a:lnSpc>
            </a:pPr>
            <a:r>
              <a:rPr lang="en-US" altLang="zh-CN" sz="2400" spc="-5" dirty="0">
                <a:solidFill>
                  <a:srgbClr val="000000"/>
                </a:solidFill>
                <a:latin typeface="Arial"/>
                <a:ea typeface="Arial"/>
              </a:rPr>
              <a:t>•</a:t>
            </a:r>
            <a:r>
              <a:rPr lang="en-US" altLang="zh-CN" sz="2400" spc="295" dirty="0">
                <a:solidFill>
                  <a:srgbClr val="000000"/>
                </a:solidFill>
                <a:latin typeface="Arial"/>
                <a:cs typeface="Arial"/>
              </a:rPr>
              <a:t> </a:t>
            </a:r>
            <a:r>
              <a:rPr lang="en-US" altLang="zh-CN" sz="2400" spc="-5" dirty="0">
                <a:solidFill>
                  <a:srgbClr val="000000"/>
                </a:solidFill>
                <a:latin typeface="Calibri"/>
                <a:ea typeface="Calibri"/>
              </a:rPr>
              <a:t>Sốc</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55" dirty="0">
                <a:solidFill>
                  <a:srgbClr val="000000"/>
                </a:solidFill>
                <a:latin typeface="Arial"/>
                <a:cs typeface="Arial"/>
              </a:rPr>
              <a:t> </a:t>
            </a:r>
            <a:r>
              <a:rPr lang="en-US" altLang="zh-CN" sz="2400" dirty="0">
                <a:solidFill>
                  <a:srgbClr val="000000"/>
                </a:solidFill>
                <a:latin typeface="Calibri"/>
                <a:ea typeface="Calibri"/>
              </a:rPr>
              <a:t>Phù</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phổi</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cấp</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ARDS</a:t>
            </a:r>
          </a:p>
        </p:txBody>
      </p:sp>
      <p:sp>
        <p:nvSpPr>
          <p:cNvPr id="63" name="TextBox 63"/>
          <p:cNvSpPr txBox="1"/>
          <p:nvPr/>
        </p:nvSpPr>
        <p:spPr>
          <a:xfrm>
            <a:off x="6132067" y="1553825"/>
            <a:ext cx="3749896" cy="2834639"/>
          </a:xfrm>
          <a:prstGeom prst="rect">
            <a:avLst/>
          </a:prstGeom>
          <a:noFill/>
        </p:spPr>
        <p:txBody>
          <a:bodyPr wrap="square" lIns="0" tIns="0" rIns="0" bIns="0" rtlCol="0">
            <a:spAutoFit/>
          </a:bodyPr>
          <a:lstStyle/>
          <a:p>
            <a:pPr marL="0">
              <a:lnSpc>
                <a:spcPct val="101666"/>
              </a:lnSpc>
            </a:pPr>
            <a:r>
              <a:rPr lang="en-US" altLang="zh-CN" sz="2400" dirty="0">
                <a:solidFill>
                  <a:srgbClr val="000000"/>
                </a:solidFill>
                <a:latin typeface="Arial"/>
                <a:ea typeface="Arial"/>
              </a:rPr>
              <a:t>•</a:t>
            </a:r>
            <a:r>
              <a:rPr lang="en-US" altLang="zh-CN" sz="2400" spc="154" dirty="0">
                <a:solidFill>
                  <a:srgbClr val="000000"/>
                </a:solidFill>
                <a:latin typeface="Arial"/>
                <a:cs typeface="Arial"/>
              </a:rPr>
              <a:t> </a:t>
            </a:r>
            <a:r>
              <a:rPr lang="en-US" altLang="zh-CN" sz="2400" dirty="0">
                <a:solidFill>
                  <a:srgbClr val="000000"/>
                </a:solidFill>
                <a:latin typeface="Calibri"/>
                <a:ea typeface="Calibri"/>
              </a:rPr>
              <a:t>Tiêu</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hoá</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89" dirty="0">
                <a:solidFill>
                  <a:srgbClr val="000000"/>
                </a:solidFill>
                <a:latin typeface="Arial"/>
                <a:cs typeface="Arial"/>
              </a:rPr>
              <a:t> </a:t>
            </a:r>
            <a:r>
              <a:rPr lang="en-US" altLang="zh-CN" sz="2400" dirty="0">
                <a:solidFill>
                  <a:srgbClr val="000000"/>
                </a:solidFill>
                <a:latin typeface="Calibri"/>
                <a:ea typeface="Calibri"/>
              </a:rPr>
              <a:t>Hạ</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đường</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huyết</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60" dirty="0">
                <a:solidFill>
                  <a:srgbClr val="000000"/>
                </a:solidFill>
                <a:latin typeface="Arial"/>
                <a:cs typeface="Arial"/>
              </a:rPr>
              <a:t> </a:t>
            </a:r>
            <a:r>
              <a:rPr lang="en-US" altLang="zh-CN" sz="2400" dirty="0">
                <a:solidFill>
                  <a:srgbClr val="000000"/>
                </a:solidFill>
                <a:latin typeface="Calibri"/>
                <a:ea typeface="Calibri"/>
              </a:rPr>
              <a:t>Tiểu</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sắc</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tố</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100" dirty="0">
                <a:solidFill>
                  <a:srgbClr val="000000"/>
                </a:solidFill>
                <a:latin typeface="Arial"/>
                <a:cs typeface="Arial"/>
              </a:rPr>
              <a:t> </a:t>
            </a:r>
            <a:r>
              <a:rPr lang="en-US" altLang="zh-CN" sz="2400" dirty="0">
                <a:solidFill>
                  <a:srgbClr val="000000"/>
                </a:solidFill>
                <a:latin typeface="Calibri"/>
                <a:ea typeface="Calibri"/>
              </a:rPr>
              <a:t>Xuất</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huyết</a:t>
            </a:r>
          </a:p>
          <a:p>
            <a:pPr>
              <a:lnSpc>
                <a:spcPts val="8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44" dirty="0">
                <a:solidFill>
                  <a:srgbClr val="000000"/>
                </a:solidFill>
                <a:latin typeface="Arial"/>
                <a:cs typeface="Arial"/>
              </a:rPr>
              <a:t> </a:t>
            </a:r>
            <a:r>
              <a:rPr lang="en-US" altLang="zh-CN" sz="2400" dirty="0">
                <a:solidFill>
                  <a:srgbClr val="000000"/>
                </a:solidFill>
                <a:latin typeface="Calibri"/>
                <a:ea typeface="Calibri"/>
              </a:rPr>
              <a:t>RL</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điện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giải,</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kiềm</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toan</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44" dirty="0">
                <a:solidFill>
                  <a:srgbClr val="000000"/>
                </a:solidFill>
                <a:latin typeface="Arial"/>
                <a:cs typeface="Arial"/>
              </a:rPr>
              <a:t> </a:t>
            </a:r>
            <a:r>
              <a:rPr lang="en-US" altLang="zh-CN" sz="2400" dirty="0">
                <a:solidFill>
                  <a:srgbClr val="000000"/>
                </a:solidFill>
                <a:latin typeface="Calibri"/>
                <a:ea typeface="Calibri"/>
              </a:rPr>
              <a:t>Mật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cao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64"/>
          <p:cNvSpPr/>
          <p:nvPr/>
        </p:nvSpPr>
        <p:spPr>
          <a:xfrm>
            <a:off x="234950" y="1174750"/>
            <a:ext cx="2749550" cy="374650"/>
          </a:xfrm>
          <a:custGeom>
            <a:avLst/>
            <a:gdLst>
              <a:gd name="connsiteX0" fmla="*/ 16710 w 2749550"/>
              <a:gd name="connsiteY0" fmla="*/ 12366 h 374650"/>
              <a:gd name="connsiteX1" fmla="*/ 2759909 w 2749550"/>
              <a:gd name="connsiteY1" fmla="*/ 12366 h 374650"/>
              <a:gd name="connsiteX2" fmla="*/ 2759909 w 2749550"/>
              <a:gd name="connsiteY2" fmla="*/ 383206 h 374650"/>
              <a:gd name="connsiteX3" fmla="*/ 16710 w 2749550"/>
              <a:gd name="connsiteY3" fmla="*/ 383206 h 374650"/>
              <a:gd name="connsiteX4" fmla="*/ 16710 w 2749550"/>
              <a:gd name="connsiteY4" fmla="*/ 12366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9550" h="374650">
                <a:moveTo>
                  <a:pt x="16710" y="12366"/>
                </a:moveTo>
                <a:lnTo>
                  <a:pt x="2759909" y="12366"/>
                </a:lnTo>
                <a:lnTo>
                  <a:pt x="2759909" y="383206"/>
                </a:lnTo>
                <a:lnTo>
                  <a:pt x="16710" y="383206"/>
                </a:lnTo>
                <a:lnTo>
                  <a:pt x="16710" y="12366"/>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5"/>
          <p:cNvSpPr/>
          <p:nvPr/>
        </p:nvSpPr>
        <p:spPr>
          <a:xfrm>
            <a:off x="2978150" y="1174750"/>
            <a:ext cx="4552950" cy="374650"/>
          </a:xfrm>
          <a:custGeom>
            <a:avLst/>
            <a:gdLst>
              <a:gd name="connsiteX0" fmla="*/ 16709 w 4552950"/>
              <a:gd name="connsiteY0" fmla="*/ 12366 h 374650"/>
              <a:gd name="connsiteX1" fmla="*/ 4561639 w 4552950"/>
              <a:gd name="connsiteY1" fmla="*/ 12366 h 374650"/>
              <a:gd name="connsiteX2" fmla="*/ 4561639 w 4552950"/>
              <a:gd name="connsiteY2" fmla="*/ 383206 h 374650"/>
              <a:gd name="connsiteX3" fmla="*/ 16709 w 4552950"/>
              <a:gd name="connsiteY3" fmla="*/ 383206 h 374650"/>
              <a:gd name="connsiteX4" fmla="*/ 16709 w 4552950"/>
              <a:gd name="connsiteY4" fmla="*/ 12366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374650">
                <a:moveTo>
                  <a:pt x="16709" y="12366"/>
                </a:moveTo>
                <a:lnTo>
                  <a:pt x="4561639" y="12366"/>
                </a:lnTo>
                <a:lnTo>
                  <a:pt x="4561639" y="383206"/>
                </a:lnTo>
                <a:lnTo>
                  <a:pt x="16709" y="383206"/>
                </a:lnTo>
                <a:lnTo>
                  <a:pt x="16709" y="12366"/>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6"/>
          <p:cNvSpPr/>
          <p:nvPr/>
        </p:nvSpPr>
        <p:spPr>
          <a:xfrm>
            <a:off x="7524750" y="1174750"/>
            <a:ext cx="4413250" cy="374650"/>
          </a:xfrm>
          <a:custGeom>
            <a:avLst/>
            <a:gdLst>
              <a:gd name="connsiteX0" fmla="*/ 15039 w 4413250"/>
              <a:gd name="connsiteY0" fmla="*/ 12366 h 374650"/>
              <a:gd name="connsiteX1" fmla="*/ 4415587 w 4413250"/>
              <a:gd name="connsiteY1" fmla="*/ 12366 h 374650"/>
              <a:gd name="connsiteX2" fmla="*/ 4415587 w 4413250"/>
              <a:gd name="connsiteY2" fmla="*/ 383206 h 374650"/>
              <a:gd name="connsiteX3" fmla="*/ 15039 w 4413250"/>
              <a:gd name="connsiteY3" fmla="*/ 383206 h 374650"/>
              <a:gd name="connsiteX4" fmla="*/ 15039 w 4413250"/>
              <a:gd name="connsiteY4" fmla="*/ 12366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250" h="374650">
                <a:moveTo>
                  <a:pt x="15039" y="12366"/>
                </a:moveTo>
                <a:lnTo>
                  <a:pt x="4415587" y="12366"/>
                </a:lnTo>
                <a:lnTo>
                  <a:pt x="4415587" y="383206"/>
                </a:lnTo>
                <a:lnTo>
                  <a:pt x="15039" y="383206"/>
                </a:lnTo>
                <a:lnTo>
                  <a:pt x="15039" y="12366"/>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7"/>
          <p:cNvSpPr/>
          <p:nvPr/>
        </p:nvSpPr>
        <p:spPr>
          <a:xfrm>
            <a:off x="234950" y="1543050"/>
            <a:ext cx="2749550" cy="1911350"/>
          </a:xfrm>
          <a:custGeom>
            <a:avLst/>
            <a:gdLst>
              <a:gd name="connsiteX0" fmla="*/ 16710 w 2749550"/>
              <a:gd name="connsiteY0" fmla="*/ 14906 h 1911350"/>
              <a:gd name="connsiteX1" fmla="*/ 2759909 w 2749550"/>
              <a:gd name="connsiteY1" fmla="*/ 14906 h 1911350"/>
              <a:gd name="connsiteX2" fmla="*/ 2759909 w 2749550"/>
              <a:gd name="connsiteY2" fmla="*/ 1920096 h 1911350"/>
              <a:gd name="connsiteX3" fmla="*/ 16710 w 2749550"/>
              <a:gd name="connsiteY3" fmla="*/ 1920096 h 1911350"/>
              <a:gd name="connsiteX4" fmla="*/ 16710 w 2749550"/>
              <a:gd name="connsiteY4" fmla="*/ 14906 h 191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9550" h="1911350">
                <a:moveTo>
                  <a:pt x="16710" y="14906"/>
                </a:moveTo>
                <a:lnTo>
                  <a:pt x="2759909" y="14906"/>
                </a:lnTo>
                <a:lnTo>
                  <a:pt x="2759909" y="1920096"/>
                </a:lnTo>
                <a:lnTo>
                  <a:pt x="16710" y="1920096"/>
                </a:lnTo>
                <a:lnTo>
                  <a:pt x="16710" y="1490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Freeform 68"/>
          <p:cNvSpPr/>
          <p:nvPr/>
        </p:nvSpPr>
        <p:spPr>
          <a:xfrm>
            <a:off x="2978150" y="1543050"/>
            <a:ext cx="4552950" cy="1911350"/>
          </a:xfrm>
          <a:custGeom>
            <a:avLst/>
            <a:gdLst>
              <a:gd name="connsiteX0" fmla="*/ 16709 w 4552950"/>
              <a:gd name="connsiteY0" fmla="*/ 14906 h 1911350"/>
              <a:gd name="connsiteX1" fmla="*/ 4561639 w 4552950"/>
              <a:gd name="connsiteY1" fmla="*/ 14906 h 1911350"/>
              <a:gd name="connsiteX2" fmla="*/ 4561639 w 4552950"/>
              <a:gd name="connsiteY2" fmla="*/ 1920096 h 1911350"/>
              <a:gd name="connsiteX3" fmla="*/ 16709 w 4552950"/>
              <a:gd name="connsiteY3" fmla="*/ 1920096 h 1911350"/>
              <a:gd name="connsiteX4" fmla="*/ 16709 w 4552950"/>
              <a:gd name="connsiteY4" fmla="*/ 14906 h 191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1911350">
                <a:moveTo>
                  <a:pt x="16709" y="14906"/>
                </a:moveTo>
                <a:lnTo>
                  <a:pt x="4561639" y="14906"/>
                </a:lnTo>
                <a:lnTo>
                  <a:pt x="4561639" y="1920096"/>
                </a:lnTo>
                <a:lnTo>
                  <a:pt x="16709" y="1920096"/>
                </a:lnTo>
                <a:lnTo>
                  <a:pt x="16709" y="1490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9"/>
          <p:cNvSpPr/>
          <p:nvPr/>
        </p:nvSpPr>
        <p:spPr>
          <a:xfrm>
            <a:off x="7524750" y="1543050"/>
            <a:ext cx="4413250" cy="1911350"/>
          </a:xfrm>
          <a:custGeom>
            <a:avLst/>
            <a:gdLst>
              <a:gd name="connsiteX0" fmla="*/ 15039 w 4413250"/>
              <a:gd name="connsiteY0" fmla="*/ 14906 h 1911350"/>
              <a:gd name="connsiteX1" fmla="*/ 4415587 w 4413250"/>
              <a:gd name="connsiteY1" fmla="*/ 14906 h 1911350"/>
              <a:gd name="connsiteX2" fmla="*/ 4415587 w 4413250"/>
              <a:gd name="connsiteY2" fmla="*/ 1920096 h 1911350"/>
              <a:gd name="connsiteX3" fmla="*/ 15039 w 4413250"/>
              <a:gd name="connsiteY3" fmla="*/ 1920096 h 1911350"/>
              <a:gd name="connsiteX4" fmla="*/ 15039 w 4413250"/>
              <a:gd name="connsiteY4" fmla="*/ 14906 h 191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250" h="1911350">
                <a:moveTo>
                  <a:pt x="15039" y="14906"/>
                </a:moveTo>
                <a:lnTo>
                  <a:pt x="4415587" y="14906"/>
                </a:lnTo>
                <a:lnTo>
                  <a:pt x="4415587" y="1920096"/>
                </a:lnTo>
                <a:lnTo>
                  <a:pt x="15039" y="1920096"/>
                </a:lnTo>
                <a:lnTo>
                  <a:pt x="15039" y="1490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Freeform 70"/>
          <p:cNvSpPr/>
          <p:nvPr/>
        </p:nvSpPr>
        <p:spPr>
          <a:xfrm>
            <a:off x="234950" y="3448050"/>
            <a:ext cx="2749550" cy="374650"/>
          </a:xfrm>
          <a:custGeom>
            <a:avLst/>
            <a:gdLst>
              <a:gd name="connsiteX0" fmla="*/ 16710 w 2749550"/>
              <a:gd name="connsiteY0" fmla="*/ 15096 h 374650"/>
              <a:gd name="connsiteX1" fmla="*/ 2759909 w 2749550"/>
              <a:gd name="connsiteY1" fmla="*/ 15096 h 374650"/>
              <a:gd name="connsiteX2" fmla="*/ 2759909 w 2749550"/>
              <a:gd name="connsiteY2" fmla="*/ 385936 h 374650"/>
              <a:gd name="connsiteX3" fmla="*/ 16710 w 2749550"/>
              <a:gd name="connsiteY3" fmla="*/ 385936 h 374650"/>
              <a:gd name="connsiteX4" fmla="*/ 16710 w 2749550"/>
              <a:gd name="connsiteY4" fmla="*/ 15096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9550" h="374650">
                <a:moveTo>
                  <a:pt x="16710" y="15096"/>
                </a:moveTo>
                <a:lnTo>
                  <a:pt x="2759909" y="15096"/>
                </a:lnTo>
                <a:lnTo>
                  <a:pt x="2759909" y="385936"/>
                </a:lnTo>
                <a:lnTo>
                  <a:pt x="16710" y="385936"/>
                </a:lnTo>
                <a:lnTo>
                  <a:pt x="16710" y="15096"/>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Freeform 71"/>
          <p:cNvSpPr/>
          <p:nvPr/>
        </p:nvSpPr>
        <p:spPr>
          <a:xfrm>
            <a:off x="2978150" y="3448050"/>
            <a:ext cx="4552950" cy="374650"/>
          </a:xfrm>
          <a:custGeom>
            <a:avLst/>
            <a:gdLst>
              <a:gd name="connsiteX0" fmla="*/ 16709 w 4552950"/>
              <a:gd name="connsiteY0" fmla="*/ 15096 h 374650"/>
              <a:gd name="connsiteX1" fmla="*/ 4561639 w 4552950"/>
              <a:gd name="connsiteY1" fmla="*/ 15096 h 374650"/>
              <a:gd name="connsiteX2" fmla="*/ 4561639 w 4552950"/>
              <a:gd name="connsiteY2" fmla="*/ 385936 h 374650"/>
              <a:gd name="connsiteX3" fmla="*/ 16709 w 4552950"/>
              <a:gd name="connsiteY3" fmla="*/ 385936 h 374650"/>
              <a:gd name="connsiteX4" fmla="*/ 16709 w 4552950"/>
              <a:gd name="connsiteY4" fmla="*/ 15096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374650">
                <a:moveTo>
                  <a:pt x="16709" y="15096"/>
                </a:moveTo>
                <a:lnTo>
                  <a:pt x="4561639" y="15096"/>
                </a:lnTo>
                <a:lnTo>
                  <a:pt x="4561639" y="385936"/>
                </a:lnTo>
                <a:lnTo>
                  <a:pt x="16709" y="385936"/>
                </a:lnTo>
                <a:lnTo>
                  <a:pt x="16709" y="15096"/>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7524750" y="3448050"/>
            <a:ext cx="4413250" cy="374650"/>
          </a:xfrm>
          <a:custGeom>
            <a:avLst/>
            <a:gdLst>
              <a:gd name="connsiteX0" fmla="*/ 15039 w 4413250"/>
              <a:gd name="connsiteY0" fmla="*/ 15096 h 374650"/>
              <a:gd name="connsiteX1" fmla="*/ 4415587 w 4413250"/>
              <a:gd name="connsiteY1" fmla="*/ 15096 h 374650"/>
              <a:gd name="connsiteX2" fmla="*/ 4415587 w 4413250"/>
              <a:gd name="connsiteY2" fmla="*/ 385936 h 374650"/>
              <a:gd name="connsiteX3" fmla="*/ 15039 w 4413250"/>
              <a:gd name="connsiteY3" fmla="*/ 385936 h 374650"/>
              <a:gd name="connsiteX4" fmla="*/ 15039 w 4413250"/>
              <a:gd name="connsiteY4" fmla="*/ 15096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250" h="374650">
                <a:moveTo>
                  <a:pt x="15039" y="15096"/>
                </a:moveTo>
                <a:lnTo>
                  <a:pt x="4415587" y="15096"/>
                </a:lnTo>
                <a:lnTo>
                  <a:pt x="4415587" y="385936"/>
                </a:lnTo>
                <a:lnTo>
                  <a:pt x="15039" y="385936"/>
                </a:lnTo>
                <a:lnTo>
                  <a:pt x="15039" y="15096"/>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234950" y="3816350"/>
            <a:ext cx="2749550" cy="1530350"/>
          </a:xfrm>
          <a:custGeom>
            <a:avLst/>
            <a:gdLst>
              <a:gd name="connsiteX0" fmla="*/ 16710 w 2749550"/>
              <a:gd name="connsiteY0" fmla="*/ 17636 h 1530350"/>
              <a:gd name="connsiteX1" fmla="*/ 2759909 w 2749550"/>
              <a:gd name="connsiteY1" fmla="*/ 17636 h 1530350"/>
              <a:gd name="connsiteX2" fmla="*/ 2759909 w 2749550"/>
              <a:gd name="connsiteY2" fmla="*/ 1537256 h 1530350"/>
              <a:gd name="connsiteX3" fmla="*/ 16710 w 2749550"/>
              <a:gd name="connsiteY3" fmla="*/ 1537256 h 1530350"/>
              <a:gd name="connsiteX4" fmla="*/ 16710 w 2749550"/>
              <a:gd name="connsiteY4" fmla="*/ 17636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9550" h="1530350">
                <a:moveTo>
                  <a:pt x="16710" y="17636"/>
                </a:moveTo>
                <a:lnTo>
                  <a:pt x="2759909" y="17636"/>
                </a:lnTo>
                <a:lnTo>
                  <a:pt x="2759909" y="1537256"/>
                </a:lnTo>
                <a:lnTo>
                  <a:pt x="16710" y="1537256"/>
                </a:lnTo>
                <a:lnTo>
                  <a:pt x="16710" y="1763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2978150" y="3816350"/>
            <a:ext cx="4552950" cy="1530350"/>
          </a:xfrm>
          <a:custGeom>
            <a:avLst/>
            <a:gdLst>
              <a:gd name="connsiteX0" fmla="*/ 16709 w 4552950"/>
              <a:gd name="connsiteY0" fmla="*/ 17636 h 1530350"/>
              <a:gd name="connsiteX1" fmla="*/ 4561639 w 4552950"/>
              <a:gd name="connsiteY1" fmla="*/ 17636 h 1530350"/>
              <a:gd name="connsiteX2" fmla="*/ 4561639 w 4552950"/>
              <a:gd name="connsiteY2" fmla="*/ 1537256 h 1530350"/>
              <a:gd name="connsiteX3" fmla="*/ 16709 w 4552950"/>
              <a:gd name="connsiteY3" fmla="*/ 1537256 h 1530350"/>
              <a:gd name="connsiteX4" fmla="*/ 16709 w 4552950"/>
              <a:gd name="connsiteY4" fmla="*/ 17636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1530350">
                <a:moveTo>
                  <a:pt x="16709" y="17636"/>
                </a:moveTo>
                <a:lnTo>
                  <a:pt x="4561639" y="17636"/>
                </a:lnTo>
                <a:lnTo>
                  <a:pt x="4561639" y="1537256"/>
                </a:lnTo>
                <a:lnTo>
                  <a:pt x="16709" y="1537256"/>
                </a:lnTo>
                <a:lnTo>
                  <a:pt x="16709" y="1763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7524750" y="3816350"/>
            <a:ext cx="4413250" cy="1530350"/>
          </a:xfrm>
          <a:custGeom>
            <a:avLst/>
            <a:gdLst>
              <a:gd name="connsiteX0" fmla="*/ 15039 w 4413250"/>
              <a:gd name="connsiteY0" fmla="*/ 17636 h 1530350"/>
              <a:gd name="connsiteX1" fmla="*/ 4415587 w 4413250"/>
              <a:gd name="connsiteY1" fmla="*/ 17636 h 1530350"/>
              <a:gd name="connsiteX2" fmla="*/ 4415587 w 4413250"/>
              <a:gd name="connsiteY2" fmla="*/ 1537256 h 1530350"/>
              <a:gd name="connsiteX3" fmla="*/ 15039 w 4413250"/>
              <a:gd name="connsiteY3" fmla="*/ 1537256 h 1530350"/>
              <a:gd name="connsiteX4" fmla="*/ 15039 w 4413250"/>
              <a:gd name="connsiteY4" fmla="*/ 17636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250" h="1530350">
                <a:moveTo>
                  <a:pt x="15039" y="17636"/>
                </a:moveTo>
                <a:lnTo>
                  <a:pt x="4415587" y="17636"/>
                </a:lnTo>
                <a:lnTo>
                  <a:pt x="4415587" y="1537256"/>
                </a:lnTo>
                <a:lnTo>
                  <a:pt x="15039" y="1537256"/>
                </a:lnTo>
                <a:lnTo>
                  <a:pt x="15039" y="1763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Freeform 76"/>
          <p:cNvSpPr/>
          <p:nvPr/>
        </p:nvSpPr>
        <p:spPr>
          <a:xfrm>
            <a:off x="234950" y="5340350"/>
            <a:ext cx="2749550" cy="1136650"/>
          </a:xfrm>
          <a:custGeom>
            <a:avLst/>
            <a:gdLst>
              <a:gd name="connsiteX0" fmla="*/ 16710 w 2749550"/>
              <a:gd name="connsiteY0" fmla="*/ 13256 h 1136650"/>
              <a:gd name="connsiteX1" fmla="*/ 2759909 w 2749550"/>
              <a:gd name="connsiteY1" fmla="*/ 13256 h 1136650"/>
              <a:gd name="connsiteX2" fmla="*/ 2759909 w 2749550"/>
              <a:gd name="connsiteY2" fmla="*/ 1147303 h 1136650"/>
              <a:gd name="connsiteX3" fmla="*/ 16710 w 2749550"/>
              <a:gd name="connsiteY3" fmla="*/ 1147303 h 1136650"/>
              <a:gd name="connsiteX4" fmla="*/ 16710 w 2749550"/>
              <a:gd name="connsiteY4" fmla="*/ 13256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9550" h="1136650">
                <a:moveTo>
                  <a:pt x="16710" y="13256"/>
                </a:moveTo>
                <a:lnTo>
                  <a:pt x="2759909" y="13256"/>
                </a:lnTo>
                <a:lnTo>
                  <a:pt x="2759909" y="1147303"/>
                </a:lnTo>
                <a:lnTo>
                  <a:pt x="16710" y="1147303"/>
                </a:lnTo>
                <a:lnTo>
                  <a:pt x="16710" y="13256"/>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7"/>
          <p:cNvSpPr/>
          <p:nvPr/>
        </p:nvSpPr>
        <p:spPr>
          <a:xfrm>
            <a:off x="2978150" y="5340350"/>
            <a:ext cx="4552950" cy="1136650"/>
          </a:xfrm>
          <a:custGeom>
            <a:avLst/>
            <a:gdLst>
              <a:gd name="connsiteX0" fmla="*/ 16709 w 4552950"/>
              <a:gd name="connsiteY0" fmla="*/ 13256 h 1136650"/>
              <a:gd name="connsiteX1" fmla="*/ 4561639 w 4552950"/>
              <a:gd name="connsiteY1" fmla="*/ 13256 h 1136650"/>
              <a:gd name="connsiteX2" fmla="*/ 4561639 w 4552950"/>
              <a:gd name="connsiteY2" fmla="*/ 1147303 h 1136650"/>
              <a:gd name="connsiteX3" fmla="*/ 16709 w 4552950"/>
              <a:gd name="connsiteY3" fmla="*/ 1147303 h 1136650"/>
              <a:gd name="connsiteX4" fmla="*/ 16709 w 4552950"/>
              <a:gd name="connsiteY4" fmla="*/ 13256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1136650">
                <a:moveTo>
                  <a:pt x="16709" y="13256"/>
                </a:moveTo>
                <a:lnTo>
                  <a:pt x="4561639" y="13256"/>
                </a:lnTo>
                <a:lnTo>
                  <a:pt x="4561639" y="1147303"/>
                </a:lnTo>
                <a:lnTo>
                  <a:pt x="16709" y="1147303"/>
                </a:lnTo>
                <a:lnTo>
                  <a:pt x="16709" y="13256"/>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8" name="Freeform 78"/>
          <p:cNvSpPr/>
          <p:nvPr/>
        </p:nvSpPr>
        <p:spPr>
          <a:xfrm>
            <a:off x="7524750" y="5340350"/>
            <a:ext cx="4413250" cy="1136650"/>
          </a:xfrm>
          <a:custGeom>
            <a:avLst/>
            <a:gdLst>
              <a:gd name="connsiteX0" fmla="*/ 15039 w 4413250"/>
              <a:gd name="connsiteY0" fmla="*/ 13256 h 1136650"/>
              <a:gd name="connsiteX1" fmla="*/ 4415587 w 4413250"/>
              <a:gd name="connsiteY1" fmla="*/ 13256 h 1136650"/>
              <a:gd name="connsiteX2" fmla="*/ 4415587 w 4413250"/>
              <a:gd name="connsiteY2" fmla="*/ 1147303 h 1136650"/>
              <a:gd name="connsiteX3" fmla="*/ 15039 w 4413250"/>
              <a:gd name="connsiteY3" fmla="*/ 1147303 h 1136650"/>
              <a:gd name="connsiteX4" fmla="*/ 15039 w 4413250"/>
              <a:gd name="connsiteY4" fmla="*/ 13256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250" h="1136650">
                <a:moveTo>
                  <a:pt x="15039" y="13256"/>
                </a:moveTo>
                <a:lnTo>
                  <a:pt x="4415587" y="13256"/>
                </a:lnTo>
                <a:lnTo>
                  <a:pt x="4415587" y="1147303"/>
                </a:lnTo>
                <a:lnTo>
                  <a:pt x="15039" y="1147303"/>
                </a:lnTo>
                <a:lnTo>
                  <a:pt x="15039" y="13256"/>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Freeform 79"/>
          <p:cNvSpPr/>
          <p:nvPr/>
        </p:nvSpPr>
        <p:spPr>
          <a:xfrm>
            <a:off x="2978150" y="1162050"/>
            <a:ext cx="6350" cy="5327650"/>
          </a:xfrm>
          <a:custGeom>
            <a:avLst/>
            <a:gdLst>
              <a:gd name="connsiteX0" fmla="*/ 16704 w 6350"/>
              <a:gd name="connsiteY0" fmla="*/ 18716 h 5327650"/>
              <a:gd name="connsiteX1" fmla="*/ 16704 w 6350"/>
              <a:gd name="connsiteY1" fmla="*/ 5331942 h 5327650"/>
            </a:gdLst>
            <a:ahLst/>
            <a:cxnLst>
              <a:cxn ang="0">
                <a:pos x="connsiteX0" y="connsiteY0"/>
              </a:cxn>
              <a:cxn ang="0">
                <a:pos x="connsiteX1" y="connsiteY1"/>
              </a:cxn>
            </a:cxnLst>
            <a:rect l="l" t="t" r="r" b="b"/>
            <a:pathLst>
              <a:path w="6350" h="5327650">
                <a:moveTo>
                  <a:pt x="16704" y="18716"/>
                </a:moveTo>
                <a:lnTo>
                  <a:pt x="16704" y="533194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Freeform 80"/>
          <p:cNvSpPr/>
          <p:nvPr/>
        </p:nvSpPr>
        <p:spPr>
          <a:xfrm>
            <a:off x="7524750" y="1162050"/>
            <a:ext cx="6350" cy="5327650"/>
          </a:xfrm>
          <a:custGeom>
            <a:avLst/>
            <a:gdLst>
              <a:gd name="connsiteX0" fmla="*/ 15024 w 6350"/>
              <a:gd name="connsiteY0" fmla="*/ 18716 h 5327650"/>
              <a:gd name="connsiteX1" fmla="*/ 15024 w 6350"/>
              <a:gd name="connsiteY1" fmla="*/ 5331942 h 5327650"/>
            </a:gdLst>
            <a:ahLst/>
            <a:cxnLst>
              <a:cxn ang="0">
                <a:pos x="connsiteX0" y="connsiteY0"/>
              </a:cxn>
              <a:cxn ang="0">
                <a:pos x="connsiteX1" y="connsiteY1"/>
              </a:cxn>
            </a:cxnLst>
            <a:rect l="l" t="t" r="r" b="b"/>
            <a:pathLst>
              <a:path w="6350" h="5327650">
                <a:moveTo>
                  <a:pt x="15024" y="18716"/>
                </a:moveTo>
                <a:lnTo>
                  <a:pt x="15024" y="533194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Freeform 81"/>
          <p:cNvSpPr/>
          <p:nvPr/>
        </p:nvSpPr>
        <p:spPr>
          <a:xfrm>
            <a:off x="222250" y="1530350"/>
            <a:ext cx="11715750" cy="44449"/>
          </a:xfrm>
          <a:custGeom>
            <a:avLst/>
            <a:gdLst>
              <a:gd name="connsiteX0" fmla="*/ 23060 w 11715750"/>
              <a:gd name="connsiteY0" fmla="*/ 27605 h 44449"/>
              <a:gd name="connsiteX1" fmla="*/ 11724416 w 11715750"/>
              <a:gd name="connsiteY1" fmla="*/ 27605 h 44449"/>
            </a:gdLst>
            <a:ahLst/>
            <a:cxnLst>
              <a:cxn ang="0">
                <a:pos x="connsiteX0" y="connsiteY0"/>
              </a:cxn>
              <a:cxn ang="0">
                <a:pos x="connsiteX1" y="connsiteY1"/>
              </a:cxn>
            </a:cxnLst>
            <a:rect l="l" t="t" r="r" b="b"/>
            <a:pathLst>
              <a:path w="11715750" h="44449">
                <a:moveTo>
                  <a:pt x="23060" y="27605"/>
                </a:moveTo>
                <a:lnTo>
                  <a:pt x="11724416" y="27605"/>
                </a:lnTo>
              </a:path>
            </a:pathLst>
          </a:custGeom>
          <a:ln w="380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Freeform 82"/>
          <p:cNvSpPr/>
          <p:nvPr/>
        </p:nvSpPr>
        <p:spPr>
          <a:xfrm>
            <a:off x="222250" y="3435350"/>
            <a:ext cx="11715750" cy="19049"/>
          </a:xfrm>
          <a:custGeom>
            <a:avLst/>
            <a:gdLst>
              <a:gd name="connsiteX0" fmla="*/ 23060 w 11715750"/>
              <a:gd name="connsiteY0" fmla="*/ 27792 h 19049"/>
              <a:gd name="connsiteX1" fmla="*/ 11724416 w 11715750"/>
              <a:gd name="connsiteY1" fmla="*/ 27792 h 19049"/>
            </a:gdLst>
            <a:ahLst/>
            <a:cxnLst>
              <a:cxn ang="0">
                <a:pos x="connsiteX0" y="connsiteY0"/>
              </a:cxn>
              <a:cxn ang="0">
                <a:pos x="connsiteX1" y="connsiteY1"/>
              </a:cxn>
            </a:cxnLst>
            <a:rect l="l" t="t" r="r" b="b"/>
            <a:pathLst>
              <a:path w="11715750" h="19049">
                <a:moveTo>
                  <a:pt x="23060" y="27792"/>
                </a:moveTo>
                <a:lnTo>
                  <a:pt x="11724416" y="2779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Freeform 83"/>
          <p:cNvSpPr/>
          <p:nvPr/>
        </p:nvSpPr>
        <p:spPr>
          <a:xfrm>
            <a:off x="222250" y="3803650"/>
            <a:ext cx="11715750" cy="19049"/>
          </a:xfrm>
          <a:custGeom>
            <a:avLst/>
            <a:gdLst>
              <a:gd name="connsiteX0" fmla="*/ 23060 w 11715750"/>
              <a:gd name="connsiteY0" fmla="*/ 30331 h 19049"/>
              <a:gd name="connsiteX1" fmla="*/ 11724416 w 11715750"/>
              <a:gd name="connsiteY1" fmla="*/ 30331 h 19049"/>
            </a:gdLst>
            <a:ahLst/>
            <a:cxnLst>
              <a:cxn ang="0">
                <a:pos x="connsiteX0" y="connsiteY0"/>
              </a:cxn>
              <a:cxn ang="0">
                <a:pos x="connsiteX1" y="connsiteY1"/>
              </a:cxn>
            </a:cxnLst>
            <a:rect l="l" t="t" r="r" b="b"/>
            <a:pathLst>
              <a:path w="11715750" h="19049">
                <a:moveTo>
                  <a:pt x="23060" y="30331"/>
                </a:moveTo>
                <a:lnTo>
                  <a:pt x="11724416" y="30331"/>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Freeform 84"/>
          <p:cNvSpPr/>
          <p:nvPr/>
        </p:nvSpPr>
        <p:spPr>
          <a:xfrm>
            <a:off x="222250" y="5327650"/>
            <a:ext cx="11715750" cy="19049"/>
          </a:xfrm>
          <a:custGeom>
            <a:avLst/>
            <a:gdLst>
              <a:gd name="connsiteX0" fmla="*/ 23060 w 11715750"/>
              <a:gd name="connsiteY0" fmla="*/ 25947 h 19049"/>
              <a:gd name="connsiteX1" fmla="*/ 11724416 w 11715750"/>
              <a:gd name="connsiteY1" fmla="*/ 25947 h 19049"/>
            </a:gdLst>
            <a:ahLst/>
            <a:cxnLst>
              <a:cxn ang="0">
                <a:pos x="connsiteX0" y="connsiteY0"/>
              </a:cxn>
              <a:cxn ang="0">
                <a:pos x="connsiteX1" y="connsiteY1"/>
              </a:cxn>
            </a:cxnLst>
            <a:rect l="l" t="t" r="r" b="b"/>
            <a:pathLst>
              <a:path w="11715750" h="19049">
                <a:moveTo>
                  <a:pt x="23060" y="25947"/>
                </a:moveTo>
                <a:lnTo>
                  <a:pt x="11724416" y="25947"/>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5" name="Freeform 85"/>
          <p:cNvSpPr/>
          <p:nvPr/>
        </p:nvSpPr>
        <p:spPr>
          <a:xfrm>
            <a:off x="222250" y="1149350"/>
            <a:ext cx="19049" cy="5340350"/>
          </a:xfrm>
          <a:custGeom>
            <a:avLst/>
            <a:gdLst>
              <a:gd name="connsiteX0" fmla="*/ 29409 w 19049"/>
              <a:gd name="connsiteY0" fmla="*/ 31416 h 5340350"/>
              <a:gd name="connsiteX1" fmla="*/ 29409 w 19049"/>
              <a:gd name="connsiteY1" fmla="*/ 5344642 h 5340350"/>
            </a:gdLst>
            <a:ahLst/>
            <a:cxnLst>
              <a:cxn ang="0">
                <a:pos x="connsiteX0" y="connsiteY0"/>
              </a:cxn>
              <a:cxn ang="0">
                <a:pos x="connsiteX1" y="connsiteY1"/>
              </a:cxn>
            </a:cxnLst>
            <a:rect l="l" t="t" r="r" b="b"/>
            <a:pathLst>
              <a:path w="19049" h="5340350">
                <a:moveTo>
                  <a:pt x="29409" y="31416"/>
                </a:moveTo>
                <a:lnTo>
                  <a:pt x="29409" y="534464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Freeform 86"/>
          <p:cNvSpPr/>
          <p:nvPr/>
        </p:nvSpPr>
        <p:spPr>
          <a:xfrm>
            <a:off x="11918950" y="1149350"/>
            <a:ext cx="19049" cy="5340350"/>
          </a:xfrm>
          <a:custGeom>
            <a:avLst/>
            <a:gdLst>
              <a:gd name="connsiteX0" fmla="*/ 21366 w 19049"/>
              <a:gd name="connsiteY0" fmla="*/ 31416 h 5340350"/>
              <a:gd name="connsiteX1" fmla="*/ 21366 w 19049"/>
              <a:gd name="connsiteY1" fmla="*/ 5344642 h 5340350"/>
            </a:gdLst>
            <a:ahLst/>
            <a:cxnLst>
              <a:cxn ang="0">
                <a:pos x="connsiteX0" y="connsiteY0"/>
              </a:cxn>
              <a:cxn ang="0">
                <a:pos x="connsiteX1" y="connsiteY1"/>
              </a:cxn>
            </a:cxnLst>
            <a:rect l="l" t="t" r="r" b="b"/>
            <a:pathLst>
              <a:path w="19049" h="5340350">
                <a:moveTo>
                  <a:pt x="21366" y="31416"/>
                </a:moveTo>
                <a:lnTo>
                  <a:pt x="21366" y="534464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Freeform 87"/>
          <p:cNvSpPr/>
          <p:nvPr/>
        </p:nvSpPr>
        <p:spPr>
          <a:xfrm>
            <a:off x="222250" y="1162050"/>
            <a:ext cx="11715750" cy="19049"/>
          </a:xfrm>
          <a:custGeom>
            <a:avLst/>
            <a:gdLst>
              <a:gd name="connsiteX0" fmla="*/ 23060 w 11715750"/>
              <a:gd name="connsiteY0" fmla="*/ 25065 h 19049"/>
              <a:gd name="connsiteX1" fmla="*/ 11724416 w 11715750"/>
              <a:gd name="connsiteY1" fmla="*/ 25065 h 19049"/>
            </a:gdLst>
            <a:ahLst/>
            <a:cxnLst>
              <a:cxn ang="0">
                <a:pos x="connsiteX0" y="connsiteY0"/>
              </a:cxn>
              <a:cxn ang="0">
                <a:pos x="connsiteX1" y="connsiteY1"/>
              </a:cxn>
            </a:cxnLst>
            <a:rect l="l" t="t" r="r" b="b"/>
            <a:pathLst>
              <a:path w="11715750" h="19049">
                <a:moveTo>
                  <a:pt x="23060" y="25065"/>
                </a:moveTo>
                <a:lnTo>
                  <a:pt x="11724416" y="25065"/>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Freeform 88"/>
          <p:cNvSpPr/>
          <p:nvPr/>
        </p:nvSpPr>
        <p:spPr>
          <a:xfrm>
            <a:off x="222250" y="6457950"/>
            <a:ext cx="11715750" cy="19049"/>
          </a:xfrm>
          <a:custGeom>
            <a:avLst/>
            <a:gdLst>
              <a:gd name="connsiteX0" fmla="*/ 23060 w 11715750"/>
              <a:gd name="connsiteY0" fmla="*/ 29692 h 19049"/>
              <a:gd name="connsiteX1" fmla="*/ 11724416 w 11715750"/>
              <a:gd name="connsiteY1" fmla="*/ 29692 h 19049"/>
            </a:gdLst>
            <a:ahLst/>
            <a:cxnLst>
              <a:cxn ang="0">
                <a:pos x="connsiteX0" y="connsiteY0"/>
              </a:cxn>
              <a:cxn ang="0">
                <a:pos x="connsiteX1" y="connsiteY1"/>
              </a:cxn>
            </a:cxnLst>
            <a:rect l="l" t="t" r="r" b="b"/>
            <a:pathLst>
              <a:path w="11715750" h="19049">
                <a:moveTo>
                  <a:pt x="23060" y="29692"/>
                </a:moveTo>
                <a:lnTo>
                  <a:pt x="11724416" y="2969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9" name="TextBox 89"/>
          <p:cNvSpPr txBox="1"/>
          <p:nvPr/>
        </p:nvSpPr>
        <p:spPr>
          <a:xfrm>
            <a:off x="3019647" y="432768"/>
            <a:ext cx="6278737" cy="486060"/>
          </a:xfrm>
          <a:prstGeom prst="rect">
            <a:avLst/>
          </a:prstGeom>
          <a:noFill/>
        </p:spPr>
        <p:txBody>
          <a:bodyPr wrap="square" lIns="0" tIns="0" rIns="0" bIns="0" rtlCol="0">
            <a:spAutoFit/>
          </a:bodyPr>
          <a:lstStyle/>
          <a:p>
            <a:pPr marL="0">
              <a:lnSpc>
                <a:spcPct val="101250"/>
              </a:lnSpc>
            </a:pPr>
            <a:r>
              <a:rPr lang="en-US" altLang="zh-CN" sz="3150" b="1" dirty="0">
                <a:solidFill>
                  <a:srgbClr val="FE0000"/>
                </a:solidFill>
                <a:latin typeface="Calibri"/>
                <a:ea typeface="Calibri"/>
              </a:rPr>
              <a:t>Bảng</a:t>
            </a:r>
            <a:r>
              <a:rPr lang="en-US" altLang="zh-CN" sz="3150" b="1" spc="-75" dirty="0">
                <a:solidFill>
                  <a:srgbClr val="FE0000"/>
                </a:solidFill>
                <a:latin typeface="Calibri"/>
                <a:cs typeface="Calibri"/>
              </a:rPr>
              <a:t> </a:t>
            </a:r>
            <a:r>
              <a:rPr lang="en-US" altLang="zh-CN" sz="3150" b="1" dirty="0">
                <a:solidFill>
                  <a:srgbClr val="FE0000"/>
                </a:solidFill>
                <a:latin typeface="Calibri"/>
                <a:ea typeface="Calibri"/>
              </a:rPr>
              <a:t>1:</a:t>
            </a:r>
            <a:r>
              <a:rPr lang="en-US" altLang="zh-CN" sz="3150" b="1" spc="-80" dirty="0">
                <a:solidFill>
                  <a:srgbClr val="FE0000"/>
                </a:solidFill>
                <a:latin typeface="Calibri"/>
                <a:cs typeface="Calibri"/>
              </a:rPr>
              <a:t> </a:t>
            </a:r>
            <a:r>
              <a:rPr lang="en-US" altLang="zh-CN" sz="3150" b="1" dirty="0">
                <a:solidFill>
                  <a:srgbClr val="FE0000"/>
                </a:solidFill>
                <a:latin typeface="Calibri"/>
                <a:ea typeface="Calibri"/>
              </a:rPr>
              <a:t>Biểu</a:t>
            </a:r>
            <a:r>
              <a:rPr lang="en-US" altLang="zh-CN" sz="3150" b="1" spc="-75" dirty="0">
                <a:solidFill>
                  <a:srgbClr val="FE0000"/>
                </a:solidFill>
                <a:latin typeface="Calibri"/>
                <a:cs typeface="Calibri"/>
              </a:rPr>
              <a:t> </a:t>
            </a:r>
            <a:r>
              <a:rPr lang="en-US" altLang="zh-CN" sz="3150" b="1" dirty="0">
                <a:solidFill>
                  <a:srgbClr val="FE0000"/>
                </a:solidFill>
                <a:latin typeface="Calibri"/>
                <a:ea typeface="Calibri"/>
              </a:rPr>
              <a:t>hiện</a:t>
            </a:r>
            <a:r>
              <a:rPr lang="en-US" altLang="zh-CN" sz="3150" b="1" spc="-80" dirty="0">
                <a:solidFill>
                  <a:srgbClr val="FE0000"/>
                </a:solidFill>
                <a:latin typeface="Calibri"/>
                <a:cs typeface="Calibri"/>
              </a:rPr>
              <a:t> </a:t>
            </a:r>
            <a:r>
              <a:rPr lang="en-US" altLang="zh-CN" sz="3150" b="1" dirty="0">
                <a:solidFill>
                  <a:srgbClr val="FE0000"/>
                </a:solidFill>
                <a:latin typeface="Calibri"/>
                <a:ea typeface="Calibri"/>
              </a:rPr>
              <a:t>các</a:t>
            </a:r>
            <a:r>
              <a:rPr lang="en-US" altLang="zh-CN" sz="3150" b="1" spc="-75" dirty="0">
                <a:solidFill>
                  <a:srgbClr val="FE0000"/>
                </a:solidFill>
                <a:latin typeface="Calibri"/>
                <a:cs typeface="Calibri"/>
              </a:rPr>
              <a:t> </a:t>
            </a:r>
            <a:r>
              <a:rPr lang="en-US" altLang="zh-CN" sz="3150" b="1" dirty="0">
                <a:solidFill>
                  <a:srgbClr val="FE0000"/>
                </a:solidFill>
                <a:latin typeface="Calibri"/>
                <a:ea typeface="Calibri"/>
              </a:rPr>
              <a:t>thể</a:t>
            </a:r>
            <a:r>
              <a:rPr lang="en-US" altLang="zh-CN" sz="3150" b="1" spc="-80" dirty="0">
                <a:solidFill>
                  <a:srgbClr val="FE0000"/>
                </a:solidFill>
                <a:latin typeface="Calibri"/>
                <a:cs typeface="Calibri"/>
              </a:rPr>
              <a:t> </a:t>
            </a:r>
            <a:r>
              <a:rPr lang="en-US" altLang="zh-CN" sz="3150" b="1" dirty="0">
                <a:solidFill>
                  <a:srgbClr val="FE0000"/>
                </a:solidFill>
                <a:latin typeface="Calibri"/>
                <a:ea typeface="Calibri"/>
              </a:rPr>
              <a:t>sốt</a:t>
            </a:r>
            <a:r>
              <a:rPr lang="en-US" altLang="zh-CN" sz="3150" b="1" spc="-75" dirty="0">
                <a:solidFill>
                  <a:srgbClr val="FE0000"/>
                </a:solidFill>
                <a:latin typeface="Calibri"/>
                <a:cs typeface="Calibri"/>
              </a:rPr>
              <a:t> </a:t>
            </a:r>
            <a:r>
              <a:rPr lang="en-US" altLang="zh-CN" sz="3150" b="1" dirty="0">
                <a:solidFill>
                  <a:srgbClr val="FE0000"/>
                </a:solidFill>
                <a:latin typeface="Calibri"/>
                <a:ea typeface="Calibri"/>
              </a:rPr>
              <a:t>rét</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nặng</a:t>
            </a:r>
          </a:p>
        </p:txBody>
      </p:sp>
      <p:sp>
        <p:nvSpPr>
          <p:cNvPr id="90" name="TextBox 90"/>
          <p:cNvSpPr txBox="1"/>
          <p:nvPr/>
        </p:nvSpPr>
        <p:spPr>
          <a:xfrm>
            <a:off x="1079540" y="1218345"/>
            <a:ext cx="9445019" cy="340868"/>
          </a:xfrm>
          <a:prstGeom prst="rect">
            <a:avLst/>
          </a:prstGeom>
          <a:noFill/>
        </p:spPr>
        <p:txBody>
          <a:bodyPr wrap="square" lIns="0" tIns="0" rIns="0" bIns="0" rtlCol="0">
            <a:spAutoFit/>
          </a:bodyPr>
          <a:lstStyle/>
          <a:p>
            <a:pPr marL="0">
              <a:lnSpc>
                <a:spcPct val="101666"/>
              </a:lnSpc>
              <a:tabLst>
                <a:tab pos="3340058" algn="l"/>
                <a:tab pos="8003298" algn="l"/>
              </a:tabLst>
            </a:pPr>
            <a:r>
              <a:rPr lang="en-US" altLang="zh-CN" sz="2200" b="1" dirty="0">
                <a:solidFill>
                  <a:srgbClr val="FE0000"/>
                </a:solidFill>
                <a:latin typeface="Calibri"/>
                <a:ea typeface="Calibri"/>
              </a:rPr>
              <a:t>Biểu</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hiện	</a:t>
            </a:r>
            <a:r>
              <a:rPr lang="en-US" altLang="zh-CN" sz="2200" b="1" dirty="0">
                <a:solidFill>
                  <a:srgbClr val="FEFEFE"/>
                </a:solidFill>
                <a:latin typeface="Calibri"/>
                <a:ea typeface="Calibri"/>
              </a:rPr>
              <a:t>Cách</a:t>
            </a:r>
            <a:r>
              <a:rPr lang="en-US" altLang="zh-CN" sz="2200" b="1" dirty="0">
                <a:solidFill>
                  <a:srgbClr val="FEFEFE"/>
                </a:solidFill>
                <a:latin typeface="Calibri"/>
                <a:cs typeface="Calibri"/>
              </a:rPr>
              <a:t> </a:t>
            </a:r>
            <a:r>
              <a:rPr lang="en-US" altLang="zh-CN" sz="2200" b="1" dirty="0">
                <a:solidFill>
                  <a:srgbClr val="FEFEFE"/>
                </a:solidFill>
                <a:latin typeface="Calibri"/>
                <a:ea typeface="Calibri"/>
              </a:rPr>
              <a:t>nhận</a:t>
            </a:r>
            <a:r>
              <a:rPr lang="en-US" altLang="zh-CN" sz="2200" b="1" spc="-20" dirty="0">
                <a:solidFill>
                  <a:srgbClr val="FEFEFE"/>
                </a:solidFill>
                <a:latin typeface="Calibri"/>
                <a:cs typeface="Calibri"/>
              </a:rPr>
              <a:t> </a:t>
            </a:r>
            <a:r>
              <a:rPr lang="en-US" altLang="zh-CN" sz="2200" b="1" dirty="0">
                <a:solidFill>
                  <a:srgbClr val="FEFEFE"/>
                </a:solidFill>
                <a:latin typeface="Calibri"/>
                <a:ea typeface="Calibri"/>
              </a:rPr>
              <a:t>biết	Xét</a:t>
            </a:r>
            <a:r>
              <a:rPr lang="en-US" altLang="zh-CN" sz="2200" b="1" spc="-110" dirty="0">
                <a:solidFill>
                  <a:srgbClr val="FEFEFE"/>
                </a:solidFill>
                <a:latin typeface="Calibri"/>
                <a:cs typeface="Calibri"/>
              </a:rPr>
              <a:t> </a:t>
            </a:r>
            <a:r>
              <a:rPr lang="en-US" altLang="zh-CN" sz="2200" b="1" dirty="0">
                <a:solidFill>
                  <a:srgbClr val="FEFEFE"/>
                </a:solidFill>
                <a:latin typeface="Calibri"/>
                <a:ea typeface="Calibri"/>
              </a:rPr>
              <a:t>nghiệm</a:t>
            </a:r>
          </a:p>
        </p:txBody>
      </p:sp>
      <p:sp>
        <p:nvSpPr>
          <p:cNvPr id="91" name="TextBox 91"/>
          <p:cNvSpPr txBox="1"/>
          <p:nvPr/>
        </p:nvSpPr>
        <p:spPr>
          <a:xfrm>
            <a:off x="320240" y="1584105"/>
            <a:ext cx="1854808"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Sốt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rét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thể</a:t>
            </a:r>
            <a:r>
              <a:rPr lang="en-US" altLang="zh-CN" sz="2200" b="1" spc="-40" dirty="0">
                <a:solidFill>
                  <a:srgbClr val="FE0000"/>
                </a:solidFill>
                <a:latin typeface="Calibri"/>
                <a:cs typeface="Calibri"/>
              </a:rPr>
              <a:t> </a:t>
            </a:r>
            <a:r>
              <a:rPr lang="en-US" altLang="zh-CN" sz="2200" b="1" dirty="0">
                <a:solidFill>
                  <a:srgbClr val="FE0000"/>
                </a:solidFill>
                <a:latin typeface="Calibri"/>
                <a:ea typeface="Calibri"/>
              </a:rPr>
              <a:t>não</a:t>
            </a:r>
          </a:p>
        </p:txBody>
      </p:sp>
      <p:sp>
        <p:nvSpPr>
          <p:cNvPr id="92" name="TextBox 92"/>
          <p:cNvSpPr txBox="1"/>
          <p:nvPr/>
        </p:nvSpPr>
        <p:spPr>
          <a:xfrm>
            <a:off x="3088839" y="1584105"/>
            <a:ext cx="3747616" cy="1877060"/>
          </a:xfrm>
          <a:prstGeom prst="rect">
            <a:avLst/>
          </a:prstGeom>
          <a:noFill/>
        </p:spPr>
        <p:txBody>
          <a:bodyPr wrap="square" lIns="0" tIns="0" rIns="0" bIns="0" rtlCol="0">
            <a:spAutoFit/>
          </a:bodyPr>
          <a:lstStyle/>
          <a:p>
            <a:pPr marL="0" hangingPunct="0">
              <a:lnSpc>
                <a:spcPct val="114166"/>
              </a:lnSpc>
            </a:pPr>
            <a:r>
              <a:rPr lang="en-US" altLang="zh-CN" sz="2200" dirty="0">
                <a:solidFill>
                  <a:srgbClr val="000000"/>
                </a:solidFill>
                <a:latin typeface="Calibri"/>
                <a:ea typeface="Calibri"/>
              </a:rPr>
              <a:t>Sốt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cao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liên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tục,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đầu</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nhiều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Rối</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loạn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tri</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giác</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ở</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nhiều</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mức</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độ,</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người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lớn: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điểm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Glassgow</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11,</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trẻ</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em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điểm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Blantyre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3</a:t>
            </a:r>
          </a:p>
          <a:p>
            <a:pPr marL="0">
              <a:lnSpc>
                <a:spcPct val="101666"/>
              </a:lnSpc>
            </a:pPr>
            <a:r>
              <a:rPr lang="en-US" altLang="zh-CN" sz="2200" dirty="0">
                <a:solidFill>
                  <a:srgbClr val="000000"/>
                </a:solidFill>
                <a:latin typeface="Calibri"/>
                <a:ea typeface="Calibri"/>
              </a:rPr>
              <a:t>Co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giật,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hôn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mê,</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dấu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màng</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não.</a:t>
            </a:r>
          </a:p>
        </p:txBody>
      </p:sp>
      <p:sp>
        <p:nvSpPr>
          <p:cNvPr id="93" name="TextBox 93"/>
          <p:cNvSpPr txBox="1"/>
          <p:nvPr/>
        </p:nvSpPr>
        <p:spPr>
          <a:xfrm>
            <a:off x="7608369" y="1584105"/>
            <a:ext cx="3096955" cy="340868"/>
          </a:xfrm>
          <a:prstGeom prst="rect">
            <a:avLst/>
          </a:prstGeom>
          <a:noFill/>
        </p:spPr>
        <p:txBody>
          <a:bodyPr wrap="square" lIns="0" tIns="0" rIns="0" bIns="0" rtlCol="0">
            <a:spAutoFit/>
          </a:bodyPr>
          <a:lstStyle/>
          <a:p>
            <a:pPr marL="0">
              <a:lnSpc>
                <a:spcPct val="101666"/>
              </a:lnSpc>
            </a:pPr>
            <a:r>
              <a:rPr lang="en-US" altLang="zh-CN" sz="2200" dirty="0">
                <a:solidFill>
                  <a:srgbClr val="000000"/>
                </a:solidFill>
                <a:latin typeface="Calibri"/>
                <a:ea typeface="Calibri"/>
              </a:rPr>
              <a:t>Dịch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não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tuỷ:</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bình</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thường</a:t>
            </a:r>
          </a:p>
        </p:txBody>
      </p:sp>
      <p:sp>
        <p:nvSpPr>
          <p:cNvPr id="94" name="TextBox 94"/>
          <p:cNvSpPr txBox="1"/>
          <p:nvPr/>
        </p:nvSpPr>
        <p:spPr>
          <a:xfrm>
            <a:off x="320240" y="3489105"/>
            <a:ext cx="5658588" cy="340868"/>
          </a:xfrm>
          <a:prstGeom prst="rect">
            <a:avLst/>
          </a:prstGeom>
          <a:noFill/>
        </p:spPr>
        <p:txBody>
          <a:bodyPr wrap="square" lIns="0" tIns="0" rIns="0" bIns="0" rtlCol="0">
            <a:spAutoFit/>
          </a:bodyPr>
          <a:lstStyle/>
          <a:p>
            <a:pPr marL="0">
              <a:lnSpc>
                <a:spcPct val="101666"/>
              </a:lnSpc>
              <a:tabLst>
                <a:tab pos="2768599" algn="l"/>
              </a:tabLst>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co</a:t>
            </a:r>
            <a:r>
              <a:rPr lang="en-US" altLang="zh-CN" sz="2200" b="1" spc="-30" dirty="0">
                <a:solidFill>
                  <a:srgbClr val="FE0000"/>
                </a:solidFill>
                <a:latin typeface="Calibri"/>
                <a:cs typeface="Calibri"/>
              </a:rPr>
              <a:t> </a:t>
            </a:r>
            <a:r>
              <a:rPr lang="en-US" altLang="zh-CN" sz="2200" b="1" dirty="0">
                <a:solidFill>
                  <a:srgbClr val="FE0000"/>
                </a:solidFill>
                <a:latin typeface="Calibri"/>
                <a:ea typeface="Calibri"/>
              </a:rPr>
              <a:t>giật	</a:t>
            </a:r>
            <a:r>
              <a:rPr lang="en-US" altLang="zh-CN" sz="2200" dirty="0">
                <a:solidFill>
                  <a:srgbClr val="000000"/>
                </a:solidFill>
                <a:latin typeface="Calibri"/>
                <a:ea typeface="Calibri"/>
              </a:rPr>
              <a:t>Có</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2</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cơn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co</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giật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ngày</a:t>
            </a:r>
          </a:p>
        </p:txBody>
      </p:sp>
      <p:sp>
        <p:nvSpPr>
          <p:cNvPr id="95" name="TextBox 95"/>
          <p:cNvSpPr txBox="1"/>
          <p:nvPr/>
        </p:nvSpPr>
        <p:spPr>
          <a:xfrm>
            <a:off x="320240" y="4241961"/>
            <a:ext cx="1961268"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suy</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thận</a:t>
            </a:r>
            <a:r>
              <a:rPr lang="en-US" altLang="zh-CN" sz="2200" b="1" spc="-40" dirty="0">
                <a:solidFill>
                  <a:srgbClr val="FE0000"/>
                </a:solidFill>
                <a:latin typeface="Calibri"/>
                <a:cs typeface="Calibri"/>
              </a:rPr>
              <a:t> </a:t>
            </a:r>
            <a:r>
              <a:rPr lang="en-US" altLang="zh-CN" sz="2200" b="1" dirty="0">
                <a:solidFill>
                  <a:srgbClr val="FE0000"/>
                </a:solidFill>
                <a:latin typeface="Calibri"/>
                <a:ea typeface="Calibri"/>
              </a:rPr>
              <a:t>cấp</a:t>
            </a:r>
          </a:p>
        </p:txBody>
      </p:sp>
      <p:sp>
        <p:nvSpPr>
          <p:cNvPr id="96" name="TextBox 96"/>
          <p:cNvSpPr txBox="1"/>
          <p:nvPr/>
        </p:nvSpPr>
        <p:spPr>
          <a:xfrm>
            <a:off x="3088839" y="3860961"/>
            <a:ext cx="4358406" cy="1496061"/>
          </a:xfrm>
          <a:prstGeom prst="rect">
            <a:avLst/>
          </a:prstGeom>
          <a:noFill/>
        </p:spPr>
        <p:txBody>
          <a:bodyPr wrap="square" lIns="0" tIns="0" rIns="0" bIns="0" rtlCol="0">
            <a:spAutoFit/>
          </a:bodyPr>
          <a:lstStyle/>
          <a:p>
            <a:pPr marL="0">
              <a:lnSpc>
                <a:spcPct val="101666"/>
              </a:lnSpc>
            </a:pPr>
            <a:r>
              <a:rPr lang="en-US" altLang="zh-CN" sz="2200" dirty="0">
                <a:solidFill>
                  <a:srgbClr val="000000"/>
                </a:solidFill>
                <a:latin typeface="Calibri"/>
                <a:ea typeface="Calibri"/>
              </a:rPr>
              <a:t>Thiểu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niệu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hay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vô</a:t>
            </a:r>
            <a:r>
              <a:rPr lang="en-US" altLang="zh-CN" sz="2200" spc="-89" dirty="0">
                <a:solidFill>
                  <a:srgbClr val="000000"/>
                </a:solidFill>
                <a:latin typeface="Calibri"/>
                <a:cs typeface="Calibri"/>
              </a:rPr>
              <a:t> </a:t>
            </a:r>
            <a:r>
              <a:rPr lang="en-US" altLang="zh-CN" sz="2200" dirty="0">
                <a:solidFill>
                  <a:srgbClr val="000000"/>
                </a:solidFill>
                <a:latin typeface="Calibri"/>
                <a:ea typeface="Calibri"/>
              </a:rPr>
              <a:t>niệu</a:t>
            </a:r>
          </a:p>
          <a:p>
            <a:pPr marL="0" hangingPunct="0">
              <a:lnSpc>
                <a:spcPct val="113333"/>
              </a:lnSpc>
              <a:spcBef>
                <a:spcPts val="315"/>
              </a:spcBef>
            </a:pPr>
            <a:r>
              <a:rPr lang="en-US" altLang="zh-CN" sz="2200" dirty="0">
                <a:solidFill>
                  <a:srgbClr val="000000"/>
                </a:solidFill>
                <a:latin typeface="Calibri"/>
                <a:ea typeface="Calibri"/>
              </a:rPr>
              <a:t>Người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lớn: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nước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aểu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400</a:t>
            </a:r>
            <a:r>
              <a:rPr lang="en-US" altLang="zh-CN" sz="2200" spc="75" dirty="0">
                <a:solidFill>
                  <a:srgbClr val="000000"/>
                </a:solidFill>
                <a:latin typeface="Calibri"/>
                <a:cs typeface="Calibri"/>
              </a:rPr>
              <a:t> </a:t>
            </a:r>
            <a:r>
              <a:rPr lang="en-US" altLang="zh-CN" sz="2200" dirty="0">
                <a:solidFill>
                  <a:srgbClr val="000000"/>
                </a:solidFill>
                <a:latin typeface="Calibri"/>
                <a:ea typeface="Calibri"/>
              </a:rPr>
              <a:t>ml/ngày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Trẻ</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em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12</a:t>
            </a:r>
            <a:r>
              <a:rPr lang="en-US" altLang="zh-CN" sz="2200" spc="-125" dirty="0">
                <a:solidFill>
                  <a:srgbClr val="000000"/>
                </a:solidFill>
                <a:latin typeface="Calibri"/>
                <a:cs typeface="Calibri"/>
              </a:rPr>
              <a:t> </a:t>
            </a:r>
            <a:r>
              <a:rPr lang="en-US" altLang="zh-CN" sz="2200" dirty="0">
                <a:solidFill>
                  <a:srgbClr val="000000"/>
                </a:solidFill>
                <a:latin typeface="Calibri"/>
                <a:ea typeface="Calibri"/>
              </a:rPr>
              <a:t>ml/kg/ngày</a:t>
            </a:r>
          </a:p>
          <a:p>
            <a:pPr marL="0">
              <a:lnSpc>
                <a:spcPct val="101666"/>
              </a:lnSpc>
              <a:spcBef>
                <a:spcPts val="110"/>
              </a:spcBef>
            </a:pPr>
            <a:r>
              <a:rPr lang="en-US" altLang="zh-CN" sz="2200" dirty="0">
                <a:solidFill>
                  <a:srgbClr val="000000"/>
                </a:solidFill>
                <a:latin typeface="Calibri"/>
                <a:ea typeface="Calibri"/>
              </a:rPr>
              <a:t>Không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cải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thiện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với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bù</a:t>
            </a:r>
            <a:r>
              <a:rPr lang="en-US" altLang="zh-CN" sz="2200" spc="-100" dirty="0">
                <a:solidFill>
                  <a:srgbClr val="000000"/>
                </a:solidFill>
                <a:latin typeface="Calibri"/>
                <a:cs typeface="Calibri"/>
              </a:rPr>
              <a:t> </a:t>
            </a:r>
            <a:r>
              <a:rPr lang="en-US" altLang="zh-CN" sz="2200" dirty="0">
                <a:solidFill>
                  <a:srgbClr val="000000"/>
                </a:solidFill>
                <a:latin typeface="Calibri"/>
                <a:ea typeface="Calibri"/>
              </a:rPr>
              <a:t>dịch</a:t>
            </a:r>
          </a:p>
        </p:txBody>
      </p:sp>
      <p:sp>
        <p:nvSpPr>
          <p:cNvPr id="97" name="TextBox 97"/>
          <p:cNvSpPr txBox="1"/>
          <p:nvPr/>
        </p:nvSpPr>
        <p:spPr>
          <a:xfrm>
            <a:off x="7608369" y="3860961"/>
            <a:ext cx="4315232" cy="1128129"/>
          </a:xfrm>
          <a:prstGeom prst="rect">
            <a:avLst/>
          </a:prstGeom>
          <a:noFill/>
        </p:spPr>
        <p:txBody>
          <a:bodyPr wrap="square" lIns="0" tIns="0" rIns="0" bIns="0" rtlCol="0">
            <a:spAutoFit/>
          </a:bodyPr>
          <a:lstStyle/>
          <a:p>
            <a:pPr marL="0">
              <a:lnSpc>
                <a:spcPct val="101666"/>
              </a:lnSpc>
            </a:pPr>
            <a:r>
              <a:rPr lang="en-US" altLang="zh-CN" sz="2200" dirty="0">
                <a:solidFill>
                  <a:srgbClr val="000000"/>
                </a:solidFill>
                <a:latin typeface="Calibri"/>
                <a:ea typeface="Calibri"/>
              </a:rPr>
              <a:t>Creaanine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huyết</a:t>
            </a:r>
            <a:r>
              <a:rPr lang="en-US" altLang="zh-CN" sz="2200" spc="55" dirty="0">
                <a:solidFill>
                  <a:srgbClr val="000000"/>
                </a:solidFill>
                <a:latin typeface="Calibri"/>
                <a:cs typeface="Calibri"/>
              </a:rPr>
              <a:t> </a:t>
            </a:r>
            <a:r>
              <a:rPr lang="en-US" altLang="zh-CN" sz="2200" dirty="0">
                <a:solidFill>
                  <a:srgbClr val="000000"/>
                </a:solidFill>
                <a:latin typeface="Calibri"/>
                <a:ea typeface="Calibri"/>
              </a:rPr>
              <a:t>thanh:</a:t>
            </a:r>
          </a:p>
          <a:p>
            <a:pPr marL="0" hangingPunct="0">
              <a:lnSpc>
                <a:spcPct val="113333"/>
              </a:lnSpc>
              <a:spcBef>
                <a:spcPts val="195"/>
              </a:spcBef>
            </a:pPr>
            <a:r>
              <a:rPr lang="en-US" altLang="zh-CN" sz="2200" dirty="0">
                <a:solidFill>
                  <a:srgbClr val="000000"/>
                </a:solidFill>
                <a:latin typeface="Calibri"/>
                <a:ea typeface="Calibri"/>
              </a:rPr>
              <a:t>&gt;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mg/dl</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265</a:t>
            </a:r>
            <a:r>
              <a:rPr lang="en-US" altLang="zh-CN" sz="2200" spc="-34" dirty="0">
                <a:solidFill>
                  <a:srgbClr val="000000"/>
                </a:solidFill>
                <a:latin typeface="Calibri"/>
                <a:cs typeface="Calibri"/>
              </a:rPr>
              <a:t> </a:t>
            </a:r>
            <a:r>
              <a:rPr lang="en-US" altLang="zh-CN" sz="2200" dirty="0">
                <a:solidFill>
                  <a:srgbClr val="000000"/>
                </a:solidFill>
                <a:latin typeface="Symbol"/>
                <a:ea typeface="Symbol"/>
              </a:rPr>
              <a:t>µ</a:t>
            </a:r>
            <a:r>
              <a:rPr lang="en-US" altLang="zh-CN" sz="2200" dirty="0">
                <a:solidFill>
                  <a:srgbClr val="000000"/>
                </a:solidFill>
                <a:latin typeface="Calibri"/>
                <a:ea typeface="Calibri"/>
              </a:rPr>
              <a:t>mol/l)</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ở</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người</a:t>
            </a:r>
            <a:r>
              <a:rPr lang="en-US" altLang="zh-CN" sz="2200" spc="-35" dirty="0">
                <a:solidFill>
                  <a:srgbClr val="000000"/>
                </a:solidFill>
                <a:latin typeface="Calibri"/>
                <a:cs typeface="Calibri"/>
              </a:rPr>
              <a:t> </a:t>
            </a:r>
            <a:r>
              <a:rPr lang="en-US" altLang="zh-CN" sz="2200" dirty="0">
                <a:solidFill>
                  <a:srgbClr val="000000"/>
                </a:solidFill>
                <a:latin typeface="Calibri"/>
                <a:ea typeface="Calibri"/>
              </a:rPr>
              <a:t>lớn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1,5</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mg/dl</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130</a:t>
            </a:r>
            <a:r>
              <a:rPr lang="en-US" altLang="zh-CN" sz="2200" spc="-25" dirty="0">
                <a:solidFill>
                  <a:srgbClr val="000000"/>
                </a:solidFill>
                <a:latin typeface="Calibri"/>
                <a:cs typeface="Calibri"/>
              </a:rPr>
              <a:t>  </a:t>
            </a:r>
            <a:r>
              <a:rPr lang="en-US" altLang="zh-CN" sz="2200" dirty="0">
                <a:solidFill>
                  <a:srgbClr val="000000"/>
                </a:solidFill>
                <a:latin typeface="Symbol"/>
                <a:ea typeface="Symbol"/>
              </a:rPr>
              <a:t>µ</a:t>
            </a:r>
            <a:r>
              <a:rPr lang="en-US" altLang="zh-CN" sz="2200" dirty="0">
                <a:solidFill>
                  <a:srgbClr val="000000"/>
                </a:solidFill>
                <a:latin typeface="Calibri"/>
                <a:ea typeface="Calibri"/>
              </a:rPr>
              <a:t>mol/l</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ở</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trẻ</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em</a:t>
            </a:r>
          </a:p>
        </p:txBody>
      </p:sp>
      <p:sp>
        <p:nvSpPr>
          <p:cNvPr id="98" name="TextBox 98"/>
          <p:cNvSpPr txBox="1"/>
          <p:nvPr/>
        </p:nvSpPr>
        <p:spPr>
          <a:xfrm>
            <a:off x="320240" y="5378865"/>
            <a:ext cx="2434346"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thiếu</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máu</a:t>
            </a:r>
            <a:r>
              <a:rPr lang="en-US" altLang="zh-CN" sz="2200" b="1" spc="-34" dirty="0">
                <a:solidFill>
                  <a:srgbClr val="FE0000"/>
                </a:solidFill>
                <a:latin typeface="Calibri"/>
                <a:cs typeface="Calibri"/>
              </a:rPr>
              <a:t> </a:t>
            </a:r>
            <a:r>
              <a:rPr lang="en-US" altLang="zh-CN" sz="2200" b="1" dirty="0">
                <a:solidFill>
                  <a:srgbClr val="FE0000"/>
                </a:solidFill>
                <a:latin typeface="Calibri"/>
                <a:ea typeface="Calibri"/>
              </a:rPr>
              <a:t>nặng</a:t>
            </a:r>
          </a:p>
        </p:txBody>
      </p:sp>
      <p:sp>
        <p:nvSpPr>
          <p:cNvPr id="99" name="TextBox 99"/>
          <p:cNvSpPr txBox="1"/>
          <p:nvPr/>
        </p:nvSpPr>
        <p:spPr>
          <a:xfrm>
            <a:off x="3088839" y="5378865"/>
            <a:ext cx="3605722" cy="762000"/>
          </a:xfrm>
          <a:prstGeom prst="rect">
            <a:avLst/>
          </a:prstGeom>
          <a:noFill/>
        </p:spPr>
        <p:txBody>
          <a:bodyPr wrap="square" lIns="0" tIns="0" rIns="0" bIns="0" rtlCol="0">
            <a:spAutoFit/>
          </a:bodyPr>
          <a:lstStyle/>
          <a:p>
            <a:pPr marL="0" hangingPunct="0">
              <a:lnSpc>
                <a:spcPct val="113333"/>
              </a:lnSpc>
            </a:pPr>
            <a:r>
              <a:rPr lang="en-US" altLang="zh-CN" sz="2200" dirty="0">
                <a:solidFill>
                  <a:srgbClr val="000000"/>
                </a:solidFill>
                <a:latin typeface="Calibri"/>
                <a:ea typeface="Calibri"/>
              </a:rPr>
              <a:t>Da</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xanh,</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niêm</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nhạt,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chóng</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mặt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Âm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thổi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thiếu</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máu</a:t>
            </a:r>
          </a:p>
        </p:txBody>
      </p:sp>
      <p:sp>
        <p:nvSpPr>
          <p:cNvPr id="100" name="TextBox 100"/>
          <p:cNvSpPr txBox="1"/>
          <p:nvPr/>
        </p:nvSpPr>
        <p:spPr>
          <a:xfrm>
            <a:off x="7608369" y="5378865"/>
            <a:ext cx="3445941" cy="1143000"/>
          </a:xfrm>
          <a:prstGeom prst="rect">
            <a:avLst/>
          </a:prstGeom>
          <a:noFill/>
        </p:spPr>
        <p:txBody>
          <a:bodyPr wrap="square" lIns="0" tIns="0" rIns="0" bIns="0" rtlCol="0">
            <a:spAutoFit/>
          </a:bodyPr>
          <a:lstStyle/>
          <a:p>
            <a:pPr marL="0" hangingPunct="0">
              <a:lnSpc>
                <a:spcPct val="113333"/>
              </a:lnSpc>
            </a:pPr>
            <a:r>
              <a:rPr lang="en-US" altLang="zh-CN" sz="2200" dirty="0">
                <a:solidFill>
                  <a:srgbClr val="000000"/>
                </a:solidFill>
                <a:latin typeface="Calibri"/>
                <a:ea typeface="Calibri"/>
              </a:rPr>
              <a:t>Thiếu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máu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đẳng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sắc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đẳng</a:t>
            </a:r>
            <a:r>
              <a:rPr lang="en-US" altLang="zh-CN" sz="2200" spc="-89" dirty="0">
                <a:solidFill>
                  <a:srgbClr val="000000"/>
                </a:solidFill>
                <a:latin typeface="Calibri"/>
                <a:cs typeface="Calibri"/>
              </a:rPr>
              <a:t> </a:t>
            </a:r>
            <a:r>
              <a:rPr lang="en-US" altLang="zh-CN" sz="2200" dirty="0">
                <a:solidFill>
                  <a:srgbClr val="000000"/>
                </a:solidFill>
                <a:latin typeface="Calibri"/>
                <a:ea typeface="Calibri"/>
              </a:rPr>
              <a:t>bào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Hemoglobin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&lt;7</a:t>
            </a:r>
            <a:r>
              <a:rPr lang="en-US" altLang="zh-CN" sz="2200" spc="89" dirty="0">
                <a:solidFill>
                  <a:srgbClr val="000000"/>
                </a:solidFill>
                <a:latin typeface="Calibri"/>
                <a:cs typeface="Calibri"/>
              </a:rPr>
              <a:t> </a:t>
            </a:r>
            <a:r>
              <a:rPr lang="en-US" altLang="zh-CN" sz="2200" dirty="0">
                <a:solidFill>
                  <a:srgbClr val="000000"/>
                </a:solidFill>
                <a:latin typeface="Calibri"/>
                <a:ea typeface="Calibri"/>
              </a:rPr>
              <a:t>g/dl</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Hematocrit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spc="-55" dirty="0">
                <a:solidFill>
                  <a:srgbClr val="000000"/>
                </a:solidFill>
                <a:latin typeface="Calibri"/>
                <a:cs typeface="Calibri"/>
              </a:rPr>
              <a:t> </a:t>
            </a:r>
            <a:r>
              <a:rPr lang="en-US" altLang="zh-CN" sz="2200" dirty="0">
                <a:solidFill>
                  <a:srgbClr val="000000"/>
                </a:solidFill>
                <a:latin typeface="Calibri"/>
                <a:ea typeface="Calibri"/>
              </a:rPr>
              <a:t>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101"/>
          <p:cNvSpPr/>
          <p:nvPr/>
        </p:nvSpPr>
        <p:spPr>
          <a:xfrm>
            <a:off x="476250" y="1809750"/>
            <a:ext cx="3130550" cy="374650"/>
          </a:xfrm>
          <a:custGeom>
            <a:avLst/>
            <a:gdLst>
              <a:gd name="connsiteX0" fmla="*/ 15036 w 3130550"/>
              <a:gd name="connsiteY0" fmla="*/ 15875 h 374650"/>
              <a:gd name="connsiteX1" fmla="*/ 3134078 w 3130550"/>
              <a:gd name="connsiteY1" fmla="*/ 15875 h 374650"/>
              <a:gd name="connsiteX2" fmla="*/ 3134078 w 3130550"/>
              <a:gd name="connsiteY2" fmla="*/ 386715 h 374650"/>
              <a:gd name="connsiteX3" fmla="*/ 15036 w 3130550"/>
              <a:gd name="connsiteY3" fmla="*/ 386715 h 374650"/>
              <a:gd name="connsiteX4" fmla="*/ 15036 w 3130550"/>
              <a:gd name="connsiteY4" fmla="*/ 15875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0550" h="374650">
                <a:moveTo>
                  <a:pt x="15036" y="15875"/>
                </a:moveTo>
                <a:lnTo>
                  <a:pt x="3134078" y="15875"/>
                </a:lnTo>
                <a:lnTo>
                  <a:pt x="3134078" y="386715"/>
                </a:lnTo>
                <a:lnTo>
                  <a:pt x="15036" y="386715"/>
                </a:lnTo>
                <a:lnTo>
                  <a:pt x="15036" y="15875"/>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Freeform 102"/>
          <p:cNvSpPr/>
          <p:nvPr/>
        </p:nvSpPr>
        <p:spPr>
          <a:xfrm>
            <a:off x="3600450" y="1809750"/>
            <a:ext cx="5048250" cy="374650"/>
          </a:xfrm>
          <a:custGeom>
            <a:avLst/>
            <a:gdLst>
              <a:gd name="connsiteX0" fmla="*/ 9878 w 5048250"/>
              <a:gd name="connsiteY0" fmla="*/ 15875 h 374650"/>
              <a:gd name="connsiteX1" fmla="*/ 5048250 w 5048250"/>
              <a:gd name="connsiteY1" fmla="*/ 15875 h 374650"/>
              <a:gd name="connsiteX2" fmla="*/ 5048250 w 5048250"/>
              <a:gd name="connsiteY2" fmla="*/ 386715 h 374650"/>
              <a:gd name="connsiteX3" fmla="*/ 9878 w 5048250"/>
              <a:gd name="connsiteY3" fmla="*/ 386715 h 374650"/>
              <a:gd name="connsiteX4" fmla="*/ 9878 w 5048250"/>
              <a:gd name="connsiteY4" fmla="*/ 15875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0" h="374650">
                <a:moveTo>
                  <a:pt x="9878" y="15875"/>
                </a:moveTo>
                <a:lnTo>
                  <a:pt x="5048250" y="15875"/>
                </a:lnTo>
                <a:lnTo>
                  <a:pt x="5048250" y="386715"/>
                </a:lnTo>
                <a:lnTo>
                  <a:pt x="9878" y="386715"/>
                </a:lnTo>
                <a:lnTo>
                  <a:pt x="9878" y="15875"/>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Freeform 103"/>
          <p:cNvSpPr/>
          <p:nvPr/>
        </p:nvSpPr>
        <p:spPr>
          <a:xfrm>
            <a:off x="8642350" y="1809750"/>
            <a:ext cx="3409950" cy="374650"/>
          </a:xfrm>
          <a:custGeom>
            <a:avLst/>
            <a:gdLst>
              <a:gd name="connsiteX0" fmla="*/ 6350 w 3409950"/>
              <a:gd name="connsiteY0" fmla="*/ 15875 h 374650"/>
              <a:gd name="connsiteX1" fmla="*/ 3416300 w 3409950"/>
              <a:gd name="connsiteY1" fmla="*/ 15875 h 374650"/>
              <a:gd name="connsiteX2" fmla="*/ 3416300 w 3409950"/>
              <a:gd name="connsiteY2" fmla="*/ 386715 h 374650"/>
              <a:gd name="connsiteX3" fmla="*/ 6350 w 3409950"/>
              <a:gd name="connsiteY3" fmla="*/ 386715 h 374650"/>
              <a:gd name="connsiteX4" fmla="*/ 6350 w 3409950"/>
              <a:gd name="connsiteY4" fmla="*/ 15875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950" h="374650">
                <a:moveTo>
                  <a:pt x="6350" y="15875"/>
                </a:moveTo>
                <a:lnTo>
                  <a:pt x="3416300" y="15875"/>
                </a:lnTo>
                <a:lnTo>
                  <a:pt x="3416300" y="386715"/>
                </a:lnTo>
                <a:lnTo>
                  <a:pt x="6350" y="386715"/>
                </a:lnTo>
                <a:lnTo>
                  <a:pt x="6350" y="15875"/>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Freeform 104"/>
          <p:cNvSpPr/>
          <p:nvPr/>
        </p:nvSpPr>
        <p:spPr>
          <a:xfrm>
            <a:off x="476250" y="2178050"/>
            <a:ext cx="3130550" cy="1149350"/>
          </a:xfrm>
          <a:custGeom>
            <a:avLst/>
            <a:gdLst>
              <a:gd name="connsiteX0" fmla="*/ 15036 w 3130550"/>
              <a:gd name="connsiteY0" fmla="*/ 18415 h 1149350"/>
              <a:gd name="connsiteX1" fmla="*/ 3134078 w 3130550"/>
              <a:gd name="connsiteY1" fmla="*/ 18415 h 1149350"/>
              <a:gd name="connsiteX2" fmla="*/ 3134078 w 3130550"/>
              <a:gd name="connsiteY2" fmla="*/ 1152461 h 1149350"/>
              <a:gd name="connsiteX3" fmla="*/ 15036 w 3130550"/>
              <a:gd name="connsiteY3" fmla="*/ 1152461 h 1149350"/>
              <a:gd name="connsiteX4" fmla="*/ 15036 w 3130550"/>
              <a:gd name="connsiteY4" fmla="*/ 18415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0550" h="1149350">
                <a:moveTo>
                  <a:pt x="15036" y="18415"/>
                </a:moveTo>
                <a:lnTo>
                  <a:pt x="3134078" y="18415"/>
                </a:lnTo>
                <a:lnTo>
                  <a:pt x="3134078" y="1152461"/>
                </a:lnTo>
                <a:lnTo>
                  <a:pt x="15036" y="1152461"/>
                </a:lnTo>
                <a:lnTo>
                  <a:pt x="15036" y="18415"/>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5" name="Freeform 105"/>
          <p:cNvSpPr/>
          <p:nvPr/>
        </p:nvSpPr>
        <p:spPr>
          <a:xfrm>
            <a:off x="3600450" y="2178050"/>
            <a:ext cx="5048250" cy="1149350"/>
          </a:xfrm>
          <a:custGeom>
            <a:avLst/>
            <a:gdLst>
              <a:gd name="connsiteX0" fmla="*/ 9878 w 5048250"/>
              <a:gd name="connsiteY0" fmla="*/ 18415 h 1149350"/>
              <a:gd name="connsiteX1" fmla="*/ 5048250 w 5048250"/>
              <a:gd name="connsiteY1" fmla="*/ 18415 h 1149350"/>
              <a:gd name="connsiteX2" fmla="*/ 5048250 w 5048250"/>
              <a:gd name="connsiteY2" fmla="*/ 1152461 h 1149350"/>
              <a:gd name="connsiteX3" fmla="*/ 9878 w 5048250"/>
              <a:gd name="connsiteY3" fmla="*/ 1152461 h 1149350"/>
              <a:gd name="connsiteX4" fmla="*/ 9878 w 5048250"/>
              <a:gd name="connsiteY4" fmla="*/ 18415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0" h="1149350">
                <a:moveTo>
                  <a:pt x="9878" y="18415"/>
                </a:moveTo>
                <a:lnTo>
                  <a:pt x="5048250" y="18415"/>
                </a:lnTo>
                <a:lnTo>
                  <a:pt x="5048250" y="1152461"/>
                </a:lnTo>
                <a:lnTo>
                  <a:pt x="9878" y="1152461"/>
                </a:lnTo>
                <a:lnTo>
                  <a:pt x="9878" y="18415"/>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6" name="Freeform 106"/>
          <p:cNvSpPr/>
          <p:nvPr/>
        </p:nvSpPr>
        <p:spPr>
          <a:xfrm>
            <a:off x="8642350" y="2178050"/>
            <a:ext cx="3409950" cy="1149350"/>
          </a:xfrm>
          <a:custGeom>
            <a:avLst/>
            <a:gdLst>
              <a:gd name="connsiteX0" fmla="*/ 6350 w 3409950"/>
              <a:gd name="connsiteY0" fmla="*/ 18415 h 1149350"/>
              <a:gd name="connsiteX1" fmla="*/ 3416300 w 3409950"/>
              <a:gd name="connsiteY1" fmla="*/ 18415 h 1149350"/>
              <a:gd name="connsiteX2" fmla="*/ 3416300 w 3409950"/>
              <a:gd name="connsiteY2" fmla="*/ 1152461 h 1149350"/>
              <a:gd name="connsiteX3" fmla="*/ 6350 w 3409950"/>
              <a:gd name="connsiteY3" fmla="*/ 1152461 h 1149350"/>
              <a:gd name="connsiteX4" fmla="*/ 6350 w 3409950"/>
              <a:gd name="connsiteY4" fmla="*/ 18415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950" h="1149350">
                <a:moveTo>
                  <a:pt x="6350" y="18415"/>
                </a:moveTo>
                <a:lnTo>
                  <a:pt x="3416300" y="18415"/>
                </a:lnTo>
                <a:lnTo>
                  <a:pt x="3416300" y="1152461"/>
                </a:lnTo>
                <a:lnTo>
                  <a:pt x="6350" y="1152461"/>
                </a:lnTo>
                <a:lnTo>
                  <a:pt x="6350" y="18415"/>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Freeform 107"/>
          <p:cNvSpPr/>
          <p:nvPr/>
        </p:nvSpPr>
        <p:spPr>
          <a:xfrm>
            <a:off x="476250" y="3321050"/>
            <a:ext cx="3130550" cy="1517650"/>
          </a:xfrm>
          <a:custGeom>
            <a:avLst/>
            <a:gdLst>
              <a:gd name="connsiteX0" fmla="*/ 15036 w 3130550"/>
              <a:gd name="connsiteY0" fmla="*/ 9461 h 1517650"/>
              <a:gd name="connsiteX1" fmla="*/ 3134078 w 3130550"/>
              <a:gd name="connsiteY1" fmla="*/ 9461 h 1517650"/>
              <a:gd name="connsiteX2" fmla="*/ 3134078 w 3130550"/>
              <a:gd name="connsiteY2" fmla="*/ 1527303 h 1517650"/>
              <a:gd name="connsiteX3" fmla="*/ 15036 w 3130550"/>
              <a:gd name="connsiteY3" fmla="*/ 1527303 h 1517650"/>
              <a:gd name="connsiteX4" fmla="*/ 15036 w 3130550"/>
              <a:gd name="connsiteY4" fmla="*/ 9461 h 151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0550" h="1517650">
                <a:moveTo>
                  <a:pt x="15036" y="9461"/>
                </a:moveTo>
                <a:lnTo>
                  <a:pt x="3134078" y="9461"/>
                </a:lnTo>
                <a:lnTo>
                  <a:pt x="3134078" y="1527303"/>
                </a:lnTo>
                <a:lnTo>
                  <a:pt x="15036" y="1527303"/>
                </a:lnTo>
                <a:lnTo>
                  <a:pt x="15036" y="9461"/>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8" name="Freeform 108"/>
          <p:cNvSpPr/>
          <p:nvPr/>
        </p:nvSpPr>
        <p:spPr>
          <a:xfrm>
            <a:off x="3600450" y="3321050"/>
            <a:ext cx="5048250" cy="1517650"/>
          </a:xfrm>
          <a:custGeom>
            <a:avLst/>
            <a:gdLst>
              <a:gd name="connsiteX0" fmla="*/ 9878 w 5048250"/>
              <a:gd name="connsiteY0" fmla="*/ 9461 h 1517650"/>
              <a:gd name="connsiteX1" fmla="*/ 5048250 w 5048250"/>
              <a:gd name="connsiteY1" fmla="*/ 9461 h 1517650"/>
              <a:gd name="connsiteX2" fmla="*/ 5048250 w 5048250"/>
              <a:gd name="connsiteY2" fmla="*/ 1527303 h 1517650"/>
              <a:gd name="connsiteX3" fmla="*/ 9878 w 5048250"/>
              <a:gd name="connsiteY3" fmla="*/ 1527303 h 1517650"/>
              <a:gd name="connsiteX4" fmla="*/ 9878 w 5048250"/>
              <a:gd name="connsiteY4" fmla="*/ 9461 h 151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0" h="1517650">
                <a:moveTo>
                  <a:pt x="9878" y="9461"/>
                </a:moveTo>
                <a:lnTo>
                  <a:pt x="5048250" y="9461"/>
                </a:lnTo>
                <a:lnTo>
                  <a:pt x="5048250" y="1527303"/>
                </a:lnTo>
                <a:lnTo>
                  <a:pt x="9878" y="1527303"/>
                </a:lnTo>
                <a:lnTo>
                  <a:pt x="9878" y="9461"/>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9" name="Freeform 109"/>
          <p:cNvSpPr/>
          <p:nvPr/>
        </p:nvSpPr>
        <p:spPr>
          <a:xfrm>
            <a:off x="8642350" y="3321050"/>
            <a:ext cx="3409950" cy="1517650"/>
          </a:xfrm>
          <a:custGeom>
            <a:avLst/>
            <a:gdLst>
              <a:gd name="connsiteX0" fmla="*/ 6350 w 3409950"/>
              <a:gd name="connsiteY0" fmla="*/ 9461 h 1517650"/>
              <a:gd name="connsiteX1" fmla="*/ 3416300 w 3409950"/>
              <a:gd name="connsiteY1" fmla="*/ 9461 h 1517650"/>
              <a:gd name="connsiteX2" fmla="*/ 3416300 w 3409950"/>
              <a:gd name="connsiteY2" fmla="*/ 1527303 h 1517650"/>
              <a:gd name="connsiteX3" fmla="*/ 6350 w 3409950"/>
              <a:gd name="connsiteY3" fmla="*/ 1527303 h 1517650"/>
              <a:gd name="connsiteX4" fmla="*/ 6350 w 3409950"/>
              <a:gd name="connsiteY4" fmla="*/ 9461 h 151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950" h="1517650">
                <a:moveTo>
                  <a:pt x="6350" y="9461"/>
                </a:moveTo>
                <a:lnTo>
                  <a:pt x="3416300" y="9461"/>
                </a:lnTo>
                <a:lnTo>
                  <a:pt x="3416300" y="1527303"/>
                </a:lnTo>
                <a:lnTo>
                  <a:pt x="6350" y="1527303"/>
                </a:lnTo>
                <a:lnTo>
                  <a:pt x="6350" y="9461"/>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Freeform 110"/>
          <p:cNvSpPr/>
          <p:nvPr/>
        </p:nvSpPr>
        <p:spPr>
          <a:xfrm>
            <a:off x="476250" y="4832350"/>
            <a:ext cx="3130550" cy="1530350"/>
          </a:xfrm>
          <a:custGeom>
            <a:avLst/>
            <a:gdLst>
              <a:gd name="connsiteX0" fmla="*/ 15036 w 3130550"/>
              <a:gd name="connsiteY0" fmla="*/ 16003 h 1530350"/>
              <a:gd name="connsiteX1" fmla="*/ 3134078 w 3130550"/>
              <a:gd name="connsiteY1" fmla="*/ 16003 h 1530350"/>
              <a:gd name="connsiteX2" fmla="*/ 3134078 w 3130550"/>
              <a:gd name="connsiteY2" fmla="*/ 1535622 h 1530350"/>
              <a:gd name="connsiteX3" fmla="*/ 15036 w 3130550"/>
              <a:gd name="connsiteY3" fmla="*/ 1535622 h 1530350"/>
              <a:gd name="connsiteX4" fmla="*/ 15036 w 3130550"/>
              <a:gd name="connsiteY4" fmla="*/ 16003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0550" h="1530350">
                <a:moveTo>
                  <a:pt x="15036" y="16003"/>
                </a:moveTo>
                <a:lnTo>
                  <a:pt x="3134078" y="16003"/>
                </a:lnTo>
                <a:lnTo>
                  <a:pt x="3134078" y="1535622"/>
                </a:lnTo>
                <a:lnTo>
                  <a:pt x="15036" y="1535622"/>
                </a:lnTo>
                <a:lnTo>
                  <a:pt x="15036" y="16003"/>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Freeform 111"/>
          <p:cNvSpPr/>
          <p:nvPr/>
        </p:nvSpPr>
        <p:spPr>
          <a:xfrm>
            <a:off x="3600450" y="4832350"/>
            <a:ext cx="5048250" cy="1530350"/>
          </a:xfrm>
          <a:custGeom>
            <a:avLst/>
            <a:gdLst>
              <a:gd name="connsiteX0" fmla="*/ 9878 w 5048250"/>
              <a:gd name="connsiteY0" fmla="*/ 16003 h 1530350"/>
              <a:gd name="connsiteX1" fmla="*/ 5048250 w 5048250"/>
              <a:gd name="connsiteY1" fmla="*/ 16003 h 1530350"/>
              <a:gd name="connsiteX2" fmla="*/ 5048250 w 5048250"/>
              <a:gd name="connsiteY2" fmla="*/ 1535622 h 1530350"/>
              <a:gd name="connsiteX3" fmla="*/ 9878 w 5048250"/>
              <a:gd name="connsiteY3" fmla="*/ 1535622 h 1530350"/>
              <a:gd name="connsiteX4" fmla="*/ 9878 w 5048250"/>
              <a:gd name="connsiteY4" fmla="*/ 16003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0" h="1530350">
                <a:moveTo>
                  <a:pt x="9878" y="16003"/>
                </a:moveTo>
                <a:lnTo>
                  <a:pt x="5048250" y="16003"/>
                </a:lnTo>
                <a:lnTo>
                  <a:pt x="5048250" y="1535622"/>
                </a:lnTo>
                <a:lnTo>
                  <a:pt x="9878" y="1535622"/>
                </a:lnTo>
                <a:lnTo>
                  <a:pt x="9878" y="16003"/>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112"/>
          <p:cNvSpPr/>
          <p:nvPr/>
        </p:nvSpPr>
        <p:spPr>
          <a:xfrm>
            <a:off x="8642350" y="4832350"/>
            <a:ext cx="3409950" cy="1530350"/>
          </a:xfrm>
          <a:custGeom>
            <a:avLst/>
            <a:gdLst>
              <a:gd name="connsiteX0" fmla="*/ 6350 w 3409950"/>
              <a:gd name="connsiteY0" fmla="*/ 16003 h 1530350"/>
              <a:gd name="connsiteX1" fmla="*/ 3416300 w 3409950"/>
              <a:gd name="connsiteY1" fmla="*/ 16003 h 1530350"/>
              <a:gd name="connsiteX2" fmla="*/ 3416300 w 3409950"/>
              <a:gd name="connsiteY2" fmla="*/ 1535622 h 1530350"/>
              <a:gd name="connsiteX3" fmla="*/ 6350 w 3409950"/>
              <a:gd name="connsiteY3" fmla="*/ 1535622 h 1530350"/>
              <a:gd name="connsiteX4" fmla="*/ 6350 w 3409950"/>
              <a:gd name="connsiteY4" fmla="*/ 16003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950" h="1530350">
                <a:moveTo>
                  <a:pt x="6350" y="16003"/>
                </a:moveTo>
                <a:lnTo>
                  <a:pt x="3416300" y="16003"/>
                </a:lnTo>
                <a:lnTo>
                  <a:pt x="3416300" y="1535622"/>
                </a:lnTo>
                <a:lnTo>
                  <a:pt x="6350" y="1535622"/>
                </a:lnTo>
                <a:lnTo>
                  <a:pt x="6350" y="16003"/>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113"/>
          <p:cNvSpPr/>
          <p:nvPr/>
        </p:nvSpPr>
        <p:spPr>
          <a:xfrm>
            <a:off x="3600450" y="1809750"/>
            <a:ext cx="6350" cy="4552950"/>
          </a:xfrm>
          <a:custGeom>
            <a:avLst/>
            <a:gdLst>
              <a:gd name="connsiteX0" fmla="*/ 9871 w 6350"/>
              <a:gd name="connsiteY0" fmla="*/ 9525 h 4552950"/>
              <a:gd name="connsiteX1" fmla="*/ 9871 w 6350"/>
              <a:gd name="connsiteY1" fmla="*/ 4564563 h 4552950"/>
            </a:gdLst>
            <a:ahLst/>
            <a:cxnLst>
              <a:cxn ang="0">
                <a:pos x="connsiteX0" y="connsiteY0"/>
              </a:cxn>
              <a:cxn ang="0">
                <a:pos x="connsiteX1" y="connsiteY1"/>
              </a:cxn>
            </a:cxnLst>
            <a:rect l="l" t="t" r="r" b="b"/>
            <a:pathLst>
              <a:path w="6350" h="4552950">
                <a:moveTo>
                  <a:pt x="9871" y="9525"/>
                </a:moveTo>
                <a:lnTo>
                  <a:pt x="9871" y="4564563"/>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Freeform 114"/>
          <p:cNvSpPr/>
          <p:nvPr/>
        </p:nvSpPr>
        <p:spPr>
          <a:xfrm>
            <a:off x="8629650" y="1809750"/>
            <a:ext cx="6350" cy="4552950"/>
          </a:xfrm>
          <a:custGeom>
            <a:avLst/>
            <a:gdLst>
              <a:gd name="connsiteX0" fmla="*/ 19033 w 6350"/>
              <a:gd name="connsiteY0" fmla="*/ 9525 h 4552950"/>
              <a:gd name="connsiteX1" fmla="*/ 19033 w 6350"/>
              <a:gd name="connsiteY1" fmla="*/ 4564563 h 4552950"/>
            </a:gdLst>
            <a:ahLst/>
            <a:cxnLst>
              <a:cxn ang="0">
                <a:pos x="connsiteX0" y="connsiteY0"/>
              </a:cxn>
              <a:cxn ang="0">
                <a:pos x="connsiteX1" y="connsiteY1"/>
              </a:cxn>
            </a:cxnLst>
            <a:rect l="l" t="t" r="r" b="b"/>
            <a:pathLst>
              <a:path w="6350" h="4552950">
                <a:moveTo>
                  <a:pt x="19033" y="9525"/>
                </a:moveTo>
                <a:lnTo>
                  <a:pt x="19033" y="4564563"/>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Freeform 115"/>
          <p:cNvSpPr/>
          <p:nvPr/>
        </p:nvSpPr>
        <p:spPr>
          <a:xfrm>
            <a:off x="463550" y="2165350"/>
            <a:ext cx="11588750" cy="44449"/>
          </a:xfrm>
          <a:custGeom>
            <a:avLst/>
            <a:gdLst>
              <a:gd name="connsiteX0" fmla="*/ 21386 w 11588750"/>
              <a:gd name="connsiteY0" fmla="*/ 31114 h 44449"/>
              <a:gd name="connsiteX1" fmla="*/ 11601427 w 11588750"/>
              <a:gd name="connsiteY1" fmla="*/ 31114 h 44449"/>
            </a:gdLst>
            <a:ahLst/>
            <a:cxnLst>
              <a:cxn ang="0">
                <a:pos x="connsiteX0" y="connsiteY0"/>
              </a:cxn>
              <a:cxn ang="0">
                <a:pos x="connsiteX1" y="connsiteY1"/>
              </a:cxn>
            </a:cxnLst>
            <a:rect l="l" t="t" r="r" b="b"/>
            <a:pathLst>
              <a:path w="11588750" h="44449">
                <a:moveTo>
                  <a:pt x="21386" y="31114"/>
                </a:moveTo>
                <a:lnTo>
                  <a:pt x="11601427" y="31114"/>
                </a:lnTo>
              </a:path>
            </a:pathLst>
          </a:custGeom>
          <a:ln w="380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Freeform 116"/>
          <p:cNvSpPr/>
          <p:nvPr/>
        </p:nvSpPr>
        <p:spPr>
          <a:xfrm>
            <a:off x="463550" y="3308350"/>
            <a:ext cx="11588750" cy="19049"/>
          </a:xfrm>
          <a:custGeom>
            <a:avLst/>
            <a:gdLst>
              <a:gd name="connsiteX0" fmla="*/ 21386 w 11588750"/>
              <a:gd name="connsiteY0" fmla="*/ 22159 h 19049"/>
              <a:gd name="connsiteX1" fmla="*/ 11601427 w 11588750"/>
              <a:gd name="connsiteY1" fmla="*/ 22159 h 19049"/>
            </a:gdLst>
            <a:ahLst/>
            <a:cxnLst>
              <a:cxn ang="0">
                <a:pos x="connsiteX0" y="connsiteY0"/>
              </a:cxn>
              <a:cxn ang="0">
                <a:pos x="connsiteX1" y="connsiteY1"/>
              </a:cxn>
            </a:cxnLst>
            <a:rect l="l" t="t" r="r" b="b"/>
            <a:pathLst>
              <a:path w="11588750" h="19049">
                <a:moveTo>
                  <a:pt x="21386" y="22159"/>
                </a:moveTo>
                <a:lnTo>
                  <a:pt x="11601427" y="22159"/>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Freeform 117"/>
          <p:cNvSpPr/>
          <p:nvPr/>
        </p:nvSpPr>
        <p:spPr>
          <a:xfrm>
            <a:off x="463550" y="4819650"/>
            <a:ext cx="11588750" cy="19049"/>
          </a:xfrm>
          <a:custGeom>
            <a:avLst/>
            <a:gdLst>
              <a:gd name="connsiteX0" fmla="*/ 21386 w 11588750"/>
              <a:gd name="connsiteY0" fmla="*/ 28697 h 19049"/>
              <a:gd name="connsiteX1" fmla="*/ 11601427 w 11588750"/>
              <a:gd name="connsiteY1" fmla="*/ 28697 h 19049"/>
            </a:gdLst>
            <a:ahLst/>
            <a:cxnLst>
              <a:cxn ang="0">
                <a:pos x="connsiteX0" y="connsiteY0"/>
              </a:cxn>
              <a:cxn ang="0">
                <a:pos x="connsiteX1" y="connsiteY1"/>
              </a:cxn>
            </a:cxnLst>
            <a:rect l="l" t="t" r="r" b="b"/>
            <a:pathLst>
              <a:path w="11588750" h="19049">
                <a:moveTo>
                  <a:pt x="21386" y="28697"/>
                </a:moveTo>
                <a:lnTo>
                  <a:pt x="11601427" y="28697"/>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Freeform 118"/>
          <p:cNvSpPr/>
          <p:nvPr/>
        </p:nvSpPr>
        <p:spPr>
          <a:xfrm>
            <a:off x="463550" y="1797050"/>
            <a:ext cx="19049" cy="4565650"/>
          </a:xfrm>
          <a:custGeom>
            <a:avLst/>
            <a:gdLst>
              <a:gd name="connsiteX0" fmla="*/ 27736 w 19049"/>
              <a:gd name="connsiteY0" fmla="*/ 22225 h 4565650"/>
              <a:gd name="connsiteX1" fmla="*/ 27736 w 19049"/>
              <a:gd name="connsiteY1" fmla="*/ 4577263 h 4565650"/>
            </a:gdLst>
            <a:ahLst/>
            <a:cxnLst>
              <a:cxn ang="0">
                <a:pos x="connsiteX0" y="connsiteY0"/>
              </a:cxn>
              <a:cxn ang="0">
                <a:pos x="connsiteX1" y="connsiteY1"/>
              </a:cxn>
            </a:cxnLst>
            <a:rect l="l" t="t" r="r" b="b"/>
            <a:pathLst>
              <a:path w="19049" h="4565650">
                <a:moveTo>
                  <a:pt x="27736" y="22225"/>
                </a:moveTo>
                <a:lnTo>
                  <a:pt x="27736" y="4577263"/>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Freeform 119"/>
          <p:cNvSpPr/>
          <p:nvPr/>
        </p:nvSpPr>
        <p:spPr>
          <a:xfrm>
            <a:off x="12033250" y="1797050"/>
            <a:ext cx="19049" cy="4565650"/>
          </a:xfrm>
          <a:custGeom>
            <a:avLst/>
            <a:gdLst>
              <a:gd name="connsiteX0" fmla="*/ 25377 w 19049"/>
              <a:gd name="connsiteY0" fmla="*/ 22225 h 4565650"/>
              <a:gd name="connsiteX1" fmla="*/ 25377 w 19049"/>
              <a:gd name="connsiteY1" fmla="*/ 4577263 h 4565650"/>
            </a:gdLst>
            <a:ahLst/>
            <a:cxnLst>
              <a:cxn ang="0">
                <a:pos x="connsiteX0" y="connsiteY0"/>
              </a:cxn>
              <a:cxn ang="0">
                <a:pos x="connsiteX1" y="connsiteY1"/>
              </a:cxn>
            </a:cxnLst>
            <a:rect l="l" t="t" r="r" b="b"/>
            <a:pathLst>
              <a:path w="19049" h="4565650">
                <a:moveTo>
                  <a:pt x="25377" y="22225"/>
                </a:moveTo>
                <a:lnTo>
                  <a:pt x="25377" y="4577263"/>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Freeform 120"/>
          <p:cNvSpPr/>
          <p:nvPr/>
        </p:nvSpPr>
        <p:spPr>
          <a:xfrm>
            <a:off x="463550" y="1797050"/>
            <a:ext cx="11588750" cy="19049"/>
          </a:xfrm>
          <a:custGeom>
            <a:avLst/>
            <a:gdLst>
              <a:gd name="connsiteX0" fmla="*/ 21386 w 11588750"/>
              <a:gd name="connsiteY0" fmla="*/ 28575 h 19049"/>
              <a:gd name="connsiteX1" fmla="*/ 11601427 w 11588750"/>
              <a:gd name="connsiteY1" fmla="*/ 28575 h 19049"/>
            </a:gdLst>
            <a:ahLst/>
            <a:cxnLst>
              <a:cxn ang="0">
                <a:pos x="connsiteX0" y="connsiteY0"/>
              </a:cxn>
              <a:cxn ang="0">
                <a:pos x="connsiteX1" y="connsiteY1"/>
              </a:cxn>
            </a:cxnLst>
            <a:rect l="l" t="t" r="r" b="b"/>
            <a:pathLst>
              <a:path w="11588750" h="19049">
                <a:moveTo>
                  <a:pt x="21386" y="28575"/>
                </a:moveTo>
                <a:lnTo>
                  <a:pt x="11601427" y="28575"/>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Freeform 121"/>
          <p:cNvSpPr/>
          <p:nvPr/>
        </p:nvSpPr>
        <p:spPr>
          <a:xfrm>
            <a:off x="463550" y="6343650"/>
            <a:ext cx="11588750" cy="19049"/>
          </a:xfrm>
          <a:custGeom>
            <a:avLst/>
            <a:gdLst>
              <a:gd name="connsiteX0" fmla="*/ 21386 w 11588750"/>
              <a:gd name="connsiteY0" fmla="*/ 24313 h 19049"/>
              <a:gd name="connsiteX1" fmla="*/ 11601427 w 11588750"/>
              <a:gd name="connsiteY1" fmla="*/ 24313 h 19049"/>
            </a:gdLst>
            <a:ahLst/>
            <a:cxnLst>
              <a:cxn ang="0">
                <a:pos x="connsiteX0" y="connsiteY0"/>
              </a:cxn>
              <a:cxn ang="0">
                <a:pos x="connsiteX1" y="connsiteY1"/>
              </a:cxn>
            </a:cxnLst>
            <a:rect l="l" t="t" r="r" b="b"/>
            <a:pathLst>
              <a:path w="11588750" h="19049">
                <a:moveTo>
                  <a:pt x="21386" y="24313"/>
                </a:moveTo>
                <a:lnTo>
                  <a:pt x="11601427" y="24313"/>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TextBox 122"/>
          <p:cNvSpPr txBox="1"/>
          <p:nvPr/>
        </p:nvSpPr>
        <p:spPr>
          <a:xfrm>
            <a:off x="2721006" y="566880"/>
            <a:ext cx="6875364" cy="486060"/>
          </a:xfrm>
          <a:prstGeom prst="rect">
            <a:avLst/>
          </a:prstGeom>
          <a:noFill/>
        </p:spPr>
        <p:txBody>
          <a:bodyPr wrap="square" lIns="0" tIns="0" rIns="0" bIns="0" rtlCol="0">
            <a:spAutoFit/>
          </a:bodyPr>
          <a:lstStyle/>
          <a:p>
            <a:pPr marL="0">
              <a:lnSpc>
                <a:spcPct val="101250"/>
              </a:lnSpc>
            </a:pPr>
            <a:r>
              <a:rPr lang="en-US" altLang="zh-CN" sz="3150" b="1" dirty="0">
                <a:solidFill>
                  <a:srgbClr val="FE0000"/>
                </a:solidFill>
                <a:latin typeface="Calibri"/>
                <a:ea typeface="Calibri"/>
              </a:rPr>
              <a:t>Bảng</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1:</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Biểu</a:t>
            </a:r>
            <a:r>
              <a:rPr lang="en-US" altLang="zh-CN" sz="3150" b="1" spc="-89" dirty="0">
                <a:solidFill>
                  <a:srgbClr val="FE0000"/>
                </a:solidFill>
                <a:latin typeface="Calibri"/>
                <a:cs typeface="Calibri"/>
              </a:rPr>
              <a:t> </a:t>
            </a:r>
            <a:r>
              <a:rPr lang="en-US" altLang="zh-CN" sz="3150" b="1" dirty="0">
                <a:solidFill>
                  <a:srgbClr val="FE0000"/>
                </a:solidFill>
                <a:latin typeface="Calibri"/>
                <a:ea typeface="Calibri"/>
              </a:rPr>
              <a:t>hiện</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các</a:t>
            </a:r>
            <a:r>
              <a:rPr lang="en-US" altLang="zh-CN" sz="3150" b="1" spc="-89" dirty="0">
                <a:solidFill>
                  <a:srgbClr val="FE0000"/>
                </a:solidFill>
                <a:latin typeface="Calibri"/>
                <a:cs typeface="Calibri"/>
              </a:rPr>
              <a:t> </a:t>
            </a:r>
            <a:r>
              <a:rPr lang="en-US" altLang="zh-CN" sz="3150" b="1" dirty="0">
                <a:solidFill>
                  <a:srgbClr val="FE0000"/>
                </a:solidFill>
                <a:latin typeface="Calibri"/>
                <a:ea typeface="Calibri"/>
              </a:rPr>
              <a:t>thể</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sốt</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rét</a:t>
            </a:r>
            <a:r>
              <a:rPr lang="en-US" altLang="zh-CN" sz="3150" b="1" spc="-89" dirty="0">
                <a:solidFill>
                  <a:srgbClr val="FE0000"/>
                </a:solidFill>
                <a:latin typeface="Calibri"/>
                <a:cs typeface="Calibri"/>
              </a:rPr>
              <a:t> </a:t>
            </a:r>
            <a:r>
              <a:rPr lang="en-US" altLang="zh-CN" sz="3150" b="1" dirty="0">
                <a:solidFill>
                  <a:srgbClr val="FE0000"/>
                </a:solidFill>
                <a:latin typeface="Calibri"/>
                <a:ea typeface="Calibri"/>
              </a:rPr>
              <a:t>nặng</a:t>
            </a:r>
            <a:r>
              <a:rPr lang="en-US" altLang="zh-CN" sz="3150" b="1" spc="-90" dirty="0">
                <a:solidFill>
                  <a:srgbClr val="FE0000"/>
                </a:solidFill>
                <a:latin typeface="Calibri"/>
                <a:cs typeface="Calibri"/>
              </a:rPr>
              <a:t> </a:t>
            </a:r>
            <a:r>
              <a:rPr lang="en-US" altLang="zh-CN" sz="3150" b="1" dirty="0">
                <a:solidFill>
                  <a:srgbClr val="FE0000"/>
                </a:solidFill>
                <a:latin typeface="Calibri"/>
                <a:ea typeface="Calibri"/>
              </a:rPr>
              <a:t>(tt)</a:t>
            </a:r>
          </a:p>
        </p:txBody>
      </p:sp>
      <p:sp>
        <p:nvSpPr>
          <p:cNvPr id="123" name="TextBox 123"/>
          <p:cNvSpPr txBox="1"/>
          <p:nvPr/>
        </p:nvSpPr>
        <p:spPr>
          <a:xfrm>
            <a:off x="1507088" y="1855377"/>
            <a:ext cx="9631084" cy="340868"/>
          </a:xfrm>
          <a:prstGeom prst="rect">
            <a:avLst/>
          </a:prstGeom>
          <a:noFill/>
        </p:spPr>
        <p:txBody>
          <a:bodyPr wrap="square" lIns="0" tIns="0" rIns="0" bIns="0" rtlCol="0">
            <a:spAutoFit/>
          </a:bodyPr>
          <a:lstStyle/>
          <a:p>
            <a:pPr marL="0">
              <a:lnSpc>
                <a:spcPct val="101666"/>
              </a:lnSpc>
              <a:tabLst>
                <a:tab pos="3774699" algn="l"/>
                <a:tab pos="8189361" algn="l"/>
              </a:tabLst>
            </a:pPr>
            <a:r>
              <a:rPr lang="en-US" altLang="zh-CN" sz="2200" b="1" dirty="0">
                <a:solidFill>
                  <a:srgbClr val="FEFEFE"/>
                </a:solidFill>
                <a:latin typeface="Calibri"/>
                <a:ea typeface="Calibri"/>
              </a:rPr>
              <a:t>Biểu</a:t>
            </a:r>
            <a:r>
              <a:rPr lang="en-US" altLang="zh-CN" sz="2200" b="1" dirty="0">
                <a:solidFill>
                  <a:srgbClr val="FEFEFE"/>
                </a:solidFill>
                <a:latin typeface="Calibri"/>
                <a:cs typeface="Calibri"/>
              </a:rPr>
              <a:t> </a:t>
            </a:r>
            <a:r>
              <a:rPr lang="en-US" altLang="zh-CN" sz="2200" b="1" dirty="0">
                <a:solidFill>
                  <a:srgbClr val="FEFEFE"/>
                </a:solidFill>
                <a:latin typeface="Calibri"/>
                <a:ea typeface="Calibri"/>
              </a:rPr>
              <a:t>hiện	Cách</a:t>
            </a:r>
            <a:r>
              <a:rPr lang="en-US" altLang="zh-CN" sz="2200" b="1" dirty="0">
                <a:solidFill>
                  <a:srgbClr val="FEFEFE"/>
                </a:solidFill>
                <a:latin typeface="Calibri"/>
                <a:cs typeface="Calibri"/>
              </a:rPr>
              <a:t> </a:t>
            </a:r>
            <a:r>
              <a:rPr lang="en-US" altLang="zh-CN" sz="2200" b="1" dirty="0">
                <a:solidFill>
                  <a:srgbClr val="FEFEFE"/>
                </a:solidFill>
                <a:latin typeface="Calibri"/>
                <a:ea typeface="Calibri"/>
              </a:rPr>
              <a:t>nhận</a:t>
            </a:r>
            <a:r>
              <a:rPr lang="en-US" altLang="zh-CN" sz="2200" b="1" spc="-20" dirty="0">
                <a:solidFill>
                  <a:srgbClr val="FEFEFE"/>
                </a:solidFill>
                <a:latin typeface="Calibri"/>
                <a:cs typeface="Calibri"/>
              </a:rPr>
              <a:t> </a:t>
            </a:r>
            <a:r>
              <a:rPr lang="en-US" altLang="zh-CN" sz="2200" b="1" dirty="0">
                <a:solidFill>
                  <a:srgbClr val="FEFEFE"/>
                </a:solidFill>
                <a:latin typeface="Calibri"/>
                <a:ea typeface="Calibri"/>
              </a:rPr>
              <a:t>biết	Xét</a:t>
            </a:r>
            <a:r>
              <a:rPr lang="en-US" altLang="zh-CN" sz="2200" b="1" spc="-110" dirty="0">
                <a:solidFill>
                  <a:srgbClr val="FEFEFE"/>
                </a:solidFill>
                <a:latin typeface="Calibri"/>
                <a:cs typeface="Calibri"/>
              </a:rPr>
              <a:t> </a:t>
            </a:r>
            <a:r>
              <a:rPr lang="en-US" altLang="zh-CN" sz="2200" b="1" dirty="0">
                <a:solidFill>
                  <a:srgbClr val="FEFEFE"/>
                </a:solidFill>
                <a:latin typeface="Calibri"/>
                <a:ea typeface="Calibri"/>
              </a:rPr>
              <a:t>nghiệm</a:t>
            </a:r>
          </a:p>
        </p:txBody>
      </p:sp>
      <p:sp>
        <p:nvSpPr>
          <p:cNvPr id="124" name="TextBox 124"/>
          <p:cNvSpPr txBox="1"/>
          <p:nvPr/>
        </p:nvSpPr>
        <p:spPr>
          <a:xfrm>
            <a:off x="559866" y="2608234"/>
            <a:ext cx="1403166"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vàng</a:t>
            </a:r>
            <a:r>
              <a:rPr lang="en-US" altLang="zh-CN" sz="2200" b="1" spc="-60" dirty="0">
                <a:solidFill>
                  <a:srgbClr val="FE0000"/>
                </a:solidFill>
                <a:latin typeface="Calibri"/>
                <a:cs typeface="Calibri"/>
              </a:rPr>
              <a:t> </a:t>
            </a:r>
            <a:r>
              <a:rPr lang="en-US" altLang="zh-CN" sz="2200" b="1" dirty="0">
                <a:solidFill>
                  <a:srgbClr val="FE0000"/>
                </a:solidFill>
                <a:latin typeface="Calibri"/>
                <a:ea typeface="Calibri"/>
              </a:rPr>
              <a:t>da</a:t>
            </a:r>
          </a:p>
        </p:txBody>
      </p:sp>
      <p:sp>
        <p:nvSpPr>
          <p:cNvPr id="125" name="TextBox 125"/>
          <p:cNvSpPr txBox="1"/>
          <p:nvPr/>
        </p:nvSpPr>
        <p:spPr>
          <a:xfrm>
            <a:off x="3678908" y="2221137"/>
            <a:ext cx="4976007" cy="762000"/>
          </a:xfrm>
          <a:prstGeom prst="rect">
            <a:avLst/>
          </a:prstGeom>
          <a:noFill/>
        </p:spPr>
        <p:txBody>
          <a:bodyPr wrap="square" lIns="0" tIns="0" rIns="0" bIns="0" rtlCol="0">
            <a:spAutoFit/>
          </a:bodyPr>
          <a:lstStyle/>
          <a:p>
            <a:pPr marL="0" indent="25400" hangingPunct="0">
              <a:lnSpc>
                <a:spcPct val="113333"/>
              </a:lnSpc>
            </a:pPr>
            <a:r>
              <a:rPr lang="en-US" altLang="zh-CN" sz="2200" spc="100" dirty="0">
                <a:solidFill>
                  <a:srgbClr val="000000"/>
                </a:solidFill>
                <a:latin typeface="Calibri"/>
                <a:ea typeface="Calibri"/>
              </a:rPr>
              <a:t>Da</a:t>
            </a:r>
            <a:r>
              <a:rPr lang="en-US" altLang="zh-CN" sz="2200" spc="40" dirty="0">
                <a:solidFill>
                  <a:srgbClr val="000000"/>
                </a:solidFill>
                <a:latin typeface="Calibri"/>
                <a:cs typeface="Calibri"/>
              </a:rPr>
              <a:t> </a:t>
            </a:r>
            <a:r>
              <a:rPr lang="en-US" altLang="zh-CN" sz="2200" spc="94" dirty="0">
                <a:solidFill>
                  <a:srgbClr val="000000"/>
                </a:solidFill>
                <a:latin typeface="Calibri"/>
                <a:ea typeface="Calibri"/>
              </a:rPr>
              <a:t>niêm</a:t>
            </a:r>
            <a:r>
              <a:rPr lang="en-US" altLang="zh-CN" sz="2200" spc="44" dirty="0">
                <a:solidFill>
                  <a:srgbClr val="000000"/>
                </a:solidFill>
                <a:latin typeface="Calibri"/>
                <a:cs typeface="Calibri"/>
              </a:rPr>
              <a:t> </a:t>
            </a:r>
            <a:r>
              <a:rPr lang="en-US" altLang="zh-CN" sz="2200" spc="100" dirty="0">
                <a:solidFill>
                  <a:srgbClr val="000000"/>
                </a:solidFill>
                <a:latin typeface="Calibri"/>
                <a:ea typeface="Calibri"/>
              </a:rPr>
              <a:t>v</a:t>
            </a:r>
            <a:r>
              <a:rPr lang="en-US" altLang="zh-CN" sz="2200" spc="89" dirty="0">
                <a:solidFill>
                  <a:srgbClr val="000000"/>
                </a:solidFill>
                <a:latin typeface="Calibri"/>
                <a:ea typeface="Calibri"/>
              </a:rPr>
              <a:t>à</a:t>
            </a:r>
            <a:r>
              <a:rPr lang="en-US" altLang="zh-CN" sz="2200" spc="94" dirty="0">
                <a:solidFill>
                  <a:srgbClr val="000000"/>
                </a:solidFill>
                <a:latin typeface="Calibri"/>
                <a:ea typeface="Calibri"/>
              </a:rPr>
              <a:t>ng</a:t>
            </a:r>
            <a:r>
              <a:rPr lang="en-US" altLang="zh-CN" sz="2200" spc="44" dirty="0">
                <a:solidFill>
                  <a:srgbClr val="000000"/>
                </a:solidFill>
                <a:latin typeface="Calibri"/>
                <a:cs typeface="Calibri"/>
              </a:rPr>
              <a:t> </a:t>
            </a:r>
            <a:r>
              <a:rPr lang="en-US" altLang="zh-CN" sz="2200" spc="89" dirty="0">
                <a:solidFill>
                  <a:srgbClr val="000000"/>
                </a:solidFill>
                <a:latin typeface="Calibri"/>
                <a:ea typeface="Calibri"/>
              </a:rPr>
              <a:t>sậm,</a:t>
            </a:r>
            <a:r>
              <a:rPr lang="en-US" altLang="zh-CN" sz="2200" spc="44" dirty="0">
                <a:solidFill>
                  <a:srgbClr val="000000"/>
                </a:solidFill>
                <a:latin typeface="Calibri"/>
                <a:cs typeface="Calibri"/>
              </a:rPr>
              <a:t> </a:t>
            </a:r>
            <a:r>
              <a:rPr lang="en-US" altLang="zh-CN" sz="2200" spc="94" dirty="0">
                <a:solidFill>
                  <a:srgbClr val="000000"/>
                </a:solidFill>
                <a:latin typeface="Calibri"/>
                <a:ea typeface="Calibri"/>
              </a:rPr>
              <a:t>gan</a:t>
            </a:r>
            <a:r>
              <a:rPr lang="en-US" altLang="zh-CN" sz="2200" spc="40" dirty="0">
                <a:solidFill>
                  <a:srgbClr val="000000"/>
                </a:solidFill>
                <a:latin typeface="Calibri"/>
                <a:cs typeface="Calibri"/>
              </a:rPr>
              <a:t> </a:t>
            </a:r>
            <a:r>
              <a:rPr lang="en-US" altLang="zh-CN" sz="2200" spc="80" dirty="0">
                <a:solidFill>
                  <a:srgbClr val="000000"/>
                </a:solidFill>
                <a:latin typeface="Calibri"/>
                <a:ea typeface="Calibri"/>
              </a:rPr>
              <a:t>to</a:t>
            </a:r>
            <a:r>
              <a:rPr lang="en-US" altLang="zh-CN" sz="2200" spc="44" dirty="0">
                <a:solidFill>
                  <a:srgbClr val="000000"/>
                </a:solidFill>
                <a:latin typeface="Calibri"/>
                <a:cs typeface="Calibri"/>
              </a:rPr>
              <a:t> </a:t>
            </a:r>
            <a:r>
              <a:rPr lang="en-US" altLang="zh-CN" sz="2200" spc="89" dirty="0">
                <a:solidFill>
                  <a:srgbClr val="000000"/>
                </a:solidFill>
                <a:latin typeface="Calibri"/>
                <a:ea typeface="Calibri"/>
              </a:rPr>
              <a:t>và</a:t>
            </a:r>
            <a:r>
              <a:rPr lang="en-US" altLang="zh-CN" sz="2200" spc="44" dirty="0">
                <a:solidFill>
                  <a:srgbClr val="000000"/>
                </a:solidFill>
                <a:latin typeface="Calibri"/>
                <a:cs typeface="Calibri"/>
              </a:rPr>
              <a:t> </a:t>
            </a:r>
            <a:r>
              <a:rPr lang="en-US" altLang="zh-CN" sz="2200" spc="85" dirty="0">
                <a:solidFill>
                  <a:srgbClr val="000000"/>
                </a:solidFill>
                <a:latin typeface="Calibri"/>
                <a:ea typeface="Calibri"/>
              </a:rPr>
              <a:t>đau,</a:t>
            </a:r>
            <a:r>
              <a:rPr lang="en-US" altLang="zh-CN" sz="2200" spc="44" dirty="0">
                <a:solidFill>
                  <a:srgbClr val="000000"/>
                </a:solidFill>
                <a:latin typeface="Calibri"/>
                <a:cs typeface="Calibri"/>
              </a:rPr>
              <a:t> </a:t>
            </a:r>
            <a:r>
              <a:rPr lang="en-US" altLang="zh-CN" sz="2200" spc="104" dirty="0">
                <a:solidFill>
                  <a:srgbClr val="000000"/>
                </a:solidFill>
                <a:latin typeface="Times New Roman"/>
                <a:ea typeface="Times New Roman"/>
              </a:rPr>
              <a:t>±</a:t>
            </a:r>
            <a:r>
              <a:rPr lang="en-US" altLang="zh-CN" sz="2200" spc="44" dirty="0">
                <a:solidFill>
                  <a:srgbClr val="000000"/>
                </a:solidFill>
                <a:latin typeface="Times New Roman"/>
                <a:cs typeface="Times New Roman"/>
              </a:rPr>
              <a:t> </a:t>
            </a:r>
            <a:r>
              <a:rPr lang="en-US" altLang="zh-CN" sz="2200" spc="85" dirty="0">
                <a:solidFill>
                  <a:srgbClr val="000000"/>
                </a:solidFill>
                <a:latin typeface="Calibri"/>
                <a:ea typeface="Calibri"/>
              </a:rPr>
              <a:t>suy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thận,</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nặng</a:t>
            </a:r>
            <a:r>
              <a:rPr lang="en-US" altLang="zh-CN" sz="2200" spc="-44" dirty="0">
                <a:solidFill>
                  <a:srgbClr val="000000"/>
                </a:solidFill>
                <a:latin typeface="Calibri"/>
                <a:cs typeface="Calibri"/>
              </a:rPr>
              <a:t> </a:t>
            </a:r>
            <a:r>
              <a:rPr lang="en-US" altLang="zh-CN" sz="2200" dirty="0">
                <a:solidFill>
                  <a:srgbClr val="000000"/>
                </a:solidFill>
                <a:latin typeface="Times New Roman"/>
                <a:ea typeface="Times New Roman"/>
              </a:rPr>
              <a:t>±</a:t>
            </a:r>
            <a:r>
              <a:rPr lang="en-US" altLang="zh-CN" sz="2200" spc="-50" dirty="0">
                <a:solidFill>
                  <a:srgbClr val="000000"/>
                </a:solidFill>
                <a:latin typeface="Times New Roman"/>
                <a:cs typeface="Times New Roman"/>
              </a:rPr>
              <a:t> </a:t>
            </a:r>
            <a:r>
              <a:rPr lang="en-US" altLang="zh-CN" sz="2200" dirty="0">
                <a:solidFill>
                  <a:srgbClr val="000000"/>
                </a:solidFill>
                <a:latin typeface="Calibri"/>
                <a:ea typeface="Calibri"/>
              </a:rPr>
              <a:t>kèm</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xuất</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huyết.</a:t>
            </a:r>
          </a:p>
        </p:txBody>
      </p:sp>
      <p:sp>
        <p:nvSpPr>
          <p:cNvPr id="126" name="TextBox 126"/>
          <p:cNvSpPr txBox="1"/>
          <p:nvPr/>
        </p:nvSpPr>
        <p:spPr>
          <a:xfrm>
            <a:off x="8717280" y="2221137"/>
            <a:ext cx="2045379" cy="1102868"/>
          </a:xfrm>
          <a:prstGeom prst="rect">
            <a:avLst/>
          </a:prstGeom>
          <a:noFill/>
        </p:spPr>
        <p:txBody>
          <a:bodyPr wrap="square" lIns="0" tIns="0" rIns="0" bIns="0" rtlCol="0">
            <a:spAutoFit/>
          </a:bodyPr>
          <a:lstStyle/>
          <a:p>
            <a:pPr marL="0" hangingPunct="0">
              <a:lnSpc>
                <a:spcPct val="111249"/>
              </a:lnSpc>
            </a:pPr>
            <a:r>
              <a:rPr lang="en-US" altLang="zh-CN" sz="2200" spc="25" dirty="0">
                <a:solidFill>
                  <a:srgbClr val="000000"/>
                </a:solidFill>
                <a:latin typeface="Calibri"/>
                <a:ea typeface="Calibri"/>
              </a:rPr>
              <a:t>Bilirubin</a:t>
            </a:r>
            <a:r>
              <a:rPr lang="en-US" altLang="zh-CN" sz="2200" spc="-225" dirty="0">
                <a:solidFill>
                  <a:srgbClr val="000000"/>
                </a:solidFill>
                <a:latin typeface="Calibri"/>
                <a:cs typeface="Calibri"/>
              </a:rPr>
              <a:t> </a:t>
            </a:r>
            <a:r>
              <a:rPr lang="en-US" altLang="zh-CN" sz="2200" spc="34" dirty="0">
                <a:solidFill>
                  <a:srgbClr val="000000"/>
                </a:solidFill>
                <a:latin typeface="Calibri"/>
                <a:ea typeface="Calibri"/>
              </a:rPr>
              <a:t>&gt;3mg/dl</a:t>
            </a:r>
            <a:r>
              <a:rPr lang="en-US" altLang="zh-CN" sz="2200" dirty="0">
                <a:solidFill>
                  <a:srgbClr val="000000"/>
                </a:solidFill>
                <a:latin typeface="Calibri"/>
                <a:cs typeface="Calibri"/>
              </a:rPr>
              <a:t> </a:t>
            </a:r>
            <a:r>
              <a:rPr lang="en-US" altLang="zh-CN" sz="2200" spc="-25" dirty="0">
                <a:solidFill>
                  <a:srgbClr val="000000"/>
                </a:solidFill>
                <a:latin typeface="Calibri"/>
                <a:ea typeface="Calibri"/>
              </a:rPr>
              <a:t>(&gt;</a:t>
            </a:r>
            <a:r>
              <a:rPr lang="en-US" altLang="zh-CN" sz="2200" spc="-10" dirty="0">
                <a:solidFill>
                  <a:srgbClr val="000000"/>
                </a:solidFill>
                <a:latin typeface="Calibri"/>
                <a:cs typeface="Calibri"/>
              </a:rPr>
              <a:t> </a:t>
            </a:r>
            <a:r>
              <a:rPr lang="en-US" altLang="zh-CN" sz="2200" spc="-30" dirty="0">
                <a:solidFill>
                  <a:srgbClr val="000000"/>
                </a:solidFill>
                <a:latin typeface="Calibri"/>
                <a:ea typeface="Calibri"/>
              </a:rPr>
              <a:t>50</a:t>
            </a:r>
            <a:r>
              <a:rPr lang="en-US" altLang="zh-CN" sz="2200" spc="-15" dirty="0">
                <a:solidFill>
                  <a:srgbClr val="000000"/>
                </a:solidFill>
                <a:latin typeface="Calibri"/>
                <a:cs typeface="Calibri"/>
              </a:rPr>
              <a:t> </a:t>
            </a:r>
            <a:r>
              <a:rPr lang="en-US" altLang="zh-CN" sz="2200" spc="-40" dirty="0">
                <a:solidFill>
                  <a:srgbClr val="000000"/>
                </a:solidFill>
                <a:latin typeface="Symbol"/>
                <a:ea typeface="Symbol"/>
              </a:rPr>
              <a:t>µ</a:t>
            </a:r>
            <a:r>
              <a:rPr lang="en-US" altLang="zh-CN" sz="2200" spc="-25" dirty="0">
                <a:solidFill>
                  <a:srgbClr val="000000"/>
                </a:solidFill>
                <a:latin typeface="Calibri"/>
                <a:ea typeface="Calibri"/>
              </a:rPr>
              <a:t>mol/l)</a:t>
            </a:r>
          </a:p>
          <a:p>
            <a:pPr marL="0">
              <a:lnSpc>
                <a:spcPct val="101666"/>
              </a:lnSpc>
              <a:spcBef>
                <a:spcPts val="125"/>
              </a:spcBef>
            </a:pPr>
            <a:r>
              <a:rPr lang="en-US" altLang="zh-CN" sz="2200" spc="-35" dirty="0">
                <a:solidFill>
                  <a:srgbClr val="000000"/>
                </a:solidFill>
                <a:latin typeface="Calibri"/>
                <a:ea typeface="Calibri"/>
              </a:rPr>
              <a:t>AST,</a:t>
            </a:r>
            <a:r>
              <a:rPr lang="en-US" altLang="zh-CN" sz="2200" spc="-10" dirty="0">
                <a:solidFill>
                  <a:srgbClr val="000000"/>
                </a:solidFill>
                <a:latin typeface="Calibri"/>
                <a:cs typeface="Calibri"/>
              </a:rPr>
              <a:t> </a:t>
            </a:r>
            <a:r>
              <a:rPr lang="en-US" altLang="zh-CN" sz="2200" spc="-40" dirty="0">
                <a:solidFill>
                  <a:srgbClr val="000000"/>
                </a:solidFill>
                <a:latin typeface="Calibri"/>
                <a:ea typeface="Calibri"/>
              </a:rPr>
              <a:t>ALT</a:t>
            </a:r>
            <a:r>
              <a:rPr lang="en-US" altLang="zh-CN" sz="2200" spc="-20" dirty="0">
                <a:solidFill>
                  <a:srgbClr val="000000"/>
                </a:solidFill>
                <a:latin typeface="Calibri"/>
                <a:cs typeface="Calibri"/>
              </a:rPr>
              <a:t> </a:t>
            </a:r>
            <a:r>
              <a:rPr lang="en-US" altLang="zh-CN" sz="2200" spc="-35" dirty="0">
                <a:solidFill>
                  <a:srgbClr val="000000"/>
                </a:solidFill>
                <a:latin typeface="Calibri"/>
                <a:ea typeface="Calibri"/>
              </a:rPr>
              <a:t>tăng</a:t>
            </a:r>
          </a:p>
        </p:txBody>
      </p:sp>
      <p:sp>
        <p:nvSpPr>
          <p:cNvPr id="127" name="TextBox 127"/>
          <p:cNvSpPr txBox="1"/>
          <p:nvPr/>
        </p:nvSpPr>
        <p:spPr>
          <a:xfrm>
            <a:off x="559866" y="4120041"/>
            <a:ext cx="883679" cy="340868"/>
          </a:xfrm>
          <a:prstGeom prst="rect">
            <a:avLst/>
          </a:prstGeom>
          <a:noFill/>
        </p:spPr>
        <p:txBody>
          <a:bodyPr wrap="square" lIns="0" tIns="0" rIns="0" bIns="0" rtlCol="0">
            <a:spAutoFit/>
          </a:bodyPr>
          <a:lstStyle/>
          <a:p>
            <a:pPr marL="0">
              <a:lnSpc>
                <a:spcPct val="101666"/>
              </a:lnSpc>
            </a:pPr>
            <a:r>
              <a:rPr lang="en-US" altLang="zh-CN" sz="2200" b="1" spc="-5" dirty="0">
                <a:solidFill>
                  <a:srgbClr val="FE0000"/>
                </a:solidFill>
                <a:latin typeface="Calibri"/>
                <a:ea typeface="Calibri"/>
              </a:rPr>
              <a:t>Thể</a:t>
            </a:r>
            <a:r>
              <a:rPr lang="en-US" altLang="zh-CN" sz="2200" b="1" spc="5" dirty="0">
                <a:solidFill>
                  <a:srgbClr val="FE0000"/>
                </a:solidFill>
                <a:latin typeface="Calibri"/>
                <a:cs typeface="Calibri"/>
              </a:rPr>
              <a:t> </a:t>
            </a:r>
            <a:r>
              <a:rPr lang="en-US" altLang="zh-CN" sz="2200" b="1" spc="5" dirty="0">
                <a:solidFill>
                  <a:srgbClr val="FE0000"/>
                </a:solidFill>
                <a:latin typeface="Calibri"/>
                <a:ea typeface="Calibri"/>
              </a:rPr>
              <a:t>s</a:t>
            </a:r>
            <a:r>
              <a:rPr lang="en-US" altLang="zh-CN" sz="2200" b="1" spc="-5" dirty="0">
                <a:solidFill>
                  <a:srgbClr val="FE0000"/>
                </a:solidFill>
                <a:latin typeface="Calibri"/>
                <a:ea typeface="Calibri"/>
              </a:rPr>
              <a:t>ố</a:t>
            </a:r>
            <a:r>
              <a:rPr lang="en-US" altLang="zh-CN" sz="2200" b="1" dirty="0">
                <a:solidFill>
                  <a:srgbClr val="FE0000"/>
                </a:solidFill>
                <a:latin typeface="Calibri"/>
                <a:ea typeface="Calibri"/>
              </a:rPr>
              <a:t>c</a:t>
            </a:r>
          </a:p>
        </p:txBody>
      </p:sp>
      <p:sp>
        <p:nvSpPr>
          <p:cNvPr id="128" name="TextBox 128"/>
          <p:cNvSpPr txBox="1"/>
          <p:nvPr/>
        </p:nvSpPr>
        <p:spPr>
          <a:xfrm>
            <a:off x="3678908" y="3358041"/>
            <a:ext cx="4975781" cy="1496060"/>
          </a:xfrm>
          <a:prstGeom prst="rect">
            <a:avLst/>
          </a:prstGeom>
          <a:noFill/>
        </p:spPr>
        <p:txBody>
          <a:bodyPr wrap="square" lIns="0" tIns="0" rIns="0" bIns="0" rtlCol="0">
            <a:spAutoFit/>
          </a:bodyPr>
          <a:lstStyle/>
          <a:p>
            <a:pPr marL="0" indent="25400">
              <a:lnSpc>
                <a:spcPct val="101666"/>
              </a:lnSpc>
            </a:pPr>
            <a:r>
              <a:rPr lang="en-US" altLang="zh-CN" sz="2200" dirty="0">
                <a:solidFill>
                  <a:srgbClr val="000000"/>
                </a:solidFill>
                <a:latin typeface="Calibri"/>
                <a:ea typeface="Calibri"/>
              </a:rPr>
              <a:t>Không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hạ</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thân</a:t>
            </a:r>
            <a:r>
              <a:rPr lang="en-US" altLang="zh-CN" sz="2200" spc="-60" dirty="0">
                <a:solidFill>
                  <a:srgbClr val="000000"/>
                </a:solidFill>
                <a:latin typeface="Calibri"/>
                <a:cs typeface="Calibri"/>
              </a:rPr>
              <a:t> </a:t>
            </a:r>
            <a:r>
              <a:rPr lang="en-US" altLang="zh-CN" sz="2200" dirty="0">
                <a:solidFill>
                  <a:srgbClr val="000000"/>
                </a:solidFill>
                <a:latin typeface="Calibri"/>
                <a:ea typeface="Calibri"/>
              </a:rPr>
              <a:t>nhiệt</a:t>
            </a:r>
          </a:p>
          <a:p>
            <a:pPr marL="0" indent="25400" hangingPunct="0">
              <a:lnSpc>
                <a:spcPct val="113333"/>
              </a:lnSpc>
              <a:spcBef>
                <a:spcPts val="315"/>
              </a:spcBef>
            </a:pPr>
            <a:r>
              <a:rPr lang="en-US" altLang="zh-CN" sz="2200" dirty="0">
                <a:solidFill>
                  <a:srgbClr val="000000"/>
                </a:solidFill>
                <a:latin typeface="Calibri"/>
                <a:ea typeface="Calibri"/>
              </a:rPr>
              <a:t>suy</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tuần</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hoàn:</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hạ</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huyết</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áp,</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mạch</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quay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nhanh,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yếu,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da</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lạnh,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đầu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chi</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Xm</a:t>
            </a:r>
          </a:p>
          <a:p>
            <a:pPr marL="0" indent="25400">
              <a:lnSpc>
                <a:spcPct val="101666"/>
              </a:lnSpc>
              <a:spcBef>
                <a:spcPts val="110"/>
              </a:spcBef>
            </a:pPr>
            <a:r>
              <a:rPr lang="en-US" altLang="zh-CN" sz="2200" dirty="0">
                <a:solidFill>
                  <a:srgbClr val="000000"/>
                </a:solidFill>
                <a:latin typeface="Times New Roman"/>
                <a:ea typeface="Times New Roman"/>
              </a:rPr>
              <a:t>±</a:t>
            </a:r>
            <a:r>
              <a:rPr lang="en-US" altLang="zh-CN" sz="2200" spc="-40" dirty="0">
                <a:solidFill>
                  <a:srgbClr val="000000"/>
                </a:solidFill>
                <a:latin typeface="Times New Roman"/>
                <a:cs typeface="Times New Roman"/>
              </a:rPr>
              <a:t> </a:t>
            </a:r>
            <a:r>
              <a:rPr lang="en-US" altLang="zh-CN" sz="2200" dirty="0">
                <a:solidFill>
                  <a:srgbClr val="000000"/>
                </a:solidFill>
                <a:latin typeface="Calibri"/>
                <a:ea typeface="Calibri"/>
              </a:rPr>
              <a:t>kèm</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phù</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phổi,</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toan</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chuyển</a:t>
            </a:r>
            <a:r>
              <a:rPr lang="en-US" altLang="zh-CN" sz="2200" spc="-45" dirty="0">
                <a:solidFill>
                  <a:srgbClr val="000000"/>
                </a:solidFill>
                <a:latin typeface="Calibri"/>
                <a:cs typeface="Calibri"/>
              </a:rPr>
              <a:t> </a:t>
            </a:r>
            <a:r>
              <a:rPr lang="en-US" altLang="zh-CN" sz="2200" dirty="0">
                <a:solidFill>
                  <a:srgbClr val="000000"/>
                </a:solidFill>
                <a:latin typeface="Calibri"/>
                <a:ea typeface="Calibri"/>
              </a:rPr>
              <a:t>hoá.</a:t>
            </a:r>
          </a:p>
        </p:txBody>
      </p:sp>
      <p:sp>
        <p:nvSpPr>
          <p:cNvPr id="129" name="TextBox 129"/>
          <p:cNvSpPr txBox="1"/>
          <p:nvPr/>
        </p:nvSpPr>
        <p:spPr>
          <a:xfrm>
            <a:off x="559866" y="5259993"/>
            <a:ext cx="2681981" cy="762000"/>
          </a:xfrm>
          <a:prstGeom prst="rect">
            <a:avLst/>
          </a:prstGeom>
          <a:noFill/>
        </p:spPr>
        <p:txBody>
          <a:bodyPr wrap="square" lIns="0" tIns="0" rIns="0" bIns="0" rtlCol="0">
            <a:spAutoFit/>
          </a:bodyPr>
          <a:lstStyle/>
          <a:p>
            <a:pPr marL="0" hangingPunct="0">
              <a:lnSpc>
                <a:spcPct val="113333"/>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phù</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phổi</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cấp</a:t>
            </a:r>
            <a:r>
              <a:rPr lang="en-US" altLang="zh-CN" sz="2200" b="1" spc="-85" dirty="0">
                <a:solidFill>
                  <a:srgbClr val="FE0000"/>
                </a:solidFill>
                <a:latin typeface="Calibri"/>
                <a:cs typeface="Calibri"/>
              </a:rPr>
              <a:t> </a:t>
            </a:r>
            <a:r>
              <a:rPr lang="en-US" altLang="zh-CN" sz="2200" b="1" dirty="0">
                <a:solidFill>
                  <a:srgbClr val="FE0000"/>
                </a:solidFill>
                <a:latin typeface="Calibri"/>
                <a:ea typeface="Calibri"/>
              </a:rPr>
              <a:t>hoặc</a:t>
            </a:r>
            <a:r>
              <a:rPr lang="en-US" altLang="zh-CN" sz="2200" b="1" dirty="0">
                <a:solidFill>
                  <a:srgbClr val="FE0000"/>
                </a:solidFill>
                <a:latin typeface="Calibri"/>
                <a:cs typeface="Calibri"/>
              </a:rPr>
              <a:t> </a:t>
            </a:r>
            <a:r>
              <a:rPr lang="en-US" altLang="zh-CN" sz="2200" b="1" spc="-5" dirty="0">
                <a:solidFill>
                  <a:srgbClr val="FE0000"/>
                </a:solidFill>
                <a:latin typeface="Calibri"/>
                <a:ea typeface="Calibri"/>
              </a:rPr>
              <a:t>AR</a:t>
            </a:r>
            <a:r>
              <a:rPr lang="en-US" altLang="zh-CN" sz="2200" b="1" dirty="0">
                <a:solidFill>
                  <a:srgbClr val="FE0000"/>
                </a:solidFill>
                <a:latin typeface="Calibri"/>
                <a:ea typeface="Calibri"/>
              </a:rPr>
              <a:t>DS</a:t>
            </a:r>
          </a:p>
        </p:txBody>
      </p:sp>
      <p:sp>
        <p:nvSpPr>
          <p:cNvPr id="130" name="TextBox 130"/>
          <p:cNvSpPr txBox="1"/>
          <p:nvPr/>
        </p:nvSpPr>
        <p:spPr>
          <a:xfrm>
            <a:off x="3678908" y="4875945"/>
            <a:ext cx="4977097" cy="1548383"/>
          </a:xfrm>
          <a:prstGeom prst="rect">
            <a:avLst/>
          </a:prstGeom>
          <a:noFill/>
        </p:spPr>
        <p:txBody>
          <a:bodyPr wrap="square" lIns="0" tIns="0" rIns="0" bIns="0" rtlCol="0">
            <a:spAutoFit/>
          </a:bodyPr>
          <a:lstStyle/>
          <a:p>
            <a:pPr marL="25400" hangingPunct="0">
              <a:lnSpc>
                <a:spcPct val="113333"/>
              </a:lnSpc>
            </a:pPr>
            <a:r>
              <a:rPr lang="en-US" altLang="zh-CN" sz="2200" dirty="0">
                <a:solidFill>
                  <a:srgbClr val="000000"/>
                </a:solidFill>
                <a:latin typeface="Calibri"/>
                <a:ea typeface="Calibri"/>
              </a:rPr>
              <a:t>hiếm</a:t>
            </a:r>
            <a:r>
              <a:rPr lang="en-US" altLang="zh-CN" sz="2200" spc="85" dirty="0">
                <a:solidFill>
                  <a:srgbClr val="000000"/>
                </a:solidFill>
                <a:latin typeface="Calibri"/>
                <a:cs typeface="Calibri"/>
              </a:rPr>
              <a:t> </a:t>
            </a:r>
            <a:r>
              <a:rPr lang="en-US" altLang="zh-CN" sz="2200" dirty="0">
                <a:solidFill>
                  <a:srgbClr val="000000"/>
                </a:solidFill>
                <a:latin typeface="Calibri"/>
                <a:ea typeface="Calibri"/>
              </a:rPr>
              <a:t>gặp</a:t>
            </a:r>
            <a:r>
              <a:rPr lang="en-US" altLang="zh-CN" sz="2200" spc="85" dirty="0">
                <a:solidFill>
                  <a:srgbClr val="000000"/>
                </a:solidFill>
                <a:latin typeface="Calibri"/>
                <a:cs typeface="Calibri"/>
              </a:rPr>
              <a:t> </a:t>
            </a:r>
            <a:r>
              <a:rPr lang="en-US" altLang="zh-CN" sz="2200" dirty="0">
                <a:solidFill>
                  <a:srgbClr val="000000"/>
                </a:solidFill>
                <a:latin typeface="Calibri"/>
                <a:ea typeface="Calibri"/>
              </a:rPr>
              <a:t>nhưng</a:t>
            </a:r>
            <a:r>
              <a:rPr lang="en-US" altLang="zh-CN" sz="2200" spc="85" dirty="0">
                <a:solidFill>
                  <a:srgbClr val="000000"/>
                </a:solidFill>
                <a:latin typeface="Calibri"/>
                <a:cs typeface="Calibri"/>
              </a:rPr>
              <a:t> </a:t>
            </a:r>
            <a:r>
              <a:rPr lang="en-US" altLang="zh-CN" sz="2200" dirty="0">
                <a:solidFill>
                  <a:srgbClr val="000000"/>
                </a:solidFill>
                <a:latin typeface="Calibri"/>
                <a:ea typeface="Calibri"/>
              </a:rPr>
              <a:t>]ên</a:t>
            </a:r>
            <a:r>
              <a:rPr lang="en-US" altLang="zh-CN" sz="2200" spc="85" dirty="0">
                <a:solidFill>
                  <a:srgbClr val="000000"/>
                </a:solidFill>
                <a:latin typeface="Calibri"/>
                <a:cs typeface="Calibri"/>
              </a:rPr>
              <a:t> </a:t>
            </a:r>
            <a:r>
              <a:rPr lang="en-US" altLang="zh-CN" sz="2200" dirty="0">
                <a:solidFill>
                  <a:srgbClr val="000000"/>
                </a:solidFill>
                <a:latin typeface="Calibri"/>
                <a:ea typeface="Calibri"/>
              </a:rPr>
              <a:t>lượng</a:t>
            </a:r>
            <a:r>
              <a:rPr lang="en-US" altLang="zh-CN" sz="2200" spc="85" dirty="0">
                <a:solidFill>
                  <a:srgbClr val="000000"/>
                </a:solidFill>
                <a:latin typeface="Calibri"/>
                <a:cs typeface="Calibri"/>
              </a:rPr>
              <a:t> </a:t>
            </a:r>
            <a:r>
              <a:rPr lang="en-US" altLang="zh-CN" sz="2200" dirty="0">
                <a:solidFill>
                  <a:srgbClr val="000000"/>
                </a:solidFill>
                <a:latin typeface="Calibri"/>
                <a:ea typeface="Calibri"/>
              </a:rPr>
              <a:t>xấu.</a:t>
            </a:r>
            <a:r>
              <a:rPr lang="en-US" altLang="zh-CN" sz="2200" dirty="0">
                <a:solidFill>
                  <a:srgbClr val="000000"/>
                </a:solidFill>
                <a:latin typeface="Calibri"/>
                <a:cs typeface="Calibri"/>
              </a:rPr>
              <a:t> </a:t>
            </a:r>
            <a:r>
              <a:t/>
            </a:r>
            <a:br/>
            <a:r>
              <a:rPr lang="en-US" altLang="zh-CN" sz="2200" dirty="0">
                <a:solidFill>
                  <a:srgbClr val="000000"/>
                </a:solidFill>
                <a:latin typeface="Calibri"/>
                <a:ea typeface="Calibri"/>
              </a:rPr>
              <a:t>Thở</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nhanh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nông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30</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lần/phút),</a:t>
            </a:r>
          </a:p>
          <a:p>
            <a:pPr marL="0" indent="25400" hangingPunct="0">
              <a:lnSpc>
                <a:spcPct val="117083"/>
              </a:lnSpc>
            </a:pPr>
            <a:r>
              <a:rPr lang="en-US" altLang="zh-CN" sz="2200" dirty="0">
                <a:solidFill>
                  <a:srgbClr val="000000"/>
                </a:solidFill>
                <a:latin typeface="Calibri"/>
                <a:ea typeface="Calibri"/>
              </a:rPr>
              <a:t>Khó</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thở</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(Xm</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tái,</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co</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kéo</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cơ</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hô</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hấp)</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phổi</a:t>
            </a:r>
            <a:r>
              <a:rPr lang="en-US" altLang="zh-CN" sz="2200" dirty="0">
                <a:solidFill>
                  <a:srgbClr val="000000"/>
                </a:solidFill>
                <a:latin typeface="Calibri"/>
                <a:cs typeface="Calibri"/>
              </a:rPr>
              <a:t> </a:t>
            </a:r>
            <a:r>
              <a:rPr lang="en-US" altLang="zh-CN" sz="2200" spc="-15" dirty="0">
                <a:solidFill>
                  <a:srgbClr val="000000"/>
                </a:solidFill>
                <a:latin typeface="Calibri"/>
                <a:ea typeface="Calibri"/>
              </a:rPr>
              <a:t>đầy</a:t>
            </a:r>
            <a:r>
              <a:rPr lang="en-US" altLang="zh-CN" sz="2200" spc="5" dirty="0">
                <a:solidFill>
                  <a:srgbClr val="000000"/>
                </a:solidFill>
                <a:latin typeface="Calibri"/>
                <a:cs typeface="Calibri"/>
              </a:rPr>
              <a:t> </a:t>
            </a:r>
            <a:r>
              <a:rPr lang="en-US" altLang="zh-CN" sz="2200" spc="-15" dirty="0">
                <a:solidFill>
                  <a:srgbClr val="000000"/>
                </a:solidFill>
                <a:latin typeface="Calibri"/>
                <a:ea typeface="Calibri"/>
              </a:rPr>
              <a:t>ran.</a:t>
            </a:r>
          </a:p>
        </p:txBody>
      </p:sp>
      <p:sp>
        <p:nvSpPr>
          <p:cNvPr id="131" name="TextBox 131"/>
          <p:cNvSpPr txBox="1"/>
          <p:nvPr/>
        </p:nvSpPr>
        <p:spPr>
          <a:xfrm>
            <a:off x="8717280" y="4875945"/>
            <a:ext cx="3348025" cy="1143000"/>
          </a:xfrm>
          <a:prstGeom prst="rect">
            <a:avLst/>
          </a:prstGeom>
          <a:noFill/>
        </p:spPr>
        <p:txBody>
          <a:bodyPr wrap="square" lIns="0" tIns="0" rIns="0" bIns="0" rtlCol="0">
            <a:spAutoFit/>
          </a:bodyPr>
          <a:lstStyle/>
          <a:p>
            <a:pPr marL="0">
              <a:lnSpc>
                <a:spcPct val="112500"/>
              </a:lnSpc>
            </a:pPr>
            <a:r>
              <a:rPr lang="en-US" altLang="zh-CN" sz="2200" dirty="0">
                <a:solidFill>
                  <a:srgbClr val="000000"/>
                </a:solidFill>
                <a:latin typeface="Calibri"/>
                <a:ea typeface="Calibri"/>
              </a:rPr>
              <a:t>SpO</a:t>
            </a:r>
            <a:r>
              <a:rPr lang="en-US" altLang="zh-CN" sz="1500" dirty="0">
                <a:solidFill>
                  <a:srgbClr val="000000"/>
                </a:solidFill>
                <a:latin typeface="Calibri"/>
                <a:ea typeface="Calibri"/>
              </a:rPr>
              <a:t>2</a:t>
            </a:r>
            <a:r>
              <a:rPr lang="en-US" altLang="zh-CN" sz="1500"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92%</a:t>
            </a:r>
          </a:p>
          <a:p>
            <a:pPr marL="0" hangingPunct="0">
              <a:lnSpc>
                <a:spcPct val="113333"/>
              </a:lnSpc>
            </a:pPr>
            <a:r>
              <a:rPr lang="en-US" altLang="zh-CN" sz="2200" dirty="0">
                <a:solidFill>
                  <a:srgbClr val="000000"/>
                </a:solidFill>
                <a:latin typeface="Calibri"/>
                <a:ea typeface="Calibri"/>
              </a:rPr>
              <a:t>Xquang</a:t>
            </a:r>
            <a:r>
              <a:rPr lang="en-US" altLang="zh-CN" sz="2200" spc="94" dirty="0">
                <a:solidFill>
                  <a:srgbClr val="000000"/>
                </a:solidFill>
                <a:latin typeface="Calibri"/>
                <a:cs typeface="Calibri"/>
              </a:rPr>
              <a:t>  </a:t>
            </a:r>
            <a:r>
              <a:rPr lang="en-US" altLang="zh-CN" sz="2200" dirty="0">
                <a:solidFill>
                  <a:srgbClr val="000000"/>
                </a:solidFill>
                <a:latin typeface="Calibri"/>
                <a:ea typeface="Calibri"/>
              </a:rPr>
              <a:t>phổi:</a:t>
            </a:r>
            <a:r>
              <a:rPr lang="en-US" altLang="zh-CN" sz="2200" spc="94" dirty="0">
                <a:solidFill>
                  <a:srgbClr val="000000"/>
                </a:solidFill>
                <a:latin typeface="Calibri"/>
                <a:cs typeface="Calibri"/>
              </a:rPr>
              <a:t> </a:t>
            </a:r>
            <a:r>
              <a:rPr lang="en-US" altLang="zh-CN" sz="2200" dirty="0">
                <a:solidFill>
                  <a:srgbClr val="000000"/>
                </a:solidFill>
                <a:latin typeface="Calibri"/>
                <a:ea typeface="Calibri"/>
              </a:rPr>
              <a:t>thâm</a:t>
            </a:r>
            <a:r>
              <a:rPr lang="en-US" altLang="zh-CN" sz="2200" spc="94" dirty="0">
                <a:solidFill>
                  <a:srgbClr val="000000"/>
                </a:solidFill>
                <a:latin typeface="Calibri"/>
                <a:cs typeface="Calibri"/>
              </a:rPr>
              <a:t> </a:t>
            </a:r>
            <a:r>
              <a:rPr lang="en-US" altLang="zh-CN" sz="2200" dirty="0">
                <a:solidFill>
                  <a:srgbClr val="000000"/>
                </a:solidFill>
                <a:latin typeface="Calibri"/>
                <a:ea typeface="Calibri"/>
              </a:rPr>
              <a:t>nhiễm</a:t>
            </a:r>
            <a:r>
              <a:rPr lang="en-US" altLang="zh-CN" sz="2200" spc="94" dirty="0">
                <a:solidFill>
                  <a:srgbClr val="000000"/>
                </a:solidFill>
                <a:latin typeface="Calibri"/>
                <a:cs typeface="Calibri"/>
              </a:rPr>
              <a:t> </a:t>
            </a:r>
            <a:r>
              <a:rPr lang="en-US" altLang="zh-CN" sz="2200" dirty="0">
                <a:solidFill>
                  <a:srgbClr val="000000"/>
                </a:solidFill>
                <a:latin typeface="Calibri"/>
                <a:ea typeface="Calibri"/>
              </a:rPr>
              <a:t>2</a:t>
            </a:r>
            <a:r>
              <a:rPr lang="en-US" altLang="zh-CN" sz="2200" dirty="0">
                <a:solidFill>
                  <a:srgbClr val="000000"/>
                </a:solidFill>
                <a:latin typeface="Calibri"/>
                <a:cs typeface="Calibri"/>
              </a:rPr>
              <a:t> </a:t>
            </a:r>
            <a:r>
              <a:rPr lang="en-US" altLang="zh-CN" sz="2200" spc="-5" dirty="0">
                <a:solidFill>
                  <a:srgbClr val="000000"/>
                </a:solidFill>
                <a:latin typeface="Calibri"/>
                <a:ea typeface="Calibri"/>
              </a:rPr>
              <a:t>phế</a:t>
            </a:r>
            <a:r>
              <a:rPr lang="en-US" altLang="zh-CN" sz="2200" spc="5" dirty="0">
                <a:solidFill>
                  <a:srgbClr val="000000"/>
                </a:solidFill>
                <a:latin typeface="Calibri"/>
                <a:cs typeface="Calibri"/>
              </a:rPr>
              <a:t> </a:t>
            </a:r>
            <a:r>
              <a:rPr lang="en-US" altLang="zh-CN" sz="2200" dirty="0">
                <a:solidFill>
                  <a:srgbClr val="000000"/>
                </a:solidFill>
                <a:latin typeface="Calibri"/>
                <a:ea typeface="Calibri"/>
              </a:rPr>
              <a:t>trường</a:t>
            </a:r>
            <a:r>
              <a:rPr lang="en-US" altLang="zh-CN" sz="2200" spc="-10" dirty="0">
                <a:solidFill>
                  <a:srgbClr val="000000"/>
                </a:solidFill>
                <a:latin typeface="Calibri"/>
                <a:ea typeface="Calibri"/>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3912" y="1649412"/>
            <a:ext cx="10517187" cy="3925887"/>
          </a:xfrm>
          <a:custGeom>
            <a:avLst/>
            <a:gdLst>
              <a:gd name="connsiteX0" fmla="*/ 14287 w 10517187"/>
              <a:gd name="connsiteY0" fmla="*/ 18644 h 3925887"/>
              <a:gd name="connsiteX1" fmla="*/ 10529866 w 10517187"/>
              <a:gd name="connsiteY1" fmla="*/ 18644 h 3925887"/>
              <a:gd name="connsiteX2" fmla="*/ 10529866 w 10517187"/>
              <a:gd name="connsiteY2" fmla="*/ 3933961 h 3925887"/>
              <a:gd name="connsiteX3" fmla="*/ 14287 w 10517187"/>
              <a:gd name="connsiteY3" fmla="*/ 3933961 h 3925887"/>
              <a:gd name="connsiteX4" fmla="*/ 14287 w 10517187"/>
              <a:gd name="connsiteY4" fmla="*/ 18644 h 39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7187" h="3925887">
                <a:moveTo>
                  <a:pt x="14287" y="18644"/>
                </a:moveTo>
                <a:lnTo>
                  <a:pt x="10529866" y="18644"/>
                </a:lnTo>
                <a:lnTo>
                  <a:pt x="10529866" y="3933961"/>
                </a:lnTo>
                <a:lnTo>
                  <a:pt x="14287" y="3933961"/>
                </a:lnTo>
                <a:lnTo>
                  <a:pt x="14287" y="18644"/>
                </a:lnTo>
                <a:close/>
              </a:path>
            </a:pathLst>
          </a:custGeom>
          <a:solidFill>
            <a:srgbClr val="000000">
              <a:alpha val="0"/>
            </a:srgbClr>
          </a:solidFill>
          <a:ln w="28574">
            <a:solidFill>
              <a:srgbClr val="EC7C3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 name="Picture 4"/>
          <p:cNvPicPr>
            <a:picLocks noChangeAspect="1"/>
          </p:cNvPicPr>
          <p:nvPr/>
        </p:nvPicPr>
        <p:blipFill>
          <a:blip r:embed="rId3"/>
          <a:stretch>
            <a:fillRect/>
          </a:stretch>
        </p:blipFill>
        <p:spPr>
          <a:xfrm>
            <a:off x="220979" y="144780"/>
            <a:ext cx="838200" cy="822960"/>
          </a:xfrm>
          <a:prstGeom prst="rect">
            <a:avLst/>
          </a:prstGeom>
        </p:spPr>
      </p:pic>
      <p:sp>
        <p:nvSpPr>
          <p:cNvPr id="3" name="TextBox 4"/>
          <p:cNvSpPr txBox="1"/>
          <p:nvPr/>
        </p:nvSpPr>
        <p:spPr>
          <a:xfrm>
            <a:off x="929639" y="705313"/>
            <a:ext cx="10002160" cy="4240936"/>
          </a:xfrm>
          <a:prstGeom prst="rect">
            <a:avLst/>
          </a:prstGeom>
          <a:noFill/>
        </p:spPr>
        <p:txBody>
          <a:bodyPr wrap="square" lIns="0" tIns="0" rIns="0" bIns="0" rtlCol="0">
            <a:spAutoFit/>
          </a:bodyPr>
          <a:lstStyle/>
          <a:p>
            <a:pPr marL="0" indent="3275646">
              <a:lnSpc>
                <a:spcPct val="102083"/>
              </a:lnSpc>
            </a:pPr>
            <a:r>
              <a:rPr lang="en-US" altLang="zh-CN" sz="3700" b="1" dirty="0">
                <a:solidFill>
                  <a:srgbClr val="FE0000"/>
                </a:solidFill>
                <a:latin typeface="Calibri"/>
                <a:ea typeface="Calibri"/>
              </a:rPr>
              <a:t>MỤC</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TIÊU</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HỌC</a:t>
            </a:r>
            <a:r>
              <a:rPr lang="en-US" altLang="zh-CN" sz="3700" b="1" spc="-245" dirty="0">
                <a:solidFill>
                  <a:srgbClr val="FE0000"/>
                </a:solidFill>
                <a:latin typeface="Calibri"/>
                <a:cs typeface="Calibri"/>
              </a:rPr>
              <a:t> </a:t>
            </a:r>
            <a:r>
              <a:rPr lang="en-US" altLang="zh-CN" sz="3700" b="1" dirty="0">
                <a:solidFill>
                  <a:srgbClr val="FE0000"/>
                </a:solidFill>
                <a:latin typeface="Calibri"/>
                <a:ea typeface="Calibri"/>
              </a:rPr>
              <a:t>TẬP</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3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Trình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bày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được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đặc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điểm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trọng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về</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dịch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tễ</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của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135" dirty="0">
                <a:solidFill>
                  <a:srgbClr val="000000"/>
                </a:solidFill>
                <a:latin typeface="Calibri"/>
                <a:cs typeface="Calibri"/>
              </a:rPr>
              <a:t> </a:t>
            </a:r>
            <a:r>
              <a:rPr lang="en-US" altLang="zh-CN" sz="2400" dirty="0">
                <a:solidFill>
                  <a:srgbClr val="000000"/>
                </a:solidFill>
                <a:latin typeface="Calibri"/>
                <a:ea typeface="Calibri"/>
              </a:rPr>
              <a:t>rét.</a:t>
            </a:r>
          </a:p>
          <a:p>
            <a:pPr>
              <a:lnSpc>
                <a:spcPts val="146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Mô</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tả</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được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biểu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hiện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lâm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sàng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của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nặng.</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Nêu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giải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thích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ý</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nghĩa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nghiệm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chẩn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đoán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định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thể</a:t>
            </a:r>
          </a:p>
          <a:p>
            <a:pPr>
              <a:lnSpc>
                <a:spcPts val="1364"/>
              </a:lnSpc>
            </a:pPr>
            <a:endParaRPr lang="en-US" dirty="0" smtClean="0"/>
          </a:p>
          <a:p>
            <a:pPr marL="0" indent="228600">
              <a:lnSpc>
                <a:spcPct val="101666"/>
              </a:lnSpc>
            </a:pP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u="sng" dirty="0">
                <a:solidFill>
                  <a:srgbClr val="000000"/>
                </a:solidFill>
                <a:uFill>
                  <a:solidFill>
                    <a:srgbClr val="000000"/>
                  </a:solidFill>
                </a:uFill>
                <a:latin typeface="Calibri"/>
                <a:ea typeface="Calibri"/>
              </a:rPr>
              <a:t>.</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Trình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bày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đồ</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thường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gặp.</a:t>
            </a:r>
          </a:p>
          <a:p>
            <a:pPr>
              <a:lnSpc>
                <a:spcPts val="1389"/>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0" dirty="0">
                <a:solidFill>
                  <a:srgbClr val="000000"/>
                </a:solidFill>
                <a:latin typeface="Arial"/>
                <a:cs typeface="Arial"/>
              </a:rPr>
              <a:t> </a:t>
            </a:r>
            <a:r>
              <a:rPr lang="en-US" altLang="zh-CN" sz="2400" dirty="0">
                <a:solidFill>
                  <a:srgbClr val="000000"/>
                </a:solidFill>
                <a:latin typeface="Calibri"/>
                <a:ea typeface="Calibri"/>
              </a:rPr>
              <a:t>Nêu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biện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pháp</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phòng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ngừa</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132"/>
          <p:cNvSpPr/>
          <p:nvPr/>
        </p:nvSpPr>
        <p:spPr>
          <a:xfrm>
            <a:off x="831850" y="1009650"/>
            <a:ext cx="3511550" cy="387350"/>
          </a:xfrm>
          <a:custGeom>
            <a:avLst/>
            <a:gdLst>
              <a:gd name="connsiteX0" fmla="*/ 6350 w 3511550"/>
              <a:gd name="connsiteY0" fmla="*/ 18256 h 387350"/>
              <a:gd name="connsiteX1" fmla="*/ 3511550 w 3511550"/>
              <a:gd name="connsiteY1" fmla="*/ 18256 h 387350"/>
              <a:gd name="connsiteX2" fmla="*/ 3511550 w 3511550"/>
              <a:gd name="connsiteY2" fmla="*/ 389096 h 387350"/>
              <a:gd name="connsiteX3" fmla="*/ 6350 w 3511550"/>
              <a:gd name="connsiteY3" fmla="*/ 389096 h 387350"/>
              <a:gd name="connsiteX4" fmla="*/ 6350 w 3511550"/>
              <a:gd name="connsiteY4" fmla="*/ 18256 h 38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550" h="387350">
                <a:moveTo>
                  <a:pt x="6350" y="18256"/>
                </a:moveTo>
                <a:lnTo>
                  <a:pt x="3511550" y="18256"/>
                </a:lnTo>
                <a:lnTo>
                  <a:pt x="3511550" y="389096"/>
                </a:lnTo>
                <a:lnTo>
                  <a:pt x="6350" y="389096"/>
                </a:lnTo>
                <a:lnTo>
                  <a:pt x="6350" y="18256"/>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3" name="Freeform 133"/>
          <p:cNvSpPr/>
          <p:nvPr/>
        </p:nvSpPr>
        <p:spPr>
          <a:xfrm>
            <a:off x="4337050" y="1009650"/>
            <a:ext cx="4121150" cy="387350"/>
          </a:xfrm>
          <a:custGeom>
            <a:avLst/>
            <a:gdLst>
              <a:gd name="connsiteX0" fmla="*/ 6350 w 4121150"/>
              <a:gd name="connsiteY0" fmla="*/ 18256 h 387350"/>
              <a:gd name="connsiteX1" fmla="*/ 4121150 w 4121150"/>
              <a:gd name="connsiteY1" fmla="*/ 18256 h 387350"/>
              <a:gd name="connsiteX2" fmla="*/ 4121150 w 4121150"/>
              <a:gd name="connsiteY2" fmla="*/ 389096 h 387350"/>
              <a:gd name="connsiteX3" fmla="*/ 6350 w 4121150"/>
              <a:gd name="connsiteY3" fmla="*/ 389096 h 387350"/>
              <a:gd name="connsiteX4" fmla="*/ 6350 w 4121150"/>
              <a:gd name="connsiteY4" fmla="*/ 18256 h 38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1150" h="387350">
                <a:moveTo>
                  <a:pt x="6350" y="18256"/>
                </a:moveTo>
                <a:lnTo>
                  <a:pt x="4121150" y="18256"/>
                </a:lnTo>
                <a:lnTo>
                  <a:pt x="4121150" y="389096"/>
                </a:lnTo>
                <a:lnTo>
                  <a:pt x="6350" y="389096"/>
                </a:lnTo>
                <a:lnTo>
                  <a:pt x="6350" y="18256"/>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4" name="Freeform 134"/>
          <p:cNvSpPr/>
          <p:nvPr/>
        </p:nvSpPr>
        <p:spPr>
          <a:xfrm>
            <a:off x="8451850" y="1009650"/>
            <a:ext cx="2901950" cy="387350"/>
          </a:xfrm>
          <a:custGeom>
            <a:avLst/>
            <a:gdLst>
              <a:gd name="connsiteX0" fmla="*/ 6350 w 2901950"/>
              <a:gd name="connsiteY0" fmla="*/ 18256 h 387350"/>
              <a:gd name="connsiteX1" fmla="*/ 2901950 w 2901950"/>
              <a:gd name="connsiteY1" fmla="*/ 18256 h 387350"/>
              <a:gd name="connsiteX2" fmla="*/ 2901950 w 2901950"/>
              <a:gd name="connsiteY2" fmla="*/ 389096 h 387350"/>
              <a:gd name="connsiteX3" fmla="*/ 6350 w 2901950"/>
              <a:gd name="connsiteY3" fmla="*/ 389096 h 387350"/>
              <a:gd name="connsiteX4" fmla="*/ 6350 w 2901950"/>
              <a:gd name="connsiteY4" fmla="*/ 18256 h 38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1950" h="387350">
                <a:moveTo>
                  <a:pt x="6350" y="18256"/>
                </a:moveTo>
                <a:lnTo>
                  <a:pt x="2901950" y="18256"/>
                </a:lnTo>
                <a:lnTo>
                  <a:pt x="2901950" y="389096"/>
                </a:lnTo>
                <a:lnTo>
                  <a:pt x="6350" y="389096"/>
                </a:lnTo>
                <a:lnTo>
                  <a:pt x="6350" y="18256"/>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5" name="Freeform 135"/>
          <p:cNvSpPr/>
          <p:nvPr/>
        </p:nvSpPr>
        <p:spPr>
          <a:xfrm>
            <a:off x="831850" y="1390650"/>
            <a:ext cx="3511550" cy="1136650"/>
          </a:xfrm>
          <a:custGeom>
            <a:avLst/>
            <a:gdLst>
              <a:gd name="connsiteX0" fmla="*/ 6350 w 3511550"/>
              <a:gd name="connsiteY0" fmla="*/ 8096 h 1136650"/>
              <a:gd name="connsiteX1" fmla="*/ 3511550 w 3511550"/>
              <a:gd name="connsiteY1" fmla="*/ 8096 h 1136650"/>
              <a:gd name="connsiteX2" fmla="*/ 3511550 w 3511550"/>
              <a:gd name="connsiteY2" fmla="*/ 1142142 h 1136650"/>
              <a:gd name="connsiteX3" fmla="*/ 6350 w 3511550"/>
              <a:gd name="connsiteY3" fmla="*/ 1142142 h 1136650"/>
              <a:gd name="connsiteX4" fmla="*/ 6350 w 3511550"/>
              <a:gd name="connsiteY4" fmla="*/ 8096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550" h="1136650">
                <a:moveTo>
                  <a:pt x="6350" y="8096"/>
                </a:moveTo>
                <a:lnTo>
                  <a:pt x="3511550" y="8096"/>
                </a:lnTo>
                <a:lnTo>
                  <a:pt x="3511550" y="1142142"/>
                </a:lnTo>
                <a:lnTo>
                  <a:pt x="6350" y="1142142"/>
                </a:lnTo>
                <a:lnTo>
                  <a:pt x="6350" y="809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6" name="Freeform 136"/>
          <p:cNvSpPr/>
          <p:nvPr/>
        </p:nvSpPr>
        <p:spPr>
          <a:xfrm>
            <a:off x="4337050" y="1390650"/>
            <a:ext cx="4121150" cy="1136650"/>
          </a:xfrm>
          <a:custGeom>
            <a:avLst/>
            <a:gdLst>
              <a:gd name="connsiteX0" fmla="*/ 6350 w 4121150"/>
              <a:gd name="connsiteY0" fmla="*/ 8096 h 1136650"/>
              <a:gd name="connsiteX1" fmla="*/ 4121150 w 4121150"/>
              <a:gd name="connsiteY1" fmla="*/ 8096 h 1136650"/>
              <a:gd name="connsiteX2" fmla="*/ 4121150 w 4121150"/>
              <a:gd name="connsiteY2" fmla="*/ 1142142 h 1136650"/>
              <a:gd name="connsiteX3" fmla="*/ 6350 w 4121150"/>
              <a:gd name="connsiteY3" fmla="*/ 1142142 h 1136650"/>
              <a:gd name="connsiteX4" fmla="*/ 6350 w 4121150"/>
              <a:gd name="connsiteY4" fmla="*/ 8096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1150" h="1136650">
                <a:moveTo>
                  <a:pt x="6350" y="8096"/>
                </a:moveTo>
                <a:lnTo>
                  <a:pt x="4121150" y="8096"/>
                </a:lnTo>
                <a:lnTo>
                  <a:pt x="4121150" y="1142142"/>
                </a:lnTo>
                <a:lnTo>
                  <a:pt x="6350" y="1142142"/>
                </a:lnTo>
                <a:lnTo>
                  <a:pt x="6350" y="809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7" name="Freeform 137"/>
          <p:cNvSpPr/>
          <p:nvPr/>
        </p:nvSpPr>
        <p:spPr>
          <a:xfrm>
            <a:off x="8451850" y="1390650"/>
            <a:ext cx="2901950" cy="1136650"/>
          </a:xfrm>
          <a:custGeom>
            <a:avLst/>
            <a:gdLst>
              <a:gd name="connsiteX0" fmla="*/ 6350 w 2901950"/>
              <a:gd name="connsiteY0" fmla="*/ 8096 h 1136650"/>
              <a:gd name="connsiteX1" fmla="*/ 2901950 w 2901950"/>
              <a:gd name="connsiteY1" fmla="*/ 8096 h 1136650"/>
              <a:gd name="connsiteX2" fmla="*/ 2901950 w 2901950"/>
              <a:gd name="connsiteY2" fmla="*/ 1142142 h 1136650"/>
              <a:gd name="connsiteX3" fmla="*/ 6350 w 2901950"/>
              <a:gd name="connsiteY3" fmla="*/ 1142142 h 1136650"/>
              <a:gd name="connsiteX4" fmla="*/ 6350 w 2901950"/>
              <a:gd name="connsiteY4" fmla="*/ 8096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1950" h="1136650">
                <a:moveTo>
                  <a:pt x="6350" y="8096"/>
                </a:moveTo>
                <a:lnTo>
                  <a:pt x="2901950" y="8096"/>
                </a:lnTo>
                <a:lnTo>
                  <a:pt x="2901950" y="1142142"/>
                </a:lnTo>
                <a:lnTo>
                  <a:pt x="6350" y="1142142"/>
                </a:lnTo>
                <a:lnTo>
                  <a:pt x="6350" y="8096"/>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8" name="Freeform 138"/>
          <p:cNvSpPr/>
          <p:nvPr/>
        </p:nvSpPr>
        <p:spPr>
          <a:xfrm>
            <a:off x="831850" y="2520950"/>
            <a:ext cx="3511550" cy="1530350"/>
          </a:xfrm>
          <a:custGeom>
            <a:avLst/>
            <a:gdLst>
              <a:gd name="connsiteX0" fmla="*/ 6350 w 3511550"/>
              <a:gd name="connsiteY0" fmla="*/ 11842 h 1530350"/>
              <a:gd name="connsiteX1" fmla="*/ 3511550 w 3511550"/>
              <a:gd name="connsiteY1" fmla="*/ 11842 h 1530350"/>
              <a:gd name="connsiteX2" fmla="*/ 3511550 w 3511550"/>
              <a:gd name="connsiteY2" fmla="*/ 1531462 h 1530350"/>
              <a:gd name="connsiteX3" fmla="*/ 6350 w 3511550"/>
              <a:gd name="connsiteY3" fmla="*/ 1531462 h 1530350"/>
              <a:gd name="connsiteX4" fmla="*/ 6350 w 3511550"/>
              <a:gd name="connsiteY4" fmla="*/ 11842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550" h="1530350">
                <a:moveTo>
                  <a:pt x="6350" y="11842"/>
                </a:moveTo>
                <a:lnTo>
                  <a:pt x="3511550" y="11842"/>
                </a:lnTo>
                <a:lnTo>
                  <a:pt x="3511550" y="1531462"/>
                </a:lnTo>
                <a:lnTo>
                  <a:pt x="6350" y="1531462"/>
                </a:lnTo>
                <a:lnTo>
                  <a:pt x="6350" y="11842"/>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9" name="Freeform 139"/>
          <p:cNvSpPr/>
          <p:nvPr/>
        </p:nvSpPr>
        <p:spPr>
          <a:xfrm>
            <a:off x="4337050" y="2520950"/>
            <a:ext cx="4121150" cy="1530350"/>
          </a:xfrm>
          <a:custGeom>
            <a:avLst/>
            <a:gdLst>
              <a:gd name="connsiteX0" fmla="*/ 6350 w 4121150"/>
              <a:gd name="connsiteY0" fmla="*/ 11842 h 1530350"/>
              <a:gd name="connsiteX1" fmla="*/ 4121150 w 4121150"/>
              <a:gd name="connsiteY1" fmla="*/ 11842 h 1530350"/>
              <a:gd name="connsiteX2" fmla="*/ 4121150 w 4121150"/>
              <a:gd name="connsiteY2" fmla="*/ 1531462 h 1530350"/>
              <a:gd name="connsiteX3" fmla="*/ 6350 w 4121150"/>
              <a:gd name="connsiteY3" fmla="*/ 1531462 h 1530350"/>
              <a:gd name="connsiteX4" fmla="*/ 6350 w 4121150"/>
              <a:gd name="connsiteY4" fmla="*/ 11842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1150" h="1530350">
                <a:moveTo>
                  <a:pt x="6350" y="11842"/>
                </a:moveTo>
                <a:lnTo>
                  <a:pt x="4121150" y="11842"/>
                </a:lnTo>
                <a:lnTo>
                  <a:pt x="4121150" y="1531462"/>
                </a:lnTo>
                <a:lnTo>
                  <a:pt x="6350" y="1531462"/>
                </a:lnTo>
                <a:lnTo>
                  <a:pt x="6350" y="11842"/>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0" name="Freeform 140"/>
          <p:cNvSpPr/>
          <p:nvPr/>
        </p:nvSpPr>
        <p:spPr>
          <a:xfrm>
            <a:off x="8451850" y="2520950"/>
            <a:ext cx="2901950" cy="1530350"/>
          </a:xfrm>
          <a:custGeom>
            <a:avLst/>
            <a:gdLst>
              <a:gd name="connsiteX0" fmla="*/ 6350 w 2901950"/>
              <a:gd name="connsiteY0" fmla="*/ 11842 h 1530350"/>
              <a:gd name="connsiteX1" fmla="*/ 2901950 w 2901950"/>
              <a:gd name="connsiteY1" fmla="*/ 11842 h 1530350"/>
              <a:gd name="connsiteX2" fmla="*/ 2901950 w 2901950"/>
              <a:gd name="connsiteY2" fmla="*/ 1531462 h 1530350"/>
              <a:gd name="connsiteX3" fmla="*/ 6350 w 2901950"/>
              <a:gd name="connsiteY3" fmla="*/ 1531462 h 1530350"/>
              <a:gd name="connsiteX4" fmla="*/ 6350 w 2901950"/>
              <a:gd name="connsiteY4" fmla="*/ 11842 h 153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1950" h="1530350">
                <a:moveTo>
                  <a:pt x="6350" y="11842"/>
                </a:moveTo>
                <a:lnTo>
                  <a:pt x="2901950" y="11842"/>
                </a:lnTo>
                <a:lnTo>
                  <a:pt x="2901950" y="1531462"/>
                </a:lnTo>
                <a:lnTo>
                  <a:pt x="6350" y="1531462"/>
                </a:lnTo>
                <a:lnTo>
                  <a:pt x="6350" y="11842"/>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Freeform 141"/>
          <p:cNvSpPr/>
          <p:nvPr/>
        </p:nvSpPr>
        <p:spPr>
          <a:xfrm>
            <a:off x="831850" y="4044950"/>
            <a:ext cx="3511550" cy="1517650"/>
          </a:xfrm>
          <a:custGeom>
            <a:avLst/>
            <a:gdLst>
              <a:gd name="connsiteX0" fmla="*/ 6350 w 3511550"/>
              <a:gd name="connsiteY0" fmla="*/ 7462 h 1517650"/>
              <a:gd name="connsiteX1" fmla="*/ 3511550 w 3511550"/>
              <a:gd name="connsiteY1" fmla="*/ 7462 h 1517650"/>
              <a:gd name="connsiteX2" fmla="*/ 3511550 w 3511550"/>
              <a:gd name="connsiteY2" fmla="*/ 1527081 h 1517650"/>
              <a:gd name="connsiteX3" fmla="*/ 6350 w 3511550"/>
              <a:gd name="connsiteY3" fmla="*/ 1527081 h 1517650"/>
              <a:gd name="connsiteX4" fmla="*/ 6350 w 3511550"/>
              <a:gd name="connsiteY4" fmla="*/ 7462 h 151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550" h="1517650">
                <a:moveTo>
                  <a:pt x="6350" y="7462"/>
                </a:moveTo>
                <a:lnTo>
                  <a:pt x="3511550" y="7462"/>
                </a:lnTo>
                <a:lnTo>
                  <a:pt x="3511550" y="1527081"/>
                </a:lnTo>
                <a:lnTo>
                  <a:pt x="6350" y="1527081"/>
                </a:lnTo>
                <a:lnTo>
                  <a:pt x="6350" y="7462"/>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2" name="Freeform 142"/>
          <p:cNvSpPr/>
          <p:nvPr/>
        </p:nvSpPr>
        <p:spPr>
          <a:xfrm>
            <a:off x="4337050" y="4044950"/>
            <a:ext cx="4121150" cy="1517650"/>
          </a:xfrm>
          <a:custGeom>
            <a:avLst/>
            <a:gdLst>
              <a:gd name="connsiteX0" fmla="*/ 6350 w 4121150"/>
              <a:gd name="connsiteY0" fmla="*/ 7462 h 1517650"/>
              <a:gd name="connsiteX1" fmla="*/ 4121150 w 4121150"/>
              <a:gd name="connsiteY1" fmla="*/ 7462 h 1517650"/>
              <a:gd name="connsiteX2" fmla="*/ 4121150 w 4121150"/>
              <a:gd name="connsiteY2" fmla="*/ 1527081 h 1517650"/>
              <a:gd name="connsiteX3" fmla="*/ 6350 w 4121150"/>
              <a:gd name="connsiteY3" fmla="*/ 1527081 h 1517650"/>
              <a:gd name="connsiteX4" fmla="*/ 6350 w 4121150"/>
              <a:gd name="connsiteY4" fmla="*/ 7462 h 151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1150" h="1517650">
                <a:moveTo>
                  <a:pt x="6350" y="7462"/>
                </a:moveTo>
                <a:lnTo>
                  <a:pt x="4121150" y="7462"/>
                </a:lnTo>
                <a:lnTo>
                  <a:pt x="4121150" y="1527081"/>
                </a:lnTo>
                <a:lnTo>
                  <a:pt x="6350" y="1527081"/>
                </a:lnTo>
                <a:lnTo>
                  <a:pt x="6350" y="7462"/>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3" name="Freeform 143"/>
          <p:cNvSpPr/>
          <p:nvPr/>
        </p:nvSpPr>
        <p:spPr>
          <a:xfrm>
            <a:off x="8451850" y="4044950"/>
            <a:ext cx="2901950" cy="1517650"/>
          </a:xfrm>
          <a:custGeom>
            <a:avLst/>
            <a:gdLst>
              <a:gd name="connsiteX0" fmla="*/ 6350 w 2901950"/>
              <a:gd name="connsiteY0" fmla="*/ 7462 h 1517650"/>
              <a:gd name="connsiteX1" fmla="*/ 2901950 w 2901950"/>
              <a:gd name="connsiteY1" fmla="*/ 7462 h 1517650"/>
              <a:gd name="connsiteX2" fmla="*/ 2901950 w 2901950"/>
              <a:gd name="connsiteY2" fmla="*/ 1527081 h 1517650"/>
              <a:gd name="connsiteX3" fmla="*/ 6350 w 2901950"/>
              <a:gd name="connsiteY3" fmla="*/ 1527081 h 1517650"/>
              <a:gd name="connsiteX4" fmla="*/ 6350 w 2901950"/>
              <a:gd name="connsiteY4" fmla="*/ 7462 h 151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1950" h="1517650">
                <a:moveTo>
                  <a:pt x="6350" y="7462"/>
                </a:moveTo>
                <a:lnTo>
                  <a:pt x="2901950" y="7462"/>
                </a:lnTo>
                <a:lnTo>
                  <a:pt x="2901950" y="1527081"/>
                </a:lnTo>
                <a:lnTo>
                  <a:pt x="6350" y="1527081"/>
                </a:lnTo>
                <a:lnTo>
                  <a:pt x="6350" y="7462"/>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4" name="Freeform 144"/>
          <p:cNvSpPr/>
          <p:nvPr/>
        </p:nvSpPr>
        <p:spPr>
          <a:xfrm>
            <a:off x="4324350" y="1009650"/>
            <a:ext cx="6350" cy="4565650"/>
          </a:xfrm>
          <a:custGeom>
            <a:avLst/>
            <a:gdLst>
              <a:gd name="connsiteX0" fmla="*/ 19043 w 6350"/>
              <a:gd name="connsiteY0" fmla="*/ 11906 h 4565650"/>
              <a:gd name="connsiteX1" fmla="*/ 19043 w 6350"/>
              <a:gd name="connsiteY1" fmla="*/ 4568722 h 4565650"/>
            </a:gdLst>
            <a:ahLst/>
            <a:cxnLst>
              <a:cxn ang="0">
                <a:pos x="connsiteX0" y="connsiteY0"/>
              </a:cxn>
              <a:cxn ang="0">
                <a:pos x="connsiteX1" y="connsiteY1"/>
              </a:cxn>
            </a:cxnLst>
            <a:rect l="l" t="t" r="r" b="b"/>
            <a:pathLst>
              <a:path w="6350" h="4565650">
                <a:moveTo>
                  <a:pt x="19043" y="11906"/>
                </a:moveTo>
                <a:lnTo>
                  <a:pt x="19043" y="456872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5" name="Freeform 145"/>
          <p:cNvSpPr/>
          <p:nvPr/>
        </p:nvSpPr>
        <p:spPr>
          <a:xfrm>
            <a:off x="8439150" y="1009650"/>
            <a:ext cx="6350" cy="4565650"/>
          </a:xfrm>
          <a:custGeom>
            <a:avLst/>
            <a:gdLst>
              <a:gd name="connsiteX0" fmla="*/ 19035 w 6350"/>
              <a:gd name="connsiteY0" fmla="*/ 11906 h 4565650"/>
              <a:gd name="connsiteX1" fmla="*/ 19035 w 6350"/>
              <a:gd name="connsiteY1" fmla="*/ 4568722 h 4565650"/>
            </a:gdLst>
            <a:ahLst/>
            <a:cxnLst>
              <a:cxn ang="0">
                <a:pos x="connsiteX0" y="connsiteY0"/>
              </a:cxn>
              <a:cxn ang="0">
                <a:pos x="connsiteX1" y="connsiteY1"/>
              </a:cxn>
            </a:cxnLst>
            <a:rect l="l" t="t" r="r" b="b"/>
            <a:pathLst>
              <a:path w="6350" h="4565650">
                <a:moveTo>
                  <a:pt x="19035" y="11906"/>
                </a:moveTo>
                <a:lnTo>
                  <a:pt x="19035" y="456872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Freeform 146"/>
          <p:cNvSpPr/>
          <p:nvPr/>
        </p:nvSpPr>
        <p:spPr>
          <a:xfrm>
            <a:off x="806450" y="1377950"/>
            <a:ext cx="10547350" cy="44449"/>
          </a:xfrm>
          <a:custGeom>
            <a:avLst/>
            <a:gdLst>
              <a:gd name="connsiteX0" fmla="*/ 25399 w 10547350"/>
              <a:gd name="connsiteY0" fmla="*/ 20795 h 44449"/>
              <a:gd name="connsiteX1" fmla="*/ 10553679 w 10547350"/>
              <a:gd name="connsiteY1" fmla="*/ 20795 h 44449"/>
            </a:gdLst>
            <a:ahLst/>
            <a:cxnLst>
              <a:cxn ang="0">
                <a:pos x="connsiteX0" y="connsiteY0"/>
              </a:cxn>
              <a:cxn ang="0">
                <a:pos x="connsiteX1" y="connsiteY1"/>
              </a:cxn>
            </a:cxnLst>
            <a:rect l="l" t="t" r="r" b="b"/>
            <a:pathLst>
              <a:path w="10547350" h="44449">
                <a:moveTo>
                  <a:pt x="25399" y="20795"/>
                </a:moveTo>
                <a:lnTo>
                  <a:pt x="10553679" y="20795"/>
                </a:lnTo>
              </a:path>
            </a:pathLst>
          </a:custGeom>
          <a:ln w="380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7" name="Freeform 147"/>
          <p:cNvSpPr/>
          <p:nvPr/>
        </p:nvSpPr>
        <p:spPr>
          <a:xfrm>
            <a:off x="806450" y="2508250"/>
            <a:ext cx="10547350" cy="19049"/>
          </a:xfrm>
          <a:custGeom>
            <a:avLst/>
            <a:gdLst>
              <a:gd name="connsiteX0" fmla="*/ 25399 w 10547350"/>
              <a:gd name="connsiteY0" fmla="*/ 24540 h 19049"/>
              <a:gd name="connsiteX1" fmla="*/ 10553679 w 10547350"/>
              <a:gd name="connsiteY1" fmla="*/ 24540 h 19049"/>
            </a:gdLst>
            <a:ahLst/>
            <a:cxnLst>
              <a:cxn ang="0">
                <a:pos x="connsiteX0" y="connsiteY0"/>
              </a:cxn>
              <a:cxn ang="0">
                <a:pos x="connsiteX1" y="connsiteY1"/>
              </a:cxn>
            </a:cxnLst>
            <a:rect l="l" t="t" r="r" b="b"/>
            <a:pathLst>
              <a:path w="10547350" h="19049">
                <a:moveTo>
                  <a:pt x="25399" y="24540"/>
                </a:moveTo>
                <a:lnTo>
                  <a:pt x="10553679" y="24540"/>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8" name="Freeform 148"/>
          <p:cNvSpPr/>
          <p:nvPr/>
        </p:nvSpPr>
        <p:spPr>
          <a:xfrm>
            <a:off x="806450" y="4032250"/>
            <a:ext cx="10547350" cy="19049"/>
          </a:xfrm>
          <a:custGeom>
            <a:avLst/>
            <a:gdLst>
              <a:gd name="connsiteX0" fmla="*/ 25399 w 10547350"/>
              <a:gd name="connsiteY0" fmla="*/ 20156 h 19049"/>
              <a:gd name="connsiteX1" fmla="*/ 10553679 w 10547350"/>
              <a:gd name="connsiteY1" fmla="*/ 20156 h 19049"/>
            </a:gdLst>
            <a:ahLst/>
            <a:cxnLst>
              <a:cxn ang="0">
                <a:pos x="connsiteX0" y="connsiteY0"/>
              </a:cxn>
              <a:cxn ang="0">
                <a:pos x="connsiteX1" y="connsiteY1"/>
              </a:cxn>
            </a:cxnLst>
            <a:rect l="l" t="t" r="r" b="b"/>
            <a:pathLst>
              <a:path w="10547350" h="19049">
                <a:moveTo>
                  <a:pt x="25399" y="20156"/>
                </a:moveTo>
                <a:lnTo>
                  <a:pt x="10553679" y="20156"/>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9" name="Freeform 149"/>
          <p:cNvSpPr/>
          <p:nvPr/>
        </p:nvSpPr>
        <p:spPr>
          <a:xfrm>
            <a:off x="819150" y="996950"/>
            <a:ext cx="19049" cy="4578350"/>
          </a:xfrm>
          <a:custGeom>
            <a:avLst/>
            <a:gdLst>
              <a:gd name="connsiteX0" fmla="*/ 19050 w 19049"/>
              <a:gd name="connsiteY0" fmla="*/ 24606 h 4578350"/>
              <a:gd name="connsiteX1" fmla="*/ 19050 w 19049"/>
              <a:gd name="connsiteY1" fmla="*/ 4581422 h 4578350"/>
            </a:gdLst>
            <a:ahLst/>
            <a:cxnLst>
              <a:cxn ang="0">
                <a:pos x="connsiteX0" y="connsiteY0"/>
              </a:cxn>
              <a:cxn ang="0">
                <a:pos x="connsiteX1" y="connsiteY1"/>
              </a:cxn>
            </a:cxnLst>
            <a:rect l="l" t="t" r="r" b="b"/>
            <a:pathLst>
              <a:path w="19049" h="4578350">
                <a:moveTo>
                  <a:pt x="19050" y="24606"/>
                </a:moveTo>
                <a:lnTo>
                  <a:pt x="19050" y="458142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0" name="Freeform 150"/>
          <p:cNvSpPr/>
          <p:nvPr/>
        </p:nvSpPr>
        <p:spPr>
          <a:xfrm>
            <a:off x="11322050" y="996950"/>
            <a:ext cx="19049" cy="4578350"/>
          </a:xfrm>
          <a:custGeom>
            <a:avLst/>
            <a:gdLst>
              <a:gd name="connsiteX0" fmla="*/ 31729 w 19049"/>
              <a:gd name="connsiteY0" fmla="*/ 24606 h 4578350"/>
              <a:gd name="connsiteX1" fmla="*/ 31729 w 19049"/>
              <a:gd name="connsiteY1" fmla="*/ 4581422 h 4578350"/>
            </a:gdLst>
            <a:ahLst/>
            <a:cxnLst>
              <a:cxn ang="0">
                <a:pos x="connsiteX0" y="connsiteY0"/>
              </a:cxn>
              <a:cxn ang="0">
                <a:pos x="connsiteX1" y="connsiteY1"/>
              </a:cxn>
            </a:cxnLst>
            <a:rect l="l" t="t" r="r" b="b"/>
            <a:pathLst>
              <a:path w="19049" h="4578350">
                <a:moveTo>
                  <a:pt x="31729" y="24606"/>
                </a:moveTo>
                <a:lnTo>
                  <a:pt x="31729" y="458142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1" name="Freeform 151"/>
          <p:cNvSpPr/>
          <p:nvPr/>
        </p:nvSpPr>
        <p:spPr>
          <a:xfrm>
            <a:off x="806450" y="996950"/>
            <a:ext cx="10547350" cy="19049"/>
          </a:xfrm>
          <a:custGeom>
            <a:avLst/>
            <a:gdLst>
              <a:gd name="connsiteX0" fmla="*/ 25399 w 10547350"/>
              <a:gd name="connsiteY0" fmla="*/ 30956 h 19049"/>
              <a:gd name="connsiteX1" fmla="*/ 10553679 w 10547350"/>
              <a:gd name="connsiteY1" fmla="*/ 30956 h 19049"/>
            </a:gdLst>
            <a:ahLst/>
            <a:cxnLst>
              <a:cxn ang="0">
                <a:pos x="connsiteX0" y="connsiteY0"/>
              </a:cxn>
              <a:cxn ang="0">
                <a:pos x="connsiteX1" y="connsiteY1"/>
              </a:cxn>
            </a:cxnLst>
            <a:rect l="l" t="t" r="r" b="b"/>
            <a:pathLst>
              <a:path w="10547350" h="19049">
                <a:moveTo>
                  <a:pt x="25399" y="30956"/>
                </a:moveTo>
                <a:lnTo>
                  <a:pt x="10553679" y="30956"/>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2" name="Freeform 152"/>
          <p:cNvSpPr/>
          <p:nvPr/>
        </p:nvSpPr>
        <p:spPr>
          <a:xfrm>
            <a:off x="806450" y="5543550"/>
            <a:ext cx="10547350" cy="19049"/>
          </a:xfrm>
          <a:custGeom>
            <a:avLst/>
            <a:gdLst>
              <a:gd name="connsiteX0" fmla="*/ 25399 w 10547350"/>
              <a:gd name="connsiteY0" fmla="*/ 28472 h 19049"/>
              <a:gd name="connsiteX1" fmla="*/ 10553679 w 10547350"/>
              <a:gd name="connsiteY1" fmla="*/ 28472 h 19049"/>
            </a:gdLst>
            <a:ahLst/>
            <a:cxnLst>
              <a:cxn ang="0">
                <a:pos x="connsiteX0" y="connsiteY0"/>
              </a:cxn>
              <a:cxn ang="0">
                <a:pos x="connsiteX1" y="connsiteY1"/>
              </a:cxn>
            </a:cxnLst>
            <a:rect l="l" t="t" r="r" b="b"/>
            <a:pathLst>
              <a:path w="10547350" h="19049">
                <a:moveTo>
                  <a:pt x="25399" y="28472"/>
                </a:moveTo>
                <a:lnTo>
                  <a:pt x="10553679" y="28472"/>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3" name="TextBox 153"/>
          <p:cNvSpPr txBox="1"/>
          <p:nvPr/>
        </p:nvSpPr>
        <p:spPr>
          <a:xfrm>
            <a:off x="2651537" y="536399"/>
            <a:ext cx="7014353" cy="486060"/>
          </a:xfrm>
          <a:prstGeom prst="rect">
            <a:avLst/>
          </a:prstGeom>
          <a:noFill/>
        </p:spPr>
        <p:txBody>
          <a:bodyPr wrap="square" lIns="0" tIns="0" rIns="0" bIns="0" rtlCol="0">
            <a:spAutoFit/>
          </a:bodyPr>
          <a:lstStyle/>
          <a:p>
            <a:pPr marL="0">
              <a:lnSpc>
                <a:spcPct val="101250"/>
              </a:lnSpc>
            </a:pPr>
            <a:r>
              <a:rPr lang="en-US" altLang="zh-CN" sz="3150" b="1" dirty="0">
                <a:solidFill>
                  <a:srgbClr val="FE0000"/>
                </a:solidFill>
                <a:latin typeface="Calibri"/>
                <a:ea typeface="Calibri"/>
              </a:rPr>
              <a:t>Bảng</a:t>
            </a:r>
            <a:r>
              <a:rPr lang="en-US" altLang="zh-CN" sz="3150" b="1" spc="-64" dirty="0">
                <a:solidFill>
                  <a:srgbClr val="FE0000"/>
                </a:solidFill>
                <a:latin typeface="Calibri"/>
                <a:cs typeface="Calibri"/>
              </a:rPr>
              <a:t> </a:t>
            </a:r>
            <a:r>
              <a:rPr lang="en-US" altLang="zh-CN" sz="3150" b="1" dirty="0">
                <a:solidFill>
                  <a:srgbClr val="FE0000"/>
                </a:solidFill>
                <a:latin typeface="Calibri"/>
                <a:ea typeface="Calibri"/>
              </a:rPr>
              <a:t>1:</a:t>
            </a:r>
            <a:r>
              <a:rPr lang="en-US" altLang="zh-CN" sz="3150" b="1" spc="-69" dirty="0">
                <a:solidFill>
                  <a:srgbClr val="FE0000"/>
                </a:solidFill>
                <a:latin typeface="Calibri"/>
                <a:cs typeface="Calibri"/>
              </a:rPr>
              <a:t> </a:t>
            </a:r>
            <a:r>
              <a:rPr lang="en-US" altLang="zh-CN" sz="3150" b="1" dirty="0">
                <a:solidFill>
                  <a:srgbClr val="FE0000"/>
                </a:solidFill>
                <a:latin typeface="Calibri"/>
                <a:ea typeface="Calibri"/>
              </a:rPr>
              <a:t>Biểu</a:t>
            </a:r>
            <a:r>
              <a:rPr lang="en-US" altLang="zh-CN" sz="3150" b="1" spc="-69" dirty="0">
                <a:solidFill>
                  <a:srgbClr val="FE0000"/>
                </a:solidFill>
                <a:latin typeface="Calibri"/>
                <a:cs typeface="Calibri"/>
              </a:rPr>
              <a:t> </a:t>
            </a:r>
            <a:r>
              <a:rPr lang="en-US" altLang="zh-CN" sz="3150" b="1" dirty="0">
                <a:solidFill>
                  <a:srgbClr val="FE0000"/>
                </a:solidFill>
                <a:latin typeface="Calibri"/>
                <a:ea typeface="Calibri"/>
              </a:rPr>
              <a:t>hiện</a:t>
            </a:r>
            <a:r>
              <a:rPr lang="en-US" altLang="zh-CN" sz="3150" b="1" spc="-69" dirty="0">
                <a:solidFill>
                  <a:srgbClr val="FE0000"/>
                </a:solidFill>
                <a:latin typeface="Calibri"/>
                <a:cs typeface="Calibri"/>
              </a:rPr>
              <a:t> </a:t>
            </a:r>
            <a:r>
              <a:rPr lang="en-US" altLang="zh-CN" sz="3150" b="1" dirty="0">
                <a:solidFill>
                  <a:srgbClr val="FE0000"/>
                </a:solidFill>
                <a:latin typeface="Calibri"/>
                <a:ea typeface="Calibri"/>
              </a:rPr>
              <a:t>các</a:t>
            </a:r>
            <a:r>
              <a:rPr lang="en-US" altLang="zh-CN" sz="3150" b="1" spc="-69" dirty="0">
                <a:solidFill>
                  <a:srgbClr val="FE0000"/>
                </a:solidFill>
                <a:latin typeface="Calibri"/>
                <a:cs typeface="Calibri"/>
              </a:rPr>
              <a:t> </a:t>
            </a:r>
            <a:r>
              <a:rPr lang="en-US" altLang="zh-CN" sz="3150" b="1" dirty="0">
                <a:solidFill>
                  <a:srgbClr val="FE0000"/>
                </a:solidFill>
                <a:latin typeface="Calibri"/>
                <a:ea typeface="Calibri"/>
              </a:rPr>
              <a:t>thể</a:t>
            </a:r>
            <a:r>
              <a:rPr lang="en-US" altLang="zh-CN" sz="3150" b="1" spc="-69" dirty="0">
                <a:solidFill>
                  <a:srgbClr val="FE0000"/>
                </a:solidFill>
                <a:latin typeface="Calibri"/>
                <a:cs typeface="Calibri"/>
              </a:rPr>
              <a:t> </a:t>
            </a:r>
            <a:r>
              <a:rPr lang="en-US" altLang="zh-CN" sz="3150" b="1" dirty="0">
                <a:solidFill>
                  <a:srgbClr val="FE0000"/>
                </a:solidFill>
                <a:latin typeface="Calibri"/>
                <a:ea typeface="Calibri"/>
              </a:rPr>
              <a:t>sốt</a:t>
            </a:r>
            <a:r>
              <a:rPr lang="en-US" altLang="zh-CN" sz="3150" b="1" spc="-69" dirty="0">
                <a:solidFill>
                  <a:srgbClr val="FE0000"/>
                </a:solidFill>
                <a:latin typeface="Calibri"/>
                <a:cs typeface="Calibri"/>
              </a:rPr>
              <a:t> </a:t>
            </a:r>
            <a:r>
              <a:rPr lang="en-US" altLang="zh-CN" sz="3150" b="1" dirty="0">
                <a:solidFill>
                  <a:srgbClr val="FE0000"/>
                </a:solidFill>
                <a:latin typeface="Calibri"/>
                <a:ea typeface="Calibri"/>
              </a:rPr>
              <a:t>rét</a:t>
            </a:r>
            <a:r>
              <a:rPr lang="en-US" altLang="zh-CN" sz="3150" b="1" spc="-64" dirty="0">
                <a:solidFill>
                  <a:srgbClr val="FE0000"/>
                </a:solidFill>
                <a:latin typeface="Calibri"/>
                <a:cs typeface="Calibri"/>
              </a:rPr>
              <a:t> </a:t>
            </a:r>
            <a:r>
              <a:rPr lang="en-US" altLang="zh-CN" sz="3150" b="1" dirty="0">
                <a:solidFill>
                  <a:srgbClr val="FE0000"/>
                </a:solidFill>
                <a:latin typeface="Calibri"/>
                <a:ea typeface="Calibri"/>
              </a:rPr>
              <a:t>nặng</a:t>
            </a:r>
            <a:r>
              <a:rPr lang="en-US" altLang="zh-CN" sz="3150" b="1" spc="-75" dirty="0">
                <a:solidFill>
                  <a:srgbClr val="FE0000"/>
                </a:solidFill>
                <a:latin typeface="Calibri"/>
                <a:cs typeface="Calibri"/>
              </a:rPr>
              <a:t> </a:t>
            </a:r>
            <a:r>
              <a:rPr lang="en-US" altLang="zh-CN" sz="3150" b="1" dirty="0">
                <a:solidFill>
                  <a:srgbClr val="FE0000"/>
                </a:solidFill>
                <a:latin typeface="Calibri"/>
                <a:ea typeface="Calibri"/>
              </a:rPr>
              <a:t>(TT)</a:t>
            </a:r>
          </a:p>
        </p:txBody>
      </p:sp>
      <p:sp>
        <p:nvSpPr>
          <p:cNvPr id="154" name="TextBox 154"/>
          <p:cNvSpPr txBox="1"/>
          <p:nvPr/>
        </p:nvSpPr>
        <p:spPr>
          <a:xfrm>
            <a:off x="2047081" y="1056802"/>
            <a:ext cx="8643416" cy="340868"/>
          </a:xfrm>
          <a:prstGeom prst="rect">
            <a:avLst/>
          </a:prstGeom>
          <a:noFill/>
        </p:spPr>
        <p:txBody>
          <a:bodyPr wrap="square" lIns="0" tIns="0" rIns="0" bIns="0" rtlCol="0">
            <a:spAutoFit/>
          </a:bodyPr>
          <a:lstStyle/>
          <a:p>
            <a:pPr marL="0">
              <a:lnSpc>
                <a:spcPct val="101666"/>
              </a:lnSpc>
              <a:tabLst>
                <a:tab pos="3505993" algn="l"/>
                <a:tab pos="7201693" algn="l"/>
              </a:tabLst>
            </a:pPr>
            <a:r>
              <a:rPr lang="en-US" altLang="zh-CN" sz="2200" b="1" dirty="0">
                <a:solidFill>
                  <a:srgbClr val="FEFEFE"/>
                </a:solidFill>
                <a:latin typeface="Calibri"/>
                <a:ea typeface="Calibri"/>
              </a:rPr>
              <a:t>Biểu</a:t>
            </a:r>
            <a:r>
              <a:rPr lang="en-US" altLang="zh-CN" sz="2200" b="1" dirty="0">
                <a:solidFill>
                  <a:srgbClr val="FEFEFE"/>
                </a:solidFill>
                <a:latin typeface="Calibri"/>
                <a:cs typeface="Calibri"/>
              </a:rPr>
              <a:t> </a:t>
            </a:r>
            <a:r>
              <a:rPr lang="en-US" altLang="zh-CN" sz="2200" b="1" dirty="0">
                <a:solidFill>
                  <a:srgbClr val="FEFEFE"/>
                </a:solidFill>
                <a:latin typeface="Calibri"/>
                <a:ea typeface="Calibri"/>
              </a:rPr>
              <a:t>hiện	Cách</a:t>
            </a:r>
            <a:r>
              <a:rPr lang="en-US" altLang="zh-CN" sz="2200" b="1" dirty="0">
                <a:solidFill>
                  <a:srgbClr val="FEFEFE"/>
                </a:solidFill>
                <a:latin typeface="Calibri"/>
                <a:cs typeface="Calibri"/>
              </a:rPr>
              <a:t> </a:t>
            </a:r>
            <a:r>
              <a:rPr lang="en-US" altLang="zh-CN" sz="2200" b="1" dirty="0">
                <a:solidFill>
                  <a:srgbClr val="FEFEFE"/>
                </a:solidFill>
                <a:latin typeface="Calibri"/>
                <a:ea typeface="Calibri"/>
              </a:rPr>
              <a:t>nhận</a:t>
            </a:r>
            <a:r>
              <a:rPr lang="en-US" altLang="zh-CN" sz="2200" b="1" spc="-20" dirty="0">
                <a:solidFill>
                  <a:srgbClr val="FEFEFE"/>
                </a:solidFill>
                <a:latin typeface="Calibri"/>
                <a:cs typeface="Calibri"/>
              </a:rPr>
              <a:t> </a:t>
            </a:r>
            <a:r>
              <a:rPr lang="en-US" altLang="zh-CN" sz="2200" b="1" dirty="0">
                <a:solidFill>
                  <a:srgbClr val="FEFEFE"/>
                </a:solidFill>
                <a:latin typeface="Calibri"/>
                <a:ea typeface="Calibri"/>
              </a:rPr>
              <a:t>biết	Xét</a:t>
            </a:r>
            <a:r>
              <a:rPr lang="en-US" altLang="zh-CN" sz="2200" b="1" spc="-110" dirty="0">
                <a:solidFill>
                  <a:srgbClr val="FEFEFE"/>
                </a:solidFill>
                <a:latin typeface="Calibri"/>
                <a:cs typeface="Calibri"/>
              </a:rPr>
              <a:t> </a:t>
            </a:r>
            <a:r>
              <a:rPr lang="en-US" altLang="zh-CN" sz="2200" b="1" dirty="0">
                <a:solidFill>
                  <a:srgbClr val="FEFEFE"/>
                </a:solidFill>
                <a:latin typeface="Calibri"/>
                <a:ea typeface="Calibri"/>
              </a:rPr>
              <a:t>nghiệm</a:t>
            </a:r>
          </a:p>
        </p:txBody>
      </p:sp>
      <p:sp>
        <p:nvSpPr>
          <p:cNvPr id="155" name="TextBox 155"/>
          <p:cNvSpPr txBox="1"/>
          <p:nvPr/>
        </p:nvSpPr>
        <p:spPr>
          <a:xfrm>
            <a:off x="906780" y="1809657"/>
            <a:ext cx="1461995"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tiêu</a:t>
            </a:r>
            <a:r>
              <a:rPr lang="en-US" altLang="zh-CN" sz="2200" b="1" spc="-20" dirty="0">
                <a:solidFill>
                  <a:srgbClr val="FE0000"/>
                </a:solidFill>
                <a:latin typeface="Calibri"/>
                <a:cs typeface="Calibri"/>
              </a:rPr>
              <a:t> </a:t>
            </a:r>
            <a:r>
              <a:rPr lang="en-US" altLang="zh-CN" sz="2200" b="1" dirty="0">
                <a:solidFill>
                  <a:srgbClr val="FE0000"/>
                </a:solidFill>
                <a:latin typeface="Calibri"/>
                <a:ea typeface="Calibri"/>
              </a:rPr>
              <a:t>hoá</a:t>
            </a:r>
          </a:p>
        </p:txBody>
      </p:sp>
      <p:sp>
        <p:nvSpPr>
          <p:cNvPr id="156" name="TextBox 156"/>
          <p:cNvSpPr txBox="1"/>
          <p:nvPr/>
        </p:nvSpPr>
        <p:spPr>
          <a:xfrm>
            <a:off x="4411979" y="1425610"/>
            <a:ext cx="4053250" cy="1102868"/>
          </a:xfrm>
          <a:prstGeom prst="rect">
            <a:avLst/>
          </a:prstGeom>
          <a:noFill/>
        </p:spPr>
        <p:txBody>
          <a:bodyPr wrap="square" lIns="0" tIns="0" rIns="0" bIns="0" rtlCol="0">
            <a:spAutoFit/>
          </a:bodyPr>
          <a:lstStyle/>
          <a:p>
            <a:pPr marL="0" indent="25400" hangingPunct="0">
              <a:lnSpc>
                <a:spcPct val="113333"/>
              </a:lnSpc>
            </a:pPr>
            <a:r>
              <a:rPr lang="en-US" altLang="zh-CN" sz="2200" spc="85" dirty="0">
                <a:solidFill>
                  <a:srgbClr val="000000"/>
                </a:solidFill>
                <a:latin typeface="Calibri"/>
                <a:ea typeface="Calibri"/>
              </a:rPr>
              <a:t>Nôn</a:t>
            </a:r>
            <a:r>
              <a:rPr lang="en-US" altLang="zh-CN" sz="2200" spc="34" dirty="0">
                <a:solidFill>
                  <a:srgbClr val="000000"/>
                </a:solidFill>
                <a:latin typeface="Calibri"/>
                <a:cs typeface="Calibri"/>
              </a:rPr>
              <a:t> </a:t>
            </a:r>
            <a:r>
              <a:rPr lang="en-US" altLang="zh-CN" sz="2200" spc="50" dirty="0">
                <a:solidFill>
                  <a:srgbClr val="000000"/>
                </a:solidFill>
                <a:latin typeface="Calibri"/>
                <a:ea typeface="Calibri"/>
              </a:rPr>
              <a:t>ói,</a:t>
            </a:r>
            <a:r>
              <a:rPr lang="en-US" altLang="zh-CN" sz="2200" spc="34" dirty="0">
                <a:solidFill>
                  <a:srgbClr val="000000"/>
                </a:solidFill>
                <a:latin typeface="Calibri"/>
                <a:cs typeface="Calibri"/>
              </a:rPr>
              <a:t> </a:t>
            </a:r>
            <a:r>
              <a:rPr lang="en-US" altLang="zh-CN" sz="2200" spc="75" dirty="0">
                <a:solidFill>
                  <a:srgbClr val="000000"/>
                </a:solidFill>
                <a:latin typeface="Calibri"/>
                <a:ea typeface="Calibri"/>
              </a:rPr>
              <a:t>đau</a:t>
            </a:r>
            <a:r>
              <a:rPr lang="en-US" altLang="zh-CN" sz="2200" spc="34" dirty="0">
                <a:solidFill>
                  <a:srgbClr val="000000"/>
                </a:solidFill>
                <a:latin typeface="Calibri"/>
                <a:cs typeface="Calibri"/>
              </a:rPr>
              <a:t> </a:t>
            </a:r>
            <a:r>
              <a:rPr lang="en-US" altLang="zh-CN" sz="2200" spc="69" dirty="0">
                <a:solidFill>
                  <a:srgbClr val="000000"/>
                </a:solidFill>
                <a:latin typeface="Calibri"/>
                <a:ea typeface="Calibri"/>
              </a:rPr>
              <a:t>bụng,</a:t>
            </a:r>
            <a:r>
              <a:rPr lang="en-US" altLang="zh-CN" sz="2200" spc="34" dirty="0">
                <a:solidFill>
                  <a:srgbClr val="000000"/>
                </a:solidFill>
                <a:latin typeface="Calibri"/>
                <a:cs typeface="Calibri"/>
              </a:rPr>
              <a:t> </a:t>
            </a:r>
            <a:r>
              <a:rPr lang="en-US" altLang="zh-CN" sz="2200" spc="60" dirty="0">
                <a:solidFill>
                  <a:srgbClr val="000000"/>
                </a:solidFill>
                <a:latin typeface="Calibri"/>
                <a:ea typeface="Calibri"/>
              </a:rPr>
              <a:t>tiêu</a:t>
            </a:r>
            <a:r>
              <a:rPr lang="en-US" altLang="zh-CN" sz="2200" spc="34" dirty="0">
                <a:solidFill>
                  <a:srgbClr val="000000"/>
                </a:solidFill>
                <a:latin typeface="Calibri"/>
                <a:cs typeface="Calibri"/>
              </a:rPr>
              <a:t> </a:t>
            </a:r>
            <a:r>
              <a:rPr lang="en-US" altLang="zh-CN" sz="2200" spc="64" dirty="0">
                <a:solidFill>
                  <a:srgbClr val="000000"/>
                </a:solidFill>
                <a:latin typeface="Calibri"/>
                <a:ea typeface="Calibri"/>
              </a:rPr>
              <a:t>lỏng</a:t>
            </a:r>
            <a:r>
              <a:rPr lang="en-US" altLang="zh-CN" sz="2200" spc="34" dirty="0">
                <a:solidFill>
                  <a:srgbClr val="000000"/>
                </a:solidFill>
                <a:latin typeface="Calibri"/>
                <a:cs typeface="Calibri"/>
              </a:rPr>
              <a:t> </a:t>
            </a:r>
            <a:r>
              <a:rPr lang="en-US" altLang="zh-CN" sz="2200" spc="75" dirty="0">
                <a:solidFill>
                  <a:srgbClr val="000000"/>
                </a:solidFill>
                <a:latin typeface="Calibri"/>
                <a:ea typeface="Calibri"/>
              </a:rPr>
              <a:t>xanh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nâu,</a:t>
            </a:r>
            <a:r>
              <a:rPr lang="en-US" altLang="zh-CN" sz="2200" spc="-25" dirty="0">
                <a:solidFill>
                  <a:srgbClr val="000000"/>
                </a:solidFill>
                <a:latin typeface="Calibri"/>
                <a:cs typeface="Calibri"/>
              </a:rPr>
              <a:t> </a:t>
            </a:r>
            <a:r>
              <a:rPr lang="en-US" altLang="zh-CN" sz="2200" dirty="0">
                <a:solidFill>
                  <a:srgbClr val="000000"/>
                </a:solidFill>
                <a:latin typeface="Times New Roman"/>
                <a:ea typeface="Times New Roman"/>
              </a:rPr>
              <a:t>±</a:t>
            </a:r>
            <a:r>
              <a:rPr lang="en-US" altLang="zh-CN" sz="2200" spc="-25" dirty="0">
                <a:solidFill>
                  <a:srgbClr val="000000"/>
                </a:solidFill>
                <a:latin typeface="Times New Roman"/>
                <a:cs typeface="Times New Roman"/>
              </a:rPr>
              <a:t> </a:t>
            </a:r>
            <a:r>
              <a:rPr lang="en-US" altLang="zh-CN" sz="2200" dirty="0">
                <a:solidFill>
                  <a:srgbClr val="000000"/>
                </a:solidFill>
                <a:latin typeface="Calibri"/>
                <a:ea typeface="Calibri"/>
              </a:rPr>
              <a:t>ồ</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ạt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hay</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tiêu</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nhày</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máu.</a:t>
            </a:r>
          </a:p>
          <a:p>
            <a:pPr marL="0" indent="25400">
              <a:lnSpc>
                <a:spcPct val="101666"/>
              </a:lnSpc>
            </a:pPr>
            <a:r>
              <a:rPr lang="en-US" altLang="zh-CN" sz="2200" dirty="0">
                <a:solidFill>
                  <a:srgbClr val="000000"/>
                </a:solidFill>
                <a:latin typeface="Calibri"/>
                <a:ea typeface="Calibri"/>
              </a:rPr>
              <a:t>Trẻ</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em:</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nôn</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ói</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nhiều.</a:t>
            </a:r>
          </a:p>
        </p:txBody>
      </p:sp>
      <p:sp>
        <p:nvSpPr>
          <p:cNvPr id="157" name="TextBox 157"/>
          <p:cNvSpPr txBox="1"/>
          <p:nvPr/>
        </p:nvSpPr>
        <p:spPr>
          <a:xfrm>
            <a:off x="906780" y="3138585"/>
            <a:ext cx="2381274"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hạ</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đường</a:t>
            </a:r>
            <a:r>
              <a:rPr lang="en-US" altLang="zh-CN" sz="2200" b="1" spc="-69" dirty="0">
                <a:solidFill>
                  <a:srgbClr val="FE0000"/>
                </a:solidFill>
                <a:latin typeface="Calibri"/>
                <a:cs typeface="Calibri"/>
              </a:rPr>
              <a:t> </a:t>
            </a:r>
            <a:r>
              <a:rPr lang="en-US" altLang="zh-CN" sz="2200" b="1" dirty="0">
                <a:solidFill>
                  <a:srgbClr val="FE0000"/>
                </a:solidFill>
                <a:latin typeface="Calibri"/>
                <a:ea typeface="Calibri"/>
              </a:rPr>
              <a:t>huyết</a:t>
            </a:r>
          </a:p>
        </p:txBody>
      </p:sp>
      <p:sp>
        <p:nvSpPr>
          <p:cNvPr id="158" name="TextBox 158"/>
          <p:cNvSpPr txBox="1"/>
          <p:nvPr/>
        </p:nvSpPr>
        <p:spPr>
          <a:xfrm>
            <a:off x="4411979" y="2559465"/>
            <a:ext cx="4052609" cy="1517904"/>
          </a:xfrm>
          <a:prstGeom prst="rect">
            <a:avLst/>
          </a:prstGeom>
          <a:noFill/>
        </p:spPr>
        <p:txBody>
          <a:bodyPr wrap="square" lIns="0" tIns="0" rIns="0" bIns="0" rtlCol="0">
            <a:spAutoFit/>
          </a:bodyPr>
          <a:lstStyle/>
          <a:p>
            <a:pPr marL="0" indent="25400" hangingPunct="0">
              <a:lnSpc>
                <a:spcPct val="112916"/>
              </a:lnSpc>
            </a:pPr>
            <a:r>
              <a:rPr lang="en-US" altLang="zh-CN" sz="2200" spc="80" dirty="0">
                <a:solidFill>
                  <a:srgbClr val="000000"/>
                </a:solidFill>
                <a:latin typeface="Calibri"/>
                <a:ea typeface="Calibri"/>
              </a:rPr>
              <a:t>Bồn</a:t>
            </a:r>
            <a:r>
              <a:rPr lang="en-US" altLang="zh-CN" sz="2200" spc="34" dirty="0">
                <a:solidFill>
                  <a:srgbClr val="000000"/>
                </a:solidFill>
                <a:latin typeface="Calibri"/>
                <a:cs typeface="Calibri"/>
              </a:rPr>
              <a:t> </a:t>
            </a:r>
            <a:r>
              <a:rPr lang="en-US" altLang="zh-CN" sz="2200" spc="64" dirty="0">
                <a:solidFill>
                  <a:srgbClr val="000000"/>
                </a:solidFill>
                <a:latin typeface="Calibri"/>
                <a:ea typeface="Calibri"/>
              </a:rPr>
              <a:t>chồn,</a:t>
            </a:r>
            <a:r>
              <a:rPr lang="en-US" altLang="zh-CN" sz="2200" spc="34" dirty="0">
                <a:solidFill>
                  <a:srgbClr val="000000"/>
                </a:solidFill>
                <a:latin typeface="Calibri"/>
                <a:cs typeface="Calibri"/>
              </a:rPr>
              <a:t> </a:t>
            </a:r>
            <a:r>
              <a:rPr lang="en-US" altLang="zh-CN" sz="2200" spc="64" dirty="0">
                <a:solidFill>
                  <a:srgbClr val="000000"/>
                </a:solidFill>
                <a:latin typeface="Calibri"/>
                <a:ea typeface="Calibri"/>
              </a:rPr>
              <a:t>lo</a:t>
            </a:r>
            <a:r>
              <a:rPr lang="en-US" altLang="zh-CN" sz="2200" spc="40" dirty="0">
                <a:solidFill>
                  <a:srgbClr val="000000"/>
                </a:solidFill>
                <a:latin typeface="Calibri"/>
                <a:cs typeface="Calibri"/>
              </a:rPr>
              <a:t> </a:t>
            </a:r>
            <a:r>
              <a:rPr lang="en-US" altLang="zh-CN" sz="2200" spc="60" dirty="0">
                <a:solidFill>
                  <a:srgbClr val="000000"/>
                </a:solidFill>
                <a:latin typeface="Calibri"/>
                <a:ea typeface="Calibri"/>
              </a:rPr>
              <a:t>sợ,</a:t>
            </a:r>
            <a:r>
              <a:rPr lang="en-US" altLang="zh-CN" sz="2200" spc="34" dirty="0">
                <a:solidFill>
                  <a:srgbClr val="000000"/>
                </a:solidFill>
                <a:latin typeface="Calibri"/>
                <a:cs typeface="Calibri"/>
              </a:rPr>
              <a:t> </a:t>
            </a:r>
            <a:r>
              <a:rPr lang="en-US" altLang="zh-CN" sz="2200" spc="60" dirty="0">
                <a:solidFill>
                  <a:srgbClr val="000000"/>
                </a:solidFill>
                <a:latin typeface="Calibri"/>
                <a:ea typeface="Calibri"/>
              </a:rPr>
              <a:t>lạnh,</a:t>
            </a:r>
            <a:r>
              <a:rPr lang="en-US" altLang="zh-CN" sz="2200" spc="34" dirty="0">
                <a:solidFill>
                  <a:srgbClr val="000000"/>
                </a:solidFill>
                <a:latin typeface="Calibri"/>
                <a:cs typeface="Calibri"/>
              </a:rPr>
              <a:t> </a:t>
            </a:r>
            <a:r>
              <a:rPr lang="en-US" altLang="zh-CN" sz="2200" spc="89" dirty="0">
                <a:solidFill>
                  <a:srgbClr val="000000"/>
                </a:solidFill>
                <a:latin typeface="Calibri"/>
                <a:ea typeface="Calibri"/>
              </a:rPr>
              <a:t>v</a:t>
            </a:r>
            <a:r>
              <a:rPr lang="en-US" altLang="zh-CN" sz="2200" spc="69" dirty="0">
                <a:solidFill>
                  <a:srgbClr val="000000"/>
                </a:solidFill>
                <a:latin typeface="Calibri"/>
                <a:ea typeface="Calibri"/>
              </a:rPr>
              <a:t>ã</a:t>
            </a:r>
            <a:r>
              <a:rPr lang="en-US" altLang="zh-CN" sz="2200" spc="40" dirty="0">
                <a:solidFill>
                  <a:srgbClr val="000000"/>
                </a:solidFill>
                <a:latin typeface="Calibri"/>
                <a:cs typeface="Calibri"/>
              </a:rPr>
              <a:t> </a:t>
            </a:r>
            <a:r>
              <a:rPr lang="en-US" altLang="zh-CN" sz="2200" spc="125" dirty="0">
                <a:solidFill>
                  <a:srgbClr val="000000"/>
                </a:solidFill>
                <a:latin typeface="Calibri"/>
                <a:ea typeface="Calibri"/>
              </a:rPr>
              <a:t>m</a:t>
            </a:r>
            <a:r>
              <a:rPr lang="en-US" altLang="zh-CN" sz="2200" spc="80" dirty="0">
                <a:solidFill>
                  <a:srgbClr val="000000"/>
                </a:solidFill>
                <a:latin typeface="Calibri"/>
                <a:ea typeface="Calibri"/>
              </a:rPr>
              <a:t>ồ</a:t>
            </a:r>
            <a:r>
              <a:rPr lang="en-US" altLang="zh-CN" sz="2200" spc="34" dirty="0">
                <a:solidFill>
                  <a:srgbClr val="000000"/>
                </a:solidFill>
                <a:latin typeface="Calibri"/>
                <a:cs typeface="Calibri"/>
              </a:rPr>
              <a:t> </a:t>
            </a:r>
            <a:r>
              <a:rPr lang="en-US" altLang="zh-CN" sz="2200" spc="55" dirty="0">
                <a:solidFill>
                  <a:srgbClr val="000000"/>
                </a:solidFill>
                <a:latin typeface="Calibri"/>
                <a:ea typeface="Calibri"/>
              </a:rPr>
              <a:t>hôi,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Hm</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nhanh,</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đầu,</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khó</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thở.</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Nặng:</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lơ</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mơ,</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hôn</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mê,</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co</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cứng,</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co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giật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toàn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thân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10" dirty="0">
                <a:solidFill>
                  <a:srgbClr val="000000"/>
                </a:solidFill>
                <a:latin typeface="Calibri"/>
                <a:cs typeface="Calibri"/>
              </a:rPr>
              <a:t> </a:t>
            </a:r>
            <a:r>
              <a:rPr lang="en-US" altLang="zh-CN" sz="2200" dirty="0">
                <a:solidFill>
                  <a:srgbClr val="000000"/>
                </a:solidFill>
                <a:latin typeface="Calibri"/>
                <a:ea typeface="Calibri"/>
              </a:rPr>
              <a:t>sốc.</a:t>
            </a:r>
          </a:p>
        </p:txBody>
      </p:sp>
      <p:sp>
        <p:nvSpPr>
          <p:cNvPr id="159" name="TextBox 159"/>
          <p:cNvSpPr txBox="1"/>
          <p:nvPr/>
        </p:nvSpPr>
        <p:spPr>
          <a:xfrm>
            <a:off x="8526780" y="2559465"/>
            <a:ext cx="2070491" cy="1102867"/>
          </a:xfrm>
          <a:prstGeom prst="rect">
            <a:avLst/>
          </a:prstGeom>
          <a:noFill/>
        </p:spPr>
        <p:txBody>
          <a:bodyPr wrap="square" lIns="0" tIns="0" rIns="0" bIns="0" rtlCol="0">
            <a:spAutoFit/>
          </a:bodyPr>
          <a:lstStyle/>
          <a:p>
            <a:pPr marL="0" hangingPunct="0">
              <a:lnSpc>
                <a:spcPct val="113333"/>
              </a:lnSpc>
            </a:pPr>
            <a:r>
              <a:rPr lang="en-US" altLang="zh-CN" sz="2200" spc="44" dirty="0">
                <a:solidFill>
                  <a:srgbClr val="000000"/>
                </a:solidFill>
                <a:latin typeface="Calibri"/>
                <a:ea typeface="Calibri"/>
              </a:rPr>
              <a:t>Đư</a:t>
            </a:r>
            <a:r>
              <a:rPr lang="en-US" altLang="zh-CN" sz="2200" spc="50" dirty="0">
                <a:solidFill>
                  <a:srgbClr val="000000"/>
                </a:solidFill>
                <a:latin typeface="Calibri"/>
                <a:ea typeface="Calibri"/>
              </a:rPr>
              <a:t>ờ</a:t>
            </a:r>
            <a:r>
              <a:rPr lang="en-US" altLang="zh-CN" sz="2200" spc="40" dirty="0">
                <a:solidFill>
                  <a:srgbClr val="000000"/>
                </a:solidFill>
                <a:latin typeface="Calibri"/>
                <a:ea typeface="Calibri"/>
              </a:rPr>
              <a:t>ng</a:t>
            </a:r>
            <a:r>
              <a:rPr lang="en-US" altLang="zh-CN" sz="2200" spc="-250" dirty="0">
                <a:solidFill>
                  <a:srgbClr val="000000"/>
                </a:solidFill>
                <a:latin typeface="Calibri"/>
                <a:cs typeface="Calibri"/>
              </a:rPr>
              <a:t> </a:t>
            </a:r>
            <a:r>
              <a:rPr lang="en-US" altLang="zh-CN" sz="2200" spc="34" dirty="0">
                <a:solidFill>
                  <a:srgbClr val="000000"/>
                </a:solidFill>
                <a:latin typeface="Calibri"/>
                <a:ea typeface="Calibri"/>
              </a:rPr>
              <a:t>huy</a:t>
            </a:r>
            <a:r>
              <a:rPr lang="en-US" altLang="zh-CN" sz="2200" spc="50" dirty="0">
                <a:solidFill>
                  <a:srgbClr val="000000"/>
                </a:solidFill>
                <a:latin typeface="Calibri"/>
                <a:ea typeface="Calibri"/>
              </a:rPr>
              <a:t>ế</a:t>
            </a:r>
            <a:r>
              <a:rPr lang="en-US" altLang="zh-CN" sz="2200" spc="30" dirty="0">
                <a:solidFill>
                  <a:srgbClr val="000000"/>
                </a:solidFill>
                <a:latin typeface="Calibri"/>
                <a:ea typeface="Calibri"/>
              </a:rPr>
              <a:t>t</a:t>
            </a:r>
            <a:r>
              <a:rPr lang="en-US" altLang="zh-CN" sz="2200" dirty="0">
                <a:solidFill>
                  <a:srgbClr val="000000"/>
                </a:solidFill>
                <a:latin typeface="Calibri"/>
                <a:cs typeface="Calibri"/>
              </a:rPr>
              <a:t> </a:t>
            </a:r>
            <a:r>
              <a:t/>
            </a:r>
            <a:br/>
            <a:r>
              <a:rPr lang="en-US" altLang="zh-CN" sz="2200" dirty="0">
                <a:solidFill>
                  <a:srgbClr val="000000"/>
                </a:solidFill>
                <a:latin typeface="Calibri"/>
                <a:ea typeface="Calibri"/>
              </a:rPr>
              <a:t>&lt;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40</a:t>
            </a:r>
            <a:r>
              <a:rPr lang="en-US" altLang="zh-CN" sz="2200" spc="69" dirty="0">
                <a:solidFill>
                  <a:srgbClr val="000000"/>
                </a:solidFill>
                <a:latin typeface="Calibri"/>
                <a:cs typeface="Calibri"/>
              </a:rPr>
              <a:t> </a:t>
            </a:r>
            <a:r>
              <a:rPr lang="en-US" altLang="zh-CN" sz="2200" dirty="0">
                <a:solidFill>
                  <a:srgbClr val="000000"/>
                </a:solidFill>
                <a:latin typeface="Calibri"/>
                <a:ea typeface="Calibri"/>
              </a:rPr>
              <a:t>mg/dl</a:t>
            </a:r>
          </a:p>
          <a:p>
            <a:pPr marL="0">
              <a:lnSpc>
                <a:spcPct val="101666"/>
              </a:lnSpc>
            </a:pPr>
            <a:r>
              <a:rPr lang="en-US" altLang="zh-CN" sz="2200" dirty="0">
                <a:solidFill>
                  <a:srgbClr val="000000"/>
                </a:solidFill>
                <a:latin typeface="Calibri"/>
                <a:ea typeface="Calibri"/>
              </a:rPr>
              <a:t>hoặc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2,2</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mmol/l</a:t>
            </a:r>
          </a:p>
        </p:txBody>
      </p:sp>
      <p:sp>
        <p:nvSpPr>
          <p:cNvPr id="160" name="TextBox 160"/>
          <p:cNvSpPr txBox="1"/>
          <p:nvPr/>
        </p:nvSpPr>
        <p:spPr>
          <a:xfrm>
            <a:off x="906780" y="4656489"/>
            <a:ext cx="2425092"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&lt;ểu</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huyết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sắc</a:t>
            </a:r>
            <a:r>
              <a:rPr lang="en-US" altLang="zh-CN" sz="2200" b="1" spc="129" dirty="0">
                <a:solidFill>
                  <a:srgbClr val="FE0000"/>
                </a:solidFill>
                <a:latin typeface="Calibri"/>
                <a:cs typeface="Calibri"/>
              </a:rPr>
              <a:t> </a:t>
            </a:r>
            <a:r>
              <a:rPr lang="en-US" altLang="zh-CN" sz="2200" b="1" dirty="0">
                <a:solidFill>
                  <a:srgbClr val="FE0000"/>
                </a:solidFill>
                <a:latin typeface="Calibri"/>
                <a:ea typeface="Calibri"/>
              </a:rPr>
              <a:t>tố</a:t>
            </a:r>
          </a:p>
        </p:txBody>
      </p:sp>
      <p:sp>
        <p:nvSpPr>
          <p:cNvPr id="161" name="TextBox 161"/>
          <p:cNvSpPr txBox="1"/>
          <p:nvPr/>
        </p:nvSpPr>
        <p:spPr>
          <a:xfrm>
            <a:off x="4411979" y="4077369"/>
            <a:ext cx="4053056" cy="1546860"/>
          </a:xfrm>
          <a:prstGeom prst="rect">
            <a:avLst/>
          </a:prstGeom>
          <a:noFill/>
        </p:spPr>
        <p:txBody>
          <a:bodyPr wrap="square" lIns="0" tIns="0" rIns="0" bIns="0" rtlCol="0">
            <a:spAutoFit/>
          </a:bodyPr>
          <a:lstStyle/>
          <a:p>
            <a:pPr marL="0" indent="25400" hangingPunct="0">
              <a:lnSpc>
                <a:spcPct val="114999"/>
              </a:lnSpc>
            </a:pPr>
            <a:r>
              <a:rPr lang="en-US" altLang="zh-CN" sz="2200" spc="44" dirty="0">
                <a:solidFill>
                  <a:srgbClr val="000000"/>
                </a:solidFill>
                <a:latin typeface="Calibri"/>
                <a:ea typeface="Calibri"/>
              </a:rPr>
              <a:t>Sốt</a:t>
            </a:r>
            <a:r>
              <a:rPr lang="en-US" altLang="zh-CN" sz="2200" spc="34" dirty="0">
                <a:solidFill>
                  <a:srgbClr val="000000"/>
                </a:solidFill>
                <a:latin typeface="Calibri"/>
                <a:ea typeface="Calibri"/>
              </a:rPr>
              <a:t>,</a:t>
            </a:r>
            <a:r>
              <a:rPr lang="en-US" altLang="zh-CN" sz="2200" spc="25" dirty="0">
                <a:solidFill>
                  <a:srgbClr val="000000"/>
                </a:solidFill>
                <a:latin typeface="Calibri"/>
                <a:cs typeface="Calibri"/>
              </a:rPr>
              <a:t> </a:t>
            </a:r>
            <a:r>
              <a:rPr lang="en-US" altLang="zh-CN" sz="2200" spc="50" dirty="0">
                <a:solidFill>
                  <a:srgbClr val="000000"/>
                </a:solidFill>
                <a:latin typeface="Calibri"/>
                <a:ea typeface="Calibri"/>
              </a:rPr>
              <a:t>lạnh</a:t>
            </a:r>
            <a:r>
              <a:rPr lang="en-US" altLang="zh-CN" sz="2200" spc="30" dirty="0">
                <a:solidFill>
                  <a:srgbClr val="000000"/>
                </a:solidFill>
                <a:latin typeface="Calibri"/>
                <a:cs typeface="Calibri"/>
              </a:rPr>
              <a:t> </a:t>
            </a:r>
            <a:r>
              <a:rPr lang="en-US" altLang="zh-CN" sz="2200" spc="44" dirty="0">
                <a:solidFill>
                  <a:srgbClr val="000000"/>
                </a:solidFill>
                <a:latin typeface="Calibri"/>
                <a:ea typeface="Calibri"/>
              </a:rPr>
              <a:t>run,</a:t>
            </a:r>
            <a:r>
              <a:rPr lang="en-US" altLang="zh-CN" sz="2200" spc="25" dirty="0">
                <a:solidFill>
                  <a:srgbClr val="000000"/>
                </a:solidFill>
                <a:latin typeface="Calibri"/>
                <a:cs typeface="Calibri"/>
              </a:rPr>
              <a:t> </a:t>
            </a:r>
            <a:r>
              <a:rPr lang="en-US" altLang="zh-CN" sz="2200" spc="50" dirty="0">
                <a:solidFill>
                  <a:srgbClr val="000000"/>
                </a:solidFill>
                <a:latin typeface="Calibri"/>
                <a:ea typeface="Calibri"/>
              </a:rPr>
              <a:t>vàng</a:t>
            </a:r>
            <a:r>
              <a:rPr lang="en-US" altLang="zh-CN" sz="2200" spc="30" dirty="0">
                <a:solidFill>
                  <a:srgbClr val="000000"/>
                </a:solidFill>
                <a:latin typeface="Calibri"/>
                <a:cs typeface="Calibri"/>
              </a:rPr>
              <a:t> </a:t>
            </a:r>
            <a:r>
              <a:rPr lang="en-US" altLang="zh-CN" sz="2200" spc="50" dirty="0">
                <a:solidFill>
                  <a:srgbClr val="000000"/>
                </a:solidFill>
                <a:latin typeface="Calibri"/>
                <a:ea typeface="Calibri"/>
              </a:rPr>
              <a:t>da,</a:t>
            </a:r>
            <a:r>
              <a:rPr lang="en-US" altLang="zh-CN" sz="2200" spc="25" dirty="0">
                <a:solidFill>
                  <a:srgbClr val="000000"/>
                </a:solidFill>
                <a:latin typeface="Calibri"/>
                <a:cs typeface="Calibri"/>
              </a:rPr>
              <a:t> </a:t>
            </a:r>
            <a:r>
              <a:rPr lang="en-US" altLang="zh-CN" sz="2200" spc="44" dirty="0">
                <a:solidFill>
                  <a:srgbClr val="000000"/>
                </a:solidFill>
                <a:latin typeface="Calibri"/>
                <a:ea typeface="Calibri"/>
              </a:rPr>
              <a:t>tiểu</a:t>
            </a:r>
            <a:r>
              <a:rPr lang="en-US" altLang="zh-CN" sz="2200" spc="30" dirty="0">
                <a:solidFill>
                  <a:srgbClr val="000000"/>
                </a:solidFill>
                <a:latin typeface="Calibri"/>
                <a:cs typeface="Calibri"/>
              </a:rPr>
              <a:t> </a:t>
            </a:r>
            <a:r>
              <a:rPr lang="en-US" altLang="zh-CN" sz="2200" spc="50" dirty="0">
                <a:solidFill>
                  <a:srgbClr val="000000"/>
                </a:solidFill>
                <a:latin typeface="Calibri"/>
                <a:ea typeface="Calibri"/>
              </a:rPr>
              <a:t>huyết</a:t>
            </a:r>
            <a:r>
              <a:rPr lang="en-US" altLang="zh-CN" sz="2200" dirty="0">
                <a:solidFill>
                  <a:srgbClr val="000000"/>
                </a:solidFill>
                <a:latin typeface="Calibri"/>
                <a:cs typeface="Calibri"/>
              </a:rPr>
              <a:t> </a:t>
            </a:r>
            <a:r>
              <a:rPr lang="en-US" altLang="zh-CN" sz="2200" spc="60" dirty="0">
                <a:solidFill>
                  <a:srgbClr val="000000"/>
                </a:solidFill>
                <a:latin typeface="Calibri"/>
                <a:ea typeface="Calibri"/>
              </a:rPr>
              <a:t>sắc</a:t>
            </a:r>
            <a:r>
              <a:rPr lang="en-US" altLang="zh-CN" sz="2200" spc="30" dirty="0">
                <a:solidFill>
                  <a:srgbClr val="000000"/>
                </a:solidFill>
                <a:latin typeface="Calibri"/>
                <a:cs typeface="Calibri"/>
              </a:rPr>
              <a:t> </a:t>
            </a:r>
            <a:r>
              <a:rPr lang="en-US" altLang="zh-CN" sz="2200" spc="60" dirty="0">
                <a:solidFill>
                  <a:srgbClr val="000000"/>
                </a:solidFill>
                <a:latin typeface="Calibri"/>
                <a:ea typeface="Calibri"/>
              </a:rPr>
              <a:t>tố</a:t>
            </a:r>
            <a:r>
              <a:rPr lang="en-US" altLang="zh-CN" sz="2200" spc="145" dirty="0">
                <a:solidFill>
                  <a:srgbClr val="000000"/>
                </a:solidFill>
                <a:latin typeface="Wingdings"/>
                <a:ea typeface="Wingdings"/>
              </a:rPr>
              <a:t>à</a:t>
            </a:r>
            <a:r>
              <a:rPr lang="en-US" altLang="zh-CN" sz="2200" spc="60" dirty="0">
                <a:solidFill>
                  <a:srgbClr val="000000"/>
                </a:solidFill>
                <a:latin typeface="Calibri"/>
                <a:ea typeface="Calibri"/>
              </a:rPr>
              <a:t>thiếu</a:t>
            </a:r>
            <a:r>
              <a:rPr lang="en-US" altLang="zh-CN" sz="2200" spc="34" dirty="0">
                <a:solidFill>
                  <a:srgbClr val="000000"/>
                </a:solidFill>
                <a:latin typeface="Calibri"/>
                <a:cs typeface="Calibri"/>
              </a:rPr>
              <a:t> </a:t>
            </a:r>
            <a:r>
              <a:rPr lang="en-US" altLang="zh-CN" sz="2200" spc="85" dirty="0">
                <a:solidFill>
                  <a:srgbClr val="000000"/>
                </a:solidFill>
                <a:latin typeface="Calibri"/>
                <a:ea typeface="Calibri"/>
              </a:rPr>
              <a:t>máu</a:t>
            </a:r>
            <a:r>
              <a:rPr lang="en-US" altLang="zh-CN" sz="2200" spc="30" dirty="0">
                <a:solidFill>
                  <a:srgbClr val="000000"/>
                </a:solidFill>
                <a:latin typeface="Calibri"/>
                <a:cs typeface="Calibri"/>
              </a:rPr>
              <a:t> </a:t>
            </a:r>
            <a:r>
              <a:rPr lang="en-US" altLang="zh-CN" sz="2200" spc="69" dirty="0">
                <a:solidFill>
                  <a:srgbClr val="000000"/>
                </a:solidFill>
                <a:latin typeface="Calibri"/>
                <a:ea typeface="Calibri"/>
              </a:rPr>
              <a:t>cấp</a:t>
            </a:r>
            <a:r>
              <a:rPr lang="en-US" altLang="zh-CN" sz="2200" spc="34" dirty="0">
                <a:solidFill>
                  <a:srgbClr val="000000"/>
                </a:solidFill>
                <a:latin typeface="Calibri"/>
                <a:ea typeface="Calibri"/>
              </a:rPr>
              <a:t>,</a:t>
            </a:r>
            <a:r>
              <a:rPr lang="en-US" altLang="zh-CN" sz="2200" spc="34" dirty="0">
                <a:solidFill>
                  <a:srgbClr val="000000"/>
                </a:solidFill>
                <a:latin typeface="Calibri"/>
                <a:cs typeface="Calibri"/>
              </a:rPr>
              <a:t> </a:t>
            </a:r>
            <a:r>
              <a:rPr lang="en-US" altLang="zh-CN" sz="2200" spc="64" dirty="0">
                <a:solidFill>
                  <a:srgbClr val="000000"/>
                </a:solidFill>
                <a:latin typeface="Calibri"/>
                <a:ea typeface="Calibri"/>
              </a:rPr>
              <a:t>suy</a:t>
            </a:r>
            <a:r>
              <a:rPr lang="en-US" altLang="zh-CN" sz="2200" spc="34" dirty="0">
                <a:solidFill>
                  <a:srgbClr val="000000"/>
                </a:solidFill>
                <a:latin typeface="Calibri"/>
                <a:cs typeface="Calibri"/>
              </a:rPr>
              <a:t> </a:t>
            </a:r>
            <a:r>
              <a:rPr lang="en-US" altLang="zh-CN" sz="2200" spc="64" dirty="0">
                <a:solidFill>
                  <a:srgbClr val="000000"/>
                </a:solidFill>
                <a:latin typeface="Calibri"/>
                <a:ea typeface="Calibri"/>
              </a:rPr>
              <a:t>thận</a:t>
            </a:r>
            <a:r>
              <a:rPr lang="en-US" altLang="zh-CN" sz="2200" spc="44" dirty="0">
                <a:solidFill>
                  <a:srgbClr val="000000"/>
                </a:solidFill>
                <a:latin typeface="Calibri"/>
                <a:ea typeface="Calibri"/>
              </a:rPr>
              <a:t>,</a:t>
            </a:r>
            <a:r>
              <a:rPr lang="en-US" altLang="zh-CN" sz="2200" dirty="0">
                <a:solidFill>
                  <a:srgbClr val="000000"/>
                </a:solidFill>
                <a:latin typeface="Calibri"/>
                <a:cs typeface="Calibri"/>
              </a:rPr>
              <a:t> </a:t>
            </a:r>
            <a:r>
              <a:rPr lang="en-US" altLang="zh-CN" sz="2200" spc="55" dirty="0">
                <a:solidFill>
                  <a:srgbClr val="000000"/>
                </a:solidFill>
                <a:latin typeface="Calibri"/>
                <a:ea typeface="Calibri"/>
              </a:rPr>
              <a:t>truỵ</a:t>
            </a:r>
            <a:r>
              <a:rPr lang="en-US" altLang="zh-CN" sz="2200" spc="30" dirty="0">
                <a:solidFill>
                  <a:srgbClr val="000000"/>
                </a:solidFill>
                <a:latin typeface="Calibri"/>
                <a:cs typeface="Calibri"/>
              </a:rPr>
              <a:t> </a:t>
            </a:r>
            <a:r>
              <a:rPr lang="en-US" altLang="zh-CN" sz="2200" spc="64" dirty="0">
                <a:solidFill>
                  <a:srgbClr val="000000"/>
                </a:solidFill>
                <a:latin typeface="Calibri"/>
                <a:ea typeface="Calibri"/>
              </a:rPr>
              <a:t>tim</a:t>
            </a:r>
            <a:r>
              <a:rPr lang="en-US" altLang="zh-CN" sz="2200" spc="30" dirty="0">
                <a:solidFill>
                  <a:srgbClr val="000000"/>
                </a:solidFill>
                <a:latin typeface="Calibri"/>
                <a:cs typeface="Calibri"/>
              </a:rPr>
              <a:t> </a:t>
            </a:r>
            <a:r>
              <a:rPr lang="en-US" altLang="zh-CN" sz="2200" spc="75" dirty="0">
                <a:solidFill>
                  <a:srgbClr val="000000"/>
                </a:solidFill>
                <a:latin typeface="Calibri"/>
                <a:ea typeface="Calibri"/>
              </a:rPr>
              <a:t>mạch</a:t>
            </a:r>
            <a:r>
              <a:rPr lang="en-US" altLang="zh-CN" sz="2200" spc="30" dirty="0">
                <a:solidFill>
                  <a:srgbClr val="000000"/>
                </a:solidFill>
                <a:latin typeface="Calibri"/>
                <a:cs typeface="Calibri"/>
              </a:rPr>
              <a:t> </a:t>
            </a:r>
            <a:r>
              <a:rPr lang="en-US" altLang="zh-CN" sz="2200" spc="69" dirty="0">
                <a:solidFill>
                  <a:srgbClr val="000000"/>
                </a:solidFill>
                <a:latin typeface="Calibri"/>
                <a:ea typeface="Calibri"/>
              </a:rPr>
              <a:t>nếu</a:t>
            </a:r>
            <a:r>
              <a:rPr lang="en-US" altLang="zh-CN" sz="2200" spc="34" dirty="0">
                <a:solidFill>
                  <a:srgbClr val="000000"/>
                </a:solidFill>
                <a:latin typeface="Calibri"/>
                <a:cs typeface="Calibri"/>
              </a:rPr>
              <a:t> </a:t>
            </a:r>
            <a:r>
              <a:rPr lang="en-US" altLang="zh-CN" sz="2200" spc="69" dirty="0">
                <a:solidFill>
                  <a:srgbClr val="000000"/>
                </a:solidFill>
                <a:latin typeface="Calibri"/>
                <a:ea typeface="Calibri"/>
              </a:rPr>
              <a:t>không</a:t>
            </a:r>
            <a:r>
              <a:rPr lang="en-US" altLang="zh-CN" sz="2200" spc="30" dirty="0">
                <a:solidFill>
                  <a:srgbClr val="000000"/>
                </a:solidFill>
                <a:latin typeface="Calibri"/>
                <a:cs typeface="Calibri"/>
              </a:rPr>
              <a:t> </a:t>
            </a:r>
            <a:r>
              <a:rPr lang="en-US" altLang="zh-CN" sz="2200" spc="60" dirty="0">
                <a:solidFill>
                  <a:srgbClr val="000000"/>
                </a:solidFill>
                <a:latin typeface="Calibri"/>
                <a:ea typeface="Calibri"/>
              </a:rPr>
              <a:t>điều</a:t>
            </a:r>
            <a:r>
              <a:rPr lang="en-US" altLang="zh-CN" sz="2200" spc="30" dirty="0">
                <a:solidFill>
                  <a:srgbClr val="000000"/>
                </a:solidFill>
                <a:latin typeface="Calibri"/>
                <a:cs typeface="Calibri"/>
              </a:rPr>
              <a:t> </a:t>
            </a:r>
            <a:r>
              <a:rPr lang="en-US" altLang="zh-CN" sz="2200" spc="44" dirty="0">
                <a:solidFill>
                  <a:srgbClr val="000000"/>
                </a:solidFill>
                <a:latin typeface="Calibri"/>
                <a:ea typeface="Calibri"/>
              </a:rPr>
              <a:t>trị</a:t>
            </a:r>
            <a:r>
              <a:rPr lang="en-US" altLang="zh-CN" sz="2200" dirty="0">
                <a:solidFill>
                  <a:srgbClr val="000000"/>
                </a:solidFill>
                <a:latin typeface="Calibri"/>
                <a:cs typeface="Calibri"/>
              </a:rPr>
              <a:t> </a:t>
            </a:r>
            <a:r>
              <a:rPr lang="en-US" altLang="zh-CN" sz="2200" spc="-5" dirty="0">
                <a:solidFill>
                  <a:srgbClr val="000000"/>
                </a:solidFill>
                <a:latin typeface="Calibri"/>
                <a:ea typeface="Calibri"/>
              </a:rPr>
              <a:t>kịp</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thời</a:t>
            </a:r>
          </a:p>
        </p:txBody>
      </p:sp>
      <p:sp>
        <p:nvSpPr>
          <p:cNvPr id="162" name="TextBox 162"/>
          <p:cNvSpPr txBox="1"/>
          <p:nvPr/>
        </p:nvSpPr>
        <p:spPr>
          <a:xfrm>
            <a:off x="8526780" y="4077369"/>
            <a:ext cx="1795444" cy="721868"/>
          </a:xfrm>
          <a:prstGeom prst="rect">
            <a:avLst/>
          </a:prstGeom>
          <a:noFill/>
        </p:spPr>
        <p:txBody>
          <a:bodyPr wrap="square" lIns="0" tIns="0" rIns="0" bIns="0" rtlCol="0">
            <a:spAutoFit/>
          </a:bodyPr>
          <a:lstStyle/>
          <a:p>
            <a:pPr marL="0">
              <a:lnSpc>
                <a:spcPct val="101666"/>
              </a:lnSpc>
              <a:tabLst>
                <a:tab pos="1340675" algn="l"/>
              </a:tabLst>
            </a:pPr>
            <a:r>
              <a:rPr lang="en-US" altLang="zh-CN" sz="2200" dirty="0">
                <a:solidFill>
                  <a:srgbClr val="000000"/>
                </a:solidFill>
                <a:latin typeface="Calibri"/>
                <a:ea typeface="Calibri"/>
              </a:rPr>
              <a:t>Nư</a:t>
            </a:r>
            <a:r>
              <a:rPr lang="en-US" altLang="zh-CN" sz="2200" spc="5" dirty="0">
                <a:solidFill>
                  <a:srgbClr val="000000"/>
                </a:solidFill>
                <a:latin typeface="Calibri"/>
                <a:ea typeface="Calibri"/>
              </a:rPr>
              <a:t>ớ</a:t>
            </a:r>
            <a:r>
              <a:rPr lang="en-US" altLang="zh-CN" sz="2200" dirty="0">
                <a:solidFill>
                  <a:srgbClr val="000000"/>
                </a:solidFill>
                <a:latin typeface="Calibri"/>
                <a:ea typeface="Calibri"/>
              </a:rPr>
              <a:t>c	</a:t>
            </a:r>
            <a:r>
              <a:rPr lang="en-US" altLang="zh-CN" sz="2200" spc="-64" dirty="0">
                <a:solidFill>
                  <a:srgbClr val="000000"/>
                </a:solidFill>
                <a:latin typeface="Calibri"/>
                <a:ea typeface="Calibri"/>
              </a:rPr>
              <a:t>H</a:t>
            </a:r>
            <a:r>
              <a:rPr lang="en-US" altLang="zh-CN" sz="2200" spc="-55" dirty="0">
                <a:solidFill>
                  <a:srgbClr val="000000"/>
                </a:solidFill>
                <a:latin typeface="Calibri"/>
                <a:ea typeface="Calibri"/>
              </a:rPr>
              <a:t>ể</a:t>
            </a:r>
            <a:r>
              <a:rPr lang="en-US" altLang="zh-CN" sz="2200" spc="-65" dirty="0">
                <a:solidFill>
                  <a:srgbClr val="000000"/>
                </a:solidFill>
                <a:latin typeface="Calibri"/>
                <a:ea typeface="Calibri"/>
              </a:rPr>
              <a:t>u</a:t>
            </a:r>
          </a:p>
          <a:p>
            <a:pPr marL="0">
              <a:lnSpc>
                <a:spcPct val="101666"/>
              </a:lnSpc>
              <a:spcBef>
                <a:spcPts val="315"/>
              </a:spcBef>
            </a:pPr>
            <a:r>
              <a:rPr lang="en-US" altLang="zh-CN" sz="2200" spc="-5" dirty="0">
                <a:solidFill>
                  <a:srgbClr val="000000"/>
                </a:solidFill>
                <a:latin typeface="Calibri"/>
                <a:ea typeface="Calibri"/>
              </a:rPr>
              <a:t>hem</a:t>
            </a:r>
            <a:r>
              <a:rPr lang="en-US" altLang="zh-CN" sz="2200" dirty="0">
                <a:solidFill>
                  <a:srgbClr val="000000"/>
                </a:solidFill>
                <a:latin typeface="Calibri"/>
                <a:ea typeface="Calibri"/>
              </a:rPr>
              <a:t>oglobin</a:t>
            </a:r>
          </a:p>
        </p:txBody>
      </p:sp>
      <p:sp>
        <p:nvSpPr>
          <p:cNvPr id="163" name="TextBox 163"/>
          <p:cNvSpPr txBox="1"/>
          <p:nvPr/>
        </p:nvSpPr>
        <p:spPr>
          <a:xfrm>
            <a:off x="11020742" y="4077369"/>
            <a:ext cx="390227" cy="340868"/>
          </a:xfrm>
          <a:prstGeom prst="rect">
            <a:avLst/>
          </a:prstGeom>
          <a:noFill/>
        </p:spPr>
        <p:txBody>
          <a:bodyPr wrap="square" lIns="0" tIns="0" rIns="0" bIns="0" rtlCol="0">
            <a:spAutoFit/>
          </a:bodyPr>
          <a:lstStyle/>
          <a:p>
            <a:pPr marL="0">
              <a:lnSpc>
                <a:spcPct val="101666"/>
              </a:lnSpc>
            </a:pPr>
            <a:r>
              <a:rPr lang="en-US" altLang="zh-CN" sz="2200" spc="-10" dirty="0">
                <a:solidFill>
                  <a:srgbClr val="000000"/>
                </a:solidFill>
                <a:latin typeface="Calibri"/>
                <a:ea typeface="Calibri"/>
              </a:rPr>
              <a:t>c</a:t>
            </a:r>
            <a:r>
              <a:rPr lang="en-US" altLang="zh-CN" sz="2200" spc="-20" dirty="0">
                <a:solidFill>
                  <a:srgbClr val="000000"/>
                </a:solidFill>
                <a:latin typeface="Calibri"/>
                <a:ea typeface="Calibri"/>
              </a:rPr>
              <a:t>ó</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reeform 164"/>
          <p:cNvSpPr/>
          <p:nvPr/>
        </p:nvSpPr>
        <p:spPr>
          <a:xfrm>
            <a:off x="831850" y="755650"/>
            <a:ext cx="3702050" cy="374650"/>
          </a:xfrm>
          <a:custGeom>
            <a:avLst/>
            <a:gdLst>
              <a:gd name="connsiteX0" fmla="*/ 6350 w 3702050"/>
              <a:gd name="connsiteY0" fmla="*/ 15748 h 374650"/>
              <a:gd name="connsiteX1" fmla="*/ 3702050 w 3702050"/>
              <a:gd name="connsiteY1" fmla="*/ 15748 h 374650"/>
              <a:gd name="connsiteX2" fmla="*/ 3702050 w 3702050"/>
              <a:gd name="connsiteY2" fmla="*/ 386588 h 374650"/>
              <a:gd name="connsiteX3" fmla="*/ 6350 w 3702050"/>
              <a:gd name="connsiteY3" fmla="*/ 386588 h 374650"/>
              <a:gd name="connsiteX4" fmla="*/ 6350 w 3702050"/>
              <a:gd name="connsiteY4" fmla="*/ 15748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374650">
                <a:moveTo>
                  <a:pt x="6350" y="15748"/>
                </a:moveTo>
                <a:lnTo>
                  <a:pt x="3702050" y="15748"/>
                </a:lnTo>
                <a:lnTo>
                  <a:pt x="3702050" y="386588"/>
                </a:lnTo>
                <a:lnTo>
                  <a:pt x="6350" y="386588"/>
                </a:lnTo>
                <a:lnTo>
                  <a:pt x="6350" y="15748"/>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5" name="Freeform 165"/>
          <p:cNvSpPr/>
          <p:nvPr/>
        </p:nvSpPr>
        <p:spPr>
          <a:xfrm>
            <a:off x="4527550" y="755650"/>
            <a:ext cx="3702050" cy="374650"/>
          </a:xfrm>
          <a:custGeom>
            <a:avLst/>
            <a:gdLst>
              <a:gd name="connsiteX0" fmla="*/ 6350 w 3702050"/>
              <a:gd name="connsiteY0" fmla="*/ 15748 h 374650"/>
              <a:gd name="connsiteX1" fmla="*/ 3702050 w 3702050"/>
              <a:gd name="connsiteY1" fmla="*/ 15748 h 374650"/>
              <a:gd name="connsiteX2" fmla="*/ 3702050 w 3702050"/>
              <a:gd name="connsiteY2" fmla="*/ 386588 h 374650"/>
              <a:gd name="connsiteX3" fmla="*/ 6350 w 3702050"/>
              <a:gd name="connsiteY3" fmla="*/ 386588 h 374650"/>
              <a:gd name="connsiteX4" fmla="*/ 6350 w 3702050"/>
              <a:gd name="connsiteY4" fmla="*/ 15748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374650">
                <a:moveTo>
                  <a:pt x="6350" y="15748"/>
                </a:moveTo>
                <a:lnTo>
                  <a:pt x="3702050" y="15748"/>
                </a:lnTo>
                <a:lnTo>
                  <a:pt x="3702050" y="386588"/>
                </a:lnTo>
                <a:lnTo>
                  <a:pt x="6350" y="386588"/>
                </a:lnTo>
                <a:lnTo>
                  <a:pt x="6350" y="15748"/>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6" name="Freeform 166"/>
          <p:cNvSpPr/>
          <p:nvPr/>
        </p:nvSpPr>
        <p:spPr>
          <a:xfrm>
            <a:off x="8223250" y="755650"/>
            <a:ext cx="3702050" cy="374650"/>
          </a:xfrm>
          <a:custGeom>
            <a:avLst/>
            <a:gdLst>
              <a:gd name="connsiteX0" fmla="*/ 6350 w 3702050"/>
              <a:gd name="connsiteY0" fmla="*/ 15748 h 374650"/>
              <a:gd name="connsiteX1" fmla="*/ 3702050 w 3702050"/>
              <a:gd name="connsiteY1" fmla="*/ 15748 h 374650"/>
              <a:gd name="connsiteX2" fmla="*/ 3702050 w 3702050"/>
              <a:gd name="connsiteY2" fmla="*/ 386588 h 374650"/>
              <a:gd name="connsiteX3" fmla="*/ 6350 w 3702050"/>
              <a:gd name="connsiteY3" fmla="*/ 386588 h 374650"/>
              <a:gd name="connsiteX4" fmla="*/ 6350 w 3702050"/>
              <a:gd name="connsiteY4" fmla="*/ 15748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374650">
                <a:moveTo>
                  <a:pt x="6350" y="15748"/>
                </a:moveTo>
                <a:lnTo>
                  <a:pt x="3702050" y="15748"/>
                </a:lnTo>
                <a:lnTo>
                  <a:pt x="3702050" y="386588"/>
                </a:lnTo>
                <a:lnTo>
                  <a:pt x="6350" y="386588"/>
                </a:lnTo>
                <a:lnTo>
                  <a:pt x="6350" y="15748"/>
                </a:lnTo>
                <a:close/>
              </a:path>
            </a:pathLst>
          </a:custGeom>
          <a:solidFill>
            <a:srgbClr val="4370C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7" name="Freeform 167"/>
          <p:cNvSpPr/>
          <p:nvPr/>
        </p:nvSpPr>
        <p:spPr>
          <a:xfrm>
            <a:off x="831850" y="1123950"/>
            <a:ext cx="3702050" cy="1149350"/>
          </a:xfrm>
          <a:custGeom>
            <a:avLst/>
            <a:gdLst>
              <a:gd name="connsiteX0" fmla="*/ 6350 w 3702050"/>
              <a:gd name="connsiteY0" fmla="*/ 18288 h 1149350"/>
              <a:gd name="connsiteX1" fmla="*/ 3702050 w 3702050"/>
              <a:gd name="connsiteY1" fmla="*/ 18288 h 1149350"/>
              <a:gd name="connsiteX2" fmla="*/ 3702050 w 3702050"/>
              <a:gd name="connsiteY2" fmla="*/ 1152334 h 1149350"/>
              <a:gd name="connsiteX3" fmla="*/ 6350 w 3702050"/>
              <a:gd name="connsiteY3" fmla="*/ 1152334 h 1149350"/>
              <a:gd name="connsiteX4" fmla="*/ 6350 w 3702050"/>
              <a:gd name="connsiteY4" fmla="*/ 18288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1149350">
                <a:moveTo>
                  <a:pt x="6350" y="18288"/>
                </a:moveTo>
                <a:lnTo>
                  <a:pt x="3702050" y="18288"/>
                </a:lnTo>
                <a:lnTo>
                  <a:pt x="3702050" y="1152334"/>
                </a:lnTo>
                <a:lnTo>
                  <a:pt x="6350" y="1152334"/>
                </a:lnTo>
                <a:lnTo>
                  <a:pt x="6350" y="18288"/>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8" name="Freeform 168"/>
          <p:cNvSpPr/>
          <p:nvPr/>
        </p:nvSpPr>
        <p:spPr>
          <a:xfrm>
            <a:off x="4527550" y="1123950"/>
            <a:ext cx="3702050" cy="1149350"/>
          </a:xfrm>
          <a:custGeom>
            <a:avLst/>
            <a:gdLst>
              <a:gd name="connsiteX0" fmla="*/ 6350 w 3702050"/>
              <a:gd name="connsiteY0" fmla="*/ 18288 h 1149350"/>
              <a:gd name="connsiteX1" fmla="*/ 3702050 w 3702050"/>
              <a:gd name="connsiteY1" fmla="*/ 18288 h 1149350"/>
              <a:gd name="connsiteX2" fmla="*/ 3702050 w 3702050"/>
              <a:gd name="connsiteY2" fmla="*/ 1152334 h 1149350"/>
              <a:gd name="connsiteX3" fmla="*/ 6350 w 3702050"/>
              <a:gd name="connsiteY3" fmla="*/ 1152334 h 1149350"/>
              <a:gd name="connsiteX4" fmla="*/ 6350 w 3702050"/>
              <a:gd name="connsiteY4" fmla="*/ 18288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1149350">
                <a:moveTo>
                  <a:pt x="6350" y="18288"/>
                </a:moveTo>
                <a:lnTo>
                  <a:pt x="3702050" y="18288"/>
                </a:lnTo>
                <a:lnTo>
                  <a:pt x="3702050" y="1152334"/>
                </a:lnTo>
                <a:lnTo>
                  <a:pt x="6350" y="1152334"/>
                </a:lnTo>
                <a:lnTo>
                  <a:pt x="6350" y="18288"/>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9" name="Freeform 169"/>
          <p:cNvSpPr/>
          <p:nvPr/>
        </p:nvSpPr>
        <p:spPr>
          <a:xfrm>
            <a:off x="8223250" y="1123950"/>
            <a:ext cx="3702050" cy="1149350"/>
          </a:xfrm>
          <a:custGeom>
            <a:avLst/>
            <a:gdLst>
              <a:gd name="connsiteX0" fmla="*/ 6350 w 3702050"/>
              <a:gd name="connsiteY0" fmla="*/ 18288 h 1149350"/>
              <a:gd name="connsiteX1" fmla="*/ 3702050 w 3702050"/>
              <a:gd name="connsiteY1" fmla="*/ 18288 h 1149350"/>
              <a:gd name="connsiteX2" fmla="*/ 3702050 w 3702050"/>
              <a:gd name="connsiteY2" fmla="*/ 1152334 h 1149350"/>
              <a:gd name="connsiteX3" fmla="*/ 6350 w 3702050"/>
              <a:gd name="connsiteY3" fmla="*/ 1152334 h 1149350"/>
              <a:gd name="connsiteX4" fmla="*/ 6350 w 3702050"/>
              <a:gd name="connsiteY4" fmla="*/ 18288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1149350">
                <a:moveTo>
                  <a:pt x="6350" y="18288"/>
                </a:moveTo>
                <a:lnTo>
                  <a:pt x="3702050" y="18288"/>
                </a:lnTo>
                <a:lnTo>
                  <a:pt x="3702050" y="1152334"/>
                </a:lnTo>
                <a:lnTo>
                  <a:pt x="6350" y="1152334"/>
                </a:lnTo>
                <a:lnTo>
                  <a:pt x="6350" y="18288"/>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0" name="Freeform 170"/>
          <p:cNvSpPr/>
          <p:nvPr/>
        </p:nvSpPr>
        <p:spPr>
          <a:xfrm>
            <a:off x="831850" y="2266950"/>
            <a:ext cx="3702050" cy="3067050"/>
          </a:xfrm>
          <a:custGeom>
            <a:avLst/>
            <a:gdLst>
              <a:gd name="connsiteX0" fmla="*/ 6350 w 3702050"/>
              <a:gd name="connsiteY0" fmla="*/ 9334 h 3067050"/>
              <a:gd name="connsiteX1" fmla="*/ 3702050 w 3702050"/>
              <a:gd name="connsiteY1" fmla="*/ 9334 h 3067050"/>
              <a:gd name="connsiteX2" fmla="*/ 3702050 w 3702050"/>
              <a:gd name="connsiteY2" fmla="*/ 3071242 h 3067050"/>
              <a:gd name="connsiteX3" fmla="*/ 6350 w 3702050"/>
              <a:gd name="connsiteY3" fmla="*/ 3071242 h 3067050"/>
              <a:gd name="connsiteX4" fmla="*/ 6350 w 3702050"/>
              <a:gd name="connsiteY4" fmla="*/ 9334 h 306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3067050">
                <a:moveTo>
                  <a:pt x="6350" y="9334"/>
                </a:moveTo>
                <a:lnTo>
                  <a:pt x="3702050" y="9334"/>
                </a:lnTo>
                <a:lnTo>
                  <a:pt x="3702050" y="3071242"/>
                </a:lnTo>
                <a:lnTo>
                  <a:pt x="6350" y="3071242"/>
                </a:lnTo>
                <a:lnTo>
                  <a:pt x="6350" y="9334"/>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1" name="Freeform 171"/>
          <p:cNvSpPr/>
          <p:nvPr/>
        </p:nvSpPr>
        <p:spPr>
          <a:xfrm>
            <a:off x="4527550" y="2266950"/>
            <a:ext cx="3702050" cy="3067050"/>
          </a:xfrm>
          <a:custGeom>
            <a:avLst/>
            <a:gdLst>
              <a:gd name="connsiteX0" fmla="*/ 6350 w 3702050"/>
              <a:gd name="connsiteY0" fmla="*/ 9334 h 3067050"/>
              <a:gd name="connsiteX1" fmla="*/ 3702050 w 3702050"/>
              <a:gd name="connsiteY1" fmla="*/ 9334 h 3067050"/>
              <a:gd name="connsiteX2" fmla="*/ 3702050 w 3702050"/>
              <a:gd name="connsiteY2" fmla="*/ 3071242 h 3067050"/>
              <a:gd name="connsiteX3" fmla="*/ 6350 w 3702050"/>
              <a:gd name="connsiteY3" fmla="*/ 3071242 h 3067050"/>
              <a:gd name="connsiteX4" fmla="*/ 6350 w 3702050"/>
              <a:gd name="connsiteY4" fmla="*/ 9334 h 306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3067050">
                <a:moveTo>
                  <a:pt x="6350" y="9334"/>
                </a:moveTo>
                <a:lnTo>
                  <a:pt x="3702050" y="9334"/>
                </a:lnTo>
                <a:lnTo>
                  <a:pt x="3702050" y="3071242"/>
                </a:lnTo>
                <a:lnTo>
                  <a:pt x="6350" y="3071242"/>
                </a:lnTo>
                <a:lnTo>
                  <a:pt x="6350" y="9334"/>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2" name="Freeform 172"/>
          <p:cNvSpPr/>
          <p:nvPr/>
        </p:nvSpPr>
        <p:spPr>
          <a:xfrm>
            <a:off x="8223250" y="2266950"/>
            <a:ext cx="3702050" cy="3067050"/>
          </a:xfrm>
          <a:custGeom>
            <a:avLst/>
            <a:gdLst>
              <a:gd name="connsiteX0" fmla="*/ 6350 w 3702050"/>
              <a:gd name="connsiteY0" fmla="*/ 9334 h 3067050"/>
              <a:gd name="connsiteX1" fmla="*/ 3702050 w 3702050"/>
              <a:gd name="connsiteY1" fmla="*/ 9334 h 3067050"/>
              <a:gd name="connsiteX2" fmla="*/ 3702050 w 3702050"/>
              <a:gd name="connsiteY2" fmla="*/ 3071242 h 3067050"/>
              <a:gd name="connsiteX3" fmla="*/ 6350 w 3702050"/>
              <a:gd name="connsiteY3" fmla="*/ 3071242 h 3067050"/>
              <a:gd name="connsiteX4" fmla="*/ 6350 w 3702050"/>
              <a:gd name="connsiteY4" fmla="*/ 9334 h 306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3067050">
                <a:moveTo>
                  <a:pt x="6350" y="9334"/>
                </a:moveTo>
                <a:lnTo>
                  <a:pt x="3702050" y="9334"/>
                </a:lnTo>
                <a:lnTo>
                  <a:pt x="3702050" y="3071242"/>
                </a:lnTo>
                <a:lnTo>
                  <a:pt x="6350" y="3071242"/>
                </a:lnTo>
                <a:lnTo>
                  <a:pt x="6350" y="9334"/>
                </a:lnTo>
                <a:close/>
              </a:path>
            </a:pathLst>
          </a:custGeom>
          <a:solidFill>
            <a:srgbClr val="E8E9F4">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3" name="Freeform 173"/>
          <p:cNvSpPr/>
          <p:nvPr/>
        </p:nvSpPr>
        <p:spPr>
          <a:xfrm>
            <a:off x="831850" y="5327650"/>
            <a:ext cx="3702050" cy="755650"/>
          </a:xfrm>
          <a:custGeom>
            <a:avLst/>
            <a:gdLst>
              <a:gd name="connsiteX0" fmla="*/ 6350 w 3702050"/>
              <a:gd name="connsiteY0" fmla="*/ 10542 h 755650"/>
              <a:gd name="connsiteX1" fmla="*/ 3702050 w 3702050"/>
              <a:gd name="connsiteY1" fmla="*/ 10542 h 755650"/>
              <a:gd name="connsiteX2" fmla="*/ 3702050 w 3702050"/>
              <a:gd name="connsiteY2" fmla="*/ 759016 h 755650"/>
              <a:gd name="connsiteX3" fmla="*/ 6350 w 3702050"/>
              <a:gd name="connsiteY3" fmla="*/ 759016 h 755650"/>
              <a:gd name="connsiteX4" fmla="*/ 6350 w 3702050"/>
              <a:gd name="connsiteY4" fmla="*/ 10542 h 75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755650">
                <a:moveTo>
                  <a:pt x="6350" y="10542"/>
                </a:moveTo>
                <a:lnTo>
                  <a:pt x="3702050" y="10542"/>
                </a:lnTo>
                <a:lnTo>
                  <a:pt x="3702050" y="759016"/>
                </a:lnTo>
                <a:lnTo>
                  <a:pt x="6350" y="759016"/>
                </a:lnTo>
                <a:lnTo>
                  <a:pt x="6350" y="10542"/>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4" name="Freeform 174"/>
          <p:cNvSpPr/>
          <p:nvPr/>
        </p:nvSpPr>
        <p:spPr>
          <a:xfrm>
            <a:off x="4527550" y="5327650"/>
            <a:ext cx="3702050" cy="755650"/>
          </a:xfrm>
          <a:custGeom>
            <a:avLst/>
            <a:gdLst>
              <a:gd name="connsiteX0" fmla="*/ 6350 w 3702050"/>
              <a:gd name="connsiteY0" fmla="*/ 10542 h 755650"/>
              <a:gd name="connsiteX1" fmla="*/ 3702050 w 3702050"/>
              <a:gd name="connsiteY1" fmla="*/ 10542 h 755650"/>
              <a:gd name="connsiteX2" fmla="*/ 3702050 w 3702050"/>
              <a:gd name="connsiteY2" fmla="*/ 759016 h 755650"/>
              <a:gd name="connsiteX3" fmla="*/ 6350 w 3702050"/>
              <a:gd name="connsiteY3" fmla="*/ 759016 h 755650"/>
              <a:gd name="connsiteX4" fmla="*/ 6350 w 3702050"/>
              <a:gd name="connsiteY4" fmla="*/ 10542 h 75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755650">
                <a:moveTo>
                  <a:pt x="6350" y="10542"/>
                </a:moveTo>
                <a:lnTo>
                  <a:pt x="3702050" y="10542"/>
                </a:lnTo>
                <a:lnTo>
                  <a:pt x="3702050" y="759016"/>
                </a:lnTo>
                <a:lnTo>
                  <a:pt x="6350" y="759016"/>
                </a:lnTo>
                <a:lnTo>
                  <a:pt x="6350" y="10542"/>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5" name="Freeform 175"/>
          <p:cNvSpPr/>
          <p:nvPr/>
        </p:nvSpPr>
        <p:spPr>
          <a:xfrm>
            <a:off x="8223250" y="5327650"/>
            <a:ext cx="3702050" cy="755650"/>
          </a:xfrm>
          <a:custGeom>
            <a:avLst/>
            <a:gdLst>
              <a:gd name="connsiteX0" fmla="*/ 6350 w 3702050"/>
              <a:gd name="connsiteY0" fmla="*/ 10542 h 755650"/>
              <a:gd name="connsiteX1" fmla="*/ 3702050 w 3702050"/>
              <a:gd name="connsiteY1" fmla="*/ 10542 h 755650"/>
              <a:gd name="connsiteX2" fmla="*/ 3702050 w 3702050"/>
              <a:gd name="connsiteY2" fmla="*/ 759016 h 755650"/>
              <a:gd name="connsiteX3" fmla="*/ 6350 w 3702050"/>
              <a:gd name="connsiteY3" fmla="*/ 759016 h 755650"/>
              <a:gd name="connsiteX4" fmla="*/ 6350 w 3702050"/>
              <a:gd name="connsiteY4" fmla="*/ 10542 h 75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050" h="755650">
                <a:moveTo>
                  <a:pt x="6350" y="10542"/>
                </a:moveTo>
                <a:lnTo>
                  <a:pt x="3702050" y="10542"/>
                </a:lnTo>
                <a:lnTo>
                  <a:pt x="3702050" y="759016"/>
                </a:lnTo>
                <a:lnTo>
                  <a:pt x="6350" y="759016"/>
                </a:lnTo>
                <a:lnTo>
                  <a:pt x="6350" y="10542"/>
                </a:lnTo>
                <a:close/>
              </a:path>
            </a:pathLst>
          </a:custGeom>
          <a:solidFill>
            <a:srgbClr val="CED4E9">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6" name="Freeform 176"/>
          <p:cNvSpPr/>
          <p:nvPr/>
        </p:nvSpPr>
        <p:spPr>
          <a:xfrm>
            <a:off x="4514850" y="755650"/>
            <a:ext cx="6350" cy="5327650"/>
          </a:xfrm>
          <a:custGeom>
            <a:avLst/>
            <a:gdLst>
              <a:gd name="connsiteX0" fmla="*/ 19042 w 6350"/>
              <a:gd name="connsiteY0" fmla="*/ 9397 h 5327650"/>
              <a:gd name="connsiteX1" fmla="*/ 19042 w 6350"/>
              <a:gd name="connsiteY1" fmla="*/ 5337356 h 5327650"/>
            </a:gdLst>
            <a:ahLst/>
            <a:cxnLst>
              <a:cxn ang="0">
                <a:pos x="connsiteX0" y="connsiteY0"/>
              </a:cxn>
              <a:cxn ang="0">
                <a:pos x="connsiteX1" y="connsiteY1"/>
              </a:cxn>
            </a:cxnLst>
            <a:rect l="l" t="t" r="r" b="b"/>
            <a:pathLst>
              <a:path w="6350" h="5327650">
                <a:moveTo>
                  <a:pt x="19042" y="9397"/>
                </a:moveTo>
                <a:lnTo>
                  <a:pt x="19042" y="5337356"/>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7" name="Freeform 177"/>
          <p:cNvSpPr/>
          <p:nvPr/>
        </p:nvSpPr>
        <p:spPr>
          <a:xfrm>
            <a:off x="8210550" y="755650"/>
            <a:ext cx="6350" cy="5327650"/>
          </a:xfrm>
          <a:custGeom>
            <a:avLst/>
            <a:gdLst>
              <a:gd name="connsiteX0" fmla="*/ 19035 w 6350"/>
              <a:gd name="connsiteY0" fmla="*/ 9397 h 5327650"/>
              <a:gd name="connsiteX1" fmla="*/ 19035 w 6350"/>
              <a:gd name="connsiteY1" fmla="*/ 5337356 h 5327650"/>
            </a:gdLst>
            <a:ahLst/>
            <a:cxnLst>
              <a:cxn ang="0">
                <a:pos x="connsiteX0" y="connsiteY0"/>
              </a:cxn>
              <a:cxn ang="0">
                <a:pos x="connsiteX1" y="connsiteY1"/>
              </a:cxn>
            </a:cxnLst>
            <a:rect l="l" t="t" r="r" b="b"/>
            <a:pathLst>
              <a:path w="6350" h="5327650">
                <a:moveTo>
                  <a:pt x="19035" y="9397"/>
                </a:moveTo>
                <a:lnTo>
                  <a:pt x="19035" y="5337356"/>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8" name="Freeform 178"/>
          <p:cNvSpPr/>
          <p:nvPr/>
        </p:nvSpPr>
        <p:spPr>
          <a:xfrm>
            <a:off x="806450" y="1111250"/>
            <a:ext cx="11118850" cy="44449"/>
          </a:xfrm>
          <a:custGeom>
            <a:avLst/>
            <a:gdLst>
              <a:gd name="connsiteX0" fmla="*/ 25399 w 11118850"/>
              <a:gd name="connsiteY0" fmla="*/ 30987 h 44449"/>
              <a:gd name="connsiteX1" fmla="*/ 11125178 w 11118850"/>
              <a:gd name="connsiteY1" fmla="*/ 30987 h 44449"/>
            </a:gdLst>
            <a:ahLst/>
            <a:cxnLst>
              <a:cxn ang="0">
                <a:pos x="connsiteX0" y="connsiteY0"/>
              </a:cxn>
              <a:cxn ang="0">
                <a:pos x="connsiteX1" y="connsiteY1"/>
              </a:cxn>
            </a:cxnLst>
            <a:rect l="l" t="t" r="r" b="b"/>
            <a:pathLst>
              <a:path w="11118850" h="44449">
                <a:moveTo>
                  <a:pt x="25399" y="30987"/>
                </a:moveTo>
                <a:lnTo>
                  <a:pt x="11125178" y="30987"/>
                </a:lnTo>
              </a:path>
            </a:pathLst>
          </a:custGeom>
          <a:ln w="380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9" name="Freeform 179"/>
          <p:cNvSpPr/>
          <p:nvPr/>
        </p:nvSpPr>
        <p:spPr>
          <a:xfrm>
            <a:off x="806450" y="2254250"/>
            <a:ext cx="11118850" cy="19049"/>
          </a:xfrm>
          <a:custGeom>
            <a:avLst/>
            <a:gdLst>
              <a:gd name="connsiteX0" fmla="*/ 25399 w 11118850"/>
              <a:gd name="connsiteY0" fmla="*/ 22031 h 19049"/>
              <a:gd name="connsiteX1" fmla="*/ 11125178 w 11118850"/>
              <a:gd name="connsiteY1" fmla="*/ 22031 h 19049"/>
            </a:gdLst>
            <a:ahLst/>
            <a:cxnLst>
              <a:cxn ang="0">
                <a:pos x="connsiteX0" y="connsiteY0"/>
              </a:cxn>
              <a:cxn ang="0">
                <a:pos x="connsiteX1" y="connsiteY1"/>
              </a:cxn>
            </a:cxnLst>
            <a:rect l="l" t="t" r="r" b="b"/>
            <a:pathLst>
              <a:path w="11118850" h="19049">
                <a:moveTo>
                  <a:pt x="25399" y="22031"/>
                </a:moveTo>
                <a:lnTo>
                  <a:pt x="11125178" y="22031"/>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0" name="Freeform 180"/>
          <p:cNvSpPr/>
          <p:nvPr/>
        </p:nvSpPr>
        <p:spPr>
          <a:xfrm>
            <a:off x="806450" y="5314950"/>
            <a:ext cx="11118850" cy="19049"/>
          </a:xfrm>
          <a:custGeom>
            <a:avLst/>
            <a:gdLst>
              <a:gd name="connsiteX0" fmla="*/ 25399 w 11118850"/>
              <a:gd name="connsiteY0" fmla="*/ 23233 h 19049"/>
              <a:gd name="connsiteX1" fmla="*/ 11125178 w 11118850"/>
              <a:gd name="connsiteY1" fmla="*/ 23233 h 19049"/>
            </a:gdLst>
            <a:ahLst/>
            <a:cxnLst>
              <a:cxn ang="0">
                <a:pos x="connsiteX0" y="connsiteY0"/>
              </a:cxn>
              <a:cxn ang="0">
                <a:pos x="connsiteX1" y="connsiteY1"/>
              </a:cxn>
            </a:cxnLst>
            <a:rect l="l" t="t" r="r" b="b"/>
            <a:pathLst>
              <a:path w="11118850" h="19049">
                <a:moveTo>
                  <a:pt x="25399" y="23233"/>
                </a:moveTo>
                <a:lnTo>
                  <a:pt x="11125178" y="23233"/>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1" name="Freeform 181"/>
          <p:cNvSpPr/>
          <p:nvPr/>
        </p:nvSpPr>
        <p:spPr>
          <a:xfrm>
            <a:off x="819150" y="742950"/>
            <a:ext cx="19049" cy="5340350"/>
          </a:xfrm>
          <a:custGeom>
            <a:avLst/>
            <a:gdLst>
              <a:gd name="connsiteX0" fmla="*/ 19050 w 19049"/>
              <a:gd name="connsiteY0" fmla="*/ 22097 h 5340350"/>
              <a:gd name="connsiteX1" fmla="*/ 19050 w 19049"/>
              <a:gd name="connsiteY1" fmla="*/ 5350056 h 5340350"/>
            </a:gdLst>
            <a:ahLst/>
            <a:cxnLst>
              <a:cxn ang="0">
                <a:pos x="connsiteX0" y="connsiteY0"/>
              </a:cxn>
              <a:cxn ang="0">
                <a:pos x="connsiteX1" y="connsiteY1"/>
              </a:cxn>
            </a:cxnLst>
            <a:rect l="l" t="t" r="r" b="b"/>
            <a:pathLst>
              <a:path w="19049" h="5340350">
                <a:moveTo>
                  <a:pt x="19050" y="22097"/>
                </a:moveTo>
                <a:lnTo>
                  <a:pt x="19050" y="5350056"/>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2" name="Freeform 182"/>
          <p:cNvSpPr/>
          <p:nvPr/>
        </p:nvSpPr>
        <p:spPr>
          <a:xfrm>
            <a:off x="11893550" y="742950"/>
            <a:ext cx="19049" cy="5340350"/>
          </a:xfrm>
          <a:custGeom>
            <a:avLst/>
            <a:gdLst>
              <a:gd name="connsiteX0" fmla="*/ 31728 w 19049"/>
              <a:gd name="connsiteY0" fmla="*/ 22097 h 5340350"/>
              <a:gd name="connsiteX1" fmla="*/ 31728 w 19049"/>
              <a:gd name="connsiteY1" fmla="*/ 5350056 h 5340350"/>
            </a:gdLst>
            <a:ahLst/>
            <a:cxnLst>
              <a:cxn ang="0">
                <a:pos x="connsiteX0" y="connsiteY0"/>
              </a:cxn>
              <a:cxn ang="0">
                <a:pos x="connsiteX1" y="connsiteY1"/>
              </a:cxn>
            </a:cxnLst>
            <a:rect l="l" t="t" r="r" b="b"/>
            <a:pathLst>
              <a:path w="19049" h="5340350">
                <a:moveTo>
                  <a:pt x="31728" y="22097"/>
                </a:moveTo>
                <a:lnTo>
                  <a:pt x="31728" y="5350056"/>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3" name="Freeform 183"/>
          <p:cNvSpPr/>
          <p:nvPr/>
        </p:nvSpPr>
        <p:spPr>
          <a:xfrm>
            <a:off x="806450" y="742950"/>
            <a:ext cx="11118850" cy="19049"/>
          </a:xfrm>
          <a:custGeom>
            <a:avLst/>
            <a:gdLst>
              <a:gd name="connsiteX0" fmla="*/ 25399 w 11118850"/>
              <a:gd name="connsiteY0" fmla="*/ 28447 h 19049"/>
              <a:gd name="connsiteX1" fmla="*/ 11125178 w 11118850"/>
              <a:gd name="connsiteY1" fmla="*/ 28447 h 19049"/>
            </a:gdLst>
            <a:ahLst/>
            <a:cxnLst>
              <a:cxn ang="0">
                <a:pos x="connsiteX0" y="connsiteY0"/>
              </a:cxn>
              <a:cxn ang="0">
                <a:pos x="connsiteX1" y="connsiteY1"/>
              </a:cxn>
            </a:cxnLst>
            <a:rect l="l" t="t" r="r" b="b"/>
            <a:pathLst>
              <a:path w="11118850" h="19049">
                <a:moveTo>
                  <a:pt x="25399" y="28447"/>
                </a:moveTo>
                <a:lnTo>
                  <a:pt x="11125178" y="28447"/>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4" name="Freeform 184"/>
          <p:cNvSpPr/>
          <p:nvPr/>
        </p:nvSpPr>
        <p:spPr>
          <a:xfrm>
            <a:off x="806450" y="6064250"/>
            <a:ext cx="11118850" cy="19049"/>
          </a:xfrm>
          <a:custGeom>
            <a:avLst/>
            <a:gdLst>
              <a:gd name="connsiteX0" fmla="*/ 25399 w 11118850"/>
              <a:gd name="connsiteY0" fmla="*/ 22406 h 19049"/>
              <a:gd name="connsiteX1" fmla="*/ 11125178 w 11118850"/>
              <a:gd name="connsiteY1" fmla="*/ 22406 h 19049"/>
            </a:gdLst>
            <a:ahLst/>
            <a:cxnLst>
              <a:cxn ang="0">
                <a:pos x="connsiteX0" y="connsiteY0"/>
              </a:cxn>
              <a:cxn ang="0">
                <a:pos x="connsiteX1" y="connsiteY1"/>
              </a:cxn>
            </a:cxnLst>
            <a:rect l="l" t="t" r="r" b="b"/>
            <a:pathLst>
              <a:path w="11118850" h="19049">
                <a:moveTo>
                  <a:pt x="25399" y="22406"/>
                </a:moveTo>
                <a:lnTo>
                  <a:pt x="11125178" y="22406"/>
                </a:lnTo>
              </a:path>
            </a:pathLst>
          </a:custGeom>
          <a:ln w="12699">
            <a:solidFill>
              <a:srgbClr val="FEFEF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5" name="TextBox 185"/>
          <p:cNvSpPr txBox="1"/>
          <p:nvPr/>
        </p:nvSpPr>
        <p:spPr>
          <a:xfrm>
            <a:off x="2721006" y="170639"/>
            <a:ext cx="6875364" cy="486060"/>
          </a:xfrm>
          <a:prstGeom prst="rect">
            <a:avLst/>
          </a:prstGeom>
          <a:noFill/>
        </p:spPr>
        <p:txBody>
          <a:bodyPr wrap="square" lIns="0" tIns="0" rIns="0" bIns="0" rtlCol="0">
            <a:spAutoFit/>
          </a:bodyPr>
          <a:lstStyle/>
          <a:p>
            <a:pPr marL="0">
              <a:lnSpc>
                <a:spcPct val="101250"/>
              </a:lnSpc>
            </a:pPr>
            <a:r>
              <a:rPr lang="en-US" altLang="zh-CN" sz="3150" b="1" dirty="0">
                <a:solidFill>
                  <a:srgbClr val="FE0000"/>
                </a:solidFill>
                <a:latin typeface="Calibri"/>
                <a:ea typeface="Calibri"/>
              </a:rPr>
              <a:t>Bảng</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1:</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Biểu</a:t>
            </a:r>
            <a:r>
              <a:rPr lang="en-US" altLang="zh-CN" sz="3150" b="1" spc="-89" dirty="0">
                <a:solidFill>
                  <a:srgbClr val="FE0000"/>
                </a:solidFill>
                <a:latin typeface="Calibri"/>
                <a:cs typeface="Calibri"/>
              </a:rPr>
              <a:t> </a:t>
            </a:r>
            <a:r>
              <a:rPr lang="en-US" altLang="zh-CN" sz="3150" b="1" dirty="0">
                <a:solidFill>
                  <a:srgbClr val="FE0000"/>
                </a:solidFill>
                <a:latin typeface="Calibri"/>
                <a:ea typeface="Calibri"/>
              </a:rPr>
              <a:t>hiện</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các</a:t>
            </a:r>
            <a:r>
              <a:rPr lang="en-US" altLang="zh-CN" sz="3150" b="1" spc="-89" dirty="0">
                <a:solidFill>
                  <a:srgbClr val="FE0000"/>
                </a:solidFill>
                <a:latin typeface="Calibri"/>
                <a:cs typeface="Calibri"/>
              </a:rPr>
              <a:t> </a:t>
            </a:r>
            <a:r>
              <a:rPr lang="en-US" altLang="zh-CN" sz="3150" b="1" dirty="0">
                <a:solidFill>
                  <a:srgbClr val="FE0000"/>
                </a:solidFill>
                <a:latin typeface="Calibri"/>
                <a:ea typeface="Calibri"/>
              </a:rPr>
              <a:t>thể</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sốt</a:t>
            </a:r>
            <a:r>
              <a:rPr lang="en-US" altLang="zh-CN" sz="3150" b="1" spc="-85" dirty="0">
                <a:solidFill>
                  <a:srgbClr val="FE0000"/>
                </a:solidFill>
                <a:latin typeface="Calibri"/>
                <a:cs typeface="Calibri"/>
              </a:rPr>
              <a:t> </a:t>
            </a:r>
            <a:r>
              <a:rPr lang="en-US" altLang="zh-CN" sz="3150" b="1" dirty="0">
                <a:solidFill>
                  <a:srgbClr val="FE0000"/>
                </a:solidFill>
                <a:latin typeface="Calibri"/>
                <a:ea typeface="Calibri"/>
              </a:rPr>
              <a:t>rét</a:t>
            </a:r>
            <a:r>
              <a:rPr lang="en-US" altLang="zh-CN" sz="3150" b="1" spc="-89" dirty="0">
                <a:solidFill>
                  <a:srgbClr val="FE0000"/>
                </a:solidFill>
                <a:latin typeface="Calibri"/>
                <a:cs typeface="Calibri"/>
              </a:rPr>
              <a:t> </a:t>
            </a:r>
            <a:r>
              <a:rPr lang="en-US" altLang="zh-CN" sz="3150" b="1" dirty="0">
                <a:solidFill>
                  <a:srgbClr val="FE0000"/>
                </a:solidFill>
                <a:latin typeface="Calibri"/>
                <a:ea typeface="Calibri"/>
              </a:rPr>
              <a:t>nặng</a:t>
            </a:r>
            <a:r>
              <a:rPr lang="en-US" altLang="zh-CN" sz="3150" b="1" spc="-90" dirty="0">
                <a:solidFill>
                  <a:srgbClr val="FE0000"/>
                </a:solidFill>
                <a:latin typeface="Calibri"/>
                <a:cs typeface="Calibri"/>
              </a:rPr>
              <a:t> </a:t>
            </a:r>
            <a:r>
              <a:rPr lang="en-US" altLang="zh-CN" sz="3150" b="1" dirty="0">
                <a:solidFill>
                  <a:srgbClr val="FE0000"/>
                </a:solidFill>
                <a:latin typeface="Calibri"/>
                <a:ea typeface="Calibri"/>
              </a:rPr>
              <a:t>(tt)</a:t>
            </a:r>
          </a:p>
        </p:txBody>
      </p:sp>
      <p:sp>
        <p:nvSpPr>
          <p:cNvPr id="186" name="TextBox 186"/>
          <p:cNvSpPr txBox="1"/>
          <p:nvPr/>
        </p:nvSpPr>
        <p:spPr>
          <a:xfrm>
            <a:off x="2142331" y="800769"/>
            <a:ext cx="8719616" cy="340868"/>
          </a:xfrm>
          <a:prstGeom prst="rect">
            <a:avLst/>
          </a:prstGeom>
          <a:noFill/>
        </p:spPr>
        <p:txBody>
          <a:bodyPr wrap="square" lIns="0" tIns="0" rIns="0" bIns="0" rtlCol="0">
            <a:spAutoFit/>
          </a:bodyPr>
          <a:lstStyle/>
          <a:p>
            <a:pPr marL="0">
              <a:lnSpc>
                <a:spcPct val="101666"/>
              </a:lnSpc>
              <a:tabLst>
                <a:tab pos="3391693" algn="l"/>
                <a:tab pos="7277893" algn="l"/>
              </a:tabLst>
            </a:pPr>
            <a:r>
              <a:rPr lang="en-US" altLang="zh-CN" sz="2200" b="1" dirty="0">
                <a:solidFill>
                  <a:srgbClr val="FEFEFE"/>
                </a:solidFill>
                <a:latin typeface="Calibri"/>
                <a:ea typeface="Calibri"/>
              </a:rPr>
              <a:t>Biểu</a:t>
            </a:r>
            <a:r>
              <a:rPr lang="en-US" altLang="zh-CN" sz="2200" b="1" dirty="0">
                <a:solidFill>
                  <a:srgbClr val="FEFEFE"/>
                </a:solidFill>
                <a:latin typeface="Calibri"/>
                <a:cs typeface="Calibri"/>
              </a:rPr>
              <a:t> </a:t>
            </a:r>
            <a:r>
              <a:rPr lang="en-US" altLang="zh-CN" sz="2200" b="1" dirty="0">
                <a:solidFill>
                  <a:srgbClr val="FEFEFE"/>
                </a:solidFill>
                <a:latin typeface="Calibri"/>
                <a:ea typeface="Calibri"/>
              </a:rPr>
              <a:t>hiện	Cách</a:t>
            </a:r>
            <a:r>
              <a:rPr lang="en-US" altLang="zh-CN" sz="2200" b="1" dirty="0">
                <a:solidFill>
                  <a:srgbClr val="FEFEFE"/>
                </a:solidFill>
                <a:latin typeface="Calibri"/>
                <a:cs typeface="Calibri"/>
              </a:rPr>
              <a:t> </a:t>
            </a:r>
            <a:r>
              <a:rPr lang="en-US" altLang="zh-CN" sz="2200" b="1" dirty="0">
                <a:solidFill>
                  <a:srgbClr val="FEFEFE"/>
                </a:solidFill>
                <a:latin typeface="Calibri"/>
                <a:ea typeface="Calibri"/>
              </a:rPr>
              <a:t>nhận</a:t>
            </a:r>
            <a:r>
              <a:rPr lang="en-US" altLang="zh-CN" sz="2200" b="1" spc="-20" dirty="0">
                <a:solidFill>
                  <a:srgbClr val="FEFEFE"/>
                </a:solidFill>
                <a:latin typeface="Calibri"/>
                <a:cs typeface="Calibri"/>
              </a:rPr>
              <a:t> </a:t>
            </a:r>
            <a:r>
              <a:rPr lang="en-US" altLang="zh-CN" sz="2200" b="1" dirty="0">
                <a:solidFill>
                  <a:srgbClr val="FEFEFE"/>
                </a:solidFill>
                <a:latin typeface="Calibri"/>
                <a:ea typeface="Calibri"/>
              </a:rPr>
              <a:t>biết	Xét</a:t>
            </a:r>
            <a:r>
              <a:rPr lang="en-US" altLang="zh-CN" sz="2200" b="1" spc="-110" dirty="0">
                <a:solidFill>
                  <a:srgbClr val="FEFEFE"/>
                </a:solidFill>
                <a:latin typeface="Calibri"/>
                <a:cs typeface="Calibri"/>
              </a:rPr>
              <a:t> </a:t>
            </a:r>
            <a:r>
              <a:rPr lang="en-US" altLang="zh-CN" sz="2200" b="1" dirty="0">
                <a:solidFill>
                  <a:srgbClr val="FEFEFE"/>
                </a:solidFill>
                <a:latin typeface="Calibri"/>
                <a:ea typeface="Calibri"/>
              </a:rPr>
              <a:t>nghiệm</a:t>
            </a:r>
          </a:p>
        </p:txBody>
      </p:sp>
      <p:sp>
        <p:nvSpPr>
          <p:cNvPr id="187" name="TextBox 187"/>
          <p:cNvSpPr txBox="1"/>
          <p:nvPr/>
        </p:nvSpPr>
        <p:spPr>
          <a:xfrm>
            <a:off x="906780" y="1553626"/>
            <a:ext cx="1739924"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Thể</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xuất</a:t>
            </a:r>
            <a:r>
              <a:rPr lang="en-US" altLang="zh-CN" sz="2200" b="1" spc="-104" dirty="0">
                <a:solidFill>
                  <a:srgbClr val="FE0000"/>
                </a:solidFill>
                <a:latin typeface="Calibri"/>
                <a:cs typeface="Calibri"/>
              </a:rPr>
              <a:t> </a:t>
            </a:r>
            <a:r>
              <a:rPr lang="en-US" altLang="zh-CN" sz="2200" b="1" dirty="0">
                <a:solidFill>
                  <a:srgbClr val="FE0000"/>
                </a:solidFill>
                <a:latin typeface="Calibri"/>
                <a:ea typeface="Calibri"/>
              </a:rPr>
              <a:t>huyết</a:t>
            </a:r>
          </a:p>
        </p:txBody>
      </p:sp>
      <p:sp>
        <p:nvSpPr>
          <p:cNvPr id="188" name="TextBox 188"/>
          <p:cNvSpPr txBox="1"/>
          <p:nvPr/>
        </p:nvSpPr>
        <p:spPr>
          <a:xfrm>
            <a:off x="4602479" y="1169577"/>
            <a:ext cx="3634209" cy="1133856"/>
          </a:xfrm>
          <a:prstGeom prst="rect">
            <a:avLst/>
          </a:prstGeom>
          <a:noFill/>
        </p:spPr>
        <p:txBody>
          <a:bodyPr wrap="square" lIns="0" tIns="0" rIns="0" bIns="0" rtlCol="0">
            <a:spAutoFit/>
          </a:bodyPr>
          <a:lstStyle/>
          <a:p>
            <a:pPr marL="0" indent="25400" hangingPunct="0">
              <a:lnSpc>
                <a:spcPct val="112500"/>
              </a:lnSpc>
            </a:pPr>
            <a:r>
              <a:rPr lang="en-US" altLang="zh-CN" sz="2200" spc="40" dirty="0">
                <a:solidFill>
                  <a:srgbClr val="000000"/>
                </a:solidFill>
                <a:latin typeface="Calibri"/>
                <a:ea typeface="Calibri"/>
              </a:rPr>
              <a:t>Xu</a:t>
            </a:r>
            <a:r>
              <a:rPr lang="en-US" altLang="zh-CN" sz="2200" spc="34" dirty="0">
                <a:solidFill>
                  <a:srgbClr val="000000"/>
                </a:solidFill>
                <a:latin typeface="Calibri"/>
                <a:ea typeface="Calibri"/>
              </a:rPr>
              <a:t>ấ</a:t>
            </a:r>
            <a:r>
              <a:rPr lang="en-US" altLang="zh-CN" sz="2200" spc="30" dirty="0">
                <a:solidFill>
                  <a:srgbClr val="000000"/>
                </a:solidFill>
                <a:latin typeface="Calibri"/>
                <a:ea typeface="Calibri"/>
              </a:rPr>
              <a:t>t</a:t>
            </a:r>
            <a:r>
              <a:rPr lang="en-US" altLang="zh-CN" sz="2200" spc="15" dirty="0">
                <a:solidFill>
                  <a:srgbClr val="000000"/>
                </a:solidFill>
                <a:latin typeface="Calibri"/>
                <a:cs typeface="Calibri"/>
              </a:rPr>
              <a:t> </a:t>
            </a:r>
            <a:r>
              <a:rPr lang="en-US" altLang="zh-CN" sz="2200" spc="34" dirty="0">
                <a:solidFill>
                  <a:srgbClr val="000000"/>
                </a:solidFill>
                <a:latin typeface="Calibri"/>
                <a:ea typeface="Calibri"/>
              </a:rPr>
              <a:t>huy</a:t>
            </a:r>
            <a:r>
              <a:rPr lang="en-US" altLang="zh-CN" sz="2200" spc="50" dirty="0">
                <a:solidFill>
                  <a:srgbClr val="000000"/>
                </a:solidFill>
                <a:latin typeface="Calibri"/>
                <a:ea typeface="Calibri"/>
              </a:rPr>
              <a:t>ế</a:t>
            </a:r>
            <a:r>
              <a:rPr lang="en-US" altLang="zh-CN" sz="2200" spc="25" dirty="0">
                <a:solidFill>
                  <a:srgbClr val="000000"/>
                </a:solidFill>
                <a:latin typeface="Calibri"/>
                <a:ea typeface="Calibri"/>
              </a:rPr>
              <a:t>t</a:t>
            </a:r>
            <a:r>
              <a:rPr lang="en-US" altLang="zh-CN" sz="2200" spc="20" dirty="0">
                <a:solidFill>
                  <a:srgbClr val="000000"/>
                </a:solidFill>
                <a:latin typeface="Calibri"/>
                <a:cs typeface="Calibri"/>
              </a:rPr>
              <a:t> </a:t>
            </a:r>
            <a:r>
              <a:rPr lang="en-US" altLang="zh-CN" sz="2200" spc="34" dirty="0">
                <a:solidFill>
                  <a:srgbClr val="000000"/>
                </a:solidFill>
                <a:latin typeface="Calibri"/>
                <a:ea typeface="Calibri"/>
              </a:rPr>
              <a:t>(êu</a:t>
            </a:r>
            <a:r>
              <a:rPr lang="en-US" altLang="zh-CN" sz="2200" spc="15" dirty="0">
                <a:solidFill>
                  <a:srgbClr val="000000"/>
                </a:solidFill>
                <a:latin typeface="Calibri"/>
                <a:cs typeface="Calibri"/>
              </a:rPr>
              <a:t> </a:t>
            </a:r>
            <a:r>
              <a:rPr lang="en-US" altLang="zh-CN" sz="2200" spc="40" dirty="0">
                <a:solidFill>
                  <a:srgbClr val="000000"/>
                </a:solidFill>
                <a:latin typeface="Calibri"/>
                <a:ea typeface="Calibri"/>
              </a:rPr>
              <a:t>hoá</a:t>
            </a:r>
            <a:r>
              <a:rPr lang="en-US" altLang="zh-CN" sz="2200" spc="20" dirty="0">
                <a:solidFill>
                  <a:srgbClr val="000000"/>
                </a:solidFill>
                <a:latin typeface="Calibri"/>
                <a:ea typeface="Calibri"/>
              </a:rPr>
              <a:t>,</a:t>
            </a:r>
            <a:r>
              <a:rPr lang="en-US" altLang="zh-CN" sz="2200" spc="20" dirty="0">
                <a:solidFill>
                  <a:srgbClr val="000000"/>
                </a:solidFill>
                <a:latin typeface="Calibri"/>
                <a:cs typeface="Calibri"/>
              </a:rPr>
              <a:t> </a:t>
            </a:r>
            <a:r>
              <a:rPr lang="en-US" altLang="zh-CN" sz="2200" spc="60" dirty="0">
                <a:solidFill>
                  <a:srgbClr val="000000"/>
                </a:solidFill>
                <a:latin typeface="Calibri"/>
                <a:ea typeface="Calibri"/>
              </a:rPr>
              <a:t>m</a:t>
            </a:r>
            <a:r>
              <a:rPr lang="en-US" altLang="zh-CN" sz="2200" spc="44" dirty="0">
                <a:solidFill>
                  <a:srgbClr val="000000"/>
                </a:solidFill>
                <a:latin typeface="Calibri"/>
                <a:ea typeface="Calibri"/>
              </a:rPr>
              <a:t>ũ</a:t>
            </a:r>
            <a:r>
              <a:rPr lang="en-US" altLang="zh-CN" sz="2200" spc="15" dirty="0">
                <a:solidFill>
                  <a:srgbClr val="000000"/>
                </a:solidFill>
                <a:latin typeface="Calibri"/>
                <a:ea typeface="Calibri"/>
              </a:rPr>
              <a:t>i,</a:t>
            </a:r>
            <a:r>
              <a:rPr lang="en-US" altLang="zh-CN" sz="2200" spc="15" dirty="0">
                <a:solidFill>
                  <a:srgbClr val="000000"/>
                </a:solidFill>
                <a:latin typeface="Calibri"/>
                <a:cs typeface="Calibri"/>
              </a:rPr>
              <a:t> </a:t>
            </a:r>
            <a:r>
              <a:rPr lang="en-US" altLang="zh-CN" sz="2200" spc="40" dirty="0">
                <a:solidFill>
                  <a:srgbClr val="000000"/>
                </a:solidFill>
                <a:latin typeface="Calibri"/>
                <a:ea typeface="Calibri"/>
              </a:rPr>
              <a:t>chân</a:t>
            </a:r>
            <a:r>
              <a:rPr lang="en-US" altLang="zh-CN" sz="2200" dirty="0">
                <a:solidFill>
                  <a:srgbClr val="000000"/>
                </a:solidFill>
                <a:latin typeface="Calibri"/>
                <a:cs typeface="Calibri"/>
              </a:rPr>
              <a:t> </a:t>
            </a:r>
            <a:r>
              <a:rPr lang="en-US" altLang="zh-CN" sz="2200" spc="100" dirty="0">
                <a:solidFill>
                  <a:srgbClr val="000000"/>
                </a:solidFill>
                <a:latin typeface="Calibri"/>
                <a:ea typeface="Calibri"/>
              </a:rPr>
              <a:t>răng</a:t>
            </a:r>
            <a:r>
              <a:rPr lang="en-US" altLang="zh-CN" sz="2200" spc="55" dirty="0">
                <a:solidFill>
                  <a:srgbClr val="000000"/>
                </a:solidFill>
                <a:latin typeface="Calibri"/>
                <a:cs typeface="Calibri"/>
              </a:rPr>
              <a:t> </a:t>
            </a:r>
            <a:r>
              <a:rPr lang="en-US" altLang="zh-CN" sz="2200" spc="120" dirty="0">
                <a:solidFill>
                  <a:srgbClr val="000000"/>
                </a:solidFill>
                <a:latin typeface="Calibri"/>
                <a:ea typeface="Calibri"/>
              </a:rPr>
              <a:t>ho</a:t>
            </a:r>
            <a:r>
              <a:rPr lang="en-US" altLang="zh-CN" sz="2200" spc="104" dirty="0">
                <a:solidFill>
                  <a:srgbClr val="000000"/>
                </a:solidFill>
                <a:latin typeface="Calibri"/>
                <a:ea typeface="Calibri"/>
              </a:rPr>
              <a:t>ặ</a:t>
            </a:r>
            <a:r>
              <a:rPr lang="en-US" altLang="zh-CN" sz="2200" spc="94" dirty="0">
                <a:solidFill>
                  <a:srgbClr val="000000"/>
                </a:solidFill>
                <a:latin typeface="Calibri"/>
                <a:ea typeface="Calibri"/>
              </a:rPr>
              <a:t>c</a:t>
            </a:r>
            <a:r>
              <a:rPr lang="en-US" altLang="zh-CN" sz="2200" spc="55" dirty="0">
                <a:solidFill>
                  <a:srgbClr val="000000"/>
                </a:solidFill>
                <a:latin typeface="Calibri"/>
                <a:cs typeface="Calibri"/>
              </a:rPr>
              <a:t> </a:t>
            </a:r>
            <a:r>
              <a:rPr lang="en-US" altLang="zh-CN" sz="2200" spc="94" dirty="0">
                <a:solidFill>
                  <a:srgbClr val="000000"/>
                </a:solidFill>
                <a:latin typeface="Calibri"/>
                <a:ea typeface="Calibri"/>
              </a:rPr>
              <a:t>c</a:t>
            </a:r>
            <a:r>
              <a:rPr lang="en-US" altLang="zh-CN" sz="2200" spc="104" dirty="0">
                <a:solidFill>
                  <a:srgbClr val="000000"/>
                </a:solidFill>
                <a:latin typeface="Calibri"/>
                <a:ea typeface="Calibri"/>
              </a:rPr>
              <a:t>á</a:t>
            </a:r>
            <a:r>
              <a:rPr lang="en-US" altLang="zh-CN" sz="2200" spc="94" dirty="0">
                <a:solidFill>
                  <a:srgbClr val="000000"/>
                </a:solidFill>
                <a:latin typeface="Calibri"/>
                <a:ea typeface="Calibri"/>
              </a:rPr>
              <a:t>c</a:t>
            </a:r>
            <a:r>
              <a:rPr lang="en-US" altLang="zh-CN" sz="2200" spc="55" dirty="0">
                <a:solidFill>
                  <a:srgbClr val="000000"/>
                </a:solidFill>
                <a:latin typeface="Calibri"/>
                <a:cs typeface="Calibri"/>
              </a:rPr>
              <a:t> </a:t>
            </a:r>
            <a:r>
              <a:rPr lang="en-US" altLang="zh-CN" sz="2200" spc="94" dirty="0">
                <a:solidFill>
                  <a:srgbClr val="000000"/>
                </a:solidFill>
                <a:latin typeface="Calibri"/>
                <a:ea typeface="Calibri"/>
              </a:rPr>
              <a:t>nơi</a:t>
            </a:r>
            <a:r>
              <a:rPr lang="en-US" altLang="zh-CN" sz="2200" spc="55" dirty="0">
                <a:solidFill>
                  <a:srgbClr val="000000"/>
                </a:solidFill>
                <a:latin typeface="Calibri"/>
                <a:cs typeface="Calibri"/>
              </a:rPr>
              <a:t> </a:t>
            </a:r>
            <a:r>
              <a:rPr lang="en-US" altLang="zh-CN" sz="2200" spc="120" dirty="0">
                <a:solidFill>
                  <a:srgbClr val="000000"/>
                </a:solidFill>
                <a:latin typeface="Calibri"/>
                <a:ea typeface="Calibri"/>
              </a:rPr>
              <a:t>(êm</a:t>
            </a:r>
            <a:r>
              <a:rPr lang="en-US" altLang="zh-CN" sz="2200" spc="55" dirty="0">
                <a:solidFill>
                  <a:srgbClr val="000000"/>
                </a:solidFill>
                <a:latin typeface="Calibri"/>
                <a:cs typeface="Calibri"/>
              </a:rPr>
              <a:t> </a:t>
            </a:r>
            <a:r>
              <a:rPr lang="en-US" altLang="zh-CN" sz="2200" spc="85" dirty="0">
                <a:solidFill>
                  <a:srgbClr val="000000"/>
                </a:solidFill>
                <a:latin typeface="Calibri"/>
                <a:ea typeface="Calibri"/>
              </a:rPr>
              <a:t>chích,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bầm,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xuất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huyết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dưới</a:t>
            </a:r>
            <a:r>
              <a:rPr lang="en-US" altLang="zh-CN" sz="2200" spc="-125" dirty="0">
                <a:solidFill>
                  <a:srgbClr val="000000"/>
                </a:solidFill>
                <a:latin typeface="Calibri"/>
                <a:cs typeface="Calibri"/>
              </a:rPr>
              <a:t> </a:t>
            </a:r>
            <a:r>
              <a:rPr lang="en-US" altLang="zh-CN" sz="2200" dirty="0">
                <a:solidFill>
                  <a:srgbClr val="000000"/>
                </a:solidFill>
                <a:latin typeface="Calibri"/>
                <a:ea typeface="Calibri"/>
              </a:rPr>
              <a:t>da</a:t>
            </a:r>
          </a:p>
        </p:txBody>
      </p:sp>
      <p:sp>
        <p:nvSpPr>
          <p:cNvPr id="189" name="TextBox 189"/>
          <p:cNvSpPr txBox="1"/>
          <p:nvPr/>
        </p:nvSpPr>
        <p:spPr>
          <a:xfrm>
            <a:off x="8298180" y="1169577"/>
            <a:ext cx="3634122" cy="762000"/>
          </a:xfrm>
          <a:prstGeom prst="rect">
            <a:avLst/>
          </a:prstGeom>
          <a:noFill/>
        </p:spPr>
        <p:txBody>
          <a:bodyPr wrap="square" lIns="0" tIns="0" rIns="0" bIns="0" rtlCol="0">
            <a:spAutoFit/>
          </a:bodyPr>
          <a:lstStyle/>
          <a:p>
            <a:pPr marL="0" hangingPunct="0">
              <a:lnSpc>
                <a:spcPct val="113333"/>
              </a:lnSpc>
            </a:pPr>
            <a:r>
              <a:rPr lang="en-US" altLang="zh-CN" sz="2200" dirty="0">
                <a:solidFill>
                  <a:srgbClr val="000000"/>
                </a:solidFill>
                <a:latin typeface="Calibri"/>
                <a:ea typeface="Calibri"/>
              </a:rPr>
              <a:t>Test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đông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máu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nội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mạch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rải</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rác</a:t>
            </a:r>
            <a:r>
              <a:rPr lang="en-US" altLang="zh-CN" sz="2200" dirty="0">
                <a:solidFill>
                  <a:srgbClr val="000000"/>
                </a:solidFill>
                <a:latin typeface="Calibri"/>
                <a:cs typeface="Calibri"/>
              </a:rPr>
              <a:t> </a:t>
            </a:r>
            <a:r>
              <a:rPr lang="en-US" altLang="zh-CN" sz="2200" spc="-40" dirty="0">
                <a:solidFill>
                  <a:srgbClr val="000000"/>
                </a:solidFill>
                <a:latin typeface="Calibri"/>
                <a:ea typeface="Calibri"/>
              </a:rPr>
              <a:t>(DIC)</a:t>
            </a:r>
            <a:r>
              <a:rPr lang="en-US" altLang="zh-CN" sz="2200" spc="-20" dirty="0">
                <a:solidFill>
                  <a:srgbClr val="000000"/>
                </a:solidFill>
                <a:latin typeface="Calibri"/>
                <a:cs typeface="Calibri"/>
              </a:rPr>
              <a:t> </a:t>
            </a:r>
            <a:r>
              <a:rPr lang="en-US" altLang="zh-CN" sz="2200" spc="-50" dirty="0">
                <a:solidFill>
                  <a:srgbClr val="000000"/>
                </a:solidFill>
                <a:latin typeface="Calibri"/>
                <a:ea typeface="Calibri"/>
              </a:rPr>
              <a:t>dương</a:t>
            </a:r>
            <a:r>
              <a:rPr lang="en-US" altLang="zh-CN" sz="2200" spc="-25" dirty="0">
                <a:solidFill>
                  <a:srgbClr val="000000"/>
                </a:solidFill>
                <a:latin typeface="Calibri"/>
                <a:cs typeface="Calibri"/>
              </a:rPr>
              <a:t> </a:t>
            </a:r>
            <a:r>
              <a:rPr lang="en-US" altLang="zh-CN" sz="2200" spc="-60" dirty="0">
                <a:solidFill>
                  <a:srgbClr val="000000"/>
                </a:solidFill>
                <a:latin typeface="Calibri"/>
                <a:ea typeface="Calibri"/>
              </a:rPr>
              <a:t>Mnh</a:t>
            </a:r>
            <a:r>
              <a:rPr lang="en-US" altLang="zh-CN" sz="2200" spc="-20" dirty="0">
                <a:solidFill>
                  <a:srgbClr val="000000"/>
                </a:solidFill>
                <a:latin typeface="Calibri"/>
                <a:ea typeface="Calibri"/>
              </a:rPr>
              <a:t>.</a:t>
            </a:r>
          </a:p>
        </p:txBody>
      </p:sp>
      <p:sp>
        <p:nvSpPr>
          <p:cNvPr id="190" name="TextBox 190"/>
          <p:cNvSpPr txBox="1"/>
          <p:nvPr/>
        </p:nvSpPr>
        <p:spPr>
          <a:xfrm>
            <a:off x="4627879" y="2303434"/>
            <a:ext cx="7355557" cy="340868"/>
          </a:xfrm>
          <a:prstGeom prst="rect">
            <a:avLst/>
          </a:prstGeom>
          <a:noFill/>
        </p:spPr>
        <p:txBody>
          <a:bodyPr wrap="square" lIns="0" tIns="0" rIns="0" bIns="0" rtlCol="0">
            <a:spAutoFit/>
          </a:bodyPr>
          <a:lstStyle/>
          <a:p>
            <a:pPr marL="0">
              <a:lnSpc>
                <a:spcPct val="101666"/>
              </a:lnSpc>
            </a:pPr>
            <a:r>
              <a:rPr lang="en-US" altLang="zh-CN" sz="2200" dirty="0">
                <a:solidFill>
                  <a:srgbClr val="000000"/>
                </a:solidFill>
                <a:latin typeface="Calibri"/>
                <a:ea typeface="Calibri"/>
              </a:rPr>
              <a:t>Mất</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nước:</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dấu</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véo</a:t>
            </a:r>
            <a:r>
              <a:rPr lang="en-US" altLang="zh-CN" sz="2200" spc="120" dirty="0">
                <a:solidFill>
                  <a:srgbClr val="000000"/>
                </a:solidFill>
                <a:latin typeface="Calibri"/>
                <a:cs typeface="Calibri"/>
              </a:rPr>
              <a:t> </a:t>
            </a:r>
            <a:r>
              <a:rPr lang="en-US" altLang="zh-CN" sz="2200" dirty="0">
                <a:solidFill>
                  <a:srgbClr val="000000"/>
                </a:solidFill>
                <a:latin typeface="Calibri"/>
                <a:ea typeface="Calibri"/>
              </a:rPr>
              <a:t>da</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mất</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lâu,</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pH</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động</a:t>
            </a:r>
            <a:r>
              <a:rPr lang="en-US" altLang="zh-CN" sz="2200" spc="120" dirty="0">
                <a:solidFill>
                  <a:srgbClr val="000000"/>
                </a:solidFill>
                <a:latin typeface="Calibri"/>
                <a:cs typeface="Calibri"/>
              </a:rPr>
              <a:t>  </a:t>
            </a:r>
            <a:r>
              <a:rPr lang="en-US" altLang="zh-CN" sz="2200" dirty="0">
                <a:solidFill>
                  <a:srgbClr val="000000"/>
                </a:solidFill>
                <a:latin typeface="Calibri"/>
                <a:ea typeface="Calibri"/>
              </a:rPr>
              <a:t>mạch</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&lt;</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7,35</a:t>
            </a:r>
            <a:r>
              <a:rPr lang="en-US" altLang="zh-CN" sz="2200" spc="120" dirty="0">
                <a:solidFill>
                  <a:srgbClr val="000000"/>
                </a:solidFill>
                <a:latin typeface="Calibri"/>
                <a:cs typeface="Calibri"/>
              </a:rPr>
              <a:t>  </a:t>
            </a:r>
            <a:r>
              <a:rPr lang="en-US" altLang="zh-CN" sz="2200" dirty="0">
                <a:solidFill>
                  <a:srgbClr val="000000"/>
                </a:solidFill>
                <a:latin typeface="Calibri"/>
                <a:ea typeface="Calibri"/>
              </a:rPr>
              <a:t>hoặc</a:t>
            </a:r>
          </a:p>
        </p:txBody>
      </p:sp>
      <p:sp>
        <p:nvSpPr>
          <p:cNvPr id="191" name="TextBox 191"/>
          <p:cNvSpPr txBox="1"/>
          <p:nvPr/>
        </p:nvSpPr>
        <p:spPr>
          <a:xfrm>
            <a:off x="4602479" y="2684434"/>
            <a:ext cx="7379875" cy="340868"/>
          </a:xfrm>
          <a:prstGeom prst="rect">
            <a:avLst/>
          </a:prstGeom>
          <a:noFill/>
        </p:spPr>
        <p:txBody>
          <a:bodyPr wrap="square" lIns="0" tIns="0" rIns="0" bIns="0" rtlCol="0">
            <a:spAutoFit/>
          </a:bodyPr>
          <a:lstStyle/>
          <a:p>
            <a:pPr marL="0">
              <a:lnSpc>
                <a:spcPct val="101666"/>
              </a:lnSpc>
              <a:tabLst>
                <a:tab pos="5345684" algn="l"/>
                <a:tab pos="5777991" algn="l"/>
                <a:tab pos="6353175" algn="l"/>
              </a:tabLst>
            </a:pPr>
            <a:r>
              <a:rPr lang="en-US" altLang="zh-CN" sz="2200" dirty="0">
                <a:solidFill>
                  <a:srgbClr val="000000"/>
                </a:solidFill>
                <a:latin typeface="Calibri"/>
                <a:ea typeface="Calibri"/>
              </a:rPr>
              <a:t>áp</a:t>
            </a:r>
            <a:r>
              <a:rPr lang="en-US" altLang="zh-CN" sz="2200" spc="100" dirty="0">
                <a:solidFill>
                  <a:srgbClr val="000000"/>
                </a:solidFill>
                <a:latin typeface="Calibri"/>
                <a:cs typeface="Calibri"/>
              </a:rPr>
              <a:t>  </a:t>
            </a:r>
            <a:r>
              <a:rPr lang="en-US" altLang="zh-CN" sz="2200" dirty="0">
                <a:solidFill>
                  <a:srgbClr val="000000"/>
                </a:solidFill>
                <a:latin typeface="Calibri"/>
                <a:ea typeface="Calibri"/>
              </a:rPr>
              <a:t>lực</a:t>
            </a:r>
            <a:r>
              <a:rPr lang="en-US" altLang="zh-CN" sz="2200" spc="100" dirty="0">
                <a:solidFill>
                  <a:srgbClr val="000000"/>
                </a:solidFill>
                <a:latin typeface="Calibri"/>
                <a:cs typeface="Calibri"/>
              </a:rPr>
              <a:t>  </a:t>
            </a:r>
            <a:r>
              <a:rPr lang="en-US" altLang="zh-CN" sz="2200" dirty="0">
                <a:solidFill>
                  <a:srgbClr val="000000"/>
                </a:solidFill>
                <a:latin typeface="Calibri"/>
                <a:ea typeface="Calibri"/>
              </a:rPr>
              <a:t>Vnh</a:t>
            </a:r>
            <a:r>
              <a:rPr lang="en-US" altLang="zh-CN" sz="2200" spc="100" dirty="0">
                <a:solidFill>
                  <a:srgbClr val="000000"/>
                </a:solidFill>
                <a:latin typeface="Calibri"/>
                <a:cs typeface="Calibri"/>
              </a:rPr>
              <a:t>  </a:t>
            </a:r>
            <a:r>
              <a:rPr lang="en-US" altLang="zh-CN" sz="2200" dirty="0">
                <a:solidFill>
                  <a:srgbClr val="000000"/>
                </a:solidFill>
                <a:latin typeface="Calibri"/>
                <a:ea typeface="Calibri"/>
              </a:rPr>
              <a:t>mạch</a:t>
            </a:r>
            <a:r>
              <a:rPr lang="en-US" altLang="zh-CN" sz="2200" spc="104" dirty="0">
                <a:solidFill>
                  <a:srgbClr val="000000"/>
                </a:solidFill>
                <a:latin typeface="Calibri"/>
                <a:cs typeface="Calibri"/>
              </a:rPr>
              <a:t>  </a:t>
            </a:r>
            <a:r>
              <a:rPr lang="en-US" altLang="zh-CN" sz="2200" dirty="0">
                <a:solidFill>
                  <a:srgbClr val="000000"/>
                </a:solidFill>
                <a:latin typeface="Calibri"/>
                <a:ea typeface="Calibri"/>
              </a:rPr>
              <a:t>trung</a:t>
            </a:r>
            <a:r>
              <a:rPr lang="en-US" altLang="zh-CN" sz="2200" spc="100" dirty="0">
                <a:solidFill>
                  <a:srgbClr val="000000"/>
                </a:solidFill>
                <a:latin typeface="Calibri"/>
                <a:cs typeface="Calibri"/>
              </a:rPr>
              <a:t>  </a:t>
            </a:r>
            <a:r>
              <a:rPr lang="en-US" altLang="zh-CN" sz="2200" dirty="0">
                <a:solidFill>
                  <a:srgbClr val="000000"/>
                </a:solidFill>
                <a:latin typeface="Calibri"/>
                <a:ea typeface="Calibri"/>
              </a:rPr>
              <a:t>tâm</a:t>
            </a:r>
            <a:r>
              <a:rPr lang="en-US" altLang="zh-CN" sz="2200" spc="100" dirty="0">
                <a:solidFill>
                  <a:srgbClr val="000000"/>
                </a:solidFill>
                <a:latin typeface="Calibri"/>
                <a:cs typeface="Calibri"/>
              </a:rPr>
              <a:t>  </a:t>
            </a:r>
            <a:r>
              <a:rPr lang="en-US" altLang="zh-CN" sz="2200" dirty="0">
                <a:solidFill>
                  <a:srgbClr val="000000"/>
                </a:solidFill>
                <a:latin typeface="Calibri"/>
                <a:ea typeface="Calibri"/>
              </a:rPr>
              <a:t>bicarbonate	&lt;	</a:t>
            </a:r>
            <a:r>
              <a:rPr lang="en-US" altLang="zh-CN" sz="2200" spc="-5" dirty="0">
                <a:solidFill>
                  <a:srgbClr val="000000"/>
                </a:solidFill>
                <a:latin typeface="Calibri"/>
                <a:ea typeface="Calibri"/>
              </a:rPr>
              <a:t>15	</a:t>
            </a:r>
            <a:r>
              <a:rPr lang="en-US" altLang="zh-CN" sz="2200" spc="-10" dirty="0">
                <a:solidFill>
                  <a:srgbClr val="000000"/>
                </a:solidFill>
                <a:latin typeface="Calibri"/>
                <a:ea typeface="Calibri"/>
              </a:rPr>
              <a:t>mmol/l,</a:t>
            </a:r>
          </a:p>
        </p:txBody>
      </p:sp>
      <p:sp>
        <p:nvSpPr>
          <p:cNvPr id="192" name="TextBox 192"/>
          <p:cNvSpPr txBox="1"/>
          <p:nvPr/>
        </p:nvSpPr>
        <p:spPr>
          <a:xfrm>
            <a:off x="4602479" y="3065433"/>
            <a:ext cx="6528482" cy="340868"/>
          </a:xfrm>
          <a:prstGeom prst="rect">
            <a:avLst/>
          </a:prstGeom>
          <a:noFill/>
        </p:spPr>
        <p:txBody>
          <a:bodyPr wrap="square" lIns="0" tIns="0" rIns="0" bIns="0" rtlCol="0">
            <a:spAutoFit/>
          </a:bodyPr>
          <a:lstStyle/>
          <a:p>
            <a:pPr marL="0">
              <a:lnSpc>
                <a:spcPct val="101666"/>
              </a:lnSpc>
            </a:pPr>
            <a:r>
              <a:rPr lang="en-US" altLang="zh-CN" sz="2200" dirty="0">
                <a:solidFill>
                  <a:srgbClr val="000000"/>
                </a:solidFill>
                <a:latin typeface="Calibri"/>
                <a:ea typeface="Calibri"/>
              </a:rPr>
              <a:t>thấp,</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hạ</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huyết</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áp</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tư</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thế,</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thiểu</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lactate</a:t>
            </a:r>
            <a:r>
              <a:rPr lang="en-US" altLang="zh-CN" sz="2200" spc="55" dirty="0">
                <a:solidFill>
                  <a:srgbClr val="000000"/>
                </a:solidFill>
                <a:latin typeface="Calibri"/>
                <a:cs typeface="Calibri"/>
              </a:rPr>
              <a:t> </a:t>
            </a:r>
            <a:r>
              <a:rPr lang="en-US" altLang="zh-CN" sz="2200" dirty="0">
                <a:solidFill>
                  <a:srgbClr val="000000"/>
                </a:solidFill>
                <a:latin typeface="Calibri"/>
                <a:ea typeface="Calibri"/>
              </a:rPr>
              <a:t>máu</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5</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mmol/l.</a:t>
            </a:r>
          </a:p>
        </p:txBody>
      </p:sp>
      <p:sp>
        <p:nvSpPr>
          <p:cNvPr id="193" name="TextBox 193"/>
          <p:cNvSpPr txBox="1"/>
          <p:nvPr/>
        </p:nvSpPr>
        <p:spPr>
          <a:xfrm>
            <a:off x="906780" y="3458626"/>
            <a:ext cx="3634286" cy="762000"/>
          </a:xfrm>
          <a:prstGeom prst="rect">
            <a:avLst/>
          </a:prstGeom>
          <a:noFill/>
        </p:spPr>
        <p:txBody>
          <a:bodyPr wrap="square" lIns="0" tIns="0" rIns="0" bIns="0" rtlCol="0">
            <a:spAutoFit/>
          </a:bodyPr>
          <a:lstStyle/>
          <a:p>
            <a:pPr marL="0" hangingPunct="0">
              <a:lnSpc>
                <a:spcPct val="113333"/>
              </a:lnSpc>
            </a:pPr>
            <a:r>
              <a:rPr lang="en-US" altLang="zh-CN" sz="2200" b="1" dirty="0">
                <a:solidFill>
                  <a:srgbClr val="FE0000"/>
                </a:solidFill>
                <a:latin typeface="Calibri"/>
                <a:ea typeface="Calibri"/>
              </a:rPr>
              <a:t>Thể</a:t>
            </a:r>
            <a:r>
              <a:rPr lang="en-US" altLang="zh-CN" sz="2200" b="1" spc="30" dirty="0">
                <a:solidFill>
                  <a:srgbClr val="FE0000"/>
                </a:solidFill>
                <a:latin typeface="Calibri"/>
                <a:cs typeface="Calibri"/>
              </a:rPr>
              <a:t>  </a:t>
            </a:r>
            <a:r>
              <a:rPr lang="en-US" altLang="zh-CN" sz="2200" b="1" dirty="0">
                <a:solidFill>
                  <a:srgbClr val="FE0000"/>
                </a:solidFill>
                <a:latin typeface="Calibri"/>
                <a:ea typeface="Calibri"/>
              </a:rPr>
              <a:t>rối</a:t>
            </a:r>
            <a:r>
              <a:rPr lang="en-US" altLang="zh-CN" sz="2200" b="1" spc="34" dirty="0">
                <a:solidFill>
                  <a:srgbClr val="FE0000"/>
                </a:solidFill>
                <a:latin typeface="Calibri"/>
                <a:cs typeface="Calibri"/>
              </a:rPr>
              <a:t>  </a:t>
            </a:r>
            <a:r>
              <a:rPr lang="en-US" altLang="zh-CN" sz="2200" b="1" dirty="0">
                <a:solidFill>
                  <a:srgbClr val="FE0000"/>
                </a:solidFill>
                <a:latin typeface="Calibri"/>
                <a:ea typeface="Calibri"/>
              </a:rPr>
              <a:t>loạn</a:t>
            </a:r>
            <a:r>
              <a:rPr lang="en-US" altLang="zh-CN" sz="2200" b="1" spc="34" dirty="0">
                <a:solidFill>
                  <a:srgbClr val="FE0000"/>
                </a:solidFill>
                <a:latin typeface="Calibri"/>
                <a:cs typeface="Calibri"/>
              </a:rPr>
              <a:t>  </a:t>
            </a:r>
            <a:r>
              <a:rPr lang="en-US" altLang="zh-CN" sz="2200" b="1" dirty="0">
                <a:solidFill>
                  <a:srgbClr val="FE0000"/>
                </a:solidFill>
                <a:latin typeface="Calibri"/>
                <a:ea typeface="Calibri"/>
              </a:rPr>
              <a:t>nước</a:t>
            </a:r>
            <a:r>
              <a:rPr lang="en-US" altLang="zh-CN" sz="2200" b="1" spc="34" dirty="0">
                <a:solidFill>
                  <a:srgbClr val="FE0000"/>
                </a:solidFill>
                <a:latin typeface="Calibri"/>
                <a:cs typeface="Calibri"/>
              </a:rPr>
              <a:t>  </a:t>
            </a:r>
            <a:r>
              <a:rPr lang="en-US" altLang="zh-CN" sz="2200" b="1" dirty="0">
                <a:solidFill>
                  <a:srgbClr val="FE0000"/>
                </a:solidFill>
                <a:latin typeface="Calibri"/>
                <a:ea typeface="Calibri"/>
              </a:rPr>
              <a:t>điện</a:t>
            </a:r>
            <a:r>
              <a:rPr lang="en-US" altLang="zh-CN" sz="2200" b="1" spc="34" dirty="0">
                <a:solidFill>
                  <a:srgbClr val="FE0000"/>
                </a:solidFill>
                <a:latin typeface="Calibri"/>
                <a:cs typeface="Calibri"/>
              </a:rPr>
              <a:t>  </a:t>
            </a:r>
            <a:r>
              <a:rPr lang="en-US" altLang="zh-CN" sz="2200" b="1" dirty="0">
                <a:solidFill>
                  <a:srgbClr val="FE0000"/>
                </a:solidFill>
                <a:latin typeface="Calibri"/>
                <a:ea typeface="Calibri"/>
              </a:rPr>
              <a:t>giải,</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thăng</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bằng</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kiềm</a:t>
            </a:r>
            <a:r>
              <a:rPr lang="en-US" altLang="zh-CN" sz="2200" b="1" spc="-60" dirty="0">
                <a:solidFill>
                  <a:srgbClr val="FE0000"/>
                </a:solidFill>
                <a:latin typeface="Calibri"/>
                <a:cs typeface="Calibri"/>
              </a:rPr>
              <a:t> </a:t>
            </a:r>
            <a:r>
              <a:rPr lang="en-US" altLang="zh-CN" sz="2200" b="1" dirty="0">
                <a:solidFill>
                  <a:srgbClr val="FE0000"/>
                </a:solidFill>
                <a:latin typeface="Calibri"/>
                <a:ea typeface="Calibri"/>
              </a:rPr>
              <a:t>toan</a:t>
            </a:r>
          </a:p>
        </p:txBody>
      </p:sp>
      <p:sp>
        <p:nvSpPr>
          <p:cNvPr id="194" name="TextBox 194"/>
          <p:cNvSpPr txBox="1"/>
          <p:nvPr/>
        </p:nvSpPr>
        <p:spPr>
          <a:xfrm>
            <a:off x="4602479" y="3458626"/>
            <a:ext cx="3634293" cy="1890129"/>
          </a:xfrm>
          <a:prstGeom prst="rect">
            <a:avLst/>
          </a:prstGeom>
          <a:noFill/>
        </p:spPr>
        <p:txBody>
          <a:bodyPr wrap="square" lIns="0" tIns="0" rIns="0" bIns="0" rtlCol="0">
            <a:spAutoFit/>
          </a:bodyPr>
          <a:lstStyle/>
          <a:p>
            <a:pPr marL="0">
              <a:lnSpc>
                <a:spcPct val="101666"/>
              </a:lnSpc>
            </a:pPr>
            <a:r>
              <a:rPr lang="en-US" altLang="zh-CN" sz="2200" spc="-5" dirty="0">
                <a:solidFill>
                  <a:srgbClr val="000000"/>
                </a:solidFill>
                <a:latin typeface="Calibri"/>
                <a:ea typeface="Calibri"/>
              </a:rPr>
              <a:t>niệu.</a:t>
            </a:r>
          </a:p>
          <a:p>
            <a:pPr marL="0" indent="25400" hangingPunct="0">
              <a:lnSpc>
                <a:spcPct val="112500"/>
              </a:lnSpc>
              <a:spcBef>
                <a:spcPts val="315"/>
              </a:spcBef>
            </a:pPr>
            <a:r>
              <a:rPr lang="en-US" altLang="zh-CN" sz="2200" dirty="0">
                <a:solidFill>
                  <a:srgbClr val="000000"/>
                </a:solidFill>
                <a:latin typeface="Calibri"/>
                <a:ea typeface="Calibri"/>
              </a:rPr>
              <a:t>Toan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chuyển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hoá:</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thở</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nhanh</a:t>
            </a:r>
            <a:r>
              <a:rPr lang="en-US" altLang="zh-CN" sz="2200" dirty="0">
                <a:solidFill>
                  <a:srgbClr val="000000"/>
                </a:solidFill>
                <a:latin typeface="Calibri"/>
                <a:cs typeface="Calibri"/>
              </a:rPr>
              <a:t> </a:t>
            </a:r>
            <a:r>
              <a:rPr lang="en-US" altLang="zh-CN" sz="2200" spc="75" dirty="0">
                <a:solidFill>
                  <a:srgbClr val="000000"/>
                </a:solidFill>
                <a:latin typeface="Calibri"/>
                <a:ea typeface="Calibri"/>
              </a:rPr>
              <a:t>sâu,</a:t>
            </a:r>
            <a:r>
              <a:rPr lang="en-US" altLang="zh-CN" sz="2200" spc="40" dirty="0">
                <a:solidFill>
                  <a:srgbClr val="000000"/>
                </a:solidFill>
                <a:latin typeface="Calibri"/>
                <a:cs typeface="Calibri"/>
              </a:rPr>
              <a:t> </a:t>
            </a:r>
            <a:r>
              <a:rPr lang="en-US" altLang="zh-CN" sz="2200" spc="80" dirty="0">
                <a:solidFill>
                  <a:srgbClr val="000000"/>
                </a:solidFill>
                <a:latin typeface="Calibri"/>
                <a:ea typeface="Calibri"/>
              </a:rPr>
              <a:t>xảy</a:t>
            </a:r>
            <a:r>
              <a:rPr lang="en-US" altLang="zh-CN" sz="2200" spc="44" dirty="0">
                <a:solidFill>
                  <a:srgbClr val="000000"/>
                </a:solidFill>
                <a:latin typeface="Calibri"/>
                <a:cs typeface="Calibri"/>
              </a:rPr>
              <a:t> </a:t>
            </a:r>
            <a:r>
              <a:rPr lang="en-US" altLang="zh-CN" sz="2200" spc="80" dirty="0">
                <a:solidFill>
                  <a:srgbClr val="000000"/>
                </a:solidFill>
                <a:latin typeface="Calibri"/>
                <a:ea typeface="Calibri"/>
              </a:rPr>
              <a:t>ra</a:t>
            </a:r>
            <a:r>
              <a:rPr lang="en-US" altLang="zh-CN" sz="2200" spc="40" dirty="0">
                <a:solidFill>
                  <a:srgbClr val="000000"/>
                </a:solidFill>
                <a:latin typeface="Calibri"/>
                <a:cs typeface="Calibri"/>
              </a:rPr>
              <a:t> </a:t>
            </a:r>
            <a:r>
              <a:rPr lang="en-US" altLang="zh-CN" sz="2200" spc="75" dirty="0">
                <a:solidFill>
                  <a:srgbClr val="000000"/>
                </a:solidFill>
                <a:latin typeface="Calibri"/>
                <a:ea typeface="Calibri"/>
              </a:rPr>
              <a:t>khi</a:t>
            </a:r>
            <a:r>
              <a:rPr lang="en-US" altLang="zh-CN" sz="2200" spc="44" dirty="0">
                <a:solidFill>
                  <a:srgbClr val="000000"/>
                </a:solidFill>
                <a:latin typeface="Calibri"/>
                <a:cs typeface="Calibri"/>
              </a:rPr>
              <a:t> </a:t>
            </a:r>
            <a:r>
              <a:rPr lang="en-US" altLang="zh-CN" sz="2200" spc="69" dirty="0">
                <a:solidFill>
                  <a:srgbClr val="000000"/>
                </a:solidFill>
                <a:latin typeface="Calibri"/>
                <a:ea typeface="Calibri"/>
              </a:rPr>
              <a:t>sốc,</a:t>
            </a:r>
            <a:r>
              <a:rPr lang="en-US" altLang="zh-CN" sz="2200" spc="40" dirty="0">
                <a:solidFill>
                  <a:srgbClr val="000000"/>
                </a:solidFill>
                <a:latin typeface="Calibri"/>
                <a:cs typeface="Calibri"/>
              </a:rPr>
              <a:t> </a:t>
            </a:r>
            <a:r>
              <a:rPr lang="en-US" altLang="zh-CN" sz="2200" spc="100" dirty="0">
                <a:solidFill>
                  <a:srgbClr val="000000"/>
                </a:solidFill>
                <a:latin typeface="Calibri"/>
                <a:ea typeface="Calibri"/>
              </a:rPr>
              <a:t>hạ</a:t>
            </a:r>
            <a:r>
              <a:rPr lang="en-US" altLang="zh-CN" sz="2200" spc="44" dirty="0">
                <a:solidFill>
                  <a:srgbClr val="000000"/>
                </a:solidFill>
                <a:latin typeface="Calibri"/>
                <a:cs typeface="Calibri"/>
              </a:rPr>
              <a:t> </a:t>
            </a:r>
            <a:r>
              <a:rPr lang="en-US" altLang="zh-CN" sz="2200" spc="100" dirty="0">
                <a:solidFill>
                  <a:srgbClr val="000000"/>
                </a:solidFill>
                <a:latin typeface="Calibri"/>
                <a:ea typeface="Calibri"/>
              </a:rPr>
              <a:t>đường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huyết,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suy</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thận</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hay</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mật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độ</a:t>
            </a:r>
            <a:r>
              <a:rPr lang="en-US" altLang="zh-CN" sz="2200" spc="-35" dirty="0">
                <a:solidFill>
                  <a:srgbClr val="000000"/>
                </a:solidFill>
                <a:latin typeface="Calibri"/>
                <a:cs typeface="Calibri"/>
              </a:rPr>
              <a:t> </a:t>
            </a:r>
            <a:r>
              <a:rPr lang="en-US" altLang="zh-CN" sz="2200" dirty="0">
                <a:solidFill>
                  <a:srgbClr val="000000"/>
                </a:solidFill>
                <a:latin typeface="Calibri"/>
                <a:ea typeface="Calibri"/>
              </a:rPr>
              <a:t>KST</a:t>
            </a:r>
            <a:r>
              <a:rPr lang="en-US" altLang="zh-CN" sz="2200" dirty="0">
                <a:solidFill>
                  <a:srgbClr val="000000"/>
                </a:solidFill>
                <a:latin typeface="Calibri"/>
                <a:cs typeface="Calibri"/>
              </a:rPr>
              <a:t> </a:t>
            </a:r>
            <a:r>
              <a:rPr lang="en-US" altLang="zh-CN" sz="2200" spc="-10" dirty="0">
                <a:solidFill>
                  <a:srgbClr val="000000"/>
                </a:solidFill>
                <a:latin typeface="Calibri"/>
                <a:ea typeface="Calibri"/>
              </a:rPr>
              <a:t>cao</a:t>
            </a:r>
            <a:r>
              <a:rPr lang="en-US" altLang="zh-CN" sz="2200" spc="-5" dirty="0">
                <a:solidFill>
                  <a:srgbClr val="000000"/>
                </a:solidFill>
                <a:latin typeface="Calibri"/>
                <a:ea typeface="Calibri"/>
              </a:rPr>
              <a:t>.</a:t>
            </a:r>
          </a:p>
        </p:txBody>
      </p:sp>
      <p:sp>
        <p:nvSpPr>
          <p:cNvPr id="195" name="TextBox 195"/>
          <p:cNvSpPr txBox="1"/>
          <p:nvPr/>
        </p:nvSpPr>
        <p:spPr>
          <a:xfrm>
            <a:off x="906780" y="5555650"/>
            <a:ext cx="2163297" cy="340868"/>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Mật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độ</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KST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SR</a:t>
            </a:r>
            <a:r>
              <a:rPr lang="en-US" altLang="zh-CN" sz="2200" b="1" spc="-80" dirty="0">
                <a:solidFill>
                  <a:srgbClr val="FE0000"/>
                </a:solidFill>
                <a:latin typeface="Calibri"/>
                <a:cs typeface="Calibri"/>
              </a:rPr>
              <a:t> </a:t>
            </a:r>
            <a:r>
              <a:rPr lang="en-US" altLang="zh-CN" sz="2200" b="1" dirty="0">
                <a:solidFill>
                  <a:srgbClr val="FE0000"/>
                </a:solidFill>
                <a:latin typeface="Calibri"/>
                <a:ea typeface="Calibri"/>
              </a:rPr>
              <a:t>cao</a:t>
            </a:r>
          </a:p>
        </p:txBody>
      </p:sp>
      <p:sp>
        <p:nvSpPr>
          <p:cNvPr id="196" name="TextBox 196"/>
          <p:cNvSpPr txBox="1"/>
          <p:nvPr/>
        </p:nvSpPr>
        <p:spPr>
          <a:xfrm>
            <a:off x="8298180" y="5348755"/>
            <a:ext cx="3634122" cy="776870"/>
          </a:xfrm>
          <a:prstGeom prst="rect">
            <a:avLst/>
          </a:prstGeom>
          <a:noFill/>
        </p:spPr>
        <p:txBody>
          <a:bodyPr wrap="square" lIns="0" tIns="0" rIns="0" bIns="0" rtlCol="0">
            <a:spAutoFit/>
          </a:bodyPr>
          <a:lstStyle/>
          <a:p>
            <a:pPr marL="0" hangingPunct="0">
              <a:lnSpc>
                <a:spcPct val="115833"/>
              </a:lnSpc>
            </a:pPr>
            <a:r>
              <a:rPr lang="en-US" altLang="zh-CN" sz="2200" dirty="0">
                <a:solidFill>
                  <a:srgbClr val="000000"/>
                </a:solidFill>
                <a:latin typeface="Calibri"/>
                <a:ea typeface="Calibri"/>
              </a:rPr>
              <a:t>Mật</a:t>
            </a:r>
            <a:r>
              <a:rPr lang="en-US" altLang="zh-CN" sz="2200" spc="125" dirty="0">
                <a:solidFill>
                  <a:srgbClr val="000000"/>
                </a:solidFill>
                <a:latin typeface="Calibri"/>
                <a:cs typeface="Calibri"/>
              </a:rPr>
              <a:t> </a:t>
            </a:r>
            <a:r>
              <a:rPr lang="en-US" altLang="zh-CN" sz="2200" dirty="0">
                <a:solidFill>
                  <a:srgbClr val="000000"/>
                </a:solidFill>
                <a:latin typeface="Calibri"/>
                <a:ea typeface="Calibri"/>
              </a:rPr>
              <a:t>đô</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KST</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100.000/</a:t>
            </a:r>
            <a:r>
              <a:rPr lang="en-US" altLang="zh-CN" sz="2200" dirty="0">
                <a:solidFill>
                  <a:srgbClr val="000000"/>
                </a:solidFill>
                <a:latin typeface="Symbol"/>
                <a:ea typeface="Symbol"/>
              </a:rPr>
              <a:t>µ</a:t>
            </a:r>
            <a:r>
              <a:rPr lang="en-US" altLang="zh-CN" sz="2200" dirty="0">
                <a:solidFill>
                  <a:srgbClr val="000000"/>
                </a:solidFill>
                <a:latin typeface="Calibri"/>
                <a:ea typeface="Calibri"/>
              </a:rPr>
              <a:t>l</a:t>
            </a:r>
            <a:r>
              <a:rPr lang="en-US" altLang="zh-CN" sz="2200" spc="129" dirty="0">
                <a:solidFill>
                  <a:srgbClr val="000000"/>
                </a:solidFill>
                <a:latin typeface="Calibri"/>
                <a:cs typeface="Calibri"/>
              </a:rPr>
              <a:t> </a:t>
            </a:r>
            <a:r>
              <a:rPr lang="en-US" altLang="zh-CN" sz="2200" dirty="0">
                <a:solidFill>
                  <a:srgbClr val="000000"/>
                </a:solidFill>
                <a:latin typeface="Calibri"/>
                <a:ea typeface="Calibri"/>
              </a:rPr>
              <a:t>hoặc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tỷ</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lệ</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hồng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cầu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nhiễm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&gt;</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Box 197"/>
          <p:cNvSpPr txBox="1"/>
          <p:nvPr/>
        </p:nvSpPr>
        <p:spPr>
          <a:xfrm>
            <a:off x="476449" y="389489"/>
            <a:ext cx="11121180" cy="5581631"/>
          </a:xfrm>
          <a:prstGeom prst="rect">
            <a:avLst/>
          </a:prstGeom>
          <a:noFill/>
        </p:spPr>
        <p:txBody>
          <a:bodyPr wrap="square" lIns="0" tIns="0" rIns="0" bIns="0" rtlCol="0">
            <a:spAutoFit/>
          </a:bodyPr>
          <a:lstStyle/>
          <a:p>
            <a:pPr marL="0" indent="3799816">
              <a:lnSpc>
                <a:spcPct val="101666"/>
              </a:lnSpc>
            </a:pPr>
            <a:r>
              <a:rPr lang="en-US" altLang="zh-CN" sz="2400" b="1" dirty="0">
                <a:solidFill>
                  <a:srgbClr val="FE0000"/>
                </a:solidFill>
                <a:latin typeface="Calibri"/>
                <a:ea typeface="Calibri"/>
              </a:rPr>
              <a:t>Sốt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rét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nặng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ở</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phụ</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nữ</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có</a:t>
            </a:r>
            <a:r>
              <a:rPr lang="en-US" altLang="zh-CN" sz="2400" b="1" spc="-114" dirty="0">
                <a:solidFill>
                  <a:srgbClr val="FE0000"/>
                </a:solidFill>
                <a:latin typeface="Calibri"/>
                <a:cs typeface="Calibri"/>
              </a:rPr>
              <a:t> </a:t>
            </a:r>
            <a:r>
              <a:rPr lang="en-US" altLang="zh-CN" sz="2400" b="1" dirty="0">
                <a:solidFill>
                  <a:srgbClr val="FE0000"/>
                </a:solidFill>
                <a:latin typeface="Calibri"/>
                <a:ea typeface="Calibri"/>
              </a:rPr>
              <a:t>thai</a:t>
            </a:r>
          </a:p>
          <a:p>
            <a:pPr>
              <a:lnSpc>
                <a:spcPts val="715"/>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60" dirty="0">
                <a:solidFill>
                  <a:srgbClr val="000000"/>
                </a:solidFill>
                <a:latin typeface="Arial"/>
                <a:cs typeface="Arial"/>
              </a:rPr>
              <a:t>  </a:t>
            </a:r>
            <a:r>
              <a:rPr lang="en-US" altLang="zh-CN" sz="2400" dirty="0">
                <a:solidFill>
                  <a:srgbClr val="000000"/>
                </a:solidFill>
                <a:latin typeface="Calibri"/>
                <a:ea typeface="Calibri"/>
              </a:rPr>
              <a:t>Nặng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phụ</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nữ</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lần</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đầu</a:t>
            </a:r>
          </a:p>
          <a:p>
            <a:pPr>
              <a:lnSpc>
                <a:spcPts val="575"/>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44" dirty="0">
                <a:solidFill>
                  <a:srgbClr val="000000"/>
                </a:solidFill>
                <a:latin typeface="Arial"/>
                <a:cs typeface="Arial"/>
              </a:rPr>
              <a:t>  </a:t>
            </a:r>
            <a:r>
              <a:rPr lang="en-US" altLang="zh-CN" sz="2400" dirty="0">
                <a:solidFill>
                  <a:srgbClr val="000000"/>
                </a:solidFill>
                <a:latin typeface="Calibri"/>
                <a:ea typeface="Calibri"/>
              </a:rPr>
              <a:t>Mật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lá</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nhau</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cao.</a:t>
            </a:r>
          </a:p>
          <a:p>
            <a:pPr>
              <a:lnSpc>
                <a:spcPts val="575"/>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5" dirty="0">
                <a:solidFill>
                  <a:srgbClr val="000000"/>
                </a:solidFill>
                <a:latin typeface="Arial"/>
                <a:cs typeface="Arial"/>
              </a:rPr>
              <a:t>  </a:t>
            </a:r>
            <a:r>
              <a:rPr lang="en-US" altLang="zh-CN" sz="2400" dirty="0">
                <a:solidFill>
                  <a:srgbClr val="000000"/>
                </a:solidFill>
                <a:latin typeface="Calibri"/>
                <a:ea typeface="Calibri"/>
              </a:rPr>
              <a:t>3</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tháng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đầu:</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hạ</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đường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phù</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phổi,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tim</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nhiễm</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trùng.</a:t>
            </a:r>
          </a:p>
          <a:p>
            <a:pPr>
              <a:lnSpc>
                <a:spcPts val="575"/>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3</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giữa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cuối: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tai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biến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non,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SDD</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nhẹ</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cân,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sẩy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lưu.</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64"/>
              </a:lnSpc>
            </a:pPr>
            <a:endParaRPr lang="en-US" dirty="0" smtClean="0"/>
          </a:p>
          <a:p>
            <a:pPr marL="0" indent="4188884">
              <a:lnSpc>
                <a:spcPct val="101666"/>
              </a:lnSpc>
            </a:pPr>
            <a:r>
              <a:rPr lang="en-US" altLang="zh-CN" sz="2400" b="1" dirty="0">
                <a:solidFill>
                  <a:srgbClr val="FE0000"/>
                </a:solidFill>
                <a:latin typeface="Calibri"/>
                <a:ea typeface="Calibri"/>
              </a:rPr>
              <a:t>Sốt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rét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nặng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ở</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trẻ</a:t>
            </a:r>
            <a:r>
              <a:rPr lang="en-US" altLang="zh-CN" sz="2400" b="1" spc="-80" dirty="0">
                <a:solidFill>
                  <a:srgbClr val="FE0000"/>
                </a:solidFill>
                <a:latin typeface="Calibri"/>
                <a:cs typeface="Calibri"/>
              </a:rPr>
              <a:t> </a:t>
            </a:r>
            <a:r>
              <a:rPr lang="en-US" altLang="zh-CN" sz="2400" b="1" dirty="0">
                <a:solidFill>
                  <a:srgbClr val="FE0000"/>
                </a:solidFill>
                <a:latin typeface="Calibri"/>
                <a:ea typeface="Calibri"/>
              </a:rPr>
              <a:t>em</a:t>
            </a:r>
          </a:p>
          <a:p>
            <a:pPr>
              <a:lnSpc>
                <a:spcPts val="1000"/>
              </a:lnSpc>
            </a:pPr>
            <a:endParaRPr lang="en-US" dirty="0" smtClean="0"/>
          </a:p>
          <a:p>
            <a:pPr>
              <a:lnSpc>
                <a:spcPts val="1219"/>
              </a:lnSpc>
            </a:pPr>
            <a:endParaRPr lang="en-US" dirty="0" smtClean="0"/>
          </a:p>
          <a:p>
            <a:pPr marL="0">
              <a:lnSpc>
                <a:spcPct val="100000"/>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Sơ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hấp,</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lớn</a:t>
            </a:r>
            <a:r>
              <a:rPr lang="en-US" altLang="zh-CN" sz="2400" dirty="0">
                <a:solidFill>
                  <a:srgbClr val="000000"/>
                </a:solidFill>
                <a:latin typeface="Calibri"/>
                <a:cs typeface="Calibri"/>
              </a:rPr>
              <a:t> </a:t>
            </a:r>
            <a:r>
              <a:rPr lang="en-US" altLang="zh-CN" sz="2400" dirty="0">
                <a:solidFill>
                  <a:srgbClr val="000000"/>
                </a:solidFill>
                <a:latin typeface="Times New Roman"/>
                <a:ea typeface="Times New Roman"/>
              </a:rPr>
              <a:t>±</a:t>
            </a:r>
            <a:r>
              <a:rPr lang="en-US" altLang="zh-CN" sz="2400" dirty="0">
                <a:solidFill>
                  <a:srgbClr val="000000"/>
                </a:solidFill>
                <a:latin typeface="Times New Roman"/>
                <a:cs typeface="Times New Roman"/>
              </a:rPr>
              <a:t> </a:t>
            </a:r>
            <a:r>
              <a:rPr lang="en-US" altLang="zh-CN" sz="2400" dirty="0">
                <a:solidFill>
                  <a:srgbClr val="000000"/>
                </a:solidFill>
                <a:latin typeface="Calibri"/>
                <a:ea typeface="Calibri"/>
              </a:rPr>
              <a:t>tiêu</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chảy.</a:t>
            </a:r>
          </a:p>
          <a:p>
            <a:pPr marL="0">
              <a:lnSpc>
                <a:spcPct val="100000"/>
              </a:lnSpc>
            </a:pPr>
            <a:r>
              <a:rPr lang="en-US" altLang="zh-CN" sz="2400" dirty="0">
                <a:solidFill>
                  <a:srgbClr val="000000"/>
                </a:solidFill>
                <a:latin typeface="Arial"/>
                <a:ea typeface="Arial"/>
              </a:rPr>
              <a:t>•</a:t>
            </a:r>
            <a:r>
              <a:rPr lang="en-US" altLang="zh-CN" sz="2400" spc="40" dirty="0">
                <a:solidFill>
                  <a:srgbClr val="000000"/>
                </a:solidFill>
                <a:latin typeface="Arial"/>
                <a:cs typeface="Arial"/>
              </a:rPr>
              <a:t> </a:t>
            </a:r>
            <a:r>
              <a:rPr lang="en-US" altLang="zh-CN" sz="2400" dirty="0">
                <a:solidFill>
                  <a:srgbClr val="000000"/>
                </a:solidFill>
                <a:latin typeface="Calibri"/>
                <a:ea typeface="Calibri"/>
              </a:rPr>
              <a:t>Sốt</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lớn:</a:t>
            </a:r>
          </a:p>
          <a:p>
            <a:pPr marL="0" indent="457199">
              <a:lnSpc>
                <a:spcPct val="1000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Cơn</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ít</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gặp</a:t>
            </a:r>
          </a:p>
          <a:p>
            <a:pPr marL="457199" hangingPunct="0">
              <a:lnSpc>
                <a:spcPct val="99583"/>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Mệt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ăn,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buồn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nôn,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nôn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ói,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tiêu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phân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lỏng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màu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xanh,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quấy</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khóc.</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Sốt</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co</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giật.</a:t>
            </a:r>
          </a:p>
          <a:p>
            <a:pPr marL="0" indent="457199">
              <a:lnSpc>
                <a:spcPct val="1000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Thể</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hạ</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đường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co</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giật.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Box 198"/>
          <p:cNvSpPr txBox="1"/>
          <p:nvPr/>
        </p:nvSpPr>
        <p:spPr>
          <a:xfrm>
            <a:off x="4548186" y="2556724"/>
            <a:ext cx="3654894" cy="666242"/>
          </a:xfrm>
          <a:prstGeom prst="rect">
            <a:avLst/>
          </a:prstGeom>
          <a:noFill/>
        </p:spPr>
        <p:txBody>
          <a:bodyPr wrap="square" lIns="0" tIns="0" rIns="0" bIns="0" rtlCol="0">
            <a:spAutoFit/>
          </a:bodyPr>
          <a:lstStyle/>
          <a:p>
            <a:pPr marL="0">
              <a:lnSpc>
                <a:spcPct val="101666"/>
              </a:lnSpc>
            </a:pPr>
            <a:r>
              <a:rPr lang="en-US" altLang="zh-CN" sz="4300" b="1" dirty="0">
                <a:solidFill>
                  <a:srgbClr val="FE0000"/>
                </a:solidFill>
                <a:latin typeface="Calibri"/>
                <a:ea typeface="Calibri"/>
              </a:rPr>
              <a:t>CẬN</a:t>
            </a:r>
            <a:r>
              <a:rPr lang="en-US" altLang="zh-CN" sz="4300" b="1" dirty="0">
                <a:solidFill>
                  <a:srgbClr val="FE0000"/>
                </a:solidFill>
                <a:latin typeface="Calibri"/>
                <a:cs typeface="Calibri"/>
              </a:rPr>
              <a:t> </a:t>
            </a:r>
            <a:r>
              <a:rPr lang="en-US" altLang="zh-CN" sz="4300" b="1" dirty="0">
                <a:solidFill>
                  <a:srgbClr val="FE0000"/>
                </a:solidFill>
                <a:latin typeface="Calibri"/>
                <a:ea typeface="Calibri"/>
              </a:rPr>
              <a:t>LÂM</a:t>
            </a:r>
            <a:r>
              <a:rPr lang="en-US" altLang="zh-CN" sz="4300" b="1" spc="-290" dirty="0">
                <a:solidFill>
                  <a:srgbClr val="FE0000"/>
                </a:solidFill>
                <a:latin typeface="Calibri"/>
                <a:cs typeface="Calibri"/>
              </a:rPr>
              <a:t> </a:t>
            </a:r>
            <a:r>
              <a:rPr lang="en-US" altLang="zh-CN" sz="4300" b="1" dirty="0">
                <a:solidFill>
                  <a:srgbClr val="FE0000"/>
                </a:solidFill>
                <a:latin typeface="Calibri"/>
                <a:ea typeface="Calibri"/>
              </a:rPr>
              <a:t>SÀNG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icture 200"/>
          <p:cNvPicPr>
            <a:picLocks noChangeAspect="1"/>
          </p:cNvPicPr>
          <p:nvPr/>
        </p:nvPicPr>
        <p:blipFill>
          <a:blip r:embed="rId3"/>
          <a:stretch>
            <a:fillRect/>
          </a:stretch>
        </p:blipFill>
        <p:spPr>
          <a:xfrm>
            <a:off x="1203960" y="2712720"/>
            <a:ext cx="3779520" cy="2194560"/>
          </a:xfrm>
          <a:prstGeom prst="rect">
            <a:avLst/>
          </a:prstGeom>
        </p:spPr>
      </p:pic>
      <p:pic>
        <p:nvPicPr>
          <p:cNvPr id="201" name="Picture 201"/>
          <p:cNvPicPr>
            <a:picLocks noChangeAspect="1"/>
          </p:cNvPicPr>
          <p:nvPr/>
        </p:nvPicPr>
        <p:blipFill>
          <a:blip r:embed="rId4"/>
          <a:stretch>
            <a:fillRect/>
          </a:stretch>
        </p:blipFill>
        <p:spPr>
          <a:xfrm>
            <a:off x="6088380" y="2621280"/>
            <a:ext cx="3512820" cy="2369820"/>
          </a:xfrm>
          <a:prstGeom prst="rect">
            <a:avLst/>
          </a:prstGeom>
        </p:spPr>
      </p:pic>
      <p:pic>
        <p:nvPicPr>
          <p:cNvPr id="202" name="Picture 202"/>
          <p:cNvPicPr>
            <a:picLocks noChangeAspect="1"/>
          </p:cNvPicPr>
          <p:nvPr/>
        </p:nvPicPr>
        <p:blipFill>
          <a:blip r:embed="rId5"/>
          <a:stretch>
            <a:fillRect/>
          </a:stretch>
        </p:blipFill>
        <p:spPr>
          <a:xfrm>
            <a:off x="220979" y="144780"/>
            <a:ext cx="746760" cy="670560"/>
          </a:xfrm>
          <a:prstGeom prst="rect">
            <a:avLst/>
          </a:prstGeom>
        </p:spPr>
      </p:pic>
      <p:sp>
        <p:nvSpPr>
          <p:cNvPr id="2" name="TextBox 202"/>
          <p:cNvSpPr txBox="1"/>
          <p:nvPr/>
        </p:nvSpPr>
        <p:spPr>
          <a:xfrm>
            <a:off x="929639" y="516337"/>
            <a:ext cx="10950925" cy="6080945"/>
          </a:xfrm>
          <a:prstGeom prst="rect">
            <a:avLst/>
          </a:prstGeom>
          <a:noFill/>
        </p:spPr>
        <p:txBody>
          <a:bodyPr wrap="square" lIns="0" tIns="0" rIns="0" bIns="0" rtlCol="0">
            <a:spAutoFit/>
          </a:bodyPr>
          <a:lstStyle/>
          <a:p>
            <a:pPr marL="0" indent="2645410">
              <a:lnSpc>
                <a:spcPct val="102083"/>
              </a:lnSpc>
            </a:pPr>
            <a:r>
              <a:rPr lang="en-US" altLang="zh-CN" sz="3700" b="1" dirty="0">
                <a:solidFill>
                  <a:srgbClr val="FE0000"/>
                </a:solidFill>
                <a:latin typeface="Calibri"/>
                <a:ea typeface="Calibri"/>
              </a:rPr>
              <a:t>XÉT</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NGHIỆM</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CHẨN</a:t>
            </a:r>
            <a:r>
              <a:rPr lang="en-US" altLang="zh-CN" sz="3700" b="1" spc="-170" dirty="0">
                <a:solidFill>
                  <a:srgbClr val="FE0000"/>
                </a:solidFill>
                <a:latin typeface="Calibri"/>
                <a:cs typeface="Calibri"/>
              </a:rPr>
              <a:t> </a:t>
            </a:r>
            <a:r>
              <a:rPr lang="en-US" altLang="zh-CN" sz="3700" b="1" dirty="0">
                <a:solidFill>
                  <a:srgbClr val="FE0000"/>
                </a:solidFill>
                <a:latin typeface="Calibri"/>
                <a:ea typeface="Calibri"/>
              </a:rPr>
              <a:t>ĐOÁN</a:t>
            </a:r>
          </a:p>
          <a:p>
            <a:pPr>
              <a:lnSpc>
                <a:spcPts val="1000"/>
              </a:lnSpc>
            </a:pPr>
            <a:endParaRPr lang="en-US" dirty="0" smtClean="0"/>
          </a:p>
          <a:p>
            <a:pPr>
              <a:lnSpc>
                <a:spcPts val="1025"/>
              </a:lnSpc>
            </a:pPr>
            <a:endParaRPr lang="en-US" dirty="0" smtClean="0"/>
          </a:p>
          <a:p>
            <a:pPr marL="0" hangingPunct="0">
              <a:lnSpc>
                <a:spcPct val="100833"/>
              </a:lnSpc>
            </a:pPr>
            <a:r>
              <a:rPr lang="en-US" altLang="zh-CN" sz="2400" b="1" dirty="0">
                <a:solidFill>
                  <a:srgbClr val="FE0000"/>
                </a:solidFill>
                <a:latin typeface="Calibri"/>
                <a:ea typeface="Calibri"/>
              </a:rPr>
              <a:t>1.</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Phết</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máu</a:t>
            </a:r>
            <a:r>
              <a:rPr lang="en-US" altLang="zh-CN" sz="2400" b="1" spc="-20" dirty="0">
                <a:solidFill>
                  <a:srgbClr val="FE0000"/>
                </a:solidFill>
                <a:latin typeface="Calibri"/>
                <a:cs typeface="Calibri"/>
              </a:rPr>
              <a:t> </a:t>
            </a:r>
            <a:r>
              <a:rPr lang="en-US" altLang="zh-CN" sz="2400" b="1" dirty="0">
                <a:solidFill>
                  <a:srgbClr val="FE0000"/>
                </a:solidFill>
                <a:latin typeface="Calibri"/>
                <a:ea typeface="Calibri"/>
              </a:rPr>
              <a:t>ngoại</a:t>
            </a:r>
            <a:r>
              <a:rPr lang="en-US" altLang="zh-CN" sz="2400" b="1" spc="-25" dirty="0">
                <a:solidFill>
                  <a:srgbClr val="FE0000"/>
                </a:solidFill>
                <a:latin typeface="Calibri"/>
                <a:cs typeface="Calibri"/>
              </a:rPr>
              <a:t> </a:t>
            </a:r>
            <a:r>
              <a:rPr lang="en-US" altLang="zh-CN" sz="2400" b="1" dirty="0">
                <a:solidFill>
                  <a:srgbClr val="FE0000"/>
                </a:solidFill>
                <a:latin typeface="Calibri"/>
                <a:ea typeface="Calibri"/>
              </a:rPr>
              <a:t>biên</a:t>
            </a:r>
            <a:r>
              <a:rPr lang="en-US" altLang="zh-CN" sz="2400" dirty="0">
                <a:solidFill>
                  <a:srgbClr val="FE0000"/>
                </a:solidFill>
                <a:latin typeface="Calibri"/>
                <a:ea typeface="Calibri"/>
              </a:rPr>
              <a:t>:</a:t>
            </a:r>
            <a:r>
              <a:rPr lang="en-US" altLang="zh-CN" sz="2400" spc="-20" dirty="0">
                <a:solidFill>
                  <a:srgbClr val="FE0000"/>
                </a:solidFill>
                <a:latin typeface="Calibri"/>
                <a:cs typeface="Calibri"/>
              </a:rPr>
              <a:t> </a:t>
            </a:r>
            <a:r>
              <a:rPr lang="en-US" altLang="zh-CN" sz="2400" dirty="0">
                <a:solidFill>
                  <a:srgbClr val="000000"/>
                </a:solidFill>
                <a:latin typeface="Calibri"/>
                <a:ea typeface="Calibri"/>
              </a:rPr>
              <a:t>kính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hiển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vi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quang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học,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nhuộm</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Field’s</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Giemsa,</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tiêu</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chuẩn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chẩn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đoán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rét.</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20"/>
              </a:lnSpc>
            </a:pPr>
            <a:endParaRPr lang="en-US" dirty="0" smtClean="0"/>
          </a:p>
          <a:p>
            <a:pPr marL="0">
              <a:lnSpc>
                <a:spcPct val="101666"/>
              </a:lnSpc>
            </a:pPr>
            <a:r>
              <a:rPr lang="en-US" altLang="zh-CN" sz="2400" b="1" dirty="0">
                <a:solidFill>
                  <a:srgbClr val="000000"/>
                </a:solidFill>
                <a:latin typeface="Calibri"/>
                <a:ea typeface="Calibri"/>
              </a:rPr>
              <a:t>Giọt</a:t>
            </a:r>
            <a:r>
              <a:rPr lang="en-US" altLang="zh-CN" sz="2400" b="1" spc="-20" dirty="0">
                <a:solidFill>
                  <a:srgbClr val="000000"/>
                </a:solidFill>
                <a:latin typeface="Calibri"/>
                <a:cs typeface="Calibri"/>
              </a:rPr>
              <a:t> </a:t>
            </a:r>
            <a:r>
              <a:rPr lang="en-US" altLang="zh-CN" sz="2400" b="1" dirty="0">
                <a:solidFill>
                  <a:srgbClr val="000000"/>
                </a:solidFill>
                <a:latin typeface="Calibri"/>
                <a:ea typeface="Calibri"/>
              </a:rPr>
              <a:t>dày:</a:t>
            </a:r>
            <a:r>
              <a:rPr lang="en-US" altLang="zh-CN" sz="2400" b="1" spc="-20" dirty="0">
                <a:solidFill>
                  <a:srgbClr val="000000"/>
                </a:solidFill>
                <a:latin typeface="Calibri"/>
                <a:cs typeface="Calibri"/>
              </a:rPr>
              <a:t> </a:t>
            </a:r>
            <a:r>
              <a:rPr lang="en-US" altLang="zh-CN" sz="2400" dirty="0">
                <a:solidFill>
                  <a:srgbClr val="000000"/>
                </a:solidFill>
                <a:latin typeface="Calibri"/>
                <a:ea typeface="Calibri"/>
              </a:rPr>
              <a:t>40</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lớp</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không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cố</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định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HC,</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phát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hiện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KSTSR</a:t>
            </a:r>
          </a:p>
          <a:p>
            <a:pPr marL="0" hangingPunct="0">
              <a:lnSpc>
                <a:spcPct val="114583"/>
              </a:lnSpc>
              <a:spcBef>
                <a:spcPts val="135"/>
              </a:spcBef>
            </a:pPr>
            <a:r>
              <a:rPr lang="en-US" altLang="zh-CN" sz="2400" dirty="0">
                <a:solidFill>
                  <a:srgbClr val="000000"/>
                </a:solidFill>
                <a:latin typeface="Calibri"/>
                <a:ea typeface="Calibri"/>
              </a:rPr>
              <a:t>Đếm</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mật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lúc</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đếm</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200</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400</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BC</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--&gt;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tính</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mật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dirty="0">
                <a:solidFill>
                  <a:srgbClr val="000000"/>
                </a:solidFill>
                <a:latin typeface="Symbol"/>
                <a:ea typeface="Symbol"/>
              </a:rPr>
              <a:t>µ</a:t>
            </a:r>
            <a:r>
              <a:rPr lang="en-US" altLang="zh-CN" sz="2400" dirty="0">
                <a:solidFill>
                  <a:srgbClr val="000000"/>
                </a:solidFill>
                <a:latin typeface="Calibri"/>
                <a:ea typeface="Calibri"/>
              </a:rPr>
              <a:t>L</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(trung</a:t>
            </a:r>
            <a:r>
              <a:rPr lang="en-US" altLang="zh-CN" sz="2400" spc="-125" dirty="0">
                <a:solidFill>
                  <a:srgbClr val="000000"/>
                </a:solidFill>
                <a:latin typeface="Calibri"/>
                <a:cs typeface="Calibri"/>
              </a:rPr>
              <a:t> </a:t>
            </a:r>
            <a:r>
              <a:rPr lang="en-US" altLang="zh-CN" sz="2400" dirty="0">
                <a:solidFill>
                  <a:srgbClr val="000000"/>
                </a:solidFill>
                <a:latin typeface="Calibri"/>
                <a:ea typeface="Calibri"/>
              </a:rPr>
              <a:t>bình</a:t>
            </a:r>
            <a:r>
              <a:rPr lang="en-US" altLang="zh-CN" sz="2400" spc="-125" dirty="0">
                <a:solidFill>
                  <a:srgbClr val="000000"/>
                </a:solidFill>
                <a:latin typeface="Calibri"/>
                <a:cs typeface="Calibri"/>
              </a:rPr>
              <a:t> </a:t>
            </a:r>
            <a:r>
              <a:rPr lang="en-US" altLang="zh-CN" sz="2400" dirty="0">
                <a:solidFill>
                  <a:srgbClr val="000000"/>
                </a:solidFill>
                <a:latin typeface="Calibri"/>
                <a:ea typeface="Calibri"/>
              </a:rPr>
              <a:t>8000</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BC/</a:t>
            </a:r>
            <a:r>
              <a:rPr lang="en-US" altLang="zh-CN" sz="2400" dirty="0">
                <a:solidFill>
                  <a:srgbClr val="000000"/>
                </a:solidFill>
                <a:latin typeface="Symbol"/>
                <a:ea typeface="Symbol"/>
              </a:rPr>
              <a:t>µ</a:t>
            </a:r>
            <a:r>
              <a:rPr lang="en-US" altLang="zh-CN" sz="2400" dirty="0">
                <a:solidFill>
                  <a:srgbClr val="000000"/>
                </a:solidFill>
                <a:latin typeface="Calibri"/>
                <a:ea typeface="Calibri"/>
              </a:rPr>
              <a:t>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204"/>
          <p:cNvPicPr>
            <a:picLocks noChangeAspect="1"/>
          </p:cNvPicPr>
          <p:nvPr/>
        </p:nvPicPr>
        <p:blipFill>
          <a:blip r:embed="rId3"/>
          <a:stretch>
            <a:fillRect/>
          </a:stretch>
        </p:blipFill>
        <p:spPr>
          <a:xfrm>
            <a:off x="220979" y="144780"/>
            <a:ext cx="746760" cy="670560"/>
          </a:xfrm>
          <a:prstGeom prst="rect">
            <a:avLst/>
          </a:prstGeom>
        </p:spPr>
      </p:pic>
      <p:sp>
        <p:nvSpPr>
          <p:cNvPr id="2" name="TextBox 204"/>
          <p:cNvSpPr txBox="1"/>
          <p:nvPr/>
        </p:nvSpPr>
        <p:spPr>
          <a:xfrm>
            <a:off x="235818" y="516337"/>
            <a:ext cx="11394382" cy="5997796"/>
          </a:xfrm>
          <a:prstGeom prst="rect">
            <a:avLst/>
          </a:prstGeom>
          <a:noFill/>
        </p:spPr>
        <p:txBody>
          <a:bodyPr wrap="square" lIns="0" tIns="0" rIns="0" bIns="0" rtlCol="0">
            <a:spAutoFit/>
          </a:bodyPr>
          <a:lstStyle/>
          <a:p>
            <a:pPr marL="0" indent="3339231">
              <a:lnSpc>
                <a:spcPct val="102083"/>
              </a:lnSpc>
            </a:pPr>
            <a:r>
              <a:rPr lang="en-US" altLang="zh-CN" sz="3700" b="1" dirty="0">
                <a:solidFill>
                  <a:srgbClr val="FE0000"/>
                </a:solidFill>
                <a:latin typeface="Calibri"/>
                <a:ea typeface="Calibri"/>
              </a:rPr>
              <a:t>XÉT</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NGHIỆM</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CHẨN</a:t>
            </a:r>
            <a:r>
              <a:rPr lang="en-US" altLang="zh-CN" sz="3700" b="1" spc="-170" dirty="0">
                <a:solidFill>
                  <a:srgbClr val="FE0000"/>
                </a:solidFill>
                <a:latin typeface="Calibri"/>
                <a:cs typeface="Calibri"/>
              </a:rPr>
              <a:t> </a:t>
            </a:r>
            <a:r>
              <a:rPr lang="en-US" altLang="zh-CN" sz="3700" b="1" dirty="0">
                <a:solidFill>
                  <a:srgbClr val="FE0000"/>
                </a:solidFill>
                <a:latin typeface="Calibri"/>
                <a:ea typeface="Calibri"/>
              </a:rPr>
              <a:t>ĐOÁN</a:t>
            </a:r>
          </a:p>
          <a:p>
            <a:pPr>
              <a:lnSpc>
                <a:spcPts val="1000"/>
              </a:lnSpc>
            </a:pPr>
            <a:endParaRPr lang="en-US" dirty="0" smtClean="0"/>
          </a:p>
          <a:p>
            <a:pPr>
              <a:lnSpc>
                <a:spcPts val="1025"/>
              </a:lnSpc>
            </a:pPr>
            <a:endParaRPr lang="en-US" dirty="0" smtClean="0"/>
          </a:p>
          <a:p>
            <a:pPr marL="0" indent="693821">
              <a:lnSpc>
                <a:spcPct val="101666"/>
              </a:lnSpc>
            </a:pPr>
            <a:r>
              <a:rPr lang="en-US" altLang="zh-CN" sz="2400" dirty="0">
                <a:solidFill>
                  <a:srgbClr val="000000"/>
                </a:solidFill>
                <a:latin typeface="Arial"/>
                <a:ea typeface="Arial"/>
              </a:rPr>
              <a:t>•</a:t>
            </a:r>
            <a:r>
              <a:rPr lang="en-US" altLang="zh-CN" sz="2400" spc="55" dirty="0">
                <a:solidFill>
                  <a:srgbClr val="000000"/>
                </a:solidFill>
                <a:latin typeface="Arial"/>
                <a:cs typeface="Arial"/>
              </a:rPr>
              <a:t> </a:t>
            </a:r>
            <a:r>
              <a:rPr lang="en-US" altLang="zh-CN" sz="2400" b="1" dirty="0">
                <a:solidFill>
                  <a:srgbClr val="000000"/>
                </a:solidFill>
                <a:latin typeface="Calibri"/>
                <a:ea typeface="Calibri"/>
              </a:rPr>
              <a:t>Giọt</a:t>
            </a:r>
            <a:r>
              <a:rPr lang="en-US" altLang="zh-CN" sz="2400" b="1" spc="44" dirty="0">
                <a:solidFill>
                  <a:srgbClr val="000000"/>
                </a:solidFill>
                <a:latin typeface="Calibri"/>
                <a:cs typeface="Calibri"/>
              </a:rPr>
              <a:t> </a:t>
            </a:r>
            <a:r>
              <a:rPr lang="en-US" altLang="zh-CN" sz="2400" b="1" dirty="0">
                <a:solidFill>
                  <a:srgbClr val="000000"/>
                </a:solidFill>
                <a:latin typeface="Calibri"/>
                <a:ea typeface="Calibri"/>
              </a:rPr>
              <a:t>mỏng:</a:t>
            </a:r>
            <a:r>
              <a:rPr lang="en-US" altLang="zh-CN" sz="2400" b="1" spc="50" dirty="0">
                <a:solidFill>
                  <a:srgbClr val="000000"/>
                </a:solidFill>
                <a:latin typeface="Calibri"/>
                <a:cs typeface="Calibri"/>
              </a:rPr>
              <a:t> </a:t>
            </a:r>
            <a:r>
              <a:rPr lang="en-US" altLang="zh-CN" sz="2400" dirty="0">
                <a:solidFill>
                  <a:srgbClr val="000000"/>
                </a:solidFill>
                <a:latin typeface="Calibri"/>
                <a:ea typeface="Calibri"/>
              </a:rPr>
              <a:t>cố</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định</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HC</a:t>
            </a:r>
          </a:p>
          <a:p>
            <a:pPr>
              <a:lnSpc>
                <a:spcPts val="480"/>
              </a:lnSpc>
            </a:pPr>
            <a:endParaRPr lang="en-US" dirty="0" smtClean="0"/>
          </a:p>
          <a:p>
            <a:pPr marL="0" indent="1151021">
              <a:lnSpc>
                <a:spcPct val="104166"/>
              </a:lnSpc>
            </a:pPr>
            <a:r>
              <a:rPr lang="en-US" altLang="zh-CN" sz="2400" dirty="0">
                <a:solidFill>
                  <a:srgbClr val="000000"/>
                </a:solidFill>
                <a:latin typeface="Courier New"/>
                <a:ea typeface="Courier New"/>
              </a:rPr>
              <a:t>o</a:t>
            </a:r>
            <a:r>
              <a:rPr lang="en-US" altLang="zh-CN" sz="2400" spc="-154" dirty="0">
                <a:solidFill>
                  <a:srgbClr val="000000"/>
                </a:solidFill>
                <a:latin typeface="Courier New"/>
                <a:cs typeface="Courier New"/>
              </a:rPr>
              <a:t> </a:t>
            </a:r>
            <a:r>
              <a:rPr lang="en-US" altLang="zh-CN" sz="2400" dirty="0">
                <a:solidFill>
                  <a:srgbClr val="000000"/>
                </a:solidFill>
                <a:latin typeface="Calibri"/>
                <a:ea typeface="Calibri"/>
              </a:rPr>
              <a:t>Thể</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dưỡng</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bào,</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phân</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liệt,</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giao</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bào</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65" dirty="0">
                <a:solidFill>
                  <a:srgbClr val="000000"/>
                </a:solidFill>
                <a:latin typeface="Calibri"/>
                <a:cs typeface="Calibri"/>
              </a:rPr>
              <a:t> </a:t>
            </a:r>
            <a:r>
              <a:rPr lang="en-US" altLang="zh-CN" sz="2400" dirty="0">
                <a:solidFill>
                  <a:srgbClr val="000000"/>
                </a:solidFill>
                <a:latin typeface="Calibri"/>
                <a:ea typeface="Calibri"/>
              </a:rPr>
              <a:t>HC</a:t>
            </a:r>
          </a:p>
          <a:p>
            <a:pPr>
              <a:lnSpc>
                <a:spcPts val="405"/>
              </a:lnSpc>
            </a:pPr>
            <a:endParaRPr lang="en-US" dirty="0" smtClean="0"/>
          </a:p>
          <a:p>
            <a:pPr marL="0" indent="1151021">
              <a:lnSpc>
                <a:spcPct val="104166"/>
              </a:lnSpc>
            </a:pPr>
            <a:r>
              <a:rPr lang="en-US" altLang="zh-CN" sz="2400" dirty="0">
                <a:solidFill>
                  <a:srgbClr val="000000"/>
                </a:solidFill>
                <a:latin typeface="Courier New"/>
                <a:ea typeface="Courier New"/>
              </a:rPr>
              <a:t>o</a:t>
            </a:r>
            <a:r>
              <a:rPr lang="en-US" altLang="zh-CN" sz="2400" spc="-279" dirty="0">
                <a:solidFill>
                  <a:srgbClr val="000000"/>
                </a:solidFill>
                <a:latin typeface="Courier New"/>
                <a:cs typeface="Courier New"/>
              </a:rPr>
              <a:t> </a:t>
            </a:r>
            <a:r>
              <a:rPr lang="en-US" altLang="zh-CN" sz="2400" dirty="0">
                <a:solidFill>
                  <a:srgbClr val="000000"/>
                </a:solidFill>
                <a:latin typeface="Calibri"/>
                <a:ea typeface="Calibri"/>
              </a:rPr>
              <a:t>Định</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danh</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loại</a:t>
            </a:r>
            <a:r>
              <a:rPr lang="en-US" altLang="zh-CN" sz="2400" spc="-114" dirty="0">
                <a:solidFill>
                  <a:srgbClr val="000000"/>
                </a:solidFill>
                <a:latin typeface="Calibri"/>
                <a:cs typeface="Calibri"/>
              </a:rPr>
              <a:t> </a:t>
            </a:r>
            <a:r>
              <a:rPr lang="en-US" altLang="zh-CN" sz="2400" dirty="0">
                <a:solidFill>
                  <a:srgbClr val="000000"/>
                </a:solidFill>
                <a:latin typeface="Calibri"/>
                <a:ea typeface="Calibri"/>
              </a:rPr>
              <a:t>KST</a:t>
            </a:r>
          </a:p>
          <a:p>
            <a:pPr marL="0" indent="1151021">
              <a:lnSpc>
                <a:spcPct val="104166"/>
              </a:lnSpc>
              <a:spcBef>
                <a:spcPts val="379"/>
              </a:spcBef>
            </a:pPr>
            <a:r>
              <a:rPr lang="en-US" altLang="zh-CN" sz="2400" dirty="0">
                <a:solidFill>
                  <a:srgbClr val="000000"/>
                </a:solidFill>
                <a:latin typeface="Courier New"/>
                <a:ea typeface="Courier New"/>
              </a:rPr>
              <a:t>o</a:t>
            </a:r>
            <a:r>
              <a:rPr lang="en-US" altLang="zh-CN" sz="2400" spc="-175" dirty="0">
                <a:solidFill>
                  <a:srgbClr val="000000"/>
                </a:solidFill>
                <a:latin typeface="Courier New"/>
                <a:cs typeface="Courier New"/>
              </a:rPr>
              <a:t> </a:t>
            </a:r>
            <a:r>
              <a:rPr lang="en-US" altLang="zh-CN" sz="2400" dirty="0">
                <a:solidFill>
                  <a:srgbClr val="000000"/>
                </a:solidFill>
                <a:latin typeface="Calibri"/>
                <a:ea typeface="Calibri"/>
              </a:rPr>
              <a:t>Đếm</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mật</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KST</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lúc</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đếm</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1000</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HC</a:t>
            </a:r>
          </a:p>
          <a:p>
            <a:pPr>
              <a:lnSpc>
                <a:spcPts val="780"/>
              </a:lnSpc>
            </a:pPr>
            <a:endParaRPr lang="en-US" dirty="0" smtClean="0"/>
          </a:p>
          <a:p>
            <a:pPr indent="693821">
              <a:lnSpc>
                <a:spcPct val="105833"/>
              </a:lnSpc>
            </a:pPr>
            <a:r>
              <a:rPr lang="en-US" altLang="zh-CN" sz="2400" dirty="0">
                <a:solidFill>
                  <a:srgbClr val="000000"/>
                </a:solidFill>
                <a:latin typeface="Wingdings"/>
                <a:ea typeface="Wingdings"/>
              </a:rPr>
              <a:t>à</a:t>
            </a:r>
            <a:r>
              <a:rPr lang="en-US" altLang="zh-CN" sz="2400" dirty="0">
                <a:solidFill>
                  <a:srgbClr val="FE0000"/>
                </a:solidFill>
                <a:latin typeface="Calibri"/>
                <a:ea typeface="Calibri"/>
              </a:rPr>
              <a:t>Mật</a:t>
            </a:r>
            <a:r>
              <a:rPr lang="en-US" altLang="zh-CN" sz="2400" spc="-55" dirty="0">
                <a:solidFill>
                  <a:srgbClr val="FE0000"/>
                </a:solidFill>
                <a:latin typeface="Calibri"/>
                <a:cs typeface="Calibri"/>
              </a:rPr>
              <a:t> </a:t>
            </a:r>
            <a:r>
              <a:rPr lang="en-US" altLang="zh-CN" sz="2400">
                <a:solidFill>
                  <a:srgbClr val="FE0000"/>
                </a:solidFill>
                <a:latin typeface="Calibri"/>
                <a:ea typeface="Calibri"/>
              </a:rPr>
              <a:t>độ</a:t>
            </a:r>
            <a:r>
              <a:rPr lang="en-US" altLang="zh-CN" sz="2400" spc="-60">
                <a:solidFill>
                  <a:srgbClr val="FE0000"/>
                </a:solidFill>
                <a:latin typeface="Calibri"/>
                <a:cs typeface="Calibri"/>
              </a:rPr>
              <a:t> </a:t>
            </a:r>
            <a:r>
              <a:rPr lang="en-US" altLang="zh-CN" sz="2400">
                <a:solidFill>
                  <a:srgbClr val="FE0000"/>
                </a:solidFill>
                <a:ea typeface="Calibri"/>
              </a:rPr>
              <a:t>KSTSR/µL=</a:t>
            </a:r>
            <a:r>
              <a:rPr lang="en-US" altLang="zh-CN" sz="2400" spc="-60" smtClean="0">
                <a:solidFill>
                  <a:srgbClr val="FE0000"/>
                </a:solidFill>
                <a:latin typeface="Calibri"/>
                <a:cs typeface="Calibri"/>
              </a:rPr>
              <a:t> </a:t>
            </a:r>
            <a:r>
              <a:rPr lang="en-US" altLang="zh-CN" sz="2400" dirty="0">
                <a:solidFill>
                  <a:srgbClr val="FE0000"/>
                </a:solidFill>
                <a:latin typeface="Calibri"/>
                <a:ea typeface="Calibri"/>
              </a:rPr>
              <a:t>mật</a:t>
            </a:r>
            <a:r>
              <a:rPr lang="en-US" altLang="zh-CN" sz="2400" spc="-60" dirty="0">
                <a:solidFill>
                  <a:srgbClr val="FE0000"/>
                </a:solidFill>
                <a:latin typeface="Calibri"/>
                <a:cs typeface="Calibri"/>
              </a:rPr>
              <a:t> </a:t>
            </a:r>
            <a:r>
              <a:rPr lang="en-US" altLang="zh-CN" sz="2400" dirty="0">
                <a:solidFill>
                  <a:srgbClr val="FE0000"/>
                </a:solidFill>
                <a:latin typeface="Calibri"/>
                <a:ea typeface="Calibri"/>
              </a:rPr>
              <a:t>độ</a:t>
            </a:r>
            <a:r>
              <a:rPr lang="en-US" altLang="zh-CN" sz="2400" spc="-60" dirty="0">
                <a:solidFill>
                  <a:srgbClr val="FE0000"/>
                </a:solidFill>
                <a:latin typeface="Calibri"/>
                <a:cs typeface="Calibri"/>
              </a:rPr>
              <a:t> </a:t>
            </a:r>
            <a:r>
              <a:rPr lang="en-US" altLang="zh-CN" sz="2400" dirty="0">
                <a:solidFill>
                  <a:srgbClr val="FE0000"/>
                </a:solidFill>
                <a:latin typeface="Calibri"/>
                <a:ea typeface="Calibri"/>
              </a:rPr>
              <a:t>KST/</a:t>
            </a:r>
            <a:r>
              <a:rPr lang="en-US" altLang="zh-CN" sz="2400" spc="-60" dirty="0">
                <a:solidFill>
                  <a:srgbClr val="FE0000"/>
                </a:solidFill>
                <a:latin typeface="Calibri"/>
                <a:cs typeface="Calibri"/>
              </a:rPr>
              <a:t> </a:t>
            </a:r>
            <a:r>
              <a:rPr lang="en-US" altLang="zh-CN" sz="2400" dirty="0">
                <a:solidFill>
                  <a:srgbClr val="FE0000"/>
                </a:solidFill>
                <a:latin typeface="Calibri"/>
                <a:ea typeface="Calibri"/>
              </a:rPr>
              <a:t>1000</a:t>
            </a:r>
            <a:r>
              <a:rPr lang="en-US" altLang="zh-CN" sz="2400" spc="-60" dirty="0">
                <a:solidFill>
                  <a:srgbClr val="FE0000"/>
                </a:solidFill>
                <a:latin typeface="Calibri"/>
                <a:cs typeface="Calibri"/>
              </a:rPr>
              <a:t> </a:t>
            </a:r>
            <a:r>
              <a:rPr lang="en-US" altLang="zh-CN" sz="2400" dirty="0">
                <a:solidFill>
                  <a:srgbClr val="FE0000"/>
                </a:solidFill>
                <a:latin typeface="Calibri"/>
                <a:ea typeface="Calibri"/>
              </a:rPr>
              <a:t>HC</a:t>
            </a:r>
            <a:r>
              <a:rPr lang="en-US" altLang="zh-CN" sz="2400" spc="-60" dirty="0">
                <a:solidFill>
                  <a:srgbClr val="FE0000"/>
                </a:solidFill>
                <a:latin typeface="Calibri"/>
                <a:cs typeface="Calibri"/>
              </a:rPr>
              <a:t> </a:t>
            </a:r>
            <a:r>
              <a:rPr lang="en-US" altLang="zh-CN" sz="2400" dirty="0">
                <a:solidFill>
                  <a:srgbClr val="FE0000"/>
                </a:solidFill>
                <a:latin typeface="Calibri"/>
                <a:ea typeface="Calibri"/>
              </a:rPr>
              <a:t>x</a:t>
            </a:r>
            <a:r>
              <a:rPr lang="en-US" altLang="zh-CN" sz="2400" spc="-60" dirty="0">
                <a:solidFill>
                  <a:srgbClr val="FE0000"/>
                </a:solidFill>
                <a:latin typeface="Calibri"/>
                <a:cs typeface="Calibri"/>
              </a:rPr>
              <a:t> </a:t>
            </a:r>
            <a:r>
              <a:rPr lang="en-US" altLang="zh-CN" sz="2400" dirty="0">
                <a:solidFill>
                  <a:srgbClr val="FE0000"/>
                </a:solidFill>
                <a:latin typeface="Calibri"/>
                <a:ea typeface="Calibri"/>
              </a:rPr>
              <a:t>Hct</a:t>
            </a:r>
            <a:r>
              <a:rPr lang="en-US" altLang="zh-CN" sz="2400" spc="-60" dirty="0">
                <a:solidFill>
                  <a:srgbClr val="FE0000"/>
                </a:solidFill>
                <a:latin typeface="Calibri"/>
                <a:cs typeface="Calibri"/>
              </a:rPr>
              <a:t> </a:t>
            </a:r>
            <a:r>
              <a:rPr lang="en-US" altLang="zh-CN" sz="2400" dirty="0">
                <a:solidFill>
                  <a:srgbClr val="FE0000"/>
                </a:solidFill>
                <a:latin typeface="Calibri"/>
                <a:ea typeface="Calibri"/>
              </a:rPr>
              <a:t>(%)</a:t>
            </a:r>
            <a:r>
              <a:rPr lang="en-US" altLang="zh-CN" sz="2400" spc="-55" dirty="0">
                <a:solidFill>
                  <a:srgbClr val="FE0000"/>
                </a:solidFill>
                <a:latin typeface="Calibri"/>
                <a:cs typeface="Calibri"/>
              </a:rPr>
              <a:t> </a:t>
            </a:r>
            <a:r>
              <a:rPr lang="en-US" altLang="zh-CN" sz="2400" dirty="0">
                <a:solidFill>
                  <a:srgbClr val="FE0000"/>
                </a:solidFill>
                <a:latin typeface="Calibri"/>
                <a:ea typeface="Calibri"/>
              </a:rPr>
              <a:t>x</a:t>
            </a:r>
            <a:r>
              <a:rPr lang="en-US" altLang="zh-CN" sz="2400" spc="-65" dirty="0">
                <a:solidFill>
                  <a:srgbClr val="FE0000"/>
                </a:solidFill>
                <a:latin typeface="Calibri"/>
                <a:cs typeface="Calibri"/>
              </a:rPr>
              <a:t> </a:t>
            </a:r>
            <a:r>
              <a:rPr lang="en-US" altLang="zh-CN" sz="2400" dirty="0">
                <a:solidFill>
                  <a:srgbClr val="FE0000"/>
                </a:solidFill>
                <a:latin typeface="Calibri"/>
                <a:ea typeface="Calibri"/>
              </a:rPr>
              <a:t>125.6</a:t>
            </a:r>
          </a:p>
          <a:p>
            <a:pPr>
              <a:lnSpc>
                <a:spcPts val="869"/>
              </a:lnSpc>
            </a:pPr>
            <a:endParaRPr lang="en-US" dirty="0" smtClean="0"/>
          </a:p>
          <a:p>
            <a:pPr marL="0" indent="693821">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Mật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mức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nhiễm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đáp</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ứng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100" dirty="0">
                <a:solidFill>
                  <a:srgbClr val="000000"/>
                </a:solidFill>
                <a:latin typeface="Calibri"/>
                <a:cs typeface="Calibri"/>
              </a:rPr>
              <a:t> </a:t>
            </a:r>
            <a:r>
              <a:rPr lang="en-US" altLang="zh-CN" sz="2400" dirty="0">
                <a:solidFill>
                  <a:srgbClr val="000000"/>
                </a:solidFill>
                <a:latin typeface="Calibri"/>
                <a:ea typeface="Calibri"/>
              </a:rPr>
              <a:t>trị</a:t>
            </a:r>
          </a:p>
          <a:p>
            <a:pPr>
              <a:lnSpc>
                <a:spcPts val="980"/>
              </a:lnSpc>
            </a:pPr>
            <a:endParaRPr lang="en-US" dirty="0" smtClean="0"/>
          </a:p>
          <a:p>
            <a:pPr marL="0" indent="693821">
              <a:lnSpc>
                <a:spcPct val="100000"/>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Lame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i="1"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dưỡng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bào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trưởng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thành,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phân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liệt,</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sắc</a:t>
            </a:r>
          </a:p>
          <a:p>
            <a:pPr marL="0" indent="922421">
              <a:lnSpc>
                <a:spcPct val="101666"/>
              </a:lnSpc>
            </a:pPr>
            <a:r>
              <a:rPr lang="en-US" altLang="zh-CN" sz="2400" dirty="0">
                <a:solidFill>
                  <a:srgbClr val="000000"/>
                </a:solidFill>
                <a:latin typeface="Calibri"/>
                <a:ea typeface="Calibri"/>
              </a:rPr>
              <a:t>tố</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HC,</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BC</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hay</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monocyte.</a:t>
            </a:r>
          </a:p>
          <a:p>
            <a:pPr>
              <a:lnSpc>
                <a:spcPts val="980"/>
              </a:lnSpc>
            </a:pPr>
            <a:endParaRPr lang="en-US" dirty="0" smtClean="0"/>
          </a:p>
          <a:p>
            <a:pPr marL="0" indent="693821">
              <a:lnSpc>
                <a:spcPct val="100416"/>
              </a:lnSpc>
            </a:pPr>
            <a:r>
              <a:rPr lang="en-US" altLang="zh-CN" sz="2400" dirty="0">
                <a:solidFill>
                  <a:srgbClr val="000000"/>
                </a:solidFill>
                <a:latin typeface="Arial"/>
                <a:ea typeface="Arial"/>
              </a:rPr>
              <a:t>•</a:t>
            </a:r>
            <a:r>
              <a:rPr lang="en-US" altLang="zh-CN" sz="2400" spc="10" dirty="0">
                <a:solidFill>
                  <a:srgbClr val="000000"/>
                </a:solidFill>
                <a:latin typeface="Arial"/>
                <a:cs typeface="Arial"/>
              </a:rPr>
              <a:t> </a:t>
            </a:r>
            <a:r>
              <a:rPr lang="en-US" altLang="zh-CN" sz="2400" dirty="0">
                <a:solidFill>
                  <a:srgbClr val="000000"/>
                </a:solidFill>
                <a:latin typeface="Calibri"/>
                <a:ea typeface="Calibri"/>
              </a:rPr>
              <a:t>Nếu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lame</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âm</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bnh</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một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lần</a:t>
            </a:r>
            <a:r>
              <a:rPr lang="en-US" altLang="zh-CN" sz="2400" spc="10"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lập</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lại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lame</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2</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–3</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lần,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cách</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6-8</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giờ</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khi</a:t>
            </a:r>
          </a:p>
          <a:p>
            <a:pPr marL="0" indent="922421">
              <a:lnSpc>
                <a:spcPct val="101666"/>
              </a:lnSpc>
            </a:pP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cao.</a:t>
            </a:r>
          </a:p>
          <a:p>
            <a:pPr>
              <a:lnSpc>
                <a:spcPts val="1000"/>
              </a:lnSpc>
            </a:pPr>
            <a:endParaRPr lang="en-US" dirty="0" smtClean="0"/>
          </a:p>
          <a:p>
            <a:pPr>
              <a:lnSpc>
                <a:spcPts val="1000"/>
              </a:lnSpc>
            </a:pPr>
            <a:endParaRPr lang="en-US" dirty="0" smtClean="0"/>
          </a:p>
          <a:p>
            <a:pPr>
              <a:lnSpc>
                <a:spcPts val="1044"/>
              </a:lnSpc>
            </a:pPr>
            <a:endParaRPr lang="en-US" dirty="0" smtClean="0"/>
          </a:p>
          <a:p>
            <a:pPr marL="0">
              <a:lnSpc>
                <a:spcPct val="101666"/>
              </a:lnSpc>
            </a:pPr>
            <a:r>
              <a:rPr lang="en-US" altLang="zh-CN" sz="2200" dirty="0">
                <a:solidFill>
                  <a:srgbClr val="000000"/>
                </a:solidFill>
                <a:latin typeface="Calibri"/>
                <a:ea typeface="Calibri"/>
              </a:rPr>
              <a:t>Ví</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dụ:</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đọc</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phân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tích</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kết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quả</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lame</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máu:</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P.</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f</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(3/1000HC),</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s</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ít,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g</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(1/1000HC),</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sắc</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tố</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SR</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hct=36%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Box 205"/>
          <p:cNvSpPr txBox="1"/>
          <p:nvPr/>
        </p:nvSpPr>
        <p:spPr>
          <a:xfrm>
            <a:off x="929639" y="1868965"/>
            <a:ext cx="11114230" cy="557784"/>
          </a:xfrm>
          <a:prstGeom prst="rect">
            <a:avLst/>
          </a:prstGeom>
          <a:noFill/>
        </p:spPr>
        <p:txBody>
          <a:bodyPr wrap="square" lIns="0" tIns="0" rIns="0" bIns="0" rtlCol="0">
            <a:spAutoFit/>
          </a:bodyPr>
          <a:lstStyle/>
          <a:p>
            <a:pPr marL="0">
              <a:lnSpc>
                <a:spcPct val="101666"/>
              </a:lnSpc>
            </a:pPr>
            <a:r>
              <a:rPr lang="en-US" altLang="zh-CN" sz="3600" dirty="0">
                <a:solidFill>
                  <a:srgbClr val="000000"/>
                </a:solidFill>
                <a:latin typeface="Arial"/>
                <a:ea typeface="Arial"/>
              </a:rPr>
              <a:t>•</a:t>
            </a:r>
            <a:r>
              <a:rPr lang="en-US" altLang="zh-CN" sz="3600" spc="-89" dirty="0">
                <a:solidFill>
                  <a:srgbClr val="000000"/>
                </a:solidFill>
                <a:latin typeface="Arial"/>
                <a:cs typeface="Arial"/>
              </a:rPr>
              <a:t> </a:t>
            </a:r>
            <a:r>
              <a:rPr lang="en-US" altLang="zh-CN" sz="3600" dirty="0">
                <a:solidFill>
                  <a:srgbClr val="000000"/>
                </a:solidFill>
                <a:latin typeface="Calibri"/>
                <a:ea typeface="Calibri"/>
              </a:rPr>
              <a:t>P.</a:t>
            </a:r>
            <a:r>
              <a:rPr lang="en-US" altLang="zh-CN" sz="3600" spc="-80" dirty="0">
                <a:solidFill>
                  <a:srgbClr val="000000"/>
                </a:solidFill>
                <a:latin typeface="Calibri"/>
                <a:cs typeface="Calibri"/>
              </a:rPr>
              <a:t> </a:t>
            </a:r>
            <a:r>
              <a:rPr lang="en-US" altLang="zh-CN" sz="3600" dirty="0">
                <a:solidFill>
                  <a:srgbClr val="000000"/>
                </a:solidFill>
                <a:latin typeface="Calibri"/>
                <a:ea typeface="Calibri"/>
              </a:rPr>
              <a:t>f</a:t>
            </a:r>
            <a:r>
              <a:rPr lang="en-US" altLang="zh-CN" sz="3600" spc="-75" dirty="0">
                <a:solidFill>
                  <a:srgbClr val="000000"/>
                </a:solidFill>
                <a:latin typeface="Calibri"/>
                <a:cs typeface="Calibri"/>
              </a:rPr>
              <a:t> </a:t>
            </a:r>
            <a:r>
              <a:rPr lang="en-US" altLang="zh-CN" sz="3600" dirty="0">
                <a:solidFill>
                  <a:srgbClr val="000000"/>
                </a:solidFill>
                <a:latin typeface="Calibri"/>
                <a:ea typeface="Calibri"/>
              </a:rPr>
              <a:t>t</a:t>
            </a:r>
            <a:r>
              <a:rPr lang="en-US" altLang="zh-CN" sz="3600" spc="-80" dirty="0">
                <a:solidFill>
                  <a:srgbClr val="000000"/>
                </a:solidFill>
                <a:latin typeface="Calibri"/>
                <a:cs typeface="Calibri"/>
              </a:rPr>
              <a:t> </a:t>
            </a:r>
            <a:r>
              <a:rPr lang="en-US" altLang="zh-CN" sz="3600" dirty="0">
                <a:solidFill>
                  <a:srgbClr val="000000"/>
                </a:solidFill>
                <a:latin typeface="Calibri"/>
                <a:ea typeface="Calibri"/>
              </a:rPr>
              <a:t>(3/1000HC),</a:t>
            </a:r>
            <a:r>
              <a:rPr lang="en-US" altLang="zh-CN" sz="3600" spc="-75" dirty="0">
                <a:solidFill>
                  <a:srgbClr val="000000"/>
                </a:solidFill>
                <a:latin typeface="Calibri"/>
                <a:cs typeface="Calibri"/>
              </a:rPr>
              <a:t> </a:t>
            </a:r>
            <a:r>
              <a:rPr lang="en-US" altLang="zh-CN" sz="3600" dirty="0">
                <a:solidFill>
                  <a:srgbClr val="000000"/>
                </a:solidFill>
                <a:latin typeface="Calibri"/>
                <a:ea typeface="Calibri"/>
              </a:rPr>
              <a:t>s</a:t>
            </a:r>
            <a:r>
              <a:rPr lang="en-US" altLang="zh-CN" sz="3600" spc="-80" dirty="0">
                <a:solidFill>
                  <a:srgbClr val="000000"/>
                </a:solidFill>
                <a:latin typeface="Calibri"/>
                <a:cs typeface="Calibri"/>
              </a:rPr>
              <a:t> </a:t>
            </a:r>
            <a:r>
              <a:rPr lang="en-US" altLang="zh-CN" sz="3600" dirty="0">
                <a:solidFill>
                  <a:srgbClr val="000000"/>
                </a:solidFill>
                <a:latin typeface="Calibri"/>
                <a:ea typeface="Calibri"/>
              </a:rPr>
              <a:t>ít,</a:t>
            </a:r>
            <a:r>
              <a:rPr lang="en-US" altLang="zh-CN" sz="3600" spc="-75" dirty="0">
                <a:solidFill>
                  <a:srgbClr val="000000"/>
                </a:solidFill>
                <a:latin typeface="Calibri"/>
                <a:cs typeface="Calibri"/>
              </a:rPr>
              <a:t> </a:t>
            </a:r>
            <a:r>
              <a:rPr lang="en-US" altLang="zh-CN" sz="3600" dirty="0">
                <a:solidFill>
                  <a:srgbClr val="000000"/>
                </a:solidFill>
                <a:latin typeface="Calibri"/>
                <a:ea typeface="Calibri"/>
              </a:rPr>
              <a:t>g</a:t>
            </a:r>
            <a:r>
              <a:rPr lang="en-US" altLang="zh-CN" sz="3600" spc="-80" dirty="0">
                <a:solidFill>
                  <a:srgbClr val="000000"/>
                </a:solidFill>
                <a:latin typeface="Calibri"/>
                <a:cs typeface="Calibri"/>
              </a:rPr>
              <a:t> </a:t>
            </a:r>
            <a:r>
              <a:rPr lang="en-US" altLang="zh-CN" sz="3600" dirty="0">
                <a:solidFill>
                  <a:srgbClr val="000000"/>
                </a:solidFill>
                <a:latin typeface="Calibri"/>
                <a:ea typeface="Calibri"/>
              </a:rPr>
              <a:t>(1/1000HC),</a:t>
            </a:r>
            <a:r>
              <a:rPr lang="en-US" altLang="zh-CN" sz="3600" spc="-75" dirty="0">
                <a:solidFill>
                  <a:srgbClr val="000000"/>
                </a:solidFill>
                <a:latin typeface="Calibri"/>
                <a:cs typeface="Calibri"/>
              </a:rPr>
              <a:t> </a:t>
            </a:r>
            <a:r>
              <a:rPr lang="en-US" altLang="zh-CN" sz="3600" dirty="0">
                <a:solidFill>
                  <a:srgbClr val="000000"/>
                </a:solidFill>
                <a:latin typeface="Calibri"/>
                <a:ea typeface="Calibri"/>
              </a:rPr>
              <a:t>sắc</a:t>
            </a:r>
            <a:r>
              <a:rPr lang="en-US" altLang="zh-CN" sz="3600" spc="-75" dirty="0">
                <a:solidFill>
                  <a:srgbClr val="000000"/>
                </a:solidFill>
                <a:latin typeface="Calibri"/>
                <a:cs typeface="Calibri"/>
              </a:rPr>
              <a:t> </a:t>
            </a:r>
            <a:r>
              <a:rPr lang="en-US" altLang="zh-CN" sz="3600" dirty="0">
                <a:solidFill>
                  <a:srgbClr val="000000"/>
                </a:solidFill>
                <a:latin typeface="Calibri"/>
                <a:ea typeface="Calibri"/>
              </a:rPr>
              <a:t>tố</a:t>
            </a:r>
            <a:r>
              <a:rPr lang="en-US" altLang="zh-CN" sz="3600" spc="-80" dirty="0">
                <a:solidFill>
                  <a:srgbClr val="000000"/>
                </a:solidFill>
                <a:latin typeface="Calibri"/>
                <a:cs typeface="Calibri"/>
              </a:rPr>
              <a:t> </a:t>
            </a:r>
            <a:r>
              <a:rPr lang="en-US" altLang="zh-CN" sz="3600" dirty="0">
                <a:solidFill>
                  <a:srgbClr val="000000"/>
                </a:solidFill>
                <a:latin typeface="Calibri"/>
                <a:ea typeface="Calibri"/>
              </a:rPr>
              <a:t>SR</a:t>
            </a:r>
            <a:r>
              <a:rPr lang="en-US" altLang="zh-CN" sz="3600" spc="-75" dirty="0">
                <a:solidFill>
                  <a:srgbClr val="000000"/>
                </a:solidFill>
                <a:latin typeface="Calibri"/>
                <a:cs typeface="Calibri"/>
              </a:rPr>
              <a:t> </a:t>
            </a:r>
            <a:r>
              <a:rPr lang="en-US" altLang="zh-CN" sz="3600" dirty="0">
                <a:solidFill>
                  <a:srgbClr val="000000"/>
                </a:solidFill>
                <a:latin typeface="Calibri"/>
                <a:ea typeface="Calibri"/>
              </a:rPr>
              <a:t>(+),</a:t>
            </a:r>
            <a:r>
              <a:rPr lang="en-US" altLang="zh-CN" sz="3600" spc="-85" dirty="0">
                <a:solidFill>
                  <a:srgbClr val="000000"/>
                </a:solidFill>
                <a:latin typeface="Calibri"/>
                <a:cs typeface="Calibri"/>
              </a:rPr>
              <a:t> </a:t>
            </a:r>
            <a:r>
              <a:rPr lang="en-US" altLang="zh-CN" sz="3600" dirty="0">
                <a:solidFill>
                  <a:srgbClr val="000000"/>
                </a:solidFill>
                <a:latin typeface="Calibri"/>
                <a:ea typeface="Calibri"/>
              </a:rPr>
              <a:t>hct=36%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 name="Picture 207"/>
          <p:cNvPicPr>
            <a:picLocks noChangeAspect="1"/>
          </p:cNvPicPr>
          <p:nvPr/>
        </p:nvPicPr>
        <p:blipFill>
          <a:blip r:embed="rId3"/>
          <a:stretch>
            <a:fillRect/>
          </a:stretch>
        </p:blipFill>
        <p:spPr>
          <a:xfrm>
            <a:off x="640080" y="350520"/>
            <a:ext cx="4556760" cy="6141720"/>
          </a:xfrm>
          <a:prstGeom prst="rect">
            <a:avLst/>
          </a:prstGeom>
        </p:spPr>
      </p:pic>
      <p:pic>
        <p:nvPicPr>
          <p:cNvPr id="208" name="Picture 208"/>
          <p:cNvPicPr>
            <a:picLocks noChangeAspect="1"/>
          </p:cNvPicPr>
          <p:nvPr/>
        </p:nvPicPr>
        <p:blipFill>
          <a:blip r:embed="rId4"/>
          <a:stretch>
            <a:fillRect/>
          </a:stretch>
        </p:blipFill>
        <p:spPr>
          <a:xfrm>
            <a:off x="5974080" y="335280"/>
            <a:ext cx="4457700" cy="5943600"/>
          </a:xfrm>
          <a:prstGeom prst="rect">
            <a:avLst/>
          </a:prstGeom>
        </p:spPr>
      </p:pic>
      <p:sp>
        <p:nvSpPr>
          <p:cNvPr id="2" name="TextBox 208"/>
          <p:cNvSpPr txBox="1"/>
          <p:nvPr/>
        </p:nvSpPr>
        <p:spPr>
          <a:xfrm>
            <a:off x="929638" y="5457714"/>
            <a:ext cx="3177685" cy="815339"/>
          </a:xfrm>
          <a:prstGeom prst="rect">
            <a:avLst/>
          </a:prstGeom>
          <a:noFill/>
        </p:spPr>
        <p:txBody>
          <a:bodyPr wrap="square" lIns="0" tIns="0" rIns="0" bIns="0" rtlCol="0">
            <a:spAutoFit/>
          </a:bodyPr>
          <a:lstStyle/>
          <a:p>
            <a:pPr marL="0">
              <a:lnSpc>
                <a:spcPct val="101666"/>
              </a:lnSpc>
              <a:tabLst>
                <a:tab pos="2390274" algn="l"/>
              </a:tabLst>
            </a:pPr>
            <a:r>
              <a:rPr lang="en-US" altLang="zh-CN" sz="1800" dirty="0">
                <a:solidFill>
                  <a:srgbClr val="000000"/>
                </a:solidFill>
                <a:latin typeface="Calibri"/>
                <a:ea typeface="Calibri"/>
              </a:rPr>
              <a:t>Giọt</a:t>
            </a:r>
            <a:r>
              <a:rPr lang="en-US" altLang="zh-CN" sz="1800" spc="5" dirty="0">
                <a:solidFill>
                  <a:srgbClr val="000000"/>
                </a:solidFill>
                <a:latin typeface="Calibri"/>
                <a:cs typeface="Calibri"/>
              </a:rPr>
              <a:t> </a:t>
            </a:r>
            <a:r>
              <a:rPr lang="en-US" altLang="zh-CN" sz="1800" dirty="0">
                <a:solidFill>
                  <a:srgbClr val="000000"/>
                </a:solidFill>
                <a:latin typeface="Calibri"/>
                <a:ea typeface="Calibri"/>
              </a:rPr>
              <a:t>mỏng	Giọt</a:t>
            </a:r>
            <a:r>
              <a:rPr lang="en-US" altLang="zh-CN" sz="1800" spc="-75" dirty="0">
                <a:solidFill>
                  <a:srgbClr val="000000"/>
                </a:solidFill>
                <a:latin typeface="Calibri"/>
                <a:cs typeface="Calibri"/>
              </a:rPr>
              <a:t> </a:t>
            </a:r>
            <a:r>
              <a:rPr lang="en-US" altLang="zh-CN" sz="1800" dirty="0">
                <a:solidFill>
                  <a:srgbClr val="000000"/>
                </a:solidFill>
                <a:latin typeface="Calibri"/>
                <a:ea typeface="Calibri"/>
              </a:rPr>
              <a:t>dày</a:t>
            </a:r>
          </a:p>
          <a:p>
            <a:pPr>
              <a:lnSpc>
                <a:spcPts val="1000"/>
              </a:lnSpc>
            </a:pPr>
            <a:endParaRPr lang="en-US" dirty="0" smtClean="0"/>
          </a:p>
          <a:p>
            <a:pPr>
              <a:lnSpc>
                <a:spcPts val="1025"/>
              </a:lnSpc>
            </a:pPr>
            <a:endParaRPr lang="en-US" dirty="0" smtClean="0"/>
          </a:p>
          <a:p>
            <a:pPr marL="0">
              <a:lnSpc>
                <a:spcPct val="101666"/>
              </a:lnSpc>
            </a:pPr>
            <a:r>
              <a:rPr lang="en-US" altLang="zh-CN" sz="1800" b="1" i="1" dirty="0">
                <a:solidFill>
                  <a:srgbClr val="000000"/>
                </a:solidFill>
                <a:latin typeface="Calibri"/>
                <a:ea typeface="Calibri"/>
              </a:rPr>
              <a:t>Lame</a:t>
            </a:r>
            <a:r>
              <a:rPr lang="en-US" altLang="zh-CN" sz="1800" b="1" i="1" spc="-30" dirty="0">
                <a:solidFill>
                  <a:srgbClr val="000000"/>
                </a:solidFill>
                <a:latin typeface="Calibri"/>
                <a:cs typeface="Calibri"/>
              </a:rPr>
              <a:t> </a:t>
            </a:r>
            <a:r>
              <a:rPr lang="en-US" altLang="zh-CN" sz="1800" b="1" i="1" dirty="0">
                <a:solidFill>
                  <a:srgbClr val="000000"/>
                </a:solidFill>
                <a:latin typeface="Calibri"/>
                <a:ea typeface="Calibri"/>
              </a:rPr>
              <a:t>máu</a:t>
            </a:r>
            <a:r>
              <a:rPr lang="en-US" altLang="zh-CN" sz="1800" b="1" i="1" spc="-34" dirty="0">
                <a:solidFill>
                  <a:srgbClr val="000000"/>
                </a:solidFill>
                <a:latin typeface="Calibri"/>
                <a:cs typeface="Calibri"/>
              </a:rPr>
              <a:t> </a:t>
            </a:r>
            <a:r>
              <a:rPr lang="en-US" altLang="zh-CN" sz="1800" b="1" i="1" dirty="0">
                <a:solidFill>
                  <a:srgbClr val="000000"/>
                </a:solidFill>
                <a:latin typeface="Calibri"/>
                <a:ea typeface="Calibri"/>
              </a:rPr>
              <a:t>SR</a:t>
            </a:r>
            <a:r>
              <a:rPr lang="en-US" altLang="zh-CN" sz="1800" b="1" i="1" spc="-30" dirty="0">
                <a:solidFill>
                  <a:srgbClr val="000000"/>
                </a:solidFill>
                <a:latin typeface="Calibri"/>
                <a:cs typeface="Calibri"/>
              </a:rPr>
              <a:t> </a:t>
            </a:r>
            <a:r>
              <a:rPr lang="en-US" altLang="zh-CN" sz="1800" b="1" i="1" dirty="0">
                <a:solidFill>
                  <a:srgbClr val="000000"/>
                </a:solidFill>
                <a:latin typeface="Calibri"/>
                <a:ea typeface="Calibri"/>
              </a:rPr>
              <a:t>do</a:t>
            </a:r>
            <a:r>
              <a:rPr lang="en-US" altLang="zh-CN" sz="1800" b="1" i="1" spc="-34" dirty="0">
                <a:solidFill>
                  <a:srgbClr val="000000"/>
                </a:solidFill>
                <a:latin typeface="Calibri"/>
                <a:cs typeface="Calibri"/>
              </a:rPr>
              <a:t> </a:t>
            </a:r>
            <a:r>
              <a:rPr lang="en-US" altLang="zh-CN" sz="1800" b="1" i="1" dirty="0">
                <a:solidFill>
                  <a:srgbClr val="000000"/>
                </a:solidFill>
                <a:latin typeface="Calibri"/>
                <a:ea typeface="Calibri"/>
              </a:rPr>
              <a:t>P.</a:t>
            </a:r>
            <a:r>
              <a:rPr lang="en-US" altLang="zh-CN" sz="1800" b="1" i="1" spc="-40" dirty="0">
                <a:solidFill>
                  <a:srgbClr val="000000"/>
                </a:solidFill>
                <a:latin typeface="Calibri"/>
                <a:cs typeface="Calibri"/>
              </a:rPr>
              <a:t> </a:t>
            </a:r>
            <a:r>
              <a:rPr lang="en-US" altLang="zh-CN" sz="1800" b="1" i="1" dirty="0">
                <a:solidFill>
                  <a:srgbClr val="000000"/>
                </a:solidFill>
                <a:latin typeface="Arial"/>
                <a:ea typeface="Arial"/>
              </a:rPr>
              <a:t>f</a:t>
            </a:r>
            <a:r>
              <a:rPr lang="en-US" altLang="zh-CN" sz="1800" b="1" i="1" dirty="0">
                <a:solidFill>
                  <a:srgbClr val="000000"/>
                </a:solidFill>
                <a:latin typeface="Calibri"/>
                <a:ea typeface="Calibri"/>
              </a:rPr>
              <a:t>alciparum</a:t>
            </a:r>
          </a:p>
        </p:txBody>
      </p:sp>
      <p:sp>
        <p:nvSpPr>
          <p:cNvPr id="209" name="TextBox 209"/>
          <p:cNvSpPr txBox="1"/>
          <p:nvPr/>
        </p:nvSpPr>
        <p:spPr>
          <a:xfrm>
            <a:off x="6704915" y="5728986"/>
            <a:ext cx="2840937" cy="705611"/>
          </a:xfrm>
          <a:prstGeom prst="rect">
            <a:avLst/>
          </a:prstGeom>
          <a:noFill/>
        </p:spPr>
        <p:txBody>
          <a:bodyPr wrap="square" lIns="0" tIns="0" rIns="0" bIns="0" rtlCol="0">
            <a:spAutoFit/>
          </a:bodyPr>
          <a:lstStyle/>
          <a:p>
            <a:pPr marL="0">
              <a:lnSpc>
                <a:spcPct val="101666"/>
              </a:lnSpc>
              <a:tabLst>
                <a:tab pos="2052840" algn="l"/>
              </a:tabLst>
            </a:pPr>
            <a:r>
              <a:rPr lang="en-US" altLang="zh-CN" sz="1800" dirty="0">
                <a:solidFill>
                  <a:srgbClr val="000000"/>
                </a:solidFill>
                <a:latin typeface="Calibri"/>
                <a:ea typeface="Calibri"/>
              </a:rPr>
              <a:t>Giọt</a:t>
            </a:r>
            <a:r>
              <a:rPr lang="en-US" altLang="zh-CN" sz="1800" spc="5" dirty="0">
                <a:solidFill>
                  <a:srgbClr val="000000"/>
                </a:solidFill>
                <a:latin typeface="Calibri"/>
                <a:cs typeface="Calibri"/>
              </a:rPr>
              <a:t> </a:t>
            </a:r>
            <a:r>
              <a:rPr lang="en-US" altLang="zh-CN" sz="1800" dirty="0">
                <a:solidFill>
                  <a:srgbClr val="000000"/>
                </a:solidFill>
                <a:latin typeface="Calibri"/>
                <a:ea typeface="Calibri"/>
              </a:rPr>
              <a:t>mỏng	Giọt</a:t>
            </a:r>
            <a:r>
              <a:rPr lang="en-US" altLang="zh-CN" sz="1800" spc="-64" dirty="0">
                <a:solidFill>
                  <a:srgbClr val="000000"/>
                </a:solidFill>
                <a:latin typeface="Calibri"/>
                <a:cs typeface="Calibri"/>
              </a:rPr>
              <a:t> </a:t>
            </a:r>
            <a:r>
              <a:rPr lang="en-US" altLang="zh-CN" sz="1800" dirty="0">
                <a:solidFill>
                  <a:srgbClr val="000000"/>
                </a:solidFill>
                <a:latin typeface="Calibri"/>
                <a:ea typeface="Calibri"/>
              </a:rPr>
              <a:t>dày</a:t>
            </a:r>
          </a:p>
          <a:p>
            <a:pPr>
              <a:lnSpc>
                <a:spcPts val="1160"/>
              </a:lnSpc>
            </a:pPr>
            <a:endParaRPr lang="en-US" dirty="0" smtClean="0"/>
          </a:p>
          <a:p>
            <a:pPr marL="0">
              <a:lnSpc>
                <a:spcPct val="101666"/>
              </a:lnSpc>
            </a:pPr>
            <a:r>
              <a:rPr lang="en-US" altLang="zh-CN" sz="1800" b="1" dirty="0">
                <a:solidFill>
                  <a:srgbClr val="000000"/>
                </a:solidFill>
                <a:latin typeface="Calibri"/>
                <a:ea typeface="Calibri"/>
              </a:rPr>
              <a:t>Lame</a:t>
            </a:r>
            <a:r>
              <a:rPr lang="en-US" altLang="zh-CN" sz="1800" b="1" spc="-34" dirty="0">
                <a:solidFill>
                  <a:srgbClr val="000000"/>
                </a:solidFill>
                <a:latin typeface="Calibri"/>
                <a:cs typeface="Calibri"/>
              </a:rPr>
              <a:t> </a:t>
            </a:r>
            <a:r>
              <a:rPr lang="en-US" altLang="zh-CN" sz="1800" b="1" dirty="0">
                <a:solidFill>
                  <a:srgbClr val="000000"/>
                </a:solidFill>
                <a:latin typeface="Calibri"/>
                <a:ea typeface="Calibri"/>
              </a:rPr>
              <a:t>máu</a:t>
            </a:r>
            <a:r>
              <a:rPr lang="en-US" altLang="zh-CN" sz="1800" b="1" spc="-34" dirty="0">
                <a:solidFill>
                  <a:srgbClr val="000000"/>
                </a:solidFill>
                <a:latin typeface="Calibri"/>
                <a:cs typeface="Calibri"/>
              </a:rPr>
              <a:t> </a:t>
            </a:r>
            <a:r>
              <a:rPr lang="en-US" altLang="zh-CN" sz="1800" b="1" dirty="0">
                <a:solidFill>
                  <a:srgbClr val="000000"/>
                </a:solidFill>
                <a:latin typeface="Calibri"/>
                <a:ea typeface="Calibri"/>
              </a:rPr>
              <a:t>SR</a:t>
            </a:r>
            <a:r>
              <a:rPr lang="en-US" altLang="zh-CN" sz="1800" b="1" spc="-40" dirty="0">
                <a:solidFill>
                  <a:srgbClr val="000000"/>
                </a:solidFill>
                <a:latin typeface="Calibri"/>
                <a:cs typeface="Calibri"/>
              </a:rPr>
              <a:t> </a:t>
            </a:r>
            <a:r>
              <a:rPr lang="en-US" altLang="zh-CN" sz="1800" b="1" dirty="0">
                <a:solidFill>
                  <a:srgbClr val="000000"/>
                </a:solidFill>
                <a:latin typeface="Calibri"/>
                <a:ea typeface="Calibri"/>
              </a:rPr>
              <a:t>do</a:t>
            </a:r>
            <a:r>
              <a:rPr lang="en-US" altLang="zh-CN" sz="1800" b="1" spc="-34" dirty="0">
                <a:solidFill>
                  <a:srgbClr val="000000"/>
                </a:solidFill>
                <a:latin typeface="Calibri"/>
                <a:cs typeface="Calibri"/>
              </a:rPr>
              <a:t> </a:t>
            </a:r>
            <a:r>
              <a:rPr lang="en-US" altLang="zh-CN" sz="1800" b="1" i="1" dirty="0">
                <a:solidFill>
                  <a:srgbClr val="000000"/>
                </a:solidFill>
                <a:latin typeface="Calibri"/>
                <a:ea typeface="Calibri"/>
              </a:rPr>
              <a:t>P.</a:t>
            </a:r>
            <a:r>
              <a:rPr lang="en-US" altLang="zh-CN" sz="1800" b="1" i="1" spc="-45" dirty="0">
                <a:solidFill>
                  <a:srgbClr val="000000"/>
                </a:solidFill>
                <a:latin typeface="Calibri"/>
                <a:cs typeface="Calibri"/>
              </a:rPr>
              <a:t> </a:t>
            </a:r>
            <a:r>
              <a:rPr lang="en-US" altLang="zh-CN" sz="1800" b="1" i="1" dirty="0">
                <a:solidFill>
                  <a:srgbClr val="000000"/>
                </a:solidFill>
                <a:latin typeface="Calibri"/>
                <a:ea typeface="Calibri"/>
              </a:rPr>
              <a:t>vivax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211"/>
          <p:cNvPicPr>
            <a:picLocks noChangeAspect="1"/>
          </p:cNvPicPr>
          <p:nvPr/>
        </p:nvPicPr>
        <p:blipFill>
          <a:blip r:embed="rId3"/>
          <a:stretch>
            <a:fillRect/>
          </a:stretch>
        </p:blipFill>
        <p:spPr>
          <a:xfrm>
            <a:off x="220979" y="144780"/>
            <a:ext cx="746760" cy="670560"/>
          </a:xfrm>
          <a:prstGeom prst="rect">
            <a:avLst/>
          </a:prstGeom>
        </p:spPr>
      </p:pic>
      <p:sp>
        <p:nvSpPr>
          <p:cNvPr id="2" name="TextBox 211"/>
          <p:cNvSpPr txBox="1"/>
          <p:nvPr/>
        </p:nvSpPr>
        <p:spPr>
          <a:xfrm>
            <a:off x="929639" y="516337"/>
            <a:ext cx="10410632" cy="5759462"/>
          </a:xfrm>
          <a:prstGeom prst="rect">
            <a:avLst/>
          </a:prstGeom>
          <a:noFill/>
        </p:spPr>
        <p:txBody>
          <a:bodyPr wrap="square" lIns="0" tIns="0" rIns="0" bIns="0" rtlCol="0">
            <a:spAutoFit/>
          </a:bodyPr>
          <a:lstStyle/>
          <a:p>
            <a:pPr marL="0" indent="2645410">
              <a:lnSpc>
                <a:spcPct val="102083"/>
              </a:lnSpc>
            </a:pPr>
            <a:r>
              <a:rPr lang="en-US" altLang="zh-CN" sz="3700" b="1" dirty="0">
                <a:solidFill>
                  <a:srgbClr val="FE0000"/>
                </a:solidFill>
                <a:latin typeface="Calibri"/>
                <a:ea typeface="Calibri"/>
              </a:rPr>
              <a:t>XÉT</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NGHIỆM</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CHẨN</a:t>
            </a:r>
            <a:r>
              <a:rPr lang="en-US" altLang="zh-CN" sz="3700" b="1" spc="-170" dirty="0">
                <a:solidFill>
                  <a:srgbClr val="FE0000"/>
                </a:solidFill>
                <a:latin typeface="Calibri"/>
                <a:cs typeface="Calibri"/>
              </a:rPr>
              <a:t> </a:t>
            </a:r>
            <a:r>
              <a:rPr lang="en-US" altLang="zh-CN" sz="3700" b="1" dirty="0">
                <a:solidFill>
                  <a:srgbClr val="FE0000"/>
                </a:solidFill>
                <a:latin typeface="Calibri"/>
                <a:ea typeface="Calibri"/>
              </a:rPr>
              <a:t>ĐOÁN</a:t>
            </a:r>
          </a:p>
          <a:p>
            <a:pPr>
              <a:lnSpc>
                <a:spcPts val="1000"/>
              </a:lnSpc>
            </a:pPr>
            <a:endParaRPr lang="en-US" dirty="0" smtClean="0"/>
          </a:p>
          <a:p>
            <a:pPr>
              <a:lnSpc>
                <a:spcPts val="1000"/>
              </a:lnSpc>
            </a:pPr>
            <a:endParaRPr lang="en-US" dirty="0" smtClean="0"/>
          </a:p>
          <a:p>
            <a:pPr>
              <a:lnSpc>
                <a:spcPts val="1635"/>
              </a:lnSpc>
            </a:pPr>
            <a:endParaRPr lang="en-US" dirty="0" smtClean="0"/>
          </a:p>
          <a:p>
            <a:pPr marL="0">
              <a:lnSpc>
                <a:spcPct val="101666"/>
              </a:lnSpc>
            </a:pPr>
            <a:r>
              <a:rPr lang="en-US" altLang="zh-CN" sz="2400" b="1" dirty="0">
                <a:solidFill>
                  <a:srgbClr val="FE0000"/>
                </a:solidFill>
                <a:latin typeface="Calibri"/>
                <a:ea typeface="Calibri"/>
              </a:rPr>
              <a:t>2.</a:t>
            </a:r>
            <a:r>
              <a:rPr lang="en-US" altLang="zh-CN" sz="2400" b="1" spc="-30" dirty="0">
                <a:solidFill>
                  <a:srgbClr val="FE0000"/>
                </a:solidFill>
                <a:latin typeface="Calibri"/>
                <a:cs typeface="Calibri"/>
              </a:rPr>
              <a:t> </a:t>
            </a:r>
            <a:r>
              <a:rPr lang="en-US" altLang="zh-CN" sz="2400" b="1" dirty="0">
                <a:solidFill>
                  <a:srgbClr val="FE0000"/>
                </a:solidFill>
                <a:latin typeface="Calibri"/>
                <a:ea typeface="Calibri"/>
              </a:rPr>
              <a:t>Test</a:t>
            </a:r>
            <a:r>
              <a:rPr lang="en-US" altLang="zh-CN" sz="2400" b="1" spc="-30" dirty="0">
                <a:solidFill>
                  <a:srgbClr val="FE0000"/>
                </a:solidFill>
                <a:latin typeface="Calibri"/>
                <a:cs typeface="Calibri"/>
              </a:rPr>
              <a:t> </a:t>
            </a:r>
            <a:r>
              <a:rPr lang="en-US" altLang="zh-CN" sz="2400" b="1" dirty="0">
                <a:solidFill>
                  <a:srgbClr val="FE0000"/>
                </a:solidFill>
                <a:latin typeface="Calibri"/>
                <a:ea typeface="Calibri"/>
              </a:rPr>
              <a:t>chẩn</a:t>
            </a:r>
            <a:r>
              <a:rPr lang="en-US" altLang="zh-CN" sz="2400" b="1" spc="-30" dirty="0">
                <a:solidFill>
                  <a:srgbClr val="FE0000"/>
                </a:solidFill>
                <a:latin typeface="Calibri"/>
                <a:cs typeface="Calibri"/>
              </a:rPr>
              <a:t> </a:t>
            </a:r>
            <a:r>
              <a:rPr lang="en-US" altLang="zh-CN" sz="2400" b="1" dirty="0">
                <a:solidFill>
                  <a:srgbClr val="FE0000"/>
                </a:solidFill>
                <a:latin typeface="Calibri"/>
                <a:ea typeface="Calibri"/>
              </a:rPr>
              <a:t>đoán</a:t>
            </a:r>
            <a:r>
              <a:rPr lang="en-US" altLang="zh-CN" sz="2400" b="1" spc="-30" dirty="0">
                <a:solidFill>
                  <a:srgbClr val="FE0000"/>
                </a:solidFill>
                <a:latin typeface="Calibri"/>
                <a:cs typeface="Calibri"/>
              </a:rPr>
              <a:t> </a:t>
            </a:r>
            <a:r>
              <a:rPr lang="en-US" altLang="zh-CN" sz="2400" b="1" dirty="0">
                <a:solidFill>
                  <a:srgbClr val="FE0000"/>
                </a:solidFill>
                <a:latin typeface="Calibri"/>
                <a:ea typeface="Calibri"/>
              </a:rPr>
              <a:t>nhanh</a:t>
            </a:r>
            <a:r>
              <a:rPr lang="en-US" altLang="zh-CN" sz="2400" b="1" spc="-30" dirty="0">
                <a:solidFill>
                  <a:srgbClr val="FE0000"/>
                </a:solidFill>
                <a:latin typeface="Calibri"/>
                <a:cs typeface="Calibri"/>
              </a:rPr>
              <a:t> </a:t>
            </a:r>
            <a:r>
              <a:rPr lang="en-US" altLang="zh-CN" sz="2400" b="1" dirty="0">
                <a:solidFill>
                  <a:srgbClr val="FE0000"/>
                </a:solidFill>
                <a:latin typeface="Calibri"/>
                <a:ea typeface="Calibri"/>
              </a:rPr>
              <a:t>(</a:t>
            </a:r>
            <a:r>
              <a:rPr lang="en-US" altLang="zh-CN" sz="2400" b="1">
                <a:solidFill>
                  <a:srgbClr val="FE0000"/>
                </a:solidFill>
                <a:latin typeface="Calibri"/>
                <a:ea typeface="Calibri"/>
              </a:rPr>
              <a:t>Rapid</a:t>
            </a:r>
            <a:r>
              <a:rPr lang="en-US" altLang="zh-CN" sz="2400" b="1" spc="-30">
                <a:solidFill>
                  <a:srgbClr val="FE0000"/>
                </a:solidFill>
                <a:latin typeface="Calibri"/>
                <a:cs typeface="Calibri"/>
              </a:rPr>
              <a:t> </a:t>
            </a:r>
            <a:r>
              <a:rPr lang="en-US" altLang="zh-CN" sz="2400" b="1" smtClean="0">
                <a:solidFill>
                  <a:srgbClr val="FE0000"/>
                </a:solidFill>
                <a:latin typeface="Calibri"/>
                <a:ea typeface="Calibri"/>
              </a:rPr>
              <a:t>diagnostic</a:t>
            </a:r>
            <a:r>
              <a:rPr lang="en-US" altLang="zh-CN" sz="2400" b="1" spc="-30" smtClean="0">
                <a:solidFill>
                  <a:srgbClr val="FE0000"/>
                </a:solidFill>
                <a:latin typeface="Calibri"/>
                <a:cs typeface="Calibri"/>
              </a:rPr>
              <a:t> </a:t>
            </a:r>
            <a:r>
              <a:rPr lang="en-US" altLang="zh-CN" sz="2400" b="1" dirty="0">
                <a:solidFill>
                  <a:srgbClr val="FE0000"/>
                </a:solidFill>
                <a:latin typeface="Calibri"/>
                <a:ea typeface="Calibri"/>
              </a:rPr>
              <a:t>test</a:t>
            </a:r>
            <a:r>
              <a:rPr lang="en-US" altLang="zh-CN" sz="2400" b="1" spc="-35" dirty="0">
                <a:solidFill>
                  <a:srgbClr val="FE0000"/>
                </a:solidFill>
                <a:latin typeface="Calibri"/>
                <a:cs typeface="Calibri"/>
              </a:rPr>
              <a:t> </a:t>
            </a:r>
            <a:r>
              <a:rPr lang="en-US" altLang="zh-CN" sz="2400" b="1" dirty="0">
                <a:solidFill>
                  <a:srgbClr val="FE0000"/>
                </a:solidFill>
                <a:latin typeface="Calibri"/>
                <a:ea typeface="Calibri"/>
              </a:rPr>
              <a:t>–RDT)</a:t>
            </a:r>
          </a:p>
          <a:p>
            <a:pPr>
              <a:lnSpc>
                <a:spcPts val="669"/>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25" dirty="0">
                <a:solidFill>
                  <a:srgbClr val="FE0000"/>
                </a:solidFill>
                <a:latin typeface="Arial"/>
                <a:cs typeface="Arial"/>
              </a:rPr>
              <a:t> </a:t>
            </a:r>
            <a:r>
              <a:rPr lang="en-US" altLang="zh-CN" sz="2400" dirty="0">
                <a:solidFill>
                  <a:srgbClr val="FE0000"/>
                </a:solidFill>
                <a:latin typeface="Calibri"/>
                <a:ea typeface="Calibri"/>
              </a:rPr>
              <a:t>Phát</a:t>
            </a:r>
            <a:r>
              <a:rPr lang="en-US" altLang="zh-CN" sz="2400" spc="-20" dirty="0">
                <a:solidFill>
                  <a:srgbClr val="FE0000"/>
                </a:solidFill>
                <a:latin typeface="Calibri"/>
                <a:cs typeface="Calibri"/>
              </a:rPr>
              <a:t> </a:t>
            </a:r>
            <a:r>
              <a:rPr lang="en-US" altLang="zh-CN" sz="2400" dirty="0">
                <a:solidFill>
                  <a:srgbClr val="FE0000"/>
                </a:solidFill>
                <a:latin typeface="Calibri"/>
                <a:ea typeface="Calibri"/>
              </a:rPr>
              <a:t>hiện</a:t>
            </a:r>
            <a:r>
              <a:rPr lang="en-US" altLang="zh-CN" sz="2400" spc="-25" dirty="0">
                <a:solidFill>
                  <a:srgbClr val="FE0000"/>
                </a:solidFill>
                <a:latin typeface="Calibri"/>
                <a:cs typeface="Calibri"/>
              </a:rPr>
              <a:t> </a:t>
            </a:r>
            <a:r>
              <a:rPr lang="en-US" altLang="zh-CN" sz="2400" dirty="0">
                <a:solidFill>
                  <a:srgbClr val="FE0000"/>
                </a:solidFill>
                <a:latin typeface="Calibri"/>
                <a:ea typeface="Calibri"/>
              </a:rPr>
              <a:t>kháng</a:t>
            </a:r>
            <a:r>
              <a:rPr lang="en-US" altLang="zh-CN" sz="2400" spc="-20" dirty="0">
                <a:solidFill>
                  <a:srgbClr val="FE0000"/>
                </a:solidFill>
                <a:latin typeface="Calibri"/>
                <a:cs typeface="Calibri"/>
              </a:rPr>
              <a:t> </a:t>
            </a:r>
            <a:r>
              <a:rPr lang="en-US" altLang="zh-CN" sz="2400" dirty="0">
                <a:solidFill>
                  <a:srgbClr val="FE0000"/>
                </a:solidFill>
                <a:latin typeface="Calibri"/>
                <a:ea typeface="Calibri"/>
              </a:rPr>
              <a:t>nguyên</a:t>
            </a:r>
            <a:r>
              <a:rPr lang="en-US" altLang="zh-CN" sz="2400" spc="-20" dirty="0">
                <a:solidFill>
                  <a:srgbClr val="FE0000"/>
                </a:solidFill>
                <a:latin typeface="Calibri"/>
                <a:cs typeface="Calibri"/>
              </a:rPr>
              <a:t> </a:t>
            </a:r>
            <a:r>
              <a:rPr lang="en-US" altLang="zh-CN" sz="2400" dirty="0">
                <a:solidFill>
                  <a:srgbClr val="FE0000"/>
                </a:solidFill>
                <a:latin typeface="Calibri"/>
                <a:ea typeface="Calibri"/>
              </a:rPr>
              <a:t>HRP-2</a:t>
            </a:r>
            <a:r>
              <a:rPr lang="en-US" altLang="zh-CN" sz="2400" spc="-25" dirty="0">
                <a:solidFill>
                  <a:srgbClr val="FE0000"/>
                </a:solidFill>
                <a:latin typeface="Calibri"/>
                <a:cs typeface="Calibri"/>
              </a:rPr>
              <a:t> </a:t>
            </a:r>
            <a:r>
              <a:rPr lang="en-US" altLang="zh-CN" sz="2400" dirty="0">
                <a:solidFill>
                  <a:srgbClr val="000000"/>
                </a:solidFill>
                <a:latin typeface="Calibri"/>
                <a:ea typeface="Calibri"/>
              </a:rPr>
              <a:t>(His4dine</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Rich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Protein-2)</a:t>
            </a:r>
            <a:r>
              <a:rPr lang="en-US" altLang="zh-CN" sz="2400" spc="-2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20"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i="1" spc="-30" dirty="0">
                <a:solidFill>
                  <a:srgbClr val="000000"/>
                </a:solidFill>
                <a:latin typeface="Calibri"/>
                <a:cs typeface="Calibri"/>
              </a:rPr>
              <a:t> </a:t>
            </a:r>
            <a:r>
              <a:rPr lang="en-US" altLang="zh-CN" sz="2400" dirty="0">
                <a:solidFill>
                  <a:srgbClr val="000000"/>
                </a:solidFill>
                <a:latin typeface="Calibri"/>
                <a:ea typeface="Calibri"/>
              </a:rPr>
              <a:t>(Paracheck,</a:t>
            </a:r>
          </a:p>
          <a:p>
            <a:pPr>
              <a:lnSpc>
                <a:spcPts val="669"/>
              </a:lnSpc>
            </a:pPr>
            <a:endParaRPr lang="en-US" dirty="0" smtClean="0"/>
          </a:p>
          <a:p>
            <a:pPr marL="0" indent="228600">
              <a:lnSpc>
                <a:spcPct val="101666"/>
              </a:lnSpc>
            </a:pPr>
            <a:r>
              <a:rPr lang="en-US" altLang="zh-CN" sz="2400" spc="-15" dirty="0">
                <a:solidFill>
                  <a:srgbClr val="000000"/>
                </a:solidFill>
                <a:latin typeface="Calibri"/>
                <a:ea typeface="Calibri"/>
              </a:rPr>
              <a:t>Parasight</a:t>
            </a:r>
            <a:r>
              <a:rPr lang="en-US" altLang="zh-CN" sz="2400" spc="-10" dirty="0">
                <a:solidFill>
                  <a:srgbClr val="000000"/>
                </a:solidFill>
                <a:latin typeface="Calibri"/>
                <a:cs typeface="Calibri"/>
              </a:rPr>
              <a:t> </a:t>
            </a:r>
            <a:r>
              <a:rPr lang="en-US" altLang="zh-CN" sz="2400" spc="-5" dirty="0">
                <a:solidFill>
                  <a:srgbClr val="000000"/>
                </a:solidFill>
                <a:latin typeface="Calibri"/>
                <a:ea typeface="Calibri"/>
              </a:rPr>
              <a:t>F)</a:t>
            </a:r>
          </a:p>
          <a:p>
            <a:pPr>
              <a:lnSpc>
                <a:spcPts val="540"/>
              </a:lnSpc>
            </a:pPr>
            <a:endParaRPr lang="en-US" dirty="0" smtClean="0"/>
          </a:p>
          <a:p>
            <a:pPr marL="457200" hangingPunct="0">
              <a:lnSpc>
                <a:spcPct val="127083"/>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độ</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nhạy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95%,</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đặc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hiệu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99%,</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nhạy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giảm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mật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KST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100</a:t>
            </a:r>
            <a:r>
              <a:rPr lang="en-US" altLang="zh-CN" sz="2400" spc="-15" dirty="0">
                <a:solidFill>
                  <a:srgbClr val="000000"/>
                </a:solidFill>
                <a:latin typeface="Calibri"/>
                <a:cs typeface="Calibri"/>
              </a:rPr>
              <a:t> </a:t>
            </a:r>
            <a:r>
              <a:rPr lang="en-US" altLang="zh-CN" sz="2400">
                <a:solidFill>
                  <a:srgbClr val="000000"/>
                </a:solidFill>
                <a:latin typeface="Calibri"/>
                <a:ea typeface="Calibri"/>
              </a:rPr>
              <a:t>–</a:t>
            </a:r>
            <a:r>
              <a:rPr lang="en-US" altLang="zh-CN" sz="2400" spc="-25">
                <a:solidFill>
                  <a:srgbClr val="000000"/>
                </a:solidFill>
                <a:latin typeface="Calibri"/>
                <a:cs typeface="Calibri"/>
              </a:rPr>
              <a:t> </a:t>
            </a:r>
            <a:r>
              <a:rPr lang="en-US" altLang="zh-CN" sz="2400">
                <a:solidFill>
                  <a:srgbClr val="000000"/>
                </a:solidFill>
                <a:ea typeface="Calibri"/>
              </a:rPr>
              <a:t>1000/µL</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a:solidFill>
                  <a:srgbClr val="000000"/>
                </a:solidFill>
                <a:latin typeface="Courier New"/>
                <a:ea typeface="Courier New"/>
              </a:rPr>
              <a:t>o</a:t>
            </a:r>
            <a:r>
              <a:rPr lang="en-US" altLang="zh-CN" sz="2400">
                <a:solidFill>
                  <a:srgbClr val="000000"/>
                </a:solidFill>
                <a:latin typeface="Calibri"/>
                <a:ea typeface="Calibri"/>
              </a:rPr>
              <a:t>âm</a:t>
            </a:r>
            <a:r>
              <a:rPr lang="en-US" altLang="zh-CN" sz="2400">
                <a:solidFill>
                  <a:srgbClr val="000000"/>
                </a:solidFill>
                <a:latin typeface="Calibri"/>
                <a:cs typeface="Calibri"/>
              </a:rPr>
              <a:t> </a:t>
            </a:r>
            <a:r>
              <a:rPr lang="en-US" altLang="zh-CN" sz="2400" smtClean="0">
                <a:solidFill>
                  <a:srgbClr val="000000"/>
                </a:solidFill>
                <a:latin typeface="Calibri"/>
              </a:rPr>
              <a:t>tính</a:t>
            </a:r>
            <a:r>
              <a:rPr lang="en-US" altLang="zh-CN" sz="2400" smtClean="0">
                <a:solidFill>
                  <a:srgbClr val="000000"/>
                </a:solidFill>
                <a:latin typeface="Calibri"/>
                <a:cs typeface="Calibri"/>
              </a:rPr>
              <a:t> </a:t>
            </a:r>
            <a:r>
              <a:rPr lang="en-US" altLang="zh-CN" sz="2400" dirty="0">
                <a:solidFill>
                  <a:srgbClr val="000000"/>
                </a:solidFill>
                <a:latin typeface="Calibri"/>
                <a:ea typeface="Calibri"/>
              </a:rPr>
              <a:t>giả</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i="1" dirty="0">
                <a:solidFill>
                  <a:srgbClr val="000000"/>
                </a:solidFill>
                <a:latin typeface="Calibri"/>
                <a:cs typeface="Calibri"/>
              </a:rPr>
              <a:t> </a:t>
            </a:r>
            <a:r>
              <a:rPr lang="en-US" altLang="zh-CN" sz="2400" dirty="0">
                <a:solidFill>
                  <a:srgbClr val="000000"/>
                </a:solidFill>
                <a:latin typeface="Calibri"/>
                <a:ea typeface="Calibri"/>
              </a:rPr>
              <a:t>không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sản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xuất</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HRP-2</a:t>
            </a:r>
          </a:p>
          <a:p>
            <a:pPr marL="0" indent="45720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Không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dùng</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dõi</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đáp</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ứng</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28</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sau</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kháng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SR</a:t>
            </a:r>
          </a:p>
          <a:p>
            <a:pPr>
              <a:lnSpc>
                <a:spcPts val="600"/>
              </a:lnSpc>
            </a:pPr>
            <a:endParaRPr lang="en-US" dirty="0" smtClean="0"/>
          </a:p>
          <a:p>
            <a:pPr marL="0">
              <a:lnSpc>
                <a:spcPct val="1016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dirty="0">
                <a:solidFill>
                  <a:srgbClr val="FE0000"/>
                </a:solidFill>
                <a:latin typeface="Calibri"/>
                <a:ea typeface="Calibri"/>
              </a:rPr>
              <a:t>Phát</a:t>
            </a:r>
            <a:r>
              <a:rPr lang="en-US" altLang="zh-CN" sz="2400" dirty="0">
                <a:solidFill>
                  <a:srgbClr val="FE0000"/>
                </a:solidFill>
                <a:latin typeface="Calibri"/>
                <a:cs typeface="Calibri"/>
              </a:rPr>
              <a:t> </a:t>
            </a:r>
            <a:r>
              <a:rPr lang="en-US" altLang="zh-CN" sz="2400" dirty="0">
                <a:solidFill>
                  <a:srgbClr val="FE0000"/>
                </a:solidFill>
                <a:latin typeface="Calibri"/>
                <a:ea typeface="Calibri"/>
              </a:rPr>
              <a:t>hiện</a:t>
            </a:r>
            <a:r>
              <a:rPr lang="en-US" altLang="zh-CN" sz="2400" dirty="0">
                <a:solidFill>
                  <a:srgbClr val="FE0000"/>
                </a:solidFill>
                <a:latin typeface="Calibri"/>
                <a:cs typeface="Calibri"/>
              </a:rPr>
              <a:t> </a:t>
            </a:r>
            <a:r>
              <a:rPr lang="en-US" altLang="zh-CN" sz="2400" dirty="0">
                <a:solidFill>
                  <a:srgbClr val="FE0000"/>
                </a:solidFill>
                <a:latin typeface="Calibri"/>
                <a:ea typeface="Calibri"/>
              </a:rPr>
              <a:t>LDH</a:t>
            </a:r>
            <a:r>
              <a:rPr lang="en-US" altLang="zh-CN" sz="2400" dirty="0">
                <a:solidFill>
                  <a:srgbClr val="FE0000"/>
                </a:solidFill>
                <a:latin typeface="Calibri"/>
                <a:cs typeface="Calibri"/>
              </a:rPr>
              <a:t> </a:t>
            </a:r>
            <a:r>
              <a:rPr lang="en-US" altLang="zh-CN" sz="2400" dirty="0">
                <a:solidFill>
                  <a:srgbClr val="000000"/>
                </a:solidFill>
                <a:latin typeface="Calibri"/>
                <a:ea typeface="Calibri"/>
              </a:rPr>
              <a:t>của</a:t>
            </a:r>
            <a:r>
              <a:rPr lang="en-US" altLang="zh-CN" sz="240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i="1"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loại</a:t>
            </a:r>
            <a:r>
              <a:rPr lang="en-US" altLang="zh-CN" sz="2400" dirty="0">
                <a:solidFill>
                  <a:srgbClr val="000000"/>
                </a:solidFill>
                <a:latin typeface="Calibri"/>
                <a:cs typeface="Calibri"/>
              </a:rPr>
              <a:t> </a:t>
            </a:r>
            <a:r>
              <a:rPr lang="en-US" altLang="zh-CN" sz="2400" i="1" dirty="0">
                <a:solidFill>
                  <a:srgbClr val="000000"/>
                </a:solidFill>
                <a:latin typeface="Calibri"/>
                <a:ea typeface="Calibri"/>
              </a:rPr>
              <a:t>Plasmodium</a:t>
            </a:r>
            <a:r>
              <a:rPr lang="en-US" altLang="zh-CN" sz="2400" i="1" spc="-139" dirty="0">
                <a:solidFill>
                  <a:srgbClr val="000000"/>
                </a:solidFill>
                <a:latin typeface="Calibri"/>
                <a:cs typeface="Calibri"/>
              </a:rPr>
              <a:t> </a:t>
            </a:r>
            <a:r>
              <a:rPr lang="en-US" altLang="zh-CN" sz="2400" dirty="0">
                <a:solidFill>
                  <a:srgbClr val="000000"/>
                </a:solidFill>
                <a:latin typeface="Calibri"/>
                <a:ea typeface="Calibri"/>
              </a:rPr>
              <a:t>khác:</a:t>
            </a:r>
          </a:p>
          <a:p>
            <a:pPr>
              <a:lnSpc>
                <a:spcPts val="669"/>
              </a:lnSpc>
            </a:pPr>
            <a:endParaRPr lang="en-US" dirty="0" smtClean="0"/>
          </a:p>
          <a:p>
            <a:pPr marL="457200" hangingPunct="0">
              <a:lnSpc>
                <a:spcPct val="1225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độ</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nhạy</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phát</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hiện</a:t>
            </a:r>
            <a:r>
              <a:rPr lang="en-US" altLang="zh-CN" sz="2400" spc="-75"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75"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i="1" spc="-69"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75" dirty="0">
                <a:solidFill>
                  <a:srgbClr val="000000"/>
                </a:solidFill>
                <a:latin typeface="Calibri"/>
                <a:cs typeface="Calibri"/>
              </a:rPr>
              <a:t> </a:t>
            </a:r>
            <a:r>
              <a:rPr lang="en-US" altLang="zh-CN" sz="2400" i="1" dirty="0">
                <a:solidFill>
                  <a:srgbClr val="000000"/>
                </a:solidFill>
                <a:latin typeface="Calibri"/>
                <a:ea typeface="Calibri"/>
              </a:rPr>
              <a:t>ovale</a:t>
            </a:r>
            <a:r>
              <a:rPr lang="en-US" altLang="zh-CN" sz="2400" i="1" spc="-75"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75"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75" dirty="0">
                <a:solidFill>
                  <a:srgbClr val="000000"/>
                </a:solidFill>
                <a:latin typeface="Calibri"/>
                <a:cs typeface="Calibri"/>
              </a:rPr>
              <a:t> </a:t>
            </a:r>
            <a:r>
              <a:rPr lang="en-US" altLang="zh-CN" sz="2400" i="1" dirty="0">
                <a:solidFill>
                  <a:srgbClr val="000000"/>
                </a:solidFill>
                <a:latin typeface="Calibri"/>
                <a:ea typeface="Calibri"/>
              </a:rPr>
              <a:t>malariae</a:t>
            </a:r>
            <a:r>
              <a:rPr lang="en-US" altLang="zh-CN" sz="2400" i="1" spc="-75"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hơn</a:t>
            </a:r>
            <a:r>
              <a:rPr lang="en-US" altLang="zh-CN" sz="2400" spc="-75"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80"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a:solidFill>
                  <a:srgbClr val="000000"/>
                </a:solidFill>
                <a:latin typeface="Calibri"/>
                <a:ea typeface="Calibri"/>
              </a:rPr>
              <a:t>.</a:t>
            </a:r>
            <a:r>
              <a:rPr lang="en-US" altLang="zh-CN" sz="2400">
                <a:solidFill>
                  <a:srgbClr val="000000"/>
                </a:solidFill>
                <a:latin typeface="Calibri"/>
                <a:cs typeface="Calibri"/>
              </a:rPr>
              <a:t> </a:t>
            </a:r>
            <a:endParaRPr lang="en-US" altLang="zh-CN" sz="2400" smtClean="0">
              <a:solidFill>
                <a:srgbClr val="000000"/>
              </a:solidFill>
              <a:latin typeface="Calibri"/>
              <a:cs typeface="Calibri"/>
            </a:endParaRPr>
          </a:p>
          <a:p>
            <a:pPr marL="457200" hangingPunct="0">
              <a:lnSpc>
                <a:spcPct val="122500"/>
              </a:lnSpc>
            </a:pPr>
            <a:r>
              <a:rPr lang="en-US" altLang="zh-CN" sz="2400" smtClean="0">
                <a:solidFill>
                  <a:srgbClr val="000000"/>
                </a:solidFill>
                <a:latin typeface="Courier New"/>
                <a:ea typeface="Courier New"/>
              </a:rPr>
              <a:t>o</a:t>
            </a:r>
            <a:r>
              <a:rPr lang="en-US" altLang="zh-CN" sz="2400" smtClean="0">
                <a:solidFill>
                  <a:srgbClr val="000000"/>
                </a:solidFill>
                <a:latin typeface="Calibri"/>
                <a:ea typeface="Calibri"/>
              </a:rPr>
              <a:t>giảm</a:t>
            </a:r>
            <a:r>
              <a:rPr lang="en-US" altLang="zh-CN" sz="2400" spc="-15" smtClean="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nhạy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mật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KST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100</a:t>
            </a:r>
            <a:r>
              <a:rPr lang="en-US" altLang="zh-CN" sz="2400" spc="-15" dirty="0">
                <a:solidFill>
                  <a:srgbClr val="000000"/>
                </a:solidFill>
                <a:latin typeface="Calibri"/>
                <a:cs typeface="Calibri"/>
              </a:rPr>
              <a:t> </a:t>
            </a:r>
            <a:r>
              <a:rPr lang="en-US" altLang="zh-CN" sz="2400">
                <a:solidFill>
                  <a:srgbClr val="000000"/>
                </a:solidFill>
                <a:latin typeface="Calibri"/>
                <a:ea typeface="Calibri"/>
              </a:rPr>
              <a:t>–</a:t>
            </a:r>
            <a:r>
              <a:rPr lang="en-US" altLang="zh-CN" sz="2400" spc="-25">
                <a:solidFill>
                  <a:srgbClr val="000000"/>
                </a:solidFill>
                <a:latin typeface="Calibri"/>
                <a:cs typeface="Calibri"/>
              </a:rPr>
              <a:t> </a:t>
            </a:r>
            <a:r>
              <a:rPr lang="en-US" altLang="zh-CN" sz="2400" smtClean="0">
                <a:solidFill>
                  <a:srgbClr val="000000"/>
                </a:solidFill>
                <a:latin typeface="Calibri"/>
                <a:ea typeface="Calibri"/>
              </a:rPr>
              <a:t>1000/</a:t>
            </a:r>
            <a:r>
              <a:rPr lang="en-US" altLang="zh-CN" sz="2400">
                <a:solidFill>
                  <a:srgbClr val="000000"/>
                </a:solidFill>
                <a:ea typeface="Calibri"/>
              </a:rPr>
              <a:t>µ</a:t>
            </a:r>
            <a:r>
              <a:rPr lang="en-US" altLang="zh-CN" sz="2400" smtClean="0">
                <a:solidFill>
                  <a:srgbClr val="000000"/>
                </a:solidFill>
                <a:latin typeface="Calibri"/>
                <a:ea typeface="Calibri"/>
              </a:rPr>
              <a:t>L</a:t>
            </a:r>
            <a:endParaRPr lang="en-US" altLang="zh-CN" sz="2400" dirty="0">
              <a:solidFill>
                <a:srgbClr val="000000"/>
              </a:solidFill>
              <a:latin typeface="Calibri"/>
              <a:ea typeface="Calibri"/>
            </a:endParaRPr>
          </a:p>
          <a:p>
            <a:pPr>
              <a:lnSpc>
                <a:spcPts val="1510"/>
              </a:lnSpc>
            </a:pPr>
            <a:endParaRPr lang="en-US" dirty="0" smtClean="0"/>
          </a:p>
          <a:p>
            <a:pPr marL="0">
              <a:lnSpc>
                <a:spcPct val="101666"/>
              </a:lnSpc>
            </a:pPr>
            <a:r>
              <a:rPr lang="en-US" altLang="zh-CN" sz="2400" b="1" dirty="0">
                <a:solidFill>
                  <a:srgbClr val="FE0000"/>
                </a:solidFill>
                <a:latin typeface="Calibri"/>
                <a:ea typeface="Calibri"/>
              </a:rPr>
              <a:t>3.</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Phản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ứng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PCR</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tìm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acid</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nucleic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của</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KSTSR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3"/>
          <p:cNvPicPr>
            <a:picLocks noChangeAspect="1"/>
          </p:cNvPicPr>
          <p:nvPr/>
        </p:nvPicPr>
        <p:blipFill>
          <a:blip r:embed="rId3"/>
          <a:stretch>
            <a:fillRect/>
          </a:stretch>
        </p:blipFill>
        <p:spPr>
          <a:xfrm>
            <a:off x="769620" y="1569720"/>
            <a:ext cx="7894320" cy="3718560"/>
          </a:xfrm>
          <a:prstGeom prst="rect">
            <a:avLst/>
          </a:prstGeom>
        </p:spPr>
      </p:pic>
      <p:pic>
        <p:nvPicPr>
          <p:cNvPr id="214" name="Picture 214"/>
          <p:cNvPicPr>
            <a:picLocks noChangeAspect="1"/>
          </p:cNvPicPr>
          <p:nvPr/>
        </p:nvPicPr>
        <p:blipFill>
          <a:blip r:embed="rId4"/>
          <a:stretch>
            <a:fillRect/>
          </a:stretch>
        </p:blipFill>
        <p:spPr>
          <a:xfrm>
            <a:off x="8755380" y="1264920"/>
            <a:ext cx="2895600" cy="4328160"/>
          </a:xfrm>
          <a:prstGeom prst="rect">
            <a:avLst/>
          </a:prstGeom>
        </p:spPr>
      </p:pic>
      <p:sp>
        <p:nvSpPr>
          <p:cNvPr id="2" name="Freeform 214"/>
          <p:cNvSpPr/>
          <p:nvPr/>
        </p:nvSpPr>
        <p:spPr>
          <a:xfrm>
            <a:off x="6597650" y="1924050"/>
            <a:ext cx="2165350" cy="374650"/>
          </a:xfrm>
          <a:custGeom>
            <a:avLst/>
            <a:gdLst>
              <a:gd name="connsiteX0" fmla="*/ 10971 w 2165350"/>
              <a:gd name="connsiteY0" fmla="*/ 10848 h 374650"/>
              <a:gd name="connsiteX1" fmla="*/ 2176699 w 2165350"/>
              <a:gd name="connsiteY1" fmla="*/ 10848 h 374650"/>
              <a:gd name="connsiteX2" fmla="*/ 2176699 w 2165350"/>
              <a:gd name="connsiteY2" fmla="*/ 380180 h 374650"/>
              <a:gd name="connsiteX3" fmla="*/ 10971 w 2165350"/>
              <a:gd name="connsiteY3" fmla="*/ 380180 h 374650"/>
              <a:gd name="connsiteX4" fmla="*/ 10971 w 2165350"/>
              <a:gd name="connsiteY4" fmla="*/ 10848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350" h="374650">
                <a:moveTo>
                  <a:pt x="10971" y="10848"/>
                </a:moveTo>
                <a:lnTo>
                  <a:pt x="2176699" y="10848"/>
                </a:lnTo>
                <a:lnTo>
                  <a:pt x="2176699" y="380180"/>
                </a:lnTo>
                <a:lnTo>
                  <a:pt x="10971" y="380180"/>
                </a:lnTo>
                <a:lnTo>
                  <a:pt x="10971" y="10848"/>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5" name="Freeform 215"/>
          <p:cNvSpPr/>
          <p:nvPr/>
        </p:nvSpPr>
        <p:spPr>
          <a:xfrm>
            <a:off x="9163050" y="1085850"/>
            <a:ext cx="2190750" cy="374650"/>
          </a:xfrm>
          <a:custGeom>
            <a:avLst/>
            <a:gdLst>
              <a:gd name="connsiteX0" fmla="*/ 8659 w 2190750"/>
              <a:gd name="connsiteY0" fmla="*/ 16939 h 374650"/>
              <a:gd name="connsiteX1" fmla="*/ 2190750 w 2190750"/>
              <a:gd name="connsiteY1" fmla="*/ 16939 h 374650"/>
              <a:gd name="connsiteX2" fmla="*/ 2190750 w 2190750"/>
              <a:gd name="connsiteY2" fmla="*/ 386270 h 374650"/>
              <a:gd name="connsiteX3" fmla="*/ 8659 w 2190750"/>
              <a:gd name="connsiteY3" fmla="*/ 386270 h 374650"/>
              <a:gd name="connsiteX4" fmla="*/ 8659 w 2190750"/>
              <a:gd name="connsiteY4" fmla="*/ 16939 h 37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0" h="374650">
                <a:moveTo>
                  <a:pt x="8659" y="16939"/>
                </a:moveTo>
                <a:lnTo>
                  <a:pt x="2190750" y="16939"/>
                </a:lnTo>
                <a:lnTo>
                  <a:pt x="2190750" y="386270"/>
                </a:lnTo>
                <a:lnTo>
                  <a:pt x="8659" y="386270"/>
                </a:lnTo>
                <a:lnTo>
                  <a:pt x="8659" y="16939"/>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6" name="Freeform 216"/>
          <p:cNvSpPr/>
          <p:nvPr/>
        </p:nvSpPr>
        <p:spPr>
          <a:xfrm>
            <a:off x="10369550" y="3016250"/>
            <a:ext cx="1822450" cy="476250"/>
          </a:xfrm>
          <a:custGeom>
            <a:avLst/>
            <a:gdLst>
              <a:gd name="connsiteX0" fmla="*/ 7505 w 1822450"/>
              <a:gd name="connsiteY0" fmla="*/ 15756 h 476250"/>
              <a:gd name="connsiteX1" fmla="*/ 1822450 w 1822450"/>
              <a:gd name="connsiteY1" fmla="*/ 15756 h 476250"/>
              <a:gd name="connsiteX2" fmla="*/ 1822450 w 1822450"/>
              <a:gd name="connsiteY2" fmla="*/ 477422 h 476250"/>
              <a:gd name="connsiteX3" fmla="*/ 7505 w 1822450"/>
              <a:gd name="connsiteY3" fmla="*/ 477422 h 476250"/>
              <a:gd name="connsiteX4" fmla="*/ 7505 w 1822450"/>
              <a:gd name="connsiteY4" fmla="*/ 15756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450" h="476250">
                <a:moveTo>
                  <a:pt x="7505" y="15756"/>
                </a:moveTo>
                <a:lnTo>
                  <a:pt x="1822450" y="15756"/>
                </a:lnTo>
                <a:lnTo>
                  <a:pt x="1822450" y="477422"/>
                </a:lnTo>
                <a:lnTo>
                  <a:pt x="7505" y="477422"/>
                </a:lnTo>
                <a:lnTo>
                  <a:pt x="7505" y="15756"/>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7" name="Freeform 217"/>
          <p:cNvSpPr/>
          <p:nvPr/>
        </p:nvSpPr>
        <p:spPr>
          <a:xfrm>
            <a:off x="10229850" y="5035550"/>
            <a:ext cx="1962150" cy="654050"/>
          </a:xfrm>
          <a:custGeom>
            <a:avLst/>
            <a:gdLst>
              <a:gd name="connsiteX0" fmla="*/ 8659 w 1962150"/>
              <a:gd name="connsiteY0" fmla="*/ 18007 h 654050"/>
              <a:gd name="connsiteX1" fmla="*/ 1962150 w 1962150"/>
              <a:gd name="connsiteY1" fmla="*/ 18007 h 654050"/>
              <a:gd name="connsiteX2" fmla="*/ 1962150 w 1962150"/>
              <a:gd name="connsiteY2" fmla="*/ 664338 h 654050"/>
              <a:gd name="connsiteX3" fmla="*/ 8659 w 1962150"/>
              <a:gd name="connsiteY3" fmla="*/ 664338 h 654050"/>
              <a:gd name="connsiteX4" fmla="*/ 8659 w 1962150"/>
              <a:gd name="connsiteY4" fmla="*/ 18007 h 654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50" h="654050">
                <a:moveTo>
                  <a:pt x="8659" y="18007"/>
                </a:moveTo>
                <a:lnTo>
                  <a:pt x="1962150" y="18007"/>
                </a:lnTo>
                <a:lnTo>
                  <a:pt x="1962150" y="664338"/>
                </a:lnTo>
                <a:lnTo>
                  <a:pt x="8659" y="664338"/>
                </a:lnTo>
                <a:lnTo>
                  <a:pt x="8659" y="18007"/>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19" name="Picture 219"/>
          <p:cNvPicPr>
            <a:picLocks noChangeAspect="1"/>
          </p:cNvPicPr>
          <p:nvPr/>
        </p:nvPicPr>
        <p:blipFill>
          <a:blip r:embed="rId5"/>
          <a:stretch>
            <a:fillRect/>
          </a:stretch>
        </p:blipFill>
        <p:spPr>
          <a:xfrm>
            <a:off x="220979" y="144780"/>
            <a:ext cx="746760" cy="670560"/>
          </a:xfrm>
          <a:prstGeom prst="rect">
            <a:avLst/>
          </a:prstGeom>
        </p:spPr>
      </p:pic>
      <p:sp>
        <p:nvSpPr>
          <p:cNvPr id="3" name="TextBox 219"/>
          <p:cNvSpPr txBox="1"/>
          <p:nvPr/>
        </p:nvSpPr>
        <p:spPr>
          <a:xfrm>
            <a:off x="2188368" y="393933"/>
            <a:ext cx="8346873" cy="1032801"/>
          </a:xfrm>
          <a:prstGeom prst="rect">
            <a:avLst/>
          </a:prstGeom>
          <a:noFill/>
        </p:spPr>
        <p:txBody>
          <a:bodyPr wrap="square" lIns="0" tIns="0" rIns="0" bIns="0" rtlCol="0">
            <a:spAutoFit/>
          </a:bodyPr>
          <a:lstStyle/>
          <a:p>
            <a:pPr marL="0">
              <a:lnSpc>
                <a:spcPct val="101666"/>
              </a:lnSpc>
            </a:pPr>
            <a:r>
              <a:rPr lang="en-US" altLang="zh-CN" sz="3700" b="1" dirty="0">
                <a:solidFill>
                  <a:srgbClr val="FE0000"/>
                </a:solidFill>
                <a:latin typeface="Calibri"/>
                <a:ea typeface="Calibri"/>
              </a:rPr>
              <a:t>XÉT</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NGHIỆM</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CHẨN</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ĐOÁN</a:t>
            </a:r>
            <a:r>
              <a:rPr lang="en-US" altLang="zh-CN" sz="3700" b="1" dirty="0">
                <a:solidFill>
                  <a:srgbClr val="FE0000"/>
                </a:solidFill>
                <a:latin typeface="Calibri"/>
                <a:cs typeface="Calibri"/>
              </a:rPr>
              <a:t> </a:t>
            </a:r>
            <a:r>
              <a:rPr lang="en-US" altLang="zh-CN" sz="3800" dirty="0">
                <a:solidFill>
                  <a:srgbClr val="FE0000"/>
                </a:solidFill>
                <a:latin typeface="Calibri"/>
                <a:ea typeface="Calibri"/>
              </a:rPr>
              <a:t>NHANH</a:t>
            </a:r>
            <a:r>
              <a:rPr lang="en-US" altLang="zh-CN" sz="3800" dirty="0">
                <a:solidFill>
                  <a:srgbClr val="FE0000"/>
                </a:solidFill>
                <a:latin typeface="Calibri"/>
                <a:cs typeface="Calibri"/>
              </a:rPr>
              <a:t> </a:t>
            </a:r>
            <a:r>
              <a:rPr lang="en-US" altLang="zh-CN" sz="3700" b="1" dirty="0">
                <a:solidFill>
                  <a:srgbClr val="FE0000"/>
                </a:solidFill>
                <a:latin typeface="Calibri"/>
                <a:ea typeface="Calibri"/>
              </a:rPr>
              <a:t>-</a:t>
            </a:r>
            <a:r>
              <a:rPr lang="en-US" altLang="zh-CN" sz="3700" b="1" spc="-85" dirty="0">
                <a:solidFill>
                  <a:srgbClr val="FE0000"/>
                </a:solidFill>
                <a:latin typeface="Calibri"/>
                <a:cs typeface="Calibri"/>
              </a:rPr>
              <a:t> </a:t>
            </a:r>
            <a:r>
              <a:rPr lang="en-US" altLang="zh-CN" sz="3700" b="1" dirty="0">
                <a:solidFill>
                  <a:srgbClr val="FE0000"/>
                </a:solidFill>
                <a:latin typeface="Calibri"/>
                <a:ea typeface="Calibri"/>
              </a:rPr>
              <a:t>RDT</a:t>
            </a:r>
          </a:p>
          <a:p>
            <a:pPr>
              <a:lnSpc>
                <a:spcPts val="1300"/>
              </a:lnSpc>
            </a:pPr>
            <a:endParaRPr lang="en-US" dirty="0" smtClean="0"/>
          </a:p>
          <a:p>
            <a:pPr marL="0" indent="7074779">
              <a:lnSpc>
                <a:spcPct val="101666"/>
              </a:lnSpc>
            </a:pPr>
            <a:r>
              <a:rPr lang="en-US" altLang="zh-CN" sz="1800" dirty="0">
                <a:solidFill>
                  <a:srgbClr val="000000"/>
                </a:solidFill>
                <a:latin typeface="Calibri"/>
                <a:ea typeface="Calibri"/>
              </a:rPr>
              <a:t>Test</a:t>
            </a:r>
            <a:r>
              <a:rPr lang="en-US" altLang="zh-CN" sz="1800" spc="-85" dirty="0">
                <a:solidFill>
                  <a:srgbClr val="000000"/>
                </a:solidFill>
                <a:latin typeface="Calibri"/>
                <a:cs typeface="Calibri"/>
              </a:rPr>
              <a:t> </a:t>
            </a:r>
            <a:r>
              <a:rPr lang="en-US" altLang="zh-CN" sz="1800" dirty="0">
                <a:solidFill>
                  <a:srgbClr val="000000"/>
                </a:solidFill>
                <a:latin typeface="Calibri"/>
                <a:ea typeface="Calibri"/>
              </a:rPr>
              <a:t>phối</a:t>
            </a:r>
            <a:r>
              <a:rPr lang="en-US" altLang="zh-CN" sz="1800" spc="-90" dirty="0">
                <a:solidFill>
                  <a:srgbClr val="000000"/>
                </a:solidFill>
                <a:latin typeface="Calibri"/>
                <a:cs typeface="Calibri"/>
              </a:rPr>
              <a:t> </a:t>
            </a:r>
            <a:r>
              <a:rPr lang="en-US" altLang="zh-CN" sz="1800" dirty="0">
                <a:solidFill>
                  <a:srgbClr val="000000"/>
                </a:solidFill>
                <a:latin typeface="Calibri"/>
                <a:ea typeface="Calibri"/>
              </a:rPr>
              <a:t>hợp</a:t>
            </a:r>
          </a:p>
        </p:txBody>
      </p:sp>
      <p:sp>
        <p:nvSpPr>
          <p:cNvPr id="220" name="TextBox 220"/>
          <p:cNvSpPr txBox="1"/>
          <p:nvPr/>
        </p:nvSpPr>
        <p:spPr>
          <a:xfrm>
            <a:off x="2987041" y="1943371"/>
            <a:ext cx="5819588" cy="315468"/>
          </a:xfrm>
          <a:prstGeom prst="rect">
            <a:avLst/>
          </a:prstGeom>
          <a:noFill/>
        </p:spPr>
        <p:txBody>
          <a:bodyPr wrap="square" lIns="0" tIns="0" rIns="0" bIns="0" rtlCol="0">
            <a:spAutoFit/>
          </a:bodyPr>
          <a:lstStyle/>
          <a:p>
            <a:pPr marL="0">
              <a:lnSpc>
                <a:spcPct val="114999"/>
              </a:lnSpc>
              <a:tabLst>
                <a:tab pos="1814944" algn="l"/>
              </a:tabLst>
            </a:pPr>
            <a:r>
              <a:rPr lang="en-US" altLang="zh-CN" sz="1800" dirty="0">
                <a:solidFill>
                  <a:srgbClr val="000000"/>
                </a:solidFill>
                <a:latin typeface="Calibri"/>
                <a:ea typeface="Calibri"/>
              </a:rPr>
              <a:t>Cửa</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sổ</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kết</a:t>
            </a:r>
            <a:r>
              <a:rPr lang="en-US" altLang="zh-CN" sz="1800" spc="-40" dirty="0">
                <a:solidFill>
                  <a:srgbClr val="000000"/>
                </a:solidFill>
                <a:latin typeface="Calibri"/>
                <a:cs typeface="Calibri"/>
              </a:rPr>
              <a:t> </a:t>
            </a:r>
            <a:r>
              <a:rPr lang="en-US" altLang="zh-CN" sz="1800" dirty="0">
                <a:solidFill>
                  <a:srgbClr val="000000"/>
                </a:solidFill>
                <a:latin typeface="Calibri"/>
                <a:ea typeface="Calibri"/>
              </a:rPr>
              <a:t>quả	Giếng</a:t>
            </a:r>
            <a:r>
              <a:rPr lang="en-US" altLang="zh-CN" sz="1800" spc="30" dirty="0">
                <a:solidFill>
                  <a:srgbClr val="000000"/>
                </a:solidFill>
                <a:latin typeface="Calibri"/>
                <a:cs typeface="Calibri"/>
              </a:rPr>
              <a:t> </a:t>
            </a:r>
            <a:r>
              <a:rPr lang="en-US" altLang="zh-CN" sz="1800" dirty="0">
                <a:solidFill>
                  <a:srgbClr val="000000"/>
                </a:solidFill>
                <a:latin typeface="Calibri"/>
                <a:ea typeface="Calibri"/>
              </a:rPr>
              <a:t>để</a:t>
            </a:r>
            <a:r>
              <a:rPr lang="en-US" altLang="zh-CN" sz="1800" spc="34" dirty="0">
                <a:solidFill>
                  <a:srgbClr val="000000"/>
                </a:solidFill>
                <a:latin typeface="Calibri"/>
                <a:cs typeface="Calibri"/>
              </a:rPr>
              <a:t> </a:t>
            </a:r>
            <a:r>
              <a:rPr lang="en-US" altLang="zh-CN" sz="1800" dirty="0">
                <a:solidFill>
                  <a:srgbClr val="000000"/>
                </a:solidFill>
                <a:latin typeface="Calibri"/>
                <a:ea typeface="Calibri"/>
              </a:rPr>
              <a:t>nhỏ</a:t>
            </a:r>
            <a:r>
              <a:rPr lang="en-US" altLang="zh-CN" sz="1800" spc="34" dirty="0">
                <a:solidFill>
                  <a:srgbClr val="000000"/>
                </a:solidFill>
                <a:latin typeface="Calibri"/>
                <a:cs typeface="Calibri"/>
              </a:rPr>
              <a:t> </a:t>
            </a:r>
            <a:r>
              <a:rPr lang="en-US" altLang="zh-CN" sz="1800" dirty="0">
                <a:solidFill>
                  <a:srgbClr val="000000"/>
                </a:solidFill>
                <a:latin typeface="Calibri"/>
                <a:ea typeface="Calibri"/>
              </a:rPr>
              <a:t>máu</a:t>
            </a:r>
            <a:r>
              <a:rPr lang="en-US" altLang="zh-CN" sz="1800" spc="30" dirty="0">
                <a:solidFill>
                  <a:srgbClr val="000000"/>
                </a:solidFill>
                <a:latin typeface="Calibri"/>
                <a:cs typeface="Calibri"/>
              </a:rPr>
              <a:t>   </a:t>
            </a:r>
            <a:r>
              <a:rPr lang="en-US" altLang="zh-CN" sz="1800" dirty="0">
                <a:solidFill>
                  <a:srgbClr val="000000"/>
                </a:solidFill>
                <a:latin typeface="Calibri"/>
                <a:ea typeface="Calibri"/>
              </a:rPr>
              <a:t>Giếng</a:t>
            </a:r>
            <a:r>
              <a:rPr lang="en-US" altLang="zh-CN" sz="1800" spc="44" dirty="0">
                <a:solidFill>
                  <a:srgbClr val="000000"/>
                </a:solidFill>
                <a:latin typeface="Calibri"/>
                <a:cs typeface="Calibri"/>
              </a:rPr>
              <a:t> </a:t>
            </a:r>
            <a:r>
              <a:rPr lang="en-US" altLang="zh-CN" sz="1800" dirty="0">
                <a:solidFill>
                  <a:srgbClr val="000000"/>
                </a:solidFill>
                <a:latin typeface="Calibri"/>
                <a:ea typeface="Calibri"/>
              </a:rPr>
              <a:t>dung</a:t>
            </a:r>
            <a:r>
              <a:rPr lang="en-US" altLang="zh-CN" sz="1800" spc="34" dirty="0">
                <a:solidFill>
                  <a:srgbClr val="000000"/>
                </a:solidFill>
                <a:latin typeface="Calibri"/>
                <a:cs typeface="Calibri"/>
              </a:rPr>
              <a:t> </a:t>
            </a:r>
            <a:r>
              <a:rPr lang="en-US" altLang="zh-CN" sz="1800" dirty="0">
                <a:solidFill>
                  <a:srgbClr val="000000"/>
                </a:solidFill>
                <a:latin typeface="Calibri"/>
                <a:ea typeface="Calibri"/>
              </a:rPr>
              <a:t>dịch</a:t>
            </a:r>
            <a:r>
              <a:rPr lang="en-US" altLang="zh-CN" sz="1800" spc="30" dirty="0">
                <a:solidFill>
                  <a:srgbClr val="000000"/>
                </a:solidFill>
                <a:latin typeface="Calibri"/>
                <a:cs typeface="Calibri"/>
              </a:rPr>
              <a:t> </a:t>
            </a:r>
            <a:r>
              <a:rPr lang="en-US" altLang="zh-CN" sz="1800" dirty="0">
                <a:solidFill>
                  <a:srgbClr val="000000"/>
                </a:solidFill>
                <a:latin typeface="Calibri"/>
                <a:ea typeface="Calibri"/>
              </a:rPr>
              <a:t>đệm</a:t>
            </a:r>
          </a:p>
        </p:txBody>
      </p:sp>
      <p:sp>
        <p:nvSpPr>
          <p:cNvPr id="221" name="TextBox 221"/>
          <p:cNvSpPr txBox="1"/>
          <p:nvPr/>
        </p:nvSpPr>
        <p:spPr>
          <a:xfrm>
            <a:off x="9013766" y="3077226"/>
            <a:ext cx="3083669" cy="306324"/>
          </a:xfrm>
          <a:prstGeom prst="rect">
            <a:avLst/>
          </a:prstGeom>
          <a:noFill/>
        </p:spPr>
        <p:txBody>
          <a:bodyPr wrap="square" lIns="0" tIns="0" rIns="0" bIns="0" rtlCol="0">
            <a:spAutoFit/>
          </a:bodyPr>
          <a:lstStyle/>
          <a:p>
            <a:pPr marL="0">
              <a:lnSpc>
                <a:spcPct val="111666"/>
              </a:lnSpc>
              <a:tabLst>
                <a:tab pos="1454729" algn="l"/>
              </a:tabLst>
            </a:pPr>
            <a:r>
              <a:rPr lang="en-US" altLang="zh-CN" sz="1800" spc="-5" dirty="0">
                <a:solidFill>
                  <a:srgbClr val="000000"/>
                </a:solidFill>
                <a:latin typeface="Calibri"/>
                <a:ea typeface="Calibri"/>
              </a:rPr>
              <a:t>Âm	</a:t>
            </a:r>
            <a:r>
              <a:rPr lang="en-US" altLang="zh-CN" sz="1800" spc="-20" dirty="0">
                <a:solidFill>
                  <a:srgbClr val="000000"/>
                </a:solidFill>
                <a:latin typeface="Calibri"/>
                <a:ea typeface="Calibri"/>
              </a:rPr>
              <a:t>Dương</a:t>
            </a:r>
            <a:r>
              <a:rPr lang="en-US" altLang="zh-CN" sz="1800" spc="-5" dirty="0">
                <a:solidFill>
                  <a:srgbClr val="000000"/>
                </a:solidFill>
                <a:latin typeface="Calibri"/>
                <a:cs typeface="Calibri"/>
              </a:rPr>
              <a:t> </a:t>
            </a:r>
            <a:r>
              <a:rPr lang="en-US" altLang="zh-CN" sz="1800" spc="-15" dirty="0">
                <a:solidFill>
                  <a:srgbClr val="000000"/>
                </a:solidFill>
                <a:latin typeface="Calibri"/>
                <a:ea typeface="Calibri"/>
              </a:rPr>
              <a:t>(</a:t>
            </a:r>
            <a:r>
              <a:rPr lang="en-US" altLang="zh-CN" sz="1800" i="1" spc="-15" dirty="0">
                <a:solidFill>
                  <a:srgbClr val="000000"/>
                </a:solidFill>
                <a:latin typeface="Calibri"/>
                <a:ea typeface="Calibri"/>
              </a:rPr>
              <a:t>P.</a:t>
            </a:r>
            <a:r>
              <a:rPr lang="en-US" altLang="zh-CN" sz="1800" i="1" spc="-10" dirty="0">
                <a:solidFill>
                  <a:srgbClr val="000000"/>
                </a:solidFill>
                <a:latin typeface="Calibri"/>
                <a:cs typeface="Calibri"/>
              </a:rPr>
              <a:t> </a:t>
            </a:r>
            <a:r>
              <a:rPr lang="en-US" altLang="zh-CN" sz="1800" i="1" spc="-15" dirty="0">
                <a:solidFill>
                  <a:srgbClr val="000000"/>
                </a:solidFill>
                <a:latin typeface="Calibri"/>
                <a:ea typeface="Calibri"/>
              </a:rPr>
              <a:t>vivax</a:t>
            </a:r>
            <a:r>
              <a:rPr lang="en-US" altLang="zh-CN" sz="1800" spc="-15" dirty="0">
                <a:solidFill>
                  <a:srgbClr val="000000"/>
                </a:solidFill>
                <a:latin typeface="Calibri"/>
                <a:ea typeface="Calibri"/>
              </a:rPr>
              <a:t>)</a:t>
            </a:r>
          </a:p>
        </p:txBody>
      </p:sp>
      <p:sp>
        <p:nvSpPr>
          <p:cNvPr id="222" name="TextBox 222"/>
          <p:cNvSpPr txBox="1"/>
          <p:nvPr/>
        </p:nvSpPr>
        <p:spPr>
          <a:xfrm>
            <a:off x="2779222" y="4436634"/>
            <a:ext cx="3135567" cy="278892"/>
          </a:xfrm>
          <a:prstGeom prst="rect">
            <a:avLst/>
          </a:prstGeom>
          <a:noFill/>
        </p:spPr>
        <p:txBody>
          <a:bodyPr wrap="square" lIns="0" tIns="0" rIns="0" bIns="0" rtlCol="0">
            <a:spAutoFit/>
          </a:bodyPr>
          <a:lstStyle/>
          <a:p>
            <a:pPr marL="0">
              <a:lnSpc>
                <a:spcPct val="101666"/>
              </a:lnSpc>
              <a:tabLst>
                <a:tab pos="1856507" algn="l"/>
              </a:tabLst>
            </a:pPr>
            <a:r>
              <a:rPr lang="en-US" altLang="zh-CN" sz="1800" dirty="0">
                <a:solidFill>
                  <a:srgbClr val="000000"/>
                </a:solidFill>
                <a:latin typeface="Calibri"/>
                <a:ea typeface="Calibri"/>
              </a:rPr>
              <a:t>Vạch</a:t>
            </a:r>
            <a:r>
              <a:rPr lang="en-US" altLang="zh-CN" sz="1800" dirty="0">
                <a:solidFill>
                  <a:srgbClr val="000000"/>
                </a:solidFill>
                <a:latin typeface="Calibri"/>
                <a:cs typeface="Calibri"/>
              </a:rPr>
              <a:t> </a:t>
            </a:r>
            <a:r>
              <a:rPr lang="en-US" altLang="zh-CN" sz="1800" dirty="0">
                <a:solidFill>
                  <a:srgbClr val="000000"/>
                </a:solidFill>
                <a:latin typeface="Calibri"/>
                <a:ea typeface="Calibri"/>
              </a:rPr>
              <a:t>chứng</a:t>
            </a:r>
            <a:r>
              <a:rPr lang="en-US" altLang="zh-CN" sz="1800" spc="-60" dirty="0">
                <a:solidFill>
                  <a:srgbClr val="000000"/>
                </a:solidFill>
                <a:latin typeface="Calibri"/>
                <a:cs typeface="Calibri"/>
              </a:rPr>
              <a:t> </a:t>
            </a:r>
            <a:r>
              <a:rPr lang="en-US" altLang="zh-CN" sz="1800" dirty="0">
                <a:solidFill>
                  <a:srgbClr val="000000"/>
                </a:solidFill>
                <a:latin typeface="Calibri"/>
                <a:ea typeface="Calibri"/>
              </a:rPr>
              <a:t>(C)	Vạch</a:t>
            </a:r>
            <a:r>
              <a:rPr lang="en-US" altLang="zh-CN" sz="1800" spc="-69" dirty="0">
                <a:solidFill>
                  <a:srgbClr val="000000"/>
                </a:solidFill>
                <a:latin typeface="Calibri"/>
                <a:cs typeface="Calibri"/>
              </a:rPr>
              <a:t> </a:t>
            </a:r>
            <a:r>
              <a:rPr lang="en-US" altLang="zh-CN" sz="1800" dirty="0">
                <a:solidFill>
                  <a:srgbClr val="000000"/>
                </a:solidFill>
                <a:latin typeface="Calibri"/>
                <a:ea typeface="Calibri"/>
              </a:rPr>
              <a:t>test</a:t>
            </a:r>
            <a:r>
              <a:rPr lang="en-US" altLang="zh-CN" sz="1800" spc="-75" dirty="0">
                <a:solidFill>
                  <a:srgbClr val="000000"/>
                </a:solidFill>
                <a:latin typeface="Calibri"/>
                <a:cs typeface="Calibri"/>
              </a:rPr>
              <a:t> </a:t>
            </a:r>
            <a:r>
              <a:rPr lang="en-US" altLang="zh-CN" sz="1800" dirty="0">
                <a:solidFill>
                  <a:srgbClr val="000000"/>
                </a:solidFill>
                <a:latin typeface="Calibri"/>
                <a:ea typeface="Calibri"/>
              </a:rPr>
              <a:t>(T)</a:t>
            </a:r>
          </a:p>
        </p:txBody>
      </p:sp>
      <p:sp>
        <p:nvSpPr>
          <p:cNvPr id="223" name="TextBox 223"/>
          <p:cNvSpPr txBox="1"/>
          <p:nvPr/>
        </p:nvSpPr>
        <p:spPr>
          <a:xfrm>
            <a:off x="10329948" y="5093478"/>
            <a:ext cx="1346723" cy="548640"/>
          </a:xfrm>
          <a:prstGeom prst="rect">
            <a:avLst/>
          </a:prstGeom>
          <a:noFill/>
        </p:spPr>
        <p:txBody>
          <a:bodyPr wrap="square" lIns="0" tIns="0" rIns="0" bIns="0" rtlCol="0">
            <a:spAutoFit/>
          </a:bodyPr>
          <a:lstStyle/>
          <a:p>
            <a:pPr marL="0">
              <a:lnSpc>
                <a:spcPct val="100000"/>
              </a:lnSpc>
            </a:pPr>
            <a:r>
              <a:rPr lang="en-US" altLang="zh-CN" sz="1800" spc="-5" dirty="0">
                <a:solidFill>
                  <a:srgbClr val="000000"/>
                </a:solidFill>
                <a:latin typeface="Calibri"/>
                <a:ea typeface="Calibri"/>
              </a:rPr>
              <a:t>D</a:t>
            </a:r>
            <a:r>
              <a:rPr lang="en-US" altLang="zh-CN" sz="1800" dirty="0">
                <a:solidFill>
                  <a:srgbClr val="000000"/>
                </a:solidFill>
                <a:latin typeface="Calibri"/>
                <a:ea typeface="Calibri"/>
              </a:rPr>
              <a:t>ương</a:t>
            </a:r>
          </a:p>
          <a:p>
            <a:pPr marL="0">
              <a:lnSpc>
                <a:spcPct val="100000"/>
              </a:lnSpc>
            </a:pPr>
            <a:r>
              <a:rPr lang="en-US" altLang="zh-CN" sz="1800" i="1" spc="-15" dirty="0">
                <a:solidFill>
                  <a:srgbClr val="000000"/>
                </a:solidFill>
                <a:latin typeface="Calibri"/>
                <a:ea typeface="Calibri"/>
              </a:rPr>
              <a:t>(P.</a:t>
            </a:r>
            <a:r>
              <a:rPr lang="en-US" altLang="zh-CN" sz="1800" i="1" spc="5" dirty="0">
                <a:solidFill>
                  <a:srgbClr val="000000"/>
                </a:solidFill>
                <a:latin typeface="Calibri"/>
                <a:cs typeface="Calibri"/>
              </a:rPr>
              <a:t> </a:t>
            </a:r>
            <a:r>
              <a:rPr lang="en-US" altLang="zh-CN" sz="1800" i="1" spc="-20" dirty="0">
                <a:solidFill>
                  <a:srgbClr val="000000"/>
                </a:solidFill>
                <a:latin typeface="Calibri"/>
                <a:ea typeface="Calibri"/>
              </a:rPr>
              <a:t>falciparum)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a:blip r:embed="rId3"/>
          <a:stretch>
            <a:fillRect/>
          </a:stretch>
        </p:blipFill>
        <p:spPr>
          <a:xfrm>
            <a:off x="220979" y="144780"/>
            <a:ext cx="632460" cy="609600"/>
          </a:xfrm>
          <a:prstGeom prst="rect">
            <a:avLst/>
          </a:prstGeom>
        </p:spPr>
      </p:pic>
      <p:sp>
        <p:nvSpPr>
          <p:cNvPr id="2" name="TextBox 6"/>
          <p:cNvSpPr txBox="1"/>
          <p:nvPr/>
        </p:nvSpPr>
        <p:spPr>
          <a:xfrm>
            <a:off x="784167" y="705313"/>
            <a:ext cx="10255800" cy="3716679"/>
          </a:xfrm>
          <a:prstGeom prst="rect">
            <a:avLst/>
          </a:prstGeom>
          <a:noFill/>
        </p:spPr>
        <p:txBody>
          <a:bodyPr wrap="square" lIns="0" tIns="0" rIns="0" bIns="0" rtlCol="0">
            <a:spAutoFit/>
          </a:bodyPr>
          <a:lstStyle/>
          <a:p>
            <a:pPr marL="0" indent="4155338">
              <a:lnSpc>
                <a:spcPct val="102083"/>
              </a:lnSpc>
            </a:pPr>
            <a:r>
              <a:rPr lang="en-US" altLang="zh-CN" sz="3700" b="1" spc="-64" dirty="0">
                <a:solidFill>
                  <a:srgbClr val="FE0000"/>
                </a:solidFill>
                <a:latin typeface="Calibri"/>
                <a:ea typeface="Calibri"/>
              </a:rPr>
              <a:t>ĐẠI</a:t>
            </a:r>
            <a:r>
              <a:rPr lang="en-US" altLang="zh-CN" sz="3700" b="1" spc="20" dirty="0">
                <a:solidFill>
                  <a:srgbClr val="FE0000"/>
                </a:solidFill>
                <a:latin typeface="Calibri"/>
                <a:cs typeface="Calibri"/>
              </a:rPr>
              <a:t> </a:t>
            </a:r>
            <a:r>
              <a:rPr lang="en-US" altLang="zh-CN" sz="3700" b="1" spc="-89" dirty="0">
                <a:solidFill>
                  <a:srgbClr val="FE0000"/>
                </a:solidFill>
                <a:latin typeface="Calibri"/>
                <a:ea typeface="Calibri"/>
              </a:rPr>
              <a:t>CƯƠNG</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0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Ký</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trùng</a:t>
            </a:r>
            <a:r>
              <a:rPr lang="en-US" altLang="zh-CN" sz="2400" dirty="0">
                <a:solidFill>
                  <a:srgbClr val="000000"/>
                </a:solidFill>
                <a:latin typeface="Calibri"/>
                <a:cs typeface="Calibri"/>
              </a:rPr>
              <a:t> </a:t>
            </a:r>
            <a:r>
              <a:rPr lang="en-US" altLang="zh-CN" sz="2400" i="1" dirty="0">
                <a:solidFill>
                  <a:srgbClr val="000000"/>
                </a:solidFill>
                <a:latin typeface="Calibri"/>
                <a:ea typeface="Calibri"/>
              </a:rPr>
              <a:t>Plasmodium</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spp.</a:t>
            </a:r>
            <a:r>
              <a:rPr lang="en-US" altLang="zh-CN" sz="2400" i="1"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quốc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nhiệt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đới.</a:t>
            </a:r>
          </a:p>
          <a:p>
            <a:pPr>
              <a:lnSpc>
                <a:spcPts val="14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60" dirty="0">
                <a:solidFill>
                  <a:srgbClr val="000000"/>
                </a:solidFill>
                <a:latin typeface="Arial"/>
                <a:cs typeface="Arial"/>
              </a:rPr>
              <a:t> </a:t>
            </a:r>
            <a:r>
              <a:rPr lang="en-US" altLang="zh-CN" sz="2400" dirty="0">
                <a:solidFill>
                  <a:srgbClr val="000000"/>
                </a:solidFill>
                <a:latin typeface="Calibri"/>
                <a:ea typeface="Calibri"/>
              </a:rPr>
              <a:t>Lây</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qua</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trung</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gian</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của</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muỗi</a:t>
            </a:r>
            <a:r>
              <a:rPr lang="en-US" altLang="zh-CN" sz="2400" spc="50" dirty="0">
                <a:solidFill>
                  <a:srgbClr val="000000"/>
                </a:solidFill>
                <a:latin typeface="Calibri"/>
                <a:cs typeface="Calibri"/>
              </a:rPr>
              <a:t> </a:t>
            </a:r>
            <a:r>
              <a:rPr lang="en-US" altLang="zh-CN" sz="2400" i="1" dirty="0">
                <a:solidFill>
                  <a:srgbClr val="000000"/>
                </a:solidFill>
                <a:latin typeface="Calibri"/>
                <a:ea typeface="Calibri"/>
              </a:rPr>
              <a:t>Anopheles</a:t>
            </a:r>
            <a:r>
              <a:rPr lang="en-US" altLang="zh-CN" sz="2400" i="1" spc="44" dirty="0">
                <a:solidFill>
                  <a:srgbClr val="000000"/>
                </a:solidFill>
                <a:latin typeface="Calibri"/>
                <a:cs typeface="Calibri"/>
              </a:rPr>
              <a:t> </a:t>
            </a:r>
            <a:r>
              <a:rPr lang="en-US" altLang="zh-CN" sz="2400" i="1" dirty="0">
                <a:solidFill>
                  <a:srgbClr val="000000"/>
                </a:solidFill>
                <a:latin typeface="Calibri"/>
                <a:ea typeface="Calibri"/>
              </a:rPr>
              <a:t>spp</a:t>
            </a:r>
            <a:r>
              <a:rPr lang="en-US" altLang="zh-CN" sz="2400" dirty="0">
                <a:solidFill>
                  <a:srgbClr val="000000"/>
                </a:solidFill>
                <a:latin typeface="Calibri"/>
                <a:ea typeface="Calibri"/>
              </a:rPr>
              <a:t>.</a:t>
            </a:r>
          </a:p>
          <a:p>
            <a:pPr>
              <a:lnSpc>
                <a:spcPts val="1389"/>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Biểu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hiện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điển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hình: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cơn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lách</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to</a:t>
            </a:r>
            <a:r>
              <a:rPr lang="en-US" altLang="zh-CN" sz="2400" dirty="0">
                <a:solidFill>
                  <a:srgbClr val="000000"/>
                </a:solidFill>
                <a:latin typeface="Arial"/>
                <a:ea typeface="Arial"/>
              </a:rPr>
              <a:t>.</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tử</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vong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nhất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LS</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dirty="0">
                <a:solidFill>
                  <a:srgbClr val="000000"/>
                </a:solidFill>
                <a:latin typeface="Calibri"/>
                <a:cs typeface="Calibri"/>
              </a:rPr>
              <a:t> </a:t>
            </a:r>
            <a:r>
              <a:rPr lang="en-US" altLang="zh-CN" sz="2400" dirty="0">
                <a:solidFill>
                  <a:srgbClr val="000000"/>
                </a:solidFill>
                <a:latin typeface="Arial"/>
                <a:ea typeface="Arial"/>
              </a:rPr>
              <a:t>(</a:t>
            </a:r>
            <a:r>
              <a:rPr lang="en-US" altLang="zh-CN" sz="2400" dirty="0">
                <a:solidFill>
                  <a:srgbClr val="000000"/>
                </a:solidFill>
                <a:latin typeface="Calibri"/>
                <a:ea typeface="Calibri"/>
              </a:rPr>
              <a:t>thể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não,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tiểu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sắc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tố,</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spc="-135" dirty="0">
                <a:solidFill>
                  <a:srgbClr val="000000"/>
                </a:solidFill>
                <a:latin typeface="Calibri"/>
                <a:cs typeface="Calibri"/>
              </a:rPr>
              <a:t> </a:t>
            </a:r>
            <a:r>
              <a:rPr lang="en-US" altLang="zh-CN" sz="2400" dirty="0">
                <a:solidFill>
                  <a:srgbClr val="000000"/>
                </a:solidFill>
                <a:latin typeface="Calibri"/>
                <a:ea typeface="Calibri"/>
              </a:rPr>
              <a:t>thận,</a:t>
            </a:r>
          </a:p>
          <a:p>
            <a:pPr>
              <a:lnSpc>
                <a:spcPts val="1364"/>
              </a:lnSpc>
            </a:pPr>
            <a:endParaRPr lang="en-US" dirty="0" smtClean="0"/>
          </a:p>
          <a:p>
            <a:pPr marL="0" indent="228599">
              <a:lnSpc>
                <a:spcPct val="101666"/>
              </a:lnSpc>
            </a:pPr>
            <a:r>
              <a:rPr lang="en-US" altLang="zh-CN" sz="2400" dirty="0">
                <a:solidFill>
                  <a:srgbClr val="000000"/>
                </a:solidFill>
                <a:latin typeface="Calibri"/>
                <a:ea typeface="Calibri"/>
              </a:rPr>
              <a:t>suy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truỵ</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tim</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mạch…</a:t>
            </a:r>
            <a:r>
              <a:rPr lang="en-US" altLang="zh-CN" sz="2400" dirty="0">
                <a:solidFill>
                  <a:srgbClr val="000000"/>
                </a:solidFill>
                <a:latin typeface="Arial"/>
                <a:ea typeface="Arial"/>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Picture 225"/>
          <p:cNvPicPr>
            <a:picLocks noChangeAspect="1"/>
          </p:cNvPicPr>
          <p:nvPr/>
        </p:nvPicPr>
        <p:blipFill>
          <a:blip r:embed="rId3"/>
          <a:stretch>
            <a:fillRect/>
          </a:stretch>
        </p:blipFill>
        <p:spPr>
          <a:xfrm>
            <a:off x="160020" y="83820"/>
            <a:ext cx="754380" cy="678180"/>
          </a:xfrm>
          <a:prstGeom prst="rect">
            <a:avLst/>
          </a:prstGeom>
        </p:spPr>
      </p:pic>
      <p:sp>
        <p:nvSpPr>
          <p:cNvPr id="2" name="TextBox 225"/>
          <p:cNvSpPr txBox="1"/>
          <p:nvPr/>
        </p:nvSpPr>
        <p:spPr>
          <a:xfrm>
            <a:off x="929639" y="585591"/>
            <a:ext cx="10808470" cy="4628882"/>
          </a:xfrm>
          <a:prstGeom prst="rect">
            <a:avLst/>
          </a:prstGeom>
          <a:noFill/>
        </p:spPr>
        <p:txBody>
          <a:bodyPr wrap="square" lIns="0" tIns="0" rIns="0" bIns="0" rtlCol="0">
            <a:spAutoFit/>
          </a:bodyPr>
          <a:lstStyle/>
          <a:p>
            <a:pPr marL="0" indent="220503">
              <a:lnSpc>
                <a:spcPct val="100833"/>
              </a:lnSpc>
            </a:pPr>
            <a:r>
              <a:rPr lang="en-US" altLang="zh-CN" sz="3150" b="1" dirty="0">
                <a:solidFill>
                  <a:srgbClr val="FE0000"/>
                </a:solidFill>
                <a:latin typeface="Calibri"/>
                <a:ea typeface="Calibri"/>
              </a:rPr>
              <a:t>4.</a:t>
            </a:r>
            <a:r>
              <a:rPr lang="en-US" altLang="zh-CN" sz="3150" b="1" spc="-114" dirty="0">
                <a:solidFill>
                  <a:srgbClr val="FE0000"/>
                </a:solidFill>
                <a:latin typeface="Calibri"/>
                <a:cs typeface="Calibri"/>
              </a:rPr>
              <a:t> </a:t>
            </a:r>
            <a:r>
              <a:rPr lang="en-US" altLang="zh-CN" sz="3350" b="1" dirty="0">
                <a:solidFill>
                  <a:srgbClr val="FE0000"/>
                </a:solidFill>
                <a:latin typeface="Calibri"/>
                <a:ea typeface="Calibri"/>
              </a:rPr>
              <a:t>XÉT</a:t>
            </a:r>
            <a:r>
              <a:rPr lang="en-US" altLang="zh-CN" sz="3350" b="1" spc="-125" dirty="0">
                <a:solidFill>
                  <a:srgbClr val="FE0000"/>
                </a:solidFill>
                <a:latin typeface="Calibri"/>
                <a:cs typeface="Calibri"/>
              </a:rPr>
              <a:t> </a:t>
            </a:r>
            <a:r>
              <a:rPr lang="en-US" altLang="zh-CN" sz="3350" b="1" dirty="0">
                <a:solidFill>
                  <a:srgbClr val="FE0000"/>
                </a:solidFill>
                <a:latin typeface="Calibri"/>
                <a:ea typeface="Calibri"/>
              </a:rPr>
              <a:t>NGHIỆM</a:t>
            </a:r>
            <a:r>
              <a:rPr lang="en-US" altLang="zh-CN" sz="3350" b="1" spc="-125" dirty="0">
                <a:solidFill>
                  <a:srgbClr val="FE0000"/>
                </a:solidFill>
                <a:latin typeface="Calibri"/>
                <a:cs typeface="Calibri"/>
              </a:rPr>
              <a:t> </a:t>
            </a:r>
            <a:r>
              <a:rPr lang="en-US" altLang="zh-CN" sz="3350" b="1" dirty="0">
                <a:solidFill>
                  <a:srgbClr val="FE0000"/>
                </a:solidFill>
                <a:latin typeface="Calibri"/>
                <a:ea typeface="Calibri"/>
              </a:rPr>
              <a:t>ĐÁNH</a:t>
            </a:r>
            <a:r>
              <a:rPr lang="en-US" altLang="zh-CN" sz="3350" b="1" spc="-129" dirty="0">
                <a:solidFill>
                  <a:srgbClr val="FE0000"/>
                </a:solidFill>
                <a:latin typeface="Calibri"/>
                <a:cs typeface="Calibri"/>
              </a:rPr>
              <a:t> </a:t>
            </a:r>
            <a:r>
              <a:rPr lang="en-US" altLang="zh-CN" sz="3350" b="1" dirty="0">
                <a:solidFill>
                  <a:srgbClr val="FE0000"/>
                </a:solidFill>
                <a:latin typeface="Calibri"/>
                <a:ea typeface="Calibri"/>
              </a:rPr>
              <a:t>GIÁ</a:t>
            </a:r>
            <a:r>
              <a:rPr lang="en-US" altLang="zh-CN" sz="3350" b="1" spc="-125" dirty="0">
                <a:solidFill>
                  <a:srgbClr val="FE0000"/>
                </a:solidFill>
                <a:latin typeface="Calibri"/>
                <a:cs typeface="Calibri"/>
              </a:rPr>
              <a:t> </a:t>
            </a:r>
            <a:r>
              <a:rPr lang="en-US" altLang="zh-CN" sz="3350" b="1" dirty="0">
                <a:solidFill>
                  <a:srgbClr val="FE0000"/>
                </a:solidFill>
                <a:latin typeface="Calibri"/>
                <a:ea typeface="Calibri"/>
              </a:rPr>
              <a:t>TÌNH</a:t>
            </a:r>
            <a:r>
              <a:rPr lang="en-US" altLang="zh-CN" sz="3350" b="1" spc="-125" dirty="0">
                <a:solidFill>
                  <a:srgbClr val="FE0000"/>
                </a:solidFill>
                <a:latin typeface="Calibri"/>
                <a:cs typeface="Calibri"/>
              </a:rPr>
              <a:t> </a:t>
            </a:r>
            <a:r>
              <a:rPr lang="en-US" altLang="zh-CN" sz="3350" b="1" dirty="0">
                <a:solidFill>
                  <a:srgbClr val="FE0000"/>
                </a:solidFill>
                <a:latin typeface="Calibri"/>
                <a:ea typeface="Calibri"/>
              </a:rPr>
              <a:t>TRẠNG</a:t>
            </a:r>
            <a:r>
              <a:rPr lang="en-US" altLang="zh-CN" sz="3350" b="1" spc="-125" dirty="0">
                <a:solidFill>
                  <a:srgbClr val="FE0000"/>
                </a:solidFill>
                <a:latin typeface="Calibri"/>
                <a:cs typeface="Calibri"/>
              </a:rPr>
              <a:t> </a:t>
            </a:r>
            <a:r>
              <a:rPr lang="en-US" altLang="zh-CN" sz="3350" b="1" dirty="0">
                <a:solidFill>
                  <a:srgbClr val="FE0000"/>
                </a:solidFill>
                <a:latin typeface="Calibri"/>
                <a:ea typeface="Calibri"/>
              </a:rPr>
              <a:t>NẶNG</a:t>
            </a:r>
            <a:r>
              <a:rPr lang="en-US" altLang="zh-CN" sz="3350" b="1" spc="-125" dirty="0">
                <a:solidFill>
                  <a:srgbClr val="FE0000"/>
                </a:solidFill>
                <a:latin typeface="Calibri"/>
                <a:cs typeface="Calibri"/>
              </a:rPr>
              <a:t> </a:t>
            </a:r>
            <a:r>
              <a:rPr lang="en-US" altLang="zh-CN" sz="3350" b="1" dirty="0">
                <a:solidFill>
                  <a:srgbClr val="FE0000"/>
                </a:solidFill>
                <a:latin typeface="Calibri"/>
                <a:ea typeface="Calibri"/>
              </a:rPr>
              <a:t>CỦA</a:t>
            </a:r>
            <a:r>
              <a:rPr lang="en-US" altLang="zh-CN" sz="3350" b="1" spc="-129" dirty="0">
                <a:solidFill>
                  <a:srgbClr val="FE0000"/>
                </a:solidFill>
                <a:latin typeface="Calibri"/>
                <a:cs typeface="Calibri"/>
              </a:rPr>
              <a:t> </a:t>
            </a:r>
            <a:r>
              <a:rPr lang="en-US" altLang="zh-CN" sz="3350" b="1" dirty="0">
                <a:solidFill>
                  <a:srgbClr val="FE0000"/>
                </a:solidFill>
                <a:latin typeface="Calibri"/>
                <a:ea typeface="Calibri"/>
              </a:rPr>
              <a:t>BỆNH</a:t>
            </a:r>
          </a:p>
          <a:p>
            <a:pPr>
              <a:lnSpc>
                <a:spcPts val="1000"/>
              </a:lnSpc>
            </a:pPr>
            <a:endParaRPr lang="en-US" dirty="0" smtClean="0"/>
          </a:p>
          <a:p>
            <a:pPr>
              <a:lnSpc>
                <a:spcPts val="1000"/>
              </a:lnSpc>
            </a:pPr>
            <a:endParaRPr lang="en-US" dirty="0" smtClean="0"/>
          </a:p>
          <a:p>
            <a:pPr>
              <a:lnSpc>
                <a:spcPts val="1469"/>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Công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thức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bình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thường,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giảm,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đẳng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sắc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đẳng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bào,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TC</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giảm.</a:t>
            </a:r>
          </a:p>
          <a:p>
            <a:pPr>
              <a:lnSpc>
                <a:spcPts val="14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40" dirty="0">
                <a:solidFill>
                  <a:srgbClr val="000000"/>
                </a:solidFill>
                <a:latin typeface="Arial"/>
                <a:cs typeface="Arial"/>
              </a:rPr>
              <a:t> </a:t>
            </a:r>
            <a:r>
              <a:rPr lang="en-US" altLang="zh-CN" sz="2400" dirty="0">
                <a:solidFill>
                  <a:srgbClr val="000000"/>
                </a:solidFill>
                <a:latin typeface="Calibri"/>
                <a:ea typeface="Calibri"/>
              </a:rPr>
              <a:t>Bilirubin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tăng</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(gián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tiếp),</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AST,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ALT</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tăng,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albumin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giảm,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thời</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gian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prothrombin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(TQ)</a:t>
            </a:r>
            <a:r>
              <a:rPr lang="en-US" altLang="zh-CN" sz="2400" spc="-35" dirty="0">
                <a:solidFill>
                  <a:srgbClr val="000000"/>
                </a:solidFill>
                <a:latin typeface="Calibri"/>
                <a:cs typeface="Calibri"/>
              </a:rPr>
              <a:t> </a:t>
            </a:r>
            <a:r>
              <a:rPr lang="en-US" altLang="zh-CN" sz="2400" dirty="0">
                <a:solidFill>
                  <a:srgbClr val="000000"/>
                </a:solidFill>
                <a:latin typeface="Calibri"/>
                <a:ea typeface="Calibri"/>
              </a:rPr>
              <a:t>kéo</a:t>
            </a:r>
          </a:p>
          <a:p>
            <a:pPr>
              <a:lnSpc>
                <a:spcPts val="1364"/>
              </a:lnSpc>
            </a:pPr>
            <a:endParaRPr lang="en-US" dirty="0" smtClean="0"/>
          </a:p>
          <a:p>
            <a:pPr marL="0" indent="228600">
              <a:lnSpc>
                <a:spcPct val="101666"/>
              </a:lnSpc>
            </a:pPr>
            <a:r>
              <a:rPr lang="en-US" altLang="zh-CN" sz="2400" dirty="0">
                <a:solidFill>
                  <a:srgbClr val="000000"/>
                </a:solidFill>
                <a:latin typeface="Calibri"/>
                <a:ea typeface="Calibri"/>
              </a:rPr>
              <a:t>dài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xuất</a:t>
            </a:r>
            <a:r>
              <a:rPr lang="en-US" altLang="zh-CN" sz="2400" spc="-145" dirty="0">
                <a:solidFill>
                  <a:srgbClr val="000000"/>
                </a:solidFill>
                <a:latin typeface="Calibri"/>
                <a:cs typeface="Calibri"/>
              </a:rPr>
              <a:t> </a:t>
            </a:r>
            <a:r>
              <a:rPr lang="en-US" altLang="zh-CN" sz="2400" dirty="0">
                <a:solidFill>
                  <a:srgbClr val="000000"/>
                </a:solidFill>
                <a:latin typeface="Calibri"/>
                <a:ea typeface="Calibri"/>
              </a:rPr>
              <a:t>huyết)</a:t>
            </a:r>
          </a:p>
          <a:p>
            <a:pPr>
              <a:lnSpc>
                <a:spcPts val="1389"/>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Tăng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creatinine,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tiểu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albumin,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protein,</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hemoglobin</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30" dirty="0">
                <a:solidFill>
                  <a:srgbClr val="000000"/>
                </a:solidFill>
                <a:latin typeface="Arial"/>
                <a:cs typeface="Arial"/>
              </a:rPr>
              <a:t> </a:t>
            </a:r>
            <a:r>
              <a:rPr lang="en-US" altLang="zh-CN" sz="2400" dirty="0">
                <a:solidFill>
                  <a:srgbClr val="000000"/>
                </a:solidFill>
                <a:latin typeface="Calibri"/>
                <a:ea typeface="Calibri"/>
              </a:rPr>
              <a:t>Hạ</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đường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rối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loạn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điện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giải</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Khí</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động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mạch: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toan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chuyển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hoá,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lactate</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tăng</a:t>
            </a:r>
          </a:p>
          <a:p>
            <a:pPr>
              <a:lnSpc>
                <a:spcPts val="14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60" dirty="0">
                <a:solidFill>
                  <a:srgbClr val="000000"/>
                </a:solidFill>
                <a:latin typeface="Arial"/>
                <a:cs typeface="Arial"/>
              </a:rPr>
              <a:t> </a:t>
            </a:r>
            <a:r>
              <a:rPr lang="en-US" altLang="zh-CN" sz="2400" dirty="0">
                <a:solidFill>
                  <a:srgbClr val="000000"/>
                </a:solidFill>
                <a:latin typeface="Calibri"/>
                <a:ea typeface="Calibri"/>
              </a:rPr>
              <a:t>X</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quang</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phổi:</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phù</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phổi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Picture 227"/>
          <p:cNvPicPr>
            <a:picLocks noChangeAspect="1"/>
          </p:cNvPicPr>
          <p:nvPr/>
        </p:nvPicPr>
        <p:blipFill>
          <a:blip r:embed="rId3"/>
          <a:stretch>
            <a:fillRect/>
          </a:stretch>
        </p:blipFill>
        <p:spPr>
          <a:xfrm>
            <a:off x="220979" y="144780"/>
            <a:ext cx="746760" cy="670560"/>
          </a:xfrm>
          <a:prstGeom prst="rect">
            <a:avLst/>
          </a:prstGeom>
        </p:spPr>
      </p:pic>
      <p:sp>
        <p:nvSpPr>
          <p:cNvPr id="2" name="TextBox 227"/>
          <p:cNvSpPr txBox="1"/>
          <p:nvPr/>
        </p:nvSpPr>
        <p:spPr>
          <a:xfrm>
            <a:off x="4899233" y="306025"/>
            <a:ext cx="2560651" cy="575627"/>
          </a:xfrm>
          <a:prstGeom prst="rect">
            <a:avLst/>
          </a:prstGeom>
          <a:noFill/>
        </p:spPr>
        <p:txBody>
          <a:bodyPr wrap="square" lIns="0" tIns="0" rIns="0" bIns="0" rtlCol="0">
            <a:spAutoFit/>
          </a:bodyPr>
          <a:lstStyle/>
          <a:p>
            <a:pPr marL="0">
              <a:lnSpc>
                <a:spcPct val="102083"/>
              </a:lnSpc>
            </a:pPr>
            <a:r>
              <a:rPr lang="en-US" altLang="zh-CN" sz="3700" b="1" spc="-25" dirty="0">
                <a:solidFill>
                  <a:srgbClr val="FE0000"/>
                </a:solidFill>
                <a:latin typeface="Calibri"/>
                <a:ea typeface="Calibri"/>
              </a:rPr>
              <a:t>CH</a:t>
            </a:r>
            <a:r>
              <a:rPr lang="en-US" altLang="zh-CN" sz="3700" b="1" spc="-30" dirty="0">
                <a:solidFill>
                  <a:srgbClr val="FE0000"/>
                </a:solidFill>
                <a:latin typeface="Calibri"/>
                <a:ea typeface="Calibri"/>
              </a:rPr>
              <a:t>ẨN</a:t>
            </a:r>
            <a:r>
              <a:rPr lang="en-US" altLang="zh-CN" sz="3700" b="1" spc="25" dirty="0">
                <a:solidFill>
                  <a:srgbClr val="FE0000"/>
                </a:solidFill>
                <a:latin typeface="Calibri"/>
                <a:cs typeface="Calibri"/>
              </a:rPr>
              <a:t> </a:t>
            </a:r>
            <a:r>
              <a:rPr lang="en-US" altLang="zh-CN" sz="3700" b="1" spc="-30" dirty="0">
                <a:solidFill>
                  <a:srgbClr val="FE0000"/>
                </a:solidFill>
                <a:latin typeface="Calibri"/>
                <a:ea typeface="Calibri"/>
              </a:rPr>
              <a:t>ĐOÁN</a:t>
            </a:r>
          </a:p>
        </p:txBody>
      </p:sp>
      <p:sp>
        <p:nvSpPr>
          <p:cNvPr id="228" name="TextBox 228"/>
          <p:cNvSpPr txBox="1"/>
          <p:nvPr/>
        </p:nvSpPr>
        <p:spPr>
          <a:xfrm>
            <a:off x="1386839" y="1090329"/>
            <a:ext cx="8300273" cy="5605252"/>
          </a:xfrm>
          <a:prstGeom prst="rect">
            <a:avLst/>
          </a:prstGeom>
          <a:noFill/>
        </p:spPr>
        <p:txBody>
          <a:bodyPr wrap="square" lIns="0" tIns="0" rIns="0" bIns="0" rtlCol="0">
            <a:spAutoFit/>
          </a:bodyPr>
          <a:lstStyle/>
          <a:p>
            <a:pPr marL="0">
              <a:lnSpc>
                <a:spcPct val="101666"/>
              </a:lnSpc>
            </a:pPr>
            <a:r>
              <a:rPr lang="en-US" altLang="zh-CN" sz="2200" b="1" dirty="0">
                <a:solidFill>
                  <a:srgbClr val="FE0000"/>
                </a:solidFill>
                <a:latin typeface="Calibri"/>
                <a:ea typeface="Calibri"/>
              </a:rPr>
              <a:t>Chẩn</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đoán</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sốt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rét</a:t>
            </a:r>
            <a:r>
              <a:rPr lang="en-US" altLang="zh-CN" sz="2200" b="1" spc="-69" dirty="0">
                <a:solidFill>
                  <a:srgbClr val="FE0000"/>
                </a:solidFill>
                <a:latin typeface="Calibri"/>
                <a:cs typeface="Calibri"/>
              </a:rPr>
              <a:t> </a:t>
            </a:r>
            <a:r>
              <a:rPr lang="en-US" altLang="zh-CN" sz="2200" b="1" dirty="0">
                <a:solidFill>
                  <a:srgbClr val="FE0000"/>
                </a:solidFill>
                <a:latin typeface="Calibri"/>
                <a:ea typeface="Calibri"/>
              </a:rPr>
              <a:t>cơn</a:t>
            </a:r>
          </a:p>
          <a:p>
            <a:pPr>
              <a:lnSpc>
                <a:spcPts val="814"/>
              </a:lnSpc>
            </a:pPr>
            <a:endParaRPr lang="en-US" dirty="0" smtClean="0"/>
          </a:p>
          <a:p>
            <a:pPr marL="0" indent="457200">
              <a:lnSpc>
                <a:spcPct val="101666"/>
              </a:lnSpc>
            </a:pPr>
            <a:r>
              <a:rPr lang="en-US" altLang="zh-CN" sz="2200" dirty="0">
                <a:solidFill>
                  <a:srgbClr val="006FBF"/>
                </a:solidFill>
                <a:latin typeface="Wingdings"/>
                <a:ea typeface="Wingdings"/>
              </a:rPr>
              <a:t>Ø</a:t>
            </a:r>
            <a:r>
              <a:rPr lang="en-US" altLang="zh-CN" sz="2200" b="1" i="1" dirty="0">
                <a:solidFill>
                  <a:srgbClr val="006FBF"/>
                </a:solidFill>
                <a:latin typeface="Calibri"/>
                <a:ea typeface="Calibri"/>
              </a:rPr>
              <a:t>Dịch</a:t>
            </a:r>
            <a:r>
              <a:rPr lang="en-US" altLang="zh-CN" sz="2200" b="1" i="1" spc="5" dirty="0">
                <a:solidFill>
                  <a:srgbClr val="006FBF"/>
                </a:solidFill>
                <a:latin typeface="Calibri"/>
                <a:cs typeface="Calibri"/>
              </a:rPr>
              <a:t> </a:t>
            </a:r>
            <a:r>
              <a:rPr lang="en-US" altLang="zh-CN" sz="2200" b="1" i="1" dirty="0">
                <a:solidFill>
                  <a:srgbClr val="006FBF"/>
                </a:solidFill>
                <a:latin typeface="Calibri"/>
                <a:ea typeface="Calibri"/>
              </a:rPr>
              <a:t>tễ:</a:t>
            </a:r>
          </a:p>
          <a:p>
            <a:pPr>
              <a:lnSpc>
                <a:spcPts val="819"/>
              </a:lnSpc>
            </a:pPr>
            <a:endParaRPr lang="en-US" dirty="0" smtClean="0"/>
          </a:p>
          <a:p>
            <a:pPr marL="0">
              <a:lnSpc>
                <a:spcPct val="101666"/>
              </a:lnSpc>
            </a:pPr>
            <a:r>
              <a:rPr lang="en-US" altLang="zh-CN" sz="2200" dirty="0">
                <a:solidFill>
                  <a:srgbClr val="000000"/>
                </a:solidFill>
                <a:latin typeface="Arial"/>
                <a:ea typeface="Arial"/>
              </a:rPr>
              <a:t>•</a:t>
            </a:r>
            <a:r>
              <a:rPr lang="en-US" altLang="zh-CN" sz="2200" spc="20" dirty="0">
                <a:solidFill>
                  <a:srgbClr val="000000"/>
                </a:solidFill>
                <a:latin typeface="Arial"/>
                <a:cs typeface="Arial"/>
              </a:rPr>
              <a:t> </a:t>
            </a:r>
            <a:r>
              <a:rPr lang="en-US" altLang="zh-CN" sz="2200" dirty="0">
                <a:solidFill>
                  <a:srgbClr val="000000"/>
                </a:solidFill>
                <a:latin typeface="Calibri"/>
                <a:ea typeface="Calibri"/>
              </a:rPr>
              <a:t>Đang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sống</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hoặc</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vào</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vùng</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rét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trong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3-6</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tháng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gần</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đây</a:t>
            </a:r>
          </a:p>
          <a:p>
            <a:pPr>
              <a:lnSpc>
                <a:spcPts val="814"/>
              </a:lnSpc>
            </a:pPr>
            <a:endParaRPr lang="en-US" dirty="0" smtClean="0"/>
          </a:p>
          <a:p>
            <a:pPr marL="0">
              <a:lnSpc>
                <a:spcPct val="101666"/>
              </a:lnSpc>
            </a:pPr>
            <a:r>
              <a:rPr lang="en-US" altLang="zh-CN" sz="2200" dirty="0">
                <a:solidFill>
                  <a:srgbClr val="000000"/>
                </a:solidFill>
                <a:latin typeface="Arial"/>
                <a:ea typeface="Arial"/>
              </a:rPr>
              <a:t>•</a:t>
            </a:r>
            <a:r>
              <a:rPr lang="en-US" altLang="zh-CN" sz="2200" dirty="0">
                <a:solidFill>
                  <a:srgbClr val="000000"/>
                </a:solidFill>
                <a:latin typeface="Arial"/>
                <a:cs typeface="Arial"/>
              </a:rPr>
              <a:t> </a:t>
            </a:r>
            <a:r>
              <a:rPr lang="en-US" altLang="zh-CN" sz="2200" dirty="0">
                <a:solidFill>
                  <a:srgbClr val="000000"/>
                </a:solidFill>
                <a:latin typeface="Calibri"/>
                <a:ea typeface="Calibri"/>
              </a:rPr>
              <a:t>Tiền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sử</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rét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2</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năm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gần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đây,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Truyền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máu</a:t>
            </a:r>
          </a:p>
          <a:p>
            <a:pPr>
              <a:lnSpc>
                <a:spcPts val="819"/>
              </a:lnSpc>
            </a:pPr>
            <a:endParaRPr lang="en-US" dirty="0" smtClean="0"/>
          </a:p>
          <a:p>
            <a:pPr marL="0" indent="457200">
              <a:lnSpc>
                <a:spcPct val="101666"/>
              </a:lnSpc>
            </a:pPr>
            <a:r>
              <a:rPr lang="en-US" altLang="zh-CN" sz="2200" dirty="0">
                <a:solidFill>
                  <a:srgbClr val="006FBF"/>
                </a:solidFill>
                <a:latin typeface="Wingdings"/>
                <a:ea typeface="Wingdings"/>
              </a:rPr>
              <a:t>Ø</a:t>
            </a:r>
            <a:r>
              <a:rPr lang="en-US" altLang="zh-CN" sz="2200" b="1" i="1" dirty="0">
                <a:solidFill>
                  <a:srgbClr val="006FBF"/>
                </a:solidFill>
                <a:latin typeface="Calibri"/>
                <a:ea typeface="Calibri"/>
              </a:rPr>
              <a:t>Triệu</a:t>
            </a:r>
            <a:r>
              <a:rPr lang="en-US" altLang="zh-CN" sz="2200" b="1" i="1" dirty="0">
                <a:solidFill>
                  <a:srgbClr val="006FBF"/>
                </a:solidFill>
                <a:latin typeface="Calibri"/>
                <a:cs typeface="Calibri"/>
              </a:rPr>
              <a:t> </a:t>
            </a:r>
            <a:r>
              <a:rPr lang="en-US" altLang="zh-CN" sz="2200" b="1" i="1" dirty="0">
                <a:solidFill>
                  <a:srgbClr val="006FBF"/>
                </a:solidFill>
                <a:latin typeface="Calibri"/>
                <a:ea typeface="Calibri"/>
              </a:rPr>
              <a:t>chứng</a:t>
            </a:r>
            <a:r>
              <a:rPr lang="en-US" altLang="zh-CN" sz="2200" b="1" i="1" dirty="0">
                <a:solidFill>
                  <a:srgbClr val="006FBF"/>
                </a:solidFill>
                <a:latin typeface="Calibri"/>
                <a:cs typeface="Calibri"/>
              </a:rPr>
              <a:t> </a:t>
            </a:r>
            <a:r>
              <a:rPr lang="en-US" altLang="zh-CN" sz="2200" b="1" i="1" dirty="0">
                <a:solidFill>
                  <a:srgbClr val="006FBF"/>
                </a:solidFill>
                <a:latin typeface="Calibri"/>
                <a:ea typeface="Calibri"/>
              </a:rPr>
              <a:t>lâm</a:t>
            </a:r>
            <a:r>
              <a:rPr lang="en-US" altLang="zh-CN" sz="2200" b="1" i="1" spc="-40" dirty="0">
                <a:solidFill>
                  <a:srgbClr val="006FBF"/>
                </a:solidFill>
                <a:latin typeface="Calibri"/>
                <a:cs typeface="Calibri"/>
              </a:rPr>
              <a:t> </a:t>
            </a:r>
            <a:r>
              <a:rPr lang="en-US" altLang="zh-CN" sz="2200" b="1" i="1" dirty="0">
                <a:solidFill>
                  <a:srgbClr val="006FBF"/>
                </a:solidFill>
                <a:latin typeface="Calibri"/>
                <a:ea typeface="Calibri"/>
              </a:rPr>
              <a:t>sàng:</a:t>
            </a:r>
          </a:p>
          <a:p>
            <a:pPr>
              <a:lnSpc>
                <a:spcPts val="814"/>
              </a:lnSpc>
            </a:pPr>
            <a:endParaRPr lang="en-US" dirty="0" smtClean="0"/>
          </a:p>
          <a:p>
            <a:pPr marL="0" indent="34925">
              <a:lnSpc>
                <a:spcPct val="101666"/>
              </a:lnSpc>
            </a:pPr>
            <a:r>
              <a:rPr lang="en-US" altLang="zh-CN" sz="2200" dirty="0">
                <a:solidFill>
                  <a:srgbClr val="000000"/>
                </a:solidFill>
                <a:latin typeface="Arial"/>
                <a:ea typeface="Arial"/>
              </a:rPr>
              <a:t>•</a:t>
            </a:r>
            <a:r>
              <a:rPr lang="en-US" altLang="zh-CN" sz="2200" spc="40" dirty="0">
                <a:solidFill>
                  <a:srgbClr val="000000"/>
                </a:solidFill>
                <a:latin typeface="Arial"/>
                <a:cs typeface="Arial"/>
              </a:rPr>
              <a:t> </a:t>
            </a:r>
            <a:r>
              <a:rPr lang="en-US" altLang="zh-CN" sz="2200" dirty="0">
                <a:solidFill>
                  <a:srgbClr val="000000"/>
                </a:solidFill>
                <a:latin typeface="Calibri"/>
                <a:ea typeface="Calibri"/>
              </a:rPr>
              <a:t>Cơn</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điển</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hình:</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lạnh,</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vã</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mồ</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hôi.</a:t>
            </a:r>
          </a:p>
          <a:p>
            <a:pPr>
              <a:lnSpc>
                <a:spcPts val="794"/>
              </a:lnSpc>
            </a:pPr>
            <a:endParaRPr lang="en-US" dirty="0" smtClean="0"/>
          </a:p>
          <a:p>
            <a:pPr marL="0" indent="34925">
              <a:lnSpc>
                <a:spcPct val="101666"/>
              </a:lnSpc>
            </a:pPr>
            <a:r>
              <a:rPr lang="en-US" altLang="zh-CN" sz="2200" dirty="0">
                <a:solidFill>
                  <a:srgbClr val="000000"/>
                </a:solidFill>
                <a:latin typeface="Arial"/>
                <a:ea typeface="Arial"/>
              </a:rPr>
              <a:t>•</a:t>
            </a:r>
            <a:r>
              <a:rPr lang="en-US" altLang="zh-CN" sz="2200" spc="75" dirty="0">
                <a:solidFill>
                  <a:srgbClr val="000000"/>
                </a:solidFill>
                <a:latin typeface="Arial"/>
                <a:cs typeface="Arial"/>
              </a:rPr>
              <a:t> </a:t>
            </a:r>
            <a:r>
              <a:rPr lang="en-US" altLang="zh-CN" sz="2200" dirty="0">
                <a:solidFill>
                  <a:srgbClr val="000000"/>
                </a:solidFill>
                <a:latin typeface="Calibri"/>
                <a:ea typeface="Calibri"/>
              </a:rPr>
              <a:t>Cơn</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không</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điển</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hình:</a:t>
            </a:r>
          </a:p>
          <a:p>
            <a:pPr>
              <a:lnSpc>
                <a:spcPts val="814"/>
              </a:lnSpc>
            </a:pPr>
            <a:endParaRPr lang="en-US" dirty="0" smtClean="0"/>
          </a:p>
          <a:p>
            <a:pPr marL="0" indent="492125">
              <a:lnSpc>
                <a:spcPct val="101666"/>
              </a:lnSpc>
            </a:pPr>
            <a:r>
              <a:rPr lang="en-US" altLang="zh-CN" sz="2200" dirty="0">
                <a:solidFill>
                  <a:srgbClr val="000000"/>
                </a:solidFill>
                <a:latin typeface="Calibri"/>
                <a:ea typeface="Calibri"/>
              </a:rPr>
              <a:t>Ớn</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lạnh,</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rét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run</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ít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liên</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tục</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hoặc</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dao</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động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trong</a:t>
            </a:r>
            <a:r>
              <a:rPr lang="en-US" altLang="zh-CN" sz="2200" spc="20" dirty="0">
                <a:solidFill>
                  <a:srgbClr val="000000"/>
                </a:solidFill>
                <a:latin typeface="Calibri"/>
                <a:cs typeface="Calibri"/>
              </a:rPr>
              <a:t> </a:t>
            </a:r>
            <a:r>
              <a:rPr lang="en-US" altLang="zh-CN" sz="2200">
                <a:solidFill>
                  <a:srgbClr val="000000"/>
                </a:solidFill>
                <a:latin typeface="Calibri"/>
                <a:ea typeface="Calibri"/>
              </a:rPr>
              <a:t>5-7</a:t>
            </a:r>
            <a:r>
              <a:rPr lang="en-US" altLang="zh-CN" sz="2200" spc="20">
                <a:solidFill>
                  <a:srgbClr val="000000"/>
                </a:solidFill>
                <a:latin typeface="Calibri"/>
                <a:cs typeface="Calibri"/>
              </a:rPr>
              <a:t> </a:t>
            </a:r>
            <a:r>
              <a:rPr lang="en-US" altLang="zh-CN" sz="2200" smtClean="0">
                <a:solidFill>
                  <a:srgbClr val="000000"/>
                </a:solidFill>
                <a:latin typeface="Calibri"/>
                <a:ea typeface="Calibri"/>
              </a:rPr>
              <a:t>ngày sau đó mới biểu hiện rõ SR cơn</a:t>
            </a:r>
            <a:endParaRPr lang="en-US" altLang="zh-CN" sz="2200" dirty="0">
              <a:solidFill>
                <a:srgbClr val="000000"/>
              </a:solidFill>
              <a:latin typeface="Calibri"/>
              <a:ea typeface="Calibri"/>
            </a:endParaRPr>
          </a:p>
          <a:p>
            <a:pPr>
              <a:lnSpc>
                <a:spcPts val="819"/>
              </a:lnSpc>
            </a:pPr>
            <a:endParaRPr lang="en-US" dirty="0" smtClean="0"/>
          </a:p>
          <a:p>
            <a:pPr marL="0" indent="34925">
              <a:lnSpc>
                <a:spcPct val="101666"/>
              </a:lnSpc>
            </a:pPr>
            <a:r>
              <a:rPr lang="en-US" altLang="zh-CN" sz="2200" dirty="0">
                <a:solidFill>
                  <a:srgbClr val="000000"/>
                </a:solidFill>
                <a:latin typeface="Arial"/>
                <a:ea typeface="Arial"/>
              </a:rPr>
              <a:t>•</a:t>
            </a:r>
            <a:r>
              <a:rPr lang="en-US" altLang="zh-CN" sz="2200" spc="60" dirty="0">
                <a:solidFill>
                  <a:srgbClr val="000000"/>
                </a:solidFill>
                <a:latin typeface="Arial"/>
                <a:cs typeface="Arial"/>
              </a:rPr>
              <a:t> </a:t>
            </a:r>
            <a:r>
              <a:rPr lang="en-US" altLang="zh-CN" sz="2200" dirty="0">
                <a:solidFill>
                  <a:srgbClr val="000000"/>
                </a:solidFill>
                <a:latin typeface="Calibri"/>
                <a:ea typeface="Calibri"/>
              </a:rPr>
              <a:t>Thiếu</a:t>
            </a:r>
            <a:r>
              <a:rPr lang="en-US" altLang="zh-CN" sz="2200" spc="55" dirty="0">
                <a:solidFill>
                  <a:srgbClr val="000000"/>
                </a:solidFill>
                <a:latin typeface="Calibri"/>
                <a:cs typeface="Calibri"/>
              </a:rPr>
              <a:t> </a:t>
            </a:r>
            <a:r>
              <a:rPr lang="en-US" altLang="zh-CN" sz="2200" dirty="0">
                <a:solidFill>
                  <a:srgbClr val="000000"/>
                </a:solidFill>
                <a:latin typeface="Calibri"/>
                <a:ea typeface="Calibri"/>
              </a:rPr>
              <a:t>máu,</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gan,</a:t>
            </a:r>
            <a:r>
              <a:rPr lang="en-US" altLang="zh-CN" sz="2200" spc="55" dirty="0">
                <a:solidFill>
                  <a:srgbClr val="000000"/>
                </a:solidFill>
                <a:latin typeface="Calibri"/>
                <a:cs typeface="Calibri"/>
              </a:rPr>
              <a:t> </a:t>
            </a:r>
            <a:r>
              <a:rPr lang="en-US" altLang="zh-CN" sz="2200" dirty="0">
                <a:solidFill>
                  <a:srgbClr val="000000"/>
                </a:solidFill>
                <a:latin typeface="Calibri"/>
                <a:ea typeface="Calibri"/>
              </a:rPr>
              <a:t>lách</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to.</a:t>
            </a:r>
          </a:p>
          <a:p>
            <a:pPr>
              <a:lnSpc>
                <a:spcPts val="819"/>
              </a:lnSpc>
            </a:pPr>
            <a:endParaRPr lang="en-US" dirty="0" smtClean="0"/>
          </a:p>
          <a:p>
            <a:pPr marL="0" indent="457200">
              <a:lnSpc>
                <a:spcPct val="101666"/>
              </a:lnSpc>
            </a:pPr>
            <a:r>
              <a:rPr lang="en-US" altLang="zh-CN" sz="2200" dirty="0">
                <a:solidFill>
                  <a:srgbClr val="006FBF"/>
                </a:solidFill>
                <a:latin typeface="Wingdings"/>
                <a:ea typeface="Wingdings"/>
              </a:rPr>
              <a:t>Ø</a:t>
            </a:r>
            <a:r>
              <a:rPr lang="en-US" altLang="zh-CN" sz="2200" b="1" i="1" dirty="0">
                <a:solidFill>
                  <a:srgbClr val="006FBF"/>
                </a:solidFill>
                <a:latin typeface="Calibri"/>
                <a:ea typeface="Calibri"/>
              </a:rPr>
              <a:t>Cận</a:t>
            </a:r>
            <a:r>
              <a:rPr lang="en-US" altLang="zh-CN" sz="2200" b="1" i="1" dirty="0">
                <a:solidFill>
                  <a:srgbClr val="006FBF"/>
                </a:solidFill>
                <a:latin typeface="Calibri"/>
                <a:cs typeface="Calibri"/>
              </a:rPr>
              <a:t> </a:t>
            </a:r>
            <a:r>
              <a:rPr lang="en-US" altLang="zh-CN" sz="2200" b="1" i="1" dirty="0">
                <a:solidFill>
                  <a:srgbClr val="006FBF"/>
                </a:solidFill>
                <a:latin typeface="Calibri"/>
                <a:ea typeface="Calibri"/>
              </a:rPr>
              <a:t>lâm</a:t>
            </a:r>
            <a:r>
              <a:rPr lang="en-US" altLang="zh-CN" sz="2200" b="1" i="1" spc="40" dirty="0">
                <a:solidFill>
                  <a:srgbClr val="006FBF"/>
                </a:solidFill>
                <a:latin typeface="Calibri"/>
                <a:cs typeface="Calibri"/>
              </a:rPr>
              <a:t> </a:t>
            </a:r>
            <a:r>
              <a:rPr lang="en-US" altLang="zh-CN" sz="2200" b="1" i="1" dirty="0">
                <a:solidFill>
                  <a:srgbClr val="006FBF"/>
                </a:solidFill>
                <a:latin typeface="Calibri"/>
                <a:ea typeface="Calibri"/>
              </a:rPr>
              <a:t>sàng:</a:t>
            </a:r>
          </a:p>
          <a:p>
            <a:pPr>
              <a:lnSpc>
                <a:spcPts val="814"/>
              </a:lnSpc>
            </a:pPr>
            <a:endParaRPr lang="en-US" dirty="0" smtClean="0"/>
          </a:p>
          <a:p>
            <a:pPr marL="0" indent="34925">
              <a:lnSpc>
                <a:spcPct val="101666"/>
              </a:lnSpc>
            </a:pPr>
            <a:r>
              <a:rPr lang="en-US" altLang="zh-CN" sz="2200" dirty="0">
                <a:solidFill>
                  <a:srgbClr val="000000"/>
                </a:solidFill>
                <a:latin typeface="Arial"/>
                <a:ea typeface="Arial"/>
              </a:rPr>
              <a:t>•</a:t>
            </a:r>
            <a:r>
              <a:rPr lang="en-US" altLang="zh-CN" sz="2200" spc="40" dirty="0">
                <a:solidFill>
                  <a:srgbClr val="000000"/>
                </a:solidFill>
                <a:latin typeface="Arial"/>
                <a:cs typeface="Arial"/>
              </a:rPr>
              <a:t> </a:t>
            </a:r>
            <a:r>
              <a:rPr lang="en-US" altLang="zh-CN" sz="2200" dirty="0">
                <a:solidFill>
                  <a:srgbClr val="000000"/>
                </a:solidFill>
                <a:latin typeface="Calibri"/>
                <a:ea typeface="Calibri"/>
              </a:rPr>
              <a:t>Lame</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máu:</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thể</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dưỡng</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bào</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(trophozoites)</a:t>
            </a:r>
          </a:p>
          <a:p>
            <a:pPr>
              <a:lnSpc>
                <a:spcPts val="700"/>
              </a:lnSpc>
            </a:pPr>
            <a:endParaRPr lang="en-US" dirty="0" smtClean="0"/>
          </a:p>
          <a:p>
            <a:pPr marL="0" indent="34925">
              <a:lnSpc>
                <a:spcPct val="101666"/>
              </a:lnSpc>
            </a:pPr>
            <a:r>
              <a:rPr lang="en-US" altLang="zh-CN" sz="2200" dirty="0">
                <a:solidFill>
                  <a:srgbClr val="000000"/>
                </a:solidFill>
                <a:latin typeface="Arial"/>
                <a:ea typeface="Arial"/>
              </a:rPr>
              <a:t>•</a:t>
            </a:r>
            <a:r>
              <a:rPr lang="en-US" altLang="zh-CN" sz="2200" spc="-34" dirty="0">
                <a:solidFill>
                  <a:srgbClr val="000000"/>
                </a:solidFill>
                <a:latin typeface="Arial"/>
                <a:cs typeface="Arial"/>
              </a:rPr>
              <a:t> </a:t>
            </a:r>
            <a:r>
              <a:rPr lang="en-US" altLang="zh-CN" sz="2200" dirty="0">
                <a:solidFill>
                  <a:srgbClr val="000000"/>
                </a:solidFill>
                <a:latin typeface="Calibri"/>
                <a:ea typeface="Calibri"/>
              </a:rPr>
              <a:t>RDT: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kháng</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nguyên</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HRP-2</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của</a:t>
            </a:r>
            <a:r>
              <a:rPr lang="en-US" altLang="zh-CN" sz="2200" spc="-30" dirty="0">
                <a:solidFill>
                  <a:srgbClr val="000000"/>
                </a:solidFill>
                <a:latin typeface="Calibri"/>
                <a:cs typeface="Calibri"/>
              </a:rPr>
              <a:t> </a:t>
            </a:r>
            <a:r>
              <a:rPr lang="en-US" altLang="zh-CN" sz="2200" i="1" dirty="0">
                <a:solidFill>
                  <a:srgbClr val="000000"/>
                </a:solidFill>
                <a:latin typeface="Calibri"/>
                <a:ea typeface="Calibri"/>
              </a:rPr>
              <a:t>P.</a:t>
            </a:r>
            <a:r>
              <a:rPr lang="en-US" altLang="zh-CN" sz="2200" i="1" spc="-25" dirty="0">
                <a:solidFill>
                  <a:srgbClr val="000000"/>
                </a:solidFill>
                <a:latin typeface="Calibri"/>
                <a:cs typeface="Calibri"/>
              </a:rPr>
              <a:t> </a:t>
            </a:r>
            <a:r>
              <a:rPr lang="en-US" altLang="zh-CN" sz="2200" i="1" dirty="0">
                <a:solidFill>
                  <a:srgbClr val="000000"/>
                </a:solidFill>
                <a:latin typeface="Calibri"/>
                <a:ea typeface="Calibri"/>
              </a:rPr>
              <a:t>falciparum</a:t>
            </a:r>
            <a:r>
              <a:rPr lang="en-US" altLang="zh-CN" sz="2200" i="1" spc="-30" dirty="0">
                <a:solidFill>
                  <a:srgbClr val="000000"/>
                </a:solidFill>
                <a:latin typeface="Calibri"/>
                <a:cs typeface="Calibri"/>
              </a:rPr>
              <a:t> </a:t>
            </a:r>
            <a:r>
              <a:rPr lang="en-US" altLang="zh-CN" sz="2200" dirty="0">
                <a:solidFill>
                  <a:srgbClr val="000000"/>
                </a:solidFill>
                <a:latin typeface="Calibri"/>
                <a:ea typeface="Calibri"/>
              </a:rPr>
              <a:t>hay</a:t>
            </a:r>
            <a:r>
              <a:rPr lang="en-US" altLang="zh-CN" sz="2200" spc="-35" dirty="0">
                <a:solidFill>
                  <a:srgbClr val="000000"/>
                </a:solidFill>
                <a:latin typeface="Calibri"/>
                <a:cs typeface="Calibri"/>
              </a:rPr>
              <a:t> </a:t>
            </a:r>
            <a:r>
              <a:rPr lang="en-US" altLang="zh-CN" sz="2200" dirty="0">
                <a:solidFill>
                  <a:srgbClr val="000000"/>
                </a:solidFill>
                <a:latin typeface="Calibri"/>
                <a:ea typeface="Calibri"/>
              </a:rPr>
              <a:t>LDH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Picture 230"/>
          <p:cNvPicPr>
            <a:picLocks noChangeAspect="1"/>
          </p:cNvPicPr>
          <p:nvPr/>
        </p:nvPicPr>
        <p:blipFill>
          <a:blip r:embed="rId3"/>
          <a:stretch>
            <a:fillRect/>
          </a:stretch>
        </p:blipFill>
        <p:spPr>
          <a:xfrm>
            <a:off x="220979" y="144780"/>
            <a:ext cx="746760" cy="670560"/>
          </a:xfrm>
          <a:prstGeom prst="rect">
            <a:avLst/>
          </a:prstGeom>
        </p:spPr>
      </p:pic>
      <p:sp>
        <p:nvSpPr>
          <p:cNvPr id="2" name="TextBox 230"/>
          <p:cNvSpPr txBox="1"/>
          <p:nvPr/>
        </p:nvSpPr>
        <p:spPr>
          <a:xfrm>
            <a:off x="4899233" y="306025"/>
            <a:ext cx="2560651" cy="575627"/>
          </a:xfrm>
          <a:prstGeom prst="rect">
            <a:avLst/>
          </a:prstGeom>
          <a:noFill/>
        </p:spPr>
        <p:txBody>
          <a:bodyPr wrap="square" lIns="0" tIns="0" rIns="0" bIns="0" rtlCol="0">
            <a:spAutoFit/>
          </a:bodyPr>
          <a:lstStyle/>
          <a:p>
            <a:pPr marL="0">
              <a:lnSpc>
                <a:spcPct val="102083"/>
              </a:lnSpc>
            </a:pPr>
            <a:r>
              <a:rPr lang="en-US" altLang="zh-CN" sz="3700" b="1" spc="-25" dirty="0">
                <a:solidFill>
                  <a:srgbClr val="FE0000"/>
                </a:solidFill>
                <a:latin typeface="Calibri"/>
                <a:ea typeface="Calibri"/>
              </a:rPr>
              <a:t>CH</a:t>
            </a:r>
            <a:r>
              <a:rPr lang="en-US" altLang="zh-CN" sz="3700" b="1" spc="-30" dirty="0">
                <a:solidFill>
                  <a:srgbClr val="FE0000"/>
                </a:solidFill>
                <a:latin typeface="Calibri"/>
                <a:ea typeface="Calibri"/>
              </a:rPr>
              <a:t>ẨN</a:t>
            </a:r>
            <a:r>
              <a:rPr lang="en-US" altLang="zh-CN" sz="3700" b="1" spc="25" dirty="0">
                <a:solidFill>
                  <a:srgbClr val="FE0000"/>
                </a:solidFill>
                <a:latin typeface="Calibri"/>
                <a:cs typeface="Calibri"/>
              </a:rPr>
              <a:t> </a:t>
            </a:r>
            <a:r>
              <a:rPr lang="en-US" altLang="zh-CN" sz="3700" b="1" spc="-30" dirty="0">
                <a:solidFill>
                  <a:srgbClr val="FE0000"/>
                </a:solidFill>
                <a:latin typeface="Calibri"/>
                <a:ea typeface="Calibri"/>
              </a:rPr>
              <a:t>ĐOÁN</a:t>
            </a:r>
          </a:p>
        </p:txBody>
      </p:sp>
      <p:sp>
        <p:nvSpPr>
          <p:cNvPr id="231" name="TextBox 231"/>
          <p:cNvSpPr txBox="1"/>
          <p:nvPr/>
        </p:nvSpPr>
        <p:spPr>
          <a:xfrm>
            <a:off x="1021882" y="925737"/>
            <a:ext cx="10246624" cy="4760467"/>
          </a:xfrm>
          <a:prstGeom prst="rect">
            <a:avLst/>
          </a:prstGeom>
          <a:noFill/>
        </p:spPr>
        <p:txBody>
          <a:bodyPr wrap="square" lIns="0" tIns="0" rIns="0" bIns="0" rtlCol="0">
            <a:spAutoFit/>
          </a:bodyPr>
          <a:lstStyle/>
          <a:p>
            <a:pPr marL="0" indent="457199">
              <a:lnSpc>
                <a:spcPct val="101666"/>
              </a:lnSpc>
            </a:pPr>
            <a:r>
              <a:rPr lang="en-US" altLang="zh-CN" sz="2200" dirty="0">
                <a:solidFill>
                  <a:srgbClr val="FE0000"/>
                </a:solidFill>
                <a:latin typeface="Wingdings"/>
                <a:ea typeface="Wingdings"/>
              </a:rPr>
              <a:t>Ø</a:t>
            </a:r>
            <a:r>
              <a:rPr lang="en-US" altLang="zh-CN" sz="2200" b="1" dirty="0">
                <a:solidFill>
                  <a:srgbClr val="FE0000"/>
                </a:solidFill>
                <a:latin typeface="Calibri"/>
                <a:ea typeface="Calibri"/>
              </a:rPr>
              <a:t>Chẩn</a:t>
            </a:r>
            <a:r>
              <a:rPr lang="en-US" altLang="zh-CN" sz="2200" b="1" spc="125" dirty="0">
                <a:solidFill>
                  <a:srgbClr val="FE0000"/>
                </a:solidFill>
                <a:latin typeface="Calibri"/>
                <a:cs typeface="Calibri"/>
              </a:rPr>
              <a:t> </a:t>
            </a:r>
            <a:r>
              <a:rPr lang="en-US" altLang="zh-CN" sz="2200" b="1" dirty="0">
                <a:solidFill>
                  <a:srgbClr val="FE0000"/>
                </a:solidFill>
                <a:latin typeface="Calibri"/>
                <a:ea typeface="Calibri"/>
              </a:rPr>
              <a:t>đoán</a:t>
            </a:r>
            <a:r>
              <a:rPr lang="en-US" altLang="zh-CN" sz="2200" b="1" spc="129" dirty="0">
                <a:solidFill>
                  <a:srgbClr val="FE0000"/>
                </a:solidFill>
                <a:latin typeface="Calibri"/>
                <a:cs typeface="Calibri"/>
              </a:rPr>
              <a:t> </a:t>
            </a:r>
            <a:r>
              <a:rPr lang="en-US" altLang="zh-CN" sz="2200" b="1" dirty="0">
                <a:solidFill>
                  <a:srgbClr val="FE0000"/>
                </a:solidFill>
                <a:latin typeface="Calibri"/>
                <a:ea typeface="Calibri"/>
              </a:rPr>
              <a:t>sốt</a:t>
            </a:r>
            <a:r>
              <a:rPr lang="en-US" altLang="zh-CN" sz="2200" b="1" spc="125" dirty="0">
                <a:solidFill>
                  <a:srgbClr val="FE0000"/>
                </a:solidFill>
                <a:latin typeface="Calibri"/>
                <a:cs typeface="Calibri"/>
              </a:rPr>
              <a:t> </a:t>
            </a:r>
            <a:r>
              <a:rPr lang="en-US" altLang="zh-CN" sz="2200" b="1" dirty="0">
                <a:solidFill>
                  <a:srgbClr val="FE0000"/>
                </a:solidFill>
                <a:latin typeface="Calibri"/>
                <a:ea typeface="Calibri"/>
              </a:rPr>
              <a:t>rét</a:t>
            </a:r>
            <a:r>
              <a:rPr lang="en-US" altLang="zh-CN" sz="2200" b="1" spc="129" dirty="0">
                <a:solidFill>
                  <a:srgbClr val="FE0000"/>
                </a:solidFill>
                <a:latin typeface="Calibri"/>
                <a:cs typeface="Calibri"/>
              </a:rPr>
              <a:t> </a:t>
            </a:r>
            <a:r>
              <a:rPr lang="en-US" altLang="zh-CN" sz="2200" b="1" dirty="0">
                <a:solidFill>
                  <a:srgbClr val="FE0000"/>
                </a:solidFill>
                <a:latin typeface="Calibri"/>
                <a:ea typeface="Calibri"/>
              </a:rPr>
              <a:t>nặng:</a:t>
            </a:r>
          </a:p>
          <a:p>
            <a:pPr>
              <a:lnSpc>
                <a:spcPts val="1105"/>
              </a:lnSpc>
            </a:pPr>
            <a:endParaRPr lang="en-US" dirty="0" smtClean="0"/>
          </a:p>
          <a:p>
            <a:pPr marL="0">
              <a:lnSpc>
                <a:spcPct val="101666"/>
              </a:lnSpc>
            </a:pPr>
            <a:r>
              <a:rPr lang="en-US" altLang="zh-CN" sz="2200" dirty="0">
                <a:solidFill>
                  <a:srgbClr val="000000"/>
                </a:solidFill>
                <a:latin typeface="Arial"/>
                <a:ea typeface="Arial"/>
              </a:rPr>
              <a:t>•</a:t>
            </a:r>
            <a:r>
              <a:rPr lang="en-US" altLang="zh-CN" sz="2200" spc="-15" dirty="0">
                <a:solidFill>
                  <a:srgbClr val="000000"/>
                </a:solidFill>
                <a:latin typeface="Arial"/>
                <a:cs typeface="Arial"/>
              </a:rPr>
              <a:t> </a:t>
            </a:r>
            <a:r>
              <a:rPr lang="en-US" altLang="zh-CN" sz="2200" dirty="0">
                <a:solidFill>
                  <a:srgbClr val="000000"/>
                </a:solidFill>
                <a:latin typeface="Calibri"/>
                <a:ea typeface="Calibri"/>
              </a:rPr>
              <a:t>Có</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biểu</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hiện</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LS</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CLS</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của</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SR</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nặng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do</a:t>
            </a:r>
            <a:r>
              <a:rPr lang="en-US" altLang="zh-CN" sz="2200" spc="-15" dirty="0">
                <a:solidFill>
                  <a:srgbClr val="000000"/>
                </a:solidFill>
                <a:latin typeface="Calibri"/>
                <a:cs typeface="Calibri"/>
              </a:rPr>
              <a:t> </a:t>
            </a:r>
            <a:r>
              <a:rPr lang="en-US" altLang="zh-CN" sz="2200" i="1" dirty="0">
                <a:solidFill>
                  <a:srgbClr val="000000"/>
                </a:solidFill>
                <a:latin typeface="Calibri"/>
                <a:ea typeface="Calibri"/>
              </a:rPr>
              <a:t>P.</a:t>
            </a:r>
            <a:r>
              <a:rPr lang="en-US" altLang="zh-CN" sz="2200" i="1" spc="-10" dirty="0">
                <a:solidFill>
                  <a:srgbClr val="000000"/>
                </a:solidFill>
                <a:latin typeface="Calibri"/>
                <a:cs typeface="Calibri"/>
              </a:rPr>
              <a:t> </a:t>
            </a:r>
            <a:r>
              <a:rPr lang="en-US" altLang="zh-CN" sz="2200" i="1" dirty="0">
                <a:solidFill>
                  <a:srgbClr val="000000"/>
                </a:solidFill>
                <a:latin typeface="Calibri"/>
                <a:ea typeface="Calibri"/>
              </a:rPr>
              <a:t>falciparum</a:t>
            </a:r>
            <a:r>
              <a:rPr lang="en-US" altLang="zh-CN" sz="2200" i="1" spc="-15" dirty="0">
                <a:solidFill>
                  <a:srgbClr val="000000"/>
                </a:solidFill>
                <a:latin typeface="Calibri"/>
                <a:cs typeface="Calibri"/>
              </a:rPr>
              <a:t> </a:t>
            </a:r>
            <a:r>
              <a:rPr lang="en-US" altLang="zh-CN" sz="2200" dirty="0">
                <a:solidFill>
                  <a:srgbClr val="000000"/>
                </a:solidFill>
                <a:latin typeface="Calibri"/>
                <a:ea typeface="Calibri"/>
              </a:rPr>
              <a:t>hoặc</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một</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số</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ít</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do</a:t>
            </a:r>
            <a:r>
              <a:rPr lang="en-US" altLang="zh-CN" sz="2200" spc="-10" dirty="0">
                <a:solidFill>
                  <a:srgbClr val="000000"/>
                </a:solidFill>
                <a:latin typeface="Calibri"/>
                <a:cs typeface="Calibri"/>
              </a:rPr>
              <a:t> </a:t>
            </a:r>
            <a:r>
              <a:rPr lang="en-US" altLang="zh-CN" sz="2200" i="1" dirty="0">
                <a:solidFill>
                  <a:srgbClr val="000000"/>
                </a:solidFill>
                <a:latin typeface="Calibri"/>
                <a:ea typeface="Calibri"/>
              </a:rPr>
              <a:t>P.</a:t>
            </a:r>
            <a:r>
              <a:rPr lang="en-US" altLang="zh-CN" sz="2200" i="1" spc="-20" dirty="0">
                <a:solidFill>
                  <a:srgbClr val="000000"/>
                </a:solidFill>
                <a:latin typeface="Calibri"/>
                <a:cs typeface="Calibri"/>
              </a:rPr>
              <a:t> </a:t>
            </a:r>
            <a:r>
              <a:rPr lang="en-US" altLang="zh-CN" sz="2200" i="1" dirty="0">
                <a:solidFill>
                  <a:srgbClr val="000000"/>
                </a:solidFill>
                <a:latin typeface="Calibri"/>
                <a:ea typeface="Calibri"/>
              </a:rPr>
              <a:t>vivax</a:t>
            </a:r>
            <a:r>
              <a:rPr lang="en-US" altLang="zh-CN" sz="2200" dirty="0">
                <a:solidFill>
                  <a:srgbClr val="000000"/>
                </a:solidFill>
                <a:latin typeface="Calibri"/>
                <a:ea typeface="Calibri"/>
              </a:rPr>
              <a:t>.</a:t>
            </a:r>
          </a:p>
          <a:p>
            <a:pPr>
              <a:lnSpc>
                <a:spcPts val="1130"/>
              </a:lnSpc>
            </a:pPr>
            <a:endParaRPr lang="en-US" dirty="0" smtClean="0"/>
          </a:p>
          <a:p>
            <a:pPr marL="0" indent="457199">
              <a:lnSpc>
                <a:spcPct val="101666"/>
              </a:lnSpc>
            </a:pPr>
            <a:r>
              <a:rPr lang="en-US" altLang="zh-CN" sz="2200" spc="40" dirty="0">
                <a:solidFill>
                  <a:srgbClr val="FE0000"/>
                </a:solidFill>
                <a:latin typeface="Wingdings"/>
                <a:ea typeface="Wingdings"/>
              </a:rPr>
              <a:t>Ø</a:t>
            </a:r>
            <a:r>
              <a:rPr lang="en-US" altLang="zh-CN" sz="2200" b="1" spc="25" dirty="0">
                <a:solidFill>
                  <a:srgbClr val="FE0000"/>
                </a:solidFill>
                <a:latin typeface="Calibri"/>
                <a:ea typeface="Calibri"/>
              </a:rPr>
              <a:t>Ch</a:t>
            </a:r>
            <a:r>
              <a:rPr lang="en-US" altLang="zh-CN" sz="2200" b="1" spc="34" dirty="0">
                <a:solidFill>
                  <a:srgbClr val="FE0000"/>
                </a:solidFill>
                <a:latin typeface="Calibri"/>
                <a:ea typeface="Calibri"/>
              </a:rPr>
              <a:t>ẩ</a:t>
            </a:r>
            <a:r>
              <a:rPr lang="en-US" altLang="zh-CN" sz="2200" b="1" spc="25" dirty="0">
                <a:solidFill>
                  <a:srgbClr val="FE0000"/>
                </a:solidFill>
                <a:latin typeface="Calibri"/>
                <a:ea typeface="Calibri"/>
              </a:rPr>
              <a:t>n</a:t>
            </a:r>
            <a:r>
              <a:rPr lang="en-US" altLang="zh-CN" sz="2200" b="1" spc="10" dirty="0">
                <a:solidFill>
                  <a:srgbClr val="FE0000"/>
                </a:solidFill>
                <a:latin typeface="Calibri"/>
                <a:cs typeface="Calibri"/>
              </a:rPr>
              <a:t> </a:t>
            </a:r>
            <a:r>
              <a:rPr lang="en-US" altLang="zh-CN" sz="2200" b="1" spc="30" dirty="0">
                <a:solidFill>
                  <a:srgbClr val="FE0000"/>
                </a:solidFill>
                <a:latin typeface="Calibri"/>
                <a:ea typeface="Calibri"/>
              </a:rPr>
              <a:t>đo</a:t>
            </a:r>
            <a:r>
              <a:rPr lang="en-US" altLang="zh-CN" sz="2200" b="1" spc="25" dirty="0">
                <a:solidFill>
                  <a:srgbClr val="FE0000"/>
                </a:solidFill>
                <a:latin typeface="Calibri"/>
                <a:ea typeface="Calibri"/>
              </a:rPr>
              <a:t>á</a:t>
            </a:r>
            <a:r>
              <a:rPr lang="en-US" altLang="zh-CN" sz="2200" b="1" spc="30" dirty="0">
                <a:solidFill>
                  <a:srgbClr val="FE0000"/>
                </a:solidFill>
                <a:latin typeface="Calibri"/>
                <a:ea typeface="Calibri"/>
              </a:rPr>
              <a:t>n</a:t>
            </a:r>
            <a:r>
              <a:rPr lang="en-US" altLang="zh-CN" sz="2200" b="1" spc="15" dirty="0">
                <a:solidFill>
                  <a:srgbClr val="FE0000"/>
                </a:solidFill>
                <a:latin typeface="Calibri"/>
                <a:cs typeface="Calibri"/>
              </a:rPr>
              <a:t> </a:t>
            </a:r>
            <a:r>
              <a:rPr lang="en-US" altLang="zh-CN" sz="2200" b="1" spc="25" dirty="0">
                <a:solidFill>
                  <a:srgbClr val="FE0000"/>
                </a:solidFill>
                <a:latin typeface="Calibri"/>
                <a:ea typeface="Calibri"/>
              </a:rPr>
              <a:t>phân</a:t>
            </a:r>
            <a:r>
              <a:rPr lang="en-US" altLang="zh-CN" sz="2200" b="1" spc="10" dirty="0">
                <a:solidFill>
                  <a:srgbClr val="FE0000"/>
                </a:solidFill>
                <a:latin typeface="Calibri"/>
                <a:cs typeface="Calibri"/>
              </a:rPr>
              <a:t> </a:t>
            </a:r>
            <a:r>
              <a:rPr lang="en-US" altLang="zh-CN" sz="2200" b="1" spc="25" dirty="0">
                <a:solidFill>
                  <a:srgbClr val="FE0000"/>
                </a:solidFill>
                <a:latin typeface="Calibri"/>
                <a:ea typeface="Calibri"/>
              </a:rPr>
              <a:t>bi</a:t>
            </a:r>
            <a:r>
              <a:rPr lang="en-US" altLang="zh-CN" sz="2200" b="1" spc="30" dirty="0">
                <a:solidFill>
                  <a:srgbClr val="FE0000"/>
                </a:solidFill>
                <a:latin typeface="Calibri"/>
                <a:ea typeface="Calibri"/>
              </a:rPr>
              <a:t>ệ</a:t>
            </a:r>
            <a:r>
              <a:rPr lang="en-US" altLang="zh-CN" sz="2200" b="1" spc="20" dirty="0">
                <a:solidFill>
                  <a:srgbClr val="FE0000"/>
                </a:solidFill>
                <a:latin typeface="Calibri"/>
                <a:ea typeface="Calibri"/>
              </a:rPr>
              <a:t>t</a:t>
            </a:r>
            <a:r>
              <a:rPr lang="en-US" altLang="zh-CN" sz="2200" b="1" spc="15" dirty="0">
                <a:solidFill>
                  <a:srgbClr val="FE0000"/>
                </a:solidFill>
                <a:latin typeface="Calibri"/>
                <a:ea typeface="Calibri"/>
              </a:rPr>
              <a:t>:</a:t>
            </a:r>
          </a:p>
          <a:p>
            <a:pPr>
              <a:lnSpc>
                <a:spcPts val="1200"/>
              </a:lnSpc>
            </a:pPr>
            <a:endParaRPr lang="en-US" dirty="0" smtClean="0"/>
          </a:p>
          <a:p>
            <a:pPr marL="0">
              <a:lnSpc>
                <a:spcPct val="101666"/>
              </a:lnSpc>
            </a:pPr>
            <a:r>
              <a:rPr lang="en-US" altLang="zh-CN" sz="2200" dirty="0">
                <a:solidFill>
                  <a:srgbClr val="000000"/>
                </a:solidFill>
                <a:latin typeface="Arial"/>
                <a:ea typeface="Arial"/>
              </a:rPr>
              <a:t>•</a:t>
            </a:r>
            <a:r>
              <a:rPr lang="en-US" altLang="zh-CN" sz="2200" spc="25" dirty="0">
                <a:solidFill>
                  <a:srgbClr val="000000"/>
                </a:solidFill>
                <a:latin typeface="Arial"/>
                <a:cs typeface="Arial"/>
              </a:rPr>
              <a:t> </a:t>
            </a:r>
            <a:r>
              <a:rPr lang="en-US" altLang="zh-CN" sz="2200" dirty="0">
                <a:solidFill>
                  <a:srgbClr val="000000"/>
                </a:solidFill>
                <a:latin typeface="Calibri"/>
                <a:ea typeface="Calibri"/>
              </a:rPr>
              <a:t>Cúm:</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ớn</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lạnh,</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đầu,</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cơ,</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chảy</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mũi,</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họng,</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ho</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khan.</a:t>
            </a:r>
          </a:p>
          <a:p>
            <a:pPr>
              <a:lnSpc>
                <a:spcPts val="1105"/>
              </a:lnSpc>
            </a:pPr>
            <a:endParaRPr lang="en-US" dirty="0" smtClean="0"/>
          </a:p>
          <a:p>
            <a:pPr marL="0">
              <a:lnSpc>
                <a:spcPct val="101666"/>
              </a:lnSpc>
            </a:pPr>
            <a:r>
              <a:rPr lang="en-US" altLang="zh-CN" sz="2200" dirty="0">
                <a:solidFill>
                  <a:srgbClr val="000000"/>
                </a:solidFill>
                <a:latin typeface="Arial"/>
                <a:ea typeface="Arial"/>
              </a:rPr>
              <a:t>•</a:t>
            </a:r>
            <a:r>
              <a:rPr lang="en-US" altLang="zh-CN" sz="2200" spc="10" dirty="0">
                <a:solidFill>
                  <a:srgbClr val="000000"/>
                </a:solidFill>
                <a:latin typeface="Arial"/>
                <a:cs typeface="Arial"/>
              </a:rPr>
              <a:t> </a:t>
            </a:r>
            <a:r>
              <a:rPr lang="en-US" altLang="zh-CN" sz="2200" dirty="0">
                <a:solidFill>
                  <a:srgbClr val="000000"/>
                </a:solidFill>
                <a:latin typeface="Calibri"/>
                <a:ea typeface="Calibri"/>
              </a:rPr>
              <a:t>Thương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hàn:</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cao</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tuần,</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đầu,</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cơ,</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chán</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ăn,</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buồn</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nôn,</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bụng,</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táo</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bón</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hay</a:t>
            </a:r>
          </a:p>
          <a:p>
            <a:pPr marL="0" indent="228600">
              <a:lnSpc>
                <a:spcPct val="101666"/>
              </a:lnSpc>
            </a:pPr>
            <a:r>
              <a:rPr lang="en-US" altLang="zh-CN" sz="2200" dirty="0">
                <a:solidFill>
                  <a:srgbClr val="000000"/>
                </a:solidFill>
                <a:latin typeface="Calibri"/>
                <a:ea typeface="Calibri"/>
              </a:rPr>
              <a:t>Têu</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chảy,</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hồng</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ban</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hoặc</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mạch</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nhiệt</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phân</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ly.</a:t>
            </a:r>
          </a:p>
          <a:p>
            <a:pPr>
              <a:lnSpc>
                <a:spcPts val="1080"/>
              </a:lnSpc>
            </a:pPr>
            <a:endParaRPr lang="en-US" dirty="0" smtClean="0"/>
          </a:p>
          <a:p>
            <a:pPr marL="0">
              <a:lnSpc>
                <a:spcPct val="100000"/>
              </a:lnSpc>
            </a:pPr>
            <a:r>
              <a:rPr lang="en-US" altLang="zh-CN" sz="2200" dirty="0">
                <a:solidFill>
                  <a:srgbClr val="000000"/>
                </a:solidFill>
                <a:latin typeface="Arial"/>
                <a:ea typeface="Arial"/>
              </a:rPr>
              <a:t>•</a:t>
            </a:r>
            <a:r>
              <a:rPr lang="en-US" altLang="zh-CN" sz="2200" dirty="0">
                <a:solidFill>
                  <a:srgbClr val="000000"/>
                </a:solidFill>
                <a:latin typeface="Arial"/>
                <a:cs typeface="Arial"/>
              </a:rPr>
              <a:t> </a:t>
            </a:r>
            <a:r>
              <a:rPr lang="en-US" altLang="zh-CN" sz="2200" dirty="0">
                <a:solidFill>
                  <a:srgbClr val="000000"/>
                </a:solidFill>
                <a:latin typeface="Calibri"/>
                <a:ea typeface="Calibri"/>
              </a:rPr>
              <a:t>SXH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Dengue: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thời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gian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ủ</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bệnh: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4</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7</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cao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liên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tục,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đầu,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đau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cơ,</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chán</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ăn,</a:t>
            </a:r>
          </a:p>
          <a:p>
            <a:pPr marL="0" indent="228600">
              <a:lnSpc>
                <a:spcPct val="101666"/>
              </a:lnSpc>
            </a:pPr>
            <a:r>
              <a:rPr lang="en-US" altLang="zh-CN" sz="2200" dirty="0">
                <a:solidFill>
                  <a:srgbClr val="000000"/>
                </a:solidFill>
                <a:latin typeface="Calibri"/>
                <a:ea typeface="Calibri"/>
              </a:rPr>
              <a:t>buồn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nôn,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XH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da</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niêm,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gan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đau.</a:t>
            </a:r>
          </a:p>
          <a:p>
            <a:pPr>
              <a:lnSpc>
                <a:spcPts val="1155"/>
              </a:lnSpc>
            </a:pPr>
            <a:endParaRPr lang="en-US" dirty="0" smtClean="0"/>
          </a:p>
          <a:p>
            <a:pPr marL="0">
              <a:lnSpc>
                <a:spcPct val="100000"/>
              </a:lnSpc>
            </a:pPr>
            <a:r>
              <a:rPr lang="en-US" altLang="zh-CN" sz="2200" dirty="0">
                <a:solidFill>
                  <a:srgbClr val="000000"/>
                </a:solidFill>
                <a:latin typeface="Arial"/>
                <a:ea typeface="Arial"/>
              </a:rPr>
              <a:t>•</a:t>
            </a:r>
            <a:r>
              <a:rPr lang="en-US" altLang="zh-CN" sz="2200" spc="15" dirty="0">
                <a:solidFill>
                  <a:srgbClr val="000000"/>
                </a:solidFill>
                <a:latin typeface="Arial"/>
                <a:cs typeface="Arial"/>
              </a:rPr>
              <a:t> </a:t>
            </a:r>
            <a:r>
              <a:rPr lang="en-US" altLang="zh-CN" sz="2200" dirty="0">
                <a:solidFill>
                  <a:srgbClr val="000000"/>
                </a:solidFill>
                <a:latin typeface="Calibri"/>
                <a:ea typeface="Calibri"/>
              </a:rPr>
              <a:t>Nhiễm</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Leptospira:</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ủ</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bệnh</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7-12</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ngày</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sau</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Tếp</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xúc</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đất,</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nước</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có</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nhiễm</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xoắn</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khuẩn:</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sung</a:t>
            </a:r>
          </a:p>
          <a:p>
            <a:pPr marL="0" indent="228600">
              <a:lnSpc>
                <a:spcPct val="101666"/>
              </a:lnSpc>
            </a:pPr>
            <a:r>
              <a:rPr lang="en-US" altLang="zh-CN" sz="2200" dirty="0">
                <a:solidFill>
                  <a:srgbClr val="000000"/>
                </a:solidFill>
                <a:latin typeface="Calibri"/>
                <a:ea typeface="Calibri"/>
              </a:rPr>
              <a:t>huyết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kết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mạc,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vàng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da</a:t>
            </a:r>
            <a:r>
              <a:rPr lang="en-US" altLang="zh-CN" sz="2200" dirty="0">
                <a:solidFill>
                  <a:srgbClr val="000000"/>
                </a:solidFill>
                <a:latin typeface="Calibri"/>
                <a:cs typeface="Calibri"/>
              </a:rPr>
              <a:t> </a:t>
            </a:r>
            <a:r>
              <a:rPr lang="en-US" altLang="zh-CN" sz="2200" dirty="0">
                <a:solidFill>
                  <a:srgbClr val="000000"/>
                </a:solidFill>
                <a:latin typeface="Wingdings"/>
                <a:ea typeface="Wingdings"/>
              </a:rPr>
              <a:t>à</a:t>
            </a:r>
            <a:r>
              <a:rPr lang="en-US" altLang="zh-CN" sz="2200" dirty="0">
                <a:solidFill>
                  <a:srgbClr val="000000"/>
                </a:solidFill>
                <a:latin typeface="Calibri"/>
                <a:ea typeface="Calibri"/>
              </a:rPr>
              <a:t>suy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gan,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suy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thận,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xuất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huyết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da</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niêm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(Hội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chứng</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Weil)</a:t>
            </a:r>
          </a:p>
          <a:p>
            <a:pPr>
              <a:lnSpc>
                <a:spcPts val="1225"/>
              </a:lnSpc>
            </a:pPr>
            <a:endParaRPr lang="en-US" dirty="0" smtClean="0"/>
          </a:p>
          <a:p>
            <a:pPr marL="0">
              <a:lnSpc>
                <a:spcPct val="101666"/>
              </a:lnSpc>
            </a:pPr>
            <a:r>
              <a:rPr lang="en-US" altLang="zh-CN" sz="2200" dirty="0">
                <a:solidFill>
                  <a:srgbClr val="000000"/>
                </a:solidFill>
                <a:latin typeface="Arial"/>
                <a:ea typeface="Arial"/>
              </a:rPr>
              <a:t>•</a:t>
            </a:r>
            <a:r>
              <a:rPr lang="en-US" altLang="zh-CN" sz="2200" spc="15" dirty="0">
                <a:solidFill>
                  <a:srgbClr val="000000"/>
                </a:solidFill>
                <a:latin typeface="Arial"/>
                <a:cs typeface="Arial"/>
              </a:rPr>
              <a:t> </a:t>
            </a:r>
            <a:r>
              <a:rPr lang="en-US" altLang="zh-CN" sz="2200" dirty="0">
                <a:solidFill>
                  <a:srgbClr val="000000"/>
                </a:solidFill>
                <a:latin typeface="Calibri"/>
                <a:ea typeface="Calibri"/>
              </a:rPr>
              <a:t>Nhiễm</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trùng</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huyết:</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nhiễm</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trùng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ngõ</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vào,</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sốc,</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tổn</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thương</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đa</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cơ</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quan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Picture 233"/>
          <p:cNvPicPr>
            <a:picLocks noChangeAspect="1"/>
          </p:cNvPicPr>
          <p:nvPr/>
        </p:nvPicPr>
        <p:blipFill>
          <a:blip r:embed="rId3"/>
          <a:stretch>
            <a:fillRect/>
          </a:stretch>
        </p:blipFill>
        <p:spPr>
          <a:xfrm>
            <a:off x="220979" y="144780"/>
            <a:ext cx="746760" cy="670560"/>
          </a:xfrm>
          <a:prstGeom prst="rect">
            <a:avLst/>
          </a:prstGeom>
        </p:spPr>
      </p:pic>
      <p:sp>
        <p:nvSpPr>
          <p:cNvPr id="2" name="TextBox 233"/>
          <p:cNvSpPr txBox="1"/>
          <p:nvPr/>
        </p:nvSpPr>
        <p:spPr>
          <a:xfrm>
            <a:off x="5258593" y="501097"/>
            <a:ext cx="1802158" cy="575627"/>
          </a:xfrm>
          <a:prstGeom prst="rect">
            <a:avLst/>
          </a:prstGeom>
          <a:noFill/>
        </p:spPr>
        <p:txBody>
          <a:bodyPr wrap="square" lIns="0" tIns="0" rIns="0" bIns="0" rtlCol="0">
            <a:spAutoFit/>
          </a:bodyPr>
          <a:lstStyle/>
          <a:p>
            <a:pPr marL="0">
              <a:lnSpc>
                <a:spcPct val="102083"/>
              </a:lnSpc>
            </a:pPr>
            <a:r>
              <a:rPr lang="en-US" altLang="zh-CN" sz="3700" b="1" spc="-20" dirty="0">
                <a:solidFill>
                  <a:srgbClr val="FE0000"/>
                </a:solidFill>
                <a:latin typeface="Calibri"/>
                <a:ea typeface="Calibri"/>
              </a:rPr>
              <a:t>ĐI</a:t>
            </a:r>
            <a:r>
              <a:rPr lang="en-US" altLang="zh-CN" sz="3700" b="1" spc="-25" dirty="0">
                <a:solidFill>
                  <a:srgbClr val="FE0000"/>
                </a:solidFill>
                <a:latin typeface="Calibri"/>
                <a:ea typeface="Calibri"/>
              </a:rPr>
              <a:t>ỀU</a:t>
            </a:r>
            <a:r>
              <a:rPr lang="en-US" altLang="zh-CN" sz="3700" b="1" spc="20" dirty="0">
                <a:solidFill>
                  <a:srgbClr val="FE0000"/>
                </a:solidFill>
                <a:latin typeface="Calibri"/>
                <a:cs typeface="Calibri"/>
              </a:rPr>
              <a:t> </a:t>
            </a:r>
            <a:r>
              <a:rPr lang="en-US" altLang="zh-CN" sz="3700" b="1" spc="-25" dirty="0">
                <a:solidFill>
                  <a:srgbClr val="FE0000"/>
                </a:solidFill>
                <a:latin typeface="Calibri"/>
                <a:ea typeface="Calibri"/>
              </a:rPr>
              <a:t>TR</a:t>
            </a:r>
            <a:r>
              <a:rPr lang="en-US" altLang="zh-CN" sz="3700" b="1" spc="-10" dirty="0">
                <a:solidFill>
                  <a:srgbClr val="FE0000"/>
                </a:solidFill>
                <a:latin typeface="Calibri"/>
                <a:ea typeface="Calibri"/>
              </a:rPr>
              <a:t>Ị</a:t>
            </a:r>
          </a:p>
        </p:txBody>
      </p:sp>
      <p:sp>
        <p:nvSpPr>
          <p:cNvPr id="234" name="TextBox 234"/>
          <p:cNvSpPr txBox="1"/>
          <p:nvPr/>
        </p:nvSpPr>
        <p:spPr>
          <a:xfrm>
            <a:off x="965734" y="1319128"/>
            <a:ext cx="10008344" cy="2834640"/>
          </a:xfrm>
          <a:prstGeom prst="rect">
            <a:avLst/>
          </a:prstGeom>
          <a:noFill/>
        </p:spPr>
        <p:txBody>
          <a:bodyPr wrap="square" lIns="0" tIns="0" rIns="0" bIns="0" rtlCol="0">
            <a:spAutoFit/>
          </a:bodyPr>
          <a:lstStyle/>
          <a:p>
            <a:pPr marL="0" indent="457199">
              <a:lnSpc>
                <a:spcPct val="101666"/>
              </a:lnSpc>
            </a:pPr>
            <a:r>
              <a:rPr lang="en-US" altLang="zh-CN" sz="2400" b="1" dirty="0">
                <a:solidFill>
                  <a:srgbClr val="FE0000"/>
                </a:solidFill>
                <a:latin typeface="Calibri"/>
                <a:ea typeface="Calibri"/>
              </a:rPr>
              <a:t>Nguyên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tắc</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điều</a:t>
            </a:r>
            <a:r>
              <a:rPr lang="en-US" altLang="zh-CN" sz="2400" b="1" spc="-80" dirty="0">
                <a:solidFill>
                  <a:srgbClr val="FE0000"/>
                </a:solidFill>
                <a:latin typeface="Calibri"/>
                <a:cs typeface="Calibri"/>
              </a:rPr>
              <a:t> </a:t>
            </a:r>
            <a:r>
              <a:rPr lang="en-US" altLang="zh-CN" sz="2400" b="1" dirty="0">
                <a:solidFill>
                  <a:srgbClr val="FE0000"/>
                </a:solidFill>
                <a:latin typeface="Calibri"/>
                <a:ea typeface="Calibri"/>
              </a:rPr>
              <a:t>trị</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34" dirty="0">
                <a:solidFill>
                  <a:srgbClr val="000000"/>
                </a:solidFill>
                <a:latin typeface="Arial"/>
                <a:cs typeface="Arial"/>
              </a:rPr>
              <a:t> </a:t>
            </a:r>
            <a:r>
              <a:rPr lang="en-US" altLang="zh-CN" sz="2400" dirty="0">
                <a:solidFill>
                  <a:srgbClr val="000000"/>
                </a:solidFill>
                <a:latin typeface="Calibri"/>
                <a:ea typeface="Calibri"/>
              </a:rPr>
              <a:t>Điều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sớm,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đúng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đủ</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liều</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5" dirty="0">
                <a:solidFill>
                  <a:srgbClr val="000000"/>
                </a:solidFill>
                <a:latin typeface="Arial"/>
                <a:cs typeface="Arial"/>
              </a:rPr>
              <a:t> </a:t>
            </a:r>
            <a:r>
              <a:rPr lang="en-US" altLang="zh-CN" sz="2400" dirty="0">
                <a:solidFill>
                  <a:srgbClr val="000000"/>
                </a:solidFill>
                <a:latin typeface="Calibri"/>
                <a:ea typeface="Calibri"/>
              </a:rPr>
              <a:t>Điều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cắt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cơn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kết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hợp</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với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chống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lây</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lan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25"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25"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dirty="0">
                <a:solidFill>
                  <a:srgbClr val="000000"/>
                </a:solidFill>
                <a:latin typeface="Calibri"/>
                <a:ea typeface="Calibri"/>
              </a:rPr>
              <a:t>)</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5" dirty="0">
                <a:solidFill>
                  <a:srgbClr val="000000"/>
                </a:solidFill>
                <a:latin typeface="Arial"/>
                <a:cs typeface="Arial"/>
              </a:rPr>
              <a:t> </a:t>
            </a:r>
            <a:r>
              <a:rPr lang="en-US" altLang="zh-CN" sz="2400" dirty="0">
                <a:solidFill>
                  <a:srgbClr val="000000"/>
                </a:solidFill>
                <a:latin typeface="Calibri"/>
                <a:ea typeface="Calibri"/>
              </a:rPr>
              <a:t>Điều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Fệt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căn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2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25"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dirty="0">
                <a:solidFill>
                  <a:srgbClr val="000000"/>
                </a:solidFill>
                <a:latin typeface="Calibri"/>
                <a:ea typeface="Calibri"/>
              </a:rPr>
              <a:t>)</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Điều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thuốc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đặc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hiệu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hợp</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với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hỗ</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trợ</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nâng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trạng.</a:t>
            </a:r>
          </a:p>
          <a:p>
            <a:pPr>
              <a:lnSpc>
                <a:spcPts val="86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Chọn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lựa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thuốc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tuỳ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thuộc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thuốc,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tuổi,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spc="135" dirty="0">
                <a:solidFill>
                  <a:srgbClr val="000000"/>
                </a:solidFill>
                <a:latin typeface="Calibri"/>
                <a:cs typeface="Calibri"/>
              </a:rPr>
              <a:t> </a:t>
            </a:r>
            <a:r>
              <a:rPr lang="en-US" altLang="zh-CN" sz="2400" dirty="0">
                <a:solidFill>
                  <a:srgbClr val="000000"/>
                </a:solidFill>
                <a:latin typeface="Calibri"/>
                <a:ea typeface="Calibri"/>
              </a:rPr>
              <a:t>kỳ</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239"/>
          <p:cNvPicPr>
            <a:picLocks noChangeAspect="1"/>
          </p:cNvPicPr>
          <p:nvPr/>
        </p:nvPicPr>
        <p:blipFill>
          <a:blip r:embed="rId3"/>
          <a:stretch>
            <a:fillRect/>
          </a:stretch>
        </p:blipFill>
        <p:spPr>
          <a:xfrm>
            <a:off x="9243059" y="350520"/>
            <a:ext cx="2560320" cy="1722120"/>
          </a:xfrm>
          <a:prstGeom prst="rect">
            <a:avLst/>
          </a:prstGeom>
        </p:spPr>
      </p:pic>
      <p:pic>
        <p:nvPicPr>
          <p:cNvPr id="240" name="Picture 240"/>
          <p:cNvPicPr>
            <a:picLocks noChangeAspect="1"/>
          </p:cNvPicPr>
          <p:nvPr/>
        </p:nvPicPr>
        <p:blipFill>
          <a:blip r:embed="rId4"/>
          <a:stretch>
            <a:fillRect/>
          </a:stretch>
        </p:blipFill>
        <p:spPr>
          <a:xfrm>
            <a:off x="220979" y="144780"/>
            <a:ext cx="746760" cy="670560"/>
          </a:xfrm>
          <a:prstGeom prst="rect">
            <a:avLst/>
          </a:prstGeom>
        </p:spPr>
      </p:pic>
      <p:sp>
        <p:nvSpPr>
          <p:cNvPr id="2" name="TextBox 240"/>
          <p:cNvSpPr txBox="1"/>
          <p:nvPr/>
        </p:nvSpPr>
        <p:spPr>
          <a:xfrm>
            <a:off x="949693" y="437089"/>
            <a:ext cx="10184158" cy="4948071"/>
          </a:xfrm>
          <a:prstGeom prst="rect">
            <a:avLst/>
          </a:prstGeom>
          <a:noFill/>
        </p:spPr>
        <p:txBody>
          <a:bodyPr wrap="square" lIns="0" tIns="0" rIns="0" bIns="0" rtlCol="0">
            <a:spAutoFit/>
          </a:bodyPr>
          <a:lstStyle/>
          <a:p>
            <a:pPr marL="0" indent="4308900">
              <a:lnSpc>
                <a:spcPct val="102083"/>
              </a:lnSpc>
            </a:pPr>
            <a:r>
              <a:rPr lang="en-US" altLang="zh-CN" sz="3700" b="1" spc="-20" dirty="0">
                <a:solidFill>
                  <a:srgbClr val="FE0000"/>
                </a:solidFill>
                <a:latin typeface="Calibri"/>
                <a:ea typeface="Calibri"/>
              </a:rPr>
              <a:t>ĐI</a:t>
            </a:r>
            <a:r>
              <a:rPr lang="en-US" altLang="zh-CN" sz="3700" b="1" spc="-25" dirty="0">
                <a:solidFill>
                  <a:srgbClr val="FE0000"/>
                </a:solidFill>
                <a:latin typeface="Calibri"/>
                <a:ea typeface="Calibri"/>
              </a:rPr>
              <a:t>ỀU</a:t>
            </a:r>
            <a:r>
              <a:rPr lang="en-US" altLang="zh-CN" sz="3700" b="1" spc="20" dirty="0">
                <a:solidFill>
                  <a:srgbClr val="FE0000"/>
                </a:solidFill>
                <a:latin typeface="Calibri"/>
                <a:cs typeface="Calibri"/>
              </a:rPr>
              <a:t> </a:t>
            </a:r>
            <a:r>
              <a:rPr lang="en-US" altLang="zh-CN" sz="3700" b="1" spc="-25" dirty="0">
                <a:solidFill>
                  <a:srgbClr val="FE0000"/>
                </a:solidFill>
                <a:latin typeface="Calibri"/>
                <a:ea typeface="Calibri"/>
              </a:rPr>
              <a:t>TR</a:t>
            </a:r>
            <a:r>
              <a:rPr lang="en-US" altLang="zh-CN" sz="3700" b="1" spc="-10" dirty="0">
                <a:solidFill>
                  <a:srgbClr val="FE0000"/>
                </a:solidFill>
                <a:latin typeface="Calibri"/>
                <a:ea typeface="Calibri"/>
              </a:rPr>
              <a:t>Ị</a:t>
            </a:r>
          </a:p>
          <a:p>
            <a:pPr>
              <a:lnSpc>
                <a:spcPts val="1400"/>
              </a:lnSpc>
            </a:pPr>
            <a:endParaRPr lang="en-US" dirty="0" smtClean="0"/>
          </a:p>
          <a:p>
            <a:pPr marL="0" indent="914400">
              <a:lnSpc>
                <a:spcPct val="1016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b="1" dirty="0">
                <a:solidFill>
                  <a:srgbClr val="FE0000"/>
                </a:solidFill>
                <a:latin typeface="Calibri"/>
                <a:ea typeface="Calibri"/>
              </a:rPr>
              <a:t>Sốt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rét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cơn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do</a:t>
            </a:r>
            <a:r>
              <a:rPr lang="en-US" altLang="zh-CN" sz="2400" b="1" dirty="0">
                <a:solidFill>
                  <a:srgbClr val="FE0000"/>
                </a:solidFill>
                <a:latin typeface="Calibri"/>
                <a:cs typeface="Calibri"/>
              </a:rPr>
              <a:t> </a:t>
            </a:r>
            <a:r>
              <a:rPr lang="en-US" altLang="zh-CN" sz="2400" b="1" i="1" dirty="0">
                <a:solidFill>
                  <a:srgbClr val="FE0000"/>
                </a:solidFill>
                <a:latin typeface="Calibri"/>
                <a:ea typeface="Calibri"/>
              </a:rPr>
              <a:t>Plasmodium</a:t>
            </a:r>
            <a:r>
              <a:rPr lang="en-US" altLang="zh-CN" sz="2400" b="1" i="1" spc="125" dirty="0">
                <a:solidFill>
                  <a:srgbClr val="FE0000"/>
                </a:solidFill>
                <a:latin typeface="Calibri"/>
                <a:cs typeface="Calibri"/>
              </a:rPr>
              <a:t> </a:t>
            </a:r>
            <a:r>
              <a:rPr lang="en-US" altLang="zh-CN" sz="2400" b="1" i="1" dirty="0">
                <a:solidFill>
                  <a:srgbClr val="FE0000"/>
                </a:solidFill>
                <a:latin typeface="Calibri"/>
                <a:ea typeface="Calibri"/>
              </a:rPr>
              <a:t>falciparum</a:t>
            </a:r>
            <a:r>
              <a:rPr lang="en-US" altLang="zh-CN" sz="2400" b="1" dirty="0">
                <a:solidFill>
                  <a:srgbClr val="FE0000"/>
                </a:solidFill>
                <a:latin typeface="Calibri"/>
                <a:ea typeface="Calibri"/>
              </a:rPr>
              <a:t>:</a:t>
            </a:r>
          </a:p>
          <a:p>
            <a:pPr>
              <a:lnSpc>
                <a:spcPts val="960"/>
              </a:lnSpc>
            </a:pPr>
            <a:endParaRPr lang="en-US" dirty="0" smtClean="0"/>
          </a:p>
          <a:p>
            <a:pPr marL="0">
              <a:lnSpc>
                <a:spcPct val="101666"/>
              </a:lnSpc>
            </a:pPr>
            <a:r>
              <a:rPr lang="en-US" altLang="zh-CN" sz="2400" dirty="0">
                <a:solidFill>
                  <a:srgbClr val="000000"/>
                </a:solidFill>
                <a:latin typeface="Wingdings"/>
                <a:ea typeface="Wingdings"/>
              </a:rPr>
              <a:t>Ø</a:t>
            </a:r>
            <a:r>
              <a:rPr lang="en-US" altLang="zh-CN" sz="2400" b="1" dirty="0">
                <a:solidFill>
                  <a:srgbClr val="000000"/>
                </a:solidFill>
                <a:latin typeface="Calibri"/>
                <a:ea typeface="Calibri"/>
              </a:rPr>
              <a:t>Phối</a:t>
            </a:r>
            <a:r>
              <a:rPr lang="en-US" altLang="zh-CN" sz="2400" b="1" spc="25" dirty="0">
                <a:solidFill>
                  <a:srgbClr val="000000"/>
                </a:solidFill>
                <a:latin typeface="Calibri"/>
                <a:cs typeface="Calibri"/>
              </a:rPr>
              <a:t> </a:t>
            </a:r>
            <a:r>
              <a:rPr lang="en-US" altLang="zh-CN" sz="2400" b="1" dirty="0">
                <a:solidFill>
                  <a:srgbClr val="000000"/>
                </a:solidFill>
                <a:latin typeface="Calibri"/>
                <a:ea typeface="Calibri"/>
              </a:rPr>
              <a:t>hợp</a:t>
            </a:r>
            <a:r>
              <a:rPr lang="en-US" altLang="zh-CN" sz="2400" b="1" spc="30" dirty="0">
                <a:solidFill>
                  <a:srgbClr val="000000"/>
                </a:solidFill>
                <a:latin typeface="Calibri"/>
                <a:cs typeface="Calibri"/>
              </a:rPr>
              <a:t> </a:t>
            </a:r>
            <a:r>
              <a:rPr lang="en-US" altLang="zh-CN" sz="2400" b="1" dirty="0">
                <a:solidFill>
                  <a:srgbClr val="000000"/>
                </a:solidFill>
                <a:latin typeface="Calibri"/>
                <a:ea typeface="Calibri"/>
              </a:rPr>
              <a:t>dihydroartemisinin</a:t>
            </a:r>
            <a:r>
              <a:rPr lang="en-US" altLang="zh-CN" sz="2400" b="1" spc="25" dirty="0">
                <a:solidFill>
                  <a:srgbClr val="000000"/>
                </a:solidFill>
                <a:latin typeface="Calibri"/>
                <a:cs typeface="Calibri"/>
              </a:rPr>
              <a:t> </a:t>
            </a:r>
            <a:r>
              <a:rPr lang="en-US" altLang="zh-CN" sz="2400" b="1" dirty="0">
                <a:solidFill>
                  <a:srgbClr val="000000"/>
                </a:solidFill>
                <a:latin typeface="Calibri"/>
                <a:ea typeface="Calibri"/>
              </a:rPr>
              <a:t>và</a:t>
            </a:r>
            <a:r>
              <a:rPr lang="en-US" altLang="zh-CN" sz="2400" b="1" spc="30" dirty="0">
                <a:solidFill>
                  <a:srgbClr val="000000"/>
                </a:solidFill>
                <a:latin typeface="Calibri"/>
                <a:cs typeface="Calibri"/>
              </a:rPr>
              <a:t> </a:t>
            </a:r>
            <a:r>
              <a:rPr lang="en-US" altLang="zh-CN" sz="2400" b="1" dirty="0">
                <a:solidFill>
                  <a:srgbClr val="000000"/>
                </a:solidFill>
                <a:latin typeface="Calibri"/>
                <a:ea typeface="Calibri"/>
              </a:rPr>
              <a:t>piperaquine</a:t>
            </a:r>
            <a:r>
              <a:rPr lang="en-US" altLang="zh-CN" sz="2400" b="1" spc="30" dirty="0">
                <a:solidFill>
                  <a:srgbClr val="000000"/>
                </a:solidFill>
                <a:latin typeface="Calibri"/>
                <a:cs typeface="Calibri"/>
              </a:rPr>
              <a:t> </a:t>
            </a:r>
            <a:r>
              <a:rPr lang="en-US" altLang="zh-CN" sz="2400" dirty="0">
                <a:solidFill>
                  <a:srgbClr val="000000"/>
                </a:solidFill>
                <a:latin typeface="Calibri"/>
                <a:ea typeface="Calibri"/>
              </a:rPr>
              <a:t>(DHA-PPQ),</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3</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ngày</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Mỗi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viên: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DHA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40</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PPQ</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320</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(biệt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dược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Arterakine,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Artekin,</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CV-Artecan)</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30" dirty="0">
                <a:solidFill>
                  <a:srgbClr val="000000"/>
                </a:solidFill>
                <a:latin typeface="Arial"/>
                <a:cs typeface="Arial"/>
              </a:rPr>
              <a:t> </a:t>
            </a:r>
            <a:r>
              <a:rPr lang="en-US" altLang="zh-CN" sz="2400" dirty="0">
                <a:solidFill>
                  <a:srgbClr val="000000"/>
                </a:solidFill>
                <a:latin typeface="Calibri"/>
                <a:ea typeface="Calibri"/>
              </a:rPr>
              <a:t>Liều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DHA</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cân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em: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4mg/kg/ngày</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80" dirty="0">
                <a:solidFill>
                  <a:srgbClr val="000000"/>
                </a:solidFill>
                <a:latin typeface="Arial"/>
                <a:cs typeface="Arial"/>
              </a:rPr>
              <a:t> </a:t>
            </a:r>
            <a:r>
              <a:rPr lang="en-US" altLang="zh-CN" sz="2400" dirty="0">
                <a:solidFill>
                  <a:srgbClr val="000000"/>
                </a:solidFill>
                <a:latin typeface="Calibri"/>
                <a:ea typeface="Calibri"/>
              </a:rPr>
              <a:t>Liều</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người</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lớn:</a:t>
            </a:r>
          </a:p>
          <a:p>
            <a:pPr marL="457200" hangingPunct="0">
              <a:lnSpc>
                <a:spcPct val="117916"/>
              </a:lnSpc>
              <a:spcBef>
                <a:spcPts val="359"/>
              </a:spcBef>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(36</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60</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kg):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3</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viên</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DHA-PPQ/ngày</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60kg:</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4</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viên</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DHA-PPQ/ngày</a:t>
            </a:r>
          </a:p>
          <a:p>
            <a:pPr>
              <a:lnSpc>
                <a:spcPts val="50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0" dirty="0">
                <a:solidFill>
                  <a:srgbClr val="000000"/>
                </a:solidFill>
                <a:latin typeface="Arial"/>
                <a:cs typeface="Arial"/>
              </a:rPr>
              <a:t> </a:t>
            </a:r>
            <a:r>
              <a:rPr lang="en-US" altLang="zh-CN" sz="2400" dirty="0">
                <a:solidFill>
                  <a:srgbClr val="000000"/>
                </a:solidFill>
                <a:latin typeface="Calibri"/>
                <a:ea typeface="Calibri"/>
              </a:rPr>
              <a:t>Primaquine</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0,5</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base/kg,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một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liều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duy</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nhất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để</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diệt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giao</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bào</a:t>
            </a:r>
          </a:p>
          <a:p>
            <a:pPr>
              <a:lnSpc>
                <a:spcPts val="98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Không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dùng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primaquine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phụ</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nư</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thai,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3</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tuổi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người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G6PD.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Picture 243"/>
          <p:cNvPicPr>
            <a:picLocks noChangeAspect="1"/>
          </p:cNvPicPr>
          <p:nvPr/>
        </p:nvPicPr>
        <p:blipFill>
          <a:blip r:embed="rId3"/>
          <a:stretch>
            <a:fillRect/>
          </a:stretch>
        </p:blipFill>
        <p:spPr>
          <a:xfrm>
            <a:off x="9738359" y="0"/>
            <a:ext cx="2065020" cy="2644140"/>
          </a:xfrm>
          <a:prstGeom prst="rect">
            <a:avLst/>
          </a:prstGeom>
        </p:spPr>
      </p:pic>
      <p:pic>
        <p:nvPicPr>
          <p:cNvPr id="244" name="Picture 244"/>
          <p:cNvPicPr>
            <a:picLocks noChangeAspect="1"/>
          </p:cNvPicPr>
          <p:nvPr/>
        </p:nvPicPr>
        <p:blipFill>
          <a:blip r:embed="rId4"/>
          <a:stretch>
            <a:fillRect/>
          </a:stretch>
        </p:blipFill>
        <p:spPr>
          <a:xfrm>
            <a:off x="9052559" y="2979420"/>
            <a:ext cx="3139440" cy="2118360"/>
          </a:xfrm>
          <a:prstGeom prst="rect">
            <a:avLst/>
          </a:prstGeom>
        </p:spPr>
      </p:pic>
      <p:pic>
        <p:nvPicPr>
          <p:cNvPr id="245" name="Picture 245"/>
          <p:cNvPicPr>
            <a:picLocks noChangeAspect="1"/>
          </p:cNvPicPr>
          <p:nvPr/>
        </p:nvPicPr>
        <p:blipFill>
          <a:blip r:embed="rId5"/>
          <a:stretch>
            <a:fillRect/>
          </a:stretch>
        </p:blipFill>
        <p:spPr>
          <a:xfrm>
            <a:off x="220979" y="144780"/>
            <a:ext cx="746760" cy="670560"/>
          </a:xfrm>
          <a:prstGeom prst="rect">
            <a:avLst/>
          </a:prstGeom>
        </p:spPr>
      </p:pic>
      <p:sp>
        <p:nvSpPr>
          <p:cNvPr id="2" name="TextBox 245"/>
          <p:cNvSpPr txBox="1"/>
          <p:nvPr/>
        </p:nvSpPr>
        <p:spPr>
          <a:xfrm>
            <a:off x="929639" y="516337"/>
            <a:ext cx="8265178" cy="5706315"/>
          </a:xfrm>
          <a:prstGeom prst="rect">
            <a:avLst/>
          </a:prstGeom>
          <a:noFill/>
        </p:spPr>
        <p:txBody>
          <a:bodyPr wrap="square" lIns="0" tIns="0" rIns="0" bIns="0" rtlCol="0">
            <a:spAutoFit/>
          </a:bodyPr>
          <a:lstStyle/>
          <a:p>
            <a:pPr marL="0" indent="4328953">
              <a:lnSpc>
                <a:spcPct val="102083"/>
              </a:lnSpc>
            </a:pPr>
            <a:r>
              <a:rPr lang="en-US" altLang="zh-CN" sz="3700" b="1" spc="-20" dirty="0">
                <a:solidFill>
                  <a:srgbClr val="FE0000"/>
                </a:solidFill>
                <a:latin typeface="Calibri"/>
                <a:ea typeface="Calibri"/>
              </a:rPr>
              <a:t>ĐI</a:t>
            </a:r>
            <a:r>
              <a:rPr lang="en-US" altLang="zh-CN" sz="3700" b="1" spc="-25" dirty="0">
                <a:solidFill>
                  <a:srgbClr val="FE0000"/>
                </a:solidFill>
                <a:latin typeface="Calibri"/>
                <a:ea typeface="Calibri"/>
              </a:rPr>
              <a:t>ỀU</a:t>
            </a:r>
            <a:r>
              <a:rPr lang="en-US" altLang="zh-CN" sz="3700" b="1" spc="20" dirty="0">
                <a:solidFill>
                  <a:srgbClr val="FE0000"/>
                </a:solidFill>
                <a:latin typeface="Calibri"/>
                <a:cs typeface="Calibri"/>
              </a:rPr>
              <a:t> </a:t>
            </a:r>
            <a:r>
              <a:rPr lang="en-US" altLang="zh-CN" sz="3700" b="1" spc="-25" dirty="0">
                <a:solidFill>
                  <a:srgbClr val="FE0000"/>
                </a:solidFill>
                <a:latin typeface="Calibri"/>
                <a:ea typeface="Calibri"/>
              </a:rPr>
              <a:t>TR</a:t>
            </a:r>
            <a:r>
              <a:rPr lang="en-US" altLang="zh-CN" sz="3700" b="1" spc="-10" dirty="0">
                <a:solidFill>
                  <a:srgbClr val="FE0000"/>
                </a:solidFill>
                <a:latin typeface="Calibri"/>
                <a:ea typeface="Calibri"/>
              </a:rPr>
              <a:t>Ị</a:t>
            </a:r>
          </a:p>
          <a:p>
            <a:pPr>
              <a:lnSpc>
                <a:spcPts val="1000"/>
              </a:lnSpc>
            </a:pPr>
            <a:endParaRPr lang="en-US" dirty="0" smtClean="0"/>
          </a:p>
          <a:p>
            <a:pPr>
              <a:lnSpc>
                <a:spcPts val="1119"/>
              </a:lnSpc>
            </a:pPr>
            <a:endParaRPr lang="en-US" dirty="0" smtClean="0"/>
          </a:p>
          <a:p>
            <a:pPr marL="0">
              <a:lnSpc>
                <a:spcPct val="101666"/>
              </a:lnSpc>
            </a:pPr>
            <a:r>
              <a:rPr lang="en-US" altLang="zh-CN" sz="2200" b="1" dirty="0">
                <a:solidFill>
                  <a:srgbClr val="FE0000"/>
                </a:solidFill>
                <a:latin typeface="Calibri"/>
                <a:ea typeface="Calibri"/>
              </a:rPr>
              <a:t>Sốt</a:t>
            </a:r>
            <a:r>
              <a:rPr lang="en-US" altLang="zh-CN" sz="2200" b="1" spc="-80" dirty="0">
                <a:solidFill>
                  <a:srgbClr val="FE0000"/>
                </a:solidFill>
                <a:latin typeface="Calibri"/>
                <a:cs typeface="Calibri"/>
              </a:rPr>
              <a:t> </a:t>
            </a:r>
            <a:r>
              <a:rPr lang="en-US" altLang="zh-CN" sz="2200" b="1" dirty="0">
                <a:solidFill>
                  <a:srgbClr val="FE0000"/>
                </a:solidFill>
                <a:latin typeface="Calibri"/>
                <a:ea typeface="Calibri"/>
              </a:rPr>
              <a:t>rét</a:t>
            </a:r>
            <a:r>
              <a:rPr lang="en-US" altLang="zh-CN" sz="2200" b="1" spc="-80" dirty="0">
                <a:solidFill>
                  <a:srgbClr val="FE0000"/>
                </a:solidFill>
                <a:latin typeface="Calibri"/>
                <a:cs typeface="Calibri"/>
              </a:rPr>
              <a:t> </a:t>
            </a:r>
            <a:r>
              <a:rPr lang="en-US" altLang="zh-CN" sz="2200" b="1" dirty="0">
                <a:solidFill>
                  <a:srgbClr val="FE0000"/>
                </a:solidFill>
                <a:latin typeface="Calibri"/>
                <a:ea typeface="Calibri"/>
              </a:rPr>
              <a:t>cơn</a:t>
            </a:r>
            <a:r>
              <a:rPr lang="en-US" altLang="zh-CN" sz="2200" b="1" spc="-80" dirty="0">
                <a:solidFill>
                  <a:srgbClr val="FE0000"/>
                </a:solidFill>
                <a:latin typeface="Calibri"/>
                <a:cs typeface="Calibri"/>
              </a:rPr>
              <a:t> </a:t>
            </a:r>
            <a:r>
              <a:rPr lang="en-US" altLang="zh-CN" sz="2200" b="1" dirty="0">
                <a:solidFill>
                  <a:srgbClr val="FE0000"/>
                </a:solidFill>
                <a:latin typeface="Calibri"/>
                <a:ea typeface="Calibri"/>
              </a:rPr>
              <a:t>do</a:t>
            </a:r>
            <a:r>
              <a:rPr lang="en-US" altLang="zh-CN" sz="2200" b="1" spc="-80" dirty="0">
                <a:solidFill>
                  <a:srgbClr val="FE0000"/>
                </a:solidFill>
                <a:latin typeface="Calibri"/>
                <a:cs typeface="Calibri"/>
              </a:rPr>
              <a:t> </a:t>
            </a:r>
            <a:r>
              <a:rPr lang="en-US" altLang="zh-CN" sz="2200" b="1" i="1" dirty="0">
                <a:solidFill>
                  <a:srgbClr val="FE0000"/>
                </a:solidFill>
                <a:latin typeface="Calibri"/>
                <a:ea typeface="Calibri"/>
              </a:rPr>
              <a:t>P.</a:t>
            </a:r>
            <a:r>
              <a:rPr lang="en-US" altLang="zh-CN" sz="2200" b="1" i="1" spc="-80" dirty="0">
                <a:solidFill>
                  <a:srgbClr val="FE0000"/>
                </a:solidFill>
                <a:latin typeface="Calibri"/>
                <a:cs typeface="Calibri"/>
              </a:rPr>
              <a:t> </a:t>
            </a:r>
            <a:r>
              <a:rPr lang="en-US" altLang="zh-CN" sz="2200" b="1" i="1" dirty="0">
                <a:solidFill>
                  <a:srgbClr val="FE0000"/>
                </a:solidFill>
                <a:latin typeface="Calibri"/>
                <a:ea typeface="Calibri"/>
              </a:rPr>
              <a:t>vivax,</a:t>
            </a:r>
            <a:r>
              <a:rPr lang="en-US" altLang="zh-CN" sz="2200" b="1" i="1" spc="-80" dirty="0">
                <a:solidFill>
                  <a:srgbClr val="FE0000"/>
                </a:solidFill>
                <a:latin typeface="Calibri"/>
                <a:cs typeface="Calibri"/>
              </a:rPr>
              <a:t> </a:t>
            </a:r>
            <a:r>
              <a:rPr lang="en-US" altLang="zh-CN" sz="2200" b="1" i="1" dirty="0">
                <a:solidFill>
                  <a:srgbClr val="FE0000"/>
                </a:solidFill>
                <a:latin typeface="Calibri"/>
                <a:ea typeface="Calibri"/>
              </a:rPr>
              <a:t>P.</a:t>
            </a:r>
            <a:r>
              <a:rPr lang="en-US" altLang="zh-CN" sz="2200" b="1" i="1" spc="-80" dirty="0">
                <a:solidFill>
                  <a:srgbClr val="FE0000"/>
                </a:solidFill>
                <a:latin typeface="Calibri"/>
                <a:cs typeface="Calibri"/>
              </a:rPr>
              <a:t> </a:t>
            </a:r>
            <a:r>
              <a:rPr lang="en-US" altLang="zh-CN" sz="2200" b="1" i="1" dirty="0">
                <a:solidFill>
                  <a:srgbClr val="FE0000"/>
                </a:solidFill>
                <a:latin typeface="Calibri"/>
                <a:ea typeface="Calibri"/>
              </a:rPr>
              <a:t>ovale,</a:t>
            </a:r>
            <a:r>
              <a:rPr lang="en-US" altLang="zh-CN" sz="2200" b="1" i="1" spc="-85" dirty="0">
                <a:solidFill>
                  <a:srgbClr val="FE0000"/>
                </a:solidFill>
                <a:latin typeface="Calibri"/>
                <a:cs typeface="Calibri"/>
              </a:rPr>
              <a:t> </a:t>
            </a:r>
            <a:r>
              <a:rPr lang="en-US" altLang="zh-CN" sz="2200" b="1" i="1" dirty="0">
                <a:solidFill>
                  <a:srgbClr val="FE0000"/>
                </a:solidFill>
                <a:latin typeface="Calibri"/>
                <a:ea typeface="Calibri"/>
              </a:rPr>
              <a:t>P.</a:t>
            </a:r>
            <a:r>
              <a:rPr lang="en-US" altLang="zh-CN" sz="2200" b="1" i="1" spc="-80" dirty="0">
                <a:solidFill>
                  <a:srgbClr val="FE0000"/>
                </a:solidFill>
                <a:latin typeface="Calibri"/>
                <a:cs typeface="Calibri"/>
              </a:rPr>
              <a:t> </a:t>
            </a:r>
            <a:r>
              <a:rPr lang="en-US" altLang="zh-CN" sz="2200" b="1" i="1" dirty="0">
                <a:solidFill>
                  <a:srgbClr val="FE0000"/>
                </a:solidFill>
                <a:latin typeface="Calibri"/>
                <a:ea typeface="Calibri"/>
              </a:rPr>
              <a:t>malariae</a:t>
            </a:r>
            <a:r>
              <a:rPr lang="en-US" altLang="zh-CN" sz="2200" b="1" i="1" spc="-80" dirty="0">
                <a:solidFill>
                  <a:srgbClr val="FE0000"/>
                </a:solidFill>
                <a:latin typeface="Calibri"/>
                <a:cs typeface="Calibri"/>
              </a:rPr>
              <a:t> </a:t>
            </a:r>
            <a:r>
              <a:rPr lang="en-US" altLang="zh-CN" sz="2200" b="1" i="1" dirty="0">
                <a:solidFill>
                  <a:srgbClr val="FE0000"/>
                </a:solidFill>
                <a:latin typeface="Calibri"/>
                <a:ea typeface="Calibri"/>
              </a:rPr>
              <a:t>và</a:t>
            </a:r>
            <a:r>
              <a:rPr lang="en-US" altLang="zh-CN" sz="2200" b="1" i="1" spc="-80" dirty="0">
                <a:solidFill>
                  <a:srgbClr val="FE0000"/>
                </a:solidFill>
                <a:latin typeface="Calibri"/>
                <a:cs typeface="Calibri"/>
              </a:rPr>
              <a:t> </a:t>
            </a:r>
            <a:r>
              <a:rPr lang="en-US" altLang="zh-CN" sz="2200" b="1" i="1" dirty="0">
                <a:solidFill>
                  <a:srgbClr val="FE0000"/>
                </a:solidFill>
                <a:latin typeface="Calibri"/>
                <a:ea typeface="Calibri"/>
              </a:rPr>
              <a:t>P.</a:t>
            </a:r>
            <a:r>
              <a:rPr lang="en-US" altLang="zh-CN" sz="2200" b="1" i="1" spc="-85" dirty="0">
                <a:solidFill>
                  <a:srgbClr val="FE0000"/>
                </a:solidFill>
                <a:latin typeface="Calibri"/>
                <a:cs typeface="Calibri"/>
              </a:rPr>
              <a:t> </a:t>
            </a:r>
            <a:r>
              <a:rPr lang="en-US" altLang="zh-CN" sz="2200" b="1" i="1" dirty="0">
                <a:solidFill>
                  <a:srgbClr val="FE0000"/>
                </a:solidFill>
                <a:latin typeface="Calibri"/>
                <a:ea typeface="Calibri"/>
              </a:rPr>
              <a:t>knowlesi:</a:t>
            </a:r>
          </a:p>
          <a:p>
            <a:pPr>
              <a:lnSpc>
                <a:spcPts val="505"/>
              </a:lnSpc>
            </a:pPr>
            <a:endParaRPr lang="en-US" dirty="0" smtClean="0"/>
          </a:p>
          <a:p>
            <a:pPr marL="0">
              <a:lnSpc>
                <a:spcPct val="101666"/>
              </a:lnSpc>
            </a:pPr>
            <a:r>
              <a:rPr lang="en-US" altLang="zh-CN" sz="2200" dirty="0">
                <a:solidFill>
                  <a:srgbClr val="000000"/>
                </a:solidFill>
                <a:latin typeface="Wingdings"/>
                <a:ea typeface="Wingdings"/>
              </a:rPr>
              <a:t>Ø</a:t>
            </a:r>
            <a:r>
              <a:rPr lang="en-US" altLang="zh-CN" sz="2200" b="1" dirty="0">
                <a:solidFill>
                  <a:srgbClr val="000000"/>
                </a:solidFill>
                <a:latin typeface="Calibri"/>
                <a:ea typeface="Calibri"/>
              </a:rPr>
              <a:t>Phối</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hợp</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chloroquine</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va</a:t>
            </a:r>
            <a:r>
              <a:rPr lang="en-US" altLang="zh-CN" sz="2200" b="1" spc="-60" dirty="0">
                <a:solidFill>
                  <a:srgbClr val="000000"/>
                </a:solidFill>
                <a:latin typeface="Calibri"/>
                <a:cs typeface="Calibri"/>
              </a:rPr>
              <a:t> </a:t>
            </a:r>
            <a:r>
              <a:rPr lang="en-US" altLang="zh-CN" sz="2200" b="1" dirty="0">
                <a:solidFill>
                  <a:srgbClr val="000000"/>
                </a:solidFill>
                <a:latin typeface="Calibri"/>
                <a:ea typeface="Calibri"/>
              </a:rPr>
              <a:t>primaquine</a:t>
            </a:r>
          </a:p>
          <a:p>
            <a:pPr>
              <a:lnSpc>
                <a:spcPts val="530"/>
              </a:lnSpc>
            </a:pPr>
            <a:endParaRPr lang="en-US" dirty="0" smtClean="0"/>
          </a:p>
          <a:p>
            <a:pPr marL="0">
              <a:lnSpc>
                <a:spcPct val="101666"/>
              </a:lnSpc>
            </a:pPr>
            <a:r>
              <a:rPr lang="en-US" altLang="zh-CN" sz="2200" dirty="0">
                <a:solidFill>
                  <a:srgbClr val="000000"/>
                </a:solidFill>
                <a:latin typeface="Arial"/>
                <a:ea typeface="Arial"/>
              </a:rPr>
              <a:t>•</a:t>
            </a:r>
            <a:r>
              <a:rPr lang="en-US" altLang="zh-CN" sz="2200" dirty="0">
                <a:solidFill>
                  <a:srgbClr val="000000"/>
                </a:solidFill>
                <a:latin typeface="Arial"/>
                <a:cs typeface="Arial"/>
              </a:rPr>
              <a:t>  </a:t>
            </a:r>
            <a:r>
              <a:rPr lang="en-US" altLang="zh-CN" sz="2200" dirty="0">
                <a:solidFill>
                  <a:srgbClr val="000000"/>
                </a:solidFill>
                <a:latin typeface="Calibri"/>
                <a:ea typeface="Calibri"/>
              </a:rPr>
              <a:t>Chloroquine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(viên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chloroquine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phosphate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250</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chứa</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150</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base).</a:t>
            </a:r>
          </a:p>
          <a:p>
            <a:pPr>
              <a:lnSpc>
                <a:spcPts val="600"/>
              </a:lnSpc>
            </a:pPr>
            <a:endParaRPr lang="en-US" dirty="0" smtClean="0"/>
          </a:p>
          <a:p>
            <a:pPr marL="0" indent="914400">
              <a:lnSpc>
                <a:spcPct val="101666"/>
              </a:lnSpc>
            </a:pPr>
            <a:r>
              <a:rPr lang="en-US" altLang="zh-CN" sz="2200" dirty="0">
                <a:solidFill>
                  <a:srgbClr val="000000"/>
                </a:solidFill>
                <a:latin typeface="Calibri"/>
                <a:ea typeface="Calibri"/>
              </a:rPr>
              <a:t>Tổng</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liều:</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25</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base/kg,</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chia</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ngày</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a:t>
            </a:r>
          </a:p>
          <a:p>
            <a:pPr>
              <a:lnSpc>
                <a:spcPts val="530"/>
              </a:lnSpc>
            </a:pPr>
            <a:endParaRPr lang="en-US" dirty="0" smtClean="0"/>
          </a:p>
          <a:p>
            <a:pPr marL="0" indent="914400">
              <a:lnSpc>
                <a:spcPct val="101666"/>
              </a:lnSpc>
            </a:pPr>
            <a:r>
              <a:rPr lang="en-US" altLang="zh-CN" sz="2200" dirty="0">
                <a:solidFill>
                  <a:srgbClr val="000000"/>
                </a:solidFill>
                <a:latin typeface="Calibri"/>
                <a:ea typeface="Calibri"/>
              </a:rPr>
              <a: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10</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base/kg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(600</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base/ngày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ở</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người</a:t>
            </a:r>
            <a:r>
              <a:rPr lang="en-US" altLang="zh-CN" sz="2200" spc="-80" dirty="0">
                <a:solidFill>
                  <a:srgbClr val="000000"/>
                </a:solidFill>
                <a:latin typeface="Calibri"/>
                <a:cs typeface="Calibri"/>
              </a:rPr>
              <a:t> </a:t>
            </a:r>
            <a:r>
              <a:rPr lang="en-US" altLang="zh-CN" sz="2200" dirty="0">
                <a:solidFill>
                  <a:srgbClr val="000000"/>
                </a:solidFill>
                <a:latin typeface="Calibri"/>
                <a:ea typeface="Calibri"/>
              </a:rPr>
              <a:t>lớn)</a:t>
            </a:r>
          </a:p>
          <a:p>
            <a:pPr>
              <a:lnSpc>
                <a:spcPts val="600"/>
              </a:lnSpc>
            </a:pPr>
            <a:endParaRPr lang="en-US" dirty="0" smtClean="0"/>
          </a:p>
          <a:p>
            <a:pPr marL="914400" hangingPunct="0">
              <a:lnSpc>
                <a:spcPct val="120833"/>
              </a:lnSpc>
            </a:pPr>
            <a:r>
              <a:rPr lang="en-US" altLang="zh-CN" sz="2200" dirty="0">
                <a:solidFill>
                  <a:srgbClr val="000000"/>
                </a:solidFill>
                <a:latin typeface="Calibri"/>
                <a:ea typeface="Calibri"/>
              </a:rPr>
              <a: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2:</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10</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base/kg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(600</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base/ngày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ở</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người</a:t>
            </a:r>
            <a:r>
              <a:rPr lang="en-US" altLang="zh-CN" sz="2200" spc="-120" dirty="0">
                <a:solidFill>
                  <a:srgbClr val="000000"/>
                </a:solidFill>
                <a:latin typeface="Calibri"/>
                <a:cs typeface="Calibri"/>
              </a:rPr>
              <a:t> </a:t>
            </a:r>
            <a:r>
              <a:rPr lang="en-US" altLang="zh-CN" sz="2200" dirty="0">
                <a:solidFill>
                  <a:srgbClr val="000000"/>
                </a:solidFill>
                <a:latin typeface="Calibri"/>
                <a:ea typeface="Calibri"/>
              </a:rPr>
              <a:t>lớn)</a:t>
            </a:r>
            <a:r>
              <a:rPr lang="en-US" altLang="zh-CN" sz="2200" dirty="0">
                <a:solidFill>
                  <a:srgbClr val="000000"/>
                </a:solidFill>
                <a:latin typeface="Calibri"/>
                <a:cs typeface="Calibri"/>
              </a:rPr>
              <a:t> </a:t>
            </a:r>
            <a:r>
              <a:t/>
            </a:r>
            <a:br/>
            <a:r>
              <a:rPr lang="en-US" altLang="zh-CN" sz="2200" dirty="0">
                <a:solidFill>
                  <a:srgbClr val="000000"/>
                </a:solidFill>
                <a:latin typeface="Calibri"/>
                <a:ea typeface="Calibri"/>
              </a:rPr>
              <a: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5</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base/kg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(300</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base/ngày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ở</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người</a:t>
            </a:r>
            <a:r>
              <a:rPr lang="en-US" altLang="zh-CN" sz="2200" spc="-75" dirty="0">
                <a:solidFill>
                  <a:srgbClr val="000000"/>
                </a:solidFill>
                <a:latin typeface="Calibri"/>
                <a:cs typeface="Calibri"/>
              </a:rPr>
              <a:t> </a:t>
            </a:r>
            <a:r>
              <a:rPr lang="en-US" altLang="zh-CN" sz="2200" dirty="0">
                <a:solidFill>
                  <a:srgbClr val="000000"/>
                </a:solidFill>
                <a:latin typeface="Calibri"/>
                <a:ea typeface="Calibri"/>
              </a:rPr>
              <a:t>lớn)</a:t>
            </a:r>
          </a:p>
          <a:p>
            <a:pPr marL="0">
              <a:lnSpc>
                <a:spcPct val="101666"/>
              </a:lnSpc>
            </a:pPr>
            <a:r>
              <a:rPr lang="en-US" altLang="zh-CN" sz="2200" dirty="0">
                <a:solidFill>
                  <a:srgbClr val="000000"/>
                </a:solidFill>
                <a:latin typeface="Arial"/>
                <a:ea typeface="Arial"/>
              </a:rPr>
              <a:t>•</a:t>
            </a:r>
            <a:r>
              <a:rPr lang="en-US" altLang="zh-CN" sz="2200" spc="30" dirty="0">
                <a:solidFill>
                  <a:srgbClr val="000000"/>
                </a:solidFill>
                <a:latin typeface="Arial"/>
                <a:cs typeface="Arial"/>
              </a:rPr>
              <a:t>  </a:t>
            </a:r>
            <a:r>
              <a:rPr lang="en-US" altLang="zh-CN" sz="2200" dirty="0">
                <a:solidFill>
                  <a:srgbClr val="000000"/>
                </a:solidFill>
                <a:latin typeface="Calibri"/>
                <a:ea typeface="Calibri"/>
              </a:rPr>
              <a:t>Primaquine</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(viên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primaquine</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13,2</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chứa</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7,5</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mg</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base)</a:t>
            </a:r>
          </a:p>
          <a:p>
            <a:pPr>
              <a:lnSpc>
                <a:spcPts val="600"/>
              </a:lnSpc>
            </a:pPr>
            <a:endParaRPr lang="en-US" dirty="0" smtClean="0"/>
          </a:p>
          <a:p>
            <a:pPr marL="0">
              <a:lnSpc>
                <a:spcPct val="101666"/>
              </a:lnSpc>
            </a:pPr>
            <a:r>
              <a:rPr lang="en-US" altLang="zh-CN" sz="2200" dirty="0">
                <a:solidFill>
                  <a:srgbClr val="000000"/>
                </a:solidFill>
                <a:latin typeface="Wingdings"/>
                <a:ea typeface="Wingdings"/>
              </a:rPr>
              <a:t>à</a:t>
            </a:r>
            <a:r>
              <a:rPr lang="en-US" altLang="zh-CN" sz="2200" dirty="0">
                <a:solidFill>
                  <a:srgbClr val="000000"/>
                </a:solidFill>
                <a:latin typeface="Calibri"/>
                <a:ea typeface="Calibri"/>
              </a:rPr>
              <a:t>diệt</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thể</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ngủ</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ở</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gan,</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tránh</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tái</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phát</a:t>
            </a:r>
          </a:p>
          <a:p>
            <a:pPr>
              <a:lnSpc>
                <a:spcPts val="530"/>
              </a:lnSpc>
            </a:pPr>
            <a:endParaRPr lang="en-US" dirty="0" smtClean="0"/>
          </a:p>
          <a:p>
            <a:pPr marL="0" indent="457200">
              <a:lnSpc>
                <a:spcPct val="101666"/>
              </a:lnSpc>
            </a:pPr>
            <a:r>
              <a:rPr lang="en-US" altLang="zh-CN" sz="2200" dirty="0">
                <a:solidFill>
                  <a:srgbClr val="000000"/>
                </a:solidFill>
                <a:latin typeface="Calibri"/>
                <a:ea typeface="Calibri"/>
              </a:rPr>
              <a:t>liều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15</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trong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14</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ngày</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(trẻ</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em: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0,25</a:t>
            </a:r>
            <a:r>
              <a:rPr lang="en-US" altLang="zh-CN" sz="2200" spc="55" dirty="0">
                <a:solidFill>
                  <a:srgbClr val="000000"/>
                </a:solidFill>
                <a:latin typeface="Calibri"/>
                <a:cs typeface="Calibri"/>
              </a:rPr>
              <a:t> </a:t>
            </a:r>
            <a:r>
              <a:rPr lang="en-US" altLang="zh-CN" sz="2200" dirty="0">
                <a:solidFill>
                  <a:srgbClr val="000000"/>
                </a:solidFill>
                <a:latin typeface="Calibri"/>
                <a:ea typeface="Calibri"/>
              </a:rPr>
              <a:t>mg/kg/ngày)</a:t>
            </a:r>
          </a:p>
          <a:p>
            <a:pPr>
              <a:lnSpc>
                <a:spcPts val="600"/>
              </a:lnSpc>
            </a:pPr>
            <a:endParaRPr lang="en-US" dirty="0" smtClean="0"/>
          </a:p>
          <a:p>
            <a:pPr marL="0">
              <a:lnSpc>
                <a:spcPct val="101666"/>
              </a:lnSpc>
            </a:pPr>
            <a:r>
              <a:rPr lang="en-US" altLang="zh-CN" sz="2200" dirty="0">
                <a:solidFill>
                  <a:srgbClr val="000000"/>
                </a:solidFill>
                <a:latin typeface="Calibri"/>
                <a:ea typeface="Calibri"/>
              </a:rPr>
              <a:t>Lưu</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ý:</a:t>
            </a:r>
            <a:r>
              <a:rPr lang="en-US" altLang="zh-CN" sz="2200" spc="-15" dirty="0">
                <a:solidFill>
                  <a:srgbClr val="000000"/>
                </a:solidFill>
                <a:latin typeface="Calibri"/>
                <a:cs typeface="Calibri"/>
              </a:rPr>
              <a:t> </a:t>
            </a:r>
            <a:r>
              <a:rPr lang="en-US" altLang="zh-CN" sz="2200" b="1" dirty="0">
                <a:solidFill>
                  <a:srgbClr val="FE0000"/>
                </a:solidFill>
                <a:latin typeface="Calibri"/>
                <a:ea typeface="Calibri"/>
              </a:rPr>
              <a:t>cơ</a:t>
            </a:r>
            <a:r>
              <a:rPr lang="en-US" altLang="zh-CN" sz="2200" b="1" spc="-15" dirty="0">
                <a:solidFill>
                  <a:srgbClr val="FE0000"/>
                </a:solidFill>
                <a:latin typeface="Calibri"/>
                <a:cs typeface="Calibri"/>
              </a:rPr>
              <a:t> </a:t>
            </a:r>
            <a:r>
              <a:rPr lang="en-US" altLang="zh-CN" sz="2200" b="1" dirty="0">
                <a:solidFill>
                  <a:srgbClr val="FE0000"/>
                </a:solidFill>
                <a:latin typeface="Calibri"/>
                <a:ea typeface="Calibri"/>
              </a:rPr>
              <a:t>địa</a:t>
            </a:r>
            <a:r>
              <a:rPr lang="en-US" altLang="zh-CN" sz="2200" b="1" spc="-15" dirty="0">
                <a:solidFill>
                  <a:srgbClr val="FE0000"/>
                </a:solidFill>
                <a:latin typeface="Calibri"/>
                <a:cs typeface="Calibri"/>
              </a:rPr>
              <a:t> </a:t>
            </a:r>
            <a:r>
              <a:rPr lang="en-US" altLang="zh-CN" sz="2200" b="1" dirty="0">
                <a:solidFill>
                  <a:srgbClr val="FE0000"/>
                </a:solidFill>
                <a:latin typeface="Calibri"/>
                <a:ea typeface="Calibri"/>
              </a:rPr>
              <a:t>thiếu</a:t>
            </a:r>
            <a:r>
              <a:rPr lang="en-US" altLang="zh-CN" sz="2200" b="1" spc="-15" dirty="0">
                <a:solidFill>
                  <a:srgbClr val="FE0000"/>
                </a:solidFill>
                <a:latin typeface="Calibri"/>
                <a:cs typeface="Calibri"/>
              </a:rPr>
              <a:t> </a:t>
            </a:r>
            <a:r>
              <a:rPr lang="en-US" altLang="zh-CN" sz="2200" b="1" dirty="0">
                <a:solidFill>
                  <a:srgbClr val="FE0000"/>
                </a:solidFill>
                <a:latin typeface="Calibri"/>
                <a:ea typeface="Calibri"/>
              </a:rPr>
              <a:t>G6PD</a:t>
            </a:r>
            <a:r>
              <a:rPr lang="en-US" altLang="zh-CN" sz="2200" dirty="0">
                <a:solidFill>
                  <a:srgbClr val="000000"/>
                </a:solidFill>
                <a:latin typeface="Calibri"/>
                <a:ea typeface="Calibri"/>
              </a:rPr>
              <a:t>,</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để</a:t>
            </a:r>
            <a:r>
              <a:rPr lang="en-US" altLang="zh-CN" sz="2200" spc="-10" dirty="0">
                <a:solidFill>
                  <a:srgbClr val="000000"/>
                </a:solidFill>
                <a:latin typeface="Calibri"/>
                <a:cs typeface="Calibri"/>
              </a:rPr>
              <a:t> </a:t>
            </a:r>
            <a:r>
              <a:rPr lang="en-US" altLang="zh-CN" sz="2200" dirty="0">
                <a:solidFill>
                  <a:srgbClr val="000000"/>
                </a:solidFill>
                <a:latin typeface="Calibri"/>
                <a:ea typeface="Calibri"/>
              </a:rPr>
              <a:t>tránh</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khả</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năng</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tán</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huyết:</a:t>
            </a:r>
          </a:p>
          <a:p>
            <a:pPr>
              <a:lnSpc>
                <a:spcPts val="505"/>
              </a:lnSpc>
            </a:pPr>
            <a:endParaRPr lang="en-US" dirty="0" smtClean="0"/>
          </a:p>
          <a:p>
            <a:pPr marL="0" indent="63500">
              <a:lnSpc>
                <a:spcPct val="101666"/>
              </a:lnSpc>
            </a:pPr>
            <a:r>
              <a:rPr lang="en-US" altLang="zh-CN" sz="2200" dirty="0">
                <a:solidFill>
                  <a:srgbClr val="000000"/>
                </a:solidFill>
                <a:latin typeface="Calibri"/>
                <a:ea typeface="Calibri"/>
              </a:rPr>
              <a:t>primaquine: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45</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mg/mỗi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tuần,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một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lần,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trong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8</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tuần.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Picture 247"/>
          <p:cNvPicPr>
            <a:picLocks noChangeAspect="1"/>
          </p:cNvPicPr>
          <p:nvPr/>
        </p:nvPicPr>
        <p:blipFill>
          <a:blip r:embed="rId3"/>
          <a:stretch>
            <a:fillRect/>
          </a:stretch>
        </p:blipFill>
        <p:spPr>
          <a:xfrm>
            <a:off x="220979" y="144780"/>
            <a:ext cx="746760" cy="670560"/>
          </a:xfrm>
          <a:prstGeom prst="rect">
            <a:avLst/>
          </a:prstGeom>
        </p:spPr>
      </p:pic>
      <p:sp>
        <p:nvSpPr>
          <p:cNvPr id="2" name="TextBox 247"/>
          <p:cNvSpPr txBox="1"/>
          <p:nvPr/>
        </p:nvSpPr>
        <p:spPr>
          <a:xfrm>
            <a:off x="929638" y="446233"/>
            <a:ext cx="9573683" cy="2780120"/>
          </a:xfrm>
          <a:prstGeom prst="rect">
            <a:avLst/>
          </a:prstGeom>
          <a:noFill/>
        </p:spPr>
        <p:txBody>
          <a:bodyPr wrap="square" lIns="0" tIns="0" rIns="0" bIns="0" rtlCol="0">
            <a:spAutoFit/>
          </a:bodyPr>
          <a:lstStyle/>
          <a:p>
            <a:pPr marL="0" indent="4328954">
              <a:lnSpc>
                <a:spcPct val="102083"/>
              </a:lnSpc>
            </a:pPr>
            <a:r>
              <a:rPr lang="en-US" altLang="zh-CN" sz="3700" b="1" spc="-20" dirty="0">
                <a:solidFill>
                  <a:srgbClr val="FE0000"/>
                </a:solidFill>
                <a:latin typeface="Calibri"/>
                <a:ea typeface="Calibri"/>
              </a:rPr>
              <a:t>ĐI</a:t>
            </a:r>
            <a:r>
              <a:rPr lang="en-US" altLang="zh-CN" sz="3700" b="1" spc="-25" dirty="0">
                <a:solidFill>
                  <a:srgbClr val="FE0000"/>
                </a:solidFill>
                <a:latin typeface="Calibri"/>
                <a:ea typeface="Calibri"/>
              </a:rPr>
              <a:t>ỀU</a:t>
            </a:r>
            <a:r>
              <a:rPr lang="en-US" altLang="zh-CN" sz="3700" b="1" spc="20" dirty="0">
                <a:solidFill>
                  <a:srgbClr val="FE0000"/>
                </a:solidFill>
                <a:latin typeface="Calibri"/>
                <a:cs typeface="Calibri"/>
              </a:rPr>
              <a:t> </a:t>
            </a:r>
            <a:r>
              <a:rPr lang="en-US" altLang="zh-CN" sz="3700" b="1" spc="-25" dirty="0">
                <a:solidFill>
                  <a:srgbClr val="FE0000"/>
                </a:solidFill>
                <a:latin typeface="Calibri"/>
                <a:ea typeface="Calibri"/>
              </a:rPr>
              <a:t>TR</a:t>
            </a:r>
            <a:r>
              <a:rPr lang="en-US" altLang="zh-CN" sz="3700" b="1" spc="-10" dirty="0">
                <a:solidFill>
                  <a:srgbClr val="FE0000"/>
                </a:solidFill>
                <a:latin typeface="Calibri"/>
                <a:ea typeface="Calibri"/>
              </a:rPr>
              <a:t>Ị</a:t>
            </a:r>
          </a:p>
          <a:p>
            <a:pPr>
              <a:lnSpc>
                <a:spcPts val="1450"/>
              </a:lnSpc>
            </a:pPr>
            <a:endParaRPr lang="en-US" dirty="0" smtClean="0"/>
          </a:p>
          <a:p>
            <a:pPr marL="0" indent="914399">
              <a:lnSpc>
                <a:spcPct val="101666"/>
              </a:lnSpc>
            </a:pPr>
            <a:r>
              <a:rPr lang="en-US" altLang="zh-CN" sz="2400" dirty="0">
                <a:solidFill>
                  <a:srgbClr val="FE0000"/>
                </a:solidFill>
                <a:latin typeface="Wingdings"/>
                <a:ea typeface="Wingdings"/>
              </a:rPr>
              <a:t>Ø</a:t>
            </a:r>
            <a:r>
              <a:rPr lang="en-US" altLang="zh-CN" sz="2400" b="1" dirty="0">
                <a:solidFill>
                  <a:srgbClr val="FE0000"/>
                </a:solidFill>
                <a:latin typeface="Calibri"/>
                <a:ea typeface="Calibri"/>
              </a:rPr>
              <a:t>Sốt</a:t>
            </a:r>
            <a:r>
              <a:rPr lang="en-US" altLang="zh-CN" sz="2400" b="1" dirty="0">
                <a:solidFill>
                  <a:srgbClr val="FE0000"/>
                </a:solidFill>
                <a:latin typeface="Calibri"/>
                <a:cs typeface="Calibri"/>
              </a:rPr>
              <a:t> </a:t>
            </a:r>
            <a:r>
              <a:rPr lang="en-US" altLang="zh-CN" sz="2400" b="1">
                <a:solidFill>
                  <a:srgbClr val="FE0000"/>
                </a:solidFill>
                <a:latin typeface="Calibri"/>
                <a:ea typeface="Calibri"/>
              </a:rPr>
              <a:t>rét</a:t>
            </a:r>
            <a:r>
              <a:rPr lang="en-US" altLang="zh-CN" sz="2400" b="1">
                <a:solidFill>
                  <a:srgbClr val="FE0000"/>
                </a:solidFill>
                <a:latin typeface="Calibri"/>
                <a:cs typeface="Calibri"/>
              </a:rPr>
              <a:t> </a:t>
            </a:r>
            <a:r>
              <a:rPr lang="en-US" altLang="zh-CN" sz="2400" b="1" smtClean="0">
                <a:solidFill>
                  <a:srgbClr val="FE0000"/>
                </a:solidFill>
                <a:latin typeface="Calibri"/>
                <a:cs typeface="Calibri"/>
              </a:rPr>
              <a:t>cơn </a:t>
            </a:r>
            <a:r>
              <a:rPr lang="en-US" altLang="zh-CN" sz="2400" b="1" smtClean="0">
                <a:solidFill>
                  <a:srgbClr val="FE0000"/>
                </a:solidFill>
                <a:latin typeface="Calibri"/>
                <a:ea typeface="Calibri"/>
              </a:rPr>
              <a:t>phối</a:t>
            </a:r>
            <a:r>
              <a:rPr lang="en-US" altLang="zh-CN" sz="2400" b="1" smtClean="0">
                <a:solidFill>
                  <a:srgbClr val="FE0000"/>
                </a:solidFill>
                <a:latin typeface="Calibri"/>
                <a:cs typeface="Calibri"/>
              </a:rPr>
              <a:t> </a:t>
            </a:r>
            <a:r>
              <a:rPr lang="en-US" altLang="zh-CN" sz="2400" b="1" dirty="0">
                <a:solidFill>
                  <a:srgbClr val="FE0000"/>
                </a:solidFill>
                <a:latin typeface="Calibri"/>
                <a:ea typeface="Calibri"/>
              </a:rPr>
              <a:t>hợp</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có</a:t>
            </a:r>
            <a:r>
              <a:rPr lang="en-US" altLang="zh-CN" sz="2400" b="1" dirty="0">
                <a:solidFill>
                  <a:srgbClr val="FE0000"/>
                </a:solidFill>
                <a:latin typeface="Calibri"/>
                <a:cs typeface="Calibri"/>
              </a:rPr>
              <a:t> </a:t>
            </a:r>
            <a:r>
              <a:rPr lang="en-US" altLang="zh-CN" sz="2400" b="1" i="1" dirty="0">
                <a:solidFill>
                  <a:srgbClr val="FE0000"/>
                </a:solidFill>
                <a:latin typeface="Calibri"/>
                <a:ea typeface="Calibri"/>
              </a:rPr>
              <a:t>P.</a:t>
            </a:r>
            <a:r>
              <a:rPr lang="en-US" altLang="zh-CN" sz="2400" b="1" i="1" spc="135" dirty="0">
                <a:solidFill>
                  <a:srgbClr val="FE0000"/>
                </a:solidFill>
                <a:latin typeface="Calibri"/>
                <a:cs typeface="Calibri"/>
              </a:rPr>
              <a:t> </a:t>
            </a:r>
            <a:r>
              <a:rPr lang="en-US" altLang="zh-CN" sz="2400" b="1" i="1" dirty="0">
                <a:solidFill>
                  <a:srgbClr val="FE0000"/>
                </a:solidFill>
                <a:latin typeface="Calibri"/>
                <a:ea typeface="Calibri"/>
              </a:rPr>
              <a:t>falciparum</a:t>
            </a:r>
            <a:r>
              <a:rPr lang="en-US" altLang="zh-CN" sz="2400" b="1" dirty="0">
                <a:solidFill>
                  <a:srgbClr val="FE0000"/>
                </a:solidFill>
                <a:latin typeface="Calibri"/>
                <a:ea typeface="Calibri"/>
              </a:rPr>
              <a:t>:</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Dihydroartemisinin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piperaquine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uống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3</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ngày</a:t>
            </a:r>
          </a:p>
          <a:p>
            <a:pPr>
              <a:lnSpc>
                <a:spcPts val="1389"/>
              </a:lnSpc>
            </a:pPr>
            <a:endParaRPr lang="en-US" dirty="0" smtClean="0"/>
          </a:p>
          <a:p>
            <a:pPr marL="0" indent="914399">
              <a:lnSpc>
                <a:spcPct val="101666"/>
              </a:lnSpc>
            </a:pPr>
            <a:r>
              <a:rPr lang="en-US" altLang="zh-CN" sz="2400" dirty="0">
                <a:solidFill>
                  <a:srgbClr val="000000"/>
                </a:solidFill>
                <a:latin typeface="Calibri"/>
                <a:ea typeface="Calibri"/>
              </a:rPr>
              <a:t>và</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primaquine</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0,25</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mg/kg/ngày</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14</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ngày.</a:t>
            </a:r>
          </a:p>
          <a:p>
            <a:pPr>
              <a:lnSpc>
                <a:spcPts val="14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0" dirty="0">
                <a:solidFill>
                  <a:srgbClr val="000000"/>
                </a:solidFill>
                <a:latin typeface="Arial"/>
                <a:cs typeface="Arial"/>
              </a:rPr>
              <a:t> </a:t>
            </a:r>
            <a:r>
              <a:rPr lang="en-US" altLang="zh-CN" sz="2400" dirty="0">
                <a:solidFill>
                  <a:srgbClr val="000000"/>
                </a:solidFill>
                <a:latin typeface="Calibri"/>
                <a:ea typeface="Calibri"/>
              </a:rPr>
              <a:t>Sử</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dụng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15"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20"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i="1" spc="-15" dirty="0">
                <a:solidFill>
                  <a:srgbClr val="000000"/>
                </a:solidFill>
                <a:latin typeface="Calibri"/>
                <a:cs typeface="Calibri"/>
              </a:rPr>
              <a:t> </a:t>
            </a:r>
            <a:r>
              <a:rPr lang="en-US" altLang="zh-CN" sz="2400" dirty="0">
                <a:solidFill>
                  <a:srgbClr val="000000"/>
                </a:solidFill>
                <a:latin typeface="Calibri"/>
                <a:ea typeface="Calibri"/>
              </a:rPr>
              <a:t>thất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bại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28</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sau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dùng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Chloroquine.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Picture 236"/>
          <p:cNvPicPr>
            <a:picLocks noChangeAspect="1"/>
          </p:cNvPicPr>
          <p:nvPr/>
        </p:nvPicPr>
        <p:blipFill>
          <a:blip r:embed="rId2"/>
          <a:stretch>
            <a:fillRect/>
          </a:stretch>
        </p:blipFill>
        <p:spPr>
          <a:xfrm>
            <a:off x="7261859" y="99060"/>
            <a:ext cx="4808220" cy="2110739"/>
          </a:xfrm>
          <a:prstGeom prst="rect">
            <a:avLst/>
          </a:prstGeom>
        </p:spPr>
      </p:pic>
      <p:sp>
        <p:nvSpPr>
          <p:cNvPr id="2" name="TextBox 236"/>
          <p:cNvSpPr txBox="1"/>
          <p:nvPr/>
        </p:nvSpPr>
        <p:spPr>
          <a:xfrm>
            <a:off x="5389562" y="487632"/>
            <a:ext cx="1539078" cy="486060"/>
          </a:xfrm>
          <a:prstGeom prst="rect">
            <a:avLst/>
          </a:prstGeom>
          <a:noFill/>
        </p:spPr>
        <p:txBody>
          <a:bodyPr wrap="square" lIns="0" tIns="0" rIns="0" bIns="0" rtlCol="0">
            <a:spAutoFit/>
          </a:bodyPr>
          <a:lstStyle/>
          <a:p>
            <a:pPr marL="0">
              <a:lnSpc>
                <a:spcPct val="101250"/>
              </a:lnSpc>
            </a:pPr>
            <a:r>
              <a:rPr lang="en-US" altLang="zh-CN" sz="3150" b="1" spc="-30" dirty="0">
                <a:solidFill>
                  <a:srgbClr val="FE0000"/>
                </a:solidFill>
                <a:latin typeface="Calibri"/>
                <a:ea typeface="Calibri"/>
              </a:rPr>
              <a:t>ĐI</a:t>
            </a:r>
            <a:r>
              <a:rPr lang="en-US" altLang="zh-CN" sz="3150" b="1" spc="-40" dirty="0">
                <a:solidFill>
                  <a:srgbClr val="FE0000"/>
                </a:solidFill>
                <a:latin typeface="Calibri"/>
                <a:ea typeface="Calibri"/>
              </a:rPr>
              <a:t>Ề</a:t>
            </a:r>
            <a:r>
              <a:rPr lang="en-US" altLang="zh-CN" sz="3150" b="1" spc="-45" dirty="0">
                <a:solidFill>
                  <a:srgbClr val="FE0000"/>
                </a:solidFill>
                <a:latin typeface="Calibri"/>
                <a:ea typeface="Calibri"/>
              </a:rPr>
              <a:t>U</a:t>
            </a:r>
            <a:r>
              <a:rPr lang="en-US" altLang="zh-CN" sz="3150" b="1" spc="15" dirty="0">
                <a:solidFill>
                  <a:srgbClr val="FE0000"/>
                </a:solidFill>
                <a:latin typeface="Calibri"/>
                <a:cs typeface="Calibri"/>
              </a:rPr>
              <a:t> </a:t>
            </a:r>
            <a:r>
              <a:rPr lang="en-US" altLang="zh-CN" sz="3150" b="1" spc="-34" dirty="0">
                <a:solidFill>
                  <a:srgbClr val="FE0000"/>
                </a:solidFill>
                <a:latin typeface="Calibri"/>
                <a:ea typeface="Calibri"/>
              </a:rPr>
              <a:t>TR</a:t>
            </a:r>
            <a:r>
              <a:rPr lang="en-US" altLang="zh-CN" sz="3150" b="1" spc="-25" dirty="0">
                <a:solidFill>
                  <a:srgbClr val="FE0000"/>
                </a:solidFill>
                <a:latin typeface="Calibri"/>
                <a:ea typeface="Calibri"/>
              </a:rPr>
              <a:t>Ị</a:t>
            </a:r>
          </a:p>
        </p:txBody>
      </p:sp>
      <p:sp>
        <p:nvSpPr>
          <p:cNvPr id="237" name="TextBox 237"/>
          <p:cNvSpPr txBox="1"/>
          <p:nvPr/>
        </p:nvSpPr>
        <p:spPr>
          <a:xfrm>
            <a:off x="171650" y="1398177"/>
            <a:ext cx="10792724" cy="4019663"/>
          </a:xfrm>
          <a:prstGeom prst="rect">
            <a:avLst/>
          </a:prstGeom>
          <a:noFill/>
        </p:spPr>
        <p:txBody>
          <a:bodyPr wrap="square" lIns="0" tIns="0" rIns="0" bIns="0" rtlCol="0">
            <a:spAutoFit/>
          </a:bodyPr>
          <a:lstStyle/>
          <a:p>
            <a:pPr marL="0">
              <a:lnSpc>
                <a:spcPct val="101666"/>
              </a:lnSpc>
            </a:pPr>
            <a:r>
              <a:rPr lang="en-US" altLang="zh-CN" sz="2200" spc="-5" dirty="0">
                <a:solidFill>
                  <a:srgbClr val="4370C3"/>
                </a:solidFill>
                <a:latin typeface="Arial"/>
                <a:ea typeface="Arial"/>
              </a:rPr>
              <a:t>•</a:t>
            </a:r>
            <a:r>
              <a:rPr lang="en-US" altLang="zh-CN" sz="2200" spc="434" dirty="0">
                <a:solidFill>
                  <a:srgbClr val="4370C3"/>
                </a:solidFill>
                <a:latin typeface="Arial"/>
                <a:cs typeface="Arial"/>
              </a:rPr>
              <a:t> </a:t>
            </a:r>
            <a:r>
              <a:rPr lang="en-US" altLang="zh-CN" sz="2200" b="1" spc="-5" dirty="0">
                <a:solidFill>
                  <a:srgbClr val="4370C3"/>
                </a:solidFill>
                <a:latin typeface="Calibri"/>
                <a:ea typeface="Calibri"/>
              </a:rPr>
              <a:t>Artemisinin:</a:t>
            </a:r>
          </a:p>
          <a:p>
            <a:pPr>
              <a:lnSpc>
                <a:spcPts val="505"/>
              </a:lnSpc>
            </a:pPr>
            <a:endParaRPr lang="en-US" dirty="0" smtClean="0"/>
          </a:p>
          <a:p>
            <a:pPr marL="457200" hangingPunct="0">
              <a:lnSpc>
                <a:spcPct val="120833"/>
              </a:lnSpc>
            </a:pPr>
            <a:r>
              <a:rPr lang="en-US" altLang="zh-CN" sz="2200" dirty="0">
                <a:solidFill>
                  <a:srgbClr val="000000"/>
                </a:solidFill>
                <a:latin typeface="Courier New"/>
                <a:ea typeface="Courier New"/>
              </a:rPr>
              <a:t>o</a:t>
            </a:r>
            <a:r>
              <a:rPr lang="en-US" altLang="zh-CN" sz="2200" spc="-300" dirty="0">
                <a:solidFill>
                  <a:srgbClr val="000000"/>
                </a:solidFill>
                <a:latin typeface="Courier New"/>
                <a:cs typeface="Courier New"/>
              </a:rPr>
              <a:t> </a:t>
            </a:r>
            <a:r>
              <a:rPr lang="en-US" altLang="zh-CN" sz="2200" dirty="0">
                <a:solidFill>
                  <a:srgbClr val="000000"/>
                </a:solidFill>
                <a:latin typeface="Calibri"/>
                <a:ea typeface="Calibri"/>
              </a:rPr>
              <a:t>Chiết</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xuất</a:t>
            </a:r>
            <a:r>
              <a:rPr lang="en-US" altLang="zh-CN" sz="2200" spc="-110" dirty="0">
                <a:solidFill>
                  <a:srgbClr val="000000"/>
                </a:solidFill>
                <a:latin typeface="Calibri"/>
                <a:cs typeface="Calibri"/>
              </a:rPr>
              <a:t> </a:t>
            </a:r>
            <a:r>
              <a:rPr lang="en-US" altLang="zh-CN" sz="2200" dirty="0">
                <a:solidFill>
                  <a:srgbClr val="000000"/>
                </a:solidFill>
                <a:latin typeface="Calibri"/>
                <a:ea typeface="Calibri"/>
              </a:rPr>
              <a:t>từ</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cây</a:t>
            </a:r>
            <a:r>
              <a:rPr lang="en-US" altLang="zh-CN" sz="2200" spc="-114" dirty="0">
                <a:solidFill>
                  <a:srgbClr val="000000"/>
                </a:solidFill>
                <a:latin typeface="Calibri"/>
                <a:cs typeface="Calibri"/>
              </a:rPr>
              <a:t> </a:t>
            </a:r>
            <a:r>
              <a:rPr lang="en-US" altLang="zh-CN" sz="2200" i="1" dirty="0">
                <a:solidFill>
                  <a:srgbClr val="000000"/>
                </a:solidFill>
                <a:latin typeface="Calibri"/>
                <a:ea typeface="Calibri"/>
              </a:rPr>
              <a:t>Artemisia</a:t>
            </a:r>
            <a:r>
              <a:rPr lang="en-US" altLang="zh-CN" sz="2200" i="1" spc="-114" dirty="0">
                <a:solidFill>
                  <a:srgbClr val="000000"/>
                </a:solidFill>
                <a:latin typeface="Calibri"/>
                <a:cs typeface="Calibri"/>
              </a:rPr>
              <a:t> </a:t>
            </a:r>
            <a:r>
              <a:rPr lang="en-US" altLang="zh-CN" sz="2200" i="1" dirty="0">
                <a:solidFill>
                  <a:srgbClr val="000000"/>
                </a:solidFill>
                <a:latin typeface="Calibri"/>
                <a:ea typeface="Calibri"/>
              </a:rPr>
              <a:t>annua</a:t>
            </a:r>
            <a:r>
              <a:rPr lang="en-US" altLang="zh-CN" sz="2200" i="1" spc="-114" dirty="0">
                <a:solidFill>
                  <a:srgbClr val="000000"/>
                </a:solidFill>
                <a:latin typeface="Calibri"/>
                <a:cs typeface="Calibri"/>
              </a:rPr>
              <a:t> </a:t>
            </a:r>
            <a:r>
              <a:rPr lang="en-US" altLang="zh-CN" sz="2200" dirty="0">
                <a:solidFill>
                  <a:srgbClr val="000000"/>
                </a:solidFill>
                <a:latin typeface="Calibri"/>
                <a:ea typeface="Calibri"/>
              </a:rPr>
              <a:t>(qing</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hao)</a:t>
            </a:r>
            <a:r>
              <a:rPr lang="en-US" altLang="zh-CN" sz="2200" dirty="0">
                <a:solidFill>
                  <a:srgbClr val="000000"/>
                </a:solidFill>
                <a:latin typeface="Calibri"/>
                <a:cs typeface="Calibri"/>
              </a:rPr>
              <a:t> </a:t>
            </a:r>
            <a:r>
              <a:t/>
            </a:r>
            <a:br/>
            <a:r>
              <a:rPr lang="en-US" altLang="zh-CN" sz="2200" spc="-44" dirty="0">
                <a:solidFill>
                  <a:srgbClr val="000000"/>
                </a:solidFill>
                <a:latin typeface="Courier New"/>
                <a:ea typeface="Courier New"/>
              </a:rPr>
              <a:t>o</a:t>
            </a:r>
            <a:r>
              <a:rPr lang="en-US" altLang="zh-CN" sz="2200" spc="-44" dirty="0">
                <a:solidFill>
                  <a:srgbClr val="000000"/>
                </a:solidFill>
                <a:latin typeface="Courier New"/>
                <a:cs typeface="Courier New"/>
              </a:rPr>
              <a:t> </a:t>
            </a:r>
            <a:r>
              <a:rPr lang="en-US" altLang="zh-CN" sz="2200" spc="-34" dirty="0">
                <a:solidFill>
                  <a:srgbClr val="000000"/>
                </a:solidFill>
                <a:latin typeface="Calibri"/>
                <a:ea typeface="Calibri"/>
              </a:rPr>
              <a:t>Trung</a:t>
            </a:r>
            <a:r>
              <a:rPr lang="en-US" altLang="zh-CN" sz="2200" spc="-20" dirty="0">
                <a:solidFill>
                  <a:srgbClr val="000000"/>
                </a:solidFill>
                <a:latin typeface="Calibri"/>
                <a:cs typeface="Calibri"/>
              </a:rPr>
              <a:t> </a:t>
            </a:r>
            <a:r>
              <a:rPr lang="en-US" altLang="zh-CN" sz="2200" spc="-40" dirty="0">
                <a:solidFill>
                  <a:srgbClr val="000000"/>
                </a:solidFill>
                <a:latin typeface="Calibri"/>
                <a:ea typeface="Calibri"/>
              </a:rPr>
              <a:t>Quốc,</a:t>
            </a:r>
            <a:r>
              <a:rPr lang="en-US" altLang="zh-CN" sz="2200" spc="-20" dirty="0">
                <a:solidFill>
                  <a:srgbClr val="000000"/>
                </a:solidFill>
                <a:latin typeface="Calibri"/>
                <a:cs typeface="Calibri"/>
              </a:rPr>
              <a:t> </a:t>
            </a:r>
            <a:r>
              <a:rPr lang="en-US" altLang="zh-CN" sz="2200" spc="-40" dirty="0">
                <a:solidFill>
                  <a:srgbClr val="000000"/>
                </a:solidFill>
                <a:latin typeface="Calibri"/>
                <a:ea typeface="Calibri"/>
              </a:rPr>
              <a:t>2000</a:t>
            </a:r>
            <a:r>
              <a:rPr lang="en-US" altLang="zh-CN" sz="2200" spc="-20" dirty="0">
                <a:solidFill>
                  <a:srgbClr val="000000"/>
                </a:solidFill>
                <a:latin typeface="Calibri"/>
                <a:cs typeface="Calibri"/>
              </a:rPr>
              <a:t> </a:t>
            </a:r>
            <a:r>
              <a:rPr lang="en-US" altLang="zh-CN" sz="2200" spc="-45" dirty="0">
                <a:solidFill>
                  <a:srgbClr val="000000"/>
                </a:solidFill>
                <a:latin typeface="Calibri"/>
                <a:ea typeface="Calibri"/>
              </a:rPr>
              <a:t>năm</a:t>
            </a:r>
            <a:r>
              <a:rPr lang="en-US" altLang="zh-CN" sz="2200" spc="-25" dirty="0">
                <a:solidFill>
                  <a:srgbClr val="000000"/>
                </a:solidFill>
                <a:latin typeface="Calibri"/>
                <a:cs typeface="Calibri"/>
              </a:rPr>
              <a:t> </a:t>
            </a:r>
            <a:r>
              <a:rPr lang="en-US" altLang="zh-CN" sz="2200" spc="-30" dirty="0">
                <a:solidFill>
                  <a:srgbClr val="000000"/>
                </a:solidFill>
                <a:latin typeface="Calibri"/>
                <a:ea typeface="Calibri"/>
              </a:rPr>
              <a:t>trước.</a:t>
            </a:r>
          </a:p>
          <a:p>
            <a:pPr marL="0" indent="457200">
              <a:lnSpc>
                <a:spcPct val="104166"/>
              </a:lnSpc>
              <a:spcBef>
                <a:spcPts val="120"/>
              </a:spcBef>
            </a:pPr>
            <a:r>
              <a:rPr lang="en-US" altLang="zh-CN" sz="2200" dirty="0">
                <a:solidFill>
                  <a:srgbClr val="000000"/>
                </a:solidFill>
                <a:latin typeface="Courier New"/>
                <a:ea typeface="Courier New"/>
              </a:rPr>
              <a:t>o</a:t>
            </a:r>
            <a:r>
              <a:rPr lang="en-US" altLang="zh-CN" sz="2200" spc="-365" dirty="0">
                <a:solidFill>
                  <a:srgbClr val="000000"/>
                </a:solidFill>
                <a:latin typeface="Courier New"/>
                <a:cs typeface="Courier New"/>
              </a:rPr>
              <a:t> </a:t>
            </a:r>
            <a:r>
              <a:rPr lang="en-US" altLang="zh-CN" sz="2200" dirty="0">
                <a:solidFill>
                  <a:srgbClr val="000000"/>
                </a:solidFill>
                <a:latin typeface="Calibri"/>
                <a:ea typeface="Calibri"/>
              </a:rPr>
              <a:t>3</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dẫn</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xuất:</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artesunate,</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artemether</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44" dirty="0">
                <a:solidFill>
                  <a:srgbClr val="000000"/>
                </a:solidFill>
                <a:latin typeface="Calibri"/>
                <a:cs typeface="Calibri"/>
              </a:rPr>
              <a:t> </a:t>
            </a:r>
            <a:r>
              <a:rPr lang="en-US" altLang="zh-CN" sz="2200" dirty="0">
                <a:solidFill>
                  <a:srgbClr val="000000"/>
                </a:solidFill>
                <a:latin typeface="Calibri"/>
                <a:ea typeface="Calibri"/>
              </a:rPr>
              <a:t>dihydroartemisinin</a:t>
            </a:r>
          </a:p>
          <a:p>
            <a:pPr>
              <a:lnSpc>
                <a:spcPts val="440"/>
              </a:lnSpc>
            </a:pPr>
            <a:endParaRPr lang="en-US" dirty="0" smtClean="0"/>
          </a:p>
          <a:p>
            <a:pPr marL="0" indent="457200">
              <a:lnSpc>
                <a:spcPct val="104166"/>
              </a:lnSpc>
            </a:pPr>
            <a:r>
              <a:rPr lang="en-US" altLang="zh-CN" sz="2200" dirty="0">
                <a:solidFill>
                  <a:srgbClr val="000000"/>
                </a:solidFill>
                <a:latin typeface="Courier New"/>
                <a:ea typeface="Courier New"/>
              </a:rPr>
              <a:t>o</a:t>
            </a:r>
            <a:r>
              <a:rPr lang="en-US" altLang="zh-CN" sz="2200" spc="-104" dirty="0">
                <a:solidFill>
                  <a:srgbClr val="000000"/>
                </a:solidFill>
                <a:latin typeface="Courier New"/>
                <a:cs typeface="Courier New"/>
              </a:rPr>
              <a:t> </a:t>
            </a:r>
            <a:r>
              <a:rPr lang="en-US" altLang="zh-CN" sz="2200" dirty="0">
                <a:solidFill>
                  <a:srgbClr val="000000"/>
                </a:solidFill>
                <a:latin typeface="Calibri"/>
                <a:ea typeface="Calibri"/>
              </a:rPr>
              <a:t>Điều</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trị</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ưu</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Lên,</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kể</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cả</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trẻ</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em,</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phụ</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nữ</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có</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thai</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trong</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tháng</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giữa</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45" dirty="0">
                <a:solidFill>
                  <a:srgbClr val="000000"/>
                </a:solidFill>
                <a:latin typeface="Calibri"/>
                <a:cs typeface="Calibri"/>
              </a:rPr>
              <a:t> </a:t>
            </a:r>
            <a:r>
              <a:rPr lang="en-US" altLang="zh-CN" sz="2200" dirty="0">
                <a:solidFill>
                  <a:srgbClr val="000000"/>
                </a:solidFill>
                <a:latin typeface="Calibri"/>
                <a:ea typeface="Calibri"/>
              </a:rPr>
              <a:t>cuối</a:t>
            </a:r>
          </a:p>
          <a:p>
            <a:pPr>
              <a:lnSpc>
                <a:spcPts val="559"/>
              </a:lnSpc>
            </a:pPr>
            <a:endParaRPr lang="en-US" dirty="0" smtClean="0"/>
          </a:p>
          <a:p>
            <a:pPr marL="0" indent="457200">
              <a:lnSpc>
                <a:spcPct val="104166"/>
              </a:lnSpc>
            </a:pPr>
            <a:r>
              <a:rPr lang="en-US" altLang="zh-CN" sz="2200" dirty="0">
                <a:solidFill>
                  <a:srgbClr val="000000"/>
                </a:solidFill>
                <a:latin typeface="Courier New"/>
                <a:ea typeface="Courier New"/>
              </a:rPr>
              <a:t>o</a:t>
            </a:r>
            <a:r>
              <a:rPr lang="en-US" altLang="zh-CN" sz="2200" spc="-69" dirty="0">
                <a:solidFill>
                  <a:srgbClr val="000000"/>
                </a:solidFill>
                <a:latin typeface="Courier New"/>
                <a:cs typeface="Courier New"/>
              </a:rPr>
              <a:t> </a:t>
            </a:r>
            <a:r>
              <a:rPr lang="en-US" altLang="zh-CN" sz="2200" dirty="0">
                <a:solidFill>
                  <a:srgbClr val="000000"/>
                </a:solidFill>
                <a:latin typeface="Calibri"/>
                <a:ea typeface="Calibri"/>
              </a:rPr>
              <a:t>Kháng</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KSTSR</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nhanh</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mạnh</a:t>
            </a:r>
            <a:r>
              <a:rPr lang="en-US" altLang="zh-CN" sz="2200" spc="-30" dirty="0">
                <a:solidFill>
                  <a:srgbClr val="000000"/>
                </a:solidFill>
                <a:latin typeface="Calibri"/>
                <a:cs typeface="Calibri"/>
              </a:rPr>
              <a:t> </a:t>
            </a:r>
            <a:r>
              <a:rPr lang="en-US" altLang="zh-CN" sz="2200" dirty="0">
                <a:solidFill>
                  <a:srgbClr val="000000"/>
                </a:solidFill>
                <a:latin typeface="Wingdings"/>
                <a:ea typeface="Wingdings"/>
              </a:rPr>
              <a:t>à</a:t>
            </a:r>
            <a:r>
              <a:rPr lang="en-US" altLang="zh-CN" sz="2200" dirty="0">
                <a:solidFill>
                  <a:srgbClr val="000000"/>
                </a:solidFill>
                <a:latin typeface="Calibri"/>
                <a:ea typeface="Calibri"/>
              </a:rPr>
              <a:t>sạch</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KSTSR,</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cải</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thiện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LS</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sau</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24-36</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giờ</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½</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ngắn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(1-2</a:t>
            </a:r>
            <a:r>
              <a:rPr lang="en-US" altLang="zh-CN" sz="2200" spc="-35" dirty="0">
                <a:solidFill>
                  <a:srgbClr val="000000"/>
                </a:solidFill>
                <a:latin typeface="Calibri"/>
                <a:cs typeface="Calibri"/>
              </a:rPr>
              <a:t> </a:t>
            </a:r>
            <a:r>
              <a:rPr lang="en-US" altLang="zh-CN" sz="2200" dirty="0">
                <a:solidFill>
                  <a:srgbClr val="000000"/>
                </a:solidFill>
                <a:latin typeface="Calibri"/>
                <a:ea typeface="Calibri"/>
              </a:rPr>
              <a:t>giờ)</a:t>
            </a:r>
          </a:p>
          <a:p>
            <a:pPr>
              <a:lnSpc>
                <a:spcPts val="440"/>
              </a:lnSpc>
            </a:pPr>
            <a:endParaRPr lang="en-US" dirty="0" smtClean="0"/>
          </a:p>
          <a:p>
            <a:pPr marL="0" indent="457200">
              <a:lnSpc>
                <a:spcPct val="101666"/>
              </a:lnSpc>
            </a:pPr>
            <a:r>
              <a:rPr lang="en-US" altLang="zh-CN" sz="2200" dirty="0">
                <a:solidFill>
                  <a:srgbClr val="000000"/>
                </a:solidFill>
                <a:latin typeface="Courier New"/>
                <a:ea typeface="Courier New"/>
              </a:rPr>
              <a:t>o</a:t>
            </a:r>
            <a:r>
              <a:rPr lang="en-US" altLang="zh-CN" sz="2200" spc="-175" dirty="0">
                <a:solidFill>
                  <a:srgbClr val="000000"/>
                </a:solidFill>
                <a:latin typeface="Courier New"/>
                <a:cs typeface="Courier New"/>
              </a:rPr>
              <a:t> </a:t>
            </a:r>
            <a:r>
              <a:rPr lang="en-US" altLang="zh-CN" sz="2200" dirty="0">
                <a:solidFill>
                  <a:srgbClr val="000000"/>
                </a:solidFill>
                <a:latin typeface="Calibri"/>
                <a:ea typeface="Calibri"/>
              </a:rPr>
              <a:t>Cần</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phối</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hợp</a:t>
            </a:r>
            <a:r>
              <a:rPr lang="en-US" altLang="zh-CN" sz="2200" spc="-69" dirty="0">
                <a:solidFill>
                  <a:srgbClr val="000000"/>
                </a:solidFill>
                <a:latin typeface="Calibri"/>
                <a:cs typeface="Calibri"/>
              </a:rPr>
              <a:t> </a:t>
            </a:r>
            <a:r>
              <a:rPr lang="en-US" altLang="zh-CN" sz="2200" dirty="0">
                <a:solidFill>
                  <a:srgbClr val="000000"/>
                </a:solidFill>
                <a:latin typeface="Calibri"/>
                <a:ea typeface="Calibri"/>
              </a:rPr>
              <a:t>với</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thuốc</a:t>
            </a:r>
            <a:r>
              <a:rPr lang="en-US" altLang="zh-CN" sz="2200" spc="-69" dirty="0">
                <a:solidFill>
                  <a:srgbClr val="000000"/>
                </a:solidFill>
                <a:latin typeface="Calibri"/>
                <a:cs typeface="Calibri"/>
              </a:rPr>
              <a:t> </a:t>
            </a:r>
            <a:r>
              <a:rPr lang="en-US" altLang="zh-CN" sz="2200" dirty="0">
                <a:solidFill>
                  <a:srgbClr val="000000"/>
                </a:solidFill>
                <a:latin typeface="Calibri"/>
                <a:ea typeface="Calibri"/>
              </a:rPr>
              <a:t>kháng</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SR</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có</a:t>
            </a:r>
            <a:r>
              <a:rPr lang="en-US" altLang="zh-CN" sz="2200" spc="-69" dirty="0">
                <a:solidFill>
                  <a:srgbClr val="000000"/>
                </a:solidFill>
                <a:latin typeface="Calibri"/>
                <a:cs typeface="Calibri"/>
              </a:rPr>
              <a:t> </a:t>
            </a:r>
            <a:r>
              <a:rPr lang="en-US" altLang="zh-CN" sz="2200" dirty="0">
                <a:solidFill>
                  <a:srgbClr val="000000"/>
                </a:solidFill>
                <a:latin typeface="Calibri"/>
                <a:ea typeface="Calibri"/>
              </a:rPr>
              <a:t>tác</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dụng</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kéo</a:t>
            </a:r>
            <a:r>
              <a:rPr lang="en-US" altLang="zh-CN" sz="2200" spc="-69" dirty="0">
                <a:solidFill>
                  <a:srgbClr val="000000"/>
                </a:solidFill>
                <a:latin typeface="Calibri"/>
                <a:cs typeface="Calibri"/>
              </a:rPr>
              <a:t> </a:t>
            </a:r>
            <a:r>
              <a:rPr lang="en-US" altLang="zh-CN" sz="2200" dirty="0">
                <a:solidFill>
                  <a:srgbClr val="000000"/>
                </a:solidFill>
                <a:latin typeface="Calibri"/>
                <a:ea typeface="Calibri"/>
              </a:rPr>
              <a:t>dài</a:t>
            </a:r>
            <a:r>
              <a:rPr lang="en-US" altLang="zh-CN" sz="2200" spc="-64" dirty="0">
                <a:solidFill>
                  <a:srgbClr val="000000"/>
                </a:solidFill>
                <a:latin typeface="Calibri"/>
                <a:cs typeface="Calibri"/>
              </a:rPr>
              <a:t> </a:t>
            </a:r>
            <a:r>
              <a:rPr lang="en-US" altLang="zh-CN" sz="2200" dirty="0">
                <a:solidFill>
                  <a:srgbClr val="000000"/>
                </a:solidFill>
                <a:latin typeface="Calibri"/>
                <a:ea typeface="Calibri"/>
              </a:rPr>
              <a:t>(amodiaquine,</a:t>
            </a:r>
            <a:r>
              <a:rPr lang="en-US" altLang="zh-CN" sz="2200" spc="-69" dirty="0">
                <a:solidFill>
                  <a:srgbClr val="000000"/>
                </a:solidFill>
                <a:latin typeface="Calibri"/>
                <a:cs typeface="Calibri"/>
              </a:rPr>
              <a:t> </a:t>
            </a:r>
            <a:r>
              <a:rPr lang="en-US" altLang="zh-CN" sz="2200" dirty="0">
                <a:solidFill>
                  <a:srgbClr val="000000"/>
                </a:solidFill>
                <a:latin typeface="Calibri"/>
                <a:ea typeface="Calibri"/>
              </a:rPr>
              <a:t>mefloquine,</a:t>
            </a:r>
          </a:p>
          <a:p>
            <a:pPr marL="457200" indent="228599" hangingPunct="0">
              <a:lnSpc>
                <a:spcPct val="120833"/>
              </a:lnSpc>
            </a:pPr>
            <a:r>
              <a:rPr lang="en-US" altLang="zh-CN" sz="2200" dirty="0">
                <a:solidFill>
                  <a:srgbClr val="000000"/>
                </a:solidFill>
                <a:latin typeface="Calibri"/>
                <a:ea typeface="Calibri"/>
              </a:rPr>
              <a:t>lumefantrine,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piperaquine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pyronaridine)</a:t>
            </a:r>
            <a:r>
              <a:rPr lang="en-US" altLang="zh-CN" sz="2200" dirty="0">
                <a:solidFill>
                  <a:srgbClr val="000000"/>
                </a:solidFill>
                <a:latin typeface="Calibri"/>
                <a:cs typeface="Calibri"/>
              </a:rPr>
              <a:t> </a:t>
            </a:r>
            <a:r>
              <a:rPr lang="en-US" altLang="zh-CN" sz="2200" dirty="0">
                <a:solidFill>
                  <a:srgbClr val="000000"/>
                </a:solidFill>
                <a:latin typeface="Wingdings"/>
                <a:ea typeface="Wingdings"/>
              </a:rPr>
              <a:t>à</a:t>
            </a:r>
            <a:r>
              <a:rPr lang="en-US" altLang="zh-CN" sz="2200" dirty="0">
                <a:solidFill>
                  <a:srgbClr val="000000"/>
                </a:solidFill>
                <a:latin typeface="Calibri"/>
                <a:ea typeface="Calibri"/>
              </a:rPr>
              <a:t>ngăn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tái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phát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thất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bại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điều</a:t>
            </a:r>
            <a:r>
              <a:rPr lang="en-US" altLang="zh-CN" sz="2200" spc="80" dirty="0">
                <a:solidFill>
                  <a:srgbClr val="000000"/>
                </a:solidFill>
                <a:latin typeface="Calibri"/>
                <a:cs typeface="Calibri"/>
              </a:rPr>
              <a:t> </a:t>
            </a:r>
            <a:r>
              <a:rPr lang="en-US" altLang="zh-CN" sz="2200" dirty="0">
                <a:solidFill>
                  <a:srgbClr val="000000"/>
                </a:solidFill>
                <a:latin typeface="Calibri"/>
                <a:ea typeface="Calibri"/>
              </a:rPr>
              <a:t>trị</a:t>
            </a:r>
            <a:r>
              <a:rPr lang="en-US" altLang="zh-CN" sz="2200" dirty="0">
                <a:solidFill>
                  <a:srgbClr val="000000"/>
                </a:solidFill>
                <a:latin typeface="Calibri"/>
                <a:cs typeface="Calibri"/>
              </a:rPr>
              <a:t> </a:t>
            </a:r>
            <a:r>
              <a:t/>
            </a:r>
            <a:br/>
            <a:r>
              <a:rPr lang="en-US" altLang="zh-CN" sz="2200" dirty="0">
                <a:solidFill>
                  <a:srgbClr val="000000"/>
                </a:solidFill>
                <a:latin typeface="Courier New"/>
                <a:ea typeface="Courier New"/>
              </a:rPr>
              <a:t>o</a:t>
            </a:r>
            <a:r>
              <a:rPr lang="en-US" altLang="zh-CN" sz="2200" spc="-200" dirty="0">
                <a:solidFill>
                  <a:srgbClr val="000000"/>
                </a:solidFill>
                <a:latin typeface="Courier New"/>
                <a:cs typeface="Courier New"/>
              </a:rPr>
              <a:t> </a:t>
            </a:r>
            <a:r>
              <a:rPr lang="en-US" altLang="zh-CN" sz="2200" dirty="0">
                <a:solidFill>
                  <a:srgbClr val="000000"/>
                </a:solidFill>
                <a:latin typeface="Calibri"/>
                <a:ea typeface="Calibri"/>
              </a:rPr>
              <a:t>Điều</a:t>
            </a:r>
            <a:r>
              <a:rPr lang="en-US" altLang="zh-CN" sz="2200" spc="-80" dirty="0">
                <a:solidFill>
                  <a:srgbClr val="000000"/>
                </a:solidFill>
                <a:latin typeface="Calibri"/>
                <a:cs typeface="Calibri"/>
              </a:rPr>
              <a:t> </a:t>
            </a:r>
            <a:r>
              <a:rPr lang="en-US" altLang="zh-CN" sz="2200" dirty="0">
                <a:solidFill>
                  <a:srgbClr val="000000"/>
                </a:solidFill>
                <a:latin typeface="Calibri"/>
                <a:ea typeface="Calibri"/>
              </a:rPr>
              <a:t>trị</a:t>
            </a:r>
            <a:r>
              <a:rPr lang="en-US" altLang="zh-CN" sz="2200" spc="-75" dirty="0">
                <a:solidFill>
                  <a:srgbClr val="000000"/>
                </a:solidFill>
                <a:latin typeface="Calibri"/>
                <a:cs typeface="Calibri"/>
              </a:rPr>
              <a:t> </a:t>
            </a:r>
            <a:r>
              <a:rPr lang="en-US" altLang="zh-CN" sz="2200" dirty="0">
                <a:solidFill>
                  <a:srgbClr val="000000"/>
                </a:solidFill>
                <a:latin typeface="Calibri"/>
                <a:ea typeface="Calibri"/>
              </a:rPr>
              <a:t>phối</a:t>
            </a:r>
            <a:r>
              <a:rPr lang="en-US" altLang="zh-CN" sz="2200" spc="-80" dirty="0">
                <a:solidFill>
                  <a:srgbClr val="000000"/>
                </a:solidFill>
                <a:latin typeface="Calibri"/>
                <a:cs typeface="Calibri"/>
              </a:rPr>
              <a:t> </a:t>
            </a:r>
            <a:r>
              <a:rPr lang="en-US" altLang="zh-CN" sz="2200" dirty="0">
                <a:solidFill>
                  <a:srgbClr val="000000"/>
                </a:solidFill>
                <a:latin typeface="Calibri"/>
                <a:ea typeface="Calibri"/>
              </a:rPr>
              <a:t>hợp</a:t>
            </a:r>
            <a:r>
              <a:rPr lang="en-US" altLang="zh-CN" sz="2200" spc="-75" dirty="0">
                <a:solidFill>
                  <a:srgbClr val="000000"/>
                </a:solidFill>
                <a:latin typeface="Calibri"/>
                <a:cs typeface="Calibri"/>
              </a:rPr>
              <a:t> </a:t>
            </a:r>
            <a:r>
              <a:rPr lang="en-US" altLang="zh-CN" sz="2200" dirty="0">
                <a:solidFill>
                  <a:srgbClr val="000000"/>
                </a:solidFill>
                <a:latin typeface="Calibri"/>
                <a:ea typeface="Calibri"/>
              </a:rPr>
              <a:t>có</a:t>
            </a:r>
            <a:r>
              <a:rPr lang="en-US" altLang="zh-CN" sz="2200" spc="-80" dirty="0">
                <a:solidFill>
                  <a:srgbClr val="000000"/>
                </a:solidFill>
                <a:latin typeface="Calibri"/>
                <a:cs typeface="Calibri"/>
              </a:rPr>
              <a:t> </a:t>
            </a:r>
            <a:r>
              <a:rPr lang="en-US" altLang="zh-CN" sz="2200" dirty="0">
                <a:solidFill>
                  <a:srgbClr val="000000"/>
                </a:solidFill>
                <a:latin typeface="Calibri"/>
                <a:ea typeface="Calibri"/>
              </a:rPr>
              <a:t>artemisinin</a:t>
            </a:r>
            <a:r>
              <a:rPr lang="en-US" altLang="zh-CN" sz="2200" spc="-75" dirty="0">
                <a:solidFill>
                  <a:srgbClr val="000000"/>
                </a:solidFill>
                <a:latin typeface="Calibri"/>
                <a:cs typeface="Calibri"/>
              </a:rPr>
              <a:t> </a:t>
            </a:r>
            <a:r>
              <a:rPr lang="en-US" altLang="zh-CN" sz="2200" dirty="0">
                <a:solidFill>
                  <a:srgbClr val="000000"/>
                </a:solidFill>
                <a:latin typeface="Calibri"/>
                <a:ea typeface="Calibri"/>
              </a:rPr>
              <a:t>(ACTs-</a:t>
            </a:r>
            <a:r>
              <a:rPr lang="en-US" altLang="zh-CN" sz="2200" spc="-75" dirty="0">
                <a:solidFill>
                  <a:srgbClr val="000000"/>
                </a:solidFill>
                <a:latin typeface="Calibri"/>
                <a:cs typeface="Calibri"/>
              </a:rPr>
              <a:t> </a:t>
            </a:r>
            <a:r>
              <a:rPr lang="en-US" altLang="zh-CN" sz="2200" dirty="0">
                <a:solidFill>
                  <a:srgbClr val="000000"/>
                </a:solidFill>
                <a:latin typeface="Calibri"/>
                <a:ea typeface="Calibri"/>
              </a:rPr>
              <a:t>Artemisinin</a:t>
            </a:r>
            <a:r>
              <a:rPr lang="en-US" altLang="zh-CN" sz="2200" spc="-80" dirty="0">
                <a:solidFill>
                  <a:srgbClr val="000000"/>
                </a:solidFill>
                <a:latin typeface="Calibri"/>
                <a:cs typeface="Calibri"/>
              </a:rPr>
              <a:t> </a:t>
            </a:r>
            <a:r>
              <a:rPr lang="en-US" altLang="zh-CN" sz="2200" dirty="0">
                <a:solidFill>
                  <a:srgbClr val="000000"/>
                </a:solidFill>
                <a:latin typeface="Calibri"/>
                <a:ea typeface="Calibri"/>
              </a:rPr>
              <a:t>combinaLon</a:t>
            </a:r>
            <a:r>
              <a:rPr lang="en-US" altLang="zh-CN" sz="2200" spc="-80" dirty="0">
                <a:solidFill>
                  <a:srgbClr val="000000"/>
                </a:solidFill>
                <a:latin typeface="Calibri"/>
                <a:cs typeface="Calibri"/>
              </a:rPr>
              <a:t> </a:t>
            </a:r>
            <a:r>
              <a:rPr lang="en-US" altLang="zh-CN" sz="2200" dirty="0">
                <a:solidFill>
                  <a:srgbClr val="000000"/>
                </a:solidFill>
                <a:latin typeface="Calibri"/>
                <a:ea typeface="Calibri"/>
              </a:rPr>
              <a:t>theraphies)</a:t>
            </a:r>
            <a:r>
              <a:rPr lang="en-US" altLang="zh-CN" sz="2200" dirty="0">
                <a:solidFill>
                  <a:srgbClr val="000000"/>
                </a:solidFill>
                <a:latin typeface="Calibri"/>
                <a:cs typeface="Calibri"/>
              </a:rPr>
              <a:t> </a:t>
            </a:r>
            <a:r>
              <a:t/>
            </a:r>
            <a:br/>
            <a:r>
              <a:rPr lang="en-US" altLang="zh-CN" sz="2200" dirty="0">
                <a:solidFill>
                  <a:srgbClr val="000000"/>
                </a:solidFill>
                <a:latin typeface="Calibri"/>
                <a:ea typeface="Calibri"/>
              </a:rPr>
              <a:t>Đông</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Nam</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Á</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Việt</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Nam:</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phối</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hợp</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dihydroartemisinin</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piperaquine</a:t>
            </a:r>
            <a:r>
              <a:rPr lang="en-US" altLang="zh-CN" sz="2200" spc="-35" dirty="0">
                <a:solidFill>
                  <a:srgbClr val="000000"/>
                </a:solidFill>
                <a:latin typeface="Calibri"/>
                <a:cs typeface="Calibri"/>
              </a:rPr>
              <a:t> </a:t>
            </a:r>
            <a:r>
              <a:rPr lang="en-US" altLang="zh-CN" sz="2200" dirty="0">
                <a:solidFill>
                  <a:srgbClr val="000000"/>
                </a:solidFill>
                <a:latin typeface="Calibri"/>
                <a:ea typeface="Calibri"/>
              </a:rPr>
              <a:t>(DHA-PPQ)</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Box 241"/>
          <p:cNvSpPr txBox="1"/>
          <p:nvPr/>
        </p:nvSpPr>
        <p:spPr>
          <a:xfrm>
            <a:off x="929638" y="566880"/>
            <a:ext cx="10701213" cy="5828801"/>
          </a:xfrm>
          <a:prstGeom prst="rect">
            <a:avLst/>
          </a:prstGeom>
          <a:noFill/>
        </p:spPr>
        <p:txBody>
          <a:bodyPr wrap="square" lIns="0" tIns="0" rIns="0" bIns="0" rtlCol="0">
            <a:spAutoFit/>
          </a:bodyPr>
          <a:lstStyle/>
          <a:p>
            <a:pPr marL="0" indent="4459923">
              <a:lnSpc>
                <a:spcPct val="101250"/>
              </a:lnSpc>
            </a:pPr>
            <a:r>
              <a:rPr lang="en-US" altLang="zh-CN" sz="3150" b="1" spc="-30" dirty="0">
                <a:solidFill>
                  <a:srgbClr val="FE0000"/>
                </a:solidFill>
                <a:latin typeface="Calibri"/>
                <a:ea typeface="Calibri"/>
              </a:rPr>
              <a:t>ĐI</a:t>
            </a:r>
            <a:r>
              <a:rPr lang="en-US" altLang="zh-CN" sz="3150" b="1" spc="-40" dirty="0">
                <a:solidFill>
                  <a:srgbClr val="FE0000"/>
                </a:solidFill>
                <a:latin typeface="Calibri"/>
                <a:ea typeface="Calibri"/>
              </a:rPr>
              <a:t>Ề</a:t>
            </a:r>
            <a:r>
              <a:rPr lang="en-US" altLang="zh-CN" sz="3150" b="1" spc="-45" dirty="0">
                <a:solidFill>
                  <a:srgbClr val="FE0000"/>
                </a:solidFill>
                <a:latin typeface="Calibri"/>
                <a:ea typeface="Calibri"/>
              </a:rPr>
              <a:t>U</a:t>
            </a:r>
            <a:r>
              <a:rPr lang="en-US" altLang="zh-CN" sz="3150" b="1" spc="15" dirty="0">
                <a:solidFill>
                  <a:srgbClr val="FE0000"/>
                </a:solidFill>
                <a:latin typeface="Calibri"/>
                <a:cs typeface="Calibri"/>
              </a:rPr>
              <a:t> </a:t>
            </a:r>
            <a:r>
              <a:rPr lang="en-US" altLang="zh-CN" sz="3150" b="1" spc="-34" dirty="0">
                <a:solidFill>
                  <a:srgbClr val="FE0000"/>
                </a:solidFill>
                <a:latin typeface="Calibri"/>
                <a:ea typeface="Calibri"/>
              </a:rPr>
              <a:t>TR</a:t>
            </a:r>
            <a:r>
              <a:rPr lang="en-US" altLang="zh-CN" sz="3150" b="1" spc="-25" dirty="0">
                <a:solidFill>
                  <a:srgbClr val="FE0000"/>
                </a:solidFill>
                <a:latin typeface="Calibri"/>
                <a:ea typeface="Calibri"/>
              </a:rPr>
              <a:t>Ị</a:t>
            </a:r>
          </a:p>
          <a:p>
            <a:pPr>
              <a:lnSpc>
                <a:spcPts val="819"/>
              </a:lnSpc>
            </a:pPr>
            <a:endParaRPr lang="en-US" dirty="0" smtClean="0"/>
          </a:p>
          <a:p>
            <a:pPr marL="0" indent="914399">
              <a:lnSpc>
                <a:spcPct val="101666"/>
              </a:lnSpc>
            </a:pPr>
            <a:r>
              <a:rPr lang="en-US" altLang="zh-CN" sz="2000" dirty="0">
                <a:solidFill>
                  <a:srgbClr val="FE0000"/>
                </a:solidFill>
                <a:latin typeface="Wingdings"/>
                <a:ea typeface="Wingdings"/>
              </a:rPr>
              <a:t>Ø</a:t>
            </a:r>
            <a:r>
              <a:rPr lang="en-US" altLang="zh-CN" sz="2000" b="1" dirty="0">
                <a:solidFill>
                  <a:srgbClr val="FE0000"/>
                </a:solidFill>
                <a:latin typeface="Calibri"/>
                <a:ea typeface="Calibri"/>
              </a:rPr>
              <a:t>Sốt</a:t>
            </a:r>
            <a:r>
              <a:rPr lang="en-US" altLang="zh-CN" sz="2000" b="1" dirty="0">
                <a:solidFill>
                  <a:srgbClr val="FE0000"/>
                </a:solidFill>
                <a:latin typeface="Calibri"/>
                <a:cs typeface="Calibri"/>
              </a:rPr>
              <a:t> </a:t>
            </a:r>
            <a:r>
              <a:rPr lang="en-US" altLang="zh-CN" sz="2000" b="1" dirty="0">
                <a:solidFill>
                  <a:srgbClr val="FE0000"/>
                </a:solidFill>
                <a:latin typeface="Calibri"/>
                <a:ea typeface="Calibri"/>
              </a:rPr>
              <a:t>rét</a:t>
            </a:r>
            <a:r>
              <a:rPr lang="en-US" altLang="zh-CN" sz="2000" b="1" dirty="0">
                <a:solidFill>
                  <a:srgbClr val="FE0000"/>
                </a:solidFill>
                <a:latin typeface="Calibri"/>
                <a:cs typeface="Calibri"/>
              </a:rPr>
              <a:t> </a:t>
            </a:r>
            <a:r>
              <a:rPr lang="en-US" altLang="zh-CN" sz="2000" b="1" dirty="0">
                <a:solidFill>
                  <a:srgbClr val="FE0000"/>
                </a:solidFill>
                <a:latin typeface="Calibri"/>
                <a:ea typeface="Calibri"/>
              </a:rPr>
              <a:t>cơn</a:t>
            </a:r>
            <a:r>
              <a:rPr lang="en-US" altLang="zh-CN" sz="2000" b="1" dirty="0">
                <a:solidFill>
                  <a:srgbClr val="FE0000"/>
                </a:solidFill>
                <a:latin typeface="Calibri"/>
                <a:cs typeface="Calibri"/>
              </a:rPr>
              <a:t> </a:t>
            </a:r>
            <a:r>
              <a:rPr lang="en-US" altLang="zh-CN" sz="2000" b="1" dirty="0">
                <a:solidFill>
                  <a:srgbClr val="FE0000"/>
                </a:solidFill>
                <a:latin typeface="Calibri"/>
                <a:ea typeface="Calibri"/>
              </a:rPr>
              <a:t>do</a:t>
            </a:r>
            <a:r>
              <a:rPr lang="en-US" altLang="zh-CN" sz="2000" b="1" dirty="0">
                <a:solidFill>
                  <a:srgbClr val="FE0000"/>
                </a:solidFill>
                <a:latin typeface="Calibri"/>
                <a:cs typeface="Calibri"/>
              </a:rPr>
              <a:t> </a:t>
            </a:r>
            <a:r>
              <a:rPr lang="en-US" altLang="zh-CN" sz="2000" b="1" i="1" dirty="0">
                <a:solidFill>
                  <a:srgbClr val="FE0000"/>
                </a:solidFill>
                <a:latin typeface="Calibri"/>
                <a:ea typeface="Calibri"/>
              </a:rPr>
              <a:t>Plasmodium</a:t>
            </a:r>
            <a:r>
              <a:rPr lang="en-US" altLang="zh-CN" sz="2000" b="1" i="1" dirty="0">
                <a:solidFill>
                  <a:srgbClr val="FE0000"/>
                </a:solidFill>
                <a:latin typeface="Calibri"/>
                <a:cs typeface="Calibri"/>
              </a:rPr>
              <a:t> </a:t>
            </a:r>
            <a:r>
              <a:rPr lang="en-US" altLang="zh-CN" sz="2000" b="1" i="1" dirty="0">
                <a:solidFill>
                  <a:srgbClr val="FE0000"/>
                </a:solidFill>
                <a:latin typeface="Calibri"/>
                <a:ea typeface="Calibri"/>
              </a:rPr>
              <a:t>falciparum</a:t>
            </a:r>
            <a:r>
              <a:rPr lang="en-US" altLang="zh-CN" sz="2000" b="1" i="1" dirty="0">
                <a:solidFill>
                  <a:srgbClr val="FE0000"/>
                </a:solidFill>
                <a:latin typeface="Calibri"/>
                <a:cs typeface="Calibri"/>
              </a:rPr>
              <a:t> </a:t>
            </a:r>
            <a:r>
              <a:rPr lang="en-US" altLang="zh-CN" sz="2000" b="1" dirty="0">
                <a:solidFill>
                  <a:srgbClr val="FE0000"/>
                </a:solidFill>
                <a:latin typeface="Calibri"/>
                <a:ea typeface="Calibri"/>
              </a:rPr>
              <a:t>-</a:t>
            </a:r>
            <a:r>
              <a:rPr lang="en-US" altLang="zh-CN" sz="2000" b="1" dirty="0">
                <a:solidFill>
                  <a:srgbClr val="FE0000"/>
                </a:solidFill>
                <a:latin typeface="Calibri"/>
                <a:cs typeface="Calibri"/>
              </a:rPr>
              <a:t> </a:t>
            </a:r>
            <a:r>
              <a:rPr lang="en-US" altLang="zh-CN" sz="2000" dirty="0">
                <a:solidFill>
                  <a:srgbClr val="000000"/>
                </a:solidFill>
                <a:latin typeface="Calibri"/>
                <a:ea typeface="Calibri"/>
              </a:rPr>
              <a:t>Thuốc</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thay</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thế:</a:t>
            </a:r>
          </a:p>
          <a:p>
            <a:pPr>
              <a:lnSpc>
                <a:spcPts val="869"/>
              </a:lnSpc>
            </a:pPr>
            <a:endParaRPr lang="en-US" dirty="0" smtClean="0"/>
          </a:p>
          <a:p>
            <a:pPr marL="0">
              <a:lnSpc>
                <a:spcPct val="101666"/>
              </a:lnSpc>
            </a:pPr>
            <a:r>
              <a:rPr lang="en-US" altLang="zh-CN" sz="2000" dirty="0">
                <a:solidFill>
                  <a:srgbClr val="000000"/>
                </a:solidFill>
                <a:latin typeface="Arial"/>
                <a:ea typeface="Arial"/>
              </a:rPr>
              <a:t>•</a:t>
            </a:r>
            <a:r>
              <a:rPr lang="en-US" altLang="zh-CN" sz="2000" spc="15" dirty="0">
                <a:solidFill>
                  <a:srgbClr val="000000"/>
                </a:solidFill>
                <a:latin typeface="Arial"/>
                <a:cs typeface="Arial"/>
              </a:rPr>
              <a:t> </a:t>
            </a:r>
            <a:r>
              <a:rPr lang="en-US" altLang="zh-CN" sz="2000" dirty="0">
                <a:solidFill>
                  <a:srgbClr val="000000"/>
                </a:solidFill>
                <a:latin typeface="Calibri"/>
                <a:ea typeface="Calibri"/>
              </a:rPr>
              <a:t>Phối</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hợp</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quinine</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doxycycline</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(hoặc</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tetracycline,</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clindamycine)</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khi</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kháng</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thuốc,</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có</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KSTSR</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lại</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trong</a:t>
            </a:r>
          </a:p>
          <a:p>
            <a:pPr marL="0" indent="228600">
              <a:lnSpc>
                <a:spcPct val="101666"/>
              </a:lnSpc>
              <a:spcBef>
                <a:spcPts val="245"/>
              </a:spcBef>
            </a:pPr>
            <a:r>
              <a:rPr lang="en-US" altLang="zh-CN" sz="2000" dirty="0">
                <a:solidFill>
                  <a:srgbClr val="000000"/>
                </a:solidFill>
                <a:latin typeface="Calibri"/>
                <a:ea typeface="Calibri"/>
              </a:rPr>
              <a:t>vòng</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14</a:t>
            </a:r>
            <a:r>
              <a:rPr lang="en-US" altLang="zh-CN" sz="2000" spc="-125" dirty="0">
                <a:solidFill>
                  <a:srgbClr val="000000"/>
                </a:solidFill>
                <a:latin typeface="Calibri"/>
                <a:cs typeface="Calibri"/>
              </a:rPr>
              <a:t> </a:t>
            </a:r>
            <a:r>
              <a:rPr lang="en-US" altLang="zh-CN" sz="2000" dirty="0">
                <a:solidFill>
                  <a:srgbClr val="000000"/>
                </a:solidFill>
                <a:latin typeface="Calibri"/>
                <a:ea typeface="Calibri"/>
              </a:rPr>
              <a:t>ngày</a:t>
            </a:r>
          </a:p>
          <a:p>
            <a:pPr>
              <a:lnSpc>
                <a:spcPts val="964"/>
              </a:lnSpc>
            </a:pPr>
            <a:endParaRPr lang="en-US" dirty="0" smtClean="0"/>
          </a:p>
          <a:p>
            <a:pPr marL="0">
              <a:lnSpc>
                <a:spcPct val="101666"/>
              </a:lnSpc>
            </a:pPr>
            <a:r>
              <a:rPr lang="en-US" altLang="zh-CN" sz="2000" dirty="0">
                <a:solidFill>
                  <a:srgbClr val="000000"/>
                </a:solidFill>
                <a:latin typeface="Arial"/>
                <a:ea typeface="Arial"/>
              </a:rPr>
              <a:t>•</a:t>
            </a:r>
            <a:r>
              <a:rPr lang="en-US" altLang="zh-CN" sz="2000" spc="25" dirty="0">
                <a:solidFill>
                  <a:srgbClr val="000000"/>
                </a:solidFill>
                <a:latin typeface="Arial"/>
                <a:cs typeface="Arial"/>
              </a:rPr>
              <a:t> </a:t>
            </a:r>
            <a:r>
              <a:rPr lang="en-US" altLang="zh-CN" sz="2000" dirty="0">
                <a:solidFill>
                  <a:srgbClr val="000000"/>
                </a:solidFill>
                <a:latin typeface="Calibri"/>
                <a:ea typeface="Calibri"/>
              </a:rPr>
              <a:t>Quinine:</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vị</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đắng</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và</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gây</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tác</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dụng</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phụ</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ở</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đường</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Têu</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hoá,</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hội</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chứng</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quinine</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hay</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cinchonism</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(buồn</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nôn,</a:t>
            </a:r>
          </a:p>
          <a:p>
            <a:pPr marL="0" indent="228600">
              <a:lnSpc>
                <a:spcPct val="101666"/>
              </a:lnSpc>
              <a:spcBef>
                <a:spcPts val="270"/>
              </a:spcBef>
            </a:pPr>
            <a:r>
              <a:rPr lang="en-US" altLang="zh-CN" sz="2000" dirty="0">
                <a:solidFill>
                  <a:srgbClr val="000000"/>
                </a:solidFill>
                <a:latin typeface="Calibri"/>
                <a:ea typeface="Calibri"/>
              </a:rPr>
              <a:t>nôn</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ói,</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sợ</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ánh</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sáng,</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ù</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tai,</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giảm</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thính</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lực),</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an</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toàn</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cho</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phụ</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nữ</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có</a:t>
            </a:r>
            <a:r>
              <a:rPr lang="en-US" altLang="zh-CN" sz="2000" spc="-69" dirty="0">
                <a:solidFill>
                  <a:srgbClr val="000000"/>
                </a:solidFill>
                <a:latin typeface="Calibri"/>
                <a:cs typeface="Calibri"/>
              </a:rPr>
              <a:t> </a:t>
            </a:r>
            <a:r>
              <a:rPr lang="en-US" altLang="zh-CN" sz="2000" dirty="0">
                <a:solidFill>
                  <a:srgbClr val="000000"/>
                </a:solidFill>
                <a:latin typeface="Calibri"/>
                <a:ea typeface="Calibri"/>
              </a:rPr>
              <a:t>thai</a:t>
            </a:r>
          </a:p>
          <a:p>
            <a:pPr>
              <a:lnSpc>
                <a:spcPts val="844"/>
              </a:lnSpc>
            </a:pPr>
            <a:endParaRPr lang="en-US" dirty="0" smtClean="0"/>
          </a:p>
          <a:p>
            <a:pPr marL="0">
              <a:lnSpc>
                <a:spcPct val="101666"/>
              </a:lnSpc>
            </a:pPr>
            <a:r>
              <a:rPr lang="en-US" altLang="zh-CN" sz="2000" dirty="0">
                <a:solidFill>
                  <a:srgbClr val="000000"/>
                </a:solidFill>
                <a:latin typeface="Arial"/>
                <a:ea typeface="Arial"/>
              </a:rPr>
              <a:t>•</a:t>
            </a:r>
            <a:r>
              <a:rPr lang="en-US" altLang="zh-CN" sz="2000" spc="75" dirty="0">
                <a:solidFill>
                  <a:srgbClr val="000000"/>
                </a:solidFill>
                <a:latin typeface="Arial"/>
                <a:cs typeface="Arial"/>
              </a:rPr>
              <a:t> </a:t>
            </a:r>
            <a:r>
              <a:rPr lang="en-US" altLang="zh-CN" sz="2000" dirty="0">
                <a:solidFill>
                  <a:srgbClr val="000000"/>
                </a:solidFill>
                <a:latin typeface="Calibri"/>
                <a:ea typeface="Calibri"/>
              </a:rPr>
              <a:t>Doxycycline:</a:t>
            </a:r>
            <a:r>
              <a:rPr lang="en-US" altLang="zh-CN" sz="2000" spc="64" dirty="0">
                <a:solidFill>
                  <a:srgbClr val="000000"/>
                </a:solidFill>
                <a:latin typeface="Calibri"/>
                <a:cs typeface="Calibri"/>
              </a:rPr>
              <a:t> </a:t>
            </a:r>
            <a:r>
              <a:rPr lang="en-US" altLang="zh-CN" sz="2000" dirty="0">
                <a:solidFill>
                  <a:srgbClr val="000000"/>
                </a:solidFill>
                <a:latin typeface="Calibri"/>
                <a:ea typeface="Calibri"/>
              </a:rPr>
              <a:t>tác</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dụng</a:t>
            </a:r>
            <a:r>
              <a:rPr lang="en-US" altLang="zh-CN" sz="2000" spc="64" dirty="0">
                <a:solidFill>
                  <a:srgbClr val="000000"/>
                </a:solidFill>
                <a:latin typeface="Calibri"/>
                <a:cs typeface="Calibri"/>
              </a:rPr>
              <a:t> </a:t>
            </a:r>
            <a:r>
              <a:rPr lang="en-US" altLang="zh-CN" sz="2000" dirty="0">
                <a:solidFill>
                  <a:srgbClr val="000000"/>
                </a:solidFill>
                <a:latin typeface="Calibri"/>
                <a:ea typeface="Calibri"/>
              </a:rPr>
              <a:t>phụ</a:t>
            </a:r>
            <a:r>
              <a:rPr lang="en-US" altLang="zh-CN" sz="2000" spc="64" dirty="0">
                <a:solidFill>
                  <a:srgbClr val="000000"/>
                </a:solidFill>
                <a:latin typeface="Calibri"/>
                <a:cs typeface="Calibri"/>
              </a:rPr>
              <a:t> </a:t>
            </a:r>
            <a:r>
              <a:rPr lang="en-US" altLang="zh-CN" sz="2000" dirty="0">
                <a:solidFill>
                  <a:srgbClr val="000000"/>
                </a:solidFill>
                <a:latin typeface="Calibri"/>
                <a:ea typeface="Calibri"/>
              </a:rPr>
              <a:t>ở</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đường</a:t>
            </a:r>
            <a:r>
              <a:rPr lang="en-US" altLang="zh-CN" sz="2000" spc="64" dirty="0">
                <a:solidFill>
                  <a:srgbClr val="000000"/>
                </a:solidFill>
                <a:latin typeface="Calibri"/>
                <a:cs typeface="Calibri"/>
              </a:rPr>
              <a:t> </a:t>
            </a:r>
            <a:r>
              <a:rPr lang="en-US" altLang="zh-CN" sz="2000" dirty="0">
                <a:solidFill>
                  <a:srgbClr val="000000"/>
                </a:solidFill>
                <a:latin typeface="Calibri"/>
                <a:ea typeface="Calibri"/>
              </a:rPr>
              <a:t>Têu</a:t>
            </a:r>
            <a:r>
              <a:rPr lang="en-US" altLang="zh-CN" sz="2000" spc="64" dirty="0">
                <a:solidFill>
                  <a:srgbClr val="000000"/>
                </a:solidFill>
                <a:latin typeface="Calibri"/>
                <a:cs typeface="Calibri"/>
              </a:rPr>
              <a:t> </a:t>
            </a:r>
            <a:r>
              <a:rPr lang="en-US" altLang="zh-CN" sz="2000" dirty="0">
                <a:solidFill>
                  <a:srgbClr val="000000"/>
                </a:solidFill>
                <a:latin typeface="Calibri"/>
                <a:ea typeface="Calibri"/>
              </a:rPr>
              <a:t>hoá</a:t>
            </a:r>
          </a:p>
          <a:p>
            <a:pPr>
              <a:lnSpc>
                <a:spcPts val="964"/>
              </a:lnSpc>
            </a:pPr>
            <a:endParaRPr lang="en-US" dirty="0" smtClean="0"/>
          </a:p>
          <a:p>
            <a:pPr marL="0">
              <a:lnSpc>
                <a:spcPct val="101666"/>
              </a:lnSpc>
            </a:pPr>
            <a:r>
              <a:rPr lang="en-US" altLang="zh-CN" sz="2000" dirty="0">
                <a:solidFill>
                  <a:srgbClr val="000000"/>
                </a:solidFill>
                <a:latin typeface="Arial"/>
                <a:ea typeface="Arial"/>
              </a:rPr>
              <a:t>•</a:t>
            </a:r>
            <a:r>
              <a:rPr lang="en-US" altLang="zh-CN" sz="2000" dirty="0">
                <a:solidFill>
                  <a:srgbClr val="000000"/>
                </a:solidFill>
                <a:latin typeface="Arial"/>
                <a:cs typeface="Arial"/>
              </a:rPr>
              <a:t>  </a:t>
            </a:r>
            <a:r>
              <a:rPr lang="en-US" altLang="zh-CN" sz="2000" dirty="0">
                <a:solidFill>
                  <a:srgbClr val="000000"/>
                </a:solidFill>
                <a:latin typeface="Calibri"/>
                <a:ea typeface="Calibri"/>
              </a:rPr>
              <a:t>Tetracycline:</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không</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sử</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dụng</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cho</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phụ</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nữ</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có</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thai</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và</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trẻ</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&lt;</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8</a:t>
            </a:r>
            <a:r>
              <a:rPr lang="en-US" altLang="zh-CN" sz="2000" spc="100" dirty="0">
                <a:solidFill>
                  <a:srgbClr val="000000"/>
                </a:solidFill>
                <a:latin typeface="Calibri"/>
                <a:cs typeface="Calibri"/>
              </a:rPr>
              <a:t> </a:t>
            </a:r>
            <a:r>
              <a:rPr lang="en-US" altLang="zh-CN" sz="2000" dirty="0">
                <a:solidFill>
                  <a:srgbClr val="000000"/>
                </a:solidFill>
                <a:latin typeface="Calibri"/>
                <a:ea typeface="Calibri"/>
              </a:rPr>
              <a:t>tuổi</a:t>
            </a:r>
          </a:p>
          <a:p>
            <a:pPr>
              <a:lnSpc>
                <a:spcPts val="844"/>
              </a:lnSpc>
            </a:pPr>
            <a:endParaRPr lang="en-US" dirty="0" smtClean="0"/>
          </a:p>
          <a:p>
            <a:pPr marL="0">
              <a:lnSpc>
                <a:spcPct val="101666"/>
              </a:lnSpc>
            </a:pPr>
            <a:r>
              <a:rPr lang="en-US" altLang="zh-CN" sz="2000" dirty="0">
                <a:solidFill>
                  <a:srgbClr val="000000"/>
                </a:solidFill>
                <a:latin typeface="Arial"/>
                <a:ea typeface="Arial"/>
              </a:rPr>
              <a:t>•</a:t>
            </a:r>
            <a:r>
              <a:rPr lang="en-US" altLang="zh-CN" sz="2000" spc="30" dirty="0">
                <a:solidFill>
                  <a:srgbClr val="000000"/>
                </a:solidFill>
                <a:latin typeface="Arial"/>
                <a:cs typeface="Arial"/>
              </a:rPr>
              <a:t> </a:t>
            </a:r>
            <a:r>
              <a:rPr lang="en-US" altLang="zh-CN" sz="2000" dirty="0">
                <a:solidFill>
                  <a:srgbClr val="000000"/>
                </a:solidFill>
                <a:latin typeface="Calibri"/>
                <a:ea typeface="Calibri"/>
              </a:rPr>
              <a:t>Clindamycine</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có</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thể</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thay</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thế</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doxycycline</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hay</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tetracycline</a:t>
            </a:r>
          </a:p>
          <a:p>
            <a:pPr>
              <a:lnSpc>
                <a:spcPts val="869"/>
              </a:lnSpc>
            </a:pPr>
            <a:endParaRPr lang="en-US" dirty="0" smtClean="0"/>
          </a:p>
          <a:p>
            <a:pPr marL="0">
              <a:lnSpc>
                <a:spcPct val="101666"/>
              </a:lnSpc>
            </a:pPr>
            <a:r>
              <a:rPr lang="en-US" altLang="zh-CN" sz="2000" spc="34" dirty="0">
                <a:solidFill>
                  <a:srgbClr val="000000"/>
                </a:solidFill>
                <a:latin typeface="Arial"/>
                <a:ea typeface="Arial"/>
              </a:rPr>
              <a:t>•</a:t>
            </a:r>
            <a:r>
              <a:rPr lang="en-US" altLang="zh-CN" sz="2000" spc="30" dirty="0">
                <a:solidFill>
                  <a:srgbClr val="000000"/>
                </a:solidFill>
                <a:latin typeface="Arial"/>
                <a:cs typeface="Arial"/>
              </a:rPr>
              <a:t> </a:t>
            </a:r>
            <a:r>
              <a:rPr lang="en-US" altLang="zh-CN" sz="2000" spc="44" dirty="0">
                <a:solidFill>
                  <a:srgbClr val="000000"/>
                </a:solidFill>
                <a:latin typeface="Calibri"/>
                <a:ea typeface="Calibri"/>
              </a:rPr>
              <a:t>Liều</a:t>
            </a:r>
            <a:r>
              <a:rPr lang="en-US" altLang="zh-CN" sz="2000" spc="30" dirty="0">
                <a:solidFill>
                  <a:srgbClr val="000000"/>
                </a:solidFill>
                <a:latin typeface="Calibri"/>
                <a:cs typeface="Calibri"/>
              </a:rPr>
              <a:t> </a:t>
            </a:r>
            <a:r>
              <a:rPr lang="en-US" altLang="zh-CN" sz="2000" spc="50" dirty="0">
                <a:solidFill>
                  <a:srgbClr val="000000"/>
                </a:solidFill>
                <a:latin typeface="Calibri"/>
                <a:ea typeface="Calibri"/>
              </a:rPr>
              <a:t>lượng</a:t>
            </a:r>
          </a:p>
          <a:p>
            <a:pPr>
              <a:lnSpc>
                <a:spcPts val="939"/>
              </a:lnSpc>
            </a:pPr>
            <a:endParaRPr lang="en-US" dirty="0" smtClean="0"/>
          </a:p>
          <a:p>
            <a:pPr marL="0" indent="457199">
              <a:lnSpc>
                <a:spcPct val="101666"/>
              </a:lnSpc>
            </a:pPr>
            <a:r>
              <a:rPr lang="en-US" altLang="zh-CN" sz="2000" dirty="0">
                <a:solidFill>
                  <a:srgbClr val="000000"/>
                </a:solidFill>
                <a:latin typeface="Calibri"/>
                <a:ea typeface="Calibri"/>
              </a:rPr>
              <a:t>Quinine</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30</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mg/kg/ngày</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chia</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3</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lần</a:t>
            </a:r>
            <a:r>
              <a:rPr lang="en-US" altLang="zh-CN" sz="2000" spc="104" dirty="0">
                <a:solidFill>
                  <a:srgbClr val="000000"/>
                </a:solidFill>
                <a:latin typeface="Calibri"/>
                <a:cs typeface="Calibri"/>
              </a:rPr>
              <a:t> </a:t>
            </a:r>
            <a:r>
              <a:rPr lang="en-US" altLang="zh-CN" sz="2000" dirty="0">
                <a:solidFill>
                  <a:srgbClr val="000000"/>
                </a:solidFill>
                <a:latin typeface="Calibri"/>
                <a:ea typeface="Calibri"/>
              </a:rPr>
              <a:t>uống/ngày</a:t>
            </a:r>
          </a:p>
          <a:p>
            <a:pPr>
              <a:lnSpc>
                <a:spcPts val="869"/>
              </a:lnSpc>
            </a:pPr>
            <a:endParaRPr lang="en-US" dirty="0" smtClean="0"/>
          </a:p>
          <a:p>
            <a:pPr marL="457199" hangingPunct="0">
              <a:lnSpc>
                <a:spcPct val="136666"/>
              </a:lnSpc>
            </a:pPr>
            <a:r>
              <a:rPr lang="en-US" altLang="zh-CN" sz="2000" dirty="0">
                <a:solidFill>
                  <a:srgbClr val="000000"/>
                </a:solidFill>
                <a:latin typeface="Calibri"/>
                <a:ea typeface="Calibri"/>
              </a:rPr>
              <a:t>va</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Tetracycline</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2</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3</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g/ngày</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chia</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4</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lần</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uống/ngày</a:t>
            </a:r>
            <a:r>
              <a:rPr lang="en-US" altLang="zh-CN" sz="2000" dirty="0">
                <a:solidFill>
                  <a:srgbClr val="000000"/>
                </a:solidFill>
                <a:latin typeface="Calibri"/>
                <a:cs typeface="Calibri"/>
              </a:rPr>
              <a:t> </a:t>
            </a:r>
            <a:r>
              <a:t/>
            </a:r>
            <a:br/>
            <a:r>
              <a:rPr lang="en-US" altLang="zh-CN" sz="2000" dirty="0">
                <a:solidFill>
                  <a:srgbClr val="000000"/>
                </a:solidFill>
                <a:latin typeface="Calibri"/>
                <a:ea typeface="Calibri"/>
              </a:rPr>
              <a:t>hoặc</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Doxycyclin</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3mg/kg/ngày</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chia</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2</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lần</a:t>
            </a:r>
            <a:r>
              <a:rPr lang="en-US" altLang="zh-CN" sz="2000" spc="-64" dirty="0">
                <a:solidFill>
                  <a:srgbClr val="000000"/>
                </a:solidFill>
                <a:latin typeface="Calibri"/>
                <a:cs typeface="Calibri"/>
              </a:rPr>
              <a:t> </a:t>
            </a:r>
            <a:r>
              <a:rPr lang="en-US" altLang="zh-CN" sz="2000" dirty="0">
                <a:solidFill>
                  <a:srgbClr val="000000"/>
                </a:solidFill>
                <a:latin typeface="Calibri"/>
                <a:ea typeface="Calibri"/>
              </a:rPr>
              <a:t>uống/ngày</a:t>
            </a:r>
          </a:p>
          <a:p>
            <a:pPr marL="0">
              <a:lnSpc>
                <a:spcPct val="101666"/>
              </a:lnSpc>
              <a:spcBef>
                <a:spcPts val="135"/>
              </a:spcBef>
            </a:pPr>
            <a:r>
              <a:rPr lang="en-US" altLang="zh-CN" sz="2000" dirty="0">
                <a:solidFill>
                  <a:srgbClr val="000000"/>
                </a:solidFill>
                <a:latin typeface="Arial"/>
                <a:ea typeface="Arial"/>
              </a:rPr>
              <a:t>•</a:t>
            </a:r>
            <a:r>
              <a:rPr lang="en-US" altLang="zh-CN" sz="2000" spc="64" dirty="0">
                <a:solidFill>
                  <a:srgbClr val="000000"/>
                </a:solidFill>
                <a:latin typeface="Arial"/>
                <a:cs typeface="Arial"/>
              </a:rPr>
              <a:t> </a:t>
            </a:r>
            <a:r>
              <a:rPr lang="en-US" altLang="zh-CN" sz="2000" dirty="0">
                <a:solidFill>
                  <a:srgbClr val="000000"/>
                </a:solidFill>
                <a:latin typeface="Calibri"/>
                <a:ea typeface="Calibri"/>
              </a:rPr>
              <a:t>Thời</a:t>
            </a:r>
            <a:r>
              <a:rPr lang="en-US" altLang="zh-CN" sz="2000" spc="50" dirty="0">
                <a:solidFill>
                  <a:srgbClr val="000000"/>
                </a:solidFill>
                <a:latin typeface="Calibri"/>
                <a:cs typeface="Calibri"/>
              </a:rPr>
              <a:t> </a:t>
            </a:r>
            <a:r>
              <a:rPr lang="en-US" altLang="zh-CN" sz="2000" dirty="0">
                <a:solidFill>
                  <a:srgbClr val="000000"/>
                </a:solidFill>
                <a:latin typeface="Calibri"/>
                <a:ea typeface="Calibri"/>
              </a:rPr>
              <a:t>gian</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điều</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trị</a:t>
            </a:r>
            <a:r>
              <a:rPr lang="en-US" altLang="zh-CN" sz="2000" spc="50" dirty="0">
                <a:solidFill>
                  <a:srgbClr val="000000"/>
                </a:solidFill>
                <a:latin typeface="Calibri"/>
                <a:cs typeface="Calibri"/>
              </a:rPr>
              <a:t> </a:t>
            </a:r>
            <a:r>
              <a:rPr lang="en-US" altLang="zh-CN" sz="2000" dirty="0">
                <a:solidFill>
                  <a:srgbClr val="000000"/>
                </a:solidFill>
                <a:latin typeface="Calibri"/>
                <a:ea typeface="Calibri"/>
              </a:rPr>
              <a:t>7</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ngày.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Picture 249"/>
          <p:cNvPicPr>
            <a:picLocks noChangeAspect="1"/>
          </p:cNvPicPr>
          <p:nvPr/>
        </p:nvPicPr>
        <p:blipFill>
          <a:blip r:embed="rId2"/>
          <a:stretch>
            <a:fillRect/>
          </a:stretch>
        </p:blipFill>
        <p:spPr>
          <a:xfrm>
            <a:off x="220979" y="144780"/>
            <a:ext cx="746760" cy="670560"/>
          </a:xfrm>
          <a:prstGeom prst="rect">
            <a:avLst/>
          </a:prstGeom>
        </p:spPr>
      </p:pic>
      <p:sp>
        <p:nvSpPr>
          <p:cNvPr id="2" name="TextBox 249"/>
          <p:cNvSpPr txBox="1"/>
          <p:nvPr/>
        </p:nvSpPr>
        <p:spPr>
          <a:xfrm>
            <a:off x="5258593" y="485857"/>
            <a:ext cx="1802158" cy="575627"/>
          </a:xfrm>
          <a:prstGeom prst="rect">
            <a:avLst/>
          </a:prstGeom>
          <a:noFill/>
        </p:spPr>
        <p:txBody>
          <a:bodyPr wrap="square" lIns="0" tIns="0" rIns="0" bIns="0" rtlCol="0">
            <a:spAutoFit/>
          </a:bodyPr>
          <a:lstStyle/>
          <a:p>
            <a:pPr marL="0">
              <a:lnSpc>
                <a:spcPct val="102083"/>
              </a:lnSpc>
            </a:pPr>
            <a:r>
              <a:rPr lang="en-US" altLang="zh-CN" sz="3700" b="1" spc="-20" dirty="0">
                <a:solidFill>
                  <a:srgbClr val="FE0000"/>
                </a:solidFill>
                <a:latin typeface="Calibri"/>
                <a:ea typeface="Calibri"/>
              </a:rPr>
              <a:t>ĐI</a:t>
            </a:r>
            <a:r>
              <a:rPr lang="en-US" altLang="zh-CN" sz="3700" b="1" spc="-25" dirty="0">
                <a:solidFill>
                  <a:srgbClr val="FE0000"/>
                </a:solidFill>
                <a:latin typeface="Calibri"/>
                <a:ea typeface="Calibri"/>
              </a:rPr>
              <a:t>ỀU</a:t>
            </a:r>
            <a:r>
              <a:rPr lang="en-US" altLang="zh-CN" sz="3700" b="1" spc="20" dirty="0">
                <a:solidFill>
                  <a:srgbClr val="FE0000"/>
                </a:solidFill>
                <a:latin typeface="Calibri"/>
                <a:cs typeface="Calibri"/>
              </a:rPr>
              <a:t> </a:t>
            </a:r>
            <a:r>
              <a:rPr lang="en-US" altLang="zh-CN" sz="3700" b="1" spc="-25" dirty="0">
                <a:solidFill>
                  <a:srgbClr val="FE0000"/>
                </a:solidFill>
                <a:latin typeface="Calibri"/>
                <a:ea typeface="Calibri"/>
              </a:rPr>
              <a:t>TR</a:t>
            </a:r>
            <a:r>
              <a:rPr lang="en-US" altLang="zh-CN" sz="3700" b="1" spc="-10" dirty="0">
                <a:solidFill>
                  <a:srgbClr val="FE0000"/>
                </a:solidFill>
                <a:latin typeface="Calibri"/>
                <a:ea typeface="Calibri"/>
              </a:rPr>
              <a:t>Ị</a:t>
            </a:r>
          </a:p>
        </p:txBody>
      </p:sp>
      <p:sp>
        <p:nvSpPr>
          <p:cNvPr id="250" name="TextBox 250"/>
          <p:cNvSpPr txBox="1"/>
          <p:nvPr/>
        </p:nvSpPr>
        <p:spPr>
          <a:xfrm>
            <a:off x="997818" y="1151289"/>
            <a:ext cx="7904906" cy="3432247"/>
          </a:xfrm>
          <a:prstGeom prst="rect">
            <a:avLst/>
          </a:prstGeom>
          <a:noFill/>
        </p:spPr>
        <p:txBody>
          <a:bodyPr wrap="square" lIns="0" tIns="0" rIns="0" bIns="0" rtlCol="0">
            <a:spAutoFit/>
          </a:bodyPr>
          <a:lstStyle/>
          <a:p>
            <a:pPr marL="0" indent="457199">
              <a:lnSpc>
                <a:spcPct val="101666"/>
              </a:lnSpc>
            </a:pPr>
            <a:r>
              <a:rPr lang="en-US" altLang="zh-CN" sz="2200" dirty="0">
                <a:solidFill>
                  <a:srgbClr val="FE0000"/>
                </a:solidFill>
                <a:latin typeface="Wingdings"/>
                <a:ea typeface="Wingdings"/>
              </a:rPr>
              <a:t>Ø</a:t>
            </a:r>
            <a:r>
              <a:rPr lang="en-US" altLang="zh-CN" sz="2200" b="1" dirty="0">
                <a:solidFill>
                  <a:srgbClr val="FE0000"/>
                </a:solidFill>
                <a:latin typeface="Calibri"/>
                <a:ea typeface="Calibri"/>
              </a:rPr>
              <a:t>Sốt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rét</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nặng,</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có</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biến</a:t>
            </a:r>
            <a:r>
              <a:rPr lang="en-US" altLang="zh-CN" sz="2200" b="1" spc="15" dirty="0">
                <a:solidFill>
                  <a:srgbClr val="FE0000"/>
                </a:solidFill>
                <a:latin typeface="Calibri"/>
                <a:cs typeface="Calibri"/>
              </a:rPr>
              <a:t> </a:t>
            </a:r>
            <a:r>
              <a:rPr lang="en-US" altLang="zh-CN" sz="2200" b="1" dirty="0">
                <a:solidFill>
                  <a:srgbClr val="FE0000"/>
                </a:solidFill>
                <a:latin typeface="Calibri"/>
                <a:ea typeface="Calibri"/>
              </a:rPr>
              <a:t>chứng</a:t>
            </a:r>
          </a:p>
          <a:p>
            <a:pPr>
              <a:lnSpc>
                <a:spcPts val="505"/>
              </a:lnSpc>
            </a:pPr>
            <a:endParaRPr lang="en-US" dirty="0" smtClean="0"/>
          </a:p>
          <a:p>
            <a:pPr marL="0" indent="914399">
              <a:lnSpc>
                <a:spcPct val="101666"/>
              </a:lnSpc>
            </a:pPr>
            <a:r>
              <a:rPr lang="en-US" altLang="zh-CN" sz="2400" dirty="0">
                <a:solidFill>
                  <a:srgbClr val="000000"/>
                </a:solidFill>
                <a:latin typeface="Arial"/>
                <a:ea typeface="Arial"/>
              </a:rPr>
              <a:t>•</a:t>
            </a:r>
            <a:r>
              <a:rPr lang="en-US" altLang="zh-CN" sz="2400" spc="55" dirty="0">
                <a:solidFill>
                  <a:srgbClr val="000000"/>
                </a:solidFill>
                <a:latin typeface="Arial"/>
                <a:cs typeface="Arial"/>
              </a:rPr>
              <a:t> </a:t>
            </a:r>
            <a:r>
              <a:rPr lang="en-US" altLang="zh-CN" sz="2400" b="1" dirty="0">
                <a:solidFill>
                  <a:srgbClr val="000000"/>
                </a:solidFill>
                <a:latin typeface="Calibri"/>
                <a:ea typeface="Calibri"/>
              </a:rPr>
              <a:t>Nguyên</a:t>
            </a:r>
            <a:r>
              <a:rPr lang="en-US" altLang="zh-CN" sz="2400" b="1" spc="44" dirty="0">
                <a:solidFill>
                  <a:srgbClr val="000000"/>
                </a:solidFill>
                <a:latin typeface="Calibri"/>
                <a:cs typeface="Calibri"/>
              </a:rPr>
              <a:t> </a:t>
            </a:r>
            <a:r>
              <a:rPr lang="en-US" altLang="zh-CN" sz="2400" b="1" dirty="0">
                <a:solidFill>
                  <a:srgbClr val="000000"/>
                </a:solidFill>
                <a:latin typeface="Calibri"/>
                <a:ea typeface="Calibri"/>
              </a:rPr>
              <a:t>tắc</a:t>
            </a:r>
            <a:r>
              <a:rPr lang="en-US" altLang="zh-CN" sz="2400" b="1" spc="44" dirty="0">
                <a:solidFill>
                  <a:srgbClr val="000000"/>
                </a:solidFill>
                <a:latin typeface="Calibri"/>
                <a:cs typeface="Calibri"/>
              </a:rPr>
              <a:t> </a:t>
            </a:r>
            <a:r>
              <a:rPr lang="en-US" altLang="zh-CN" sz="2400" b="1" dirty="0">
                <a:solidFill>
                  <a:srgbClr val="000000"/>
                </a:solidFill>
                <a:latin typeface="Calibri"/>
                <a:ea typeface="Calibri"/>
              </a:rPr>
              <a:t>xư</a:t>
            </a:r>
            <a:r>
              <a:rPr lang="en-US" altLang="zh-CN" sz="2400" b="1" spc="44" dirty="0">
                <a:solidFill>
                  <a:srgbClr val="000000"/>
                </a:solidFill>
                <a:latin typeface="Calibri"/>
                <a:cs typeface="Calibri"/>
              </a:rPr>
              <a:t> </a:t>
            </a:r>
            <a:r>
              <a:rPr lang="en-US" altLang="zh-CN" sz="2400" b="1" dirty="0">
                <a:solidFill>
                  <a:srgbClr val="000000"/>
                </a:solidFill>
                <a:latin typeface="Calibri"/>
                <a:ea typeface="Calibri"/>
              </a:rPr>
              <a:t>trí</a:t>
            </a:r>
          </a:p>
          <a:p>
            <a:pPr>
              <a:lnSpc>
                <a:spcPts val="575"/>
              </a:lnSpc>
            </a:pPr>
            <a:endParaRPr lang="en-US" dirty="0" smtClean="0"/>
          </a:p>
          <a:p>
            <a:pPr marL="0">
              <a:lnSpc>
                <a:spcPct val="101666"/>
              </a:lnSpc>
            </a:pP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Chẩn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đoán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sớm</a:t>
            </a:r>
          </a:p>
          <a:p>
            <a:pPr>
              <a:lnSpc>
                <a:spcPts val="480"/>
              </a:lnSpc>
            </a:pPr>
            <a:endParaRPr lang="en-US" dirty="0" smtClean="0"/>
          </a:p>
          <a:p>
            <a:pPr marL="0">
              <a:lnSpc>
                <a:spcPct val="101666"/>
              </a:lnSpc>
            </a:pP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Đánh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nhanh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mức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nặng</a:t>
            </a:r>
          </a:p>
          <a:p>
            <a:pPr>
              <a:lnSpc>
                <a:spcPts val="575"/>
              </a:lnSpc>
            </a:pPr>
            <a:endParaRPr lang="en-US" dirty="0" smtClean="0"/>
          </a:p>
          <a:p>
            <a:pPr marL="0">
              <a:lnSpc>
                <a:spcPct val="101666"/>
              </a:lnSpc>
            </a:pPr>
            <a:r>
              <a:rPr lang="en-US" altLang="zh-CN" sz="2400" dirty="0">
                <a:solidFill>
                  <a:srgbClr val="000000"/>
                </a:solidFill>
                <a:latin typeface="Calibri"/>
                <a:ea typeface="Calibri"/>
              </a:rPr>
              <a:t>-</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đặc</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hiệu</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chống</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sớm.</a:t>
            </a:r>
          </a:p>
          <a:p>
            <a:pPr>
              <a:lnSpc>
                <a:spcPts val="550"/>
              </a:lnSpc>
            </a:pPr>
            <a:endParaRPr lang="en-US" dirty="0" smtClean="0"/>
          </a:p>
          <a:p>
            <a:pPr marL="0" hangingPunct="0">
              <a:lnSpc>
                <a:spcPct val="121249"/>
              </a:lnSpc>
            </a:pPr>
            <a:r>
              <a:rPr lang="en-US" altLang="zh-CN" sz="2400" dirty="0">
                <a:solidFill>
                  <a:srgbClr val="000000"/>
                </a:solidFill>
                <a:latin typeface="Calibri"/>
                <a:ea typeface="Calibri"/>
              </a:rPr>
              <a:t>-</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triệu</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chứng</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biến</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chứng</a:t>
            </a:r>
            <a:r>
              <a:rPr lang="en-US" altLang="zh-CN" sz="2400" spc="55"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dirty="0">
                <a:solidFill>
                  <a:srgbClr val="000000"/>
                </a:solidFill>
                <a:latin typeface="Calibri"/>
                <a:cs typeface="Calibri"/>
              </a:rPr>
              <a:t> </a:t>
            </a:r>
            <a:r>
              <a:t/>
            </a:r>
            <a:br/>
            <a:r>
              <a:rPr lang="en-US" altLang="zh-CN" sz="2400" dirty="0">
                <a:solidFill>
                  <a:srgbClr val="000000"/>
                </a:solidFill>
                <a:latin typeface="Calibri"/>
                <a:ea typeface="Calibri"/>
              </a:rPr>
              <a:t>-</a:t>
            </a:r>
            <a:r>
              <a:rPr lang="en-US" altLang="zh-CN" sz="2400" spc="120" dirty="0">
                <a:solidFill>
                  <a:srgbClr val="000000"/>
                </a:solidFill>
                <a:latin typeface="Calibri"/>
                <a:cs typeface="Calibri"/>
              </a:rPr>
              <a:t> </a:t>
            </a:r>
            <a:r>
              <a:rPr lang="en-US" altLang="zh-CN" sz="2400" dirty="0">
                <a:solidFill>
                  <a:srgbClr val="000000"/>
                </a:solidFill>
                <a:latin typeface="Calibri"/>
                <a:ea typeface="Calibri"/>
              </a:rPr>
              <a:t>Chăm</a:t>
            </a:r>
            <a:r>
              <a:rPr lang="en-US" altLang="zh-CN" sz="2400" spc="125" dirty="0">
                <a:solidFill>
                  <a:srgbClr val="000000"/>
                </a:solidFill>
                <a:latin typeface="Calibri"/>
                <a:cs typeface="Calibri"/>
              </a:rPr>
              <a:t> </a:t>
            </a:r>
            <a:r>
              <a:rPr lang="en-US" altLang="zh-CN" sz="2400" dirty="0">
                <a:solidFill>
                  <a:srgbClr val="000000"/>
                </a:solidFill>
                <a:latin typeface="Calibri"/>
                <a:ea typeface="Calibri"/>
              </a:rPr>
              <a:t>sóc</a:t>
            </a:r>
            <a:r>
              <a:rPr lang="en-US" altLang="zh-CN" sz="2400" spc="125"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125" dirty="0">
                <a:solidFill>
                  <a:srgbClr val="000000"/>
                </a:solidFill>
                <a:latin typeface="Calibri"/>
                <a:cs typeface="Calibri"/>
              </a:rPr>
              <a:t> </a:t>
            </a:r>
            <a:r>
              <a:rPr lang="en-US" altLang="zh-CN" sz="2400" dirty="0">
                <a:solidFill>
                  <a:srgbClr val="000000"/>
                </a:solidFill>
                <a:latin typeface="Calibri"/>
                <a:ea typeface="Calibri"/>
              </a:rPr>
              <a:t>dưỡng</a:t>
            </a:r>
          </a:p>
          <a:p>
            <a:pPr marL="0">
              <a:lnSpc>
                <a:spcPct val="101666"/>
              </a:lnSpc>
            </a:pPr>
            <a:r>
              <a:rPr lang="en-US" altLang="zh-CN" sz="2400" dirty="0">
                <a:solidFill>
                  <a:srgbClr val="000000"/>
                </a:solidFill>
                <a:latin typeface="Calibri"/>
                <a:ea typeface="Calibri"/>
              </a:rPr>
              <a: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Tránh</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những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không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cần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thiết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va</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hại</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cho</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nhân.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7"/>
          <p:cNvPicPr>
            <a:picLocks noChangeAspect="1"/>
          </p:cNvPicPr>
          <p:nvPr/>
        </p:nvPicPr>
        <p:blipFill>
          <a:blip r:embed="rId3"/>
          <a:stretch>
            <a:fillRect/>
          </a:stretch>
        </p:blipFill>
        <p:spPr>
          <a:xfrm>
            <a:off x="220979" y="144780"/>
            <a:ext cx="746760" cy="670560"/>
          </a:xfrm>
          <a:prstGeom prst="rect">
            <a:avLst/>
          </a:prstGeom>
        </p:spPr>
      </p:pic>
      <p:sp>
        <p:nvSpPr>
          <p:cNvPr id="2" name="TextBox 17"/>
          <p:cNvSpPr txBox="1"/>
          <p:nvPr/>
        </p:nvSpPr>
        <p:spPr>
          <a:xfrm>
            <a:off x="929639" y="440137"/>
            <a:ext cx="10553119" cy="5469280"/>
          </a:xfrm>
          <a:prstGeom prst="rect">
            <a:avLst/>
          </a:prstGeom>
          <a:noFill/>
        </p:spPr>
        <p:txBody>
          <a:bodyPr wrap="square" lIns="0" tIns="0" rIns="0" bIns="0" rtlCol="0">
            <a:spAutoFit/>
          </a:bodyPr>
          <a:lstStyle/>
          <a:p>
            <a:pPr marL="0" indent="3111341">
              <a:lnSpc>
                <a:spcPct val="102083"/>
              </a:lnSpc>
            </a:pPr>
            <a:r>
              <a:rPr lang="en-US" altLang="zh-CN" sz="3700" b="1" spc="-50" dirty="0">
                <a:solidFill>
                  <a:srgbClr val="FE0000"/>
                </a:solidFill>
                <a:latin typeface="Calibri"/>
                <a:ea typeface="Calibri"/>
              </a:rPr>
              <a:t>TÁC</a:t>
            </a:r>
            <a:r>
              <a:rPr lang="en-US" altLang="zh-CN" sz="3700" b="1" spc="-20" dirty="0">
                <a:solidFill>
                  <a:srgbClr val="FE0000"/>
                </a:solidFill>
                <a:latin typeface="Calibri"/>
                <a:cs typeface="Calibri"/>
              </a:rPr>
              <a:t> </a:t>
            </a:r>
            <a:r>
              <a:rPr lang="en-US" altLang="zh-CN" sz="3700" b="1" spc="-55" dirty="0">
                <a:solidFill>
                  <a:srgbClr val="FE0000"/>
                </a:solidFill>
                <a:latin typeface="Calibri"/>
                <a:ea typeface="Calibri"/>
              </a:rPr>
              <a:t>NHÂN</a:t>
            </a:r>
            <a:r>
              <a:rPr lang="en-US" altLang="zh-CN" sz="3700" b="1" spc="-20" dirty="0">
                <a:solidFill>
                  <a:srgbClr val="FE0000"/>
                </a:solidFill>
                <a:latin typeface="Calibri"/>
                <a:cs typeface="Calibri"/>
              </a:rPr>
              <a:t> </a:t>
            </a:r>
            <a:r>
              <a:rPr lang="en-US" altLang="zh-CN" sz="3700" b="1" spc="-55" dirty="0">
                <a:solidFill>
                  <a:srgbClr val="FE0000"/>
                </a:solidFill>
                <a:latin typeface="Calibri"/>
                <a:ea typeface="Calibri"/>
              </a:rPr>
              <a:t>GÂY</a:t>
            </a:r>
            <a:r>
              <a:rPr lang="en-US" altLang="zh-CN" sz="3700" b="1" spc="-25" dirty="0">
                <a:solidFill>
                  <a:srgbClr val="FE0000"/>
                </a:solidFill>
                <a:latin typeface="Calibri"/>
                <a:cs typeface="Calibri"/>
              </a:rPr>
              <a:t> </a:t>
            </a:r>
            <a:r>
              <a:rPr lang="en-US" altLang="zh-CN" sz="3700" b="1" spc="-50" dirty="0">
                <a:solidFill>
                  <a:srgbClr val="FE0000"/>
                </a:solidFill>
                <a:latin typeface="Calibri"/>
                <a:ea typeface="Calibri"/>
              </a:rPr>
              <a:t>BỆNH</a:t>
            </a:r>
          </a:p>
          <a:p>
            <a:pPr>
              <a:lnSpc>
                <a:spcPts val="1000"/>
              </a:lnSpc>
            </a:pPr>
            <a:endParaRPr lang="en-US" dirty="0" smtClean="0"/>
          </a:p>
          <a:p>
            <a:pPr>
              <a:lnSpc>
                <a:spcPts val="1000"/>
              </a:lnSpc>
            </a:pPr>
            <a:endParaRPr lang="en-US" dirty="0" smtClean="0"/>
          </a:p>
          <a:p>
            <a:pPr>
              <a:lnSpc>
                <a:spcPts val="1945"/>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85" dirty="0">
                <a:solidFill>
                  <a:srgbClr val="000000"/>
                </a:solidFill>
                <a:latin typeface="Arial"/>
                <a:cs typeface="Arial"/>
              </a:rPr>
              <a:t> </a:t>
            </a:r>
            <a:r>
              <a:rPr lang="en-US" altLang="zh-CN" sz="2400" dirty="0">
                <a:solidFill>
                  <a:srgbClr val="000000"/>
                </a:solidFill>
                <a:latin typeface="Calibri"/>
                <a:ea typeface="Calibri"/>
              </a:rPr>
              <a:t>5</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loại</a:t>
            </a:r>
            <a:r>
              <a:rPr lang="en-US" altLang="zh-CN" sz="2400" spc="-75" dirty="0">
                <a:solidFill>
                  <a:srgbClr val="000000"/>
                </a:solidFill>
                <a:latin typeface="Calibri"/>
                <a:cs typeface="Calibri"/>
              </a:rPr>
              <a:t> </a:t>
            </a:r>
            <a:r>
              <a:rPr lang="en-US" altLang="zh-CN" sz="2400" i="1" dirty="0">
                <a:solidFill>
                  <a:srgbClr val="000000"/>
                </a:solidFill>
                <a:latin typeface="Calibri"/>
                <a:ea typeface="Calibri"/>
              </a:rPr>
              <a:t>Plasmodium</a:t>
            </a:r>
            <a:r>
              <a:rPr lang="en-US" altLang="zh-CN" sz="2400" i="1" spc="-69"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người</a:t>
            </a:r>
            <a:r>
              <a:rPr lang="en-US" altLang="zh-CN" sz="2400" spc="-75" dirty="0">
                <a:solidFill>
                  <a:srgbClr val="000000"/>
                </a:solidFill>
                <a:latin typeface="Calibri"/>
                <a:cs typeface="Calibri"/>
              </a:rPr>
              <a:t> </a:t>
            </a:r>
            <a:r>
              <a:rPr lang="en-US" altLang="zh-CN" sz="2400" dirty="0">
                <a:solidFill>
                  <a:srgbClr val="000000"/>
                </a:solidFill>
                <a:latin typeface="Arial"/>
                <a:ea typeface="Arial"/>
              </a:rPr>
              <a:t>(</a:t>
            </a:r>
            <a:r>
              <a:rPr lang="en-US" altLang="zh-CN" sz="2400" b="1" i="1" dirty="0">
                <a:solidFill>
                  <a:srgbClr val="FE0000"/>
                </a:solidFill>
                <a:latin typeface="Calibri"/>
                <a:ea typeface="Calibri"/>
              </a:rPr>
              <a:t>P.</a:t>
            </a:r>
            <a:r>
              <a:rPr lang="en-US" altLang="zh-CN" sz="2400" b="1" i="1" spc="-69" dirty="0">
                <a:solidFill>
                  <a:srgbClr val="FE0000"/>
                </a:solidFill>
                <a:latin typeface="Calibri"/>
                <a:cs typeface="Calibri"/>
              </a:rPr>
              <a:t> </a:t>
            </a:r>
            <a:r>
              <a:rPr lang="en-US" altLang="zh-CN" sz="2400" b="1" i="1" dirty="0">
                <a:solidFill>
                  <a:srgbClr val="FE0000"/>
                </a:solidFill>
                <a:latin typeface="Calibri"/>
                <a:ea typeface="Calibri"/>
              </a:rPr>
              <a:t>falciparum</a:t>
            </a:r>
            <a:r>
              <a:rPr lang="en-US" altLang="zh-CN" sz="2400" i="1" dirty="0">
                <a:solidFill>
                  <a:srgbClr val="000000"/>
                </a:solidFill>
                <a:latin typeface="Calibri"/>
                <a:ea typeface="Calibri"/>
              </a:rPr>
              <a:t>,</a:t>
            </a:r>
            <a:r>
              <a:rPr lang="en-US" altLang="zh-CN" sz="2400" i="1" spc="-75"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69"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i="1" spc="-75"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75" dirty="0">
                <a:solidFill>
                  <a:srgbClr val="000000"/>
                </a:solidFill>
                <a:latin typeface="Calibri"/>
                <a:cs typeface="Calibri"/>
              </a:rPr>
              <a:t> </a:t>
            </a:r>
            <a:r>
              <a:rPr lang="en-US" altLang="zh-CN" sz="2400" i="1" dirty="0">
                <a:solidFill>
                  <a:srgbClr val="000000"/>
                </a:solidFill>
                <a:latin typeface="Calibri"/>
                <a:ea typeface="Calibri"/>
              </a:rPr>
              <a:t>malariae,</a:t>
            </a:r>
            <a:r>
              <a:rPr lang="en-US" altLang="zh-CN" sz="2400" i="1" spc="-69"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75" dirty="0">
                <a:solidFill>
                  <a:srgbClr val="000000"/>
                </a:solidFill>
                <a:latin typeface="Calibri"/>
                <a:cs typeface="Calibri"/>
              </a:rPr>
              <a:t> </a:t>
            </a:r>
            <a:r>
              <a:rPr lang="en-US" altLang="zh-CN" sz="2400" i="1" dirty="0">
                <a:solidFill>
                  <a:srgbClr val="000000"/>
                </a:solidFill>
                <a:latin typeface="Calibri"/>
                <a:ea typeface="Calibri"/>
              </a:rPr>
              <a:t>ovale</a:t>
            </a:r>
            <a:r>
              <a:rPr lang="en-US" altLang="zh-CN" sz="2400" dirty="0">
                <a:solidFill>
                  <a:srgbClr val="000000"/>
                </a:solidFill>
                <a:latin typeface="Calibri"/>
                <a:ea typeface="Calibri"/>
              </a:rPr>
              <a:t>,</a:t>
            </a:r>
            <a:r>
              <a:rPr lang="en-US" altLang="zh-CN" sz="2400" spc="-75" dirty="0">
                <a:solidFill>
                  <a:srgbClr val="000000"/>
                </a:solidFill>
                <a:latin typeface="Calibri"/>
                <a:cs typeface="Calibri"/>
              </a:rPr>
              <a:t> </a:t>
            </a:r>
            <a:r>
              <a:rPr lang="en-US" altLang="zh-CN" sz="2400" i="1" dirty="0">
                <a:solidFill>
                  <a:srgbClr val="000000"/>
                </a:solidFill>
                <a:latin typeface="Calibri"/>
                <a:ea typeface="Calibri"/>
              </a:rPr>
              <a:t>P.</a:t>
            </a:r>
          </a:p>
          <a:p>
            <a:pPr>
              <a:lnSpc>
                <a:spcPts val="1460"/>
              </a:lnSpc>
            </a:pPr>
            <a:endParaRPr lang="en-US" dirty="0" smtClean="0"/>
          </a:p>
          <a:p>
            <a:pPr marL="0" indent="228600">
              <a:lnSpc>
                <a:spcPct val="101666"/>
              </a:lnSpc>
            </a:pPr>
            <a:r>
              <a:rPr lang="en-US" altLang="zh-CN" sz="2400" i="1" dirty="0">
                <a:solidFill>
                  <a:srgbClr val="000000"/>
                </a:solidFill>
                <a:latin typeface="Calibri"/>
                <a:ea typeface="Calibri"/>
              </a:rPr>
              <a:t>knowlesi</a:t>
            </a:r>
            <a:r>
              <a:rPr lang="en-US" altLang="zh-CN" sz="2400" i="1" dirty="0">
                <a:solidFill>
                  <a:srgbClr val="000000"/>
                </a:solidFill>
                <a:latin typeface="Arial"/>
                <a:ea typeface="Arial"/>
              </a:rPr>
              <a:t>),</a:t>
            </a:r>
            <a:r>
              <a:rPr lang="en-US" altLang="zh-CN" sz="2400" i="1" dirty="0">
                <a:solidFill>
                  <a:srgbClr val="000000"/>
                </a:solidFill>
                <a:latin typeface="Arial"/>
                <a:cs typeface="Arial"/>
              </a:rPr>
              <a:t> </a:t>
            </a:r>
            <a:r>
              <a:rPr lang="en-US" altLang="zh-CN" sz="2400" i="1" dirty="0">
                <a:solidFill>
                  <a:srgbClr val="000000"/>
                </a:solidFill>
                <a:latin typeface="Calibri"/>
                <a:ea typeface="Calibri"/>
              </a:rPr>
              <a:t>phân</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bố</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theo</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vùn</a:t>
            </a:r>
            <a:r>
              <a:rPr lang="en-US" altLang="zh-CN" sz="2400" i="1" dirty="0">
                <a:solidFill>
                  <a:srgbClr val="000000"/>
                </a:solidFill>
                <a:latin typeface="Arial"/>
                <a:ea typeface="Arial"/>
              </a:rPr>
              <a:t>g</a:t>
            </a:r>
            <a:r>
              <a:rPr lang="en-US" altLang="zh-CN" sz="2400" i="1" dirty="0">
                <a:solidFill>
                  <a:srgbClr val="000000"/>
                </a:solidFill>
                <a:latin typeface="Arial"/>
                <a:cs typeface="Arial"/>
              </a:rPr>
              <a:t> </a:t>
            </a:r>
            <a:r>
              <a:rPr lang="en-US" altLang="zh-CN" sz="2400" i="1" dirty="0">
                <a:solidFill>
                  <a:srgbClr val="000000"/>
                </a:solidFill>
                <a:latin typeface="Calibri"/>
                <a:ea typeface="Calibri"/>
              </a:rPr>
              <a:t>khác</a:t>
            </a:r>
            <a:r>
              <a:rPr lang="en-US" altLang="zh-CN" sz="2400" i="1" spc="20" dirty="0">
                <a:solidFill>
                  <a:srgbClr val="000000"/>
                </a:solidFill>
                <a:latin typeface="Calibri"/>
                <a:cs typeface="Calibri"/>
              </a:rPr>
              <a:t> </a:t>
            </a:r>
            <a:r>
              <a:rPr lang="en-US" altLang="zh-CN" sz="2400" i="1" dirty="0">
                <a:solidFill>
                  <a:srgbClr val="000000"/>
                </a:solidFill>
                <a:latin typeface="Calibri"/>
                <a:ea typeface="Calibri"/>
              </a:rPr>
              <a:t>nhau.</a:t>
            </a:r>
          </a:p>
          <a:p>
            <a:pPr>
              <a:lnSpc>
                <a:spcPts val="1364"/>
              </a:lnSpc>
            </a:pPr>
            <a:endParaRPr lang="en-US" dirty="0" smtClean="0"/>
          </a:p>
          <a:p>
            <a:pPr marL="457200" hangingPunct="0">
              <a:lnSpc>
                <a:spcPct val="149166"/>
              </a:lnSpc>
            </a:pPr>
            <a:r>
              <a:rPr lang="en-US" altLang="zh-CN" sz="2400" dirty="0">
                <a:solidFill>
                  <a:srgbClr val="000000"/>
                </a:solidFill>
                <a:latin typeface="Courier New"/>
                <a:ea typeface="Courier New"/>
              </a:rPr>
              <a:t>o</a:t>
            </a:r>
            <a:r>
              <a:rPr lang="en-US" altLang="zh-CN" sz="2400" i="1" dirty="0">
                <a:solidFill>
                  <a:srgbClr val="000000"/>
                </a:solidFill>
                <a:latin typeface="Calibri"/>
                <a:ea typeface="Calibri"/>
              </a:rPr>
              <a:t>P.</a:t>
            </a:r>
            <a:r>
              <a:rPr lang="en-US" altLang="zh-CN" sz="2400" i="1" spc="10"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i="1" dirty="0">
                <a:solidFill>
                  <a:srgbClr val="000000"/>
                </a:solidFill>
                <a:latin typeface="Arial"/>
                <a:ea typeface="Arial"/>
              </a:rPr>
              <a:t>:</a:t>
            </a:r>
            <a:r>
              <a:rPr lang="en-US" altLang="zh-CN" sz="2400" i="1" spc="15" dirty="0">
                <a:solidFill>
                  <a:srgbClr val="000000"/>
                </a:solidFill>
                <a:latin typeface="Arial"/>
                <a:cs typeface="Arial"/>
              </a:rPr>
              <a:t> </a:t>
            </a:r>
            <a:r>
              <a:rPr lang="en-US" altLang="zh-CN" sz="2400" dirty="0">
                <a:solidFill>
                  <a:srgbClr val="000000"/>
                </a:solidFill>
                <a:latin typeface="Calibri"/>
                <a:ea typeface="Calibri"/>
              </a:rPr>
              <a:t>gây</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80%</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trường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hợp</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dirty="0">
                <a:solidFill>
                  <a:srgbClr val="000000"/>
                </a:solidFill>
                <a:latin typeface="Arial"/>
                <a:ea typeface="Arial"/>
              </a:rPr>
              <a:t>,</a:t>
            </a:r>
            <a:r>
              <a:rPr lang="en-US" altLang="zh-CN" sz="2400" spc="15" dirty="0">
                <a:solidFill>
                  <a:srgbClr val="000000"/>
                </a:solidFill>
                <a:latin typeface="Arial"/>
                <a:cs typeface="Arial"/>
              </a:rPr>
              <a:t> </a:t>
            </a:r>
            <a:r>
              <a:rPr lang="en-US" altLang="zh-CN" sz="2400" dirty="0">
                <a:solidFill>
                  <a:srgbClr val="000000"/>
                </a:solidFill>
                <a:latin typeface="Calibri"/>
                <a:ea typeface="Calibri"/>
              </a:rPr>
              <a:t>có</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LS</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tử</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vong.</a:t>
            </a:r>
            <a:r>
              <a:rPr lang="en-US" altLang="zh-CN" sz="2400" dirty="0">
                <a:solidFill>
                  <a:srgbClr val="000000"/>
                </a:solidFill>
                <a:latin typeface="Calibri"/>
                <a:cs typeface="Calibri"/>
              </a:rPr>
              <a:t> </a:t>
            </a:r>
            <a:r>
              <a:rPr lang="en-US" altLang="zh-CN" sz="2400" dirty="0">
                <a:solidFill>
                  <a:srgbClr val="000000"/>
                </a:solidFill>
                <a:latin typeface="Courier New"/>
                <a:ea typeface="Courier New"/>
              </a:rPr>
              <a:t>o</a:t>
            </a:r>
            <a:r>
              <a:rPr lang="en-US" altLang="zh-CN" sz="2400" i="1" dirty="0">
                <a:solidFill>
                  <a:srgbClr val="000000"/>
                </a:solidFill>
                <a:latin typeface="Calibri"/>
                <a:ea typeface="Calibri"/>
              </a:rPr>
              <a:t>P.</a:t>
            </a:r>
            <a:r>
              <a:rPr lang="en-US" altLang="zh-CN" sz="2400" i="1"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một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ít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nặng.</a:t>
            </a:r>
          </a:p>
          <a:p>
            <a:pPr marL="0">
              <a:lnSpc>
                <a:spcPct val="101666"/>
              </a:lnSpc>
            </a:pPr>
            <a:r>
              <a:rPr lang="en-US" altLang="zh-CN" sz="2400" dirty="0">
                <a:solidFill>
                  <a:srgbClr val="000000"/>
                </a:solidFill>
                <a:latin typeface="Arial"/>
                <a:ea typeface="Arial"/>
              </a:rPr>
              <a:t>•</a:t>
            </a:r>
            <a:r>
              <a:rPr lang="en-US" altLang="zh-CN" sz="2400" spc="-60" dirty="0">
                <a:solidFill>
                  <a:srgbClr val="000000"/>
                </a:solidFill>
                <a:latin typeface="Arial"/>
                <a:cs typeface="Arial"/>
              </a:rPr>
              <a:t> </a:t>
            </a:r>
            <a:r>
              <a:rPr lang="en-US" altLang="zh-CN" sz="2400" dirty="0">
                <a:solidFill>
                  <a:srgbClr val="000000"/>
                </a:solidFill>
                <a:latin typeface="Calibri"/>
                <a:ea typeface="Calibri"/>
              </a:rPr>
              <a:t>Việt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Nam:</a:t>
            </a:r>
            <a:r>
              <a:rPr lang="en-US" altLang="zh-CN" sz="2400" spc="-50"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50" dirty="0">
                <a:solidFill>
                  <a:srgbClr val="000000"/>
                </a:solidFill>
                <a:latin typeface="Calibri"/>
                <a:cs typeface="Calibri"/>
              </a:rPr>
              <a:t> </a:t>
            </a:r>
            <a:r>
              <a:rPr lang="en-US" altLang="zh-CN" sz="2400" i="1" dirty="0">
                <a:solidFill>
                  <a:srgbClr val="000000"/>
                </a:solidFill>
                <a:latin typeface="Calibri"/>
                <a:ea typeface="Calibri"/>
              </a:rPr>
              <a:t>falciparum</a:t>
            </a:r>
            <a:r>
              <a:rPr lang="en-US" altLang="zh-CN" sz="2400" i="1" spc="-50" dirty="0">
                <a:solidFill>
                  <a:srgbClr val="000000"/>
                </a:solidFill>
                <a:latin typeface="Calibri"/>
                <a:cs typeface="Calibri"/>
              </a:rPr>
              <a:t> </a:t>
            </a:r>
            <a:r>
              <a:rPr lang="en-US" altLang="zh-CN" sz="2400" dirty="0">
                <a:solidFill>
                  <a:srgbClr val="000000"/>
                </a:solidFill>
                <a:latin typeface="Calibri"/>
                <a:ea typeface="Calibri"/>
              </a:rPr>
              <a:t>(58%),</a:t>
            </a:r>
            <a:r>
              <a:rPr lang="en-US" altLang="zh-CN" sz="2400" spc="-44" dirty="0">
                <a:solidFill>
                  <a:srgbClr val="000000"/>
                </a:solidFill>
                <a:latin typeface="Calibri"/>
                <a:cs typeface="Calibri"/>
              </a:rPr>
              <a:t> </a:t>
            </a:r>
            <a:r>
              <a:rPr lang="en-US" altLang="zh-CN" sz="2400" i="1" dirty="0">
                <a:solidFill>
                  <a:srgbClr val="000000"/>
                </a:solidFill>
                <a:latin typeface="Calibri"/>
                <a:ea typeface="Calibri"/>
              </a:rPr>
              <a:t>P.</a:t>
            </a:r>
            <a:r>
              <a:rPr lang="en-US" altLang="zh-CN" sz="2400" i="1" spc="-50" dirty="0">
                <a:solidFill>
                  <a:srgbClr val="000000"/>
                </a:solidFill>
                <a:latin typeface="Calibri"/>
                <a:cs typeface="Calibri"/>
              </a:rPr>
              <a:t> </a:t>
            </a:r>
            <a:r>
              <a:rPr lang="en-US" altLang="zh-CN" sz="2400" i="1" dirty="0">
                <a:solidFill>
                  <a:srgbClr val="000000"/>
                </a:solidFill>
                <a:latin typeface="Calibri"/>
                <a:ea typeface="Calibri"/>
              </a:rPr>
              <a:t>vivax</a:t>
            </a:r>
            <a:r>
              <a:rPr lang="en-US" altLang="zh-CN" sz="2400" i="1" spc="-55" dirty="0">
                <a:solidFill>
                  <a:srgbClr val="000000"/>
                </a:solidFill>
                <a:latin typeface="Calibri"/>
                <a:cs typeface="Calibri"/>
              </a:rPr>
              <a:t> </a:t>
            </a:r>
            <a:r>
              <a:rPr lang="en-US" altLang="zh-CN" sz="2400" dirty="0">
                <a:solidFill>
                  <a:srgbClr val="000000"/>
                </a:solidFill>
                <a:latin typeface="Calibri"/>
                <a:ea typeface="Calibri"/>
              </a:rPr>
              <a:t>(42%).</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30" dirty="0">
                <a:solidFill>
                  <a:srgbClr val="000000"/>
                </a:solidFill>
                <a:latin typeface="Arial"/>
                <a:cs typeface="Arial"/>
              </a:rPr>
              <a:t> </a:t>
            </a:r>
            <a:r>
              <a:rPr lang="en-US" altLang="zh-CN" sz="2400" dirty="0">
                <a:solidFill>
                  <a:srgbClr val="000000"/>
                </a:solidFill>
                <a:latin typeface="Calibri"/>
                <a:ea typeface="Calibri"/>
              </a:rPr>
              <a:t>Plasmodium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sống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ký</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hai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ký</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chủ:</a:t>
            </a:r>
          </a:p>
          <a:p>
            <a:pPr>
              <a:lnSpc>
                <a:spcPts val="1460"/>
              </a:lnSpc>
            </a:pPr>
            <a:endParaRPr lang="en-US" dirty="0" smtClean="0"/>
          </a:p>
          <a:p>
            <a:pPr marL="457200" hangingPunct="0">
              <a:lnSpc>
                <a:spcPct val="14916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Người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(ký</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chủ</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tạm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thời):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giai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đoạn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vô</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tính.</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Muỗi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(ký</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chủ</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vĩnh</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viễn):</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giai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đoạn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hữu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tính.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2"/>
          <p:cNvPicPr>
            <a:picLocks noChangeAspect="1"/>
          </p:cNvPicPr>
          <p:nvPr/>
        </p:nvPicPr>
        <p:blipFill>
          <a:blip r:embed="rId3"/>
          <a:stretch>
            <a:fillRect/>
          </a:stretch>
        </p:blipFill>
        <p:spPr>
          <a:xfrm>
            <a:off x="8923020" y="106680"/>
            <a:ext cx="2926080" cy="2209800"/>
          </a:xfrm>
          <a:prstGeom prst="rect">
            <a:avLst/>
          </a:prstGeom>
        </p:spPr>
      </p:pic>
      <p:pic>
        <p:nvPicPr>
          <p:cNvPr id="253" name="Picture 253"/>
          <p:cNvPicPr>
            <a:picLocks noChangeAspect="1"/>
          </p:cNvPicPr>
          <p:nvPr/>
        </p:nvPicPr>
        <p:blipFill>
          <a:blip r:embed="rId4"/>
          <a:stretch>
            <a:fillRect/>
          </a:stretch>
        </p:blipFill>
        <p:spPr>
          <a:xfrm>
            <a:off x="220979" y="144780"/>
            <a:ext cx="746760" cy="670560"/>
          </a:xfrm>
          <a:prstGeom prst="rect">
            <a:avLst/>
          </a:prstGeom>
        </p:spPr>
      </p:pic>
      <p:sp>
        <p:nvSpPr>
          <p:cNvPr id="2" name="TextBox 253"/>
          <p:cNvSpPr txBox="1"/>
          <p:nvPr/>
        </p:nvSpPr>
        <p:spPr>
          <a:xfrm>
            <a:off x="929639" y="485857"/>
            <a:ext cx="7789044" cy="5460662"/>
          </a:xfrm>
          <a:prstGeom prst="rect">
            <a:avLst/>
          </a:prstGeom>
          <a:noFill/>
        </p:spPr>
        <p:txBody>
          <a:bodyPr wrap="square" lIns="0" tIns="0" rIns="0" bIns="0" rtlCol="0">
            <a:spAutoFit/>
          </a:bodyPr>
          <a:lstStyle/>
          <a:p>
            <a:pPr marL="0" indent="4328953">
              <a:lnSpc>
                <a:spcPct val="102083"/>
              </a:lnSpc>
            </a:pPr>
            <a:r>
              <a:rPr lang="en-US" altLang="zh-CN" sz="3700" b="1" spc="-20" dirty="0">
                <a:solidFill>
                  <a:srgbClr val="FE0000"/>
                </a:solidFill>
                <a:latin typeface="Calibri"/>
                <a:ea typeface="Calibri"/>
              </a:rPr>
              <a:t>ĐI</a:t>
            </a:r>
            <a:r>
              <a:rPr lang="en-US" altLang="zh-CN" sz="3700" b="1" spc="-25" dirty="0">
                <a:solidFill>
                  <a:srgbClr val="FE0000"/>
                </a:solidFill>
                <a:latin typeface="Calibri"/>
                <a:ea typeface="Calibri"/>
              </a:rPr>
              <a:t>ỀU</a:t>
            </a:r>
            <a:r>
              <a:rPr lang="en-US" altLang="zh-CN" sz="3700" b="1" spc="20" dirty="0">
                <a:solidFill>
                  <a:srgbClr val="FE0000"/>
                </a:solidFill>
                <a:latin typeface="Calibri"/>
                <a:cs typeface="Calibri"/>
              </a:rPr>
              <a:t> </a:t>
            </a:r>
            <a:r>
              <a:rPr lang="en-US" altLang="zh-CN" sz="3700" b="1" spc="-25" dirty="0">
                <a:solidFill>
                  <a:srgbClr val="FE0000"/>
                </a:solidFill>
                <a:latin typeface="Calibri"/>
                <a:ea typeface="Calibri"/>
              </a:rPr>
              <a:t>TR</a:t>
            </a:r>
            <a:r>
              <a:rPr lang="en-US" altLang="zh-CN" sz="3700" b="1" spc="-10" dirty="0">
                <a:solidFill>
                  <a:srgbClr val="FE0000"/>
                </a:solidFill>
                <a:latin typeface="Calibri"/>
                <a:ea typeface="Calibri"/>
              </a:rPr>
              <a:t>Ị</a:t>
            </a:r>
          </a:p>
          <a:p>
            <a:pPr>
              <a:lnSpc>
                <a:spcPts val="1854"/>
              </a:lnSpc>
            </a:pPr>
            <a:endParaRPr lang="en-US" dirty="0" smtClean="0"/>
          </a:p>
          <a:p>
            <a:pPr marL="0" indent="914400">
              <a:lnSpc>
                <a:spcPct val="101666"/>
              </a:lnSpc>
            </a:pPr>
            <a:r>
              <a:rPr lang="en-US" altLang="zh-CN" sz="2200" dirty="0">
                <a:solidFill>
                  <a:srgbClr val="FE0000"/>
                </a:solidFill>
                <a:latin typeface="Wingdings"/>
                <a:ea typeface="Wingdings"/>
              </a:rPr>
              <a:t>Ø</a:t>
            </a:r>
            <a:r>
              <a:rPr lang="en-US" altLang="zh-CN" sz="2200" b="1" dirty="0">
                <a:solidFill>
                  <a:srgbClr val="FE0000"/>
                </a:solidFill>
                <a:latin typeface="Calibri"/>
                <a:ea typeface="Calibri"/>
              </a:rPr>
              <a:t>Thuốc</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điều</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trị</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đặc</a:t>
            </a:r>
            <a:r>
              <a:rPr lang="en-US" altLang="zh-CN" sz="2200" b="1" dirty="0">
                <a:solidFill>
                  <a:srgbClr val="FE0000"/>
                </a:solidFill>
                <a:latin typeface="Calibri"/>
                <a:cs typeface="Calibri"/>
              </a:rPr>
              <a:t> </a:t>
            </a:r>
            <a:r>
              <a:rPr lang="en-US" altLang="zh-CN" sz="2200" b="1" dirty="0">
                <a:solidFill>
                  <a:srgbClr val="FE0000"/>
                </a:solidFill>
                <a:latin typeface="Calibri"/>
                <a:ea typeface="Calibri"/>
              </a:rPr>
              <a:t>hiệu</a:t>
            </a:r>
            <a:r>
              <a:rPr lang="en-US" altLang="zh-CN" sz="2200" dirty="0">
                <a:solidFill>
                  <a:srgbClr val="FE0000"/>
                </a:solidFill>
                <a:latin typeface="Calibri"/>
                <a:ea typeface="Calibri"/>
              </a:rPr>
              <a:t>:</a:t>
            </a:r>
            <a:r>
              <a:rPr lang="en-US" altLang="zh-CN" sz="2200" dirty="0">
                <a:solidFill>
                  <a:srgbClr val="FE0000"/>
                </a:solidFill>
                <a:latin typeface="Calibri"/>
                <a:cs typeface="Calibri"/>
              </a:rPr>
              <a:t> </a:t>
            </a:r>
            <a:r>
              <a:rPr lang="en-US" altLang="zh-CN" sz="2200" dirty="0">
                <a:solidFill>
                  <a:srgbClr val="FE0000"/>
                </a:solidFill>
                <a:latin typeface="Calibri"/>
                <a:ea typeface="Calibri"/>
              </a:rPr>
              <a:t>dẫn</a:t>
            </a:r>
            <a:r>
              <a:rPr lang="en-US" altLang="zh-CN" sz="2200" dirty="0">
                <a:solidFill>
                  <a:srgbClr val="FE0000"/>
                </a:solidFill>
                <a:latin typeface="Calibri"/>
                <a:cs typeface="Calibri"/>
              </a:rPr>
              <a:t> </a:t>
            </a:r>
            <a:r>
              <a:rPr lang="en-US" altLang="zh-CN" sz="2200" dirty="0">
                <a:solidFill>
                  <a:srgbClr val="FE0000"/>
                </a:solidFill>
                <a:latin typeface="Calibri"/>
                <a:ea typeface="Calibri"/>
              </a:rPr>
              <a:t>xuất</a:t>
            </a:r>
            <a:r>
              <a:rPr lang="en-US" altLang="zh-CN" sz="2200" dirty="0">
                <a:solidFill>
                  <a:srgbClr val="FE0000"/>
                </a:solidFill>
                <a:latin typeface="Calibri"/>
                <a:cs typeface="Calibri"/>
              </a:rPr>
              <a:t> </a:t>
            </a:r>
            <a:r>
              <a:rPr lang="en-US" altLang="zh-CN" sz="2200" dirty="0">
                <a:solidFill>
                  <a:srgbClr val="FE0000"/>
                </a:solidFill>
                <a:latin typeface="Calibri"/>
                <a:ea typeface="Calibri"/>
              </a:rPr>
              <a:t>của</a:t>
            </a:r>
            <a:r>
              <a:rPr lang="en-US" altLang="zh-CN" sz="2200" spc="-69" dirty="0">
                <a:solidFill>
                  <a:srgbClr val="FE0000"/>
                </a:solidFill>
                <a:latin typeface="Calibri"/>
                <a:cs typeface="Calibri"/>
              </a:rPr>
              <a:t> </a:t>
            </a:r>
            <a:r>
              <a:rPr lang="en-US" altLang="zh-CN" sz="2200" b="1" dirty="0">
                <a:solidFill>
                  <a:srgbClr val="FE0000"/>
                </a:solidFill>
                <a:latin typeface="Calibri"/>
                <a:ea typeface="Calibri"/>
              </a:rPr>
              <a:t>Artemisinin</a:t>
            </a:r>
            <a:r>
              <a:rPr lang="en-US" altLang="zh-CN" sz="2200" dirty="0">
                <a:solidFill>
                  <a:srgbClr val="FE0000"/>
                </a:solidFill>
                <a:latin typeface="Calibri"/>
                <a:ea typeface="Calibri"/>
              </a:rPr>
              <a:t>:</a:t>
            </a:r>
          </a:p>
          <a:p>
            <a:pPr>
              <a:lnSpc>
                <a:spcPts val="505"/>
              </a:lnSpc>
            </a:pPr>
            <a:endParaRPr lang="en-US" dirty="0" smtClean="0"/>
          </a:p>
          <a:p>
            <a:pPr marL="0" hangingPunct="0">
              <a:lnSpc>
                <a:spcPct val="98750"/>
              </a:lnSpc>
            </a:pPr>
            <a:r>
              <a:rPr lang="en-US" altLang="zh-CN" sz="2200" b="1">
                <a:solidFill>
                  <a:srgbClr val="FE0000"/>
                </a:solidFill>
                <a:latin typeface="Calibri"/>
                <a:ea typeface="Calibri"/>
              </a:rPr>
              <a:t>Artesunate</a:t>
            </a:r>
            <a:r>
              <a:rPr lang="en-US" altLang="zh-CN" sz="2200" b="1">
                <a:solidFill>
                  <a:srgbClr val="FE0000"/>
                </a:solidFill>
                <a:latin typeface="Calibri"/>
                <a:cs typeface="Calibri"/>
              </a:rPr>
              <a:t> </a:t>
            </a:r>
            <a:r>
              <a:rPr lang="en-US" altLang="zh-CN" sz="2200" b="1" smtClean="0">
                <a:solidFill>
                  <a:srgbClr val="FE0000"/>
                </a:solidFill>
                <a:latin typeface="Calibri"/>
              </a:rPr>
              <a:t>ti</a:t>
            </a:r>
            <a:r>
              <a:rPr lang="en-US" altLang="zh-CN" sz="2200" b="1" smtClean="0">
                <a:solidFill>
                  <a:srgbClr val="FE0000"/>
                </a:solidFill>
                <a:latin typeface="Calibri"/>
                <a:ea typeface="Calibri"/>
              </a:rPr>
              <a:t>êm</a:t>
            </a:r>
            <a:r>
              <a:rPr lang="en-US" altLang="zh-CN" sz="2200" b="1" smtClean="0">
                <a:solidFill>
                  <a:srgbClr val="FE0000"/>
                </a:solidFill>
                <a:latin typeface="Calibri"/>
                <a:cs typeface="Calibri"/>
              </a:rPr>
              <a:t> </a:t>
            </a:r>
            <a:r>
              <a:rPr lang="en-US" altLang="zh-CN" sz="2200" b="1" dirty="0">
                <a:solidFill>
                  <a:srgbClr val="FE0000"/>
                </a:solidFill>
                <a:latin typeface="Calibri"/>
                <a:ea typeface="Calibri"/>
              </a:rPr>
              <a:t>mạch:</a:t>
            </a:r>
            <a:r>
              <a:rPr lang="en-US" altLang="zh-CN" sz="2200" b="1" dirty="0">
                <a:solidFill>
                  <a:srgbClr val="FE0000"/>
                </a:solidFill>
                <a:latin typeface="Calibri"/>
                <a:cs typeface="Calibri"/>
              </a:rPr>
              <a:t> </a:t>
            </a:r>
            <a:r>
              <a:rPr lang="en-US" altLang="zh-CN" sz="2200" dirty="0">
                <a:solidFill>
                  <a:srgbClr val="000000"/>
                </a:solidFill>
                <a:latin typeface="Calibri"/>
                <a:ea typeface="Calibri"/>
              </a:rPr>
              <a:t>khi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có</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biểu</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hiện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sốt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rét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nặng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hoặc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mật</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độ</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KSTSR</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cao,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không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uống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được</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nôn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ói</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nhiều.</a:t>
            </a:r>
          </a:p>
          <a:p>
            <a:pPr>
              <a:lnSpc>
                <a:spcPts val="665"/>
              </a:lnSpc>
            </a:pPr>
            <a:endParaRPr lang="en-US" dirty="0" smtClean="0"/>
          </a:p>
          <a:p>
            <a:pPr marL="0">
              <a:lnSpc>
                <a:spcPct val="100000"/>
              </a:lnSpc>
            </a:pPr>
            <a:r>
              <a:rPr lang="en-US" altLang="zh-CN" sz="2200" dirty="0">
                <a:solidFill>
                  <a:srgbClr val="000000"/>
                </a:solidFill>
                <a:latin typeface="Arial"/>
                <a:ea typeface="Arial"/>
              </a:rPr>
              <a:t>•</a:t>
            </a:r>
            <a:r>
              <a:rPr lang="en-US" altLang="zh-CN" sz="2200" spc="55" dirty="0">
                <a:solidFill>
                  <a:srgbClr val="000000"/>
                </a:solidFill>
                <a:latin typeface="Arial"/>
                <a:cs typeface="Arial"/>
              </a:rPr>
              <a:t>  </a:t>
            </a:r>
            <a:r>
              <a:rPr lang="en-US" altLang="zh-CN" sz="2200" dirty="0">
                <a:solidFill>
                  <a:srgbClr val="000000"/>
                </a:solidFill>
                <a:latin typeface="Calibri"/>
                <a:ea typeface="Calibri"/>
              </a:rPr>
              <a:t>Liều</a:t>
            </a:r>
            <a:r>
              <a:rPr lang="en-US" altLang="zh-CN" sz="2200" spc="55" dirty="0">
                <a:solidFill>
                  <a:srgbClr val="000000"/>
                </a:solidFill>
                <a:latin typeface="Calibri"/>
                <a:cs typeface="Calibri"/>
              </a:rPr>
              <a:t> </a:t>
            </a:r>
            <a:r>
              <a:rPr lang="en-US" altLang="zh-CN" sz="2200" dirty="0">
                <a:solidFill>
                  <a:srgbClr val="000000"/>
                </a:solidFill>
                <a:latin typeface="Calibri"/>
                <a:ea typeface="Calibri"/>
              </a:rPr>
              <a:t>2,4</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mg/kg</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IM</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hoặc</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IV</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giờ</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0,</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12,</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24,</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48,</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72...</a:t>
            </a:r>
            <a:r>
              <a:rPr lang="en-US" altLang="zh-CN" sz="2200" spc="50" dirty="0">
                <a:solidFill>
                  <a:srgbClr val="000000"/>
                </a:solidFill>
                <a:latin typeface="Calibri"/>
                <a:cs typeface="Calibri"/>
              </a:rPr>
              <a:t> </a:t>
            </a:r>
            <a:r>
              <a:rPr lang="en-US" altLang="zh-CN" sz="2200" dirty="0">
                <a:solidFill>
                  <a:srgbClr val="000000"/>
                </a:solidFill>
                <a:latin typeface="Wingdings"/>
                <a:ea typeface="Wingdings"/>
              </a:rPr>
              <a:t>à</a:t>
            </a:r>
            <a:r>
              <a:rPr lang="en-US" altLang="zh-CN" sz="2200" dirty="0">
                <a:solidFill>
                  <a:srgbClr val="000000"/>
                </a:solidFill>
                <a:latin typeface="Calibri"/>
                <a:ea typeface="Calibri"/>
              </a:rPr>
              <a:t>đến</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khi</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KSTSR</a:t>
            </a:r>
          </a:p>
          <a:p>
            <a:pPr marL="0" indent="228600">
              <a:lnSpc>
                <a:spcPct val="101666"/>
              </a:lnSpc>
            </a:pPr>
            <a:r>
              <a:rPr lang="en-US" altLang="zh-CN" sz="2200" spc="-139">
                <a:solidFill>
                  <a:srgbClr val="000000"/>
                </a:solidFill>
                <a:latin typeface="Calibri"/>
                <a:ea typeface="Calibri"/>
              </a:rPr>
              <a:t>âm</a:t>
            </a:r>
            <a:r>
              <a:rPr lang="en-US" altLang="zh-CN" sz="2200" spc="5">
                <a:solidFill>
                  <a:srgbClr val="000000"/>
                </a:solidFill>
                <a:latin typeface="Calibri"/>
                <a:cs typeface="Calibri"/>
              </a:rPr>
              <a:t> </a:t>
            </a:r>
            <a:r>
              <a:rPr lang="en-US" altLang="zh-CN" sz="2200" spc="-194" smtClean="0">
                <a:solidFill>
                  <a:srgbClr val="000000"/>
                </a:solidFill>
                <a:latin typeface="Calibri"/>
              </a:rPr>
              <a:t>tính. </a:t>
            </a:r>
            <a:endParaRPr lang="en-US" altLang="zh-CN" sz="2200" spc="-94" dirty="0">
              <a:solidFill>
                <a:srgbClr val="000000"/>
              </a:solidFill>
              <a:latin typeface="Calibri"/>
              <a:ea typeface="Calibri"/>
            </a:endParaRPr>
          </a:p>
          <a:p>
            <a:pPr marL="0">
              <a:lnSpc>
                <a:spcPct val="100000"/>
              </a:lnSpc>
              <a:spcBef>
                <a:spcPts val="175"/>
              </a:spcBef>
            </a:pPr>
            <a:r>
              <a:rPr lang="en-US" altLang="zh-CN" sz="2200" dirty="0">
                <a:solidFill>
                  <a:srgbClr val="000000"/>
                </a:solidFill>
                <a:latin typeface="Arial"/>
                <a:ea typeface="Arial"/>
              </a:rPr>
              <a:t>•</a:t>
            </a:r>
            <a:r>
              <a:rPr lang="en-US" altLang="zh-CN" sz="2200" spc="15" dirty="0">
                <a:solidFill>
                  <a:srgbClr val="000000"/>
                </a:solidFill>
                <a:latin typeface="Arial"/>
                <a:cs typeface="Arial"/>
              </a:rPr>
              <a:t> </a:t>
            </a:r>
            <a:r>
              <a:rPr lang="en-US" altLang="zh-CN" sz="2200" dirty="0">
                <a:solidFill>
                  <a:srgbClr val="000000"/>
                </a:solidFill>
                <a:latin typeface="Calibri"/>
                <a:ea typeface="Calibri"/>
              </a:rPr>
              <a:t>Cách</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pha:</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Artesunate</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lọ</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60mg</a:t>
            </a:r>
            <a:r>
              <a:rPr lang="en-US" altLang="zh-CN" sz="2200" spc="20" dirty="0">
                <a:solidFill>
                  <a:srgbClr val="000000"/>
                </a:solidFill>
                <a:latin typeface="Calibri"/>
                <a:cs typeface="Calibri"/>
              </a:rPr>
              <a:t> </a:t>
            </a:r>
            <a:r>
              <a:rPr lang="en-US" altLang="zh-CN" sz="2200" dirty="0">
                <a:solidFill>
                  <a:srgbClr val="000000"/>
                </a:solidFill>
                <a:latin typeface="Calibri"/>
                <a:ea typeface="Calibri"/>
              </a:rPr>
              <a:t>pha</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với</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ml</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NaHCO</a:t>
            </a:r>
            <a:r>
              <a:rPr lang="en-US" altLang="zh-CN" sz="1500" dirty="0">
                <a:solidFill>
                  <a:srgbClr val="000000"/>
                </a:solidFill>
                <a:latin typeface="Calibri"/>
                <a:ea typeface="Calibri"/>
              </a:rPr>
              <a:t>3-</a:t>
            </a:r>
            <a:r>
              <a:rPr lang="en-US" altLang="zh-CN" sz="1500" spc="15" dirty="0">
                <a:solidFill>
                  <a:srgbClr val="000000"/>
                </a:solidFill>
                <a:latin typeface="Calibri"/>
                <a:cs typeface="Calibri"/>
              </a:rPr>
              <a:t> </a:t>
            </a:r>
            <a:r>
              <a:rPr lang="en-US" altLang="zh-CN" sz="2200" dirty="0">
                <a:solidFill>
                  <a:srgbClr val="000000"/>
                </a:solidFill>
                <a:latin typeface="Calibri"/>
                <a:ea typeface="Calibri"/>
              </a:rPr>
              <a:t>5%,</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lắc</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kỹ,</a:t>
            </a:r>
            <a:r>
              <a:rPr lang="en-US" altLang="zh-CN" sz="2200" spc="15" dirty="0">
                <a:solidFill>
                  <a:srgbClr val="000000"/>
                </a:solidFill>
                <a:latin typeface="Calibri"/>
                <a:cs typeface="Calibri"/>
              </a:rPr>
              <a:t> </a:t>
            </a:r>
            <a:r>
              <a:rPr lang="en-US" altLang="zh-CN" sz="2200" dirty="0">
                <a:solidFill>
                  <a:srgbClr val="000000"/>
                </a:solidFill>
                <a:latin typeface="Calibri"/>
                <a:ea typeface="Calibri"/>
              </a:rPr>
              <a:t>tan</a:t>
            </a:r>
          </a:p>
          <a:p>
            <a:pPr marL="0" indent="228600">
              <a:lnSpc>
                <a:spcPct val="100000"/>
              </a:lnSpc>
            </a:pPr>
            <a:r>
              <a:rPr lang="en-US" altLang="zh-CN" sz="2200" dirty="0">
                <a:solidFill>
                  <a:srgbClr val="000000"/>
                </a:solidFill>
                <a:latin typeface="Calibri"/>
                <a:ea typeface="Calibri"/>
              </a:rPr>
              <a:t>hoàn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toàn,</a:t>
            </a:r>
            <a:r>
              <a:rPr lang="en-US" altLang="zh-CN" sz="2200" spc="30" dirty="0">
                <a:solidFill>
                  <a:srgbClr val="000000"/>
                </a:solidFill>
                <a:latin typeface="Calibri"/>
                <a:cs typeface="Calibri"/>
              </a:rPr>
              <a:t> </a:t>
            </a:r>
            <a:r>
              <a:rPr lang="en-US" altLang="zh-CN" sz="2200" dirty="0">
                <a:solidFill>
                  <a:srgbClr val="000000"/>
                </a:solidFill>
                <a:latin typeface="Wingdings"/>
                <a:ea typeface="Wingdings"/>
              </a:rPr>
              <a:t>à</a:t>
            </a:r>
            <a:r>
              <a:rPr lang="en-US" altLang="zh-CN" sz="2200" dirty="0">
                <a:solidFill>
                  <a:srgbClr val="000000"/>
                </a:solidFill>
                <a:latin typeface="Calibri"/>
                <a:ea typeface="Calibri"/>
              </a:rPr>
              <a:t>5</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ml</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NaCl</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0,9%</a:t>
            </a:r>
            <a:r>
              <a:rPr lang="en-US" altLang="zh-CN" sz="2200" spc="30" dirty="0">
                <a:solidFill>
                  <a:srgbClr val="000000"/>
                </a:solidFill>
                <a:latin typeface="Calibri"/>
                <a:cs typeface="Calibri"/>
              </a:rPr>
              <a:t> </a:t>
            </a:r>
            <a:r>
              <a:rPr lang="en-US" altLang="zh-CN" sz="2200" dirty="0">
                <a:solidFill>
                  <a:srgbClr val="000000"/>
                </a:solidFill>
                <a:latin typeface="Wingdings"/>
                <a:ea typeface="Wingdings"/>
              </a:rPr>
              <a:t>à</a:t>
            </a:r>
            <a:r>
              <a:rPr lang="en-US" altLang="zh-CN" sz="2200" dirty="0">
                <a:solidFill>
                  <a:srgbClr val="000000"/>
                </a:solidFill>
                <a:latin typeface="Calibri"/>
                <a:ea typeface="Calibri"/>
              </a:rPr>
              <a:t>6</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ml</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IV.</a:t>
            </a:r>
          </a:p>
          <a:p>
            <a:pPr marL="0">
              <a:lnSpc>
                <a:spcPct val="101666"/>
              </a:lnSpc>
              <a:spcBef>
                <a:spcPts val="354"/>
              </a:spcBef>
            </a:pPr>
            <a:r>
              <a:rPr lang="en-US" altLang="zh-CN" sz="2200" dirty="0">
                <a:solidFill>
                  <a:srgbClr val="000000"/>
                </a:solidFill>
                <a:latin typeface="Arial"/>
                <a:ea typeface="Arial"/>
              </a:rPr>
              <a:t>•</a:t>
            </a:r>
            <a:r>
              <a:rPr lang="en-US" altLang="zh-CN" sz="2200" dirty="0">
                <a:solidFill>
                  <a:srgbClr val="000000"/>
                </a:solidFill>
                <a:latin typeface="Arial"/>
                <a:cs typeface="Arial"/>
              </a:rPr>
              <a:t> </a:t>
            </a:r>
            <a:r>
              <a:rPr lang="en-US" altLang="zh-CN" sz="2200" dirty="0">
                <a:solidFill>
                  <a:srgbClr val="000000"/>
                </a:solidFill>
                <a:latin typeface="Calibri"/>
                <a:ea typeface="Calibri"/>
              </a:rPr>
              <a:t>Khi</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bệnh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nhân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tỉnh,</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chuyển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uống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DHA-PPQ</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spc="60" dirty="0">
                <a:solidFill>
                  <a:srgbClr val="000000"/>
                </a:solidFill>
                <a:latin typeface="Calibri"/>
                <a:cs typeface="Calibri"/>
              </a:rPr>
              <a:t> </a:t>
            </a:r>
            <a:r>
              <a:rPr lang="en-US" altLang="zh-CN" sz="2200" dirty="0">
                <a:solidFill>
                  <a:srgbClr val="000000"/>
                </a:solidFill>
                <a:latin typeface="Calibri"/>
                <a:ea typeface="Calibri"/>
              </a:rPr>
              <a:t>ngày.</a:t>
            </a:r>
          </a:p>
          <a:p>
            <a:pPr>
              <a:lnSpc>
                <a:spcPts val="1000"/>
              </a:lnSpc>
            </a:pPr>
            <a:endParaRPr lang="en-US" dirty="0" smtClean="0"/>
          </a:p>
          <a:p>
            <a:pPr>
              <a:lnSpc>
                <a:spcPts val="1664"/>
              </a:lnSpc>
            </a:pPr>
            <a:endParaRPr lang="en-US" dirty="0" smtClean="0"/>
          </a:p>
          <a:p>
            <a:pPr marL="0" hangingPunct="0">
              <a:lnSpc>
                <a:spcPct val="120833"/>
              </a:lnSpc>
            </a:pPr>
            <a:r>
              <a:rPr lang="en-US" altLang="zh-CN" sz="2200" b="1" dirty="0">
                <a:solidFill>
                  <a:srgbClr val="FE0000"/>
                </a:solidFill>
                <a:latin typeface="Calibri"/>
                <a:ea typeface="Calibri"/>
              </a:rPr>
              <a:t>Arthemether</a:t>
            </a:r>
            <a:r>
              <a:rPr lang="en-US" altLang="zh-CN" sz="2200" dirty="0">
                <a:solidFill>
                  <a:srgbClr val="FE0000"/>
                </a:solidFill>
                <a:latin typeface="Calibri"/>
                <a:ea typeface="Calibri"/>
              </a:rPr>
              <a:t>:</a:t>
            </a:r>
            <a:r>
              <a:rPr lang="en-US" altLang="zh-CN" sz="2200" dirty="0">
                <a:solidFill>
                  <a:srgbClr val="FE0000"/>
                </a:solidFill>
                <a:latin typeface="Calibri"/>
                <a:cs typeface="Calibri"/>
              </a:rPr>
              <a:t> </a:t>
            </a:r>
            <a:r>
              <a:rPr lang="en-US" altLang="zh-CN" sz="2200" dirty="0">
                <a:solidFill>
                  <a:srgbClr val="000000"/>
                </a:solidFill>
                <a:latin typeface="Calibri"/>
                <a:ea typeface="Calibri"/>
              </a:rPr>
              <a:t>N1:</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3,2</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mg/kg</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IM,</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N2-</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N7:</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1,6</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mg/kg</a:t>
            </a:r>
            <a:r>
              <a:rPr lang="en-US" altLang="zh-CN" sz="2200" spc="114" dirty="0">
                <a:solidFill>
                  <a:srgbClr val="000000"/>
                </a:solidFill>
                <a:latin typeface="Calibri"/>
                <a:cs typeface="Calibri"/>
              </a:rPr>
              <a:t> </a:t>
            </a:r>
            <a:r>
              <a:rPr lang="en-US" altLang="zh-CN" sz="2200" dirty="0">
                <a:solidFill>
                  <a:srgbClr val="000000"/>
                </a:solidFill>
                <a:latin typeface="Calibri"/>
                <a:ea typeface="Calibri"/>
              </a:rPr>
              <a:t>IM</a:t>
            </a:r>
            <a:r>
              <a:rPr lang="en-US" altLang="zh-CN" sz="2200" dirty="0">
                <a:solidFill>
                  <a:srgbClr val="000000"/>
                </a:solidFill>
                <a:latin typeface="Calibri"/>
                <a:cs typeface="Calibri"/>
              </a:rPr>
              <a:t> </a:t>
            </a:r>
            <a:r>
              <a:t/>
            </a:r>
            <a:br/>
            <a:r>
              <a:rPr lang="en-US" altLang="zh-CN" sz="2200" dirty="0">
                <a:solidFill>
                  <a:srgbClr val="000000"/>
                </a:solidFill>
                <a:latin typeface="Calibri"/>
                <a:ea typeface="Calibri"/>
              </a:rPr>
              <a:t>Khi</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bệnh</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nhân</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tỉnh,</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chuyển</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uống:</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DHA-PPQ</a:t>
            </a:r>
            <a:r>
              <a:rPr lang="en-US" altLang="zh-CN" sz="2200" spc="-25"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spc="-30" dirty="0">
                <a:solidFill>
                  <a:srgbClr val="000000"/>
                </a:solidFill>
                <a:latin typeface="Calibri"/>
                <a:cs typeface="Calibri"/>
              </a:rPr>
              <a:t> </a:t>
            </a:r>
            <a:r>
              <a:rPr lang="en-US" altLang="zh-CN" sz="2200" dirty="0">
                <a:solidFill>
                  <a:srgbClr val="000000"/>
                </a:solidFill>
                <a:latin typeface="Calibri"/>
                <a:ea typeface="Calibri"/>
              </a:rPr>
              <a:t>ngày</a:t>
            </a:r>
          </a:p>
          <a:p>
            <a:pPr>
              <a:lnSpc>
                <a:spcPts val="1105"/>
              </a:lnSpc>
            </a:pPr>
            <a:endParaRPr lang="en-US" dirty="0" smtClean="0"/>
          </a:p>
          <a:p>
            <a:pPr marL="0" indent="102450">
              <a:lnSpc>
                <a:spcPct val="101666"/>
              </a:lnSpc>
            </a:pPr>
            <a:r>
              <a:rPr lang="en-US" altLang="zh-CN" sz="2400" b="1" dirty="0">
                <a:solidFill>
                  <a:srgbClr val="FE0000"/>
                </a:solidFill>
                <a:latin typeface="Calibri"/>
                <a:ea typeface="Calibri"/>
              </a:rPr>
              <a:t>Điều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trị</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triệu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chứng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và</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biến</a:t>
            </a:r>
            <a:r>
              <a:rPr lang="en-US" altLang="zh-CN" sz="2400" b="1" spc="-85" dirty="0">
                <a:solidFill>
                  <a:srgbClr val="FE0000"/>
                </a:solidFill>
                <a:latin typeface="Calibri"/>
                <a:cs typeface="Calibri"/>
              </a:rPr>
              <a:t> </a:t>
            </a:r>
            <a:r>
              <a:rPr lang="en-US" altLang="zh-CN" sz="2400" b="1" dirty="0">
                <a:solidFill>
                  <a:srgbClr val="FE0000"/>
                </a:solidFill>
                <a:latin typeface="Calibri"/>
                <a:ea typeface="Calibri"/>
              </a:rPr>
              <a:t>chứng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 name="Picture 255"/>
          <p:cNvPicPr>
            <a:picLocks noChangeAspect="1"/>
          </p:cNvPicPr>
          <p:nvPr/>
        </p:nvPicPr>
        <p:blipFill>
          <a:blip r:embed="rId3"/>
          <a:stretch>
            <a:fillRect/>
          </a:stretch>
        </p:blipFill>
        <p:spPr>
          <a:xfrm>
            <a:off x="220979" y="144780"/>
            <a:ext cx="746760" cy="670560"/>
          </a:xfrm>
          <a:prstGeom prst="rect">
            <a:avLst/>
          </a:prstGeom>
        </p:spPr>
      </p:pic>
      <p:sp>
        <p:nvSpPr>
          <p:cNvPr id="2" name="TextBox 255"/>
          <p:cNvSpPr txBox="1"/>
          <p:nvPr/>
        </p:nvSpPr>
        <p:spPr>
          <a:xfrm>
            <a:off x="5258593" y="488905"/>
            <a:ext cx="1802158" cy="575627"/>
          </a:xfrm>
          <a:prstGeom prst="rect">
            <a:avLst/>
          </a:prstGeom>
          <a:noFill/>
        </p:spPr>
        <p:txBody>
          <a:bodyPr wrap="square" lIns="0" tIns="0" rIns="0" bIns="0" rtlCol="0">
            <a:spAutoFit/>
          </a:bodyPr>
          <a:lstStyle/>
          <a:p>
            <a:pPr marL="0">
              <a:lnSpc>
                <a:spcPct val="102083"/>
              </a:lnSpc>
            </a:pPr>
            <a:r>
              <a:rPr lang="en-US" altLang="zh-CN" sz="3700" b="1" spc="-20" dirty="0">
                <a:solidFill>
                  <a:srgbClr val="FE0000"/>
                </a:solidFill>
                <a:latin typeface="Calibri"/>
                <a:ea typeface="Calibri"/>
              </a:rPr>
              <a:t>ĐI</a:t>
            </a:r>
            <a:r>
              <a:rPr lang="en-US" altLang="zh-CN" sz="3700" b="1" spc="-25" dirty="0">
                <a:solidFill>
                  <a:srgbClr val="FE0000"/>
                </a:solidFill>
                <a:latin typeface="Calibri"/>
                <a:ea typeface="Calibri"/>
              </a:rPr>
              <a:t>ỀU</a:t>
            </a:r>
            <a:r>
              <a:rPr lang="en-US" altLang="zh-CN" sz="3700" b="1" spc="20" dirty="0">
                <a:solidFill>
                  <a:srgbClr val="FE0000"/>
                </a:solidFill>
                <a:latin typeface="Calibri"/>
                <a:cs typeface="Calibri"/>
              </a:rPr>
              <a:t> </a:t>
            </a:r>
            <a:r>
              <a:rPr lang="en-US" altLang="zh-CN" sz="3700" b="1" spc="-25" dirty="0">
                <a:solidFill>
                  <a:srgbClr val="FE0000"/>
                </a:solidFill>
                <a:latin typeface="Calibri"/>
                <a:ea typeface="Calibri"/>
              </a:rPr>
              <a:t>TR</a:t>
            </a:r>
            <a:r>
              <a:rPr lang="en-US" altLang="zh-CN" sz="3700" b="1" spc="-10" dirty="0">
                <a:solidFill>
                  <a:srgbClr val="FE0000"/>
                </a:solidFill>
                <a:latin typeface="Calibri"/>
                <a:ea typeface="Calibri"/>
              </a:rPr>
              <a:t>Ị</a:t>
            </a:r>
          </a:p>
        </p:txBody>
      </p:sp>
      <p:sp>
        <p:nvSpPr>
          <p:cNvPr id="256" name="TextBox 256"/>
          <p:cNvSpPr txBox="1"/>
          <p:nvPr/>
        </p:nvSpPr>
        <p:spPr>
          <a:xfrm>
            <a:off x="714893" y="1255121"/>
            <a:ext cx="10719449" cy="4971288"/>
          </a:xfrm>
          <a:prstGeom prst="rect">
            <a:avLst/>
          </a:prstGeom>
          <a:noFill/>
        </p:spPr>
        <p:txBody>
          <a:bodyPr wrap="square" lIns="0" tIns="0" rIns="0" bIns="0" rtlCol="0">
            <a:spAutoFit/>
          </a:bodyPr>
          <a:lstStyle/>
          <a:p>
            <a:pPr marL="0">
              <a:lnSpc>
                <a:spcPct val="101666"/>
              </a:lnSpc>
            </a:pPr>
            <a:r>
              <a:rPr lang="en-US" altLang="zh-CN" sz="2400" dirty="0">
                <a:solidFill>
                  <a:srgbClr val="FE0000"/>
                </a:solidFill>
                <a:latin typeface="Arial"/>
                <a:ea typeface="Arial"/>
              </a:rPr>
              <a:t>•</a:t>
            </a:r>
            <a:r>
              <a:rPr lang="en-US" altLang="zh-CN" sz="2400" spc="150" dirty="0">
                <a:solidFill>
                  <a:srgbClr val="FE0000"/>
                </a:solidFill>
                <a:latin typeface="Arial"/>
                <a:cs typeface="Arial"/>
              </a:rPr>
              <a:t> </a:t>
            </a:r>
            <a:r>
              <a:rPr lang="en-US" altLang="zh-CN" sz="2400" b="1" dirty="0">
                <a:solidFill>
                  <a:srgbClr val="FE0000"/>
                </a:solidFill>
                <a:latin typeface="Calibri"/>
                <a:ea typeface="Calibri"/>
              </a:rPr>
              <a:t>Theo</a:t>
            </a:r>
            <a:r>
              <a:rPr lang="en-US" altLang="zh-CN" sz="2400" b="1" spc="120" dirty="0">
                <a:solidFill>
                  <a:srgbClr val="FE0000"/>
                </a:solidFill>
                <a:latin typeface="Calibri"/>
                <a:cs typeface="Calibri"/>
              </a:rPr>
              <a:t> </a:t>
            </a:r>
            <a:r>
              <a:rPr lang="en-US" altLang="zh-CN" sz="2400" b="1" dirty="0">
                <a:solidFill>
                  <a:srgbClr val="FE0000"/>
                </a:solidFill>
                <a:latin typeface="Calibri"/>
                <a:ea typeface="Calibri"/>
              </a:rPr>
              <a:t>dõi:</a:t>
            </a:r>
          </a:p>
          <a:p>
            <a:pPr>
              <a:lnSpc>
                <a:spcPts val="1485"/>
              </a:lnSpc>
            </a:pPr>
            <a:endParaRPr lang="en-US" dirty="0" smtClean="0"/>
          </a:p>
          <a:p>
            <a:pPr marL="0" hangingPunct="0">
              <a:lnSpc>
                <a:spcPct val="14541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Tri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(thời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hôn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mê,</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a:solidFill>
                  <a:srgbClr val="000000"/>
                </a:solidFill>
                <a:latin typeface="Calibri"/>
                <a:ea typeface="Calibri"/>
              </a:rPr>
              <a:t>thể</a:t>
            </a:r>
            <a:r>
              <a:rPr lang="en-US" altLang="zh-CN" sz="2400">
                <a:solidFill>
                  <a:srgbClr val="000000"/>
                </a:solidFill>
                <a:latin typeface="Calibri"/>
                <a:cs typeface="Calibri"/>
              </a:rPr>
              <a:t> </a:t>
            </a:r>
            <a:r>
              <a:rPr lang="en-US" altLang="zh-CN" sz="2400" smtClean="0">
                <a:solidFill>
                  <a:srgbClr val="000000"/>
                </a:solidFill>
                <a:latin typeface="Calibri"/>
              </a:rPr>
              <a:t>ti</a:t>
            </a:r>
            <a:r>
              <a:rPr lang="en-US" altLang="zh-CN" sz="2400" smtClean="0">
                <a:solidFill>
                  <a:srgbClr val="000000"/>
                </a:solidFill>
                <a:latin typeface="Calibri"/>
                <a:ea typeface="Calibri"/>
              </a:rPr>
              <a:t>ếp</a:t>
            </a:r>
            <a:r>
              <a:rPr lang="en-US" altLang="zh-CN" sz="2400" smtClean="0">
                <a:solidFill>
                  <a:srgbClr val="000000"/>
                </a:solidFill>
                <a:latin typeface="Calibri"/>
                <a:cs typeface="Calibri"/>
              </a:rPr>
              <a:t> </a:t>
            </a:r>
            <a:r>
              <a:rPr lang="en-US" altLang="zh-CN" sz="2400" dirty="0">
                <a:solidFill>
                  <a:srgbClr val="000000"/>
                </a:solidFill>
                <a:latin typeface="Calibri"/>
                <a:ea typeface="Calibri"/>
              </a:rPr>
              <a:t>xúc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được...),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hiệu</a:t>
            </a:r>
            <a:r>
              <a:rPr lang="en-US" altLang="zh-CN" sz="2400">
                <a:solidFill>
                  <a:srgbClr val="000000"/>
                </a:solidFill>
                <a:latin typeface="Calibri"/>
                <a:ea typeface="Calibri"/>
              </a:rPr>
              <a:t>,</a:t>
            </a:r>
            <a:r>
              <a:rPr lang="en-US" altLang="zh-CN" sz="2400" spc="114">
                <a:solidFill>
                  <a:srgbClr val="000000"/>
                </a:solidFill>
                <a:latin typeface="Calibri"/>
                <a:cs typeface="Calibri"/>
              </a:rPr>
              <a:t> </a:t>
            </a:r>
            <a:r>
              <a:rPr lang="en-US" altLang="zh-CN" sz="2400" smtClean="0">
                <a:solidFill>
                  <a:srgbClr val="000000"/>
                </a:solidFill>
                <a:latin typeface="Calibri"/>
                <a:ea typeface="Calibri"/>
              </a:rPr>
              <a:t>Sp0</a:t>
            </a:r>
            <a:r>
              <a:rPr lang="en-US" altLang="zh-CN" sz="1600" smtClean="0">
                <a:solidFill>
                  <a:srgbClr val="000000"/>
                </a:solidFill>
                <a:latin typeface="Calibri"/>
                <a:ea typeface="Calibri"/>
              </a:rPr>
              <a:t>2</a:t>
            </a:r>
          </a:p>
          <a:p>
            <a:pPr marL="0" hangingPunct="0">
              <a:lnSpc>
                <a:spcPct val="145416"/>
              </a:lnSpc>
            </a:pPr>
            <a:r>
              <a:rPr lang="en-US" altLang="zh-CN" sz="1600" smtClean="0">
                <a:solidFill>
                  <a:srgbClr val="000000"/>
                </a:solidFill>
                <a:latin typeface="Calibri"/>
                <a:cs typeface="Calibri"/>
              </a:rPr>
              <a:t> </a:t>
            </a:r>
            <a:r>
              <a:rPr lang="en-US" altLang="zh-CN" sz="2400">
                <a:solidFill>
                  <a:srgbClr val="000000"/>
                </a:solidFill>
                <a:latin typeface="Courier New"/>
                <a:ea typeface="Courier New"/>
              </a:rPr>
              <a:t>o</a:t>
            </a:r>
            <a:r>
              <a:rPr lang="en-US" altLang="zh-CN" sz="2400">
                <a:solidFill>
                  <a:srgbClr val="000000"/>
                </a:solidFill>
                <a:latin typeface="Calibri"/>
                <a:ea typeface="Calibri"/>
              </a:rPr>
              <a:t>Nước</a:t>
            </a:r>
            <a:r>
              <a:rPr lang="en-US" altLang="zh-CN" sz="2400" spc="34">
                <a:solidFill>
                  <a:srgbClr val="000000"/>
                </a:solidFill>
                <a:latin typeface="Calibri"/>
                <a:cs typeface="Calibri"/>
              </a:rPr>
              <a:t> </a:t>
            </a:r>
            <a:r>
              <a:rPr lang="en-US" altLang="zh-CN" sz="2400" smtClean="0">
                <a:solidFill>
                  <a:srgbClr val="000000"/>
                </a:solidFill>
                <a:latin typeface="Calibri"/>
              </a:rPr>
              <a:t>ti</a:t>
            </a:r>
            <a:r>
              <a:rPr lang="en-US" altLang="zh-CN" sz="2400" smtClean="0">
                <a:solidFill>
                  <a:srgbClr val="000000"/>
                </a:solidFill>
                <a:latin typeface="Calibri"/>
                <a:ea typeface="Calibri"/>
              </a:rPr>
              <a:t>ểu</a:t>
            </a:r>
            <a:r>
              <a:rPr lang="en-US" altLang="zh-CN" sz="2400" spc="34" smtClean="0">
                <a:solidFill>
                  <a:srgbClr val="000000"/>
                </a:solidFill>
                <a:latin typeface="Calibri"/>
                <a:cs typeface="Calibri"/>
              </a:rPr>
              <a:t> </a:t>
            </a:r>
            <a:r>
              <a:rPr lang="en-US" altLang="zh-CN" sz="2400" dirty="0">
                <a:solidFill>
                  <a:srgbClr val="000000"/>
                </a:solidFill>
                <a:latin typeface="Calibri"/>
                <a:ea typeface="Calibri"/>
              </a:rPr>
              <a:t>(màu</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sắc</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số</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lượng</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24</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giờ),</a:t>
            </a:r>
          </a:p>
          <a:p>
            <a:pPr marL="0">
              <a:lnSpc>
                <a:spcPct val="104166"/>
              </a:lnSpc>
              <a:spcBef>
                <a:spcPts val="215"/>
              </a:spcBef>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Xuất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hấp...</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tăng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145" dirty="0">
                <a:solidFill>
                  <a:srgbClr val="000000"/>
                </a:solidFill>
                <a:latin typeface="Calibri"/>
                <a:cs typeface="Calibri"/>
              </a:rPr>
              <a:t> </a:t>
            </a:r>
            <a:r>
              <a:rPr lang="en-US" altLang="zh-CN" sz="2400" dirty="0">
                <a:solidFill>
                  <a:srgbClr val="000000"/>
                </a:solidFill>
                <a:latin typeface="Calibri"/>
                <a:ea typeface="Calibri"/>
              </a:rPr>
              <a:t>giảm.</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444"/>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44" dirty="0">
                <a:solidFill>
                  <a:srgbClr val="FE0000"/>
                </a:solidFill>
                <a:latin typeface="Arial"/>
                <a:cs typeface="Arial"/>
              </a:rPr>
              <a:t>  </a:t>
            </a:r>
            <a:r>
              <a:rPr lang="en-US" altLang="zh-CN" sz="2400" b="1" dirty="0">
                <a:solidFill>
                  <a:srgbClr val="FE0000"/>
                </a:solidFill>
                <a:latin typeface="Calibri"/>
                <a:ea typeface="Calibri"/>
              </a:rPr>
              <a:t>Chăm</a:t>
            </a:r>
            <a:r>
              <a:rPr lang="en-US" altLang="zh-CN" sz="2400" b="1" spc="44" dirty="0">
                <a:solidFill>
                  <a:srgbClr val="FE0000"/>
                </a:solidFill>
                <a:latin typeface="Calibri"/>
                <a:cs typeface="Calibri"/>
              </a:rPr>
              <a:t> </a:t>
            </a:r>
            <a:r>
              <a:rPr lang="en-US" altLang="zh-CN" sz="2400" b="1" dirty="0">
                <a:solidFill>
                  <a:srgbClr val="FE0000"/>
                </a:solidFill>
                <a:latin typeface="Calibri"/>
                <a:ea typeface="Calibri"/>
              </a:rPr>
              <a:t>sóc</a:t>
            </a:r>
            <a:r>
              <a:rPr lang="en-US" altLang="zh-CN" sz="2400" b="1" spc="44" dirty="0">
                <a:solidFill>
                  <a:srgbClr val="FE0000"/>
                </a:solidFill>
                <a:latin typeface="Calibri"/>
                <a:cs typeface="Calibri"/>
              </a:rPr>
              <a:t> </a:t>
            </a:r>
            <a:r>
              <a:rPr lang="en-US" altLang="zh-CN" sz="2400" b="1" dirty="0">
                <a:solidFill>
                  <a:srgbClr val="FE0000"/>
                </a:solidFill>
                <a:latin typeface="Calibri"/>
                <a:ea typeface="Calibri"/>
              </a:rPr>
              <a:t>điều</a:t>
            </a:r>
            <a:r>
              <a:rPr lang="en-US" altLang="zh-CN" sz="2400" b="1" spc="40" dirty="0">
                <a:solidFill>
                  <a:srgbClr val="FE0000"/>
                </a:solidFill>
                <a:latin typeface="Calibri"/>
                <a:cs typeface="Calibri"/>
              </a:rPr>
              <a:t> </a:t>
            </a:r>
            <a:r>
              <a:rPr lang="en-US" altLang="zh-CN" sz="2400" b="1" dirty="0">
                <a:solidFill>
                  <a:srgbClr val="FE0000"/>
                </a:solidFill>
                <a:latin typeface="Calibri"/>
                <a:ea typeface="Calibri"/>
              </a:rPr>
              <a:t>dưỡng:</a:t>
            </a:r>
            <a:r>
              <a:rPr lang="en-US" altLang="zh-CN" sz="2400" b="1" spc="40" dirty="0">
                <a:solidFill>
                  <a:srgbClr val="FE0000"/>
                </a:solidFill>
                <a:latin typeface="Calibri"/>
                <a:cs typeface="Calibri"/>
              </a:rPr>
              <a:t> </a:t>
            </a:r>
            <a:r>
              <a:rPr lang="en-US" altLang="zh-CN" sz="2400" dirty="0">
                <a:solidFill>
                  <a:srgbClr val="000000"/>
                </a:solidFill>
                <a:latin typeface="Calibri"/>
                <a:ea typeface="Calibri"/>
              </a:rPr>
              <a:t>người</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nằm</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nơi</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thoáng</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mát,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xoay</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trở</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tránh</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loét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tư</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thế.</a:t>
            </a:r>
          </a:p>
          <a:p>
            <a:pPr>
              <a:lnSpc>
                <a:spcPts val="1000"/>
              </a:lnSpc>
            </a:pPr>
            <a:endParaRPr lang="en-US" dirty="0" smtClean="0"/>
          </a:p>
          <a:p>
            <a:pPr>
              <a:lnSpc>
                <a:spcPts val="1085"/>
              </a:lnSpc>
            </a:pPr>
            <a:endParaRPr lang="en-US" dirty="0" smtClean="0"/>
          </a:p>
          <a:p>
            <a:pPr marL="0">
              <a:lnSpc>
                <a:spcPct val="1016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b="1" dirty="0">
                <a:solidFill>
                  <a:srgbClr val="FE0000"/>
                </a:solidFill>
                <a:latin typeface="Calibri"/>
                <a:ea typeface="Calibri"/>
              </a:rPr>
              <a:t>Dinh</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dưỡng:</a:t>
            </a:r>
            <a:r>
              <a:rPr lang="en-US" altLang="zh-CN" sz="2400" b="1" dirty="0">
                <a:solidFill>
                  <a:srgbClr val="FE0000"/>
                </a:solidFill>
                <a:latin typeface="Calibri"/>
                <a:cs typeface="Calibri"/>
              </a:rPr>
              <a:t> </a:t>
            </a:r>
            <a:r>
              <a:rPr lang="en-US" altLang="zh-CN" sz="2400" dirty="0">
                <a:solidFill>
                  <a:srgbClr val="000000"/>
                </a:solidFill>
                <a:latin typeface="Calibri"/>
                <a:ea typeface="Calibri"/>
              </a:rPr>
              <a:t>Chế</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độ</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ăn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1500</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2000</a:t>
            </a:r>
            <a:r>
              <a:rPr lang="en-US" altLang="zh-CN" sz="2400" spc="114" dirty="0">
                <a:solidFill>
                  <a:srgbClr val="000000"/>
                </a:solidFill>
                <a:latin typeface="Calibri"/>
                <a:cs typeface="Calibri"/>
              </a:rPr>
              <a:t> </a:t>
            </a:r>
            <a:r>
              <a:rPr lang="en-US" altLang="zh-CN" sz="2400" dirty="0">
                <a:solidFill>
                  <a:srgbClr val="000000"/>
                </a:solidFill>
                <a:latin typeface="Calibri"/>
                <a:ea typeface="Calibri"/>
              </a:rPr>
              <a:t>Kcalo/ngày.</a:t>
            </a:r>
          </a:p>
          <a:p>
            <a:pPr>
              <a:lnSpc>
                <a:spcPts val="1964"/>
              </a:lnSpc>
            </a:pPr>
            <a:endParaRPr lang="en-US" dirty="0" smtClean="0"/>
          </a:p>
          <a:p>
            <a:pPr marL="0" hangingPunct="0">
              <a:lnSpc>
                <a:spcPct val="135000"/>
              </a:lnSpc>
            </a:pPr>
            <a:r>
              <a:rPr lang="en-US" altLang="zh-CN" sz="2400" dirty="0">
                <a:solidFill>
                  <a:srgbClr val="000000"/>
                </a:solidFill>
                <a:latin typeface="Calibri"/>
                <a:ea typeface="Calibri"/>
              </a:rPr>
              <a:t>Bn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hôn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mê:</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ăn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thức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ăn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lỏng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qua</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thông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dạ</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dày</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nhiều</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bữa</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nhỏ</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nhỏ</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giọt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liên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tục.</a:t>
            </a:r>
            <a:r>
              <a:rPr lang="en-US" altLang="zh-CN" sz="2400" dirty="0">
                <a:solidFill>
                  <a:srgbClr val="000000"/>
                </a:solidFill>
                <a:latin typeface="Calibri"/>
                <a:cs typeface="Calibri"/>
              </a:rPr>
              <a:t> </a:t>
            </a:r>
            <a:r>
              <a:t/>
            </a:r>
            <a:br/>
            <a:r>
              <a:rPr lang="en-US" altLang="zh-CN" sz="2400" dirty="0">
                <a:solidFill>
                  <a:srgbClr val="000000"/>
                </a:solidFill>
                <a:latin typeface="Calibri"/>
                <a:ea typeface="Calibri"/>
              </a:rPr>
              <a:t>Bn</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nôn</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nhiều:</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nuôi</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dưỡng</a:t>
            </a:r>
            <a:r>
              <a:rPr lang="en-US" altLang="zh-CN" sz="2400" spc="89" dirty="0">
                <a:solidFill>
                  <a:srgbClr val="000000"/>
                </a:solidFill>
                <a:latin typeface="Calibri"/>
                <a:cs typeface="Calibri"/>
              </a:rPr>
              <a:t> </a:t>
            </a:r>
            <a:r>
              <a:rPr lang="en-US" altLang="zh-CN" sz="2400">
                <a:solidFill>
                  <a:srgbClr val="000000"/>
                </a:solidFill>
                <a:latin typeface="Calibri"/>
                <a:ea typeface="Calibri"/>
              </a:rPr>
              <a:t>qua</a:t>
            </a:r>
            <a:r>
              <a:rPr lang="en-US" altLang="zh-CN" sz="2400" spc="89">
                <a:solidFill>
                  <a:srgbClr val="000000"/>
                </a:solidFill>
                <a:latin typeface="Calibri"/>
                <a:cs typeface="Calibri"/>
              </a:rPr>
              <a:t> </a:t>
            </a:r>
            <a:r>
              <a:rPr lang="en-US" altLang="zh-CN" sz="2400" smtClean="0">
                <a:solidFill>
                  <a:srgbClr val="000000"/>
                </a:solidFill>
                <a:latin typeface="Calibri"/>
                <a:ea typeface="Calibri"/>
              </a:rPr>
              <a:t>đường</a:t>
            </a:r>
            <a:r>
              <a:rPr lang="en-US" altLang="zh-CN" sz="2400" spc="94">
                <a:solidFill>
                  <a:srgbClr val="000000"/>
                </a:solidFill>
                <a:latin typeface="Calibri"/>
              </a:rPr>
              <a:t> </a:t>
            </a:r>
            <a:r>
              <a:rPr lang="en-US" altLang="zh-CN" sz="2400" spc="94" smtClean="0">
                <a:solidFill>
                  <a:srgbClr val="000000"/>
                </a:solidFill>
                <a:latin typeface="Calibri"/>
              </a:rPr>
              <a:t>tĩnh</a:t>
            </a:r>
            <a:r>
              <a:rPr lang="en-US" altLang="zh-CN" sz="2400" spc="89" smtClean="0">
                <a:solidFill>
                  <a:srgbClr val="000000"/>
                </a:solidFill>
                <a:latin typeface="Calibri"/>
                <a:cs typeface="Calibri"/>
              </a:rPr>
              <a:t> </a:t>
            </a:r>
            <a:r>
              <a:rPr lang="en-US" altLang="zh-CN" sz="2400" dirty="0">
                <a:solidFill>
                  <a:srgbClr val="000000"/>
                </a:solidFill>
                <a:latin typeface="Calibri"/>
                <a:ea typeface="Calibri"/>
              </a:rPr>
              <a:t>mạch.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Box 257"/>
          <p:cNvSpPr txBox="1"/>
          <p:nvPr/>
        </p:nvSpPr>
        <p:spPr>
          <a:xfrm>
            <a:off x="5389562" y="533351"/>
            <a:ext cx="1539078" cy="486060"/>
          </a:xfrm>
          <a:prstGeom prst="rect">
            <a:avLst/>
          </a:prstGeom>
          <a:noFill/>
        </p:spPr>
        <p:txBody>
          <a:bodyPr wrap="square" lIns="0" tIns="0" rIns="0" bIns="0" rtlCol="0">
            <a:spAutoFit/>
          </a:bodyPr>
          <a:lstStyle/>
          <a:p>
            <a:pPr marL="0">
              <a:lnSpc>
                <a:spcPct val="101250"/>
              </a:lnSpc>
            </a:pPr>
            <a:r>
              <a:rPr lang="en-US" altLang="zh-CN" sz="3150" b="1" spc="-30" dirty="0">
                <a:solidFill>
                  <a:srgbClr val="FE0000"/>
                </a:solidFill>
                <a:latin typeface="Calibri"/>
                <a:ea typeface="Calibri"/>
              </a:rPr>
              <a:t>ĐI</a:t>
            </a:r>
            <a:r>
              <a:rPr lang="en-US" altLang="zh-CN" sz="3150" b="1" spc="-40" dirty="0">
                <a:solidFill>
                  <a:srgbClr val="FE0000"/>
                </a:solidFill>
                <a:latin typeface="Calibri"/>
                <a:ea typeface="Calibri"/>
              </a:rPr>
              <a:t>Ề</a:t>
            </a:r>
            <a:r>
              <a:rPr lang="en-US" altLang="zh-CN" sz="3150" b="1" spc="-45" dirty="0">
                <a:solidFill>
                  <a:srgbClr val="FE0000"/>
                </a:solidFill>
                <a:latin typeface="Calibri"/>
                <a:ea typeface="Calibri"/>
              </a:rPr>
              <a:t>U</a:t>
            </a:r>
            <a:r>
              <a:rPr lang="en-US" altLang="zh-CN" sz="3150" b="1" spc="15" dirty="0">
                <a:solidFill>
                  <a:srgbClr val="FE0000"/>
                </a:solidFill>
                <a:latin typeface="Calibri"/>
                <a:cs typeface="Calibri"/>
              </a:rPr>
              <a:t> </a:t>
            </a:r>
            <a:r>
              <a:rPr lang="en-US" altLang="zh-CN" sz="3150" b="1" spc="-34" dirty="0">
                <a:solidFill>
                  <a:srgbClr val="FE0000"/>
                </a:solidFill>
                <a:latin typeface="Calibri"/>
                <a:ea typeface="Calibri"/>
              </a:rPr>
              <a:t>TR</a:t>
            </a:r>
            <a:r>
              <a:rPr lang="en-US" altLang="zh-CN" sz="3150" b="1" spc="-25" dirty="0">
                <a:solidFill>
                  <a:srgbClr val="FE0000"/>
                </a:solidFill>
                <a:latin typeface="Calibri"/>
                <a:ea typeface="Calibri"/>
              </a:rPr>
              <a:t>Ị</a:t>
            </a:r>
          </a:p>
        </p:txBody>
      </p:sp>
      <p:sp>
        <p:nvSpPr>
          <p:cNvPr id="258" name="TextBox 258"/>
          <p:cNvSpPr txBox="1"/>
          <p:nvPr/>
        </p:nvSpPr>
        <p:spPr>
          <a:xfrm>
            <a:off x="777240" y="1285601"/>
            <a:ext cx="11209018" cy="4056887"/>
          </a:xfrm>
          <a:prstGeom prst="rect">
            <a:avLst/>
          </a:prstGeom>
          <a:noFill/>
        </p:spPr>
        <p:txBody>
          <a:bodyPr wrap="square" lIns="0" tIns="0" rIns="0" bIns="0" rtlCol="0">
            <a:spAutoFit/>
          </a:bodyPr>
          <a:lstStyle/>
          <a:p>
            <a:pPr marL="0">
              <a:lnSpc>
                <a:spcPct val="101666"/>
              </a:lnSpc>
            </a:pPr>
            <a:r>
              <a:rPr lang="en-US" altLang="zh-CN" sz="2400" b="1" dirty="0">
                <a:solidFill>
                  <a:srgbClr val="FE0000"/>
                </a:solidFill>
                <a:latin typeface="Calibri"/>
                <a:ea typeface="Calibri"/>
              </a:rPr>
              <a:t>Điều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trị</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triệu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chứng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và</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biến</a:t>
            </a:r>
            <a:r>
              <a:rPr lang="en-US" altLang="zh-CN" sz="2400" b="1" spc="-85" dirty="0">
                <a:solidFill>
                  <a:srgbClr val="FE0000"/>
                </a:solidFill>
                <a:latin typeface="Calibri"/>
                <a:cs typeface="Calibri"/>
              </a:rPr>
              <a:t> </a:t>
            </a:r>
            <a:r>
              <a:rPr lang="en-US" altLang="zh-CN" sz="2400" b="1" dirty="0">
                <a:solidFill>
                  <a:srgbClr val="FE0000"/>
                </a:solidFill>
                <a:latin typeface="Calibri"/>
                <a:ea typeface="Calibri"/>
              </a:rPr>
              <a:t>chứng</a:t>
            </a:r>
          </a:p>
          <a:p>
            <a:pPr>
              <a:lnSpc>
                <a:spcPts val="1175"/>
              </a:lnSpc>
            </a:pPr>
            <a:endParaRPr lang="en-US" dirty="0" smtClean="0"/>
          </a:p>
          <a:p>
            <a:pPr marL="0" hangingPunct="0">
              <a:lnSpc>
                <a:spcPct val="100833"/>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b="1" dirty="0">
                <a:solidFill>
                  <a:srgbClr val="000000"/>
                </a:solidFill>
                <a:latin typeface="Calibri"/>
                <a:ea typeface="Calibri"/>
              </a:rPr>
              <a:t>Hôn</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mê:</a:t>
            </a:r>
            <a:r>
              <a:rPr lang="en-US" altLang="zh-CN" sz="2400" b="1" dirty="0">
                <a:solidFill>
                  <a:srgbClr val="000000"/>
                </a:solidFill>
                <a:latin typeface="Calibri"/>
                <a:cs typeface="Calibri"/>
              </a:rPr>
              <a:t> </a:t>
            </a:r>
            <a:r>
              <a:rPr lang="en-US" altLang="zh-CN" sz="2400" dirty="0">
                <a:solidFill>
                  <a:srgbClr val="000000"/>
                </a:solidFill>
                <a:latin typeface="Calibri"/>
                <a:ea typeface="Calibri"/>
              </a:rPr>
              <a:t>loại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trừ</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nguyên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nhân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hôn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mê</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đường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viêm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màng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não…).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Chăm</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sóc</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dưỡng: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giữ</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thông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đường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hấp,</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xoay</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trở</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vỗ</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lưng,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dinh</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dưỡng,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dõi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hiệu,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Tểu...</a:t>
            </a:r>
          </a:p>
          <a:p>
            <a:pPr>
              <a:lnSpc>
                <a:spcPts val="594"/>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0" dirty="0">
                <a:solidFill>
                  <a:srgbClr val="000000"/>
                </a:solidFill>
                <a:latin typeface="Arial"/>
                <a:cs typeface="Arial"/>
              </a:rPr>
              <a:t> </a:t>
            </a:r>
            <a:r>
              <a:rPr lang="en-US" altLang="zh-CN" sz="2400" b="1" dirty="0">
                <a:solidFill>
                  <a:srgbClr val="000000"/>
                </a:solidFill>
                <a:latin typeface="Calibri"/>
                <a:ea typeface="Calibri"/>
              </a:rPr>
              <a:t>Sốt</a:t>
            </a:r>
            <a:r>
              <a:rPr lang="en-US" altLang="zh-CN" sz="2400" b="1" spc="-15" dirty="0">
                <a:solidFill>
                  <a:srgbClr val="000000"/>
                </a:solidFill>
                <a:latin typeface="Calibri"/>
                <a:cs typeface="Calibri"/>
              </a:rPr>
              <a:t> </a:t>
            </a:r>
            <a:r>
              <a:rPr lang="en-US" altLang="zh-CN" sz="2400" b="1" dirty="0">
                <a:solidFill>
                  <a:srgbClr val="000000"/>
                </a:solidFill>
                <a:latin typeface="Calibri"/>
                <a:ea typeface="Calibri"/>
              </a:rPr>
              <a:t>cao</a:t>
            </a:r>
            <a:r>
              <a:rPr lang="en-US" altLang="zh-CN" sz="2400" dirty="0">
                <a:solidFill>
                  <a:srgbClr val="000000"/>
                </a:solidFill>
                <a:latin typeface="Calibri"/>
                <a:ea typeface="Calibri"/>
              </a:rPr>
              <a: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lau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mát,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Paracetamol:</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liều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10</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mg/kg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x</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4</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uống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hay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tọa</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dược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em)</a:t>
            </a:r>
          </a:p>
          <a:p>
            <a:pPr>
              <a:lnSpc>
                <a:spcPts val="455"/>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69" dirty="0">
                <a:solidFill>
                  <a:srgbClr val="000000"/>
                </a:solidFill>
                <a:latin typeface="Arial"/>
                <a:cs typeface="Arial"/>
              </a:rPr>
              <a:t> </a:t>
            </a:r>
            <a:r>
              <a:rPr lang="en-US" altLang="zh-CN" sz="2400" b="1" dirty="0">
                <a:solidFill>
                  <a:srgbClr val="000000"/>
                </a:solidFill>
                <a:latin typeface="Calibri"/>
                <a:ea typeface="Calibri"/>
              </a:rPr>
              <a:t>Co</a:t>
            </a:r>
            <a:r>
              <a:rPr lang="en-US" altLang="zh-CN" sz="2400" b="1" spc="55" dirty="0">
                <a:solidFill>
                  <a:srgbClr val="000000"/>
                </a:solidFill>
                <a:latin typeface="Calibri"/>
                <a:cs typeface="Calibri"/>
              </a:rPr>
              <a:t> </a:t>
            </a:r>
            <a:r>
              <a:rPr lang="en-US" altLang="zh-CN" sz="2400" b="1" dirty="0">
                <a:solidFill>
                  <a:srgbClr val="000000"/>
                </a:solidFill>
                <a:latin typeface="Calibri"/>
                <a:ea typeface="Calibri"/>
              </a:rPr>
              <a:t>giật</a:t>
            </a:r>
            <a:r>
              <a:rPr lang="en-US" altLang="zh-CN" sz="2400" b="1" spc="60" dirty="0">
                <a:solidFill>
                  <a:srgbClr val="000000"/>
                </a:solidFill>
                <a:latin typeface="Calibri"/>
                <a:cs typeface="Calibri"/>
              </a:rPr>
              <a:t> </a:t>
            </a:r>
            <a:r>
              <a:rPr lang="en-US" altLang="zh-CN" sz="2400" dirty="0">
                <a:solidFill>
                  <a:srgbClr val="000000"/>
                </a:solidFill>
                <a:latin typeface="Calibri"/>
                <a:ea typeface="Calibri"/>
              </a:rPr>
              <a:t>toàn</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thân:</a:t>
            </a:r>
          </a:p>
          <a:p>
            <a:pPr marL="0" indent="457199">
              <a:lnSpc>
                <a:spcPct val="1000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chống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co</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giật: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Diazepam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IV</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(người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lớn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10</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mg,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em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0,3</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mg/kg)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hoặc</a:t>
            </a:r>
          </a:p>
          <a:p>
            <a:pPr marL="0" indent="2743200">
              <a:lnSpc>
                <a:spcPct val="100000"/>
              </a:lnSpc>
            </a:pPr>
            <a:r>
              <a:rPr lang="en-US" altLang="zh-CN" sz="2400" dirty="0">
                <a:solidFill>
                  <a:srgbClr val="000000"/>
                </a:solidFill>
                <a:latin typeface="Calibri"/>
                <a:ea typeface="Calibri"/>
              </a:rPr>
              <a:t>Diazepam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bơm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hậu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môn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(0,5-1</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mg/kg)</a:t>
            </a:r>
          </a:p>
          <a:p>
            <a:pPr>
              <a:lnSpc>
                <a:spcPts val="565"/>
              </a:lnSpc>
            </a:pPr>
            <a:endParaRPr lang="en-US" dirty="0" smtClean="0"/>
          </a:p>
          <a:p>
            <a:pPr marL="0">
              <a:lnSpc>
                <a:spcPct val="10041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b="1" dirty="0">
                <a:solidFill>
                  <a:srgbClr val="000000"/>
                </a:solidFill>
                <a:latin typeface="Calibri"/>
                <a:ea typeface="Calibri"/>
              </a:rPr>
              <a:t>Hạ</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đường</a:t>
            </a:r>
            <a:r>
              <a:rPr lang="en-US" altLang="zh-CN" sz="2400" b="1" dirty="0">
                <a:solidFill>
                  <a:srgbClr val="000000"/>
                </a:solidFill>
                <a:latin typeface="Calibri"/>
                <a:cs typeface="Calibri"/>
              </a:rPr>
              <a:t> </a:t>
            </a:r>
            <a:r>
              <a:rPr lang="en-US" altLang="zh-CN" sz="2400" b="1" dirty="0">
                <a:solidFill>
                  <a:srgbClr val="000000"/>
                </a:solidFill>
                <a:latin typeface="Calibri"/>
                <a:ea typeface="Calibri"/>
              </a:rPr>
              <a:t>huyết</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ăn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nhiều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bửa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nhỏ</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hay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nuôi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ăn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thông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dày,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IV</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chậm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glucose</a:t>
            </a:r>
            <a:r>
              <a:rPr lang="en-US" altLang="zh-CN" sz="2400" spc="-135" dirty="0">
                <a:solidFill>
                  <a:srgbClr val="000000"/>
                </a:solidFill>
                <a:latin typeface="Calibri"/>
                <a:cs typeface="Calibri"/>
              </a:rPr>
              <a:t> </a:t>
            </a:r>
            <a:r>
              <a:rPr lang="en-US" altLang="zh-CN" sz="2400" dirty="0">
                <a:solidFill>
                  <a:srgbClr val="000000"/>
                </a:solidFill>
                <a:latin typeface="Calibri"/>
                <a:ea typeface="Calibri"/>
              </a:rPr>
              <a:t>30%:</a:t>
            </a:r>
          </a:p>
          <a:p>
            <a:pPr marL="0" indent="228599">
              <a:lnSpc>
                <a:spcPct val="101666"/>
              </a:lnSpc>
            </a:pPr>
            <a:r>
              <a:rPr lang="en-US" altLang="zh-CN" sz="2400" spc="25" dirty="0">
                <a:solidFill>
                  <a:srgbClr val="000000"/>
                </a:solidFill>
                <a:latin typeface="Calibri"/>
                <a:ea typeface="Calibri"/>
              </a:rPr>
              <a:t>0,5</a:t>
            </a:r>
            <a:r>
              <a:rPr lang="en-US" altLang="zh-CN" sz="2400" spc="15" dirty="0">
                <a:solidFill>
                  <a:srgbClr val="000000"/>
                </a:solidFill>
                <a:latin typeface="Calibri"/>
                <a:cs typeface="Calibri"/>
              </a:rPr>
              <a:t> </a:t>
            </a:r>
            <a:r>
              <a:rPr lang="en-US" altLang="zh-CN" sz="2400" spc="30" dirty="0">
                <a:solidFill>
                  <a:srgbClr val="000000"/>
                </a:solidFill>
                <a:latin typeface="Calibri"/>
                <a:ea typeface="Calibri"/>
              </a:rPr>
              <a:t>g/kg/</a:t>
            </a:r>
            <a:r>
              <a:rPr lang="en-US" altLang="zh-CN" sz="2400" spc="15" dirty="0">
                <a:solidFill>
                  <a:srgbClr val="000000"/>
                </a:solidFill>
                <a:latin typeface="Calibri"/>
                <a:ea typeface="Calibri"/>
              </a:rPr>
              <a:t>li</a:t>
            </a:r>
            <a:r>
              <a:rPr lang="en-US" altLang="zh-CN" sz="2400" spc="34" dirty="0">
                <a:solidFill>
                  <a:srgbClr val="000000"/>
                </a:solidFill>
                <a:latin typeface="Calibri"/>
                <a:ea typeface="Calibri"/>
              </a:rPr>
              <a:t>ều</a:t>
            </a:r>
            <a:r>
              <a:rPr lang="en-US" altLang="zh-CN" sz="2400" spc="15" dirty="0">
                <a:solidFill>
                  <a:srgbClr val="000000"/>
                </a:solidFill>
                <a:latin typeface="Calibri"/>
                <a:cs typeface="Calibri"/>
              </a:rPr>
              <a:t> </a:t>
            </a:r>
            <a:r>
              <a:rPr lang="en-US" altLang="zh-CN" sz="2400" spc="64" dirty="0">
                <a:solidFill>
                  <a:srgbClr val="000000"/>
                </a:solidFill>
                <a:latin typeface="Wingdings"/>
                <a:ea typeface="Wingdings"/>
              </a:rPr>
              <a:t>à</a:t>
            </a:r>
            <a:r>
              <a:rPr lang="en-US" altLang="zh-CN" sz="2400" spc="30" dirty="0">
                <a:solidFill>
                  <a:srgbClr val="000000"/>
                </a:solidFill>
                <a:latin typeface="Calibri"/>
                <a:ea typeface="Calibri"/>
              </a:rPr>
              <a:t>duy</a:t>
            </a:r>
            <a:r>
              <a:rPr lang="en-US" altLang="zh-CN" sz="2400" spc="15" dirty="0">
                <a:solidFill>
                  <a:srgbClr val="000000"/>
                </a:solidFill>
                <a:latin typeface="Calibri"/>
                <a:cs typeface="Calibri"/>
              </a:rPr>
              <a:t> </a:t>
            </a:r>
            <a:r>
              <a:rPr lang="en-US" altLang="zh-CN" sz="2400" spc="25" dirty="0">
                <a:solidFill>
                  <a:srgbClr val="000000"/>
                </a:solidFill>
                <a:latin typeface="Calibri"/>
                <a:ea typeface="Calibri"/>
              </a:rPr>
              <a:t>tr</a:t>
            </a:r>
            <a:r>
              <a:rPr lang="en-US" altLang="zh-CN" sz="2400" spc="20" dirty="0">
                <a:solidFill>
                  <a:srgbClr val="000000"/>
                </a:solidFill>
                <a:latin typeface="Calibri"/>
                <a:ea typeface="Calibri"/>
              </a:rPr>
              <a:t>ì</a:t>
            </a:r>
            <a:r>
              <a:rPr lang="en-US" altLang="zh-CN" sz="2400" spc="15" dirty="0">
                <a:solidFill>
                  <a:srgbClr val="000000"/>
                </a:solidFill>
                <a:latin typeface="Calibri"/>
                <a:cs typeface="Calibri"/>
              </a:rPr>
              <a:t> </a:t>
            </a:r>
            <a:r>
              <a:rPr lang="en-US" altLang="zh-CN" sz="2400" spc="25" dirty="0">
                <a:solidFill>
                  <a:srgbClr val="000000"/>
                </a:solidFill>
                <a:latin typeface="Calibri"/>
                <a:ea typeface="Calibri"/>
              </a:rPr>
              <a:t>glucose</a:t>
            </a:r>
            <a:r>
              <a:rPr lang="en-US" altLang="zh-CN" sz="2400" spc="15" dirty="0">
                <a:solidFill>
                  <a:srgbClr val="000000"/>
                </a:solidFill>
                <a:latin typeface="Calibri"/>
                <a:cs typeface="Calibri"/>
              </a:rPr>
              <a:t> </a:t>
            </a:r>
            <a:r>
              <a:rPr lang="en-US" altLang="zh-CN" sz="2400" spc="44" dirty="0">
                <a:solidFill>
                  <a:srgbClr val="000000"/>
                </a:solidFill>
                <a:latin typeface="Calibri"/>
                <a:ea typeface="Calibri"/>
              </a:rPr>
              <a:t>10%</a:t>
            </a:r>
            <a:r>
              <a:rPr lang="en-US" altLang="zh-CN" sz="2400" spc="15" dirty="0">
                <a:solidFill>
                  <a:srgbClr val="000000"/>
                </a:solidFill>
                <a:latin typeface="Calibri"/>
                <a:cs typeface="Calibri"/>
              </a:rPr>
              <a:t> </a:t>
            </a:r>
            <a:r>
              <a:rPr lang="en-US" altLang="zh-CN" sz="2400" spc="25" dirty="0">
                <a:solidFill>
                  <a:srgbClr val="000000"/>
                </a:solidFill>
                <a:latin typeface="Calibri"/>
                <a:ea typeface="Calibri"/>
              </a:rPr>
              <a:t>0,1g/kg/</a:t>
            </a:r>
            <a:r>
              <a:rPr lang="en-US" altLang="zh-CN" sz="2400" spc="40" dirty="0">
                <a:solidFill>
                  <a:srgbClr val="000000"/>
                </a:solidFill>
                <a:latin typeface="Calibri"/>
                <a:ea typeface="Calibri"/>
              </a:rPr>
              <a:t>giờ</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Box 259"/>
          <p:cNvSpPr txBox="1"/>
          <p:nvPr/>
        </p:nvSpPr>
        <p:spPr>
          <a:xfrm>
            <a:off x="5389562" y="533351"/>
            <a:ext cx="1539078" cy="486060"/>
          </a:xfrm>
          <a:prstGeom prst="rect">
            <a:avLst/>
          </a:prstGeom>
          <a:noFill/>
        </p:spPr>
        <p:txBody>
          <a:bodyPr wrap="square" lIns="0" tIns="0" rIns="0" bIns="0" rtlCol="0">
            <a:spAutoFit/>
          </a:bodyPr>
          <a:lstStyle/>
          <a:p>
            <a:pPr marL="0">
              <a:lnSpc>
                <a:spcPct val="101250"/>
              </a:lnSpc>
            </a:pPr>
            <a:r>
              <a:rPr lang="en-US" altLang="zh-CN" sz="3150" b="1" spc="-30" dirty="0">
                <a:solidFill>
                  <a:srgbClr val="FE0000"/>
                </a:solidFill>
                <a:latin typeface="Calibri"/>
                <a:ea typeface="Calibri"/>
              </a:rPr>
              <a:t>ĐI</a:t>
            </a:r>
            <a:r>
              <a:rPr lang="en-US" altLang="zh-CN" sz="3150" b="1" spc="-40" dirty="0">
                <a:solidFill>
                  <a:srgbClr val="FE0000"/>
                </a:solidFill>
                <a:latin typeface="Calibri"/>
                <a:ea typeface="Calibri"/>
              </a:rPr>
              <a:t>Ề</a:t>
            </a:r>
            <a:r>
              <a:rPr lang="en-US" altLang="zh-CN" sz="3150" b="1" spc="-45" dirty="0">
                <a:solidFill>
                  <a:srgbClr val="FE0000"/>
                </a:solidFill>
                <a:latin typeface="Calibri"/>
                <a:ea typeface="Calibri"/>
              </a:rPr>
              <a:t>U</a:t>
            </a:r>
            <a:r>
              <a:rPr lang="en-US" altLang="zh-CN" sz="3150" b="1" spc="15" dirty="0">
                <a:solidFill>
                  <a:srgbClr val="FE0000"/>
                </a:solidFill>
                <a:latin typeface="Calibri"/>
                <a:cs typeface="Calibri"/>
              </a:rPr>
              <a:t> </a:t>
            </a:r>
            <a:r>
              <a:rPr lang="en-US" altLang="zh-CN" sz="3150" b="1" spc="-34" dirty="0">
                <a:solidFill>
                  <a:srgbClr val="FE0000"/>
                </a:solidFill>
                <a:latin typeface="Calibri"/>
                <a:ea typeface="Calibri"/>
              </a:rPr>
              <a:t>TR</a:t>
            </a:r>
            <a:r>
              <a:rPr lang="en-US" altLang="zh-CN" sz="3150" b="1" spc="-25" dirty="0">
                <a:solidFill>
                  <a:srgbClr val="FE0000"/>
                </a:solidFill>
                <a:latin typeface="Calibri"/>
                <a:ea typeface="Calibri"/>
              </a:rPr>
              <a:t>Ị</a:t>
            </a:r>
          </a:p>
        </p:txBody>
      </p:sp>
      <p:sp>
        <p:nvSpPr>
          <p:cNvPr id="260" name="TextBox 260"/>
          <p:cNvSpPr txBox="1"/>
          <p:nvPr/>
        </p:nvSpPr>
        <p:spPr>
          <a:xfrm>
            <a:off x="967739" y="1285601"/>
            <a:ext cx="10551543" cy="5230668"/>
          </a:xfrm>
          <a:prstGeom prst="rect">
            <a:avLst/>
          </a:prstGeom>
          <a:noFill/>
        </p:spPr>
        <p:txBody>
          <a:bodyPr wrap="square" lIns="0" tIns="0" rIns="0" bIns="0" rtlCol="0">
            <a:spAutoFit/>
          </a:bodyPr>
          <a:lstStyle/>
          <a:p>
            <a:pPr marL="0" indent="19050">
              <a:lnSpc>
                <a:spcPct val="100416"/>
              </a:lnSpc>
            </a:pPr>
            <a:r>
              <a:rPr lang="en-US" altLang="zh-CN" sz="2400" b="1" dirty="0">
                <a:solidFill>
                  <a:srgbClr val="FE0000"/>
                </a:solidFill>
                <a:latin typeface="Calibri"/>
                <a:ea typeface="Calibri"/>
              </a:rPr>
              <a:t>Điều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trị</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triệu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chứng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và</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biến</a:t>
            </a:r>
            <a:r>
              <a:rPr lang="en-US" altLang="zh-CN" sz="2400" b="1" spc="-85" dirty="0">
                <a:solidFill>
                  <a:srgbClr val="FE0000"/>
                </a:solidFill>
                <a:latin typeface="Calibri"/>
                <a:cs typeface="Calibri"/>
              </a:rPr>
              <a:t> </a:t>
            </a:r>
            <a:r>
              <a:rPr lang="en-US" altLang="zh-CN" sz="2400" b="1" dirty="0">
                <a:solidFill>
                  <a:srgbClr val="FE0000"/>
                </a:solidFill>
                <a:latin typeface="Calibri"/>
                <a:ea typeface="Calibri"/>
              </a:rPr>
              <a:t>chứng</a:t>
            </a:r>
          </a:p>
          <a:p>
            <a:pPr marL="0" indent="19050">
              <a:lnSpc>
                <a:spcPct val="101666"/>
              </a:lnSpc>
            </a:pPr>
            <a:r>
              <a:rPr lang="en-US" altLang="zh-CN" sz="2400" dirty="0">
                <a:solidFill>
                  <a:srgbClr val="000000"/>
                </a:solidFill>
                <a:latin typeface="Arial"/>
                <a:ea typeface="Arial"/>
              </a:rPr>
              <a:t>•</a:t>
            </a:r>
            <a:r>
              <a:rPr lang="en-US" altLang="zh-CN" sz="2400" spc="154" dirty="0">
                <a:solidFill>
                  <a:srgbClr val="000000"/>
                </a:solidFill>
                <a:latin typeface="Arial"/>
                <a:cs typeface="Arial"/>
              </a:rPr>
              <a:t> </a:t>
            </a:r>
            <a:r>
              <a:rPr lang="en-US" altLang="zh-CN" sz="2400" b="1" dirty="0">
                <a:solidFill>
                  <a:srgbClr val="000000"/>
                </a:solidFill>
                <a:latin typeface="Calibri"/>
                <a:ea typeface="Calibri"/>
              </a:rPr>
              <a:t>Suy</a:t>
            </a:r>
            <a:r>
              <a:rPr lang="en-US" altLang="zh-CN" sz="2400" b="1" spc="129" dirty="0">
                <a:solidFill>
                  <a:srgbClr val="000000"/>
                </a:solidFill>
                <a:latin typeface="Calibri"/>
                <a:cs typeface="Calibri"/>
              </a:rPr>
              <a:t> </a:t>
            </a:r>
            <a:r>
              <a:rPr lang="en-US" altLang="zh-CN" sz="2400" b="1" dirty="0">
                <a:solidFill>
                  <a:srgbClr val="000000"/>
                </a:solidFill>
                <a:latin typeface="Calibri"/>
                <a:ea typeface="Calibri"/>
              </a:rPr>
              <a:t>thận</a:t>
            </a:r>
            <a:r>
              <a:rPr lang="en-US" altLang="zh-CN" sz="2400" dirty="0">
                <a:solidFill>
                  <a:srgbClr val="000000"/>
                </a:solidFill>
                <a:latin typeface="Calibri"/>
                <a:ea typeface="Calibri"/>
              </a:rPr>
              <a:t>:</a:t>
            </a:r>
          </a:p>
          <a:p>
            <a:pPr marL="19050" hangingPunct="0">
              <a:lnSpc>
                <a:spcPct val="99583"/>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đặt</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thông</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*ểu</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dõi</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*ểu.</a:t>
            </a:r>
            <a:r>
              <a:rPr lang="en-US" altLang="zh-CN" sz="2400" dirty="0">
                <a:solidFill>
                  <a:srgbClr val="000000"/>
                </a:solidFill>
                <a:latin typeface="Calibri"/>
                <a:cs typeface="Calibri"/>
              </a:rPr>
              <a:t> </a:t>
            </a:r>
            <a:r>
              <a:t/>
            </a:r>
            <a:br/>
            <a:r>
              <a:rPr lang="en-US" altLang="zh-CN" sz="2400" spc="40" dirty="0">
                <a:solidFill>
                  <a:srgbClr val="000000"/>
                </a:solidFill>
                <a:latin typeface="Courier New"/>
                <a:ea typeface="Courier New"/>
              </a:rPr>
              <a:t>o</a:t>
            </a:r>
            <a:r>
              <a:rPr lang="en-US" altLang="zh-CN" sz="2400" spc="30" dirty="0">
                <a:solidFill>
                  <a:srgbClr val="000000"/>
                </a:solidFill>
                <a:latin typeface="Calibri"/>
                <a:ea typeface="Calibri"/>
              </a:rPr>
              <a:t>Furosemide</a:t>
            </a:r>
            <a:r>
              <a:rPr lang="en-US" altLang="zh-CN" sz="2400" spc="15" dirty="0">
                <a:solidFill>
                  <a:srgbClr val="000000"/>
                </a:solidFill>
                <a:latin typeface="Calibri"/>
                <a:cs typeface="Calibri"/>
              </a:rPr>
              <a:t> </a:t>
            </a:r>
            <a:r>
              <a:rPr lang="en-US" altLang="zh-CN" sz="2400" spc="44" dirty="0">
                <a:solidFill>
                  <a:srgbClr val="000000"/>
                </a:solidFill>
                <a:latin typeface="Calibri"/>
                <a:ea typeface="Calibri"/>
              </a:rPr>
              <a:t>40</a:t>
            </a:r>
            <a:r>
              <a:rPr lang="en-US" altLang="zh-CN" sz="2400" spc="15" dirty="0">
                <a:solidFill>
                  <a:srgbClr val="000000"/>
                </a:solidFill>
                <a:latin typeface="Calibri"/>
                <a:cs typeface="Calibri"/>
              </a:rPr>
              <a:t> </a:t>
            </a:r>
            <a:r>
              <a:rPr lang="en-US" altLang="zh-CN" sz="2400" spc="44" dirty="0">
                <a:solidFill>
                  <a:srgbClr val="000000"/>
                </a:solidFill>
                <a:latin typeface="Calibri"/>
                <a:ea typeface="Calibri"/>
              </a:rPr>
              <a:t>mg</a:t>
            </a:r>
            <a:r>
              <a:rPr lang="en-US" altLang="zh-CN" sz="2400" spc="20" dirty="0">
                <a:solidFill>
                  <a:srgbClr val="000000"/>
                </a:solidFill>
                <a:latin typeface="Calibri"/>
                <a:cs typeface="Calibri"/>
              </a:rPr>
              <a:t> </a:t>
            </a:r>
            <a:r>
              <a:rPr lang="en-US" altLang="zh-CN" sz="2400" spc="64" dirty="0">
                <a:solidFill>
                  <a:srgbClr val="000000"/>
                </a:solidFill>
                <a:latin typeface="Wingdings"/>
                <a:ea typeface="Wingdings"/>
              </a:rPr>
              <a:t>à</a:t>
            </a:r>
            <a:r>
              <a:rPr lang="en-US" altLang="zh-CN" sz="2400" spc="34" dirty="0">
                <a:solidFill>
                  <a:srgbClr val="000000"/>
                </a:solidFill>
                <a:latin typeface="Calibri"/>
                <a:ea typeface="Calibri"/>
              </a:rPr>
              <a:t>80</a:t>
            </a:r>
            <a:r>
              <a:rPr lang="en-US" altLang="zh-CN" sz="2400" spc="15" dirty="0">
                <a:solidFill>
                  <a:srgbClr val="000000"/>
                </a:solidFill>
                <a:latin typeface="Calibri"/>
                <a:cs typeface="Calibri"/>
              </a:rPr>
              <a:t> </a:t>
            </a:r>
            <a:r>
              <a:rPr lang="en-US" altLang="zh-CN" sz="2400" spc="40" dirty="0">
                <a:solidFill>
                  <a:srgbClr val="000000"/>
                </a:solidFill>
                <a:latin typeface="Calibri"/>
                <a:ea typeface="Calibri"/>
              </a:rPr>
              <a:t>mg</a:t>
            </a:r>
          </a:p>
          <a:p>
            <a:pPr marL="19050" hangingPunct="0">
              <a:lnSpc>
                <a:spcPct val="99583"/>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theo</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dõi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đáp</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ứng,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chỉnh</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dịch</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lợi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*ểu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duy</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trì</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*ểu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80-100ml/giờ</a:t>
            </a:r>
            <a:r>
              <a:rPr lang="en-US" altLang="zh-CN" sz="2400" dirty="0">
                <a:solidFill>
                  <a:srgbClr val="000000"/>
                </a:solidFill>
                <a:latin typeface="Calibri"/>
                <a:cs typeface="Calibri"/>
              </a:rPr>
              <a:t> </a:t>
            </a: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Theo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dõi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xuất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nhập,</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lượng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lượng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500</a:t>
            </a:r>
            <a:r>
              <a:rPr lang="en-US" altLang="zh-CN" sz="2400" spc="150" dirty="0">
                <a:solidFill>
                  <a:srgbClr val="000000"/>
                </a:solidFill>
                <a:latin typeface="Calibri"/>
                <a:cs typeface="Calibri"/>
              </a:rPr>
              <a:t> </a:t>
            </a:r>
            <a:r>
              <a:rPr lang="en-US" altLang="zh-CN" sz="2400" dirty="0">
                <a:solidFill>
                  <a:srgbClr val="000000"/>
                </a:solidFill>
                <a:latin typeface="Calibri"/>
                <a:ea typeface="Calibri"/>
              </a:rPr>
              <a:t>ml.</a:t>
            </a:r>
          </a:p>
          <a:p>
            <a:pPr>
              <a:lnSpc>
                <a:spcPts val="1000"/>
              </a:lnSpc>
            </a:pPr>
            <a:endParaRPr lang="en-US" dirty="0" smtClean="0"/>
          </a:p>
          <a:p>
            <a:pPr>
              <a:lnSpc>
                <a:spcPts val="1000"/>
              </a:lnSpc>
            </a:pPr>
            <a:endParaRPr lang="en-US" dirty="0" smtClean="0"/>
          </a:p>
          <a:p>
            <a:pPr>
              <a:lnSpc>
                <a:spcPts val="1480"/>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50" dirty="0">
                <a:solidFill>
                  <a:srgbClr val="FE0000"/>
                </a:solidFill>
                <a:latin typeface="Arial"/>
                <a:cs typeface="Arial"/>
              </a:rPr>
              <a:t>  </a:t>
            </a:r>
            <a:r>
              <a:rPr lang="en-US" altLang="zh-CN" sz="2400" dirty="0">
                <a:solidFill>
                  <a:srgbClr val="FE0000"/>
                </a:solidFill>
                <a:latin typeface="Calibri"/>
                <a:ea typeface="Calibri"/>
              </a:rPr>
              <a:t>Chỉ</a:t>
            </a:r>
            <a:r>
              <a:rPr lang="en-US" altLang="zh-CN" sz="2400" spc="50" dirty="0">
                <a:solidFill>
                  <a:srgbClr val="FE0000"/>
                </a:solidFill>
                <a:latin typeface="Calibri"/>
                <a:cs typeface="Calibri"/>
              </a:rPr>
              <a:t> </a:t>
            </a:r>
            <a:r>
              <a:rPr lang="en-US" altLang="zh-CN" sz="2400" dirty="0">
                <a:solidFill>
                  <a:srgbClr val="FE0000"/>
                </a:solidFill>
                <a:latin typeface="Calibri"/>
                <a:ea typeface="Calibri"/>
              </a:rPr>
              <a:t>định</a:t>
            </a:r>
            <a:r>
              <a:rPr lang="en-US" altLang="zh-CN" sz="2400" spc="40" dirty="0">
                <a:solidFill>
                  <a:srgbClr val="FE0000"/>
                </a:solidFill>
                <a:latin typeface="Calibri"/>
                <a:cs typeface="Calibri"/>
              </a:rPr>
              <a:t> </a:t>
            </a:r>
            <a:r>
              <a:rPr lang="en-US" altLang="zh-CN" sz="2400" dirty="0">
                <a:solidFill>
                  <a:srgbClr val="FE0000"/>
                </a:solidFill>
                <a:latin typeface="Calibri"/>
                <a:ea typeface="Calibri"/>
              </a:rPr>
              <a:t>lọc</a:t>
            </a:r>
            <a:r>
              <a:rPr lang="en-US" altLang="zh-CN" sz="2400" spc="44" dirty="0">
                <a:solidFill>
                  <a:srgbClr val="FE0000"/>
                </a:solidFill>
                <a:latin typeface="Calibri"/>
                <a:cs typeface="Calibri"/>
              </a:rPr>
              <a:t> </a:t>
            </a:r>
            <a:r>
              <a:rPr lang="en-US" altLang="zh-CN" sz="2400" dirty="0">
                <a:solidFill>
                  <a:srgbClr val="FE0000"/>
                </a:solidFill>
                <a:latin typeface="Calibri"/>
                <a:ea typeface="Calibri"/>
              </a:rPr>
              <a:t>màng</a:t>
            </a:r>
            <a:r>
              <a:rPr lang="en-US" altLang="zh-CN" sz="2400" spc="44" dirty="0">
                <a:solidFill>
                  <a:srgbClr val="FE0000"/>
                </a:solidFill>
                <a:latin typeface="Calibri"/>
                <a:cs typeface="Calibri"/>
              </a:rPr>
              <a:t> </a:t>
            </a:r>
            <a:r>
              <a:rPr lang="en-US" altLang="zh-CN" sz="2400" dirty="0">
                <a:solidFill>
                  <a:srgbClr val="FE0000"/>
                </a:solidFill>
                <a:latin typeface="Calibri"/>
                <a:ea typeface="Calibri"/>
              </a:rPr>
              <a:t>bụng</a:t>
            </a:r>
            <a:r>
              <a:rPr lang="en-US" altLang="zh-CN" sz="2400" spc="40" dirty="0">
                <a:solidFill>
                  <a:srgbClr val="FE0000"/>
                </a:solidFill>
                <a:latin typeface="Calibri"/>
                <a:cs typeface="Calibri"/>
              </a:rPr>
              <a:t> </a:t>
            </a:r>
            <a:r>
              <a:rPr lang="en-US" altLang="zh-CN" sz="2400" dirty="0">
                <a:solidFill>
                  <a:srgbClr val="FE0000"/>
                </a:solidFill>
                <a:latin typeface="Calibri"/>
                <a:ea typeface="Calibri"/>
              </a:rPr>
              <a:t>hay</a:t>
            </a:r>
            <a:r>
              <a:rPr lang="en-US" altLang="zh-CN" sz="2400" spc="44" dirty="0">
                <a:solidFill>
                  <a:srgbClr val="FE0000"/>
                </a:solidFill>
                <a:latin typeface="Calibri"/>
                <a:cs typeface="Calibri"/>
              </a:rPr>
              <a:t> </a:t>
            </a:r>
            <a:r>
              <a:rPr lang="en-US" altLang="zh-CN" sz="2400" dirty="0">
                <a:solidFill>
                  <a:srgbClr val="FE0000"/>
                </a:solidFill>
                <a:latin typeface="Calibri"/>
                <a:ea typeface="Calibri"/>
              </a:rPr>
              <a:t>lọc</a:t>
            </a:r>
            <a:r>
              <a:rPr lang="en-US" altLang="zh-CN" sz="2400" spc="44" dirty="0">
                <a:solidFill>
                  <a:srgbClr val="FE0000"/>
                </a:solidFill>
                <a:latin typeface="Calibri"/>
                <a:cs typeface="Calibri"/>
              </a:rPr>
              <a:t> </a:t>
            </a:r>
            <a:r>
              <a:rPr lang="en-US" altLang="zh-CN" sz="2400" dirty="0">
                <a:solidFill>
                  <a:srgbClr val="FE0000"/>
                </a:solidFill>
                <a:latin typeface="Calibri"/>
                <a:ea typeface="Calibri"/>
              </a:rPr>
              <a:t>máu</a:t>
            </a:r>
            <a:r>
              <a:rPr lang="en-US" altLang="zh-CN" sz="2400" dirty="0">
                <a:solidFill>
                  <a:srgbClr val="000000"/>
                </a:solidFill>
                <a:latin typeface="Calibri"/>
                <a:ea typeface="Calibri"/>
              </a:rPr>
              <a:t>:</a:t>
            </a:r>
          </a:p>
          <a:p>
            <a:pPr marL="0" hangingPunct="0">
              <a:lnSpc>
                <a:spcPct val="100000"/>
              </a:lnSpc>
            </a:pPr>
            <a:r>
              <a:rPr lang="en-US" altLang="zh-CN" sz="2400" spc="-60" dirty="0">
                <a:solidFill>
                  <a:srgbClr val="000000"/>
                </a:solidFill>
                <a:latin typeface="Courier New"/>
                <a:ea typeface="Courier New"/>
              </a:rPr>
              <a:t>o</a:t>
            </a:r>
            <a:r>
              <a:rPr lang="en-US" altLang="zh-CN" sz="2400" spc="-60" dirty="0">
                <a:solidFill>
                  <a:srgbClr val="000000"/>
                </a:solidFill>
                <a:latin typeface="Courier New"/>
                <a:cs typeface="Courier New"/>
              </a:rPr>
              <a:t> </a:t>
            </a:r>
            <a:r>
              <a:rPr lang="en-US" altLang="zh-CN" sz="2400" spc="-55" dirty="0">
                <a:solidFill>
                  <a:srgbClr val="000000"/>
                </a:solidFill>
                <a:latin typeface="Calibri"/>
                <a:ea typeface="Calibri"/>
              </a:rPr>
              <a:t>Vô</a:t>
            </a:r>
            <a:r>
              <a:rPr lang="en-US" altLang="zh-CN" sz="2400" spc="-20" dirty="0">
                <a:solidFill>
                  <a:srgbClr val="000000"/>
                </a:solidFill>
                <a:latin typeface="Calibri"/>
                <a:cs typeface="Calibri"/>
              </a:rPr>
              <a:t> </a:t>
            </a:r>
            <a:r>
              <a:rPr lang="en-US" altLang="zh-CN" sz="2400" spc="-40" dirty="0">
                <a:solidFill>
                  <a:srgbClr val="000000"/>
                </a:solidFill>
                <a:latin typeface="Calibri"/>
                <a:ea typeface="Calibri"/>
              </a:rPr>
              <a:t>ni</a:t>
            </a:r>
            <a:r>
              <a:rPr lang="en-US" altLang="zh-CN" sz="2400" spc="-55" dirty="0">
                <a:solidFill>
                  <a:srgbClr val="000000"/>
                </a:solidFill>
                <a:latin typeface="Calibri"/>
                <a:ea typeface="Calibri"/>
              </a:rPr>
              <a:t>ệ</a:t>
            </a:r>
            <a:r>
              <a:rPr lang="en-US" altLang="zh-CN" sz="2400" spc="-50" dirty="0">
                <a:solidFill>
                  <a:srgbClr val="000000"/>
                </a:solidFill>
                <a:latin typeface="Calibri"/>
                <a:ea typeface="Calibri"/>
              </a:rPr>
              <a:t>u</a:t>
            </a:r>
            <a:r>
              <a:rPr lang="en-US" altLang="zh-CN" sz="2400" spc="-25" dirty="0">
                <a:solidFill>
                  <a:srgbClr val="000000"/>
                </a:solidFill>
                <a:latin typeface="Calibri"/>
                <a:cs typeface="Calibri"/>
              </a:rPr>
              <a:t> </a:t>
            </a:r>
            <a:r>
              <a:rPr lang="en-US" altLang="zh-CN" sz="2400" spc="-40" dirty="0">
                <a:solidFill>
                  <a:srgbClr val="000000"/>
                </a:solidFill>
                <a:latin typeface="Calibri"/>
                <a:ea typeface="Calibri"/>
              </a:rPr>
              <a:t>(&lt;</a:t>
            </a:r>
            <a:r>
              <a:rPr lang="en-US" altLang="zh-CN" sz="2400" spc="-20" dirty="0">
                <a:solidFill>
                  <a:srgbClr val="000000"/>
                </a:solidFill>
                <a:latin typeface="Calibri"/>
                <a:cs typeface="Calibri"/>
              </a:rPr>
              <a:t> </a:t>
            </a:r>
            <a:r>
              <a:rPr lang="en-US" altLang="zh-CN" sz="2400" spc="-55" dirty="0">
                <a:solidFill>
                  <a:srgbClr val="000000"/>
                </a:solidFill>
                <a:latin typeface="Calibri"/>
                <a:ea typeface="Calibri"/>
              </a:rPr>
              <a:t>500</a:t>
            </a:r>
            <a:r>
              <a:rPr lang="en-US" altLang="zh-CN" sz="2400" spc="-30" dirty="0">
                <a:solidFill>
                  <a:srgbClr val="000000"/>
                </a:solidFill>
                <a:latin typeface="Calibri"/>
                <a:cs typeface="Calibri"/>
              </a:rPr>
              <a:t> </a:t>
            </a:r>
            <a:r>
              <a:rPr lang="en-US" altLang="zh-CN" sz="2400" spc="-50" dirty="0">
                <a:solidFill>
                  <a:srgbClr val="000000"/>
                </a:solidFill>
                <a:latin typeface="Calibri"/>
                <a:ea typeface="Calibri"/>
              </a:rPr>
              <a:t>ml/ng</a:t>
            </a:r>
            <a:r>
              <a:rPr lang="en-US" altLang="zh-CN" sz="2400" spc="-45" dirty="0">
                <a:solidFill>
                  <a:srgbClr val="000000"/>
                </a:solidFill>
                <a:latin typeface="Calibri"/>
                <a:ea typeface="Calibri"/>
              </a:rPr>
              <a:t>à</a:t>
            </a:r>
            <a:r>
              <a:rPr lang="en-US" altLang="zh-CN" sz="2400" spc="-40" dirty="0">
                <a:solidFill>
                  <a:srgbClr val="000000"/>
                </a:solidFill>
                <a:latin typeface="Calibri"/>
                <a:ea typeface="Calibri"/>
              </a:rPr>
              <a:t>y)</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spc="-375" dirty="0">
                <a:solidFill>
                  <a:srgbClr val="000000"/>
                </a:solidFill>
                <a:latin typeface="Courier New"/>
                <a:cs typeface="Courier New"/>
              </a:rPr>
              <a:t> </a:t>
            </a:r>
            <a:r>
              <a:rPr lang="en-US" altLang="zh-CN" sz="2400" dirty="0">
                <a:solidFill>
                  <a:srgbClr val="000000"/>
                </a:solidFill>
                <a:latin typeface="Calibri"/>
                <a:ea typeface="Calibri"/>
              </a:rPr>
              <a:t>Đe</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dọa</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phù</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phổi</a:t>
            </a:r>
            <a:r>
              <a:rPr lang="en-US" altLang="zh-CN" sz="2400" spc="-150" dirty="0">
                <a:solidFill>
                  <a:srgbClr val="000000"/>
                </a:solidFill>
                <a:latin typeface="Calibri"/>
                <a:cs typeface="Calibri"/>
              </a:rPr>
              <a:t> </a:t>
            </a:r>
            <a:r>
              <a:rPr lang="en-US" altLang="zh-CN" sz="2400" dirty="0">
                <a:solidFill>
                  <a:srgbClr val="000000"/>
                </a:solidFill>
                <a:latin typeface="Calibri"/>
                <a:ea typeface="Calibri"/>
              </a:rPr>
              <a:t>cấp</a:t>
            </a:r>
          </a:p>
          <a:p>
            <a:pPr marL="0" hangingPunct="0">
              <a:lnSpc>
                <a:spcPct val="100000"/>
              </a:lnSpc>
            </a:pPr>
            <a:r>
              <a:rPr lang="en-US" altLang="zh-CN" sz="2400" dirty="0">
                <a:solidFill>
                  <a:srgbClr val="000000"/>
                </a:solidFill>
                <a:latin typeface="Courier New"/>
                <a:ea typeface="Courier New"/>
              </a:rPr>
              <a:t>o</a:t>
            </a:r>
            <a:r>
              <a:rPr lang="en-US" altLang="zh-CN" sz="2400" spc="-179" dirty="0">
                <a:solidFill>
                  <a:srgbClr val="000000"/>
                </a:solidFill>
                <a:latin typeface="Courier New"/>
                <a:cs typeface="Courier New"/>
              </a:rPr>
              <a:t> </a:t>
            </a:r>
            <a:r>
              <a:rPr lang="en-US" altLang="zh-CN" sz="2400" dirty="0">
                <a:solidFill>
                  <a:srgbClr val="000000"/>
                </a:solidFill>
                <a:latin typeface="Calibri"/>
                <a:ea typeface="Calibri"/>
              </a:rPr>
              <a:t>Crea*nin</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&gt;</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500</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μmol/l,</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kali</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&gt;</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6</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mmol/l,</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pH</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7,25,</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toan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huyết/lactate</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&gt;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5</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umol/ml</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spc="-245" dirty="0">
                <a:solidFill>
                  <a:srgbClr val="000000"/>
                </a:solidFill>
                <a:latin typeface="Courier New"/>
                <a:cs typeface="Courier New"/>
              </a:rPr>
              <a:t> </a:t>
            </a:r>
            <a:r>
              <a:rPr lang="en-US" altLang="zh-CN" sz="2400" dirty="0">
                <a:solidFill>
                  <a:srgbClr val="000000"/>
                </a:solidFill>
                <a:latin typeface="Calibri"/>
                <a:ea typeface="Calibri"/>
              </a:rPr>
              <a:t>Viêm</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màng</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ngoài</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*m</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89" dirty="0">
                <a:solidFill>
                  <a:srgbClr val="000000"/>
                </a:solidFill>
                <a:latin typeface="Calibri"/>
                <a:cs typeface="Calibri"/>
              </a:rPr>
              <a:t> </a:t>
            </a:r>
            <a:r>
              <a:rPr lang="en-US" altLang="zh-CN" sz="2400" dirty="0">
                <a:solidFill>
                  <a:srgbClr val="000000"/>
                </a:solidFill>
                <a:latin typeface="Calibri"/>
                <a:ea typeface="Calibri"/>
              </a:rPr>
              <a:t>urê</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spc="-100" dirty="0">
                <a:solidFill>
                  <a:srgbClr val="000000"/>
                </a:solidFill>
                <a:latin typeface="Calibri"/>
                <a:cs typeface="Calibri"/>
              </a:rPr>
              <a:t> </a:t>
            </a:r>
            <a:r>
              <a:rPr lang="en-US" altLang="zh-CN" sz="2400" dirty="0">
                <a:solidFill>
                  <a:srgbClr val="000000"/>
                </a:solidFill>
                <a:latin typeface="Calibri"/>
                <a:ea typeface="Calibri"/>
              </a:rPr>
              <a:t>cao)</a:t>
            </a:r>
          </a:p>
          <a:p>
            <a:pPr marL="0">
              <a:lnSpc>
                <a:spcPct val="100000"/>
              </a:lnSpc>
            </a:pPr>
            <a:r>
              <a:rPr lang="en-US" altLang="zh-CN" sz="2400" dirty="0">
                <a:solidFill>
                  <a:srgbClr val="000000"/>
                </a:solidFill>
                <a:latin typeface="Courier New"/>
                <a:ea typeface="Courier New"/>
              </a:rPr>
              <a:t>o</a:t>
            </a:r>
            <a:r>
              <a:rPr lang="en-US" altLang="zh-CN" sz="2400" spc="-254" dirty="0">
                <a:solidFill>
                  <a:srgbClr val="000000"/>
                </a:solidFill>
                <a:latin typeface="Courier New"/>
                <a:cs typeface="Courier New"/>
              </a:rPr>
              <a:t> </a:t>
            </a:r>
            <a:r>
              <a:rPr lang="en-US" altLang="zh-CN" sz="2400" dirty="0">
                <a:solidFill>
                  <a:srgbClr val="000000"/>
                </a:solidFill>
                <a:latin typeface="Calibri"/>
                <a:ea typeface="Calibri"/>
              </a:rPr>
              <a:t>Hội</a:t>
            </a:r>
            <a:r>
              <a:rPr lang="en-US" altLang="zh-CN" sz="2400" spc="-100" dirty="0">
                <a:solidFill>
                  <a:srgbClr val="000000"/>
                </a:solidFill>
                <a:latin typeface="Calibri"/>
                <a:cs typeface="Calibri"/>
              </a:rPr>
              <a:t> </a:t>
            </a:r>
            <a:r>
              <a:rPr lang="en-US" altLang="zh-CN" sz="2400" dirty="0">
                <a:solidFill>
                  <a:srgbClr val="000000"/>
                </a:solidFill>
                <a:latin typeface="Calibri"/>
                <a:ea typeface="Calibri"/>
              </a:rPr>
              <a:t>chứng</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urê</a:t>
            </a:r>
            <a:r>
              <a:rPr lang="en-US" altLang="zh-CN" sz="2400" spc="-100"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spc="-100" dirty="0">
                <a:solidFill>
                  <a:srgbClr val="000000"/>
                </a:solidFill>
                <a:latin typeface="Calibri"/>
                <a:cs typeface="Calibri"/>
              </a:rPr>
              <a:t> </a:t>
            </a:r>
            <a:r>
              <a:rPr lang="en-US" altLang="zh-CN" sz="2400" dirty="0">
                <a:solidFill>
                  <a:srgbClr val="000000"/>
                </a:solidFill>
                <a:latin typeface="Calibri"/>
                <a:ea typeface="Calibri"/>
              </a:rPr>
              <a:t>lơ</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mơ,</a:t>
            </a:r>
            <a:r>
              <a:rPr lang="en-US" altLang="zh-CN" sz="2400" spc="-100" dirty="0">
                <a:solidFill>
                  <a:srgbClr val="000000"/>
                </a:solidFill>
                <a:latin typeface="Calibri"/>
                <a:cs typeface="Calibri"/>
              </a:rPr>
              <a:t> </a:t>
            </a:r>
            <a:r>
              <a:rPr lang="en-US" altLang="zh-CN" sz="2400" dirty="0">
                <a:solidFill>
                  <a:srgbClr val="000000"/>
                </a:solidFill>
                <a:latin typeface="Calibri"/>
                <a:ea typeface="Calibri"/>
              </a:rPr>
              <a:t>phù,</a:t>
            </a:r>
            <a:r>
              <a:rPr lang="en-US" altLang="zh-CN" sz="2400" spc="-94" dirty="0">
                <a:solidFill>
                  <a:srgbClr val="000000"/>
                </a:solidFill>
                <a:latin typeface="Calibri"/>
                <a:cs typeface="Calibri"/>
              </a:rPr>
              <a:t> </a:t>
            </a:r>
            <a:r>
              <a:rPr lang="en-US" altLang="zh-CN" sz="2400" dirty="0">
                <a:solidFill>
                  <a:srgbClr val="000000"/>
                </a:solidFill>
                <a:latin typeface="Calibri"/>
                <a:ea typeface="Calibri"/>
              </a:rPr>
              <a:t>xuất</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huyết...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Box 261"/>
          <p:cNvSpPr txBox="1"/>
          <p:nvPr/>
        </p:nvSpPr>
        <p:spPr>
          <a:xfrm>
            <a:off x="910589" y="170639"/>
            <a:ext cx="10676520" cy="6482488"/>
          </a:xfrm>
          <a:prstGeom prst="rect">
            <a:avLst/>
          </a:prstGeom>
          <a:noFill/>
        </p:spPr>
        <p:txBody>
          <a:bodyPr wrap="square" lIns="0" tIns="0" rIns="0" bIns="0" rtlCol="0">
            <a:spAutoFit/>
          </a:bodyPr>
          <a:lstStyle/>
          <a:p>
            <a:pPr marL="0" indent="4517072">
              <a:lnSpc>
                <a:spcPct val="101250"/>
              </a:lnSpc>
            </a:pPr>
            <a:r>
              <a:rPr lang="en-US" altLang="zh-CN" sz="3150" b="1" spc="-30" dirty="0">
                <a:solidFill>
                  <a:srgbClr val="FE0000"/>
                </a:solidFill>
                <a:latin typeface="Calibri"/>
                <a:ea typeface="Calibri"/>
              </a:rPr>
              <a:t>ĐI</a:t>
            </a:r>
            <a:r>
              <a:rPr lang="en-US" altLang="zh-CN" sz="3150" b="1" spc="-40" dirty="0">
                <a:solidFill>
                  <a:srgbClr val="FE0000"/>
                </a:solidFill>
                <a:latin typeface="Calibri"/>
                <a:ea typeface="Calibri"/>
              </a:rPr>
              <a:t>Ề</a:t>
            </a:r>
            <a:r>
              <a:rPr lang="en-US" altLang="zh-CN" sz="3150" b="1" spc="-45" dirty="0">
                <a:solidFill>
                  <a:srgbClr val="FE0000"/>
                </a:solidFill>
                <a:latin typeface="Calibri"/>
                <a:ea typeface="Calibri"/>
              </a:rPr>
              <a:t>U</a:t>
            </a:r>
            <a:r>
              <a:rPr lang="en-US" altLang="zh-CN" sz="3150" b="1" spc="15" dirty="0">
                <a:solidFill>
                  <a:srgbClr val="FE0000"/>
                </a:solidFill>
                <a:latin typeface="Calibri"/>
                <a:cs typeface="Calibri"/>
              </a:rPr>
              <a:t> </a:t>
            </a:r>
            <a:r>
              <a:rPr lang="en-US" altLang="zh-CN" sz="3150" b="1" spc="-34" dirty="0">
                <a:solidFill>
                  <a:srgbClr val="FE0000"/>
                </a:solidFill>
                <a:latin typeface="Calibri"/>
                <a:ea typeface="Calibri"/>
              </a:rPr>
              <a:t>TR</a:t>
            </a:r>
            <a:r>
              <a:rPr lang="en-US" altLang="zh-CN" sz="3150" b="1" spc="-25" dirty="0">
                <a:solidFill>
                  <a:srgbClr val="FE0000"/>
                </a:solidFill>
                <a:latin typeface="Calibri"/>
                <a:ea typeface="Calibri"/>
              </a:rPr>
              <a:t>Ị</a:t>
            </a:r>
          </a:p>
          <a:p>
            <a:pPr>
              <a:lnSpc>
                <a:spcPts val="1925"/>
              </a:lnSpc>
            </a:pPr>
            <a:endParaRPr lang="en-US" dirty="0" smtClean="0"/>
          </a:p>
          <a:p>
            <a:pPr marL="0">
              <a:lnSpc>
                <a:spcPct val="1016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b="1" dirty="0">
                <a:solidFill>
                  <a:srgbClr val="FE0000"/>
                </a:solidFill>
                <a:latin typeface="Calibri"/>
                <a:ea typeface="Calibri"/>
              </a:rPr>
              <a:t>Thiếu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máu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nặng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do</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tán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huyết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hoặc</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xuất</a:t>
            </a:r>
            <a:r>
              <a:rPr lang="en-US" altLang="zh-CN" sz="2400" b="1" spc="89" dirty="0">
                <a:solidFill>
                  <a:srgbClr val="FE0000"/>
                </a:solidFill>
                <a:latin typeface="Calibri"/>
                <a:cs typeface="Calibri"/>
              </a:rPr>
              <a:t> </a:t>
            </a:r>
            <a:r>
              <a:rPr lang="en-US" altLang="zh-CN" sz="2400" b="1" dirty="0">
                <a:solidFill>
                  <a:srgbClr val="FE0000"/>
                </a:solidFill>
                <a:latin typeface="Calibri"/>
                <a:ea typeface="Calibri"/>
              </a:rPr>
              <a:t>huyết</a:t>
            </a:r>
            <a:r>
              <a:rPr lang="en-US" altLang="zh-CN" sz="2400" dirty="0">
                <a:solidFill>
                  <a:srgbClr val="FE0000"/>
                </a:solidFill>
                <a:latin typeface="Calibri"/>
                <a:ea typeface="Calibri"/>
              </a:rPr>
              <a:t>:</a:t>
            </a:r>
          </a:p>
          <a:p>
            <a:pPr marL="0">
              <a:lnSpc>
                <a:spcPct val="1000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Truyền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HC</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lắng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10</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-20</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ml/kg/lần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Hct</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20%</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Hb</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7</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g/dl,</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lặp</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lại</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đáp</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ứng</a:t>
            </a:r>
          </a:p>
          <a:p>
            <a:pPr marL="0" indent="228600">
              <a:lnSpc>
                <a:spcPct val="100000"/>
              </a:lnSpc>
            </a:pPr>
            <a:r>
              <a:rPr lang="en-US" altLang="zh-CN" sz="2400" dirty="0">
                <a:solidFill>
                  <a:srgbClr val="000000"/>
                </a:solidFill>
                <a:latin typeface="Calibri"/>
                <a:ea typeface="Calibri"/>
              </a:rPr>
              <a:t>Trong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lúc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dõi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sát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mạch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hấp,</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lợi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nếu</a:t>
            </a:r>
            <a:r>
              <a:rPr lang="en-US" altLang="zh-CN" sz="2400" spc="-145" dirty="0">
                <a:solidFill>
                  <a:srgbClr val="000000"/>
                </a:solidFill>
                <a:latin typeface="Calibri"/>
                <a:cs typeface="Calibri"/>
              </a:rPr>
              <a:t> </a:t>
            </a:r>
            <a:r>
              <a:rPr lang="en-US" altLang="zh-CN" sz="2400" dirty="0">
                <a:solidFill>
                  <a:srgbClr val="000000"/>
                </a:solidFill>
                <a:latin typeface="Calibri"/>
                <a:ea typeface="Calibri"/>
              </a:rPr>
              <a:t>cần.</a:t>
            </a:r>
          </a:p>
          <a:p>
            <a:pPr marL="0">
              <a:lnSpc>
                <a:spcPct val="104166"/>
              </a:lnSpc>
              <a:spcBef>
                <a:spcPts val="234"/>
              </a:spcBef>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Truyền</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khối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TC</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TC</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20.000/ml</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nếu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không</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làm</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thủ</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thuật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xâm</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lấn</a:t>
            </a:r>
          </a:p>
          <a:p>
            <a:pPr marL="0" indent="457200">
              <a:lnSpc>
                <a:spcPct val="101666"/>
              </a:lnSpc>
            </a:pPr>
            <a:r>
              <a:rPr lang="en-US" altLang="zh-CN" sz="2400" dirty="0">
                <a:solidFill>
                  <a:srgbClr val="000000"/>
                </a:solidFill>
                <a:latin typeface="Arial"/>
                <a:ea typeface="Arial"/>
              </a:rPr>
              <a:t>hoặc</a:t>
            </a:r>
            <a:r>
              <a:rPr lang="en-US" altLang="zh-CN" sz="2400" dirty="0">
                <a:solidFill>
                  <a:srgbClr val="000000"/>
                </a:solidFill>
                <a:latin typeface="Arial"/>
                <a:cs typeface="Arial"/>
              </a:rPr>
              <a:t> </a:t>
            </a:r>
            <a:r>
              <a:rPr lang="en-US" altLang="zh-CN" sz="2400" dirty="0">
                <a:solidFill>
                  <a:srgbClr val="000000"/>
                </a:solidFill>
                <a:latin typeface="Calibri"/>
                <a:ea typeface="Calibri"/>
              </a:rPr>
              <a:t>&lt;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50.000/ml</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làm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thủ</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thuật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xâm</a:t>
            </a:r>
            <a:r>
              <a:rPr lang="en-US" altLang="zh-CN" sz="2400" spc="-150" dirty="0">
                <a:solidFill>
                  <a:srgbClr val="000000"/>
                </a:solidFill>
                <a:latin typeface="Calibri"/>
                <a:cs typeface="Calibri"/>
              </a:rPr>
              <a:t> </a:t>
            </a:r>
            <a:r>
              <a:rPr lang="en-US" altLang="zh-CN" sz="2400" dirty="0">
                <a:solidFill>
                  <a:srgbClr val="000000"/>
                </a:solidFill>
                <a:latin typeface="Calibri"/>
                <a:ea typeface="Calibri"/>
              </a:rPr>
              <a:t>lấn.</a:t>
            </a:r>
          </a:p>
          <a:p>
            <a:pPr marL="0">
              <a:lnSpc>
                <a:spcPct val="104166"/>
              </a:lnSpc>
              <a:spcBef>
                <a:spcPts val="259"/>
              </a:spcBef>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Không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Plasma,</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chỉ</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PT</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50%,</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cần</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làm</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thủ</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thuật</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xâm</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lấn</a:t>
            </a:r>
          </a:p>
          <a:p>
            <a:pPr>
              <a:lnSpc>
                <a:spcPts val="1000"/>
              </a:lnSpc>
            </a:pPr>
            <a:endParaRPr lang="en-US" dirty="0" smtClean="0"/>
          </a:p>
          <a:p>
            <a:pPr>
              <a:lnSpc>
                <a:spcPts val="1000"/>
              </a:lnSpc>
            </a:pPr>
            <a:endParaRPr lang="en-US" dirty="0" smtClean="0"/>
          </a:p>
          <a:p>
            <a:pPr>
              <a:lnSpc>
                <a:spcPts val="1094"/>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129" dirty="0">
                <a:solidFill>
                  <a:srgbClr val="FE0000"/>
                </a:solidFill>
                <a:latin typeface="Arial"/>
                <a:cs typeface="Arial"/>
              </a:rPr>
              <a:t>  </a:t>
            </a:r>
            <a:r>
              <a:rPr lang="en-US" altLang="zh-CN" sz="2400" b="1" dirty="0">
                <a:solidFill>
                  <a:srgbClr val="FE0000"/>
                </a:solidFill>
                <a:latin typeface="Calibri"/>
                <a:ea typeface="Calibri"/>
              </a:rPr>
              <a:t>Phù</a:t>
            </a:r>
            <a:r>
              <a:rPr lang="en-US" altLang="zh-CN" sz="2400" b="1" spc="110" dirty="0">
                <a:solidFill>
                  <a:srgbClr val="FE0000"/>
                </a:solidFill>
                <a:latin typeface="Calibri"/>
                <a:cs typeface="Calibri"/>
              </a:rPr>
              <a:t> </a:t>
            </a:r>
            <a:r>
              <a:rPr lang="en-US" altLang="zh-CN" sz="2400" b="1" dirty="0">
                <a:solidFill>
                  <a:srgbClr val="FE0000"/>
                </a:solidFill>
                <a:latin typeface="Calibri"/>
                <a:ea typeface="Calibri"/>
              </a:rPr>
              <a:t>phổi</a:t>
            </a:r>
            <a:r>
              <a:rPr lang="en-US" altLang="zh-CN" sz="2400" b="1" spc="110" dirty="0">
                <a:solidFill>
                  <a:srgbClr val="FE0000"/>
                </a:solidFill>
                <a:latin typeface="Calibri"/>
                <a:cs typeface="Calibri"/>
              </a:rPr>
              <a:t> </a:t>
            </a:r>
            <a:r>
              <a:rPr lang="en-US" altLang="zh-CN" sz="2400" b="1" dirty="0">
                <a:solidFill>
                  <a:srgbClr val="FE0000"/>
                </a:solidFill>
                <a:latin typeface="Calibri"/>
                <a:ea typeface="Calibri"/>
              </a:rPr>
              <a:t>cấp</a:t>
            </a:r>
            <a:r>
              <a:rPr lang="en-US" altLang="zh-CN" sz="2400" dirty="0">
                <a:solidFill>
                  <a:srgbClr val="FE0000"/>
                </a:solidFill>
                <a:latin typeface="Calibri"/>
                <a:ea typeface="Calibri"/>
              </a:rPr>
              <a:t>:</a:t>
            </a:r>
          </a:p>
          <a:p>
            <a:pPr>
              <a:lnSpc>
                <a:spcPts val="575"/>
              </a:lnSpc>
            </a:pPr>
            <a:endParaRPr lang="en-US" dirty="0" smtClean="0"/>
          </a:p>
          <a:p>
            <a:pPr marL="0" hangingPunct="0">
              <a:lnSpc>
                <a:spcPct val="121249"/>
              </a:lnSpc>
            </a:pPr>
            <a:r>
              <a:rPr lang="en-US" altLang="zh-CN" sz="2400" dirty="0">
                <a:solidFill>
                  <a:srgbClr val="000000"/>
                </a:solidFill>
                <a:latin typeface="Courier New"/>
                <a:ea typeface="Courier New"/>
              </a:rPr>
              <a:t>o</a:t>
            </a:r>
            <a:r>
              <a:rPr lang="en-US" altLang="zh-CN" sz="2400" spc="-64" dirty="0">
                <a:solidFill>
                  <a:srgbClr val="000000"/>
                </a:solidFill>
                <a:latin typeface="Courier New"/>
                <a:cs typeface="Courier New"/>
              </a:rPr>
              <a:t> </a:t>
            </a:r>
            <a:r>
              <a:rPr lang="en-US" altLang="zh-CN" sz="2400" dirty="0">
                <a:solidFill>
                  <a:srgbClr val="000000"/>
                </a:solidFill>
                <a:latin typeface="Calibri"/>
                <a:ea typeface="Calibri"/>
              </a:rPr>
              <a:t>nằm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đầu</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hạn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chế</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lượng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vào,</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giữ</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CVP</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0-5</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cm</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a:t>
            </a:r>
            <a:r>
              <a:rPr lang="en-US" altLang="zh-CN" sz="1600" dirty="0">
                <a:solidFill>
                  <a:srgbClr val="000000"/>
                </a:solidFill>
                <a:latin typeface="Calibri"/>
                <a:ea typeface="Calibri"/>
              </a:rPr>
              <a:t>2</a:t>
            </a:r>
            <a:r>
              <a:rPr lang="en-US" altLang="zh-CN" sz="2400" dirty="0">
                <a:solidFill>
                  <a:srgbClr val="000000"/>
                </a:solidFill>
                <a:latin typeface="Calibri"/>
                <a:ea typeface="Calibri"/>
              </a:rPr>
              <a:t>0</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ourier New"/>
                <a:cs typeface="Courier New"/>
              </a:rPr>
              <a:t> </a:t>
            </a:r>
            <a:r>
              <a:rPr lang="en-US" altLang="zh-CN" sz="2400" dirty="0">
                <a:solidFill>
                  <a:srgbClr val="000000"/>
                </a:solidFill>
                <a:latin typeface="Calibri"/>
                <a:ea typeface="Calibri"/>
              </a:rPr>
              <a:t>thở</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oxy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4-6</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lít/phút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duy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trì</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SpO</a:t>
            </a:r>
            <a:r>
              <a:rPr lang="en-US" altLang="zh-CN" sz="1600" dirty="0">
                <a:solidFill>
                  <a:srgbClr val="000000"/>
                </a:solidFill>
                <a:latin typeface="Calibri"/>
                <a:ea typeface="Calibri"/>
              </a:rPr>
              <a:t>2</a:t>
            </a:r>
            <a:r>
              <a:rPr lang="en-US" altLang="zh-CN" sz="1600" dirty="0">
                <a:solidFill>
                  <a:srgbClr val="000000"/>
                </a:solidFill>
                <a:latin typeface="Calibri"/>
                <a:cs typeface="Calibri"/>
              </a:rPr>
              <a:t> </a:t>
            </a:r>
            <a:r>
              <a:rPr lang="en-US" altLang="zh-CN" sz="2400" dirty="0">
                <a:solidFill>
                  <a:srgbClr val="000000"/>
                </a:solidFill>
                <a:latin typeface="Calibri"/>
                <a:ea typeface="Calibri"/>
              </a:rPr>
              <a:t>&gt;</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92%</a:t>
            </a:r>
          </a:p>
          <a:p>
            <a:pPr marL="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ourier New"/>
                <a:cs typeface="Courier New"/>
              </a:rPr>
              <a:t> </a:t>
            </a:r>
            <a:r>
              <a:rPr lang="en-US" altLang="zh-CN" sz="2400" dirty="0">
                <a:solidFill>
                  <a:srgbClr val="000000"/>
                </a:solidFill>
                <a:latin typeface="Calibri"/>
                <a:ea typeface="Calibri"/>
              </a:rPr>
              <a:t>hút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đàm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nhớt,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dùng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lợi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Kểu</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mạnh</a:t>
            </a:r>
          </a:p>
          <a:p>
            <a:pPr>
              <a:lnSpc>
                <a:spcPts val="500"/>
              </a:lnSpc>
            </a:pPr>
            <a:endParaRPr lang="en-US" dirty="0" smtClean="0"/>
          </a:p>
          <a:p>
            <a:pPr marL="0" hangingPunct="0">
              <a:lnSpc>
                <a:spcPct val="118333"/>
              </a:lnSpc>
            </a:pPr>
            <a:r>
              <a:rPr lang="en-US" altLang="zh-CN" sz="2400" dirty="0">
                <a:solidFill>
                  <a:srgbClr val="000000"/>
                </a:solidFill>
                <a:latin typeface="Courier New"/>
                <a:ea typeface="Courier New"/>
              </a:rPr>
              <a:t>o</a:t>
            </a:r>
            <a:r>
              <a:rPr lang="en-US" altLang="zh-CN" sz="2400" spc="-80" dirty="0">
                <a:solidFill>
                  <a:srgbClr val="000000"/>
                </a:solidFill>
                <a:latin typeface="Courier New"/>
                <a:cs typeface="Courier New"/>
              </a:rPr>
              <a:t> </a:t>
            </a:r>
            <a:r>
              <a:rPr lang="en-US" altLang="zh-CN" sz="2400" dirty="0">
                <a:solidFill>
                  <a:srgbClr val="000000"/>
                </a:solidFill>
                <a:latin typeface="Calibri"/>
                <a:ea typeface="Calibri"/>
              </a:rPr>
              <a:t>thở</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máy</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có</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hấp</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hay</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tổn</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thương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phổi</a:t>
            </a:r>
            <a:r>
              <a:rPr lang="en-US" altLang="zh-CN" sz="2400" spc="-35" dirty="0">
                <a:solidFill>
                  <a:srgbClr val="000000"/>
                </a:solidFill>
                <a:latin typeface="Calibri"/>
                <a:cs typeface="Calibri"/>
              </a:rPr>
              <a:t> </a:t>
            </a:r>
            <a:r>
              <a:rPr lang="en-US" altLang="zh-CN" sz="2400" dirty="0">
                <a:solidFill>
                  <a:srgbClr val="000000"/>
                </a:solidFill>
                <a:latin typeface="Calibri"/>
                <a:ea typeface="Calibri"/>
              </a:rPr>
              <a:t>nặng</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spc="-50" dirty="0">
                <a:solidFill>
                  <a:srgbClr val="000000"/>
                </a:solidFill>
                <a:latin typeface="Courier New"/>
                <a:cs typeface="Courier New"/>
              </a:rPr>
              <a:t> </a:t>
            </a:r>
            <a:r>
              <a:rPr lang="en-US" altLang="zh-CN" sz="2400" dirty="0">
                <a:solidFill>
                  <a:srgbClr val="000000"/>
                </a:solidFill>
                <a:latin typeface="Calibri"/>
                <a:ea typeface="Calibri"/>
              </a:rPr>
              <a:t>loại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trừ</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hô</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hấp</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bội</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nhiễm,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ứ</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đọng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đàm</a:t>
            </a:r>
          </a:p>
          <a:p>
            <a:pPr marL="0">
              <a:lnSpc>
                <a:spcPct val="104166"/>
              </a:lnSpc>
            </a:pPr>
            <a:r>
              <a:rPr lang="en-US" altLang="zh-CN" sz="2400" dirty="0">
                <a:solidFill>
                  <a:srgbClr val="000000"/>
                </a:solidFill>
                <a:latin typeface="Courier New"/>
                <a:ea typeface="Courier New"/>
              </a:rPr>
              <a:t>o</a:t>
            </a:r>
            <a:r>
              <a:rPr lang="en-US" altLang="zh-CN" sz="2400" spc="-75" dirty="0">
                <a:solidFill>
                  <a:srgbClr val="000000"/>
                </a:solidFill>
                <a:latin typeface="Courier New"/>
                <a:cs typeface="Courier New"/>
              </a:rPr>
              <a:t> </a:t>
            </a:r>
            <a:r>
              <a:rPr lang="en-US" altLang="zh-CN" sz="2400" dirty="0">
                <a:solidFill>
                  <a:srgbClr val="000000"/>
                </a:solidFill>
                <a:latin typeface="Calibri"/>
                <a:ea typeface="Calibri"/>
              </a:rPr>
              <a:t>Kháng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nếu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bội</a:t>
            </a:r>
            <a:r>
              <a:rPr lang="en-US" altLang="zh-CN" sz="2400" spc="-35" dirty="0">
                <a:solidFill>
                  <a:srgbClr val="000000"/>
                </a:solidFill>
                <a:latin typeface="Calibri"/>
                <a:cs typeface="Calibri"/>
              </a:rPr>
              <a:t> </a:t>
            </a:r>
            <a:r>
              <a:rPr lang="en-US" altLang="zh-CN" sz="2400" dirty="0">
                <a:solidFill>
                  <a:srgbClr val="000000"/>
                </a:solidFill>
                <a:latin typeface="Calibri"/>
                <a:ea typeface="Calibri"/>
              </a:rPr>
              <a:t>nhiễm.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Box 262"/>
          <p:cNvSpPr txBox="1"/>
          <p:nvPr/>
        </p:nvSpPr>
        <p:spPr>
          <a:xfrm>
            <a:off x="5389562" y="533351"/>
            <a:ext cx="1539078" cy="486060"/>
          </a:xfrm>
          <a:prstGeom prst="rect">
            <a:avLst/>
          </a:prstGeom>
          <a:noFill/>
        </p:spPr>
        <p:txBody>
          <a:bodyPr wrap="square" lIns="0" tIns="0" rIns="0" bIns="0" rtlCol="0">
            <a:spAutoFit/>
          </a:bodyPr>
          <a:lstStyle/>
          <a:p>
            <a:pPr marL="0">
              <a:lnSpc>
                <a:spcPct val="101250"/>
              </a:lnSpc>
            </a:pPr>
            <a:r>
              <a:rPr lang="en-US" altLang="zh-CN" sz="3150" b="1" spc="-30" dirty="0">
                <a:solidFill>
                  <a:srgbClr val="FE0000"/>
                </a:solidFill>
                <a:latin typeface="Calibri"/>
                <a:ea typeface="Calibri"/>
              </a:rPr>
              <a:t>ĐI</a:t>
            </a:r>
            <a:r>
              <a:rPr lang="en-US" altLang="zh-CN" sz="3150" b="1" spc="-40" dirty="0">
                <a:solidFill>
                  <a:srgbClr val="FE0000"/>
                </a:solidFill>
                <a:latin typeface="Calibri"/>
                <a:ea typeface="Calibri"/>
              </a:rPr>
              <a:t>Ề</a:t>
            </a:r>
            <a:r>
              <a:rPr lang="en-US" altLang="zh-CN" sz="3150" b="1" spc="-45" dirty="0">
                <a:solidFill>
                  <a:srgbClr val="FE0000"/>
                </a:solidFill>
                <a:latin typeface="Calibri"/>
                <a:ea typeface="Calibri"/>
              </a:rPr>
              <a:t>U</a:t>
            </a:r>
            <a:r>
              <a:rPr lang="en-US" altLang="zh-CN" sz="3150" b="1" spc="15" dirty="0">
                <a:solidFill>
                  <a:srgbClr val="FE0000"/>
                </a:solidFill>
                <a:latin typeface="Calibri"/>
                <a:cs typeface="Calibri"/>
              </a:rPr>
              <a:t> </a:t>
            </a:r>
            <a:r>
              <a:rPr lang="en-US" altLang="zh-CN" sz="3150" b="1" spc="-34" dirty="0">
                <a:solidFill>
                  <a:srgbClr val="FE0000"/>
                </a:solidFill>
                <a:latin typeface="Calibri"/>
                <a:ea typeface="Calibri"/>
              </a:rPr>
              <a:t>TR</a:t>
            </a:r>
            <a:r>
              <a:rPr lang="en-US" altLang="zh-CN" sz="3150" b="1" spc="-25" dirty="0">
                <a:solidFill>
                  <a:srgbClr val="FE0000"/>
                </a:solidFill>
                <a:latin typeface="Calibri"/>
                <a:ea typeface="Calibri"/>
              </a:rPr>
              <a:t>Ị</a:t>
            </a:r>
          </a:p>
        </p:txBody>
      </p:sp>
      <p:sp>
        <p:nvSpPr>
          <p:cNvPr id="263" name="TextBox 263"/>
          <p:cNvSpPr txBox="1"/>
          <p:nvPr/>
        </p:nvSpPr>
        <p:spPr>
          <a:xfrm>
            <a:off x="929639" y="1285601"/>
            <a:ext cx="10913864" cy="4855463"/>
          </a:xfrm>
          <a:prstGeom prst="rect">
            <a:avLst/>
          </a:prstGeom>
          <a:noFill/>
        </p:spPr>
        <p:txBody>
          <a:bodyPr wrap="square" lIns="0" tIns="0" rIns="0" bIns="0" rtlCol="0">
            <a:spAutoFit/>
          </a:bodyPr>
          <a:lstStyle/>
          <a:p>
            <a:pPr marL="0" indent="19050">
              <a:lnSpc>
                <a:spcPct val="101666"/>
              </a:lnSpc>
            </a:pPr>
            <a:r>
              <a:rPr lang="en-US" altLang="zh-CN" sz="2400" dirty="0">
                <a:solidFill>
                  <a:srgbClr val="FE0000"/>
                </a:solidFill>
                <a:latin typeface="Arial"/>
                <a:ea typeface="Arial"/>
              </a:rPr>
              <a:t>•</a:t>
            </a:r>
            <a:r>
              <a:rPr lang="en-US" altLang="zh-CN" sz="2400" spc="290" dirty="0">
                <a:solidFill>
                  <a:srgbClr val="FE0000"/>
                </a:solidFill>
                <a:latin typeface="Arial"/>
                <a:cs typeface="Arial"/>
              </a:rPr>
              <a:t> </a:t>
            </a:r>
            <a:r>
              <a:rPr lang="en-US" altLang="zh-CN" sz="2400" b="1" spc="-5" dirty="0">
                <a:solidFill>
                  <a:srgbClr val="FE0000"/>
                </a:solidFill>
                <a:latin typeface="Calibri"/>
                <a:ea typeface="Calibri"/>
              </a:rPr>
              <a:t>Số</a:t>
            </a:r>
            <a:r>
              <a:rPr lang="en-US" altLang="zh-CN" sz="2400" b="1" dirty="0">
                <a:solidFill>
                  <a:srgbClr val="FE0000"/>
                </a:solidFill>
                <a:latin typeface="Calibri"/>
                <a:ea typeface="Calibri"/>
              </a:rPr>
              <a:t>c</a:t>
            </a:r>
            <a:r>
              <a:rPr lang="en-US" altLang="zh-CN" sz="2400" spc="-5" dirty="0">
                <a:solidFill>
                  <a:srgbClr val="FE0000"/>
                </a:solidFill>
                <a:latin typeface="Calibri"/>
                <a:ea typeface="Calibri"/>
              </a:rPr>
              <a:t>:</a:t>
            </a:r>
          </a:p>
          <a:p>
            <a:pPr>
              <a:lnSpc>
                <a:spcPts val="575"/>
              </a:lnSpc>
            </a:pPr>
            <a:endParaRPr lang="en-US" dirty="0" smtClean="0"/>
          </a:p>
          <a:p>
            <a:pPr marL="0" indent="1905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ourier New"/>
                <a:cs typeface="Courier New"/>
              </a:rPr>
              <a:t> </a:t>
            </a:r>
            <a:r>
              <a:rPr lang="en-US" altLang="zh-CN" sz="2400" dirty="0">
                <a:solidFill>
                  <a:srgbClr val="000000"/>
                </a:solidFill>
                <a:latin typeface="Calibri"/>
                <a:ea typeface="Calibri"/>
              </a:rPr>
              <a:t>Thiếu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bù</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dịch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đầy</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đủ</a:t>
            </a:r>
          </a:p>
          <a:p>
            <a:pPr>
              <a:lnSpc>
                <a:spcPts val="500"/>
              </a:lnSpc>
            </a:pPr>
            <a:endParaRPr lang="en-US" dirty="0" smtClean="0"/>
          </a:p>
          <a:p>
            <a:pPr marL="0" indent="19050">
              <a:lnSpc>
                <a:spcPct val="104166"/>
              </a:lnSpc>
            </a:pPr>
            <a:r>
              <a:rPr lang="en-US" altLang="zh-CN" sz="2400" spc="44" dirty="0">
                <a:solidFill>
                  <a:srgbClr val="000000"/>
                </a:solidFill>
                <a:latin typeface="Courier New"/>
                <a:ea typeface="Courier New"/>
              </a:rPr>
              <a:t>o</a:t>
            </a:r>
            <a:r>
              <a:rPr lang="en-US" altLang="zh-CN" sz="2400" spc="30" dirty="0">
                <a:solidFill>
                  <a:srgbClr val="000000"/>
                </a:solidFill>
                <a:latin typeface="Calibri"/>
                <a:ea typeface="Calibri"/>
              </a:rPr>
              <a:t>Thi</a:t>
            </a:r>
            <a:r>
              <a:rPr lang="en-US" altLang="zh-CN" sz="2400" spc="50" dirty="0">
                <a:solidFill>
                  <a:srgbClr val="000000"/>
                </a:solidFill>
                <a:latin typeface="Calibri"/>
                <a:ea typeface="Calibri"/>
              </a:rPr>
              <a:t>ế</a:t>
            </a:r>
            <a:r>
              <a:rPr lang="en-US" altLang="zh-CN" sz="2400" spc="40" dirty="0">
                <a:solidFill>
                  <a:srgbClr val="000000"/>
                </a:solidFill>
                <a:latin typeface="Calibri"/>
                <a:ea typeface="Calibri"/>
              </a:rPr>
              <a:t>u</a:t>
            </a:r>
            <a:r>
              <a:rPr lang="en-US" altLang="zh-CN" sz="2400" spc="15" dirty="0">
                <a:solidFill>
                  <a:srgbClr val="000000"/>
                </a:solidFill>
                <a:latin typeface="Calibri"/>
                <a:cs typeface="Calibri"/>
              </a:rPr>
              <a:t> </a:t>
            </a:r>
            <a:r>
              <a:rPr lang="en-US" altLang="zh-CN" sz="2400" spc="64" dirty="0">
                <a:solidFill>
                  <a:srgbClr val="000000"/>
                </a:solidFill>
                <a:latin typeface="Calibri"/>
                <a:ea typeface="Calibri"/>
              </a:rPr>
              <a:t>m</a:t>
            </a:r>
            <a:r>
              <a:rPr lang="en-US" altLang="zh-CN" sz="2400" spc="34" dirty="0">
                <a:solidFill>
                  <a:srgbClr val="000000"/>
                </a:solidFill>
                <a:latin typeface="Calibri"/>
                <a:ea typeface="Calibri"/>
              </a:rPr>
              <a:t>á</a:t>
            </a:r>
            <a:r>
              <a:rPr lang="en-US" altLang="zh-CN" sz="2400" spc="44" dirty="0">
                <a:solidFill>
                  <a:srgbClr val="000000"/>
                </a:solidFill>
                <a:latin typeface="Calibri"/>
                <a:ea typeface="Calibri"/>
              </a:rPr>
              <a:t>u</a:t>
            </a:r>
            <a:r>
              <a:rPr lang="en-US" altLang="zh-CN" sz="2400" spc="20" dirty="0">
                <a:solidFill>
                  <a:srgbClr val="000000"/>
                </a:solidFill>
                <a:latin typeface="Calibri"/>
                <a:cs typeface="Calibri"/>
              </a:rPr>
              <a:t> </a:t>
            </a:r>
            <a:r>
              <a:rPr lang="en-US" altLang="zh-CN" sz="2400" spc="75" dirty="0">
                <a:solidFill>
                  <a:srgbClr val="000000"/>
                </a:solidFill>
                <a:latin typeface="Wingdings"/>
                <a:ea typeface="Wingdings"/>
              </a:rPr>
              <a:t>à</a:t>
            </a:r>
            <a:r>
              <a:rPr lang="en-US" altLang="zh-CN" sz="2400" spc="34" dirty="0">
                <a:solidFill>
                  <a:srgbClr val="000000"/>
                </a:solidFill>
                <a:latin typeface="Calibri"/>
                <a:ea typeface="Calibri"/>
              </a:rPr>
              <a:t>truyền</a:t>
            </a:r>
            <a:r>
              <a:rPr lang="en-US" altLang="zh-CN" sz="2400" spc="15" dirty="0">
                <a:solidFill>
                  <a:srgbClr val="000000"/>
                </a:solidFill>
                <a:latin typeface="Calibri"/>
                <a:cs typeface="Calibri"/>
              </a:rPr>
              <a:t> </a:t>
            </a:r>
            <a:r>
              <a:rPr lang="en-US" altLang="zh-CN" sz="2400" spc="69" dirty="0">
                <a:solidFill>
                  <a:srgbClr val="000000"/>
                </a:solidFill>
                <a:latin typeface="Calibri"/>
                <a:ea typeface="Calibri"/>
              </a:rPr>
              <a:t>m</a:t>
            </a:r>
            <a:r>
              <a:rPr lang="en-US" altLang="zh-CN" sz="2400" spc="34" dirty="0">
                <a:solidFill>
                  <a:srgbClr val="000000"/>
                </a:solidFill>
                <a:latin typeface="Calibri"/>
                <a:ea typeface="Calibri"/>
              </a:rPr>
              <a:t>á</a:t>
            </a:r>
            <a:r>
              <a:rPr lang="en-US" altLang="zh-CN" sz="2400" spc="44" dirty="0">
                <a:solidFill>
                  <a:srgbClr val="000000"/>
                </a:solidFill>
                <a:latin typeface="Calibri"/>
                <a:ea typeface="Calibri"/>
              </a:rPr>
              <a:t>u</a:t>
            </a:r>
          </a:p>
          <a:p>
            <a:pPr>
              <a:lnSpc>
                <a:spcPts val="500"/>
              </a:lnSpc>
            </a:pPr>
            <a:endParaRPr lang="en-US" dirty="0" smtClean="0"/>
          </a:p>
          <a:p>
            <a:pPr marL="0" indent="1905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Nhiễm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trùng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Gram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âm</a:t>
            </a:r>
            <a:r>
              <a:rPr lang="en-US" altLang="zh-CN" sz="2400"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cấy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thích</a:t>
            </a:r>
            <a:r>
              <a:rPr lang="en-US" altLang="zh-CN" sz="2400" spc="129" dirty="0">
                <a:solidFill>
                  <a:srgbClr val="000000"/>
                </a:solidFill>
                <a:latin typeface="Calibri"/>
                <a:cs typeface="Calibri"/>
              </a:rPr>
              <a:t> </a:t>
            </a:r>
            <a:r>
              <a:rPr lang="en-US" altLang="zh-CN" sz="2400" dirty="0">
                <a:solidFill>
                  <a:srgbClr val="000000"/>
                </a:solidFill>
                <a:latin typeface="Calibri"/>
                <a:ea typeface="Calibri"/>
              </a:rPr>
              <a:t>hợp.</a:t>
            </a:r>
          </a:p>
          <a:p>
            <a:pPr>
              <a:lnSpc>
                <a:spcPts val="455"/>
              </a:lnSpc>
            </a:pPr>
            <a:endParaRPr lang="en-US" dirty="0" smtClean="0"/>
          </a:p>
          <a:p>
            <a:pPr marL="0" indent="19050">
              <a:lnSpc>
                <a:spcPct val="100000"/>
              </a:lnSpc>
            </a:pPr>
            <a:r>
              <a:rPr lang="en-US" altLang="zh-CN" sz="2400" spc="55" dirty="0">
                <a:solidFill>
                  <a:srgbClr val="000000"/>
                </a:solidFill>
                <a:latin typeface="Courier New"/>
                <a:ea typeface="Courier New"/>
              </a:rPr>
              <a:t>o</a:t>
            </a:r>
            <a:r>
              <a:rPr lang="en-US" altLang="zh-CN" sz="2400" spc="44" dirty="0">
                <a:solidFill>
                  <a:srgbClr val="000000"/>
                </a:solidFill>
                <a:latin typeface="Calibri"/>
                <a:ea typeface="Calibri"/>
              </a:rPr>
              <a:t>Đặt</a:t>
            </a:r>
            <a:r>
              <a:rPr lang="en-US" altLang="zh-CN" sz="2400" spc="20" dirty="0">
                <a:solidFill>
                  <a:srgbClr val="000000"/>
                </a:solidFill>
                <a:latin typeface="Calibri"/>
                <a:cs typeface="Calibri"/>
              </a:rPr>
              <a:t> </a:t>
            </a:r>
            <a:r>
              <a:rPr lang="en-US" altLang="zh-CN" sz="2400" spc="55" dirty="0">
                <a:solidFill>
                  <a:srgbClr val="000000"/>
                </a:solidFill>
                <a:latin typeface="Calibri"/>
                <a:ea typeface="Calibri"/>
              </a:rPr>
              <a:t>CVP</a:t>
            </a:r>
            <a:r>
              <a:rPr lang="en-US" altLang="zh-CN" sz="2400" spc="30" dirty="0">
                <a:solidFill>
                  <a:srgbClr val="000000"/>
                </a:solidFill>
                <a:latin typeface="Calibri"/>
                <a:ea typeface="Calibri"/>
              </a:rPr>
              <a:t>:</a:t>
            </a:r>
            <a:r>
              <a:rPr lang="en-US" altLang="zh-CN" sz="2400" spc="25" dirty="0">
                <a:solidFill>
                  <a:srgbClr val="000000"/>
                </a:solidFill>
                <a:latin typeface="Calibri"/>
                <a:cs typeface="Calibri"/>
              </a:rPr>
              <a:t> </a:t>
            </a:r>
            <a:r>
              <a:rPr lang="en-US" altLang="zh-CN" sz="2400" spc="44" dirty="0">
                <a:solidFill>
                  <a:srgbClr val="000000"/>
                </a:solidFill>
                <a:latin typeface="Calibri"/>
                <a:ea typeface="Calibri"/>
              </a:rPr>
              <a:t>theo</a:t>
            </a:r>
            <a:r>
              <a:rPr lang="en-US" altLang="zh-CN" sz="2400" spc="20" dirty="0">
                <a:solidFill>
                  <a:srgbClr val="000000"/>
                </a:solidFill>
                <a:latin typeface="Calibri"/>
                <a:cs typeface="Calibri"/>
              </a:rPr>
              <a:t> </a:t>
            </a:r>
            <a:r>
              <a:rPr lang="en-US" altLang="zh-CN" sz="2400" spc="60" dirty="0">
                <a:solidFill>
                  <a:srgbClr val="000000"/>
                </a:solidFill>
                <a:latin typeface="Calibri"/>
                <a:ea typeface="Calibri"/>
              </a:rPr>
              <a:t>d</a:t>
            </a:r>
            <a:r>
              <a:rPr lang="en-US" altLang="zh-CN" sz="2400" spc="50" dirty="0">
                <a:solidFill>
                  <a:srgbClr val="000000"/>
                </a:solidFill>
                <a:latin typeface="Calibri"/>
                <a:ea typeface="Calibri"/>
              </a:rPr>
              <a:t>õ</a:t>
            </a:r>
            <a:r>
              <a:rPr lang="en-US" altLang="zh-CN" sz="2400" spc="25" dirty="0">
                <a:solidFill>
                  <a:srgbClr val="000000"/>
                </a:solidFill>
                <a:latin typeface="Calibri"/>
                <a:ea typeface="Calibri"/>
              </a:rPr>
              <a:t>i</a:t>
            </a:r>
            <a:r>
              <a:rPr lang="en-US" altLang="zh-CN" sz="2400" spc="25" dirty="0">
                <a:solidFill>
                  <a:srgbClr val="000000"/>
                </a:solidFill>
                <a:latin typeface="Calibri"/>
                <a:cs typeface="Calibri"/>
              </a:rPr>
              <a:t> </a:t>
            </a:r>
            <a:r>
              <a:rPr lang="en-US" altLang="zh-CN" sz="2400" spc="40" dirty="0">
                <a:solidFill>
                  <a:srgbClr val="000000"/>
                </a:solidFill>
                <a:latin typeface="Calibri"/>
                <a:ea typeface="Calibri"/>
              </a:rPr>
              <a:t>lư</a:t>
            </a:r>
            <a:r>
              <a:rPr lang="en-US" altLang="zh-CN" sz="2400" spc="60" dirty="0">
                <a:solidFill>
                  <a:srgbClr val="000000"/>
                </a:solidFill>
                <a:latin typeface="Calibri"/>
                <a:ea typeface="Calibri"/>
              </a:rPr>
              <a:t>ợ</a:t>
            </a:r>
            <a:r>
              <a:rPr lang="en-US" altLang="zh-CN" sz="2400" spc="50" dirty="0">
                <a:solidFill>
                  <a:srgbClr val="000000"/>
                </a:solidFill>
                <a:latin typeface="Calibri"/>
                <a:ea typeface="Calibri"/>
              </a:rPr>
              <a:t>ng</a:t>
            </a:r>
            <a:r>
              <a:rPr lang="en-US" altLang="zh-CN" sz="2400" spc="20" dirty="0">
                <a:solidFill>
                  <a:srgbClr val="000000"/>
                </a:solidFill>
                <a:latin typeface="Calibri"/>
                <a:cs typeface="Calibri"/>
              </a:rPr>
              <a:t> </a:t>
            </a:r>
            <a:r>
              <a:rPr lang="en-US" altLang="zh-CN" sz="2400" spc="50" dirty="0">
                <a:solidFill>
                  <a:srgbClr val="000000"/>
                </a:solidFill>
                <a:latin typeface="Calibri"/>
                <a:ea typeface="Calibri"/>
              </a:rPr>
              <a:t>d</a:t>
            </a:r>
            <a:r>
              <a:rPr lang="en-US" altLang="zh-CN" sz="2400" spc="20" dirty="0">
                <a:solidFill>
                  <a:srgbClr val="000000"/>
                </a:solidFill>
                <a:latin typeface="Calibri"/>
                <a:ea typeface="Calibri"/>
              </a:rPr>
              <a:t>ị</a:t>
            </a:r>
            <a:r>
              <a:rPr lang="en-US" altLang="zh-CN" sz="2400" spc="44" dirty="0">
                <a:solidFill>
                  <a:srgbClr val="000000"/>
                </a:solidFill>
                <a:latin typeface="Calibri"/>
                <a:ea typeface="Calibri"/>
              </a:rPr>
              <a:t>ch</a:t>
            </a:r>
            <a:r>
              <a:rPr lang="en-US" altLang="zh-CN" sz="2400" spc="25" dirty="0">
                <a:solidFill>
                  <a:srgbClr val="000000"/>
                </a:solidFill>
                <a:latin typeface="Calibri"/>
                <a:cs typeface="Calibri"/>
              </a:rPr>
              <a:t> </a:t>
            </a:r>
            <a:r>
              <a:rPr lang="en-US" altLang="zh-CN" sz="2400" spc="50" dirty="0">
                <a:solidFill>
                  <a:srgbClr val="000000"/>
                </a:solidFill>
                <a:latin typeface="Calibri"/>
                <a:ea typeface="Calibri"/>
              </a:rPr>
              <a:t>c</a:t>
            </a:r>
            <a:r>
              <a:rPr lang="en-US" altLang="zh-CN" sz="2400" spc="44" dirty="0">
                <a:solidFill>
                  <a:srgbClr val="000000"/>
                </a:solidFill>
                <a:latin typeface="Calibri"/>
                <a:ea typeface="Calibri"/>
              </a:rPr>
              <a:t>ầ</a:t>
            </a:r>
            <a:r>
              <a:rPr lang="en-US" altLang="zh-CN" sz="2400" spc="50" dirty="0">
                <a:solidFill>
                  <a:srgbClr val="000000"/>
                </a:solidFill>
                <a:latin typeface="Calibri"/>
                <a:ea typeface="Calibri"/>
              </a:rPr>
              <a:t>n</a:t>
            </a:r>
            <a:r>
              <a:rPr lang="en-US" altLang="zh-CN" sz="2400" spc="20" dirty="0">
                <a:solidFill>
                  <a:srgbClr val="000000"/>
                </a:solidFill>
                <a:latin typeface="Calibri"/>
                <a:cs typeface="Calibri"/>
              </a:rPr>
              <a:t> </a:t>
            </a:r>
            <a:r>
              <a:rPr lang="en-US" altLang="zh-CN" sz="2400" spc="55" dirty="0">
                <a:solidFill>
                  <a:srgbClr val="000000"/>
                </a:solidFill>
                <a:latin typeface="Calibri"/>
                <a:ea typeface="Calibri"/>
              </a:rPr>
              <a:t>b</a:t>
            </a:r>
            <a:r>
              <a:rPr lang="en-US" altLang="zh-CN" sz="2400" spc="50" dirty="0">
                <a:solidFill>
                  <a:srgbClr val="000000"/>
                </a:solidFill>
                <a:latin typeface="Calibri"/>
                <a:ea typeface="Calibri"/>
              </a:rPr>
              <a:t>ù</a:t>
            </a:r>
            <a:r>
              <a:rPr lang="en-US" altLang="zh-CN" sz="2400" spc="25" dirty="0">
                <a:solidFill>
                  <a:srgbClr val="000000"/>
                </a:solidFill>
                <a:latin typeface="Calibri"/>
                <a:ea typeface="Calibri"/>
              </a:rPr>
              <a:t>,</a:t>
            </a:r>
            <a:r>
              <a:rPr lang="en-US" altLang="zh-CN" sz="2400" spc="25" dirty="0">
                <a:solidFill>
                  <a:srgbClr val="000000"/>
                </a:solidFill>
                <a:latin typeface="Calibri"/>
                <a:cs typeface="Calibri"/>
              </a:rPr>
              <a:t> </a:t>
            </a:r>
            <a:r>
              <a:rPr lang="en-US" altLang="zh-CN" sz="2400" spc="55" dirty="0">
                <a:solidFill>
                  <a:srgbClr val="000000"/>
                </a:solidFill>
                <a:latin typeface="Calibri"/>
                <a:ea typeface="Calibri"/>
              </a:rPr>
              <a:t>d</a:t>
            </a:r>
            <a:r>
              <a:rPr lang="en-US" altLang="zh-CN" sz="2400" spc="20" dirty="0">
                <a:solidFill>
                  <a:srgbClr val="000000"/>
                </a:solidFill>
                <a:latin typeface="Calibri"/>
                <a:ea typeface="Calibri"/>
              </a:rPr>
              <a:t>ị</a:t>
            </a:r>
            <a:r>
              <a:rPr lang="en-US" altLang="zh-CN" sz="2400" spc="44" dirty="0">
                <a:solidFill>
                  <a:srgbClr val="000000"/>
                </a:solidFill>
                <a:latin typeface="Calibri"/>
                <a:ea typeface="Calibri"/>
              </a:rPr>
              <a:t>ch</a:t>
            </a:r>
            <a:r>
              <a:rPr lang="en-US" altLang="zh-CN" sz="2400" spc="20" dirty="0">
                <a:solidFill>
                  <a:srgbClr val="000000"/>
                </a:solidFill>
                <a:latin typeface="Calibri"/>
                <a:cs typeface="Calibri"/>
              </a:rPr>
              <a:t> </a:t>
            </a:r>
            <a:r>
              <a:rPr lang="en-US" altLang="zh-CN" sz="2400" spc="55" dirty="0">
                <a:solidFill>
                  <a:srgbClr val="000000"/>
                </a:solidFill>
                <a:latin typeface="Calibri"/>
                <a:ea typeface="Calibri"/>
              </a:rPr>
              <a:t>Qnh</a:t>
            </a:r>
            <a:r>
              <a:rPr lang="en-US" altLang="zh-CN" sz="2400" spc="25" dirty="0">
                <a:solidFill>
                  <a:srgbClr val="000000"/>
                </a:solidFill>
                <a:latin typeface="Calibri"/>
                <a:cs typeface="Calibri"/>
              </a:rPr>
              <a:t> </a:t>
            </a:r>
            <a:r>
              <a:rPr lang="en-US" altLang="zh-CN" sz="2400" spc="44" dirty="0">
                <a:solidFill>
                  <a:srgbClr val="000000"/>
                </a:solidFill>
                <a:latin typeface="Calibri"/>
                <a:ea typeface="Calibri"/>
              </a:rPr>
              <a:t>th</a:t>
            </a:r>
            <a:r>
              <a:rPr lang="en-US" altLang="zh-CN" sz="2400" spc="55" dirty="0">
                <a:solidFill>
                  <a:srgbClr val="000000"/>
                </a:solidFill>
                <a:latin typeface="Calibri"/>
                <a:ea typeface="Calibri"/>
              </a:rPr>
              <a:t>ể</a:t>
            </a:r>
            <a:r>
              <a:rPr lang="en-US" altLang="zh-CN" sz="2400" spc="20" dirty="0">
                <a:solidFill>
                  <a:srgbClr val="000000"/>
                </a:solidFill>
                <a:latin typeface="Calibri"/>
                <a:cs typeface="Calibri"/>
              </a:rPr>
              <a:t> </a:t>
            </a:r>
            <a:r>
              <a:rPr lang="en-US" altLang="zh-CN" sz="2400" spc="44" dirty="0">
                <a:solidFill>
                  <a:srgbClr val="000000"/>
                </a:solidFill>
                <a:latin typeface="Calibri"/>
                <a:ea typeface="Calibri"/>
              </a:rPr>
              <a:t>hay</a:t>
            </a:r>
            <a:r>
              <a:rPr lang="en-US" altLang="zh-CN" sz="2400" spc="25" dirty="0">
                <a:solidFill>
                  <a:srgbClr val="000000"/>
                </a:solidFill>
                <a:latin typeface="Calibri"/>
                <a:cs typeface="Calibri"/>
              </a:rPr>
              <a:t> </a:t>
            </a:r>
            <a:r>
              <a:rPr lang="en-US" altLang="zh-CN" sz="2400" spc="60" dirty="0">
                <a:solidFill>
                  <a:srgbClr val="000000"/>
                </a:solidFill>
                <a:latin typeface="Calibri"/>
                <a:ea typeface="Calibri"/>
              </a:rPr>
              <a:t>d</a:t>
            </a:r>
            <a:r>
              <a:rPr lang="en-US" altLang="zh-CN" sz="2400" spc="25" dirty="0">
                <a:solidFill>
                  <a:srgbClr val="000000"/>
                </a:solidFill>
                <a:latin typeface="Calibri"/>
                <a:ea typeface="Calibri"/>
              </a:rPr>
              <a:t>ị</a:t>
            </a:r>
            <a:r>
              <a:rPr lang="en-US" altLang="zh-CN" sz="2400" spc="44" dirty="0">
                <a:solidFill>
                  <a:srgbClr val="000000"/>
                </a:solidFill>
                <a:latin typeface="Calibri"/>
                <a:ea typeface="Calibri"/>
              </a:rPr>
              <a:t>ch</a:t>
            </a:r>
            <a:r>
              <a:rPr lang="en-US" altLang="zh-CN" sz="2400" spc="20" dirty="0">
                <a:solidFill>
                  <a:srgbClr val="000000"/>
                </a:solidFill>
                <a:latin typeface="Calibri"/>
                <a:cs typeface="Calibri"/>
              </a:rPr>
              <a:t> </a:t>
            </a:r>
            <a:r>
              <a:rPr lang="en-US" altLang="zh-CN" sz="2400" spc="44" dirty="0">
                <a:solidFill>
                  <a:srgbClr val="000000"/>
                </a:solidFill>
                <a:latin typeface="Calibri"/>
                <a:ea typeface="Calibri"/>
              </a:rPr>
              <a:t>cao</a:t>
            </a:r>
            <a:r>
              <a:rPr lang="en-US" altLang="zh-CN" sz="2400" spc="25" dirty="0">
                <a:solidFill>
                  <a:srgbClr val="000000"/>
                </a:solidFill>
                <a:latin typeface="Calibri"/>
                <a:cs typeface="Calibri"/>
              </a:rPr>
              <a:t> </a:t>
            </a:r>
            <a:r>
              <a:rPr lang="en-US" altLang="zh-CN" sz="2400" spc="50" dirty="0">
                <a:solidFill>
                  <a:srgbClr val="000000"/>
                </a:solidFill>
                <a:latin typeface="Calibri"/>
                <a:ea typeface="Calibri"/>
              </a:rPr>
              <a:t>phân</a:t>
            </a:r>
            <a:r>
              <a:rPr lang="en-US" altLang="zh-CN" sz="2400" spc="20" dirty="0">
                <a:solidFill>
                  <a:srgbClr val="000000"/>
                </a:solidFill>
                <a:latin typeface="Calibri"/>
                <a:cs typeface="Calibri"/>
              </a:rPr>
              <a:t> </a:t>
            </a:r>
            <a:r>
              <a:rPr lang="en-US" altLang="zh-CN" sz="2400" spc="50" dirty="0">
                <a:solidFill>
                  <a:srgbClr val="000000"/>
                </a:solidFill>
                <a:latin typeface="Calibri"/>
                <a:ea typeface="Calibri"/>
              </a:rPr>
              <a:t>tử</a:t>
            </a:r>
            <a:r>
              <a:rPr lang="en-US" altLang="zh-CN" sz="2400" spc="25" dirty="0">
                <a:solidFill>
                  <a:srgbClr val="000000"/>
                </a:solidFill>
                <a:latin typeface="Calibri"/>
                <a:cs typeface="Calibri"/>
              </a:rPr>
              <a:t> </a:t>
            </a:r>
            <a:r>
              <a:rPr lang="en-US" altLang="zh-CN" sz="2400" spc="44" dirty="0">
                <a:solidFill>
                  <a:srgbClr val="000000"/>
                </a:solidFill>
                <a:latin typeface="Calibri"/>
                <a:ea typeface="Calibri"/>
              </a:rPr>
              <a:t>(huy</a:t>
            </a:r>
            <a:r>
              <a:rPr lang="en-US" altLang="zh-CN" sz="2400" spc="55" dirty="0">
                <a:solidFill>
                  <a:srgbClr val="000000"/>
                </a:solidFill>
                <a:latin typeface="Calibri"/>
                <a:ea typeface="Calibri"/>
              </a:rPr>
              <a:t>ế</a:t>
            </a:r>
            <a:r>
              <a:rPr lang="en-US" altLang="zh-CN" sz="2400" spc="30" dirty="0">
                <a:solidFill>
                  <a:srgbClr val="000000"/>
                </a:solidFill>
                <a:latin typeface="Calibri"/>
                <a:ea typeface="Calibri"/>
              </a:rPr>
              <a:t>t</a:t>
            </a:r>
          </a:p>
          <a:p>
            <a:pPr marL="0" indent="247650">
              <a:lnSpc>
                <a:spcPct val="100000"/>
              </a:lnSpc>
            </a:pPr>
            <a:r>
              <a:rPr lang="en-US" altLang="zh-CN" sz="2400" dirty="0">
                <a:solidFill>
                  <a:srgbClr val="000000"/>
                </a:solidFill>
                <a:latin typeface="Calibri"/>
                <a:ea typeface="Calibri"/>
              </a:rPr>
              <a:t>tương,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dextran,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HES)</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vận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mạch.</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Giữ</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CVP</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5</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nước.</a:t>
            </a:r>
          </a:p>
          <a:p>
            <a:pPr>
              <a:lnSpc>
                <a:spcPts val="1005"/>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94" dirty="0">
                <a:solidFill>
                  <a:srgbClr val="FE0000"/>
                </a:solidFill>
                <a:latin typeface="Arial"/>
                <a:cs typeface="Arial"/>
              </a:rPr>
              <a:t>  </a:t>
            </a:r>
            <a:r>
              <a:rPr lang="en-US" altLang="zh-CN" sz="2400" b="1" dirty="0">
                <a:solidFill>
                  <a:srgbClr val="FE0000"/>
                </a:solidFill>
                <a:latin typeface="Calibri"/>
                <a:ea typeface="Calibri"/>
              </a:rPr>
              <a:t>Tiểu</a:t>
            </a:r>
            <a:r>
              <a:rPr lang="en-US" altLang="zh-CN" sz="2400" b="1" spc="89" dirty="0">
                <a:solidFill>
                  <a:srgbClr val="FE0000"/>
                </a:solidFill>
                <a:latin typeface="Calibri"/>
                <a:cs typeface="Calibri"/>
              </a:rPr>
              <a:t> </a:t>
            </a:r>
            <a:r>
              <a:rPr lang="en-US" altLang="zh-CN" sz="2400" b="1" dirty="0">
                <a:solidFill>
                  <a:srgbClr val="FE0000"/>
                </a:solidFill>
                <a:latin typeface="Calibri"/>
                <a:ea typeface="Calibri"/>
              </a:rPr>
              <a:t>huyết</a:t>
            </a:r>
            <a:r>
              <a:rPr lang="en-US" altLang="zh-CN" sz="2400" b="1" spc="80" dirty="0">
                <a:solidFill>
                  <a:srgbClr val="FE0000"/>
                </a:solidFill>
                <a:latin typeface="Calibri"/>
                <a:cs typeface="Calibri"/>
              </a:rPr>
              <a:t> </a:t>
            </a:r>
            <a:r>
              <a:rPr lang="en-US" altLang="zh-CN" sz="2400" b="1" dirty="0">
                <a:solidFill>
                  <a:srgbClr val="FE0000"/>
                </a:solidFill>
                <a:latin typeface="Calibri"/>
                <a:ea typeface="Calibri"/>
              </a:rPr>
              <a:t>sắc</a:t>
            </a:r>
            <a:r>
              <a:rPr lang="en-US" altLang="zh-CN" sz="2400" b="1" spc="80" dirty="0">
                <a:solidFill>
                  <a:srgbClr val="FE0000"/>
                </a:solidFill>
                <a:latin typeface="Calibri"/>
                <a:cs typeface="Calibri"/>
              </a:rPr>
              <a:t> </a:t>
            </a:r>
            <a:r>
              <a:rPr lang="en-US" altLang="zh-CN" sz="2400" b="1" dirty="0">
                <a:solidFill>
                  <a:srgbClr val="FE0000"/>
                </a:solidFill>
                <a:latin typeface="Calibri"/>
                <a:ea typeface="Calibri"/>
              </a:rPr>
              <a:t>tố:</a:t>
            </a:r>
          </a:p>
          <a:p>
            <a:pPr>
              <a:lnSpc>
                <a:spcPts val="575"/>
              </a:lnSpc>
            </a:pPr>
            <a:endParaRPr lang="en-US" dirty="0" smtClean="0"/>
          </a:p>
          <a:p>
            <a:pPr marL="0" hangingPunct="0">
              <a:lnSpc>
                <a:spcPct val="120833"/>
              </a:lnSpc>
            </a:pPr>
            <a:r>
              <a:rPr lang="en-US" altLang="zh-CN" sz="2400" dirty="0">
                <a:solidFill>
                  <a:srgbClr val="000000"/>
                </a:solidFill>
                <a:latin typeface="Courier New"/>
                <a:ea typeface="Courier New"/>
              </a:rPr>
              <a:t>o</a:t>
            </a:r>
            <a:r>
              <a:rPr lang="en-US" altLang="zh-CN" sz="2400" spc="-34" dirty="0">
                <a:solidFill>
                  <a:srgbClr val="000000"/>
                </a:solidFill>
                <a:latin typeface="Courier New"/>
                <a:cs typeface="Courier New"/>
              </a:rPr>
              <a:t> </a:t>
            </a:r>
            <a:r>
              <a:rPr lang="en-US" altLang="zh-CN" sz="2400" dirty="0">
                <a:solidFill>
                  <a:srgbClr val="000000"/>
                </a:solidFill>
                <a:latin typeface="Calibri"/>
                <a:ea typeface="Calibri"/>
              </a:rPr>
              <a:t>Truyền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NaCl</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0,9%</a:t>
            </a:r>
            <a:r>
              <a:rPr lang="en-US" altLang="zh-CN" sz="2400" spc="-15"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nước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Qểu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2500</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ml/24</a:t>
            </a:r>
            <a:r>
              <a:rPr lang="en-US" altLang="zh-CN" sz="2400" spc="-10" dirty="0">
                <a:solidFill>
                  <a:srgbClr val="000000"/>
                </a:solidFill>
                <a:latin typeface="Calibri"/>
                <a:cs typeface="Calibri"/>
              </a:rPr>
              <a:t> </a:t>
            </a:r>
            <a:r>
              <a:rPr lang="en-US" altLang="zh-CN" sz="2400" dirty="0">
                <a:solidFill>
                  <a:srgbClr val="000000"/>
                </a:solidFill>
                <a:latin typeface="Calibri"/>
                <a:ea typeface="Calibri"/>
              </a:rPr>
              <a:t>giờ</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10-12</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ml/kg/24</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giờ</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với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em.</a:t>
            </a:r>
            <a:r>
              <a:rPr lang="en-US" altLang="zh-CN" sz="2400" dirty="0">
                <a:solidFill>
                  <a:srgbClr val="000000"/>
                </a:solidFill>
                <a:latin typeface="Calibri"/>
                <a:cs typeface="Calibri"/>
              </a:rPr>
              <a:t> </a:t>
            </a:r>
            <a:r>
              <a:rPr lang="en-US" altLang="zh-CN" sz="2400" dirty="0">
                <a:solidFill>
                  <a:srgbClr val="000000"/>
                </a:solidFill>
                <a:latin typeface="Courier New"/>
                <a:ea typeface="Courier New"/>
              </a:rPr>
              <a:t>o</a:t>
            </a:r>
            <a:r>
              <a:rPr lang="en-US" altLang="zh-CN" sz="2400" spc="-64" dirty="0">
                <a:solidFill>
                  <a:srgbClr val="000000"/>
                </a:solidFill>
                <a:latin typeface="Courier New"/>
                <a:cs typeface="Courier New"/>
              </a:rPr>
              <a:t> </a:t>
            </a:r>
            <a:r>
              <a:rPr lang="en-US" altLang="zh-CN" sz="2400" dirty="0">
                <a:solidFill>
                  <a:srgbClr val="000000"/>
                </a:solidFill>
                <a:latin typeface="Calibri"/>
                <a:ea typeface="Calibri"/>
              </a:rPr>
              <a:t>Truyền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HC</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lắng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Hct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25%</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Hb</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&lt;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7g/dl.</a:t>
            </a:r>
          </a:p>
          <a:p>
            <a:pPr marL="0" hangingPunct="0">
              <a:lnSpc>
                <a:spcPct val="121249"/>
              </a:lnSpc>
            </a:pPr>
            <a:r>
              <a:rPr lang="en-US" altLang="zh-CN" sz="2400" dirty="0">
                <a:solidFill>
                  <a:srgbClr val="000000"/>
                </a:solidFill>
                <a:latin typeface="Courier New"/>
                <a:ea typeface="Courier New"/>
              </a:rPr>
              <a:t>o</a:t>
            </a:r>
            <a:r>
              <a:rPr lang="en-US" altLang="zh-CN" sz="2400" dirty="0">
                <a:solidFill>
                  <a:srgbClr val="000000"/>
                </a:solidFill>
                <a:latin typeface="Courier New"/>
                <a:cs typeface="Courier New"/>
              </a:rPr>
              <a:t> </a:t>
            </a:r>
            <a:r>
              <a:rPr lang="en-US" altLang="zh-CN" sz="2400" dirty="0">
                <a:solidFill>
                  <a:srgbClr val="000000"/>
                </a:solidFill>
                <a:latin typeface="Calibri"/>
                <a:ea typeface="Calibri"/>
              </a:rPr>
              <a:t>Ngưng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dùng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primaquin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quinine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huyết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sắc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tố</a:t>
            </a:r>
            <a:r>
              <a:rPr lang="en-US" altLang="zh-CN" sz="2400"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thay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thuốc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kháng</a:t>
            </a:r>
            <a:r>
              <a:rPr lang="en-US" altLang="zh-CN" sz="2400" spc="-164"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spc="44" dirty="0">
                <a:solidFill>
                  <a:srgbClr val="000000"/>
                </a:solidFill>
                <a:latin typeface="Courier New"/>
                <a:cs typeface="Courier New"/>
              </a:rPr>
              <a:t> </a:t>
            </a:r>
            <a:r>
              <a:rPr lang="en-US" altLang="zh-CN" sz="2400" dirty="0">
                <a:solidFill>
                  <a:srgbClr val="000000"/>
                </a:solidFill>
                <a:latin typeface="Calibri"/>
                <a:ea typeface="Calibri"/>
              </a:rPr>
              <a:t>Nếu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bị</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thận</a:t>
            </a:r>
            <a:r>
              <a:rPr lang="en-US" altLang="zh-CN" sz="2400" spc="15"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điều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suy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thận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nặng.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Box 264"/>
          <p:cNvSpPr txBox="1"/>
          <p:nvPr/>
        </p:nvSpPr>
        <p:spPr>
          <a:xfrm>
            <a:off x="929639" y="533351"/>
            <a:ext cx="10110727" cy="3738761"/>
          </a:xfrm>
          <a:prstGeom prst="rect">
            <a:avLst/>
          </a:prstGeom>
          <a:noFill/>
        </p:spPr>
        <p:txBody>
          <a:bodyPr wrap="square" lIns="0" tIns="0" rIns="0" bIns="0" rtlCol="0">
            <a:spAutoFit/>
          </a:bodyPr>
          <a:lstStyle/>
          <a:p>
            <a:pPr marL="0" indent="4459922">
              <a:lnSpc>
                <a:spcPct val="101250"/>
              </a:lnSpc>
            </a:pPr>
            <a:r>
              <a:rPr lang="en-US" altLang="zh-CN" sz="3150" b="1" spc="-30" dirty="0">
                <a:solidFill>
                  <a:srgbClr val="FE0000"/>
                </a:solidFill>
                <a:latin typeface="Calibri"/>
                <a:ea typeface="Calibri"/>
              </a:rPr>
              <a:t>ĐI</a:t>
            </a:r>
            <a:r>
              <a:rPr lang="en-US" altLang="zh-CN" sz="3150" b="1" spc="-40" dirty="0">
                <a:solidFill>
                  <a:srgbClr val="FE0000"/>
                </a:solidFill>
                <a:latin typeface="Calibri"/>
                <a:ea typeface="Calibri"/>
              </a:rPr>
              <a:t>Ề</a:t>
            </a:r>
            <a:r>
              <a:rPr lang="en-US" altLang="zh-CN" sz="3150" b="1" spc="-45" dirty="0">
                <a:solidFill>
                  <a:srgbClr val="FE0000"/>
                </a:solidFill>
                <a:latin typeface="Calibri"/>
                <a:ea typeface="Calibri"/>
              </a:rPr>
              <a:t>U</a:t>
            </a:r>
            <a:r>
              <a:rPr lang="en-US" altLang="zh-CN" sz="3150" b="1" spc="15" dirty="0">
                <a:solidFill>
                  <a:srgbClr val="FE0000"/>
                </a:solidFill>
                <a:latin typeface="Calibri"/>
                <a:cs typeface="Calibri"/>
              </a:rPr>
              <a:t> </a:t>
            </a:r>
            <a:r>
              <a:rPr lang="en-US" altLang="zh-CN" sz="3150" b="1" spc="-34" dirty="0">
                <a:solidFill>
                  <a:srgbClr val="FE0000"/>
                </a:solidFill>
                <a:latin typeface="Calibri"/>
                <a:ea typeface="Calibri"/>
              </a:rPr>
              <a:t>TR</a:t>
            </a:r>
            <a:r>
              <a:rPr lang="en-US" altLang="zh-CN" sz="3150" b="1" spc="-25" dirty="0">
                <a:solidFill>
                  <a:srgbClr val="FE0000"/>
                </a:solidFill>
                <a:latin typeface="Calibri"/>
                <a:ea typeface="Calibri"/>
              </a:rPr>
              <a:t>Ị</a:t>
            </a:r>
          </a:p>
          <a:p>
            <a:pPr>
              <a:lnSpc>
                <a:spcPts val="1000"/>
              </a:lnSpc>
            </a:pPr>
            <a:endParaRPr lang="en-US" dirty="0" smtClean="0"/>
          </a:p>
          <a:p>
            <a:pPr>
              <a:lnSpc>
                <a:spcPts val="1000"/>
              </a:lnSpc>
            </a:pPr>
            <a:endParaRPr lang="en-US" dirty="0" smtClean="0"/>
          </a:p>
          <a:p>
            <a:pPr>
              <a:lnSpc>
                <a:spcPts val="1460"/>
              </a:lnSpc>
            </a:pPr>
            <a:endParaRPr lang="en-US" dirty="0" smtClean="0"/>
          </a:p>
          <a:p>
            <a:pPr marL="0">
              <a:lnSpc>
                <a:spcPct val="1016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b="1" dirty="0">
                <a:solidFill>
                  <a:srgbClr val="FE0000"/>
                </a:solidFill>
                <a:latin typeface="Calibri"/>
                <a:ea typeface="Calibri"/>
              </a:rPr>
              <a:t>Điều</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chỉnh</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rối</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loạn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nước-điện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giải,</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toan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chuyển</a:t>
            </a:r>
            <a:r>
              <a:rPr lang="en-US" altLang="zh-CN" sz="2400" b="1" spc="139" dirty="0">
                <a:solidFill>
                  <a:srgbClr val="FE0000"/>
                </a:solidFill>
                <a:latin typeface="Calibri"/>
                <a:cs typeface="Calibri"/>
              </a:rPr>
              <a:t> </a:t>
            </a:r>
            <a:r>
              <a:rPr lang="en-US" altLang="zh-CN" sz="2400" b="1" dirty="0">
                <a:solidFill>
                  <a:srgbClr val="FE0000"/>
                </a:solidFill>
                <a:latin typeface="Calibri"/>
                <a:ea typeface="Calibri"/>
              </a:rPr>
              <a:t>hoá:</a:t>
            </a:r>
          </a:p>
          <a:p>
            <a:pPr>
              <a:lnSpc>
                <a:spcPts val="665"/>
              </a:lnSpc>
            </a:pPr>
            <a:endParaRPr lang="en-US" dirty="0" smtClean="0"/>
          </a:p>
          <a:p>
            <a:pPr marL="0">
              <a:lnSpc>
                <a:spcPct val="1000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Đánh</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giá</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chính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xác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trạng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hay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dư</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nước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của</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nhân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dõi</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nước</a:t>
            </a:r>
          </a:p>
          <a:p>
            <a:pPr marL="0" indent="228600">
              <a:lnSpc>
                <a:spcPct val="100000"/>
              </a:lnSpc>
            </a:pPr>
            <a:r>
              <a:rPr lang="en-US" altLang="zh-CN" sz="2400" spc="-5" dirty="0">
                <a:solidFill>
                  <a:srgbClr val="000000"/>
                </a:solidFill>
                <a:latin typeface="Calibri"/>
                <a:ea typeface="Calibri"/>
              </a:rPr>
              <a:t>xuất</a:t>
            </a:r>
            <a:r>
              <a:rPr lang="en-US" altLang="zh-CN" sz="2400" spc="-25" dirty="0">
                <a:solidFill>
                  <a:srgbClr val="000000"/>
                </a:solidFill>
                <a:latin typeface="Calibri"/>
                <a:cs typeface="Calibri"/>
              </a:rPr>
              <a:t> </a:t>
            </a:r>
            <a:r>
              <a:rPr lang="en-US" altLang="zh-CN" sz="2400" spc="-5" dirty="0">
                <a:solidFill>
                  <a:srgbClr val="000000"/>
                </a:solidFill>
                <a:latin typeface="Calibri"/>
                <a:ea typeface="Calibri"/>
              </a:rPr>
              <a:t>nhập.</a:t>
            </a:r>
          </a:p>
          <a:p>
            <a:pPr>
              <a:lnSpc>
                <a:spcPts val="655"/>
              </a:lnSpc>
            </a:pPr>
            <a:endParaRPr lang="en-US" dirty="0" smtClean="0"/>
          </a:p>
          <a:p>
            <a:pPr marL="0">
              <a:lnSpc>
                <a:spcPct val="1000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Truyền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dịch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(NaCl</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0,9%</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hay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Glucose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5%),</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lượng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trạng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bệnh,</a:t>
            </a:r>
          </a:p>
          <a:p>
            <a:pPr marL="0" indent="228600">
              <a:lnSpc>
                <a:spcPct val="100000"/>
              </a:lnSpc>
            </a:pPr>
            <a:r>
              <a:rPr lang="en-US" altLang="zh-CN" sz="2400" dirty="0">
                <a:solidFill>
                  <a:srgbClr val="000000"/>
                </a:solidFill>
                <a:latin typeface="Calibri"/>
                <a:ea typeface="Calibri"/>
              </a:rPr>
              <a:t>không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quá</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2,5</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lít/ngày</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(người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lớn)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20ml/kg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1-2</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giờ</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(trẻ</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em)</a:t>
            </a:r>
          </a:p>
          <a:p>
            <a:pPr>
              <a:lnSpc>
                <a:spcPts val="630"/>
              </a:lnSpc>
            </a:pPr>
            <a:endParaRPr lang="en-US" dirty="0" smtClean="0"/>
          </a:p>
          <a:p>
            <a:pPr marL="0">
              <a:lnSpc>
                <a:spcPct val="100000"/>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Sodium</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bicarbonate</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1,4%</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khi</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toan</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chuyển</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hoá</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với</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HCO</a:t>
            </a:r>
            <a:r>
              <a:rPr lang="en-US" altLang="zh-CN" sz="1600" dirty="0">
                <a:solidFill>
                  <a:srgbClr val="000000"/>
                </a:solidFill>
                <a:latin typeface="Calibri"/>
                <a:ea typeface="Calibri"/>
              </a:rPr>
              <a:t>3-</a:t>
            </a:r>
            <a:r>
              <a:rPr lang="en-US" altLang="zh-CN" sz="1600" spc="40" dirty="0">
                <a:solidFill>
                  <a:srgbClr val="000000"/>
                </a:solidFill>
                <a:latin typeface="Calibri"/>
                <a:cs typeface="Calibri"/>
              </a:rPr>
              <a:t> </a:t>
            </a:r>
            <a:r>
              <a:rPr lang="en-US" altLang="zh-CN" sz="2400" dirty="0">
                <a:solidFill>
                  <a:srgbClr val="000000"/>
                </a:solidFill>
                <a:latin typeface="Calibri"/>
                <a:ea typeface="Calibri"/>
              </a:rPr>
              <a:t>&lt;15</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mmol/l</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64" dirty="0">
                <a:solidFill>
                  <a:srgbClr val="000000"/>
                </a:solidFill>
                <a:latin typeface="Calibri"/>
                <a:cs typeface="Calibri"/>
              </a:rPr>
              <a:t> </a:t>
            </a:r>
            <a:r>
              <a:rPr lang="en-US" altLang="zh-CN" sz="2400" dirty="0">
                <a:solidFill>
                  <a:srgbClr val="000000"/>
                </a:solidFill>
                <a:latin typeface="Calibri"/>
                <a:ea typeface="Calibri"/>
              </a:rPr>
              <a:t>dõi</a:t>
            </a:r>
          </a:p>
          <a:p>
            <a:pPr marL="0" indent="228600">
              <a:lnSpc>
                <a:spcPct val="100000"/>
              </a:lnSpc>
            </a:pPr>
            <a:r>
              <a:rPr lang="en-US" altLang="zh-CN" sz="2400" dirty="0">
                <a:solidFill>
                  <a:srgbClr val="000000"/>
                </a:solidFill>
                <a:latin typeface="Calibri"/>
                <a:ea typeface="Calibri"/>
              </a:rPr>
              <a:t>khí</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động</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mạch.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Box 265"/>
          <p:cNvSpPr txBox="1"/>
          <p:nvPr/>
        </p:nvSpPr>
        <p:spPr>
          <a:xfrm>
            <a:off x="929639" y="752999"/>
            <a:ext cx="7691241" cy="1480530"/>
          </a:xfrm>
          <a:prstGeom prst="rect">
            <a:avLst/>
          </a:prstGeom>
          <a:noFill/>
        </p:spPr>
        <p:txBody>
          <a:bodyPr wrap="square" lIns="0" tIns="0" rIns="0" bIns="0" rtlCol="0">
            <a:spAutoFit/>
          </a:bodyPr>
          <a:lstStyle/>
          <a:p>
            <a:pPr marL="0" indent="2997835">
              <a:lnSpc>
                <a:spcPct val="101666"/>
              </a:lnSpc>
            </a:pPr>
            <a:r>
              <a:rPr lang="en-US" altLang="zh-CN" sz="3200" dirty="0">
                <a:solidFill>
                  <a:srgbClr val="FE0000"/>
                </a:solidFill>
                <a:latin typeface="Calibri"/>
                <a:ea typeface="Calibri"/>
              </a:rPr>
              <a:t>CÂU</a:t>
            </a:r>
            <a:r>
              <a:rPr lang="en-US" altLang="zh-CN" sz="3200" spc="-189" dirty="0">
                <a:solidFill>
                  <a:srgbClr val="FE0000"/>
                </a:solidFill>
                <a:latin typeface="Calibri"/>
                <a:cs typeface="Calibri"/>
              </a:rPr>
              <a:t> </a:t>
            </a:r>
            <a:r>
              <a:rPr lang="en-US" altLang="zh-CN" sz="3200" dirty="0">
                <a:solidFill>
                  <a:srgbClr val="FE0000"/>
                </a:solidFill>
                <a:latin typeface="Calibri"/>
                <a:ea typeface="Calibri"/>
              </a:rPr>
              <a:t>HỎI</a:t>
            </a:r>
            <a:r>
              <a:rPr lang="en-US" altLang="zh-CN" sz="3200" spc="-189" dirty="0">
                <a:solidFill>
                  <a:srgbClr val="FE0000"/>
                </a:solidFill>
                <a:latin typeface="Calibri"/>
                <a:cs typeface="Calibri"/>
              </a:rPr>
              <a:t> </a:t>
            </a:r>
            <a:r>
              <a:rPr lang="en-US" altLang="zh-CN" sz="3200" dirty="0">
                <a:solidFill>
                  <a:srgbClr val="FE0000"/>
                </a:solidFill>
                <a:latin typeface="Calibri"/>
                <a:ea typeface="Calibri"/>
              </a:rPr>
              <a:t>VỀ</a:t>
            </a:r>
            <a:r>
              <a:rPr lang="en-US" altLang="zh-CN" sz="3200" spc="-189" dirty="0">
                <a:solidFill>
                  <a:srgbClr val="FE0000"/>
                </a:solidFill>
                <a:latin typeface="Calibri"/>
                <a:cs typeface="Calibri"/>
              </a:rPr>
              <a:t> </a:t>
            </a:r>
            <a:r>
              <a:rPr lang="en-US" altLang="zh-CN" sz="3200" dirty="0">
                <a:solidFill>
                  <a:srgbClr val="FE0000"/>
                </a:solidFill>
                <a:latin typeface="Calibri"/>
                <a:ea typeface="Calibri"/>
              </a:rPr>
              <a:t>PHÒNG</a:t>
            </a:r>
            <a:r>
              <a:rPr lang="en-US" altLang="zh-CN" sz="3200" spc="-194" dirty="0">
                <a:solidFill>
                  <a:srgbClr val="FE0000"/>
                </a:solidFill>
                <a:latin typeface="Calibri"/>
                <a:cs typeface="Calibri"/>
              </a:rPr>
              <a:t> </a:t>
            </a:r>
            <a:r>
              <a:rPr lang="en-US" altLang="zh-CN" sz="3200" dirty="0">
                <a:solidFill>
                  <a:srgbClr val="FE0000"/>
                </a:solidFill>
                <a:latin typeface="Calibri"/>
                <a:ea typeface="Calibri"/>
              </a:rPr>
              <a:t>NGỪA</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25"/>
              </a:lnSpc>
            </a:pPr>
            <a:endParaRPr lang="en-US" dirty="0" smtClean="0"/>
          </a:p>
          <a:p>
            <a:pPr marL="0">
              <a:lnSpc>
                <a:spcPct val="101666"/>
              </a:lnSpc>
            </a:pPr>
            <a:r>
              <a:rPr lang="en-US" altLang="zh-CN" sz="2400" dirty="0">
                <a:solidFill>
                  <a:srgbClr val="000000"/>
                </a:solidFill>
                <a:latin typeface="Calibri"/>
                <a:ea typeface="Calibri"/>
              </a:rPr>
              <a:t>1.</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Cách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phòng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ngừa</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nào</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được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khuyến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cáo</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Việt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Nam?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7"/>
          <p:cNvPicPr>
            <a:picLocks noChangeAspect="1"/>
          </p:cNvPicPr>
          <p:nvPr/>
        </p:nvPicPr>
        <p:blipFill>
          <a:blip r:embed="rId3"/>
          <a:stretch>
            <a:fillRect/>
          </a:stretch>
        </p:blipFill>
        <p:spPr>
          <a:xfrm>
            <a:off x="220979" y="144780"/>
            <a:ext cx="746760" cy="670560"/>
          </a:xfrm>
          <a:prstGeom prst="rect">
            <a:avLst/>
          </a:prstGeom>
        </p:spPr>
      </p:pic>
      <p:sp>
        <p:nvSpPr>
          <p:cNvPr id="2" name="TextBox 267"/>
          <p:cNvSpPr txBox="1"/>
          <p:nvPr/>
        </p:nvSpPr>
        <p:spPr>
          <a:xfrm>
            <a:off x="769217" y="388321"/>
            <a:ext cx="11102375" cy="4867408"/>
          </a:xfrm>
          <a:prstGeom prst="rect">
            <a:avLst/>
          </a:prstGeom>
          <a:noFill/>
        </p:spPr>
        <p:txBody>
          <a:bodyPr wrap="square" lIns="0" tIns="0" rIns="0" bIns="0" rtlCol="0">
            <a:spAutoFit/>
          </a:bodyPr>
          <a:lstStyle/>
          <a:p>
            <a:pPr marL="0" indent="3944863">
              <a:lnSpc>
                <a:spcPct val="102083"/>
              </a:lnSpc>
            </a:pPr>
            <a:r>
              <a:rPr lang="en-US" altLang="zh-CN" sz="3700" b="1" spc="-60" dirty="0">
                <a:solidFill>
                  <a:srgbClr val="FE0000"/>
                </a:solidFill>
                <a:latin typeface="Calibri"/>
                <a:ea typeface="Calibri"/>
              </a:rPr>
              <a:t>PHÒNG</a:t>
            </a:r>
            <a:r>
              <a:rPr lang="en-US" altLang="zh-CN" sz="3700" b="1" spc="20" dirty="0">
                <a:solidFill>
                  <a:srgbClr val="FE0000"/>
                </a:solidFill>
                <a:latin typeface="Calibri"/>
                <a:cs typeface="Calibri"/>
              </a:rPr>
              <a:t> </a:t>
            </a:r>
            <a:r>
              <a:rPr lang="en-US" altLang="zh-CN" sz="3700" b="1" spc="-64" dirty="0">
                <a:solidFill>
                  <a:srgbClr val="FE0000"/>
                </a:solidFill>
                <a:latin typeface="Calibri"/>
                <a:ea typeface="Calibri"/>
              </a:rPr>
              <a:t>NGỪA</a:t>
            </a:r>
          </a:p>
          <a:p>
            <a:pPr>
              <a:lnSpc>
                <a:spcPts val="1000"/>
              </a:lnSpc>
            </a:pPr>
            <a:endParaRPr lang="en-US" dirty="0" smtClean="0"/>
          </a:p>
          <a:p>
            <a:pPr>
              <a:lnSpc>
                <a:spcPts val="1839"/>
              </a:lnSpc>
            </a:pPr>
            <a:endParaRPr lang="en-US" dirty="0" smtClean="0"/>
          </a:p>
          <a:p>
            <a:pPr marL="457199" indent="-457199" hangingPunct="0">
              <a:lnSpc>
                <a:spcPct val="135000"/>
              </a:lnSpc>
            </a:pPr>
            <a:r>
              <a:rPr lang="en-US" altLang="zh-CN" sz="2000" dirty="0">
                <a:solidFill>
                  <a:srgbClr val="FE0000"/>
                </a:solidFill>
                <a:latin typeface="Arial"/>
                <a:ea typeface="Arial"/>
              </a:rPr>
              <a:t>•</a:t>
            </a:r>
            <a:r>
              <a:rPr lang="en-US" altLang="zh-CN" sz="2000" spc="20" dirty="0">
                <a:solidFill>
                  <a:srgbClr val="FE0000"/>
                </a:solidFill>
                <a:latin typeface="Arial"/>
                <a:cs typeface="Arial"/>
              </a:rPr>
              <a:t> </a:t>
            </a:r>
            <a:r>
              <a:rPr lang="en-US" altLang="zh-CN" sz="2000" b="1" dirty="0">
                <a:solidFill>
                  <a:srgbClr val="FE0000"/>
                </a:solidFill>
                <a:latin typeface="Calibri"/>
                <a:ea typeface="Calibri"/>
              </a:rPr>
              <a:t>Dự</a:t>
            </a:r>
            <a:r>
              <a:rPr lang="en-US" altLang="zh-CN" sz="2000" b="1" spc="20" dirty="0">
                <a:solidFill>
                  <a:srgbClr val="FE0000"/>
                </a:solidFill>
                <a:latin typeface="Calibri"/>
                <a:cs typeface="Calibri"/>
              </a:rPr>
              <a:t> </a:t>
            </a:r>
            <a:r>
              <a:rPr lang="en-US" altLang="zh-CN" sz="2000" b="1" dirty="0">
                <a:solidFill>
                  <a:srgbClr val="FE0000"/>
                </a:solidFill>
                <a:latin typeface="Calibri"/>
                <a:ea typeface="Calibri"/>
              </a:rPr>
              <a:t>phòng</a:t>
            </a:r>
            <a:r>
              <a:rPr lang="en-US" altLang="zh-CN" sz="2000" b="1" spc="20" dirty="0">
                <a:solidFill>
                  <a:srgbClr val="FE0000"/>
                </a:solidFill>
                <a:latin typeface="Calibri"/>
                <a:cs typeface="Calibri"/>
              </a:rPr>
              <a:t> </a:t>
            </a:r>
            <a:r>
              <a:rPr lang="en-US" altLang="zh-CN" sz="2000" b="1" dirty="0">
                <a:solidFill>
                  <a:srgbClr val="FE0000"/>
                </a:solidFill>
                <a:latin typeface="Calibri"/>
                <a:ea typeface="Calibri"/>
              </a:rPr>
              <a:t>bằng</a:t>
            </a:r>
            <a:r>
              <a:rPr lang="en-US" altLang="zh-CN" sz="2000" b="1" spc="20" dirty="0">
                <a:solidFill>
                  <a:srgbClr val="FE0000"/>
                </a:solidFill>
                <a:latin typeface="Calibri"/>
                <a:cs typeface="Calibri"/>
              </a:rPr>
              <a:t> </a:t>
            </a:r>
            <a:r>
              <a:rPr lang="en-US" altLang="zh-CN" sz="2000" b="1" dirty="0">
                <a:solidFill>
                  <a:srgbClr val="FE0000"/>
                </a:solidFill>
                <a:latin typeface="Calibri"/>
                <a:ea typeface="Calibri"/>
              </a:rPr>
              <a:t>thuốc:</a:t>
            </a:r>
            <a:r>
              <a:rPr lang="en-US" altLang="zh-CN" sz="2000" b="1" spc="15" dirty="0">
                <a:solidFill>
                  <a:srgbClr val="FE0000"/>
                </a:solidFill>
                <a:latin typeface="Calibri"/>
                <a:cs typeface="Calibri"/>
              </a:rPr>
              <a:t> </a:t>
            </a:r>
            <a:r>
              <a:rPr lang="en-US" altLang="zh-CN" sz="2000" dirty="0">
                <a:solidFill>
                  <a:srgbClr val="000000"/>
                </a:solidFill>
                <a:latin typeface="Calibri"/>
                <a:ea typeface="Calibri"/>
              </a:rPr>
              <a:t>đến</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vùng</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SR</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trong</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thời</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gian</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ngắn</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(du</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khách,</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người</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đi</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công</a:t>
            </a:r>
            <a:r>
              <a:rPr lang="en-US" altLang="zh-CN" sz="2000" spc="20" dirty="0">
                <a:solidFill>
                  <a:srgbClr val="000000"/>
                </a:solidFill>
                <a:latin typeface="Calibri"/>
                <a:cs typeface="Calibri"/>
              </a:rPr>
              <a:t> </a:t>
            </a:r>
            <a:r>
              <a:rPr lang="en-US" altLang="zh-CN" sz="2000" dirty="0">
                <a:solidFill>
                  <a:srgbClr val="000000"/>
                </a:solidFill>
                <a:latin typeface="Calibri"/>
                <a:ea typeface="Calibri"/>
              </a:rPr>
              <a:t>tác…):</a:t>
            </a:r>
            <a:r>
              <a:rPr lang="en-US" altLang="zh-CN" sz="2000" dirty="0">
                <a:solidFill>
                  <a:srgbClr val="000000"/>
                </a:solidFill>
                <a:latin typeface="Calibri"/>
                <a:cs typeface="Calibri"/>
              </a:rPr>
              <a:t> </a:t>
            </a:r>
            <a:r>
              <a:t/>
            </a:r>
            <a:br/>
            <a:r>
              <a:rPr lang="en-US" altLang="zh-CN" sz="2000" dirty="0">
                <a:solidFill>
                  <a:srgbClr val="000000"/>
                </a:solidFill>
                <a:latin typeface="Courier New"/>
                <a:ea typeface="Courier New"/>
              </a:rPr>
              <a:t>o</a:t>
            </a:r>
            <a:r>
              <a:rPr lang="en-US" altLang="zh-CN" sz="2000" spc="-225" dirty="0">
                <a:solidFill>
                  <a:srgbClr val="000000"/>
                </a:solidFill>
                <a:latin typeface="Courier New"/>
                <a:cs typeface="Courier New"/>
              </a:rPr>
              <a:t> </a:t>
            </a:r>
            <a:r>
              <a:rPr lang="en-US" altLang="zh-CN" sz="2000" dirty="0">
                <a:solidFill>
                  <a:srgbClr val="000000"/>
                </a:solidFill>
                <a:latin typeface="Calibri"/>
                <a:ea typeface="Calibri"/>
              </a:rPr>
              <a:t>Mefloquine</a:t>
            </a:r>
            <a:r>
              <a:rPr lang="en-US" altLang="zh-CN" sz="2000" spc="-85" dirty="0">
                <a:solidFill>
                  <a:srgbClr val="000000"/>
                </a:solidFill>
                <a:latin typeface="Calibri"/>
                <a:cs typeface="Calibri"/>
              </a:rPr>
              <a:t> </a:t>
            </a:r>
            <a:r>
              <a:rPr lang="en-US" altLang="zh-CN" sz="2000" dirty="0">
                <a:solidFill>
                  <a:srgbClr val="000000"/>
                </a:solidFill>
                <a:latin typeface="Calibri"/>
                <a:ea typeface="Calibri"/>
              </a:rPr>
              <a:t>250</a:t>
            </a:r>
            <a:r>
              <a:rPr lang="en-US" altLang="zh-CN" sz="2000" spc="-85" dirty="0">
                <a:solidFill>
                  <a:srgbClr val="000000"/>
                </a:solidFill>
                <a:latin typeface="Calibri"/>
                <a:cs typeface="Calibri"/>
              </a:rPr>
              <a:t> </a:t>
            </a:r>
            <a:r>
              <a:rPr lang="en-US" altLang="zh-CN" sz="2000" dirty="0">
                <a:solidFill>
                  <a:srgbClr val="000000"/>
                </a:solidFill>
                <a:latin typeface="Calibri"/>
                <a:ea typeface="Calibri"/>
              </a:rPr>
              <a:t>mg/tuần</a:t>
            </a:r>
            <a:r>
              <a:rPr lang="en-US" altLang="zh-CN" sz="2000" spc="-89" dirty="0">
                <a:solidFill>
                  <a:srgbClr val="000000"/>
                </a:solidFill>
                <a:latin typeface="Calibri"/>
                <a:cs typeface="Calibri"/>
              </a:rPr>
              <a:t> </a:t>
            </a:r>
            <a:r>
              <a:rPr lang="en-US" altLang="zh-CN" sz="2000" dirty="0">
                <a:solidFill>
                  <a:srgbClr val="000000"/>
                </a:solidFill>
                <a:latin typeface="Calibri"/>
                <a:ea typeface="Calibri"/>
              </a:rPr>
              <a:t>(1</a:t>
            </a:r>
            <a:r>
              <a:rPr lang="en-US" altLang="zh-CN" sz="2000" spc="-90" dirty="0">
                <a:solidFill>
                  <a:srgbClr val="000000"/>
                </a:solidFill>
                <a:latin typeface="Calibri"/>
                <a:cs typeface="Calibri"/>
              </a:rPr>
              <a:t> </a:t>
            </a:r>
            <a:r>
              <a:rPr lang="en-US" altLang="zh-CN" sz="2000" dirty="0">
                <a:solidFill>
                  <a:srgbClr val="000000"/>
                </a:solidFill>
                <a:latin typeface="Calibri"/>
                <a:ea typeface="Calibri"/>
              </a:rPr>
              <a:t>viên);</a:t>
            </a:r>
          </a:p>
          <a:p>
            <a:pPr marL="0" indent="914399">
              <a:lnSpc>
                <a:spcPct val="101666"/>
              </a:lnSpc>
            </a:pPr>
            <a:r>
              <a:rPr lang="en-US" altLang="zh-CN" sz="2000" dirty="0">
                <a:solidFill>
                  <a:srgbClr val="000000"/>
                </a:solidFill>
                <a:latin typeface="Calibri"/>
                <a:ea typeface="Calibri"/>
              </a:rPr>
              <a:t>1-2</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tuần</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trước</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khi</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vào</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vùng</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SR,</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4-6</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tuần</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sau</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khi</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ra</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khỏi</a:t>
            </a:r>
            <a:r>
              <a:rPr lang="en-US" altLang="zh-CN" sz="2000" dirty="0">
                <a:solidFill>
                  <a:srgbClr val="000000"/>
                </a:solidFill>
                <a:latin typeface="Calibri"/>
                <a:cs typeface="Calibri"/>
              </a:rPr>
              <a:t> </a:t>
            </a:r>
            <a:r>
              <a:rPr lang="en-US" altLang="zh-CN" sz="2000" dirty="0">
                <a:solidFill>
                  <a:srgbClr val="000000"/>
                </a:solidFill>
                <a:latin typeface="Calibri"/>
                <a:ea typeface="Calibri"/>
              </a:rPr>
              <a:t>vùng</a:t>
            </a:r>
            <a:r>
              <a:rPr lang="en-US" altLang="zh-CN" sz="2000" spc="-94" dirty="0">
                <a:solidFill>
                  <a:srgbClr val="000000"/>
                </a:solidFill>
                <a:latin typeface="Calibri"/>
                <a:cs typeface="Calibri"/>
              </a:rPr>
              <a:t> </a:t>
            </a:r>
            <a:r>
              <a:rPr lang="en-US" altLang="zh-CN" sz="2000" dirty="0">
                <a:solidFill>
                  <a:srgbClr val="000000"/>
                </a:solidFill>
                <a:latin typeface="Calibri"/>
                <a:ea typeface="Calibri"/>
              </a:rPr>
              <a:t>SR.</a:t>
            </a:r>
          </a:p>
          <a:p>
            <a:pPr>
              <a:lnSpc>
                <a:spcPts val="775"/>
              </a:lnSpc>
            </a:pPr>
            <a:endParaRPr lang="en-US" dirty="0" smtClean="0"/>
          </a:p>
          <a:p>
            <a:pPr marL="0" indent="457199">
              <a:lnSpc>
                <a:spcPct val="104166"/>
              </a:lnSpc>
            </a:pPr>
            <a:r>
              <a:rPr lang="en-US" altLang="zh-CN" sz="2000" dirty="0">
                <a:solidFill>
                  <a:srgbClr val="000000"/>
                </a:solidFill>
                <a:latin typeface="Courier New"/>
                <a:ea typeface="Courier New"/>
              </a:rPr>
              <a:t>o</a:t>
            </a:r>
            <a:r>
              <a:rPr lang="en-US" altLang="zh-CN" sz="2000" spc="-145" dirty="0">
                <a:solidFill>
                  <a:srgbClr val="000000"/>
                </a:solidFill>
                <a:latin typeface="Courier New"/>
                <a:cs typeface="Courier New"/>
              </a:rPr>
              <a:t> </a:t>
            </a:r>
            <a:r>
              <a:rPr lang="en-US" altLang="zh-CN" sz="2000" dirty="0">
                <a:solidFill>
                  <a:srgbClr val="000000"/>
                </a:solidFill>
                <a:latin typeface="Calibri"/>
                <a:ea typeface="Calibri"/>
              </a:rPr>
              <a:t>Chloroquine</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5</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mg</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base/kg/mỗi</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tuần</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(300</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mg/tuần)</a:t>
            </a:r>
          </a:p>
          <a:p>
            <a:pPr>
              <a:lnSpc>
                <a:spcPts val="690"/>
              </a:lnSpc>
            </a:pPr>
            <a:endParaRPr lang="en-US" dirty="0" smtClean="0"/>
          </a:p>
          <a:p>
            <a:pPr marL="0">
              <a:lnSpc>
                <a:spcPct val="101666"/>
              </a:lnSpc>
            </a:pPr>
            <a:r>
              <a:rPr lang="en-US" altLang="zh-CN" sz="2000" dirty="0">
                <a:solidFill>
                  <a:srgbClr val="FE0000"/>
                </a:solidFill>
                <a:latin typeface="Arial"/>
                <a:ea typeface="Arial"/>
              </a:rPr>
              <a:t>•</a:t>
            </a:r>
            <a:r>
              <a:rPr lang="en-US" altLang="zh-CN" sz="2000" spc="100" dirty="0">
                <a:solidFill>
                  <a:srgbClr val="FE0000"/>
                </a:solidFill>
                <a:latin typeface="Arial"/>
                <a:cs typeface="Arial"/>
              </a:rPr>
              <a:t> </a:t>
            </a:r>
            <a:r>
              <a:rPr lang="en-US" altLang="zh-CN" sz="2000" b="1" dirty="0">
                <a:solidFill>
                  <a:srgbClr val="FE0000"/>
                </a:solidFill>
                <a:latin typeface="Calibri"/>
                <a:ea typeface="Calibri"/>
              </a:rPr>
              <a:t>Người</a:t>
            </a:r>
            <a:r>
              <a:rPr lang="en-US" altLang="zh-CN" sz="2000" b="1" spc="85" dirty="0">
                <a:solidFill>
                  <a:srgbClr val="FE0000"/>
                </a:solidFill>
                <a:latin typeface="Calibri"/>
                <a:cs typeface="Calibri"/>
              </a:rPr>
              <a:t> </a:t>
            </a:r>
            <a:r>
              <a:rPr lang="en-US" altLang="zh-CN" sz="2000" b="1" dirty="0">
                <a:solidFill>
                  <a:srgbClr val="FE0000"/>
                </a:solidFill>
                <a:latin typeface="Calibri"/>
                <a:ea typeface="Calibri"/>
              </a:rPr>
              <a:t>sống</a:t>
            </a:r>
            <a:r>
              <a:rPr lang="en-US" altLang="zh-CN" sz="2000" b="1" spc="89" dirty="0">
                <a:solidFill>
                  <a:srgbClr val="FE0000"/>
                </a:solidFill>
                <a:latin typeface="Calibri"/>
                <a:cs typeface="Calibri"/>
              </a:rPr>
              <a:t> </a:t>
            </a:r>
            <a:r>
              <a:rPr lang="en-US" altLang="zh-CN" sz="2000" b="1" dirty="0">
                <a:solidFill>
                  <a:srgbClr val="FE0000"/>
                </a:solidFill>
                <a:latin typeface="Calibri"/>
                <a:ea typeface="Calibri"/>
              </a:rPr>
              <a:t>lâu</a:t>
            </a:r>
            <a:r>
              <a:rPr lang="en-US" altLang="zh-CN" sz="2000" b="1" spc="85" dirty="0">
                <a:solidFill>
                  <a:srgbClr val="FE0000"/>
                </a:solidFill>
                <a:latin typeface="Calibri"/>
                <a:cs typeface="Calibri"/>
              </a:rPr>
              <a:t> </a:t>
            </a:r>
            <a:r>
              <a:rPr lang="en-US" altLang="zh-CN" sz="2000" b="1" dirty="0">
                <a:solidFill>
                  <a:srgbClr val="FE0000"/>
                </a:solidFill>
                <a:latin typeface="Calibri"/>
                <a:ea typeface="Calibri"/>
              </a:rPr>
              <a:t>ở</a:t>
            </a:r>
            <a:r>
              <a:rPr lang="en-US" altLang="zh-CN" sz="2000" b="1" spc="85" dirty="0">
                <a:solidFill>
                  <a:srgbClr val="FE0000"/>
                </a:solidFill>
                <a:latin typeface="Calibri"/>
                <a:cs typeface="Calibri"/>
              </a:rPr>
              <a:t> </a:t>
            </a:r>
            <a:r>
              <a:rPr lang="en-US" altLang="zh-CN" sz="2000" b="1" dirty="0">
                <a:solidFill>
                  <a:srgbClr val="FE0000"/>
                </a:solidFill>
                <a:latin typeface="Calibri"/>
                <a:ea typeface="Calibri"/>
              </a:rPr>
              <a:t>vùng</a:t>
            </a:r>
            <a:r>
              <a:rPr lang="en-US" altLang="zh-CN" sz="2000" b="1" spc="85" dirty="0">
                <a:solidFill>
                  <a:srgbClr val="FE0000"/>
                </a:solidFill>
                <a:latin typeface="Calibri"/>
                <a:cs typeface="Calibri"/>
              </a:rPr>
              <a:t> </a:t>
            </a:r>
            <a:r>
              <a:rPr lang="en-US" altLang="zh-CN" sz="2000" b="1" dirty="0">
                <a:solidFill>
                  <a:srgbClr val="FE0000"/>
                </a:solidFill>
                <a:latin typeface="Calibri"/>
                <a:ea typeface="Calibri"/>
              </a:rPr>
              <a:t>SR:</a:t>
            </a:r>
          </a:p>
          <a:p>
            <a:pPr>
              <a:lnSpc>
                <a:spcPts val="844"/>
              </a:lnSpc>
            </a:pPr>
            <a:endParaRPr lang="en-US" dirty="0" smtClean="0"/>
          </a:p>
          <a:p>
            <a:pPr marL="0">
              <a:lnSpc>
                <a:spcPct val="104166"/>
              </a:lnSpc>
            </a:pPr>
            <a:r>
              <a:rPr lang="en-US" altLang="zh-CN" sz="2000" dirty="0">
                <a:solidFill>
                  <a:srgbClr val="000000"/>
                </a:solidFill>
                <a:latin typeface="Courier New"/>
                <a:ea typeface="Courier New"/>
              </a:rPr>
              <a:t>o</a:t>
            </a:r>
            <a:r>
              <a:rPr lang="en-US" altLang="zh-CN" sz="2000" spc="-150" dirty="0">
                <a:solidFill>
                  <a:srgbClr val="000000"/>
                </a:solidFill>
                <a:latin typeface="Courier New"/>
                <a:cs typeface="Courier New"/>
              </a:rPr>
              <a:t> </a:t>
            </a:r>
            <a:r>
              <a:rPr lang="en-US" altLang="zh-CN" sz="2000" dirty="0">
                <a:solidFill>
                  <a:srgbClr val="000000"/>
                </a:solidFill>
                <a:latin typeface="Calibri"/>
                <a:ea typeface="Calibri"/>
              </a:rPr>
              <a:t>Phun</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thuốc</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diệt</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muỗi,</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nuôi</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cá</a:t>
            </a:r>
            <a:r>
              <a:rPr lang="en-US" altLang="zh-CN" sz="2000" spc="-55" dirty="0">
                <a:solidFill>
                  <a:srgbClr val="000000"/>
                </a:solidFill>
                <a:latin typeface="Calibri"/>
                <a:cs typeface="Calibri"/>
              </a:rPr>
              <a:t> </a:t>
            </a:r>
            <a:r>
              <a:rPr lang="en-US" altLang="zh-CN" sz="2000" dirty="0">
                <a:solidFill>
                  <a:srgbClr val="000000"/>
                </a:solidFill>
                <a:latin typeface="Calibri"/>
                <a:ea typeface="Calibri"/>
              </a:rPr>
              <a:t>diệt</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lăng</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quăng</a:t>
            </a:r>
          </a:p>
          <a:p>
            <a:pPr>
              <a:lnSpc>
                <a:spcPts val="715"/>
              </a:lnSpc>
            </a:pPr>
            <a:endParaRPr lang="en-US" dirty="0" smtClean="0"/>
          </a:p>
          <a:p>
            <a:pPr marL="0">
              <a:lnSpc>
                <a:spcPct val="104166"/>
              </a:lnSpc>
            </a:pPr>
            <a:r>
              <a:rPr lang="en-US" altLang="zh-CN" sz="2000" dirty="0">
                <a:solidFill>
                  <a:srgbClr val="000000"/>
                </a:solidFill>
                <a:latin typeface="Courier New"/>
                <a:ea typeface="Courier New"/>
              </a:rPr>
              <a:t>o</a:t>
            </a:r>
            <a:r>
              <a:rPr lang="en-US" altLang="zh-CN" sz="2000" spc="-110" dirty="0">
                <a:solidFill>
                  <a:srgbClr val="000000"/>
                </a:solidFill>
                <a:latin typeface="Courier New"/>
                <a:cs typeface="Courier New"/>
              </a:rPr>
              <a:t> </a:t>
            </a:r>
            <a:r>
              <a:rPr lang="en-US" altLang="zh-CN" sz="2000" dirty="0">
                <a:solidFill>
                  <a:srgbClr val="000000"/>
                </a:solidFill>
                <a:latin typeface="Calibri"/>
                <a:ea typeface="Calibri"/>
              </a:rPr>
              <a:t>Ngủ</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mùng,</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thoa</a:t>
            </a:r>
            <a:r>
              <a:rPr lang="en-US" altLang="zh-CN" sz="2000" spc="-40" dirty="0">
                <a:solidFill>
                  <a:srgbClr val="000000"/>
                </a:solidFill>
                <a:latin typeface="Calibri"/>
                <a:cs typeface="Calibri"/>
              </a:rPr>
              <a:t> </a:t>
            </a:r>
            <a:r>
              <a:rPr lang="en-US" altLang="zh-CN" sz="2000" dirty="0">
                <a:solidFill>
                  <a:srgbClr val="000000"/>
                </a:solidFill>
                <a:latin typeface="Calibri"/>
                <a:ea typeface="Calibri"/>
              </a:rPr>
              <a:t>thuốc</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phòng</a:t>
            </a:r>
            <a:r>
              <a:rPr lang="en-US" altLang="zh-CN" sz="2000" spc="-40" dirty="0">
                <a:solidFill>
                  <a:srgbClr val="000000"/>
                </a:solidFill>
                <a:latin typeface="Calibri"/>
                <a:cs typeface="Calibri"/>
              </a:rPr>
              <a:t> </a:t>
            </a:r>
            <a:r>
              <a:rPr lang="en-US" altLang="zh-CN" sz="2000" dirty="0">
                <a:solidFill>
                  <a:srgbClr val="000000"/>
                </a:solidFill>
                <a:latin typeface="Calibri"/>
                <a:ea typeface="Calibri"/>
              </a:rPr>
              <a:t>muỗi</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đốt,</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mặc</a:t>
            </a:r>
            <a:r>
              <a:rPr lang="en-US" altLang="zh-CN" sz="2000" spc="-40" dirty="0">
                <a:solidFill>
                  <a:srgbClr val="000000"/>
                </a:solidFill>
                <a:latin typeface="Calibri"/>
                <a:cs typeface="Calibri"/>
              </a:rPr>
              <a:t> </a:t>
            </a:r>
            <a:r>
              <a:rPr lang="en-US" altLang="zh-CN" sz="2000" dirty="0">
                <a:solidFill>
                  <a:srgbClr val="000000"/>
                </a:solidFill>
                <a:latin typeface="Calibri"/>
                <a:ea typeface="Calibri"/>
              </a:rPr>
              <a:t>quần</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áo</a:t>
            </a:r>
            <a:r>
              <a:rPr lang="en-US" altLang="zh-CN" sz="2000" spc="-40" dirty="0">
                <a:solidFill>
                  <a:srgbClr val="000000"/>
                </a:solidFill>
                <a:latin typeface="Calibri"/>
                <a:cs typeface="Calibri"/>
              </a:rPr>
              <a:t> </a:t>
            </a:r>
            <a:r>
              <a:rPr lang="en-US" altLang="zh-CN" sz="2000" dirty="0">
                <a:solidFill>
                  <a:srgbClr val="000000"/>
                </a:solidFill>
                <a:latin typeface="Calibri"/>
                <a:ea typeface="Calibri"/>
              </a:rPr>
              <a:t>dài</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tay</a:t>
            </a:r>
            <a:r>
              <a:rPr lang="en-US" altLang="zh-CN" sz="2000" spc="-44" dirty="0">
                <a:solidFill>
                  <a:srgbClr val="000000"/>
                </a:solidFill>
                <a:latin typeface="Calibri"/>
                <a:cs typeface="Calibri"/>
              </a:rPr>
              <a:t> </a:t>
            </a:r>
            <a:r>
              <a:rPr lang="en-US" altLang="zh-CN" sz="2000" dirty="0">
                <a:solidFill>
                  <a:srgbClr val="000000"/>
                </a:solidFill>
                <a:latin typeface="Calibri"/>
                <a:ea typeface="Calibri"/>
              </a:rPr>
              <a:t>tránh</a:t>
            </a:r>
            <a:r>
              <a:rPr lang="en-US" altLang="zh-CN" sz="2000" spc="-40" dirty="0">
                <a:solidFill>
                  <a:srgbClr val="000000"/>
                </a:solidFill>
                <a:latin typeface="Calibri"/>
                <a:cs typeface="Calibri"/>
              </a:rPr>
              <a:t> </a:t>
            </a:r>
            <a:r>
              <a:rPr lang="en-US" altLang="zh-CN" sz="2000" dirty="0">
                <a:solidFill>
                  <a:srgbClr val="000000"/>
                </a:solidFill>
                <a:latin typeface="Calibri"/>
                <a:ea typeface="Calibri"/>
              </a:rPr>
              <a:t>muỗi</a:t>
            </a:r>
            <a:r>
              <a:rPr lang="en-US" altLang="zh-CN" sz="2000" spc="-50" dirty="0">
                <a:solidFill>
                  <a:srgbClr val="000000"/>
                </a:solidFill>
                <a:latin typeface="Calibri"/>
                <a:cs typeface="Calibri"/>
              </a:rPr>
              <a:t> </a:t>
            </a:r>
            <a:r>
              <a:rPr lang="en-US" altLang="zh-CN" sz="2000" dirty="0">
                <a:solidFill>
                  <a:srgbClr val="000000"/>
                </a:solidFill>
                <a:latin typeface="Calibri"/>
                <a:ea typeface="Calibri"/>
              </a:rPr>
              <a:t>đốt</a:t>
            </a:r>
          </a:p>
          <a:p>
            <a:pPr>
              <a:lnSpc>
                <a:spcPts val="784"/>
              </a:lnSpc>
            </a:pPr>
            <a:endParaRPr lang="en-US" dirty="0" smtClean="0"/>
          </a:p>
          <a:p>
            <a:pPr marL="0">
              <a:lnSpc>
                <a:spcPct val="104166"/>
              </a:lnSpc>
            </a:pPr>
            <a:r>
              <a:rPr lang="en-US" altLang="zh-CN" sz="2000" dirty="0">
                <a:solidFill>
                  <a:srgbClr val="000000"/>
                </a:solidFill>
                <a:latin typeface="Courier New"/>
                <a:ea typeface="Courier New"/>
              </a:rPr>
              <a:t>o</a:t>
            </a:r>
            <a:r>
              <a:rPr lang="en-US" altLang="zh-CN" sz="2000" spc="-154" dirty="0">
                <a:solidFill>
                  <a:srgbClr val="000000"/>
                </a:solidFill>
                <a:latin typeface="Courier New"/>
                <a:cs typeface="Courier New"/>
              </a:rPr>
              <a:t> </a:t>
            </a:r>
            <a:r>
              <a:rPr lang="en-US" altLang="zh-CN" sz="2000" dirty="0">
                <a:solidFill>
                  <a:srgbClr val="000000"/>
                </a:solidFill>
                <a:latin typeface="Calibri"/>
                <a:ea typeface="Calibri"/>
              </a:rPr>
              <a:t>Khai</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khẩn</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đất</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hoang,</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làm</a:t>
            </a:r>
            <a:r>
              <a:rPr lang="en-US" altLang="zh-CN" sz="2000" spc="-64" dirty="0">
                <a:solidFill>
                  <a:srgbClr val="000000"/>
                </a:solidFill>
                <a:latin typeface="Calibri"/>
                <a:cs typeface="Calibri"/>
              </a:rPr>
              <a:t> </a:t>
            </a:r>
            <a:r>
              <a:rPr lang="en-US" altLang="zh-CN" sz="2000" dirty="0">
                <a:solidFill>
                  <a:srgbClr val="000000"/>
                </a:solidFill>
                <a:latin typeface="Calibri"/>
                <a:ea typeface="Calibri"/>
              </a:rPr>
              <a:t>sạch</a:t>
            </a:r>
            <a:r>
              <a:rPr lang="en-US" altLang="zh-CN" sz="2000" spc="-60" dirty="0">
                <a:solidFill>
                  <a:srgbClr val="000000"/>
                </a:solidFill>
                <a:latin typeface="Calibri"/>
                <a:cs typeface="Calibri"/>
              </a:rPr>
              <a:t> </a:t>
            </a:r>
            <a:r>
              <a:rPr lang="en-US" altLang="zh-CN" sz="2000" dirty="0">
                <a:solidFill>
                  <a:srgbClr val="000000"/>
                </a:solidFill>
                <a:latin typeface="Calibri"/>
                <a:ea typeface="Calibri"/>
              </a:rPr>
              <a:t>môi</a:t>
            </a:r>
            <a:r>
              <a:rPr lang="en-US" altLang="zh-CN" sz="2000" spc="-65" dirty="0">
                <a:solidFill>
                  <a:srgbClr val="000000"/>
                </a:solidFill>
                <a:latin typeface="Calibri"/>
                <a:cs typeface="Calibri"/>
              </a:rPr>
              <a:t> </a:t>
            </a:r>
            <a:r>
              <a:rPr lang="en-US" altLang="zh-CN" sz="2000" dirty="0">
                <a:solidFill>
                  <a:srgbClr val="000000"/>
                </a:solidFill>
                <a:latin typeface="Calibri"/>
                <a:ea typeface="Calibri"/>
              </a:rPr>
              <a:t>trường...</a:t>
            </a:r>
          </a:p>
          <a:p>
            <a:pPr>
              <a:lnSpc>
                <a:spcPts val="715"/>
              </a:lnSpc>
            </a:pPr>
            <a:endParaRPr lang="en-US" dirty="0" smtClean="0"/>
          </a:p>
          <a:p>
            <a:pPr marL="0">
              <a:lnSpc>
                <a:spcPct val="101666"/>
              </a:lnSpc>
            </a:pPr>
            <a:r>
              <a:rPr lang="en-US" altLang="zh-CN" sz="2000" dirty="0">
                <a:solidFill>
                  <a:srgbClr val="FE0000"/>
                </a:solidFill>
                <a:latin typeface="Arial"/>
                <a:ea typeface="Arial"/>
              </a:rPr>
              <a:t>•</a:t>
            </a:r>
            <a:r>
              <a:rPr lang="en-US" altLang="zh-CN" sz="2000" spc="30" dirty="0">
                <a:solidFill>
                  <a:srgbClr val="FE0000"/>
                </a:solidFill>
                <a:latin typeface="Arial"/>
                <a:cs typeface="Arial"/>
              </a:rPr>
              <a:t> </a:t>
            </a:r>
            <a:r>
              <a:rPr lang="en-US" altLang="zh-CN" sz="2000" b="1" dirty="0">
                <a:solidFill>
                  <a:srgbClr val="FE0000"/>
                </a:solidFill>
                <a:latin typeface="Calibri"/>
                <a:ea typeface="Calibri"/>
              </a:rPr>
              <a:t>Cấp</a:t>
            </a:r>
            <a:r>
              <a:rPr lang="en-US" altLang="zh-CN" sz="2000" b="1" spc="30" dirty="0">
                <a:solidFill>
                  <a:srgbClr val="FE0000"/>
                </a:solidFill>
                <a:latin typeface="Calibri"/>
                <a:cs typeface="Calibri"/>
              </a:rPr>
              <a:t> </a:t>
            </a:r>
            <a:r>
              <a:rPr lang="en-US" altLang="zh-CN" sz="2000" b="1" dirty="0">
                <a:solidFill>
                  <a:srgbClr val="FE0000"/>
                </a:solidFill>
                <a:latin typeface="Calibri"/>
                <a:ea typeface="Calibri"/>
              </a:rPr>
              <a:t>thuốc</a:t>
            </a:r>
            <a:r>
              <a:rPr lang="en-US" altLang="zh-CN" sz="2000" b="1" spc="25" dirty="0">
                <a:solidFill>
                  <a:srgbClr val="FE0000"/>
                </a:solidFill>
                <a:latin typeface="Calibri"/>
                <a:cs typeface="Calibri"/>
              </a:rPr>
              <a:t> </a:t>
            </a:r>
            <a:r>
              <a:rPr lang="en-US" altLang="zh-CN" sz="2000" b="1" dirty="0">
                <a:solidFill>
                  <a:srgbClr val="FE0000"/>
                </a:solidFill>
                <a:latin typeface="Calibri"/>
                <a:ea typeface="Calibri"/>
              </a:rPr>
              <a:t>tự</a:t>
            </a:r>
            <a:r>
              <a:rPr lang="en-US" altLang="zh-CN" sz="2000" b="1" spc="30" dirty="0">
                <a:solidFill>
                  <a:srgbClr val="FE0000"/>
                </a:solidFill>
                <a:latin typeface="Calibri"/>
                <a:cs typeface="Calibri"/>
              </a:rPr>
              <a:t> </a:t>
            </a:r>
            <a:r>
              <a:rPr lang="en-US" altLang="zh-CN" sz="2000" b="1" dirty="0">
                <a:solidFill>
                  <a:srgbClr val="FE0000"/>
                </a:solidFill>
                <a:latin typeface="Calibri"/>
                <a:ea typeface="Calibri"/>
              </a:rPr>
              <a:t>điều</a:t>
            </a:r>
            <a:r>
              <a:rPr lang="en-US" altLang="zh-CN" sz="2000" b="1" spc="30" dirty="0">
                <a:solidFill>
                  <a:srgbClr val="FE0000"/>
                </a:solidFill>
                <a:latin typeface="Calibri"/>
                <a:cs typeface="Calibri"/>
              </a:rPr>
              <a:t> </a:t>
            </a:r>
            <a:r>
              <a:rPr lang="en-US" altLang="zh-CN" sz="2000" b="1" dirty="0">
                <a:solidFill>
                  <a:srgbClr val="FE0000"/>
                </a:solidFill>
                <a:latin typeface="Calibri"/>
                <a:ea typeface="Calibri"/>
              </a:rPr>
              <a:t>trị:</a:t>
            </a:r>
            <a:r>
              <a:rPr lang="en-US" altLang="zh-CN" sz="2000" b="1" spc="25" dirty="0">
                <a:solidFill>
                  <a:srgbClr val="FE0000"/>
                </a:solidFill>
                <a:latin typeface="Calibri"/>
                <a:cs typeface="Calibri"/>
              </a:rPr>
              <a:t> </a:t>
            </a:r>
            <a:r>
              <a:rPr lang="en-US" altLang="zh-CN" sz="2000" dirty="0">
                <a:solidFill>
                  <a:srgbClr val="000000"/>
                </a:solidFill>
                <a:latin typeface="Calibri"/>
                <a:ea typeface="Calibri"/>
              </a:rPr>
              <a:t>do</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cán</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bộ</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y</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tế</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tuyến</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xã,</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cấp</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cho</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người</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từ</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vùng</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không</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sốt</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rét</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vào</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vùng</a:t>
            </a:r>
            <a:r>
              <a:rPr lang="en-US" altLang="zh-CN" sz="2000" spc="25" dirty="0">
                <a:solidFill>
                  <a:srgbClr val="000000"/>
                </a:solidFill>
                <a:latin typeface="Calibri"/>
                <a:cs typeface="Calibri"/>
              </a:rPr>
              <a:t> </a:t>
            </a:r>
            <a:r>
              <a:rPr lang="en-US" altLang="zh-CN" sz="2000" dirty="0">
                <a:solidFill>
                  <a:srgbClr val="000000"/>
                </a:solidFill>
                <a:latin typeface="Calibri"/>
                <a:ea typeface="Calibri"/>
              </a:rPr>
              <a:t>sốt</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rét</a:t>
            </a:r>
            <a:r>
              <a:rPr lang="en-US" altLang="zh-CN" sz="2000" spc="30" dirty="0">
                <a:solidFill>
                  <a:srgbClr val="000000"/>
                </a:solidFill>
                <a:latin typeface="Calibri"/>
                <a:cs typeface="Calibri"/>
              </a:rPr>
              <a:t> </a:t>
            </a:r>
            <a:r>
              <a:rPr lang="en-US" altLang="zh-CN" sz="2000" dirty="0">
                <a:solidFill>
                  <a:srgbClr val="000000"/>
                </a:solidFill>
                <a:latin typeface="Calibri"/>
                <a:ea typeface="Calibri"/>
              </a:rPr>
              <a:t>lưu</a:t>
            </a:r>
          </a:p>
          <a:p>
            <a:pPr marL="0" indent="228599">
              <a:lnSpc>
                <a:spcPct val="101666"/>
              </a:lnSpc>
              <a:spcBef>
                <a:spcPts val="150"/>
              </a:spcBef>
            </a:pPr>
            <a:r>
              <a:rPr lang="en-US" altLang="zh-CN" sz="2000" dirty="0">
                <a:solidFill>
                  <a:srgbClr val="000000"/>
                </a:solidFill>
                <a:latin typeface="Calibri"/>
                <a:ea typeface="Calibri"/>
              </a:rPr>
              <a:t>hành</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trên</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1</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tuần;</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người</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sống</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trong</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vùng</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sốt</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rét</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lưu</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hành</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có</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ngủ</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rừng,</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ngủ</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rẫy</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hoặc</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qua</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lại</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vùng</a:t>
            </a:r>
            <a:r>
              <a:rPr lang="en-US" altLang="zh-CN" sz="2000" spc="-10" dirty="0">
                <a:solidFill>
                  <a:srgbClr val="000000"/>
                </a:solidFill>
                <a:latin typeface="Calibri"/>
                <a:cs typeface="Calibri"/>
              </a:rPr>
              <a:t> </a:t>
            </a:r>
            <a:r>
              <a:rPr lang="en-US" altLang="zh-CN" sz="2000" dirty="0">
                <a:solidFill>
                  <a:srgbClr val="000000"/>
                </a:solidFill>
                <a:latin typeface="Calibri"/>
                <a:ea typeface="Calibri"/>
              </a:rPr>
              <a:t>biên</a:t>
            </a:r>
            <a:r>
              <a:rPr lang="en-US" altLang="zh-CN" sz="2000" spc="-15" dirty="0">
                <a:solidFill>
                  <a:srgbClr val="000000"/>
                </a:solidFill>
                <a:latin typeface="Calibri"/>
                <a:cs typeface="Calibri"/>
              </a:rPr>
              <a:t> </a:t>
            </a:r>
            <a:r>
              <a:rPr lang="en-US" altLang="zh-CN" sz="2000" dirty="0">
                <a:solidFill>
                  <a:srgbClr val="000000"/>
                </a:solidFill>
                <a:latin typeface="Calibri"/>
                <a:ea typeface="Calibri"/>
              </a:rPr>
              <a:t>giới</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Box 268"/>
          <p:cNvSpPr txBox="1"/>
          <p:nvPr/>
        </p:nvSpPr>
        <p:spPr>
          <a:xfrm>
            <a:off x="929639" y="752999"/>
            <a:ext cx="10277395" cy="4805898"/>
          </a:xfrm>
          <a:prstGeom prst="rect">
            <a:avLst/>
          </a:prstGeom>
          <a:noFill/>
        </p:spPr>
        <p:txBody>
          <a:bodyPr wrap="square" lIns="0" tIns="0" rIns="0" bIns="0" rtlCol="0">
            <a:spAutoFit/>
          </a:bodyPr>
          <a:lstStyle/>
          <a:p>
            <a:pPr marL="0" indent="3478053">
              <a:lnSpc>
                <a:spcPct val="101666"/>
              </a:lnSpc>
            </a:pPr>
            <a:r>
              <a:rPr lang="en-US" altLang="zh-CN" sz="3200" dirty="0">
                <a:solidFill>
                  <a:srgbClr val="FE0000"/>
                </a:solidFill>
                <a:latin typeface="Calibri"/>
                <a:ea typeface="Calibri"/>
              </a:rPr>
              <a:t>Tình</a:t>
            </a:r>
            <a:r>
              <a:rPr lang="en-US" altLang="zh-CN" sz="3200" spc="-89" dirty="0">
                <a:solidFill>
                  <a:srgbClr val="FE0000"/>
                </a:solidFill>
                <a:latin typeface="Calibri"/>
                <a:cs typeface="Calibri"/>
              </a:rPr>
              <a:t> </a:t>
            </a:r>
            <a:r>
              <a:rPr lang="en-US" altLang="zh-CN" sz="3200" dirty="0">
                <a:solidFill>
                  <a:srgbClr val="FE0000"/>
                </a:solidFill>
                <a:latin typeface="Calibri"/>
                <a:ea typeface="Calibri"/>
              </a:rPr>
              <a:t>huống</a:t>
            </a:r>
            <a:r>
              <a:rPr lang="en-US" altLang="zh-CN" sz="3200" spc="-94" dirty="0">
                <a:solidFill>
                  <a:srgbClr val="FE0000"/>
                </a:solidFill>
                <a:latin typeface="Calibri"/>
                <a:cs typeface="Calibri"/>
              </a:rPr>
              <a:t> </a:t>
            </a:r>
            <a:r>
              <a:rPr lang="en-US" altLang="zh-CN" sz="3200" dirty="0">
                <a:solidFill>
                  <a:srgbClr val="FE0000"/>
                </a:solidFill>
                <a:latin typeface="Calibri"/>
                <a:ea typeface="Calibri"/>
              </a:rPr>
              <a:t>lâm</a:t>
            </a:r>
            <a:r>
              <a:rPr lang="en-US" altLang="zh-CN" sz="3200" spc="-100" dirty="0">
                <a:solidFill>
                  <a:srgbClr val="FE0000"/>
                </a:solidFill>
                <a:latin typeface="Calibri"/>
                <a:cs typeface="Calibri"/>
              </a:rPr>
              <a:t> </a:t>
            </a:r>
            <a:r>
              <a:rPr lang="en-US" altLang="zh-CN" sz="3200" dirty="0">
                <a:solidFill>
                  <a:srgbClr val="FE0000"/>
                </a:solidFill>
                <a:latin typeface="Calibri"/>
                <a:ea typeface="Calibri"/>
              </a:rPr>
              <a:t>sàng</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25"/>
              </a:lnSpc>
            </a:pPr>
            <a:endParaRPr lang="en-US" dirty="0" smtClean="0"/>
          </a:p>
          <a:p>
            <a:pPr marL="0">
              <a:lnSpc>
                <a:spcPct val="100000"/>
              </a:lnSpc>
            </a:pPr>
            <a:r>
              <a:rPr lang="en-US" altLang="zh-CN" sz="2400" dirty="0">
                <a:solidFill>
                  <a:srgbClr val="000000"/>
                </a:solidFill>
                <a:latin typeface="Arial"/>
                <a:ea typeface="Arial"/>
              </a:rPr>
              <a:t>•</a:t>
            </a:r>
            <a:r>
              <a:rPr lang="en-US" altLang="zh-CN" sz="2400" spc="20" dirty="0">
                <a:solidFill>
                  <a:srgbClr val="000000"/>
                </a:solidFill>
                <a:latin typeface="Arial"/>
                <a:cs typeface="Arial"/>
              </a:rPr>
              <a:t> </a:t>
            </a:r>
            <a:r>
              <a:rPr lang="en-US" altLang="zh-CN" sz="2400" dirty="0">
                <a:solidFill>
                  <a:srgbClr val="000000"/>
                </a:solidFill>
                <a:latin typeface="Calibri"/>
                <a:ea typeface="Calibri"/>
              </a:rPr>
              <a:t>Một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nhân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nam,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25</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tuổi,</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đến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Bình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Phước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làm</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rẫy.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3</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ngày:</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cơn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cách</a:t>
            </a:r>
          </a:p>
          <a:p>
            <a:pPr marL="0" indent="228600">
              <a:lnSpc>
                <a:spcPct val="101666"/>
              </a:lnSpc>
            </a:pPr>
            <a:r>
              <a:rPr lang="en-US" altLang="zh-CN" sz="2400" dirty="0">
                <a:solidFill>
                  <a:srgbClr val="000000"/>
                </a:solidFill>
                <a:latin typeface="Calibri"/>
                <a:ea typeface="Calibri"/>
              </a:rPr>
              <a:t>ngày,</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Gểu</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ít</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màu</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vàng</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sậm</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350</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ml/ngày,</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da</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xanh,</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niêm</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nhạt.</a:t>
            </a:r>
          </a:p>
          <a:p>
            <a:pPr>
              <a:lnSpc>
                <a:spcPts val="980"/>
              </a:lnSpc>
            </a:pPr>
            <a:endParaRPr lang="en-US" dirty="0" smtClean="0"/>
          </a:p>
          <a:p>
            <a:pPr marL="0" hangingPunct="0">
              <a:lnSpc>
                <a:spcPct val="134583"/>
              </a:lnSpc>
            </a:pPr>
            <a:r>
              <a:rPr lang="en-US" altLang="zh-CN" sz="2400" dirty="0">
                <a:solidFill>
                  <a:srgbClr val="000000"/>
                </a:solidFill>
                <a:latin typeface="Calibri"/>
                <a:ea typeface="Calibri"/>
              </a:rPr>
              <a:t>Câu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1:</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Cần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thêm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triệu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chứng</a:t>
            </a:r>
            <a:r>
              <a:rPr lang="en-US" altLang="zh-CN" sz="2400" spc="-120" dirty="0">
                <a:solidFill>
                  <a:srgbClr val="000000"/>
                </a:solidFill>
                <a:latin typeface="Calibri"/>
                <a:cs typeface="Calibri"/>
              </a:rPr>
              <a:t> </a:t>
            </a:r>
            <a:r>
              <a:rPr lang="en-US" altLang="zh-CN" sz="2400" dirty="0">
                <a:solidFill>
                  <a:srgbClr val="000000"/>
                </a:solidFill>
                <a:latin typeface="Calibri"/>
                <a:ea typeface="Calibri"/>
              </a:rPr>
              <a:t>gì?</a:t>
            </a:r>
            <a:r>
              <a:rPr lang="en-US" altLang="zh-CN" sz="2400" dirty="0">
                <a:solidFill>
                  <a:srgbClr val="000000"/>
                </a:solidFill>
                <a:latin typeface="Calibri"/>
                <a:cs typeface="Calibri"/>
              </a:rPr>
              <a:t> </a:t>
            </a:r>
            <a:r>
              <a:t/>
            </a:r>
            <a:br/>
            <a:r>
              <a:rPr lang="en-US" altLang="zh-CN" sz="2400" dirty="0">
                <a:solidFill>
                  <a:srgbClr val="000000"/>
                </a:solidFill>
                <a:latin typeface="Calibri"/>
                <a:ea typeface="Calibri"/>
              </a:rPr>
              <a:t>Câu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2:</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Thăm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như</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thế</a:t>
            </a:r>
            <a:r>
              <a:rPr lang="en-US" altLang="zh-CN" sz="2400" spc="-60" dirty="0">
                <a:solidFill>
                  <a:srgbClr val="000000"/>
                </a:solidFill>
                <a:latin typeface="Calibri"/>
                <a:cs typeface="Calibri"/>
              </a:rPr>
              <a:t> </a:t>
            </a:r>
            <a:r>
              <a:rPr lang="en-US" altLang="zh-CN" sz="2400" dirty="0">
                <a:solidFill>
                  <a:srgbClr val="000000"/>
                </a:solidFill>
                <a:latin typeface="Calibri"/>
                <a:ea typeface="Calibri"/>
              </a:rPr>
              <a:t>nào?</a:t>
            </a:r>
          </a:p>
          <a:p>
            <a:pPr marL="0" hangingPunct="0">
              <a:lnSpc>
                <a:spcPct val="131666"/>
              </a:lnSpc>
            </a:pPr>
            <a:r>
              <a:rPr lang="en-US" altLang="zh-CN" sz="2400" dirty="0">
                <a:solidFill>
                  <a:srgbClr val="000000"/>
                </a:solidFill>
                <a:latin typeface="Calibri"/>
                <a:ea typeface="Calibri"/>
              </a:rPr>
              <a:t>Câu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hỏi</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3:</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Xét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nghiệm</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đề</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nghị</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chẩn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đoán.</a:t>
            </a:r>
            <a:r>
              <a:rPr lang="en-US" altLang="zh-CN" sz="2400" dirty="0">
                <a:solidFill>
                  <a:srgbClr val="000000"/>
                </a:solidFill>
                <a:latin typeface="Calibri"/>
                <a:cs typeface="Calibri"/>
              </a:rPr>
              <a:t> </a:t>
            </a:r>
            <a:r>
              <a:t/>
            </a:r>
            <a:br/>
            <a:r>
              <a:rPr lang="en-US" altLang="zh-CN" sz="2400" dirty="0">
                <a:solidFill>
                  <a:srgbClr val="000000"/>
                </a:solidFill>
                <a:latin typeface="Calibri"/>
                <a:ea typeface="Calibri"/>
              </a:rPr>
              <a:t>Câu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4:</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Đọc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quả</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lame</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máu:</a:t>
            </a:r>
          </a:p>
          <a:p>
            <a:pPr marL="0">
              <a:lnSpc>
                <a:spcPct val="101666"/>
              </a:lnSpc>
              <a:spcBef>
                <a:spcPts val="120"/>
              </a:spcBef>
            </a:pPr>
            <a:r>
              <a:rPr lang="en-US" altLang="zh-CN" sz="2400" dirty="0">
                <a:solidFill>
                  <a:srgbClr val="000000"/>
                </a:solidFill>
                <a:latin typeface="Calibri"/>
                <a:ea typeface="Calibri"/>
              </a:rPr>
              <a:t>P.</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f</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(3/1000HC),</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s</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ít,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g</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(1/1000HC),</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sắc</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tố</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45" dirty="0">
                <a:solidFill>
                  <a:srgbClr val="000000"/>
                </a:solidFill>
                <a:latin typeface="Calibri"/>
                <a:cs typeface="Calibri"/>
              </a:rPr>
              <a:t> </a:t>
            </a:r>
            <a:r>
              <a:rPr lang="en-US" altLang="zh-CN" sz="2400" dirty="0">
                <a:solidFill>
                  <a:srgbClr val="000000"/>
                </a:solidFill>
                <a:latin typeface="Calibri"/>
                <a:ea typeface="Calibri"/>
              </a:rPr>
              <a:t>hct=36%</a:t>
            </a:r>
          </a:p>
          <a:p>
            <a:pPr>
              <a:lnSpc>
                <a:spcPts val="960"/>
              </a:lnSpc>
            </a:pPr>
            <a:endParaRPr lang="en-US" dirty="0" smtClean="0"/>
          </a:p>
          <a:p>
            <a:pPr marL="0">
              <a:lnSpc>
                <a:spcPct val="101666"/>
              </a:lnSpc>
            </a:pPr>
            <a:r>
              <a:rPr lang="en-US" altLang="zh-CN" sz="2400" dirty="0">
                <a:solidFill>
                  <a:srgbClr val="000000"/>
                </a:solidFill>
                <a:latin typeface="Calibri"/>
                <a:ea typeface="Calibri"/>
              </a:rPr>
              <a:t>Câu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hỏi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5:</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Điều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như</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thế</a:t>
            </a:r>
            <a:r>
              <a:rPr lang="en-US" altLang="zh-CN" sz="2400" spc="-139" dirty="0">
                <a:solidFill>
                  <a:srgbClr val="000000"/>
                </a:solidFill>
                <a:latin typeface="Calibri"/>
                <a:cs typeface="Calibri"/>
              </a:rPr>
              <a:t> </a:t>
            </a:r>
            <a:r>
              <a:rPr lang="en-US" altLang="zh-CN" sz="2400" dirty="0">
                <a:solidFill>
                  <a:srgbClr val="000000"/>
                </a:solidFill>
                <a:latin typeface="Calibri"/>
                <a:ea typeface="Calibri"/>
              </a:rPr>
              <a:t>nào?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9"/>
          <p:cNvPicPr>
            <a:picLocks noChangeAspect="1"/>
          </p:cNvPicPr>
          <p:nvPr/>
        </p:nvPicPr>
        <p:blipFill>
          <a:blip r:embed="rId3"/>
          <a:stretch>
            <a:fillRect/>
          </a:stretch>
        </p:blipFill>
        <p:spPr>
          <a:xfrm>
            <a:off x="1150619" y="1013460"/>
            <a:ext cx="8023859" cy="5844540"/>
          </a:xfrm>
          <a:prstGeom prst="rect">
            <a:avLst/>
          </a:prstGeom>
        </p:spPr>
      </p:pic>
      <p:pic>
        <p:nvPicPr>
          <p:cNvPr id="20" name="Picture 20"/>
          <p:cNvPicPr>
            <a:picLocks noChangeAspect="1"/>
          </p:cNvPicPr>
          <p:nvPr/>
        </p:nvPicPr>
        <p:blipFill>
          <a:blip r:embed="rId4"/>
          <a:stretch>
            <a:fillRect/>
          </a:stretch>
        </p:blipFill>
        <p:spPr>
          <a:xfrm>
            <a:off x="220979" y="144780"/>
            <a:ext cx="746760" cy="670560"/>
          </a:xfrm>
          <a:prstGeom prst="rect">
            <a:avLst/>
          </a:prstGeom>
        </p:spPr>
      </p:pic>
      <p:sp>
        <p:nvSpPr>
          <p:cNvPr id="2" name="TextBox 20"/>
          <p:cNvSpPr txBox="1"/>
          <p:nvPr/>
        </p:nvSpPr>
        <p:spPr>
          <a:xfrm>
            <a:off x="3262852" y="172056"/>
            <a:ext cx="5679569" cy="883920"/>
          </a:xfrm>
          <a:prstGeom prst="rect">
            <a:avLst/>
          </a:prstGeom>
          <a:noFill/>
        </p:spPr>
        <p:txBody>
          <a:bodyPr wrap="square" lIns="0" tIns="0" rIns="0" bIns="0" rtlCol="0">
            <a:spAutoFit/>
          </a:bodyPr>
          <a:lstStyle/>
          <a:p>
            <a:pPr marL="0">
              <a:lnSpc>
                <a:spcPct val="100000"/>
              </a:lnSpc>
            </a:pPr>
            <a:r>
              <a:rPr lang="en-US" altLang="zh-CN" sz="2900" dirty="0">
                <a:solidFill>
                  <a:srgbClr val="FE0000"/>
                </a:solidFill>
                <a:latin typeface="Calibri"/>
                <a:ea typeface="Calibri"/>
              </a:rPr>
              <a:t>Chu</a:t>
            </a:r>
            <a:r>
              <a:rPr lang="en-US" altLang="zh-CN" sz="2900" spc="-75" dirty="0">
                <a:solidFill>
                  <a:srgbClr val="FE0000"/>
                </a:solidFill>
                <a:latin typeface="Calibri"/>
                <a:cs typeface="Calibri"/>
              </a:rPr>
              <a:t> </a:t>
            </a:r>
            <a:r>
              <a:rPr lang="en-US" altLang="zh-CN" sz="2900" dirty="0">
                <a:solidFill>
                  <a:srgbClr val="FE0000"/>
                </a:solidFill>
                <a:latin typeface="Calibri"/>
                <a:ea typeface="Calibri"/>
              </a:rPr>
              <a:t>trình</a:t>
            </a:r>
            <a:r>
              <a:rPr lang="en-US" altLang="zh-CN" sz="2900" spc="-80" dirty="0">
                <a:solidFill>
                  <a:srgbClr val="FE0000"/>
                </a:solidFill>
                <a:latin typeface="Calibri"/>
                <a:cs typeface="Calibri"/>
              </a:rPr>
              <a:t> </a:t>
            </a:r>
            <a:r>
              <a:rPr lang="en-US" altLang="zh-CN" sz="2900" dirty="0">
                <a:solidFill>
                  <a:srgbClr val="FE0000"/>
                </a:solidFill>
                <a:latin typeface="Calibri"/>
                <a:ea typeface="Calibri"/>
              </a:rPr>
              <a:t>phát</a:t>
            </a:r>
            <a:r>
              <a:rPr lang="en-US" altLang="zh-CN" sz="2900" spc="-75" dirty="0">
                <a:solidFill>
                  <a:srgbClr val="FE0000"/>
                </a:solidFill>
                <a:latin typeface="Calibri"/>
                <a:cs typeface="Calibri"/>
              </a:rPr>
              <a:t> </a:t>
            </a:r>
            <a:r>
              <a:rPr lang="en-US" altLang="zh-CN" sz="2900" dirty="0">
                <a:solidFill>
                  <a:srgbClr val="FE0000"/>
                </a:solidFill>
                <a:latin typeface="Calibri"/>
                <a:ea typeface="Calibri"/>
              </a:rPr>
              <a:t>triển</a:t>
            </a:r>
            <a:r>
              <a:rPr lang="en-US" altLang="zh-CN" sz="2900" spc="-80" dirty="0">
                <a:solidFill>
                  <a:srgbClr val="FE0000"/>
                </a:solidFill>
                <a:latin typeface="Calibri"/>
                <a:cs typeface="Calibri"/>
              </a:rPr>
              <a:t> </a:t>
            </a:r>
            <a:r>
              <a:rPr lang="en-US" altLang="zh-CN" sz="2900" dirty="0">
                <a:solidFill>
                  <a:srgbClr val="FE0000"/>
                </a:solidFill>
                <a:latin typeface="Calibri"/>
                <a:ea typeface="Calibri"/>
              </a:rPr>
              <a:t>của</a:t>
            </a:r>
            <a:r>
              <a:rPr lang="en-US" altLang="zh-CN" sz="2900" spc="-75" dirty="0">
                <a:solidFill>
                  <a:srgbClr val="FE0000"/>
                </a:solidFill>
                <a:latin typeface="Calibri"/>
                <a:cs typeface="Calibri"/>
              </a:rPr>
              <a:t> </a:t>
            </a:r>
            <a:r>
              <a:rPr lang="en-US" altLang="zh-CN" sz="2900" dirty="0">
                <a:solidFill>
                  <a:srgbClr val="FE0000"/>
                </a:solidFill>
                <a:latin typeface="Calibri"/>
                <a:ea typeface="Calibri"/>
              </a:rPr>
              <a:t>ký</a:t>
            </a:r>
            <a:r>
              <a:rPr lang="en-US" altLang="zh-CN" sz="2900" spc="-80" dirty="0">
                <a:solidFill>
                  <a:srgbClr val="FE0000"/>
                </a:solidFill>
                <a:latin typeface="Calibri"/>
                <a:cs typeface="Calibri"/>
              </a:rPr>
              <a:t> </a:t>
            </a:r>
            <a:r>
              <a:rPr lang="en-US" altLang="zh-CN" sz="2900" dirty="0">
                <a:solidFill>
                  <a:srgbClr val="FE0000"/>
                </a:solidFill>
                <a:latin typeface="Calibri"/>
                <a:ea typeface="Calibri"/>
              </a:rPr>
              <a:t>sinh</a:t>
            </a:r>
            <a:r>
              <a:rPr lang="en-US" altLang="zh-CN" sz="2900" spc="-75" dirty="0">
                <a:solidFill>
                  <a:srgbClr val="FE0000"/>
                </a:solidFill>
                <a:latin typeface="Calibri"/>
                <a:cs typeface="Calibri"/>
              </a:rPr>
              <a:t> </a:t>
            </a:r>
            <a:r>
              <a:rPr lang="en-US" altLang="zh-CN" sz="2900" dirty="0">
                <a:solidFill>
                  <a:srgbClr val="FE0000"/>
                </a:solidFill>
                <a:latin typeface="Calibri"/>
                <a:ea typeface="Calibri"/>
              </a:rPr>
              <a:t>sốt</a:t>
            </a:r>
            <a:r>
              <a:rPr lang="en-US" altLang="zh-CN" sz="2900" spc="-85" dirty="0">
                <a:solidFill>
                  <a:srgbClr val="FE0000"/>
                </a:solidFill>
                <a:latin typeface="Calibri"/>
                <a:cs typeface="Calibri"/>
              </a:rPr>
              <a:t> </a:t>
            </a:r>
            <a:r>
              <a:rPr lang="en-US" altLang="zh-CN" sz="2900" dirty="0">
                <a:solidFill>
                  <a:srgbClr val="FE0000"/>
                </a:solidFill>
                <a:latin typeface="Calibri"/>
                <a:ea typeface="Calibri"/>
              </a:rPr>
              <a:t>rét</a:t>
            </a:r>
          </a:p>
          <a:p>
            <a:pPr marL="0" indent="830452">
              <a:lnSpc>
                <a:spcPct val="100000"/>
              </a:lnSpc>
            </a:pPr>
            <a:r>
              <a:rPr lang="en-US" altLang="zh-CN" sz="2900" dirty="0">
                <a:solidFill>
                  <a:srgbClr val="FE0000"/>
                </a:solidFill>
                <a:latin typeface="Calibri"/>
                <a:ea typeface="Calibri"/>
              </a:rPr>
              <a:t>trong</a:t>
            </a:r>
            <a:r>
              <a:rPr lang="en-US" altLang="zh-CN" sz="2900" spc="-139" dirty="0">
                <a:solidFill>
                  <a:srgbClr val="FE0000"/>
                </a:solidFill>
                <a:latin typeface="Calibri"/>
                <a:cs typeface="Calibri"/>
              </a:rPr>
              <a:t> </a:t>
            </a:r>
            <a:r>
              <a:rPr lang="en-US" altLang="zh-CN" sz="2900" dirty="0">
                <a:solidFill>
                  <a:srgbClr val="FE0000"/>
                </a:solidFill>
                <a:latin typeface="Calibri"/>
                <a:ea typeface="Calibri"/>
              </a:rPr>
              <a:t>cơ</a:t>
            </a:r>
            <a:r>
              <a:rPr lang="en-US" altLang="zh-CN" sz="2900" spc="-139" dirty="0">
                <a:solidFill>
                  <a:srgbClr val="FE0000"/>
                </a:solidFill>
                <a:latin typeface="Calibri"/>
                <a:cs typeface="Calibri"/>
              </a:rPr>
              <a:t> </a:t>
            </a:r>
            <a:r>
              <a:rPr lang="en-US" altLang="zh-CN" sz="2900" dirty="0">
                <a:solidFill>
                  <a:srgbClr val="FE0000"/>
                </a:solidFill>
                <a:latin typeface="Calibri"/>
                <a:ea typeface="Calibri"/>
              </a:rPr>
              <a:t>thể</a:t>
            </a:r>
            <a:r>
              <a:rPr lang="en-US" altLang="zh-CN" sz="2900" spc="-139" dirty="0">
                <a:solidFill>
                  <a:srgbClr val="FE0000"/>
                </a:solidFill>
                <a:latin typeface="Calibri"/>
                <a:cs typeface="Calibri"/>
              </a:rPr>
              <a:t> </a:t>
            </a:r>
            <a:r>
              <a:rPr lang="en-US" altLang="zh-CN" sz="2900" dirty="0">
                <a:solidFill>
                  <a:srgbClr val="FE0000"/>
                </a:solidFill>
                <a:latin typeface="Calibri"/>
                <a:ea typeface="Calibri"/>
              </a:rPr>
              <a:t>người</a:t>
            </a:r>
            <a:r>
              <a:rPr lang="en-US" altLang="zh-CN" sz="2900" spc="-139" dirty="0">
                <a:solidFill>
                  <a:srgbClr val="FE0000"/>
                </a:solidFill>
                <a:latin typeface="Calibri"/>
                <a:cs typeface="Calibri"/>
              </a:rPr>
              <a:t> </a:t>
            </a:r>
            <a:r>
              <a:rPr lang="en-US" altLang="zh-CN" sz="2900" dirty="0">
                <a:solidFill>
                  <a:srgbClr val="FE0000"/>
                </a:solidFill>
                <a:latin typeface="Calibri"/>
                <a:ea typeface="Calibri"/>
              </a:rPr>
              <a:t>và</a:t>
            </a:r>
            <a:r>
              <a:rPr lang="en-US" altLang="zh-CN" sz="2900" spc="-144" dirty="0">
                <a:solidFill>
                  <a:srgbClr val="FE0000"/>
                </a:solidFill>
                <a:latin typeface="Calibri"/>
                <a:cs typeface="Calibri"/>
              </a:rPr>
              <a:t> </a:t>
            </a:r>
            <a:r>
              <a:rPr lang="en-US" altLang="zh-CN" sz="2900" dirty="0">
                <a:solidFill>
                  <a:srgbClr val="FE0000"/>
                </a:solidFill>
                <a:latin typeface="Calibri"/>
                <a:ea typeface="Calibri"/>
              </a:rPr>
              <a:t>muỗi</a:t>
            </a:r>
          </a:p>
        </p:txBody>
      </p:sp>
      <p:sp>
        <p:nvSpPr>
          <p:cNvPr id="21" name="TextBox 21"/>
          <p:cNvSpPr txBox="1"/>
          <p:nvPr/>
        </p:nvSpPr>
        <p:spPr>
          <a:xfrm>
            <a:off x="9107103" y="1068994"/>
            <a:ext cx="2945582" cy="4821936"/>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Calibri"/>
                <a:ea typeface="Calibri"/>
              </a:rPr>
              <a:t>dưỡng</a:t>
            </a:r>
            <a:r>
              <a:rPr lang="en-US" altLang="zh-CN" sz="2200" spc="-75" dirty="0">
                <a:solidFill>
                  <a:srgbClr val="000000"/>
                </a:solidFill>
                <a:latin typeface="Calibri"/>
                <a:cs typeface="Calibri"/>
              </a:rPr>
              <a:t> </a:t>
            </a:r>
            <a:r>
              <a:rPr lang="en-US" altLang="zh-CN" sz="2200" dirty="0">
                <a:solidFill>
                  <a:srgbClr val="000000"/>
                </a:solidFill>
                <a:latin typeface="Calibri"/>
                <a:ea typeface="Calibri"/>
              </a:rPr>
              <a:t>bào:</a:t>
            </a:r>
            <a:r>
              <a:rPr lang="en-US" altLang="zh-CN" sz="2200" spc="-85" dirty="0">
                <a:solidFill>
                  <a:srgbClr val="000000"/>
                </a:solidFill>
                <a:latin typeface="Calibri"/>
                <a:cs typeface="Calibri"/>
              </a:rPr>
              <a:t> </a:t>
            </a:r>
            <a:r>
              <a:rPr lang="en-US" altLang="zh-CN" sz="2200" dirty="0">
                <a:solidFill>
                  <a:srgbClr val="000000"/>
                </a:solidFill>
                <a:latin typeface="Calibri"/>
                <a:ea typeface="Calibri"/>
              </a:rPr>
              <a:t>trophozoite</a:t>
            </a:r>
          </a:p>
          <a:p>
            <a:pPr marL="0" hangingPunct="0">
              <a:lnSpc>
                <a:spcPct val="97916"/>
              </a:lnSpc>
            </a:pPr>
            <a:r>
              <a:rPr lang="en-US" altLang="zh-CN" sz="2200" dirty="0">
                <a:solidFill>
                  <a:srgbClr val="000000"/>
                </a:solidFill>
                <a:latin typeface="Calibri"/>
                <a:ea typeface="Calibri"/>
              </a:rPr>
              <a:t>phân</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liệt:</a:t>
            </a:r>
            <a:r>
              <a:rPr lang="en-US" altLang="zh-CN" sz="2200" spc="-100" dirty="0">
                <a:solidFill>
                  <a:srgbClr val="000000"/>
                </a:solidFill>
                <a:latin typeface="Calibri"/>
                <a:cs typeface="Calibri"/>
              </a:rPr>
              <a:t> </a:t>
            </a:r>
            <a:r>
              <a:rPr lang="en-US" altLang="zh-CN" sz="2200" dirty="0">
                <a:solidFill>
                  <a:srgbClr val="000000"/>
                </a:solidFill>
                <a:latin typeface="Calibri"/>
                <a:ea typeface="Calibri"/>
              </a:rPr>
              <a:t>schizont</a:t>
            </a:r>
            <a:r>
              <a:rPr lang="en-US" altLang="zh-CN" sz="2200" dirty="0">
                <a:solidFill>
                  <a:srgbClr val="000000"/>
                </a:solidFill>
                <a:latin typeface="Calibri"/>
                <a:cs typeface="Calibri"/>
              </a:rPr>
              <a:t> </a:t>
            </a:r>
            <a:r>
              <a:t/>
            </a:r>
            <a:br/>
            <a:r>
              <a:rPr lang="en-US" altLang="zh-CN" sz="2200" spc="-20" dirty="0">
                <a:solidFill>
                  <a:srgbClr val="000000"/>
                </a:solidFill>
                <a:latin typeface="Calibri"/>
                <a:ea typeface="Calibri"/>
              </a:rPr>
              <a:t>Dết</a:t>
            </a:r>
            <a:r>
              <a:rPr lang="en-US" altLang="zh-CN" sz="2200" spc="-5" dirty="0">
                <a:solidFill>
                  <a:srgbClr val="000000"/>
                </a:solidFill>
                <a:latin typeface="Calibri"/>
                <a:cs typeface="Calibri"/>
              </a:rPr>
              <a:t> </a:t>
            </a:r>
            <a:r>
              <a:rPr lang="en-US" altLang="zh-CN" sz="2200" spc="-15" dirty="0">
                <a:solidFill>
                  <a:srgbClr val="000000"/>
                </a:solidFill>
                <a:latin typeface="Calibri"/>
                <a:ea typeface="Calibri"/>
              </a:rPr>
              <a:t>trùng:</a:t>
            </a:r>
            <a:r>
              <a:rPr lang="en-US" altLang="zh-CN" sz="2200" spc="-10" dirty="0">
                <a:solidFill>
                  <a:srgbClr val="000000"/>
                </a:solidFill>
                <a:latin typeface="Calibri"/>
                <a:cs typeface="Calibri"/>
              </a:rPr>
              <a:t> </a:t>
            </a:r>
            <a:r>
              <a:rPr lang="en-US" altLang="zh-CN" sz="2200" spc="-20" dirty="0">
                <a:solidFill>
                  <a:srgbClr val="000000"/>
                </a:solidFill>
                <a:latin typeface="Calibri"/>
                <a:ea typeface="Calibri"/>
              </a:rPr>
              <a:t>merozoite</a:t>
            </a:r>
          </a:p>
          <a:p>
            <a:pPr marL="0" hangingPunct="0">
              <a:lnSpc>
                <a:spcPct val="97916"/>
              </a:lnSpc>
              <a:spcBef>
                <a:spcPts val="129"/>
              </a:spcBef>
            </a:pPr>
            <a:r>
              <a:rPr lang="en-US" altLang="zh-CN" sz="2200" dirty="0">
                <a:solidFill>
                  <a:srgbClr val="000000"/>
                </a:solidFill>
                <a:latin typeface="Calibri"/>
                <a:ea typeface="Calibri"/>
              </a:rPr>
              <a:t>thoa</a:t>
            </a:r>
            <a:r>
              <a:rPr lang="en-US" altLang="zh-CN" sz="2200" spc="-104" dirty="0">
                <a:solidFill>
                  <a:srgbClr val="000000"/>
                </a:solidFill>
                <a:latin typeface="Calibri"/>
                <a:cs typeface="Calibri"/>
              </a:rPr>
              <a:t> </a:t>
            </a:r>
            <a:r>
              <a:rPr lang="en-US" altLang="zh-CN" sz="2200" dirty="0">
                <a:solidFill>
                  <a:srgbClr val="000000"/>
                </a:solidFill>
                <a:latin typeface="Calibri"/>
                <a:ea typeface="Calibri"/>
              </a:rPr>
              <a:t>trùng:</a:t>
            </a:r>
            <a:r>
              <a:rPr lang="en-US" altLang="zh-CN" sz="2200" spc="-109" dirty="0">
                <a:solidFill>
                  <a:srgbClr val="000000"/>
                </a:solidFill>
                <a:latin typeface="Calibri"/>
                <a:cs typeface="Calibri"/>
              </a:rPr>
              <a:t> </a:t>
            </a:r>
            <a:r>
              <a:rPr lang="en-US" altLang="zh-CN" sz="2200" dirty="0">
                <a:solidFill>
                  <a:srgbClr val="000000"/>
                </a:solidFill>
                <a:latin typeface="Calibri"/>
                <a:ea typeface="Calibri"/>
              </a:rPr>
              <a:t>sporozoite</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giao</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bào:</a:t>
            </a:r>
            <a:r>
              <a:rPr lang="en-US" altLang="zh-CN" sz="2200" spc="-94" dirty="0">
                <a:solidFill>
                  <a:srgbClr val="000000"/>
                </a:solidFill>
                <a:latin typeface="Calibri"/>
                <a:cs typeface="Calibri"/>
              </a:rPr>
              <a:t> </a:t>
            </a:r>
            <a:r>
              <a:rPr lang="en-US" altLang="zh-CN" sz="2200" dirty="0">
                <a:solidFill>
                  <a:srgbClr val="000000"/>
                </a:solidFill>
                <a:latin typeface="Calibri"/>
                <a:ea typeface="Calibri"/>
              </a:rPr>
              <a:t>gametocyte</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419"/>
              </a:lnSpc>
            </a:pPr>
            <a:endParaRPr lang="en-US" dirty="0" smtClean="0"/>
          </a:p>
          <a:p>
            <a:pPr marL="0" indent="147387">
              <a:lnSpc>
                <a:spcPct val="100000"/>
              </a:lnSpc>
            </a:pPr>
            <a:r>
              <a:rPr lang="en-US" altLang="zh-CN" sz="2200" dirty="0">
                <a:solidFill>
                  <a:srgbClr val="000000"/>
                </a:solidFill>
                <a:latin typeface="Arial"/>
                <a:ea typeface="Arial"/>
              </a:rPr>
              <a:t>•</a:t>
            </a:r>
            <a:r>
              <a:rPr lang="en-US" altLang="zh-CN" sz="2200" spc="50" dirty="0">
                <a:solidFill>
                  <a:srgbClr val="000000"/>
                </a:solidFill>
                <a:latin typeface="Arial"/>
                <a:cs typeface="Arial"/>
              </a:rPr>
              <a:t>  </a:t>
            </a:r>
            <a:r>
              <a:rPr lang="en-US" altLang="zh-CN" sz="2200" dirty="0">
                <a:solidFill>
                  <a:srgbClr val="000000"/>
                </a:solidFill>
                <a:latin typeface="Calibri"/>
                <a:ea typeface="Calibri"/>
              </a:rPr>
              <a:t>Chu</a:t>
            </a:r>
            <a:r>
              <a:rPr lang="en-US" altLang="zh-CN" sz="2200" spc="50" dirty="0">
                <a:solidFill>
                  <a:srgbClr val="000000"/>
                </a:solidFill>
                <a:latin typeface="Calibri"/>
                <a:cs typeface="Calibri"/>
              </a:rPr>
              <a:t> </a:t>
            </a:r>
            <a:r>
              <a:rPr lang="en-US" altLang="zh-CN" sz="2200" dirty="0">
                <a:solidFill>
                  <a:srgbClr val="000000"/>
                </a:solidFill>
                <a:latin typeface="Calibri"/>
                <a:ea typeface="Calibri"/>
              </a:rPr>
              <a:t>kỳ</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48</a:t>
            </a:r>
            <a:r>
              <a:rPr lang="en-US" altLang="zh-CN" sz="2200" spc="44" dirty="0">
                <a:solidFill>
                  <a:srgbClr val="000000"/>
                </a:solidFill>
                <a:latin typeface="Calibri"/>
                <a:cs typeface="Calibri"/>
              </a:rPr>
              <a:t> </a:t>
            </a:r>
            <a:r>
              <a:rPr lang="en-US" altLang="zh-CN" sz="2200" dirty="0">
                <a:solidFill>
                  <a:srgbClr val="000000"/>
                </a:solidFill>
                <a:latin typeface="Calibri"/>
                <a:ea typeface="Calibri"/>
              </a:rPr>
              <a:t>giờ:</a:t>
            </a:r>
          </a:p>
          <a:p>
            <a:pPr marL="147387" hangingPunct="0">
              <a:lnSpc>
                <a:spcPct val="97916"/>
              </a:lnSpc>
            </a:pPr>
            <a:r>
              <a:rPr lang="en-US" altLang="zh-CN" sz="2200" i="1" spc="-34" dirty="0">
                <a:solidFill>
                  <a:srgbClr val="000000"/>
                </a:solidFill>
                <a:latin typeface="Calibri"/>
                <a:ea typeface="Calibri"/>
              </a:rPr>
              <a:t>P.</a:t>
            </a:r>
            <a:r>
              <a:rPr lang="en-US" altLang="zh-CN" sz="2200" i="1" spc="-20" dirty="0">
                <a:solidFill>
                  <a:srgbClr val="000000"/>
                </a:solidFill>
                <a:latin typeface="Calibri"/>
                <a:cs typeface="Calibri"/>
              </a:rPr>
              <a:t> </a:t>
            </a:r>
            <a:r>
              <a:rPr lang="en-US" altLang="zh-CN" sz="2200" i="1" spc="-40" dirty="0">
                <a:solidFill>
                  <a:srgbClr val="000000"/>
                </a:solidFill>
                <a:latin typeface="Calibri"/>
                <a:ea typeface="Calibri"/>
              </a:rPr>
              <a:t>falciparum</a:t>
            </a:r>
            <a:r>
              <a:rPr lang="en-US" altLang="zh-CN" sz="2200" spc="-30" dirty="0">
                <a:solidFill>
                  <a:srgbClr val="000000"/>
                </a:solidFill>
                <a:latin typeface="Calibri"/>
                <a:ea typeface="Calibri"/>
              </a:rPr>
              <a:t>,</a:t>
            </a:r>
            <a:r>
              <a:rPr lang="en-US" altLang="zh-CN" sz="2200" spc="-20" dirty="0">
                <a:solidFill>
                  <a:srgbClr val="000000"/>
                </a:solidFill>
                <a:latin typeface="Calibri"/>
                <a:cs typeface="Calibri"/>
              </a:rPr>
              <a:t> </a:t>
            </a:r>
            <a:r>
              <a:rPr lang="en-US" altLang="zh-CN" sz="2200" i="1" spc="-34" dirty="0">
                <a:solidFill>
                  <a:srgbClr val="000000"/>
                </a:solidFill>
                <a:latin typeface="Calibri"/>
                <a:ea typeface="Calibri"/>
              </a:rPr>
              <a:t>P.</a:t>
            </a:r>
            <a:r>
              <a:rPr lang="en-US" altLang="zh-CN" sz="2200" i="1" spc="-20" dirty="0">
                <a:solidFill>
                  <a:srgbClr val="000000"/>
                </a:solidFill>
                <a:latin typeface="Calibri"/>
                <a:cs typeface="Calibri"/>
              </a:rPr>
              <a:t> </a:t>
            </a:r>
            <a:r>
              <a:rPr lang="en-US" altLang="zh-CN" sz="2200" i="1" spc="-34" dirty="0">
                <a:solidFill>
                  <a:srgbClr val="000000"/>
                </a:solidFill>
                <a:latin typeface="Calibri"/>
                <a:ea typeface="Calibri"/>
              </a:rPr>
              <a:t>vivax,</a:t>
            </a:r>
            <a:r>
              <a:rPr lang="en-US" altLang="zh-CN" sz="2200" i="1" spc="-25" dirty="0">
                <a:solidFill>
                  <a:srgbClr val="000000"/>
                </a:solidFill>
                <a:latin typeface="Calibri"/>
                <a:cs typeface="Calibri"/>
              </a:rPr>
              <a:t> </a:t>
            </a:r>
            <a:r>
              <a:rPr lang="en-US" altLang="zh-CN" sz="2200" i="1" spc="-40" dirty="0">
                <a:solidFill>
                  <a:srgbClr val="000000"/>
                </a:solidFill>
                <a:latin typeface="Calibri"/>
                <a:ea typeface="Calibri"/>
              </a:rPr>
              <a:t>P.</a:t>
            </a:r>
            <a:r>
              <a:rPr lang="en-US" altLang="zh-CN" sz="2200" i="1" dirty="0">
                <a:solidFill>
                  <a:srgbClr val="000000"/>
                </a:solidFill>
                <a:latin typeface="Calibri"/>
                <a:cs typeface="Calibri"/>
              </a:rPr>
              <a:t> </a:t>
            </a:r>
            <a:r>
              <a:rPr lang="en-US" altLang="zh-CN" sz="2200" i="1" spc="-15" dirty="0">
                <a:solidFill>
                  <a:srgbClr val="000000"/>
                </a:solidFill>
                <a:latin typeface="Calibri"/>
                <a:ea typeface="Calibri"/>
              </a:rPr>
              <a:t>ov</a:t>
            </a:r>
            <a:r>
              <a:rPr lang="en-US" altLang="zh-CN" sz="2200" i="1" spc="-5" dirty="0">
                <a:solidFill>
                  <a:srgbClr val="000000"/>
                </a:solidFill>
                <a:latin typeface="Calibri"/>
                <a:ea typeface="Calibri"/>
              </a:rPr>
              <a:t>ale</a:t>
            </a:r>
          </a:p>
          <a:p>
            <a:pPr marL="147387" hangingPunct="0">
              <a:lnSpc>
                <a:spcPct val="97916"/>
              </a:lnSpc>
              <a:spcBef>
                <a:spcPts val="129"/>
              </a:spcBef>
            </a:pPr>
            <a:r>
              <a:rPr lang="en-US" altLang="zh-CN" sz="2200" dirty="0">
                <a:solidFill>
                  <a:srgbClr val="000000"/>
                </a:solidFill>
                <a:latin typeface="Arial"/>
                <a:ea typeface="Arial"/>
              </a:rPr>
              <a:t>•</a:t>
            </a:r>
            <a:r>
              <a:rPr lang="en-US" altLang="zh-CN" sz="2200" spc="44" dirty="0">
                <a:solidFill>
                  <a:srgbClr val="000000"/>
                </a:solidFill>
                <a:latin typeface="Arial"/>
                <a:cs typeface="Arial"/>
              </a:rPr>
              <a:t>  </a:t>
            </a:r>
            <a:r>
              <a:rPr lang="en-US" altLang="zh-CN" sz="2200" i="1" dirty="0">
                <a:solidFill>
                  <a:srgbClr val="000000"/>
                </a:solidFill>
                <a:latin typeface="Calibri"/>
                <a:ea typeface="Calibri"/>
              </a:rPr>
              <a:t>Chu</a:t>
            </a:r>
            <a:r>
              <a:rPr lang="en-US" altLang="zh-CN" sz="2200" i="1" spc="34" dirty="0">
                <a:solidFill>
                  <a:srgbClr val="000000"/>
                </a:solidFill>
                <a:latin typeface="Calibri"/>
                <a:cs typeface="Calibri"/>
              </a:rPr>
              <a:t> </a:t>
            </a:r>
            <a:r>
              <a:rPr lang="en-US" altLang="zh-CN" sz="2200" i="1" dirty="0">
                <a:solidFill>
                  <a:srgbClr val="000000"/>
                </a:solidFill>
                <a:latin typeface="Calibri"/>
                <a:ea typeface="Calibri"/>
              </a:rPr>
              <a:t>kỳ</a:t>
            </a:r>
            <a:r>
              <a:rPr lang="en-US" altLang="zh-CN" sz="2200" i="1" spc="40" dirty="0">
                <a:solidFill>
                  <a:srgbClr val="000000"/>
                </a:solidFill>
                <a:latin typeface="Calibri"/>
                <a:cs typeface="Calibri"/>
              </a:rPr>
              <a:t> </a:t>
            </a:r>
            <a:r>
              <a:rPr lang="en-US" altLang="zh-CN" sz="2200" dirty="0">
                <a:solidFill>
                  <a:srgbClr val="000000"/>
                </a:solidFill>
                <a:latin typeface="Calibri"/>
                <a:ea typeface="Calibri"/>
              </a:rPr>
              <a:t>72</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giờ:</a:t>
            </a:r>
            <a:r>
              <a:rPr lang="en-US" altLang="zh-CN" sz="2200" dirty="0">
                <a:solidFill>
                  <a:srgbClr val="000000"/>
                </a:solidFill>
                <a:latin typeface="Calibri"/>
                <a:cs typeface="Calibri"/>
              </a:rPr>
              <a:t> </a:t>
            </a:r>
            <a:r>
              <a:t/>
            </a:r>
            <a:br/>
            <a:r>
              <a:rPr lang="en-US" altLang="zh-CN" sz="2200" i="1" spc="-25" dirty="0">
                <a:solidFill>
                  <a:srgbClr val="000000"/>
                </a:solidFill>
                <a:latin typeface="Calibri"/>
                <a:ea typeface="Calibri"/>
              </a:rPr>
              <a:t>P.</a:t>
            </a:r>
            <a:r>
              <a:rPr lang="en-US" altLang="zh-CN" sz="2200" i="1" spc="-5" dirty="0">
                <a:solidFill>
                  <a:srgbClr val="000000"/>
                </a:solidFill>
                <a:latin typeface="Calibri"/>
                <a:cs typeface="Calibri"/>
              </a:rPr>
              <a:t> </a:t>
            </a:r>
            <a:r>
              <a:rPr lang="en-US" altLang="zh-CN" sz="2200" i="1" spc="-30" dirty="0">
                <a:solidFill>
                  <a:srgbClr val="000000"/>
                </a:solidFill>
                <a:latin typeface="Calibri"/>
                <a:ea typeface="Calibri"/>
              </a:rPr>
              <a:t>malariae</a:t>
            </a:r>
            <a:r>
              <a:rPr lang="en-US" altLang="zh-CN" sz="2200" spc="-25" dirty="0">
                <a:solidFill>
                  <a:srgbClr val="000000"/>
                </a:solidFill>
                <a:latin typeface="Calibri"/>
                <a:ea typeface="Calibri"/>
              </a:rPr>
              <a:t>.</a:t>
            </a:r>
          </a:p>
          <a:p>
            <a:pPr marL="147387" hangingPunct="0">
              <a:lnSpc>
                <a:spcPct val="97916"/>
              </a:lnSpc>
              <a:spcBef>
                <a:spcPts val="129"/>
              </a:spcBef>
            </a:pPr>
            <a:r>
              <a:rPr lang="en-US" altLang="zh-CN" sz="2200" dirty="0">
                <a:solidFill>
                  <a:srgbClr val="000000"/>
                </a:solidFill>
                <a:latin typeface="Arial"/>
                <a:ea typeface="Arial"/>
              </a:rPr>
              <a:t>•</a:t>
            </a:r>
            <a:r>
              <a:rPr lang="en-US" altLang="zh-CN" sz="2200" spc="44" dirty="0">
                <a:solidFill>
                  <a:srgbClr val="000000"/>
                </a:solidFill>
                <a:latin typeface="Arial"/>
                <a:cs typeface="Arial"/>
              </a:rPr>
              <a:t>  </a:t>
            </a:r>
            <a:r>
              <a:rPr lang="en-US" altLang="zh-CN" sz="2200" dirty="0">
                <a:solidFill>
                  <a:srgbClr val="000000"/>
                </a:solidFill>
                <a:latin typeface="Calibri"/>
                <a:ea typeface="Calibri"/>
              </a:rPr>
              <a:t>Chu</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kỳ</a:t>
            </a:r>
            <a:r>
              <a:rPr lang="en-US" altLang="zh-CN" sz="2200" spc="40" dirty="0">
                <a:solidFill>
                  <a:srgbClr val="000000"/>
                </a:solidFill>
                <a:latin typeface="Calibri"/>
                <a:cs typeface="Calibri"/>
              </a:rPr>
              <a:t> </a:t>
            </a:r>
            <a:r>
              <a:rPr lang="en-US" altLang="zh-CN" sz="2200" dirty="0">
                <a:solidFill>
                  <a:srgbClr val="000000"/>
                </a:solidFill>
                <a:latin typeface="Calibri"/>
                <a:ea typeface="Calibri"/>
              </a:rPr>
              <a:t>24</a:t>
            </a:r>
            <a:r>
              <a:rPr lang="en-US" altLang="zh-CN" sz="2200" spc="34" dirty="0">
                <a:solidFill>
                  <a:srgbClr val="000000"/>
                </a:solidFill>
                <a:latin typeface="Calibri"/>
                <a:cs typeface="Calibri"/>
              </a:rPr>
              <a:t> </a:t>
            </a:r>
            <a:r>
              <a:rPr lang="en-US" altLang="zh-CN" sz="2200" dirty="0">
                <a:solidFill>
                  <a:srgbClr val="000000"/>
                </a:solidFill>
                <a:latin typeface="Calibri"/>
                <a:ea typeface="Calibri"/>
              </a:rPr>
              <a:t>giờ:</a:t>
            </a:r>
            <a:r>
              <a:rPr lang="en-US" altLang="zh-CN" sz="2200" dirty="0">
                <a:solidFill>
                  <a:srgbClr val="000000"/>
                </a:solidFill>
                <a:latin typeface="Calibri"/>
                <a:cs typeface="Calibri"/>
              </a:rPr>
              <a:t> </a:t>
            </a:r>
            <a:r>
              <a:t/>
            </a:r>
            <a:br/>
            <a:r>
              <a:rPr lang="en-US" altLang="zh-CN" sz="2200" spc="-25" dirty="0">
                <a:solidFill>
                  <a:srgbClr val="000000"/>
                </a:solidFill>
                <a:latin typeface="Calibri"/>
                <a:ea typeface="Calibri"/>
              </a:rPr>
              <a:t>P.</a:t>
            </a:r>
            <a:r>
              <a:rPr lang="en-US" altLang="zh-CN" sz="2200" spc="-10" dirty="0">
                <a:solidFill>
                  <a:srgbClr val="000000"/>
                </a:solidFill>
                <a:latin typeface="Calibri"/>
                <a:cs typeface="Calibri"/>
              </a:rPr>
              <a:t> </a:t>
            </a:r>
            <a:r>
              <a:rPr lang="en-US" altLang="zh-CN" sz="2200" spc="-30" dirty="0">
                <a:solidFill>
                  <a:srgbClr val="000000"/>
                </a:solidFill>
                <a:latin typeface="Calibri"/>
                <a:ea typeface="Calibri"/>
              </a:rPr>
              <a:t>knowlesi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Box 269"/>
          <p:cNvSpPr txBox="1"/>
          <p:nvPr/>
        </p:nvSpPr>
        <p:spPr>
          <a:xfrm>
            <a:off x="929639" y="752999"/>
            <a:ext cx="10045617" cy="4056089"/>
          </a:xfrm>
          <a:prstGeom prst="rect">
            <a:avLst/>
          </a:prstGeom>
          <a:noFill/>
        </p:spPr>
        <p:txBody>
          <a:bodyPr wrap="square" lIns="0" tIns="0" rIns="0" bIns="0" rtlCol="0">
            <a:spAutoFit/>
          </a:bodyPr>
          <a:lstStyle/>
          <a:p>
            <a:pPr marL="0" indent="4370228">
              <a:lnSpc>
                <a:spcPct val="101666"/>
              </a:lnSpc>
            </a:pPr>
            <a:r>
              <a:rPr lang="en-US" altLang="zh-CN" sz="3200" spc="-40" dirty="0">
                <a:solidFill>
                  <a:srgbClr val="FE0000"/>
                </a:solidFill>
                <a:latin typeface="Calibri"/>
                <a:ea typeface="Calibri"/>
              </a:rPr>
              <a:t>KẾT</a:t>
            </a:r>
            <a:r>
              <a:rPr lang="en-US" altLang="zh-CN" sz="3200" spc="5" dirty="0">
                <a:solidFill>
                  <a:srgbClr val="FE0000"/>
                </a:solidFill>
                <a:latin typeface="Calibri"/>
                <a:cs typeface="Calibri"/>
              </a:rPr>
              <a:t> </a:t>
            </a:r>
            <a:r>
              <a:rPr lang="en-US" altLang="zh-CN" sz="3200" spc="-45" dirty="0">
                <a:solidFill>
                  <a:srgbClr val="FE0000"/>
                </a:solidFill>
                <a:latin typeface="Calibri"/>
                <a:ea typeface="Calibri"/>
              </a:rPr>
              <a:t>LUẬN</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25"/>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5</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loại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KST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Plasmodium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ra.</a:t>
            </a:r>
          </a:p>
          <a:p>
            <a:pPr>
              <a:lnSpc>
                <a:spcPts val="96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89" dirty="0">
                <a:solidFill>
                  <a:srgbClr val="000000"/>
                </a:solidFill>
                <a:latin typeface="Arial"/>
                <a:cs typeface="Arial"/>
              </a:rPr>
              <a:t> </a:t>
            </a:r>
            <a:r>
              <a:rPr lang="en-US" altLang="zh-CN" sz="2400" dirty="0">
                <a:solidFill>
                  <a:srgbClr val="000000"/>
                </a:solidFill>
                <a:latin typeface="Calibri"/>
                <a:ea typeface="Calibri"/>
              </a:rPr>
              <a:t>Chẩn</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đoán:</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đến</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dịch</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tễ</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SR</a:t>
            </a:r>
          </a:p>
          <a:p>
            <a:pPr>
              <a:lnSpc>
                <a:spcPts val="480"/>
              </a:lnSpc>
            </a:pPr>
            <a:endParaRPr lang="en-US" dirty="0" smtClean="0"/>
          </a:p>
          <a:p>
            <a:pPr marL="0" indent="1828800">
              <a:lnSpc>
                <a:spcPct val="101666"/>
              </a:lnSpc>
            </a:pPr>
            <a:r>
              <a:rPr lang="en-US" altLang="zh-CN" sz="2400" dirty="0">
                <a:solidFill>
                  <a:srgbClr val="000000"/>
                </a:solidFill>
                <a:latin typeface="Calibri"/>
                <a:ea typeface="Calibri"/>
              </a:rPr>
              <a:t>LS:</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thiếu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lách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164" dirty="0">
                <a:solidFill>
                  <a:srgbClr val="000000"/>
                </a:solidFill>
                <a:latin typeface="Calibri"/>
                <a:cs typeface="Calibri"/>
              </a:rPr>
              <a:t> </a:t>
            </a:r>
            <a:r>
              <a:rPr lang="en-US" altLang="zh-CN" sz="2400" dirty="0">
                <a:solidFill>
                  <a:srgbClr val="000000"/>
                </a:solidFill>
                <a:latin typeface="Calibri"/>
                <a:ea typeface="Calibri"/>
              </a:rPr>
              <a:t>nặng.</a:t>
            </a:r>
          </a:p>
          <a:p>
            <a:pPr>
              <a:lnSpc>
                <a:spcPts val="455"/>
              </a:lnSpc>
            </a:pPr>
            <a:endParaRPr lang="en-US" dirty="0" smtClean="0"/>
          </a:p>
          <a:p>
            <a:pPr marL="0" indent="1828800">
              <a:lnSpc>
                <a:spcPct val="101666"/>
              </a:lnSpc>
            </a:pPr>
            <a:r>
              <a:rPr lang="en-US" altLang="zh-CN" sz="2400" dirty="0">
                <a:solidFill>
                  <a:srgbClr val="000000"/>
                </a:solidFill>
                <a:latin typeface="Calibri"/>
                <a:ea typeface="Calibri"/>
              </a:rPr>
              <a:t>Xn: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Lame</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test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nhanh</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chẩn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đoán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chẩn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đoán</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nặng</a:t>
            </a:r>
          </a:p>
          <a:p>
            <a:pPr>
              <a:lnSpc>
                <a:spcPts val="480"/>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89" dirty="0">
                <a:solidFill>
                  <a:srgbClr val="000000"/>
                </a:solidFill>
                <a:latin typeface="Arial"/>
                <a:cs typeface="Arial"/>
              </a:rPr>
              <a:t>  </a:t>
            </a:r>
            <a:r>
              <a:rPr lang="en-US" altLang="zh-CN" sz="2400" dirty="0">
                <a:solidFill>
                  <a:srgbClr val="000000"/>
                </a:solidFill>
                <a:latin typeface="Calibri"/>
                <a:ea typeface="Calibri"/>
              </a:rPr>
              <a:t>Điều</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trị:</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đặc</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hiệu</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tuỳ</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theo</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thể</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loại</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biến</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chứng.</a:t>
            </a:r>
          </a:p>
          <a:p>
            <a:pPr marL="0">
              <a:lnSpc>
                <a:spcPct val="100000"/>
              </a:lnSpc>
              <a:spcBef>
                <a:spcPts val="379"/>
              </a:spcBef>
            </a:pPr>
            <a:r>
              <a:rPr lang="en-US" altLang="zh-CN" sz="2400" dirty="0">
                <a:solidFill>
                  <a:srgbClr val="000000"/>
                </a:solidFill>
                <a:latin typeface="Arial"/>
                <a:ea typeface="Arial"/>
              </a:rPr>
              <a:t>•</a:t>
            </a:r>
            <a:r>
              <a:rPr lang="en-US" altLang="zh-CN" sz="2400" spc="30" dirty="0">
                <a:solidFill>
                  <a:srgbClr val="000000"/>
                </a:solidFill>
                <a:latin typeface="Arial"/>
                <a:cs typeface="Arial"/>
              </a:rPr>
              <a:t>  </a:t>
            </a:r>
            <a:r>
              <a:rPr lang="en-US" altLang="zh-CN" sz="2400" dirty="0">
                <a:solidFill>
                  <a:srgbClr val="000000"/>
                </a:solidFill>
                <a:latin typeface="Calibri"/>
                <a:ea typeface="Calibri"/>
              </a:rPr>
              <a:t>Phòng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ngừa:</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diệt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muỗi,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tránh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bị</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muỗi</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đốt,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hoặc</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dùng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thuốc</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(khách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du</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lịch)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tuỷ</a:t>
            </a:r>
          </a:p>
          <a:p>
            <a:pPr marL="0" indent="355600">
              <a:lnSpc>
                <a:spcPct val="101666"/>
              </a:lnSpc>
            </a:pPr>
            <a:r>
              <a:rPr lang="en-US" altLang="zh-CN" sz="2400" dirty="0">
                <a:solidFill>
                  <a:srgbClr val="000000"/>
                </a:solidFill>
                <a:latin typeface="Calibri"/>
                <a:ea typeface="Calibri"/>
              </a:rPr>
              <a:t>theo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dịch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tễ</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kháng</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thuốc.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Box 270"/>
          <p:cNvSpPr txBox="1"/>
          <p:nvPr/>
        </p:nvSpPr>
        <p:spPr>
          <a:xfrm>
            <a:off x="3778465" y="2540124"/>
            <a:ext cx="5206079" cy="650748"/>
          </a:xfrm>
          <a:prstGeom prst="rect">
            <a:avLst/>
          </a:prstGeom>
          <a:noFill/>
        </p:spPr>
        <p:txBody>
          <a:bodyPr wrap="square" lIns="0" tIns="0" rIns="0" bIns="0" rtlCol="0">
            <a:spAutoFit/>
          </a:bodyPr>
          <a:lstStyle/>
          <a:p>
            <a:pPr marL="0">
              <a:lnSpc>
                <a:spcPct val="101666"/>
              </a:lnSpc>
            </a:pPr>
            <a:r>
              <a:rPr lang="en-US" altLang="zh-CN" sz="4200" dirty="0">
                <a:solidFill>
                  <a:srgbClr val="006FBF"/>
                </a:solidFill>
                <a:latin typeface="Calibri"/>
                <a:ea typeface="Calibri"/>
              </a:rPr>
              <a:t>TRÂN</a:t>
            </a:r>
            <a:r>
              <a:rPr lang="en-US" altLang="zh-CN" sz="4200" dirty="0">
                <a:solidFill>
                  <a:srgbClr val="006FBF"/>
                </a:solidFill>
                <a:latin typeface="Calibri"/>
                <a:cs typeface="Calibri"/>
              </a:rPr>
              <a:t> </a:t>
            </a:r>
            <a:r>
              <a:rPr lang="en-US" altLang="zh-CN" sz="4200" dirty="0">
                <a:solidFill>
                  <a:srgbClr val="006FBF"/>
                </a:solidFill>
                <a:latin typeface="Calibri"/>
                <a:ea typeface="Calibri"/>
              </a:rPr>
              <a:t>TRỌNG</a:t>
            </a:r>
            <a:r>
              <a:rPr lang="en-US" altLang="zh-CN" sz="4200" dirty="0">
                <a:solidFill>
                  <a:srgbClr val="006FBF"/>
                </a:solidFill>
                <a:latin typeface="Calibri"/>
                <a:cs typeface="Calibri"/>
              </a:rPr>
              <a:t> </a:t>
            </a:r>
            <a:r>
              <a:rPr lang="en-US" altLang="zh-CN" sz="4200" dirty="0">
                <a:solidFill>
                  <a:srgbClr val="006FBF"/>
                </a:solidFill>
                <a:latin typeface="Calibri"/>
                <a:ea typeface="Calibri"/>
              </a:rPr>
              <a:t>CÁM</a:t>
            </a:r>
            <a:r>
              <a:rPr lang="en-US" altLang="zh-CN" sz="4200" spc="-80" dirty="0">
                <a:solidFill>
                  <a:srgbClr val="006FBF"/>
                </a:solidFill>
                <a:latin typeface="Calibri"/>
                <a:cs typeface="Calibri"/>
              </a:rPr>
              <a:t> </a:t>
            </a:r>
            <a:r>
              <a:rPr lang="en-US" altLang="zh-CN" sz="4200" dirty="0">
                <a:solidFill>
                  <a:srgbClr val="006FBF"/>
                </a:solidFill>
                <a:latin typeface="Calibri"/>
                <a:ea typeface="Calibri"/>
              </a:rPr>
              <a:t>ƠN!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29639" y="752999"/>
            <a:ext cx="6834731" cy="3638513"/>
          </a:xfrm>
          <a:prstGeom prst="rect">
            <a:avLst/>
          </a:prstGeom>
          <a:noFill/>
        </p:spPr>
        <p:txBody>
          <a:bodyPr wrap="square" lIns="0" tIns="0" rIns="0" bIns="0" rtlCol="0">
            <a:spAutoFit/>
          </a:bodyPr>
          <a:lstStyle/>
          <a:p>
            <a:pPr marL="0" indent="3509803">
              <a:lnSpc>
                <a:spcPct val="101666"/>
              </a:lnSpc>
            </a:pPr>
            <a:r>
              <a:rPr lang="en-US" altLang="zh-CN" sz="3200" dirty="0">
                <a:solidFill>
                  <a:srgbClr val="FE0000"/>
                </a:solidFill>
                <a:latin typeface="Calibri"/>
                <a:ea typeface="Calibri"/>
              </a:rPr>
              <a:t>CÂU</a:t>
            </a:r>
            <a:r>
              <a:rPr lang="en-US" altLang="zh-CN" sz="3200" spc="-80" dirty="0">
                <a:solidFill>
                  <a:srgbClr val="FE0000"/>
                </a:solidFill>
                <a:latin typeface="Calibri"/>
                <a:cs typeface="Calibri"/>
              </a:rPr>
              <a:t> </a:t>
            </a:r>
            <a:r>
              <a:rPr lang="en-US" altLang="zh-CN" sz="3200" dirty="0">
                <a:solidFill>
                  <a:srgbClr val="FE0000"/>
                </a:solidFill>
                <a:latin typeface="Calibri"/>
                <a:ea typeface="Calibri"/>
              </a:rPr>
              <a:t>HỎI</a:t>
            </a:r>
            <a:r>
              <a:rPr lang="en-US" altLang="zh-CN" sz="3200" spc="-80" dirty="0">
                <a:solidFill>
                  <a:srgbClr val="FE0000"/>
                </a:solidFill>
                <a:latin typeface="Calibri"/>
                <a:cs typeface="Calibri"/>
              </a:rPr>
              <a:t> </a:t>
            </a:r>
            <a:r>
              <a:rPr lang="en-US" altLang="zh-CN" sz="3200" dirty="0">
                <a:solidFill>
                  <a:srgbClr val="FE0000"/>
                </a:solidFill>
                <a:latin typeface="Calibri"/>
                <a:ea typeface="Calibri"/>
              </a:rPr>
              <a:t>VỀ</a:t>
            </a:r>
            <a:r>
              <a:rPr lang="en-US" altLang="zh-CN" sz="3200" spc="-85" dirty="0">
                <a:solidFill>
                  <a:srgbClr val="FE0000"/>
                </a:solidFill>
                <a:latin typeface="Calibri"/>
                <a:cs typeface="Calibri"/>
              </a:rPr>
              <a:t> </a:t>
            </a:r>
            <a:r>
              <a:rPr lang="en-US" altLang="zh-CN" sz="3200" dirty="0">
                <a:solidFill>
                  <a:srgbClr val="FE0000"/>
                </a:solidFill>
                <a:latin typeface="Calibri"/>
                <a:ea typeface="Calibri"/>
              </a:rPr>
              <a:t>DỊCH</a:t>
            </a:r>
            <a:r>
              <a:rPr lang="en-US" altLang="zh-CN" sz="3200" spc="-85" dirty="0">
                <a:solidFill>
                  <a:srgbClr val="FE0000"/>
                </a:solidFill>
                <a:latin typeface="Calibri"/>
                <a:cs typeface="Calibri"/>
              </a:rPr>
              <a:t> </a:t>
            </a:r>
            <a:r>
              <a:rPr lang="en-US" altLang="zh-CN" sz="3200" dirty="0">
                <a:solidFill>
                  <a:srgbClr val="FE0000"/>
                </a:solidFill>
                <a:latin typeface="Calibri"/>
                <a:ea typeface="Calibri"/>
              </a:rPr>
              <a:t>TỄ</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0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còn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trọng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Việt</a:t>
            </a:r>
            <a:r>
              <a:rPr lang="en-US" altLang="zh-CN" sz="2400" spc="110" dirty="0">
                <a:solidFill>
                  <a:srgbClr val="000000"/>
                </a:solidFill>
                <a:latin typeface="Calibri"/>
                <a:cs typeface="Calibri"/>
              </a:rPr>
              <a:t> </a:t>
            </a:r>
            <a:r>
              <a:rPr lang="en-US" altLang="zh-CN" sz="2400" dirty="0">
                <a:solidFill>
                  <a:srgbClr val="000000"/>
                </a:solidFill>
                <a:latin typeface="Calibri"/>
                <a:ea typeface="Calibri"/>
              </a:rPr>
              <a:t>Nam?</a:t>
            </a:r>
          </a:p>
          <a:p>
            <a:pPr>
              <a:lnSpc>
                <a:spcPts val="1000"/>
              </a:lnSpc>
            </a:pPr>
            <a:endParaRPr lang="en-US" dirty="0" smtClean="0"/>
          </a:p>
          <a:p>
            <a:pPr>
              <a:lnSpc>
                <a:spcPts val="1469"/>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thường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gặp</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tỉnh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thành</a:t>
            </a:r>
            <a:r>
              <a:rPr lang="en-US" altLang="zh-CN" sz="2400" spc="145" dirty="0">
                <a:solidFill>
                  <a:srgbClr val="000000"/>
                </a:solidFill>
                <a:latin typeface="Calibri"/>
                <a:cs typeface="Calibri"/>
              </a:rPr>
              <a:t> </a:t>
            </a:r>
            <a:r>
              <a:rPr lang="en-US" altLang="zh-CN" sz="2400" dirty="0">
                <a:solidFill>
                  <a:srgbClr val="000000"/>
                </a:solidFill>
                <a:latin typeface="Calibri"/>
                <a:ea typeface="Calibri"/>
              </a:rPr>
              <a:t>nào?</a:t>
            </a:r>
          </a:p>
          <a:p>
            <a:pPr>
              <a:lnSpc>
                <a:spcPts val="1000"/>
              </a:lnSpc>
            </a:pPr>
            <a:endParaRPr lang="en-US" dirty="0" smtClean="0"/>
          </a:p>
          <a:p>
            <a:pPr>
              <a:lnSpc>
                <a:spcPts val="1375"/>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Có</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bao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nhiêu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nhân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gây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thường</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gặp?</a:t>
            </a:r>
          </a:p>
          <a:p>
            <a:pPr>
              <a:lnSpc>
                <a:spcPts val="1000"/>
              </a:lnSpc>
            </a:pPr>
            <a:endParaRPr lang="en-US" dirty="0" smtClean="0"/>
          </a:p>
          <a:p>
            <a:pPr>
              <a:lnSpc>
                <a:spcPts val="1375"/>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Vector</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Lây</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cho</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người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như</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thế</a:t>
            </a:r>
            <a:r>
              <a:rPr lang="en-US" altLang="zh-CN" sz="2400" spc="50" dirty="0">
                <a:solidFill>
                  <a:srgbClr val="000000"/>
                </a:solidFill>
                <a:latin typeface="Calibri"/>
                <a:cs typeface="Calibri"/>
              </a:rPr>
              <a:t> </a:t>
            </a:r>
            <a:r>
              <a:rPr lang="en-US" altLang="zh-CN" sz="2400" dirty="0">
                <a:solidFill>
                  <a:srgbClr val="000000"/>
                </a:solidFill>
                <a:latin typeface="Calibri"/>
                <a:ea typeface="Calibri"/>
              </a:rPr>
              <a:t>nào?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p:cNvPicPr>
            <a:picLocks noChangeAspect="1"/>
          </p:cNvPicPr>
          <p:nvPr/>
        </p:nvPicPr>
        <p:blipFill>
          <a:blip r:embed="rId3"/>
          <a:stretch>
            <a:fillRect/>
          </a:stretch>
        </p:blipFill>
        <p:spPr>
          <a:xfrm>
            <a:off x="10309860" y="1927860"/>
            <a:ext cx="1859280" cy="2301239"/>
          </a:xfrm>
          <a:prstGeom prst="rect">
            <a:avLst/>
          </a:prstGeom>
        </p:spPr>
      </p:pic>
      <p:pic>
        <p:nvPicPr>
          <p:cNvPr id="10" name="Picture 10"/>
          <p:cNvPicPr>
            <a:picLocks noChangeAspect="1"/>
          </p:cNvPicPr>
          <p:nvPr/>
        </p:nvPicPr>
        <p:blipFill>
          <a:blip r:embed="rId4"/>
          <a:stretch>
            <a:fillRect/>
          </a:stretch>
        </p:blipFill>
        <p:spPr>
          <a:xfrm>
            <a:off x="10309860" y="45720"/>
            <a:ext cx="1821180" cy="1859280"/>
          </a:xfrm>
          <a:prstGeom prst="rect">
            <a:avLst/>
          </a:prstGeom>
        </p:spPr>
      </p:pic>
      <p:pic>
        <p:nvPicPr>
          <p:cNvPr id="11" name="Picture 11"/>
          <p:cNvPicPr>
            <a:picLocks noChangeAspect="1"/>
          </p:cNvPicPr>
          <p:nvPr/>
        </p:nvPicPr>
        <p:blipFill>
          <a:blip r:embed="rId5"/>
          <a:stretch>
            <a:fillRect/>
          </a:stretch>
        </p:blipFill>
        <p:spPr>
          <a:xfrm>
            <a:off x="10309860" y="4411979"/>
            <a:ext cx="1882139" cy="2156460"/>
          </a:xfrm>
          <a:prstGeom prst="rect">
            <a:avLst/>
          </a:prstGeom>
        </p:spPr>
      </p:pic>
      <p:pic>
        <p:nvPicPr>
          <p:cNvPr id="12" name="Picture 12"/>
          <p:cNvPicPr>
            <a:picLocks noChangeAspect="1"/>
          </p:cNvPicPr>
          <p:nvPr/>
        </p:nvPicPr>
        <p:blipFill>
          <a:blip r:embed="rId6"/>
          <a:stretch>
            <a:fillRect/>
          </a:stretch>
        </p:blipFill>
        <p:spPr>
          <a:xfrm>
            <a:off x="220979" y="144780"/>
            <a:ext cx="746760" cy="670560"/>
          </a:xfrm>
          <a:prstGeom prst="rect">
            <a:avLst/>
          </a:prstGeom>
        </p:spPr>
      </p:pic>
      <p:sp>
        <p:nvSpPr>
          <p:cNvPr id="2" name="TextBox 12"/>
          <p:cNvSpPr txBox="1"/>
          <p:nvPr/>
        </p:nvSpPr>
        <p:spPr>
          <a:xfrm>
            <a:off x="313943" y="354793"/>
            <a:ext cx="8570869" cy="5908190"/>
          </a:xfrm>
          <a:prstGeom prst="rect">
            <a:avLst/>
          </a:prstGeom>
          <a:noFill/>
        </p:spPr>
        <p:txBody>
          <a:bodyPr wrap="square" lIns="0" tIns="0" rIns="0" bIns="0" rtlCol="0">
            <a:spAutoFit/>
          </a:bodyPr>
          <a:lstStyle/>
          <a:p>
            <a:pPr marL="0" indent="3117437">
              <a:lnSpc>
                <a:spcPct val="102083"/>
              </a:lnSpc>
            </a:pPr>
            <a:r>
              <a:rPr lang="en-US" altLang="zh-CN" sz="3700" b="1" dirty="0">
                <a:solidFill>
                  <a:srgbClr val="FE0000"/>
                </a:solidFill>
                <a:latin typeface="Calibri"/>
                <a:ea typeface="Calibri"/>
              </a:rPr>
              <a:t>ĐẶC</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ĐIỂM</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DỊCH</a:t>
            </a:r>
            <a:r>
              <a:rPr lang="en-US" altLang="zh-CN" sz="3700" b="1" spc="30" dirty="0">
                <a:solidFill>
                  <a:srgbClr val="FE0000"/>
                </a:solidFill>
                <a:latin typeface="Calibri"/>
                <a:cs typeface="Calibri"/>
              </a:rPr>
              <a:t> </a:t>
            </a:r>
            <a:r>
              <a:rPr lang="en-US" altLang="zh-CN" sz="3700" b="1" dirty="0">
                <a:solidFill>
                  <a:srgbClr val="FE0000"/>
                </a:solidFill>
                <a:latin typeface="Calibri"/>
                <a:ea typeface="Calibri"/>
              </a:rPr>
              <a:t>TỄ</a:t>
            </a:r>
          </a:p>
          <a:p>
            <a:pPr>
              <a:lnSpc>
                <a:spcPts val="1000"/>
              </a:lnSpc>
            </a:pPr>
            <a:endParaRPr lang="en-US" dirty="0" smtClean="0"/>
          </a:p>
          <a:p>
            <a:pPr>
              <a:lnSpc>
                <a:spcPts val="1000"/>
              </a:lnSpc>
            </a:pPr>
            <a:endParaRPr lang="en-US" dirty="0" smtClean="0"/>
          </a:p>
          <a:p>
            <a:pPr>
              <a:lnSpc>
                <a:spcPts val="1394"/>
              </a:lnSpc>
            </a:pPr>
            <a:endParaRPr lang="en-US" dirty="0" smtClean="0"/>
          </a:p>
          <a:p>
            <a:pPr marL="0">
              <a:lnSpc>
                <a:spcPct val="101666"/>
              </a:lnSpc>
            </a:pPr>
            <a:r>
              <a:rPr lang="en-US" altLang="zh-CN" sz="240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Calibri"/>
                <a:ea typeface="Calibri"/>
              </a:rPr>
              <a:t>Bệnh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lưu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hành</a:t>
            </a:r>
            <a:r>
              <a:rPr lang="en-US" altLang="zh-CN" sz="2400" dirty="0">
                <a:solidFill>
                  <a:srgbClr val="000000"/>
                </a:solidFill>
                <a:latin typeface="Calibri"/>
                <a:cs typeface="Calibri"/>
              </a:rPr>
              <a:t> </a:t>
            </a:r>
            <a:r>
              <a:rPr lang="en-US" altLang="zh-CN" sz="2400" dirty="0">
                <a:solidFill>
                  <a:srgbClr val="FE0000"/>
                </a:solidFill>
                <a:latin typeface="Calibri"/>
                <a:ea typeface="Calibri"/>
              </a:rPr>
              <a:t>vùng</a:t>
            </a:r>
            <a:r>
              <a:rPr lang="en-US" altLang="zh-CN" sz="2400" dirty="0">
                <a:solidFill>
                  <a:srgbClr val="FE0000"/>
                </a:solidFill>
                <a:latin typeface="Calibri"/>
                <a:cs typeface="Calibri"/>
              </a:rPr>
              <a:t> </a:t>
            </a:r>
            <a:r>
              <a:rPr lang="en-US" altLang="zh-CN" sz="2400" dirty="0">
                <a:solidFill>
                  <a:srgbClr val="FE0000"/>
                </a:solidFill>
                <a:latin typeface="Calibri"/>
                <a:ea typeface="Calibri"/>
              </a:rPr>
              <a:t>nhiệt</a:t>
            </a:r>
            <a:r>
              <a:rPr lang="en-US" altLang="zh-CN" sz="2400" dirty="0">
                <a:solidFill>
                  <a:srgbClr val="FE0000"/>
                </a:solidFill>
                <a:latin typeface="Calibri"/>
                <a:cs typeface="Calibri"/>
              </a:rPr>
              <a:t> </a:t>
            </a:r>
            <a:r>
              <a:rPr lang="en-US" altLang="zh-CN" sz="2400" dirty="0">
                <a:solidFill>
                  <a:srgbClr val="FE0000"/>
                </a:solidFill>
                <a:latin typeface="Calibri"/>
                <a:ea typeface="Calibri"/>
              </a:rPr>
              <a:t>đới</a:t>
            </a:r>
            <a:r>
              <a:rPr lang="en-US" altLang="zh-CN" sz="2400" dirty="0">
                <a:solidFill>
                  <a:srgbClr val="000000"/>
                </a:solidFill>
                <a:latin typeface="Calibri"/>
                <a:ea typeface="Calibri"/>
              </a:rPr>
              <a: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Châu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châu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Trung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Mỹ</a:t>
            </a:r>
          </a:p>
          <a:p>
            <a:pPr>
              <a:lnSpc>
                <a:spcPts val="1460"/>
              </a:lnSpc>
            </a:pPr>
            <a:endParaRPr lang="en-US" dirty="0" smtClean="0"/>
          </a:p>
          <a:p>
            <a:pPr marL="0" indent="914400">
              <a:lnSpc>
                <a:spcPct val="101666"/>
              </a:lnSpc>
            </a:pPr>
            <a:r>
              <a:rPr lang="en-US" altLang="zh-CN" sz="2400" dirty="0">
                <a:solidFill>
                  <a:srgbClr val="000000"/>
                </a:solidFill>
                <a:latin typeface="Calibri"/>
                <a:ea typeface="Calibri"/>
              </a:rPr>
              <a:t>và</a:t>
            </a:r>
            <a:r>
              <a:rPr lang="en-US" altLang="zh-CN" sz="2400" spc="-104" dirty="0">
                <a:solidFill>
                  <a:srgbClr val="000000"/>
                </a:solidFill>
                <a:latin typeface="Calibri"/>
                <a:cs typeface="Calibri"/>
              </a:rPr>
              <a:t> </a:t>
            </a:r>
            <a:r>
              <a:rPr lang="en-US" altLang="zh-CN" sz="2400" dirty="0">
                <a:solidFill>
                  <a:srgbClr val="000000"/>
                </a:solidFill>
                <a:latin typeface="Calibri"/>
                <a:ea typeface="Calibri"/>
              </a:rPr>
              <a:t>Nam</a:t>
            </a:r>
            <a:r>
              <a:rPr lang="en-US" altLang="zh-CN" sz="2400" spc="-109" dirty="0">
                <a:solidFill>
                  <a:srgbClr val="000000"/>
                </a:solidFill>
                <a:latin typeface="Calibri"/>
                <a:cs typeface="Calibri"/>
              </a:rPr>
              <a:t> </a:t>
            </a:r>
            <a:r>
              <a:rPr lang="en-US" altLang="zh-CN" sz="2400" dirty="0">
                <a:solidFill>
                  <a:srgbClr val="000000"/>
                </a:solidFill>
                <a:latin typeface="Calibri"/>
                <a:ea typeface="Calibri"/>
              </a:rPr>
              <a:t>Mỹ.</a:t>
            </a:r>
          </a:p>
          <a:p>
            <a:pPr>
              <a:lnSpc>
                <a:spcPts val="1364"/>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30" dirty="0">
                <a:solidFill>
                  <a:srgbClr val="000000"/>
                </a:solidFill>
                <a:latin typeface="Arial"/>
                <a:cs typeface="Arial"/>
              </a:rPr>
              <a:t> </a:t>
            </a:r>
            <a:r>
              <a:rPr lang="en-US" altLang="zh-CN" sz="2400" dirty="0">
                <a:solidFill>
                  <a:srgbClr val="000000"/>
                </a:solidFill>
                <a:latin typeface="Calibri"/>
                <a:ea typeface="Calibri"/>
              </a:rPr>
              <a:t>Lây</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do</a:t>
            </a:r>
            <a:r>
              <a:rPr lang="en-US" altLang="zh-CN" sz="2400" spc="25" dirty="0">
                <a:solidFill>
                  <a:srgbClr val="000000"/>
                </a:solidFill>
                <a:latin typeface="Calibri"/>
                <a:cs typeface="Calibri"/>
              </a:rPr>
              <a:t> </a:t>
            </a:r>
            <a:r>
              <a:rPr lang="en-US" altLang="zh-CN" sz="2400" dirty="0">
                <a:solidFill>
                  <a:srgbClr val="FE0000"/>
                </a:solidFill>
                <a:latin typeface="Calibri"/>
                <a:ea typeface="Calibri"/>
              </a:rPr>
              <a:t>muỗi</a:t>
            </a:r>
            <a:r>
              <a:rPr lang="en-US" altLang="zh-CN" sz="2400" spc="25" dirty="0">
                <a:solidFill>
                  <a:srgbClr val="FE0000"/>
                </a:solidFill>
                <a:latin typeface="Calibri"/>
                <a:cs typeface="Calibri"/>
              </a:rPr>
              <a:t> </a:t>
            </a:r>
            <a:r>
              <a:rPr lang="en-US" altLang="zh-CN" sz="2400" i="1" dirty="0">
                <a:solidFill>
                  <a:srgbClr val="FE0000"/>
                </a:solidFill>
                <a:latin typeface="Calibri"/>
                <a:ea typeface="Calibri"/>
              </a:rPr>
              <a:t>Anopheles</a:t>
            </a:r>
            <a:r>
              <a:rPr lang="en-US" altLang="zh-CN" sz="2400" i="1" spc="25" dirty="0">
                <a:solidFill>
                  <a:srgbClr val="FE0000"/>
                </a:solidFill>
                <a:latin typeface="Calibri"/>
                <a:cs typeface="Calibri"/>
              </a:rPr>
              <a:t> </a:t>
            </a:r>
            <a:r>
              <a:rPr lang="en-US" altLang="zh-CN" sz="2400" dirty="0">
                <a:solidFill>
                  <a:srgbClr val="000000"/>
                </a:solidFill>
                <a:latin typeface="Calibri"/>
                <a:ea typeface="Calibri"/>
              </a:rPr>
              <a:t>cái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đốt.</a:t>
            </a:r>
          </a:p>
          <a:p>
            <a:pPr>
              <a:lnSpc>
                <a:spcPts val="1364"/>
              </a:lnSpc>
            </a:pPr>
            <a:endParaRPr lang="en-US" dirty="0" smtClean="0"/>
          </a:p>
          <a:p>
            <a:pPr marL="0" indent="45720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70/422</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loại</a:t>
            </a:r>
            <a:r>
              <a:rPr lang="en-US" altLang="zh-CN" sz="2400" spc="80" dirty="0">
                <a:solidFill>
                  <a:srgbClr val="000000"/>
                </a:solidFill>
                <a:latin typeface="Calibri"/>
                <a:cs typeface="Calibri"/>
              </a:rPr>
              <a:t> </a:t>
            </a:r>
            <a:r>
              <a:rPr lang="en-US" altLang="zh-CN" sz="2400" i="1" dirty="0">
                <a:solidFill>
                  <a:srgbClr val="000000"/>
                </a:solidFill>
                <a:latin typeface="Calibri"/>
                <a:ea typeface="Calibri"/>
              </a:rPr>
              <a:t>Anopheles</a:t>
            </a:r>
            <a:r>
              <a:rPr lang="en-US" altLang="zh-CN" sz="2400" i="1" spc="80" dirty="0">
                <a:solidFill>
                  <a:srgbClr val="000000"/>
                </a:solidFill>
                <a:latin typeface="Calibri"/>
                <a:cs typeface="Calibri"/>
              </a:rPr>
              <a:t> </a:t>
            </a:r>
            <a:r>
              <a:rPr lang="en-US" altLang="zh-CN" sz="2400" dirty="0">
                <a:solidFill>
                  <a:srgbClr val="000000"/>
                </a:solidFill>
                <a:latin typeface="Calibri"/>
                <a:ea typeface="Calibri"/>
              </a:rPr>
              <a:t>truyền</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bệnh</a:t>
            </a:r>
          </a:p>
          <a:p>
            <a:pPr>
              <a:lnSpc>
                <a:spcPts val="1294"/>
              </a:lnSpc>
            </a:pPr>
            <a:endParaRPr lang="en-US" dirty="0" smtClean="0"/>
          </a:p>
          <a:p>
            <a:pPr marL="0" indent="45720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Ở</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Việt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Nam:</a:t>
            </a:r>
            <a:r>
              <a:rPr lang="en-US" altLang="zh-CN" sz="2400" spc="40" dirty="0">
                <a:solidFill>
                  <a:srgbClr val="000000"/>
                </a:solidFill>
                <a:latin typeface="Calibri"/>
                <a:cs typeface="Calibri"/>
              </a:rPr>
              <a:t> </a:t>
            </a:r>
            <a:r>
              <a:rPr lang="en-US" altLang="zh-CN" sz="2400" i="1" dirty="0">
                <a:solidFill>
                  <a:srgbClr val="000000"/>
                </a:solidFill>
                <a:latin typeface="Calibri"/>
                <a:ea typeface="Calibri"/>
              </a:rPr>
              <a:t>An.</a:t>
            </a:r>
            <a:r>
              <a:rPr lang="en-US" altLang="zh-CN" sz="2400" i="1" spc="44" dirty="0">
                <a:solidFill>
                  <a:srgbClr val="000000"/>
                </a:solidFill>
                <a:latin typeface="Calibri"/>
                <a:cs typeface="Calibri"/>
              </a:rPr>
              <a:t> </a:t>
            </a:r>
            <a:r>
              <a:rPr lang="en-US" altLang="zh-CN" sz="2400" i="1" dirty="0">
                <a:solidFill>
                  <a:srgbClr val="000000"/>
                </a:solidFill>
                <a:latin typeface="Calibri"/>
                <a:ea typeface="Calibri"/>
              </a:rPr>
              <a:t>minimus,</a:t>
            </a:r>
            <a:r>
              <a:rPr lang="en-US" altLang="zh-CN" sz="2400" i="1" spc="40" dirty="0">
                <a:solidFill>
                  <a:srgbClr val="000000"/>
                </a:solidFill>
                <a:latin typeface="Calibri"/>
                <a:cs typeface="Calibri"/>
              </a:rPr>
              <a:t> </a:t>
            </a:r>
            <a:r>
              <a:rPr lang="en-US" altLang="zh-CN" sz="2400" i="1" dirty="0">
                <a:solidFill>
                  <a:srgbClr val="000000"/>
                </a:solidFill>
                <a:latin typeface="Calibri"/>
                <a:ea typeface="Calibri"/>
              </a:rPr>
              <a:t>An.</a:t>
            </a:r>
            <a:r>
              <a:rPr lang="en-US" altLang="zh-CN" sz="2400" i="1" spc="40" dirty="0">
                <a:solidFill>
                  <a:srgbClr val="000000"/>
                </a:solidFill>
                <a:latin typeface="Calibri"/>
                <a:cs typeface="Calibri"/>
              </a:rPr>
              <a:t> </a:t>
            </a:r>
            <a:r>
              <a:rPr lang="en-US" altLang="zh-CN" sz="2400" i="1" dirty="0">
                <a:solidFill>
                  <a:srgbClr val="000000"/>
                </a:solidFill>
                <a:latin typeface="Calibri"/>
                <a:ea typeface="Calibri"/>
              </a:rPr>
              <a:t>dirus,</a:t>
            </a:r>
            <a:r>
              <a:rPr lang="en-US" altLang="zh-CN" sz="2400" i="1" spc="44" dirty="0">
                <a:solidFill>
                  <a:srgbClr val="000000"/>
                </a:solidFill>
                <a:latin typeface="Calibri"/>
                <a:cs typeface="Calibri"/>
              </a:rPr>
              <a:t> </a:t>
            </a:r>
            <a:r>
              <a:rPr lang="en-US" altLang="zh-CN" sz="2400" i="1" dirty="0">
                <a:solidFill>
                  <a:srgbClr val="000000"/>
                </a:solidFill>
                <a:latin typeface="Calibri"/>
                <a:ea typeface="Calibri"/>
              </a:rPr>
              <a:t>An.</a:t>
            </a:r>
            <a:r>
              <a:rPr lang="en-US" altLang="zh-CN" sz="2400" i="1" spc="40" dirty="0">
                <a:solidFill>
                  <a:srgbClr val="000000"/>
                </a:solidFill>
                <a:latin typeface="Calibri"/>
                <a:cs typeface="Calibri"/>
              </a:rPr>
              <a:t> </a:t>
            </a:r>
            <a:r>
              <a:rPr lang="en-US" altLang="zh-CN" sz="2400" i="1" dirty="0">
                <a:solidFill>
                  <a:srgbClr val="000000"/>
                </a:solidFill>
                <a:latin typeface="Calibri"/>
                <a:ea typeface="Calibri"/>
              </a:rPr>
              <a:t>sundaicus</a:t>
            </a:r>
            <a:r>
              <a:rPr lang="en-US" altLang="zh-CN" sz="2400" dirty="0">
                <a:solidFill>
                  <a:srgbClr val="000000"/>
                </a:solidFill>
                <a:latin typeface="Calibri"/>
                <a:ea typeface="Calibri"/>
              </a:rPr>
              <a:t>.</a:t>
            </a:r>
          </a:p>
          <a:p>
            <a:pPr>
              <a:lnSpc>
                <a:spcPts val="1000"/>
              </a:lnSpc>
            </a:pPr>
            <a:endParaRPr lang="en-US" dirty="0" smtClean="0"/>
          </a:p>
          <a:p>
            <a:pPr>
              <a:lnSpc>
                <a:spcPts val="1000"/>
              </a:lnSpc>
            </a:pPr>
            <a:endParaRPr lang="en-US" dirty="0" smtClean="0"/>
          </a:p>
          <a:p>
            <a:pPr>
              <a:lnSpc>
                <a:spcPts val="1285"/>
              </a:lnSpc>
            </a:pPr>
            <a:endParaRPr lang="en-US" dirty="0" smtClean="0"/>
          </a:p>
          <a:p>
            <a:pPr marL="0">
              <a:lnSpc>
                <a:spcPct val="101666"/>
              </a:lnSpc>
            </a:pPr>
            <a:r>
              <a:rPr lang="en-US" altLang="zh-CN" sz="2400" dirty="0">
                <a:solidFill>
                  <a:srgbClr val="FE0000"/>
                </a:solidFill>
                <a:latin typeface="Arial"/>
                <a:ea typeface="Arial"/>
              </a:rPr>
              <a:t>•</a:t>
            </a:r>
            <a:r>
              <a:rPr lang="en-US" altLang="zh-CN" sz="2400" spc="175" dirty="0">
                <a:solidFill>
                  <a:srgbClr val="FE0000"/>
                </a:solidFill>
                <a:latin typeface="Arial"/>
                <a:cs typeface="Arial"/>
              </a:rPr>
              <a:t>  </a:t>
            </a:r>
            <a:r>
              <a:rPr lang="en-US" altLang="zh-CN" sz="2400" dirty="0">
                <a:solidFill>
                  <a:srgbClr val="FE0000"/>
                </a:solidFill>
                <a:latin typeface="Calibri"/>
                <a:ea typeface="Calibri"/>
              </a:rPr>
              <a:t>WHO</a:t>
            </a:r>
            <a:r>
              <a:rPr lang="en-US" altLang="zh-CN" sz="2400" spc="145" dirty="0">
                <a:solidFill>
                  <a:srgbClr val="FE0000"/>
                </a:solidFill>
                <a:latin typeface="Calibri"/>
                <a:cs typeface="Calibri"/>
              </a:rPr>
              <a:t> </a:t>
            </a:r>
            <a:r>
              <a:rPr lang="en-US" altLang="zh-CN" sz="2400" dirty="0">
                <a:solidFill>
                  <a:srgbClr val="FE0000"/>
                </a:solidFill>
                <a:latin typeface="Calibri"/>
                <a:ea typeface="Calibri"/>
              </a:rPr>
              <a:t>(2016):</a:t>
            </a:r>
          </a:p>
          <a:p>
            <a:pPr>
              <a:lnSpc>
                <a:spcPts val="1150"/>
              </a:lnSpc>
            </a:pPr>
            <a:endParaRPr lang="en-US" dirty="0" smtClean="0"/>
          </a:p>
          <a:p>
            <a:pPr marL="0">
              <a:lnSpc>
                <a:spcPct val="104166"/>
              </a:lnSpc>
            </a:pPr>
            <a:r>
              <a:rPr lang="en-US" altLang="zh-CN" sz="2400" dirty="0">
                <a:solidFill>
                  <a:srgbClr val="000000"/>
                </a:solidFill>
                <a:latin typeface="Courier New"/>
                <a:ea typeface="Courier New"/>
              </a:rPr>
              <a:t>o</a:t>
            </a:r>
            <a:r>
              <a:rPr lang="en-US" altLang="zh-CN" sz="2400" spc="-55" dirty="0">
                <a:solidFill>
                  <a:srgbClr val="000000"/>
                </a:solidFill>
                <a:latin typeface="Courier New"/>
                <a:cs typeface="Courier New"/>
              </a:rPr>
              <a:t> </a:t>
            </a:r>
            <a:r>
              <a:rPr lang="en-US" altLang="zh-CN" sz="2400" dirty="0">
                <a:solidFill>
                  <a:srgbClr val="000000"/>
                </a:solidFill>
                <a:latin typeface="Calibri"/>
                <a:ea typeface="Calibri"/>
              </a:rPr>
              <a:t>216</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triệu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ca</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mắc</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91</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quốc</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gia,</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tăng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&gt;</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5</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triệu</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ca</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so</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với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2015.</a:t>
            </a:r>
          </a:p>
          <a:p>
            <a:pPr>
              <a:lnSpc>
                <a:spcPts val="1005"/>
              </a:lnSpc>
            </a:pPr>
            <a:endParaRPr lang="en-US" dirty="0" smtClean="0"/>
          </a:p>
          <a:p>
            <a:pPr marL="0">
              <a:lnSpc>
                <a:spcPct val="104166"/>
              </a:lnSpc>
            </a:pPr>
            <a:r>
              <a:rPr lang="en-US" altLang="zh-CN" sz="2400" dirty="0">
                <a:solidFill>
                  <a:srgbClr val="000000"/>
                </a:solidFill>
                <a:latin typeface="Courier New"/>
                <a:ea typeface="Courier New"/>
              </a:rPr>
              <a:t>o</a:t>
            </a:r>
            <a:r>
              <a:rPr lang="en-US" altLang="zh-CN" sz="2400" spc="-44" dirty="0">
                <a:solidFill>
                  <a:srgbClr val="000000"/>
                </a:solidFill>
                <a:latin typeface="Courier New"/>
                <a:cs typeface="Courier New"/>
              </a:rPr>
              <a:t> </a:t>
            </a:r>
            <a:r>
              <a:rPr lang="en-US" altLang="zh-CN" sz="2400" dirty="0">
                <a:solidFill>
                  <a:srgbClr val="000000"/>
                </a:solidFill>
                <a:latin typeface="Calibri"/>
                <a:ea typeface="Calibri"/>
              </a:rPr>
              <a:t>90%</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trường</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hợp</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SR</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châu</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Phi,</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7%</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ĐNA,</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91%</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tử</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vong</a:t>
            </a:r>
            <a:r>
              <a:rPr lang="en-US" altLang="zh-CN" sz="2400" spc="-15" dirty="0">
                <a:solidFill>
                  <a:srgbClr val="000000"/>
                </a:solidFill>
                <a:latin typeface="Calibri"/>
                <a:cs typeface="Calibri"/>
              </a:rPr>
              <a:t> </a:t>
            </a:r>
            <a:r>
              <a:rPr lang="en-US" altLang="zh-CN" sz="2400" dirty="0">
                <a:solidFill>
                  <a:srgbClr val="000000"/>
                </a:solidFill>
                <a:latin typeface="Calibri"/>
                <a:ea typeface="Calibri"/>
              </a:rPr>
              <a:t>ở</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châu</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Phi</a:t>
            </a:r>
          </a:p>
          <a:p>
            <a:pPr>
              <a:lnSpc>
                <a:spcPts val="1005"/>
              </a:lnSpc>
            </a:pPr>
            <a:endParaRPr lang="en-US" dirty="0" smtClean="0"/>
          </a:p>
          <a:p>
            <a:pPr marL="0" indent="342900">
              <a:lnSpc>
                <a:spcPct val="101666"/>
              </a:lnSpc>
            </a:pPr>
            <a:r>
              <a:rPr lang="en-US" altLang="zh-CN" sz="2400" spc="-5" dirty="0">
                <a:solidFill>
                  <a:srgbClr val="000000"/>
                </a:solidFill>
                <a:latin typeface="Calibri"/>
                <a:ea typeface="Calibri"/>
              </a:rPr>
              <a:t>(445.000/</a:t>
            </a:r>
            <a:r>
              <a:rPr lang="en-US" altLang="zh-CN" sz="2400" dirty="0">
                <a:solidFill>
                  <a:srgbClr val="000000"/>
                </a:solidFill>
                <a:latin typeface="Calibri"/>
                <a:ea typeface="Calibri"/>
              </a:rPr>
              <a:t>năm</a:t>
            </a:r>
            <a:r>
              <a:rPr lang="en-US" altLang="zh-CN" sz="2400" spc="-5" dirty="0">
                <a:solidFill>
                  <a:srgbClr val="000000"/>
                </a:solidFill>
                <a:latin typeface="Calibri"/>
                <a:ea typeface="Calibr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p:cNvPicPr>
            <a:picLocks noChangeAspect="1"/>
          </p:cNvPicPr>
          <p:nvPr/>
        </p:nvPicPr>
        <p:blipFill>
          <a:blip r:embed="rId3"/>
          <a:stretch>
            <a:fillRect/>
          </a:stretch>
        </p:blipFill>
        <p:spPr>
          <a:xfrm>
            <a:off x="9342120" y="388620"/>
            <a:ext cx="2537460" cy="1684020"/>
          </a:xfrm>
          <a:prstGeom prst="rect">
            <a:avLst/>
          </a:prstGeom>
        </p:spPr>
      </p:pic>
      <p:pic>
        <p:nvPicPr>
          <p:cNvPr id="15" name="Picture 15"/>
          <p:cNvPicPr>
            <a:picLocks noChangeAspect="1"/>
          </p:cNvPicPr>
          <p:nvPr/>
        </p:nvPicPr>
        <p:blipFill>
          <a:blip r:embed="rId4"/>
          <a:stretch>
            <a:fillRect/>
          </a:stretch>
        </p:blipFill>
        <p:spPr>
          <a:xfrm>
            <a:off x="220979" y="144780"/>
            <a:ext cx="746760" cy="670560"/>
          </a:xfrm>
          <a:prstGeom prst="rect">
            <a:avLst/>
          </a:prstGeom>
        </p:spPr>
      </p:pic>
      <p:sp>
        <p:nvSpPr>
          <p:cNvPr id="2" name="TextBox 15"/>
          <p:cNvSpPr txBox="1"/>
          <p:nvPr/>
        </p:nvSpPr>
        <p:spPr>
          <a:xfrm>
            <a:off x="569422" y="565105"/>
            <a:ext cx="10089977" cy="4423815"/>
          </a:xfrm>
          <a:prstGeom prst="rect">
            <a:avLst/>
          </a:prstGeom>
          <a:noFill/>
        </p:spPr>
        <p:txBody>
          <a:bodyPr wrap="square" lIns="0" tIns="0" rIns="0" bIns="0" rtlCol="0">
            <a:spAutoFit/>
          </a:bodyPr>
          <a:lstStyle/>
          <a:p>
            <a:pPr marL="0" indent="2731784">
              <a:lnSpc>
                <a:spcPct val="102083"/>
              </a:lnSpc>
            </a:pPr>
            <a:r>
              <a:rPr lang="en-US" altLang="zh-CN" sz="3700" b="1" dirty="0">
                <a:solidFill>
                  <a:srgbClr val="FE0000"/>
                </a:solidFill>
                <a:latin typeface="Calibri"/>
                <a:ea typeface="Calibri"/>
              </a:rPr>
              <a:t>DỊCH</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TỄ</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BỆNH</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SỐT</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RÉT</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Ở</a:t>
            </a:r>
            <a:r>
              <a:rPr lang="en-US" altLang="zh-CN" sz="3700" b="1" spc="75" dirty="0">
                <a:solidFill>
                  <a:srgbClr val="FE0000"/>
                </a:solidFill>
                <a:latin typeface="Calibri"/>
                <a:cs typeface="Calibri"/>
              </a:rPr>
              <a:t> </a:t>
            </a:r>
            <a:r>
              <a:rPr lang="en-US" altLang="zh-CN" sz="3700" b="1" dirty="0">
                <a:solidFill>
                  <a:srgbClr val="FE0000"/>
                </a:solidFill>
                <a:latin typeface="Calibri"/>
                <a:ea typeface="Calibri"/>
              </a:rPr>
              <a:t>VN</a:t>
            </a:r>
          </a:p>
          <a:p>
            <a:pPr>
              <a:lnSpc>
                <a:spcPts val="1000"/>
              </a:lnSpc>
            </a:pPr>
            <a:endParaRPr lang="en-US" dirty="0" smtClean="0"/>
          </a:p>
          <a:p>
            <a:pPr>
              <a:lnSpc>
                <a:spcPts val="1580"/>
              </a:lnSpc>
            </a:pPr>
            <a:endParaRPr lang="en-US" dirty="0" smtClean="0"/>
          </a:p>
          <a:p>
            <a:pPr marL="0" indent="105684">
              <a:lnSpc>
                <a:spcPct val="101666"/>
              </a:lnSpc>
            </a:pPr>
            <a:r>
              <a:rPr lang="en-US" altLang="zh-CN" sz="2400" dirty="0">
                <a:solidFill>
                  <a:srgbClr val="FE0000"/>
                </a:solidFill>
                <a:latin typeface="Arial"/>
                <a:ea typeface="Arial"/>
              </a:rPr>
              <a:t>•</a:t>
            </a:r>
            <a:r>
              <a:rPr lang="en-US" altLang="zh-CN" sz="2400" spc="44" dirty="0">
                <a:solidFill>
                  <a:srgbClr val="FE0000"/>
                </a:solidFill>
                <a:latin typeface="Arial"/>
                <a:cs typeface="Arial"/>
              </a:rPr>
              <a:t>  </a:t>
            </a:r>
            <a:r>
              <a:rPr lang="en-US" altLang="zh-CN" sz="2400" b="1" dirty="0">
                <a:solidFill>
                  <a:srgbClr val="FE0000"/>
                </a:solidFill>
                <a:latin typeface="Calibri"/>
                <a:ea typeface="Calibri"/>
              </a:rPr>
              <a:t>Việt</a:t>
            </a:r>
            <a:r>
              <a:rPr lang="en-US" altLang="zh-CN" sz="2400" b="1" spc="44" dirty="0">
                <a:solidFill>
                  <a:srgbClr val="FE0000"/>
                </a:solidFill>
                <a:latin typeface="Calibri"/>
                <a:cs typeface="Calibri"/>
              </a:rPr>
              <a:t> </a:t>
            </a:r>
            <a:r>
              <a:rPr lang="en-US" altLang="zh-CN" sz="2400" b="1" dirty="0">
                <a:solidFill>
                  <a:srgbClr val="FE0000"/>
                </a:solidFill>
                <a:latin typeface="Calibri"/>
                <a:ea typeface="Calibri"/>
              </a:rPr>
              <a:t>Nam</a:t>
            </a:r>
            <a:r>
              <a:rPr lang="en-US" altLang="zh-CN" sz="2400" b="1" spc="34" dirty="0">
                <a:solidFill>
                  <a:srgbClr val="FE0000"/>
                </a:solidFill>
                <a:latin typeface="Calibri"/>
                <a:cs typeface="Calibri"/>
              </a:rPr>
              <a:t> </a:t>
            </a:r>
            <a:r>
              <a:rPr lang="en-US" altLang="zh-CN" sz="2400" dirty="0">
                <a:solidFill>
                  <a:srgbClr val="000000"/>
                </a:solidFill>
                <a:latin typeface="Calibri"/>
                <a:ea typeface="Calibri"/>
              </a:rPr>
              <a:t>thuộc</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lưu</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hành</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bệnh</a:t>
            </a:r>
            <a:r>
              <a:rPr lang="en-US" altLang="zh-CN" sz="2400" spc="34"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40" dirty="0">
                <a:solidFill>
                  <a:srgbClr val="000000"/>
                </a:solidFill>
                <a:latin typeface="Calibri"/>
                <a:cs typeface="Calibri"/>
              </a:rPr>
              <a:t> </a:t>
            </a:r>
            <a:r>
              <a:rPr lang="en-US" altLang="zh-CN" sz="2400" dirty="0">
                <a:solidFill>
                  <a:srgbClr val="000000"/>
                </a:solidFill>
                <a:latin typeface="Calibri"/>
                <a:ea typeface="Calibri"/>
              </a:rPr>
              <a:t>rét</a:t>
            </a:r>
          </a:p>
          <a:p>
            <a:pPr>
              <a:lnSpc>
                <a:spcPts val="1460"/>
              </a:lnSpc>
            </a:pPr>
            <a:endParaRPr lang="en-US" dirty="0" smtClean="0"/>
          </a:p>
          <a:p>
            <a:pPr marL="0" indent="105684">
              <a:lnSpc>
                <a:spcPct val="104166"/>
              </a:lnSpc>
            </a:pPr>
            <a:r>
              <a:rPr lang="en-US" altLang="zh-CN" sz="2400" dirty="0">
                <a:solidFill>
                  <a:srgbClr val="000000"/>
                </a:solidFill>
                <a:latin typeface="Courier New"/>
                <a:ea typeface="Courier New"/>
              </a:rPr>
              <a:t>o</a:t>
            </a:r>
            <a:r>
              <a:rPr lang="en-US" altLang="zh-CN" sz="2400" spc="-189" dirty="0">
                <a:solidFill>
                  <a:srgbClr val="000000"/>
                </a:solidFill>
                <a:latin typeface="Courier New"/>
                <a:cs typeface="Courier New"/>
              </a:rPr>
              <a:t> </a:t>
            </a:r>
            <a:r>
              <a:rPr lang="en-US" altLang="zh-CN" sz="2400" dirty="0">
                <a:solidFill>
                  <a:srgbClr val="000000"/>
                </a:solidFill>
                <a:latin typeface="Calibri"/>
                <a:ea typeface="Calibri"/>
              </a:rPr>
              <a:t>7%</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dân</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số</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nguy</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cơ</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nhiễm</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spc="-69" dirty="0">
                <a:solidFill>
                  <a:srgbClr val="000000"/>
                </a:solidFill>
                <a:latin typeface="Calibri"/>
                <a:cs typeface="Calibri"/>
              </a:rPr>
              <a:t> </a:t>
            </a:r>
            <a:r>
              <a:rPr lang="en-US" altLang="zh-CN" sz="2400" dirty="0">
                <a:solidFill>
                  <a:srgbClr val="000000"/>
                </a:solidFill>
                <a:latin typeface="Calibri"/>
                <a:ea typeface="Calibri"/>
              </a:rPr>
              <a:t>cao</a:t>
            </a:r>
            <a:r>
              <a:rPr lang="en-US" altLang="zh-CN" sz="2400" spc="-75" dirty="0">
                <a:solidFill>
                  <a:srgbClr val="000000"/>
                </a:solidFill>
                <a:latin typeface="Calibri"/>
                <a:cs typeface="Calibri"/>
              </a:rPr>
              <a:t> </a:t>
            </a:r>
            <a:r>
              <a:rPr lang="en-US" altLang="zh-CN" sz="2400" dirty="0">
                <a:solidFill>
                  <a:srgbClr val="000000"/>
                </a:solidFill>
                <a:latin typeface="Calibri"/>
                <a:ea typeface="Calibri"/>
              </a:rPr>
              <a:t>(&gt;1/1000</a:t>
            </a:r>
            <a:r>
              <a:rPr lang="en-US" altLang="zh-CN" sz="2400" spc="-75" dirty="0">
                <a:solidFill>
                  <a:srgbClr val="000000"/>
                </a:solidFill>
                <a:latin typeface="Calibri"/>
                <a:cs typeface="Calibri"/>
              </a:rPr>
              <a:t> </a:t>
            </a:r>
            <a:r>
              <a:rPr lang="en-US" altLang="zh-CN" sz="2400" dirty="0">
                <a:solidFill>
                  <a:srgbClr val="000000"/>
                </a:solidFill>
                <a:latin typeface="Arial"/>
                <a:ea typeface="Arial"/>
              </a:rPr>
              <a:t>dân</a:t>
            </a:r>
            <a:r>
              <a:rPr lang="en-US" altLang="zh-CN" sz="2400" dirty="0">
                <a:solidFill>
                  <a:srgbClr val="000000"/>
                </a:solidFill>
                <a:latin typeface="Calibri"/>
                <a:ea typeface="Calibri"/>
              </a:rPr>
              <a:t>)</a:t>
            </a:r>
          </a:p>
          <a:p>
            <a:pPr>
              <a:lnSpc>
                <a:spcPts val="1294"/>
              </a:lnSpc>
            </a:pPr>
            <a:endParaRPr lang="en-US" dirty="0" smtClean="0"/>
          </a:p>
          <a:p>
            <a:pPr marL="105684" hangingPunct="0">
              <a:lnSpc>
                <a:spcPct val="149166"/>
              </a:lnSpc>
            </a:pPr>
            <a:r>
              <a:rPr lang="en-US" altLang="zh-CN" sz="2400" dirty="0">
                <a:solidFill>
                  <a:srgbClr val="000000"/>
                </a:solidFill>
                <a:latin typeface="Courier New"/>
                <a:ea typeface="Courier New"/>
              </a:rPr>
              <a:t>o</a:t>
            </a:r>
            <a:r>
              <a:rPr lang="en-US" altLang="zh-CN" sz="2400" spc="-220" dirty="0">
                <a:solidFill>
                  <a:srgbClr val="000000"/>
                </a:solidFill>
                <a:latin typeface="Courier New"/>
                <a:cs typeface="Courier New"/>
              </a:rPr>
              <a:t> </a:t>
            </a:r>
            <a:r>
              <a:rPr lang="en-US" altLang="zh-CN" sz="2400" dirty="0">
                <a:solidFill>
                  <a:srgbClr val="000000"/>
                </a:solidFill>
                <a:latin typeface="Calibri"/>
                <a:ea typeface="Calibri"/>
              </a:rPr>
              <a:t>67%</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dân</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số</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vùng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nguy</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cơ</a:t>
            </a:r>
            <a:r>
              <a:rPr lang="en-US" altLang="zh-CN" sz="2400" spc="-80" dirty="0">
                <a:solidFill>
                  <a:srgbClr val="000000"/>
                </a:solidFill>
                <a:latin typeface="Calibri"/>
                <a:cs typeface="Calibri"/>
              </a:rPr>
              <a:t> </a:t>
            </a:r>
            <a:r>
              <a:rPr lang="en-US" altLang="zh-CN" sz="2400" dirty="0">
                <a:solidFill>
                  <a:srgbClr val="000000"/>
                </a:solidFill>
                <a:latin typeface="Calibri"/>
                <a:ea typeface="Calibri"/>
              </a:rPr>
              <a:t>nhiễm</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KSTSR</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thấp</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(0-1/1000</a:t>
            </a:r>
            <a:r>
              <a:rPr lang="en-US" altLang="zh-CN" sz="2400" spc="-90" dirty="0">
                <a:solidFill>
                  <a:srgbClr val="000000"/>
                </a:solidFill>
                <a:latin typeface="Calibri"/>
                <a:cs typeface="Calibri"/>
              </a:rPr>
              <a:t> </a:t>
            </a:r>
            <a:r>
              <a:rPr lang="en-US" altLang="zh-CN" sz="2400" dirty="0">
                <a:solidFill>
                  <a:srgbClr val="000000"/>
                </a:solidFill>
                <a:latin typeface="Calibri"/>
                <a:ea typeface="Calibri"/>
              </a:rPr>
              <a:t>dân)</a:t>
            </a:r>
            <a:r>
              <a:rPr lang="en-US" altLang="zh-CN" sz="2400" dirty="0">
                <a:solidFill>
                  <a:srgbClr val="000000"/>
                </a:solidFill>
                <a:latin typeface="Calibri"/>
                <a:cs typeface="Calibri"/>
              </a:rPr>
              <a:t> </a:t>
            </a:r>
            <a:r>
              <a:t/>
            </a:r>
            <a:br/>
            <a:r>
              <a:rPr lang="en-US" altLang="zh-CN" sz="2400" dirty="0">
                <a:solidFill>
                  <a:srgbClr val="000000"/>
                </a:solidFill>
                <a:latin typeface="Courier New"/>
                <a:ea typeface="Courier New"/>
              </a:rPr>
              <a:t>o</a:t>
            </a:r>
            <a:r>
              <a:rPr lang="en-US" altLang="zh-CN" sz="2400" spc="-220" dirty="0">
                <a:solidFill>
                  <a:srgbClr val="000000"/>
                </a:solidFill>
                <a:latin typeface="Courier New"/>
                <a:cs typeface="Courier New"/>
              </a:rPr>
              <a:t> </a:t>
            </a:r>
            <a:r>
              <a:rPr lang="en-US" altLang="zh-CN" sz="2400" dirty="0">
                <a:solidFill>
                  <a:srgbClr val="000000"/>
                </a:solidFill>
                <a:latin typeface="Calibri"/>
                <a:ea typeface="Calibri"/>
              </a:rPr>
              <a:t>2016:</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4161</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ca</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xác</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định</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sốt</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2</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trường</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hợp</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tử</a:t>
            </a:r>
            <a:r>
              <a:rPr lang="en-US" altLang="zh-CN" sz="2400" spc="-85" dirty="0">
                <a:solidFill>
                  <a:srgbClr val="000000"/>
                </a:solidFill>
                <a:latin typeface="Calibri"/>
                <a:cs typeface="Calibri"/>
              </a:rPr>
              <a:t> </a:t>
            </a:r>
            <a:r>
              <a:rPr lang="en-US" altLang="zh-CN" sz="2400" dirty="0">
                <a:solidFill>
                  <a:srgbClr val="000000"/>
                </a:solidFill>
                <a:latin typeface="Calibri"/>
                <a:ea typeface="Calibri"/>
              </a:rPr>
              <a:t>vong</a:t>
            </a:r>
          </a:p>
          <a:p>
            <a:pPr>
              <a:lnSpc>
                <a:spcPts val="1000"/>
              </a:lnSpc>
            </a:pPr>
            <a:endParaRPr lang="en-US" dirty="0" smtClean="0"/>
          </a:p>
          <a:p>
            <a:pPr>
              <a:lnSpc>
                <a:spcPts val="1000"/>
              </a:lnSpc>
            </a:pPr>
            <a:endParaRPr lang="en-US" dirty="0" smtClean="0"/>
          </a:p>
          <a:p>
            <a:pPr>
              <a:lnSpc>
                <a:spcPts val="1114"/>
              </a:lnSpc>
            </a:pPr>
            <a:endParaRPr lang="en-US" dirty="0" smtClean="0"/>
          </a:p>
          <a:p>
            <a:pPr marL="0">
              <a:lnSpc>
                <a:spcPct val="101666"/>
              </a:lnSpc>
            </a:pPr>
            <a:r>
              <a:rPr lang="en-US" altLang="zh-CN" sz="2400" dirty="0">
                <a:solidFill>
                  <a:srgbClr val="000000"/>
                </a:solidFill>
                <a:latin typeface="Arial"/>
                <a:ea typeface="Arial"/>
              </a:rPr>
              <a:t>•</a:t>
            </a:r>
            <a:r>
              <a:rPr lang="en-US" altLang="zh-CN" sz="2400" spc="25" dirty="0">
                <a:solidFill>
                  <a:srgbClr val="000000"/>
                </a:solidFill>
                <a:latin typeface="Arial"/>
                <a:cs typeface="Arial"/>
              </a:rPr>
              <a:t>  </a:t>
            </a:r>
            <a:r>
              <a:rPr lang="en-US" altLang="zh-CN" sz="2400" i="1" dirty="0">
                <a:solidFill>
                  <a:srgbClr val="000000"/>
                </a:solidFill>
                <a:latin typeface="Calibri"/>
                <a:ea typeface="Calibri"/>
              </a:rPr>
              <a:t>Anopheles</a:t>
            </a:r>
            <a:r>
              <a:rPr lang="en-US" altLang="zh-CN" sz="2400" i="1" spc="30" dirty="0">
                <a:solidFill>
                  <a:srgbClr val="000000"/>
                </a:solidFill>
                <a:latin typeface="Calibri"/>
                <a:cs typeface="Calibri"/>
              </a:rPr>
              <a:t> </a:t>
            </a:r>
            <a:r>
              <a:rPr lang="en-US" altLang="zh-CN" sz="2400" dirty="0">
                <a:solidFill>
                  <a:srgbClr val="000000"/>
                </a:solidFill>
                <a:latin typeface="Calibri"/>
                <a:ea typeface="Calibri"/>
              </a:rPr>
              <a:t>sống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trong</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nhà,</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đốt</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người</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từ</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chiều</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tối</a:t>
            </a:r>
            <a:r>
              <a:rPr lang="en-US" altLang="zh-CN" sz="2400" spc="20" dirty="0">
                <a:solidFill>
                  <a:srgbClr val="000000"/>
                </a:solidFill>
                <a:latin typeface="Calibri"/>
                <a:cs typeface="Calibri"/>
              </a:rPr>
              <a:t> </a:t>
            </a:r>
            <a:r>
              <a:rPr lang="en-US" altLang="zh-CN" sz="2400" dirty="0">
                <a:solidFill>
                  <a:srgbClr val="000000"/>
                </a:solidFill>
                <a:latin typeface="Calibri"/>
                <a:ea typeface="Calibri"/>
              </a:rPr>
              <a:t>đến</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mờ</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sáng</a:t>
            </a:r>
            <a:r>
              <a:rPr lang="en-US" altLang="zh-CN" sz="2400" dirty="0">
                <a:solidFill>
                  <a:srgbClr val="000000"/>
                </a:solidFill>
                <a:latin typeface="Arial"/>
                <a:ea typeface="Arial"/>
              </a:rPr>
              <a:t>,</a:t>
            </a:r>
            <a:r>
              <a:rPr lang="en-US" altLang="zh-CN" sz="2400" spc="30" dirty="0">
                <a:solidFill>
                  <a:srgbClr val="000000"/>
                </a:solidFill>
                <a:latin typeface="Arial"/>
                <a:cs typeface="Arial"/>
              </a:rPr>
              <a:t> </a:t>
            </a:r>
            <a:r>
              <a:rPr lang="en-US" altLang="zh-CN" sz="2400" dirty="0">
                <a:solidFill>
                  <a:srgbClr val="000000"/>
                </a:solidFill>
                <a:latin typeface="Calibri"/>
                <a:ea typeface="Calibri"/>
              </a:rPr>
              <a:t>sinh</a:t>
            </a:r>
            <a:r>
              <a:rPr lang="en-US" altLang="zh-CN" sz="2400" spc="25" dirty="0">
                <a:solidFill>
                  <a:srgbClr val="000000"/>
                </a:solidFill>
                <a:latin typeface="Calibri"/>
                <a:cs typeface="Calibri"/>
              </a:rPr>
              <a:t> </a:t>
            </a:r>
            <a:r>
              <a:rPr lang="en-US" altLang="zh-CN" sz="2400" dirty="0">
                <a:solidFill>
                  <a:srgbClr val="000000"/>
                </a:solidFill>
                <a:latin typeface="Calibri"/>
                <a:ea typeface="Calibri"/>
              </a:rPr>
              <a:t>sản</a:t>
            </a:r>
            <a:r>
              <a:rPr lang="en-US" altLang="zh-CN" sz="2400" spc="20" dirty="0">
                <a:solidFill>
                  <a:srgbClr val="000000"/>
                </a:solidFill>
                <a:latin typeface="Calibri"/>
                <a:cs typeface="Calibri"/>
              </a:rPr>
              <a:t> </a:t>
            </a:r>
            <a:r>
              <a:rPr lang="en-US" altLang="zh-CN" sz="2400" dirty="0">
                <a:solidFill>
                  <a:srgbClr val="000000"/>
                </a:solidFill>
                <a:latin typeface="Arial"/>
                <a:ea typeface="Arial"/>
              </a:rPr>
              <a:t>nhiều</a:t>
            </a:r>
          </a:p>
          <a:p>
            <a:pPr>
              <a:lnSpc>
                <a:spcPts val="1460"/>
              </a:lnSpc>
            </a:pPr>
            <a:endParaRPr lang="en-US" dirty="0" smtClean="0"/>
          </a:p>
          <a:p>
            <a:pPr marL="0" indent="342900">
              <a:lnSpc>
                <a:spcPct val="101666"/>
              </a:lnSpc>
            </a:pPr>
            <a:r>
              <a:rPr lang="en-US" altLang="zh-CN" sz="2400" dirty="0">
                <a:solidFill>
                  <a:srgbClr val="000000"/>
                </a:solidFill>
                <a:latin typeface="Calibri"/>
                <a:ea typeface="Calibri"/>
              </a:rPr>
              <a:t>vào</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mùa</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mưa</a:t>
            </a:r>
            <a:r>
              <a:rPr lang="en-US" altLang="zh-CN" sz="2400" spc="30" dirty="0">
                <a:solidFill>
                  <a:srgbClr val="000000"/>
                </a:solidFill>
                <a:latin typeface="Calibri"/>
                <a:cs typeface="Calibri"/>
              </a:rPr>
              <a:t> </a:t>
            </a:r>
            <a:r>
              <a:rPr lang="en-US" altLang="zh-CN" sz="2400" dirty="0">
                <a:solidFill>
                  <a:srgbClr val="000000"/>
                </a:solidFill>
                <a:latin typeface="Wingdings"/>
                <a:ea typeface="Wingdings"/>
              </a:rPr>
              <a:t>à</a:t>
            </a:r>
            <a:r>
              <a:rPr lang="en-US" altLang="zh-CN" sz="2400" dirty="0">
                <a:solidFill>
                  <a:srgbClr val="000000"/>
                </a:solidFill>
                <a:latin typeface="Calibri"/>
                <a:ea typeface="Calibri"/>
              </a:rPr>
              <a:t>sốt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rét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tăng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từ</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tháng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4</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tháng</a:t>
            </a:r>
            <a:r>
              <a:rPr lang="en-US" altLang="zh-CN" sz="2400" spc="30" dirty="0">
                <a:solidFill>
                  <a:srgbClr val="000000"/>
                </a:solidFill>
                <a:latin typeface="Calibri"/>
                <a:cs typeface="Calibri"/>
              </a:rPr>
              <a:t> </a:t>
            </a:r>
            <a:r>
              <a:rPr lang="en-US" altLang="zh-CN" sz="2400" dirty="0">
                <a:solidFill>
                  <a:srgbClr val="000000"/>
                </a:solidFill>
                <a:latin typeface="Calibri"/>
                <a:ea typeface="Calibri"/>
              </a:rPr>
              <a:t>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1"/>
          <p:cNvPicPr>
            <a:picLocks noChangeAspect="1"/>
          </p:cNvPicPr>
          <p:nvPr/>
        </p:nvPicPr>
        <p:blipFill>
          <a:blip r:embed="rId3"/>
          <a:stretch>
            <a:fillRect/>
          </a:stretch>
        </p:blipFill>
        <p:spPr>
          <a:xfrm>
            <a:off x="9037320" y="160020"/>
            <a:ext cx="2575560" cy="1546860"/>
          </a:xfrm>
          <a:prstGeom prst="rect">
            <a:avLst/>
          </a:prstGeom>
        </p:spPr>
      </p:pic>
      <p:pic>
        <p:nvPicPr>
          <p:cNvPr id="42" name="Picture 42"/>
          <p:cNvPicPr>
            <a:picLocks noChangeAspect="1"/>
          </p:cNvPicPr>
          <p:nvPr/>
        </p:nvPicPr>
        <p:blipFill>
          <a:blip r:embed="rId4"/>
          <a:stretch>
            <a:fillRect/>
          </a:stretch>
        </p:blipFill>
        <p:spPr>
          <a:xfrm>
            <a:off x="220979" y="144780"/>
            <a:ext cx="746760" cy="670560"/>
          </a:xfrm>
          <a:prstGeom prst="rect">
            <a:avLst/>
          </a:prstGeom>
        </p:spPr>
      </p:pic>
      <p:sp>
        <p:nvSpPr>
          <p:cNvPr id="2" name="TextBox 42"/>
          <p:cNvSpPr txBox="1"/>
          <p:nvPr/>
        </p:nvSpPr>
        <p:spPr>
          <a:xfrm>
            <a:off x="4527550" y="705313"/>
            <a:ext cx="3261948" cy="575627"/>
          </a:xfrm>
          <a:prstGeom prst="rect">
            <a:avLst/>
          </a:prstGeom>
          <a:noFill/>
        </p:spPr>
        <p:txBody>
          <a:bodyPr wrap="square" lIns="0" tIns="0" rIns="0" bIns="0" rtlCol="0">
            <a:spAutoFit/>
          </a:bodyPr>
          <a:lstStyle/>
          <a:p>
            <a:pPr marL="0">
              <a:lnSpc>
                <a:spcPct val="102083"/>
              </a:lnSpc>
            </a:pPr>
            <a:r>
              <a:rPr lang="en-US" altLang="zh-CN" sz="3700" b="1" dirty="0">
                <a:solidFill>
                  <a:srgbClr val="FE0000"/>
                </a:solidFill>
                <a:latin typeface="Calibri"/>
                <a:ea typeface="Calibri"/>
              </a:rPr>
              <a:t>SINH</a:t>
            </a:r>
            <a:r>
              <a:rPr lang="en-US" altLang="zh-CN" sz="3700" b="1" dirty="0">
                <a:solidFill>
                  <a:srgbClr val="FE0000"/>
                </a:solidFill>
                <a:latin typeface="Calibri"/>
                <a:cs typeface="Calibri"/>
              </a:rPr>
              <a:t> </a:t>
            </a:r>
            <a:r>
              <a:rPr lang="en-US" altLang="zh-CN" sz="3700" b="1" dirty="0">
                <a:solidFill>
                  <a:srgbClr val="FE0000"/>
                </a:solidFill>
                <a:latin typeface="Calibri"/>
                <a:ea typeface="Calibri"/>
              </a:rPr>
              <a:t>BỆNH</a:t>
            </a:r>
            <a:r>
              <a:rPr lang="en-US" altLang="zh-CN" sz="3700" b="1" spc="50" dirty="0">
                <a:solidFill>
                  <a:srgbClr val="FE0000"/>
                </a:solidFill>
                <a:latin typeface="Calibri"/>
                <a:cs typeface="Calibri"/>
              </a:rPr>
              <a:t> </a:t>
            </a:r>
            <a:r>
              <a:rPr lang="en-US" altLang="zh-CN" sz="3700" b="1" dirty="0">
                <a:solidFill>
                  <a:srgbClr val="FE0000"/>
                </a:solidFill>
                <a:latin typeface="Calibri"/>
                <a:ea typeface="Calibri"/>
              </a:rPr>
              <a:t>HỌC</a:t>
            </a:r>
          </a:p>
        </p:txBody>
      </p:sp>
      <p:sp>
        <p:nvSpPr>
          <p:cNvPr id="43" name="TextBox 43"/>
          <p:cNvSpPr txBox="1"/>
          <p:nvPr/>
        </p:nvSpPr>
        <p:spPr>
          <a:xfrm>
            <a:off x="443482" y="1657457"/>
            <a:ext cx="11169397" cy="4984250"/>
          </a:xfrm>
          <a:prstGeom prst="rect">
            <a:avLst/>
          </a:prstGeom>
          <a:noFill/>
        </p:spPr>
        <p:txBody>
          <a:bodyPr wrap="square" lIns="0" tIns="0" rIns="0" bIns="0" rtlCol="0">
            <a:spAutoFit/>
          </a:bodyPr>
          <a:lstStyle/>
          <a:p>
            <a:pPr marL="0">
              <a:lnSpc>
                <a:spcPct val="101666"/>
              </a:lnSpc>
            </a:pPr>
            <a:r>
              <a:rPr lang="en-US" altLang="zh-CN" sz="2400" b="1" i="1" spc="-34" dirty="0">
                <a:solidFill>
                  <a:srgbClr val="FE0000"/>
                </a:solidFill>
                <a:latin typeface="Calibri"/>
                <a:ea typeface="Calibri"/>
              </a:rPr>
              <a:t>P.</a:t>
            </a:r>
            <a:r>
              <a:rPr lang="en-US" altLang="zh-CN" sz="2400" b="1" i="1" spc="-30" dirty="0">
                <a:solidFill>
                  <a:srgbClr val="FE0000"/>
                </a:solidFill>
                <a:latin typeface="Calibri"/>
                <a:cs typeface="Calibri"/>
              </a:rPr>
              <a:t> </a:t>
            </a:r>
            <a:r>
              <a:rPr lang="en-US" altLang="zh-CN" sz="2400" b="1" i="1" spc="-50" dirty="0">
                <a:solidFill>
                  <a:srgbClr val="FE0000"/>
                </a:solidFill>
                <a:latin typeface="Calibri"/>
                <a:ea typeface="Calibri"/>
              </a:rPr>
              <a:t>FALCIPARUM</a:t>
            </a:r>
          </a:p>
          <a:p>
            <a:pPr>
              <a:lnSpc>
                <a:spcPts val="1485"/>
              </a:lnSpc>
            </a:pPr>
            <a:endParaRPr lang="en-US" dirty="0" smtClean="0"/>
          </a:p>
          <a:p>
            <a:pPr hangingPunct="0">
              <a:lnSpc>
                <a:spcPct val="149166"/>
              </a:lnSpc>
            </a:pPr>
            <a:r>
              <a:rPr lang="en-US" altLang="zh-CN" sz="2400" dirty="0">
                <a:solidFill>
                  <a:srgbClr val="FE0000"/>
                </a:solidFill>
                <a:latin typeface="Arial"/>
                <a:ea typeface="Arial"/>
              </a:rPr>
              <a:t>•</a:t>
            </a:r>
            <a:r>
              <a:rPr lang="en-US" altLang="zh-CN" sz="2400" dirty="0">
                <a:solidFill>
                  <a:srgbClr val="FE0000"/>
                </a:solidFill>
                <a:latin typeface="Arial"/>
                <a:cs typeface="Arial"/>
              </a:rPr>
              <a:t> </a:t>
            </a:r>
            <a:r>
              <a:rPr lang="en-US" altLang="zh-CN" sz="2400" b="1" dirty="0">
                <a:solidFill>
                  <a:srgbClr val="FE0000"/>
                </a:solidFill>
                <a:latin typeface="Calibri"/>
                <a:ea typeface="Calibri"/>
              </a:rPr>
              <a:t>Lắng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đọng</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(sequestration):</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kết</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dính</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vào</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tế</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bào</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nội</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mạc</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vi</a:t>
            </a:r>
            <a:r>
              <a:rPr lang="en-US" altLang="zh-CN" sz="2400" b="1" dirty="0">
                <a:solidFill>
                  <a:srgbClr val="FE0000"/>
                </a:solidFill>
                <a:latin typeface="Calibri"/>
                <a:cs typeface="Calibri"/>
              </a:rPr>
              <a:t> </a:t>
            </a:r>
            <a:r>
              <a:rPr lang="en-US" altLang="zh-CN" sz="2400" b="1" dirty="0">
                <a:solidFill>
                  <a:srgbClr val="FE0000"/>
                </a:solidFill>
                <a:latin typeface="Calibri"/>
                <a:ea typeface="Calibri"/>
              </a:rPr>
              <a:t>mạch</a:t>
            </a:r>
            <a:r>
              <a:rPr lang="en-US" altLang="zh-CN" sz="2400" b="1" spc="15" dirty="0">
                <a:solidFill>
                  <a:srgbClr val="FE0000"/>
                </a:solidFill>
                <a:latin typeface="Calibri"/>
                <a:cs typeface="Calibri"/>
              </a:rPr>
              <a:t> </a:t>
            </a:r>
            <a:r>
              <a:rPr lang="en-US" altLang="zh-CN" sz="2400" b="1" dirty="0">
                <a:solidFill>
                  <a:srgbClr val="FE0000"/>
                </a:solidFill>
                <a:latin typeface="Calibri"/>
                <a:ea typeface="Calibri"/>
              </a:rPr>
              <a:t>máu</a:t>
            </a:r>
            <a:r>
              <a:rPr lang="en-US" altLang="zh-CN" sz="2400" b="1" dirty="0">
                <a:solidFill>
                  <a:srgbClr val="FE0000"/>
                </a:solidFill>
                <a:latin typeface="Calibri"/>
                <a:cs typeface="Calibri"/>
              </a:rPr>
              <a:t> </a:t>
            </a:r>
            <a:r>
              <a:t/>
            </a:r>
            <a:b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HC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bị</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ký</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sinh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giảm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khả</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năng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biến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tăng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kết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dính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với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HC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bình</a:t>
            </a:r>
            <a:r>
              <a:rPr lang="en-US" altLang="zh-CN" sz="2400" spc="120" dirty="0">
                <a:solidFill>
                  <a:srgbClr val="000000"/>
                </a:solidFill>
                <a:latin typeface="Calibri"/>
                <a:cs typeface="Calibri"/>
              </a:rPr>
              <a:t> </a:t>
            </a:r>
            <a:r>
              <a:rPr lang="en-US" altLang="zh-CN" sz="2400">
                <a:solidFill>
                  <a:srgbClr val="000000"/>
                </a:solidFill>
                <a:latin typeface="Calibri"/>
                <a:ea typeface="Calibri"/>
              </a:rPr>
              <a:t>thường</a:t>
            </a:r>
            <a:r>
              <a:rPr lang="en-US" altLang="zh-CN" sz="2400">
                <a:solidFill>
                  <a:srgbClr val="000000"/>
                </a:solidFill>
                <a:latin typeface="Calibri"/>
                <a:cs typeface="Calibri"/>
              </a:rPr>
              <a:t> </a:t>
            </a:r>
            <a:endParaRPr lang="en-US" altLang="zh-CN" sz="2400" smtClean="0">
              <a:solidFill>
                <a:srgbClr val="000000"/>
              </a:solidFill>
              <a:latin typeface="Calibri"/>
              <a:cs typeface="Calibri"/>
            </a:endParaRPr>
          </a:p>
          <a:p>
            <a:pPr hangingPunct="0">
              <a:lnSpc>
                <a:spcPct val="149166"/>
              </a:lnSpc>
            </a:pPr>
            <a:r>
              <a:rPr lang="en-US" altLang="zh-CN" sz="2400" smtClean="0">
                <a:solidFill>
                  <a:srgbClr val="000000"/>
                </a:solidFill>
                <a:latin typeface="Courier New"/>
                <a:ea typeface="Courier New"/>
              </a:rPr>
              <a:t>o</a:t>
            </a:r>
            <a:r>
              <a:rPr lang="en-US" altLang="zh-CN" sz="2400" smtClean="0">
                <a:solidFill>
                  <a:srgbClr val="000000"/>
                </a:solidFill>
                <a:latin typeface="Calibri"/>
                <a:ea typeface="Calibri"/>
              </a:rPr>
              <a:t>Tăng</a:t>
            </a:r>
            <a:r>
              <a:rPr lang="en-US" altLang="zh-CN" sz="2400" smtClean="0">
                <a:solidFill>
                  <a:srgbClr val="000000"/>
                </a:solidFill>
                <a:latin typeface="Calibri"/>
                <a:cs typeface="Calibri"/>
              </a:rPr>
              <a:t> </a:t>
            </a:r>
            <a:r>
              <a:rPr lang="en-US" altLang="zh-CN" sz="2400" dirty="0">
                <a:solidFill>
                  <a:srgbClr val="000000"/>
                </a:solidFill>
                <a:latin typeface="Calibri"/>
                <a:ea typeface="Calibri"/>
              </a:rPr>
              <a:t>kết</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tụ</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tiểu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cầu,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monocyte</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và</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đại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thực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bào</a:t>
            </a:r>
            <a:r>
              <a:rPr lang="en-US" altLang="zh-CN" sz="2400">
                <a:solidFill>
                  <a:srgbClr val="000000"/>
                </a:solidFill>
                <a:latin typeface="Calibri"/>
                <a:ea typeface="Calibri"/>
              </a:rPr>
              <a:t>,</a:t>
            </a:r>
            <a:r>
              <a:rPr lang="en-US" altLang="zh-CN" sz="2400" spc="-150">
                <a:solidFill>
                  <a:srgbClr val="000000"/>
                </a:solidFill>
                <a:latin typeface="Calibri"/>
                <a:cs typeface="Calibri"/>
              </a:rPr>
              <a:t> </a:t>
            </a:r>
            <a:r>
              <a:rPr lang="en-US" altLang="zh-CN" sz="2400" smtClean="0">
                <a:solidFill>
                  <a:srgbClr val="000000"/>
                </a:solidFill>
                <a:latin typeface="Calibri"/>
                <a:ea typeface="Calibri"/>
              </a:rPr>
              <a:t>thrombin (</a:t>
            </a:r>
            <a:r>
              <a:rPr lang="en-US" sz="2400"/>
              <a:t>Mảnh vỡ </a:t>
            </a:r>
            <a:r>
              <a:rPr lang="en-US" sz="2400"/>
              <a:t>của </a:t>
            </a:r>
            <a:r>
              <a:rPr lang="en-US" sz="2400" smtClean="0"/>
              <a:t>thrombin)</a:t>
            </a:r>
            <a:endParaRPr lang="vi-VN" sz="2400"/>
          </a:p>
          <a:p>
            <a:pPr marL="0" hangingPunct="0">
              <a:lnSpc>
                <a:spcPct val="149166"/>
              </a:lnSpc>
            </a:pPr>
            <a:endParaRPr lang="en-US" altLang="zh-CN" sz="2400" dirty="0">
              <a:solidFill>
                <a:srgbClr val="000000"/>
              </a:solidFill>
              <a:latin typeface="Calibri"/>
              <a:ea typeface="Calibri"/>
            </a:endParaRPr>
          </a:p>
          <a:p>
            <a:pPr>
              <a:lnSpc>
                <a:spcPts val="1200"/>
              </a:lnSpc>
            </a:pPr>
            <a:endParaRPr lang="en-US" dirty="0" smtClean="0"/>
          </a:p>
          <a:p>
            <a:pPr marL="0">
              <a:lnSpc>
                <a:spcPct val="101666"/>
              </a:lnSpc>
            </a:pPr>
            <a:r>
              <a:rPr lang="en-US" altLang="zh-CN" sz="2350" spc="120" dirty="0">
                <a:solidFill>
                  <a:srgbClr val="FE0000"/>
                </a:solidFill>
                <a:latin typeface="Wingdings"/>
                <a:ea typeface="Wingdings"/>
              </a:rPr>
              <a:t>à</a:t>
            </a:r>
            <a:r>
              <a:rPr lang="en-US" altLang="zh-CN" sz="2400" b="1" spc="69" dirty="0">
                <a:solidFill>
                  <a:srgbClr val="FE0000"/>
                </a:solidFill>
                <a:latin typeface="Calibri"/>
                <a:ea typeface="Calibri"/>
              </a:rPr>
              <a:t>Hậu</a:t>
            </a:r>
            <a:r>
              <a:rPr lang="en-US" altLang="zh-CN" sz="2400" b="1" spc="-5" dirty="0">
                <a:solidFill>
                  <a:srgbClr val="FE0000"/>
                </a:solidFill>
                <a:latin typeface="Calibri"/>
                <a:cs typeface="Calibri"/>
              </a:rPr>
              <a:t> </a:t>
            </a:r>
            <a:r>
              <a:rPr lang="en-US" altLang="zh-CN" sz="2400" b="1" spc="69" dirty="0">
                <a:solidFill>
                  <a:srgbClr val="FE0000"/>
                </a:solidFill>
                <a:latin typeface="Calibri"/>
                <a:ea typeface="Calibri"/>
              </a:rPr>
              <a:t>quả</a:t>
            </a:r>
            <a:r>
              <a:rPr lang="en-US" altLang="zh-CN" sz="2400" b="1" spc="34" dirty="0">
                <a:solidFill>
                  <a:srgbClr val="FE0000"/>
                </a:solidFill>
                <a:latin typeface="Calibri"/>
                <a:ea typeface="Calibri"/>
              </a:rPr>
              <a:t>:</a:t>
            </a:r>
          </a:p>
          <a:p>
            <a:pPr>
              <a:lnSpc>
                <a:spcPts val="1364"/>
              </a:lnSpc>
            </a:pPr>
            <a:endParaRPr lang="en-US" dirty="0" smtClean="0"/>
          </a:p>
          <a:p>
            <a:pPr marL="0">
              <a:lnSpc>
                <a:spcPct val="104166"/>
              </a:lnSpc>
            </a:pPr>
            <a:r>
              <a:rPr lang="en-US" altLang="zh-CN" sz="2400" dirty="0">
                <a:solidFill>
                  <a:srgbClr val="000000"/>
                </a:solidFill>
                <a:latin typeface="Courier New"/>
                <a:ea typeface="Courier New"/>
              </a:rPr>
              <a:t>o</a:t>
            </a:r>
            <a:r>
              <a:rPr lang="en-US" altLang="zh-CN" sz="2400" dirty="0">
                <a:solidFill>
                  <a:srgbClr val="000000"/>
                </a:solidFill>
                <a:latin typeface="Calibri"/>
                <a:ea typeface="Calibri"/>
              </a:rPr>
              <a:t>Tắc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nghẽn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vi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mạch</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máu</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các</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cơ</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quan: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tim,</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phổi,</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thận,</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da,</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tuỷ</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xương,</a:t>
            </a:r>
            <a:r>
              <a:rPr lang="en-US" altLang="zh-CN" sz="2400" dirty="0">
                <a:solidFill>
                  <a:srgbClr val="000000"/>
                </a:solidFill>
                <a:latin typeface="Calibri"/>
                <a:cs typeface="Calibri"/>
              </a:rPr>
              <a:t> </a:t>
            </a:r>
            <a:r>
              <a:rPr lang="en-US" altLang="zh-CN" sz="2400" dirty="0">
                <a:solidFill>
                  <a:srgbClr val="000000"/>
                </a:solidFill>
                <a:latin typeface="Calibri"/>
                <a:ea typeface="Calibri"/>
              </a:rPr>
              <a:t>nhau</a:t>
            </a:r>
            <a:r>
              <a:rPr lang="en-US" altLang="zh-CN" sz="2400" spc="44" dirty="0">
                <a:solidFill>
                  <a:srgbClr val="000000"/>
                </a:solidFill>
                <a:latin typeface="Calibri"/>
                <a:cs typeface="Calibri"/>
              </a:rPr>
              <a:t> </a:t>
            </a:r>
            <a:r>
              <a:rPr lang="en-US" altLang="zh-CN" sz="2400" dirty="0">
                <a:solidFill>
                  <a:srgbClr val="000000"/>
                </a:solidFill>
                <a:latin typeface="Calibri"/>
                <a:ea typeface="Calibri"/>
              </a:rPr>
              <a:t>thai</a:t>
            </a:r>
          </a:p>
          <a:p>
            <a:pPr>
              <a:lnSpc>
                <a:spcPts val="1414"/>
              </a:lnSpc>
            </a:pPr>
            <a:endParaRPr lang="en-US" dirty="0" smtClean="0"/>
          </a:p>
          <a:p>
            <a:pPr marL="0" indent="914400">
              <a:lnSpc>
                <a:spcPct val="101666"/>
              </a:lnSpc>
            </a:pPr>
            <a:r>
              <a:rPr lang="en-US" altLang="zh-CN" sz="2400" spc="55" dirty="0">
                <a:solidFill>
                  <a:srgbClr val="000000"/>
                </a:solidFill>
                <a:latin typeface="Wingdings"/>
                <a:ea typeface="Wingdings"/>
              </a:rPr>
              <a:t>à</a:t>
            </a:r>
            <a:r>
              <a:rPr lang="en-US" altLang="zh-CN" sz="2400" b="1" spc="25" dirty="0">
                <a:solidFill>
                  <a:srgbClr val="FE0000"/>
                </a:solidFill>
                <a:latin typeface="Calibri"/>
                <a:ea typeface="Calibri"/>
              </a:rPr>
              <a:t>toan</a:t>
            </a:r>
            <a:r>
              <a:rPr lang="en-US" altLang="zh-CN" sz="2400" b="1" spc="10" dirty="0">
                <a:solidFill>
                  <a:srgbClr val="FE0000"/>
                </a:solidFill>
                <a:latin typeface="Calibri"/>
                <a:cs typeface="Calibri"/>
              </a:rPr>
              <a:t> </a:t>
            </a:r>
            <a:r>
              <a:rPr lang="en-US" altLang="zh-CN" sz="2400" b="1" spc="30" dirty="0">
                <a:solidFill>
                  <a:srgbClr val="FE0000"/>
                </a:solidFill>
                <a:latin typeface="Calibri"/>
                <a:ea typeface="Calibri"/>
              </a:rPr>
              <a:t>chuyển</a:t>
            </a:r>
            <a:r>
              <a:rPr lang="en-US" altLang="zh-CN" sz="2400" b="1" spc="15" dirty="0">
                <a:solidFill>
                  <a:srgbClr val="FE0000"/>
                </a:solidFill>
                <a:latin typeface="Calibri"/>
                <a:cs typeface="Calibri"/>
              </a:rPr>
              <a:t> </a:t>
            </a:r>
            <a:r>
              <a:rPr lang="en-US" altLang="zh-CN" sz="2400" b="1" spc="34" dirty="0">
                <a:solidFill>
                  <a:srgbClr val="FE0000"/>
                </a:solidFill>
                <a:latin typeface="Calibri"/>
                <a:ea typeface="Calibri"/>
              </a:rPr>
              <a:t>hoá</a:t>
            </a:r>
          </a:p>
          <a:p>
            <a:pPr>
              <a:lnSpc>
                <a:spcPts val="1364"/>
              </a:lnSpc>
            </a:pPr>
            <a:endParaRPr lang="en-US" dirty="0" smtClean="0"/>
          </a:p>
          <a:p>
            <a:pPr marL="0">
              <a:lnSpc>
                <a:spcPct val="104166"/>
              </a:lnSpc>
            </a:pPr>
            <a:r>
              <a:rPr lang="en-US" altLang="zh-CN" sz="2400" smtClean="0">
                <a:solidFill>
                  <a:srgbClr val="000000"/>
                </a:solidFill>
                <a:latin typeface="Courier New"/>
                <a:ea typeface="Courier New"/>
              </a:rPr>
              <a:t>o</a:t>
            </a:r>
            <a:r>
              <a:rPr lang="en-US" altLang="zh-CN" sz="2400" i="1" smtClean="0">
                <a:solidFill>
                  <a:srgbClr val="000000"/>
                </a:solidFill>
                <a:latin typeface="Calibri"/>
                <a:ea typeface="Calibri"/>
              </a:rPr>
              <a:t>P.</a:t>
            </a:r>
            <a:r>
              <a:rPr lang="en-US" altLang="zh-CN" sz="2400" i="1" spc="-10" smtClean="0">
                <a:solidFill>
                  <a:srgbClr val="000000"/>
                </a:solidFill>
                <a:latin typeface="Calibri"/>
                <a:cs typeface="Calibri"/>
              </a:rPr>
              <a:t> </a:t>
            </a:r>
            <a:r>
              <a:rPr lang="en-US" altLang="zh-CN" sz="2400" i="1" smtClean="0">
                <a:solidFill>
                  <a:srgbClr val="000000"/>
                </a:solidFill>
                <a:latin typeface="Calibri"/>
                <a:ea typeface="Calibri"/>
              </a:rPr>
              <a:t>falciparum</a:t>
            </a:r>
            <a:r>
              <a:rPr lang="en-US" altLang="zh-CN" sz="2400" i="1" spc="-10" smtClean="0">
                <a:solidFill>
                  <a:srgbClr val="000000"/>
                </a:solidFill>
                <a:latin typeface="Calibri"/>
                <a:cs typeface="Calibri"/>
              </a:rPr>
              <a:t> </a:t>
            </a:r>
            <a:r>
              <a:rPr lang="en-US" altLang="zh-CN" sz="2400" smtClean="0">
                <a:solidFill>
                  <a:srgbClr val="000000"/>
                </a:solidFill>
                <a:latin typeface="Calibri"/>
                <a:ea typeface="Calibri"/>
              </a:rPr>
              <a:t>tránh</a:t>
            </a:r>
            <a:r>
              <a:rPr lang="en-US" altLang="zh-CN" sz="2400" spc="-10" smtClean="0">
                <a:solidFill>
                  <a:srgbClr val="000000"/>
                </a:solidFill>
                <a:latin typeface="Calibri"/>
                <a:cs typeface="Calibri"/>
              </a:rPr>
              <a:t> </a:t>
            </a:r>
            <a:r>
              <a:rPr lang="en-US" altLang="zh-CN" sz="2400" smtClean="0">
                <a:solidFill>
                  <a:srgbClr val="000000"/>
                </a:solidFill>
                <a:latin typeface="Calibri"/>
                <a:ea typeface="Calibri"/>
              </a:rPr>
              <a:t>bị</a:t>
            </a:r>
            <a:r>
              <a:rPr lang="en-US" altLang="zh-CN" sz="2400" spc="-15" smtClean="0">
                <a:solidFill>
                  <a:srgbClr val="000000"/>
                </a:solidFill>
                <a:latin typeface="Calibri"/>
                <a:cs typeface="Calibri"/>
              </a:rPr>
              <a:t> </a:t>
            </a:r>
            <a:r>
              <a:rPr lang="en-US" altLang="zh-CN" sz="2400" smtClean="0">
                <a:solidFill>
                  <a:srgbClr val="000000"/>
                </a:solidFill>
                <a:latin typeface="Calibri"/>
                <a:ea typeface="Calibri"/>
              </a:rPr>
              <a:t>lách</a:t>
            </a:r>
            <a:r>
              <a:rPr lang="en-US" altLang="zh-CN" sz="2400" spc="-10" smtClean="0">
                <a:solidFill>
                  <a:srgbClr val="000000"/>
                </a:solidFill>
                <a:latin typeface="Calibri"/>
                <a:cs typeface="Calibri"/>
              </a:rPr>
              <a:t> </a:t>
            </a:r>
            <a:r>
              <a:rPr lang="en-US" altLang="zh-CN" sz="2400" smtClean="0">
                <a:solidFill>
                  <a:srgbClr val="000000"/>
                </a:solidFill>
                <a:latin typeface="Calibri"/>
                <a:ea typeface="Calibri"/>
              </a:rPr>
              <a:t>bắt</a:t>
            </a:r>
            <a:r>
              <a:rPr lang="en-US" altLang="zh-CN" sz="2400" spc="-10" smtClean="0">
                <a:solidFill>
                  <a:srgbClr val="000000"/>
                </a:solidFill>
                <a:latin typeface="Calibri"/>
                <a:cs typeface="Calibri"/>
              </a:rPr>
              <a:t> </a:t>
            </a:r>
            <a:r>
              <a:rPr lang="en-US" altLang="zh-CN" sz="2400" smtClean="0">
                <a:solidFill>
                  <a:srgbClr val="000000"/>
                </a:solidFill>
                <a:latin typeface="Calibri"/>
                <a:ea typeface="Calibri"/>
              </a:rPr>
              <a:t>giữ,</a:t>
            </a:r>
            <a:r>
              <a:rPr lang="en-US" altLang="zh-CN" sz="2400" spc="-10" smtClean="0">
                <a:solidFill>
                  <a:srgbClr val="000000"/>
                </a:solidFill>
                <a:latin typeface="Calibri"/>
                <a:cs typeface="Calibri"/>
              </a:rPr>
              <a:t> </a:t>
            </a:r>
            <a:r>
              <a:rPr lang="en-US" altLang="zh-CN" sz="2400" smtClean="0">
                <a:solidFill>
                  <a:srgbClr val="000000"/>
                </a:solidFill>
                <a:latin typeface="Calibri"/>
                <a:ea typeface="Calibri"/>
              </a:rPr>
              <a:t>phá</a:t>
            </a:r>
            <a:r>
              <a:rPr lang="en-US" altLang="zh-CN" sz="2400" spc="-15" smtClean="0">
                <a:solidFill>
                  <a:srgbClr val="000000"/>
                </a:solidFill>
                <a:latin typeface="Calibri"/>
                <a:cs typeface="Calibri"/>
              </a:rPr>
              <a:t> </a:t>
            </a:r>
            <a:r>
              <a:rPr lang="en-US" altLang="zh-CN" sz="2400" smtClean="0">
                <a:solidFill>
                  <a:srgbClr val="000000"/>
                </a:solidFill>
                <a:latin typeface="Calibri"/>
                <a:ea typeface="Calibri"/>
              </a:rPr>
              <a:t>huỷ</a:t>
            </a:r>
            <a:r>
              <a:rPr lang="en-US" altLang="zh-CN" sz="2400" spc="-10" smtClean="0">
                <a:solidFill>
                  <a:srgbClr val="000000"/>
                </a:solidFill>
                <a:latin typeface="Calibri"/>
                <a:cs typeface="Calibri"/>
              </a:rPr>
              <a:t> </a:t>
            </a:r>
            <a:r>
              <a:rPr lang="en-US" altLang="zh-CN" sz="2400" smtClean="0">
                <a:solidFill>
                  <a:srgbClr val="000000"/>
                </a:solidFill>
                <a:latin typeface="Calibri"/>
                <a:ea typeface="Calibri"/>
              </a:rPr>
              <a:t>và</a:t>
            </a:r>
            <a:r>
              <a:rPr lang="en-US" altLang="zh-CN" sz="2400" spc="-10" smtClean="0">
                <a:solidFill>
                  <a:srgbClr val="000000"/>
                </a:solidFill>
                <a:latin typeface="Calibri"/>
                <a:cs typeface="Calibri"/>
              </a:rPr>
              <a:t> </a:t>
            </a:r>
            <a:r>
              <a:rPr lang="en-US" altLang="zh-CN" sz="2400" smtClean="0">
                <a:solidFill>
                  <a:srgbClr val="000000"/>
                </a:solidFill>
                <a:latin typeface="Calibri"/>
                <a:ea typeface="Calibri"/>
              </a:rPr>
              <a:t>thuận</a:t>
            </a:r>
            <a:r>
              <a:rPr lang="en-US" altLang="zh-CN" sz="2400" spc="-10" smtClean="0">
                <a:solidFill>
                  <a:srgbClr val="000000"/>
                </a:solidFill>
                <a:latin typeface="Calibri"/>
                <a:cs typeface="Calibri"/>
              </a:rPr>
              <a:t> </a:t>
            </a:r>
            <a:r>
              <a:rPr lang="en-US" altLang="zh-CN" sz="2400" smtClean="0">
                <a:solidFill>
                  <a:srgbClr val="000000"/>
                </a:solidFill>
                <a:latin typeface="Calibri"/>
                <a:ea typeface="Calibri"/>
              </a:rPr>
              <a:t>lợi</a:t>
            </a:r>
            <a:r>
              <a:rPr lang="en-US" altLang="zh-CN" sz="2400" spc="-15" smtClean="0">
                <a:solidFill>
                  <a:srgbClr val="000000"/>
                </a:solidFill>
                <a:latin typeface="Calibri"/>
                <a:cs typeface="Calibri"/>
              </a:rPr>
              <a:t> </a:t>
            </a:r>
            <a:r>
              <a:rPr lang="en-US" altLang="zh-CN" sz="2400" b="1" smtClean="0">
                <a:solidFill>
                  <a:srgbClr val="FE0000"/>
                </a:solidFill>
                <a:latin typeface="Calibri"/>
                <a:ea typeface="Calibri"/>
              </a:rPr>
              <a:t>gia</a:t>
            </a:r>
            <a:r>
              <a:rPr lang="en-US" altLang="zh-CN" sz="2400" b="1" spc="-10" smtClean="0">
                <a:solidFill>
                  <a:srgbClr val="FE0000"/>
                </a:solidFill>
                <a:latin typeface="Calibri"/>
                <a:cs typeface="Calibri"/>
              </a:rPr>
              <a:t> </a:t>
            </a:r>
            <a:r>
              <a:rPr lang="en-US" altLang="zh-CN" sz="2400" b="1" smtClean="0">
                <a:solidFill>
                  <a:srgbClr val="FE0000"/>
                </a:solidFill>
                <a:latin typeface="Calibri"/>
                <a:ea typeface="Calibri"/>
              </a:rPr>
              <a:t>tăng</a:t>
            </a:r>
            <a:r>
              <a:rPr lang="en-US" altLang="zh-CN" sz="2400" b="1" spc="-10" smtClean="0">
                <a:solidFill>
                  <a:srgbClr val="FE0000"/>
                </a:solidFill>
                <a:latin typeface="Calibri"/>
                <a:cs typeface="Calibri"/>
              </a:rPr>
              <a:t> </a:t>
            </a:r>
            <a:r>
              <a:rPr lang="en-US" altLang="zh-CN" sz="2400" b="1" smtClean="0">
                <a:solidFill>
                  <a:srgbClr val="FE0000"/>
                </a:solidFill>
                <a:latin typeface="Calibri"/>
                <a:ea typeface="Calibri"/>
              </a:rPr>
              <a:t>mật</a:t>
            </a:r>
            <a:r>
              <a:rPr lang="en-US" altLang="zh-CN" sz="2400" b="1" spc="-15" smtClean="0">
                <a:solidFill>
                  <a:srgbClr val="FE0000"/>
                </a:solidFill>
                <a:latin typeface="Calibri"/>
                <a:cs typeface="Calibri"/>
              </a:rPr>
              <a:t> </a:t>
            </a:r>
            <a:r>
              <a:rPr lang="en-US" altLang="zh-CN" sz="2400" b="1" smtClean="0">
                <a:solidFill>
                  <a:srgbClr val="FE0000"/>
                </a:solidFill>
                <a:latin typeface="Calibri"/>
                <a:ea typeface="Calibri"/>
              </a:rPr>
              <a:t>độ</a:t>
            </a:r>
            <a:r>
              <a:rPr lang="en-US" altLang="zh-CN" sz="2400" smtClean="0">
                <a:solidFill>
                  <a:srgbClr val="000000"/>
                </a:solidFill>
                <a:latin typeface="Calibri"/>
                <a:ea typeface="Calibri"/>
              </a:rPr>
              <a:t>.</a:t>
            </a:r>
            <a:endParaRPr lang="en-US" altLang="zh-CN" sz="2400" dirty="0">
              <a:solidFill>
                <a:srgbClr val="000000"/>
              </a:solidFill>
              <a:latin typeface="Calibri"/>
              <a:ea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6091</Words>
  <Application>Microsoft Office PowerPoint</Application>
  <PresentationFormat>Widescreen</PresentationFormat>
  <Paragraphs>926</Paragraphs>
  <Slides>51</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宋体</vt:lpstr>
      <vt:lpstr>Arial</vt:lpstr>
      <vt:lpstr>Calibri</vt:lpstr>
      <vt:lpstr>Courier New</vt:lpstr>
      <vt:lpstr>等线</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XuanDieu</cp:lastModifiedBy>
  <cp:revision>19</cp:revision>
  <dcterms:created xsi:type="dcterms:W3CDTF">2011-01-21T15:00:27Z</dcterms:created>
  <dcterms:modified xsi:type="dcterms:W3CDTF">2020-09-25T04:06:05Z</dcterms:modified>
</cp:coreProperties>
</file>