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8" r:id="rId3"/>
    <p:sldId id="260" r:id="rId4"/>
    <p:sldId id="261" r:id="rId5"/>
    <p:sldId id="262" r:id="rId6"/>
    <p:sldId id="284" r:id="rId7"/>
    <p:sldId id="283" r:id="rId8"/>
    <p:sldId id="264" r:id="rId9"/>
    <p:sldId id="265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85" r:id="rId18"/>
    <p:sldId id="275" r:id="rId19"/>
    <p:sldId id="286" r:id="rId20"/>
    <p:sldId id="287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91DD-2B46-4A44-83B4-DB692406898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2C7B-7E4A-47BC-80AC-CCA36969B5A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71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91DD-2B46-4A44-83B4-DB692406898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2C7B-7E4A-47BC-80AC-CCA36969B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7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91DD-2B46-4A44-83B4-DB692406898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2C7B-7E4A-47BC-80AC-CCA36969B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5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91DD-2B46-4A44-83B4-DB692406898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2C7B-7E4A-47BC-80AC-CCA36969B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7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91DD-2B46-4A44-83B4-DB692406898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2C7B-7E4A-47BC-80AC-CCA36969B5A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99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91DD-2B46-4A44-83B4-DB692406898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2C7B-7E4A-47BC-80AC-CCA36969B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7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91DD-2B46-4A44-83B4-DB692406898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2C7B-7E4A-47BC-80AC-CCA36969B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0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91DD-2B46-4A44-83B4-DB692406898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2C7B-7E4A-47BC-80AC-CCA36969B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3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91DD-2B46-4A44-83B4-DB692406898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2C7B-7E4A-47BC-80AC-CCA36969B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1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59691DD-2B46-4A44-83B4-DB692406898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E42C7B-7E4A-47BC-80AC-CCA36969B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0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91DD-2B46-4A44-83B4-DB692406898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2C7B-7E4A-47BC-80AC-CCA36969B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0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59691DD-2B46-4A44-83B4-DB692406898F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5E42C7B-7E4A-47BC-80AC-CCA36969B5A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14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F2F0-E538-40E2-840E-FD0FC20FA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67830"/>
            <a:ext cx="10058400" cy="356616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 err="1">
                <a:solidFill>
                  <a:srgbClr val="FF0000"/>
                </a:solidFill>
              </a:rPr>
              <a:t>Tiếp</a:t>
            </a:r>
            <a:r>
              <a:rPr lang="en-US" sz="6600" dirty="0">
                <a:solidFill>
                  <a:srgbClr val="FF0000"/>
                </a:solidFill>
              </a:rPr>
              <a:t> </a:t>
            </a:r>
            <a:r>
              <a:rPr lang="en-US" sz="6600" dirty="0" err="1">
                <a:solidFill>
                  <a:srgbClr val="FF0000"/>
                </a:solidFill>
              </a:rPr>
              <a:t>cận</a:t>
            </a:r>
            <a:r>
              <a:rPr lang="en-US" sz="6600" dirty="0">
                <a:solidFill>
                  <a:srgbClr val="FF0000"/>
                </a:solidFill>
              </a:rPr>
              <a:t> </a:t>
            </a:r>
            <a:r>
              <a:rPr lang="en-US" sz="6600" dirty="0" err="1">
                <a:solidFill>
                  <a:srgbClr val="FF0000"/>
                </a:solidFill>
              </a:rPr>
              <a:t>bệnh</a:t>
            </a:r>
            <a:r>
              <a:rPr lang="en-US" sz="6600" dirty="0">
                <a:solidFill>
                  <a:srgbClr val="FF0000"/>
                </a:solidFill>
              </a:rPr>
              <a:t> </a:t>
            </a:r>
            <a:r>
              <a:rPr lang="en-US" sz="6600" dirty="0" err="1">
                <a:solidFill>
                  <a:srgbClr val="FF0000"/>
                </a:solidFill>
              </a:rPr>
              <a:t>nhân</a:t>
            </a:r>
            <a:r>
              <a:rPr lang="en-US" sz="6600" dirty="0">
                <a:solidFill>
                  <a:srgbClr val="FF0000"/>
                </a:solidFill>
              </a:rPr>
              <a:t> </a:t>
            </a:r>
            <a:br>
              <a:rPr lang="en-US" sz="6600" dirty="0">
                <a:solidFill>
                  <a:srgbClr val="FF0000"/>
                </a:solidFill>
              </a:rPr>
            </a:br>
            <a:r>
              <a:rPr lang="en-US" sz="6600" dirty="0" err="1">
                <a:solidFill>
                  <a:srgbClr val="FF0000"/>
                </a:solidFill>
              </a:rPr>
              <a:t>sốt</a:t>
            </a:r>
            <a:r>
              <a:rPr lang="en-US" sz="6600" dirty="0">
                <a:solidFill>
                  <a:srgbClr val="FF0000"/>
                </a:solidFill>
              </a:rPr>
              <a:t> </a:t>
            </a:r>
            <a:r>
              <a:rPr lang="en-US" sz="6600" dirty="0" err="1">
                <a:solidFill>
                  <a:srgbClr val="FF0000"/>
                </a:solidFill>
              </a:rPr>
              <a:t>kèm</a:t>
            </a:r>
            <a:r>
              <a:rPr lang="en-US" sz="6600" dirty="0">
                <a:solidFill>
                  <a:srgbClr val="FF0000"/>
                </a:solidFill>
              </a:rPr>
              <a:t> </a:t>
            </a:r>
            <a:r>
              <a:rPr lang="en-US" sz="6600" dirty="0" err="1">
                <a:solidFill>
                  <a:srgbClr val="FF0000"/>
                </a:solidFill>
              </a:rPr>
              <a:t>hội</a:t>
            </a:r>
            <a:r>
              <a:rPr lang="en-US" sz="6600" dirty="0">
                <a:solidFill>
                  <a:srgbClr val="FF0000"/>
                </a:solidFill>
              </a:rPr>
              <a:t> chứng </a:t>
            </a:r>
            <a:r>
              <a:rPr lang="en-US" sz="6600" dirty="0" err="1">
                <a:solidFill>
                  <a:srgbClr val="FF0000"/>
                </a:solidFill>
              </a:rPr>
              <a:t>màng</a:t>
            </a:r>
            <a:r>
              <a:rPr lang="en-US" sz="6600" dirty="0">
                <a:solidFill>
                  <a:srgbClr val="FF0000"/>
                </a:solidFill>
              </a:rPr>
              <a:t> </a:t>
            </a:r>
            <a:r>
              <a:rPr lang="en-US" sz="6600" dirty="0" err="1">
                <a:solidFill>
                  <a:srgbClr val="FF0000"/>
                </a:solidFill>
              </a:rPr>
              <a:t>não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9EF28-2194-4F87-9DD1-E01BFE064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sz="3200" b="1" dirty="0" err="1"/>
              <a:t>Ths</a:t>
            </a:r>
            <a:r>
              <a:rPr lang="en-US" sz="3200" b="1" dirty="0"/>
              <a:t>. Vương Minh Nhựt</a:t>
            </a:r>
          </a:p>
          <a:p>
            <a:pPr algn="r"/>
            <a:r>
              <a:rPr lang="en-US" sz="3200" b="1" dirty="0"/>
              <a:t>TS. </a:t>
            </a:r>
            <a:r>
              <a:rPr lang="en-US" sz="3200" b="1" dirty="0" err="1"/>
              <a:t>Nguyễn</a:t>
            </a:r>
            <a:r>
              <a:rPr lang="en-US" sz="3200" b="1" dirty="0"/>
              <a:t> </a:t>
            </a:r>
            <a:r>
              <a:rPr lang="en-US" sz="3200" b="1" dirty="0" err="1"/>
              <a:t>Văn</a:t>
            </a:r>
            <a:r>
              <a:rPr lang="en-US" sz="3200" b="1" dirty="0"/>
              <a:t> </a:t>
            </a:r>
            <a:r>
              <a:rPr lang="en-US" sz="3200" b="1" dirty="0" err="1"/>
              <a:t>Hảo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23662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959DA-1E66-44AF-8A4B-7E032BBD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43207"/>
          </a:xfrm>
        </p:spPr>
        <p:txBody>
          <a:bodyPr>
            <a:normAutofit/>
          </a:bodyPr>
          <a:lstStyle/>
          <a:p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DFD6-36D1-4225-9A27-614CF1921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" y="1029810"/>
            <a:ext cx="5181600" cy="5043471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vi-VN" sz="2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Tuổi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</a:p>
          <a:p>
            <a:pPr marL="635508" lvl="1" indent="-342900" algn="just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sz="20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Gợi</a:t>
            </a:r>
            <a:r>
              <a:rPr lang="en-US" sz="20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 ý </a:t>
            </a:r>
            <a:r>
              <a:rPr lang="en-US" sz="20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tác</a:t>
            </a:r>
            <a:r>
              <a:rPr lang="en-US" sz="20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nhân</a:t>
            </a:r>
            <a:r>
              <a:rPr lang="en-US" sz="20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 VMN hay </a:t>
            </a:r>
            <a:r>
              <a:rPr lang="en-US" sz="20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Viêm</a:t>
            </a:r>
            <a:r>
              <a:rPr lang="en-US" sz="20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não</a:t>
            </a:r>
            <a:endParaRPr lang="en-US" sz="200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sz="24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Nghề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nghiệp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</a:p>
          <a:p>
            <a:pPr marL="635508" lvl="1" indent="-342900" algn="just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sz="20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Vd</a:t>
            </a:r>
            <a:r>
              <a:rPr lang="en-US" sz="20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chăn</a:t>
            </a:r>
            <a:r>
              <a:rPr lang="en-US" sz="20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nuôi</a:t>
            </a:r>
            <a:r>
              <a:rPr lang="en-US" sz="20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heo</a:t>
            </a:r>
            <a:r>
              <a:rPr lang="en-US" sz="20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 (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S.suis</a:t>
            </a:r>
            <a:r>
              <a:rPr lang="en-US" sz="20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),</a:t>
            </a: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vi-VN" sz="2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Tiền căn tiếp xúc:</a:t>
            </a:r>
            <a:endParaRPr lang="en-US" sz="240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635508" lvl="1" indent="-342900" algn="just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vi-VN" sz="20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eo</a:t>
            </a:r>
            <a:r>
              <a:rPr lang="en-US" sz="20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 (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S.suis</a:t>
            </a:r>
            <a:r>
              <a:rPr lang="en-US" sz="20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), m</a:t>
            </a:r>
            <a:r>
              <a:rPr lang="vi-VN" sz="20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uỗi</a:t>
            </a:r>
            <a:r>
              <a:rPr lang="en-US" sz="20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 (Dengue)</a:t>
            </a:r>
            <a:r>
              <a:rPr lang="vi-VN" sz="20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, người bệnh</a:t>
            </a:r>
            <a:r>
              <a:rPr lang="en-US" sz="20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 (HSV)</a:t>
            </a: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vi-VN" sz="2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Tiền căn chủng ngừa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</a:p>
          <a:p>
            <a:pPr marL="635508" lvl="1" indent="-342900" algn="just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sz="20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HiB</a:t>
            </a:r>
            <a:r>
              <a:rPr lang="en-US" sz="20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não</a:t>
            </a:r>
            <a:r>
              <a:rPr lang="en-US" sz="20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mô</a:t>
            </a:r>
            <a:r>
              <a:rPr lang="en-US" sz="20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cầu</a:t>
            </a:r>
            <a:r>
              <a:rPr lang="en-US" sz="20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phế</a:t>
            </a:r>
            <a:r>
              <a:rPr lang="en-US" sz="20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cầu</a:t>
            </a:r>
            <a:r>
              <a:rPr lang="en-US" sz="20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, VNNB,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sởi</a:t>
            </a:r>
            <a:r>
              <a:rPr lang="en-US" sz="20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quai</a:t>
            </a:r>
            <a:r>
              <a:rPr lang="en-US" sz="20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bị</a:t>
            </a:r>
            <a:r>
              <a:rPr lang="en-US" sz="20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, Rubella </a:t>
            </a: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sz="24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Mới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tiêm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chủng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gần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đây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: ADEM</a:t>
            </a: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sz="2400" dirty="0" err="1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Mùa</a:t>
            </a:r>
            <a:r>
              <a:rPr lang="en-US" sz="2400" dirty="0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dịch</a:t>
            </a:r>
            <a:r>
              <a:rPr lang="en-US" sz="2400" dirty="0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bệnh</a:t>
            </a:r>
            <a:r>
              <a:rPr lang="en-US" sz="2400" dirty="0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đang</a:t>
            </a:r>
            <a:r>
              <a:rPr lang="en-US" sz="2400" dirty="0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lưu</a:t>
            </a:r>
            <a:r>
              <a:rPr lang="en-US" sz="2400" dirty="0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hành</a:t>
            </a:r>
            <a:endParaRPr lang="en-US" sz="2400" dirty="0">
              <a:latin typeface="+mn-lt"/>
            </a:endParaRPr>
          </a:p>
          <a:p>
            <a:endParaRPr lang="en-US" sz="2400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6DBC1-98DE-4448-9819-09C74D4A9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127468"/>
            <a:ext cx="4937760" cy="5043472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Dùng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corticoides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ĐTĐ, K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máu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giảm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BC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hạt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suy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tủy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: VKGAĐR</a:t>
            </a: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Viêm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xoang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viêm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tai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giữa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chấn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thương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sọ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não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nghiện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rượu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tiểu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đường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cắt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lách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giảm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gamma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globuline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máu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suy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giảm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bô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̉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thê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̉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phề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cầu</a:t>
            </a:r>
            <a:endParaRPr lang="en-US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Phẫu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thuật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ngoại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thần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kinh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tụ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cầu</a:t>
            </a:r>
            <a:endParaRPr lang="en-US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GB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Giảm</a:t>
            </a:r>
            <a:r>
              <a:rPr lang="en-GB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MDTB: VZV, CMV, HHV-6, HIV, JCV </a:t>
            </a:r>
            <a:endParaRPr lang="en-US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GB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</a:t>
            </a:r>
            <a:r>
              <a:rPr lang="vi-VN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hiếu Gamma globulin: </a:t>
            </a:r>
            <a:r>
              <a:rPr lang="vi-VN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Enterovirus</a:t>
            </a:r>
            <a:endParaRPr lang="en-US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Tiền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căn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bệnh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lý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thần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kinh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tiền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căn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dùng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thuốc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(NSAIDs, cotrimoxazole, IVIG)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31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8C96-14A9-48DE-97B4-77DC0239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14228"/>
          </a:xfrm>
        </p:spPr>
        <p:txBody>
          <a:bodyPr/>
          <a:lstStyle/>
          <a:p>
            <a:r>
              <a:rPr lang="en-US" dirty="0"/>
              <a:t>TCCN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862F3-522D-4DBD-A59A-1A1BA9160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5359" y="1100833"/>
            <a:ext cx="5120641" cy="4768262"/>
          </a:xfrm>
          <a:solidFill>
            <a:schemeClr val="bg1"/>
          </a:solidFill>
        </p:spPr>
        <p:txBody>
          <a:bodyPr>
            <a:normAutofit fontScale="85000" lnSpcReduction="10000"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Sốt</a:t>
            </a:r>
            <a:r>
              <a:rPr lang="vi-VN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sốt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bao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lâu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các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tính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chất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của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sốt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? </a:t>
            </a: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Đau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đầu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</a:p>
          <a:p>
            <a:pPr marL="635508" lvl="1" indent="-342900" algn="just">
              <a:lnSpc>
                <a:spcPct val="150000"/>
              </a:lnSpc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Khởi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phát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trước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hay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sau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sốt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?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toàn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thể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hay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khu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trú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?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có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liên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quan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đến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sốt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?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đáp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ứng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với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thuốc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? </a:t>
            </a:r>
          </a:p>
          <a:p>
            <a:pPr marL="635508" lvl="1" indent="-342900" algn="just">
              <a:lnSpc>
                <a:spcPct val="150000"/>
              </a:lnSpc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Xuất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huyết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khoang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dưới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nhện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thường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biểu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hiện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đau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đầu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đột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ngột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sau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đó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rối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loạn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tri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giác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và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sốt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thường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xuất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hiện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sau</a:t>
            </a:r>
            <a:endParaRPr lang="en-US" sz="19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Lơ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mơ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từ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khi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nào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?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Yếu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liệt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? Co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giật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?</a:t>
            </a: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Triệu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chứng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khác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của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HC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màng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não</a:t>
            </a:r>
            <a:r>
              <a:rPr lang="en-US" sz="1900" dirty="0">
                <a:solidFill>
                  <a:srgbClr val="000000"/>
                </a:solidFill>
                <a:ea typeface="Arial" panose="020B0604020202020204" pitchFamily="34" charset="0"/>
              </a:rPr>
              <a:t>: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nôn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táo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bón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?</a:t>
            </a: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Triệu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chứng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khác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Ho,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mệt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mỏi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đau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nhức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cơ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tiêu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tiểu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?</a:t>
            </a: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Có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điều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trị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gì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trước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đó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không?</a:t>
            </a:r>
          </a:p>
          <a:p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31389-5A30-4DD4-9679-EFD06B06F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100832"/>
            <a:ext cx="4937760" cy="4768263"/>
          </a:xfrm>
          <a:solidFill>
            <a:schemeClr val="bg1"/>
          </a:solidFill>
        </p:spPr>
        <p:txBody>
          <a:bodyPr>
            <a:normAutofit fontScale="85000" lnSpcReduction="10000"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VMNM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đủ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trong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vòng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24 h (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kéo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dài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dung KS)</a:t>
            </a: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VMNM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triệu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chứng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viêm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xoang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viêm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tai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giữa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gợi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ý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tác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S.pneumoniae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VMN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siêu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vi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triệu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chứng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mệt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mỏi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đau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nhức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cơ</a:t>
            </a:r>
            <a:endParaRPr lang="en-US" sz="2000" dirty="0">
              <a:solidFill>
                <a:srgbClr val="000000"/>
              </a:solidFill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Chấn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thương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gần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đây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chẩn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đoán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biệt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nguyên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gây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hội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chứng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màng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não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chấn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thương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sọ</a:t>
            </a:r>
            <a:r>
              <a:rPr lang="en-US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não</a:t>
            </a:r>
            <a:endParaRPr lang="en-US" sz="2000" dirty="0">
              <a:solidFill>
                <a:srgbClr val="000000"/>
              </a:solidFill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38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1A94-53DF-4A02-B9E4-5A98807D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US" dirty="0"/>
              <a:t>TCTT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ECE1-572A-4A3F-9597-F58FE1943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88906"/>
            <a:ext cx="10058400" cy="488018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en-US" sz="19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Tổng</a:t>
            </a:r>
            <a:r>
              <a:rPr lang="en-US" sz="19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trạng</a:t>
            </a:r>
            <a:r>
              <a:rPr lang="en-US" sz="19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: </a:t>
            </a:r>
            <a:r>
              <a:rPr lang="vi-VN" sz="19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xơ gan, cushing do thuố</a:t>
            </a:r>
            <a:r>
              <a:rPr lang="en-US" sz="19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c</a:t>
            </a: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en-US" sz="19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Da </a:t>
            </a:r>
            <a:r>
              <a:rPr lang="en-US" sz="19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niêm</a:t>
            </a:r>
            <a:r>
              <a:rPr lang="en-US" sz="19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: </a:t>
            </a:r>
            <a:r>
              <a:rPr lang="en-US" sz="19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xuất</a:t>
            </a:r>
            <a:r>
              <a:rPr lang="en-US" sz="19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huyết</a:t>
            </a:r>
            <a:r>
              <a:rPr lang="en-US" sz="19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dưới</a:t>
            </a:r>
            <a:r>
              <a:rPr lang="en-US" sz="19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da (</a:t>
            </a:r>
            <a:r>
              <a:rPr lang="en-US" sz="19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não</a:t>
            </a:r>
            <a:r>
              <a:rPr lang="en-US" sz="19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mô</a:t>
            </a:r>
            <a:r>
              <a:rPr lang="en-US" sz="19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cầu</a:t>
            </a:r>
            <a:r>
              <a:rPr lang="en-US" sz="19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, </a:t>
            </a:r>
            <a:r>
              <a:rPr lang="en-US" sz="1900" i="1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S.suis</a:t>
            </a:r>
            <a:r>
              <a:rPr lang="en-US" sz="19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), </a:t>
            </a:r>
            <a:r>
              <a:rPr lang="en-US" sz="19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nhọt</a:t>
            </a:r>
            <a:r>
              <a:rPr lang="en-US" sz="19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da (</a:t>
            </a:r>
            <a:r>
              <a:rPr lang="en-US" sz="19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tụ</a:t>
            </a:r>
            <a:r>
              <a:rPr lang="en-US" sz="19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cầu</a:t>
            </a:r>
            <a:r>
              <a:rPr lang="en-US" sz="19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), </a:t>
            </a:r>
            <a:r>
              <a:rPr lang="en-US" sz="19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bóng</a:t>
            </a:r>
            <a:r>
              <a:rPr lang="en-US" sz="19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nước</a:t>
            </a:r>
            <a:r>
              <a:rPr lang="en-US" sz="19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(HSV, Tay </a:t>
            </a:r>
            <a:r>
              <a:rPr lang="en-US" sz="19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chân</a:t>
            </a:r>
            <a:r>
              <a:rPr lang="en-US" sz="19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miệng</a:t>
            </a:r>
            <a:r>
              <a:rPr lang="en-US" sz="19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), </a:t>
            </a:r>
            <a:r>
              <a:rPr lang="en-US" sz="19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chấm</a:t>
            </a:r>
            <a:r>
              <a:rPr lang="en-US" sz="19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xuất</a:t>
            </a:r>
            <a:r>
              <a:rPr lang="en-US" sz="19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huyết</a:t>
            </a:r>
            <a:r>
              <a:rPr lang="en-US" sz="19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(Dengue)</a:t>
            </a: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Nhiễm</a:t>
            </a:r>
            <a:r>
              <a:rPr lang="en-US" sz="19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trùng</a:t>
            </a:r>
            <a:r>
              <a:rPr lang="en-US" sz="19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ngoài</a:t>
            </a:r>
            <a:r>
              <a:rPr lang="en-US" sz="19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sọ (</a:t>
            </a: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viêm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tai </a:t>
            </a: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giữa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viêm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xoang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)</a:t>
            </a:r>
            <a:endParaRPr lang="en-US" sz="1900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Tim: </a:t>
            </a: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âm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thồi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ở </a:t>
            </a: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tim</a:t>
            </a:r>
            <a:endParaRPr lang="en-US" sz="1900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Phổi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: ran </a:t>
            </a: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nổ</a:t>
            </a:r>
            <a:endParaRPr lang="en-US" sz="1900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Dấu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màng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não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khác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: Kerning, Brudzinski</a:t>
            </a:r>
            <a:endParaRPr lang="en-US" sz="1900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Times New Roman" panose="02020603050405020304" pitchFamily="18" charset="0"/>
              <a:buChar char="-"/>
            </a:pP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Dấu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thần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kinh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khu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trú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: </a:t>
            </a: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rối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loạn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vận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ngôn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vận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động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cảm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xúc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liệt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dây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sọ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(III</a:t>
            </a:r>
            <a:r>
              <a:rPr lang="en-US" sz="19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, 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IV</a:t>
            </a:r>
            <a:r>
              <a:rPr lang="en-US" sz="19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, 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VI</a:t>
            </a:r>
            <a:r>
              <a:rPr lang="en-US" sz="19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, 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VII)</a:t>
            </a:r>
            <a:endParaRPr lang="en-US" sz="1900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Tìm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các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ổ </a:t>
            </a: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nhiễm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trùng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khác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(</a:t>
            </a: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một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số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trường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hợp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nhiễm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trùng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huyết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nặng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vẫn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có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thể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gây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phản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ứng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màng</a:t>
            </a:r>
            <a:r>
              <a:rPr lang="en-US" sz="19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não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6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AFB9-6FAE-45F5-A1AC-1880F8A6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1A725-C1FA-4E4C-9D20-52F162452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6603"/>
            <a:ext cx="10058400" cy="558249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226695"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N1: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Sốt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cao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39</a:t>
            </a:r>
            <a:r>
              <a:rPr lang="en-US" sz="2400" baseline="30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o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C,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từng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cơn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kèm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theo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lạnh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run,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giảm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khi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uống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thuốc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hạ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sốt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kèm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theo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chán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ăn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mệt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mỏi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tự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mua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thuốc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uống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không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rõ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loại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. N2: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Còn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sốt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cao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nh</a:t>
            </a:r>
            <a:r>
              <a:rPr lang="vi-VN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ư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kèm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đau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đầu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lan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tỏa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tăng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dần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không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liên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quan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đến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sốt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kèm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theo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buồn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nôn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nôn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.</a:t>
            </a:r>
          </a:p>
          <a:p>
            <a:pPr marL="226695" indent="230505" algn="just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Thăm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khám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: GCS 13đ,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sốt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39</a:t>
            </a:r>
            <a:r>
              <a:rPr lang="en-US" sz="2400" baseline="30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C, M: 100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lần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/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phút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HA: 120/80 mmHg, NT: 20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lần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/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phút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SpO</a:t>
            </a:r>
            <a:r>
              <a:rPr lang="en-US" sz="2400" baseline="-25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: 98%/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khí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trời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. Tim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đều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phổi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trong,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bụng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mềm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gan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lách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không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sờ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chạm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chạm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thận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âm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),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cổ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g</a:t>
            </a:r>
            <a:r>
              <a:rPr lang="vi-VN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ợng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dấu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Kerning (+), không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dấu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thần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kinh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khu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trú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không sang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thương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da.</a:t>
            </a:r>
          </a:p>
          <a:p>
            <a:pPr marL="226695" indent="230505" algn="just">
              <a:lnSpc>
                <a:spcPct val="150000"/>
              </a:lnSpc>
              <a:spcAft>
                <a:spcPts val="800"/>
              </a:spcAft>
            </a:pP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Tiền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căn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Tăng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huyết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áp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không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đi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đâu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xa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chưa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từng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chích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ngừa</a:t>
            </a:r>
            <a:endParaRPr lang="en-US" sz="24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3067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C850B-F53E-48AF-8A25-0222D6EE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FFCEF-52AE-4D66-982C-EB93CCF14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err="1">
                <a:effectLst/>
                <a:ea typeface="Times New Roman" panose="02020603050405020304" pitchFamily="18" charset="0"/>
              </a:rPr>
              <a:t>Bệnh</a:t>
            </a:r>
            <a:r>
              <a:rPr lang="vi-VN" sz="2800" dirty="0">
                <a:effectLst/>
                <a:ea typeface="Times New Roman" panose="02020603050405020304" pitchFamily="18" charset="0"/>
              </a:rPr>
              <a:t> nhân này có chỉ định chọc dò dịch não tuỷ không? </a:t>
            </a:r>
            <a:br>
              <a:rPr lang="en-US" sz="2800" dirty="0">
                <a:effectLst/>
                <a:ea typeface="Times New Roman" panose="02020603050405020304" pitchFamily="18" charset="0"/>
              </a:rPr>
            </a:br>
            <a:r>
              <a:rPr lang="vi-VN" sz="2800" dirty="0">
                <a:effectLst/>
                <a:ea typeface="Times New Roman" panose="02020603050405020304" pitchFamily="18" charset="0"/>
              </a:rPr>
              <a:t>Có cần khảo sát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hình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ảnh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học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trước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CDTS không? </a:t>
            </a:r>
            <a:r>
              <a:rPr lang="en-US" sz="2800" dirty="0" err="1">
                <a:ea typeface="Times New Roman" panose="02020603050405020304" pitchFamily="18" charset="0"/>
              </a:rPr>
              <a:t>Nếu</a:t>
            </a:r>
            <a:r>
              <a:rPr lang="en-US" sz="2800" dirty="0"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a typeface="Times New Roman" panose="02020603050405020304" pitchFamily="18" charset="0"/>
              </a:rPr>
              <a:t>có</a:t>
            </a:r>
            <a:r>
              <a:rPr lang="en-US" sz="2800" dirty="0"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a typeface="Times New Roman" panose="02020603050405020304" pitchFamily="18" charset="0"/>
              </a:rPr>
              <a:t>thì</a:t>
            </a:r>
            <a:r>
              <a:rPr lang="en-US" sz="2800" dirty="0">
                <a:ea typeface="Times New Roman" panose="02020603050405020304" pitchFamily="18" charset="0"/>
              </a:rPr>
              <a:t> dung </a:t>
            </a:r>
            <a:r>
              <a:rPr lang="en-US" sz="2800" dirty="0" err="1">
                <a:ea typeface="Times New Roman" panose="02020603050405020304" pitchFamily="18" charset="0"/>
              </a:rPr>
              <a:t>kỹ</a:t>
            </a:r>
            <a:r>
              <a:rPr lang="en-US" sz="2800" dirty="0"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a typeface="Times New Roman" panose="02020603050405020304" pitchFamily="18" charset="0"/>
              </a:rPr>
              <a:t>thuật</a:t>
            </a:r>
            <a:r>
              <a:rPr lang="en-US" sz="2800" dirty="0"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a typeface="Times New Roman" panose="02020603050405020304" pitchFamily="18" charset="0"/>
              </a:rPr>
              <a:t>nào</a:t>
            </a:r>
            <a:r>
              <a:rPr lang="en-US" sz="2800" dirty="0">
                <a:ea typeface="Times New Roman" panose="02020603050405020304" pitchFamily="18" charset="0"/>
              </a:rPr>
              <a:t> CT – scan </a:t>
            </a:r>
            <a:r>
              <a:rPr lang="en-US" sz="2800" dirty="0" err="1">
                <a:ea typeface="Times New Roman" panose="02020603050405020304" pitchFamily="18" charset="0"/>
              </a:rPr>
              <a:t>sọ</a:t>
            </a:r>
            <a:r>
              <a:rPr lang="en-US" sz="2800" dirty="0"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a typeface="Times New Roman" panose="02020603050405020304" pitchFamily="18" charset="0"/>
              </a:rPr>
              <a:t>não</a:t>
            </a:r>
            <a:r>
              <a:rPr lang="en-US" sz="2800" dirty="0">
                <a:ea typeface="Times New Roman" panose="02020603050405020304" pitchFamily="18" charset="0"/>
              </a:rPr>
              <a:t> hay MRI </a:t>
            </a:r>
            <a:r>
              <a:rPr lang="en-US" sz="2800" dirty="0" err="1">
                <a:ea typeface="Times New Roman" panose="02020603050405020304" pitchFamily="18" charset="0"/>
              </a:rPr>
              <a:t>sọ</a:t>
            </a:r>
            <a:r>
              <a:rPr lang="en-US" sz="2800" dirty="0"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a typeface="Times New Roman" panose="02020603050405020304" pitchFamily="18" charset="0"/>
              </a:rPr>
              <a:t>não</a:t>
            </a:r>
            <a:r>
              <a:rPr lang="en-US" sz="2800" dirty="0">
                <a:ea typeface="Times New Roman" panose="02020603050405020304" pitchFamily="18" charset="0"/>
              </a:rPr>
              <a:t>?</a:t>
            </a:r>
            <a:br>
              <a:rPr lang="en-US" sz="2800" dirty="0">
                <a:effectLst/>
                <a:ea typeface="Times New Roman" panose="02020603050405020304" pitchFamily="18" charset="0"/>
              </a:rPr>
            </a:br>
            <a:r>
              <a:rPr lang="en-US" sz="2800" dirty="0" err="1">
                <a:effectLst/>
                <a:ea typeface="Times New Roman" panose="02020603050405020304" pitchFamily="18" charset="0"/>
              </a:rPr>
              <a:t>Có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cần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s</a:t>
            </a:r>
            <a:r>
              <a:rPr lang="vi-VN" sz="2800" dirty="0">
                <a:effectLst/>
                <a:ea typeface="Times New Roman" panose="02020603050405020304" pitchFamily="18" charset="0"/>
              </a:rPr>
              <a:t>ử dụng kháng sinh trước chọc dò?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86088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9CE2-85C2-486E-985D-8CDB251C2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BD8B5-CB09-42AA-B20F-812E40A72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694944"/>
            <a:ext cx="10058400" cy="5174150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2800" dirty="0"/>
              <a:t> BHLS → </a:t>
            </a:r>
            <a:r>
              <a:rPr lang="en-US" sz="2800" dirty="0" err="1"/>
              <a:t>phù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VMN </a:t>
            </a:r>
            <a:r>
              <a:rPr lang="en-US" sz="2800" dirty="0" err="1"/>
              <a:t>mủ</a:t>
            </a:r>
            <a:r>
              <a:rPr lang="en-US" sz="2800" dirty="0"/>
              <a:t> → </a:t>
            </a:r>
            <a:r>
              <a:rPr lang="en-US" sz="2800" dirty="0" err="1"/>
              <a:t>cần</a:t>
            </a:r>
            <a:r>
              <a:rPr lang="en-US" sz="2800" dirty="0"/>
              <a:t> CDTS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Cần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kiểm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tra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xem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bệnh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nhân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CCĐ CDTS hay ko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Khối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choán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chỗ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nội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sọ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(biểu hiện dấu thần kinh định vị)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giật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ăng áp lực nội sọ (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gai</a:t>
            </a:r>
            <a:r>
              <a:rPr lang="vi-VN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tam chứng Cushing)</a:t>
            </a:r>
            <a:endParaRPr lang="en-US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ôn mê sâu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nơi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chọc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dò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tổn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cột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không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ổn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Rối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đông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máu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uy giảm miễn dịch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Tx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148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EAA1-F895-4780-A9CB-62844EB4A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593E8-D76F-4926-AB7D-F64B3C2A4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0944"/>
            <a:ext cx="10058400" cy="3978150"/>
          </a:xfrm>
          <a:solidFill>
            <a:schemeClr val="bg1"/>
          </a:solidFill>
        </p:spPr>
        <p:txBody>
          <a:bodyPr anchor="ctr"/>
          <a:lstStyle/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Nếu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BN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chưa</a:t>
            </a:r>
            <a:r>
              <a:rPr lang="vi-VN" sz="2400" dirty="0">
                <a:effectLst/>
                <a:ea typeface="Times New Roman" panose="02020603050405020304" pitchFamily="18" charset="0"/>
              </a:rPr>
              <a:t> loại trừ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VMN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mủ</a:t>
            </a:r>
            <a:r>
              <a:rPr lang="en-US" sz="2400" dirty="0">
                <a:ea typeface="Times New Roman" panose="02020603050405020304" pitchFamily="18" charset="0"/>
              </a:rPr>
              <a:t> &amp;</a:t>
            </a:r>
            <a:r>
              <a:rPr lang="vi-VN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không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CDTS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Dùng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kháng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sinh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như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VMNM,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cho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đến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khi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có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kết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quả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dịch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não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tủy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Trì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hoãn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KS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có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thể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dẫn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tới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những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biến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chứng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nguy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hiểm</a:t>
            </a:r>
            <a:endParaRPr lang="en-US" sz="2200" dirty="0"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6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A8EA-6A1F-46CA-8FEE-EA36F90B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FF268-7664-41B0-9DB2-7DE5A2C04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MRI </a:t>
            </a:r>
            <a:r>
              <a:rPr lang="en-US" sz="26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sọ</a:t>
            </a:r>
            <a:r>
              <a:rPr lang="en-US" sz="2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não</a:t>
            </a:r>
            <a:r>
              <a:rPr lang="en-US" sz="2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&gt; CT-scan </a:t>
            </a:r>
            <a:r>
              <a:rPr lang="en-US" sz="26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sọ</a:t>
            </a:r>
            <a:r>
              <a:rPr lang="en-US" sz="2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não</a:t>
            </a:r>
            <a:r>
              <a:rPr lang="en-US" sz="2600" dirty="0">
                <a:solidFill>
                  <a:srgbClr val="000000"/>
                </a:solidFill>
                <a:ea typeface="Arial" panose="020B0604020202020204" pitchFamily="34" charset="0"/>
              </a:rPr>
              <a:t>:</a:t>
            </a:r>
            <a:r>
              <a:rPr lang="en-US" sz="2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tổn</a:t>
            </a:r>
            <a:r>
              <a:rPr lang="en-US" sz="2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thương</a:t>
            </a:r>
            <a:r>
              <a:rPr lang="en-US" sz="2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nhu</a:t>
            </a:r>
            <a:r>
              <a:rPr lang="en-US" sz="2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mô</a:t>
            </a:r>
            <a:endParaRPr lang="en-US" sz="2600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Loại</a:t>
            </a:r>
            <a:r>
              <a:rPr lang="en-US" sz="24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trừ</a:t>
            </a:r>
            <a:r>
              <a:rPr lang="en-US" sz="24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bệnh</a:t>
            </a:r>
            <a:r>
              <a:rPr lang="en-US" sz="2400" b="1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lý TKTƯ 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Tìm</a:t>
            </a:r>
            <a:r>
              <a:rPr lang="en-US" sz="24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TT </a:t>
            </a:r>
            <a:r>
              <a:rPr lang="en-US" sz="2400" b="1" dirty="0" err="1">
                <a:solidFill>
                  <a:srgbClr val="000000"/>
                </a:solidFill>
                <a:ea typeface="Arial" panose="020B0604020202020204" pitchFamily="34" charset="0"/>
              </a:rPr>
              <a:t>đ</a:t>
            </a:r>
            <a:r>
              <a:rPr lang="en-US" sz="2400" b="1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ặc</a:t>
            </a:r>
            <a:r>
              <a:rPr lang="en-US" sz="2400" b="1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trưng</a:t>
            </a:r>
            <a:r>
              <a:rPr lang="en-US" sz="24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gợi</a:t>
            </a:r>
            <a:r>
              <a:rPr lang="en-US" sz="24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ý </a:t>
            </a:r>
            <a:r>
              <a:rPr lang="en-US" sz="2400" b="1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tác</a:t>
            </a:r>
            <a:r>
              <a:rPr lang="en-US" sz="2400" b="1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nhân</a:t>
            </a:r>
            <a:r>
              <a:rPr lang="en-US" sz="2400" b="1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viêm</a:t>
            </a:r>
            <a:r>
              <a:rPr lang="en-US" sz="2400" b="1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não</a:t>
            </a:r>
            <a:r>
              <a:rPr lang="en-US" sz="24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Tìm</a:t>
            </a:r>
            <a:r>
              <a:rPr lang="en-US" sz="2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các</a:t>
            </a:r>
            <a:r>
              <a:rPr lang="en-US" sz="2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2600" u="sng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khối</a:t>
            </a:r>
            <a:r>
              <a:rPr lang="en-US" sz="2600" u="sng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2600" u="sng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choán</a:t>
            </a:r>
            <a:r>
              <a:rPr lang="en-US" sz="2600" u="sng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2600" u="sng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chỗ</a:t>
            </a:r>
            <a:r>
              <a:rPr lang="en-US" sz="2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, </a:t>
            </a:r>
            <a:r>
              <a:rPr lang="en-US" sz="2600" u="sng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CCĐ </a:t>
            </a:r>
            <a:r>
              <a:rPr lang="en-US" sz="2600" u="sng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khi</a:t>
            </a:r>
            <a:r>
              <a:rPr lang="en-US" sz="2600" u="sng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CDTS</a:t>
            </a:r>
            <a:r>
              <a:rPr lang="en-US" sz="2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hay </a:t>
            </a:r>
            <a:r>
              <a:rPr lang="en-US" sz="26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phân</a:t>
            </a:r>
            <a:r>
              <a:rPr lang="en-US" sz="2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biệt</a:t>
            </a:r>
            <a:r>
              <a:rPr lang="en-US" sz="2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với</a:t>
            </a:r>
            <a:r>
              <a:rPr lang="en-US" sz="2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2600" u="sng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CTSN</a:t>
            </a:r>
            <a:r>
              <a:rPr lang="en-US" sz="2600" u="sng" dirty="0">
                <a:solidFill>
                  <a:srgbClr val="000000"/>
                </a:solidFill>
                <a:ea typeface="Arial" panose="020B0604020202020204" pitchFamily="34" charset="0"/>
              </a:rPr>
              <a:t>, </a:t>
            </a:r>
            <a:r>
              <a:rPr lang="en-US" sz="2600" u="sng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XH </a:t>
            </a:r>
            <a:r>
              <a:rPr lang="en-US" sz="2600" u="sng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não</a:t>
            </a:r>
            <a:r>
              <a:rPr lang="en-US" sz="2600" u="sng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, </a:t>
            </a:r>
            <a:r>
              <a:rPr lang="en-US" sz="2600" u="sng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màng</a:t>
            </a:r>
            <a:r>
              <a:rPr lang="en-US" sz="2600" u="sng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2600" u="sng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não</a:t>
            </a:r>
            <a:r>
              <a:rPr lang="en-US" sz="2600" u="sng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, </a:t>
            </a:r>
            <a:r>
              <a:rPr lang="en-US" sz="2600" u="sng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khoang</a:t>
            </a:r>
            <a:r>
              <a:rPr lang="en-US" sz="2600" u="sng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2600" u="sng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dưới</a:t>
            </a:r>
            <a:r>
              <a:rPr lang="en-US" sz="2600" u="sng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2600" u="sng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nhện</a:t>
            </a:r>
            <a:r>
              <a:rPr lang="en-US" sz="2600" u="sng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br>
              <a:rPr lang="en-US" sz="2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</a:br>
            <a:r>
              <a:rPr lang="en-US" sz="2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→ </a:t>
            </a:r>
            <a:r>
              <a:rPr lang="en-US" sz="2600" b="1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CT scan </a:t>
            </a:r>
            <a:r>
              <a:rPr lang="en-US" sz="2600" b="1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sọ</a:t>
            </a:r>
            <a:r>
              <a:rPr lang="en-US" sz="2600" b="1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não</a:t>
            </a:r>
            <a:r>
              <a:rPr lang="en-US" sz="2600" b="1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không </a:t>
            </a:r>
            <a:r>
              <a:rPr lang="en-US" sz="2600" b="1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cản</a:t>
            </a:r>
            <a:r>
              <a:rPr lang="en-US" sz="2600" b="1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quang</a:t>
            </a:r>
            <a:r>
              <a:rPr lang="en-US" sz="2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23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01399-207C-40FA-A636-867AC937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E4BA6-E341-4F92-87E7-B78002FD9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Khi CDTS, </a:t>
            </a:r>
            <a:r>
              <a:rPr lang="en-US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sát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đặc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nào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LS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?</a:t>
            </a:r>
          </a:p>
          <a:p>
            <a:pPr algn="ctr"/>
            <a:r>
              <a:rPr lang="en-US" sz="3200" dirty="0" err="1">
                <a:latin typeface="Times New Roman" panose="02020603050405020304" pitchFamily="18" charset="0"/>
              </a:rPr>
              <a:t>Trình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bày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xét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nghiệm</a:t>
            </a:r>
            <a:r>
              <a:rPr lang="en-US" sz="3200" dirty="0">
                <a:latin typeface="Times New Roman" panose="02020603050405020304" pitchFamily="18" charset="0"/>
              </a:rPr>
              <a:t> CLS </a:t>
            </a:r>
            <a:r>
              <a:rPr lang="en-US" sz="3200" dirty="0" err="1">
                <a:latin typeface="Times New Roman" panose="02020603050405020304" pitchFamily="18" charset="0"/>
              </a:rPr>
              <a:t>khi</a:t>
            </a:r>
            <a:r>
              <a:rPr lang="en-US" sz="3200" dirty="0">
                <a:latin typeface="Times New Roman" panose="02020603050405020304" pitchFamily="18" charset="0"/>
              </a:rPr>
              <a:t> CDTS?</a:t>
            </a:r>
          </a:p>
          <a:p>
            <a:pPr algn="ctr"/>
            <a:r>
              <a:rPr lang="en-US" sz="3200" dirty="0" err="1">
                <a:latin typeface="Times New Roman" panose="02020603050405020304" pitchFamily="18" charset="0"/>
              </a:rPr>
              <a:t>Nêu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</a:rPr>
              <a:t> XN vi </a:t>
            </a:r>
            <a:r>
              <a:rPr lang="en-US" sz="3200" dirty="0" err="1">
                <a:latin typeface="Times New Roman" panose="02020603050405020304" pitchFamily="18" charset="0"/>
              </a:rPr>
              <a:t>sinh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</a:rPr>
              <a:t>khi</a:t>
            </a:r>
            <a:r>
              <a:rPr lang="en-US" sz="3200" dirty="0">
                <a:latin typeface="Times New Roman" panose="02020603050405020304" pitchFamily="18" charset="0"/>
              </a:rPr>
              <a:t> CDTS </a:t>
            </a:r>
            <a:r>
              <a:rPr lang="en-US" sz="3200" dirty="0" err="1">
                <a:latin typeface="Times New Roman" panose="02020603050405020304" pitchFamily="18" charset="0"/>
              </a:rPr>
              <a:t>cho</a:t>
            </a:r>
            <a:r>
              <a:rPr lang="en-US" sz="3200" dirty="0">
                <a:latin typeface="Times New Roman" panose="02020603050405020304" pitchFamily="18" charset="0"/>
              </a:rPr>
              <a:t> BN?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79746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8B9D1-A414-4EB5-8AD2-6ACB6001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888F9-D911-4A9A-89BC-719A883B1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err="1"/>
              <a:t>Màu</a:t>
            </a:r>
            <a:r>
              <a:rPr lang="en-US" sz="2800" dirty="0"/>
              <a:t> </a:t>
            </a:r>
            <a:r>
              <a:rPr lang="en-US" sz="2800" dirty="0" err="1"/>
              <a:t>sắc</a:t>
            </a:r>
            <a:endParaRPr lang="en-US" sz="2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Đỏ</a:t>
            </a:r>
            <a:r>
              <a:rPr lang="en-US" sz="2400" dirty="0"/>
              <a:t>, </a:t>
            </a:r>
            <a:r>
              <a:rPr lang="en-US" sz="2400" dirty="0" err="1"/>
              <a:t>hồng</a:t>
            </a:r>
            <a:endParaRPr lang="en-US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Vàng</a:t>
            </a:r>
            <a:endParaRPr lang="en-US" sz="2400" dirty="0"/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2800" dirty="0"/>
              <a:t> Trong hay </a:t>
            </a:r>
            <a:r>
              <a:rPr lang="en-US" sz="2800" dirty="0" err="1"/>
              <a:t>đục</a:t>
            </a:r>
            <a:endParaRPr lang="en-US" sz="2800" dirty="0"/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err="1"/>
              <a:t>Áp</a:t>
            </a:r>
            <a:r>
              <a:rPr lang="en-US" sz="2800" dirty="0"/>
              <a:t> </a:t>
            </a:r>
            <a:r>
              <a:rPr lang="en-US" sz="2800" dirty="0" err="1"/>
              <a:t>lực</a:t>
            </a:r>
            <a:r>
              <a:rPr lang="en-US" sz="2800" dirty="0"/>
              <a:t> </a:t>
            </a:r>
            <a:r>
              <a:rPr lang="en-US" sz="2800" dirty="0" err="1"/>
              <a:t>mở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947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4311-25B8-492B-B852-72905BB5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29150-2181-4E13-A483-375AB410E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sz="2800" i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Trình</a:t>
            </a:r>
            <a:r>
              <a:rPr lang="en-US" sz="28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bày</a:t>
            </a:r>
            <a:r>
              <a:rPr lang="en-US" sz="28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được</a:t>
            </a:r>
            <a:r>
              <a:rPr lang="en-US" sz="28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cách</a:t>
            </a:r>
            <a:r>
              <a:rPr lang="en-US" sz="28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tiếp</a:t>
            </a:r>
            <a:r>
              <a:rPr lang="en-US" sz="28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cận</a:t>
            </a:r>
            <a:r>
              <a:rPr lang="en-US" sz="28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bệnh</a:t>
            </a:r>
            <a:r>
              <a:rPr lang="en-US" sz="28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nhân</a:t>
            </a:r>
            <a:r>
              <a:rPr lang="en-US" sz="28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sốt</a:t>
            </a:r>
            <a:r>
              <a:rPr lang="en-US" sz="28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kèm</a:t>
            </a:r>
            <a:r>
              <a:rPr lang="en-US" sz="28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theo</a:t>
            </a:r>
            <a:r>
              <a:rPr lang="en-US" sz="28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hội</a:t>
            </a:r>
            <a:r>
              <a:rPr lang="en-US" sz="28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chứng </a:t>
            </a:r>
            <a:r>
              <a:rPr lang="en-US" sz="2800" i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màng</a:t>
            </a:r>
            <a:r>
              <a:rPr lang="en-US" sz="28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não</a:t>
            </a:r>
            <a:r>
              <a:rPr lang="vi-VN" sz="28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.</a:t>
            </a:r>
            <a:endParaRPr lang="en-US" sz="2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ClrTx/>
              <a:buFont typeface="+mj-lt"/>
              <a:buAutoNum type="arabicPeriod"/>
            </a:pPr>
            <a:r>
              <a:rPr lang="en-US" sz="2800" i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Phân</a:t>
            </a:r>
            <a:r>
              <a:rPr lang="en-US" sz="28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tích</a:t>
            </a:r>
            <a:r>
              <a:rPr lang="en-US" sz="28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và</a:t>
            </a:r>
            <a:r>
              <a:rPr lang="vi-VN" sz="28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biện luận </a:t>
            </a:r>
            <a:r>
              <a:rPr lang="en-US" sz="2800" i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được</a:t>
            </a:r>
            <a:r>
              <a:rPr lang="en-US" sz="28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kết</a:t>
            </a:r>
            <a:r>
              <a:rPr lang="en-US" sz="28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quả</a:t>
            </a:r>
            <a:r>
              <a:rPr lang="en-US" sz="28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xét</a:t>
            </a:r>
            <a:r>
              <a:rPr lang="en-US" sz="28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nghiệm</a:t>
            </a:r>
            <a:r>
              <a:rPr lang="en-US" sz="28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dịch</a:t>
            </a:r>
            <a:r>
              <a:rPr lang="en-US" sz="28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não</a:t>
            </a:r>
            <a:r>
              <a:rPr lang="en-US" sz="28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tủy</a:t>
            </a:r>
            <a:r>
              <a:rPr lang="vi-VN" sz="28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.</a:t>
            </a:r>
            <a:endParaRPr lang="en-US" sz="2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17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4EA72-16DE-44DC-98CD-6882B1D2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3 </a:t>
            </a:r>
            <a:r>
              <a:rPr lang="en-US" dirty="0" err="1"/>
              <a:t>lọ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BD736-5D94-4861-AEED-F085784F9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Lọ</a:t>
            </a:r>
            <a:r>
              <a:rPr lang="en-US" sz="2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ea typeface="Times New Roman" panose="02020603050405020304" pitchFamily="18" charset="0"/>
              </a:rPr>
              <a:t>1</a:t>
            </a:r>
            <a:r>
              <a:rPr lang="en-US" sz="2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(</a:t>
            </a:r>
            <a:r>
              <a:rPr lang="en-US" sz="2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tế</a:t>
            </a:r>
            <a:r>
              <a:rPr lang="en-US" sz="2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bào</a:t>
            </a:r>
            <a:r>
              <a:rPr lang="en-US" sz="2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):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HC, BC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thành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phần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BC.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Lưu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ý: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nếu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nghi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ngờ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VMN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tăng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BC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ái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toan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: đề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nghị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soi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BC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ái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toan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trong DNT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Lọ</a:t>
            </a:r>
            <a:r>
              <a:rPr lang="en-US" sz="2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2 (</a:t>
            </a:r>
            <a:r>
              <a:rPr lang="en-US" sz="2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sinh</a:t>
            </a:r>
            <a:r>
              <a:rPr lang="en-US" sz="2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hóa</a:t>
            </a:r>
            <a:r>
              <a:rPr lang="en-US" sz="2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):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Đạm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đường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chlor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, lactate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Đường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máu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cùng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thời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Lọ</a:t>
            </a:r>
            <a:r>
              <a:rPr lang="en-US" sz="2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3 (vi </a:t>
            </a:r>
            <a:r>
              <a:rPr lang="en-US" sz="2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sinh</a:t>
            </a:r>
            <a:r>
              <a:rPr lang="en-US" sz="2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):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Lấy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đủ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lượng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dịch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não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tủy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(4 – 5 ml)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khi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để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kết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quả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chính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xác</a:t>
            </a:r>
            <a:endParaRPr lang="en-US" sz="24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27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2C31-B854-4537-900B-22A9ABEA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1652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Lọ</a:t>
            </a:r>
            <a:r>
              <a:rPr lang="en-US" dirty="0"/>
              <a:t> vi </a:t>
            </a:r>
            <a:r>
              <a:rPr lang="en-US" dirty="0" err="1"/>
              <a:t>sinh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90464-4DA0-4E54-98AA-15ABD2FC8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9760"/>
            <a:ext cx="10058400" cy="3979334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lvl="0" algn="just">
              <a:lnSpc>
                <a:spcPct val="130000"/>
              </a:lnSpc>
              <a:buClrTx/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Soi</a:t>
            </a:r>
            <a:r>
              <a:rPr lang="en-US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: </a:t>
            </a:r>
          </a:p>
          <a:p>
            <a:pPr lvl="1" algn="just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Tìm</a:t>
            </a:r>
            <a:r>
              <a:rPr lang="en-US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VK, lao, </a:t>
            </a:r>
            <a:r>
              <a:rPr lang="en-US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nấm</a:t>
            </a:r>
            <a:r>
              <a:rPr lang="en-US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. (</a:t>
            </a:r>
            <a:r>
              <a:rPr lang="en-US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Nhuộm</a:t>
            </a:r>
            <a:r>
              <a:rPr lang="en-US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với</a:t>
            </a:r>
            <a:r>
              <a:rPr lang="en-US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hóa</a:t>
            </a:r>
            <a:r>
              <a:rPr lang="en-US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chất</a:t>
            </a:r>
            <a:r>
              <a:rPr lang="en-US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Arial" panose="020B0604020202020204" pitchFamily="34" charset="0"/>
              </a:rPr>
              <a:t>khác</a:t>
            </a:r>
            <a:r>
              <a:rPr lang="en-US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Arial" panose="020B0604020202020204" pitchFamily="34" charset="0"/>
              </a:rPr>
              <a:t>nhau</a:t>
            </a:r>
            <a:r>
              <a:rPr lang="en-US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)</a:t>
            </a:r>
          </a:p>
          <a:p>
            <a:pPr lvl="1" algn="just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Tùy</a:t>
            </a:r>
            <a:r>
              <a:rPr lang="en-US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THLS </a:t>
            </a:r>
            <a:r>
              <a:rPr lang="en-US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mà</a:t>
            </a:r>
            <a:r>
              <a:rPr lang="en-US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tìm</a:t>
            </a:r>
            <a:r>
              <a:rPr lang="en-US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tác</a:t>
            </a:r>
            <a:r>
              <a:rPr lang="en-US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nhân</a:t>
            </a:r>
            <a:r>
              <a:rPr lang="en-US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gây</a:t>
            </a:r>
            <a:r>
              <a:rPr lang="en-US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bệnh</a:t>
            </a:r>
            <a:endParaRPr lang="en-US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  <a:p>
            <a:pPr lvl="2" algn="just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Ví</a:t>
            </a:r>
            <a:r>
              <a:rPr lang="en-US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dụ</a:t>
            </a:r>
            <a:r>
              <a:rPr lang="en-US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BN </a:t>
            </a:r>
            <a:r>
              <a:rPr lang="en-US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này</a:t>
            </a:r>
            <a:r>
              <a:rPr lang="en-US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không </a:t>
            </a:r>
            <a:r>
              <a:rPr lang="en-US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cần</a:t>
            </a:r>
            <a:r>
              <a:rPr lang="en-US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thiết</a:t>
            </a:r>
            <a:r>
              <a:rPr lang="en-US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thực</a:t>
            </a:r>
            <a:r>
              <a:rPr lang="en-US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hiện</a:t>
            </a:r>
            <a:r>
              <a:rPr lang="en-US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soi</a:t>
            </a:r>
            <a:r>
              <a:rPr lang="en-US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tìm</a:t>
            </a:r>
            <a:r>
              <a:rPr lang="en-US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lao </a:t>
            </a:r>
            <a:r>
              <a:rPr lang="en-US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vào</a:t>
            </a:r>
            <a:r>
              <a:rPr lang="en-US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nấm</a:t>
            </a:r>
            <a:endParaRPr lang="en-US" dirty="0">
              <a:solidFill>
                <a:srgbClr val="000000"/>
              </a:solidFill>
              <a:ea typeface="Arial" panose="020B0604020202020204" pitchFamily="34" charset="0"/>
            </a:endParaRPr>
          </a:p>
          <a:p>
            <a:pPr lvl="1" algn="just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Thường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nhanh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→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gợi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ý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tác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nhân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gây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bệnh</a:t>
            </a:r>
            <a:endParaRPr lang="en-US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>
              <a:lnSpc>
                <a:spcPct val="130000"/>
              </a:lnSpc>
              <a:buClrTx/>
              <a:buFont typeface="Wingdings" panose="05000000000000000000" pitchFamily="2" charset="2"/>
              <a:buChar char="v"/>
            </a:pP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Cấy</a:t>
            </a:r>
            <a:r>
              <a:rPr lang="en-US" dirty="0">
                <a:effectLst/>
                <a:ea typeface="Times New Roman" panose="02020603050405020304" pitchFamily="18" charset="0"/>
              </a:rPr>
              <a:t>: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Tìm</a:t>
            </a:r>
            <a:r>
              <a:rPr lang="en-US" dirty="0">
                <a:effectLst/>
                <a:ea typeface="Times New Roman" panose="02020603050405020304" pitchFamily="18" charset="0"/>
              </a:rPr>
              <a:t> vi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khuẩn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hoặc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nấm</a:t>
            </a:r>
            <a:r>
              <a:rPr lang="en-US" dirty="0">
                <a:effectLst/>
                <a:ea typeface="Times New Roman" panose="02020603050405020304" pitchFamily="18" charset="0"/>
              </a:rPr>
              <a:t>.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Cấy</a:t>
            </a:r>
            <a:r>
              <a:rPr lang="en-US" dirty="0">
                <a:effectLst/>
                <a:ea typeface="Times New Roman" panose="02020603050405020304" pitchFamily="18" charset="0"/>
              </a:rPr>
              <a:t> lao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mất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thời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gian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nhiều</a:t>
            </a:r>
            <a:r>
              <a:rPr lang="en-US" dirty="0">
                <a:effectLst/>
                <a:ea typeface="Times New Roman" panose="02020603050405020304" pitchFamily="18" charset="0"/>
              </a:rPr>
              <a:t> (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vài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tuần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đến</a:t>
            </a:r>
            <a:r>
              <a:rPr lang="en-US" dirty="0">
                <a:effectLst/>
                <a:ea typeface="Times New Roman" panose="02020603050405020304" pitchFamily="18" charset="0"/>
              </a:rPr>
              <a:t> 2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tháng</a:t>
            </a:r>
            <a:r>
              <a:rPr lang="en-US" dirty="0">
                <a:effectLst/>
                <a:ea typeface="Times New Roman" panose="02020603050405020304" pitchFamily="18" charset="0"/>
              </a:rPr>
              <a:t>) (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chủ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yếu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dùng</a:t>
            </a:r>
            <a:r>
              <a:rPr lang="en-US" dirty="0">
                <a:effectLst/>
                <a:ea typeface="Times New Roman" panose="02020603050405020304" pitchFamily="18" charset="0"/>
              </a:rPr>
              <a:t> trong NC)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Có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kết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quả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sau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ít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nhất</a:t>
            </a:r>
            <a:r>
              <a:rPr lang="en-US" dirty="0">
                <a:effectLst/>
                <a:ea typeface="Times New Roman" panose="02020603050405020304" pitchFamily="18" charset="0"/>
              </a:rPr>
              <a:t> 2 – 3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ngày</a:t>
            </a:r>
            <a:r>
              <a:rPr lang="en-US" dirty="0">
                <a:effectLst/>
                <a:ea typeface="Times New Roman" panose="02020603050405020304" pitchFamily="18" charset="0"/>
              </a:rPr>
              <a:t> →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giúp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điều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chỉnh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kháng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sinh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1060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D3A69-F276-4DB9-ABE1-1538BB018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E00EE-0F7F-4751-90D9-493A33171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6603"/>
            <a:ext cx="10058400" cy="6041045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Xét</a:t>
            </a:r>
            <a:r>
              <a:rPr lang="en-US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nghiệm</a:t>
            </a:r>
            <a:r>
              <a:rPr lang="en-US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latex</a:t>
            </a: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KN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phế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cầu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não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cầu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H.influenzae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Không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thay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đổi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điều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trị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dương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tính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giả</a:t>
            </a:r>
            <a:endParaRPr lang="en-US" sz="20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Không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dùng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thường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qui</a:t>
            </a: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đã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điều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trị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KS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trước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PCR</a:t>
            </a:r>
            <a:r>
              <a:rPr lang="vi-VN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: </a:t>
            </a:r>
            <a:endParaRPr lang="en-US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Vi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khuẩn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:</a:t>
            </a: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Khuếch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đại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DNA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từ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những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bệnh</a:t>
            </a:r>
            <a:r>
              <a:rPr lang="vi-VN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nhân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VMNM</a:t>
            </a: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Nhanh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tác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nhân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gây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bệnh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dù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mật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độ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thấp</a:t>
            </a:r>
            <a:endParaRPr lang="en-US" sz="20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Dùng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nhiều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đoạn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mồi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:  Sens 100%, spec 98,2%</a:t>
            </a:r>
            <a:r>
              <a:rPr lang="vi-VN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endParaRPr lang="en-US" sz="20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ích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trong</a:t>
            </a:r>
            <a:r>
              <a:rPr lang="vi-VN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những 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đã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dùng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KS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trước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đó</a:t>
            </a:r>
            <a:endParaRPr lang="en-US" sz="20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tại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chưa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dùng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tại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Việt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Nam</a:t>
            </a: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Siêu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vi:</a:t>
            </a: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Độ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nhạy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độ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đặc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hiệu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cao</a:t>
            </a: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</a:p>
          <a:p>
            <a:pPr marL="1200150" lvl="2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Herpes simplex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CMV, EBV, VZV, </a:t>
            </a:r>
            <a:r>
              <a:rPr lang="en-US" sz="18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Enterovirus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viêm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não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Nhật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Bản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110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779BA-2108-49E7-B690-99B6AD82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04307"/>
            <a:ext cx="10058400" cy="1450757"/>
          </a:xfrm>
        </p:spPr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62D7D-77A5-497D-A247-C586DA68E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3200" dirty="0" err="1">
                <a:effectLst/>
                <a:ea typeface="Times New Roman" panose="02020603050405020304" pitchFamily="18" charset="0"/>
              </a:rPr>
              <a:t>Kết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ea typeface="Times New Roman" panose="02020603050405020304" pitchFamily="18" charset="0"/>
              </a:rPr>
              <a:t>quả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ea typeface="Times New Roman" panose="02020603050405020304" pitchFamily="18" charset="0"/>
              </a:rPr>
              <a:t>dịch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ea typeface="Times New Roman" panose="02020603050405020304" pitchFamily="18" charset="0"/>
              </a:rPr>
              <a:t>não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ea typeface="Times New Roman" panose="02020603050405020304" pitchFamily="18" charset="0"/>
              </a:rPr>
              <a:t>tủy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: </a:t>
            </a:r>
            <a:r>
              <a:rPr lang="en-US" sz="3200" dirty="0" err="1">
                <a:effectLst/>
                <a:ea typeface="Times New Roman" panose="02020603050405020304" pitchFamily="18" charset="0"/>
              </a:rPr>
              <a:t>dịch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 trong, </a:t>
            </a:r>
            <a:r>
              <a:rPr lang="en-US" sz="3200" dirty="0" err="1">
                <a:effectLst/>
                <a:ea typeface="Times New Roman" panose="02020603050405020304" pitchFamily="18" charset="0"/>
              </a:rPr>
              <a:t>áp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ea typeface="Times New Roman" panose="02020603050405020304" pitchFamily="18" charset="0"/>
              </a:rPr>
              <a:t>lực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ea typeface="Times New Roman" panose="02020603050405020304" pitchFamily="18" charset="0"/>
              </a:rPr>
              <a:t>mở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 18 cmH</a:t>
            </a:r>
            <a:r>
              <a:rPr lang="en-US" sz="3200" baseline="-25000" dirty="0">
                <a:effectLst/>
                <a:ea typeface="Times New Roman" panose="02020603050405020304" pitchFamily="18" charset="0"/>
              </a:rPr>
              <a:t>2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O, BC: 131 (N:30%, L:70%), HC: 2 TB/ml; </a:t>
            </a:r>
            <a:r>
              <a:rPr lang="en-US" sz="3200" dirty="0" err="1">
                <a:effectLst/>
                <a:ea typeface="Times New Roman" panose="02020603050405020304" pitchFamily="18" charset="0"/>
              </a:rPr>
              <a:t>đường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: 90 mg/dL (</a:t>
            </a:r>
            <a:r>
              <a:rPr lang="en-US" sz="3200" dirty="0" err="1">
                <a:effectLst/>
                <a:ea typeface="Times New Roman" panose="02020603050405020304" pitchFamily="18" charset="0"/>
              </a:rPr>
              <a:t>đường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ea typeface="Times New Roman" panose="02020603050405020304" pitchFamily="18" charset="0"/>
              </a:rPr>
              <a:t>máu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: 124 mg/dL), pro: 0,5 g/l, lactate 0,8 mmol/L, </a:t>
            </a:r>
            <a:r>
              <a:rPr lang="en-US" sz="3200" dirty="0" err="1">
                <a:effectLst/>
                <a:ea typeface="Times New Roman" panose="02020603050405020304" pitchFamily="18" charset="0"/>
              </a:rPr>
              <a:t>soi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ea typeface="Times New Roman" panose="02020603050405020304" pitchFamily="18" charset="0"/>
              </a:rPr>
              <a:t>dịch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ea typeface="Times New Roman" panose="02020603050405020304" pitchFamily="18" charset="0"/>
              </a:rPr>
              <a:t>não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ea typeface="Times New Roman" panose="02020603050405020304" pitchFamily="18" charset="0"/>
              </a:rPr>
              <a:t>tủy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: </a:t>
            </a:r>
            <a:r>
              <a:rPr lang="en-US" sz="3200" dirty="0" err="1">
                <a:effectLst/>
                <a:ea typeface="Times New Roman" panose="02020603050405020304" pitchFamily="18" charset="0"/>
              </a:rPr>
              <a:t>âm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. </a:t>
            </a:r>
            <a:r>
              <a:rPr lang="en-US" sz="3200" dirty="0" err="1">
                <a:effectLst/>
                <a:ea typeface="Times New Roman" panose="02020603050405020304" pitchFamily="18" charset="0"/>
              </a:rPr>
              <a:t>Hãy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ea typeface="Times New Roman" panose="02020603050405020304" pitchFamily="18" charset="0"/>
              </a:rPr>
              <a:t>cho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ea typeface="Times New Roman" panose="02020603050405020304" pitchFamily="18" charset="0"/>
              </a:rPr>
              <a:t>biết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ea typeface="Times New Roman" panose="02020603050405020304" pitchFamily="18" charset="0"/>
              </a:rPr>
              <a:t>chẩn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ea typeface="Times New Roman" panose="02020603050405020304" pitchFamily="18" charset="0"/>
              </a:rPr>
              <a:t>đoán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ea typeface="Times New Roman" panose="02020603050405020304" pitchFamily="18" charset="0"/>
              </a:rPr>
              <a:t>sau</a:t>
            </a:r>
            <a:r>
              <a:rPr lang="vi-VN" sz="3200" dirty="0">
                <a:effectLst/>
                <a:ea typeface="Times New Roman" panose="02020603050405020304" pitchFamily="18" charset="0"/>
              </a:rPr>
              <a:t> khi có kết quả dịch não tuỷ </a:t>
            </a:r>
            <a:r>
              <a:rPr lang="en-US" sz="3200" dirty="0" err="1">
                <a:effectLst/>
                <a:ea typeface="Times New Roman" panose="02020603050405020304" pitchFamily="18" charset="0"/>
              </a:rPr>
              <a:t>và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ea typeface="Times New Roman" panose="02020603050405020304" pitchFamily="18" charset="0"/>
              </a:rPr>
              <a:t>chỉ</a:t>
            </a:r>
            <a:r>
              <a:rPr lang="vi-VN" sz="3200" dirty="0">
                <a:effectLst/>
                <a:ea typeface="Times New Roman" panose="02020603050405020304" pitchFamily="18" charset="0"/>
              </a:rPr>
              <a:t> định xét nghiệm tìm tác nhân gây viêm màng não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64957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D304-6D55-4355-81B7-6FFB6E23F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94BB818-9A81-47CD-9BCE-0E92D2A880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699825"/>
              </p:ext>
            </p:extLst>
          </p:nvPr>
        </p:nvGraphicFramePr>
        <p:xfrm>
          <a:off x="640080" y="137160"/>
          <a:ext cx="11064240" cy="65379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103574193"/>
                    </a:ext>
                  </a:extLst>
                </a:gridCol>
                <a:gridCol w="2966891">
                  <a:extLst>
                    <a:ext uri="{9D8B030D-6E8A-4147-A177-3AD203B41FA5}">
                      <a16:colId xmlns:a16="http://schemas.microsoft.com/office/drawing/2014/main" val="1126050770"/>
                    </a:ext>
                  </a:extLst>
                </a:gridCol>
                <a:gridCol w="3315037">
                  <a:extLst>
                    <a:ext uri="{9D8B030D-6E8A-4147-A177-3AD203B41FA5}">
                      <a16:colId xmlns:a16="http://schemas.microsoft.com/office/drawing/2014/main" val="1391922473"/>
                    </a:ext>
                  </a:extLst>
                </a:gridCol>
                <a:gridCol w="2953512">
                  <a:extLst>
                    <a:ext uri="{9D8B030D-6E8A-4147-A177-3AD203B41FA5}">
                      <a16:colId xmlns:a16="http://schemas.microsoft.com/office/drawing/2014/main" val="2474975357"/>
                    </a:ext>
                  </a:extLst>
                </a:gridCol>
              </a:tblGrid>
              <a:tr h="5685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2" marR="302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VMN </a:t>
                      </a:r>
                      <a:r>
                        <a:rPr lang="en-US" sz="1800" dirty="0" err="1">
                          <a:effectLst/>
                        </a:rPr>
                        <a:t>mủ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2" marR="302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VNMN 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 err="1">
                          <a:effectLst/>
                        </a:rPr>
                        <a:t>siêu</a:t>
                      </a:r>
                      <a:r>
                        <a:rPr lang="en-US" sz="1800" dirty="0">
                          <a:effectLst/>
                        </a:rPr>
                        <a:t> vi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2" marR="302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Lao 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 err="1">
                          <a:effectLst/>
                        </a:rPr>
                        <a:t>màng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não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2" marR="30202" marT="0" marB="0"/>
                </a:tc>
                <a:extLst>
                  <a:ext uri="{0D108BD9-81ED-4DB2-BD59-A6C34878D82A}">
                    <a16:rowId xmlns:a16="http://schemas.microsoft.com/office/drawing/2014/main" val="2962800220"/>
                  </a:ext>
                </a:extLst>
              </a:tr>
              <a:tr h="2842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Sốt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2" marR="302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Cao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2" marR="302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Cao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2" marR="302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Sốt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nhẹ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2" marR="30202" marT="0" marB="0"/>
                </a:tc>
                <a:extLst>
                  <a:ext uri="{0D108BD9-81ED-4DB2-BD59-A6C34878D82A}">
                    <a16:rowId xmlns:a16="http://schemas.microsoft.com/office/drawing/2014/main" val="789007774"/>
                  </a:ext>
                </a:extLst>
              </a:tr>
              <a:tr h="2842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Đau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đầu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2" marR="302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Nhiều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2" marR="302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Nhiều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2" marR="302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Ít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2" marR="30202" marT="0" marB="0"/>
                </a:tc>
                <a:extLst>
                  <a:ext uri="{0D108BD9-81ED-4DB2-BD59-A6C34878D82A}">
                    <a16:rowId xmlns:a16="http://schemas.microsoft.com/office/drawing/2014/main" val="1049363475"/>
                  </a:ext>
                </a:extLst>
              </a:tr>
              <a:tr h="2842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HCMN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2" marR="302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Rõ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2" marR="302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Rõ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2" marR="302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2" marR="30202" marT="0" marB="0"/>
                </a:tc>
                <a:extLst>
                  <a:ext uri="{0D108BD9-81ED-4DB2-BD59-A6C34878D82A}">
                    <a16:rowId xmlns:a16="http://schemas.microsoft.com/office/drawing/2014/main" val="2892079511"/>
                  </a:ext>
                </a:extLst>
              </a:tr>
              <a:tr h="5685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RLTG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2" marR="302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Có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2" marR="302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Có 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(TT nhu mô)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2" marR="302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Có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(</a:t>
                      </a:r>
                      <a:r>
                        <a:rPr lang="en-US" sz="1800" dirty="0" err="1">
                          <a:effectLst/>
                        </a:rPr>
                        <a:t>Cuối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tuần</a:t>
                      </a:r>
                      <a:r>
                        <a:rPr lang="en-US" sz="1800" dirty="0">
                          <a:effectLst/>
                        </a:rPr>
                        <a:t> 2)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2" marR="30202" marT="0" marB="0"/>
                </a:tc>
                <a:extLst>
                  <a:ext uri="{0D108BD9-81ED-4DB2-BD59-A6C34878D82A}">
                    <a16:rowId xmlns:a16="http://schemas.microsoft.com/office/drawing/2014/main" val="1850265957"/>
                  </a:ext>
                </a:extLst>
              </a:tr>
              <a:tr h="8527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Dấu</a:t>
                      </a:r>
                      <a:r>
                        <a:rPr lang="en-US" sz="1800" dirty="0">
                          <a:effectLst/>
                        </a:rPr>
                        <a:t> TK </a:t>
                      </a:r>
                      <a:r>
                        <a:rPr lang="en-US" sz="1800" dirty="0" err="1">
                          <a:effectLst/>
                        </a:rPr>
                        <a:t>khu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trú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2" marR="302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Ít</a:t>
                      </a:r>
                      <a:endParaRPr lang="en-US" sz="18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(</a:t>
                      </a:r>
                      <a:r>
                        <a:rPr lang="en-US" sz="1800" dirty="0" err="1">
                          <a:effectLst/>
                        </a:rPr>
                        <a:t>dây</a:t>
                      </a:r>
                      <a:r>
                        <a:rPr lang="en-US" sz="1800" dirty="0">
                          <a:effectLst/>
                        </a:rPr>
                        <a:t> III,IV,VI,VII </a:t>
                      </a:r>
                      <a:r>
                        <a:rPr lang="en-US" sz="1800" dirty="0" err="1">
                          <a:effectLst/>
                        </a:rPr>
                        <a:t>khi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biến</a:t>
                      </a:r>
                      <a:r>
                        <a:rPr lang="en-US" sz="1800" dirty="0">
                          <a:effectLst/>
                        </a:rPr>
                        <a:t> chứng)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2" marR="302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Nhiều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(</a:t>
                      </a:r>
                      <a:r>
                        <a:rPr lang="en-US" sz="1800" dirty="0" err="1">
                          <a:effectLst/>
                        </a:rPr>
                        <a:t>tùy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thuộc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vào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vùng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tổn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thương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2" marR="302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Nhiều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(</a:t>
                      </a:r>
                      <a:r>
                        <a:rPr lang="en-US" sz="1800" dirty="0" err="1">
                          <a:effectLst/>
                        </a:rPr>
                        <a:t>Liệt</a:t>
                      </a:r>
                      <a:r>
                        <a:rPr lang="en-US" sz="1800" dirty="0">
                          <a:effectLst/>
                        </a:rPr>
                        <a:t> VII, </a:t>
                      </a:r>
                      <a:r>
                        <a:rPr lang="en-US" sz="1800" dirty="0" err="1">
                          <a:effectLst/>
                        </a:rPr>
                        <a:t>nửa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người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bí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tiểu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2" marR="30202" marT="0" marB="0"/>
                </a:tc>
                <a:extLst>
                  <a:ext uri="{0D108BD9-81ED-4DB2-BD59-A6C34878D82A}">
                    <a16:rowId xmlns:a16="http://schemas.microsoft.com/office/drawing/2014/main" val="2065552342"/>
                  </a:ext>
                </a:extLst>
              </a:tr>
              <a:tr h="5685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 </a:t>
                      </a:r>
                      <a:r>
                        <a:rPr lang="en-US" sz="1800" dirty="0" err="1">
                          <a:effectLst/>
                        </a:rPr>
                        <a:t>giật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2" marR="302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Ít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(</a:t>
                      </a:r>
                      <a:r>
                        <a:rPr lang="en-US" sz="1800" dirty="0" err="1">
                          <a:effectLst/>
                        </a:rPr>
                        <a:t>khi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có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biến</a:t>
                      </a:r>
                      <a:r>
                        <a:rPr lang="en-US" sz="1800" dirty="0">
                          <a:effectLst/>
                        </a:rPr>
                        <a:t> chứng)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2" marR="302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Nhiều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2" marR="302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Ít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2" marR="30202" marT="0" marB="0"/>
                </a:tc>
                <a:extLst>
                  <a:ext uri="{0D108BD9-81ED-4DB2-BD59-A6C34878D82A}">
                    <a16:rowId xmlns:a16="http://schemas.microsoft.com/office/drawing/2014/main" val="3116423712"/>
                  </a:ext>
                </a:extLst>
              </a:tr>
              <a:tr h="31268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DNT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Màu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sắc</a:t>
                      </a:r>
                      <a:endParaRPr lang="en-US" sz="18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Áp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lực</a:t>
                      </a:r>
                      <a:endParaRPr lang="en-US" sz="18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Đạm</a:t>
                      </a:r>
                      <a:endParaRPr lang="en-US" sz="18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Đường</a:t>
                      </a:r>
                      <a:endParaRPr lang="en-US" sz="18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Chlor</a:t>
                      </a:r>
                      <a:endParaRPr lang="en-US" sz="18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Lactate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Tế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bào</a:t>
                      </a:r>
                      <a:endParaRPr lang="en-US" sz="18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Soi</a:t>
                      </a:r>
                      <a:endParaRPr lang="en-US" sz="18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Cấy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2" marR="302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Đục</a:t>
                      </a:r>
                      <a:endParaRPr lang="en-US" sz="18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&gt; 18 cmH</a:t>
                      </a:r>
                      <a:r>
                        <a:rPr lang="en-US" sz="1800" baseline="-250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O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&gt; 100 mg%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&lt; 40 mg%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&lt; 1/2 ĐH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110 </a:t>
                      </a:r>
                      <a:r>
                        <a:rPr lang="en-US" sz="1800" dirty="0" err="1">
                          <a:effectLst/>
                        </a:rPr>
                        <a:t>mEq</a:t>
                      </a:r>
                      <a:r>
                        <a:rPr lang="en-US" sz="1800" dirty="0">
                          <a:effectLst/>
                        </a:rPr>
                        <a:t>/l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&gt; 4 mmol/l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100–10000(N)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(+)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(+)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2" marR="302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Trong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&gt; 18 cmH</a:t>
                      </a:r>
                      <a:r>
                        <a:rPr lang="en-US" sz="1800" baseline="-250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O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&gt; 100 mg%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&gt; 40 mg%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&gt; 1/2 ĐH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110 </a:t>
                      </a:r>
                      <a:r>
                        <a:rPr lang="en-US" sz="1800" dirty="0" err="1">
                          <a:effectLst/>
                        </a:rPr>
                        <a:t>mEq</a:t>
                      </a:r>
                      <a:r>
                        <a:rPr lang="en-US" sz="1800" dirty="0">
                          <a:effectLst/>
                        </a:rPr>
                        <a:t>/l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&lt; 4 mmol/l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100–1000(L)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(-)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(-)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2" marR="302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Trong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&gt; 18 cmH</a:t>
                      </a:r>
                      <a:r>
                        <a:rPr lang="en-US" sz="1800" baseline="-250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O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&gt; 100 mg%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&lt; 40 mg%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&lt; 1/2 ĐH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110 </a:t>
                      </a:r>
                      <a:r>
                        <a:rPr lang="en-US" sz="1800" dirty="0" err="1">
                          <a:effectLst/>
                        </a:rPr>
                        <a:t>mEq</a:t>
                      </a:r>
                      <a:r>
                        <a:rPr lang="en-US" sz="1800" dirty="0">
                          <a:effectLst/>
                        </a:rPr>
                        <a:t>/l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&gt; 4 mmol/l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100–1000(L)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(+)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(+)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2" marR="30202" marT="0" marB="0"/>
                </a:tc>
                <a:extLst>
                  <a:ext uri="{0D108BD9-81ED-4DB2-BD59-A6C34878D82A}">
                    <a16:rowId xmlns:a16="http://schemas.microsoft.com/office/drawing/2014/main" val="3236441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926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80E62-9C64-4EF1-A956-BD4E1F61B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6555"/>
            <a:ext cx="10058400" cy="40225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2800" b="1" dirty="0"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ea typeface="Times New Roman" panose="02020603050405020304" pitchFamily="18" charset="0"/>
              </a:rPr>
              <a:t>Viêm</a:t>
            </a:r>
            <a:r>
              <a:rPr lang="en-US" sz="2800" b="1" dirty="0"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ea typeface="Times New Roman" panose="02020603050405020304" pitchFamily="18" charset="0"/>
              </a:rPr>
              <a:t>não</a:t>
            </a:r>
            <a:r>
              <a:rPr lang="en-US" sz="2800" b="1" dirty="0">
                <a:ea typeface="Times New Roman" panose="02020603050405020304" pitchFamily="18" charset="0"/>
              </a:rPr>
              <a:t> – </a:t>
            </a:r>
            <a:r>
              <a:rPr lang="en-US" sz="2800" b="1" dirty="0" err="1">
                <a:ea typeface="Times New Roman" panose="02020603050405020304" pitchFamily="18" charset="0"/>
              </a:rPr>
              <a:t>màng</a:t>
            </a:r>
            <a:r>
              <a:rPr lang="en-US" sz="2800" b="1" dirty="0"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ea typeface="Times New Roman" panose="02020603050405020304" pitchFamily="18" charset="0"/>
              </a:rPr>
              <a:t>não</a:t>
            </a:r>
            <a:r>
              <a:rPr lang="en-US" sz="2800" b="1" dirty="0"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ea typeface="Times New Roman" panose="02020603050405020304" pitchFamily="18" charset="0"/>
              </a:rPr>
              <a:t>siêu</a:t>
            </a:r>
            <a:r>
              <a:rPr lang="en-US" sz="2800" b="1" dirty="0">
                <a:ea typeface="Times New Roman" panose="02020603050405020304" pitchFamily="18" charset="0"/>
              </a:rPr>
              <a:t> vi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 PCR HSV/DNT (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tác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nhân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có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thuốc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điều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trị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đặc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hiệu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2800" b="1" dirty="0"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TH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nghi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ngờ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bệnh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cảnh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viêm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não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siêu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vi do Dengue,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sởi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quai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bị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tay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chân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miệng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(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thường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nằm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trong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bệnh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cảnh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toàn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thân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của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bệnh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này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) </a:t>
            </a:r>
          </a:p>
          <a:p>
            <a:pPr marL="0" indent="0">
              <a:lnSpc>
                <a:spcPct val="150000"/>
              </a:lnSpc>
              <a:buClrTx/>
              <a:buNone/>
            </a:pPr>
            <a:r>
              <a:rPr lang="en-US" sz="2800" dirty="0"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→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làm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thêm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XN PCR để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tìm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tác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nhân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này</a:t>
            </a:r>
            <a:endParaRPr lang="en-US" sz="2800" b="1" dirty="0">
              <a:effectLst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8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4EE7-331D-41B0-BA1D-A3E75CC8D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74101"/>
          </a:xfrm>
        </p:spPr>
        <p:txBody>
          <a:bodyPr/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1BF51-E774-4A82-865A-9B9E6C112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060704"/>
            <a:ext cx="10058400" cy="4808390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  <a:buClrTx/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Sốt</a:t>
            </a:r>
            <a:r>
              <a:rPr lang="en-US" sz="2800" dirty="0"/>
              <a:t> </a:t>
            </a:r>
            <a:r>
              <a:rPr lang="en-US" sz="2800" dirty="0" err="1"/>
              <a:t>kèm</a:t>
            </a:r>
            <a:r>
              <a:rPr lang="en-US" sz="2800" dirty="0"/>
              <a:t> HC </a:t>
            </a:r>
            <a:r>
              <a:rPr lang="en-US" sz="2800" dirty="0" err="1"/>
              <a:t>màng</a:t>
            </a:r>
            <a:r>
              <a:rPr lang="en-US" sz="2800" dirty="0"/>
              <a:t> </a:t>
            </a:r>
            <a:r>
              <a:rPr lang="en-US" sz="2800" dirty="0" err="1"/>
              <a:t>não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trọng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thường</a:t>
            </a:r>
            <a:r>
              <a:rPr lang="en-US" sz="2800" dirty="0"/>
              <a:t> </a:t>
            </a:r>
            <a:r>
              <a:rPr lang="en-US" sz="2800" dirty="0" err="1"/>
              <a:t>gặp</a:t>
            </a:r>
            <a:r>
              <a:rPr lang="en-US" sz="2800" dirty="0"/>
              <a:t> trong NT </a:t>
            </a:r>
            <a:r>
              <a:rPr lang="en-US" sz="2800" dirty="0" err="1"/>
              <a:t>hệ</a:t>
            </a:r>
            <a:r>
              <a:rPr lang="en-US" sz="2800" dirty="0"/>
              <a:t> TKTW.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chẩn</a:t>
            </a:r>
            <a:r>
              <a:rPr lang="en-US" sz="2800" dirty="0"/>
              <a:t> </a:t>
            </a:r>
            <a:r>
              <a:rPr lang="en-US" sz="2800" dirty="0" err="1"/>
              <a:t>đoán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xử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 </a:t>
            </a:r>
            <a:r>
              <a:rPr lang="en-US" sz="2800" dirty="0" err="1"/>
              <a:t>chậm</a:t>
            </a:r>
            <a:r>
              <a:rPr lang="en-US" sz="2800" dirty="0"/>
              <a:t> </a:t>
            </a:r>
            <a:r>
              <a:rPr lang="en-US" sz="2800" dirty="0" err="1"/>
              <a:t>trễ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dẫn</a:t>
            </a:r>
            <a:r>
              <a:rPr lang="en-US" sz="2800" dirty="0"/>
              <a:t> </a:t>
            </a:r>
            <a:r>
              <a:rPr lang="en-US" sz="2800" dirty="0" err="1"/>
              <a:t>tới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chứng </a:t>
            </a:r>
            <a:r>
              <a:rPr lang="en-US" sz="2800" dirty="0" err="1"/>
              <a:t>nguy</a:t>
            </a:r>
            <a:r>
              <a:rPr lang="en-US" sz="2800" dirty="0"/>
              <a:t> </a:t>
            </a:r>
            <a:r>
              <a:rPr lang="en-US" sz="2800" dirty="0" err="1"/>
              <a:t>hiểm</a:t>
            </a:r>
            <a:endParaRPr lang="en-US" sz="2800" dirty="0"/>
          </a:p>
          <a:p>
            <a:pPr>
              <a:lnSpc>
                <a:spcPct val="160000"/>
              </a:lnSpc>
              <a:buClrTx/>
              <a:buFont typeface="Wingdings" panose="05000000000000000000" pitchFamily="2" charset="2"/>
              <a:buChar char="Ø"/>
            </a:pPr>
            <a:r>
              <a:rPr lang="en-US" sz="2800" dirty="0"/>
              <a:t> Khi </a:t>
            </a:r>
            <a:r>
              <a:rPr lang="en-US" sz="2800" dirty="0" err="1"/>
              <a:t>nghi</a:t>
            </a:r>
            <a:r>
              <a:rPr lang="en-US" sz="2800" dirty="0"/>
              <a:t> </a:t>
            </a:r>
            <a:r>
              <a:rPr lang="en-US" sz="2800" dirty="0" err="1"/>
              <a:t>ngờ</a:t>
            </a:r>
            <a:r>
              <a:rPr lang="en-US" sz="2800" dirty="0"/>
              <a:t> BN </a:t>
            </a:r>
            <a:r>
              <a:rPr lang="en-US" sz="2800" dirty="0" err="1"/>
              <a:t>viêm</a:t>
            </a:r>
            <a:r>
              <a:rPr lang="en-US" sz="2800" dirty="0"/>
              <a:t> </a:t>
            </a:r>
            <a:r>
              <a:rPr lang="en-US" sz="2800" dirty="0" err="1"/>
              <a:t>màng</a:t>
            </a:r>
            <a:r>
              <a:rPr lang="en-US" sz="2800" dirty="0"/>
              <a:t> </a:t>
            </a:r>
            <a:r>
              <a:rPr lang="en-US" sz="2800" dirty="0" err="1"/>
              <a:t>não</a:t>
            </a:r>
            <a:r>
              <a:rPr lang="en-US" sz="2800" dirty="0"/>
              <a:t> </a:t>
            </a:r>
            <a:r>
              <a:rPr lang="en-US" sz="2800" dirty="0" err="1"/>
              <a:t>mủ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khảo</a:t>
            </a:r>
            <a:r>
              <a:rPr lang="en-US" sz="2800" dirty="0"/>
              <a:t> </a:t>
            </a:r>
            <a:r>
              <a:rPr lang="en-US" sz="2800" dirty="0" err="1"/>
              <a:t>sát</a:t>
            </a:r>
            <a:r>
              <a:rPr lang="en-US" sz="2800" dirty="0"/>
              <a:t> </a:t>
            </a:r>
            <a:r>
              <a:rPr lang="en-US" sz="2800" dirty="0" err="1"/>
              <a:t>dịch</a:t>
            </a:r>
            <a:r>
              <a:rPr lang="en-US" sz="2800" dirty="0"/>
              <a:t> </a:t>
            </a:r>
            <a:r>
              <a:rPr lang="en-US" sz="2800" dirty="0" err="1"/>
              <a:t>não</a:t>
            </a:r>
            <a:r>
              <a:rPr lang="en-US" sz="2800" dirty="0"/>
              <a:t> </a:t>
            </a:r>
            <a:r>
              <a:rPr lang="en-US" sz="2800" dirty="0" err="1"/>
              <a:t>tủy</a:t>
            </a:r>
            <a:r>
              <a:rPr lang="en-US" sz="2800" dirty="0"/>
              <a:t> </a:t>
            </a:r>
            <a:r>
              <a:rPr lang="en-US" sz="2800" dirty="0" err="1"/>
              <a:t>càng</a:t>
            </a:r>
            <a:r>
              <a:rPr lang="en-US" sz="2800" dirty="0"/>
              <a:t> </a:t>
            </a:r>
            <a:r>
              <a:rPr lang="en-US" sz="2800" dirty="0" err="1"/>
              <a:t>sớm</a:t>
            </a:r>
            <a:r>
              <a:rPr lang="en-US" sz="2800" dirty="0"/>
              <a:t> </a:t>
            </a:r>
            <a:r>
              <a:rPr lang="en-US" sz="2800" dirty="0" err="1"/>
              <a:t>càng</a:t>
            </a:r>
            <a:r>
              <a:rPr lang="en-US" sz="2800" dirty="0"/>
              <a:t> </a:t>
            </a:r>
            <a:r>
              <a:rPr lang="en-US" sz="2800" dirty="0" err="1"/>
              <a:t>tốt</a:t>
            </a:r>
            <a:endParaRPr lang="en-US" sz="2800" dirty="0"/>
          </a:p>
          <a:p>
            <a:pPr>
              <a:lnSpc>
                <a:spcPct val="160000"/>
              </a:lnSpc>
              <a:buClrTx/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xem </a:t>
            </a:r>
            <a:r>
              <a:rPr lang="en-US" sz="2800" dirty="0" err="1"/>
              <a:t>xét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CCĐ </a:t>
            </a:r>
            <a:r>
              <a:rPr lang="en-US" sz="2800" dirty="0" err="1"/>
              <a:t>trước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CDTS</a:t>
            </a:r>
          </a:p>
          <a:p>
            <a:pPr>
              <a:lnSpc>
                <a:spcPct val="160000"/>
              </a:lnSpc>
              <a:buClrTx/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Nếu</a:t>
            </a:r>
            <a:r>
              <a:rPr lang="en-US" sz="2800" dirty="0"/>
              <a:t> BN không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khảo</a:t>
            </a:r>
            <a:r>
              <a:rPr lang="en-US" sz="2800" dirty="0"/>
              <a:t> </a:t>
            </a:r>
            <a:r>
              <a:rPr lang="en-US" sz="2800" dirty="0" err="1"/>
              <a:t>sát</a:t>
            </a:r>
            <a:r>
              <a:rPr lang="en-US" sz="2800" dirty="0"/>
              <a:t> DNT,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kháng</a:t>
            </a:r>
            <a:r>
              <a:rPr lang="en-US" sz="2800" dirty="0"/>
              <a:t> </a:t>
            </a:r>
            <a:r>
              <a:rPr lang="en-US" sz="2800" dirty="0" err="1"/>
              <a:t>sinh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VMN </a:t>
            </a:r>
            <a:r>
              <a:rPr lang="en-US" sz="2800" dirty="0" err="1"/>
              <a:t>mủ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KQ DNT</a:t>
            </a:r>
          </a:p>
          <a:p>
            <a:pPr>
              <a:lnSpc>
                <a:spcPct val="160000"/>
              </a:lnSpc>
              <a:buClrTx/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XN DNT bao </a:t>
            </a:r>
            <a:r>
              <a:rPr lang="en-US" sz="2800" dirty="0" err="1"/>
              <a:t>gồm</a:t>
            </a:r>
            <a:r>
              <a:rPr lang="en-US" sz="2800" dirty="0"/>
              <a:t>: </a:t>
            </a:r>
            <a:r>
              <a:rPr lang="en-US" sz="2800" dirty="0" err="1"/>
              <a:t>tế</a:t>
            </a:r>
            <a:r>
              <a:rPr lang="en-US" sz="2800" dirty="0"/>
              <a:t> </a:t>
            </a:r>
            <a:r>
              <a:rPr lang="en-US" sz="2800" dirty="0" err="1"/>
              <a:t>bào</a:t>
            </a:r>
            <a:r>
              <a:rPr lang="en-US" sz="2800" dirty="0"/>
              <a:t>, </a:t>
            </a:r>
            <a:r>
              <a:rPr lang="en-US" sz="2800" dirty="0" err="1"/>
              <a:t>sinh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, vi </a:t>
            </a:r>
            <a:r>
              <a:rPr lang="en-US" sz="2800" dirty="0" err="1"/>
              <a:t>sinh</a:t>
            </a:r>
            <a:endParaRPr lang="en-US" sz="2800" dirty="0"/>
          </a:p>
          <a:p>
            <a:pPr>
              <a:lnSpc>
                <a:spcPct val="160000"/>
              </a:lnSpc>
              <a:buClrTx/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Tùy</a:t>
            </a:r>
            <a:r>
              <a:rPr lang="en-US" sz="2800" dirty="0"/>
              <a:t> </a:t>
            </a:r>
            <a:r>
              <a:rPr lang="en-US" sz="2800" dirty="0" err="1"/>
              <a:t>từng</a:t>
            </a:r>
            <a:r>
              <a:rPr lang="en-US" sz="2800" dirty="0"/>
              <a:t> </a:t>
            </a:r>
            <a:r>
              <a:rPr lang="en-US" sz="2800" dirty="0" err="1"/>
              <a:t>bệnh</a:t>
            </a:r>
            <a:r>
              <a:rPr lang="en-US" sz="2800" dirty="0"/>
              <a:t> </a:t>
            </a:r>
            <a:r>
              <a:rPr lang="en-US" sz="2800" dirty="0" err="1"/>
              <a:t>cảnh</a:t>
            </a:r>
            <a:r>
              <a:rPr lang="en-US" sz="2800" dirty="0"/>
              <a:t> </a:t>
            </a:r>
            <a:r>
              <a:rPr lang="en-US" sz="2800" dirty="0" err="1"/>
              <a:t>cụ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mà</a:t>
            </a:r>
            <a:r>
              <a:rPr lang="en-US" sz="2800" dirty="0"/>
              <a:t> BS đề </a:t>
            </a:r>
            <a:r>
              <a:rPr lang="en-US" sz="2800" dirty="0" err="1"/>
              <a:t>nghị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XN để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phù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endParaRPr lang="en-US" sz="2800" dirty="0"/>
          </a:p>
          <a:p>
            <a:pPr>
              <a:lnSpc>
                <a:spcPct val="160000"/>
              </a:lnSpc>
              <a:buClrTx/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lnSpc>
                <a:spcPct val="160000"/>
              </a:lnSpc>
              <a:buClrTx/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0" indent="0">
              <a:lnSpc>
                <a:spcPct val="160000"/>
              </a:lnSpc>
              <a:buClrTx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663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1F32A-8D80-4875-B5FC-99785B81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Lý do </a:t>
            </a:r>
            <a:r>
              <a:rPr lang="en-US" dirty="0" err="1"/>
              <a:t>học</a:t>
            </a:r>
            <a:r>
              <a:rPr lang="en-US" dirty="0"/>
              <a:t> ca </a:t>
            </a:r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884C3-DCE6-4B07-9E7A-8FBE9262A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923085" cy="4023360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  <a:spcAft>
                <a:spcPts val="60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</a:rPr>
              <a:t>BHLS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thường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gặp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trong NT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hệ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TKTƯ</a:t>
            </a:r>
          </a:p>
          <a:p>
            <a:pPr lvl="1" algn="just">
              <a:lnSpc>
                <a:spcPct val="150000"/>
              </a:lnSpc>
              <a:spcAft>
                <a:spcPts val="600"/>
              </a:spcAft>
            </a:pPr>
            <a:r>
              <a:rPr lang="en-US" sz="2800" dirty="0" err="1">
                <a:effectLst/>
                <a:ea typeface="Times New Roman" panose="02020603050405020304" pitchFamily="18" charset="0"/>
              </a:rPr>
              <a:t>Bỏ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sót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xử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lý không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kịp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thời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→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biến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chứng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nguy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hiểm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&amp;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tử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vong</a:t>
            </a:r>
            <a:endParaRPr lang="en-US" sz="2800" dirty="0">
              <a:effectLst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72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5C5A3-961A-490E-8A4F-D3E16FF2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 </a:t>
            </a:r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89642-5D7D-4DC4-AF56-D9941706D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4612"/>
            <a:ext cx="10058400" cy="4023360"/>
          </a:xfrm>
        </p:spPr>
        <p:txBody>
          <a:bodyPr>
            <a:normAutofit fontScale="77500" lnSpcReduction="20000"/>
          </a:bodyPr>
          <a:lstStyle/>
          <a:p>
            <a:pPr marL="201168" lvl="1" indent="0" algn="just">
              <a:lnSpc>
                <a:spcPct val="160000"/>
              </a:lnSpc>
              <a:buNone/>
            </a:pPr>
            <a:r>
              <a:rPr lang="en-US" sz="2000" dirty="0"/>
              <a:t>	</a:t>
            </a:r>
            <a:r>
              <a:rPr lang="vi-VN" sz="4000" dirty="0">
                <a:latin typeface="Calibri" panose="020F0502020204030204" pitchFamily="34" charset="0"/>
                <a:cs typeface="Calibri" panose="020F0502020204030204" pitchFamily="34" charset="0"/>
              </a:rPr>
              <a:t>Một bệnh nhân nam, 40 tuổi, ở quận 8, TP. Hồ Chí Minh, nghề nghiệp công nhân nhập viện vào ngày thứ 2 của bệnh với lý do sốt kèm đau đầu. Khám lúc nhập viện: lơ mơ GCS: 13 điểm (E3M5V5), sốt 39</a:t>
            </a:r>
            <a:r>
              <a:rPr lang="en-US" sz="4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vi-VN" sz="4000" dirty="0">
                <a:latin typeface="Calibri" panose="020F0502020204030204" pitchFamily="34" charset="0"/>
                <a:cs typeface="Calibri" panose="020F0502020204030204" pitchFamily="34" charset="0"/>
              </a:rPr>
              <a:t>C, mạch: 100 lần/phút, HA: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vi-VN" sz="4000" dirty="0">
                <a:latin typeface="Calibri" panose="020F0502020204030204" pitchFamily="34" charset="0"/>
                <a:cs typeface="Calibri" panose="020F0502020204030204" pitchFamily="34" charset="0"/>
              </a:rPr>
              <a:t>20/80 mmHg, thở 20 lần/phút, SpO2:98%/khí trời. Tim đều, rõ; phổi trong; bụng mềm; gan lách không sờ chạm; cổ gượng.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67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6CB0-2F7C-43CD-B005-375DBE39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631C9-AC8E-44BF-B0DE-06BBE0804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vi-VN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Phân tích các vấn đề của bệnh nhân lúc nhập viện. Những dấu hiệu nặng nào cần được theo dõi sát? </a:t>
            </a:r>
            <a:endParaRPr lang="en-US" sz="36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5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03D1-DC6E-44ED-BF0E-A2EA3B51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55C2A-1468-4DFB-A095-4A516D270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6603"/>
            <a:ext cx="10058400" cy="55824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4000" dirty="0"/>
              <a:t> </a:t>
            </a:r>
            <a:r>
              <a:rPr lang="en-US" sz="4000" dirty="0" err="1"/>
              <a:t>Vấn</a:t>
            </a:r>
            <a:r>
              <a:rPr lang="en-US" sz="4000" dirty="0"/>
              <a:t> đề 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600" dirty="0"/>
              <a:t> </a:t>
            </a:r>
            <a:r>
              <a:rPr lang="en-US" sz="3600" dirty="0" err="1"/>
              <a:t>Sốt</a:t>
            </a:r>
            <a:endParaRPr lang="en-US" sz="3600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600" dirty="0"/>
              <a:t> </a:t>
            </a:r>
            <a:r>
              <a:rPr lang="en-US" sz="3600" dirty="0" err="1"/>
              <a:t>Hội</a:t>
            </a:r>
            <a:r>
              <a:rPr lang="en-US" sz="3600" dirty="0"/>
              <a:t> chứng </a:t>
            </a:r>
            <a:r>
              <a:rPr lang="en-US" sz="3600" dirty="0" err="1"/>
              <a:t>màng</a:t>
            </a:r>
            <a:r>
              <a:rPr lang="en-US" sz="3600" dirty="0"/>
              <a:t> </a:t>
            </a:r>
            <a:r>
              <a:rPr lang="en-US" sz="3600" dirty="0" err="1"/>
              <a:t>não</a:t>
            </a:r>
            <a:endParaRPr lang="en-US" sz="3600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600" dirty="0"/>
              <a:t> </a:t>
            </a:r>
            <a:r>
              <a:rPr lang="en-US" sz="3600" dirty="0" err="1"/>
              <a:t>Rối</a:t>
            </a:r>
            <a:r>
              <a:rPr lang="en-US" sz="3600" dirty="0"/>
              <a:t> </a:t>
            </a:r>
            <a:r>
              <a:rPr lang="en-US" sz="3600" dirty="0" err="1"/>
              <a:t>loạn</a:t>
            </a:r>
            <a:r>
              <a:rPr lang="en-US" sz="3600" dirty="0"/>
              <a:t> tri </a:t>
            </a:r>
            <a:r>
              <a:rPr lang="en-US" sz="3600" dirty="0" err="1"/>
              <a:t>giác</a:t>
            </a:r>
            <a:endParaRPr lang="en-US" sz="3600" dirty="0"/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4000" dirty="0"/>
              <a:t> BN </a:t>
            </a:r>
            <a:r>
              <a:rPr lang="en-US" sz="4000" dirty="0" err="1"/>
              <a:t>cần</a:t>
            </a:r>
            <a:r>
              <a:rPr lang="en-US" sz="4000" dirty="0"/>
              <a:t> </a:t>
            </a:r>
            <a:r>
              <a:rPr lang="en-US" sz="4000" dirty="0" err="1"/>
              <a:t>được</a:t>
            </a:r>
            <a:r>
              <a:rPr lang="en-US" sz="4000" dirty="0"/>
              <a:t> </a:t>
            </a:r>
            <a:r>
              <a:rPr lang="en-US" sz="4000" dirty="0" err="1"/>
              <a:t>nhập</a:t>
            </a:r>
            <a:r>
              <a:rPr lang="en-US" sz="4000" dirty="0"/>
              <a:t> </a:t>
            </a:r>
            <a:r>
              <a:rPr lang="en-US" sz="4000" dirty="0" err="1"/>
              <a:t>viện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66630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9C57-E66A-4450-8425-1B691C8C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977EF-1856-4D4D-BCC5-4C96D01BF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6603"/>
            <a:ext cx="10058400" cy="5582491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4000" dirty="0"/>
              <a:t> Theo </a:t>
            </a:r>
            <a:r>
              <a:rPr lang="en-US" sz="4000" dirty="0" err="1"/>
              <a:t>dõi</a:t>
            </a:r>
            <a:endParaRPr lang="en-US" sz="4000" dirty="0"/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err="1"/>
              <a:t>Sinh</a:t>
            </a:r>
            <a:r>
              <a:rPr lang="en-US" sz="3200" dirty="0"/>
              <a:t> </a:t>
            </a:r>
            <a:r>
              <a:rPr lang="en-US" sz="3200" dirty="0" err="1"/>
              <a:t>hiệu</a:t>
            </a:r>
            <a:endParaRPr lang="en-US" sz="3200" dirty="0"/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sz="3200" dirty="0"/>
              <a:t> Tri </a:t>
            </a:r>
            <a:r>
              <a:rPr lang="en-US" sz="3200" dirty="0" err="1"/>
              <a:t>giác</a:t>
            </a:r>
            <a:r>
              <a:rPr lang="en-US" sz="3200" dirty="0"/>
              <a:t> (</a:t>
            </a:r>
            <a:r>
              <a:rPr lang="en-US" sz="3200" dirty="0" err="1"/>
              <a:t>đặt</a:t>
            </a:r>
            <a:r>
              <a:rPr lang="en-US" sz="3200" dirty="0"/>
              <a:t> NKQ </a:t>
            </a:r>
            <a:r>
              <a:rPr lang="en-US" sz="3200" dirty="0" err="1"/>
              <a:t>khi</a:t>
            </a:r>
            <a:r>
              <a:rPr lang="en-US" sz="3200" dirty="0"/>
              <a:t> GCS ≤ 8đ)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err="1"/>
              <a:t>Nghẹt</a:t>
            </a:r>
            <a:r>
              <a:rPr lang="en-US" sz="3200" dirty="0"/>
              <a:t> </a:t>
            </a:r>
            <a:r>
              <a:rPr lang="en-US" sz="3200" dirty="0" err="1"/>
              <a:t>đàm</a:t>
            </a:r>
            <a:endParaRPr lang="en-US" sz="3200" dirty="0"/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err="1"/>
              <a:t>Dấu</a:t>
            </a:r>
            <a:r>
              <a:rPr lang="en-US" sz="3200" dirty="0"/>
              <a:t> </a:t>
            </a:r>
            <a:r>
              <a:rPr lang="en-US" sz="3200" dirty="0" err="1"/>
              <a:t>hiệu</a:t>
            </a:r>
            <a:r>
              <a:rPr lang="en-US" sz="3200" dirty="0"/>
              <a:t> </a:t>
            </a:r>
            <a:r>
              <a:rPr lang="en-US" sz="3200" dirty="0" err="1"/>
              <a:t>tụt</a:t>
            </a:r>
            <a:r>
              <a:rPr lang="en-US" sz="3200" dirty="0"/>
              <a:t> </a:t>
            </a:r>
            <a:r>
              <a:rPr lang="en-US" sz="3200" dirty="0" err="1"/>
              <a:t>não</a:t>
            </a:r>
            <a:r>
              <a:rPr lang="en-US" sz="3200" dirty="0"/>
              <a:t> (Tam chứng Cushing)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026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FCCB-206E-4643-AB07-C677FA55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D02A2-7484-4EDC-9C48-28504B028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3400" dirty="0" err="1">
                <a:effectLst/>
                <a:ea typeface="Times New Roman" panose="02020603050405020304" pitchFamily="18" charset="0"/>
              </a:rPr>
              <a:t>Cần</a:t>
            </a:r>
            <a:r>
              <a:rPr lang="en-US" sz="3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400" dirty="0" err="1">
                <a:effectLst/>
                <a:ea typeface="Times New Roman" panose="02020603050405020304" pitchFamily="18" charset="0"/>
              </a:rPr>
              <a:t>khai</a:t>
            </a:r>
            <a:r>
              <a:rPr lang="en-US" sz="3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400" dirty="0" err="1">
                <a:effectLst/>
                <a:ea typeface="Times New Roman" panose="02020603050405020304" pitchFamily="18" charset="0"/>
              </a:rPr>
              <a:t>thác</a:t>
            </a:r>
            <a:r>
              <a:rPr lang="en-US" sz="3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400" dirty="0" err="1">
                <a:effectLst/>
                <a:ea typeface="Times New Roman" panose="02020603050405020304" pitchFamily="18" charset="0"/>
              </a:rPr>
              <a:t>thêm</a:t>
            </a:r>
            <a:r>
              <a:rPr lang="en-US" sz="3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400" dirty="0" err="1">
                <a:effectLst/>
                <a:ea typeface="Times New Roman" panose="02020603050405020304" pitchFamily="18" charset="0"/>
              </a:rPr>
              <a:t>các</a:t>
            </a:r>
            <a:r>
              <a:rPr lang="en-US" sz="3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400" dirty="0" err="1">
                <a:effectLst/>
                <a:ea typeface="Times New Roman" panose="02020603050405020304" pitchFamily="18" charset="0"/>
              </a:rPr>
              <a:t>thông</a:t>
            </a:r>
            <a:r>
              <a:rPr lang="en-US" sz="3400" dirty="0">
                <a:effectLst/>
                <a:ea typeface="Times New Roman" panose="02020603050405020304" pitchFamily="18" charset="0"/>
              </a:rPr>
              <a:t> tin gì </a:t>
            </a:r>
            <a:r>
              <a:rPr lang="en-US" sz="3400" dirty="0" err="1">
                <a:effectLst/>
                <a:ea typeface="Times New Roman" panose="02020603050405020304" pitchFamily="18" charset="0"/>
              </a:rPr>
              <a:t>về</a:t>
            </a:r>
            <a:r>
              <a:rPr lang="en-US" sz="3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400" dirty="0" err="1">
                <a:effectLst/>
                <a:ea typeface="Times New Roman" panose="02020603050405020304" pitchFamily="18" charset="0"/>
              </a:rPr>
              <a:t>dịch</a:t>
            </a:r>
            <a:r>
              <a:rPr lang="vi-VN" sz="3400" dirty="0">
                <a:effectLst/>
                <a:ea typeface="Times New Roman" panose="02020603050405020304" pitchFamily="18" charset="0"/>
              </a:rPr>
              <a:t> tễ, </a:t>
            </a:r>
            <a:br>
              <a:rPr lang="en-US" sz="3400" dirty="0">
                <a:effectLst/>
                <a:ea typeface="Times New Roman" panose="02020603050405020304" pitchFamily="18" charset="0"/>
              </a:rPr>
            </a:br>
            <a:r>
              <a:rPr lang="en-US" sz="3400" dirty="0" err="1">
                <a:effectLst/>
                <a:ea typeface="Times New Roman" panose="02020603050405020304" pitchFamily="18" charset="0"/>
              </a:rPr>
              <a:t>triệu</a:t>
            </a:r>
            <a:r>
              <a:rPr lang="en-US" sz="3400" dirty="0">
                <a:effectLst/>
                <a:ea typeface="Times New Roman" panose="02020603050405020304" pitchFamily="18" charset="0"/>
              </a:rPr>
              <a:t> chứng </a:t>
            </a:r>
            <a:r>
              <a:rPr lang="en-US" sz="3400" dirty="0" err="1">
                <a:effectLst/>
                <a:ea typeface="Times New Roman" panose="02020603050405020304" pitchFamily="18" charset="0"/>
              </a:rPr>
              <a:t>cơ</a:t>
            </a:r>
            <a:r>
              <a:rPr lang="en-US" sz="3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400" dirty="0" err="1">
                <a:effectLst/>
                <a:ea typeface="Times New Roman" panose="02020603050405020304" pitchFamily="18" charset="0"/>
              </a:rPr>
              <a:t>năng</a:t>
            </a:r>
            <a:r>
              <a:rPr lang="en-US" sz="3400" dirty="0">
                <a:effectLst/>
                <a:ea typeface="Times New Roman" panose="02020603050405020304" pitchFamily="18" charset="0"/>
              </a:rPr>
              <a:t>, </a:t>
            </a:r>
            <a:r>
              <a:rPr lang="en-US" sz="3400" dirty="0" err="1">
                <a:effectLst/>
                <a:ea typeface="Times New Roman" panose="02020603050405020304" pitchFamily="18" charset="0"/>
              </a:rPr>
              <a:t>thực</a:t>
            </a:r>
            <a:r>
              <a:rPr lang="en-US" sz="3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400" dirty="0" err="1">
                <a:effectLst/>
                <a:ea typeface="Times New Roman" panose="02020603050405020304" pitchFamily="18" charset="0"/>
              </a:rPr>
              <a:t>thể</a:t>
            </a:r>
            <a:r>
              <a:rPr lang="en-US" sz="3400" dirty="0">
                <a:effectLst/>
                <a:ea typeface="Times New Roman" panose="02020603050405020304" pitchFamily="18" charset="0"/>
              </a:rPr>
              <a:t> để </a:t>
            </a:r>
            <a:r>
              <a:rPr lang="en-US" sz="3400" dirty="0" err="1">
                <a:effectLst/>
                <a:ea typeface="Times New Roman" panose="02020603050405020304" pitchFamily="18" charset="0"/>
              </a:rPr>
              <a:t>chẩn</a:t>
            </a:r>
            <a:r>
              <a:rPr lang="en-US" sz="3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400" dirty="0" err="1">
                <a:effectLst/>
                <a:ea typeface="Times New Roman" panose="02020603050405020304" pitchFamily="18" charset="0"/>
              </a:rPr>
              <a:t>đoán</a:t>
            </a:r>
            <a:r>
              <a:rPr lang="en-US" sz="3400" dirty="0">
                <a:effectLst/>
                <a:ea typeface="Times New Roman" panose="02020603050405020304" pitchFamily="18" charset="0"/>
              </a:rPr>
              <a:t>?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63726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AB1D7-2AB0-4C90-8D21-8C98001CC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23783"/>
            <a:ext cx="10058400" cy="5345311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3200" b="1" dirty="0" err="1"/>
              <a:t>Viêm</a:t>
            </a:r>
            <a:r>
              <a:rPr lang="en-US" sz="3200" b="1" dirty="0"/>
              <a:t> </a:t>
            </a:r>
            <a:r>
              <a:rPr lang="en-US" sz="3200" b="1" dirty="0" err="1"/>
              <a:t>não</a:t>
            </a:r>
            <a:r>
              <a:rPr lang="en-US" sz="3200" b="1" dirty="0"/>
              <a:t> – </a:t>
            </a:r>
            <a:r>
              <a:rPr lang="en-US" sz="3200" b="1" dirty="0" err="1"/>
              <a:t>màng</a:t>
            </a:r>
            <a:r>
              <a:rPr lang="en-US" sz="3200" b="1" dirty="0"/>
              <a:t> </a:t>
            </a:r>
            <a:r>
              <a:rPr lang="en-US" sz="3200" b="1" dirty="0" err="1"/>
              <a:t>não</a:t>
            </a:r>
            <a:r>
              <a:rPr lang="en-US" sz="3200" b="1" dirty="0"/>
              <a:t> </a:t>
            </a:r>
            <a:r>
              <a:rPr lang="en-US" sz="3200" b="1" dirty="0" err="1"/>
              <a:t>cấp</a:t>
            </a:r>
            <a:r>
              <a:rPr lang="en-US" sz="3200" b="1" dirty="0"/>
              <a:t> </a:t>
            </a:r>
            <a:r>
              <a:rPr lang="en-US" sz="3200" b="1" dirty="0" err="1"/>
              <a:t>tính</a:t>
            </a:r>
            <a:r>
              <a:rPr lang="en-US" sz="3200" dirty="0"/>
              <a:t> </a:t>
            </a:r>
          </a:p>
          <a:p>
            <a:pPr marL="0" indent="0">
              <a:buClrTx/>
              <a:buNone/>
            </a:pPr>
            <a:r>
              <a:rPr lang="en-US" sz="3200" dirty="0"/>
              <a:t>→ </a:t>
            </a:r>
            <a:r>
              <a:rPr lang="en-US" sz="3200" dirty="0" err="1"/>
              <a:t>Hỏi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khám</a:t>
            </a:r>
            <a:r>
              <a:rPr lang="en-US" sz="3200" dirty="0"/>
              <a:t> </a:t>
            </a:r>
            <a:r>
              <a:rPr lang="en-US" sz="3200" dirty="0" err="1"/>
              <a:t>bệnh</a:t>
            </a:r>
            <a:r>
              <a:rPr lang="en-US" sz="3200" dirty="0"/>
              <a:t> </a:t>
            </a:r>
            <a:r>
              <a:rPr lang="en-US" sz="3200" dirty="0" err="1"/>
              <a:t>nhằm</a:t>
            </a:r>
            <a:r>
              <a:rPr lang="en-US" sz="3200" dirty="0"/>
              <a:t>  </a:t>
            </a:r>
          </a:p>
          <a:p>
            <a:pPr>
              <a:buClrTx/>
              <a:buFontTx/>
              <a:buChar char="-"/>
            </a:pPr>
            <a:r>
              <a:rPr lang="en-US" sz="3200" b="1" dirty="0"/>
              <a:t> </a:t>
            </a:r>
            <a:r>
              <a:rPr lang="en-US" sz="3200" b="1" dirty="0" err="1"/>
              <a:t>Xác</a:t>
            </a:r>
            <a:r>
              <a:rPr lang="en-US" sz="3200" b="1" dirty="0"/>
              <a:t> </a:t>
            </a:r>
            <a:r>
              <a:rPr lang="en-US" sz="3200" b="1" dirty="0" err="1"/>
              <a:t>định</a:t>
            </a:r>
            <a:r>
              <a:rPr lang="en-US" sz="3200" b="1" dirty="0"/>
              <a:t> </a:t>
            </a:r>
            <a:r>
              <a:rPr lang="en-US" sz="3200" b="1" dirty="0" err="1"/>
              <a:t>chẩn</a:t>
            </a:r>
            <a:r>
              <a:rPr lang="en-US" sz="3200" b="1" dirty="0"/>
              <a:t> </a:t>
            </a:r>
            <a:r>
              <a:rPr lang="en-US" sz="3200" b="1" dirty="0" err="1"/>
              <a:t>đoán</a:t>
            </a:r>
            <a:endParaRPr lang="en-US" sz="3200" b="1" dirty="0"/>
          </a:p>
          <a:p>
            <a:pPr>
              <a:buClrTx/>
              <a:buFontTx/>
              <a:buChar char="-"/>
            </a:pPr>
            <a:r>
              <a:rPr lang="en-US" sz="3200" b="1" dirty="0"/>
              <a:t> </a:t>
            </a:r>
            <a:r>
              <a:rPr lang="en-US" sz="3200" b="1" dirty="0" err="1"/>
              <a:t>Xác</a:t>
            </a:r>
            <a:r>
              <a:rPr lang="en-US" sz="3200" b="1" dirty="0"/>
              <a:t> </a:t>
            </a:r>
            <a:r>
              <a:rPr lang="en-US" sz="3200" b="1" dirty="0" err="1"/>
              <a:t>định</a:t>
            </a:r>
            <a:r>
              <a:rPr lang="en-US" sz="3200" b="1" dirty="0"/>
              <a:t> </a:t>
            </a:r>
            <a:r>
              <a:rPr lang="en-US" sz="3200" b="1" dirty="0" err="1"/>
              <a:t>tác</a:t>
            </a:r>
            <a:r>
              <a:rPr lang="en-US" sz="3200" b="1" dirty="0"/>
              <a:t> </a:t>
            </a:r>
            <a:r>
              <a:rPr lang="en-US" sz="3200" b="1" dirty="0" err="1"/>
              <a:t>nhân</a:t>
            </a:r>
            <a:r>
              <a:rPr lang="en-US" sz="3200" b="1" dirty="0"/>
              <a:t> </a:t>
            </a:r>
          </a:p>
          <a:p>
            <a:pPr>
              <a:buClrTx/>
              <a:buFontTx/>
              <a:buChar char="-"/>
            </a:pPr>
            <a:r>
              <a:rPr lang="en-US" sz="3200" b="1" dirty="0"/>
              <a:t> </a:t>
            </a:r>
            <a:r>
              <a:rPr lang="en-US" sz="3200" b="1" dirty="0" err="1"/>
              <a:t>Loại</a:t>
            </a:r>
            <a:r>
              <a:rPr lang="en-US" sz="3200" b="1" dirty="0"/>
              <a:t> </a:t>
            </a:r>
            <a:r>
              <a:rPr lang="en-US" sz="3200" b="1" dirty="0" err="1"/>
              <a:t>trừ</a:t>
            </a:r>
            <a:r>
              <a:rPr lang="en-US" sz="3200" b="1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NN </a:t>
            </a:r>
            <a:r>
              <a:rPr lang="en-US" sz="3200" dirty="0" err="1"/>
              <a:t>khác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07643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220900E0A6814E9A605C7DE5D66069" ma:contentTypeVersion="5" ma:contentTypeDescription="Create a new document." ma:contentTypeScope="" ma:versionID="1fbc41e1ebf6f7895233746eae4b887e">
  <xsd:schema xmlns:xsd="http://www.w3.org/2001/XMLSchema" xmlns:xs="http://www.w3.org/2001/XMLSchema" xmlns:p="http://schemas.microsoft.com/office/2006/metadata/properties" xmlns:ns2="572d7ac6-3e9c-4fc4-a628-49d8be868e80" targetNamespace="http://schemas.microsoft.com/office/2006/metadata/properties" ma:root="true" ma:fieldsID="f53168e8c6064db0bc80c31565063b42" ns2:_="">
    <xsd:import namespace="572d7ac6-3e9c-4fc4-a628-49d8be868e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2d7ac6-3e9c-4fc4-a628-49d8be868e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2681DD-046D-465C-8270-068A0880BDB0}"/>
</file>

<file path=customXml/itemProps2.xml><?xml version="1.0" encoding="utf-8"?>
<ds:datastoreItem xmlns:ds="http://schemas.openxmlformats.org/officeDocument/2006/customXml" ds:itemID="{A58C1821-BD1A-47A5-9092-437B36735ED6}"/>
</file>

<file path=customXml/itemProps3.xml><?xml version="1.0" encoding="utf-8"?>
<ds:datastoreItem xmlns:ds="http://schemas.openxmlformats.org/officeDocument/2006/customXml" ds:itemID="{EA7EF83E-4E49-46D4-9D69-FC71E6523ED2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5495</TotalTime>
  <Words>2113</Words>
  <Application>Microsoft Office PowerPoint</Application>
  <PresentationFormat>Widescreen</PresentationFormat>
  <Paragraphs>221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Retrospect</vt:lpstr>
      <vt:lpstr>Tiếp cận bệnh nhân  sốt kèm hội chứng màng não</vt:lpstr>
      <vt:lpstr>Mục tiêu học tập</vt:lpstr>
      <vt:lpstr>Lý do học ca lâm sàng</vt:lpstr>
      <vt:lpstr>Ca lâm sàng</vt:lpstr>
      <vt:lpstr>Câu hỏi 1:</vt:lpstr>
      <vt:lpstr>PowerPoint Presentation</vt:lpstr>
      <vt:lpstr>PowerPoint Presentation</vt:lpstr>
      <vt:lpstr>Câu hỏi 2</vt:lpstr>
      <vt:lpstr>PowerPoint Presentation</vt:lpstr>
      <vt:lpstr>Dịch tễ</vt:lpstr>
      <vt:lpstr>TCCN</vt:lpstr>
      <vt:lpstr>TCTT</vt:lpstr>
      <vt:lpstr>PowerPoint Presentation</vt:lpstr>
      <vt:lpstr>Câu hỏi 3</vt:lpstr>
      <vt:lpstr>PowerPoint Presentation</vt:lpstr>
      <vt:lpstr>PowerPoint Presentation</vt:lpstr>
      <vt:lpstr>PowerPoint Presentation</vt:lpstr>
      <vt:lpstr>Câu hỏi 4</vt:lpstr>
      <vt:lpstr>PowerPoint Presentation</vt:lpstr>
      <vt:lpstr>Thông thường sẽ lấy 3 lọ</vt:lpstr>
      <vt:lpstr>Lọ vi sinh</vt:lpstr>
      <vt:lpstr>PowerPoint Presentation</vt:lpstr>
      <vt:lpstr>Câu hỏi 5</vt:lpstr>
      <vt:lpstr>PowerPoint Presentation</vt:lpstr>
      <vt:lpstr>PowerPoint Presentation</vt:lpstr>
      <vt:lpstr>Tóm tắt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Tiếp cận bệnh nhân sốt kèm hội chứng màng não</dc:title>
  <dc:creator>Minh Nhut Vuong</dc:creator>
  <cp:lastModifiedBy>Minh Nhut Vuong</cp:lastModifiedBy>
  <cp:revision>26</cp:revision>
  <dcterms:created xsi:type="dcterms:W3CDTF">2020-09-20T03:35:50Z</dcterms:created>
  <dcterms:modified xsi:type="dcterms:W3CDTF">2021-01-18T09:10:10Z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0x0101003F220900E0A6814E9A605C7DE5D66069</vt:lpwstr>
  </property>
</Properties>
</file>