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96" r:id="rId4"/>
    <p:sldId id="258" r:id="rId5"/>
    <p:sldId id="261" r:id="rId6"/>
    <p:sldId id="262" r:id="rId7"/>
    <p:sldId id="297" r:id="rId8"/>
    <p:sldId id="263" r:id="rId9"/>
    <p:sldId id="264" r:id="rId10"/>
    <p:sldId id="265" r:id="rId11"/>
    <p:sldId id="266" r:id="rId12"/>
    <p:sldId id="268" r:id="rId13"/>
    <p:sldId id="298" r:id="rId14"/>
    <p:sldId id="299" r:id="rId15"/>
    <p:sldId id="269" r:id="rId16"/>
    <p:sldId id="305" r:id="rId17"/>
    <p:sldId id="300" r:id="rId18"/>
    <p:sldId id="301" r:id="rId19"/>
    <p:sldId id="302" r:id="rId20"/>
    <p:sldId id="290" r:id="rId21"/>
    <p:sldId id="293" r:id="rId22"/>
    <p:sldId id="291" r:id="rId23"/>
    <p:sldId id="270" r:id="rId24"/>
    <p:sldId id="271" r:id="rId25"/>
    <p:sldId id="303" r:id="rId26"/>
    <p:sldId id="272" r:id="rId27"/>
    <p:sldId id="273" r:id="rId28"/>
    <p:sldId id="304"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47ECD-8F2F-4CB4-BCBF-3194D679582A}" type="doc">
      <dgm:prSet loTypeId="urn:microsoft.com/office/officeart/2005/8/layout/hProcess9" loCatId="process" qsTypeId="urn:microsoft.com/office/officeart/2005/8/quickstyle/simple1" qsCatId="simple" csTypeId="urn:microsoft.com/office/officeart/2005/8/colors/accent1_1" csCatId="accent1" phldr="1"/>
      <dgm:spPr/>
    </dgm:pt>
    <dgm:pt modelId="{AD242538-5A63-45BF-939C-5CB843446044}">
      <dgm:prSet phldrT="[Text]" custT="1"/>
      <dgm:spPr/>
      <dgm:t>
        <a:bodyPr/>
        <a:lstStyle/>
        <a:p>
          <a:r>
            <a:rPr lang="en-US" sz="2800" dirty="0" err="1"/>
            <a:t>Tấn</a:t>
          </a:r>
          <a:r>
            <a:rPr lang="en-US" sz="2800" dirty="0"/>
            <a:t> </a:t>
          </a:r>
          <a:r>
            <a:rPr lang="en-US" sz="2800" dirty="0" err="1"/>
            <a:t>công</a:t>
          </a:r>
          <a:endParaRPr lang="en-US" sz="2800" dirty="0"/>
        </a:p>
      </dgm:t>
    </dgm:pt>
    <dgm:pt modelId="{08A2ECA1-B845-4503-BAAD-8A9713F07FF6}" type="parTrans" cxnId="{59FEEA04-42B3-43E4-B85A-0FEBDFB293A2}">
      <dgm:prSet/>
      <dgm:spPr/>
      <dgm:t>
        <a:bodyPr/>
        <a:lstStyle/>
        <a:p>
          <a:endParaRPr lang="en-US" sz="2800"/>
        </a:p>
      </dgm:t>
    </dgm:pt>
    <dgm:pt modelId="{08253993-1039-40FA-9B03-9611F8170DE5}" type="sibTrans" cxnId="{59FEEA04-42B3-43E4-B85A-0FEBDFB293A2}">
      <dgm:prSet/>
      <dgm:spPr/>
      <dgm:t>
        <a:bodyPr/>
        <a:lstStyle/>
        <a:p>
          <a:endParaRPr lang="en-US" sz="2800"/>
        </a:p>
      </dgm:t>
    </dgm:pt>
    <dgm:pt modelId="{B6A4DD95-64A1-47A9-93A2-5BC179A0144E}">
      <dgm:prSet phldrT="[Text]" custT="1"/>
      <dgm:spPr/>
      <dgm:t>
        <a:bodyPr/>
        <a:lstStyle/>
        <a:p>
          <a:r>
            <a:rPr lang="en-US" sz="2800" dirty="0" err="1"/>
            <a:t>Củng</a:t>
          </a:r>
          <a:r>
            <a:rPr lang="en-US" sz="2800" dirty="0"/>
            <a:t> </a:t>
          </a:r>
          <a:r>
            <a:rPr lang="en-US" sz="2800" dirty="0" err="1"/>
            <a:t>cố</a:t>
          </a:r>
          <a:endParaRPr lang="en-US" sz="2800" dirty="0"/>
        </a:p>
      </dgm:t>
    </dgm:pt>
    <dgm:pt modelId="{92E6CFA7-2058-4052-ACB0-FAD9EA588C09}" type="parTrans" cxnId="{EDE1F332-B5F4-46EB-B6EC-5D9C30409EE9}">
      <dgm:prSet/>
      <dgm:spPr/>
      <dgm:t>
        <a:bodyPr/>
        <a:lstStyle/>
        <a:p>
          <a:endParaRPr lang="en-US" sz="2800"/>
        </a:p>
      </dgm:t>
    </dgm:pt>
    <dgm:pt modelId="{05E90F86-0536-4383-BD84-434B145FFC33}" type="sibTrans" cxnId="{EDE1F332-B5F4-46EB-B6EC-5D9C30409EE9}">
      <dgm:prSet/>
      <dgm:spPr/>
      <dgm:t>
        <a:bodyPr/>
        <a:lstStyle/>
        <a:p>
          <a:endParaRPr lang="en-US" sz="2800"/>
        </a:p>
      </dgm:t>
    </dgm:pt>
    <dgm:pt modelId="{116179C4-009F-4D2E-A2DE-801C3BDF7BE2}">
      <dgm:prSet phldrT="[Text]" custT="1"/>
      <dgm:spPr/>
      <dgm:t>
        <a:bodyPr/>
        <a:lstStyle/>
        <a:p>
          <a:r>
            <a:rPr lang="en-US" sz="2800" dirty="0" err="1"/>
            <a:t>Duy</a:t>
          </a:r>
          <a:r>
            <a:rPr lang="en-US" sz="2800" dirty="0"/>
            <a:t> </a:t>
          </a:r>
          <a:r>
            <a:rPr lang="en-US" sz="2800" dirty="0" err="1"/>
            <a:t>trì</a:t>
          </a:r>
          <a:endParaRPr lang="en-US" sz="2800" dirty="0"/>
        </a:p>
        <a:p>
          <a:r>
            <a:rPr lang="en-US" sz="2400" dirty="0" err="1"/>
            <a:t>Fluconazole</a:t>
          </a:r>
          <a:endParaRPr lang="en-US" sz="2400" dirty="0"/>
        </a:p>
      </dgm:t>
    </dgm:pt>
    <dgm:pt modelId="{5EDEA391-6E9F-4D6D-A6F3-B44B79772BD7}" type="parTrans" cxnId="{461121FB-C2CD-4FBE-912B-B631EC5DD5C4}">
      <dgm:prSet/>
      <dgm:spPr/>
      <dgm:t>
        <a:bodyPr/>
        <a:lstStyle/>
        <a:p>
          <a:endParaRPr lang="en-US" sz="2800"/>
        </a:p>
      </dgm:t>
    </dgm:pt>
    <dgm:pt modelId="{F3C768ED-F4F3-4343-94D4-298361157361}" type="sibTrans" cxnId="{461121FB-C2CD-4FBE-912B-B631EC5DD5C4}">
      <dgm:prSet/>
      <dgm:spPr/>
      <dgm:t>
        <a:bodyPr/>
        <a:lstStyle/>
        <a:p>
          <a:endParaRPr lang="en-US" sz="2800"/>
        </a:p>
      </dgm:t>
    </dgm:pt>
    <dgm:pt modelId="{A10C7C45-E595-4229-B2E3-94CE18373F23}">
      <dgm:prSet custT="1"/>
      <dgm:spPr/>
      <dgm:t>
        <a:bodyPr/>
        <a:lstStyle/>
        <a:p>
          <a:r>
            <a:rPr lang="en-US" sz="2800" dirty="0"/>
            <a:t>2 </a:t>
          </a:r>
          <a:r>
            <a:rPr lang="en-US" sz="2800" dirty="0" err="1"/>
            <a:t>tuần</a:t>
          </a:r>
          <a:endParaRPr lang="en-US" sz="2800" dirty="0"/>
        </a:p>
      </dgm:t>
    </dgm:pt>
    <dgm:pt modelId="{5425CFC5-8104-43D6-84ED-12B8CD2ACDBB}" type="parTrans" cxnId="{DA5A463E-6BDF-411A-B94A-AE3A353C1AC2}">
      <dgm:prSet/>
      <dgm:spPr/>
      <dgm:t>
        <a:bodyPr/>
        <a:lstStyle/>
        <a:p>
          <a:endParaRPr lang="en-US" sz="2800"/>
        </a:p>
      </dgm:t>
    </dgm:pt>
    <dgm:pt modelId="{1CA154A2-825E-440D-AB4A-72D5BD182C5D}" type="sibTrans" cxnId="{DA5A463E-6BDF-411A-B94A-AE3A353C1AC2}">
      <dgm:prSet/>
      <dgm:spPr/>
      <dgm:t>
        <a:bodyPr/>
        <a:lstStyle/>
        <a:p>
          <a:endParaRPr lang="en-US" sz="2800"/>
        </a:p>
      </dgm:t>
    </dgm:pt>
    <dgm:pt modelId="{45163011-F6D8-43D6-A758-87FC9E8C0504}">
      <dgm:prSet phldrT="[Text]" custT="1"/>
      <dgm:spPr/>
      <dgm:t>
        <a:bodyPr/>
        <a:lstStyle/>
        <a:p>
          <a:r>
            <a:rPr lang="en-US" sz="2800" dirty="0"/>
            <a:t>8 </a:t>
          </a:r>
          <a:r>
            <a:rPr lang="en-US" sz="2800" dirty="0" err="1"/>
            <a:t>tuần</a:t>
          </a:r>
          <a:endParaRPr lang="en-US" sz="2800" dirty="0"/>
        </a:p>
      </dgm:t>
    </dgm:pt>
    <dgm:pt modelId="{37C5E852-ACEF-4B4A-A544-10235A7A9572}" type="parTrans" cxnId="{C4992F9B-F4D8-4DEB-AB2C-774FB4111071}">
      <dgm:prSet/>
      <dgm:spPr/>
      <dgm:t>
        <a:bodyPr/>
        <a:lstStyle/>
        <a:p>
          <a:endParaRPr lang="en-US" sz="2800"/>
        </a:p>
      </dgm:t>
    </dgm:pt>
    <dgm:pt modelId="{42F8D439-F3F7-4D63-8851-07F719809F96}" type="sibTrans" cxnId="{C4992F9B-F4D8-4DEB-AB2C-774FB4111071}">
      <dgm:prSet/>
      <dgm:spPr/>
      <dgm:t>
        <a:bodyPr/>
        <a:lstStyle/>
        <a:p>
          <a:endParaRPr lang="en-US" sz="2800"/>
        </a:p>
      </dgm:t>
    </dgm:pt>
    <dgm:pt modelId="{0B5481C7-24B9-4AE4-B8B9-BC6B6FDE2305}">
      <dgm:prSet custT="1"/>
      <dgm:spPr/>
      <dgm:t>
        <a:bodyPr/>
        <a:lstStyle/>
        <a:p>
          <a:endParaRPr lang="en-US" sz="2800" dirty="0"/>
        </a:p>
      </dgm:t>
    </dgm:pt>
    <dgm:pt modelId="{AA25440A-E20F-4F1A-9699-629A048CCF33}" type="parTrans" cxnId="{88CA1A58-CE8B-4A67-8DAE-F6A798D2D082}">
      <dgm:prSet/>
      <dgm:spPr/>
      <dgm:t>
        <a:bodyPr/>
        <a:lstStyle/>
        <a:p>
          <a:endParaRPr lang="en-US"/>
        </a:p>
      </dgm:t>
    </dgm:pt>
    <dgm:pt modelId="{9CE98B92-DBD6-4532-A1E7-08CFB5D54C2F}" type="sibTrans" cxnId="{88CA1A58-CE8B-4A67-8DAE-F6A798D2D082}">
      <dgm:prSet/>
      <dgm:spPr/>
      <dgm:t>
        <a:bodyPr/>
        <a:lstStyle/>
        <a:p>
          <a:endParaRPr lang="en-US"/>
        </a:p>
      </dgm:t>
    </dgm:pt>
    <dgm:pt modelId="{7BE07829-3E24-4492-8C00-3278E9F08CC1}">
      <dgm:prSet custT="1"/>
      <dgm:spPr/>
      <dgm:t>
        <a:bodyPr/>
        <a:lstStyle/>
        <a:p>
          <a:r>
            <a:rPr lang="en-US" sz="2400" dirty="0" err="1"/>
            <a:t>Amphotericin</a:t>
          </a:r>
          <a:r>
            <a:rPr lang="en-US" sz="2400" dirty="0"/>
            <a:t> B + </a:t>
          </a:r>
          <a:r>
            <a:rPr lang="en-US" sz="2400" dirty="0" err="1"/>
            <a:t>Fluconazole</a:t>
          </a:r>
          <a:endParaRPr lang="en-US" sz="2400" dirty="0"/>
        </a:p>
      </dgm:t>
    </dgm:pt>
    <dgm:pt modelId="{2EAB0F2F-A0A3-452B-9482-5C0563FF9E56}" type="parTrans" cxnId="{F67BC9EB-2048-4583-987E-FC9CBC00BCD0}">
      <dgm:prSet/>
      <dgm:spPr/>
      <dgm:t>
        <a:bodyPr/>
        <a:lstStyle/>
        <a:p>
          <a:endParaRPr lang="en-US"/>
        </a:p>
      </dgm:t>
    </dgm:pt>
    <dgm:pt modelId="{03A46C74-0B47-4A9E-BEC6-0AB27481E269}" type="sibTrans" cxnId="{F67BC9EB-2048-4583-987E-FC9CBC00BCD0}">
      <dgm:prSet/>
      <dgm:spPr/>
      <dgm:t>
        <a:bodyPr/>
        <a:lstStyle/>
        <a:p>
          <a:endParaRPr lang="en-US"/>
        </a:p>
      </dgm:t>
    </dgm:pt>
    <dgm:pt modelId="{B578E40E-4D5D-4E84-A6A9-F0628C160314}">
      <dgm:prSet phldrT="[Text]" custT="1"/>
      <dgm:spPr/>
      <dgm:t>
        <a:bodyPr/>
        <a:lstStyle/>
        <a:p>
          <a:r>
            <a:rPr lang="en-US" sz="2400" dirty="0" err="1"/>
            <a:t>Fluconazole</a:t>
          </a:r>
          <a:endParaRPr lang="en-US" sz="2400" dirty="0"/>
        </a:p>
      </dgm:t>
    </dgm:pt>
    <dgm:pt modelId="{85A4E28E-4514-4A70-BC3A-7DD83F1851B0}" type="parTrans" cxnId="{41F09E3A-0222-4947-BA75-AD83FEBA3EDA}">
      <dgm:prSet/>
      <dgm:spPr/>
      <dgm:t>
        <a:bodyPr/>
        <a:lstStyle/>
        <a:p>
          <a:endParaRPr lang="en-US"/>
        </a:p>
      </dgm:t>
    </dgm:pt>
    <dgm:pt modelId="{55C67AE2-F03C-4240-9886-C4CA6629317C}" type="sibTrans" cxnId="{41F09E3A-0222-4947-BA75-AD83FEBA3EDA}">
      <dgm:prSet/>
      <dgm:spPr/>
      <dgm:t>
        <a:bodyPr/>
        <a:lstStyle/>
        <a:p>
          <a:endParaRPr lang="en-US"/>
        </a:p>
      </dgm:t>
    </dgm:pt>
    <dgm:pt modelId="{54E0DB50-46CF-4465-A0B3-4743C39147E6}" type="pres">
      <dgm:prSet presAssocID="{CC647ECD-8F2F-4CB4-BCBF-3194D679582A}" presName="CompostProcess" presStyleCnt="0">
        <dgm:presLayoutVars>
          <dgm:dir/>
          <dgm:resizeHandles val="exact"/>
        </dgm:presLayoutVars>
      </dgm:prSet>
      <dgm:spPr/>
    </dgm:pt>
    <dgm:pt modelId="{5B7E95D9-549F-40BF-BCEA-38BBD61B89B3}" type="pres">
      <dgm:prSet presAssocID="{CC647ECD-8F2F-4CB4-BCBF-3194D679582A}" presName="arrow" presStyleLbl="bgShp" presStyleIdx="0" presStyleCnt="1"/>
      <dgm:spPr/>
    </dgm:pt>
    <dgm:pt modelId="{1AFBD255-9D5A-408B-B208-7A3E7FEA9629}" type="pres">
      <dgm:prSet presAssocID="{CC647ECD-8F2F-4CB4-BCBF-3194D679582A}" presName="linearProcess" presStyleCnt="0"/>
      <dgm:spPr/>
    </dgm:pt>
    <dgm:pt modelId="{DC32FF20-AD30-4AE4-86B2-D51BC9BE76A9}" type="pres">
      <dgm:prSet presAssocID="{AD242538-5A63-45BF-939C-5CB843446044}" presName="textNode" presStyleLbl="node1" presStyleIdx="0" presStyleCnt="3" custScaleX="108192">
        <dgm:presLayoutVars>
          <dgm:bulletEnabled val="1"/>
        </dgm:presLayoutVars>
      </dgm:prSet>
      <dgm:spPr/>
    </dgm:pt>
    <dgm:pt modelId="{F87D6967-DDCE-4EB2-8FFD-70E1D929ABEB}" type="pres">
      <dgm:prSet presAssocID="{08253993-1039-40FA-9B03-9611F8170DE5}" presName="sibTrans" presStyleCnt="0"/>
      <dgm:spPr/>
    </dgm:pt>
    <dgm:pt modelId="{4F102549-FAEA-43D9-92DD-9F4B4FD37226}" type="pres">
      <dgm:prSet presAssocID="{B6A4DD95-64A1-47A9-93A2-5BC179A0144E}" presName="textNode" presStyleLbl="node1" presStyleIdx="1" presStyleCnt="3">
        <dgm:presLayoutVars>
          <dgm:bulletEnabled val="1"/>
        </dgm:presLayoutVars>
      </dgm:prSet>
      <dgm:spPr/>
    </dgm:pt>
    <dgm:pt modelId="{E1B5444E-D4C2-45A8-97F0-C9CD94D325F6}" type="pres">
      <dgm:prSet presAssocID="{05E90F86-0536-4383-BD84-434B145FFC33}" presName="sibTrans" presStyleCnt="0"/>
      <dgm:spPr/>
    </dgm:pt>
    <dgm:pt modelId="{55518B7F-16A9-4CFD-BDFD-31362FD012D2}" type="pres">
      <dgm:prSet presAssocID="{116179C4-009F-4D2E-A2DE-801C3BDF7BE2}" presName="textNode" presStyleLbl="node1" presStyleIdx="2" presStyleCnt="3">
        <dgm:presLayoutVars>
          <dgm:bulletEnabled val="1"/>
        </dgm:presLayoutVars>
      </dgm:prSet>
      <dgm:spPr/>
    </dgm:pt>
  </dgm:ptLst>
  <dgm:cxnLst>
    <dgm:cxn modelId="{59FEEA04-42B3-43E4-B85A-0FEBDFB293A2}" srcId="{CC647ECD-8F2F-4CB4-BCBF-3194D679582A}" destId="{AD242538-5A63-45BF-939C-5CB843446044}" srcOrd="0" destOrd="0" parTransId="{08A2ECA1-B845-4503-BAAD-8A9713F07FF6}" sibTransId="{08253993-1039-40FA-9B03-9611F8170DE5}"/>
    <dgm:cxn modelId="{6781CC0A-7C46-4873-916B-33AD1DBB9D9E}" type="presOf" srcId="{116179C4-009F-4D2E-A2DE-801C3BDF7BE2}" destId="{55518B7F-16A9-4CFD-BDFD-31362FD012D2}" srcOrd="0" destOrd="0" presId="urn:microsoft.com/office/officeart/2005/8/layout/hProcess9"/>
    <dgm:cxn modelId="{EDE1F332-B5F4-46EB-B6EC-5D9C30409EE9}" srcId="{CC647ECD-8F2F-4CB4-BCBF-3194D679582A}" destId="{B6A4DD95-64A1-47A9-93A2-5BC179A0144E}" srcOrd="1" destOrd="0" parTransId="{92E6CFA7-2058-4052-ACB0-FAD9EA588C09}" sibTransId="{05E90F86-0536-4383-BD84-434B145FFC33}"/>
    <dgm:cxn modelId="{771CDA39-612F-4066-BC98-DEDF0021126E}" type="presOf" srcId="{CC647ECD-8F2F-4CB4-BCBF-3194D679582A}" destId="{54E0DB50-46CF-4465-A0B3-4743C39147E6}" srcOrd="0" destOrd="0" presId="urn:microsoft.com/office/officeart/2005/8/layout/hProcess9"/>
    <dgm:cxn modelId="{41F09E3A-0222-4947-BA75-AD83FEBA3EDA}" srcId="{B6A4DD95-64A1-47A9-93A2-5BC179A0144E}" destId="{B578E40E-4D5D-4E84-A6A9-F0628C160314}" srcOrd="1" destOrd="0" parTransId="{85A4E28E-4514-4A70-BC3A-7DD83F1851B0}" sibTransId="{55C67AE2-F03C-4240-9886-C4CA6629317C}"/>
    <dgm:cxn modelId="{DA5A463E-6BDF-411A-B94A-AE3A353C1AC2}" srcId="{AD242538-5A63-45BF-939C-5CB843446044}" destId="{A10C7C45-E595-4229-B2E3-94CE18373F23}" srcOrd="0" destOrd="0" parTransId="{5425CFC5-8104-43D6-84ED-12B8CD2ACDBB}" sibTransId="{1CA154A2-825E-440D-AB4A-72D5BD182C5D}"/>
    <dgm:cxn modelId="{72525E40-FAE7-4809-82E6-55EDAB6E9EC6}" type="presOf" srcId="{7BE07829-3E24-4492-8C00-3278E9F08CC1}" destId="{DC32FF20-AD30-4AE4-86B2-D51BC9BE76A9}" srcOrd="0" destOrd="2" presId="urn:microsoft.com/office/officeart/2005/8/layout/hProcess9"/>
    <dgm:cxn modelId="{70DC1C6E-2815-4D1E-A27D-C37DAB27CE4F}" type="presOf" srcId="{AD242538-5A63-45BF-939C-5CB843446044}" destId="{DC32FF20-AD30-4AE4-86B2-D51BC9BE76A9}" srcOrd="0" destOrd="0" presId="urn:microsoft.com/office/officeart/2005/8/layout/hProcess9"/>
    <dgm:cxn modelId="{88CA1A58-CE8B-4A67-8DAE-F6A798D2D082}" srcId="{AD242538-5A63-45BF-939C-5CB843446044}" destId="{0B5481C7-24B9-4AE4-B8B9-BC6B6FDE2305}" srcOrd="2" destOrd="0" parTransId="{AA25440A-E20F-4F1A-9699-629A048CCF33}" sibTransId="{9CE98B92-DBD6-4532-A1E7-08CFB5D54C2F}"/>
    <dgm:cxn modelId="{9319F979-66BA-4D80-AD8A-4ACED4022942}" type="presOf" srcId="{45163011-F6D8-43D6-A758-87FC9E8C0504}" destId="{4F102549-FAEA-43D9-92DD-9F4B4FD37226}" srcOrd="0" destOrd="1" presId="urn:microsoft.com/office/officeart/2005/8/layout/hProcess9"/>
    <dgm:cxn modelId="{680DA599-F4CB-49ED-B574-8386CFFDB28E}" type="presOf" srcId="{A10C7C45-E595-4229-B2E3-94CE18373F23}" destId="{DC32FF20-AD30-4AE4-86B2-D51BC9BE76A9}" srcOrd="0" destOrd="1" presId="urn:microsoft.com/office/officeart/2005/8/layout/hProcess9"/>
    <dgm:cxn modelId="{C4992F9B-F4D8-4DEB-AB2C-774FB4111071}" srcId="{B6A4DD95-64A1-47A9-93A2-5BC179A0144E}" destId="{45163011-F6D8-43D6-A758-87FC9E8C0504}" srcOrd="0" destOrd="0" parTransId="{37C5E852-ACEF-4B4A-A544-10235A7A9572}" sibTransId="{42F8D439-F3F7-4D63-8851-07F719809F96}"/>
    <dgm:cxn modelId="{DCCFBAD0-C409-42FB-A742-6D501E878F3C}" type="presOf" srcId="{0B5481C7-24B9-4AE4-B8B9-BC6B6FDE2305}" destId="{DC32FF20-AD30-4AE4-86B2-D51BC9BE76A9}" srcOrd="0" destOrd="3" presId="urn:microsoft.com/office/officeart/2005/8/layout/hProcess9"/>
    <dgm:cxn modelId="{F67BC9EB-2048-4583-987E-FC9CBC00BCD0}" srcId="{AD242538-5A63-45BF-939C-5CB843446044}" destId="{7BE07829-3E24-4492-8C00-3278E9F08CC1}" srcOrd="1" destOrd="0" parTransId="{2EAB0F2F-A0A3-452B-9482-5C0563FF9E56}" sibTransId="{03A46C74-0B47-4A9E-BEC6-0AB27481E269}"/>
    <dgm:cxn modelId="{1A1C24F1-CD46-47AF-A272-6AAD836D022D}" type="presOf" srcId="{B578E40E-4D5D-4E84-A6A9-F0628C160314}" destId="{4F102549-FAEA-43D9-92DD-9F4B4FD37226}" srcOrd="0" destOrd="2" presId="urn:microsoft.com/office/officeart/2005/8/layout/hProcess9"/>
    <dgm:cxn modelId="{59EAD3F7-0896-4441-A3D2-66051B186A1D}" type="presOf" srcId="{B6A4DD95-64A1-47A9-93A2-5BC179A0144E}" destId="{4F102549-FAEA-43D9-92DD-9F4B4FD37226}" srcOrd="0" destOrd="0" presId="urn:microsoft.com/office/officeart/2005/8/layout/hProcess9"/>
    <dgm:cxn modelId="{461121FB-C2CD-4FBE-912B-B631EC5DD5C4}" srcId="{CC647ECD-8F2F-4CB4-BCBF-3194D679582A}" destId="{116179C4-009F-4D2E-A2DE-801C3BDF7BE2}" srcOrd="2" destOrd="0" parTransId="{5EDEA391-6E9F-4D6D-A6F3-B44B79772BD7}" sibTransId="{F3C768ED-F4F3-4343-94D4-298361157361}"/>
    <dgm:cxn modelId="{A68C9909-B7E1-4024-98DB-0561E72FB7AD}" type="presParOf" srcId="{54E0DB50-46CF-4465-A0B3-4743C39147E6}" destId="{5B7E95D9-549F-40BF-BCEA-38BBD61B89B3}" srcOrd="0" destOrd="0" presId="urn:microsoft.com/office/officeart/2005/8/layout/hProcess9"/>
    <dgm:cxn modelId="{F9590782-2AD8-4DB0-9BFB-FD36E381CF03}" type="presParOf" srcId="{54E0DB50-46CF-4465-A0B3-4743C39147E6}" destId="{1AFBD255-9D5A-408B-B208-7A3E7FEA9629}" srcOrd="1" destOrd="0" presId="urn:microsoft.com/office/officeart/2005/8/layout/hProcess9"/>
    <dgm:cxn modelId="{2A37C6DF-B5F8-40D1-B0B4-8A82051D1696}" type="presParOf" srcId="{1AFBD255-9D5A-408B-B208-7A3E7FEA9629}" destId="{DC32FF20-AD30-4AE4-86B2-D51BC9BE76A9}" srcOrd="0" destOrd="0" presId="urn:microsoft.com/office/officeart/2005/8/layout/hProcess9"/>
    <dgm:cxn modelId="{7BDC8CA9-C48B-4143-9714-341B1566EB2A}" type="presParOf" srcId="{1AFBD255-9D5A-408B-B208-7A3E7FEA9629}" destId="{F87D6967-DDCE-4EB2-8FFD-70E1D929ABEB}" srcOrd="1" destOrd="0" presId="urn:microsoft.com/office/officeart/2005/8/layout/hProcess9"/>
    <dgm:cxn modelId="{533F953C-AD3C-44E7-96AA-BAA76CEE677E}" type="presParOf" srcId="{1AFBD255-9D5A-408B-B208-7A3E7FEA9629}" destId="{4F102549-FAEA-43D9-92DD-9F4B4FD37226}" srcOrd="2" destOrd="0" presId="urn:microsoft.com/office/officeart/2005/8/layout/hProcess9"/>
    <dgm:cxn modelId="{703B9D48-88CF-45DA-BC7B-2EDC550F09A1}" type="presParOf" srcId="{1AFBD255-9D5A-408B-B208-7A3E7FEA9629}" destId="{E1B5444E-D4C2-45A8-97F0-C9CD94D325F6}" srcOrd="3" destOrd="0" presId="urn:microsoft.com/office/officeart/2005/8/layout/hProcess9"/>
    <dgm:cxn modelId="{CC04087A-23DA-43DE-841B-1612DC0674AC}" type="presParOf" srcId="{1AFBD255-9D5A-408B-B208-7A3E7FEA9629}" destId="{55518B7F-16A9-4CFD-BDFD-31362FD012D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E95D9-549F-40BF-BCEA-38BBD61B89B3}">
      <dsp:nvSpPr>
        <dsp:cNvPr id="0" name=""/>
        <dsp:cNvSpPr/>
      </dsp:nvSpPr>
      <dsp:spPr>
        <a:xfrm>
          <a:off x="621863" y="0"/>
          <a:ext cx="7047785" cy="49291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2FF20-AD30-4AE4-86B2-D51BC9BE76A9}">
      <dsp:nvSpPr>
        <dsp:cNvPr id="0" name=""/>
        <dsp:cNvSpPr/>
      </dsp:nvSpPr>
      <dsp:spPr>
        <a:xfrm>
          <a:off x="5634" y="1478756"/>
          <a:ext cx="2742228" cy="19716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Tấn</a:t>
          </a:r>
          <a:r>
            <a:rPr lang="en-US" sz="2800" kern="1200" dirty="0"/>
            <a:t> </a:t>
          </a:r>
          <a:r>
            <a:rPr lang="en-US" sz="2800" kern="1200" dirty="0" err="1"/>
            <a:t>công</a:t>
          </a:r>
          <a:endParaRPr lang="en-US" sz="2800" kern="1200" dirty="0"/>
        </a:p>
        <a:p>
          <a:pPr marL="285750" lvl="1" indent="-285750" algn="l" defTabSz="1244600">
            <a:lnSpc>
              <a:spcPct val="90000"/>
            </a:lnSpc>
            <a:spcBef>
              <a:spcPct val="0"/>
            </a:spcBef>
            <a:spcAft>
              <a:spcPct val="15000"/>
            </a:spcAft>
            <a:buChar char="•"/>
          </a:pPr>
          <a:r>
            <a:rPr lang="en-US" sz="2800" kern="1200" dirty="0"/>
            <a:t>2 </a:t>
          </a:r>
          <a:r>
            <a:rPr lang="en-US" sz="2800" kern="1200" dirty="0" err="1"/>
            <a:t>tuần</a:t>
          </a:r>
          <a:endParaRPr lang="en-US" sz="2800" kern="1200" dirty="0"/>
        </a:p>
        <a:p>
          <a:pPr marL="228600" lvl="1" indent="-228600" algn="l" defTabSz="1066800">
            <a:lnSpc>
              <a:spcPct val="90000"/>
            </a:lnSpc>
            <a:spcBef>
              <a:spcPct val="0"/>
            </a:spcBef>
            <a:spcAft>
              <a:spcPct val="15000"/>
            </a:spcAft>
            <a:buChar char="•"/>
          </a:pPr>
          <a:r>
            <a:rPr lang="en-US" sz="2400" kern="1200" dirty="0" err="1"/>
            <a:t>Amphotericin</a:t>
          </a:r>
          <a:r>
            <a:rPr lang="en-US" sz="2400" kern="1200" dirty="0"/>
            <a:t> B + </a:t>
          </a:r>
          <a:r>
            <a:rPr lang="en-US" sz="2400" kern="1200" dirty="0" err="1"/>
            <a:t>Fluconazole</a:t>
          </a:r>
          <a:endParaRPr lang="en-US" sz="2400" kern="1200" dirty="0"/>
        </a:p>
        <a:p>
          <a:pPr marL="285750" lvl="1" indent="-285750" algn="l" defTabSz="1244600">
            <a:lnSpc>
              <a:spcPct val="90000"/>
            </a:lnSpc>
            <a:spcBef>
              <a:spcPct val="0"/>
            </a:spcBef>
            <a:spcAft>
              <a:spcPct val="15000"/>
            </a:spcAft>
            <a:buChar char="•"/>
          </a:pPr>
          <a:endParaRPr lang="en-US" sz="2800" kern="1200" dirty="0"/>
        </a:p>
      </dsp:txBody>
      <dsp:txXfrm>
        <a:off x="101883" y="1575005"/>
        <a:ext cx="2549730" cy="1779177"/>
      </dsp:txXfrm>
    </dsp:sp>
    <dsp:sp modelId="{4F102549-FAEA-43D9-92DD-9F4B4FD37226}">
      <dsp:nvSpPr>
        <dsp:cNvPr id="0" name=""/>
        <dsp:cNvSpPr/>
      </dsp:nvSpPr>
      <dsp:spPr>
        <a:xfrm>
          <a:off x="2982275" y="1478756"/>
          <a:ext cx="2534594" cy="19716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err="1"/>
            <a:t>Củng</a:t>
          </a:r>
          <a:r>
            <a:rPr lang="en-US" sz="2800" kern="1200" dirty="0"/>
            <a:t> </a:t>
          </a:r>
          <a:r>
            <a:rPr lang="en-US" sz="2800" kern="1200" dirty="0" err="1"/>
            <a:t>cố</a:t>
          </a:r>
          <a:endParaRPr lang="en-US" sz="2800" kern="1200" dirty="0"/>
        </a:p>
        <a:p>
          <a:pPr marL="285750" lvl="1" indent="-285750" algn="l" defTabSz="1244600">
            <a:lnSpc>
              <a:spcPct val="90000"/>
            </a:lnSpc>
            <a:spcBef>
              <a:spcPct val="0"/>
            </a:spcBef>
            <a:spcAft>
              <a:spcPct val="15000"/>
            </a:spcAft>
            <a:buChar char="•"/>
          </a:pPr>
          <a:r>
            <a:rPr lang="en-US" sz="2800" kern="1200" dirty="0"/>
            <a:t>8 </a:t>
          </a:r>
          <a:r>
            <a:rPr lang="en-US" sz="2800" kern="1200" dirty="0" err="1"/>
            <a:t>tuần</a:t>
          </a:r>
          <a:endParaRPr lang="en-US" sz="2800" kern="1200" dirty="0"/>
        </a:p>
        <a:p>
          <a:pPr marL="228600" lvl="1" indent="-228600" algn="l" defTabSz="1066800">
            <a:lnSpc>
              <a:spcPct val="90000"/>
            </a:lnSpc>
            <a:spcBef>
              <a:spcPct val="0"/>
            </a:spcBef>
            <a:spcAft>
              <a:spcPct val="15000"/>
            </a:spcAft>
            <a:buChar char="•"/>
          </a:pPr>
          <a:r>
            <a:rPr lang="en-US" sz="2400" kern="1200" dirty="0" err="1"/>
            <a:t>Fluconazole</a:t>
          </a:r>
          <a:endParaRPr lang="en-US" sz="2400" kern="1200" dirty="0"/>
        </a:p>
      </dsp:txBody>
      <dsp:txXfrm>
        <a:off x="3078524" y="1575005"/>
        <a:ext cx="2342096" cy="1779177"/>
      </dsp:txXfrm>
    </dsp:sp>
    <dsp:sp modelId="{55518B7F-16A9-4CFD-BDFD-31362FD012D2}">
      <dsp:nvSpPr>
        <dsp:cNvPr id="0" name=""/>
        <dsp:cNvSpPr/>
      </dsp:nvSpPr>
      <dsp:spPr>
        <a:xfrm>
          <a:off x="5751283" y="1478756"/>
          <a:ext cx="2534594" cy="197167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Duy</a:t>
          </a:r>
          <a:r>
            <a:rPr lang="en-US" sz="2800" kern="1200" dirty="0"/>
            <a:t> </a:t>
          </a:r>
          <a:r>
            <a:rPr lang="en-US" sz="2800" kern="1200" dirty="0" err="1"/>
            <a:t>trì</a:t>
          </a:r>
          <a:endParaRPr lang="en-US" sz="2800" kern="1200" dirty="0"/>
        </a:p>
        <a:p>
          <a:pPr marL="0" lvl="0" indent="0" algn="ctr" defTabSz="1244600">
            <a:lnSpc>
              <a:spcPct val="90000"/>
            </a:lnSpc>
            <a:spcBef>
              <a:spcPct val="0"/>
            </a:spcBef>
            <a:spcAft>
              <a:spcPct val="35000"/>
            </a:spcAft>
            <a:buNone/>
          </a:pPr>
          <a:r>
            <a:rPr lang="en-US" sz="2400" kern="1200" dirty="0" err="1"/>
            <a:t>Fluconazole</a:t>
          </a:r>
          <a:endParaRPr lang="en-US" sz="2400" kern="1200" dirty="0"/>
        </a:p>
      </dsp:txBody>
      <dsp:txXfrm>
        <a:off x="5847532" y="1575005"/>
        <a:ext cx="2342096" cy="17791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263F1-3CDE-4237-8550-ECB3486D28EE}" type="datetimeFigureOut">
              <a:rPr lang="en-US" smtClean="0"/>
              <a:t>11/26/2021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25623-BB68-4747-BA0F-427B68693A14}" type="slidenum">
              <a:rPr lang="en-US" smtClean="0"/>
              <a:t>‹#›</a:t>
            </a:fld>
            <a:endParaRPr lang="en-US"/>
          </a:p>
        </p:txBody>
      </p:sp>
    </p:spTree>
    <p:extLst>
      <p:ext uri="{BB962C8B-B14F-4D97-AF65-F5344CB8AC3E}">
        <p14:creationId xmlns:p14="http://schemas.microsoft.com/office/powerpoint/2010/main" val="424982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41413" y="684213"/>
            <a:ext cx="4573587" cy="3430587"/>
          </a:xfrm>
        </p:spPr>
      </p:sp>
      <p:sp>
        <p:nvSpPr>
          <p:cNvPr id="563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563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a:defRPr sz="1200">
                <a:solidFill>
                  <a:schemeClr val="tx1"/>
                </a:solidFill>
                <a:latin typeface="Arial" pitchFamily="34" charset="0"/>
                <a:cs typeface="Arial" pitchFamily="34" charset="0"/>
              </a:defRPr>
            </a:lvl1pPr>
            <a:lvl2pPr marL="728165" indent="-280064">
              <a:defRPr sz="1200">
                <a:solidFill>
                  <a:schemeClr val="tx1"/>
                </a:solidFill>
                <a:latin typeface="Arial" pitchFamily="34" charset="0"/>
                <a:cs typeface="Arial" pitchFamily="34" charset="0"/>
              </a:defRPr>
            </a:lvl2pPr>
            <a:lvl3pPr marL="1120254" indent="-224051">
              <a:defRPr sz="1200">
                <a:solidFill>
                  <a:schemeClr val="tx1"/>
                </a:solidFill>
                <a:latin typeface="Arial" pitchFamily="34" charset="0"/>
                <a:cs typeface="Arial" pitchFamily="34" charset="0"/>
              </a:defRPr>
            </a:lvl3pPr>
            <a:lvl4pPr marL="1568356" indent="-224051">
              <a:defRPr sz="1200">
                <a:solidFill>
                  <a:schemeClr val="tx1"/>
                </a:solidFill>
                <a:latin typeface="Arial" pitchFamily="34" charset="0"/>
                <a:cs typeface="Arial" pitchFamily="34" charset="0"/>
              </a:defRPr>
            </a:lvl4pPr>
            <a:lvl5pPr marL="2016458" indent="-224051">
              <a:defRPr sz="1200">
                <a:solidFill>
                  <a:schemeClr val="tx1"/>
                </a:solidFill>
                <a:latin typeface="Arial" pitchFamily="34" charset="0"/>
                <a:cs typeface="Arial" pitchFamily="34" charset="0"/>
              </a:defRPr>
            </a:lvl5pPr>
            <a:lvl6pPr marL="2464559" indent="-224051" eaLnBrk="0" fontAlgn="base" hangingPunct="0">
              <a:spcBef>
                <a:spcPct val="30000"/>
              </a:spcBef>
              <a:spcAft>
                <a:spcPct val="0"/>
              </a:spcAft>
              <a:defRPr sz="1200">
                <a:solidFill>
                  <a:schemeClr val="tx1"/>
                </a:solidFill>
                <a:latin typeface="Arial" pitchFamily="34" charset="0"/>
                <a:cs typeface="Arial" pitchFamily="34" charset="0"/>
              </a:defRPr>
            </a:lvl6pPr>
            <a:lvl7pPr marL="2912661" indent="-224051" eaLnBrk="0" fontAlgn="base" hangingPunct="0">
              <a:spcBef>
                <a:spcPct val="30000"/>
              </a:spcBef>
              <a:spcAft>
                <a:spcPct val="0"/>
              </a:spcAft>
              <a:defRPr sz="1200">
                <a:solidFill>
                  <a:schemeClr val="tx1"/>
                </a:solidFill>
                <a:latin typeface="Arial" pitchFamily="34" charset="0"/>
                <a:cs typeface="Arial" pitchFamily="34" charset="0"/>
              </a:defRPr>
            </a:lvl7pPr>
            <a:lvl8pPr marL="3360763" indent="-224051" eaLnBrk="0" fontAlgn="base" hangingPunct="0">
              <a:spcBef>
                <a:spcPct val="30000"/>
              </a:spcBef>
              <a:spcAft>
                <a:spcPct val="0"/>
              </a:spcAft>
              <a:defRPr sz="1200">
                <a:solidFill>
                  <a:schemeClr val="tx1"/>
                </a:solidFill>
                <a:latin typeface="Arial" pitchFamily="34" charset="0"/>
                <a:cs typeface="Arial" pitchFamily="34" charset="0"/>
              </a:defRPr>
            </a:lvl8pPr>
            <a:lvl9pPr marL="3808865" indent="-224051" eaLnBrk="0" fontAlgn="base" hangingPunct="0">
              <a:spcBef>
                <a:spcPct val="30000"/>
              </a:spcBef>
              <a:spcAft>
                <a:spcPct val="0"/>
              </a:spcAft>
              <a:defRPr sz="1200">
                <a:solidFill>
                  <a:schemeClr val="tx1"/>
                </a:solidFill>
                <a:latin typeface="Arial" pitchFamily="34" charset="0"/>
                <a:cs typeface="Arial" pitchFamily="34" charset="0"/>
              </a:defRPr>
            </a:lvl9pPr>
          </a:lstStyle>
          <a:p>
            <a:pPr>
              <a:buFontTx/>
              <a:buNone/>
            </a:pPr>
            <a:fld id="{BC02025A-93AE-4F6F-BF03-B771895FA584}" type="slidenum">
              <a:rPr lang="en-US" altLang="en-US"/>
              <a:pPr>
                <a:buFontTx/>
                <a:buNone/>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41413" y="684213"/>
            <a:ext cx="4573587" cy="3430587"/>
          </a:xfrm>
        </p:spPr>
      </p:sp>
      <p:sp>
        <p:nvSpPr>
          <p:cNvPr id="583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a:defRPr sz="1200">
                <a:solidFill>
                  <a:schemeClr val="tx1"/>
                </a:solidFill>
                <a:latin typeface="Arial" pitchFamily="34" charset="0"/>
                <a:cs typeface="Arial" pitchFamily="34" charset="0"/>
              </a:defRPr>
            </a:lvl1pPr>
            <a:lvl2pPr marL="728165" indent="-280064">
              <a:defRPr sz="1200">
                <a:solidFill>
                  <a:schemeClr val="tx1"/>
                </a:solidFill>
                <a:latin typeface="Arial" pitchFamily="34" charset="0"/>
                <a:cs typeface="Arial" pitchFamily="34" charset="0"/>
              </a:defRPr>
            </a:lvl2pPr>
            <a:lvl3pPr marL="1120254" indent="-224051">
              <a:defRPr sz="1200">
                <a:solidFill>
                  <a:schemeClr val="tx1"/>
                </a:solidFill>
                <a:latin typeface="Arial" pitchFamily="34" charset="0"/>
                <a:cs typeface="Arial" pitchFamily="34" charset="0"/>
              </a:defRPr>
            </a:lvl3pPr>
            <a:lvl4pPr marL="1568356" indent="-224051">
              <a:defRPr sz="1200">
                <a:solidFill>
                  <a:schemeClr val="tx1"/>
                </a:solidFill>
                <a:latin typeface="Arial" pitchFamily="34" charset="0"/>
                <a:cs typeface="Arial" pitchFamily="34" charset="0"/>
              </a:defRPr>
            </a:lvl4pPr>
            <a:lvl5pPr marL="2016458" indent="-224051">
              <a:defRPr sz="1200">
                <a:solidFill>
                  <a:schemeClr val="tx1"/>
                </a:solidFill>
                <a:latin typeface="Arial" pitchFamily="34" charset="0"/>
                <a:cs typeface="Arial" pitchFamily="34" charset="0"/>
              </a:defRPr>
            </a:lvl5pPr>
            <a:lvl6pPr marL="2464559" indent="-224051" eaLnBrk="0" fontAlgn="base" hangingPunct="0">
              <a:spcBef>
                <a:spcPct val="30000"/>
              </a:spcBef>
              <a:spcAft>
                <a:spcPct val="0"/>
              </a:spcAft>
              <a:defRPr sz="1200">
                <a:solidFill>
                  <a:schemeClr val="tx1"/>
                </a:solidFill>
                <a:latin typeface="Arial" pitchFamily="34" charset="0"/>
                <a:cs typeface="Arial" pitchFamily="34" charset="0"/>
              </a:defRPr>
            </a:lvl6pPr>
            <a:lvl7pPr marL="2912661" indent="-224051" eaLnBrk="0" fontAlgn="base" hangingPunct="0">
              <a:spcBef>
                <a:spcPct val="30000"/>
              </a:spcBef>
              <a:spcAft>
                <a:spcPct val="0"/>
              </a:spcAft>
              <a:defRPr sz="1200">
                <a:solidFill>
                  <a:schemeClr val="tx1"/>
                </a:solidFill>
                <a:latin typeface="Arial" pitchFamily="34" charset="0"/>
                <a:cs typeface="Arial" pitchFamily="34" charset="0"/>
              </a:defRPr>
            </a:lvl7pPr>
            <a:lvl8pPr marL="3360763" indent="-224051" eaLnBrk="0" fontAlgn="base" hangingPunct="0">
              <a:spcBef>
                <a:spcPct val="30000"/>
              </a:spcBef>
              <a:spcAft>
                <a:spcPct val="0"/>
              </a:spcAft>
              <a:defRPr sz="1200">
                <a:solidFill>
                  <a:schemeClr val="tx1"/>
                </a:solidFill>
                <a:latin typeface="Arial" pitchFamily="34" charset="0"/>
                <a:cs typeface="Arial" pitchFamily="34" charset="0"/>
              </a:defRPr>
            </a:lvl8pPr>
            <a:lvl9pPr marL="3808865" indent="-224051" eaLnBrk="0" fontAlgn="base" hangingPunct="0">
              <a:spcBef>
                <a:spcPct val="30000"/>
              </a:spcBef>
              <a:spcAft>
                <a:spcPct val="0"/>
              </a:spcAft>
              <a:defRPr sz="1200">
                <a:solidFill>
                  <a:schemeClr val="tx1"/>
                </a:solidFill>
                <a:latin typeface="Arial" pitchFamily="34" charset="0"/>
                <a:cs typeface="Arial" pitchFamily="34" charset="0"/>
              </a:defRPr>
            </a:lvl9pPr>
          </a:lstStyle>
          <a:p>
            <a:pPr>
              <a:buFontTx/>
              <a:buNone/>
            </a:pPr>
            <a:fld id="{B2B43A6F-75F4-4C3D-8FDF-A14C7ACEC57F}" type="slidenum">
              <a:rPr lang="en-US" altLang="en-US"/>
              <a:pPr>
                <a:buFontTx/>
                <a:buNone/>
              </a:pPr>
              <a:t>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3D5ED4-BB52-4F48-8631-F5CEE13CA48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255131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3D5ED4-BB52-4F48-8631-F5CEE13CA48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385988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3D5ED4-BB52-4F48-8631-F5CEE13CA48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279456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3D5ED4-BB52-4F48-8631-F5CEE13CA48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419287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D5ED4-BB52-4F48-8631-F5CEE13CA48F}"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131878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3D5ED4-BB52-4F48-8631-F5CEE13CA48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388860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3D5ED4-BB52-4F48-8631-F5CEE13CA48F}"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327965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3D5ED4-BB52-4F48-8631-F5CEE13CA48F}"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157020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D5ED4-BB52-4F48-8631-F5CEE13CA48F}"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24414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D5ED4-BB52-4F48-8631-F5CEE13CA48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370247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3D5ED4-BB52-4F48-8631-F5CEE13CA48F}"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CBE87-6569-41B8-8B2D-58FBFCBC65F3}" type="slidenum">
              <a:rPr lang="en-US" smtClean="0"/>
              <a:t>‹#›</a:t>
            </a:fld>
            <a:endParaRPr lang="en-US"/>
          </a:p>
        </p:txBody>
      </p:sp>
    </p:spTree>
    <p:extLst>
      <p:ext uri="{BB962C8B-B14F-4D97-AF65-F5344CB8AC3E}">
        <p14:creationId xmlns:p14="http://schemas.microsoft.com/office/powerpoint/2010/main" val="374303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D5ED4-BB52-4F48-8631-F5CEE13CA48F}" type="datetimeFigureOut">
              <a:rPr lang="en-US" smtClean="0"/>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CBE87-6569-41B8-8B2D-58FBFCBC65F3}" type="slidenum">
              <a:rPr lang="en-US" smtClean="0"/>
              <a:t>‹#›</a:t>
            </a:fld>
            <a:endParaRPr lang="en-US"/>
          </a:p>
        </p:txBody>
      </p:sp>
    </p:spTree>
    <p:extLst>
      <p:ext uri="{BB962C8B-B14F-4D97-AF65-F5344CB8AC3E}">
        <p14:creationId xmlns:p14="http://schemas.microsoft.com/office/powerpoint/2010/main" val="58153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idsinfo.nih.gov/guidelines/html/4/adult-and-adolescent-opportunistic-infection/333/cryptococcosi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228600"/>
            <a:ext cx="102805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200" y="5257800"/>
            <a:ext cx="2232025"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762000" y="4724400"/>
            <a:ext cx="77724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ct val="0"/>
              </a:spcBef>
              <a:buFont typeface="Wingdings" pitchFamily="2" charset="2"/>
              <a:buNone/>
            </a:pPr>
            <a:r>
              <a:rPr lang="en-US" altLang="en-US" sz="2000" b="1" dirty="0" err="1">
                <a:solidFill>
                  <a:srgbClr val="002060"/>
                </a:solidFill>
                <a:latin typeface="Calibri" pitchFamily="34" charset="0"/>
                <a:cs typeface="Calibri" pitchFamily="34" charset="0"/>
              </a:rPr>
              <a:t>ThS</a:t>
            </a:r>
            <a:r>
              <a:rPr lang="en-US" altLang="en-US" sz="2000" b="1" dirty="0">
                <a:solidFill>
                  <a:srgbClr val="002060"/>
                </a:solidFill>
                <a:latin typeface="Calibri" pitchFamily="34" charset="0"/>
                <a:cs typeface="Calibri" pitchFamily="34" charset="0"/>
              </a:rPr>
              <a:t>. VÕ TRIỀU LÝ – PGS. CAO NGỌC NGA</a:t>
            </a:r>
          </a:p>
          <a:p>
            <a:pPr marL="0" indent="0" algn="ctr">
              <a:spcBef>
                <a:spcPct val="0"/>
              </a:spcBef>
              <a:buFont typeface="Wingdings" pitchFamily="2" charset="2"/>
              <a:buNone/>
            </a:pPr>
            <a:r>
              <a:rPr lang="en-US" altLang="en-US" sz="2000" b="1" dirty="0">
                <a:solidFill>
                  <a:srgbClr val="002060"/>
                </a:solidFill>
                <a:latin typeface="Calibri" pitchFamily="34" charset="0"/>
                <a:cs typeface="Calibri" pitchFamily="34" charset="0"/>
              </a:rPr>
              <a:t>BM </a:t>
            </a:r>
            <a:r>
              <a:rPr lang="en-US" altLang="en-US" sz="2000" b="1" dirty="0" err="1">
                <a:solidFill>
                  <a:srgbClr val="002060"/>
                </a:solidFill>
                <a:latin typeface="Calibri" pitchFamily="34" charset="0"/>
                <a:cs typeface="Calibri" pitchFamily="34" charset="0"/>
              </a:rPr>
              <a:t>Nhiễm</a:t>
            </a:r>
            <a:r>
              <a:rPr lang="en-US" altLang="en-US" sz="2000" b="1" dirty="0">
                <a:solidFill>
                  <a:srgbClr val="002060"/>
                </a:solidFill>
                <a:latin typeface="Calibri" pitchFamily="34" charset="0"/>
                <a:cs typeface="Calibri" pitchFamily="34" charset="0"/>
              </a:rPr>
              <a:t> - ĐHYD TP.HCM</a:t>
            </a:r>
          </a:p>
        </p:txBody>
      </p:sp>
      <p:sp>
        <p:nvSpPr>
          <p:cNvPr id="7" name="Rectangle 2"/>
          <p:cNvSpPr txBox="1">
            <a:spLocks noChangeArrowheads="1"/>
          </p:cNvSpPr>
          <p:nvPr/>
        </p:nvSpPr>
        <p:spPr>
          <a:xfrm>
            <a:off x="152400" y="2286000"/>
            <a:ext cx="8839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3600" b="1" dirty="0">
                <a:solidFill>
                  <a:srgbClr val="FF0000"/>
                </a:solidFill>
              </a:rPr>
              <a:t>VIÊM MÀNG NÃO Ở BỆNH NHÂN </a:t>
            </a:r>
          </a:p>
          <a:p>
            <a:pPr>
              <a:defRPr/>
            </a:pPr>
            <a:r>
              <a:rPr lang="en-US" sz="3600" b="1" dirty="0">
                <a:solidFill>
                  <a:srgbClr val="FF0000"/>
                </a:solidFill>
              </a:rPr>
              <a:t>NGHI NGỜ SGMD MẮC PHẢI</a:t>
            </a:r>
          </a:p>
        </p:txBody>
      </p:sp>
      <p:sp>
        <p:nvSpPr>
          <p:cNvPr id="8" name="TextBox 7"/>
          <p:cNvSpPr txBox="1"/>
          <p:nvPr/>
        </p:nvSpPr>
        <p:spPr>
          <a:xfrm>
            <a:off x="1981200" y="914400"/>
            <a:ext cx="4876800" cy="523220"/>
          </a:xfrm>
          <a:prstGeom prst="rect">
            <a:avLst/>
          </a:prstGeom>
          <a:noFill/>
        </p:spPr>
        <p:txBody>
          <a:bodyPr wrap="square" rtlCol="0">
            <a:spAutoFit/>
          </a:bodyPr>
          <a:lstStyle/>
          <a:p>
            <a:pPr algn="ctr"/>
            <a:r>
              <a:rPr lang="en-US" sz="2800" b="1" dirty="0">
                <a:solidFill>
                  <a:srgbClr val="002060"/>
                </a:solidFill>
              </a:rPr>
              <a:t>CA LÂM SÀNG</a:t>
            </a:r>
          </a:p>
        </p:txBody>
      </p:sp>
    </p:spTree>
    <p:extLst>
      <p:ext uri="{BB962C8B-B14F-4D97-AF65-F5344CB8AC3E}">
        <p14:creationId xmlns:p14="http://schemas.microsoft.com/office/powerpoint/2010/main" val="131593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525963"/>
          </a:xfrm>
        </p:spPr>
        <p:txBody>
          <a:bodyPr>
            <a:normAutofit lnSpcReduction="10000"/>
          </a:bodyPr>
          <a:lstStyle/>
          <a:p>
            <a:pPr lvl="0" algn="just" hangingPunct="0"/>
            <a:r>
              <a:rPr lang="en-US" i="1" dirty="0" err="1">
                <a:solidFill>
                  <a:srgbClr val="002060"/>
                </a:solidFill>
              </a:rPr>
              <a:t>Viêm</a:t>
            </a:r>
            <a:r>
              <a:rPr lang="en-US" i="1" dirty="0">
                <a:solidFill>
                  <a:srgbClr val="002060"/>
                </a:solidFill>
              </a:rPr>
              <a:t> </a:t>
            </a:r>
            <a:r>
              <a:rPr lang="en-US" i="1" dirty="0" err="1">
                <a:solidFill>
                  <a:srgbClr val="002060"/>
                </a:solidFill>
              </a:rPr>
              <a:t>màng</a:t>
            </a:r>
            <a:r>
              <a:rPr lang="en-US" i="1" dirty="0">
                <a:solidFill>
                  <a:srgbClr val="002060"/>
                </a:solidFill>
              </a:rPr>
              <a:t> </a:t>
            </a:r>
            <a:r>
              <a:rPr lang="en-US" i="1" dirty="0" err="1">
                <a:solidFill>
                  <a:srgbClr val="002060"/>
                </a:solidFill>
              </a:rPr>
              <a:t>não</a:t>
            </a:r>
            <a:r>
              <a:rPr lang="en-US" i="1" dirty="0">
                <a:solidFill>
                  <a:srgbClr val="002060"/>
                </a:solidFill>
              </a:rPr>
              <a:t>:</a:t>
            </a:r>
            <a:endParaRPr lang="en-US" sz="2800" dirty="0">
              <a:solidFill>
                <a:srgbClr val="002060"/>
              </a:solidFill>
            </a:endParaRPr>
          </a:p>
          <a:p>
            <a:pPr lvl="1" algn="just" hangingPunct="0"/>
            <a:r>
              <a:rPr lang="en-US" dirty="0" err="1">
                <a:solidFill>
                  <a:srgbClr val="002060"/>
                </a:solidFill>
              </a:rPr>
              <a:t>Bệnh</a:t>
            </a:r>
            <a:r>
              <a:rPr lang="en-US" dirty="0">
                <a:solidFill>
                  <a:srgbClr val="002060"/>
                </a:solidFill>
              </a:rPr>
              <a:t> 2 </a:t>
            </a:r>
            <a:r>
              <a:rPr lang="en-US" dirty="0" err="1">
                <a:solidFill>
                  <a:srgbClr val="002060"/>
                </a:solidFill>
              </a:rPr>
              <a:t>tuần</a:t>
            </a:r>
            <a:r>
              <a:rPr lang="en-US" dirty="0">
                <a:solidFill>
                  <a:srgbClr val="002060"/>
                </a:solidFill>
              </a:rPr>
              <a:t>, </a:t>
            </a:r>
            <a:r>
              <a:rPr lang="en-US" dirty="0" err="1">
                <a:solidFill>
                  <a:srgbClr val="002060"/>
                </a:solidFill>
              </a:rPr>
              <a:t>sốt</a:t>
            </a:r>
            <a:r>
              <a:rPr lang="en-US" dirty="0">
                <a:solidFill>
                  <a:srgbClr val="002060"/>
                </a:solidFill>
              </a:rPr>
              <a:t>, </a:t>
            </a:r>
            <a:r>
              <a:rPr lang="en-US" dirty="0" err="1">
                <a:solidFill>
                  <a:srgbClr val="002060"/>
                </a:solidFill>
              </a:rPr>
              <a:t>hội</a:t>
            </a:r>
            <a:r>
              <a:rPr lang="en-US" dirty="0">
                <a:solidFill>
                  <a:srgbClr val="002060"/>
                </a:solidFill>
              </a:rPr>
              <a:t> </a:t>
            </a:r>
            <a:r>
              <a:rPr lang="en-US" dirty="0" err="1">
                <a:solidFill>
                  <a:srgbClr val="002060"/>
                </a:solidFill>
              </a:rPr>
              <a:t>chứng</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 </a:t>
            </a:r>
            <a:r>
              <a:rPr lang="en-US" sz="1600" dirty="0">
                <a:solidFill>
                  <a:srgbClr val="002060"/>
                </a:solidFill>
                <a:sym typeface="Wingdings"/>
              </a:rPr>
              <a:t></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bán</a:t>
            </a:r>
            <a:r>
              <a:rPr lang="en-US" dirty="0">
                <a:solidFill>
                  <a:srgbClr val="002060"/>
                </a:solidFill>
              </a:rPr>
              <a:t> </a:t>
            </a:r>
            <a:r>
              <a:rPr lang="en-US" dirty="0" err="1">
                <a:solidFill>
                  <a:srgbClr val="002060"/>
                </a:solidFill>
              </a:rPr>
              <a:t>cấp</a:t>
            </a:r>
            <a:r>
              <a:rPr lang="en-US" dirty="0">
                <a:solidFill>
                  <a:srgbClr val="002060"/>
                </a:solidFill>
              </a:rPr>
              <a:t>.</a:t>
            </a:r>
            <a:endParaRPr lang="en-US" sz="2400" dirty="0">
              <a:solidFill>
                <a:srgbClr val="002060"/>
              </a:solidFill>
            </a:endParaRPr>
          </a:p>
          <a:p>
            <a:pPr lvl="1" algn="just" hangingPunct="0"/>
            <a:r>
              <a:rPr lang="en-US" dirty="0" err="1">
                <a:solidFill>
                  <a:srgbClr val="002060"/>
                </a:solidFill>
              </a:rPr>
              <a:t>Các</a:t>
            </a:r>
            <a:r>
              <a:rPr lang="en-US" dirty="0">
                <a:solidFill>
                  <a:srgbClr val="002060"/>
                </a:solidFill>
              </a:rPr>
              <a:t> </a:t>
            </a:r>
            <a:r>
              <a:rPr lang="en-US" dirty="0" err="1">
                <a:solidFill>
                  <a:srgbClr val="002060"/>
                </a:solidFill>
              </a:rPr>
              <a:t>thể</a:t>
            </a:r>
            <a:r>
              <a:rPr lang="en-US" dirty="0">
                <a:solidFill>
                  <a:srgbClr val="002060"/>
                </a:solidFill>
              </a:rPr>
              <a:t> </a:t>
            </a:r>
            <a:r>
              <a:rPr lang="en-US" dirty="0" err="1">
                <a:solidFill>
                  <a:srgbClr val="002060"/>
                </a:solidFill>
              </a:rPr>
              <a:t>bệnh</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bán</a:t>
            </a:r>
            <a:r>
              <a:rPr lang="en-US" dirty="0">
                <a:solidFill>
                  <a:srgbClr val="002060"/>
                </a:solidFill>
              </a:rPr>
              <a:t> </a:t>
            </a:r>
            <a:r>
              <a:rPr lang="en-US" dirty="0" err="1">
                <a:solidFill>
                  <a:srgbClr val="002060"/>
                </a:solidFill>
              </a:rPr>
              <a:t>cấp</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do </a:t>
            </a:r>
            <a:r>
              <a:rPr lang="en-US" dirty="0" err="1">
                <a:solidFill>
                  <a:srgbClr val="002060"/>
                </a:solidFill>
              </a:rPr>
              <a:t>lao</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nấm</a:t>
            </a:r>
            <a:r>
              <a:rPr lang="en-US" dirty="0">
                <a:solidFill>
                  <a:srgbClr val="002060"/>
                </a:solidFill>
              </a:rPr>
              <a:t> </a:t>
            </a:r>
            <a:r>
              <a:rPr lang="en-US" i="1" dirty="0" err="1">
                <a:solidFill>
                  <a:srgbClr val="002060"/>
                </a:solidFill>
              </a:rPr>
              <a:t>C.neoformans</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tăng</a:t>
            </a:r>
            <a:r>
              <a:rPr lang="en-US" dirty="0">
                <a:solidFill>
                  <a:srgbClr val="002060"/>
                </a:solidFill>
              </a:rPr>
              <a:t> eosinophil</a:t>
            </a:r>
            <a:endParaRPr lang="en-US" sz="2400" dirty="0">
              <a:solidFill>
                <a:srgbClr val="002060"/>
              </a:solidFill>
            </a:endParaRPr>
          </a:p>
          <a:p>
            <a:pPr lvl="1" algn="just" hangingPunct="0"/>
            <a:r>
              <a:rPr lang="en-US" dirty="0" err="1">
                <a:solidFill>
                  <a:srgbClr val="002060"/>
                </a:solidFill>
              </a:rPr>
              <a:t>Cơ</a:t>
            </a:r>
            <a:r>
              <a:rPr lang="en-US" dirty="0">
                <a:solidFill>
                  <a:srgbClr val="002060"/>
                </a:solidFill>
              </a:rPr>
              <a:t> </a:t>
            </a:r>
            <a:r>
              <a:rPr lang="en-US" dirty="0" err="1">
                <a:solidFill>
                  <a:srgbClr val="002060"/>
                </a:solidFill>
              </a:rPr>
              <a:t>địa</a:t>
            </a:r>
            <a:r>
              <a:rPr lang="en-US" dirty="0">
                <a:solidFill>
                  <a:srgbClr val="002060"/>
                </a:solidFill>
              </a:rPr>
              <a:t> HIV (+): 2 </a:t>
            </a:r>
            <a:r>
              <a:rPr lang="en-US" dirty="0" err="1">
                <a:solidFill>
                  <a:srgbClr val="002060"/>
                </a:solidFill>
              </a:rPr>
              <a:t>tác</a:t>
            </a:r>
            <a:r>
              <a:rPr lang="en-US" dirty="0">
                <a:solidFill>
                  <a:srgbClr val="002060"/>
                </a:solidFill>
              </a:rPr>
              <a:t> </a:t>
            </a:r>
            <a:r>
              <a:rPr lang="en-US" dirty="0" err="1">
                <a:solidFill>
                  <a:srgbClr val="002060"/>
                </a:solidFill>
              </a:rPr>
              <a:t>nhân</a:t>
            </a:r>
            <a:r>
              <a:rPr lang="en-US" dirty="0">
                <a:solidFill>
                  <a:srgbClr val="002060"/>
                </a:solidFill>
              </a:rPr>
              <a:t> </a:t>
            </a:r>
            <a:r>
              <a:rPr lang="en-US" dirty="0" err="1">
                <a:solidFill>
                  <a:srgbClr val="002060"/>
                </a:solidFill>
              </a:rPr>
              <a:t>thường</a:t>
            </a:r>
            <a:r>
              <a:rPr lang="en-US" dirty="0">
                <a:solidFill>
                  <a:srgbClr val="002060"/>
                </a:solidFill>
              </a:rPr>
              <a:t> </a:t>
            </a:r>
            <a:r>
              <a:rPr lang="en-US" dirty="0" err="1">
                <a:solidFill>
                  <a:srgbClr val="002060"/>
                </a:solidFill>
              </a:rPr>
              <a:t>gặp</a:t>
            </a:r>
            <a:r>
              <a:rPr lang="en-US" dirty="0">
                <a:solidFill>
                  <a:srgbClr val="002060"/>
                </a:solidFill>
              </a:rPr>
              <a:t> </a:t>
            </a:r>
            <a:r>
              <a:rPr lang="en-US" dirty="0" err="1">
                <a:solidFill>
                  <a:srgbClr val="002060"/>
                </a:solidFill>
              </a:rPr>
              <a:t>nhất</a:t>
            </a:r>
            <a:r>
              <a:rPr lang="en-US" dirty="0">
                <a:solidFill>
                  <a:srgbClr val="002060"/>
                </a:solidFill>
              </a:rPr>
              <a:t> </a:t>
            </a:r>
            <a:r>
              <a:rPr lang="en-US" dirty="0" err="1">
                <a:solidFill>
                  <a:srgbClr val="002060"/>
                </a:solidFill>
              </a:rPr>
              <a:t>là</a:t>
            </a:r>
            <a:r>
              <a:rPr lang="en-US" dirty="0">
                <a:solidFill>
                  <a:srgbClr val="002060"/>
                </a:solidFill>
              </a:rPr>
              <a:t> </a:t>
            </a:r>
            <a:r>
              <a:rPr lang="en-US" dirty="0" err="1">
                <a:solidFill>
                  <a:srgbClr val="002060"/>
                </a:solidFill>
              </a:rPr>
              <a:t>lao</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nấm</a:t>
            </a:r>
            <a:r>
              <a:rPr lang="en-US" dirty="0">
                <a:solidFill>
                  <a:srgbClr val="002060"/>
                </a:solidFill>
              </a:rPr>
              <a:t> </a:t>
            </a:r>
            <a:r>
              <a:rPr lang="en-US" i="1" dirty="0" err="1">
                <a:solidFill>
                  <a:srgbClr val="002060"/>
                </a:solidFill>
              </a:rPr>
              <a:t>C.neoformans</a:t>
            </a:r>
            <a:endParaRPr lang="en-US" sz="2400" dirty="0">
              <a:solidFill>
                <a:srgbClr val="002060"/>
              </a:solidFill>
            </a:endParaRPr>
          </a:p>
          <a:p>
            <a:pPr lvl="1" algn="just" hangingPunct="0"/>
            <a:r>
              <a:rPr lang="en-US" dirty="0" err="1">
                <a:solidFill>
                  <a:srgbClr val="002060"/>
                </a:solidFill>
              </a:rPr>
              <a:t>Chẩn</a:t>
            </a:r>
            <a:r>
              <a:rPr lang="en-US" dirty="0">
                <a:solidFill>
                  <a:srgbClr val="002060"/>
                </a:solidFill>
              </a:rPr>
              <a:t> </a:t>
            </a:r>
            <a:r>
              <a:rPr lang="en-US" dirty="0" err="1">
                <a:solidFill>
                  <a:srgbClr val="002060"/>
                </a:solidFill>
              </a:rPr>
              <a:t>đoán</a:t>
            </a:r>
            <a:r>
              <a:rPr lang="en-US" dirty="0">
                <a:solidFill>
                  <a:srgbClr val="002060"/>
                </a:solidFill>
              </a:rPr>
              <a:t> </a:t>
            </a:r>
            <a:r>
              <a:rPr lang="en-US" dirty="0" err="1">
                <a:solidFill>
                  <a:srgbClr val="002060"/>
                </a:solidFill>
              </a:rPr>
              <a:t>xác</a:t>
            </a:r>
            <a:r>
              <a:rPr lang="en-US" dirty="0">
                <a:solidFill>
                  <a:srgbClr val="002060"/>
                </a:solidFill>
              </a:rPr>
              <a:t> </a:t>
            </a:r>
            <a:r>
              <a:rPr lang="en-US" dirty="0" err="1">
                <a:solidFill>
                  <a:srgbClr val="002060"/>
                </a:solidFill>
              </a:rPr>
              <a:t>định</a:t>
            </a:r>
            <a:r>
              <a:rPr lang="en-US" dirty="0">
                <a:solidFill>
                  <a:srgbClr val="002060"/>
                </a:solidFill>
              </a:rPr>
              <a:t>: </a:t>
            </a:r>
            <a:r>
              <a:rPr lang="en-US" dirty="0" err="1">
                <a:solidFill>
                  <a:srgbClr val="002060"/>
                </a:solidFill>
              </a:rPr>
              <a:t>khảo</a:t>
            </a:r>
            <a:r>
              <a:rPr lang="en-US" dirty="0">
                <a:solidFill>
                  <a:srgbClr val="002060"/>
                </a:solidFill>
              </a:rPr>
              <a:t> </a:t>
            </a:r>
            <a:r>
              <a:rPr lang="en-US" dirty="0" err="1">
                <a:solidFill>
                  <a:srgbClr val="002060"/>
                </a:solidFill>
              </a:rPr>
              <a:t>sát</a:t>
            </a:r>
            <a:r>
              <a:rPr lang="en-US" dirty="0">
                <a:solidFill>
                  <a:srgbClr val="002060"/>
                </a:solidFill>
              </a:rPr>
              <a:t> </a:t>
            </a:r>
            <a:r>
              <a:rPr lang="en-US" dirty="0" err="1">
                <a:solidFill>
                  <a:srgbClr val="002060"/>
                </a:solidFill>
              </a:rPr>
              <a:t>dịch</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tủy</a:t>
            </a:r>
            <a:r>
              <a:rPr lang="en-US" dirty="0">
                <a:solidFill>
                  <a:srgbClr val="002060"/>
                </a:solidFill>
              </a:rPr>
              <a:t> </a:t>
            </a:r>
            <a:r>
              <a:rPr lang="en-US" dirty="0" err="1">
                <a:solidFill>
                  <a:srgbClr val="002060"/>
                </a:solidFill>
              </a:rPr>
              <a:t>tìm</a:t>
            </a:r>
            <a:r>
              <a:rPr lang="en-US" dirty="0">
                <a:solidFill>
                  <a:srgbClr val="002060"/>
                </a:solidFill>
              </a:rPr>
              <a:t> </a:t>
            </a:r>
            <a:r>
              <a:rPr lang="en-US" dirty="0" err="1">
                <a:solidFill>
                  <a:srgbClr val="002060"/>
                </a:solidFill>
              </a:rPr>
              <a:t>tác</a:t>
            </a:r>
            <a:r>
              <a:rPr lang="en-US" dirty="0">
                <a:solidFill>
                  <a:srgbClr val="002060"/>
                </a:solidFill>
              </a:rPr>
              <a:t> </a:t>
            </a:r>
            <a:r>
              <a:rPr lang="en-US" dirty="0" err="1">
                <a:solidFill>
                  <a:srgbClr val="002060"/>
                </a:solidFill>
              </a:rPr>
              <a:t>nhân</a:t>
            </a:r>
            <a:r>
              <a:rPr lang="en-US" dirty="0">
                <a:solidFill>
                  <a:srgbClr val="002060"/>
                </a:solidFill>
              </a:rPr>
              <a:t> </a:t>
            </a:r>
            <a:r>
              <a:rPr lang="en-US" dirty="0" err="1">
                <a:solidFill>
                  <a:srgbClr val="002060"/>
                </a:solidFill>
              </a:rPr>
              <a:t>gây</a:t>
            </a:r>
            <a:r>
              <a:rPr lang="en-US" dirty="0">
                <a:solidFill>
                  <a:srgbClr val="002060"/>
                </a:solidFill>
              </a:rPr>
              <a:t> </a:t>
            </a:r>
            <a:r>
              <a:rPr lang="en-US" dirty="0" err="1">
                <a:solidFill>
                  <a:srgbClr val="002060"/>
                </a:solidFill>
              </a:rPr>
              <a:t>bệnh</a:t>
            </a:r>
            <a:endParaRPr lang="en-US" sz="2400" dirty="0">
              <a:solidFill>
                <a:srgbClr val="002060"/>
              </a:solidFill>
            </a:endParaRPr>
          </a:p>
          <a:p>
            <a:pPr marL="0" indent="0" algn="just">
              <a:buNone/>
            </a:pPr>
            <a:endParaRPr lang="en-US" dirty="0">
              <a:solidFill>
                <a:srgbClr val="002060"/>
              </a:solidFill>
            </a:endParaRPr>
          </a:p>
        </p:txBody>
      </p:sp>
    </p:spTree>
    <p:extLst>
      <p:ext uri="{BB962C8B-B14F-4D97-AF65-F5344CB8AC3E}">
        <p14:creationId xmlns:p14="http://schemas.microsoft.com/office/powerpoint/2010/main" val="197272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fontScale="92500" lnSpcReduction="20000"/>
          </a:bodyPr>
          <a:lstStyle/>
          <a:p>
            <a:pPr lvl="0" algn="just" hangingPunct="0"/>
            <a:r>
              <a:rPr lang="en-US" i="1" dirty="0" err="1">
                <a:solidFill>
                  <a:srgbClr val="002060"/>
                </a:solidFill>
              </a:rPr>
              <a:t>Niêm</a:t>
            </a:r>
            <a:r>
              <a:rPr lang="en-US" i="1" dirty="0">
                <a:solidFill>
                  <a:srgbClr val="002060"/>
                </a:solidFill>
              </a:rPr>
              <a:t> </a:t>
            </a:r>
            <a:r>
              <a:rPr lang="en-US" i="1" dirty="0" err="1">
                <a:solidFill>
                  <a:srgbClr val="002060"/>
                </a:solidFill>
              </a:rPr>
              <a:t>mạc</a:t>
            </a:r>
            <a:r>
              <a:rPr lang="en-US" i="1" dirty="0">
                <a:solidFill>
                  <a:srgbClr val="002060"/>
                </a:solidFill>
              </a:rPr>
              <a:t> </a:t>
            </a:r>
            <a:r>
              <a:rPr lang="en-US" i="1" dirty="0" err="1">
                <a:solidFill>
                  <a:srgbClr val="002060"/>
                </a:solidFill>
              </a:rPr>
              <a:t>má</a:t>
            </a:r>
            <a:r>
              <a:rPr lang="en-US" i="1" dirty="0">
                <a:solidFill>
                  <a:srgbClr val="002060"/>
                </a:solidFill>
              </a:rPr>
              <a:t>, </a:t>
            </a:r>
            <a:r>
              <a:rPr lang="en-US" i="1" dirty="0" err="1">
                <a:solidFill>
                  <a:srgbClr val="002060"/>
                </a:solidFill>
              </a:rPr>
              <a:t>lưng</a:t>
            </a:r>
            <a:r>
              <a:rPr lang="en-US" i="1" dirty="0">
                <a:solidFill>
                  <a:srgbClr val="002060"/>
                </a:solidFill>
              </a:rPr>
              <a:t> </a:t>
            </a:r>
            <a:r>
              <a:rPr lang="en-US" i="1" dirty="0" err="1">
                <a:solidFill>
                  <a:srgbClr val="002060"/>
                </a:solidFill>
              </a:rPr>
              <a:t>lưỡi</a:t>
            </a:r>
            <a:r>
              <a:rPr lang="en-US" i="1" dirty="0">
                <a:solidFill>
                  <a:srgbClr val="002060"/>
                </a:solidFill>
              </a:rPr>
              <a:t> </a:t>
            </a:r>
            <a:r>
              <a:rPr lang="en-US" i="1" dirty="0" err="1">
                <a:solidFill>
                  <a:srgbClr val="002060"/>
                </a:solidFill>
              </a:rPr>
              <a:t>có</a:t>
            </a:r>
            <a:r>
              <a:rPr lang="en-US" i="1" dirty="0">
                <a:solidFill>
                  <a:srgbClr val="002060"/>
                </a:solidFill>
              </a:rPr>
              <a:t> </a:t>
            </a:r>
            <a:r>
              <a:rPr lang="en-US" i="1" dirty="0" err="1">
                <a:solidFill>
                  <a:srgbClr val="002060"/>
                </a:solidFill>
              </a:rPr>
              <a:t>nhiều</a:t>
            </a:r>
            <a:r>
              <a:rPr lang="en-US" i="1" dirty="0">
                <a:solidFill>
                  <a:srgbClr val="002060"/>
                </a:solidFill>
              </a:rPr>
              <a:t> </a:t>
            </a:r>
            <a:r>
              <a:rPr lang="en-US" i="1" dirty="0" err="1">
                <a:solidFill>
                  <a:srgbClr val="002060"/>
                </a:solidFill>
              </a:rPr>
              <a:t>đốm</a:t>
            </a:r>
            <a:r>
              <a:rPr lang="en-US" i="1" dirty="0">
                <a:solidFill>
                  <a:srgbClr val="002060"/>
                </a:solidFill>
              </a:rPr>
              <a:t> </a:t>
            </a:r>
            <a:r>
              <a:rPr lang="en-US" i="1" dirty="0" err="1">
                <a:solidFill>
                  <a:srgbClr val="002060"/>
                </a:solidFill>
              </a:rPr>
              <a:t>trắng</a:t>
            </a:r>
            <a:r>
              <a:rPr lang="en-US" i="1" dirty="0">
                <a:solidFill>
                  <a:srgbClr val="002060"/>
                </a:solidFill>
              </a:rPr>
              <a:t> </a:t>
            </a:r>
            <a:r>
              <a:rPr lang="en-US" sz="2400" i="1" dirty="0">
                <a:solidFill>
                  <a:srgbClr val="002060"/>
                </a:solidFill>
                <a:sym typeface="Wingdings"/>
              </a:rPr>
              <a:t></a:t>
            </a:r>
            <a:r>
              <a:rPr lang="en-US" sz="2400" i="1" dirty="0">
                <a:solidFill>
                  <a:srgbClr val="002060"/>
                </a:solidFill>
              </a:rPr>
              <a:t> </a:t>
            </a:r>
            <a:r>
              <a:rPr lang="en-US" i="1" dirty="0" err="1">
                <a:solidFill>
                  <a:srgbClr val="002060"/>
                </a:solidFill>
              </a:rPr>
              <a:t>nấm</a:t>
            </a:r>
            <a:r>
              <a:rPr lang="en-US" i="1" dirty="0">
                <a:solidFill>
                  <a:srgbClr val="002060"/>
                </a:solidFill>
              </a:rPr>
              <a:t> </a:t>
            </a:r>
            <a:r>
              <a:rPr lang="en-US" i="1" dirty="0" err="1">
                <a:solidFill>
                  <a:srgbClr val="002060"/>
                </a:solidFill>
              </a:rPr>
              <a:t>miệng</a:t>
            </a:r>
            <a:r>
              <a:rPr lang="en-US" i="1" dirty="0">
                <a:solidFill>
                  <a:srgbClr val="002060"/>
                </a:solidFill>
              </a:rPr>
              <a:t> </a:t>
            </a:r>
            <a:r>
              <a:rPr lang="en-US" i="1" dirty="0" err="1">
                <a:solidFill>
                  <a:srgbClr val="002060"/>
                </a:solidFill>
              </a:rPr>
              <a:t>hoặc</a:t>
            </a:r>
            <a:r>
              <a:rPr lang="en-US" i="1" dirty="0">
                <a:solidFill>
                  <a:srgbClr val="002060"/>
                </a:solidFill>
              </a:rPr>
              <a:t> </a:t>
            </a:r>
            <a:r>
              <a:rPr lang="en-US" i="1" dirty="0" err="1">
                <a:solidFill>
                  <a:srgbClr val="002060"/>
                </a:solidFill>
              </a:rPr>
              <a:t>bạch</a:t>
            </a:r>
            <a:r>
              <a:rPr lang="en-US" i="1" dirty="0">
                <a:solidFill>
                  <a:srgbClr val="002060"/>
                </a:solidFill>
              </a:rPr>
              <a:t> </a:t>
            </a:r>
            <a:r>
              <a:rPr lang="en-US" i="1" dirty="0" err="1">
                <a:solidFill>
                  <a:srgbClr val="002060"/>
                </a:solidFill>
              </a:rPr>
              <a:t>sản</a:t>
            </a:r>
            <a:r>
              <a:rPr lang="en-US" i="1" dirty="0">
                <a:solidFill>
                  <a:srgbClr val="002060"/>
                </a:solidFill>
              </a:rPr>
              <a:t> </a:t>
            </a:r>
            <a:r>
              <a:rPr lang="en-US" i="1" dirty="0" err="1">
                <a:solidFill>
                  <a:srgbClr val="002060"/>
                </a:solidFill>
              </a:rPr>
              <a:t>dạng</a:t>
            </a:r>
            <a:r>
              <a:rPr lang="en-US" i="1" dirty="0">
                <a:solidFill>
                  <a:srgbClr val="002060"/>
                </a:solidFill>
              </a:rPr>
              <a:t> </a:t>
            </a:r>
            <a:r>
              <a:rPr lang="en-US" i="1" dirty="0" err="1">
                <a:solidFill>
                  <a:srgbClr val="002060"/>
                </a:solidFill>
              </a:rPr>
              <a:t>lông</a:t>
            </a:r>
            <a:endParaRPr lang="en-US" sz="2800" dirty="0">
              <a:solidFill>
                <a:srgbClr val="002060"/>
              </a:solidFill>
            </a:endParaRPr>
          </a:p>
          <a:p>
            <a:pPr lvl="1" algn="just" hangingPunct="0"/>
            <a:r>
              <a:rPr lang="en-US" dirty="0" err="1">
                <a:solidFill>
                  <a:srgbClr val="002060"/>
                </a:solidFill>
              </a:rPr>
              <a:t>Nấm</a:t>
            </a:r>
            <a:r>
              <a:rPr lang="en-US" dirty="0">
                <a:solidFill>
                  <a:srgbClr val="002060"/>
                </a:solidFill>
              </a:rPr>
              <a:t> </a:t>
            </a:r>
            <a:r>
              <a:rPr lang="en-US" dirty="0" err="1">
                <a:solidFill>
                  <a:srgbClr val="002060"/>
                </a:solidFill>
              </a:rPr>
              <a:t>miệng</a:t>
            </a:r>
            <a:r>
              <a:rPr lang="en-US" dirty="0">
                <a:solidFill>
                  <a:srgbClr val="002060"/>
                </a:solidFill>
              </a:rPr>
              <a:t>: </a:t>
            </a:r>
            <a:r>
              <a:rPr lang="en-US" dirty="0" err="1">
                <a:solidFill>
                  <a:srgbClr val="002060"/>
                </a:solidFill>
              </a:rPr>
              <a:t>mảng</a:t>
            </a:r>
            <a:r>
              <a:rPr lang="en-US" dirty="0">
                <a:solidFill>
                  <a:srgbClr val="002060"/>
                </a:solidFill>
              </a:rPr>
              <a:t> </a:t>
            </a:r>
            <a:r>
              <a:rPr lang="en-US" dirty="0" err="1">
                <a:solidFill>
                  <a:srgbClr val="002060"/>
                </a:solidFill>
              </a:rPr>
              <a:t>trắng</a:t>
            </a:r>
            <a:r>
              <a:rPr lang="en-US" dirty="0">
                <a:solidFill>
                  <a:srgbClr val="002060"/>
                </a:solidFill>
              </a:rPr>
              <a:t> </a:t>
            </a:r>
            <a:r>
              <a:rPr lang="en-US" dirty="0" err="1">
                <a:solidFill>
                  <a:srgbClr val="002060"/>
                </a:solidFill>
              </a:rPr>
              <a:t>trên</a:t>
            </a:r>
            <a:r>
              <a:rPr lang="en-US" dirty="0">
                <a:solidFill>
                  <a:srgbClr val="002060"/>
                </a:solidFill>
              </a:rPr>
              <a:t> </a:t>
            </a:r>
            <a:r>
              <a:rPr lang="en-US" dirty="0" err="1">
                <a:solidFill>
                  <a:srgbClr val="002060"/>
                </a:solidFill>
              </a:rPr>
              <a:t>niêm</a:t>
            </a:r>
            <a:r>
              <a:rPr lang="en-US" dirty="0">
                <a:solidFill>
                  <a:srgbClr val="002060"/>
                </a:solidFill>
              </a:rPr>
              <a:t> </a:t>
            </a:r>
            <a:r>
              <a:rPr lang="en-US" dirty="0" err="1">
                <a:solidFill>
                  <a:srgbClr val="002060"/>
                </a:solidFill>
              </a:rPr>
              <a:t>mạc</a:t>
            </a:r>
            <a:r>
              <a:rPr lang="en-US" dirty="0">
                <a:solidFill>
                  <a:srgbClr val="002060"/>
                </a:solidFill>
              </a:rPr>
              <a:t> </a:t>
            </a:r>
            <a:r>
              <a:rPr lang="en-US" dirty="0" err="1">
                <a:solidFill>
                  <a:srgbClr val="002060"/>
                </a:solidFill>
              </a:rPr>
              <a:t>đỏ</a:t>
            </a:r>
            <a:r>
              <a:rPr lang="en-US" dirty="0">
                <a:solidFill>
                  <a:srgbClr val="002060"/>
                </a:solidFill>
              </a:rPr>
              <a:t> hay </a:t>
            </a:r>
            <a:r>
              <a:rPr lang="en-US" dirty="0" err="1">
                <a:solidFill>
                  <a:srgbClr val="002060"/>
                </a:solidFill>
              </a:rPr>
              <a:t>bình</a:t>
            </a:r>
            <a:r>
              <a:rPr lang="en-US" dirty="0">
                <a:solidFill>
                  <a:srgbClr val="002060"/>
                </a:solidFill>
              </a:rPr>
              <a:t> </a:t>
            </a:r>
            <a:r>
              <a:rPr lang="en-US" dirty="0" err="1">
                <a:solidFill>
                  <a:srgbClr val="002060"/>
                </a:solidFill>
              </a:rPr>
              <a:t>thường</a:t>
            </a:r>
            <a:r>
              <a:rPr lang="en-US" dirty="0">
                <a:solidFill>
                  <a:srgbClr val="002060"/>
                </a:solidFill>
              </a:rPr>
              <a:t>. </a:t>
            </a:r>
            <a:r>
              <a:rPr lang="en-US" dirty="0" err="1">
                <a:solidFill>
                  <a:srgbClr val="002060"/>
                </a:solidFill>
              </a:rPr>
              <a:t>Khi</a:t>
            </a:r>
            <a:r>
              <a:rPr lang="en-US" dirty="0">
                <a:solidFill>
                  <a:srgbClr val="002060"/>
                </a:solidFill>
              </a:rPr>
              <a:t> </a:t>
            </a:r>
            <a:r>
              <a:rPr lang="en-US" dirty="0" err="1">
                <a:solidFill>
                  <a:srgbClr val="002060"/>
                </a:solidFill>
              </a:rPr>
              <a:t>cạo</a:t>
            </a:r>
            <a:r>
              <a:rPr lang="en-US" dirty="0">
                <a:solidFill>
                  <a:srgbClr val="002060"/>
                </a:solidFill>
              </a:rPr>
              <a:t>, </a:t>
            </a:r>
            <a:r>
              <a:rPr lang="en-US" dirty="0" err="1">
                <a:solidFill>
                  <a:srgbClr val="002060"/>
                </a:solidFill>
              </a:rPr>
              <a:t>mảng</a:t>
            </a:r>
            <a:r>
              <a:rPr lang="en-US" dirty="0">
                <a:solidFill>
                  <a:srgbClr val="002060"/>
                </a:solidFill>
              </a:rPr>
              <a:t> </a:t>
            </a:r>
            <a:r>
              <a:rPr lang="en-US" dirty="0" err="1">
                <a:solidFill>
                  <a:srgbClr val="002060"/>
                </a:solidFill>
              </a:rPr>
              <a:t>trắng</a:t>
            </a:r>
            <a:r>
              <a:rPr lang="en-US" dirty="0">
                <a:solidFill>
                  <a:srgbClr val="002060"/>
                </a:solidFill>
              </a:rPr>
              <a:t> </a:t>
            </a:r>
            <a:r>
              <a:rPr lang="en-US" dirty="0" err="1">
                <a:solidFill>
                  <a:srgbClr val="002060"/>
                </a:solidFill>
              </a:rPr>
              <a:t>tróc</a:t>
            </a:r>
            <a:r>
              <a:rPr lang="en-US" dirty="0">
                <a:solidFill>
                  <a:srgbClr val="002060"/>
                </a:solidFill>
              </a:rPr>
              <a:t> </a:t>
            </a:r>
            <a:r>
              <a:rPr lang="en-US" dirty="0" err="1">
                <a:solidFill>
                  <a:srgbClr val="002060"/>
                </a:solidFill>
              </a:rPr>
              <a:t>ra</a:t>
            </a:r>
            <a:r>
              <a:rPr lang="en-US" dirty="0">
                <a:solidFill>
                  <a:srgbClr val="002060"/>
                </a:solidFill>
              </a:rPr>
              <a:t> </a:t>
            </a:r>
            <a:r>
              <a:rPr lang="en-US" dirty="0" err="1">
                <a:solidFill>
                  <a:srgbClr val="002060"/>
                </a:solidFill>
              </a:rPr>
              <a:t>để</a:t>
            </a:r>
            <a:r>
              <a:rPr lang="en-US" dirty="0">
                <a:solidFill>
                  <a:srgbClr val="002060"/>
                </a:solidFill>
              </a:rPr>
              <a:t> </a:t>
            </a:r>
            <a:r>
              <a:rPr lang="en-US" dirty="0" err="1">
                <a:solidFill>
                  <a:srgbClr val="002060"/>
                </a:solidFill>
              </a:rPr>
              <a:t>lại</a:t>
            </a:r>
            <a:r>
              <a:rPr lang="en-US" dirty="0">
                <a:solidFill>
                  <a:srgbClr val="002060"/>
                </a:solidFill>
              </a:rPr>
              <a:t> </a:t>
            </a:r>
            <a:r>
              <a:rPr lang="en-US" dirty="0" err="1">
                <a:solidFill>
                  <a:srgbClr val="002060"/>
                </a:solidFill>
              </a:rPr>
              <a:t>một</a:t>
            </a:r>
            <a:r>
              <a:rPr lang="en-US" dirty="0">
                <a:solidFill>
                  <a:srgbClr val="002060"/>
                </a:solidFill>
              </a:rPr>
              <a:t> </a:t>
            </a:r>
            <a:r>
              <a:rPr lang="en-US" dirty="0" err="1">
                <a:solidFill>
                  <a:srgbClr val="002060"/>
                </a:solidFill>
              </a:rPr>
              <a:t>bề</a:t>
            </a:r>
            <a:r>
              <a:rPr lang="en-US" dirty="0">
                <a:solidFill>
                  <a:srgbClr val="002060"/>
                </a:solidFill>
              </a:rPr>
              <a:t> </a:t>
            </a:r>
            <a:r>
              <a:rPr lang="en-US" dirty="0" err="1">
                <a:solidFill>
                  <a:srgbClr val="002060"/>
                </a:solidFill>
              </a:rPr>
              <a:t>mặt</a:t>
            </a:r>
            <a:r>
              <a:rPr lang="en-US" dirty="0">
                <a:solidFill>
                  <a:srgbClr val="002060"/>
                </a:solidFill>
              </a:rPr>
              <a:t> </a:t>
            </a:r>
            <a:r>
              <a:rPr lang="en-US" dirty="0" err="1">
                <a:solidFill>
                  <a:srgbClr val="002060"/>
                </a:solidFill>
              </a:rPr>
              <a:t>ướm</a:t>
            </a:r>
            <a:r>
              <a:rPr lang="en-US" dirty="0">
                <a:solidFill>
                  <a:srgbClr val="002060"/>
                </a:solidFill>
              </a:rPr>
              <a:t> </a:t>
            </a:r>
            <a:r>
              <a:rPr lang="en-US" dirty="0" err="1">
                <a:solidFill>
                  <a:srgbClr val="002060"/>
                </a:solidFill>
              </a:rPr>
              <a:t>máu</a:t>
            </a:r>
            <a:r>
              <a:rPr lang="en-US" dirty="0">
                <a:solidFill>
                  <a:srgbClr val="002060"/>
                </a:solidFill>
              </a:rPr>
              <a:t>. </a:t>
            </a:r>
            <a:r>
              <a:rPr lang="en-US" dirty="0" err="1">
                <a:solidFill>
                  <a:srgbClr val="002060"/>
                </a:solidFill>
              </a:rPr>
              <a:t>Vị</a:t>
            </a:r>
            <a:r>
              <a:rPr lang="en-US" dirty="0">
                <a:solidFill>
                  <a:srgbClr val="002060"/>
                </a:solidFill>
              </a:rPr>
              <a:t> </a:t>
            </a:r>
            <a:r>
              <a:rPr lang="en-US" dirty="0" err="1">
                <a:solidFill>
                  <a:srgbClr val="002060"/>
                </a:solidFill>
              </a:rPr>
              <a:t>trí</a:t>
            </a:r>
            <a:r>
              <a:rPr lang="en-US" dirty="0">
                <a:solidFill>
                  <a:srgbClr val="002060"/>
                </a:solidFill>
              </a:rPr>
              <a:t> </a:t>
            </a:r>
            <a:r>
              <a:rPr lang="en-US" dirty="0" err="1">
                <a:solidFill>
                  <a:srgbClr val="002060"/>
                </a:solidFill>
              </a:rPr>
              <a:t>thường</a:t>
            </a:r>
            <a:r>
              <a:rPr lang="en-US" dirty="0">
                <a:solidFill>
                  <a:srgbClr val="002060"/>
                </a:solidFill>
              </a:rPr>
              <a:t> </a:t>
            </a:r>
            <a:r>
              <a:rPr lang="en-US" dirty="0" err="1">
                <a:solidFill>
                  <a:srgbClr val="002060"/>
                </a:solidFill>
              </a:rPr>
              <a:t>gặp</a:t>
            </a:r>
            <a:r>
              <a:rPr lang="en-US" dirty="0">
                <a:solidFill>
                  <a:srgbClr val="002060"/>
                </a:solidFill>
              </a:rPr>
              <a:t> ở </a:t>
            </a:r>
            <a:r>
              <a:rPr lang="en-US" dirty="0" err="1">
                <a:solidFill>
                  <a:srgbClr val="002060"/>
                </a:solidFill>
              </a:rPr>
              <a:t>khẩu</a:t>
            </a:r>
            <a:r>
              <a:rPr lang="en-US" dirty="0">
                <a:solidFill>
                  <a:srgbClr val="002060"/>
                </a:solidFill>
              </a:rPr>
              <a:t> </a:t>
            </a:r>
            <a:r>
              <a:rPr lang="en-US" dirty="0" err="1">
                <a:solidFill>
                  <a:srgbClr val="002060"/>
                </a:solidFill>
              </a:rPr>
              <a:t>cái</a:t>
            </a:r>
            <a:r>
              <a:rPr lang="en-US" dirty="0">
                <a:solidFill>
                  <a:srgbClr val="002060"/>
                </a:solidFill>
              </a:rPr>
              <a:t>, </a:t>
            </a:r>
            <a:r>
              <a:rPr lang="en-US" dirty="0" err="1">
                <a:solidFill>
                  <a:srgbClr val="002060"/>
                </a:solidFill>
              </a:rPr>
              <a:t>niêm</a:t>
            </a:r>
            <a:r>
              <a:rPr lang="en-US" dirty="0">
                <a:solidFill>
                  <a:srgbClr val="002060"/>
                </a:solidFill>
              </a:rPr>
              <a:t> </a:t>
            </a:r>
            <a:r>
              <a:rPr lang="en-US" dirty="0" err="1">
                <a:solidFill>
                  <a:srgbClr val="002060"/>
                </a:solidFill>
              </a:rPr>
              <a:t>mạc</a:t>
            </a:r>
            <a:r>
              <a:rPr lang="en-US" dirty="0">
                <a:solidFill>
                  <a:srgbClr val="002060"/>
                </a:solidFill>
              </a:rPr>
              <a:t> </a:t>
            </a:r>
            <a:r>
              <a:rPr lang="en-US" dirty="0" err="1">
                <a:solidFill>
                  <a:srgbClr val="002060"/>
                </a:solidFill>
              </a:rPr>
              <a:t>má</a:t>
            </a:r>
            <a:r>
              <a:rPr lang="en-US" dirty="0">
                <a:solidFill>
                  <a:srgbClr val="002060"/>
                </a:solidFill>
              </a:rPr>
              <a:t>, </a:t>
            </a:r>
            <a:r>
              <a:rPr lang="en-US" dirty="0" err="1">
                <a:solidFill>
                  <a:srgbClr val="002060"/>
                </a:solidFill>
              </a:rPr>
              <a:t>môi</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lưng</a:t>
            </a:r>
            <a:r>
              <a:rPr lang="en-US" dirty="0">
                <a:solidFill>
                  <a:srgbClr val="002060"/>
                </a:solidFill>
              </a:rPr>
              <a:t> </a:t>
            </a:r>
            <a:r>
              <a:rPr lang="en-US" dirty="0" err="1">
                <a:solidFill>
                  <a:srgbClr val="002060"/>
                </a:solidFill>
              </a:rPr>
              <a:t>lưỡi</a:t>
            </a:r>
            <a:r>
              <a:rPr lang="en-US" dirty="0">
                <a:solidFill>
                  <a:srgbClr val="002060"/>
                </a:solidFill>
              </a:rPr>
              <a:t>. </a:t>
            </a:r>
          </a:p>
          <a:p>
            <a:pPr marL="457200" lvl="1" indent="0" algn="just" hangingPunct="0">
              <a:buNone/>
            </a:pPr>
            <a:r>
              <a:rPr lang="en-US" dirty="0">
                <a:solidFill>
                  <a:srgbClr val="002060"/>
                </a:solidFill>
                <a:sym typeface="Wingdings" pitchFamily="2" charset="2"/>
              </a:rPr>
              <a:t> </a:t>
            </a:r>
            <a:r>
              <a:rPr lang="en-US" dirty="0" err="1">
                <a:solidFill>
                  <a:srgbClr val="002060"/>
                </a:solidFill>
              </a:rPr>
              <a:t>Phết</a:t>
            </a:r>
            <a:r>
              <a:rPr lang="en-US" dirty="0">
                <a:solidFill>
                  <a:srgbClr val="002060"/>
                </a:solidFill>
              </a:rPr>
              <a:t> </a:t>
            </a:r>
            <a:r>
              <a:rPr lang="en-US" dirty="0" err="1">
                <a:solidFill>
                  <a:srgbClr val="002060"/>
                </a:solidFill>
              </a:rPr>
              <a:t>họng</a:t>
            </a:r>
            <a:r>
              <a:rPr lang="en-US" dirty="0">
                <a:solidFill>
                  <a:srgbClr val="002060"/>
                </a:solidFill>
              </a:rPr>
              <a:t>: </a:t>
            </a:r>
            <a:r>
              <a:rPr lang="en-US" dirty="0" err="1">
                <a:solidFill>
                  <a:srgbClr val="002060"/>
                </a:solidFill>
              </a:rPr>
              <a:t>soi</a:t>
            </a:r>
            <a:r>
              <a:rPr lang="en-US" dirty="0">
                <a:solidFill>
                  <a:srgbClr val="002060"/>
                </a:solidFill>
              </a:rPr>
              <a:t> </a:t>
            </a:r>
            <a:r>
              <a:rPr lang="en-US" dirty="0" err="1">
                <a:solidFill>
                  <a:srgbClr val="002060"/>
                </a:solidFill>
              </a:rPr>
              <a:t>cấy</a:t>
            </a:r>
            <a:r>
              <a:rPr lang="en-US" dirty="0">
                <a:solidFill>
                  <a:srgbClr val="002060"/>
                </a:solidFill>
              </a:rPr>
              <a:t> </a:t>
            </a:r>
            <a:r>
              <a:rPr lang="en-US" dirty="0" err="1">
                <a:solidFill>
                  <a:srgbClr val="002060"/>
                </a:solidFill>
              </a:rPr>
              <a:t>tìm</a:t>
            </a:r>
            <a:r>
              <a:rPr lang="en-US" dirty="0">
                <a:solidFill>
                  <a:srgbClr val="002060"/>
                </a:solidFill>
              </a:rPr>
              <a:t> </a:t>
            </a:r>
            <a:r>
              <a:rPr lang="en-US" dirty="0" err="1">
                <a:solidFill>
                  <a:srgbClr val="002060"/>
                </a:solidFill>
              </a:rPr>
              <a:t>nấm</a:t>
            </a:r>
            <a:r>
              <a:rPr lang="en-US" dirty="0">
                <a:solidFill>
                  <a:srgbClr val="002060"/>
                </a:solidFill>
              </a:rPr>
              <a:t> </a:t>
            </a:r>
            <a:r>
              <a:rPr lang="en-US" i="1" dirty="0">
                <a:solidFill>
                  <a:srgbClr val="002060"/>
                </a:solidFill>
              </a:rPr>
              <a:t>Candida </a:t>
            </a:r>
            <a:r>
              <a:rPr lang="en-US" i="1" dirty="0" err="1">
                <a:solidFill>
                  <a:srgbClr val="002060"/>
                </a:solidFill>
              </a:rPr>
              <a:t>albicans</a:t>
            </a:r>
            <a:r>
              <a:rPr lang="en-US" i="1" dirty="0">
                <a:solidFill>
                  <a:srgbClr val="002060"/>
                </a:solidFill>
              </a:rPr>
              <a:t>.</a:t>
            </a:r>
            <a:endParaRPr lang="en-US" sz="2400" dirty="0">
              <a:solidFill>
                <a:srgbClr val="002060"/>
              </a:solidFill>
            </a:endParaRPr>
          </a:p>
          <a:p>
            <a:pPr lvl="1" algn="just" hangingPunct="0"/>
            <a:r>
              <a:rPr lang="en-US" dirty="0" err="1">
                <a:solidFill>
                  <a:srgbClr val="002060"/>
                </a:solidFill>
              </a:rPr>
              <a:t>Bạch</a:t>
            </a:r>
            <a:r>
              <a:rPr lang="en-US" dirty="0">
                <a:solidFill>
                  <a:srgbClr val="002060"/>
                </a:solidFill>
              </a:rPr>
              <a:t> </a:t>
            </a:r>
            <a:r>
              <a:rPr lang="en-US" dirty="0" err="1">
                <a:solidFill>
                  <a:srgbClr val="002060"/>
                </a:solidFill>
              </a:rPr>
              <a:t>sản</a:t>
            </a:r>
            <a:r>
              <a:rPr lang="en-US" dirty="0">
                <a:solidFill>
                  <a:srgbClr val="002060"/>
                </a:solidFill>
              </a:rPr>
              <a:t> </a:t>
            </a:r>
            <a:r>
              <a:rPr lang="en-US" dirty="0" err="1">
                <a:solidFill>
                  <a:srgbClr val="002060"/>
                </a:solidFill>
              </a:rPr>
              <a:t>tóc</a:t>
            </a:r>
            <a:r>
              <a:rPr lang="en-US" dirty="0">
                <a:solidFill>
                  <a:srgbClr val="002060"/>
                </a:solidFill>
              </a:rPr>
              <a:t> (Hairy </a:t>
            </a:r>
            <a:r>
              <a:rPr lang="en-US" dirty="0" err="1">
                <a:solidFill>
                  <a:srgbClr val="002060"/>
                </a:solidFill>
              </a:rPr>
              <a:t>Leucoplakia</a:t>
            </a:r>
            <a:r>
              <a:rPr lang="en-US" dirty="0">
                <a:solidFill>
                  <a:srgbClr val="002060"/>
                </a:solidFill>
              </a:rPr>
              <a:t>): </a:t>
            </a:r>
            <a:r>
              <a:rPr lang="en-US" dirty="0" err="1">
                <a:solidFill>
                  <a:srgbClr val="002060"/>
                </a:solidFill>
              </a:rPr>
              <a:t>mảng</a:t>
            </a:r>
            <a:r>
              <a:rPr lang="en-US" dirty="0">
                <a:solidFill>
                  <a:srgbClr val="002060"/>
                </a:solidFill>
              </a:rPr>
              <a:t> </a:t>
            </a:r>
            <a:r>
              <a:rPr lang="en-US" dirty="0" err="1">
                <a:solidFill>
                  <a:srgbClr val="002060"/>
                </a:solidFill>
              </a:rPr>
              <a:t>màu</a:t>
            </a:r>
            <a:r>
              <a:rPr lang="en-US" dirty="0">
                <a:solidFill>
                  <a:srgbClr val="002060"/>
                </a:solidFill>
              </a:rPr>
              <a:t> </a:t>
            </a:r>
            <a:r>
              <a:rPr lang="en-US" dirty="0" err="1">
                <a:solidFill>
                  <a:srgbClr val="002060"/>
                </a:solidFill>
              </a:rPr>
              <a:t>trắng</a:t>
            </a:r>
            <a:r>
              <a:rPr lang="en-US" dirty="0">
                <a:solidFill>
                  <a:srgbClr val="002060"/>
                </a:solidFill>
              </a:rPr>
              <a:t>, </a:t>
            </a:r>
            <a:r>
              <a:rPr lang="en-US" dirty="0" err="1">
                <a:solidFill>
                  <a:srgbClr val="002060"/>
                </a:solidFill>
              </a:rPr>
              <a:t>bề</a:t>
            </a:r>
            <a:r>
              <a:rPr lang="en-US" dirty="0">
                <a:solidFill>
                  <a:srgbClr val="002060"/>
                </a:solidFill>
              </a:rPr>
              <a:t> </a:t>
            </a:r>
            <a:r>
              <a:rPr lang="en-US" dirty="0" err="1">
                <a:solidFill>
                  <a:srgbClr val="002060"/>
                </a:solidFill>
              </a:rPr>
              <a:t>mặt</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nếp</a:t>
            </a:r>
            <a:r>
              <a:rPr lang="en-US" dirty="0">
                <a:solidFill>
                  <a:srgbClr val="002060"/>
                </a:solidFill>
              </a:rPr>
              <a:t> </a:t>
            </a:r>
            <a:r>
              <a:rPr lang="en-US" dirty="0" err="1">
                <a:solidFill>
                  <a:srgbClr val="002060"/>
                </a:solidFill>
              </a:rPr>
              <a:t>xếp</a:t>
            </a:r>
            <a:r>
              <a:rPr lang="en-US" dirty="0">
                <a:solidFill>
                  <a:srgbClr val="002060"/>
                </a:solidFill>
              </a:rPr>
              <a:t> </a:t>
            </a:r>
            <a:r>
              <a:rPr lang="en-US" dirty="0" err="1">
                <a:solidFill>
                  <a:srgbClr val="002060"/>
                </a:solidFill>
              </a:rPr>
              <a:t>giống</a:t>
            </a:r>
            <a:r>
              <a:rPr lang="en-US" dirty="0">
                <a:solidFill>
                  <a:srgbClr val="002060"/>
                </a:solidFill>
              </a:rPr>
              <a:t> </a:t>
            </a:r>
            <a:r>
              <a:rPr lang="en-US" dirty="0" err="1">
                <a:solidFill>
                  <a:srgbClr val="002060"/>
                </a:solidFill>
              </a:rPr>
              <a:t>như</a:t>
            </a:r>
            <a:r>
              <a:rPr lang="en-US" dirty="0">
                <a:solidFill>
                  <a:srgbClr val="002060"/>
                </a:solidFill>
              </a:rPr>
              <a:t> </a:t>
            </a:r>
            <a:r>
              <a:rPr lang="en-US" dirty="0" err="1">
                <a:solidFill>
                  <a:srgbClr val="002060"/>
                </a:solidFill>
              </a:rPr>
              <a:t>tóc</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khi</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bề</a:t>
            </a:r>
            <a:r>
              <a:rPr lang="en-US" dirty="0">
                <a:solidFill>
                  <a:srgbClr val="002060"/>
                </a:solidFill>
              </a:rPr>
              <a:t> </a:t>
            </a:r>
            <a:r>
              <a:rPr lang="en-US" dirty="0" err="1">
                <a:solidFill>
                  <a:srgbClr val="002060"/>
                </a:solidFill>
              </a:rPr>
              <a:t>mặt</a:t>
            </a:r>
            <a:r>
              <a:rPr lang="en-US" dirty="0">
                <a:solidFill>
                  <a:srgbClr val="002060"/>
                </a:solidFill>
              </a:rPr>
              <a:t> </a:t>
            </a:r>
            <a:r>
              <a:rPr lang="en-US" dirty="0" err="1">
                <a:solidFill>
                  <a:srgbClr val="002060"/>
                </a:solidFill>
              </a:rPr>
              <a:t>phẳng</a:t>
            </a:r>
            <a:r>
              <a:rPr lang="en-US" dirty="0">
                <a:solidFill>
                  <a:srgbClr val="002060"/>
                </a:solidFill>
              </a:rPr>
              <a:t>, </a:t>
            </a:r>
            <a:r>
              <a:rPr lang="en-US" dirty="0" err="1">
                <a:solidFill>
                  <a:srgbClr val="002060"/>
                </a:solidFill>
              </a:rPr>
              <a:t>nhẵn</a:t>
            </a:r>
            <a:r>
              <a:rPr lang="en-US" dirty="0">
                <a:solidFill>
                  <a:srgbClr val="002060"/>
                </a:solidFill>
              </a:rPr>
              <a:t> </a:t>
            </a:r>
            <a:r>
              <a:rPr lang="en-US" dirty="0" err="1">
                <a:solidFill>
                  <a:srgbClr val="002060"/>
                </a:solidFill>
              </a:rPr>
              <a:t>láng</a:t>
            </a:r>
            <a:r>
              <a:rPr lang="en-US" dirty="0">
                <a:solidFill>
                  <a:srgbClr val="002060"/>
                </a:solidFill>
              </a:rPr>
              <a:t>. </a:t>
            </a:r>
            <a:r>
              <a:rPr lang="en-US" dirty="0" err="1">
                <a:solidFill>
                  <a:srgbClr val="002060"/>
                </a:solidFill>
              </a:rPr>
              <a:t>Vị</a:t>
            </a:r>
            <a:r>
              <a:rPr lang="en-US" dirty="0">
                <a:solidFill>
                  <a:srgbClr val="002060"/>
                </a:solidFill>
              </a:rPr>
              <a:t> </a:t>
            </a:r>
            <a:r>
              <a:rPr lang="en-US" dirty="0" err="1">
                <a:solidFill>
                  <a:srgbClr val="002060"/>
                </a:solidFill>
              </a:rPr>
              <a:t>trí</a:t>
            </a:r>
            <a:r>
              <a:rPr lang="en-US" dirty="0">
                <a:solidFill>
                  <a:srgbClr val="002060"/>
                </a:solidFill>
              </a:rPr>
              <a:t> </a:t>
            </a:r>
            <a:r>
              <a:rPr lang="en-US" dirty="0" err="1">
                <a:solidFill>
                  <a:srgbClr val="002060"/>
                </a:solidFill>
              </a:rPr>
              <a:t>thường</a:t>
            </a:r>
            <a:r>
              <a:rPr lang="en-US" dirty="0">
                <a:solidFill>
                  <a:srgbClr val="002060"/>
                </a:solidFill>
              </a:rPr>
              <a:t> </a:t>
            </a:r>
            <a:r>
              <a:rPr lang="en-US" dirty="0" err="1">
                <a:solidFill>
                  <a:srgbClr val="002060"/>
                </a:solidFill>
              </a:rPr>
              <a:t>gặp</a:t>
            </a:r>
            <a:r>
              <a:rPr lang="en-US" dirty="0">
                <a:solidFill>
                  <a:srgbClr val="002060"/>
                </a:solidFill>
              </a:rPr>
              <a:t> ở </a:t>
            </a:r>
            <a:r>
              <a:rPr lang="en-US" dirty="0" err="1">
                <a:solidFill>
                  <a:srgbClr val="002060"/>
                </a:solidFill>
              </a:rPr>
              <a:t>hông</a:t>
            </a:r>
            <a:r>
              <a:rPr lang="en-US" dirty="0">
                <a:solidFill>
                  <a:srgbClr val="002060"/>
                </a:solidFill>
              </a:rPr>
              <a:t> </a:t>
            </a:r>
            <a:r>
              <a:rPr lang="en-US" dirty="0" err="1">
                <a:solidFill>
                  <a:srgbClr val="002060"/>
                </a:solidFill>
              </a:rPr>
              <a:t>lưỡi</a:t>
            </a:r>
            <a:r>
              <a:rPr lang="en-US" dirty="0">
                <a:solidFill>
                  <a:srgbClr val="002060"/>
                </a:solidFill>
              </a:rPr>
              <a:t>, </a:t>
            </a:r>
            <a:r>
              <a:rPr lang="en-US" dirty="0" err="1">
                <a:solidFill>
                  <a:srgbClr val="002060"/>
                </a:solidFill>
              </a:rPr>
              <a:t>bụng</a:t>
            </a:r>
            <a:r>
              <a:rPr lang="en-US" dirty="0">
                <a:solidFill>
                  <a:srgbClr val="002060"/>
                </a:solidFill>
              </a:rPr>
              <a:t> </a:t>
            </a:r>
            <a:r>
              <a:rPr lang="en-US" dirty="0" err="1">
                <a:solidFill>
                  <a:srgbClr val="002060"/>
                </a:solidFill>
              </a:rPr>
              <a:t>lưỡi</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ít</a:t>
            </a:r>
            <a:r>
              <a:rPr lang="en-US" dirty="0">
                <a:solidFill>
                  <a:srgbClr val="002060"/>
                </a:solidFill>
              </a:rPr>
              <a:t> </a:t>
            </a:r>
            <a:r>
              <a:rPr lang="en-US" dirty="0" err="1">
                <a:solidFill>
                  <a:srgbClr val="002060"/>
                </a:solidFill>
              </a:rPr>
              <a:t>gặp</a:t>
            </a:r>
            <a:r>
              <a:rPr lang="en-US" dirty="0">
                <a:solidFill>
                  <a:srgbClr val="002060"/>
                </a:solidFill>
              </a:rPr>
              <a:t> ở </a:t>
            </a:r>
            <a:r>
              <a:rPr lang="en-US" dirty="0" err="1">
                <a:solidFill>
                  <a:srgbClr val="002060"/>
                </a:solidFill>
              </a:rPr>
              <a:t>niêm</a:t>
            </a:r>
            <a:r>
              <a:rPr lang="en-US" dirty="0">
                <a:solidFill>
                  <a:srgbClr val="002060"/>
                </a:solidFill>
              </a:rPr>
              <a:t> </a:t>
            </a:r>
            <a:r>
              <a:rPr lang="en-US" dirty="0" err="1">
                <a:solidFill>
                  <a:srgbClr val="002060"/>
                </a:solidFill>
              </a:rPr>
              <a:t>mạc</a:t>
            </a:r>
            <a:r>
              <a:rPr lang="en-US" dirty="0">
                <a:solidFill>
                  <a:srgbClr val="002060"/>
                </a:solidFill>
              </a:rPr>
              <a:t> </a:t>
            </a:r>
            <a:r>
              <a:rPr lang="en-US" dirty="0" err="1">
                <a:solidFill>
                  <a:srgbClr val="002060"/>
                </a:solidFill>
              </a:rPr>
              <a:t>má</a:t>
            </a:r>
            <a:r>
              <a:rPr lang="en-US" dirty="0">
                <a:solidFill>
                  <a:srgbClr val="002060"/>
                </a:solidFill>
              </a:rPr>
              <a:t>, </a:t>
            </a:r>
            <a:r>
              <a:rPr lang="en-US" dirty="0" err="1">
                <a:solidFill>
                  <a:srgbClr val="002060"/>
                </a:solidFill>
              </a:rPr>
              <a:t>môi</a:t>
            </a:r>
            <a:r>
              <a:rPr lang="en-US" dirty="0">
                <a:solidFill>
                  <a:srgbClr val="002060"/>
                </a:solidFill>
              </a:rPr>
              <a:t>, </a:t>
            </a:r>
            <a:r>
              <a:rPr lang="en-US" dirty="0" err="1">
                <a:solidFill>
                  <a:srgbClr val="002060"/>
                </a:solidFill>
              </a:rPr>
              <a:t>sàn</a:t>
            </a:r>
            <a:r>
              <a:rPr lang="en-US" dirty="0">
                <a:solidFill>
                  <a:srgbClr val="002060"/>
                </a:solidFill>
              </a:rPr>
              <a:t> </a:t>
            </a:r>
            <a:r>
              <a:rPr lang="en-US" dirty="0" err="1">
                <a:solidFill>
                  <a:srgbClr val="002060"/>
                </a:solidFill>
              </a:rPr>
              <a:t>miệng</a:t>
            </a:r>
            <a:r>
              <a:rPr lang="en-US" dirty="0">
                <a:solidFill>
                  <a:srgbClr val="002060"/>
                </a:solidFill>
              </a:rPr>
              <a:t>, </a:t>
            </a:r>
            <a:r>
              <a:rPr lang="en-US" dirty="0" err="1">
                <a:solidFill>
                  <a:srgbClr val="002060"/>
                </a:solidFill>
              </a:rPr>
              <a:t>khẩu</a:t>
            </a:r>
            <a:r>
              <a:rPr lang="en-US" dirty="0">
                <a:solidFill>
                  <a:srgbClr val="002060"/>
                </a:solidFill>
              </a:rPr>
              <a:t> </a:t>
            </a:r>
            <a:r>
              <a:rPr lang="en-US" dirty="0" err="1">
                <a:solidFill>
                  <a:srgbClr val="002060"/>
                </a:solidFill>
              </a:rPr>
              <a:t>cái</a:t>
            </a:r>
            <a:r>
              <a:rPr lang="en-US" dirty="0">
                <a:solidFill>
                  <a:srgbClr val="002060"/>
                </a:solidFill>
              </a:rPr>
              <a:t> </a:t>
            </a:r>
            <a:r>
              <a:rPr lang="en-US" dirty="0" err="1">
                <a:solidFill>
                  <a:srgbClr val="002060"/>
                </a:solidFill>
              </a:rPr>
              <a:t>mềm</a:t>
            </a:r>
            <a:r>
              <a:rPr lang="en-US" dirty="0">
                <a:solidFill>
                  <a:srgbClr val="002060"/>
                </a:solidFill>
              </a:rPr>
              <a:t>, </a:t>
            </a:r>
            <a:r>
              <a:rPr lang="en-US" dirty="0" err="1">
                <a:solidFill>
                  <a:srgbClr val="002060"/>
                </a:solidFill>
              </a:rPr>
              <a:t>yết</a:t>
            </a:r>
            <a:r>
              <a:rPr lang="en-US" dirty="0">
                <a:solidFill>
                  <a:srgbClr val="002060"/>
                </a:solidFill>
              </a:rPr>
              <a:t> </a:t>
            </a:r>
            <a:r>
              <a:rPr lang="en-US" dirty="0" err="1">
                <a:solidFill>
                  <a:srgbClr val="002060"/>
                </a:solidFill>
              </a:rPr>
              <a:t>hầu</a:t>
            </a:r>
            <a:r>
              <a:rPr lang="en-US" dirty="0">
                <a:solidFill>
                  <a:srgbClr val="002060"/>
                </a:solidFill>
              </a:rPr>
              <a:t>.</a:t>
            </a:r>
            <a:endParaRPr lang="en-US" sz="2400" dirty="0">
              <a:solidFill>
                <a:srgbClr val="002060"/>
              </a:solidFill>
            </a:endParaRPr>
          </a:p>
          <a:p>
            <a:pPr marL="0" indent="0" algn="just">
              <a:buNone/>
            </a:pPr>
            <a:endParaRPr lang="en-US" dirty="0">
              <a:solidFill>
                <a:srgbClr val="002060"/>
              </a:solidFill>
            </a:endParaRPr>
          </a:p>
        </p:txBody>
      </p:sp>
    </p:spTree>
    <p:extLst>
      <p:ext uri="{BB962C8B-B14F-4D97-AF65-F5344CB8AC3E}">
        <p14:creationId xmlns:p14="http://schemas.microsoft.com/office/powerpoint/2010/main" val="216558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1143000"/>
          </a:xfrm>
          <a:solidFill>
            <a:schemeClr val="accent6">
              <a:lumMod val="20000"/>
              <a:lumOff val="80000"/>
            </a:schemeClr>
          </a:solidFill>
        </p:spPr>
        <p:txBody>
          <a:bodyPr>
            <a:noAutofit/>
          </a:bodyPr>
          <a:lstStyle/>
          <a:p>
            <a:r>
              <a:rPr lang="vi-VN" sz="3200" b="1" dirty="0">
                <a:solidFill>
                  <a:srgbClr val="002060"/>
                </a:solidFill>
                <a:latin typeface="Calibri" pitchFamily="34" charset="0"/>
                <a:cs typeface="Calibri" pitchFamily="34" charset="0"/>
              </a:rPr>
              <a:t>Đề nghị và phân tích các CLS cần thiết để đưa chẩn đoán xác định.</a:t>
            </a:r>
          </a:p>
        </p:txBody>
      </p:sp>
    </p:spTree>
    <p:extLst>
      <p:ext uri="{BB962C8B-B14F-4D97-AF65-F5344CB8AC3E}">
        <p14:creationId xmlns:p14="http://schemas.microsoft.com/office/powerpoint/2010/main" val="256394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fontScale="92500" lnSpcReduction="10000"/>
          </a:bodyPr>
          <a:lstStyle/>
          <a:p>
            <a:pPr algn="just" hangingPunct="0">
              <a:buFont typeface="Wingdings" pitchFamily="2" charset="2"/>
              <a:buChar char="Ø"/>
            </a:pPr>
            <a:r>
              <a:rPr lang="en-US" b="1" dirty="0">
                <a:solidFill>
                  <a:srgbClr val="002060"/>
                </a:solidFill>
              </a:rPr>
              <a:t>DNT:</a:t>
            </a:r>
          </a:p>
          <a:p>
            <a:pPr lvl="1" algn="just" hangingPunct="0">
              <a:buFont typeface="Wingdings" pitchFamily="2" charset="2"/>
              <a:buChar char="§"/>
            </a:pPr>
            <a:r>
              <a:rPr lang="en-US" dirty="0" err="1">
                <a:solidFill>
                  <a:srgbClr val="002060"/>
                </a:solidFill>
              </a:rPr>
              <a:t>Tế</a:t>
            </a:r>
            <a:r>
              <a:rPr lang="en-US" dirty="0">
                <a:solidFill>
                  <a:srgbClr val="002060"/>
                </a:solidFill>
              </a:rPr>
              <a:t> </a:t>
            </a:r>
            <a:r>
              <a:rPr lang="en-US" dirty="0" err="1">
                <a:solidFill>
                  <a:srgbClr val="002060"/>
                </a:solidFill>
              </a:rPr>
              <a:t>bào</a:t>
            </a:r>
            <a:r>
              <a:rPr lang="en-US" dirty="0">
                <a:solidFill>
                  <a:srgbClr val="002060"/>
                </a:solidFill>
              </a:rPr>
              <a:t>: HC, BC</a:t>
            </a:r>
          </a:p>
          <a:p>
            <a:pPr lvl="1" algn="just" hangingPunct="0">
              <a:buFont typeface="Wingdings" pitchFamily="2" charset="2"/>
              <a:buChar char="§"/>
            </a:pPr>
            <a:r>
              <a:rPr lang="en-US" dirty="0" err="1">
                <a:solidFill>
                  <a:srgbClr val="002060"/>
                </a:solidFill>
              </a:rPr>
              <a:t>Sinh</a:t>
            </a:r>
            <a:r>
              <a:rPr lang="en-US" dirty="0">
                <a:solidFill>
                  <a:srgbClr val="002060"/>
                </a:solidFill>
              </a:rPr>
              <a:t> </a:t>
            </a:r>
            <a:r>
              <a:rPr lang="en-US" dirty="0" err="1">
                <a:solidFill>
                  <a:srgbClr val="002060"/>
                </a:solidFill>
              </a:rPr>
              <a:t>hóa</a:t>
            </a:r>
            <a:r>
              <a:rPr lang="en-US" dirty="0">
                <a:solidFill>
                  <a:srgbClr val="002060"/>
                </a:solidFill>
              </a:rPr>
              <a:t>: Protein, Glucose, lactate, </a:t>
            </a:r>
            <a:r>
              <a:rPr lang="en-US" dirty="0" err="1">
                <a:solidFill>
                  <a:srgbClr val="002060"/>
                </a:solidFill>
              </a:rPr>
              <a:t>Clor</a:t>
            </a:r>
            <a:endParaRPr lang="en-US" dirty="0">
              <a:solidFill>
                <a:srgbClr val="002060"/>
              </a:solidFill>
            </a:endParaRPr>
          </a:p>
          <a:p>
            <a:pPr lvl="1" algn="just" hangingPunct="0">
              <a:buFont typeface="Wingdings" pitchFamily="2" charset="2"/>
              <a:buChar char="§"/>
            </a:pPr>
            <a:r>
              <a:rPr lang="en-US" dirty="0">
                <a:solidFill>
                  <a:srgbClr val="002060"/>
                </a:solidFill>
              </a:rPr>
              <a:t>Vi </a:t>
            </a:r>
            <a:r>
              <a:rPr lang="en-US" dirty="0" err="1">
                <a:solidFill>
                  <a:srgbClr val="002060"/>
                </a:solidFill>
              </a:rPr>
              <a:t>sinh</a:t>
            </a:r>
            <a:r>
              <a:rPr lang="en-US" dirty="0">
                <a:solidFill>
                  <a:srgbClr val="002060"/>
                </a:solidFill>
              </a:rPr>
              <a:t>:</a:t>
            </a:r>
          </a:p>
          <a:p>
            <a:pPr lvl="2" algn="just" hangingPunct="0">
              <a:buFont typeface="Wingdings" pitchFamily="2" charset="2"/>
              <a:buChar char="§"/>
            </a:pPr>
            <a:r>
              <a:rPr lang="en-US" dirty="0" err="1">
                <a:solidFill>
                  <a:srgbClr val="002060"/>
                </a:solidFill>
              </a:rPr>
              <a:t>Soi</a:t>
            </a:r>
            <a:r>
              <a:rPr lang="en-US" dirty="0">
                <a:solidFill>
                  <a:srgbClr val="002060"/>
                </a:solidFill>
              </a:rPr>
              <a:t>: VT, AFB, </a:t>
            </a:r>
            <a:r>
              <a:rPr lang="en-US" dirty="0" err="1">
                <a:solidFill>
                  <a:srgbClr val="002060"/>
                </a:solidFill>
              </a:rPr>
              <a:t>nấm</a:t>
            </a:r>
            <a:endParaRPr lang="en-US" dirty="0">
              <a:solidFill>
                <a:srgbClr val="002060"/>
              </a:solidFill>
            </a:endParaRPr>
          </a:p>
          <a:p>
            <a:pPr lvl="2" algn="just" hangingPunct="0">
              <a:buFont typeface="Wingdings" pitchFamily="2" charset="2"/>
              <a:buChar char="§"/>
            </a:pPr>
            <a:r>
              <a:rPr lang="en-US" dirty="0" err="1">
                <a:solidFill>
                  <a:srgbClr val="002060"/>
                </a:solidFill>
              </a:rPr>
              <a:t>Cấy</a:t>
            </a:r>
            <a:r>
              <a:rPr lang="en-US" dirty="0">
                <a:solidFill>
                  <a:srgbClr val="002060"/>
                </a:solidFill>
              </a:rPr>
              <a:t>: VT, </a:t>
            </a:r>
            <a:r>
              <a:rPr lang="en-US" dirty="0" err="1">
                <a:solidFill>
                  <a:srgbClr val="002060"/>
                </a:solidFill>
              </a:rPr>
              <a:t>nấm</a:t>
            </a:r>
            <a:endParaRPr lang="en-US" dirty="0">
              <a:solidFill>
                <a:srgbClr val="002060"/>
              </a:solidFill>
            </a:endParaRPr>
          </a:p>
          <a:p>
            <a:pPr lvl="1" algn="just" hangingPunct="0">
              <a:buFont typeface="Wingdings" pitchFamily="2" charset="2"/>
              <a:buChar char="§"/>
            </a:pPr>
            <a:r>
              <a:rPr lang="en-US" dirty="0" err="1">
                <a:solidFill>
                  <a:srgbClr val="002060"/>
                </a:solidFill>
              </a:rPr>
              <a:t>Khác</a:t>
            </a:r>
            <a:r>
              <a:rPr lang="en-US" dirty="0">
                <a:solidFill>
                  <a:srgbClr val="002060"/>
                </a:solidFill>
              </a:rPr>
              <a:t>: LFA-</a:t>
            </a:r>
            <a:r>
              <a:rPr lang="en-US" dirty="0" err="1">
                <a:solidFill>
                  <a:srgbClr val="002060"/>
                </a:solidFill>
              </a:rPr>
              <a:t>CrAg</a:t>
            </a:r>
            <a:r>
              <a:rPr lang="en-US" dirty="0">
                <a:solidFill>
                  <a:srgbClr val="002060"/>
                </a:solidFill>
              </a:rPr>
              <a:t>, </a:t>
            </a:r>
            <a:r>
              <a:rPr lang="en-US" dirty="0" err="1">
                <a:solidFill>
                  <a:srgbClr val="002060"/>
                </a:solidFill>
              </a:rPr>
              <a:t>cấy</a:t>
            </a:r>
            <a:r>
              <a:rPr lang="en-US" dirty="0">
                <a:solidFill>
                  <a:srgbClr val="002060"/>
                </a:solidFill>
              </a:rPr>
              <a:t> </a:t>
            </a:r>
            <a:r>
              <a:rPr lang="en-US" dirty="0" err="1">
                <a:solidFill>
                  <a:srgbClr val="002060"/>
                </a:solidFill>
              </a:rPr>
              <a:t>lao</a:t>
            </a:r>
            <a:endParaRPr lang="en-US" dirty="0">
              <a:solidFill>
                <a:srgbClr val="002060"/>
              </a:solidFill>
            </a:endParaRPr>
          </a:p>
          <a:p>
            <a:pPr algn="just" hangingPunct="0">
              <a:buFont typeface="Wingdings" pitchFamily="2" charset="2"/>
              <a:buChar char="Ø"/>
            </a:pPr>
            <a:r>
              <a:rPr lang="en-US" b="1" dirty="0" err="1">
                <a:solidFill>
                  <a:srgbClr val="002060"/>
                </a:solidFill>
              </a:rPr>
              <a:t>Đường</a:t>
            </a:r>
            <a:r>
              <a:rPr lang="en-US" b="1" dirty="0">
                <a:solidFill>
                  <a:srgbClr val="002060"/>
                </a:solidFill>
              </a:rPr>
              <a:t> </a:t>
            </a:r>
            <a:r>
              <a:rPr lang="en-US" b="1" dirty="0" err="1">
                <a:solidFill>
                  <a:srgbClr val="002060"/>
                </a:solidFill>
              </a:rPr>
              <a:t>huyết</a:t>
            </a:r>
            <a:r>
              <a:rPr lang="en-US" b="1" dirty="0">
                <a:solidFill>
                  <a:srgbClr val="002060"/>
                </a:solidFill>
              </a:rPr>
              <a:t> </a:t>
            </a:r>
            <a:r>
              <a:rPr lang="en-US" b="1" dirty="0" err="1">
                <a:solidFill>
                  <a:srgbClr val="002060"/>
                </a:solidFill>
              </a:rPr>
              <a:t>cùng</a:t>
            </a:r>
            <a:r>
              <a:rPr lang="en-US" b="1" dirty="0">
                <a:solidFill>
                  <a:srgbClr val="002060"/>
                </a:solidFill>
              </a:rPr>
              <a:t> </a:t>
            </a:r>
            <a:r>
              <a:rPr lang="en-US" b="1" dirty="0" err="1">
                <a:solidFill>
                  <a:srgbClr val="002060"/>
                </a:solidFill>
              </a:rPr>
              <a:t>lúc</a:t>
            </a:r>
            <a:r>
              <a:rPr lang="en-US" b="1" dirty="0">
                <a:solidFill>
                  <a:srgbClr val="002060"/>
                </a:solidFill>
              </a:rPr>
              <a:t> </a:t>
            </a:r>
            <a:r>
              <a:rPr lang="en-US" b="1" dirty="0" err="1">
                <a:solidFill>
                  <a:srgbClr val="002060"/>
                </a:solidFill>
              </a:rPr>
              <a:t>chọc</a:t>
            </a:r>
            <a:r>
              <a:rPr lang="en-US" b="1" dirty="0">
                <a:solidFill>
                  <a:srgbClr val="002060"/>
                </a:solidFill>
              </a:rPr>
              <a:t> </a:t>
            </a:r>
            <a:r>
              <a:rPr lang="en-US" b="1" dirty="0" err="1">
                <a:solidFill>
                  <a:srgbClr val="002060"/>
                </a:solidFill>
              </a:rPr>
              <a:t>dò</a:t>
            </a:r>
            <a:r>
              <a:rPr lang="en-US" b="1" dirty="0">
                <a:solidFill>
                  <a:srgbClr val="002060"/>
                </a:solidFill>
              </a:rPr>
              <a:t> DNT</a:t>
            </a:r>
          </a:p>
          <a:p>
            <a:pPr algn="just" hangingPunct="0">
              <a:buFont typeface="Wingdings" pitchFamily="2" charset="2"/>
              <a:buChar char="Ø"/>
            </a:pPr>
            <a:r>
              <a:rPr lang="en-US" b="1" dirty="0" err="1">
                <a:solidFill>
                  <a:srgbClr val="002060"/>
                </a:solidFill>
              </a:rPr>
              <a:t>Phết</a:t>
            </a:r>
            <a:r>
              <a:rPr lang="en-US" b="1" dirty="0">
                <a:solidFill>
                  <a:srgbClr val="002060"/>
                </a:solidFill>
              </a:rPr>
              <a:t> </a:t>
            </a:r>
            <a:r>
              <a:rPr lang="en-US" b="1" dirty="0" err="1">
                <a:solidFill>
                  <a:srgbClr val="002060"/>
                </a:solidFill>
              </a:rPr>
              <a:t>họng</a:t>
            </a:r>
            <a:r>
              <a:rPr lang="en-US" b="1" dirty="0">
                <a:solidFill>
                  <a:srgbClr val="002060"/>
                </a:solidFill>
              </a:rPr>
              <a:t>: </a:t>
            </a:r>
            <a:r>
              <a:rPr lang="en-US" b="1" dirty="0" err="1">
                <a:solidFill>
                  <a:srgbClr val="002060"/>
                </a:solidFill>
              </a:rPr>
              <a:t>soi</a:t>
            </a:r>
            <a:r>
              <a:rPr lang="en-US" b="1" dirty="0">
                <a:solidFill>
                  <a:srgbClr val="002060"/>
                </a:solidFill>
              </a:rPr>
              <a:t>, </a:t>
            </a:r>
            <a:r>
              <a:rPr lang="en-US" b="1" dirty="0" err="1">
                <a:solidFill>
                  <a:srgbClr val="002060"/>
                </a:solidFill>
              </a:rPr>
              <a:t>cấy</a:t>
            </a:r>
            <a:r>
              <a:rPr lang="en-US" b="1" dirty="0">
                <a:solidFill>
                  <a:srgbClr val="002060"/>
                </a:solidFill>
              </a:rPr>
              <a:t> </a:t>
            </a:r>
            <a:r>
              <a:rPr lang="en-US" b="1" dirty="0" err="1">
                <a:solidFill>
                  <a:srgbClr val="002060"/>
                </a:solidFill>
              </a:rPr>
              <a:t>tìm</a:t>
            </a:r>
            <a:r>
              <a:rPr lang="en-US" b="1" dirty="0">
                <a:solidFill>
                  <a:srgbClr val="002060"/>
                </a:solidFill>
              </a:rPr>
              <a:t> </a:t>
            </a:r>
            <a:r>
              <a:rPr lang="en-US" b="1" dirty="0" err="1">
                <a:solidFill>
                  <a:srgbClr val="002060"/>
                </a:solidFill>
              </a:rPr>
              <a:t>nấm</a:t>
            </a:r>
            <a:endParaRPr lang="en-US" b="1" dirty="0">
              <a:solidFill>
                <a:srgbClr val="002060"/>
              </a:solidFill>
            </a:endParaRPr>
          </a:p>
          <a:p>
            <a:pPr algn="just" hangingPunct="0">
              <a:buFont typeface="Wingdings" pitchFamily="2" charset="2"/>
              <a:buChar char="Ø"/>
            </a:pPr>
            <a:r>
              <a:rPr lang="en-US" b="1" dirty="0">
                <a:solidFill>
                  <a:srgbClr val="002060"/>
                </a:solidFill>
              </a:rPr>
              <a:t>X-</a:t>
            </a:r>
            <a:r>
              <a:rPr lang="en-US" b="1" dirty="0" err="1">
                <a:solidFill>
                  <a:srgbClr val="002060"/>
                </a:solidFill>
              </a:rPr>
              <a:t>quang</a:t>
            </a:r>
            <a:r>
              <a:rPr lang="en-US" b="1" dirty="0">
                <a:solidFill>
                  <a:srgbClr val="002060"/>
                </a:solidFill>
              </a:rPr>
              <a:t> </a:t>
            </a:r>
            <a:r>
              <a:rPr lang="en-US" b="1" dirty="0" err="1">
                <a:solidFill>
                  <a:srgbClr val="002060"/>
                </a:solidFill>
              </a:rPr>
              <a:t>phổi</a:t>
            </a:r>
            <a:r>
              <a:rPr lang="en-US" b="1" dirty="0">
                <a:solidFill>
                  <a:srgbClr val="002060"/>
                </a:solidFill>
              </a:rPr>
              <a:t> </a:t>
            </a:r>
            <a:r>
              <a:rPr lang="en-US" b="1" dirty="0" err="1">
                <a:solidFill>
                  <a:srgbClr val="002060"/>
                </a:solidFill>
              </a:rPr>
              <a:t>thẳng</a:t>
            </a:r>
            <a:endParaRPr lang="en-US" b="1" dirty="0">
              <a:solidFill>
                <a:srgbClr val="002060"/>
              </a:solidFill>
            </a:endParaRPr>
          </a:p>
          <a:p>
            <a:pPr marL="0" indent="0" algn="just">
              <a:buNone/>
            </a:pPr>
            <a:endParaRPr lang="en-US" dirty="0">
              <a:solidFill>
                <a:srgbClr val="002060"/>
              </a:solidFill>
            </a:endParaRPr>
          </a:p>
        </p:txBody>
      </p:sp>
    </p:spTree>
    <p:extLst>
      <p:ext uri="{BB962C8B-B14F-4D97-AF65-F5344CB8AC3E}">
        <p14:creationId xmlns:p14="http://schemas.microsoft.com/office/powerpoint/2010/main" val="13008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2743200"/>
          </a:xfrm>
        </p:spPr>
        <p:txBody>
          <a:bodyPr>
            <a:normAutofit/>
          </a:bodyPr>
          <a:lstStyle/>
          <a:p>
            <a:pPr lvl="0" algn="just" hangingPunct="0"/>
            <a:r>
              <a:rPr lang="en-US" sz="2800" dirty="0">
                <a:solidFill>
                  <a:srgbClr val="002060"/>
                </a:solidFill>
              </a:rPr>
              <a:t>HIV 1 test </a:t>
            </a:r>
            <a:r>
              <a:rPr lang="en-US" sz="2800" dirty="0" err="1">
                <a:solidFill>
                  <a:srgbClr val="002060"/>
                </a:solidFill>
              </a:rPr>
              <a:t>nhanh</a:t>
            </a:r>
            <a:r>
              <a:rPr lang="en-US" sz="2800" dirty="0">
                <a:solidFill>
                  <a:srgbClr val="002060"/>
                </a:solidFill>
              </a:rPr>
              <a:t> (+): </a:t>
            </a:r>
          </a:p>
          <a:p>
            <a:pPr lvl="0" algn="just" hangingPunct="0">
              <a:buFont typeface="Wingdings" pitchFamily="2" charset="2"/>
              <a:buChar char="à"/>
            </a:pPr>
            <a:r>
              <a:rPr lang="en-US" sz="2800" b="1" dirty="0">
                <a:solidFill>
                  <a:srgbClr val="002060"/>
                </a:solidFill>
              </a:rPr>
              <a:t>HIV 3 test:</a:t>
            </a:r>
          </a:p>
          <a:p>
            <a:pPr lvl="1" algn="just" hangingPunct="0">
              <a:buFont typeface="Wingdings" pitchFamily="2" charset="2"/>
              <a:buChar char="§"/>
            </a:pPr>
            <a:r>
              <a:rPr lang="en-US" sz="2400" dirty="0">
                <a:solidFill>
                  <a:srgbClr val="002060"/>
                </a:solidFill>
              </a:rPr>
              <a:t>1 test </a:t>
            </a:r>
            <a:r>
              <a:rPr lang="en-US" sz="2400" dirty="0" err="1">
                <a:solidFill>
                  <a:srgbClr val="002060"/>
                </a:solidFill>
              </a:rPr>
              <a:t>nhanh</a:t>
            </a:r>
            <a:r>
              <a:rPr lang="en-US" sz="2400" dirty="0">
                <a:solidFill>
                  <a:srgbClr val="002060"/>
                </a:solidFill>
              </a:rPr>
              <a:t> </a:t>
            </a:r>
            <a:r>
              <a:rPr lang="en-US" sz="2400" dirty="0" err="1">
                <a:solidFill>
                  <a:srgbClr val="002060"/>
                </a:solidFill>
              </a:rPr>
              <a:t>và</a:t>
            </a:r>
            <a:r>
              <a:rPr lang="en-US" sz="2400" dirty="0">
                <a:solidFill>
                  <a:srgbClr val="002060"/>
                </a:solidFill>
              </a:rPr>
              <a:t> </a:t>
            </a:r>
          </a:p>
          <a:p>
            <a:pPr lvl="1" algn="just" hangingPunct="0">
              <a:buFont typeface="Wingdings" pitchFamily="2" charset="2"/>
              <a:buChar char="§"/>
            </a:pPr>
            <a:r>
              <a:rPr lang="en-US" sz="2400" dirty="0">
                <a:solidFill>
                  <a:srgbClr val="002060"/>
                </a:solidFill>
              </a:rPr>
              <a:t>2 ELISA) (BYT 2019)</a:t>
            </a:r>
          </a:p>
          <a:p>
            <a:pPr lvl="0" algn="just" hangingPunct="0"/>
            <a:r>
              <a:rPr lang="en-US" sz="2800" b="1" dirty="0">
                <a:solidFill>
                  <a:srgbClr val="002060"/>
                </a:solidFill>
              </a:rPr>
              <a:t>TCD4</a:t>
            </a:r>
          </a:p>
        </p:txBody>
      </p:sp>
    </p:spTree>
    <p:extLst>
      <p:ext uri="{BB962C8B-B14F-4D97-AF65-F5344CB8AC3E}">
        <p14:creationId xmlns:p14="http://schemas.microsoft.com/office/powerpoint/2010/main" val="2032234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81572242"/>
              </p:ext>
            </p:extLst>
          </p:nvPr>
        </p:nvGraphicFramePr>
        <p:xfrm>
          <a:off x="685800" y="3276600"/>
          <a:ext cx="7848601" cy="1828800"/>
        </p:xfrm>
        <a:graphic>
          <a:graphicData uri="http://schemas.openxmlformats.org/drawingml/2006/table">
            <a:tbl>
              <a:tblPr firstRow="1" firstCol="1" bandRow="1">
                <a:tableStyleId>{5FD0F851-EC5A-4D38-B0AD-8093EC10F338}</a:tableStyleId>
              </a:tblPr>
              <a:tblGrid>
                <a:gridCol w="1020318">
                  <a:extLst>
                    <a:ext uri="{9D8B030D-6E8A-4147-A177-3AD203B41FA5}">
                      <a16:colId xmlns:a16="http://schemas.microsoft.com/office/drawing/2014/main" val="20000"/>
                    </a:ext>
                  </a:extLst>
                </a:gridCol>
                <a:gridCol w="3139440">
                  <a:extLst>
                    <a:ext uri="{9D8B030D-6E8A-4147-A177-3AD203B41FA5}">
                      <a16:colId xmlns:a16="http://schemas.microsoft.com/office/drawing/2014/main" val="20001"/>
                    </a:ext>
                  </a:extLst>
                </a:gridCol>
                <a:gridCol w="1883664">
                  <a:extLst>
                    <a:ext uri="{9D8B030D-6E8A-4147-A177-3AD203B41FA5}">
                      <a16:colId xmlns:a16="http://schemas.microsoft.com/office/drawing/2014/main" val="20002"/>
                    </a:ext>
                  </a:extLst>
                </a:gridCol>
                <a:gridCol w="1805179">
                  <a:extLst>
                    <a:ext uri="{9D8B030D-6E8A-4147-A177-3AD203B41FA5}">
                      <a16:colId xmlns:a16="http://schemas.microsoft.com/office/drawing/2014/main" val="20003"/>
                    </a:ext>
                  </a:extLst>
                </a:gridCol>
              </a:tblGrid>
              <a:tr h="302260">
                <a:tc>
                  <a:txBody>
                    <a:bodyPr/>
                    <a:lstStyle/>
                    <a:p>
                      <a:pPr marL="0" marR="0" hangingPunct="0">
                        <a:spcBef>
                          <a:spcPts val="600"/>
                        </a:spcBef>
                        <a:spcAft>
                          <a:spcPts val="0"/>
                        </a:spcAft>
                      </a:pPr>
                      <a:r>
                        <a:rPr lang="en-US" sz="2400" dirty="0" err="1">
                          <a:effectLst/>
                        </a:rPr>
                        <a:t>Tế</a:t>
                      </a:r>
                      <a:r>
                        <a:rPr lang="en-US" sz="2400" dirty="0">
                          <a:effectLst/>
                        </a:rPr>
                        <a:t> </a:t>
                      </a:r>
                      <a:r>
                        <a:rPr lang="en-US" sz="2400" dirty="0" err="1">
                          <a:effectLst/>
                        </a:rPr>
                        <a:t>bào</a:t>
                      </a:r>
                      <a:endParaRPr lang="en-US" sz="2400" dirty="0">
                        <a:solidFill>
                          <a:srgbClr val="000000"/>
                        </a:solidFill>
                        <a:effectLst/>
                        <a:latin typeface="VNI-Times"/>
                        <a:ea typeface="Times New Roman"/>
                        <a:cs typeface="Times New Roman"/>
                      </a:endParaRPr>
                    </a:p>
                  </a:txBody>
                  <a:tcPr marL="68580" marR="68580" marT="0" marB="0">
                    <a:solidFill>
                      <a:schemeClr val="accent6">
                        <a:lumMod val="40000"/>
                        <a:lumOff val="60000"/>
                      </a:schemeClr>
                    </a:solidFill>
                  </a:tcPr>
                </a:tc>
                <a:tc>
                  <a:txBody>
                    <a:bodyPr/>
                    <a:lstStyle/>
                    <a:p>
                      <a:pPr marL="0" marR="0" hangingPunct="0">
                        <a:spcBef>
                          <a:spcPts val="600"/>
                        </a:spcBef>
                        <a:spcAft>
                          <a:spcPts val="0"/>
                        </a:spcAft>
                      </a:pPr>
                      <a:r>
                        <a:rPr lang="en-US" sz="2400" dirty="0">
                          <a:effectLst/>
                        </a:rPr>
                        <a:t>BC: 22 TB/</a:t>
                      </a:r>
                      <a:r>
                        <a:rPr lang="en-US" sz="2400" dirty="0" err="1">
                          <a:effectLst/>
                        </a:rPr>
                        <a:t>uL</a:t>
                      </a:r>
                      <a:endParaRPr lang="en-US" sz="2400" dirty="0">
                        <a:solidFill>
                          <a:srgbClr val="000000"/>
                        </a:solidFill>
                        <a:effectLst/>
                        <a:latin typeface="VNI-Times"/>
                        <a:ea typeface="Times New Roman"/>
                        <a:cs typeface="Times New Roman"/>
                      </a:endParaRPr>
                    </a:p>
                  </a:txBody>
                  <a:tcPr marL="68580" marR="68580" marT="0" marB="0">
                    <a:solidFill>
                      <a:schemeClr val="accent6">
                        <a:lumMod val="40000"/>
                        <a:lumOff val="60000"/>
                      </a:schemeClr>
                    </a:solidFill>
                  </a:tcPr>
                </a:tc>
                <a:tc>
                  <a:txBody>
                    <a:bodyPr/>
                    <a:lstStyle/>
                    <a:p>
                      <a:pPr marL="0" marR="0" hangingPunct="0">
                        <a:spcBef>
                          <a:spcPts val="600"/>
                        </a:spcBef>
                        <a:spcAft>
                          <a:spcPts val="0"/>
                        </a:spcAft>
                      </a:pPr>
                      <a:r>
                        <a:rPr lang="en-US" sz="2400" dirty="0">
                          <a:effectLst/>
                        </a:rPr>
                        <a:t>L: 12 TB/</a:t>
                      </a:r>
                      <a:r>
                        <a:rPr lang="en-US" sz="2400" dirty="0" err="1">
                          <a:effectLst/>
                        </a:rPr>
                        <a:t>uL</a:t>
                      </a:r>
                      <a:endParaRPr lang="en-US" sz="2400" dirty="0">
                        <a:solidFill>
                          <a:srgbClr val="000000"/>
                        </a:solidFill>
                        <a:effectLst/>
                        <a:latin typeface="VNI-Times"/>
                        <a:ea typeface="Times New Roman"/>
                        <a:cs typeface="Times New Roman"/>
                      </a:endParaRPr>
                    </a:p>
                  </a:txBody>
                  <a:tcPr marL="68580" marR="68580" marT="0" marB="0">
                    <a:solidFill>
                      <a:schemeClr val="accent6">
                        <a:lumMod val="40000"/>
                        <a:lumOff val="60000"/>
                      </a:schemeClr>
                    </a:solidFill>
                  </a:tcPr>
                </a:tc>
                <a:tc>
                  <a:txBody>
                    <a:bodyPr/>
                    <a:lstStyle/>
                    <a:p>
                      <a:pPr marL="0" marR="0" hangingPunct="0">
                        <a:spcBef>
                          <a:spcPts val="600"/>
                        </a:spcBef>
                        <a:spcAft>
                          <a:spcPts val="0"/>
                        </a:spcAft>
                      </a:pPr>
                      <a:r>
                        <a:rPr lang="en-US" sz="2400" dirty="0">
                          <a:effectLst/>
                        </a:rPr>
                        <a:t>HC: 0 TB/</a:t>
                      </a:r>
                      <a:r>
                        <a:rPr lang="en-US" sz="2400" dirty="0" err="1">
                          <a:effectLst/>
                        </a:rPr>
                        <a:t>uL</a:t>
                      </a:r>
                      <a:endParaRPr lang="en-US" sz="2400" dirty="0">
                        <a:solidFill>
                          <a:srgbClr val="000000"/>
                        </a:solidFill>
                        <a:effectLst/>
                        <a:latin typeface="VNI-Times"/>
                        <a:ea typeface="Times New Roman"/>
                        <a:cs typeface="Times New Roman"/>
                      </a:endParaRPr>
                    </a:p>
                  </a:txBody>
                  <a:tcPr marL="68580" marR="68580" marT="0" marB="0">
                    <a:solidFill>
                      <a:schemeClr val="accent6">
                        <a:lumMod val="40000"/>
                        <a:lumOff val="60000"/>
                      </a:schemeClr>
                    </a:solidFill>
                  </a:tcPr>
                </a:tc>
                <a:extLst>
                  <a:ext uri="{0D108BD9-81ED-4DB2-BD59-A6C34878D82A}">
                    <a16:rowId xmlns:a16="http://schemas.microsoft.com/office/drawing/2014/main" val="10000"/>
                  </a:ext>
                </a:extLst>
              </a:tr>
              <a:tr h="0">
                <a:tc>
                  <a:txBody>
                    <a:bodyPr/>
                    <a:lstStyle/>
                    <a:p>
                      <a:pPr marL="0" marR="0" hangingPunct="0">
                        <a:spcBef>
                          <a:spcPts val="600"/>
                        </a:spcBef>
                        <a:spcAft>
                          <a:spcPts val="0"/>
                        </a:spcAft>
                      </a:pPr>
                      <a:r>
                        <a:rPr lang="en-US" sz="2400" dirty="0">
                          <a:effectLst/>
                        </a:rPr>
                        <a:t>SH</a:t>
                      </a:r>
                      <a:endParaRPr lang="en-US" sz="2400" dirty="0">
                        <a:solidFill>
                          <a:srgbClr val="000000"/>
                        </a:solidFill>
                        <a:effectLst/>
                        <a:latin typeface="VNI-Times"/>
                        <a:ea typeface="Times New Roman"/>
                        <a:cs typeface="Times New Roman"/>
                      </a:endParaRPr>
                    </a:p>
                  </a:txBody>
                  <a:tcPr marL="68580" marR="68580" marT="0" marB="0"/>
                </a:tc>
                <a:tc>
                  <a:txBody>
                    <a:bodyPr/>
                    <a:lstStyle/>
                    <a:p>
                      <a:pPr marL="0" marR="0" hangingPunct="0">
                        <a:spcBef>
                          <a:spcPts val="600"/>
                        </a:spcBef>
                        <a:spcAft>
                          <a:spcPts val="0"/>
                        </a:spcAft>
                      </a:pPr>
                      <a:r>
                        <a:rPr lang="en-US" sz="2400">
                          <a:effectLst/>
                        </a:rPr>
                        <a:t>Pro: 0.85 g/L</a:t>
                      </a:r>
                      <a:endParaRPr lang="en-US" sz="2400">
                        <a:solidFill>
                          <a:srgbClr val="000000"/>
                        </a:solidFill>
                        <a:effectLst/>
                        <a:latin typeface="VNI-Times"/>
                        <a:ea typeface="Times New Roman"/>
                        <a:cs typeface="Times New Roman"/>
                      </a:endParaRPr>
                    </a:p>
                  </a:txBody>
                  <a:tcPr marL="68580" marR="68580" marT="0" marB="0"/>
                </a:tc>
                <a:tc>
                  <a:txBody>
                    <a:bodyPr/>
                    <a:lstStyle/>
                    <a:p>
                      <a:pPr marL="0" marR="0" hangingPunct="0">
                        <a:spcBef>
                          <a:spcPts val="600"/>
                        </a:spcBef>
                        <a:spcAft>
                          <a:spcPts val="0"/>
                        </a:spcAft>
                      </a:pPr>
                      <a:r>
                        <a:rPr lang="en-US" sz="2400">
                          <a:effectLst/>
                        </a:rPr>
                        <a:t>Glu: 0.5/6.3</a:t>
                      </a:r>
                      <a:endParaRPr lang="en-US" sz="2400">
                        <a:solidFill>
                          <a:srgbClr val="000000"/>
                        </a:solidFill>
                        <a:effectLst/>
                        <a:latin typeface="VNI-Times"/>
                        <a:ea typeface="Times New Roman"/>
                        <a:cs typeface="Times New Roman"/>
                      </a:endParaRPr>
                    </a:p>
                  </a:txBody>
                  <a:tcPr marL="68580" marR="68580" marT="0" marB="0"/>
                </a:tc>
                <a:tc>
                  <a:txBody>
                    <a:bodyPr/>
                    <a:lstStyle/>
                    <a:p>
                      <a:pPr marL="0" marR="0" hangingPunct="0">
                        <a:spcBef>
                          <a:spcPts val="600"/>
                        </a:spcBef>
                        <a:spcAft>
                          <a:spcPts val="0"/>
                        </a:spcAft>
                      </a:pPr>
                      <a:r>
                        <a:rPr lang="en-US" sz="2400">
                          <a:effectLst/>
                        </a:rPr>
                        <a:t>Lactate: 4 mmoL/L</a:t>
                      </a:r>
                      <a:endParaRPr lang="en-US" sz="2400">
                        <a:solidFill>
                          <a:srgbClr val="000000"/>
                        </a:solidFill>
                        <a:effectLst/>
                        <a:latin typeface="VNI-Times"/>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hangingPunct="0">
                        <a:spcBef>
                          <a:spcPts val="600"/>
                        </a:spcBef>
                        <a:spcAft>
                          <a:spcPts val="0"/>
                        </a:spcAft>
                      </a:pPr>
                      <a:r>
                        <a:rPr lang="en-US" sz="2400">
                          <a:effectLst/>
                        </a:rPr>
                        <a:t>Vi sinh</a:t>
                      </a:r>
                      <a:endParaRPr lang="en-US" sz="2400">
                        <a:solidFill>
                          <a:srgbClr val="000000"/>
                        </a:solidFill>
                        <a:effectLst/>
                        <a:latin typeface="VNI-Times"/>
                        <a:ea typeface="Times New Roman"/>
                        <a:cs typeface="Times New Roman"/>
                      </a:endParaRPr>
                    </a:p>
                  </a:txBody>
                  <a:tcPr marL="68580" marR="68580" marT="0" marB="0">
                    <a:solidFill>
                      <a:schemeClr val="bg2"/>
                    </a:solidFill>
                  </a:tcPr>
                </a:tc>
                <a:tc>
                  <a:txBody>
                    <a:bodyPr/>
                    <a:lstStyle/>
                    <a:p>
                      <a:pPr marL="0" marR="0" hangingPunct="0">
                        <a:spcBef>
                          <a:spcPts val="600"/>
                        </a:spcBef>
                        <a:spcAft>
                          <a:spcPts val="0"/>
                        </a:spcAft>
                      </a:pPr>
                      <a:r>
                        <a:rPr lang="en-US" sz="2400">
                          <a:effectLst/>
                        </a:rPr>
                        <a:t>Soi: nấm hạt men, vách dầy chiết quang</a:t>
                      </a:r>
                      <a:endParaRPr lang="en-US" sz="2400">
                        <a:solidFill>
                          <a:srgbClr val="000000"/>
                        </a:solidFill>
                        <a:effectLst/>
                        <a:latin typeface="VNI-Times"/>
                        <a:ea typeface="Times New Roman"/>
                        <a:cs typeface="Times New Roman"/>
                      </a:endParaRPr>
                    </a:p>
                  </a:txBody>
                  <a:tcPr marL="68580" marR="68580" marT="0" marB="0">
                    <a:solidFill>
                      <a:schemeClr val="bg2"/>
                    </a:solidFill>
                  </a:tcPr>
                </a:tc>
                <a:tc>
                  <a:txBody>
                    <a:bodyPr/>
                    <a:lstStyle/>
                    <a:p>
                      <a:pPr marL="0" marR="0" hangingPunct="0">
                        <a:spcBef>
                          <a:spcPts val="600"/>
                        </a:spcBef>
                        <a:spcAft>
                          <a:spcPts val="0"/>
                        </a:spcAft>
                      </a:pPr>
                      <a:r>
                        <a:rPr lang="en-US" sz="2400">
                          <a:effectLst/>
                        </a:rPr>
                        <a:t>AFB (-)</a:t>
                      </a:r>
                      <a:endParaRPr lang="en-US" sz="2400">
                        <a:solidFill>
                          <a:srgbClr val="000000"/>
                        </a:solidFill>
                        <a:effectLst/>
                        <a:latin typeface="VNI-Times"/>
                        <a:ea typeface="Times New Roman"/>
                        <a:cs typeface="Times New Roman"/>
                      </a:endParaRPr>
                    </a:p>
                  </a:txBody>
                  <a:tcPr marL="68580" marR="68580" marT="0" marB="0">
                    <a:solidFill>
                      <a:schemeClr val="bg2"/>
                    </a:solidFill>
                  </a:tcPr>
                </a:tc>
                <a:tc>
                  <a:txBody>
                    <a:bodyPr/>
                    <a:lstStyle/>
                    <a:p>
                      <a:pPr marL="0" marR="0" hangingPunct="0">
                        <a:spcBef>
                          <a:spcPts val="600"/>
                        </a:spcBef>
                        <a:spcAft>
                          <a:spcPts val="0"/>
                        </a:spcAft>
                      </a:pPr>
                      <a:r>
                        <a:rPr lang="en-US" sz="2400" dirty="0">
                          <a:effectLst/>
                        </a:rPr>
                        <a:t> </a:t>
                      </a:r>
                      <a:endParaRPr lang="en-US" sz="2400" dirty="0">
                        <a:solidFill>
                          <a:srgbClr val="000000"/>
                        </a:solidFill>
                        <a:effectLst/>
                        <a:latin typeface="VNI-Times"/>
                        <a:ea typeface="Times New Roman"/>
                        <a:cs typeface="Times New Roman"/>
                      </a:endParaRPr>
                    </a:p>
                  </a:txBody>
                  <a:tcPr marL="68580" marR="68580" marT="0" marB="0">
                    <a:solidFill>
                      <a:schemeClr val="bg2"/>
                    </a:solid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685800" y="977443"/>
            <a:ext cx="7848600" cy="1384995"/>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a:ln>
                  <a:noFill/>
                </a:ln>
                <a:solidFill>
                  <a:srgbClr val="000000"/>
                </a:solidFill>
                <a:effectLst/>
                <a:latin typeface="Calibri" pitchFamily="34" charset="0"/>
                <a:ea typeface="Times New Roman" pitchFamily="18" charset="0"/>
                <a:cs typeface="Calibri" pitchFamily="34" charset="0"/>
              </a:rPr>
              <a:t>Phết</a:t>
            </a:r>
            <a:r>
              <a:rPr kumimoji="0" lang="en-US" sz="28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 </a:t>
            </a:r>
            <a:r>
              <a:rPr kumimoji="0" lang="en-US" sz="2800" b="0" i="0" u="none" strike="noStrike" cap="none" normalizeH="0" baseline="0" dirty="0" err="1">
                <a:ln>
                  <a:noFill/>
                </a:ln>
                <a:solidFill>
                  <a:srgbClr val="000000"/>
                </a:solidFill>
                <a:effectLst/>
                <a:latin typeface="Calibri" pitchFamily="34" charset="0"/>
                <a:ea typeface="Times New Roman" pitchFamily="18" charset="0"/>
                <a:cs typeface="Calibri" pitchFamily="34" charset="0"/>
              </a:rPr>
              <a:t>họng</a:t>
            </a:r>
            <a:r>
              <a:rPr kumimoji="0" lang="en-US" sz="28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 </a:t>
            </a:r>
            <a:r>
              <a:rPr kumimoji="0" lang="en-US" sz="2800" b="0" i="0" u="none" strike="noStrike" cap="none" normalizeH="0" baseline="0" dirty="0" err="1">
                <a:ln>
                  <a:noFill/>
                </a:ln>
                <a:solidFill>
                  <a:srgbClr val="000000"/>
                </a:solidFill>
                <a:effectLst/>
                <a:latin typeface="Calibri" pitchFamily="34" charset="0"/>
                <a:ea typeface="Times New Roman" pitchFamily="18" charset="0"/>
                <a:cs typeface="Calibri" pitchFamily="34" charset="0"/>
              </a:rPr>
              <a:t>cấy</a:t>
            </a:r>
            <a:r>
              <a:rPr kumimoji="0" lang="en-US" sz="28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 </a:t>
            </a:r>
            <a:r>
              <a:rPr kumimoji="0" lang="en-US" sz="2800" b="0" i="1" u="none" strike="noStrike" cap="none" normalizeH="0" baseline="0" dirty="0">
                <a:ln>
                  <a:noFill/>
                </a:ln>
                <a:solidFill>
                  <a:srgbClr val="000000"/>
                </a:solidFill>
                <a:effectLst/>
                <a:latin typeface="Calibri" pitchFamily="34" charset="0"/>
                <a:ea typeface="Times New Roman" pitchFamily="18" charset="0"/>
                <a:cs typeface="Calibri" pitchFamily="34" charset="0"/>
              </a:rPr>
              <a:t>Candida </a:t>
            </a:r>
            <a:r>
              <a:rPr kumimoji="0" lang="en-US" sz="2800" b="0" i="1" u="none" strike="noStrike" cap="none" normalizeH="0" baseline="0" dirty="0" err="1">
                <a:ln>
                  <a:noFill/>
                </a:ln>
                <a:solidFill>
                  <a:srgbClr val="000000"/>
                </a:solidFill>
                <a:effectLst/>
                <a:latin typeface="Calibri" pitchFamily="34" charset="0"/>
                <a:ea typeface="Times New Roman" pitchFamily="18" charset="0"/>
                <a:cs typeface="Calibri" pitchFamily="34" charset="0"/>
              </a:rPr>
              <a:t>albicans</a:t>
            </a:r>
            <a:endParaRPr kumimoji="0" lang="en-US" sz="28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TCD4: 25 TB/µL</a:t>
            </a: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solidFill>
                  <a:srgbClr val="000000"/>
                </a:solidFill>
                <a:latin typeface="Calibri" pitchFamily="34" charset="0"/>
                <a:cs typeface="Calibri" pitchFamily="34" charset="0"/>
              </a:rPr>
              <a:t>XQ </a:t>
            </a:r>
            <a:r>
              <a:rPr lang="en-US" sz="2800" dirty="0" err="1">
                <a:solidFill>
                  <a:srgbClr val="000000"/>
                </a:solidFill>
                <a:latin typeface="Calibri" pitchFamily="34" charset="0"/>
                <a:cs typeface="Calibri" pitchFamily="34" charset="0"/>
              </a:rPr>
              <a:t>phổi</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thẳng</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không</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ghi</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nhận</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bất</a:t>
            </a:r>
            <a:r>
              <a:rPr lang="en-US" sz="2800" dirty="0">
                <a:solidFill>
                  <a:srgbClr val="000000"/>
                </a:solidFill>
                <a:latin typeface="Calibri" pitchFamily="34" charset="0"/>
                <a:cs typeface="Calibri" pitchFamily="34" charset="0"/>
              </a:rPr>
              <a:t> </a:t>
            </a:r>
            <a:r>
              <a:rPr lang="en-US" sz="2800" dirty="0" err="1">
                <a:solidFill>
                  <a:srgbClr val="000000"/>
                </a:solidFill>
                <a:latin typeface="Calibri" pitchFamily="34" charset="0"/>
                <a:cs typeface="Calibri" pitchFamily="34" charset="0"/>
              </a:rPr>
              <a:t>thường</a:t>
            </a:r>
            <a:endParaRPr kumimoji="0" lang="en-US" sz="2800" b="0" i="0" u="none" strike="noStrike" cap="none" normalizeH="0" baseline="0" dirty="0">
              <a:ln>
                <a:noFill/>
              </a:ln>
              <a:solidFill>
                <a:schemeClr val="tx1"/>
              </a:solidFill>
              <a:effectLst/>
              <a:latin typeface="Calibri" pitchFamily="34" charset="0"/>
              <a:cs typeface="Calibri" pitchFamily="34" charset="0"/>
            </a:endParaRPr>
          </a:p>
        </p:txBody>
      </p:sp>
      <p:sp>
        <p:nvSpPr>
          <p:cNvPr id="2" name="Rectangle 1"/>
          <p:cNvSpPr/>
          <p:nvPr/>
        </p:nvSpPr>
        <p:spPr>
          <a:xfrm>
            <a:off x="685800" y="2743200"/>
            <a:ext cx="1066800" cy="523220"/>
          </a:xfrm>
          <a:prstGeom prst="rect">
            <a:avLst/>
          </a:prstGeom>
        </p:spPr>
        <p:txBody>
          <a:bodyPr wrap="square">
            <a:spAutoFit/>
          </a:bodyPr>
          <a:lstStyle/>
          <a:p>
            <a:r>
              <a:rPr lang="en-US" sz="2800" b="1" dirty="0">
                <a:solidFill>
                  <a:srgbClr val="000000"/>
                </a:solidFill>
                <a:latin typeface="Calibri" pitchFamily="34" charset="0"/>
                <a:cs typeface="Calibri" pitchFamily="34" charset="0"/>
              </a:rPr>
              <a:t>DNT:</a:t>
            </a:r>
            <a:endParaRPr lang="en-US" sz="2800" b="1" dirty="0"/>
          </a:p>
        </p:txBody>
      </p:sp>
    </p:spTree>
    <p:extLst>
      <p:ext uri="{BB962C8B-B14F-4D97-AF65-F5344CB8AC3E}">
        <p14:creationId xmlns:p14="http://schemas.microsoft.com/office/powerpoint/2010/main" val="275251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33400"/>
            <a:ext cx="8229600" cy="1143000"/>
          </a:xfrm>
        </p:spPr>
        <p:txBody>
          <a:bodyPr>
            <a:noAutofit/>
          </a:bodyPr>
          <a:lstStyle/>
          <a:p>
            <a:pPr lvl="0"/>
            <a:br>
              <a:rPr lang="en-US" sz="3200" b="1" dirty="0">
                <a:solidFill>
                  <a:srgbClr val="FF0000"/>
                </a:solidFill>
                <a:latin typeface="Calibri" pitchFamily="34" charset="0"/>
                <a:ea typeface="Times New Roman" pitchFamily="18" charset="0"/>
                <a:cs typeface="Calibri" pitchFamily="34" charset="0"/>
              </a:rPr>
            </a:br>
            <a:r>
              <a:rPr lang="en-US" sz="3200" b="1" dirty="0">
                <a:solidFill>
                  <a:srgbClr val="FF0000"/>
                </a:solidFill>
                <a:latin typeface="Calibri" pitchFamily="34" charset="0"/>
                <a:ea typeface="Times New Roman" pitchFamily="18" charset="0"/>
                <a:cs typeface="Calibri" pitchFamily="34" charset="0"/>
              </a:rPr>
              <a:t>HIV 3 test (+) </a:t>
            </a:r>
            <a:br>
              <a:rPr lang="en-US" sz="3200" b="1" dirty="0">
                <a:solidFill>
                  <a:srgbClr val="FF0000"/>
                </a:solidFill>
                <a:latin typeface="Calibri" pitchFamily="34" charset="0"/>
                <a:ea typeface="Times New Roman" pitchFamily="18" charset="0"/>
                <a:cs typeface="Calibri" pitchFamily="34" charset="0"/>
              </a:rPr>
            </a:br>
            <a:r>
              <a:rPr lang="en-US" sz="3200" b="1" dirty="0">
                <a:solidFill>
                  <a:srgbClr val="FF0000"/>
                </a:solidFill>
                <a:latin typeface="Calibri" pitchFamily="34" charset="0"/>
                <a:ea typeface="Times New Roman" pitchFamily="18" charset="0"/>
                <a:cs typeface="Calibri" pitchFamily="34" charset="0"/>
              </a:rPr>
              <a:t>(1 test </a:t>
            </a:r>
            <a:r>
              <a:rPr lang="en-US" sz="3200" b="1" dirty="0" err="1">
                <a:solidFill>
                  <a:srgbClr val="FF0000"/>
                </a:solidFill>
                <a:latin typeface="Calibri" pitchFamily="34" charset="0"/>
                <a:ea typeface="Times New Roman" pitchFamily="18" charset="0"/>
                <a:cs typeface="Calibri" pitchFamily="34" charset="0"/>
              </a:rPr>
              <a:t>nhanh</a:t>
            </a:r>
            <a:r>
              <a:rPr lang="en-US" sz="3200" b="1" dirty="0">
                <a:solidFill>
                  <a:srgbClr val="FF0000"/>
                </a:solidFill>
                <a:latin typeface="Calibri" pitchFamily="34" charset="0"/>
                <a:ea typeface="Times New Roman" pitchFamily="18" charset="0"/>
                <a:cs typeface="Calibri" pitchFamily="34" charset="0"/>
              </a:rPr>
              <a:t> </a:t>
            </a:r>
            <a:r>
              <a:rPr lang="en-US" sz="3200" b="1" dirty="0" err="1">
                <a:solidFill>
                  <a:srgbClr val="FF0000"/>
                </a:solidFill>
                <a:latin typeface="Calibri" pitchFamily="34" charset="0"/>
                <a:ea typeface="Times New Roman" pitchFamily="18" charset="0"/>
                <a:cs typeface="Calibri" pitchFamily="34" charset="0"/>
              </a:rPr>
              <a:t>và</a:t>
            </a:r>
            <a:r>
              <a:rPr lang="en-US" sz="3200" b="1" dirty="0">
                <a:solidFill>
                  <a:srgbClr val="FF0000"/>
                </a:solidFill>
                <a:latin typeface="Calibri" pitchFamily="34" charset="0"/>
                <a:ea typeface="Times New Roman" pitchFamily="18" charset="0"/>
                <a:cs typeface="Calibri" pitchFamily="34" charset="0"/>
              </a:rPr>
              <a:t> 2 ELISA </a:t>
            </a:r>
            <a:r>
              <a:rPr lang="en-US" sz="3200" b="1" dirty="0" err="1">
                <a:solidFill>
                  <a:srgbClr val="FF0000"/>
                </a:solidFill>
                <a:latin typeface="Calibri" pitchFamily="34" charset="0"/>
                <a:ea typeface="Times New Roman" pitchFamily="18" charset="0"/>
                <a:cs typeface="Calibri" pitchFamily="34" charset="0"/>
              </a:rPr>
              <a:t>dương</a:t>
            </a:r>
            <a:r>
              <a:rPr lang="en-US" sz="3200" b="1" dirty="0">
                <a:solidFill>
                  <a:srgbClr val="FF0000"/>
                </a:solidFill>
                <a:latin typeface="Calibri" pitchFamily="34" charset="0"/>
                <a:ea typeface="Times New Roman" pitchFamily="18" charset="0"/>
                <a:cs typeface="Calibri" pitchFamily="34" charset="0"/>
              </a:rPr>
              <a:t> </a:t>
            </a:r>
            <a:r>
              <a:rPr lang="en-US" sz="3200" b="1" dirty="0" err="1">
                <a:solidFill>
                  <a:srgbClr val="FF0000"/>
                </a:solidFill>
                <a:latin typeface="Calibri" pitchFamily="34" charset="0"/>
                <a:ea typeface="Times New Roman" pitchFamily="18" charset="0"/>
                <a:cs typeface="Calibri" pitchFamily="34" charset="0"/>
              </a:rPr>
              <a:t>tính</a:t>
            </a:r>
            <a:r>
              <a:rPr lang="en-US" sz="3200" b="1" dirty="0">
                <a:solidFill>
                  <a:srgbClr val="FF0000"/>
                </a:solidFill>
                <a:latin typeface="Calibri" pitchFamily="34" charset="0"/>
                <a:ea typeface="Times New Roman" pitchFamily="18" charset="0"/>
                <a:cs typeface="Calibri" pitchFamily="34" charset="0"/>
              </a:rPr>
              <a:t>)</a:t>
            </a:r>
            <a:br>
              <a:rPr lang="en-US" sz="3200" b="1" dirty="0">
                <a:solidFill>
                  <a:srgbClr val="FF0000"/>
                </a:solidFill>
                <a:latin typeface="Calibri" pitchFamily="34" charset="0"/>
                <a:cs typeface="Calibri" pitchFamily="34" charset="0"/>
              </a:rPr>
            </a:br>
            <a:endParaRPr lang="en-US" sz="32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763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756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37891" name="Content Placeholder 2"/>
          <p:cNvSpPr>
            <a:spLocks noGrp="1"/>
          </p:cNvSpPr>
          <p:nvPr>
            <p:ph idx="1"/>
          </p:nvPr>
        </p:nvSpPr>
        <p:spPr/>
        <p:txBody>
          <a:bodyPr/>
          <a:lstStyle/>
          <a:p>
            <a:pPr eaLnBrk="1" hangingPunct="1"/>
            <a:endParaRPr lang="en-US" altLang="en-US"/>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04081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685800"/>
            <a:ext cx="1905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sz="1600" b="1" dirty="0" err="1">
                <a:solidFill>
                  <a:schemeClr val="tx1"/>
                </a:solidFill>
              </a:rPr>
              <a:t>Giai</a:t>
            </a:r>
            <a:r>
              <a:rPr lang="en-US" sz="1600" b="1" dirty="0">
                <a:solidFill>
                  <a:schemeClr val="tx1"/>
                </a:solidFill>
              </a:rPr>
              <a:t> </a:t>
            </a:r>
            <a:r>
              <a:rPr lang="en-US" sz="1600" b="1" dirty="0" err="1">
                <a:solidFill>
                  <a:schemeClr val="tx1"/>
                </a:solidFill>
              </a:rPr>
              <a:t>đoạn</a:t>
            </a:r>
            <a:r>
              <a:rPr lang="en-US" sz="1600" b="1" dirty="0">
                <a:solidFill>
                  <a:schemeClr val="tx1"/>
                </a:solidFill>
              </a:rPr>
              <a:t> </a:t>
            </a:r>
            <a:r>
              <a:rPr lang="en-US" sz="1600" b="1" dirty="0" err="1">
                <a:solidFill>
                  <a:schemeClr val="tx1"/>
                </a:solidFill>
              </a:rPr>
              <a:t>cửa</a:t>
            </a:r>
            <a:r>
              <a:rPr lang="en-US" sz="1600" b="1" dirty="0">
                <a:solidFill>
                  <a:schemeClr val="tx1"/>
                </a:solidFill>
              </a:rPr>
              <a:t> </a:t>
            </a:r>
            <a:r>
              <a:rPr lang="en-US" sz="1600" b="1" dirty="0" err="1">
                <a:solidFill>
                  <a:schemeClr val="tx1"/>
                </a:solidFill>
              </a:rPr>
              <a:t>sổ</a:t>
            </a:r>
            <a:endParaRPr lang="en-US" sz="1600" b="1" dirty="0">
              <a:solidFill>
                <a:schemeClr val="tx1"/>
              </a:solidFill>
            </a:endParaRPr>
          </a:p>
        </p:txBody>
      </p:sp>
      <p:sp>
        <p:nvSpPr>
          <p:cNvPr id="7" name="Rectangle 6"/>
          <p:cNvSpPr/>
          <p:nvPr/>
        </p:nvSpPr>
        <p:spPr>
          <a:xfrm>
            <a:off x="3886200" y="1143000"/>
            <a:ext cx="2590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en-US" sz="1600" b="1" dirty="0">
                <a:solidFill>
                  <a:schemeClr val="tx1"/>
                </a:solidFill>
              </a:rPr>
              <a:t>RNA </a:t>
            </a:r>
            <a:r>
              <a:rPr lang="en-US" sz="1600" b="1" dirty="0" err="1">
                <a:solidFill>
                  <a:schemeClr val="tx1"/>
                </a:solidFill>
              </a:rPr>
              <a:t>Huyết</a:t>
            </a:r>
            <a:r>
              <a:rPr lang="en-US" sz="1600" b="1" dirty="0">
                <a:solidFill>
                  <a:schemeClr val="tx1"/>
                </a:solidFill>
              </a:rPr>
              <a:t> </a:t>
            </a:r>
            <a:r>
              <a:rPr lang="en-US" sz="1600" b="1" dirty="0" err="1">
                <a:solidFill>
                  <a:schemeClr val="tx1"/>
                </a:solidFill>
              </a:rPr>
              <a:t>tương</a:t>
            </a:r>
            <a:endParaRPr lang="en-US" sz="1600" b="1" dirty="0">
              <a:solidFill>
                <a:schemeClr val="tx1"/>
              </a:solidFill>
            </a:endParaRPr>
          </a:p>
        </p:txBody>
      </p:sp>
      <p:sp>
        <p:nvSpPr>
          <p:cNvPr id="8" name="Rectangle 7"/>
          <p:cNvSpPr/>
          <p:nvPr/>
        </p:nvSpPr>
        <p:spPr>
          <a:xfrm>
            <a:off x="4876800" y="1689100"/>
            <a:ext cx="1600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endParaRPr lang="en-US" sz="1600" b="1" dirty="0">
              <a:solidFill>
                <a:schemeClr val="tx1"/>
              </a:solidFill>
            </a:endParaRPr>
          </a:p>
        </p:txBody>
      </p:sp>
      <p:sp>
        <p:nvSpPr>
          <p:cNvPr id="9" name="Rectangle 8"/>
          <p:cNvSpPr/>
          <p:nvPr/>
        </p:nvSpPr>
        <p:spPr>
          <a:xfrm>
            <a:off x="6324600" y="1054100"/>
            <a:ext cx="2590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sz="1600" b="1" dirty="0" err="1">
                <a:solidFill>
                  <a:schemeClr val="tx1"/>
                </a:solidFill>
              </a:rPr>
              <a:t>Kháng</a:t>
            </a:r>
            <a:r>
              <a:rPr lang="en-US" sz="1600" b="1" dirty="0">
                <a:solidFill>
                  <a:schemeClr val="tx1"/>
                </a:solidFill>
              </a:rPr>
              <a:t> </a:t>
            </a:r>
            <a:r>
              <a:rPr lang="en-US" sz="1600" b="1" dirty="0" err="1">
                <a:solidFill>
                  <a:schemeClr val="tx1"/>
                </a:solidFill>
              </a:rPr>
              <a:t>thể</a:t>
            </a:r>
            <a:r>
              <a:rPr lang="en-US" sz="1600" b="1" dirty="0">
                <a:solidFill>
                  <a:schemeClr val="tx1"/>
                </a:solidFill>
              </a:rPr>
              <a:t> </a:t>
            </a:r>
            <a:r>
              <a:rPr lang="en-US" sz="1600" b="1" dirty="0" err="1">
                <a:solidFill>
                  <a:schemeClr val="tx1"/>
                </a:solidFill>
              </a:rPr>
              <a:t>kháng</a:t>
            </a:r>
            <a:r>
              <a:rPr lang="en-US" sz="1600" b="1" dirty="0">
                <a:solidFill>
                  <a:schemeClr val="tx1"/>
                </a:solidFill>
              </a:rPr>
              <a:t> HIV</a:t>
            </a:r>
          </a:p>
        </p:txBody>
      </p:sp>
      <p:sp>
        <p:nvSpPr>
          <p:cNvPr id="10" name="Rectangle 9"/>
          <p:cNvSpPr/>
          <p:nvPr/>
        </p:nvSpPr>
        <p:spPr>
          <a:xfrm>
            <a:off x="3733800" y="1524000"/>
            <a:ext cx="2133600" cy="546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sz="1600" b="1" dirty="0">
                <a:solidFill>
                  <a:schemeClr val="tx1"/>
                </a:solidFill>
              </a:rPr>
              <a:t>p24 – HIV-1</a:t>
            </a:r>
          </a:p>
        </p:txBody>
      </p:sp>
      <p:sp>
        <p:nvSpPr>
          <p:cNvPr id="11" name="Rectangle 10"/>
          <p:cNvSpPr/>
          <p:nvPr/>
        </p:nvSpPr>
        <p:spPr>
          <a:xfrm>
            <a:off x="0" y="2286000"/>
            <a:ext cx="17526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sz="1600" b="1" dirty="0" err="1">
                <a:solidFill>
                  <a:schemeClr val="tx1"/>
                </a:solidFill>
              </a:rPr>
              <a:t>Nhiễm</a:t>
            </a:r>
            <a:r>
              <a:rPr lang="en-US" sz="1600" b="1" dirty="0">
                <a:solidFill>
                  <a:schemeClr val="tx1"/>
                </a:solidFill>
              </a:rPr>
              <a:t> HIV</a:t>
            </a:r>
          </a:p>
        </p:txBody>
      </p:sp>
      <p:sp>
        <p:nvSpPr>
          <p:cNvPr id="12" name="Rectangle 11"/>
          <p:cNvSpPr/>
          <p:nvPr/>
        </p:nvSpPr>
        <p:spPr>
          <a:xfrm>
            <a:off x="7962900" y="3505200"/>
            <a:ext cx="1077913"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en-US" sz="1600" b="1" dirty="0" err="1">
                <a:solidFill>
                  <a:schemeClr val="tx1"/>
                </a:solidFill>
              </a:rPr>
              <a:t>Ngày</a:t>
            </a:r>
            <a:endParaRPr lang="en-US" sz="1600" b="1" dirty="0">
              <a:solidFill>
                <a:schemeClr val="tx1"/>
              </a:solidFill>
            </a:endParaRPr>
          </a:p>
        </p:txBody>
      </p:sp>
    </p:spTree>
    <p:extLst>
      <p:ext uri="{BB962C8B-B14F-4D97-AF65-F5344CB8AC3E}">
        <p14:creationId xmlns:p14="http://schemas.microsoft.com/office/powerpoint/2010/main" val="26895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1CE3-F188-4B4D-8C06-6DA5EA6FAD27}"/>
              </a:ext>
            </a:extLst>
          </p:cNvPr>
          <p:cNvSpPr>
            <a:spLocks noGrp="1"/>
          </p:cNvSpPr>
          <p:nvPr>
            <p:ph type="title"/>
          </p:nvPr>
        </p:nvSpPr>
        <p:spPr/>
        <p:txBody>
          <a:bodyPr>
            <a:normAutofit/>
          </a:bodyPr>
          <a:lstStyle/>
          <a:p>
            <a:r>
              <a:rPr lang="en-US" sz="4000" b="1" dirty="0">
                <a:solidFill>
                  <a:srgbClr val="FF0000"/>
                </a:solidFill>
              </a:rPr>
              <a:t>DETERMINE HIV</a:t>
            </a:r>
          </a:p>
        </p:txBody>
      </p:sp>
      <p:sp>
        <p:nvSpPr>
          <p:cNvPr id="3" name="Content Placeholder 2">
            <a:extLst>
              <a:ext uri="{FF2B5EF4-FFF2-40B4-BE49-F238E27FC236}">
                <a16:creationId xmlns:a16="http://schemas.microsoft.com/office/drawing/2014/main" id="{A5DB4E6E-B90A-4BBE-B43A-DA6795CE97F9}"/>
              </a:ext>
            </a:extLst>
          </p:cNvPr>
          <p:cNvSpPr>
            <a:spLocks noGrp="1"/>
          </p:cNvSpPr>
          <p:nvPr>
            <p:ph idx="1"/>
          </p:nvPr>
        </p:nvSpPr>
        <p:spPr>
          <a:xfrm>
            <a:off x="304800" y="1600200"/>
            <a:ext cx="8610600" cy="4525963"/>
          </a:xfrm>
        </p:spPr>
        <p:txBody>
          <a:bodyPr>
            <a:normAutofit/>
          </a:bodyPr>
          <a:lstStyle/>
          <a:p>
            <a:pPr algn="just"/>
            <a:r>
              <a:rPr lang="en-US" b="1" dirty="0"/>
              <a:t>The Alere Determine™ HIV-1/2 Ag/Ab Combo Test</a:t>
            </a:r>
            <a:endParaRPr lang="en-US" dirty="0"/>
          </a:p>
          <a:p>
            <a:pPr lvl="1" algn="just"/>
            <a:r>
              <a:rPr lang="en-US" dirty="0" err="1"/>
              <a:t>Chấp</a:t>
            </a:r>
            <a:r>
              <a:rPr lang="en-US" dirty="0"/>
              <a:t> </a:t>
            </a:r>
            <a:r>
              <a:rPr lang="en-US" dirty="0" err="1"/>
              <a:t>thuận</a:t>
            </a:r>
            <a:r>
              <a:rPr lang="en-US" dirty="0"/>
              <a:t> FDA </a:t>
            </a:r>
            <a:r>
              <a:rPr lang="en-US" dirty="0" err="1"/>
              <a:t>đầu</a:t>
            </a:r>
            <a:r>
              <a:rPr lang="en-US" dirty="0"/>
              <a:t> </a:t>
            </a:r>
            <a:r>
              <a:rPr lang="en-US" dirty="0" err="1"/>
              <a:t>tiên</a:t>
            </a:r>
            <a:endParaRPr lang="en-US" dirty="0"/>
          </a:p>
          <a:p>
            <a:pPr lvl="1" algn="just"/>
            <a:r>
              <a:rPr lang="en-US" dirty="0" err="1"/>
              <a:t>Phát</a:t>
            </a:r>
            <a:r>
              <a:rPr lang="en-US" dirty="0"/>
              <a:t> </a:t>
            </a:r>
            <a:r>
              <a:rPr lang="en-US" dirty="0" err="1"/>
              <a:t>hiện</a:t>
            </a:r>
            <a:r>
              <a:rPr lang="en-US" dirty="0"/>
              <a:t> </a:t>
            </a:r>
            <a:r>
              <a:rPr lang="en-US" dirty="0" err="1"/>
              <a:t>kháng</a:t>
            </a:r>
            <a:r>
              <a:rPr lang="en-US" dirty="0"/>
              <a:t> </a:t>
            </a:r>
            <a:r>
              <a:rPr lang="en-US" dirty="0" err="1"/>
              <a:t>thể</a:t>
            </a:r>
            <a:r>
              <a:rPr lang="en-US" dirty="0"/>
              <a:t> </a:t>
            </a:r>
            <a:r>
              <a:rPr lang="en-US" dirty="0" err="1"/>
              <a:t>kháng</a:t>
            </a:r>
            <a:r>
              <a:rPr lang="en-US" dirty="0"/>
              <a:t> HIV-1/2</a:t>
            </a:r>
          </a:p>
          <a:p>
            <a:pPr lvl="1" algn="just"/>
            <a:r>
              <a:rPr lang="en-US" dirty="0" err="1"/>
              <a:t>Bệnh</a:t>
            </a:r>
            <a:r>
              <a:rPr lang="en-US" dirty="0"/>
              <a:t> </a:t>
            </a:r>
            <a:r>
              <a:rPr lang="en-US" dirty="0" err="1"/>
              <a:t>phẩm</a:t>
            </a:r>
            <a:r>
              <a:rPr lang="en-US" dirty="0"/>
              <a:t>: </a:t>
            </a:r>
            <a:r>
              <a:rPr lang="en-US" dirty="0" err="1"/>
              <a:t>máu</a:t>
            </a:r>
            <a:r>
              <a:rPr lang="en-US" dirty="0"/>
              <a:t> </a:t>
            </a:r>
            <a:r>
              <a:rPr lang="en-US" dirty="0" err="1"/>
              <a:t>toàn</a:t>
            </a:r>
            <a:r>
              <a:rPr lang="en-US" dirty="0"/>
              <a:t> </a:t>
            </a:r>
            <a:r>
              <a:rPr lang="en-US" dirty="0" err="1"/>
              <a:t>phần</a:t>
            </a:r>
            <a:r>
              <a:rPr lang="en-US" dirty="0"/>
              <a:t>, </a:t>
            </a:r>
            <a:r>
              <a:rPr lang="en-US" dirty="0" err="1"/>
              <a:t>trích</a:t>
            </a:r>
            <a:r>
              <a:rPr lang="en-US" dirty="0"/>
              <a:t> </a:t>
            </a:r>
            <a:r>
              <a:rPr lang="en-US" dirty="0" err="1"/>
              <a:t>máu</a:t>
            </a:r>
            <a:r>
              <a:rPr lang="en-US" dirty="0"/>
              <a:t> </a:t>
            </a:r>
            <a:r>
              <a:rPr lang="en-US" dirty="0" err="1"/>
              <a:t>đầu</a:t>
            </a:r>
            <a:r>
              <a:rPr lang="en-US" dirty="0"/>
              <a:t> </a:t>
            </a:r>
            <a:r>
              <a:rPr lang="en-US" dirty="0" err="1"/>
              <a:t>ngón</a:t>
            </a:r>
            <a:r>
              <a:rPr lang="en-US" dirty="0"/>
              <a:t> </a:t>
            </a:r>
            <a:r>
              <a:rPr lang="en-US" dirty="0" err="1"/>
              <a:t>tay</a:t>
            </a:r>
            <a:r>
              <a:rPr lang="en-US" dirty="0"/>
              <a:t>, </a:t>
            </a:r>
            <a:r>
              <a:rPr lang="en-US" dirty="0" err="1"/>
              <a:t>huyết</a:t>
            </a:r>
            <a:r>
              <a:rPr lang="en-US" dirty="0"/>
              <a:t> </a:t>
            </a:r>
            <a:r>
              <a:rPr lang="en-US" dirty="0" err="1"/>
              <a:t>tương</a:t>
            </a:r>
            <a:endParaRPr lang="en-US" dirty="0"/>
          </a:p>
        </p:txBody>
      </p:sp>
    </p:spTree>
    <p:extLst>
      <p:ext uri="{BB962C8B-B14F-4D97-AF65-F5344CB8AC3E}">
        <p14:creationId xmlns:p14="http://schemas.microsoft.com/office/powerpoint/2010/main" val="21855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9DF7-F36F-486D-8F89-60C4E893ED2E}"/>
              </a:ext>
            </a:extLst>
          </p:cNvPr>
          <p:cNvSpPr>
            <a:spLocks noGrp="1"/>
          </p:cNvSpPr>
          <p:nvPr>
            <p:ph type="title"/>
          </p:nvPr>
        </p:nvSpPr>
        <p:spPr>
          <a:xfrm>
            <a:off x="457200" y="76200"/>
            <a:ext cx="8229600" cy="1143000"/>
          </a:xfrm>
        </p:spPr>
        <p:txBody>
          <a:bodyPr>
            <a:normAutofit/>
          </a:bodyPr>
          <a:lstStyle/>
          <a:p>
            <a:r>
              <a:rPr lang="en-US" sz="4000" b="1" dirty="0">
                <a:solidFill>
                  <a:srgbClr val="FF0000"/>
                </a:solidFill>
              </a:rPr>
              <a:t>ĐỌC KẾT QUẢ TEST DETERMINE</a:t>
            </a:r>
          </a:p>
        </p:txBody>
      </p:sp>
      <p:pic>
        <p:nvPicPr>
          <p:cNvPr id="5124" name="Picture 4" descr="alere-determine-hiv1-2-p24">
            <a:extLst>
              <a:ext uri="{FF2B5EF4-FFF2-40B4-BE49-F238E27FC236}">
                <a16:creationId xmlns:a16="http://schemas.microsoft.com/office/drawing/2014/main" id="{7C4C87D0-7150-42D9-84D6-B005416487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572" t="25569"/>
          <a:stretch/>
        </p:blipFill>
        <p:spPr bwMode="auto">
          <a:xfrm>
            <a:off x="2362200" y="1447800"/>
            <a:ext cx="4114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38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dirty="0">
                <a:solidFill>
                  <a:srgbClr val="FF0000"/>
                </a:solidFill>
              </a:rPr>
              <a:t>LÝ DO HỌC CA LÂM SÀNG</a:t>
            </a:r>
          </a:p>
        </p:txBody>
      </p:sp>
      <p:sp>
        <p:nvSpPr>
          <p:cNvPr id="3" name="Content Placeholder 2"/>
          <p:cNvSpPr>
            <a:spLocks noGrp="1"/>
          </p:cNvSpPr>
          <p:nvPr>
            <p:ph idx="1"/>
          </p:nvPr>
        </p:nvSpPr>
        <p:spPr>
          <a:xfrm>
            <a:off x="457200" y="1447800"/>
            <a:ext cx="8305800" cy="2514600"/>
          </a:xfrm>
        </p:spPr>
        <p:txBody>
          <a:bodyPr>
            <a:noAutofit/>
          </a:bodyPr>
          <a:lstStyle/>
          <a:p>
            <a:pPr marL="0" indent="0" algn="just">
              <a:spcBef>
                <a:spcPts val="0"/>
              </a:spcBef>
              <a:buNone/>
            </a:pPr>
            <a:r>
              <a:rPr lang="en-US" sz="2800" dirty="0" err="1">
                <a:solidFill>
                  <a:srgbClr val="002060"/>
                </a:solidFill>
                <a:latin typeface="Calibri" pitchFamily="34" charset="0"/>
                <a:cs typeface="Calibri" pitchFamily="34" charset="0"/>
              </a:rPr>
              <a:t>Viêm</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màng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não</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là</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một</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trong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những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bệnh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cảnh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thường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gặp</a:t>
            </a:r>
            <a:r>
              <a:rPr lang="en-US" sz="2800" dirty="0">
                <a:solidFill>
                  <a:srgbClr val="002060"/>
                </a:solidFill>
                <a:latin typeface="Calibri" pitchFamily="34" charset="0"/>
                <a:cs typeface="Calibri" pitchFamily="34" charset="0"/>
              </a:rPr>
              <a:t> ở </a:t>
            </a:r>
            <a:r>
              <a:rPr lang="en-US" sz="2800" dirty="0" err="1">
                <a:solidFill>
                  <a:srgbClr val="002060"/>
                </a:solidFill>
                <a:latin typeface="Calibri" pitchFamily="34" charset="0"/>
                <a:cs typeface="Calibri" pitchFamily="34" charset="0"/>
              </a:rPr>
              <a:t>bệnh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nhân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nhiễm</a:t>
            </a:r>
            <a:r>
              <a:rPr lang="en-US" sz="2800" dirty="0">
                <a:solidFill>
                  <a:srgbClr val="002060"/>
                </a:solidFill>
                <a:latin typeface="Calibri" pitchFamily="34" charset="0"/>
                <a:cs typeface="Calibri" pitchFamily="34" charset="0"/>
              </a:rPr>
              <a:t> HIV </a:t>
            </a:r>
            <a:r>
              <a:rPr lang="en-US" sz="2800" dirty="0" err="1">
                <a:solidFill>
                  <a:srgbClr val="002060"/>
                </a:solidFill>
                <a:latin typeface="Calibri" pitchFamily="34" charset="0"/>
                <a:cs typeface="Calibri" pitchFamily="34" charset="0"/>
              </a:rPr>
              <a:t>giai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đoạn</a:t>
            </a:r>
            <a:r>
              <a:rPr lang="en-US" sz="2800" dirty="0">
                <a:solidFill>
                  <a:srgbClr val="002060"/>
                </a:solidFill>
                <a:latin typeface="Calibri" pitchFamily="34" charset="0"/>
                <a:cs typeface="Calibri" pitchFamily="34" charset="0"/>
              </a:rPr>
              <a:t> AIDS. </a:t>
            </a:r>
            <a:r>
              <a:rPr lang="en-US" sz="2800" dirty="0" err="1">
                <a:solidFill>
                  <a:srgbClr val="002060"/>
                </a:solidFill>
                <a:latin typeface="Calibri" pitchFamily="34" charset="0"/>
                <a:cs typeface="Calibri" pitchFamily="34" charset="0"/>
              </a:rPr>
              <a:t>Trong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đó</a:t>
            </a:r>
            <a:r>
              <a:rPr lang="en-US" sz="2800" dirty="0">
                <a:solidFill>
                  <a:srgbClr val="002060"/>
                </a:solidFill>
                <a:latin typeface="Calibri" pitchFamily="34" charset="0"/>
                <a:cs typeface="Calibri" pitchFamily="34" charset="0"/>
              </a:rPr>
              <a:t>, </a:t>
            </a:r>
            <a:r>
              <a:rPr lang="en-US" sz="2800" i="1" dirty="0" err="1">
                <a:solidFill>
                  <a:srgbClr val="002060"/>
                </a:solidFill>
                <a:latin typeface="Calibri" pitchFamily="34" charset="0"/>
                <a:cs typeface="Calibri" pitchFamily="34" charset="0"/>
              </a:rPr>
              <a:t>C.neoformans</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và</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lao</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là</a:t>
            </a:r>
            <a:r>
              <a:rPr lang="en-US" sz="2800" dirty="0">
                <a:solidFill>
                  <a:srgbClr val="002060"/>
                </a:solidFill>
                <a:latin typeface="Calibri" pitchFamily="34" charset="0"/>
                <a:cs typeface="Calibri" pitchFamily="34" charset="0"/>
              </a:rPr>
              <a:t> 2 </a:t>
            </a:r>
            <a:r>
              <a:rPr lang="en-US" sz="2800" dirty="0" err="1">
                <a:solidFill>
                  <a:srgbClr val="002060"/>
                </a:solidFill>
                <a:latin typeface="Calibri" pitchFamily="34" charset="0"/>
                <a:cs typeface="Calibri" pitchFamily="34" charset="0"/>
              </a:rPr>
              <a:t>tác</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nhân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phổ</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biến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với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tỉ</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lệ</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tử</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vong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cao</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lần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lượt</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là</a:t>
            </a:r>
            <a:r>
              <a:rPr lang="en-US" sz="2800" dirty="0">
                <a:solidFill>
                  <a:srgbClr val="002060"/>
                </a:solidFill>
                <a:latin typeface="Calibri" pitchFamily="34" charset="0"/>
                <a:cs typeface="Calibri" pitchFamily="34" charset="0"/>
              </a:rPr>
              <a:t> 40-60% </a:t>
            </a:r>
            <a:r>
              <a:rPr lang="en-US" sz="2800" dirty="0" err="1">
                <a:solidFill>
                  <a:srgbClr val="002060"/>
                </a:solidFill>
                <a:latin typeface="Calibri" pitchFamily="34" charset="0"/>
                <a:cs typeface="Calibri" pitchFamily="34" charset="0"/>
              </a:rPr>
              <a:t>và</a:t>
            </a:r>
            <a:r>
              <a:rPr lang="en-US" sz="2800" dirty="0">
                <a:solidFill>
                  <a:srgbClr val="002060"/>
                </a:solidFill>
                <a:latin typeface="Calibri" pitchFamily="34" charset="0"/>
                <a:cs typeface="Calibri" pitchFamily="34" charset="0"/>
              </a:rPr>
              <a:t> 50% </a:t>
            </a:r>
            <a:r>
              <a:rPr lang="en-US" sz="2800" dirty="0" err="1">
                <a:solidFill>
                  <a:srgbClr val="002060"/>
                </a:solidFill>
                <a:latin typeface="Calibri" pitchFamily="34" charset="0"/>
                <a:cs typeface="Calibri" pitchFamily="34" charset="0"/>
              </a:rPr>
              <a:t>đồng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thời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để</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lại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nhiều</a:t>
            </a:r>
            <a:r>
              <a:rPr lang="en-US" sz="2800" dirty="0">
                <a:solidFill>
                  <a:srgbClr val="002060"/>
                </a:solidFill>
                <a:latin typeface="Calibri" pitchFamily="34" charset="0"/>
                <a:cs typeface="Calibri" pitchFamily="34" charset="0"/>
              </a:rPr>
              <a:t> di </a:t>
            </a:r>
            <a:r>
              <a:rPr lang="en-US" sz="2800" dirty="0" err="1">
                <a:solidFill>
                  <a:srgbClr val="002060"/>
                </a:solidFill>
                <a:latin typeface="Calibri" pitchFamily="34" charset="0"/>
                <a:cs typeface="Calibri" pitchFamily="34" charset="0"/>
              </a:rPr>
              <a:t>chứng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sau</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điều</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trị</a:t>
            </a:r>
            <a:r>
              <a:rPr lang="en-US" sz="2800" dirty="0">
                <a:solidFill>
                  <a:srgbClr val="002060"/>
                </a:solidFill>
                <a:latin typeface="Calibri" pitchFamily="34" charset="0"/>
                <a:cs typeface="Calibri" pitchFamily="34" charset="0"/>
              </a:rPr>
              <a:t>.</a:t>
            </a:r>
            <a:endParaRPr lang="vi-VN" sz="28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407845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86700" cy="549275"/>
          </a:xfrm>
        </p:spPr>
        <p:txBody>
          <a:bodyPr>
            <a:noAutofit/>
          </a:bodyPr>
          <a:lstStyle/>
          <a:p>
            <a:pPr algn="ctr" eaLnBrk="1" hangingPunct="1">
              <a:defRPr/>
            </a:pPr>
            <a:r>
              <a:rPr lang="vi-VN" sz="3200" b="1" dirty="0">
                <a:solidFill>
                  <a:srgbClr val="FF0000"/>
                </a:solidFill>
                <a:latin typeface="Calibri" pitchFamily="34" charset="0"/>
                <a:cs typeface="Calibri" pitchFamily="34" charset="0"/>
              </a:rPr>
              <a:t>Bệnh do nấm </a:t>
            </a:r>
            <a:r>
              <a:rPr lang="vi-VN" sz="3200" b="1" i="1" dirty="0">
                <a:solidFill>
                  <a:srgbClr val="FF0000"/>
                </a:solidFill>
                <a:latin typeface="Calibri" pitchFamily="34" charset="0"/>
                <a:cs typeface="Calibri" pitchFamily="34" charset="0"/>
              </a:rPr>
              <a:t>Cryptoccocus</a:t>
            </a:r>
            <a:endParaRPr lang="en-US" sz="3200" b="1" i="1" dirty="0">
              <a:solidFill>
                <a:srgbClr val="FF0000"/>
              </a:solidFill>
              <a:latin typeface="Calibri" pitchFamily="34" charset="0"/>
              <a:cs typeface="Calibri" pitchFamily="34" charset="0"/>
            </a:endParaRPr>
          </a:p>
        </p:txBody>
      </p:sp>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2500313"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76700"/>
            <a:ext cx="2433638"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Content Placeholder 4"/>
          <p:cNvPicPr>
            <a:picLocks noChangeAspect="1"/>
          </p:cNvPicPr>
          <p:nvPr/>
        </p:nvPicPr>
        <p:blipFill rotWithShape="1">
          <a:blip r:embed="rId5" cstate="print"/>
          <a:srcRect t="8442" b="-8442"/>
          <a:stretch/>
        </p:blipFill>
        <p:spPr>
          <a:xfrm>
            <a:off x="5105400" y="1676400"/>
            <a:ext cx="3125338" cy="4184389"/>
          </a:xfrm>
          <a:prstGeom prst="roundRect">
            <a:avLst>
              <a:gd name="adj" fmla="val 16667"/>
            </a:avLst>
          </a:prstGeom>
          <a:scene3d>
            <a:camera prst="orthographicFront"/>
            <a:lightRig rig="contrasting" dir="t">
              <a:rot lat="0" lon="0" rev="4200000"/>
            </a:lightRig>
          </a:scene3d>
          <a:sp3d prstMaterial="plastic">
            <a:contourClr>
              <a:srgbClr val="969696"/>
            </a:contourClr>
          </a:sp3d>
        </p:spPr>
      </p:pic>
      <p:sp>
        <p:nvSpPr>
          <p:cNvPr id="55303" name="TextBox 18"/>
          <p:cNvSpPr txBox="1">
            <a:spLocks noChangeArrowheads="1"/>
          </p:cNvSpPr>
          <p:nvPr/>
        </p:nvSpPr>
        <p:spPr bwMode="auto">
          <a:xfrm>
            <a:off x="533400" y="3048000"/>
            <a:ext cx="2819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400">
                <a:solidFill>
                  <a:schemeClr val="tx1"/>
                </a:solidFill>
                <a:latin typeface="Arial" pitchFamily="34" charset="0"/>
              </a:defRPr>
            </a:lvl5pPr>
            <a:lvl6pPr marL="2514600" indent="-228600" eaLnBrk="0" fontAlgn="base" hangingPunct="0">
              <a:spcAft>
                <a:spcPct val="0"/>
              </a:spcAft>
              <a:buSzPct val="100000"/>
              <a:defRPr sz="1400">
                <a:solidFill>
                  <a:schemeClr val="tx1"/>
                </a:solidFill>
                <a:latin typeface="Arial" pitchFamily="34" charset="0"/>
              </a:defRPr>
            </a:lvl6pPr>
            <a:lvl7pPr marL="2971800" indent="-228600" eaLnBrk="0" fontAlgn="base" hangingPunct="0">
              <a:spcAft>
                <a:spcPct val="0"/>
              </a:spcAft>
              <a:buSzPct val="100000"/>
              <a:defRPr sz="1400">
                <a:solidFill>
                  <a:schemeClr val="tx1"/>
                </a:solidFill>
                <a:latin typeface="Arial" pitchFamily="34" charset="0"/>
              </a:defRPr>
            </a:lvl7pPr>
            <a:lvl8pPr marL="3429000" indent="-228600" eaLnBrk="0" fontAlgn="base" hangingPunct="0">
              <a:spcAft>
                <a:spcPct val="0"/>
              </a:spcAft>
              <a:buSzPct val="100000"/>
              <a:defRPr sz="1400">
                <a:solidFill>
                  <a:schemeClr val="tx1"/>
                </a:solidFill>
                <a:latin typeface="Arial" pitchFamily="34" charset="0"/>
              </a:defRPr>
            </a:lvl8pPr>
            <a:lvl9pPr marL="3886200" indent="-228600" eaLnBrk="0" fontAlgn="base" hangingPunct="0">
              <a:spcAft>
                <a:spcPct val="0"/>
              </a:spcAft>
              <a:buSzPct val="100000"/>
              <a:defRPr sz="1400">
                <a:solidFill>
                  <a:schemeClr val="tx1"/>
                </a:solidFill>
                <a:latin typeface="Arial" pitchFamily="34" charset="0"/>
              </a:defRPr>
            </a:lvl9pPr>
          </a:lstStyle>
          <a:p>
            <a:pPr eaLnBrk="1" hangingPunct="1">
              <a:buFont typeface="Arial" pitchFamily="34" charset="0"/>
              <a:buNone/>
            </a:pPr>
            <a:r>
              <a:rPr lang="vi-VN" altLang="en-US" sz="1400" b="1">
                <a:latin typeface="Calibri" pitchFamily="34" charset="0"/>
                <a:cs typeface="Calibri" pitchFamily="34" charset="0"/>
              </a:rPr>
              <a:t>Phương pháp nhuộm mực tàu</a:t>
            </a:r>
            <a:endParaRPr lang="en-US" altLang="en-US" sz="1400" b="1">
              <a:latin typeface="Calibri" pitchFamily="34" charset="0"/>
              <a:cs typeface="Calibri" pitchFamily="34" charset="0"/>
            </a:endParaRPr>
          </a:p>
        </p:txBody>
      </p:sp>
      <p:sp>
        <p:nvSpPr>
          <p:cNvPr id="55304" name="TextBox 19"/>
          <p:cNvSpPr txBox="1">
            <a:spLocks noChangeArrowheads="1"/>
          </p:cNvSpPr>
          <p:nvPr/>
        </p:nvSpPr>
        <p:spPr bwMode="auto">
          <a:xfrm>
            <a:off x="1752600" y="5689600"/>
            <a:ext cx="2819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400">
                <a:solidFill>
                  <a:schemeClr val="tx1"/>
                </a:solidFill>
                <a:latin typeface="Arial" pitchFamily="34" charset="0"/>
              </a:defRPr>
            </a:lvl5pPr>
            <a:lvl6pPr marL="2514600" indent="-228600" eaLnBrk="0" fontAlgn="base" hangingPunct="0">
              <a:spcAft>
                <a:spcPct val="0"/>
              </a:spcAft>
              <a:buSzPct val="100000"/>
              <a:defRPr sz="1400">
                <a:solidFill>
                  <a:schemeClr val="tx1"/>
                </a:solidFill>
                <a:latin typeface="Arial" pitchFamily="34" charset="0"/>
              </a:defRPr>
            </a:lvl6pPr>
            <a:lvl7pPr marL="2971800" indent="-228600" eaLnBrk="0" fontAlgn="base" hangingPunct="0">
              <a:spcAft>
                <a:spcPct val="0"/>
              </a:spcAft>
              <a:buSzPct val="100000"/>
              <a:defRPr sz="1400">
                <a:solidFill>
                  <a:schemeClr val="tx1"/>
                </a:solidFill>
                <a:latin typeface="Arial" pitchFamily="34" charset="0"/>
              </a:defRPr>
            </a:lvl7pPr>
            <a:lvl8pPr marL="3429000" indent="-228600" eaLnBrk="0" fontAlgn="base" hangingPunct="0">
              <a:spcAft>
                <a:spcPct val="0"/>
              </a:spcAft>
              <a:buSzPct val="100000"/>
              <a:defRPr sz="1400">
                <a:solidFill>
                  <a:schemeClr val="tx1"/>
                </a:solidFill>
                <a:latin typeface="Arial" pitchFamily="34" charset="0"/>
              </a:defRPr>
            </a:lvl8pPr>
            <a:lvl9pPr marL="3886200" indent="-228600" eaLnBrk="0" fontAlgn="base" hangingPunct="0">
              <a:spcAft>
                <a:spcPct val="0"/>
              </a:spcAft>
              <a:buSzPct val="100000"/>
              <a:defRPr sz="1400">
                <a:solidFill>
                  <a:schemeClr val="tx1"/>
                </a:solidFill>
                <a:latin typeface="Arial" pitchFamily="34" charset="0"/>
              </a:defRPr>
            </a:lvl9pPr>
          </a:lstStyle>
          <a:p>
            <a:pPr algn="ctr" eaLnBrk="1" hangingPunct="1">
              <a:buFont typeface="Arial" pitchFamily="34" charset="0"/>
              <a:buNone/>
            </a:pPr>
            <a:r>
              <a:rPr lang="vi-VN" altLang="en-US" sz="1400" b="1">
                <a:latin typeface="Calibri" pitchFamily="34" charset="0"/>
                <a:cs typeface="Calibri" pitchFamily="34" charset="0"/>
              </a:rPr>
              <a:t>Phương pháp nuôi cấy</a:t>
            </a:r>
            <a:endParaRPr lang="en-US" altLang="en-US" sz="1400" b="1">
              <a:latin typeface="Calibri" pitchFamily="34" charset="0"/>
              <a:cs typeface="Calibri" pitchFamily="34" charset="0"/>
            </a:endParaRPr>
          </a:p>
        </p:txBody>
      </p:sp>
      <p:sp>
        <p:nvSpPr>
          <p:cNvPr id="55305" name="TextBox 20"/>
          <p:cNvSpPr txBox="1">
            <a:spLocks noChangeArrowheads="1"/>
          </p:cNvSpPr>
          <p:nvPr/>
        </p:nvSpPr>
        <p:spPr bwMode="auto">
          <a:xfrm>
            <a:off x="5867400" y="5384800"/>
            <a:ext cx="289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400">
                <a:solidFill>
                  <a:schemeClr val="tx1"/>
                </a:solidFill>
                <a:latin typeface="Arial" pitchFamily="34" charset="0"/>
              </a:defRPr>
            </a:lvl5pPr>
            <a:lvl6pPr marL="2514600" indent="-228600" eaLnBrk="0" fontAlgn="base" hangingPunct="0">
              <a:spcAft>
                <a:spcPct val="0"/>
              </a:spcAft>
              <a:buSzPct val="100000"/>
              <a:defRPr sz="1400">
                <a:solidFill>
                  <a:schemeClr val="tx1"/>
                </a:solidFill>
                <a:latin typeface="Arial" pitchFamily="34" charset="0"/>
              </a:defRPr>
            </a:lvl6pPr>
            <a:lvl7pPr marL="2971800" indent="-228600" eaLnBrk="0" fontAlgn="base" hangingPunct="0">
              <a:spcAft>
                <a:spcPct val="0"/>
              </a:spcAft>
              <a:buSzPct val="100000"/>
              <a:defRPr sz="1400">
                <a:solidFill>
                  <a:schemeClr val="tx1"/>
                </a:solidFill>
                <a:latin typeface="Arial" pitchFamily="34" charset="0"/>
              </a:defRPr>
            </a:lvl7pPr>
            <a:lvl8pPr marL="3429000" indent="-228600" eaLnBrk="0" fontAlgn="base" hangingPunct="0">
              <a:spcAft>
                <a:spcPct val="0"/>
              </a:spcAft>
              <a:buSzPct val="100000"/>
              <a:defRPr sz="1400">
                <a:solidFill>
                  <a:schemeClr val="tx1"/>
                </a:solidFill>
                <a:latin typeface="Arial" pitchFamily="34" charset="0"/>
              </a:defRPr>
            </a:lvl8pPr>
            <a:lvl9pPr marL="3886200" indent="-228600" eaLnBrk="0" fontAlgn="base" hangingPunct="0">
              <a:spcAft>
                <a:spcPct val="0"/>
              </a:spcAft>
              <a:buSzPct val="100000"/>
              <a:defRPr sz="1400">
                <a:solidFill>
                  <a:schemeClr val="tx1"/>
                </a:solidFill>
                <a:latin typeface="Arial" pitchFamily="34" charset="0"/>
              </a:defRPr>
            </a:lvl9pPr>
          </a:lstStyle>
          <a:p>
            <a:pPr eaLnBrk="1" hangingPunct="1">
              <a:buFont typeface="Arial" pitchFamily="34" charset="0"/>
              <a:buNone/>
            </a:pPr>
            <a:r>
              <a:rPr lang="vi-VN" altLang="en-US" sz="1400" b="1">
                <a:latin typeface="Calibri" pitchFamily="34" charset="0"/>
                <a:cs typeface="Calibri" pitchFamily="34" charset="0"/>
              </a:rPr>
              <a:t>Phương pháp xét nghiệm CrAg</a:t>
            </a:r>
            <a:endParaRPr lang="en-US" altLang="en-US" sz="1400" b="1">
              <a:latin typeface="Calibri" pitchFamily="34" charset="0"/>
              <a:cs typeface="Calibri" pitchFamily="34" charset="0"/>
            </a:endParaRPr>
          </a:p>
        </p:txBody>
      </p:sp>
      <p:sp>
        <p:nvSpPr>
          <p:cNvPr id="55306" name="Rectangle 21"/>
          <p:cNvSpPr>
            <a:spLocks noChangeArrowheads="1"/>
          </p:cNvSpPr>
          <p:nvPr/>
        </p:nvSpPr>
        <p:spPr bwMode="auto">
          <a:xfrm>
            <a:off x="0" y="5994400"/>
            <a:ext cx="9144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vi-VN" altLang="en-US" sz="800">
                <a:latin typeface="Calibri" pitchFamily="34" charset="0"/>
                <a:cs typeface="Calibri" pitchFamily="34" charset="0"/>
              </a:rPr>
              <a:t>Photos are from s</a:t>
            </a:r>
            <a:r>
              <a:rPr lang="en-US" altLang="en-US" sz="800">
                <a:latin typeface="Calibri" pitchFamily="34" charset="0"/>
                <a:cs typeface="Calibri" pitchFamily="34" charset="0"/>
              </a:rPr>
              <a:t>lide courtesy of Dr. Julia Harris, Mycotic Diseases Branch, Centers for Disease Control and Prevention (CDC), US</a:t>
            </a:r>
          </a:p>
        </p:txBody>
      </p:sp>
      <p:sp>
        <p:nvSpPr>
          <p:cNvPr id="553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400">
                <a:solidFill>
                  <a:schemeClr val="tx1"/>
                </a:solidFill>
                <a:latin typeface="Arial" pitchFamily="34" charset="0"/>
              </a:defRPr>
            </a:lvl5pPr>
            <a:lvl6pPr marL="2514600" indent="-228600" eaLnBrk="0" fontAlgn="base" hangingPunct="0">
              <a:spcAft>
                <a:spcPct val="0"/>
              </a:spcAft>
              <a:buSzPct val="100000"/>
              <a:defRPr sz="1400">
                <a:solidFill>
                  <a:schemeClr val="tx1"/>
                </a:solidFill>
                <a:latin typeface="Arial" pitchFamily="34" charset="0"/>
              </a:defRPr>
            </a:lvl6pPr>
            <a:lvl7pPr marL="2971800" indent="-228600" eaLnBrk="0" fontAlgn="base" hangingPunct="0">
              <a:spcAft>
                <a:spcPct val="0"/>
              </a:spcAft>
              <a:buSzPct val="100000"/>
              <a:defRPr sz="1400">
                <a:solidFill>
                  <a:schemeClr val="tx1"/>
                </a:solidFill>
                <a:latin typeface="Arial" pitchFamily="34" charset="0"/>
              </a:defRPr>
            </a:lvl7pPr>
            <a:lvl8pPr marL="3429000" indent="-228600" eaLnBrk="0" fontAlgn="base" hangingPunct="0">
              <a:spcAft>
                <a:spcPct val="0"/>
              </a:spcAft>
              <a:buSzPct val="100000"/>
              <a:defRPr sz="1400">
                <a:solidFill>
                  <a:schemeClr val="tx1"/>
                </a:solidFill>
                <a:latin typeface="Arial" pitchFamily="34" charset="0"/>
              </a:defRPr>
            </a:lvl8pPr>
            <a:lvl9pPr marL="3886200" indent="-228600" eaLnBrk="0" fontAlgn="base" hangingPunct="0">
              <a:spcAft>
                <a:spcPct val="0"/>
              </a:spcAft>
              <a:buSzPct val="100000"/>
              <a:defRPr sz="1400">
                <a:solidFill>
                  <a:schemeClr val="tx1"/>
                </a:solidFill>
                <a:latin typeface="Arial" pitchFamily="34" charset="0"/>
              </a:defRPr>
            </a:lvl9pPr>
          </a:lstStyle>
          <a:p>
            <a:fld id="{D4E44E8E-4923-462C-B9CE-7CE934CB3CA1}" type="slidenum">
              <a:rPr lang="en-US" altLang="en-US" sz="1400">
                <a:solidFill>
                  <a:srgbClr val="FFFFFF"/>
                </a:solidFill>
                <a:latin typeface="VnTimes" pitchFamily="2" charset="0"/>
              </a:rPr>
              <a:pPr/>
              <a:t>20</a:t>
            </a:fld>
            <a:endParaRPr lang="en-US" altLang="en-US" sz="1400">
              <a:solidFill>
                <a:srgbClr val="FFFFFF"/>
              </a:solidFill>
              <a:latin typeface="VnTimes" pitchFamily="2" charset="0"/>
            </a:endParaRPr>
          </a:p>
        </p:txBody>
      </p:sp>
    </p:spTree>
    <p:extLst>
      <p:ext uri="{BB962C8B-B14F-4D97-AF65-F5344CB8AC3E}">
        <p14:creationId xmlns:p14="http://schemas.microsoft.com/office/powerpoint/2010/main" val="3898879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142488"/>
            <a:ext cx="44672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2400"/>
            <a:ext cx="433135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953000" y="1227522"/>
            <a:ext cx="2743200" cy="461665"/>
          </a:xfrm>
          <a:prstGeom prst="rect">
            <a:avLst/>
          </a:prstGeom>
          <a:noFill/>
        </p:spPr>
        <p:txBody>
          <a:bodyPr wrap="square" rtlCol="0">
            <a:spAutoFit/>
          </a:bodyPr>
          <a:lstStyle/>
          <a:p>
            <a:pPr algn="ctr"/>
            <a:r>
              <a:rPr lang="en-US" sz="2400" b="1" dirty="0" err="1">
                <a:solidFill>
                  <a:srgbClr val="002060"/>
                </a:solidFill>
              </a:rPr>
              <a:t>Nấm</a:t>
            </a:r>
            <a:r>
              <a:rPr lang="en-US" sz="2400" b="1" dirty="0">
                <a:solidFill>
                  <a:srgbClr val="002060"/>
                </a:solidFill>
              </a:rPr>
              <a:t> </a:t>
            </a:r>
            <a:r>
              <a:rPr lang="en-US" sz="2400" b="1" dirty="0" err="1">
                <a:solidFill>
                  <a:srgbClr val="002060"/>
                </a:solidFill>
              </a:rPr>
              <a:t>miệng</a:t>
            </a:r>
            <a:endParaRPr lang="en-US" sz="2400" b="1" dirty="0">
              <a:solidFill>
                <a:srgbClr val="002060"/>
              </a:solidFill>
            </a:endParaRPr>
          </a:p>
        </p:txBody>
      </p:sp>
      <p:sp>
        <p:nvSpPr>
          <p:cNvPr id="7" name="TextBox 6"/>
          <p:cNvSpPr txBox="1"/>
          <p:nvPr/>
        </p:nvSpPr>
        <p:spPr>
          <a:xfrm>
            <a:off x="1143000" y="4513235"/>
            <a:ext cx="2743200" cy="461665"/>
          </a:xfrm>
          <a:prstGeom prst="rect">
            <a:avLst/>
          </a:prstGeom>
          <a:noFill/>
        </p:spPr>
        <p:txBody>
          <a:bodyPr wrap="square" rtlCol="0">
            <a:spAutoFit/>
          </a:bodyPr>
          <a:lstStyle/>
          <a:p>
            <a:pPr algn="ctr"/>
            <a:r>
              <a:rPr lang="en-US" sz="2400" b="1" dirty="0" err="1">
                <a:solidFill>
                  <a:srgbClr val="002060"/>
                </a:solidFill>
              </a:rPr>
              <a:t>Bạch</a:t>
            </a:r>
            <a:r>
              <a:rPr lang="en-US" sz="2400" b="1" dirty="0">
                <a:solidFill>
                  <a:srgbClr val="002060"/>
                </a:solidFill>
              </a:rPr>
              <a:t> </a:t>
            </a:r>
            <a:r>
              <a:rPr lang="en-US" sz="2400" b="1" dirty="0" err="1">
                <a:solidFill>
                  <a:srgbClr val="002060"/>
                </a:solidFill>
              </a:rPr>
              <a:t>sản</a:t>
            </a:r>
            <a:r>
              <a:rPr lang="en-US" sz="2400" b="1" dirty="0">
                <a:solidFill>
                  <a:srgbClr val="002060"/>
                </a:solidFill>
              </a:rPr>
              <a:t> </a:t>
            </a:r>
            <a:r>
              <a:rPr lang="en-US" sz="2400" b="1" dirty="0" err="1">
                <a:solidFill>
                  <a:srgbClr val="002060"/>
                </a:solidFill>
              </a:rPr>
              <a:t>dạng</a:t>
            </a:r>
            <a:r>
              <a:rPr lang="en-US" sz="2400" b="1" dirty="0">
                <a:solidFill>
                  <a:srgbClr val="002060"/>
                </a:solidFill>
              </a:rPr>
              <a:t> </a:t>
            </a:r>
            <a:r>
              <a:rPr lang="en-US" sz="2400" b="1" dirty="0" err="1">
                <a:solidFill>
                  <a:srgbClr val="002060"/>
                </a:solidFill>
              </a:rPr>
              <a:t>lông</a:t>
            </a:r>
            <a:endParaRPr lang="en-US" sz="2400" b="1" dirty="0">
              <a:solidFill>
                <a:srgbClr val="002060"/>
              </a:solidFill>
            </a:endParaRPr>
          </a:p>
        </p:txBody>
      </p:sp>
    </p:spTree>
    <p:extLst>
      <p:ext uri="{BB962C8B-B14F-4D97-AF65-F5344CB8AC3E}">
        <p14:creationId xmlns:p14="http://schemas.microsoft.com/office/powerpoint/2010/main" val="346113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28650" y="365125"/>
            <a:ext cx="7886700" cy="701675"/>
          </a:xfrm>
        </p:spPr>
        <p:txBody>
          <a:bodyPr/>
          <a:lstStyle/>
          <a:p>
            <a:pPr algn="ctr" eaLnBrk="1" hangingPunct="1">
              <a:defRPr/>
            </a:pPr>
            <a:r>
              <a:rPr lang="vi-VN" sz="3200" b="1" dirty="0">
                <a:solidFill>
                  <a:srgbClr val="FF0000"/>
                </a:solidFill>
                <a:latin typeface="Calibri" pitchFamily="34" charset="0"/>
                <a:cs typeface="Calibri" pitchFamily="34" charset="0"/>
              </a:rPr>
              <a:t>Bệnh do nấm </a:t>
            </a:r>
            <a:r>
              <a:rPr lang="vi-VN" sz="3200" b="1" i="1" dirty="0">
                <a:solidFill>
                  <a:srgbClr val="FF0000"/>
                </a:solidFill>
                <a:latin typeface="Calibri" pitchFamily="34" charset="0"/>
                <a:cs typeface="Calibri" pitchFamily="34" charset="0"/>
              </a:rPr>
              <a:t>Cryptoccocus</a:t>
            </a:r>
            <a:endParaRPr lang="en-US" sz="3200" b="1" i="1" dirty="0">
              <a:solidFill>
                <a:srgbClr val="FF0000"/>
              </a:solidFill>
              <a:latin typeface="Calibri" pitchFamily="34" charset="0"/>
              <a:cs typeface="Calibri" pitchFamily="34" charset="0"/>
            </a:endParaRPr>
          </a:p>
        </p:txBody>
      </p:sp>
      <p:graphicFrame>
        <p:nvGraphicFramePr>
          <p:cNvPr id="4" name="Content Placeholder 3"/>
          <p:cNvGraphicFramePr>
            <a:graphicFrameLocks noGrp="1"/>
          </p:cNvGraphicFramePr>
          <p:nvPr>
            <p:ph idx="1"/>
          </p:nvPr>
        </p:nvGraphicFramePr>
        <p:xfrm>
          <a:off x="395288" y="1196975"/>
          <a:ext cx="8291512" cy="4929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73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000">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sz="1600">
                <a:solidFill>
                  <a:schemeClr val="tx1"/>
                </a:solidFill>
                <a:latin typeface="Arial" pitchFamily="34" charset="0"/>
              </a:defRPr>
            </a:lvl4pPr>
            <a:lvl5pPr marL="2057400" indent="-228600">
              <a:defRPr sz="1400">
                <a:solidFill>
                  <a:schemeClr val="tx1"/>
                </a:solidFill>
                <a:latin typeface="Arial" pitchFamily="34" charset="0"/>
              </a:defRPr>
            </a:lvl5pPr>
            <a:lvl6pPr marL="2514600" indent="-228600" eaLnBrk="0" fontAlgn="base" hangingPunct="0">
              <a:spcAft>
                <a:spcPct val="0"/>
              </a:spcAft>
              <a:buSzPct val="100000"/>
              <a:defRPr sz="1400">
                <a:solidFill>
                  <a:schemeClr val="tx1"/>
                </a:solidFill>
                <a:latin typeface="Arial" pitchFamily="34" charset="0"/>
              </a:defRPr>
            </a:lvl6pPr>
            <a:lvl7pPr marL="2971800" indent="-228600" eaLnBrk="0" fontAlgn="base" hangingPunct="0">
              <a:spcAft>
                <a:spcPct val="0"/>
              </a:spcAft>
              <a:buSzPct val="100000"/>
              <a:defRPr sz="1400">
                <a:solidFill>
                  <a:schemeClr val="tx1"/>
                </a:solidFill>
                <a:latin typeface="Arial" pitchFamily="34" charset="0"/>
              </a:defRPr>
            </a:lvl7pPr>
            <a:lvl8pPr marL="3429000" indent="-228600" eaLnBrk="0" fontAlgn="base" hangingPunct="0">
              <a:spcAft>
                <a:spcPct val="0"/>
              </a:spcAft>
              <a:buSzPct val="100000"/>
              <a:defRPr sz="1400">
                <a:solidFill>
                  <a:schemeClr val="tx1"/>
                </a:solidFill>
                <a:latin typeface="Arial" pitchFamily="34" charset="0"/>
              </a:defRPr>
            </a:lvl8pPr>
            <a:lvl9pPr marL="3886200" indent="-228600" eaLnBrk="0" fontAlgn="base" hangingPunct="0">
              <a:spcAft>
                <a:spcPct val="0"/>
              </a:spcAft>
              <a:buSzPct val="100000"/>
              <a:defRPr sz="1400">
                <a:solidFill>
                  <a:schemeClr val="tx1"/>
                </a:solidFill>
                <a:latin typeface="Arial" pitchFamily="34" charset="0"/>
              </a:defRPr>
            </a:lvl9pPr>
          </a:lstStyle>
          <a:p>
            <a:fld id="{291E15AF-2B01-4231-BD65-85FD5F8F8864}" type="slidenum">
              <a:rPr lang="en-US" altLang="en-US" sz="1400">
                <a:solidFill>
                  <a:srgbClr val="FFFFFF"/>
                </a:solidFill>
                <a:latin typeface="VnTimes" pitchFamily="2" charset="0"/>
              </a:rPr>
              <a:pPr/>
              <a:t>22</a:t>
            </a:fld>
            <a:endParaRPr lang="en-US" altLang="en-US" sz="1400">
              <a:solidFill>
                <a:srgbClr val="FFFFFF"/>
              </a:solidFill>
              <a:latin typeface="VnTimes" pitchFamily="2" charset="0"/>
            </a:endParaRPr>
          </a:p>
        </p:txBody>
      </p:sp>
    </p:spTree>
    <p:extLst>
      <p:ext uri="{BB962C8B-B14F-4D97-AF65-F5344CB8AC3E}">
        <p14:creationId xmlns:p14="http://schemas.microsoft.com/office/powerpoint/2010/main" val="219497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lvl="0" algn="just" hangingPunct="0"/>
            <a:r>
              <a:rPr lang="en-US" sz="2800" dirty="0">
                <a:solidFill>
                  <a:srgbClr val="002060"/>
                </a:solidFill>
              </a:rPr>
              <a:t>DNT: Protein </a:t>
            </a:r>
            <a:r>
              <a:rPr lang="en-US" sz="2800" dirty="0" err="1">
                <a:solidFill>
                  <a:srgbClr val="002060"/>
                </a:solidFill>
              </a:rPr>
              <a:t>tăng</a:t>
            </a:r>
            <a:r>
              <a:rPr lang="en-US" sz="2800" dirty="0">
                <a:solidFill>
                  <a:srgbClr val="002060"/>
                </a:solidFill>
              </a:rPr>
              <a:t>, Glucose DNT/</a:t>
            </a:r>
            <a:r>
              <a:rPr lang="en-US" sz="2800" dirty="0" err="1">
                <a:solidFill>
                  <a:srgbClr val="002060"/>
                </a:solidFill>
              </a:rPr>
              <a:t>máu</a:t>
            </a:r>
            <a:r>
              <a:rPr lang="en-US" sz="2800" dirty="0">
                <a:solidFill>
                  <a:srgbClr val="002060"/>
                </a:solidFill>
              </a:rPr>
              <a:t>  &lt;1/2, lactate </a:t>
            </a:r>
            <a:r>
              <a:rPr lang="en-US" sz="2800" dirty="0" err="1">
                <a:solidFill>
                  <a:srgbClr val="002060"/>
                </a:solidFill>
              </a:rPr>
              <a:t>tăng</a:t>
            </a:r>
            <a:r>
              <a:rPr lang="en-US" sz="2800" dirty="0">
                <a:solidFill>
                  <a:srgbClr val="002060"/>
                </a:solidFill>
              </a:rPr>
              <a:t>, </a:t>
            </a:r>
            <a:r>
              <a:rPr lang="en-US" sz="2800" dirty="0" err="1">
                <a:solidFill>
                  <a:srgbClr val="002060"/>
                </a:solidFill>
              </a:rPr>
              <a:t>soi</a:t>
            </a:r>
            <a:r>
              <a:rPr lang="en-US" sz="2800" dirty="0">
                <a:solidFill>
                  <a:srgbClr val="002060"/>
                </a:solidFill>
              </a:rPr>
              <a:t> DNT: </a:t>
            </a:r>
            <a:r>
              <a:rPr lang="en-US" sz="2800" dirty="0" err="1">
                <a:solidFill>
                  <a:srgbClr val="002060"/>
                </a:solidFill>
              </a:rPr>
              <a:t>nấm</a:t>
            </a:r>
            <a:r>
              <a:rPr lang="en-US" sz="2800" dirty="0">
                <a:solidFill>
                  <a:srgbClr val="002060"/>
                </a:solidFill>
              </a:rPr>
              <a:t> </a:t>
            </a:r>
            <a:r>
              <a:rPr lang="en-US" sz="2800" dirty="0" err="1">
                <a:solidFill>
                  <a:srgbClr val="002060"/>
                </a:solidFill>
              </a:rPr>
              <a:t>hạt</a:t>
            </a:r>
            <a:r>
              <a:rPr lang="en-US" sz="2800" dirty="0">
                <a:solidFill>
                  <a:srgbClr val="002060"/>
                </a:solidFill>
              </a:rPr>
              <a:t> men, </a:t>
            </a:r>
            <a:r>
              <a:rPr lang="en-US" sz="2800" dirty="0" err="1">
                <a:solidFill>
                  <a:srgbClr val="002060"/>
                </a:solidFill>
              </a:rPr>
              <a:t>vách</a:t>
            </a:r>
            <a:r>
              <a:rPr lang="en-US" sz="2800" dirty="0">
                <a:solidFill>
                  <a:srgbClr val="002060"/>
                </a:solidFill>
              </a:rPr>
              <a:t> </a:t>
            </a:r>
            <a:r>
              <a:rPr lang="en-US" sz="2800" dirty="0" err="1">
                <a:solidFill>
                  <a:srgbClr val="002060"/>
                </a:solidFill>
              </a:rPr>
              <a:t>dầy</a:t>
            </a:r>
            <a:r>
              <a:rPr lang="en-US" sz="2800" dirty="0">
                <a:solidFill>
                  <a:srgbClr val="002060"/>
                </a:solidFill>
              </a:rPr>
              <a:t> </a:t>
            </a:r>
            <a:r>
              <a:rPr lang="en-US" sz="2800" dirty="0" err="1">
                <a:solidFill>
                  <a:srgbClr val="002060"/>
                </a:solidFill>
              </a:rPr>
              <a:t>chiết</a:t>
            </a:r>
            <a:r>
              <a:rPr lang="en-US" sz="2800" dirty="0">
                <a:solidFill>
                  <a:srgbClr val="002060"/>
                </a:solidFill>
              </a:rPr>
              <a:t> </a:t>
            </a:r>
            <a:r>
              <a:rPr lang="en-US" sz="2800" dirty="0" err="1">
                <a:solidFill>
                  <a:srgbClr val="002060"/>
                </a:solidFill>
              </a:rPr>
              <a:t>quang</a:t>
            </a:r>
            <a:r>
              <a:rPr lang="en-US" sz="2800" dirty="0">
                <a:solidFill>
                  <a:srgbClr val="002060"/>
                </a:solidFill>
              </a:rPr>
              <a:t> </a:t>
            </a:r>
          </a:p>
          <a:p>
            <a:pPr marL="0" lvl="0" indent="0" algn="just" hangingPunct="0">
              <a:buNone/>
            </a:pPr>
            <a:r>
              <a:rPr lang="en-US" sz="2800" dirty="0">
                <a:solidFill>
                  <a:srgbClr val="002060"/>
                </a:solidFill>
                <a:sym typeface="Wingdings"/>
              </a:rPr>
              <a:t></a:t>
            </a:r>
            <a:r>
              <a:rPr lang="en-US" sz="2800" dirty="0">
                <a:solidFill>
                  <a:srgbClr val="002060"/>
                </a:solidFill>
              </a:rPr>
              <a:t> VMN </a:t>
            </a:r>
            <a:r>
              <a:rPr lang="en-US" sz="2800" dirty="0" err="1">
                <a:solidFill>
                  <a:srgbClr val="002060"/>
                </a:solidFill>
              </a:rPr>
              <a:t>nấm</a:t>
            </a:r>
            <a:r>
              <a:rPr lang="en-US" sz="2800" dirty="0">
                <a:solidFill>
                  <a:srgbClr val="002060"/>
                </a:solidFill>
              </a:rPr>
              <a:t> </a:t>
            </a:r>
            <a:r>
              <a:rPr lang="en-US" sz="2800" i="1" dirty="0" err="1">
                <a:solidFill>
                  <a:srgbClr val="002060"/>
                </a:solidFill>
              </a:rPr>
              <a:t>C.neoformans</a:t>
            </a:r>
            <a:r>
              <a:rPr lang="en-US" sz="2800" i="1" dirty="0">
                <a:solidFill>
                  <a:srgbClr val="002060"/>
                </a:solidFill>
              </a:rPr>
              <a:t>.</a:t>
            </a:r>
            <a:endParaRPr lang="en-US" sz="2800" dirty="0">
              <a:solidFill>
                <a:srgbClr val="002060"/>
              </a:solidFill>
            </a:endParaRPr>
          </a:p>
          <a:p>
            <a:pPr lvl="0" algn="just" hangingPunct="0"/>
            <a:r>
              <a:rPr lang="en-US" sz="2800" dirty="0" err="1">
                <a:solidFill>
                  <a:srgbClr val="002060"/>
                </a:solidFill>
              </a:rPr>
              <a:t>Phết</a:t>
            </a:r>
            <a:r>
              <a:rPr lang="en-US" sz="2800" dirty="0">
                <a:solidFill>
                  <a:srgbClr val="002060"/>
                </a:solidFill>
              </a:rPr>
              <a:t> </a:t>
            </a:r>
            <a:r>
              <a:rPr lang="en-US" sz="2800" dirty="0" err="1">
                <a:solidFill>
                  <a:srgbClr val="002060"/>
                </a:solidFill>
              </a:rPr>
              <a:t>họng</a:t>
            </a:r>
            <a:r>
              <a:rPr lang="en-US" sz="2800" dirty="0">
                <a:solidFill>
                  <a:srgbClr val="002060"/>
                </a:solidFill>
              </a:rPr>
              <a:t>: </a:t>
            </a:r>
            <a:r>
              <a:rPr lang="en-US" sz="2800" dirty="0" err="1">
                <a:solidFill>
                  <a:srgbClr val="002060"/>
                </a:solidFill>
              </a:rPr>
              <a:t>cấy</a:t>
            </a:r>
            <a:r>
              <a:rPr lang="en-US" sz="2800" dirty="0">
                <a:solidFill>
                  <a:srgbClr val="002060"/>
                </a:solidFill>
              </a:rPr>
              <a:t> </a:t>
            </a:r>
            <a:r>
              <a:rPr lang="en-US" sz="2800" i="1" dirty="0">
                <a:solidFill>
                  <a:srgbClr val="002060"/>
                </a:solidFill>
              </a:rPr>
              <a:t>Candida </a:t>
            </a:r>
            <a:r>
              <a:rPr lang="en-US" sz="2800" i="1" dirty="0" err="1">
                <a:solidFill>
                  <a:srgbClr val="002060"/>
                </a:solidFill>
              </a:rPr>
              <a:t>albicans</a:t>
            </a:r>
            <a:r>
              <a:rPr lang="en-US" sz="2800" dirty="0">
                <a:solidFill>
                  <a:srgbClr val="002060"/>
                </a:solidFill>
              </a:rPr>
              <a:t> </a:t>
            </a:r>
            <a:r>
              <a:rPr lang="en-US" sz="2800" dirty="0">
                <a:solidFill>
                  <a:srgbClr val="002060"/>
                </a:solidFill>
                <a:sym typeface="Wingdings"/>
              </a:rPr>
              <a:t></a:t>
            </a:r>
            <a:r>
              <a:rPr lang="en-US" sz="2800" dirty="0">
                <a:solidFill>
                  <a:srgbClr val="002060"/>
                </a:solidFill>
              </a:rPr>
              <a:t> </a:t>
            </a:r>
            <a:r>
              <a:rPr lang="en-US" sz="2800" dirty="0" err="1">
                <a:solidFill>
                  <a:srgbClr val="002060"/>
                </a:solidFill>
              </a:rPr>
              <a:t>nấm</a:t>
            </a:r>
            <a:r>
              <a:rPr lang="en-US" sz="2800" dirty="0">
                <a:solidFill>
                  <a:srgbClr val="002060"/>
                </a:solidFill>
              </a:rPr>
              <a:t> </a:t>
            </a:r>
            <a:r>
              <a:rPr lang="en-US" sz="2800" dirty="0" err="1">
                <a:solidFill>
                  <a:srgbClr val="002060"/>
                </a:solidFill>
              </a:rPr>
              <a:t>miệng</a:t>
            </a:r>
            <a:r>
              <a:rPr lang="en-US" sz="2800" dirty="0">
                <a:solidFill>
                  <a:srgbClr val="002060"/>
                </a:solidFill>
              </a:rPr>
              <a:t> do </a:t>
            </a:r>
            <a:r>
              <a:rPr lang="en-US" sz="2800" i="1" dirty="0">
                <a:solidFill>
                  <a:srgbClr val="002060"/>
                </a:solidFill>
              </a:rPr>
              <a:t>Candida </a:t>
            </a:r>
            <a:r>
              <a:rPr lang="en-US" sz="2800" i="1" dirty="0" err="1">
                <a:solidFill>
                  <a:srgbClr val="002060"/>
                </a:solidFill>
              </a:rPr>
              <a:t>albicans</a:t>
            </a:r>
            <a:endParaRPr lang="en-US" sz="2800" dirty="0">
              <a:solidFill>
                <a:srgbClr val="002060"/>
              </a:solidFill>
            </a:endParaRPr>
          </a:p>
          <a:p>
            <a:pPr lvl="0" algn="just" hangingPunct="0"/>
            <a:r>
              <a:rPr lang="en-US" sz="2800" dirty="0">
                <a:solidFill>
                  <a:srgbClr val="002060"/>
                </a:solidFill>
              </a:rPr>
              <a:t>AIDS: HIV (+), NTCH </a:t>
            </a:r>
            <a:r>
              <a:rPr lang="en-US" sz="2800" dirty="0" err="1">
                <a:solidFill>
                  <a:srgbClr val="002060"/>
                </a:solidFill>
              </a:rPr>
              <a:t>giai</a:t>
            </a:r>
            <a:r>
              <a:rPr lang="en-US" sz="2800" dirty="0">
                <a:solidFill>
                  <a:srgbClr val="002060"/>
                </a:solidFill>
              </a:rPr>
              <a:t> </a:t>
            </a:r>
            <a:r>
              <a:rPr lang="en-US" sz="2800" dirty="0" err="1">
                <a:solidFill>
                  <a:srgbClr val="002060"/>
                </a:solidFill>
              </a:rPr>
              <a:t>đoạn</a:t>
            </a:r>
            <a:r>
              <a:rPr lang="en-US" sz="2800" dirty="0">
                <a:solidFill>
                  <a:srgbClr val="002060"/>
                </a:solidFill>
              </a:rPr>
              <a:t> </a:t>
            </a:r>
            <a:r>
              <a:rPr lang="en-US" sz="2800" dirty="0" err="1">
                <a:solidFill>
                  <a:srgbClr val="002060"/>
                </a:solidFill>
              </a:rPr>
              <a:t>lâm</a:t>
            </a:r>
            <a:r>
              <a:rPr lang="en-US" sz="2800" dirty="0">
                <a:solidFill>
                  <a:srgbClr val="002060"/>
                </a:solidFill>
              </a:rPr>
              <a:t> </a:t>
            </a:r>
            <a:r>
              <a:rPr lang="en-US" sz="2800" dirty="0" err="1">
                <a:solidFill>
                  <a:srgbClr val="002060"/>
                </a:solidFill>
              </a:rPr>
              <a:t>sàng</a:t>
            </a:r>
            <a:r>
              <a:rPr lang="en-US" sz="2800" dirty="0">
                <a:solidFill>
                  <a:srgbClr val="002060"/>
                </a:solidFill>
              </a:rPr>
              <a:t> 4, TCD4 &lt; 200 TB/</a:t>
            </a:r>
            <a:r>
              <a:rPr lang="en-US" sz="2800" dirty="0" err="1">
                <a:solidFill>
                  <a:srgbClr val="002060"/>
                </a:solidFill>
              </a:rPr>
              <a:t>uL</a:t>
            </a:r>
            <a:endParaRPr lang="en-US" sz="2800" dirty="0">
              <a:solidFill>
                <a:srgbClr val="002060"/>
              </a:solidFill>
            </a:endParaRPr>
          </a:p>
          <a:p>
            <a:pPr marL="0" indent="0" algn="just" hangingPunct="0">
              <a:buNone/>
            </a:pPr>
            <a:r>
              <a:rPr lang="en-US" sz="2800" dirty="0">
                <a:solidFill>
                  <a:srgbClr val="002060"/>
                </a:solidFill>
                <a:sym typeface="Wingdings"/>
              </a:rPr>
              <a:t></a:t>
            </a:r>
            <a:r>
              <a:rPr lang="en-US" sz="2800" dirty="0">
                <a:solidFill>
                  <a:srgbClr val="002060"/>
                </a:solidFill>
              </a:rPr>
              <a:t> </a:t>
            </a:r>
            <a:r>
              <a:rPr lang="en-US" sz="2800" dirty="0" err="1">
                <a:solidFill>
                  <a:srgbClr val="002060"/>
                </a:solidFill>
              </a:rPr>
              <a:t>Viêm</a:t>
            </a:r>
            <a:r>
              <a:rPr lang="en-US" sz="2800" dirty="0">
                <a:solidFill>
                  <a:srgbClr val="002060"/>
                </a:solidFill>
              </a:rPr>
              <a:t> </a:t>
            </a:r>
            <a:r>
              <a:rPr lang="en-US" sz="2800" dirty="0" err="1">
                <a:solidFill>
                  <a:srgbClr val="002060"/>
                </a:solidFill>
              </a:rPr>
              <a:t>màng</a:t>
            </a:r>
            <a:r>
              <a:rPr lang="en-US" sz="2800" dirty="0">
                <a:solidFill>
                  <a:srgbClr val="002060"/>
                </a:solidFill>
              </a:rPr>
              <a:t> </a:t>
            </a:r>
            <a:r>
              <a:rPr lang="en-US" sz="2800" dirty="0" err="1">
                <a:solidFill>
                  <a:srgbClr val="002060"/>
                </a:solidFill>
              </a:rPr>
              <a:t>não</a:t>
            </a:r>
            <a:r>
              <a:rPr lang="en-US" sz="2800" dirty="0">
                <a:solidFill>
                  <a:srgbClr val="002060"/>
                </a:solidFill>
              </a:rPr>
              <a:t> </a:t>
            </a:r>
            <a:r>
              <a:rPr lang="en-US" sz="2800" dirty="0" err="1">
                <a:solidFill>
                  <a:srgbClr val="002060"/>
                </a:solidFill>
              </a:rPr>
              <a:t>nấm</a:t>
            </a:r>
            <a:r>
              <a:rPr lang="en-US" sz="2800" dirty="0">
                <a:solidFill>
                  <a:srgbClr val="002060"/>
                </a:solidFill>
              </a:rPr>
              <a:t> do </a:t>
            </a:r>
            <a:r>
              <a:rPr lang="en-US" sz="2800" i="1" dirty="0" err="1">
                <a:solidFill>
                  <a:srgbClr val="002060"/>
                </a:solidFill>
              </a:rPr>
              <a:t>C.neoformans</a:t>
            </a:r>
            <a:r>
              <a:rPr lang="en-US" sz="2800" dirty="0">
                <a:solidFill>
                  <a:srgbClr val="002060"/>
                </a:solidFill>
              </a:rPr>
              <a:t>, </a:t>
            </a:r>
            <a:r>
              <a:rPr lang="en-US" sz="2800" dirty="0" err="1">
                <a:solidFill>
                  <a:srgbClr val="002060"/>
                </a:solidFill>
              </a:rPr>
              <a:t>nấm</a:t>
            </a:r>
            <a:r>
              <a:rPr lang="en-US" sz="2800" dirty="0">
                <a:solidFill>
                  <a:srgbClr val="002060"/>
                </a:solidFill>
              </a:rPr>
              <a:t> </a:t>
            </a:r>
            <a:r>
              <a:rPr lang="en-US" sz="2800" dirty="0" err="1">
                <a:solidFill>
                  <a:srgbClr val="002060"/>
                </a:solidFill>
              </a:rPr>
              <a:t>miệng</a:t>
            </a:r>
            <a:r>
              <a:rPr lang="en-US" sz="2800" dirty="0">
                <a:solidFill>
                  <a:srgbClr val="002060"/>
                </a:solidFill>
              </a:rPr>
              <a:t> </a:t>
            </a:r>
            <a:r>
              <a:rPr lang="en-US" sz="2800" i="1" dirty="0">
                <a:solidFill>
                  <a:srgbClr val="002060"/>
                </a:solidFill>
              </a:rPr>
              <a:t>Candida </a:t>
            </a:r>
            <a:r>
              <a:rPr lang="en-US" sz="2800" i="1" dirty="0" err="1">
                <a:solidFill>
                  <a:srgbClr val="002060"/>
                </a:solidFill>
              </a:rPr>
              <a:t>albicans</a:t>
            </a:r>
            <a:r>
              <a:rPr lang="en-US" sz="2800" dirty="0">
                <a:solidFill>
                  <a:srgbClr val="002060"/>
                </a:solidFill>
              </a:rPr>
              <a:t>/AIDS</a:t>
            </a:r>
          </a:p>
          <a:p>
            <a:pPr marL="0" indent="0" algn="just">
              <a:buNone/>
            </a:pPr>
            <a:endParaRPr lang="en-US" sz="2800" dirty="0">
              <a:solidFill>
                <a:srgbClr val="002060"/>
              </a:solidFill>
            </a:endParaRPr>
          </a:p>
        </p:txBody>
      </p:sp>
    </p:spTree>
    <p:extLst>
      <p:ext uri="{BB962C8B-B14F-4D97-AF65-F5344CB8AC3E}">
        <p14:creationId xmlns:p14="http://schemas.microsoft.com/office/powerpoint/2010/main" val="88569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960438"/>
          </a:xfrm>
          <a:solidFill>
            <a:schemeClr val="accent6">
              <a:lumMod val="20000"/>
              <a:lumOff val="80000"/>
            </a:schemeClr>
          </a:solidFill>
        </p:spPr>
        <p:txBody>
          <a:bodyPr>
            <a:normAutofit fontScale="90000"/>
          </a:bodyPr>
          <a:lstStyle/>
          <a:p>
            <a:r>
              <a:rPr lang="en-US" sz="3200" b="1" dirty="0" err="1">
                <a:solidFill>
                  <a:srgbClr val="002060"/>
                </a:solidFill>
                <a:latin typeface="Calibri" pitchFamily="34" charset="0"/>
                <a:cs typeface="Calibri" pitchFamily="34" charset="0"/>
              </a:rPr>
              <a:t>Hãy</a:t>
            </a:r>
            <a:r>
              <a:rPr lang="en-US" sz="3200" b="1" dirty="0">
                <a:solidFill>
                  <a:srgbClr val="002060"/>
                </a:solidFill>
                <a:latin typeface="Calibri" pitchFamily="34" charset="0"/>
                <a:cs typeface="Calibri" pitchFamily="34" charset="0"/>
              </a:rPr>
              <a:t> </a:t>
            </a:r>
            <a:r>
              <a:rPr lang="en-US" sz="3200" b="1" dirty="0" err="1">
                <a:solidFill>
                  <a:srgbClr val="002060"/>
                </a:solidFill>
                <a:latin typeface="Calibri" pitchFamily="34" charset="0"/>
                <a:cs typeface="Calibri" pitchFamily="34" charset="0"/>
              </a:rPr>
              <a:t>viết</a:t>
            </a:r>
            <a:r>
              <a:rPr lang="en-US" sz="3200" b="1" dirty="0">
                <a:solidFill>
                  <a:srgbClr val="002060"/>
                </a:solidFill>
                <a:latin typeface="Calibri" pitchFamily="34" charset="0"/>
                <a:cs typeface="Calibri" pitchFamily="34" charset="0"/>
              </a:rPr>
              <a:t> y </a:t>
            </a:r>
            <a:r>
              <a:rPr lang="en-US" sz="3200" b="1" dirty="0" err="1">
                <a:solidFill>
                  <a:srgbClr val="002060"/>
                </a:solidFill>
                <a:latin typeface="Calibri" pitchFamily="34" charset="0"/>
                <a:cs typeface="Calibri" pitchFamily="34" charset="0"/>
              </a:rPr>
              <a:t>lệnh</a:t>
            </a:r>
            <a:r>
              <a:rPr lang="vi-VN" sz="3200" b="1" dirty="0">
                <a:solidFill>
                  <a:srgbClr val="002060"/>
                </a:solidFill>
                <a:latin typeface="Calibri" pitchFamily="34" charset="0"/>
                <a:cs typeface="Calibri" pitchFamily="34" charset="0"/>
              </a:rPr>
              <a:t> điều trị cho </a:t>
            </a:r>
            <a:r>
              <a:rPr lang="en-US" sz="3200" b="1" dirty="0">
                <a:solidFill>
                  <a:srgbClr val="002060"/>
                </a:solidFill>
                <a:latin typeface="Calibri" pitchFamily="34" charset="0"/>
                <a:cs typeface="Calibri" pitchFamily="34" charset="0"/>
              </a:rPr>
              <a:t>BN </a:t>
            </a:r>
            <a:r>
              <a:rPr lang="vi-VN" sz="3200" b="1" dirty="0">
                <a:solidFill>
                  <a:srgbClr val="002060"/>
                </a:solidFill>
                <a:latin typeface="Calibri" pitchFamily="34" charset="0"/>
                <a:cs typeface="Calibri" pitchFamily="34" charset="0"/>
              </a:rPr>
              <a:t>này</a:t>
            </a:r>
            <a:r>
              <a:rPr lang="en-US" sz="3200" b="1" dirty="0">
                <a:solidFill>
                  <a:srgbClr val="002060"/>
                </a:solidFill>
                <a:latin typeface="Calibri" pitchFamily="34" charset="0"/>
                <a:cs typeface="Calibri" pitchFamily="34" charset="0"/>
              </a:rPr>
              <a:t>. </a:t>
            </a:r>
            <a:br>
              <a:rPr lang="en-US" sz="3200" b="1" dirty="0">
                <a:solidFill>
                  <a:srgbClr val="002060"/>
                </a:solidFill>
                <a:latin typeface="Calibri" pitchFamily="34" charset="0"/>
                <a:cs typeface="Calibri" pitchFamily="34" charset="0"/>
              </a:rPr>
            </a:br>
            <a:r>
              <a:rPr lang="en-US" sz="3200" b="1" dirty="0" err="1">
                <a:solidFill>
                  <a:srgbClr val="002060"/>
                </a:solidFill>
                <a:latin typeface="Calibri" pitchFamily="34" charset="0"/>
                <a:cs typeface="Calibri" pitchFamily="34" charset="0"/>
              </a:rPr>
              <a:t>eGFR</a:t>
            </a:r>
            <a:r>
              <a:rPr lang="en-US" sz="3200" b="1" dirty="0">
                <a:solidFill>
                  <a:srgbClr val="002060"/>
                </a:solidFill>
                <a:latin typeface="Calibri" pitchFamily="34" charset="0"/>
                <a:cs typeface="Calibri" pitchFamily="34" charset="0"/>
              </a:rPr>
              <a:t>: 80 ml/</a:t>
            </a:r>
            <a:r>
              <a:rPr lang="en-US" sz="3200" b="1" dirty="0" err="1">
                <a:solidFill>
                  <a:srgbClr val="002060"/>
                </a:solidFill>
                <a:latin typeface="Calibri" pitchFamily="34" charset="0"/>
                <a:cs typeface="Calibri" pitchFamily="34" charset="0"/>
              </a:rPr>
              <a:t>phút</a:t>
            </a:r>
            <a:r>
              <a:rPr lang="en-US" sz="3200" b="1" dirty="0">
                <a:solidFill>
                  <a:srgbClr val="002060"/>
                </a:solidFill>
                <a:latin typeface="Calibri" pitchFamily="34" charset="0"/>
                <a:cs typeface="Calibri" pitchFamily="34" charset="0"/>
              </a:rPr>
              <a:t>, CN: 50kg</a:t>
            </a:r>
            <a:endParaRPr lang="en-US" sz="3200" b="1" dirty="0">
              <a:solidFill>
                <a:srgbClr val="002060"/>
              </a:solidFill>
            </a:endParaRPr>
          </a:p>
        </p:txBody>
      </p:sp>
    </p:spTree>
    <p:extLst>
      <p:ext uri="{BB962C8B-B14F-4D97-AF65-F5344CB8AC3E}">
        <p14:creationId xmlns:p14="http://schemas.microsoft.com/office/powerpoint/2010/main" val="349306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002060"/>
                </a:solidFill>
              </a:rPr>
              <a:t>Y LỆNH ĐIỀU TRỊ</a:t>
            </a:r>
          </a:p>
        </p:txBody>
      </p:sp>
      <p:sp>
        <p:nvSpPr>
          <p:cNvPr id="3" name="Content Placeholder 2"/>
          <p:cNvSpPr>
            <a:spLocks noGrp="1"/>
          </p:cNvSpPr>
          <p:nvPr>
            <p:ph idx="1"/>
          </p:nvPr>
        </p:nvSpPr>
        <p:spPr/>
        <p:txBody>
          <a:bodyPr/>
          <a:lstStyle/>
          <a:p>
            <a:pPr marL="514350" indent="-514350">
              <a:buFont typeface="+mj-lt"/>
              <a:buAutoNum type="arabicPeriod"/>
            </a:pPr>
            <a:r>
              <a:rPr lang="en-US" dirty="0"/>
              <a:t>Amphotericin B 50mg 01 </a:t>
            </a:r>
            <a:r>
              <a:rPr lang="en-US" dirty="0" err="1"/>
              <a:t>lọ</a:t>
            </a:r>
            <a:r>
              <a:rPr lang="en-US" dirty="0"/>
              <a:t> + </a:t>
            </a:r>
            <a:r>
              <a:rPr lang="en-US" dirty="0" err="1"/>
              <a:t>Nước</a:t>
            </a:r>
            <a:r>
              <a:rPr lang="en-US" dirty="0"/>
              <a:t> </a:t>
            </a:r>
            <a:r>
              <a:rPr lang="en-US" dirty="0" err="1"/>
              <a:t>cất</a:t>
            </a:r>
            <a:r>
              <a:rPr lang="en-US" dirty="0"/>
              <a:t> 10 mL + Glucose 5% 500 mL TTM XXX </a:t>
            </a:r>
            <a:r>
              <a:rPr lang="en-US" dirty="0" err="1"/>
              <a:t>giọt</a:t>
            </a:r>
            <a:r>
              <a:rPr lang="en-US" dirty="0"/>
              <a:t>/</a:t>
            </a:r>
            <a:r>
              <a:rPr lang="en-US" dirty="0" err="1"/>
              <a:t>phút</a:t>
            </a:r>
            <a:endParaRPr lang="en-US" dirty="0"/>
          </a:p>
          <a:p>
            <a:pPr marL="514350" indent="-514350">
              <a:buFont typeface="+mj-lt"/>
              <a:buAutoNum type="arabicPeriod"/>
            </a:pPr>
            <a:r>
              <a:rPr lang="en-US" dirty="0"/>
              <a:t>Fluconazole 150 mg 03 </a:t>
            </a:r>
            <a:r>
              <a:rPr lang="en-US" dirty="0" err="1"/>
              <a:t>viên</a:t>
            </a:r>
            <a:r>
              <a:rPr lang="en-US" dirty="0"/>
              <a:t> x 2 </a:t>
            </a:r>
            <a:r>
              <a:rPr lang="en-US" dirty="0" err="1"/>
              <a:t>uống</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3885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lnSpcReduction="20000"/>
          </a:bodyPr>
          <a:lstStyle/>
          <a:p>
            <a:pPr lvl="0" algn="just" hangingPunct="0"/>
            <a:r>
              <a:rPr lang="en-US" b="1" dirty="0" err="1">
                <a:solidFill>
                  <a:srgbClr val="002060"/>
                </a:solidFill>
              </a:rPr>
              <a:t>Viêm</a:t>
            </a:r>
            <a:r>
              <a:rPr lang="en-US" b="1" dirty="0">
                <a:solidFill>
                  <a:srgbClr val="002060"/>
                </a:solidFill>
              </a:rPr>
              <a:t> </a:t>
            </a:r>
            <a:r>
              <a:rPr lang="en-US" b="1" dirty="0" err="1">
                <a:solidFill>
                  <a:srgbClr val="002060"/>
                </a:solidFill>
              </a:rPr>
              <a:t>màng</a:t>
            </a:r>
            <a:r>
              <a:rPr lang="en-US" b="1" dirty="0">
                <a:solidFill>
                  <a:srgbClr val="002060"/>
                </a:solidFill>
              </a:rPr>
              <a:t> </a:t>
            </a:r>
            <a:r>
              <a:rPr lang="en-US" b="1" dirty="0" err="1">
                <a:solidFill>
                  <a:srgbClr val="002060"/>
                </a:solidFill>
              </a:rPr>
              <a:t>não</a:t>
            </a:r>
            <a:r>
              <a:rPr lang="en-US" b="1" dirty="0">
                <a:solidFill>
                  <a:srgbClr val="002060"/>
                </a:solidFill>
              </a:rPr>
              <a:t> </a:t>
            </a:r>
            <a:r>
              <a:rPr lang="en-US" b="1" dirty="0" err="1">
                <a:solidFill>
                  <a:srgbClr val="002060"/>
                </a:solidFill>
              </a:rPr>
              <a:t>nấm</a:t>
            </a:r>
            <a:r>
              <a:rPr lang="en-US" b="1" dirty="0">
                <a:solidFill>
                  <a:srgbClr val="002060"/>
                </a:solidFill>
              </a:rPr>
              <a:t> do </a:t>
            </a:r>
            <a:r>
              <a:rPr lang="en-US" b="1" i="1" dirty="0" err="1">
                <a:solidFill>
                  <a:srgbClr val="002060"/>
                </a:solidFill>
              </a:rPr>
              <a:t>C.neoformans</a:t>
            </a:r>
            <a:endParaRPr lang="en-US" sz="2800" dirty="0">
              <a:solidFill>
                <a:srgbClr val="002060"/>
              </a:solidFill>
            </a:endParaRPr>
          </a:p>
          <a:p>
            <a:pPr lvl="1" algn="just" hangingPunct="0"/>
            <a:r>
              <a:rPr lang="en-US" b="1" dirty="0" err="1">
                <a:solidFill>
                  <a:srgbClr val="002060"/>
                </a:solidFill>
              </a:rPr>
              <a:t>Tấn</a:t>
            </a:r>
            <a:r>
              <a:rPr lang="en-US" b="1" dirty="0">
                <a:solidFill>
                  <a:srgbClr val="002060"/>
                </a:solidFill>
              </a:rPr>
              <a:t> </a:t>
            </a:r>
            <a:r>
              <a:rPr lang="en-US" b="1" dirty="0" err="1">
                <a:solidFill>
                  <a:srgbClr val="002060"/>
                </a:solidFill>
              </a:rPr>
              <a:t>công</a:t>
            </a:r>
            <a:r>
              <a:rPr lang="en-US" b="1" dirty="0">
                <a:solidFill>
                  <a:srgbClr val="002060"/>
                </a:solidFill>
              </a:rPr>
              <a:t>:</a:t>
            </a:r>
            <a:endParaRPr lang="en-US" sz="2400" dirty="0">
              <a:solidFill>
                <a:srgbClr val="002060"/>
              </a:solidFill>
            </a:endParaRPr>
          </a:p>
          <a:p>
            <a:pPr lvl="2" algn="just" hangingPunct="0"/>
            <a:r>
              <a:rPr lang="en-US" dirty="0">
                <a:solidFill>
                  <a:srgbClr val="002060"/>
                </a:solidFill>
              </a:rPr>
              <a:t>Amphotericin B </a:t>
            </a:r>
            <a:r>
              <a:rPr lang="en-US" dirty="0" err="1">
                <a:solidFill>
                  <a:srgbClr val="002060"/>
                </a:solidFill>
              </a:rPr>
              <a:t>deoxycholate</a:t>
            </a:r>
            <a:r>
              <a:rPr lang="en-US" dirty="0">
                <a:solidFill>
                  <a:srgbClr val="002060"/>
                </a:solidFill>
              </a:rPr>
              <a:t> 1 mg/kg/</a:t>
            </a:r>
            <a:r>
              <a:rPr lang="en-US" dirty="0" err="1">
                <a:solidFill>
                  <a:srgbClr val="002060"/>
                </a:solidFill>
              </a:rPr>
              <a:t>ngày</a:t>
            </a:r>
            <a:r>
              <a:rPr lang="en-US" dirty="0">
                <a:solidFill>
                  <a:srgbClr val="002060"/>
                </a:solidFill>
              </a:rPr>
              <a:t> + fluconazole 800 - 1200 mg/</a:t>
            </a:r>
            <a:r>
              <a:rPr lang="en-US" dirty="0" err="1">
                <a:solidFill>
                  <a:srgbClr val="002060"/>
                </a:solidFill>
              </a:rPr>
              <a:t>ngày</a:t>
            </a:r>
            <a:r>
              <a:rPr lang="en-US" dirty="0">
                <a:solidFill>
                  <a:srgbClr val="002060"/>
                </a:solidFill>
              </a:rPr>
              <a:t> </a:t>
            </a:r>
            <a:r>
              <a:rPr lang="en-US" dirty="0" err="1">
                <a:solidFill>
                  <a:srgbClr val="002060"/>
                </a:solidFill>
              </a:rPr>
              <a:t>đối</a:t>
            </a:r>
            <a:r>
              <a:rPr lang="en-US" dirty="0">
                <a:solidFill>
                  <a:srgbClr val="002060"/>
                </a:solidFill>
              </a:rPr>
              <a:t> </a:t>
            </a:r>
            <a:r>
              <a:rPr lang="en-US" dirty="0" err="1">
                <a:solidFill>
                  <a:srgbClr val="002060"/>
                </a:solidFill>
              </a:rPr>
              <a:t>với</a:t>
            </a:r>
            <a:r>
              <a:rPr lang="en-US" dirty="0">
                <a:solidFill>
                  <a:srgbClr val="002060"/>
                </a:solidFill>
              </a:rPr>
              <a:t> </a:t>
            </a:r>
            <a:r>
              <a:rPr lang="en-US" dirty="0" err="1">
                <a:solidFill>
                  <a:srgbClr val="002060"/>
                </a:solidFill>
              </a:rPr>
              <a:t>người</a:t>
            </a:r>
            <a:r>
              <a:rPr lang="en-US" dirty="0">
                <a:solidFill>
                  <a:srgbClr val="002060"/>
                </a:solidFill>
              </a:rPr>
              <a:t> </a:t>
            </a:r>
            <a:r>
              <a:rPr lang="en-US" dirty="0" err="1">
                <a:solidFill>
                  <a:srgbClr val="002060"/>
                </a:solidFill>
              </a:rPr>
              <a:t>lớn</a:t>
            </a:r>
            <a:r>
              <a:rPr lang="en-US" dirty="0">
                <a:solidFill>
                  <a:srgbClr val="002060"/>
                </a:solidFill>
              </a:rPr>
              <a:t> </a:t>
            </a:r>
            <a:r>
              <a:rPr lang="en-US" dirty="0" err="1">
                <a:solidFill>
                  <a:srgbClr val="002060"/>
                </a:solidFill>
              </a:rPr>
              <a:t>trong</a:t>
            </a:r>
            <a:r>
              <a:rPr lang="en-US" dirty="0">
                <a:solidFill>
                  <a:srgbClr val="002060"/>
                </a:solidFill>
              </a:rPr>
              <a:t> 2 </a:t>
            </a:r>
            <a:r>
              <a:rPr lang="en-US" dirty="0" err="1">
                <a:solidFill>
                  <a:srgbClr val="002060"/>
                </a:solidFill>
              </a:rPr>
              <a:t>tuần</a:t>
            </a:r>
            <a:r>
              <a:rPr lang="en-US" dirty="0">
                <a:solidFill>
                  <a:srgbClr val="002060"/>
                </a:solidFill>
              </a:rPr>
              <a:t> </a:t>
            </a:r>
            <a:endParaRPr lang="en-US" sz="2000" dirty="0">
              <a:solidFill>
                <a:srgbClr val="002060"/>
              </a:solidFill>
            </a:endParaRPr>
          </a:p>
          <a:p>
            <a:pPr lvl="1" algn="just" hangingPunct="0"/>
            <a:r>
              <a:rPr lang="en-US" b="1" dirty="0" err="1">
                <a:solidFill>
                  <a:srgbClr val="002060"/>
                </a:solidFill>
              </a:rPr>
              <a:t>Củng</a:t>
            </a:r>
            <a:r>
              <a:rPr lang="en-US" b="1" dirty="0">
                <a:solidFill>
                  <a:srgbClr val="002060"/>
                </a:solidFill>
              </a:rPr>
              <a:t> </a:t>
            </a:r>
            <a:r>
              <a:rPr lang="en-US" b="1" dirty="0" err="1">
                <a:solidFill>
                  <a:srgbClr val="002060"/>
                </a:solidFill>
              </a:rPr>
              <a:t>cố</a:t>
            </a:r>
            <a:r>
              <a:rPr lang="en-US" b="1" dirty="0">
                <a:solidFill>
                  <a:srgbClr val="002060"/>
                </a:solidFill>
              </a:rPr>
              <a:t>:</a:t>
            </a:r>
            <a:endParaRPr lang="en-US" sz="2400" dirty="0">
              <a:solidFill>
                <a:srgbClr val="002060"/>
              </a:solidFill>
            </a:endParaRPr>
          </a:p>
          <a:p>
            <a:pPr lvl="2" algn="just" hangingPunct="0"/>
            <a:r>
              <a:rPr lang="en-US" dirty="0">
                <a:solidFill>
                  <a:srgbClr val="002060"/>
                </a:solidFill>
              </a:rPr>
              <a:t>Fluconazole 800 - 900 mg/</a:t>
            </a:r>
            <a:r>
              <a:rPr lang="en-US" dirty="0" err="1">
                <a:solidFill>
                  <a:srgbClr val="002060"/>
                </a:solidFill>
              </a:rPr>
              <a:t>ngày</a:t>
            </a:r>
            <a:r>
              <a:rPr lang="en-US" dirty="0">
                <a:solidFill>
                  <a:srgbClr val="002060"/>
                </a:solidFill>
              </a:rPr>
              <a:t> (</a:t>
            </a:r>
            <a:r>
              <a:rPr lang="en-US" dirty="0" err="1">
                <a:solidFill>
                  <a:srgbClr val="002060"/>
                </a:solidFill>
              </a:rPr>
              <a:t>hoặc</a:t>
            </a:r>
            <a:r>
              <a:rPr lang="en-US" dirty="0">
                <a:solidFill>
                  <a:srgbClr val="002060"/>
                </a:solidFill>
              </a:rPr>
              <a:t> 12 mg/kg/</a:t>
            </a:r>
            <a:r>
              <a:rPr lang="en-US" dirty="0" err="1">
                <a:solidFill>
                  <a:srgbClr val="002060"/>
                </a:solidFill>
              </a:rPr>
              <a:t>ngày</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không</a:t>
            </a:r>
            <a:r>
              <a:rPr lang="en-US" dirty="0">
                <a:solidFill>
                  <a:srgbClr val="002060"/>
                </a:solidFill>
              </a:rPr>
              <a:t> </a:t>
            </a:r>
            <a:r>
              <a:rPr lang="en-US" dirty="0" err="1">
                <a:solidFill>
                  <a:srgbClr val="002060"/>
                </a:solidFill>
              </a:rPr>
              <a:t>quá</a:t>
            </a:r>
            <a:r>
              <a:rPr lang="en-US" dirty="0">
                <a:solidFill>
                  <a:srgbClr val="002060"/>
                </a:solidFill>
              </a:rPr>
              <a:t> 800 mg/</a:t>
            </a:r>
            <a:r>
              <a:rPr lang="en-US" dirty="0" err="1">
                <a:solidFill>
                  <a:srgbClr val="002060"/>
                </a:solidFill>
              </a:rPr>
              <a:t>ngày</a:t>
            </a:r>
            <a:r>
              <a:rPr lang="en-US" dirty="0">
                <a:solidFill>
                  <a:srgbClr val="002060"/>
                </a:solidFill>
              </a:rPr>
              <a:t> </a:t>
            </a:r>
            <a:r>
              <a:rPr lang="en-US" dirty="0" err="1">
                <a:solidFill>
                  <a:srgbClr val="002060"/>
                </a:solidFill>
              </a:rPr>
              <a:t>cho</a:t>
            </a:r>
            <a:r>
              <a:rPr lang="en-US" dirty="0">
                <a:solidFill>
                  <a:srgbClr val="002060"/>
                </a:solidFill>
              </a:rPr>
              <a:t> </a:t>
            </a:r>
            <a:r>
              <a:rPr lang="en-US" dirty="0" err="1">
                <a:solidFill>
                  <a:srgbClr val="002060"/>
                </a:solidFill>
              </a:rPr>
              <a:t>trẻ</a:t>
            </a:r>
            <a:r>
              <a:rPr lang="en-US" dirty="0">
                <a:solidFill>
                  <a:srgbClr val="002060"/>
                </a:solidFill>
              </a:rPr>
              <a:t> </a:t>
            </a:r>
            <a:r>
              <a:rPr lang="en-US" dirty="0" err="1">
                <a:solidFill>
                  <a:srgbClr val="002060"/>
                </a:solidFill>
              </a:rPr>
              <a:t>em</a:t>
            </a:r>
            <a:r>
              <a:rPr lang="en-US" dirty="0">
                <a:solidFill>
                  <a:srgbClr val="002060"/>
                </a:solidFill>
              </a:rPr>
              <a:t> </a:t>
            </a:r>
            <a:r>
              <a:rPr lang="en-US" dirty="0" err="1">
                <a:solidFill>
                  <a:srgbClr val="002060"/>
                </a:solidFill>
              </a:rPr>
              <a:t>dưới</a:t>
            </a:r>
            <a:r>
              <a:rPr lang="en-US" dirty="0">
                <a:solidFill>
                  <a:srgbClr val="002060"/>
                </a:solidFill>
              </a:rPr>
              <a:t> 18 </a:t>
            </a:r>
            <a:r>
              <a:rPr lang="en-US" dirty="0" err="1">
                <a:solidFill>
                  <a:srgbClr val="002060"/>
                </a:solidFill>
              </a:rPr>
              <a:t>tuổi</a:t>
            </a:r>
            <a:r>
              <a:rPr lang="en-US" dirty="0">
                <a:solidFill>
                  <a:srgbClr val="002060"/>
                </a:solidFill>
              </a:rPr>
              <a:t>) </a:t>
            </a:r>
            <a:r>
              <a:rPr lang="en-US" dirty="0" err="1">
                <a:solidFill>
                  <a:srgbClr val="002060"/>
                </a:solidFill>
              </a:rPr>
              <a:t>trong</a:t>
            </a:r>
            <a:r>
              <a:rPr lang="en-US" dirty="0">
                <a:solidFill>
                  <a:srgbClr val="002060"/>
                </a:solidFill>
              </a:rPr>
              <a:t> 8 </a:t>
            </a:r>
            <a:r>
              <a:rPr lang="en-US" dirty="0" err="1">
                <a:solidFill>
                  <a:srgbClr val="002060"/>
                </a:solidFill>
              </a:rPr>
              <a:t>tuần</a:t>
            </a:r>
            <a:endParaRPr lang="en-US" sz="2000" dirty="0">
              <a:solidFill>
                <a:srgbClr val="002060"/>
              </a:solidFill>
            </a:endParaRPr>
          </a:p>
          <a:p>
            <a:pPr lvl="1" algn="just" hangingPunct="0"/>
            <a:r>
              <a:rPr lang="en-US" b="1" dirty="0" err="1">
                <a:solidFill>
                  <a:srgbClr val="002060"/>
                </a:solidFill>
              </a:rPr>
              <a:t>Duy</a:t>
            </a:r>
            <a:r>
              <a:rPr lang="en-US" b="1" dirty="0">
                <a:solidFill>
                  <a:srgbClr val="002060"/>
                </a:solidFill>
              </a:rPr>
              <a:t> </a:t>
            </a:r>
            <a:r>
              <a:rPr lang="en-US" b="1" dirty="0" err="1">
                <a:solidFill>
                  <a:srgbClr val="002060"/>
                </a:solidFill>
              </a:rPr>
              <a:t>trì</a:t>
            </a:r>
            <a:r>
              <a:rPr lang="en-US" b="1" dirty="0">
                <a:solidFill>
                  <a:srgbClr val="002060"/>
                </a:solidFill>
              </a:rPr>
              <a:t>:</a:t>
            </a:r>
            <a:endParaRPr lang="en-US" sz="2400" dirty="0">
              <a:solidFill>
                <a:srgbClr val="002060"/>
              </a:solidFill>
            </a:endParaRPr>
          </a:p>
          <a:p>
            <a:pPr lvl="2" algn="just" hangingPunct="0"/>
            <a:r>
              <a:rPr lang="en-US" dirty="0">
                <a:solidFill>
                  <a:srgbClr val="002060"/>
                </a:solidFill>
              </a:rPr>
              <a:t>Fluconazole 150 - 200 mg/</a:t>
            </a:r>
            <a:r>
              <a:rPr lang="en-US" dirty="0" err="1">
                <a:solidFill>
                  <a:srgbClr val="002060"/>
                </a:solidFill>
              </a:rPr>
              <a:t>ngày</a:t>
            </a:r>
            <a:r>
              <a:rPr lang="en-US" dirty="0">
                <a:solidFill>
                  <a:srgbClr val="002060"/>
                </a:solidFill>
              </a:rPr>
              <a:t>.</a:t>
            </a:r>
            <a:endParaRPr lang="en-US" sz="2000" dirty="0">
              <a:solidFill>
                <a:srgbClr val="002060"/>
              </a:solidFill>
            </a:endParaRPr>
          </a:p>
          <a:p>
            <a:pPr lvl="2" algn="just" hangingPunct="0"/>
            <a:r>
              <a:rPr lang="en-US" dirty="0" err="1">
                <a:solidFill>
                  <a:srgbClr val="002060"/>
                </a:solidFill>
              </a:rPr>
              <a:t>Ngừng</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t>
            </a:r>
            <a:r>
              <a:rPr lang="en-US" dirty="0" err="1">
                <a:solidFill>
                  <a:srgbClr val="002060"/>
                </a:solidFill>
              </a:rPr>
              <a:t>duy</a:t>
            </a:r>
            <a:r>
              <a:rPr lang="en-US" dirty="0">
                <a:solidFill>
                  <a:srgbClr val="002060"/>
                </a:solidFill>
              </a:rPr>
              <a:t> </a:t>
            </a:r>
            <a:r>
              <a:rPr lang="en-US" dirty="0" err="1">
                <a:solidFill>
                  <a:srgbClr val="002060"/>
                </a:solidFill>
              </a:rPr>
              <a:t>trì</a:t>
            </a:r>
            <a:r>
              <a:rPr lang="en-US" dirty="0">
                <a:solidFill>
                  <a:srgbClr val="002060"/>
                </a:solidFill>
              </a:rPr>
              <a:t> </a:t>
            </a:r>
            <a:r>
              <a:rPr lang="en-US" dirty="0" err="1">
                <a:solidFill>
                  <a:srgbClr val="002060"/>
                </a:solidFill>
              </a:rPr>
              <a:t>khi</a:t>
            </a:r>
            <a:r>
              <a:rPr lang="en-US" dirty="0">
                <a:solidFill>
                  <a:srgbClr val="002060"/>
                </a:solidFill>
              </a:rPr>
              <a:t>:</a:t>
            </a:r>
            <a:endParaRPr lang="en-US" sz="2000" dirty="0">
              <a:solidFill>
                <a:srgbClr val="002060"/>
              </a:solidFill>
            </a:endParaRPr>
          </a:p>
          <a:p>
            <a:pPr lvl="3" algn="just" hangingPunct="0"/>
            <a:r>
              <a:rPr lang="en-US" dirty="0" err="1">
                <a:solidFill>
                  <a:srgbClr val="002060"/>
                </a:solidFill>
              </a:rPr>
              <a:t>Người</a:t>
            </a:r>
            <a:r>
              <a:rPr lang="en-US" dirty="0">
                <a:solidFill>
                  <a:srgbClr val="002060"/>
                </a:solidFill>
              </a:rPr>
              <a:t> </a:t>
            </a:r>
            <a:r>
              <a:rPr lang="en-US" dirty="0" err="1">
                <a:solidFill>
                  <a:srgbClr val="002060"/>
                </a:solidFill>
              </a:rPr>
              <a:t>bệnh</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ARV </a:t>
            </a:r>
            <a:r>
              <a:rPr lang="en-US" dirty="0" err="1">
                <a:solidFill>
                  <a:srgbClr val="002060"/>
                </a:solidFill>
              </a:rPr>
              <a:t>ít</a:t>
            </a:r>
            <a:r>
              <a:rPr lang="en-US" dirty="0">
                <a:solidFill>
                  <a:srgbClr val="002060"/>
                </a:solidFill>
              </a:rPr>
              <a:t> </a:t>
            </a:r>
            <a:r>
              <a:rPr lang="en-US" dirty="0" err="1">
                <a:solidFill>
                  <a:srgbClr val="002060"/>
                </a:solidFill>
              </a:rPr>
              <a:t>nhất</a:t>
            </a:r>
            <a:r>
              <a:rPr lang="en-US" dirty="0">
                <a:solidFill>
                  <a:srgbClr val="002060"/>
                </a:solidFill>
              </a:rPr>
              <a:t> 1 </a:t>
            </a:r>
            <a:r>
              <a:rPr lang="en-US" dirty="0" err="1">
                <a:solidFill>
                  <a:srgbClr val="002060"/>
                </a:solidFill>
              </a:rPr>
              <a:t>năm</a:t>
            </a:r>
            <a:r>
              <a:rPr lang="en-US" dirty="0">
                <a:solidFill>
                  <a:srgbClr val="002060"/>
                </a:solidFill>
              </a:rPr>
              <a:t>, </a:t>
            </a:r>
            <a:r>
              <a:rPr lang="en-US" dirty="0" err="1">
                <a:solidFill>
                  <a:srgbClr val="002060"/>
                </a:solidFill>
              </a:rPr>
              <a:t>lâm</a:t>
            </a:r>
            <a:r>
              <a:rPr lang="en-US" dirty="0">
                <a:solidFill>
                  <a:srgbClr val="002060"/>
                </a:solidFill>
              </a:rPr>
              <a:t> </a:t>
            </a:r>
            <a:r>
              <a:rPr lang="en-US" dirty="0" err="1">
                <a:solidFill>
                  <a:srgbClr val="002060"/>
                </a:solidFill>
              </a:rPr>
              <a:t>sàng</a:t>
            </a:r>
            <a:r>
              <a:rPr lang="en-US" dirty="0">
                <a:solidFill>
                  <a:srgbClr val="002060"/>
                </a:solidFill>
              </a:rPr>
              <a:t> </a:t>
            </a:r>
            <a:r>
              <a:rPr lang="en-US" dirty="0" err="1">
                <a:solidFill>
                  <a:srgbClr val="002060"/>
                </a:solidFill>
              </a:rPr>
              <a:t>ổn</a:t>
            </a:r>
            <a:r>
              <a:rPr lang="en-US" dirty="0">
                <a:solidFill>
                  <a:srgbClr val="002060"/>
                </a:solidFill>
              </a:rPr>
              <a:t> </a:t>
            </a:r>
            <a:r>
              <a:rPr lang="en-US" dirty="0" err="1">
                <a:solidFill>
                  <a:srgbClr val="002060"/>
                </a:solidFill>
              </a:rPr>
              <a:t>định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số</a:t>
            </a:r>
            <a:r>
              <a:rPr lang="en-US" dirty="0">
                <a:solidFill>
                  <a:srgbClr val="002060"/>
                </a:solidFill>
              </a:rPr>
              <a:t> TCD4 ≥ 100 </a:t>
            </a:r>
            <a:r>
              <a:rPr lang="en-US" dirty="0" err="1">
                <a:solidFill>
                  <a:srgbClr val="002060"/>
                </a:solidFill>
              </a:rPr>
              <a:t>tế</a:t>
            </a:r>
            <a:r>
              <a:rPr lang="en-US" dirty="0">
                <a:solidFill>
                  <a:srgbClr val="002060"/>
                </a:solidFill>
              </a:rPr>
              <a:t> </a:t>
            </a:r>
            <a:r>
              <a:rPr lang="en-US" dirty="0" err="1">
                <a:solidFill>
                  <a:srgbClr val="002060"/>
                </a:solidFill>
              </a:rPr>
              <a:t>bào</a:t>
            </a:r>
            <a:r>
              <a:rPr lang="en-US" dirty="0">
                <a:solidFill>
                  <a:srgbClr val="002060"/>
                </a:solidFill>
              </a:rPr>
              <a:t>/mm³ </a:t>
            </a:r>
            <a:r>
              <a:rPr lang="en-US" dirty="0" err="1">
                <a:solidFill>
                  <a:srgbClr val="002060"/>
                </a:solidFill>
              </a:rPr>
              <a:t>và</a:t>
            </a:r>
            <a:r>
              <a:rPr lang="en-US" dirty="0">
                <a:solidFill>
                  <a:srgbClr val="002060"/>
                </a:solidFill>
              </a:rPr>
              <a:t> </a:t>
            </a:r>
            <a:r>
              <a:rPr lang="en-US" dirty="0" err="1">
                <a:solidFill>
                  <a:srgbClr val="002060"/>
                </a:solidFill>
              </a:rPr>
              <a:t>tải</a:t>
            </a:r>
            <a:r>
              <a:rPr lang="en-US" dirty="0">
                <a:solidFill>
                  <a:srgbClr val="002060"/>
                </a:solidFill>
              </a:rPr>
              <a:t> </a:t>
            </a:r>
            <a:r>
              <a:rPr lang="en-US" dirty="0" err="1">
                <a:solidFill>
                  <a:srgbClr val="002060"/>
                </a:solidFill>
              </a:rPr>
              <a:t>lượng</a:t>
            </a:r>
            <a:r>
              <a:rPr lang="en-US" dirty="0">
                <a:solidFill>
                  <a:srgbClr val="002060"/>
                </a:solidFill>
              </a:rPr>
              <a:t> HIV </a:t>
            </a:r>
            <a:r>
              <a:rPr lang="en-US" dirty="0" err="1">
                <a:solidFill>
                  <a:srgbClr val="002060"/>
                </a:solidFill>
              </a:rPr>
              <a:t>dưới</a:t>
            </a:r>
            <a:r>
              <a:rPr lang="en-US" dirty="0">
                <a:solidFill>
                  <a:srgbClr val="002060"/>
                </a:solidFill>
              </a:rPr>
              <a:t> </a:t>
            </a:r>
            <a:r>
              <a:rPr lang="en-US" dirty="0" err="1">
                <a:solidFill>
                  <a:srgbClr val="002060"/>
                </a:solidFill>
              </a:rPr>
              <a:t>ngưỡng</a:t>
            </a:r>
            <a:r>
              <a:rPr lang="en-US" dirty="0">
                <a:solidFill>
                  <a:srgbClr val="002060"/>
                </a:solidFill>
              </a:rPr>
              <a:t> </a:t>
            </a:r>
            <a:r>
              <a:rPr lang="en-US" dirty="0" err="1">
                <a:solidFill>
                  <a:srgbClr val="002060"/>
                </a:solidFill>
              </a:rPr>
              <a:t>ức</a:t>
            </a:r>
            <a:r>
              <a:rPr lang="en-US" dirty="0">
                <a:solidFill>
                  <a:srgbClr val="002060"/>
                </a:solidFill>
              </a:rPr>
              <a:t> </a:t>
            </a:r>
            <a:r>
              <a:rPr lang="en-US" dirty="0" err="1">
                <a:solidFill>
                  <a:srgbClr val="002060"/>
                </a:solidFill>
              </a:rPr>
              <a:t>chế</a:t>
            </a:r>
            <a:r>
              <a:rPr lang="en-US" dirty="0">
                <a:solidFill>
                  <a:srgbClr val="002060"/>
                </a:solidFill>
              </a:rPr>
              <a:t>, </a:t>
            </a:r>
            <a:r>
              <a:rPr lang="en-US" dirty="0" err="1">
                <a:solidFill>
                  <a:srgbClr val="002060"/>
                </a:solidFill>
              </a:rPr>
              <a:t>hoặc</a:t>
            </a:r>
            <a:endParaRPr lang="en-US" sz="1800" dirty="0">
              <a:solidFill>
                <a:srgbClr val="002060"/>
              </a:solidFill>
            </a:endParaRPr>
          </a:p>
          <a:p>
            <a:pPr lvl="3" algn="just" hangingPunct="0"/>
            <a:r>
              <a:rPr lang="en-US" dirty="0" err="1">
                <a:solidFill>
                  <a:srgbClr val="002060"/>
                </a:solidFill>
              </a:rPr>
              <a:t>Người</a:t>
            </a:r>
            <a:r>
              <a:rPr lang="en-US" dirty="0">
                <a:solidFill>
                  <a:srgbClr val="002060"/>
                </a:solidFill>
              </a:rPr>
              <a:t> </a:t>
            </a:r>
            <a:r>
              <a:rPr lang="en-US" dirty="0" err="1">
                <a:solidFill>
                  <a:srgbClr val="002060"/>
                </a:solidFill>
              </a:rPr>
              <a:t>bệnh</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ARV </a:t>
            </a:r>
            <a:r>
              <a:rPr lang="en-US" dirty="0" err="1">
                <a:solidFill>
                  <a:srgbClr val="002060"/>
                </a:solidFill>
              </a:rPr>
              <a:t>ít</a:t>
            </a:r>
            <a:r>
              <a:rPr lang="en-US" dirty="0">
                <a:solidFill>
                  <a:srgbClr val="002060"/>
                </a:solidFill>
              </a:rPr>
              <a:t> </a:t>
            </a:r>
            <a:r>
              <a:rPr lang="en-US" dirty="0" err="1">
                <a:solidFill>
                  <a:srgbClr val="002060"/>
                </a:solidFill>
              </a:rPr>
              <a:t>nhất</a:t>
            </a:r>
            <a:r>
              <a:rPr lang="en-US" dirty="0">
                <a:solidFill>
                  <a:srgbClr val="002060"/>
                </a:solidFill>
              </a:rPr>
              <a:t> 1 </a:t>
            </a:r>
            <a:r>
              <a:rPr lang="en-US" dirty="0" err="1">
                <a:solidFill>
                  <a:srgbClr val="002060"/>
                </a:solidFill>
              </a:rPr>
              <a:t>năm</a:t>
            </a:r>
            <a:r>
              <a:rPr lang="en-US" dirty="0">
                <a:solidFill>
                  <a:srgbClr val="002060"/>
                </a:solidFill>
              </a:rPr>
              <a:t>, </a:t>
            </a:r>
            <a:r>
              <a:rPr lang="en-US" dirty="0" err="1">
                <a:solidFill>
                  <a:srgbClr val="002060"/>
                </a:solidFill>
              </a:rPr>
              <a:t>lâm</a:t>
            </a:r>
            <a:r>
              <a:rPr lang="en-US" dirty="0">
                <a:solidFill>
                  <a:srgbClr val="002060"/>
                </a:solidFill>
              </a:rPr>
              <a:t> </a:t>
            </a:r>
            <a:r>
              <a:rPr lang="en-US" dirty="0" err="1">
                <a:solidFill>
                  <a:srgbClr val="002060"/>
                </a:solidFill>
              </a:rPr>
              <a:t>sàng</a:t>
            </a:r>
            <a:r>
              <a:rPr lang="en-US" dirty="0">
                <a:solidFill>
                  <a:srgbClr val="002060"/>
                </a:solidFill>
              </a:rPr>
              <a:t> </a:t>
            </a:r>
            <a:r>
              <a:rPr lang="en-US" dirty="0" err="1">
                <a:solidFill>
                  <a:srgbClr val="002060"/>
                </a:solidFill>
              </a:rPr>
              <a:t>ổn</a:t>
            </a:r>
            <a:r>
              <a:rPr lang="en-US" dirty="0">
                <a:solidFill>
                  <a:srgbClr val="002060"/>
                </a:solidFill>
              </a:rPr>
              <a:t> </a:t>
            </a:r>
            <a:r>
              <a:rPr lang="en-US" dirty="0" err="1">
                <a:solidFill>
                  <a:srgbClr val="002060"/>
                </a:solidFill>
              </a:rPr>
              <a:t>định</a:t>
            </a:r>
            <a:r>
              <a:rPr lang="en-US" dirty="0">
                <a:solidFill>
                  <a:srgbClr val="002060"/>
                </a:solidFill>
              </a:rPr>
              <a:t> </a:t>
            </a:r>
            <a:r>
              <a:rPr lang="en-US" dirty="0" err="1">
                <a:solidFill>
                  <a:srgbClr val="002060"/>
                </a:solidFill>
              </a:rPr>
              <a:t>và</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số</a:t>
            </a:r>
            <a:r>
              <a:rPr lang="en-US" dirty="0">
                <a:solidFill>
                  <a:srgbClr val="002060"/>
                </a:solidFill>
              </a:rPr>
              <a:t> CD4 ≥ 200 </a:t>
            </a:r>
            <a:r>
              <a:rPr lang="en-US" dirty="0" err="1">
                <a:solidFill>
                  <a:srgbClr val="002060"/>
                </a:solidFill>
              </a:rPr>
              <a:t>tế</a:t>
            </a:r>
            <a:r>
              <a:rPr lang="en-US" dirty="0">
                <a:solidFill>
                  <a:srgbClr val="002060"/>
                </a:solidFill>
              </a:rPr>
              <a:t> </a:t>
            </a:r>
            <a:r>
              <a:rPr lang="en-US" dirty="0" err="1">
                <a:solidFill>
                  <a:srgbClr val="002060"/>
                </a:solidFill>
              </a:rPr>
              <a:t>bào</a:t>
            </a:r>
            <a:r>
              <a:rPr lang="en-US" dirty="0">
                <a:solidFill>
                  <a:srgbClr val="002060"/>
                </a:solidFill>
              </a:rPr>
              <a:t>/mm³.</a:t>
            </a:r>
            <a:endParaRPr lang="en-US" sz="1800" dirty="0">
              <a:solidFill>
                <a:srgbClr val="002060"/>
              </a:solidFill>
            </a:endParaRPr>
          </a:p>
          <a:p>
            <a:pPr marL="0" indent="0" algn="just">
              <a:buNone/>
            </a:pPr>
            <a:endParaRPr lang="en-US" dirty="0">
              <a:solidFill>
                <a:srgbClr val="002060"/>
              </a:solidFill>
            </a:endParaRPr>
          </a:p>
        </p:txBody>
      </p:sp>
    </p:spTree>
    <p:extLst>
      <p:ext uri="{BB962C8B-B14F-4D97-AF65-F5344CB8AC3E}">
        <p14:creationId xmlns:p14="http://schemas.microsoft.com/office/powerpoint/2010/main" val="203305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lvl="0" algn="just" hangingPunct="0"/>
            <a:r>
              <a:rPr lang="en-US" b="1" dirty="0" err="1">
                <a:solidFill>
                  <a:srgbClr val="002060"/>
                </a:solidFill>
              </a:rPr>
              <a:t>Nấm</a:t>
            </a:r>
            <a:r>
              <a:rPr lang="en-US" b="1" dirty="0">
                <a:solidFill>
                  <a:srgbClr val="002060"/>
                </a:solidFill>
              </a:rPr>
              <a:t> </a:t>
            </a:r>
            <a:r>
              <a:rPr lang="en-US" b="1" dirty="0" err="1">
                <a:solidFill>
                  <a:srgbClr val="002060"/>
                </a:solidFill>
              </a:rPr>
              <a:t>miệng</a:t>
            </a:r>
            <a:r>
              <a:rPr lang="en-US" b="1" dirty="0">
                <a:solidFill>
                  <a:srgbClr val="002060"/>
                </a:solidFill>
              </a:rPr>
              <a:t>: </a:t>
            </a:r>
            <a:r>
              <a:rPr lang="en-US" dirty="0">
                <a:solidFill>
                  <a:srgbClr val="002060"/>
                </a:solidFill>
              </a:rPr>
              <a:t>fluconazole 100 - 200 mg/</a:t>
            </a:r>
            <a:r>
              <a:rPr lang="en-US" dirty="0" err="1">
                <a:solidFill>
                  <a:srgbClr val="002060"/>
                </a:solidFill>
              </a:rPr>
              <a:t>ngày</a:t>
            </a:r>
            <a:r>
              <a:rPr lang="en-US" dirty="0">
                <a:solidFill>
                  <a:srgbClr val="002060"/>
                </a:solidFill>
              </a:rPr>
              <a:t> x 7 - 14 </a:t>
            </a:r>
            <a:r>
              <a:rPr lang="en-US" dirty="0" err="1">
                <a:solidFill>
                  <a:srgbClr val="002060"/>
                </a:solidFill>
              </a:rPr>
              <a:t>ngày</a:t>
            </a:r>
            <a:r>
              <a:rPr lang="en-US" dirty="0">
                <a:solidFill>
                  <a:srgbClr val="002060"/>
                </a:solidFill>
              </a:rPr>
              <a:t>. </a:t>
            </a:r>
            <a:r>
              <a:rPr lang="en-US" dirty="0" err="1">
                <a:solidFill>
                  <a:srgbClr val="002060"/>
                </a:solidFill>
              </a:rPr>
              <a:t>Trong</a:t>
            </a:r>
            <a:r>
              <a:rPr lang="en-US" dirty="0">
                <a:solidFill>
                  <a:srgbClr val="002060"/>
                </a:solidFill>
              </a:rPr>
              <a:t> </a:t>
            </a:r>
            <a:r>
              <a:rPr lang="en-US" dirty="0" err="1">
                <a:solidFill>
                  <a:srgbClr val="002060"/>
                </a:solidFill>
              </a:rPr>
              <a:t>trường</a:t>
            </a:r>
            <a:r>
              <a:rPr lang="en-US" dirty="0">
                <a:solidFill>
                  <a:srgbClr val="002060"/>
                </a:solidFill>
              </a:rPr>
              <a:t> </a:t>
            </a:r>
            <a:r>
              <a:rPr lang="en-US" dirty="0" err="1">
                <a:solidFill>
                  <a:srgbClr val="002060"/>
                </a:solidFill>
              </a:rPr>
              <a:t>hợp</a:t>
            </a:r>
            <a:r>
              <a:rPr lang="en-US" dirty="0">
                <a:solidFill>
                  <a:srgbClr val="002060"/>
                </a:solidFill>
              </a:rPr>
              <a:t> </a:t>
            </a:r>
            <a:r>
              <a:rPr lang="en-US" dirty="0" err="1">
                <a:solidFill>
                  <a:srgbClr val="002060"/>
                </a:solidFill>
              </a:rPr>
              <a:t>này</a:t>
            </a:r>
            <a:r>
              <a:rPr lang="en-US" dirty="0">
                <a:solidFill>
                  <a:srgbClr val="002060"/>
                </a:solidFill>
              </a:rPr>
              <a:t>, </a:t>
            </a:r>
            <a:r>
              <a:rPr lang="en-US" dirty="0" err="1">
                <a:solidFill>
                  <a:srgbClr val="002060"/>
                </a:solidFill>
              </a:rPr>
              <a:t>khi</a:t>
            </a:r>
            <a:r>
              <a:rPr lang="en-US" dirty="0">
                <a:solidFill>
                  <a:srgbClr val="002060"/>
                </a:solidFill>
              </a:rPr>
              <a:t> BN </a:t>
            </a:r>
            <a:r>
              <a:rPr lang="en-US" dirty="0" err="1">
                <a:solidFill>
                  <a:srgbClr val="002060"/>
                </a:solidFill>
              </a:rPr>
              <a:t>được</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a:t>
            </a:r>
            <a:r>
              <a:rPr lang="en-US" dirty="0" err="1">
                <a:solidFill>
                  <a:srgbClr val="002060"/>
                </a:solidFill>
              </a:rPr>
              <a:t>nấm</a:t>
            </a:r>
            <a:r>
              <a:rPr lang="en-US" dirty="0">
                <a:solidFill>
                  <a:srgbClr val="002060"/>
                </a:solidFill>
              </a:rPr>
              <a:t> </a:t>
            </a:r>
            <a:r>
              <a:rPr lang="en-US" dirty="0" err="1">
                <a:solidFill>
                  <a:srgbClr val="002060"/>
                </a:solidFill>
              </a:rPr>
              <a:t>C.neoformamns</a:t>
            </a:r>
            <a:r>
              <a:rPr lang="en-US" dirty="0">
                <a:solidFill>
                  <a:srgbClr val="002060"/>
                </a:solidFill>
              </a:rPr>
              <a:t> </a:t>
            </a:r>
            <a:r>
              <a:rPr lang="en-US" dirty="0" err="1">
                <a:solidFill>
                  <a:srgbClr val="002060"/>
                </a:solidFill>
              </a:rPr>
              <a:t>giai</a:t>
            </a:r>
            <a:r>
              <a:rPr lang="en-US" dirty="0">
                <a:solidFill>
                  <a:srgbClr val="002060"/>
                </a:solidFill>
              </a:rPr>
              <a:t> </a:t>
            </a:r>
            <a:r>
              <a:rPr lang="en-US" dirty="0" err="1">
                <a:solidFill>
                  <a:srgbClr val="002060"/>
                </a:solidFill>
              </a:rPr>
              <a:t>đoạn</a:t>
            </a:r>
            <a:r>
              <a:rPr lang="en-US" dirty="0">
                <a:solidFill>
                  <a:srgbClr val="002060"/>
                </a:solidFill>
              </a:rPr>
              <a:t> </a:t>
            </a:r>
            <a:r>
              <a:rPr lang="en-US" dirty="0" err="1">
                <a:solidFill>
                  <a:srgbClr val="002060"/>
                </a:solidFill>
              </a:rPr>
              <a:t>tấn</a:t>
            </a:r>
            <a:r>
              <a:rPr lang="en-US" dirty="0">
                <a:solidFill>
                  <a:srgbClr val="002060"/>
                </a:solidFill>
              </a:rPr>
              <a:t> </a:t>
            </a:r>
            <a:r>
              <a:rPr lang="en-US" dirty="0" err="1">
                <a:solidFill>
                  <a:srgbClr val="002060"/>
                </a:solidFill>
              </a:rPr>
              <a:t>công</a:t>
            </a:r>
            <a:r>
              <a:rPr lang="en-US" dirty="0">
                <a:solidFill>
                  <a:srgbClr val="002060"/>
                </a:solidFill>
              </a:rPr>
              <a:t> </a:t>
            </a:r>
            <a:r>
              <a:rPr lang="en-US" dirty="0" err="1">
                <a:solidFill>
                  <a:srgbClr val="002060"/>
                </a:solidFill>
              </a:rPr>
              <a:t>đã</a:t>
            </a:r>
            <a:r>
              <a:rPr lang="en-US" dirty="0">
                <a:solidFill>
                  <a:srgbClr val="002060"/>
                </a:solidFill>
              </a:rPr>
              <a:t> </a:t>
            </a:r>
            <a:r>
              <a:rPr lang="en-US" dirty="0" err="1">
                <a:solidFill>
                  <a:srgbClr val="002060"/>
                </a:solidFill>
              </a:rPr>
              <a:t>bao</a:t>
            </a:r>
            <a:r>
              <a:rPr lang="en-US" dirty="0">
                <a:solidFill>
                  <a:srgbClr val="002060"/>
                </a:solidFill>
              </a:rPr>
              <a:t> </a:t>
            </a:r>
            <a:r>
              <a:rPr lang="en-US" dirty="0" err="1">
                <a:solidFill>
                  <a:srgbClr val="002060"/>
                </a:solidFill>
              </a:rPr>
              <a:t>gồm</a:t>
            </a:r>
            <a:r>
              <a:rPr lang="en-US" dirty="0">
                <a:solidFill>
                  <a:srgbClr val="002060"/>
                </a:solidFill>
              </a:rPr>
              <a:t> </a:t>
            </a:r>
            <a:r>
              <a:rPr lang="en-US" dirty="0" err="1">
                <a:solidFill>
                  <a:srgbClr val="002060"/>
                </a:solidFill>
              </a:rPr>
              <a:t>Amphotercin</a:t>
            </a:r>
            <a:r>
              <a:rPr lang="en-US" dirty="0">
                <a:solidFill>
                  <a:srgbClr val="002060"/>
                </a:solidFill>
              </a:rPr>
              <a:t> B </a:t>
            </a:r>
            <a:r>
              <a:rPr lang="en-US" dirty="0" err="1">
                <a:solidFill>
                  <a:srgbClr val="002060"/>
                </a:solidFill>
              </a:rPr>
              <a:t>và</a:t>
            </a:r>
            <a:r>
              <a:rPr lang="en-US" dirty="0">
                <a:solidFill>
                  <a:srgbClr val="002060"/>
                </a:solidFill>
              </a:rPr>
              <a:t> Fluconazole </a:t>
            </a:r>
            <a:endParaRPr lang="en-US" sz="2800" dirty="0">
              <a:solidFill>
                <a:srgbClr val="002060"/>
              </a:solidFill>
            </a:endParaRPr>
          </a:p>
          <a:p>
            <a:pPr lvl="0" algn="just" hangingPunct="0"/>
            <a:r>
              <a:rPr lang="en-US" b="1" dirty="0">
                <a:solidFill>
                  <a:srgbClr val="002060"/>
                </a:solidFill>
              </a:rPr>
              <a:t>HIV: ARV (</a:t>
            </a:r>
            <a:r>
              <a:rPr lang="en-US" b="1">
                <a:solidFill>
                  <a:srgbClr val="002060"/>
                </a:solidFill>
              </a:rPr>
              <a:t>BYT 2019)</a:t>
            </a:r>
            <a:endParaRPr lang="en-US" sz="2800" dirty="0">
              <a:solidFill>
                <a:srgbClr val="002060"/>
              </a:solidFill>
            </a:endParaRPr>
          </a:p>
          <a:p>
            <a:pPr lvl="1" algn="just" hangingPunct="0"/>
            <a:r>
              <a:rPr lang="en-US" dirty="0">
                <a:solidFill>
                  <a:srgbClr val="002060"/>
                </a:solidFill>
              </a:rPr>
              <a:t>TDF/3TC/DTG (50) </a:t>
            </a:r>
          </a:p>
          <a:p>
            <a:pPr lvl="1" algn="just" hangingPunct="0"/>
            <a:r>
              <a:rPr lang="en-US" dirty="0">
                <a:solidFill>
                  <a:srgbClr val="002060"/>
                </a:solidFill>
              </a:rPr>
              <a:t>TDF/3TC/EFV 300/300/600 mg</a:t>
            </a:r>
            <a:endParaRPr lang="en-US" sz="2400" dirty="0">
              <a:solidFill>
                <a:srgbClr val="002060"/>
              </a:solidFill>
            </a:endParaRPr>
          </a:p>
          <a:p>
            <a:pPr lvl="1" algn="just" hangingPunct="0"/>
            <a:r>
              <a:rPr lang="en-US" dirty="0" err="1">
                <a:solidFill>
                  <a:srgbClr val="002060"/>
                </a:solidFill>
              </a:rPr>
              <a:t>Không</a:t>
            </a:r>
            <a:r>
              <a:rPr lang="en-US" dirty="0">
                <a:solidFill>
                  <a:srgbClr val="002060"/>
                </a:solidFill>
              </a:rPr>
              <a:t> </a:t>
            </a:r>
            <a:r>
              <a:rPr lang="en-US" dirty="0" err="1">
                <a:solidFill>
                  <a:srgbClr val="002060"/>
                </a:solidFill>
              </a:rPr>
              <a:t>bắt</a:t>
            </a:r>
            <a:r>
              <a:rPr lang="en-US" dirty="0">
                <a:solidFill>
                  <a:srgbClr val="002060"/>
                </a:solidFill>
              </a:rPr>
              <a:t> </a:t>
            </a:r>
            <a:r>
              <a:rPr lang="en-US" dirty="0" err="1">
                <a:solidFill>
                  <a:srgbClr val="002060"/>
                </a:solidFill>
              </a:rPr>
              <a:t>đầu</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ARV </a:t>
            </a:r>
            <a:r>
              <a:rPr lang="en-US" dirty="0" err="1">
                <a:solidFill>
                  <a:srgbClr val="002060"/>
                </a:solidFill>
              </a:rPr>
              <a:t>ngay</a:t>
            </a:r>
            <a:r>
              <a:rPr lang="en-US" dirty="0">
                <a:solidFill>
                  <a:srgbClr val="002060"/>
                </a:solidFill>
              </a:rPr>
              <a:t> ở </a:t>
            </a:r>
            <a:r>
              <a:rPr lang="en-US" dirty="0" err="1">
                <a:solidFill>
                  <a:srgbClr val="002060"/>
                </a:solidFill>
              </a:rPr>
              <a:t>những</a:t>
            </a:r>
            <a:r>
              <a:rPr lang="en-US" dirty="0">
                <a:solidFill>
                  <a:srgbClr val="002060"/>
                </a:solidFill>
              </a:rPr>
              <a:t> </a:t>
            </a:r>
            <a:r>
              <a:rPr lang="en-US" dirty="0" err="1">
                <a:solidFill>
                  <a:srgbClr val="002060"/>
                </a:solidFill>
              </a:rPr>
              <a:t>người</a:t>
            </a:r>
            <a:r>
              <a:rPr lang="en-US" dirty="0">
                <a:solidFill>
                  <a:srgbClr val="002060"/>
                </a:solidFill>
              </a:rPr>
              <a:t> </a:t>
            </a:r>
            <a:r>
              <a:rPr lang="en-US" dirty="0" err="1">
                <a:solidFill>
                  <a:srgbClr val="002060"/>
                </a:solidFill>
              </a:rPr>
              <a:t>bệnh</a:t>
            </a:r>
            <a:r>
              <a:rPr lang="en-US" dirty="0">
                <a:solidFill>
                  <a:srgbClr val="002060"/>
                </a:solidFill>
              </a:rPr>
              <a:t> </a:t>
            </a:r>
            <a:r>
              <a:rPr lang="en-US" dirty="0" err="1">
                <a:solidFill>
                  <a:srgbClr val="002060"/>
                </a:solidFill>
              </a:rPr>
              <a:t>có</a:t>
            </a:r>
            <a:r>
              <a:rPr lang="en-US" dirty="0">
                <a:solidFill>
                  <a:srgbClr val="002060"/>
                </a:solidFill>
              </a:rPr>
              <a:t> </a:t>
            </a:r>
            <a:r>
              <a:rPr lang="en-US" dirty="0" err="1">
                <a:solidFill>
                  <a:srgbClr val="002060"/>
                </a:solidFill>
              </a:rPr>
              <a:t>viêm</a:t>
            </a:r>
            <a:r>
              <a:rPr lang="en-US" dirty="0">
                <a:solidFill>
                  <a:srgbClr val="002060"/>
                </a:solidFill>
              </a:rPr>
              <a:t> </a:t>
            </a:r>
            <a:r>
              <a:rPr lang="en-US" dirty="0" err="1">
                <a:solidFill>
                  <a:srgbClr val="002060"/>
                </a:solidFill>
              </a:rPr>
              <a:t>màng</a:t>
            </a:r>
            <a:r>
              <a:rPr lang="en-US" dirty="0">
                <a:solidFill>
                  <a:srgbClr val="002060"/>
                </a:solidFill>
              </a:rPr>
              <a:t> </a:t>
            </a:r>
            <a:r>
              <a:rPr lang="en-US" dirty="0" err="1">
                <a:solidFill>
                  <a:srgbClr val="002060"/>
                </a:solidFill>
              </a:rPr>
              <a:t>não</a:t>
            </a:r>
            <a:r>
              <a:rPr lang="en-US" dirty="0">
                <a:solidFill>
                  <a:srgbClr val="002060"/>
                </a:solidFill>
              </a:rPr>
              <a:t> do </a:t>
            </a:r>
            <a:r>
              <a:rPr lang="en-US" i="1" dirty="0">
                <a:solidFill>
                  <a:srgbClr val="002060"/>
                </a:solidFill>
              </a:rPr>
              <a:t>Cryptococcus</a:t>
            </a:r>
            <a:r>
              <a:rPr lang="en-US" dirty="0">
                <a:solidFill>
                  <a:srgbClr val="002060"/>
                </a:solidFill>
              </a:rPr>
              <a:t> do </a:t>
            </a:r>
            <a:r>
              <a:rPr lang="en-US" dirty="0" err="1">
                <a:solidFill>
                  <a:srgbClr val="002060"/>
                </a:solidFill>
              </a:rPr>
              <a:t>có</a:t>
            </a:r>
            <a:r>
              <a:rPr lang="en-US" dirty="0">
                <a:solidFill>
                  <a:srgbClr val="002060"/>
                </a:solidFill>
              </a:rPr>
              <a:t> </a:t>
            </a:r>
            <a:r>
              <a:rPr lang="en-US" dirty="0" err="1">
                <a:solidFill>
                  <a:srgbClr val="002060"/>
                </a:solidFill>
              </a:rPr>
              <a:t>nguy</a:t>
            </a:r>
            <a:r>
              <a:rPr lang="en-US" dirty="0">
                <a:solidFill>
                  <a:srgbClr val="002060"/>
                </a:solidFill>
              </a:rPr>
              <a:t> </a:t>
            </a:r>
            <a:r>
              <a:rPr lang="en-US" dirty="0" err="1">
                <a:solidFill>
                  <a:srgbClr val="002060"/>
                </a:solidFill>
              </a:rPr>
              <a:t>cơ</a:t>
            </a:r>
            <a:r>
              <a:rPr lang="en-US" dirty="0">
                <a:solidFill>
                  <a:srgbClr val="002060"/>
                </a:solidFill>
              </a:rPr>
              <a:t> </a:t>
            </a:r>
            <a:r>
              <a:rPr lang="en-US" dirty="0" err="1">
                <a:solidFill>
                  <a:srgbClr val="002060"/>
                </a:solidFill>
              </a:rPr>
              <a:t>cao</a:t>
            </a:r>
            <a:r>
              <a:rPr lang="en-US" dirty="0">
                <a:solidFill>
                  <a:srgbClr val="002060"/>
                </a:solidFill>
              </a:rPr>
              <a:t> </a:t>
            </a:r>
            <a:r>
              <a:rPr lang="en-US" dirty="0" err="1">
                <a:solidFill>
                  <a:srgbClr val="002060"/>
                </a:solidFill>
              </a:rPr>
              <a:t>xuất</a:t>
            </a:r>
            <a:r>
              <a:rPr lang="en-US" dirty="0">
                <a:solidFill>
                  <a:srgbClr val="002060"/>
                </a:solidFill>
              </a:rPr>
              <a:t> </a:t>
            </a:r>
            <a:r>
              <a:rPr lang="en-US" dirty="0" err="1">
                <a:solidFill>
                  <a:srgbClr val="002060"/>
                </a:solidFill>
              </a:rPr>
              <a:t>hiện</a:t>
            </a:r>
            <a:r>
              <a:rPr lang="en-US" dirty="0">
                <a:solidFill>
                  <a:srgbClr val="002060"/>
                </a:solidFill>
              </a:rPr>
              <a:t> </a:t>
            </a:r>
            <a:r>
              <a:rPr lang="en-US" dirty="0" err="1">
                <a:solidFill>
                  <a:srgbClr val="002060"/>
                </a:solidFill>
              </a:rPr>
              <a:t>hội</a:t>
            </a:r>
            <a:r>
              <a:rPr lang="en-US" dirty="0">
                <a:solidFill>
                  <a:srgbClr val="002060"/>
                </a:solidFill>
              </a:rPr>
              <a:t> </a:t>
            </a:r>
            <a:r>
              <a:rPr lang="en-US" dirty="0" err="1">
                <a:solidFill>
                  <a:srgbClr val="002060"/>
                </a:solidFill>
              </a:rPr>
              <a:t>chứng</a:t>
            </a:r>
            <a:r>
              <a:rPr lang="en-US" dirty="0">
                <a:solidFill>
                  <a:srgbClr val="002060"/>
                </a:solidFill>
              </a:rPr>
              <a:t> </a:t>
            </a:r>
            <a:r>
              <a:rPr lang="en-US" dirty="0" err="1">
                <a:solidFill>
                  <a:srgbClr val="002060"/>
                </a:solidFill>
              </a:rPr>
              <a:t>viêm</a:t>
            </a:r>
            <a:r>
              <a:rPr lang="en-US" dirty="0">
                <a:solidFill>
                  <a:srgbClr val="002060"/>
                </a:solidFill>
              </a:rPr>
              <a:t> PHMD </a:t>
            </a:r>
            <a:r>
              <a:rPr lang="en-US" dirty="0" err="1">
                <a:solidFill>
                  <a:srgbClr val="002060"/>
                </a:solidFill>
              </a:rPr>
              <a:t>gây</a:t>
            </a:r>
            <a:r>
              <a:rPr lang="en-US" dirty="0">
                <a:solidFill>
                  <a:srgbClr val="002060"/>
                </a:solidFill>
              </a:rPr>
              <a:t> </a:t>
            </a:r>
            <a:r>
              <a:rPr lang="en-US" dirty="0" err="1">
                <a:solidFill>
                  <a:srgbClr val="002060"/>
                </a:solidFill>
              </a:rPr>
              <a:t>đe</a:t>
            </a:r>
            <a:r>
              <a:rPr lang="en-US" dirty="0">
                <a:solidFill>
                  <a:srgbClr val="002060"/>
                </a:solidFill>
              </a:rPr>
              <a:t> </a:t>
            </a:r>
            <a:r>
              <a:rPr lang="en-US" dirty="0" err="1">
                <a:solidFill>
                  <a:srgbClr val="002060"/>
                </a:solidFill>
              </a:rPr>
              <a:t>dọa</a:t>
            </a:r>
            <a:r>
              <a:rPr lang="en-US" dirty="0">
                <a:solidFill>
                  <a:srgbClr val="002060"/>
                </a:solidFill>
              </a:rPr>
              <a:t> </a:t>
            </a:r>
            <a:r>
              <a:rPr lang="en-US" dirty="0" err="1">
                <a:solidFill>
                  <a:srgbClr val="002060"/>
                </a:solidFill>
              </a:rPr>
              <a:t>tính</a:t>
            </a:r>
            <a:r>
              <a:rPr lang="en-US" dirty="0">
                <a:solidFill>
                  <a:srgbClr val="002060"/>
                </a:solidFill>
              </a:rPr>
              <a:t> </a:t>
            </a:r>
            <a:r>
              <a:rPr lang="en-US" dirty="0" err="1">
                <a:solidFill>
                  <a:srgbClr val="002060"/>
                </a:solidFill>
              </a:rPr>
              <a:t>mạng</a:t>
            </a:r>
            <a:r>
              <a:rPr lang="en-US" dirty="0">
                <a:solidFill>
                  <a:srgbClr val="002060"/>
                </a:solidFill>
              </a:rPr>
              <a:t>. </a:t>
            </a:r>
            <a:r>
              <a:rPr lang="en-US" dirty="0" err="1">
                <a:solidFill>
                  <a:srgbClr val="002060"/>
                </a:solidFill>
              </a:rPr>
              <a:t>Trì</a:t>
            </a:r>
            <a:r>
              <a:rPr lang="en-US" dirty="0">
                <a:solidFill>
                  <a:srgbClr val="002060"/>
                </a:solidFill>
              </a:rPr>
              <a:t> </a:t>
            </a:r>
            <a:r>
              <a:rPr lang="en-US" dirty="0" err="1">
                <a:solidFill>
                  <a:srgbClr val="002060"/>
                </a:solidFill>
              </a:rPr>
              <a:t>hoãn</a:t>
            </a:r>
            <a:r>
              <a:rPr lang="en-US" dirty="0">
                <a:solidFill>
                  <a:srgbClr val="002060"/>
                </a:solidFill>
              </a:rPr>
              <a:t> </a:t>
            </a:r>
            <a:r>
              <a:rPr lang="en-US" dirty="0" err="1">
                <a:solidFill>
                  <a:srgbClr val="002060"/>
                </a:solidFill>
              </a:rPr>
              <a:t>việc</a:t>
            </a:r>
            <a:r>
              <a:rPr lang="en-US" dirty="0">
                <a:solidFill>
                  <a:srgbClr val="002060"/>
                </a:solidFill>
              </a:rPr>
              <a:t> </a:t>
            </a:r>
            <a:r>
              <a:rPr lang="en-US" dirty="0" err="1">
                <a:solidFill>
                  <a:srgbClr val="002060"/>
                </a:solidFill>
              </a:rPr>
              <a:t>khởi</a:t>
            </a:r>
            <a:r>
              <a:rPr lang="en-US" dirty="0">
                <a:solidFill>
                  <a:srgbClr val="002060"/>
                </a:solidFill>
              </a:rPr>
              <a:t> </a:t>
            </a:r>
            <a:r>
              <a:rPr lang="en-US" dirty="0" err="1">
                <a:solidFill>
                  <a:srgbClr val="002060"/>
                </a:solidFill>
              </a:rPr>
              <a:t>động</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ARV 4-6 </a:t>
            </a:r>
            <a:r>
              <a:rPr lang="en-US" dirty="0" err="1">
                <a:solidFill>
                  <a:srgbClr val="002060"/>
                </a:solidFill>
              </a:rPr>
              <a:t>tuần</a:t>
            </a:r>
            <a:r>
              <a:rPr lang="en-US" dirty="0">
                <a:solidFill>
                  <a:srgbClr val="002060"/>
                </a:solidFill>
              </a:rPr>
              <a:t> </a:t>
            </a:r>
            <a:r>
              <a:rPr lang="en-US" dirty="0" err="1">
                <a:solidFill>
                  <a:srgbClr val="002060"/>
                </a:solidFill>
              </a:rPr>
              <a:t>sau</a:t>
            </a:r>
            <a:r>
              <a:rPr lang="en-US" dirty="0">
                <a:solidFill>
                  <a:srgbClr val="002060"/>
                </a:solidFill>
              </a:rPr>
              <a:t> </a:t>
            </a:r>
            <a:r>
              <a:rPr lang="en-US" dirty="0" err="1">
                <a:solidFill>
                  <a:srgbClr val="002060"/>
                </a:solidFill>
              </a:rPr>
              <a:t>khi</a:t>
            </a:r>
            <a:r>
              <a:rPr lang="en-US" dirty="0">
                <a:solidFill>
                  <a:srgbClr val="002060"/>
                </a:solidFill>
              </a:rPr>
              <a:t> </a:t>
            </a:r>
            <a:r>
              <a:rPr lang="en-US" dirty="0" err="1">
                <a:solidFill>
                  <a:srgbClr val="002060"/>
                </a:solidFill>
              </a:rPr>
              <a:t>điều</a:t>
            </a:r>
            <a:r>
              <a:rPr lang="en-US" dirty="0">
                <a:solidFill>
                  <a:srgbClr val="002060"/>
                </a:solidFill>
              </a:rPr>
              <a:t> </a:t>
            </a:r>
            <a:r>
              <a:rPr lang="en-US" dirty="0" err="1">
                <a:solidFill>
                  <a:srgbClr val="002060"/>
                </a:solidFill>
              </a:rPr>
              <a:t>trị</a:t>
            </a:r>
            <a:r>
              <a:rPr lang="en-US" dirty="0">
                <a:solidFill>
                  <a:srgbClr val="002060"/>
                </a:solidFill>
              </a:rPr>
              <a:t> </a:t>
            </a:r>
            <a:r>
              <a:rPr lang="en-US" dirty="0" err="1">
                <a:solidFill>
                  <a:srgbClr val="002060"/>
                </a:solidFill>
              </a:rPr>
              <a:t>thuốc</a:t>
            </a:r>
            <a:r>
              <a:rPr lang="en-US" dirty="0">
                <a:solidFill>
                  <a:srgbClr val="002060"/>
                </a:solidFill>
              </a:rPr>
              <a:t> </a:t>
            </a:r>
            <a:r>
              <a:rPr lang="en-US" dirty="0" err="1">
                <a:solidFill>
                  <a:srgbClr val="002060"/>
                </a:solidFill>
              </a:rPr>
              <a:t>chống</a:t>
            </a:r>
            <a:r>
              <a:rPr lang="en-US" dirty="0">
                <a:solidFill>
                  <a:srgbClr val="002060"/>
                </a:solidFill>
              </a:rPr>
              <a:t> </a:t>
            </a:r>
            <a:r>
              <a:rPr lang="en-US" dirty="0" err="1">
                <a:solidFill>
                  <a:srgbClr val="002060"/>
                </a:solidFill>
              </a:rPr>
              <a:t>nấm</a:t>
            </a:r>
            <a:r>
              <a:rPr lang="en-US" dirty="0">
                <a:solidFill>
                  <a:srgbClr val="002060"/>
                </a:solidFill>
              </a:rPr>
              <a:t>.</a:t>
            </a:r>
            <a:endParaRPr lang="en-US" sz="2400" dirty="0">
              <a:solidFill>
                <a:srgbClr val="002060"/>
              </a:solidFill>
            </a:endParaRPr>
          </a:p>
          <a:p>
            <a:pPr marL="0" indent="0" algn="just">
              <a:buNone/>
            </a:pPr>
            <a:endParaRPr lang="en-US" dirty="0">
              <a:solidFill>
                <a:srgbClr val="002060"/>
              </a:solidFill>
            </a:endParaRPr>
          </a:p>
        </p:txBody>
      </p:sp>
    </p:spTree>
    <p:extLst>
      <p:ext uri="{BB962C8B-B14F-4D97-AF65-F5344CB8AC3E}">
        <p14:creationId xmlns:p14="http://schemas.microsoft.com/office/powerpoint/2010/main" val="312573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solidFill>
                  <a:srgbClr val="FF0000"/>
                </a:solidFill>
              </a:rPr>
              <a:t>TÀI LIỆU THAM KHẢO</a:t>
            </a:r>
          </a:p>
        </p:txBody>
      </p:sp>
      <p:sp>
        <p:nvSpPr>
          <p:cNvPr id="3" name="Content Placeholder 2"/>
          <p:cNvSpPr>
            <a:spLocks noGrp="1"/>
          </p:cNvSpPr>
          <p:nvPr>
            <p:ph idx="1"/>
          </p:nvPr>
        </p:nvSpPr>
        <p:spPr>
          <a:xfrm>
            <a:off x="457200" y="1600201"/>
            <a:ext cx="8229600" cy="2514600"/>
          </a:xfrm>
        </p:spPr>
        <p:txBody>
          <a:bodyPr>
            <a:normAutofit fontScale="92500" lnSpcReduction="10000"/>
          </a:bodyPr>
          <a:lstStyle/>
          <a:p>
            <a:pPr marL="514350" indent="-514350" algn="just">
              <a:buFont typeface="+mj-lt"/>
              <a:buAutoNum type="arabicPeriod"/>
            </a:pPr>
            <a:r>
              <a:rPr lang="vi-VN" sz="2800" dirty="0">
                <a:latin typeface="Calibri" pitchFamily="34" charset="0"/>
                <a:cs typeface="Calibri" pitchFamily="34" charset="0"/>
              </a:rPr>
              <a:t>Bộ Y tế (2019), Hướng dẫn điều trị và chăm sóc HIV/AIDS, Quyết định số 5456/QĐ-BYT, tr.</a:t>
            </a:r>
            <a:r>
              <a:rPr lang="en-US" sz="2800" dirty="0">
                <a:latin typeface="Calibri" pitchFamily="34" charset="0"/>
                <a:cs typeface="Calibri" pitchFamily="34" charset="0"/>
              </a:rPr>
              <a:t>90</a:t>
            </a:r>
            <a:r>
              <a:rPr lang="vi-VN" sz="2800" dirty="0">
                <a:latin typeface="Calibri" pitchFamily="34" charset="0"/>
                <a:cs typeface="Calibri" pitchFamily="34" charset="0"/>
              </a:rPr>
              <a:t>-</a:t>
            </a:r>
            <a:r>
              <a:rPr lang="en-US" sz="2800" dirty="0">
                <a:latin typeface="Calibri" pitchFamily="34" charset="0"/>
                <a:cs typeface="Calibri" pitchFamily="34" charset="0"/>
              </a:rPr>
              <a:t>92</a:t>
            </a:r>
          </a:p>
          <a:p>
            <a:pPr marL="514350" indent="-514350" algn="just">
              <a:buFont typeface="+mj-lt"/>
              <a:buAutoNum type="arabicPeriod"/>
            </a:pPr>
            <a:r>
              <a:rPr lang="en-US" sz="2800" dirty="0" err="1">
                <a:latin typeface="Calibri" pitchFamily="34" charset="0"/>
                <a:cs typeface="Calibri" pitchFamily="34" charset="0"/>
              </a:rPr>
              <a:t>Giáo</a:t>
            </a:r>
            <a:r>
              <a:rPr lang="en-US" sz="2800" dirty="0">
                <a:latin typeface="Calibri" pitchFamily="34" charset="0"/>
                <a:cs typeface="Calibri" pitchFamily="34" charset="0"/>
              </a:rPr>
              <a:t> </a:t>
            </a:r>
            <a:r>
              <a:rPr lang="en-US" sz="2800" dirty="0" err="1">
                <a:latin typeface="Calibri" pitchFamily="34" charset="0"/>
                <a:cs typeface="Calibri" pitchFamily="34" charset="0"/>
              </a:rPr>
              <a:t>trình</a:t>
            </a:r>
            <a:r>
              <a:rPr lang="en-US" sz="2800" dirty="0">
                <a:latin typeface="Calibri" pitchFamily="34" charset="0"/>
                <a:cs typeface="Calibri" pitchFamily="34" charset="0"/>
              </a:rPr>
              <a:t> </a:t>
            </a:r>
            <a:r>
              <a:rPr lang="en-US" sz="2800" dirty="0" err="1">
                <a:latin typeface="Calibri" pitchFamily="34" charset="0"/>
                <a:cs typeface="Calibri" pitchFamily="34" charset="0"/>
              </a:rPr>
              <a:t>Truyền</a:t>
            </a:r>
            <a:r>
              <a:rPr lang="en-US" sz="2800" dirty="0">
                <a:latin typeface="Calibri" pitchFamily="34" charset="0"/>
                <a:cs typeface="Calibri" pitchFamily="34" charset="0"/>
              </a:rPr>
              <a:t> </a:t>
            </a:r>
            <a:r>
              <a:rPr lang="en-US" sz="2800" dirty="0" err="1">
                <a:latin typeface="Calibri" pitchFamily="34" charset="0"/>
                <a:cs typeface="Calibri" pitchFamily="34" charset="0"/>
              </a:rPr>
              <a:t>Nhiễm</a:t>
            </a:r>
            <a:r>
              <a:rPr lang="en-US" sz="2800" dirty="0">
                <a:latin typeface="Calibri" pitchFamily="34" charset="0"/>
                <a:cs typeface="Calibri" pitchFamily="34" charset="0"/>
              </a:rPr>
              <a:t>, BM </a:t>
            </a:r>
            <a:r>
              <a:rPr lang="en-US" sz="2800" dirty="0" err="1">
                <a:latin typeface="Calibri" pitchFamily="34" charset="0"/>
                <a:cs typeface="Calibri" pitchFamily="34" charset="0"/>
              </a:rPr>
              <a:t>Nhiễm</a:t>
            </a:r>
            <a:r>
              <a:rPr lang="en-US" sz="2800" dirty="0">
                <a:latin typeface="Calibri" pitchFamily="34" charset="0"/>
                <a:cs typeface="Calibri" pitchFamily="34" charset="0"/>
              </a:rPr>
              <a:t>, ĐHYD TPHCM</a:t>
            </a:r>
          </a:p>
          <a:p>
            <a:pPr marL="514350" indent="-514350" algn="just">
              <a:buFont typeface="+mj-lt"/>
              <a:buAutoNum type="arabicPeriod"/>
            </a:pPr>
            <a:r>
              <a:rPr lang="en-US" sz="2800" dirty="0">
                <a:latin typeface="Calibri" pitchFamily="34" charset="0"/>
                <a:cs typeface="Calibri" pitchFamily="34" charset="0"/>
                <a:hlinkClick r:id="rId2"/>
              </a:rPr>
              <a:t>https://aidsinfo.nih.gov/guidelines/html/4/adult-and-adolescent-opportunistic-infection/333/cryptococcosis</a:t>
            </a:r>
            <a:r>
              <a:rPr lang="en-US" sz="2800" dirty="0">
                <a:latin typeface="Calibri" pitchFamily="34" charset="0"/>
                <a:cs typeface="Calibri" pitchFamily="34" charset="0"/>
              </a:rPr>
              <a:t> (page 2-3)</a:t>
            </a:r>
          </a:p>
          <a:p>
            <a:pPr marL="514350" indent="-514350" algn="just">
              <a:buFont typeface="+mj-lt"/>
              <a:buAutoNum type="arabicPeriod"/>
            </a:pPr>
            <a:endParaRPr lang="en-US" sz="2800" dirty="0">
              <a:latin typeface="Calibri" pitchFamily="34" charset="0"/>
              <a:cs typeface="Calibri" pitchFamily="34" charset="0"/>
            </a:endParaRPr>
          </a:p>
        </p:txBody>
      </p:sp>
    </p:spTree>
    <p:extLst>
      <p:ext uri="{BB962C8B-B14F-4D97-AF65-F5344CB8AC3E}">
        <p14:creationId xmlns:p14="http://schemas.microsoft.com/office/powerpoint/2010/main" val="13909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rmAutofit/>
          </a:bodyPr>
          <a:lstStyle/>
          <a:p>
            <a:r>
              <a:rPr lang="en-US" sz="4000" b="1" dirty="0">
                <a:solidFill>
                  <a:srgbClr val="FF0000"/>
                </a:solidFill>
              </a:rPr>
              <a:t>CÁM ƠN</a:t>
            </a:r>
          </a:p>
        </p:txBody>
      </p:sp>
    </p:spTree>
    <p:extLst>
      <p:ext uri="{BB962C8B-B14F-4D97-AF65-F5344CB8AC3E}">
        <p14:creationId xmlns:p14="http://schemas.microsoft.com/office/powerpoint/2010/main" val="308296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dirty="0">
                <a:solidFill>
                  <a:srgbClr val="FF0000"/>
                </a:solidFill>
              </a:rPr>
              <a:t>MỤC TIÊU </a:t>
            </a:r>
          </a:p>
        </p:txBody>
      </p:sp>
      <p:sp>
        <p:nvSpPr>
          <p:cNvPr id="3" name="Content Placeholder 2"/>
          <p:cNvSpPr>
            <a:spLocks noGrp="1"/>
          </p:cNvSpPr>
          <p:nvPr>
            <p:ph idx="1"/>
          </p:nvPr>
        </p:nvSpPr>
        <p:spPr>
          <a:xfrm>
            <a:off x="457200" y="1447800"/>
            <a:ext cx="8305800" cy="3733800"/>
          </a:xfrm>
        </p:spPr>
        <p:txBody>
          <a:bodyPr>
            <a:noAutofit/>
          </a:bodyPr>
          <a:lstStyle/>
          <a:p>
            <a:pPr marL="514350" indent="-514350" algn="just">
              <a:spcBef>
                <a:spcPts val="0"/>
              </a:spcBef>
              <a:buFont typeface="+mj-lt"/>
              <a:buAutoNum type="arabicPeriod"/>
            </a:pPr>
            <a:r>
              <a:rPr lang="en-US" sz="2800" dirty="0" err="1">
                <a:solidFill>
                  <a:srgbClr val="002060"/>
                </a:solidFill>
                <a:latin typeface="Calibri" pitchFamily="34" charset="0"/>
                <a:cs typeface="Calibri" pitchFamily="34" charset="0"/>
              </a:rPr>
              <a:t>Hỏi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được</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bệnh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sử</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tiền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căn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và</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thăm</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khám</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có</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định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hướng</a:t>
            </a:r>
            <a:r>
              <a:rPr lang="en-US" sz="2800" dirty="0">
                <a:solidFill>
                  <a:srgbClr val="002060"/>
                </a:solidFill>
                <a:latin typeface="Calibri" pitchFamily="34" charset="0"/>
                <a:cs typeface="Calibri" pitchFamily="34" charset="0"/>
              </a:rPr>
              <a:t> BN HIV/AIDS </a:t>
            </a:r>
            <a:r>
              <a:rPr lang="en-US" sz="2800" dirty="0" err="1">
                <a:solidFill>
                  <a:srgbClr val="002060"/>
                </a:solidFill>
                <a:latin typeface="Calibri" pitchFamily="34" charset="0"/>
                <a:cs typeface="Calibri" pitchFamily="34" charset="0"/>
              </a:rPr>
              <a:t>có</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hội</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chứng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màng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não</a:t>
            </a:r>
            <a:r>
              <a:rPr lang="en-US" sz="2800" dirty="0">
                <a:solidFill>
                  <a:srgbClr val="002060"/>
                </a:solidFill>
                <a:latin typeface="Calibri" pitchFamily="34" charset="0"/>
                <a:cs typeface="Calibri" pitchFamily="34" charset="0"/>
              </a:rPr>
              <a:t>.</a:t>
            </a:r>
            <a:endParaRPr lang="vi-VN" sz="2800" dirty="0">
              <a:solidFill>
                <a:srgbClr val="002060"/>
              </a:solidFill>
              <a:latin typeface="Calibri" pitchFamily="34" charset="0"/>
              <a:cs typeface="Calibri" pitchFamily="34" charset="0"/>
            </a:endParaRPr>
          </a:p>
          <a:p>
            <a:pPr marL="514350" indent="-514350" algn="just">
              <a:spcBef>
                <a:spcPts val="0"/>
              </a:spcBef>
              <a:buFont typeface="+mj-lt"/>
              <a:buAutoNum type="arabicPeriod"/>
            </a:pPr>
            <a:r>
              <a:rPr lang="en-US" sz="2800" dirty="0" err="1">
                <a:solidFill>
                  <a:srgbClr val="002060"/>
                </a:solidFill>
                <a:latin typeface="Calibri" pitchFamily="34" charset="0"/>
                <a:cs typeface="Calibri" pitchFamily="34" charset="0"/>
              </a:rPr>
              <a:t>Biện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luận</a:t>
            </a:r>
            <a:r>
              <a:rPr lang="en-US" sz="2800" dirty="0">
                <a:solidFill>
                  <a:srgbClr val="002060"/>
                </a:solidFill>
                <a:latin typeface="Calibri" pitchFamily="34" charset="0"/>
                <a:cs typeface="Calibri" pitchFamily="34" charset="0"/>
              </a:rPr>
              <a:t> CĐSB </a:t>
            </a:r>
            <a:r>
              <a:rPr lang="en-US" sz="2800" dirty="0" err="1">
                <a:solidFill>
                  <a:srgbClr val="002060"/>
                </a:solidFill>
                <a:latin typeface="Calibri" pitchFamily="34" charset="0"/>
                <a:cs typeface="Calibri" pitchFamily="34" charset="0"/>
              </a:rPr>
              <a:t>và</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các</a:t>
            </a:r>
            <a:r>
              <a:rPr lang="en-US" sz="2800" dirty="0">
                <a:solidFill>
                  <a:srgbClr val="002060"/>
                </a:solidFill>
                <a:latin typeface="Calibri" pitchFamily="34" charset="0"/>
                <a:cs typeface="Calibri" pitchFamily="34" charset="0"/>
              </a:rPr>
              <a:t> CĐPB.</a:t>
            </a:r>
            <a:endParaRPr lang="vi-VN" sz="2800" dirty="0">
              <a:solidFill>
                <a:srgbClr val="002060"/>
              </a:solidFill>
              <a:latin typeface="Calibri" pitchFamily="34" charset="0"/>
              <a:cs typeface="Calibri" pitchFamily="34" charset="0"/>
            </a:endParaRPr>
          </a:p>
          <a:p>
            <a:pPr marL="514350" indent="-514350" algn="just">
              <a:spcBef>
                <a:spcPts val="0"/>
              </a:spcBef>
              <a:buFont typeface="+mj-lt"/>
              <a:buAutoNum type="arabicPeriod"/>
            </a:pPr>
            <a:r>
              <a:rPr lang="vi-VN" sz="2800" dirty="0">
                <a:solidFill>
                  <a:srgbClr val="002060"/>
                </a:solidFill>
                <a:latin typeface="Calibri" pitchFamily="34" charset="0"/>
                <a:cs typeface="Calibri" pitchFamily="34" charset="0"/>
              </a:rPr>
              <a:t>Đề nghị và phân tích các CLS cần thiết để đưa chẩn đoán xác định</a:t>
            </a:r>
            <a:r>
              <a:rPr lang="en-US" sz="2800" dirty="0">
                <a:solidFill>
                  <a:srgbClr val="002060"/>
                </a:solidFill>
                <a:latin typeface="Calibri" pitchFamily="34" charset="0"/>
                <a:cs typeface="Calibri" pitchFamily="34" charset="0"/>
              </a:rPr>
              <a:t>.</a:t>
            </a:r>
          </a:p>
          <a:p>
            <a:pPr marL="514350" indent="-514350" algn="just">
              <a:spcBef>
                <a:spcPts val="0"/>
              </a:spcBef>
              <a:buFont typeface="+mj-lt"/>
              <a:buAutoNum type="arabicPeriod"/>
            </a:pPr>
            <a:r>
              <a:rPr lang="en-US" sz="2800" dirty="0" err="1">
                <a:solidFill>
                  <a:srgbClr val="002060"/>
                </a:solidFill>
                <a:latin typeface="Calibri" pitchFamily="34" charset="0"/>
                <a:cs typeface="Calibri" pitchFamily="34" charset="0"/>
              </a:rPr>
              <a:t>Lựa</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chọn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phương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thức</a:t>
            </a:r>
            <a:r>
              <a:rPr lang="en-US" sz="2800" dirty="0">
                <a:solidFill>
                  <a:srgbClr val="002060"/>
                </a:solidFill>
                <a:latin typeface="Calibri" pitchFamily="34" charset="0"/>
                <a:cs typeface="Calibri" pitchFamily="34" charset="0"/>
              </a:rPr>
              <a:t> </a:t>
            </a:r>
            <a:r>
              <a:rPr lang="vi-VN" sz="2800" dirty="0">
                <a:solidFill>
                  <a:srgbClr val="002060"/>
                </a:solidFill>
                <a:latin typeface="Calibri" pitchFamily="34" charset="0"/>
                <a:cs typeface="Calibri" pitchFamily="34" charset="0"/>
              </a:rPr>
              <a:t>điều trị cho </a:t>
            </a:r>
            <a:r>
              <a:rPr lang="en-US" sz="2800" dirty="0" err="1">
                <a:solidFill>
                  <a:srgbClr val="002060"/>
                </a:solidFill>
                <a:latin typeface="Calibri" pitchFamily="34" charset="0"/>
                <a:cs typeface="Calibri" pitchFamily="34" charset="0"/>
              </a:rPr>
              <a:t>một</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trường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hợp</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nhiễm</a:t>
            </a:r>
            <a:r>
              <a:rPr lang="en-US" sz="2800" dirty="0">
                <a:solidFill>
                  <a:srgbClr val="002060"/>
                </a:solidFill>
                <a:latin typeface="Calibri" pitchFamily="34" charset="0"/>
                <a:cs typeface="Calibri" pitchFamily="34" charset="0"/>
              </a:rPr>
              <a:t> HIV/AIDS </a:t>
            </a:r>
            <a:r>
              <a:rPr lang="en-US" sz="2800" dirty="0" err="1">
                <a:solidFill>
                  <a:srgbClr val="002060"/>
                </a:solidFill>
                <a:latin typeface="Calibri" pitchFamily="34" charset="0"/>
                <a:cs typeface="Calibri" pitchFamily="34" charset="0"/>
              </a:rPr>
              <a:t>có</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viêm</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màng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não</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cụ</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thể</a:t>
            </a:r>
            <a:r>
              <a:rPr lang="en-US" sz="2800" dirty="0">
                <a:solidFill>
                  <a:srgbClr val="002060"/>
                </a:solidFill>
                <a:latin typeface="Calibri" pitchFamily="34" charset="0"/>
                <a:cs typeface="Calibri" pitchFamily="34" charset="0"/>
              </a:rPr>
              <a:t>.</a:t>
            </a:r>
            <a:endParaRPr lang="vi-VN" sz="28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21282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dirty="0">
                <a:solidFill>
                  <a:srgbClr val="FF0000"/>
                </a:solidFill>
              </a:rPr>
              <a:t>NỘI DUNG CA LÂM SÀNG</a:t>
            </a:r>
          </a:p>
        </p:txBody>
      </p:sp>
      <p:sp>
        <p:nvSpPr>
          <p:cNvPr id="3" name="Content Placeholder 2"/>
          <p:cNvSpPr>
            <a:spLocks noGrp="1"/>
          </p:cNvSpPr>
          <p:nvPr>
            <p:ph idx="1"/>
          </p:nvPr>
        </p:nvSpPr>
        <p:spPr>
          <a:xfrm>
            <a:off x="457200" y="1295400"/>
            <a:ext cx="8229600" cy="4876799"/>
          </a:xfrm>
        </p:spPr>
        <p:txBody>
          <a:bodyPr>
            <a:noAutofit/>
          </a:bodyPr>
          <a:lstStyle/>
          <a:p>
            <a:pPr algn="just">
              <a:buFont typeface="Wingdings" pitchFamily="2" charset="2"/>
              <a:buChar char="§"/>
            </a:pPr>
            <a:r>
              <a:rPr lang="vi-VN" sz="2400" dirty="0">
                <a:latin typeface="Calibri" pitchFamily="34" charset="0"/>
                <a:cs typeface="Calibri" pitchFamily="34" charset="0"/>
              </a:rPr>
              <a:t>Bệnh nhân nam, 30 tuổi, nhập viện vì sốt và đau đầu khoảng </a:t>
            </a:r>
            <a:r>
              <a:rPr lang="en-US" sz="2400" dirty="0">
                <a:latin typeface="Calibri" pitchFamily="34" charset="0"/>
                <a:cs typeface="Calibri" pitchFamily="34" charset="0"/>
              </a:rPr>
              <a:t>2</a:t>
            </a:r>
            <a:r>
              <a:rPr lang="vi-VN" sz="2400" dirty="0">
                <a:latin typeface="Calibri" pitchFamily="34" charset="0"/>
                <a:cs typeface="Calibri" pitchFamily="34" charset="0"/>
              </a:rPr>
              <a:t> tuần.</a:t>
            </a:r>
          </a:p>
          <a:p>
            <a:pPr algn="just">
              <a:buFont typeface="Wingdings" pitchFamily="2" charset="2"/>
              <a:buChar char="§"/>
            </a:pPr>
            <a:r>
              <a:rPr lang="vi-VN" sz="2400" dirty="0">
                <a:latin typeface="Calibri" pitchFamily="34" charset="0"/>
                <a:cs typeface="Calibri" pitchFamily="34" charset="0"/>
              </a:rPr>
              <a:t>Bệnh sử: </a:t>
            </a:r>
            <a:r>
              <a:rPr lang="en-US" sz="2400" dirty="0">
                <a:latin typeface="Calibri" pitchFamily="34" charset="0"/>
                <a:cs typeface="Calibri" pitchFamily="34" charset="0"/>
              </a:rPr>
              <a:t>2 </a:t>
            </a:r>
            <a:r>
              <a:rPr lang="en-US" sz="2400" dirty="0" err="1">
                <a:latin typeface="Calibri" pitchFamily="34" charset="0"/>
                <a:cs typeface="Calibri" pitchFamily="34" charset="0"/>
              </a:rPr>
              <a:t>tuần</a:t>
            </a:r>
            <a:r>
              <a:rPr lang="en-US" sz="2400" dirty="0">
                <a:latin typeface="Calibri" pitchFamily="34" charset="0"/>
                <a:cs typeface="Calibri" pitchFamily="34" charset="0"/>
              </a:rPr>
              <a:t> </a:t>
            </a:r>
            <a:r>
              <a:rPr lang="vi-VN" sz="2400" dirty="0">
                <a:latin typeface="Calibri" pitchFamily="34" charset="0"/>
                <a:cs typeface="Calibri" pitchFamily="34" charset="0"/>
              </a:rPr>
              <a:t>nay, bệnh nhân sốt (không rõ nhiệt độ), đau đầu tăng dần, nôn ói không liên quan bữa ăn và ăn uống kém. Bệnh nhân có tự mua thuốc không rõ loại ở tiệm thuốc tây uống nhưng không cải thiện nên đến khám và nhập viện. </a:t>
            </a:r>
          </a:p>
          <a:p>
            <a:pPr algn="just">
              <a:buFont typeface="Wingdings" pitchFamily="2" charset="2"/>
              <a:buChar char="§"/>
            </a:pPr>
            <a:r>
              <a:rPr lang="vi-VN" sz="2400" dirty="0">
                <a:latin typeface="Calibri" pitchFamily="34" charset="0"/>
                <a:cs typeface="Calibri" pitchFamily="34" charset="0"/>
              </a:rPr>
              <a:t>Tiền sử: khoảng 5 năm nay bệnh nhân có quan hệ tình dục đồng giới không an toàn. Xét nghiệm HIV (+) test nhanh ở phòng khám tư nhân</a:t>
            </a:r>
            <a:r>
              <a:rPr lang="en-US" sz="2400" dirty="0">
                <a:latin typeface="Calibri" pitchFamily="34" charset="0"/>
                <a:cs typeface="Calibri" pitchFamily="34" charset="0"/>
              </a:rPr>
              <a:t> </a:t>
            </a:r>
            <a:r>
              <a:rPr lang="en-US" sz="2400" dirty="0" err="1">
                <a:latin typeface="Calibri" pitchFamily="34" charset="0"/>
                <a:cs typeface="Calibri" pitchFamily="34" charset="0"/>
              </a:rPr>
              <a:t>khoảng</a:t>
            </a:r>
            <a:r>
              <a:rPr lang="en-US" sz="2400" dirty="0">
                <a:latin typeface="Calibri" pitchFamily="34" charset="0"/>
                <a:cs typeface="Calibri" pitchFamily="34" charset="0"/>
              </a:rPr>
              <a:t> 1 </a:t>
            </a:r>
            <a:r>
              <a:rPr lang="en-US" sz="2400" dirty="0" err="1">
                <a:latin typeface="Calibri" pitchFamily="34" charset="0"/>
                <a:cs typeface="Calibri" pitchFamily="34" charset="0"/>
              </a:rPr>
              <a:t>tuần</a:t>
            </a:r>
            <a:r>
              <a:rPr lang="vi-VN" sz="2400" dirty="0">
                <a:latin typeface="Calibri" pitchFamily="34" charset="0"/>
                <a:cs typeface="Calibri" pitchFamily="34" charset="0"/>
              </a:rPr>
              <a:t>.</a:t>
            </a:r>
          </a:p>
          <a:p>
            <a:pPr algn="just">
              <a:buFont typeface="Wingdings" pitchFamily="2" charset="2"/>
              <a:buChar char="§"/>
            </a:pPr>
            <a:r>
              <a:rPr lang="vi-VN" sz="2400" dirty="0">
                <a:latin typeface="Calibri" pitchFamily="34" charset="0"/>
                <a:cs typeface="Calibri" pitchFamily="34" charset="0"/>
              </a:rPr>
              <a:t>Lâm sàng ghi nhận: Bệnh tỉnh, tiếp xúc được. Sinh hiệu: T</a:t>
            </a:r>
            <a:r>
              <a:rPr lang="vi-VN" sz="2400" baseline="30000" dirty="0">
                <a:latin typeface="Calibri" pitchFamily="34" charset="0"/>
                <a:cs typeface="Calibri" pitchFamily="34" charset="0"/>
              </a:rPr>
              <a:t>o</a:t>
            </a:r>
            <a:r>
              <a:rPr lang="vi-VN" sz="2400" dirty="0">
                <a:latin typeface="Calibri" pitchFamily="34" charset="0"/>
                <a:cs typeface="Calibri" pitchFamily="34" charset="0"/>
              </a:rPr>
              <a:t>= 38</a:t>
            </a:r>
            <a:r>
              <a:rPr lang="vi-VN" sz="2400" baseline="30000" dirty="0">
                <a:latin typeface="Calibri" pitchFamily="34" charset="0"/>
                <a:cs typeface="Calibri" pitchFamily="34" charset="0"/>
              </a:rPr>
              <a:t>o</a:t>
            </a:r>
            <a:r>
              <a:rPr lang="vi-VN" sz="2400" dirty="0">
                <a:latin typeface="Calibri" pitchFamily="34" charset="0"/>
                <a:cs typeface="Calibri" pitchFamily="34" charset="0"/>
              </a:rPr>
              <a:t>5C, sinh hiệu khác ổn. Niêm mạc má, lưng lưỡi có nhiều đốm trắng, không hạch ngoại biên</a:t>
            </a:r>
            <a:r>
              <a:rPr lang="en-US" sz="2400" dirty="0">
                <a:latin typeface="Calibri" pitchFamily="34" charset="0"/>
                <a:cs typeface="Calibri" pitchFamily="34" charset="0"/>
              </a:rPr>
              <a:t>.</a:t>
            </a:r>
            <a:endParaRPr lang="vi-VN" sz="2400" dirty="0">
              <a:latin typeface="Calibri" pitchFamily="34" charset="0"/>
              <a:cs typeface="Calibri" pitchFamily="34" charset="0"/>
            </a:endParaRPr>
          </a:p>
          <a:p>
            <a:pPr marL="0" indent="0" algn="just">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0458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514600"/>
            <a:ext cx="8991600" cy="990600"/>
          </a:xfrm>
          <a:solidFill>
            <a:schemeClr val="accent6">
              <a:lumMod val="20000"/>
              <a:lumOff val="80000"/>
            </a:schemeClr>
          </a:solidFill>
        </p:spPr>
        <p:txBody>
          <a:bodyPr>
            <a:noAutofit/>
          </a:bodyPr>
          <a:lstStyle/>
          <a:p>
            <a:br>
              <a:rPr lang="en-US" sz="3200" b="1" dirty="0">
                <a:solidFill>
                  <a:srgbClr val="002060"/>
                </a:solidFill>
              </a:rPr>
            </a:br>
            <a:r>
              <a:rPr lang="en-US" sz="3200" b="1" dirty="0" err="1">
                <a:solidFill>
                  <a:srgbClr val="002060"/>
                </a:solidFill>
              </a:rPr>
              <a:t>Cần</a:t>
            </a:r>
            <a:r>
              <a:rPr lang="en-US" sz="3200" b="1" dirty="0">
                <a:solidFill>
                  <a:srgbClr val="002060"/>
                </a:solidFill>
              </a:rPr>
              <a:t> </a:t>
            </a:r>
            <a:r>
              <a:rPr lang="en-US" sz="3200" b="1" dirty="0" err="1">
                <a:solidFill>
                  <a:srgbClr val="002060"/>
                </a:solidFill>
              </a:rPr>
              <a:t>bổ</a:t>
            </a:r>
            <a:r>
              <a:rPr lang="en-US" sz="3200" b="1" dirty="0">
                <a:solidFill>
                  <a:srgbClr val="002060"/>
                </a:solidFill>
              </a:rPr>
              <a:t> sung </a:t>
            </a:r>
            <a:r>
              <a:rPr lang="en-US" sz="3200" b="1" dirty="0" err="1">
                <a:solidFill>
                  <a:srgbClr val="002060"/>
                </a:solidFill>
              </a:rPr>
              <a:t>thông</a:t>
            </a:r>
            <a:r>
              <a:rPr lang="en-US" sz="3200" b="1" dirty="0">
                <a:solidFill>
                  <a:srgbClr val="002060"/>
                </a:solidFill>
              </a:rPr>
              <a:t> tin </a:t>
            </a:r>
            <a:r>
              <a:rPr lang="en-US" sz="3200" b="1" dirty="0" err="1">
                <a:solidFill>
                  <a:srgbClr val="002060"/>
                </a:solidFill>
              </a:rPr>
              <a:t>gì</a:t>
            </a:r>
            <a:r>
              <a:rPr lang="en-US" sz="3200" b="1" dirty="0">
                <a:solidFill>
                  <a:srgbClr val="002060"/>
                </a:solidFill>
              </a:rPr>
              <a:t> </a:t>
            </a:r>
            <a:r>
              <a:rPr lang="en-US" sz="3200" b="1" dirty="0" err="1">
                <a:solidFill>
                  <a:srgbClr val="002060"/>
                </a:solidFill>
              </a:rPr>
              <a:t>về</a:t>
            </a:r>
            <a:r>
              <a:rPr lang="en-US" sz="3200" b="1" dirty="0">
                <a:solidFill>
                  <a:srgbClr val="002060"/>
                </a:solidFill>
              </a:rPr>
              <a:t> </a:t>
            </a:r>
            <a:r>
              <a:rPr lang="en-US" sz="3200" b="1" dirty="0" err="1">
                <a:solidFill>
                  <a:srgbClr val="002060"/>
                </a:solidFill>
              </a:rPr>
              <a:t>tiền</a:t>
            </a:r>
            <a:r>
              <a:rPr lang="en-US" sz="3200" b="1" dirty="0">
                <a:solidFill>
                  <a:srgbClr val="002060"/>
                </a:solidFill>
              </a:rPr>
              <a:t> </a:t>
            </a:r>
            <a:r>
              <a:rPr lang="en-US" sz="3200" b="1" dirty="0" err="1">
                <a:solidFill>
                  <a:srgbClr val="002060"/>
                </a:solidFill>
              </a:rPr>
              <a:t>căn</a:t>
            </a:r>
            <a:r>
              <a:rPr lang="en-US" sz="3200" b="1" dirty="0">
                <a:solidFill>
                  <a:srgbClr val="002060"/>
                </a:solidFill>
              </a:rPr>
              <a:t> </a:t>
            </a:r>
            <a:r>
              <a:rPr lang="en-US" sz="3200" b="1" dirty="0" err="1">
                <a:solidFill>
                  <a:srgbClr val="002060"/>
                </a:solidFill>
              </a:rPr>
              <a:t>và</a:t>
            </a:r>
            <a:r>
              <a:rPr lang="en-US" sz="3200" b="1" dirty="0">
                <a:solidFill>
                  <a:srgbClr val="002060"/>
                </a:solidFill>
              </a:rPr>
              <a:t> </a:t>
            </a:r>
            <a:r>
              <a:rPr lang="en-US" sz="3200" b="1" dirty="0" err="1">
                <a:solidFill>
                  <a:srgbClr val="002060"/>
                </a:solidFill>
              </a:rPr>
              <a:t>thăm</a:t>
            </a:r>
            <a:r>
              <a:rPr lang="en-US" sz="3200" b="1" dirty="0">
                <a:solidFill>
                  <a:srgbClr val="002060"/>
                </a:solidFill>
              </a:rPr>
              <a:t> </a:t>
            </a:r>
            <a:r>
              <a:rPr lang="en-US" sz="3200" b="1" dirty="0" err="1">
                <a:solidFill>
                  <a:srgbClr val="002060"/>
                </a:solidFill>
              </a:rPr>
              <a:t>khám</a:t>
            </a:r>
            <a:r>
              <a:rPr lang="en-US" sz="3200" b="1" dirty="0">
                <a:solidFill>
                  <a:srgbClr val="002060"/>
                </a:solidFill>
              </a:rPr>
              <a:t> ở BN </a:t>
            </a:r>
            <a:r>
              <a:rPr lang="en-US" sz="3200" b="1" dirty="0" err="1">
                <a:solidFill>
                  <a:srgbClr val="002060"/>
                </a:solidFill>
              </a:rPr>
              <a:t>này</a:t>
            </a:r>
            <a:r>
              <a:rPr lang="en-US" sz="3200" b="1" dirty="0">
                <a:solidFill>
                  <a:srgbClr val="002060"/>
                </a:solidFill>
              </a:rPr>
              <a:t>?</a:t>
            </a:r>
            <a:br>
              <a:rPr lang="en-US" sz="3200" b="1" dirty="0">
                <a:solidFill>
                  <a:srgbClr val="002060"/>
                </a:solidFill>
              </a:rPr>
            </a:br>
            <a:endParaRPr lang="en-US" sz="3200" b="1" dirty="0">
              <a:solidFill>
                <a:srgbClr val="002060"/>
              </a:solidFill>
            </a:endParaRPr>
          </a:p>
        </p:txBody>
      </p:sp>
    </p:spTree>
    <p:extLst>
      <p:ext uri="{BB962C8B-B14F-4D97-AF65-F5344CB8AC3E}">
        <p14:creationId xmlns:p14="http://schemas.microsoft.com/office/powerpoint/2010/main" val="102214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3429000"/>
          </a:xfrm>
        </p:spPr>
        <p:txBody>
          <a:bodyPr>
            <a:normAutofit fontScale="85000" lnSpcReduction="10000"/>
          </a:bodyPr>
          <a:lstStyle/>
          <a:p>
            <a:pPr marL="0" indent="0" algn="just">
              <a:buNone/>
            </a:pPr>
            <a:r>
              <a:rPr lang="en-US" b="1" dirty="0" err="1">
                <a:solidFill>
                  <a:srgbClr val="002060"/>
                </a:solidFill>
                <a:latin typeface="Calibri" pitchFamily="34" charset="0"/>
                <a:cs typeface="Calibri" pitchFamily="34" charset="0"/>
              </a:rPr>
              <a:t>Tiền</a:t>
            </a:r>
            <a:r>
              <a:rPr lang="en-US" b="1" dirty="0">
                <a:solidFill>
                  <a:srgbClr val="002060"/>
                </a:solidFill>
                <a:latin typeface="Calibri" pitchFamily="34" charset="0"/>
                <a:cs typeface="Calibri" pitchFamily="34" charset="0"/>
              </a:rPr>
              <a:t> </a:t>
            </a:r>
            <a:r>
              <a:rPr lang="en-US" b="1" dirty="0" err="1">
                <a:solidFill>
                  <a:srgbClr val="002060"/>
                </a:solidFill>
                <a:latin typeface="Calibri" pitchFamily="34" charset="0"/>
                <a:cs typeface="Calibri" pitchFamily="34" charset="0"/>
              </a:rPr>
              <a:t>căn</a:t>
            </a:r>
            <a:r>
              <a:rPr lang="en-US" b="1" dirty="0">
                <a:solidFill>
                  <a:srgbClr val="002060"/>
                </a:solidFill>
                <a:latin typeface="Calibri" pitchFamily="34" charset="0"/>
                <a:cs typeface="Calibri" pitchFamily="34" charset="0"/>
              </a:rPr>
              <a:t>:</a:t>
            </a:r>
          </a:p>
          <a:p>
            <a:pPr algn="just">
              <a:buFont typeface="Wingdings" pitchFamily="2" charset="2"/>
              <a:buChar char="§"/>
            </a:pPr>
            <a:r>
              <a:rPr lang="en-US" dirty="0">
                <a:solidFill>
                  <a:srgbClr val="002060"/>
                </a:solidFill>
                <a:latin typeface="Calibri" pitchFamily="34" charset="0"/>
                <a:cs typeface="Calibri" pitchFamily="34" charset="0"/>
              </a:rPr>
              <a:t>B</a:t>
            </a:r>
            <a:r>
              <a:rPr lang="vi-VN" dirty="0">
                <a:solidFill>
                  <a:srgbClr val="002060"/>
                </a:solidFill>
                <a:latin typeface="Calibri" pitchFamily="34" charset="0"/>
                <a:cs typeface="Calibri" pitchFamily="34" charset="0"/>
              </a:rPr>
              <a:t>ản thân: </a:t>
            </a:r>
            <a:endParaRPr lang="en-US" dirty="0">
              <a:solidFill>
                <a:srgbClr val="002060"/>
              </a:solidFill>
              <a:latin typeface="Calibri" pitchFamily="34" charset="0"/>
              <a:cs typeface="Calibri" pitchFamily="34" charset="0"/>
            </a:endParaRPr>
          </a:p>
          <a:p>
            <a:pPr lvl="1" algn="just">
              <a:buFont typeface="Wingdings" pitchFamily="2" charset="2"/>
              <a:buChar char="§"/>
            </a:pPr>
            <a:r>
              <a:rPr lang="vi-VN" dirty="0">
                <a:solidFill>
                  <a:srgbClr val="002060"/>
                </a:solidFill>
                <a:latin typeface="Calibri" pitchFamily="34" charset="0"/>
                <a:cs typeface="Calibri" pitchFamily="34" charset="0"/>
              </a:rPr>
              <a:t>HIV (+) thời điểm nào, </a:t>
            </a:r>
            <a:r>
              <a:rPr lang="en-US" dirty="0" err="1">
                <a:solidFill>
                  <a:srgbClr val="002060"/>
                </a:solidFill>
                <a:latin typeface="Calibri" pitchFamily="34" charset="0"/>
                <a:cs typeface="Calibri" pitchFamily="34" charset="0"/>
              </a:rPr>
              <a:t>điều</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trị</a:t>
            </a:r>
            <a:r>
              <a:rPr lang="en-US" dirty="0">
                <a:solidFill>
                  <a:srgbClr val="002060"/>
                </a:solidFill>
                <a:latin typeface="Calibri" pitchFamily="34" charset="0"/>
                <a:cs typeface="Calibri" pitchFamily="34" charset="0"/>
              </a:rPr>
              <a:t> </a:t>
            </a:r>
            <a:r>
              <a:rPr lang="vi-VN" dirty="0">
                <a:solidFill>
                  <a:srgbClr val="002060"/>
                </a:solidFill>
                <a:latin typeface="Calibri" pitchFamily="34" charset="0"/>
                <a:cs typeface="Calibri" pitchFamily="34" charset="0"/>
              </a:rPr>
              <a:t>ARV chưa, phác đồ ARV (nếu có), TCD4 bao nhiêu</a:t>
            </a:r>
            <a:endParaRPr lang="en-US" dirty="0">
              <a:solidFill>
                <a:srgbClr val="002060"/>
              </a:solidFill>
              <a:latin typeface="Calibri" pitchFamily="34" charset="0"/>
              <a:cs typeface="Calibri" pitchFamily="34" charset="0"/>
            </a:endParaRPr>
          </a:p>
          <a:p>
            <a:pPr lvl="1" algn="just">
              <a:buFont typeface="Wingdings" pitchFamily="2" charset="2"/>
              <a:buChar char="§"/>
            </a:pPr>
            <a:r>
              <a:rPr lang="en-US" dirty="0">
                <a:solidFill>
                  <a:srgbClr val="002060"/>
                </a:solidFill>
                <a:latin typeface="Calibri" pitchFamily="34" charset="0"/>
                <a:cs typeface="Calibri" pitchFamily="34" charset="0"/>
              </a:rPr>
              <a:t>N</a:t>
            </a:r>
            <a:r>
              <a:rPr lang="vi-VN" dirty="0">
                <a:solidFill>
                  <a:srgbClr val="002060"/>
                </a:solidFill>
                <a:latin typeface="Calibri" pitchFamily="34" charset="0"/>
                <a:cs typeface="Calibri" pitchFamily="34" charset="0"/>
              </a:rPr>
              <a:t>hiễm trùng cơ hội: lao, viêm màng não nấm, bệnh lây truyền qua đường tình dục</a:t>
            </a:r>
            <a:endParaRPr lang="en-US" dirty="0">
              <a:solidFill>
                <a:srgbClr val="002060"/>
              </a:solidFill>
              <a:latin typeface="Calibri" pitchFamily="34" charset="0"/>
              <a:cs typeface="Calibri" pitchFamily="34" charset="0"/>
            </a:endParaRPr>
          </a:p>
          <a:p>
            <a:pPr lvl="1" algn="just">
              <a:buFont typeface="Wingdings" pitchFamily="2" charset="2"/>
              <a:buChar char="§"/>
            </a:pPr>
            <a:r>
              <a:rPr lang="en-US" dirty="0">
                <a:solidFill>
                  <a:srgbClr val="002060"/>
                </a:solidFill>
                <a:latin typeface="Calibri" pitchFamily="34" charset="0"/>
                <a:cs typeface="Calibri" pitchFamily="34" charset="0"/>
              </a:rPr>
              <a:t>D</a:t>
            </a:r>
            <a:r>
              <a:rPr lang="vi-VN" dirty="0">
                <a:solidFill>
                  <a:srgbClr val="002060"/>
                </a:solidFill>
                <a:latin typeface="Calibri" pitchFamily="34" charset="0"/>
                <a:cs typeface="Calibri" pitchFamily="34" charset="0"/>
              </a:rPr>
              <a:t>ị ứng (thuốc)</a:t>
            </a:r>
          </a:p>
          <a:p>
            <a:pPr algn="just">
              <a:buFont typeface="Wingdings" pitchFamily="2" charset="2"/>
              <a:buChar char="§"/>
            </a:pPr>
            <a:r>
              <a:rPr lang="vi-VN" dirty="0">
                <a:solidFill>
                  <a:srgbClr val="002060"/>
                </a:solidFill>
                <a:latin typeface="Calibri" pitchFamily="34" charset="0"/>
                <a:cs typeface="Calibri" pitchFamily="34" charset="0"/>
              </a:rPr>
              <a:t>Gia đình: có ai nhiễm HIV không? (đặc biệt bạn tình)</a:t>
            </a:r>
          </a:p>
          <a:p>
            <a:pPr marL="0" indent="0" algn="just">
              <a:buNone/>
            </a:pPr>
            <a:endParaRPr lang="en-US"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194375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3352800"/>
          </a:xfrm>
        </p:spPr>
        <p:txBody>
          <a:bodyPr>
            <a:noAutofit/>
          </a:bodyPr>
          <a:lstStyle/>
          <a:p>
            <a:pPr marL="0" indent="0" algn="just">
              <a:buNone/>
            </a:pPr>
            <a:r>
              <a:rPr lang="en-US" sz="2800" b="1" dirty="0" err="1">
                <a:solidFill>
                  <a:srgbClr val="002060"/>
                </a:solidFill>
                <a:latin typeface="Calibri" pitchFamily="34" charset="0"/>
                <a:cs typeface="Calibri" pitchFamily="34" charset="0"/>
              </a:rPr>
              <a:t>Khám</a:t>
            </a:r>
            <a:r>
              <a:rPr lang="en-US" sz="2800" b="1" dirty="0">
                <a:solidFill>
                  <a:srgbClr val="002060"/>
                </a:solidFill>
                <a:latin typeface="Calibri" pitchFamily="34" charset="0"/>
                <a:cs typeface="Calibri" pitchFamily="34" charset="0"/>
              </a:rPr>
              <a:t>:</a:t>
            </a:r>
          </a:p>
          <a:p>
            <a:pPr algn="just">
              <a:buFont typeface="Wingdings" pitchFamily="2" charset="2"/>
              <a:buChar char="§"/>
            </a:pPr>
            <a:r>
              <a:rPr lang="en-US" sz="2800" dirty="0" err="1">
                <a:solidFill>
                  <a:srgbClr val="002060"/>
                </a:solidFill>
                <a:latin typeface="Calibri" pitchFamily="34" charset="0"/>
                <a:cs typeface="Calibri" pitchFamily="34" charset="0"/>
              </a:rPr>
              <a:t>Dấu</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màng</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não</a:t>
            </a:r>
            <a:r>
              <a:rPr lang="en-US" sz="2800" dirty="0">
                <a:solidFill>
                  <a:srgbClr val="002060"/>
                </a:solidFill>
                <a:latin typeface="Calibri" pitchFamily="34" charset="0"/>
                <a:cs typeface="Calibri" pitchFamily="34" charset="0"/>
              </a:rPr>
              <a:t>: </a:t>
            </a:r>
          </a:p>
          <a:p>
            <a:pPr lvl="1" algn="just">
              <a:buFont typeface="Wingdings" pitchFamily="2" charset="2"/>
              <a:buChar char="§"/>
            </a:pPr>
            <a:r>
              <a:rPr lang="en-US" dirty="0" err="1">
                <a:solidFill>
                  <a:srgbClr val="002060"/>
                </a:solidFill>
                <a:latin typeface="Calibri" pitchFamily="34" charset="0"/>
                <a:cs typeface="Calibri" pitchFamily="34" charset="0"/>
              </a:rPr>
              <a:t>Dấu</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cổ</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gượng</a:t>
            </a:r>
            <a:endParaRPr lang="en-US" dirty="0">
              <a:solidFill>
                <a:srgbClr val="002060"/>
              </a:solidFill>
              <a:latin typeface="Calibri" pitchFamily="34" charset="0"/>
              <a:cs typeface="Calibri" pitchFamily="34" charset="0"/>
            </a:endParaRPr>
          </a:p>
          <a:p>
            <a:pPr lvl="1" algn="just">
              <a:buFont typeface="Wingdings" pitchFamily="2" charset="2"/>
              <a:buChar char="§"/>
            </a:pPr>
            <a:r>
              <a:rPr lang="en-US" dirty="0" err="1">
                <a:solidFill>
                  <a:srgbClr val="002060"/>
                </a:solidFill>
                <a:latin typeface="Calibri" pitchFamily="34" charset="0"/>
                <a:cs typeface="Calibri" pitchFamily="34" charset="0"/>
              </a:rPr>
              <a:t>Dấu</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Kernig</a:t>
            </a:r>
            <a:r>
              <a:rPr lang="en-US" dirty="0">
                <a:solidFill>
                  <a:srgbClr val="002060"/>
                </a:solidFill>
                <a:latin typeface="Calibri" pitchFamily="34" charset="0"/>
                <a:cs typeface="Calibri" pitchFamily="34" charset="0"/>
              </a:rPr>
              <a:t>, </a:t>
            </a:r>
          </a:p>
          <a:p>
            <a:pPr lvl="1" algn="just">
              <a:buFont typeface="Wingdings" pitchFamily="2" charset="2"/>
              <a:buChar char="§"/>
            </a:pPr>
            <a:r>
              <a:rPr lang="en-US" dirty="0" err="1">
                <a:solidFill>
                  <a:srgbClr val="002060"/>
                </a:solidFill>
                <a:latin typeface="Calibri" pitchFamily="34" charset="0"/>
                <a:cs typeface="Calibri" pitchFamily="34" charset="0"/>
              </a:rPr>
              <a:t>Dấu</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Brudzinski</a:t>
            </a:r>
            <a:endParaRPr lang="en-US" dirty="0">
              <a:solidFill>
                <a:srgbClr val="002060"/>
              </a:solidFill>
              <a:latin typeface="Calibri" pitchFamily="34" charset="0"/>
              <a:cs typeface="Calibri" pitchFamily="34" charset="0"/>
            </a:endParaRPr>
          </a:p>
          <a:p>
            <a:pPr algn="just">
              <a:buFont typeface="Wingdings" pitchFamily="2" charset="2"/>
              <a:buChar char="§"/>
            </a:pPr>
            <a:r>
              <a:rPr lang="en-US" sz="2800" dirty="0" err="1">
                <a:solidFill>
                  <a:srgbClr val="002060"/>
                </a:solidFill>
                <a:latin typeface="Calibri" pitchFamily="34" charset="0"/>
                <a:cs typeface="Calibri" pitchFamily="34" charset="0"/>
              </a:rPr>
              <a:t>Dấu</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thần</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kinh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định</a:t>
            </a:r>
            <a:r>
              <a:rPr lang="en-US" sz="2800" dirty="0">
                <a:solidFill>
                  <a:srgbClr val="002060"/>
                </a:solidFill>
                <a:latin typeface="Calibri" pitchFamily="34" charset="0"/>
                <a:cs typeface="Calibri" pitchFamily="34" charset="0"/>
              </a:rPr>
              <a:t> </a:t>
            </a:r>
            <a:r>
              <a:rPr lang="en-US" sz="2800" dirty="0" err="1">
                <a:solidFill>
                  <a:srgbClr val="002060"/>
                </a:solidFill>
                <a:latin typeface="Calibri" pitchFamily="34" charset="0"/>
                <a:cs typeface="Calibri" pitchFamily="34" charset="0"/>
              </a:rPr>
              <a:t>vị</a:t>
            </a:r>
            <a:endParaRPr lang="vi-VN" sz="2800"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216108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685800"/>
          </a:xfrm>
          <a:solidFill>
            <a:schemeClr val="accent6">
              <a:lumMod val="20000"/>
              <a:lumOff val="80000"/>
            </a:schemeClr>
          </a:solidFill>
        </p:spPr>
        <p:txBody>
          <a:bodyPr>
            <a:noAutofit/>
          </a:bodyPr>
          <a:lstStyle/>
          <a:p>
            <a:r>
              <a:rPr lang="vi-VN" sz="3200" b="1" dirty="0">
                <a:solidFill>
                  <a:srgbClr val="002060"/>
                </a:solidFill>
                <a:latin typeface="Calibri" pitchFamily="34" charset="0"/>
                <a:cs typeface="Calibri" pitchFamily="34" charset="0"/>
              </a:rPr>
              <a:t>Biện luận CĐSB và các CĐPB</a:t>
            </a:r>
            <a:endParaRPr lang="en-US" sz="3200" b="1" dirty="0">
              <a:solidFill>
                <a:srgbClr val="002060"/>
              </a:solidFill>
            </a:endParaRPr>
          </a:p>
        </p:txBody>
      </p:sp>
    </p:spTree>
    <p:extLst>
      <p:ext uri="{BB962C8B-B14F-4D97-AF65-F5344CB8AC3E}">
        <p14:creationId xmlns:p14="http://schemas.microsoft.com/office/powerpoint/2010/main" val="377983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743200"/>
          </a:xfrm>
        </p:spPr>
        <p:txBody>
          <a:bodyPr/>
          <a:lstStyle/>
          <a:p>
            <a:pPr algn="just">
              <a:buFont typeface="Wingdings" pitchFamily="2" charset="2"/>
              <a:buChar char="§"/>
            </a:pPr>
            <a:r>
              <a:rPr lang="vi-VN" dirty="0">
                <a:solidFill>
                  <a:srgbClr val="002060"/>
                </a:solidFill>
                <a:latin typeface="Calibri" pitchFamily="34" charset="0"/>
                <a:cs typeface="Calibri" pitchFamily="34" charset="0"/>
              </a:rPr>
              <a:t>Chẩn đoán </a:t>
            </a:r>
            <a:r>
              <a:rPr lang="en-US" dirty="0" err="1">
                <a:solidFill>
                  <a:srgbClr val="002060"/>
                </a:solidFill>
                <a:latin typeface="Calibri" pitchFamily="34" charset="0"/>
                <a:cs typeface="Calibri" pitchFamily="34" charset="0"/>
              </a:rPr>
              <a:t>sơ</a:t>
            </a:r>
            <a:r>
              <a:rPr lang="en-US" dirty="0">
                <a:solidFill>
                  <a:srgbClr val="002060"/>
                </a:solidFill>
                <a:latin typeface="Calibri" pitchFamily="34" charset="0"/>
                <a:cs typeface="Calibri" pitchFamily="34" charset="0"/>
              </a:rPr>
              <a:t> </a:t>
            </a:r>
            <a:r>
              <a:rPr lang="en-US" dirty="0" err="1">
                <a:solidFill>
                  <a:srgbClr val="002060"/>
                </a:solidFill>
                <a:latin typeface="Calibri" pitchFamily="34" charset="0"/>
                <a:cs typeface="Calibri" pitchFamily="34" charset="0"/>
              </a:rPr>
              <a:t>bộ</a:t>
            </a:r>
            <a:r>
              <a:rPr lang="vi-VN" dirty="0">
                <a:solidFill>
                  <a:srgbClr val="002060"/>
                </a:solidFill>
                <a:latin typeface="Calibri" pitchFamily="34" charset="0"/>
                <a:cs typeface="Calibri" pitchFamily="34" charset="0"/>
              </a:rPr>
              <a:t>: Viêm màng não do lao, nấm miệng/ HIV 1 test (+)</a:t>
            </a:r>
          </a:p>
          <a:p>
            <a:pPr algn="just">
              <a:buFont typeface="Wingdings" pitchFamily="2" charset="2"/>
              <a:buChar char="§"/>
            </a:pPr>
            <a:r>
              <a:rPr lang="vi-VN" dirty="0">
                <a:solidFill>
                  <a:srgbClr val="002060"/>
                </a:solidFill>
                <a:latin typeface="Calibri" pitchFamily="34" charset="0"/>
                <a:cs typeface="Calibri" pitchFamily="34" charset="0"/>
              </a:rPr>
              <a:t>Chẩn đoán phân biệt: Viêm màng não do nấm </a:t>
            </a:r>
            <a:r>
              <a:rPr lang="vi-VN" i="1" dirty="0">
                <a:solidFill>
                  <a:srgbClr val="002060"/>
                </a:solidFill>
                <a:latin typeface="Calibri" pitchFamily="34" charset="0"/>
                <a:cs typeface="Calibri" pitchFamily="34" charset="0"/>
              </a:rPr>
              <a:t>C.neoformans</a:t>
            </a:r>
            <a:r>
              <a:rPr lang="vi-VN" dirty="0">
                <a:solidFill>
                  <a:srgbClr val="002060"/>
                </a:solidFill>
                <a:latin typeface="Calibri" pitchFamily="34" charset="0"/>
                <a:cs typeface="Calibri" pitchFamily="34" charset="0"/>
              </a:rPr>
              <a:t>, bạch sản dạng lông/ HIV 1 test (+)</a:t>
            </a:r>
          </a:p>
          <a:p>
            <a:pPr marL="0" indent="0" algn="just">
              <a:buNone/>
            </a:pPr>
            <a:endParaRPr lang="en-US"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232630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220900E0A6814E9A605C7DE5D66069" ma:contentTypeVersion="5" ma:contentTypeDescription="Create a new document." ma:contentTypeScope="" ma:versionID="1fbc41e1ebf6f7895233746eae4b887e">
  <xsd:schema xmlns:xsd="http://www.w3.org/2001/XMLSchema" xmlns:xs="http://www.w3.org/2001/XMLSchema" xmlns:p="http://schemas.microsoft.com/office/2006/metadata/properties" xmlns:ns2="572d7ac6-3e9c-4fc4-a628-49d8be868e80" targetNamespace="http://schemas.microsoft.com/office/2006/metadata/properties" ma:root="true" ma:fieldsID="f53168e8c6064db0bc80c31565063b42" ns2:_="">
    <xsd:import namespace="572d7ac6-3e9c-4fc4-a628-49d8be868e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2d7ac6-3e9c-4fc4-a628-49d8be868e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B04307-1305-435A-8BC1-B15D2FC3CA13}"/>
</file>

<file path=customXml/itemProps2.xml><?xml version="1.0" encoding="utf-8"?>
<ds:datastoreItem xmlns:ds="http://schemas.openxmlformats.org/officeDocument/2006/customXml" ds:itemID="{468901F8-A5B5-4AC4-A97F-633ECE282774}"/>
</file>

<file path=customXml/itemProps3.xml><?xml version="1.0" encoding="utf-8"?>
<ds:datastoreItem xmlns:ds="http://schemas.openxmlformats.org/officeDocument/2006/customXml" ds:itemID="{7B4D5A1B-38D6-42FE-9BA9-E840BDCB5F8A}"/>
</file>

<file path=docProps/app.xml><?xml version="1.0" encoding="utf-8"?>
<Properties xmlns="http://schemas.openxmlformats.org/officeDocument/2006/extended-properties" xmlns:vt="http://schemas.openxmlformats.org/officeDocument/2006/docPropsVTypes">
  <TotalTime>1060</TotalTime>
  <Words>1475</Words>
  <Application>Microsoft Office PowerPoint</Application>
  <PresentationFormat>On-screen Show (4:3)</PresentationFormat>
  <Paragraphs>136</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VNI-Times</vt:lpstr>
      <vt:lpstr>VnTimes</vt:lpstr>
      <vt:lpstr>Wingdings</vt:lpstr>
      <vt:lpstr>Office Theme</vt:lpstr>
      <vt:lpstr>PowerPoint Presentation</vt:lpstr>
      <vt:lpstr>LÝ DO HỌC CA LÂM SÀNG</vt:lpstr>
      <vt:lpstr>MỤC TIÊU </vt:lpstr>
      <vt:lpstr>NỘI DUNG CA LÂM SÀNG</vt:lpstr>
      <vt:lpstr> Cần bổ sung thông tin gì về tiền căn và thăm khám ở BN này? </vt:lpstr>
      <vt:lpstr>PowerPoint Presentation</vt:lpstr>
      <vt:lpstr>PowerPoint Presentation</vt:lpstr>
      <vt:lpstr>Biện luận CĐSB và các CĐPB</vt:lpstr>
      <vt:lpstr>PowerPoint Presentation</vt:lpstr>
      <vt:lpstr>PowerPoint Presentation</vt:lpstr>
      <vt:lpstr>PowerPoint Presentation</vt:lpstr>
      <vt:lpstr>Đề nghị và phân tích các CLS cần thiết để đưa chẩn đoán xác định.</vt:lpstr>
      <vt:lpstr>PowerPoint Presentation</vt:lpstr>
      <vt:lpstr>PowerPoint Presentation</vt:lpstr>
      <vt:lpstr>PowerPoint Presentation</vt:lpstr>
      <vt:lpstr> HIV 3 test (+)  (1 test nhanh và 2 ELISA dương tính) </vt:lpstr>
      <vt:lpstr>PowerPoint Presentation</vt:lpstr>
      <vt:lpstr>DETERMINE HIV</vt:lpstr>
      <vt:lpstr>ĐỌC KẾT QUẢ TEST DETERMINE</vt:lpstr>
      <vt:lpstr>Bệnh do nấm Cryptoccocus</vt:lpstr>
      <vt:lpstr>PowerPoint Presentation</vt:lpstr>
      <vt:lpstr>Bệnh do nấm Cryptoccocus</vt:lpstr>
      <vt:lpstr>PowerPoint Presentation</vt:lpstr>
      <vt:lpstr>Hãy viết y lệnh điều trị cho BN này.  eGFR: 80 ml/phút, CN: 50kg</vt:lpstr>
      <vt:lpstr>Y LỆNH ĐIỀU TRỊ</vt:lpstr>
      <vt:lpstr>PowerPoint Presentation</vt:lpstr>
      <vt:lpstr>PowerPoint Presentation</vt:lpstr>
      <vt:lpstr>TÀI LIỆU THAM KHẢO</vt:lpstr>
      <vt:lpstr>CÁM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 LÂM SÀNG</dc:title>
  <dc:creator>ACER</dc:creator>
  <cp:lastModifiedBy>Võ Triều Lý</cp:lastModifiedBy>
  <cp:revision>37</cp:revision>
  <dcterms:created xsi:type="dcterms:W3CDTF">2020-03-17T02:28:27Z</dcterms:created>
  <dcterms:modified xsi:type="dcterms:W3CDTF">2021-11-26T03:50:00Z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0x0101003F220900E0A6814E9A605C7DE5D66069</vt:lpwstr>
  </property>
</Properties>
</file>