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A87A34-81AB-432B-8DAE-1953F412C126}" type="datetimeFigureOut">
              <a:rPr lang="en-US" smtClean="0"/>
              <a:t>24/6/2020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43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166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805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132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335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701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735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536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281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042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37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889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24/6/2020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675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505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933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275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10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A87A34-81AB-432B-8DAE-1953F412C126}" type="datetimeFigureOut">
              <a:rPr lang="en-US" smtClean="0"/>
              <a:pPr/>
              <a:t>24/6/2020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79701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3607-5BB0-43B7-A912-59E17AFE2821}"/>
              </a:ext>
            </a:extLst>
          </p:cNvPr>
          <p:cNvSpPr>
            <a:spLocks noGrp="1"/>
          </p:cNvSpPr>
          <p:nvPr>
            <p:ph type="ctrTitle"/>
          </p:nvPr>
        </p:nvSpPr>
        <p:spPr/>
        <p:txBody>
          <a:bodyPr>
            <a:normAutofit/>
          </a:bodyPr>
          <a:lstStyle/>
          <a:p>
            <a:r>
              <a:rPr lang="en-US" sz="6000" b="1" dirty="0" err="1">
                <a:latin typeface="Times New Roman" panose="02020603050405020304" pitchFamily="18" charset="0"/>
                <a:cs typeface="Times New Roman" panose="02020603050405020304" pitchFamily="18" charset="0"/>
              </a:rPr>
              <a:t>Cấp</a:t>
            </a:r>
            <a:r>
              <a:rPr lang="en-US" sz="6000" b="1" dirty="0">
                <a:latin typeface="Times New Roman" panose="02020603050405020304" pitchFamily="18" charset="0"/>
                <a:cs typeface="Times New Roman" panose="02020603050405020304" pitchFamily="18" charset="0"/>
              </a:rPr>
              <a:t> </a:t>
            </a:r>
            <a:r>
              <a:rPr lang="en-US" sz="6000" b="1" dirty="0" err="1">
                <a:latin typeface="Times New Roman" panose="02020603050405020304" pitchFamily="18" charset="0"/>
                <a:cs typeface="Times New Roman" panose="02020603050405020304" pitchFamily="18" charset="0"/>
              </a:rPr>
              <a:t>cứu</a:t>
            </a:r>
            <a:r>
              <a:rPr lang="en-US" sz="6000" b="1" dirty="0">
                <a:latin typeface="Times New Roman" panose="02020603050405020304" pitchFamily="18" charset="0"/>
                <a:cs typeface="Times New Roman" panose="02020603050405020304" pitchFamily="18" charset="0"/>
              </a:rPr>
              <a:t> </a:t>
            </a:r>
            <a:br>
              <a:rPr lang="en-US" sz="4000" b="1" dirty="0">
                <a:latin typeface="Times New Roman" panose="02020603050405020304" pitchFamily="18" charset="0"/>
                <a:cs typeface="Times New Roman" panose="02020603050405020304" pitchFamily="18" charset="0"/>
              </a:rPr>
            </a:br>
            <a:r>
              <a:rPr lang="en-US" sz="4000" b="1" dirty="0" err="1">
                <a:latin typeface="Times New Roman" panose="02020603050405020304" pitchFamily="18" charset="0"/>
                <a:cs typeface="Times New Roman" panose="02020603050405020304" pitchFamily="18" charset="0"/>
              </a:rPr>
              <a:t>trong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chuyên</a:t>
            </a:r>
            <a:r>
              <a:rPr lang="en-US" sz="4000" b="1" dirty="0">
                <a:latin typeface="Times New Roman" panose="02020603050405020304" pitchFamily="18" charset="0"/>
                <a:cs typeface="Times New Roman" panose="02020603050405020304" pitchFamily="18" charset="0"/>
              </a:rPr>
              <a:t> khoa </a:t>
            </a:r>
            <a:r>
              <a:rPr lang="en-US" sz="4000" b="1" dirty="0" err="1">
                <a:latin typeface="Times New Roman" panose="02020603050405020304" pitchFamily="18" charset="0"/>
                <a:cs typeface="Times New Roman" panose="02020603050405020304" pitchFamily="18" charset="0"/>
              </a:rPr>
              <a:t>tâm</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thần</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AE0A11-72EA-4FB3-AD44-04B5F7CE5A30}"/>
              </a:ext>
            </a:extLst>
          </p:cNvPr>
          <p:cNvSpPr>
            <a:spLocks noGrp="1"/>
          </p:cNvSpPr>
          <p:nvPr>
            <p:ph type="subTitle" idx="1"/>
          </p:nvPr>
        </p:nvSpPr>
        <p:spPr/>
        <p:txBody>
          <a:bodyPr/>
          <a:lstStyle/>
          <a:p>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châu</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thần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dược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tp.hcm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91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10B0-9038-4D6C-A9A5-A68B207205DE}"/>
              </a:ext>
            </a:extLst>
          </p:cNvPr>
          <p:cNvSpPr>
            <a:spLocks noGrp="1"/>
          </p:cNvSpPr>
          <p:nvPr>
            <p:ph type="title"/>
          </p:nvPr>
        </p:nvSpPr>
        <p:spPr/>
        <p:txBody>
          <a:bodyPr/>
          <a:lstStyle/>
          <a:p>
            <a:r>
              <a:rPr lang="vi-VN" dirty="0"/>
              <a:t>MỤC TIÊU</a:t>
            </a:r>
            <a:endParaRPr lang="en-US" dirty="0"/>
          </a:p>
        </p:txBody>
      </p:sp>
      <p:sp>
        <p:nvSpPr>
          <p:cNvPr id="3" name="Content Placeholder 2">
            <a:extLst>
              <a:ext uri="{FF2B5EF4-FFF2-40B4-BE49-F238E27FC236}">
                <a16:creationId xmlns:a16="http://schemas.microsoft.com/office/drawing/2014/main" id="{04C2D878-A067-4EDB-A9B0-D7A96B4DB883}"/>
              </a:ext>
            </a:extLst>
          </p:cNvPr>
          <p:cNvSpPr>
            <a:spLocks noGrp="1"/>
          </p:cNvSpPr>
          <p:nvPr>
            <p:ph sz="quarter" idx="13"/>
          </p:nvPr>
        </p:nvSpPr>
        <p:spPr/>
        <p:txBody>
          <a:bodyPr/>
          <a:lstStyle/>
          <a:p>
            <a:pPr marL="457200" lvl="0" indent="-457200">
              <a:buFont typeface="+mj-lt"/>
              <a:buAutoNum type="arabicPeriod"/>
            </a:pPr>
            <a:r>
              <a:rPr lang="vi-VN" dirty="0">
                <a:latin typeface="Times New Roman" panose="02020603050405020304" pitchFamily="18" charset="0"/>
                <a:cs typeface="Times New Roman" panose="02020603050405020304" pitchFamily="18" charset="0"/>
              </a:rPr>
              <a:t>Xác định các tình trạng cấp cứu thuộc chuyên khoa tâm thần thường gặp: tự tử, kích động, các rối loạn tâm thần do sử dụng rượu</a:t>
            </a:r>
            <a:endParaRPr lang="en-US"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vi-VN" dirty="0">
                <a:latin typeface="Times New Roman" panose="02020603050405020304" pitchFamily="18" charset="0"/>
                <a:cs typeface="Times New Roman" panose="02020603050405020304" pitchFamily="18" charset="0"/>
              </a:rPr>
              <a:t>Đánh giá mức độ trầm trọng của tình trạng cần cấp cứu thông qua ghi nhận thông tin, khám lâm sàng và cận lâm sàng nếu cần thiết</a:t>
            </a:r>
            <a:endParaRPr lang="en-US"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vi-VN" dirty="0">
                <a:latin typeface="Times New Roman" panose="02020603050405020304" pitchFamily="18" charset="0"/>
                <a:cs typeface="Times New Roman" panose="02020603050405020304" pitchFamily="18" charset="0"/>
              </a:rPr>
              <a:t>Đưa ra các kế hoạch xử trí ban đầu tương ứng cho bệnh 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0302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508-6797-44FF-9107-CA44758F50D1}"/>
              </a:ext>
            </a:extLst>
          </p:cNvPr>
          <p:cNvSpPr>
            <a:spLocks noGrp="1"/>
          </p:cNvSpPr>
          <p:nvPr>
            <p:ph type="title"/>
          </p:nvPr>
        </p:nvSpPr>
        <p:spPr/>
        <p:txBody>
          <a:bodyPr>
            <a:normAutofit/>
          </a:bodyPr>
          <a:lstStyle/>
          <a:p>
            <a:r>
              <a:rPr lang="vi-VN" dirty="0"/>
              <a:t>ĐẠI CƯƠNG</a:t>
            </a:r>
            <a:endParaRPr lang="en-US" dirty="0"/>
          </a:p>
        </p:txBody>
      </p:sp>
      <p:sp>
        <p:nvSpPr>
          <p:cNvPr id="3" name="Content Placeholder 2">
            <a:extLst>
              <a:ext uri="{FF2B5EF4-FFF2-40B4-BE49-F238E27FC236}">
                <a16:creationId xmlns:a16="http://schemas.microsoft.com/office/drawing/2014/main" id="{FA924B83-31CB-488C-9167-DFE864F4D5DC}"/>
              </a:ext>
            </a:extLst>
          </p:cNvPr>
          <p:cNvSpPr>
            <a:spLocks noGrp="1"/>
          </p:cNvSpPr>
          <p:nvPr>
            <p:ph sz="quarter" idx="13"/>
          </p:nvPr>
        </p:nvSpPr>
        <p:spPr/>
        <p:txBody>
          <a:bodyPr/>
          <a:lstStyle/>
          <a:p>
            <a:r>
              <a:rPr lang="vi-VN" dirty="0"/>
              <a:t>các cấp cứu tâm thần, có thể do các rối loạn tâm thần mới mắc, sự trầm trọng của bệnh đang có sẵn, cũng có thể là rối loạn mới xuất hiện đi kèm với tình trạng bệnh đã có trước đó.</a:t>
            </a:r>
            <a:endParaRPr lang="en-US" dirty="0"/>
          </a:p>
          <a:p>
            <a:r>
              <a:rPr lang="vi-VN" dirty="0"/>
              <a:t>có thể gây hậu quả nghiêm trọng cần xử trí khẩn cấp</a:t>
            </a:r>
            <a:endParaRPr lang="en-US" dirty="0"/>
          </a:p>
          <a:p>
            <a:r>
              <a:rPr lang="vi-VN" dirty="0"/>
              <a:t>Các xử trí khẩn cấp trong chuyên khoa tâm thần hướng tới mục đích đảm bảo an toàn cho bệnh nhân, ngăn ngừa các tổn thương và hướng tới điều trị tối ưu trong tương lai</a:t>
            </a:r>
            <a:endParaRPr lang="en-US" dirty="0"/>
          </a:p>
        </p:txBody>
      </p:sp>
    </p:spTree>
    <p:extLst>
      <p:ext uri="{BB962C8B-B14F-4D97-AF65-F5344CB8AC3E}">
        <p14:creationId xmlns:p14="http://schemas.microsoft.com/office/powerpoint/2010/main" val="297326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4764-8871-4742-BF87-6B1046849C6A}"/>
              </a:ext>
            </a:extLst>
          </p:cNvPr>
          <p:cNvSpPr>
            <a:spLocks noGrp="1"/>
          </p:cNvSpPr>
          <p:nvPr>
            <p:ph type="title"/>
          </p:nvPr>
        </p:nvSpPr>
        <p:spPr/>
        <p:txBody>
          <a:bodyPr>
            <a:normAutofit/>
          </a:bodyPr>
          <a:lstStyle/>
          <a:p>
            <a:r>
              <a:rPr lang="en-US" sz="4000" dirty="0" err="1">
                <a:latin typeface="Times New Roman" panose="02020603050405020304" pitchFamily="18" charset="0"/>
                <a:cs typeface="Times New Roman" panose="02020603050405020304" pitchFamily="18" charset="0"/>
              </a:rPr>
              <a:t>Đại</a:t>
            </a:r>
            <a:r>
              <a:rPr lang="en-US" sz="4000" dirty="0">
                <a:latin typeface="Times New Roman" panose="02020603050405020304" pitchFamily="18" charset="0"/>
                <a:cs typeface="Times New Roman" panose="02020603050405020304" pitchFamily="18" charset="0"/>
              </a:rPr>
              <a:t> c</a:t>
            </a:r>
            <a:r>
              <a:rPr lang="vi-VN" sz="4000" dirty="0">
                <a:latin typeface="Times New Roman" panose="02020603050405020304" pitchFamily="18" charset="0"/>
                <a:cs typeface="Times New Roman" panose="02020603050405020304" pitchFamily="18" charset="0"/>
              </a:rPr>
              <a:t>ư</a:t>
            </a:r>
            <a:r>
              <a:rPr lang="en-US" sz="4000" dirty="0" err="1">
                <a:latin typeface="Times New Roman" panose="02020603050405020304" pitchFamily="18" charset="0"/>
                <a:cs typeface="Times New Roman" panose="02020603050405020304" pitchFamily="18" charset="0"/>
              </a:rPr>
              <a:t>ơng</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2682B5-E7F6-4897-82F5-C7813E99D4BB}"/>
              </a:ext>
            </a:extLst>
          </p:cNvPr>
          <p:cNvSpPr>
            <a:spLocks noGrp="1"/>
          </p:cNvSpPr>
          <p:nvPr>
            <p:ph sz="quarter" idx="13"/>
          </p:nvPr>
        </p:nvSpPr>
        <p:spPr/>
        <p:txBody>
          <a:bodyPr/>
          <a:lstStyle/>
          <a:p>
            <a:r>
              <a:rPr lang="vi-VN" dirty="0"/>
              <a:t>Các xử trí khẩn cấp trong chuyên khoa tâm thần hướng tới mục đích đảm bảo an toàn cho bệnh nhân, ngăn ngừa các tổn thương và hướng tới điều trị tối ưu trong tương lai</a:t>
            </a:r>
            <a:endParaRPr lang="en-US" dirty="0"/>
          </a:p>
          <a:p>
            <a:r>
              <a:rPr lang="vi-VN" dirty="0"/>
              <a:t>Cần phải thăm khám bệnh nhân kỹ lưỡng </a:t>
            </a:r>
            <a:endParaRPr lang="en-US" dirty="0"/>
          </a:p>
          <a:p>
            <a:r>
              <a:rPr lang="vi-VN" dirty="0"/>
              <a:t>Có nhiều guideline hướng dẫn xách xử trí các cấp cứu tâm thần</a:t>
            </a:r>
            <a:endParaRPr lang="en-US" dirty="0"/>
          </a:p>
          <a:p>
            <a:endParaRPr lang="en-US" dirty="0"/>
          </a:p>
        </p:txBody>
      </p:sp>
    </p:spTree>
    <p:extLst>
      <p:ext uri="{BB962C8B-B14F-4D97-AF65-F5344CB8AC3E}">
        <p14:creationId xmlns:p14="http://schemas.microsoft.com/office/powerpoint/2010/main" val="291332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FB6F-B388-43C3-971D-2EB899137AB2}"/>
              </a:ext>
            </a:extLst>
          </p:cNvPr>
          <p:cNvSpPr>
            <a:spLocks noGrp="1"/>
          </p:cNvSpPr>
          <p:nvPr>
            <p:ph type="title"/>
          </p:nvPr>
        </p:nvSpPr>
        <p:spPr/>
        <p:txBody>
          <a:bodyPr>
            <a:normAutofit fontScale="90000"/>
          </a:bodyPr>
          <a:lstStyle/>
          <a:p>
            <a:r>
              <a:rPr lang="vi-VN" dirty="0"/>
              <a:t>Nguyên tắc tiếp cận chung</a:t>
            </a:r>
            <a:endParaRPr lang="en-US" dirty="0"/>
          </a:p>
        </p:txBody>
      </p:sp>
      <p:sp>
        <p:nvSpPr>
          <p:cNvPr id="3" name="Content Placeholder 2">
            <a:extLst>
              <a:ext uri="{FF2B5EF4-FFF2-40B4-BE49-F238E27FC236}">
                <a16:creationId xmlns:a16="http://schemas.microsoft.com/office/drawing/2014/main" id="{54AA20B8-EC4D-4BFE-85DC-CADA9169FC1E}"/>
              </a:ext>
            </a:extLst>
          </p:cNvPr>
          <p:cNvSpPr>
            <a:spLocks noGrp="1"/>
          </p:cNvSpPr>
          <p:nvPr>
            <p:ph sz="quarter" idx="13"/>
          </p:nvPr>
        </p:nvSpPr>
        <p:spPr/>
        <p:txBody>
          <a:bodyPr/>
          <a:lstStyle/>
          <a:p>
            <a:r>
              <a:rPr lang="vi-VN" dirty="0"/>
              <a:t>Đảm bảo, phục hồi chức năng sống cho bệnh nhân</a:t>
            </a:r>
            <a:endParaRPr lang="en-US" dirty="0"/>
          </a:p>
          <a:p>
            <a:r>
              <a:rPr lang="vi-VN" dirty="0"/>
              <a:t>Đánh giá tình trạng vấn đề: đánh giá toàn diện </a:t>
            </a:r>
            <a:endParaRPr lang="en-US" dirty="0"/>
          </a:p>
          <a:p>
            <a:pPr lvl="0"/>
            <a:r>
              <a:rPr lang="vi-VN" dirty="0"/>
              <a:t>Thông báo và nhận đươc đồng thuận từ thân nhân bệnh nhân về tình trạng bệnh và hướng xử trí cho bệnh nhân </a:t>
            </a:r>
            <a:endParaRPr lang="en-US" dirty="0"/>
          </a:p>
          <a:p>
            <a:r>
              <a:rPr lang="vi-VN" dirty="0"/>
              <a:t>Chú ý vấn đề an toàn trong điều trị</a:t>
            </a:r>
            <a:endParaRPr lang="en-US" dirty="0"/>
          </a:p>
          <a:p>
            <a:endParaRPr lang="en-US" dirty="0"/>
          </a:p>
        </p:txBody>
      </p:sp>
    </p:spTree>
    <p:extLst>
      <p:ext uri="{BB962C8B-B14F-4D97-AF65-F5344CB8AC3E}">
        <p14:creationId xmlns:p14="http://schemas.microsoft.com/office/powerpoint/2010/main" val="317805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54B6-DCE1-48B8-9129-46A09C55274E}"/>
              </a:ext>
            </a:extLst>
          </p:cNvPr>
          <p:cNvSpPr>
            <a:spLocks noGrp="1"/>
          </p:cNvSpPr>
          <p:nvPr>
            <p:ph type="title"/>
          </p:nvPr>
        </p:nvSpPr>
        <p:spPr/>
        <p:txBody>
          <a:bodyPr/>
          <a:lstStyle/>
          <a:p>
            <a:r>
              <a:rPr lang="vi-VN" dirty="0"/>
              <a:t>Nguyên tắc xử trí ban đầu</a:t>
            </a:r>
            <a:endParaRPr lang="en-US" dirty="0"/>
          </a:p>
        </p:txBody>
      </p:sp>
      <p:sp>
        <p:nvSpPr>
          <p:cNvPr id="3" name="Content Placeholder 2">
            <a:extLst>
              <a:ext uri="{FF2B5EF4-FFF2-40B4-BE49-F238E27FC236}">
                <a16:creationId xmlns:a16="http://schemas.microsoft.com/office/drawing/2014/main" id="{BFCF3FF9-E2FD-4365-9153-384B69CBC9F4}"/>
              </a:ext>
            </a:extLst>
          </p:cNvPr>
          <p:cNvSpPr>
            <a:spLocks noGrp="1"/>
          </p:cNvSpPr>
          <p:nvPr>
            <p:ph sz="quarter" idx="13"/>
          </p:nvPr>
        </p:nvSpPr>
        <p:spPr/>
        <p:txBody>
          <a:bodyPr>
            <a:normAutofit/>
          </a:bodyPr>
          <a:lstStyle/>
          <a:p>
            <a:pPr marL="1371600" lvl="3" indent="0">
              <a:buNone/>
            </a:pPr>
            <a:r>
              <a:rPr lang="vi-VN" sz="2000" dirty="0"/>
              <a:t>Xác định vấn đề cấp cứu thuộc chuyên khoa tâm thần</a:t>
            </a:r>
            <a:endParaRPr lang="en-US" sz="2000" dirty="0"/>
          </a:p>
          <a:p>
            <a:pPr lvl="0"/>
            <a:r>
              <a:rPr lang="vi-VN" dirty="0"/>
              <a:t>Giảm thiểu tối đa đến loại bỏ yếu tố nguy cơ, đảm bảo an toàn cho bệnh nhân </a:t>
            </a:r>
            <a:endParaRPr lang="en-US" dirty="0"/>
          </a:p>
          <a:p>
            <a:pPr lvl="0"/>
            <a:r>
              <a:rPr lang="vi-VN" dirty="0"/>
              <a:t>Điều trị tích cực nhằm cải thiện đến phục hồi bằng nhiều cách tiếp cận phù hợp với tình trạng của bệnh nhân</a:t>
            </a:r>
            <a:endParaRPr lang="en-US" dirty="0"/>
          </a:p>
          <a:p>
            <a:r>
              <a:rPr lang="vi-VN" dirty="0"/>
              <a:t>Áp dụng điều trị theo guideline</a:t>
            </a:r>
            <a:r>
              <a:rPr lang="en-US" dirty="0"/>
              <a:t> :</a:t>
            </a:r>
            <a:r>
              <a:rPr lang="vi-VN" dirty="0"/>
              <a:t> linh động </a:t>
            </a:r>
            <a:endParaRPr lang="en-US" dirty="0"/>
          </a:p>
        </p:txBody>
      </p:sp>
    </p:spTree>
    <p:extLst>
      <p:ext uri="{BB962C8B-B14F-4D97-AF65-F5344CB8AC3E}">
        <p14:creationId xmlns:p14="http://schemas.microsoft.com/office/powerpoint/2010/main" val="31835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6E77-039B-482C-9765-C285D751558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AN TOÀN TRONG ĐIỀU TRỊ</a:t>
            </a:r>
          </a:p>
        </p:txBody>
      </p:sp>
      <p:pic>
        <p:nvPicPr>
          <p:cNvPr id="1026" name="Picture 2" descr="A New Focus — and Journal — at the Intersection of Patient Safety ...">
            <a:extLst>
              <a:ext uri="{FF2B5EF4-FFF2-40B4-BE49-F238E27FC236}">
                <a16:creationId xmlns:a16="http://schemas.microsoft.com/office/drawing/2014/main" id="{3BBD283E-4772-4F6D-B14F-FC6B4FEB70E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804304" y="1773237"/>
            <a:ext cx="6583391" cy="331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6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EE00-888A-4FA2-B3F1-02929803FE69}"/>
              </a:ext>
            </a:extLst>
          </p:cNvPr>
          <p:cNvSpPr>
            <a:spLocks noGrp="1"/>
          </p:cNvSpPr>
          <p:nvPr>
            <p:ph type="title"/>
          </p:nvPr>
        </p:nvSpPr>
        <p:spPr>
          <a:xfrm>
            <a:off x="897559" y="1875972"/>
            <a:ext cx="10396882" cy="1151965"/>
          </a:xfrm>
        </p:spPr>
        <p:txBody>
          <a:bodyPr/>
          <a:lstStyle/>
          <a:p>
            <a:r>
              <a:rPr lang="en-US" dirty="0">
                <a:latin typeface="Times New Roman" panose="02020603050405020304" pitchFamily="18" charset="0"/>
                <a:cs typeface="Times New Roman" panose="02020603050405020304" pitchFamily="18" charset="0"/>
              </a:rPr>
              <a:t>TRÂN TRỌNG CÁM </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a:t>
            </a:r>
          </a:p>
        </p:txBody>
      </p:sp>
      <p:sp>
        <p:nvSpPr>
          <p:cNvPr id="3" name="Content Placeholder 2">
            <a:extLst>
              <a:ext uri="{FF2B5EF4-FFF2-40B4-BE49-F238E27FC236}">
                <a16:creationId xmlns:a16="http://schemas.microsoft.com/office/drawing/2014/main" id="{8E6BA33C-45A4-467B-950F-77AF99A33CD6}"/>
              </a:ext>
            </a:extLst>
          </p:cNvPr>
          <p:cNvSpPr>
            <a:spLocks noGrp="1"/>
          </p:cNvSpPr>
          <p:nvPr>
            <p:ph sz="quarter" idx="13"/>
          </p:nvPr>
        </p:nvSpPr>
        <p:spPr>
          <a:xfrm>
            <a:off x="743857" y="3175955"/>
            <a:ext cx="10394707" cy="3311189"/>
          </a:xfrm>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1577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55</TotalTime>
  <Words>410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Impact</vt:lpstr>
      <vt:lpstr>Times New Roman</vt:lpstr>
      <vt:lpstr>Main Event</vt:lpstr>
      <vt:lpstr>Cấp cứu  trong chuyên khoa tâm thần</vt:lpstr>
      <vt:lpstr>MỤC TIÊU</vt:lpstr>
      <vt:lpstr>ĐẠI CƯƠNG</vt:lpstr>
      <vt:lpstr>Đại cương</vt:lpstr>
      <vt:lpstr>Nguyên tắc tiếp cận chung</vt:lpstr>
      <vt:lpstr>Nguyên tắc xử trí ban đầu</vt:lpstr>
      <vt:lpstr>AN TOÀN TRONG ĐIỀU TRỊ</vt:lpstr>
      <vt:lpstr>TRÂN TRỌNG CÁM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Cấp cứu  trong chuyên khoa tâm thần</dc:title>
  <dc:creator>Phạm Thị Minh  Châu</dc:creator>
  <cp:lastModifiedBy>Phạm Thị Minh  Châu</cp:lastModifiedBy>
  <cp:revision>4</cp:revision>
  <dcterms:created xsi:type="dcterms:W3CDTF">2020-06-24T13:40:54Z</dcterms:created>
  <dcterms:modified xsi:type="dcterms:W3CDTF">2020-06-24T14:36:43Z</dcterms:modified>
</cp:coreProperties>
</file>