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71" r:id="rId5"/>
    <p:sldId id="270" r:id="rId6"/>
    <p:sldId id="269" r:id="rId7"/>
    <p:sldId id="272" r:id="rId8"/>
    <p:sldId id="258" r:id="rId9"/>
    <p:sldId id="279" r:id="rId10"/>
    <p:sldId id="259" r:id="rId11"/>
    <p:sldId id="280" r:id="rId12"/>
    <p:sldId id="281" r:id="rId13"/>
    <p:sldId id="282" r:id="rId14"/>
    <p:sldId id="284" r:id="rId15"/>
    <p:sldId id="263" r:id="rId16"/>
    <p:sldId id="283" r:id="rId17"/>
    <p:sldId id="273" r:id="rId18"/>
    <p:sldId id="274" r:id="rId19"/>
    <p:sldId id="287" r:id="rId20"/>
    <p:sldId id="266" r:id="rId21"/>
    <p:sldId id="267" r:id="rId22"/>
    <p:sldId id="288" r:id="rId23"/>
    <p:sldId id="295"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1D2D69"/>
    <a:srgbClr val="244072"/>
    <a:srgbClr val="1C35B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90" y="1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n Nguyen - Y17" userId="8a2f91e4-1e13-4673-a88c-a1a9aa4f0135" providerId="ADAL" clId="{789F9512-7D52-4AAE-8128-C932A45958A8}"/>
    <pc:docChg chg="undo custSel modSld">
      <pc:chgData name="Thien Nguyen - Y17" userId="8a2f91e4-1e13-4673-a88c-a1a9aa4f0135" providerId="ADAL" clId="{789F9512-7D52-4AAE-8128-C932A45958A8}" dt="2021-11-25T13:34:01.604" v="6" actId="1076"/>
      <pc:docMkLst>
        <pc:docMk/>
      </pc:docMkLst>
      <pc:sldChg chg="addSp delSp modSp mod">
        <pc:chgData name="Thien Nguyen - Y17" userId="8a2f91e4-1e13-4673-a88c-a1a9aa4f0135" providerId="ADAL" clId="{789F9512-7D52-4AAE-8128-C932A45958A8}" dt="2021-11-25T13:34:01.604" v="6" actId="1076"/>
        <pc:sldMkLst>
          <pc:docMk/>
          <pc:sldMk cId="487933408" sldId="271"/>
        </pc:sldMkLst>
        <pc:spChg chg="mod">
          <ac:chgData name="Thien Nguyen - Y17" userId="8a2f91e4-1e13-4673-a88c-a1a9aa4f0135" providerId="ADAL" clId="{789F9512-7D52-4AAE-8128-C932A45958A8}" dt="2021-11-25T13:34:01.604" v="6" actId="1076"/>
          <ac:spMkLst>
            <pc:docMk/>
            <pc:sldMk cId="487933408" sldId="271"/>
            <ac:spMk id="4" creationId="{00000000-0000-0000-0000-000000000000}"/>
          </ac:spMkLst>
        </pc:spChg>
        <pc:spChg chg="mod">
          <ac:chgData name="Thien Nguyen - Y17" userId="8a2f91e4-1e13-4673-a88c-a1a9aa4f0135" providerId="ADAL" clId="{789F9512-7D52-4AAE-8128-C932A45958A8}" dt="2021-11-25T13:33:58.372" v="4" actId="404"/>
          <ac:spMkLst>
            <pc:docMk/>
            <pc:sldMk cId="487933408" sldId="271"/>
            <ac:spMk id="10" creationId="{00000000-0000-0000-0000-000000000000}"/>
          </ac:spMkLst>
        </pc:spChg>
        <pc:spChg chg="add del">
          <ac:chgData name="Thien Nguyen - Y17" userId="8a2f91e4-1e13-4673-a88c-a1a9aa4f0135" providerId="ADAL" clId="{789F9512-7D52-4AAE-8128-C932A45958A8}" dt="2021-11-25T13:33:47.058" v="3" actId="478"/>
          <ac:spMkLst>
            <pc:docMk/>
            <pc:sldMk cId="487933408" sldId="271"/>
            <ac:spMk id="12" creationId="{00000000-0000-0000-0000-000000000000}"/>
          </ac:spMkLst>
        </pc:spChg>
        <pc:spChg chg="mod">
          <ac:chgData name="Thien Nguyen - Y17" userId="8a2f91e4-1e13-4673-a88c-a1a9aa4f0135" providerId="ADAL" clId="{789F9512-7D52-4AAE-8128-C932A45958A8}" dt="2021-11-25T13:33:46.651" v="2" actId="1076"/>
          <ac:spMkLst>
            <pc:docMk/>
            <pc:sldMk cId="487933408" sldId="271"/>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5" indent="0" algn="ctr">
              <a:buNone/>
              <a:defRPr sz="2000"/>
            </a:lvl2pPr>
            <a:lvl3pPr marL="914388" indent="0" algn="ctr">
              <a:buNone/>
              <a:defRPr sz="1800"/>
            </a:lvl3pPr>
            <a:lvl4pPr marL="1371583" indent="0" algn="ctr">
              <a:buNone/>
              <a:defRPr sz="1600"/>
            </a:lvl4pPr>
            <a:lvl5pPr marL="1828777" indent="0" algn="ctr">
              <a:buNone/>
              <a:defRPr sz="1600"/>
            </a:lvl5pPr>
            <a:lvl6pPr marL="2285971" indent="0" algn="ctr">
              <a:buNone/>
              <a:defRPr sz="1600"/>
            </a:lvl6pPr>
            <a:lvl7pPr marL="2743165" indent="0" algn="ctr">
              <a:buNone/>
              <a:defRPr sz="1600"/>
            </a:lvl7pPr>
            <a:lvl8pPr marL="3200360"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6874BD-1CC0-49E1-890A-A56826BBA81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2729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57416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50860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61" y="2166366"/>
            <a:ext cx="11471564" cy="1739347"/>
          </a:xfrm>
        </p:spPr>
        <p:txBody>
          <a:bodyPr tIns="45720" bIns="45720" anchor="ctr">
            <a:normAutofit/>
          </a:bodyPr>
          <a:lstStyle>
            <a:lvl1pPr algn="ctr">
              <a:lnSpc>
                <a:spcPct val="80000"/>
              </a:lnSpc>
              <a:defRPr sz="6000" spc="151"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2"/>
            <a:ext cx="9144000" cy="1309255"/>
          </a:xfrm>
        </p:spPr>
        <p:txBody>
          <a:bodyPr>
            <a:normAutofit/>
          </a:bodyPr>
          <a:lstStyle>
            <a:lvl1pPr marL="0" indent="0" algn="ctr">
              <a:buNone/>
              <a:defRPr sz="2000"/>
            </a:lvl1pPr>
            <a:lvl2pPr marL="457195" indent="0" algn="ctr">
              <a:buNone/>
              <a:defRPr sz="2000"/>
            </a:lvl2pPr>
            <a:lvl3pPr marL="914388" indent="0" algn="ctr">
              <a:buNone/>
              <a:defRPr sz="2000"/>
            </a:lvl3pPr>
            <a:lvl4pPr marL="1371583" indent="0" algn="ctr">
              <a:buNone/>
              <a:defRPr sz="2000"/>
            </a:lvl4pPr>
            <a:lvl5pPr marL="1828777" indent="0" algn="ctr">
              <a:buNone/>
              <a:defRPr sz="2000"/>
            </a:lvl5pPr>
            <a:lvl6pPr marL="2285971" indent="0" algn="ctr">
              <a:buNone/>
              <a:defRPr sz="2000"/>
            </a:lvl6pPr>
            <a:lvl7pPr marL="2743165" indent="0" algn="ctr">
              <a:buNone/>
              <a:defRPr sz="2000"/>
            </a:lvl7pPr>
            <a:lvl8pPr marL="3200360" indent="0" algn="ctr">
              <a:buNone/>
              <a:defRPr sz="2000"/>
            </a:lvl8pPr>
            <a:lvl9pPr marL="3657555"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9266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03031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2" y="2208879"/>
            <a:ext cx="10515600" cy="1676400"/>
          </a:xfrm>
        </p:spPr>
        <p:txBody>
          <a:bodyPr anchor="ctr">
            <a:noAutofit/>
          </a:bodyPr>
          <a:lstStyle>
            <a:lvl1pPr algn="ctr">
              <a:lnSpc>
                <a:spcPct val="80000"/>
              </a:lnSpc>
              <a:defRPr sz="6000" b="0" spc="151"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2" y="4010337"/>
            <a:ext cx="10515600" cy="1174639"/>
          </a:xfrm>
        </p:spPr>
        <p:txBody>
          <a:bodyPr anchor="t">
            <a:normAutofit/>
          </a:bodyPr>
          <a:lstStyle>
            <a:lvl1pPr marL="0" indent="0" algn="ctr">
              <a:buNone/>
              <a:defRPr sz="2000">
                <a:solidFill>
                  <a:schemeClr val="tx2"/>
                </a:solidFill>
              </a:defRPr>
            </a:lvl1pPr>
            <a:lvl2pPr marL="457195" indent="0">
              <a:buNone/>
              <a:defRPr sz="1800">
                <a:solidFill>
                  <a:schemeClr val="tx1">
                    <a:tint val="75000"/>
                  </a:schemeClr>
                </a:solidFill>
              </a:defRPr>
            </a:lvl2pPr>
            <a:lvl3pPr marL="914388" indent="0">
              <a:buNone/>
              <a:defRPr sz="1600">
                <a:solidFill>
                  <a:schemeClr val="tx1">
                    <a:tint val="75000"/>
                  </a:schemeClr>
                </a:solidFill>
              </a:defRPr>
            </a:lvl3pPr>
            <a:lvl4pPr marL="1371583" indent="0">
              <a:buNone/>
              <a:defRPr sz="1400">
                <a:solidFill>
                  <a:schemeClr val="tx1">
                    <a:tint val="75000"/>
                  </a:schemeClr>
                </a:solidFill>
              </a:defRPr>
            </a:lvl4pPr>
            <a:lvl5pPr marL="1828777" indent="0">
              <a:buNone/>
              <a:defRPr sz="1400">
                <a:solidFill>
                  <a:schemeClr val="tx1">
                    <a:tint val="75000"/>
                  </a:schemeClr>
                </a:solidFill>
              </a:defRPr>
            </a:lvl5pPr>
            <a:lvl6pPr marL="2285971" indent="0">
              <a:buNone/>
              <a:defRPr sz="1400">
                <a:solidFill>
                  <a:schemeClr val="tx1">
                    <a:tint val="75000"/>
                  </a:schemeClr>
                </a:solidFill>
              </a:defRPr>
            </a:lvl6pPr>
            <a:lvl7pPr marL="2743165" indent="0">
              <a:buNone/>
              <a:defRPr sz="1400">
                <a:solidFill>
                  <a:schemeClr val="tx1">
                    <a:tint val="75000"/>
                  </a:schemeClr>
                </a:solidFill>
              </a:defRPr>
            </a:lvl7pPr>
            <a:lvl8pPr marL="3200360" indent="0">
              <a:buNone/>
              <a:defRPr sz="1400">
                <a:solidFill>
                  <a:schemeClr val="tx1">
                    <a:tint val="75000"/>
                  </a:schemeClr>
                </a:solidFill>
              </a:defRPr>
            </a:lvl8pPr>
            <a:lvl9pPr marL="3657555"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defTabSz="457195"/>
            <a:fld id="{96DFF08F-DC6B-4601-B491-B0F83F6DD2DA}" type="datetimeFigureOut">
              <a:rPr lang="en-US" smtClean="0">
                <a:solidFill>
                  <a:srgbClr val="1F497D"/>
                </a:solidFill>
              </a:rPr>
              <a:pPr defTabSz="457195"/>
              <a:t>11/25/2021</a:t>
            </a:fld>
            <a:endParaRPr lang="en-US" dirty="0">
              <a:solidFill>
                <a:srgbClr val="1F497D"/>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pPr defTabSz="457195"/>
            <a:endParaRPr lang="en-US" dirty="0">
              <a:solidFill>
                <a:srgbClr val="1F497D"/>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defTabSz="457195"/>
            <a:fld id="{4FAB73BC-B049-4115-A692-8D63A059BFB8}" type="slidenum">
              <a:rPr lang="en-US" smtClean="0">
                <a:solidFill>
                  <a:srgbClr val="1F497D"/>
                </a:solidFill>
              </a:rPr>
              <a:pPr defTabSz="457195"/>
              <a:t>‹#›</a:t>
            </a:fld>
            <a:endParaRPr lang="en-US" dirty="0">
              <a:solidFill>
                <a:srgbClr val="1F497D"/>
              </a:solidFill>
            </a:endParaRPr>
          </a:p>
        </p:txBody>
      </p:sp>
    </p:spTree>
    <p:extLst>
      <p:ext uri="{BB962C8B-B14F-4D97-AF65-F5344CB8AC3E}">
        <p14:creationId xmlns:p14="http://schemas.microsoft.com/office/powerpoint/2010/main" val="4566254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66981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8" name="Footer Placeholder 7"/>
          <p:cNvSpPr>
            <a:spLocks noGrp="1"/>
          </p:cNvSpPr>
          <p:nvPr>
            <p:ph type="ftr" sz="quarter" idx="11"/>
          </p:nvPr>
        </p:nvSpPr>
        <p:spPr/>
        <p:txBody>
          <a:bodyPr/>
          <a:lstStyle/>
          <a:p>
            <a:pPr defTabSz="457195"/>
            <a:endParaRPr lang="en-US" dirty="0">
              <a:solidFill>
                <a:prstClr val="white"/>
              </a:solidFill>
            </a:endParaRPr>
          </a:p>
        </p:txBody>
      </p:sp>
      <p:sp>
        <p:nvSpPr>
          <p:cNvPr id="9" name="Slide Number Placeholder 8"/>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12586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4" name="Footer Placeholder 3"/>
          <p:cNvSpPr>
            <a:spLocks noGrp="1"/>
          </p:cNvSpPr>
          <p:nvPr>
            <p:ph type="ftr" sz="quarter" idx="11"/>
          </p:nvPr>
        </p:nvSpPr>
        <p:spPr/>
        <p:txBody>
          <a:bodyPr/>
          <a:lstStyle/>
          <a:p>
            <a:pPr defTabSz="457195"/>
            <a:endParaRPr lang="en-US" dirty="0">
              <a:solidFill>
                <a:prstClr val="white"/>
              </a:solidFill>
            </a:endParaRPr>
          </a:p>
        </p:txBody>
      </p:sp>
      <p:sp>
        <p:nvSpPr>
          <p:cNvPr id="5" name="Slide Number Placeholder 4"/>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49444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3" name="Footer Placeholder 2"/>
          <p:cNvSpPr>
            <a:spLocks noGrp="1"/>
          </p:cNvSpPr>
          <p:nvPr>
            <p:ph type="ftr" sz="quarter" idx="11"/>
          </p:nvPr>
        </p:nvSpPr>
        <p:spPr/>
        <p:txBody>
          <a:bodyPr/>
          <a:lstStyle/>
          <a:p>
            <a:pPr defTabSz="457195"/>
            <a:endParaRPr lang="en-US" dirty="0">
              <a:solidFill>
                <a:prstClr val="white"/>
              </a:solidFill>
            </a:endParaRPr>
          </a:p>
        </p:txBody>
      </p:sp>
      <p:sp>
        <p:nvSpPr>
          <p:cNvPr id="4" name="Slide Number Placeholder 3"/>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79558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9"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9"/>
            <a:ext cx="3200400" cy="3432319"/>
          </a:xfrm>
        </p:spPr>
        <p:txBody>
          <a:bodyPr>
            <a:normAutofit/>
          </a:bodyPr>
          <a:lstStyle>
            <a:lvl1pPr marL="0" indent="0">
              <a:lnSpc>
                <a:spcPct val="95000"/>
              </a:lnSpc>
              <a:buNone/>
              <a:defRPr sz="1800"/>
            </a:lvl1pPr>
            <a:lvl2pPr marL="457195" indent="0">
              <a:buNone/>
              <a:defRPr sz="1200"/>
            </a:lvl2pPr>
            <a:lvl3pPr marL="914388" indent="0">
              <a:buNone/>
              <a:defRPr sz="1000"/>
            </a:lvl3pPr>
            <a:lvl4pPr marL="1371583" indent="0">
              <a:buNone/>
              <a:defRPr sz="900"/>
            </a:lvl4pPr>
            <a:lvl5pPr marL="1828777" indent="0">
              <a:buNone/>
              <a:defRPr sz="900"/>
            </a:lvl5pPr>
            <a:lvl6pPr marL="2285971" indent="0">
              <a:buNone/>
              <a:defRPr sz="900"/>
            </a:lvl6pPr>
            <a:lvl7pPr marL="2743165" indent="0">
              <a:buNone/>
              <a:defRPr sz="900"/>
            </a:lvl7pPr>
            <a:lvl8pPr marL="3200360" indent="0">
              <a:buNone/>
              <a:defRPr sz="900"/>
            </a:lvl8pPr>
            <a:lvl9pPr marL="3657555"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66124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225068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1"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195" indent="0">
              <a:buNone/>
              <a:defRPr sz="2800"/>
            </a:lvl2pPr>
            <a:lvl3pPr marL="914388" indent="0">
              <a:buNone/>
              <a:defRPr sz="2400"/>
            </a:lvl3pPr>
            <a:lvl4pPr marL="1371583" indent="0">
              <a:buNone/>
              <a:defRPr sz="2000"/>
            </a:lvl4pPr>
            <a:lvl5pPr marL="1828777" indent="0">
              <a:buNone/>
              <a:defRPr sz="2000"/>
            </a:lvl5pPr>
            <a:lvl6pPr marL="2285971" indent="0">
              <a:buNone/>
              <a:defRPr sz="2000"/>
            </a:lvl6pPr>
            <a:lvl7pPr marL="2743165" indent="0">
              <a:buNone/>
              <a:defRPr sz="2000"/>
            </a:lvl7pPr>
            <a:lvl8pPr marL="3200360" indent="0">
              <a:buNone/>
              <a:defRPr sz="2000"/>
            </a:lvl8pPr>
            <a:lvl9pPr marL="365755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9" y="2150621"/>
            <a:ext cx="3200400" cy="3429000"/>
          </a:xfrm>
        </p:spPr>
        <p:txBody>
          <a:bodyPr>
            <a:normAutofit/>
          </a:bodyPr>
          <a:lstStyle>
            <a:lvl1pPr marL="0" indent="0">
              <a:lnSpc>
                <a:spcPct val="95000"/>
              </a:lnSpc>
              <a:buNone/>
              <a:defRPr sz="1800"/>
            </a:lvl1pPr>
            <a:lvl2pPr marL="457195" indent="0">
              <a:buNone/>
              <a:defRPr sz="1200"/>
            </a:lvl2pPr>
            <a:lvl3pPr marL="914388" indent="0">
              <a:buNone/>
              <a:defRPr sz="1000"/>
            </a:lvl3pPr>
            <a:lvl4pPr marL="1371583" indent="0">
              <a:buNone/>
              <a:defRPr sz="900"/>
            </a:lvl4pPr>
            <a:lvl5pPr marL="1828777" indent="0">
              <a:buNone/>
              <a:defRPr sz="900"/>
            </a:lvl5pPr>
            <a:lvl6pPr marL="2285971" indent="0">
              <a:buNone/>
              <a:defRPr sz="900"/>
            </a:lvl6pPr>
            <a:lvl7pPr marL="2743165" indent="0">
              <a:buNone/>
              <a:defRPr sz="900"/>
            </a:lvl7pPr>
            <a:lvl8pPr marL="3200360" indent="0">
              <a:buNone/>
              <a:defRPr sz="900"/>
            </a:lvl8pPr>
            <a:lvl9pPr marL="3657555"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812854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8520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5"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422857"/>
            <a:ext cx="2743196" cy="365125"/>
          </a:xfrm>
        </p:spPr>
        <p:txBody>
          <a:body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5" name="Footer Placeholder 4"/>
          <p:cNvSpPr>
            <a:spLocks noGrp="1"/>
          </p:cNvSpPr>
          <p:nvPr>
            <p:ph type="ftr" sz="quarter" idx="11"/>
          </p:nvPr>
        </p:nvSpPr>
        <p:spPr>
          <a:xfrm>
            <a:off x="3776137" y="6422857"/>
            <a:ext cx="4279669" cy="365125"/>
          </a:xfrm>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a:xfrm>
            <a:off x="8073051" y="6422857"/>
            <a:ext cx="879758" cy="365125"/>
          </a:xfrm>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42469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195" indent="0">
              <a:buNone/>
              <a:defRPr sz="2000">
                <a:solidFill>
                  <a:schemeClr val="tx1">
                    <a:tint val="75000"/>
                  </a:schemeClr>
                </a:solidFill>
              </a:defRPr>
            </a:lvl2pPr>
            <a:lvl3pPr marL="914388"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5" indent="0">
              <a:buNone/>
              <a:defRPr sz="1600">
                <a:solidFill>
                  <a:schemeClr val="tx1">
                    <a:tint val="75000"/>
                  </a:schemeClr>
                </a:solidFill>
              </a:defRPr>
            </a:lvl7pPr>
            <a:lvl8pPr marL="3200360"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874BD-1CC0-49E1-890A-A56826BBA81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74565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6874BD-1CC0-49E1-890A-A56826BBA81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79398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6874BD-1CC0-49E1-890A-A56826BBA81D}"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12373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6874BD-1CC0-49E1-890A-A56826BBA81D}"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19346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874BD-1CC0-49E1-890A-A56826BBA81D}"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2608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195" indent="0">
              <a:buNone/>
              <a:defRPr sz="1400"/>
            </a:lvl2pPr>
            <a:lvl3pPr marL="914388" indent="0">
              <a:buNone/>
              <a:defRPr sz="1200"/>
            </a:lvl3pPr>
            <a:lvl4pPr marL="1371583" indent="0">
              <a:buNone/>
              <a:defRPr sz="1000"/>
            </a:lvl4pPr>
            <a:lvl5pPr marL="1828777" indent="0">
              <a:buNone/>
              <a:defRPr sz="1000"/>
            </a:lvl5pPr>
            <a:lvl6pPr marL="2285971" indent="0">
              <a:buNone/>
              <a:defRPr sz="1000"/>
            </a:lvl6pPr>
            <a:lvl7pPr marL="2743165" indent="0">
              <a:buNone/>
              <a:defRPr sz="1000"/>
            </a:lvl7pPr>
            <a:lvl8pPr marL="3200360" indent="0">
              <a:buNone/>
              <a:defRPr sz="1000"/>
            </a:lvl8pPr>
            <a:lvl9pPr marL="365755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874BD-1CC0-49E1-890A-A56826BBA81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244544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8"/>
            <a:ext cx="6172201" cy="4873625"/>
          </a:xfrm>
        </p:spPr>
        <p:txBody>
          <a:bodyPr/>
          <a:lstStyle>
            <a:lvl1pPr marL="0" indent="0">
              <a:buNone/>
              <a:defRPr sz="3200"/>
            </a:lvl1pPr>
            <a:lvl2pPr marL="457195" indent="0">
              <a:buNone/>
              <a:defRPr sz="2800"/>
            </a:lvl2pPr>
            <a:lvl3pPr marL="914388" indent="0">
              <a:buNone/>
              <a:defRPr sz="2400"/>
            </a:lvl3pPr>
            <a:lvl4pPr marL="1371583" indent="0">
              <a:buNone/>
              <a:defRPr sz="2000"/>
            </a:lvl4pPr>
            <a:lvl5pPr marL="1828777" indent="0">
              <a:buNone/>
              <a:defRPr sz="2000"/>
            </a:lvl5pPr>
            <a:lvl6pPr marL="2285971" indent="0">
              <a:buNone/>
              <a:defRPr sz="2000"/>
            </a:lvl6pPr>
            <a:lvl7pPr marL="2743165" indent="0">
              <a:buNone/>
              <a:defRPr sz="2000"/>
            </a:lvl7pPr>
            <a:lvl8pPr marL="3200360"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195" indent="0">
              <a:buNone/>
              <a:defRPr sz="1400"/>
            </a:lvl2pPr>
            <a:lvl3pPr marL="914388" indent="0">
              <a:buNone/>
              <a:defRPr sz="1200"/>
            </a:lvl3pPr>
            <a:lvl4pPr marL="1371583" indent="0">
              <a:buNone/>
              <a:defRPr sz="1000"/>
            </a:lvl4pPr>
            <a:lvl5pPr marL="1828777" indent="0">
              <a:buNone/>
              <a:defRPr sz="1000"/>
            </a:lvl5pPr>
            <a:lvl6pPr marL="2285971" indent="0">
              <a:buNone/>
              <a:defRPr sz="1000"/>
            </a:lvl6pPr>
            <a:lvl7pPr marL="2743165" indent="0">
              <a:buNone/>
              <a:defRPr sz="1000"/>
            </a:lvl7pPr>
            <a:lvl8pPr marL="3200360" indent="0">
              <a:buNone/>
              <a:defRPr sz="1000"/>
            </a:lvl8pPr>
            <a:lvl9pPr marL="365755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874BD-1CC0-49E1-890A-A56826BBA81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221179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874BD-1CC0-49E1-890A-A56826BBA81D}" type="datetimeFigureOut">
              <a:rPr lang="en-US" smtClean="0"/>
              <a:t>11/25/2021</a:t>
            </a:fld>
            <a:endParaRPr lang="en-US"/>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D75C8-51E4-4EC2-B55B-CAD4228EC8FA}" type="slidenum">
              <a:rPr lang="en-US" smtClean="0"/>
              <a:t>‹#›</a:t>
            </a:fld>
            <a:endParaRPr lang="en-US"/>
          </a:p>
        </p:txBody>
      </p:sp>
    </p:spTree>
    <p:extLst>
      <p:ext uri="{BB962C8B-B14F-4D97-AF65-F5344CB8AC3E}">
        <p14:creationId xmlns:p14="http://schemas.microsoft.com/office/powerpoint/2010/main" val="3287633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2"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5"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3" algn="l" defTabSz="914388" rtl="0" eaLnBrk="1" latinLnBrk="0" hangingPunct="1">
        <a:defRPr sz="1800" kern="1200">
          <a:solidFill>
            <a:schemeClr val="tx1"/>
          </a:solidFill>
          <a:latin typeface="+mn-lt"/>
          <a:ea typeface="+mn-ea"/>
          <a:cs typeface="+mn-cs"/>
        </a:defRPr>
      </a:lvl4pPr>
      <a:lvl5pPr marL="1828777" algn="l" defTabSz="914388" rtl="0" eaLnBrk="1" latinLnBrk="0" hangingPunct="1">
        <a:defRPr sz="1800" kern="1200">
          <a:solidFill>
            <a:schemeClr val="tx1"/>
          </a:solidFill>
          <a:latin typeface="+mn-lt"/>
          <a:ea typeface="+mn-ea"/>
          <a:cs typeface="+mn-cs"/>
        </a:defRPr>
      </a:lvl5pPr>
      <a:lvl6pPr marL="2285971" algn="l" defTabSz="914388" rtl="0" eaLnBrk="1" latinLnBrk="0" hangingPunct="1">
        <a:defRPr sz="1800" kern="1200">
          <a:solidFill>
            <a:schemeClr val="tx1"/>
          </a:solidFill>
          <a:latin typeface="+mn-lt"/>
          <a:ea typeface="+mn-ea"/>
          <a:cs typeface="+mn-cs"/>
        </a:defRPr>
      </a:lvl6pPr>
      <a:lvl7pPr marL="2743165" algn="l" defTabSz="914388" rtl="0" eaLnBrk="1" latinLnBrk="0" hangingPunct="1">
        <a:defRPr sz="1800" kern="1200">
          <a:solidFill>
            <a:schemeClr val="tx1"/>
          </a:solidFill>
          <a:latin typeface="+mn-lt"/>
          <a:ea typeface="+mn-ea"/>
          <a:cs typeface="+mn-cs"/>
        </a:defRPr>
      </a:lvl7pPr>
      <a:lvl8pPr marL="3200360" algn="l" defTabSz="914388" rtl="0" eaLnBrk="1" latinLnBrk="0" hangingPunct="1">
        <a:defRPr sz="1800" kern="1200">
          <a:solidFill>
            <a:schemeClr val="tx1"/>
          </a:solidFill>
          <a:latin typeface="+mn-lt"/>
          <a:ea typeface="+mn-ea"/>
          <a:cs typeface="+mn-cs"/>
        </a:defRPr>
      </a:lvl8pPr>
      <a:lvl9pPr marL="3657555" algn="l" defTabSz="9143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2" y="176110"/>
            <a:ext cx="12188953"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20"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20"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8" y="6422857"/>
            <a:ext cx="3000894" cy="365125"/>
          </a:xfrm>
          <a:prstGeom prst="rect">
            <a:avLst/>
          </a:prstGeom>
        </p:spPr>
        <p:txBody>
          <a:bodyPr vert="horz" lIns="91440" tIns="45720" rIns="45720" bIns="45720" rtlCol="0" anchor="ctr"/>
          <a:lstStyle>
            <a:lvl1pPr algn="l">
              <a:defRPr sz="1051">
                <a:solidFill>
                  <a:schemeClr val="tx1"/>
                </a:solidFill>
              </a:defRPr>
            </a:lvl1pPr>
          </a:lstStyle>
          <a:p>
            <a:pPr defTabSz="457195"/>
            <a:fld id="{96DFF08F-DC6B-4601-B491-B0F83F6DD2DA}" type="datetimeFigureOut">
              <a:rPr lang="en-US" smtClean="0">
                <a:solidFill>
                  <a:prstClr val="white"/>
                </a:solidFill>
              </a:rPr>
              <a:pPr defTabSz="457195"/>
              <a:t>11/25/2021</a:t>
            </a:fld>
            <a:endParaRPr lang="en-US" dirty="0">
              <a:solidFill>
                <a:prstClr val="white"/>
              </a:solidFill>
            </a:endParaRPr>
          </a:p>
        </p:txBody>
      </p:sp>
      <p:sp>
        <p:nvSpPr>
          <p:cNvPr id="5" name="Footer Placeholder 4"/>
          <p:cNvSpPr>
            <a:spLocks noGrp="1"/>
          </p:cNvSpPr>
          <p:nvPr>
            <p:ph type="ftr" sz="quarter" idx="3"/>
          </p:nvPr>
        </p:nvSpPr>
        <p:spPr>
          <a:xfrm>
            <a:off x="5596471" y="6422857"/>
            <a:ext cx="5044441" cy="365125"/>
          </a:xfrm>
          <a:prstGeom prst="rect">
            <a:avLst/>
          </a:prstGeom>
        </p:spPr>
        <p:txBody>
          <a:bodyPr vert="horz" lIns="91440" tIns="45720" rIns="91440" bIns="45720" rtlCol="0" anchor="ctr"/>
          <a:lstStyle>
            <a:lvl1pPr algn="r">
              <a:defRPr sz="1051">
                <a:solidFill>
                  <a:schemeClr val="tx1"/>
                </a:solidFill>
              </a:defRPr>
            </a:lvl1pPr>
          </a:lstStyle>
          <a:p>
            <a:pPr defTabSz="457195"/>
            <a:endParaRPr lang="en-US" dirty="0">
              <a:solidFill>
                <a:prstClr val="white"/>
              </a:solidFill>
            </a:endParaRPr>
          </a:p>
        </p:txBody>
      </p:sp>
      <p:sp>
        <p:nvSpPr>
          <p:cNvPr id="6" name="Slide Number Placeholder 5"/>
          <p:cNvSpPr>
            <a:spLocks noGrp="1"/>
          </p:cNvSpPr>
          <p:nvPr>
            <p:ph type="sldNum" sz="quarter" idx="4"/>
          </p:nvPr>
        </p:nvSpPr>
        <p:spPr>
          <a:xfrm>
            <a:off x="10658926" y="6422857"/>
            <a:ext cx="946265" cy="365125"/>
          </a:xfrm>
          <a:prstGeom prst="rect">
            <a:avLst/>
          </a:prstGeom>
        </p:spPr>
        <p:txBody>
          <a:bodyPr vert="horz" lIns="45720" tIns="45720" rIns="91440" bIns="45720" rtlCol="0" anchor="ctr"/>
          <a:lstStyle>
            <a:lvl1pPr algn="l">
              <a:defRPr sz="1200" b="0">
                <a:solidFill>
                  <a:schemeClr val="tx1"/>
                </a:solidFill>
              </a:defRPr>
            </a:lvl1p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3091923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88"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77" indent="-182877" algn="l" defTabSz="914388"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75" indent="-182877" algn="l" defTabSz="914388"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72" indent="-182877" algn="l" defTabSz="914388"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69" indent="-18287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67" indent="-18287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584"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81"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79"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77"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5"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3" algn="l" defTabSz="914388" rtl="0" eaLnBrk="1" latinLnBrk="0" hangingPunct="1">
        <a:defRPr sz="1800" kern="1200">
          <a:solidFill>
            <a:schemeClr val="tx1"/>
          </a:solidFill>
          <a:latin typeface="+mn-lt"/>
          <a:ea typeface="+mn-ea"/>
          <a:cs typeface="+mn-cs"/>
        </a:defRPr>
      </a:lvl4pPr>
      <a:lvl5pPr marL="1828777" algn="l" defTabSz="914388" rtl="0" eaLnBrk="1" latinLnBrk="0" hangingPunct="1">
        <a:defRPr sz="1800" kern="1200">
          <a:solidFill>
            <a:schemeClr val="tx1"/>
          </a:solidFill>
          <a:latin typeface="+mn-lt"/>
          <a:ea typeface="+mn-ea"/>
          <a:cs typeface="+mn-cs"/>
        </a:defRPr>
      </a:lvl5pPr>
      <a:lvl6pPr marL="2285971" algn="l" defTabSz="914388" rtl="0" eaLnBrk="1" latinLnBrk="0" hangingPunct="1">
        <a:defRPr sz="1800" kern="1200">
          <a:solidFill>
            <a:schemeClr val="tx1"/>
          </a:solidFill>
          <a:latin typeface="+mn-lt"/>
          <a:ea typeface="+mn-ea"/>
          <a:cs typeface="+mn-cs"/>
        </a:defRPr>
      </a:lvl6pPr>
      <a:lvl7pPr marL="2743165" algn="l" defTabSz="914388" rtl="0" eaLnBrk="1" latinLnBrk="0" hangingPunct="1">
        <a:defRPr sz="1800" kern="1200">
          <a:solidFill>
            <a:schemeClr val="tx1"/>
          </a:solidFill>
          <a:latin typeface="+mn-lt"/>
          <a:ea typeface="+mn-ea"/>
          <a:cs typeface="+mn-cs"/>
        </a:defRPr>
      </a:lvl7pPr>
      <a:lvl8pPr marL="3200360" algn="l" defTabSz="914388" rtl="0" eaLnBrk="1" latinLnBrk="0" hangingPunct="1">
        <a:defRPr sz="1800" kern="1200">
          <a:solidFill>
            <a:schemeClr val="tx1"/>
          </a:solidFill>
          <a:latin typeface="+mn-lt"/>
          <a:ea typeface="+mn-ea"/>
          <a:cs typeface="+mn-cs"/>
        </a:defRPr>
      </a:lvl8pPr>
      <a:lvl9pPr marL="3657555"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4127" y="4436076"/>
            <a:ext cx="9144000" cy="2077849"/>
          </a:xfrm>
        </p:spPr>
        <p:txBody>
          <a:bodyPr>
            <a:normAutofit/>
          </a:bodyPr>
          <a:lstStyle/>
          <a:p>
            <a:r>
              <a:rPr lang="en-US">
                <a:latin typeface="Arial" panose="020B0604020202020204" pitchFamily="34" charset="0"/>
                <a:cs typeface="Arial" panose="020B0604020202020204" pitchFamily="34" charset="0"/>
              </a:rPr>
              <a:t>ThS. BS. Bùi Xuân Mạnh – TS. BS. Ngô Tích Linh</a:t>
            </a:r>
          </a:p>
          <a:p>
            <a:r>
              <a:rPr lang="en-US">
                <a:latin typeface="Arial" panose="020B0604020202020204" pitchFamily="34" charset="0"/>
                <a:cs typeface="Arial" panose="020B0604020202020204" pitchFamily="34" charset="0"/>
              </a:rPr>
              <a:t>Bộ môn Tâm thần – ĐH Y Dược TP. Hồ Chí Minh</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(Tiếp cận cơ bản – Dành cho sinh viên Y5; YHCT5; YHDP5)</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5" name="TextBox 4"/>
          <p:cNvSpPr txBox="1"/>
          <p:nvPr/>
        </p:nvSpPr>
        <p:spPr>
          <a:xfrm>
            <a:off x="584464" y="2073898"/>
            <a:ext cx="11312165" cy="1754326"/>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RỐI LOẠN TRIỆU CHỨNG CƠ THỂ </a:t>
            </a:r>
          </a:p>
          <a:p>
            <a:pPr algn="ctr"/>
            <a:r>
              <a:rPr lang="en-US" sz="3600" b="1">
                <a:solidFill>
                  <a:schemeClr val="bg1"/>
                </a:solidFill>
                <a:latin typeface="Arial" panose="020B0604020202020204" pitchFamily="34" charset="0"/>
                <a:cs typeface="Arial" panose="020B0604020202020204" pitchFamily="34" charset="0"/>
              </a:rPr>
              <a:t>VÀ CÁC RỐI LOẠN LIÊN QUAN</a:t>
            </a:r>
          </a:p>
          <a:p>
            <a:pPr algn="ctr"/>
            <a:r>
              <a:rPr lang="en-US" sz="3600" b="1">
                <a:solidFill>
                  <a:schemeClr val="bg1"/>
                </a:solidFill>
                <a:latin typeface="Arial" panose="020B0604020202020204" pitchFamily="34" charset="0"/>
                <a:cs typeface="Arial" panose="020B0604020202020204" pitchFamily="34" charset="0"/>
              </a:rPr>
              <a:t>(Somatic symptom disorder and other disorders)</a:t>
            </a:r>
          </a:p>
        </p:txBody>
      </p:sp>
      <p:pic>
        <p:nvPicPr>
          <p:cNvPr id="1030" name="Picture 6" descr="KhÃ´ng cÃ³ mÃ´ táº£ áº£n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1680" y="75415"/>
            <a:ext cx="1908895" cy="1908895"/>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15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569660"/>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lo âu do bệnh (IAD): </a:t>
            </a:r>
          </a:p>
          <a:p>
            <a:pPr algn="ctr"/>
            <a:r>
              <a:rPr lang="en-US" sz="3200" b="1">
                <a:solidFill>
                  <a:schemeClr val="bg1"/>
                </a:solidFill>
                <a:latin typeface="Arial" panose="020B0604020202020204" pitchFamily="34" charset="0"/>
                <a:cs typeface="Arial" panose="020B0604020202020204" pitchFamily="34" charset="0"/>
              </a:rPr>
              <a:t>Đặc điểm</a:t>
            </a:r>
          </a:p>
          <a:p>
            <a:pPr algn="ctr"/>
            <a:endParaRPr lang="en-US" sz="32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970318"/>
          </a:xfrm>
          <a:prstGeom prst="rect">
            <a:avLst/>
          </a:prstGeom>
          <a:noFill/>
        </p:spPr>
        <p:txBody>
          <a:bodyPr wrap="square" rtlCol="0">
            <a:spAutoFit/>
          </a:bodyPr>
          <a:lstStyle/>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IAD: mối bận tâm về việc có hoặc mắc một bệnh lý nghiêm trọng, không được chẩn đoán</a:t>
            </a: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Việc tìm ra một bệnh lý thực thể không loại trừ khả năng IAD cùng tồn tại</a:t>
            </a: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 SSD: </a:t>
            </a:r>
            <a:r>
              <a:rPr lang="vi-VN" sz="2400">
                <a:latin typeface="Arial" panose="020B0604020202020204" pitchFamily="34" charset="0"/>
                <a:cs typeface="Arial" panose="020B0604020202020204" pitchFamily="34" charset="0"/>
              </a:rPr>
              <a:t>IAD có ít các triệu chứng cơ thể và chủ yếu quan tâm đến ý tưởng họ bị bệnh</a:t>
            </a:r>
            <a:endParaRPr lang="en-US" sz="2400">
              <a:latin typeface="Arial" panose="020B0604020202020204" pitchFamily="34" charset="0"/>
              <a:cs typeface="Arial" panose="020B0604020202020204" pitchFamily="34" charset="0"/>
            </a:endParaRP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 Loạn thần: </a:t>
            </a:r>
            <a:r>
              <a:rPr lang="vi-VN" sz="2400">
                <a:latin typeface="Arial" panose="020B0604020202020204" pitchFamily="34" charset="0"/>
                <a:cs typeface="Arial" panose="020B0604020202020204" pitchFamily="34" charset="0"/>
              </a:rPr>
              <a:t>không phải là hoang tưởng</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có thể thừa nhận bệnh</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không xuất hiện</a:t>
            </a:r>
            <a:r>
              <a:rPr lang="en-US" sz="2400">
                <a:latin typeface="Arial" panose="020B0604020202020204" pitchFamily="34" charset="0"/>
                <a:cs typeface="Arial" panose="020B0604020202020204" pitchFamily="34" charset="0"/>
              </a:rPr>
              <a:t>; tính chất </a:t>
            </a:r>
            <a:r>
              <a:rPr lang="vi-VN" sz="2400">
                <a:latin typeface="Arial" panose="020B0604020202020204" pitchFamily="34" charset="0"/>
                <a:cs typeface="Arial" panose="020B0604020202020204" pitchFamily="34" charset="0"/>
              </a:rPr>
              <a:t>không quá cứng nhắc</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mức độ</a:t>
            </a:r>
            <a:r>
              <a:rPr lang="en-US" sz="2400">
                <a:latin typeface="Arial" panose="020B0604020202020204" pitchFamily="34" charset="0"/>
                <a:cs typeface="Arial" panose="020B0604020202020204" pitchFamily="34" charset="0"/>
              </a:rPr>
              <a:t> không quá nghiêm trọng</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41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569660"/>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lo âu do bệnh (IAD): </a:t>
            </a:r>
          </a:p>
          <a:p>
            <a:pPr algn="ctr"/>
            <a:r>
              <a:rPr lang="en-US" sz="3200" b="1">
                <a:solidFill>
                  <a:schemeClr val="bg1"/>
                </a:solidFill>
                <a:latin typeface="Arial" panose="020B0604020202020204" pitchFamily="34" charset="0"/>
                <a:cs typeface="Arial" panose="020B0604020202020204" pitchFamily="34" charset="0"/>
              </a:rPr>
              <a:t>Đặc điểm</a:t>
            </a:r>
          </a:p>
          <a:p>
            <a:pPr algn="ctr"/>
            <a:endParaRPr lang="en-US" sz="32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416320"/>
          </a:xfrm>
          <a:prstGeom prst="rect">
            <a:avLst/>
          </a:prstGeom>
          <a:noFill/>
        </p:spPr>
        <p:txBody>
          <a:bodyPr wrap="square" rtlCol="0">
            <a:spAutoFit/>
          </a:bodyPr>
          <a:lstStyle/>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Tỷ lệ</a:t>
            </a:r>
            <a:r>
              <a:rPr lang="en-US" sz="2400">
                <a:latin typeface="Arial" panose="020B0604020202020204" pitchFamily="34" charset="0"/>
                <a:cs typeface="Arial" panose="020B0604020202020204" pitchFamily="34" charset="0"/>
              </a:rPr>
              <a:t>: nam = nữ; cộng đồng 1,3% đến 10%; bệnh viện 3% đến 8% 6 tháng/1 năm</a:t>
            </a: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IAD</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mãn tính và tái phát. </a:t>
            </a:r>
            <a:endParaRPr lang="en-US" sz="2400">
              <a:latin typeface="Arial" panose="020B0604020202020204" pitchFamily="34" charset="0"/>
              <a:cs typeface="Arial" panose="020B0604020202020204" pitchFamily="34" charset="0"/>
            </a:endParaRP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Khởi phát ở người lớn, hiếm ở trẻ em.</a:t>
            </a:r>
            <a:endParaRPr lang="en-US" sz="2400">
              <a:latin typeface="Arial" panose="020B0604020202020204" pitchFamily="34" charset="0"/>
              <a:cs typeface="Arial" panose="020B0604020202020204" pitchFamily="34" charset="0"/>
            </a:endParaRPr>
          </a:p>
          <a:p>
            <a:pPr marL="285750" indent="-28575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C</a:t>
            </a:r>
            <a:r>
              <a:rPr lang="vi-VN" sz="2400">
                <a:latin typeface="Arial" panose="020B0604020202020204" pitchFamily="34" charset="0"/>
                <a:cs typeface="Arial" panose="020B0604020202020204" pitchFamily="34" charset="0"/>
              </a:rPr>
              <a:t>hưa rõ chính xác bệnh đồng mắc</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thường xảy ra với các rối loạn lo âu và rối loạn trầm cảm</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73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200329"/>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Rối loạn chuyển dạng (Conversion Disorder, </a:t>
            </a:r>
          </a:p>
          <a:p>
            <a:pPr algn="ctr"/>
            <a:r>
              <a:rPr lang="en-US" sz="2400" b="1">
                <a:solidFill>
                  <a:schemeClr val="bg1"/>
                </a:solidFill>
                <a:latin typeface="Arial" panose="020B0604020202020204" pitchFamily="34" charset="0"/>
                <a:cs typeface="Arial" panose="020B0604020202020204" pitchFamily="34" charset="0"/>
              </a:rPr>
              <a:t>Functional Neurological Symptom Disorder): </a:t>
            </a:r>
          </a:p>
          <a:p>
            <a:pPr algn="ctr"/>
            <a:r>
              <a:rPr lang="en-US" sz="2400" b="1">
                <a:solidFill>
                  <a:schemeClr val="bg1"/>
                </a:solidFill>
                <a:latin typeface="Arial" panose="020B0604020202020204" pitchFamily="34" charset="0"/>
                <a:cs typeface="Arial" panose="020B0604020202020204" pitchFamily="34" charset="0"/>
              </a:rPr>
              <a:t>Tiêu chuẩn chẩn đoán DSM-5</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09833"/>
          </a:xfrm>
          <a:prstGeom prst="rect">
            <a:avLst/>
          </a:prstGeom>
          <a:noFill/>
        </p:spPr>
        <p:txBody>
          <a:bodyPr wrap="square" rtlCol="0">
            <a:spAutoFit/>
          </a:bodyPr>
          <a:lstStyle/>
          <a:p>
            <a:pPr algn="just">
              <a:lnSpc>
                <a:spcPct val="150000"/>
              </a:lnSpc>
              <a:buClr>
                <a:schemeClr val="accent2">
                  <a:lumMod val="75000"/>
                </a:schemeClr>
              </a:buClr>
            </a:pPr>
            <a:r>
              <a:rPr lang="vi-VN" sz="2400">
                <a:cs typeface="Arial" panose="020B0604020202020204" pitchFamily="34" charset="0"/>
              </a:rPr>
              <a:t>A. Một hoặc nhiều triệu chứng thay đổi chức năng vận động tự chủ hoặc chức năng cảm giác.</a:t>
            </a:r>
          </a:p>
          <a:p>
            <a:pPr algn="just">
              <a:lnSpc>
                <a:spcPct val="150000"/>
              </a:lnSpc>
              <a:buClr>
                <a:schemeClr val="accent2">
                  <a:lumMod val="75000"/>
                </a:schemeClr>
              </a:buClr>
            </a:pPr>
            <a:r>
              <a:rPr lang="vi-VN" sz="2400">
                <a:cs typeface="Arial" panose="020B0604020202020204" pitchFamily="34" charset="0"/>
              </a:rPr>
              <a:t>B. Kết quả lâm sàng cung cấp bằng chứng về sự không phù hợp giữa triệu chứng và các bệnh lý thần kinh hoặc bệnh lý thực thể.</a:t>
            </a:r>
          </a:p>
          <a:p>
            <a:pPr algn="just">
              <a:lnSpc>
                <a:spcPct val="150000"/>
              </a:lnSpc>
              <a:buClr>
                <a:schemeClr val="accent2">
                  <a:lumMod val="75000"/>
                </a:schemeClr>
              </a:buClr>
            </a:pPr>
            <a:r>
              <a:rPr lang="vi-VN" sz="2400">
                <a:cs typeface="Arial" panose="020B0604020202020204" pitchFamily="34" charset="0"/>
              </a:rPr>
              <a:t>C. Triệu chứng hoặc sự thay đổi chức năng không được giải thích tốt hơn bởi một bệnh lý thực thể hoặc tâm thần khác.</a:t>
            </a:r>
          </a:p>
          <a:p>
            <a:pPr algn="just">
              <a:lnSpc>
                <a:spcPct val="150000"/>
              </a:lnSpc>
              <a:buClr>
                <a:schemeClr val="accent2">
                  <a:lumMod val="75000"/>
                </a:schemeClr>
              </a:buClr>
            </a:pPr>
            <a:r>
              <a:rPr lang="vi-VN" sz="2400">
                <a:cs typeface="Arial" panose="020B0604020202020204" pitchFamily="34" charset="0"/>
              </a:rPr>
              <a:t>D. Các triệu chứng hoặc sự khiếm khuyết gây ra đau khổ hoặc suy giảm đáng kể về mặt lâm sàng trong xã hội, nghề nghiệp hoặc các lĩnh vực quan trọng khác của chức năng hoặc đánh giá sức khỏe.</a:t>
            </a:r>
          </a:p>
        </p:txBody>
      </p:sp>
    </p:spTree>
    <p:extLst>
      <p:ext uri="{BB962C8B-B14F-4D97-AF65-F5344CB8AC3E}">
        <p14:creationId xmlns:p14="http://schemas.microsoft.com/office/powerpoint/2010/main" val="78833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200329"/>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Rối loạn chuyển dạng (Conversion Disorder, </a:t>
            </a:r>
          </a:p>
          <a:p>
            <a:pPr algn="ctr"/>
            <a:r>
              <a:rPr lang="en-US" sz="2400" b="1">
                <a:solidFill>
                  <a:schemeClr val="bg1"/>
                </a:solidFill>
                <a:latin typeface="Arial" panose="020B0604020202020204" pitchFamily="34" charset="0"/>
                <a:cs typeface="Arial" panose="020B0604020202020204" pitchFamily="34" charset="0"/>
              </a:rPr>
              <a:t>Functional Neurological Symptom Disorder): </a:t>
            </a:r>
          </a:p>
          <a:p>
            <a:pPr algn="ctr"/>
            <a:r>
              <a:rPr lang="en-US" sz="2400" b="1">
                <a:solidFill>
                  <a:schemeClr val="bg1"/>
                </a:solidFill>
                <a:latin typeface="Arial" panose="020B0604020202020204" pitchFamily="34" charset="0"/>
                <a:cs typeface="Arial" panose="020B0604020202020204" pitchFamily="34" charset="0"/>
              </a:rPr>
              <a:t>ICD-10</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455835"/>
          </a:xfrm>
          <a:prstGeom prst="rect">
            <a:avLst/>
          </a:prstGeom>
          <a:noFill/>
        </p:spPr>
        <p:txBody>
          <a:bodyPr wrap="square" rtlCol="0">
            <a:spAutoFit/>
          </a:bodyPr>
          <a:lstStyle/>
          <a:p>
            <a:pPr algn="just">
              <a:lnSpc>
                <a:spcPct val="150000"/>
              </a:lnSpc>
              <a:buClr>
                <a:schemeClr val="accent2">
                  <a:lumMod val="75000"/>
                </a:schemeClr>
              </a:buClr>
            </a:pPr>
            <a:r>
              <a:rPr lang="vi-VN" sz="2400">
                <a:cs typeface="Arial" panose="020B0604020202020204" pitchFamily="34" charset="0"/>
              </a:rPr>
              <a:t>(F44.4) Yếu liệt</a:t>
            </a:r>
          </a:p>
          <a:p>
            <a:pPr algn="just">
              <a:lnSpc>
                <a:spcPct val="150000"/>
              </a:lnSpc>
              <a:buClr>
                <a:schemeClr val="accent2">
                  <a:lumMod val="75000"/>
                </a:schemeClr>
              </a:buClr>
            </a:pPr>
            <a:r>
              <a:rPr lang="vi-VN" sz="2400">
                <a:cs typeface="Arial" panose="020B0604020202020204" pitchFamily="34" charset="0"/>
              </a:rPr>
              <a:t>(F44.4) Cử động bất thường (ví dụ: run, dystonie, myoclonus)</a:t>
            </a:r>
          </a:p>
          <a:p>
            <a:pPr algn="just">
              <a:lnSpc>
                <a:spcPct val="150000"/>
              </a:lnSpc>
              <a:buClr>
                <a:schemeClr val="accent2">
                  <a:lumMod val="75000"/>
                </a:schemeClr>
              </a:buClr>
            </a:pPr>
            <a:r>
              <a:rPr lang="vi-VN" sz="2400">
                <a:cs typeface="Arial" panose="020B0604020202020204" pitchFamily="34" charset="0"/>
              </a:rPr>
              <a:t>(F44.4) Triệu chứng nuốt</a:t>
            </a:r>
          </a:p>
          <a:p>
            <a:pPr algn="just">
              <a:lnSpc>
                <a:spcPct val="150000"/>
              </a:lnSpc>
              <a:buClr>
                <a:schemeClr val="accent2">
                  <a:lumMod val="75000"/>
                </a:schemeClr>
              </a:buClr>
            </a:pPr>
            <a:r>
              <a:rPr lang="vi-VN" sz="2400">
                <a:cs typeface="Arial" panose="020B0604020202020204" pitchFamily="34" charset="0"/>
              </a:rPr>
              <a:t>(F44.4) Triệu chứng lời nói (ví dụ: chứng khó đọc, nói khó)</a:t>
            </a:r>
          </a:p>
          <a:p>
            <a:pPr algn="just">
              <a:lnSpc>
                <a:spcPct val="150000"/>
              </a:lnSpc>
              <a:buClr>
                <a:schemeClr val="accent2">
                  <a:lumMod val="75000"/>
                </a:schemeClr>
              </a:buClr>
            </a:pPr>
            <a:r>
              <a:rPr lang="vi-VN" sz="2400">
                <a:cs typeface="Arial" panose="020B0604020202020204" pitchFamily="34" charset="0"/>
              </a:rPr>
              <a:t>(F44.5) Co giật</a:t>
            </a:r>
          </a:p>
          <a:p>
            <a:pPr algn="just">
              <a:lnSpc>
                <a:spcPct val="150000"/>
              </a:lnSpc>
              <a:buClr>
                <a:schemeClr val="accent2">
                  <a:lumMod val="75000"/>
                </a:schemeClr>
              </a:buClr>
            </a:pPr>
            <a:r>
              <a:rPr lang="vi-VN" sz="2400">
                <a:cs typeface="Arial" panose="020B0604020202020204" pitchFamily="34" charset="0"/>
              </a:rPr>
              <a:t>(F44.6) Tê dại hoặc mất cảm giác</a:t>
            </a:r>
          </a:p>
          <a:p>
            <a:pPr algn="just">
              <a:lnSpc>
                <a:spcPct val="150000"/>
              </a:lnSpc>
              <a:buClr>
                <a:schemeClr val="accent2">
                  <a:lumMod val="75000"/>
                </a:schemeClr>
              </a:buClr>
            </a:pPr>
            <a:r>
              <a:rPr lang="vi-VN" sz="2400">
                <a:cs typeface="Arial" panose="020B0604020202020204" pitchFamily="34" charset="0"/>
              </a:rPr>
              <a:t>(F44.6) Triệu chứng giác quan (ví dụ: thị giác, khứu giác hoặc thính giác)</a:t>
            </a:r>
          </a:p>
          <a:p>
            <a:pPr algn="just">
              <a:lnSpc>
                <a:spcPct val="150000"/>
              </a:lnSpc>
              <a:buClr>
                <a:schemeClr val="accent2">
                  <a:lumMod val="75000"/>
                </a:schemeClr>
              </a:buClr>
            </a:pPr>
            <a:r>
              <a:rPr lang="vi-VN" sz="2400">
                <a:cs typeface="Arial" panose="020B0604020202020204" pitchFamily="34" charset="0"/>
              </a:rPr>
              <a:t>(F44.7) Triệu chứng hỗn hợp</a:t>
            </a:r>
          </a:p>
        </p:txBody>
      </p:sp>
    </p:spTree>
    <p:extLst>
      <p:ext uri="{BB962C8B-B14F-4D97-AF65-F5344CB8AC3E}">
        <p14:creationId xmlns:p14="http://schemas.microsoft.com/office/powerpoint/2010/main" val="202360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55051" y="101972"/>
            <a:ext cx="9683735" cy="954107"/>
          </a:xfrm>
          <a:prstGeom prst="rect">
            <a:avLst/>
          </a:prstGeom>
          <a:noFill/>
        </p:spPr>
        <p:txBody>
          <a:bodyPr wrap="square" rtlCol="0">
            <a:spAutoFit/>
          </a:bodyPr>
          <a:lstStyle/>
          <a:p>
            <a:pPr algn="ctr"/>
            <a:r>
              <a:rPr lang="vi-VN" sz="2800" b="1">
                <a:solidFill>
                  <a:schemeClr val="bg1"/>
                </a:solidFill>
                <a:latin typeface="Arial" panose="020B0604020202020204" pitchFamily="34" charset="0"/>
                <a:cs typeface="Arial" panose="020B0604020202020204" pitchFamily="34" charset="0"/>
              </a:rPr>
              <a:t>Các yếu tố tâm lý ảnh hưởng đến bệnh lý</a:t>
            </a:r>
            <a:r>
              <a:rPr lang="en-US" sz="2800" b="1">
                <a:solidFill>
                  <a:schemeClr val="bg1"/>
                </a:solidFill>
                <a:latin typeface="Arial" panose="020B0604020202020204" pitchFamily="34" charset="0"/>
                <a:cs typeface="Arial" panose="020B0604020202020204" pitchFamily="34" charset="0"/>
              </a:rPr>
              <a:t> Y khoa</a:t>
            </a:r>
            <a:r>
              <a:rPr lang="vi-VN" sz="2800" b="1">
                <a:solidFill>
                  <a:schemeClr val="bg1"/>
                </a:solidFill>
                <a:latin typeface="Arial" panose="020B0604020202020204" pitchFamily="34" charset="0"/>
                <a:cs typeface="Arial" panose="020B0604020202020204" pitchFamily="34" charset="0"/>
              </a:rPr>
              <a:t> (PFAOMC)</a:t>
            </a:r>
            <a:r>
              <a:rPr lang="en-US" sz="2800" b="1">
                <a:solidFill>
                  <a:schemeClr val="bg1"/>
                </a:solidFill>
                <a:latin typeface="Arial" panose="020B0604020202020204" pitchFamily="34" charset="0"/>
                <a:cs typeface="Arial" panose="020B0604020202020204" pitchFamily="34" charset="0"/>
              </a:rPr>
              <a:t>: Tiêu chuẩn chẩn đoán DSM-5</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113644"/>
          </a:xfrm>
          <a:prstGeom prst="rect">
            <a:avLst/>
          </a:prstGeom>
          <a:noFill/>
        </p:spPr>
        <p:txBody>
          <a:bodyPr wrap="square" rtlCol="0">
            <a:spAutoFit/>
          </a:bodyPr>
          <a:lstStyle/>
          <a:p>
            <a:pPr algn="just">
              <a:lnSpc>
                <a:spcPct val="150000"/>
              </a:lnSpc>
              <a:buClr>
                <a:schemeClr val="accent2">
                  <a:lumMod val="75000"/>
                </a:schemeClr>
              </a:buClr>
            </a:pPr>
            <a:r>
              <a:rPr lang="vi-VN" sz="2000">
                <a:cs typeface="Arial" panose="020B0604020202020204" pitchFamily="34" charset="0"/>
              </a:rPr>
              <a:t>A. Có một triệu chứng hoặc bệnh lý thực thể (trừ rối loạn tâm thần).</a:t>
            </a:r>
          </a:p>
          <a:p>
            <a:pPr algn="just">
              <a:lnSpc>
                <a:spcPct val="150000"/>
              </a:lnSpc>
              <a:buClr>
                <a:schemeClr val="accent2">
                  <a:lumMod val="75000"/>
                </a:schemeClr>
              </a:buClr>
            </a:pPr>
            <a:r>
              <a:rPr lang="vi-VN" sz="2000">
                <a:cs typeface="Arial" panose="020B0604020202020204" pitchFamily="34" charset="0"/>
              </a:rPr>
              <a:t>B. Yếu tố tâm lý hoặc hành vi ảnh hưởng xấu đến bệnh lý thực thể theo một trong những cách sau:</a:t>
            </a:r>
          </a:p>
          <a:p>
            <a:pPr algn="just">
              <a:lnSpc>
                <a:spcPct val="150000"/>
              </a:lnSpc>
              <a:buClr>
                <a:schemeClr val="accent2">
                  <a:lumMod val="75000"/>
                </a:schemeClr>
              </a:buClr>
            </a:pPr>
            <a:r>
              <a:rPr lang="vi-VN" sz="2000">
                <a:cs typeface="Arial" panose="020B0604020202020204" pitchFamily="34" charset="0"/>
              </a:rPr>
              <a:t>1. Các yếu tố đó đã ảnh hưởng đến diễn tiến của bệnh lý thực thể được thể hiện bởi mối liên hệ chặt chẽ giữa các yếu tố tâm lý và sự tiến triển, trầm trọng thêm hoặc chậm phục hồi.</a:t>
            </a:r>
          </a:p>
          <a:p>
            <a:pPr algn="just">
              <a:lnSpc>
                <a:spcPct val="150000"/>
              </a:lnSpc>
              <a:buClr>
                <a:schemeClr val="accent2">
                  <a:lumMod val="75000"/>
                </a:schemeClr>
              </a:buClr>
            </a:pPr>
            <a:r>
              <a:rPr lang="vi-VN" sz="2000">
                <a:cs typeface="Arial" panose="020B0604020202020204" pitchFamily="34" charset="0"/>
              </a:rPr>
              <a:t>2. Các yếu tố đó can thiệp vào việc điều trị bệnh lý thực thể (ví dụ: tuân thủ điều trị kém).</a:t>
            </a:r>
          </a:p>
          <a:p>
            <a:pPr algn="just">
              <a:lnSpc>
                <a:spcPct val="150000"/>
              </a:lnSpc>
              <a:buClr>
                <a:schemeClr val="accent2">
                  <a:lumMod val="75000"/>
                </a:schemeClr>
              </a:buClr>
            </a:pPr>
            <a:r>
              <a:rPr lang="vi-VN" sz="2000">
                <a:cs typeface="Arial" panose="020B0604020202020204" pitchFamily="34" charset="0"/>
              </a:rPr>
              <a:t>3. Các yếu tố đó làm tăng thêm yếu tố nguy cơ của bệnh.</a:t>
            </a:r>
          </a:p>
          <a:p>
            <a:pPr algn="just">
              <a:lnSpc>
                <a:spcPct val="150000"/>
              </a:lnSpc>
              <a:buClr>
                <a:schemeClr val="accent2">
                  <a:lumMod val="75000"/>
                </a:schemeClr>
              </a:buClr>
            </a:pPr>
            <a:r>
              <a:rPr lang="vi-VN" sz="2000">
                <a:cs typeface="Arial" panose="020B0604020202020204" pitchFamily="34" charset="0"/>
              </a:rPr>
              <a:t>4. Các yếu tố đó ảnh hưởng đến sinh lý bệnh hoặc làm trầm trọng thêm các triệu chứng.</a:t>
            </a:r>
          </a:p>
          <a:p>
            <a:pPr algn="just">
              <a:lnSpc>
                <a:spcPct val="150000"/>
              </a:lnSpc>
              <a:buClr>
                <a:schemeClr val="accent2">
                  <a:lumMod val="75000"/>
                </a:schemeClr>
              </a:buClr>
            </a:pPr>
            <a:r>
              <a:rPr lang="vi-VN" sz="2000">
                <a:cs typeface="Arial" panose="020B0604020202020204" pitchFamily="34" charset="0"/>
              </a:rPr>
              <a:t>C. Các yếu tố tâm lý và hành vi trong Tiêu chí B không được giải thích rõ hơn bằng một rối loạn tâm thần khác (ví dụ: rối loạn hoảng loạn, rối loạn trầm cảm chủ yếu, rối loạn stress sau sang chấn).</a:t>
            </a:r>
          </a:p>
        </p:txBody>
      </p:sp>
    </p:spTree>
    <p:extLst>
      <p:ext uri="{BB962C8B-B14F-4D97-AF65-F5344CB8AC3E}">
        <p14:creationId xmlns:p14="http://schemas.microsoft.com/office/powerpoint/2010/main" val="30494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323439"/>
          </a:xfrm>
          <a:prstGeom prst="rect">
            <a:avLst/>
          </a:prstGeom>
          <a:noFill/>
        </p:spPr>
        <p:txBody>
          <a:bodyPr wrap="square" rtlCol="0">
            <a:spAutoFit/>
          </a:bodyPr>
          <a:lstStyle/>
          <a:p>
            <a:pPr algn="ctr"/>
            <a:r>
              <a:rPr lang="vi-VN" sz="2800" b="1">
                <a:solidFill>
                  <a:schemeClr val="bg1"/>
                </a:solidFill>
                <a:cs typeface="Arial" panose="020B0604020202020204" pitchFamily="34" charset="0"/>
              </a:rPr>
              <a:t>Các yếu tố tâm lý ảnh hưởng đến bệnh lý Y khoa (PFAOMC)</a:t>
            </a:r>
            <a:r>
              <a:rPr lang="en-US" sz="2800" b="1">
                <a:solidFill>
                  <a:schemeClr val="bg1"/>
                </a:solidFill>
                <a:latin typeface="Arial" panose="020B0604020202020204" pitchFamily="34" charset="0"/>
                <a:cs typeface="Arial" panose="020B0604020202020204" pitchFamily="34" charset="0"/>
              </a:rPr>
              <a:t>: Đặc điểm</a:t>
            </a:r>
          </a:p>
          <a:p>
            <a:pPr algn="ctr"/>
            <a:endParaRPr lang="en-US" sz="24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7831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S</a:t>
            </a:r>
            <a:r>
              <a:rPr lang="vi-VN" sz="2400">
                <a:latin typeface="Arial" panose="020B0604020202020204" pitchFamily="34" charset="0"/>
                <a:cs typeface="Arial" panose="020B0604020202020204" pitchFamily="34" charset="0"/>
              </a:rPr>
              <a:t>ự hiện diện của một</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nhiều yếu tố tâm lý hoặc hành vi ảnh hưởng xấu đến bệnh lý thực thể</a:t>
            </a:r>
            <a:endParaRPr lang="en-US" sz="2400">
              <a:latin typeface="Arial" panose="020B0604020202020204" pitchFamily="34" charset="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C</a:t>
            </a:r>
            <a:r>
              <a:rPr lang="vi-VN" sz="2400">
                <a:latin typeface="Arial" panose="020B0604020202020204" pitchFamily="34" charset="0"/>
                <a:cs typeface="Arial" panose="020B0604020202020204" pitchFamily="34" charset="0"/>
              </a:rPr>
              <a:t>ác triệu chứng trầm cảm</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lo </a:t>
            </a:r>
            <a:r>
              <a:rPr lang="en-US" sz="2400">
                <a:latin typeface="Arial" panose="020B0604020202020204" pitchFamily="34" charset="0"/>
                <a:cs typeface="Arial" panose="020B0604020202020204" pitchFamily="34" charset="0"/>
              </a:rPr>
              <a:t>âu</a:t>
            </a:r>
            <a:r>
              <a:rPr lang="vi-VN" sz="2400">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stress</a:t>
            </a:r>
            <a:r>
              <a:rPr lang="vi-VN" sz="2400">
                <a:latin typeface="Arial" panose="020B0604020202020204" pitchFamily="34" charset="0"/>
                <a:cs typeface="Arial" panose="020B0604020202020204" pitchFamily="34" charset="0"/>
              </a:rPr>
              <a:t>, mối quan hệ với mọi người xung quanh, đặc điểm nhân cách và cách ứng phó.</a:t>
            </a:r>
            <a:endParaRPr lang="en-US" sz="2400">
              <a:latin typeface="Arial" panose="020B0604020202020204" pitchFamily="34" charset="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N</a:t>
            </a:r>
            <a:r>
              <a:rPr lang="vi-VN" sz="2400">
                <a:latin typeface="Arial" panose="020B0604020202020204" pitchFamily="34" charset="0"/>
                <a:cs typeface="Arial" panose="020B0604020202020204" pitchFamily="34" charset="0"/>
              </a:rPr>
              <a:t>gay lập tức (ví dụ, bệnh cơ tim Takotsubo)</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thời gian dài (ví dụ, căng thẳng công việc mạn tính làm tăng nguy cơ tăng huyết áp).</a:t>
            </a:r>
            <a:endParaRPr lang="en-US" sz="2400">
              <a:latin typeface="Arial" panose="020B0604020202020204" pitchFamily="34" charset="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Mối liên hệ giữa các yếu tố tâm lý và bệnh lý thực thể: Phân biệt   PFAOMC và AD</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 Xảy ra ở mọi lứa tuổi; tần suất không rõ ràng</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57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giả bệnh (FD): </a:t>
            </a:r>
          </a:p>
          <a:p>
            <a:pPr algn="ctr"/>
            <a:r>
              <a:rPr lang="en-US" sz="3200" b="1">
                <a:solidFill>
                  <a:schemeClr val="bg1"/>
                </a:solidFill>
                <a:latin typeface="Arial" panose="020B0604020202020204" pitchFamily="34" charset="0"/>
                <a:cs typeface="Arial" panose="020B0604020202020204" pitchFamily="34" charset="0"/>
              </a:rPr>
              <a:t>Tiêu chuẩn chẩn đoán DSM-5</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09833"/>
          </a:xfrm>
          <a:prstGeom prst="rect">
            <a:avLst/>
          </a:prstGeom>
          <a:noFill/>
        </p:spPr>
        <p:txBody>
          <a:bodyPr wrap="square" rtlCol="0">
            <a:spAutoFit/>
          </a:bodyPr>
          <a:lstStyle/>
          <a:p>
            <a:pPr algn="just">
              <a:lnSpc>
                <a:spcPct val="150000"/>
              </a:lnSpc>
              <a:buClr>
                <a:schemeClr val="accent2">
                  <a:lumMod val="75000"/>
                </a:schemeClr>
              </a:buClr>
            </a:pPr>
            <a:r>
              <a:rPr lang="vi-VN" sz="2400">
                <a:cs typeface="Arial" panose="020B0604020202020204" pitchFamily="34" charset="0"/>
              </a:rPr>
              <a:t>Rối loạn giả bệnh áp đặt lên bản thân</a:t>
            </a:r>
          </a:p>
          <a:p>
            <a:pPr algn="just">
              <a:lnSpc>
                <a:spcPct val="150000"/>
              </a:lnSpc>
              <a:buClr>
                <a:schemeClr val="accent2">
                  <a:lumMod val="75000"/>
                </a:schemeClr>
              </a:buClr>
            </a:pPr>
            <a:r>
              <a:rPr lang="vi-VN" sz="2400">
                <a:cs typeface="Arial" panose="020B0604020202020204" pitchFamily="34" charset="0"/>
              </a:rPr>
              <a:t>A. Các dấu hiệu, triệu chứng về thể chất hoặc tâm lý giả tạo, hoặc gây ra thương tích hoặc bệnh tật, liên quan đến sự lừa dối được xác định.</a:t>
            </a:r>
          </a:p>
          <a:p>
            <a:pPr algn="just">
              <a:lnSpc>
                <a:spcPct val="150000"/>
              </a:lnSpc>
              <a:buClr>
                <a:schemeClr val="accent2">
                  <a:lumMod val="75000"/>
                </a:schemeClr>
              </a:buClr>
            </a:pPr>
            <a:r>
              <a:rPr lang="vi-VN" sz="2400">
                <a:cs typeface="Arial" panose="020B0604020202020204" pitchFamily="34" charset="0"/>
              </a:rPr>
              <a:t>B. Bệnh nhân tự giới thiệu mình với người khác bị ốm, suy yếu hoặc bị thương.</a:t>
            </a:r>
          </a:p>
          <a:p>
            <a:pPr algn="just">
              <a:lnSpc>
                <a:spcPct val="150000"/>
              </a:lnSpc>
              <a:buClr>
                <a:schemeClr val="accent2">
                  <a:lumMod val="75000"/>
                </a:schemeClr>
              </a:buClr>
            </a:pPr>
            <a:r>
              <a:rPr lang="vi-VN" sz="2400">
                <a:cs typeface="Arial" panose="020B0604020202020204" pitchFamily="34" charset="0"/>
              </a:rPr>
              <a:t>C. Hành vi lừa dối là hiển nhiên ngay cả khi không có sự tưởng thưởng bên ngoài rõ rệt nào.</a:t>
            </a:r>
          </a:p>
          <a:p>
            <a:pPr algn="just">
              <a:lnSpc>
                <a:spcPct val="150000"/>
              </a:lnSpc>
              <a:buClr>
                <a:schemeClr val="accent2">
                  <a:lumMod val="75000"/>
                </a:schemeClr>
              </a:buClr>
            </a:pPr>
            <a:r>
              <a:rPr lang="vi-VN" sz="2400">
                <a:cs typeface="Arial" panose="020B0604020202020204" pitchFamily="34" charset="0"/>
              </a:rPr>
              <a:t>D. Hành vi không được giải thích tốt hơn bởi một rối loạn tâm thần khác, chẳng hạn như rối loạn hoang tưởng hoặc rối loạn tâm thần khác.</a:t>
            </a:r>
          </a:p>
        </p:txBody>
      </p:sp>
    </p:spTree>
    <p:extLst>
      <p:ext uri="{BB962C8B-B14F-4D97-AF65-F5344CB8AC3E}">
        <p14:creationId xmlns:p14="http://schemas.microsoft.com/office/powerpoint/2010/main" val="417273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giả bệnh (FD): </a:t>
            </a:r>
          </a:p>
          <a:p>
            <a:pPr algn="ctr"/>
            <a:r>
              <a:rPr lang="en-US" sz="3200" b="1">
                <a:solidFill>
                  <a:schemeClr val="bg1"/>
                </a:solidFill>
                <a:latin typeface="Arial" panose="020B0604020202020204" pitchFamily="34" charset="0"/>
                <a:cs typeface="Arial" panose="020B0604020202020204" pitchFamily="34" charset="0"/>
              </a:rPr>
              <a:t>Tiêu chuẩn chẩn đoán DSM-5</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09833"/>
          </a:xfrm>
          <a:prstGeom prst="rect">
            <a:avLst/>
          </a:prstGeom>
          <a:noFill/>
        </p:spPr>
        <p:txBody>
          <a:bodyPr wrap="square" rtlCol="0">
            <a:spAutoFit/>
          </a:bodyPr>
          <a:lstStyle/>
          <a:p>
            <a:pPr algn="just">
              <a:lnSpc>
                <a:spcPct val="150000"/>
              </a:lnSpc>
              <a:buClr>
                <a:schemeClr val="accent2">
                  <a:lumMod val="75000"/>
                </a:schemeClr>
              </a:buClr>
            </a:pPr>
            <a:r>
              <a:rPr lang="vi-VN" sz="2400">
                <a:cs typeface="Arial" panose="020B0604020202020204" pitchFamily="34" charset="0"/>
              </a:rPr>
              <a:t>Rối loạn giả bệnh áp đặt lên người khác </a:t>
            </a:r>
          </a:p>
          <a:p>
            <a:pPr algn="just">
              <a:lnSpc>
                <a:spcPct val="150000"/>
              </a:lnSpc>
              <a:buClr>
                <a:schemeClr val="accent2">
                  <a:lumMod val="75000"/>
                </a:schemeClr>
              </a:buClr>
            </a:pPr>
            <a:r>
              <a:rPr lang="vi-VN" sz="2400">
                <a:cs typeface="Arial" panose="020B0604020202020204" pitchFamily="34" charset="0"/>
              </a:rPr>
              <a:t>A. Các dấu hiệu, triệu chứng về thể chất hoặc tâm lý giả tạo, hoặc gây ra thương tích hoặc bệnh tật, liên quan đến sự lừa dối được xác định.</a:t>
            </a:r>
          </a:p>
          <a:p>
            <a:pPr algn="just">
              <a:lnSpc>
                <a:spcPct val="150000"/>
              </a:lnSpc>
              <a:buClr>
                <a:schemeClr val="accent2">
                  <a:lumMod val="75000"/>
                </a:schemeClr>
              </a:buClr>
            </a:pPr>
            <a:r>
              <a:rPr lang="vi-VN" sz="2400">
                <a:cs typeface="Arial" panose="020B0604020202020204" pitchFamily="34" charset="0"/>
              </a:rPr>
              <a:t>B. Bệnh nhân biểu lộ một ai đó (nạn nhân) cho người khác là bị bệnh, bị suy yếu hoặc bị thương.</a:t>
            </a:r>
          </a:p>
          <a:p>
            <a:pPr algn="just">
              <a:lnSpc>
                <a:spcPct val="150000"/>
              </a:lnSpc>
              <a:buClr>
                <a:schemeClr val="accent2">
                  <a:lumMod val="75000"/>
                </a:schemeClr>
              </a:buClr>
            </a:pPr>
            <a:r>
              <a:rPr lang="vi-VN" sz="2400">
                <a:cs typeface="Arial" panose="020B0604020202020204" pitchFamily="34" charset="0"/>
              </a:rPr>
              <a:t>C. Hành vi lừa dối là hiển nhiên ngay cả khi không có sự tưởng thưởng bên ngoài rõ rệt nào.</a:t>
            </a:r>
          </a:p>
          <a:p>
            <a:pPr algn="just">
              <a:lnSpc>
                <a:spcPct val="150000"/>
              </a:lnSpc>
              <a:buClr>
                <a:schemeClr val="accent2">
                  <a:lumMod val="75000"/>
                </a:schemeClr>
              </a:buClr>
            </a:pPr>
            <a:r>
              <a:rPr lang="vi-VN" sz="2400">
                <a:cs typeface="Arial" panose="020B0604020202020204" pitchFamily="34" charset="0"/>
              </a:rPr>
              <a:t>D. Hành vi không được giải thích tốt hơn bởi một rối loạn tâm thần khác, chẳng hạn như rối loạn hoang tưởng hoặc rối loạn tâm thần khác.</a:t>
            </a:r>
          </a:p>
        </p:txBody>
      </p:sp>
    </p:spTree>
    <p:extLst>
      <p:ext uri="{BB962C8B-B14F-4D97-AF65-F5344CB8AC3E}">
        <p14:creationId xmlns:p14="http://schemas.microsoft.com/office/powerpoint/2010/main" val="304881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giả bệnh (FD): </a:t>
            </a:r>
          </a:p>
          <a:p>
            <a:pPr algn="ctr"/>
            <a:r>
              <a:rPr lang="en-US" sz="3200" b="1">
                <a:solidFill>
                  <a:schemeClr val="bg1"/>
                </a:solidFill>
                <a:latin typeface="Arial" panose="020B0604020202020204" pitchFamily="34" charset="0"/>
                <a:cs typeface="Arial" panose="020B0604020202020204" pitchFamily="34" charset="0"/>
              </a:rPr>
              <a:t>Đặc điểm</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7831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FD: hành vi </a:t>
            </a:r>
            <a:r>
              <a:rPr lang="vi-VN" sz="2400">
                <a:latin typeface="Arial" panose="020B0604020202020204" pitchFamily="34" charset="0"/>
                <a:cs typeface="Arial" panose="020B0604020202020204" pitchFamily="34" charset="0"/>
              </a:rPr>
              <a:t>lừa d</a:t>
            </a:r>
            <a:r>
              <a:rPr lang="en-US" sz="2400">
                <a:latin typeface="Arial" panose="020B0604020202020204" pitchFamily="34" charset="0"/>
                <a:cs typeface="Arial" panose="020B0604020202020204" pitchFamily="34" charset="0"/>
              </a:rPr>
              <a:t>ối/g</a:t>
            </a:r>
            <a:r>
              <a:rPr lang="vi-VN" sz="2400">
                <a:latin typeface="Arial" panose="020B0604020202020204" pitchFamily="34" charset="0"/>
                <a:cs typeface="Arial" panose="020B0604020202020204" pitchFamily="34" charset="0"/>
              </a:rPr>
              <a:t>iả tạo các dấu hiệu và triệu chứng bệnh lý</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tâm lý ở bản thân</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người khác</a:t>
            </a:r>
            <a:endParaRPr lang="en-US" sz="2400">
              <a:latin typeface="Arial" panose="020B0604020202020204" pitchFamily="34" charset="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Chẩn đoán FD: yêu cầu chứng minh bệnh nhân đang thực hiện các hành động giả tạo các dấu hiệu/triệu chứng</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Ví dụ minh họa: Tự tử/ chồng chết; Máu/nước tiểu</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a:t>
            </a:r>
            <a:r>
              <a:rPr lang="en-US" sz="2400" i="1">
                <a:latin typeface="Arial" panose="020B0604020202020204" pitchFamily="34" charset="0"/>
                <a:cs typeface="Arial" panose="020B0604020202020204" pitchFamily="34" charset="0"/>
              </a:rPr>
              <a:t>Tập trung vào việc xác định một cách khách quan về sự giả tạo</a:t>
            </a:r>
            <a:r>
              <a:rPr lang="en-US" sz="2400">
                <a:latin typeface="Arial" panose="020B0604020202020204" pitchFamily="34" charset="0"/>
                <a:cs typeface="Arial" panose="020B0604020202020204" pitchFamily="34" charset="0"/>
              </a:rPr>
              <a:t>” &gt; “</a:t>
            </a:r>
            <a:r>
              <a:rPr lang="en-US" sz="2400" i="1">
                <a:latin typeface="Arial" panose="020B0604020202020204" pitchFamily="34" charset="0"/>
                <a:cs typeface="Arial" panose="020B0604020202020204" pitchFamily="34" charset="0"/>
              </a:rPr>
              <a:t>Suy luận về ý định/động lực của hành vi</a:t>
            </a:r>
            <a:r>
              <a:rPr lang="en-US" sz="2400">
                <a:latin typeface="Arial" panose="020B0604020202020204" pitchFamily="34" charset="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a:t>
            </a:r>
            <a:r>
              <a:rPr lang="en-US" sz="2400" i="1">
                <a:latin typeface="Arial" panose="020B0604020202020204" pitchFamily="34" charset="0"/>
                <a:cs typeface="Arial" panose="020B0604020202020204" pitchFamily="34" charset="0"/>
              </a:rPr>
              <a:t>Secondary gain</a:t>
            </a:r>
            <a:r>
              <a:rPr lang="en-US" sz="2400">
                <a:latin typeface="Arial" panose="020B0604020202020204" pitchFamily="34" charset="0"/>
                <a:cs typeface="Arial" panose="020B0604020202020204" pitchFamily="34" charset="0"/>
              </a:rPr>
              <a:t>”: phân biệt FD và Malingering</a:t>
            </a:r>
          </a:p>
          <a:p>
            <a:pPr marL="342900" indent="-342900" algn="just">
              <a:lnSpc>
                <a:spcPct val="150000"/>
              </a:lnSpc>
              <a:buClr>
                <a:schemeClr val="accent2">
                  <a:lumMod val="75000"/>
                </a:schemeClr>
              </a:buClr>
              <a:buFont typeface="Wingdings" panose="05000000000000000000" pitchFamily="2" charset="2"/>
              <a:buChar char="q"/>
            </a:pPr>
            <a:r>
              <a:rPr lang="vi-VN" sz="2400">
                <a:latin typeface="Arial" panose="020B0604020202020204" pitchFamily="34" charset="0"/>
                <a:cs typeface="Arial" panose="020B0604020202020204" pitchFamily="34" charset="0"/>
              </a:rPr>
              <a:t>Tỷ lệ</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chưa rõ</a:t>
            </a:r>
          </a:p>
        </p:txBody>
      </p:sp>
    </p:spTree>
    <p:extLst>
      <p:ext uri="{BB962C8B-B14F-4D97-AF65-F5344CB8AC3E}">
        <p14:creationId xmlns:p14="http://schemas.microsoft.com/office/powerpoint/2010/main" val="423818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5410" y="194421"/>
            <a:ext cx="97811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TIẾP CẬN BỆNH NHÂN: Dấu hiệu nhận biết</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TextBox 10"/>
          <p:cNvSpPr txBox="1"/>
          <p:nvPr/>
        </p:nvSpPr>
        <p:spPr>
          <a:xfrm>
            <a:off x="579487" y="1111148"/>
            <a:ext cx="10744464" cy="500983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Các triệu chứng không theo một khuôn mẫu cơ thể hay sinh lý thông thường</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Mô tả các triệu chứng mơ hồ</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Bệnh nhân thường than phiền các triệu chứng nhưng phủ nhận các vấn đề</a:t>
            </a:r>
            <a:r>
              <a:rPr lang="en-US" sz="2400">
                <a:cs typeface="Arial" panose="020B0604020202020204" pitchFamily="34" charset="0"/>
              </a:rPr>
              <a:t> </a:t>
            </a:r>
            <a:r>
              <a:rPr lang="vi-VN" sz="2400">
                <a:cs typeface="Arial" panose="020B0604020202020204" pitchFamily="34" charset="0"/>
              </a:rPr>
              <a:t>liên quan cảm xúc, mô tả với hình ảnh kịch tính</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Bệnh nhân tỏ ra đau khổ, đòi hỏi hoặc lệ thuộc</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Có nhiều triệu chứng nhưng không phù hợp với bệnh lý thực thể</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Thường thay đổi bác sĩ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Có các sang chấn gần đây trong công việc hoặc gia đình</a:t>
            </a:r>
          </a:p>
        </p:txBody>
      </p:sp>
    </p:spTree>
    <p:extLst>
      <p:ext uri="{BB962C8B-B14F-4D97-AF65-F5344CB8AC3E}">
        <p14:creationId xmlns:p14="http://schemas.microsoft.com/office/powerpoint/2010/main" val="15188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NỘI DỤNG TRÌNH BÀY</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473434" y="1090369"/>
            <a:ext cx="10744464" cy="6555641"/>
          </a:xfrm>
          <a:prstGeom prst="rect">
            <a:avLst/>
          </a:prstGeom>
          <a:noFill/>
        </p:spPr>
        <p:txBody>
          <a:bodyPr wrap="square" rtlCol="0">
            <a:spAutoFit/>
          </a:bodyPr>
          <a:lstStyle/>
          <a:p>
            <a:pPr marL="461957" indent="-461957">
              <a:lnSpc>
                <a:spcPct val="150000"/>
              </a:lnSpc>
              <a:buClr>
                <a:schemeClr val="accent2">
                  <a:lumMod val="75000"/>
                </a:schemeClr>
              </a:buClr>
              <a:buFont typeface="+mj-lt"/>
              <a:buAutoNum type="arabicPeriod"/>
            </a:pPr>
            <a:r>
              <a:rPr lang="en-US" sz="2800">
                <a:latin typeface="Arial" panose="020B0604020202020204" pitchFamily="34" charset="0"/>
                <a:cs typeface="Arial" panose="020B0604020202020204" pitchFamily="34" charset="0"/>
              </a:rPr>
              <a:t>Tổng quan về RLTCCT và các RL liên quan</a:t>
            </a:r>
          </a:p>
          <a:p>
            <a:pPr marL="461957" indent="-461957">
              <a:lnSpc>
                <a:spcPct val="150000"/>
              </a:lnSpc>
              <a:buClr>
                <a:schemeClr val="accent2">
                  <a:lumMod val="75000"/>
                </a:schemeClr>
              </a:buClr>
              <a:buFont typeface="+mj-lt"/>
              <a:buAutoNum type="arabicPeriod"/>
            </a:pPr>
            <a:r>
              <a:rPr lang="en-US" sz="2800">
                <a:latin typeface="Arial" panose="020B0604020202020204" pitchFamily="34" charset="0"/>
                <a:cs typeface="Arial" panose="020B0604020202020204" pitchFamily="34" charset="0"/>
              </a:rPr>
              <a:t>Rối loạn triệu chứng cơ thể</a:t>
            </a:r>
          </a:p>
          <a:p>
            <a:pPr marL="461957" indent="-461957">
              <a:lnSpc>
                <a:spcPct val="150000"/>
              </a:lnSpc>
              <a:buClr>
                <a:schemeClr val="accent2">
                  <a:lumMod val="75000"/>
                </a:schemeClr>
              </a:buClr>
              <a:buFont typeface="+mj-lt"/>
              <a:buAutoNum type="arabicPeriod"/>
            </a:pPr>
            <a:r>
              <a:rPr lang="en-US" sz="2800">
                <a:latin typeface="Arial" panose="020B0604020202020204" pitchFamily="34" charset="0"/>
                <a:cs typeface="Arial" panose="020B0604020202020204" pitchFamily="34" charset="0"/>
              </a:rPr>
              <a:t>Rối loạn lo âu do bệnh</a:t>
            </a:r>
          </a:p>
          <a:p>
            <a:pPr marL="461957" indent="-461957">
              <a:lnSpc>
                <a:spcPct val="150000"/>
              </a:lnSpc>
              <a:buClr>
                <a:schemeClr val="accent2">
                  <a:lumMod val="75000"/>
                </a:schemeClr>
              </a:buClr>
              <a:buFont typeface="+mj-lt"/>
              <a:buAutoNum type="arabicPeriod"/>
            </a:pPr>
            <a:r>
              <a:rPr lang="vi-VN" sz="2800">
                <a:latin typeface="Arial" panose="020B0604020202020204" pitchFamily="34" charset="0"/>
                <a:cs typeface="Arial" panose="020B0604020202020204" pitchFamily="34" charset="0"/>
              </a:rPr>
              <a:t>Rối loạn chuyển dạng</a:t>
            </a:r>
            <a:endParaRPr lang="en-US" sz="2800">
              <a:latin typeface="Arial" panose="020B0604020202020204" pitchFamily="34" charset="0"/>
              <a:cs typeface="Arial" panose="020B0604020202020204" pitchFamily="34" charset="0"/>
            </a:endParaRPr>
          </a:p>
          <a:p>
            <a:pPr marL="461957" indent="-461957">
              <a:lnSpc>
                <a:spcPct val="150000"/>
              </a:lnSpc>
              <a:buClr>
                <a:schemeClr val="accent2">
                  <a:lumMod val="75000"/>
                </a:schemeClr>
              </a:buClr>
              <a:buFont typeface="+mj-lt"/>
              <a:buAutoNum type="arabicPeriod"/>
            </a:pPr>
            <a:r>
              <a:rPr lang="vi-VN" sz="2800">
                <a:latin typeface="Arial" panose="020B0604020202020204" pitchFamily="34" charset="0"/>
                <a:cs typeface="Arial" panose="020B0604020202020204" pitchFamily="34" charset="0"/>
              </a:rPr>
              <a:t>Các yếu tố tâm lý ảnh hưởng đến các bệnh lý </a:t>
            </a:r>
            <a:r>
              <a:rPr lang="en-US" sz="2800">
                <a:latin typeface="Arial" panose="020B0604020202020204" pitchFamily="34" charset="0"/>
                <a:cs typeface="Arial" panose="020B0604020202020204" pitchFamily="34" charset="0"/>
              </a:rPr>
              <a:t>Y</a:t>
            </a:r>
            <a:r>
              <a:rPr lang="vi-VN" sz="2800">
                <a:latin typeface="Arial" panose="020B0604020202020204" pitchFamily="34" charset="0"/>
                <a:cs typeface="Arial" panose="020B0604020202020204" pitchFamily="34" charset="0"/>
              </a:rPr>
              <a:t> khoa</a:t>
            </a:r>
            <a:endParaRPr lang="en-US" sz="2800">
              <a:latin typeface="Arial" panose="020B0604020202020204" pitchFamily="34" charset="0"/>
              <a:cs typeface="Arial" panose="020B0604020202020204" pitchFamily="34" charset="0"/>
            </a:endParaRPr>
          </a:p>
          <a:p>
            <a:pPr marL="461957" indent="-461957">
              <a:lnSpc>
                <a:spcPct val="150000"/>
              </a:lnSpc>
              <a:buClr>
                <a:schemeClr val="accent2">
                  <a:lumMod val="75000"/>
                </a:schemeClr>
              </a:buClr>
              <a:buFont typeface="+mj-lt"/>
              <a:buAutoNum type="arabicPeriod"/>
            </a:pPr>
            <a:r>
              <a:rPr lang="vi-VN" sz="2800">
                <a:latin typeface="Arial" panose="020B0604020202020204" pitchFamily="34" charset="0"/>
                <a:cs typeface="Arial" panose="020B0604020202020204" pitchFamily="34" charset="0"/>
              </a:rPr>
              <a:t>Rối loạn giả bệnh</a:t>
            </a:r>
            <a:endParaRPr lang="en-US" sz="2800">
              <a:latin typeface="Arial" panose="020B0604020202020204" pitchFamily="34" charset="0"/>
              <a:cs typeface="Arial" panose="020B0604020202020204" pitchFamily="34" charset="0"/>
            </a:endParaRPr>
          </a:p>
          <a:p>
            <a:pPr marL="461957" indent="-461957">
              <a:lnSpc>
                <a:spcPct val="150000"/>
              </a:lnSpc>
              <a:buClr>
                <a:schemeClr val="accent2">
                  <a:lumMod val="75000"/>
                </a:schemeClr>
              </a:buClr>
              <a:buFont typeface="+mj-lt"/>
              <a:buAutoNum type="arabicPeriod"/>
            </a:pPr>
            <a:r>
              <a:rPr lang="en-US" sz="2800">
                <a:latin typeface="Arial" panose="020B0604020202020204" pitchFamily="34" charset="0"/>
                <a:cs typeface="Arial" panose="020B0604020202020204" pitchFamily="34" charset="0"/>
              </a:rPr>
              <a:t>Điều trị: Nguyên tắc cơ bản</a:t>
            </a:r>
          </a:p>
          <a:p>
            <a:pPr marL="461957" indent="-461957">
              <a:lnSpc>
                <a:spcPct val="150000"/>
              </a:lnSpc>
              <a:buClr>
                <a:schemeClr val="accent2">
                  <a:lumMod val="75000"/>
                </a:schemeClr>
              </a:buClr>
              <a:buFont typeface="+mj-lt"/>
              <a:buAutoNum type="arabicPeriod"/>
            </a:pPr>
            <a:endParaRPr lang="en-US" sz="2800">
              <a:latin typeface="Arial" panose="020B0604020202020204" pitchFamily="34" charset="0"/>
              <a:cs typeface="Arial" panose="020B0604020202020204" pitchFamily="34" charset="0"/>
            </a:endParaRPr>
          </a:p>
          <a:p>
            <a:pPr marL="461957" indent="-461957">
              <a:lnSpc>
                <a:spcPct val="150000"/>
              </a:lnSpc>
              <a:buClr>
                <a:schemeClr val="accent2">
                  <a:lumMod val="75000"/>
                </a:schemeClr>
              </a:buClr>
              <a:buFont typeface="+mj-lt"/>
              <a:buAutoNum type="arabicPeriod"/>
            </a:pPr>
            <a:endParaRPr lang="en-US" sz="2800">
              <a:latin typeface="Arial" panose="020B0604020202020204" pitchFamily="34" charset="0"/>
              <a:cs typeface="Arial" panose="020B0604020202020204" pitchFamily="34" charset="0"/>
            </a:endParaRPr>
          </a:p>
          <a:p>
            <a:pPr marL="461957" indent="-461957">
              <a:lnSpc>
                <a:spcPct val="150000"/>
              </a:lnSpc>
              <a:buClr>
                <a:schemeClr val="accent2">
                  <a:lumMod val="75000"/>
                </a:schemeClr>
              </a:buClr>
              <a:buFont typeface="+mj-lt"/>
              <a:buAutoNum type="arabicPeriod"/>
            </a:pPr>
            <a:endParaRPr lang="vi-VN" sz="2800">
              <a:latin typeface="Arial" panose="020B0604020202020204" pitchFamily="34" charset="0"/>
              <a:cs typeface="Arial" panose="020B0604020202020204" pitchFamily="34" charset="0"/>
            </a:endParaRP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110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5410" y="194421"/>
            <a:ext cx="97811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TIẾP CẬN BỆNH NHÂN: Một cách hệ thống</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487" y="1111148"/>
            <a:ext cx="10744464" cy="4455835"/>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Loại triệu chứng cơ thể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Số lượng triệu chứng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Diễn tiến (cấp, mãn, tái phát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Bệnh lý/sinh lý bệnh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Các bệnh lý tâm thần đi kèm</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Quan niệm về sức khoẻ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Hành vi bệnh tật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Yếu tố xã hội (công việc, phúc lợi xã hội)</a:t>
            </a:r>
          </a:p>
        </p:txBody>
      </p:sp>
      <p:sp>
        <p:nvSpPr>
          <p:cNvPr id="10" name="TextBox 9"/>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226774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487" y="1111148"/>
            <a:ext cx="10744464" cy="3347840"/>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a:t>
            </a:r>
            <a:r>
              <a:rPr lang="vi-VN" sz="2400" i="1">
                <a:latin typeface="Arial" panose="020B0604020202020204" pitchFamily="34" charset="0"/>
                <a:cs typeface="Arial" panose="020B0604020202020204" pitchFamily="34" charset="0"/>
              </a:rPr>
              <a:t>abnormal illness behaviors</a:t>
            </a:r>
            <a:r>
              <a:rPr lang="en-US" sz="2400">
                <a:latin typeface="Arial" panose="020B0604020202020204" pitchFamily="34" charset="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Thiết lập liên minh trị liệu: mối quan hệ thầy thuốc – bệnh nhân</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2 yếu tố quan trọng:</a:t>
            </a:r>
          </a:p>
          <a:p>
            <a:pPr marL="800100" lvl="1" indent="-342900" algn="just">
              <a:lnSpc>
                <a:spcPct val="150000"/>
              </a:lnSpc>
              <a:buClr>
                <a:schemeClr val="accent2">
                  <a:lumMod val="75000"/>
                </a:schemeClr>
              </a:buClr>
              <a:buFont typeface="Wingdings" panose="05000000000000000000" pitchFamily="2" charset="2"/>
              <a:buChar char="Ø"/>
            </a:pPr>
            <a:r>
              <a:rPr lang="en-US" sz="2400">
                <a:latin typeface="Arial" panose="020B0604020202020204" pitchFamily="34" charset="0"/>
                <a:cs typeface="Arial" panose="020B0604020202020204" pitchFamily="34" charset="0"/>
              </a:rPr>
              <a:t>Tránh các cận lâm sàng/ can thiệp y khoa không cần thiết</a:t>
            </a:r>
          </a:p>
          <a:p>
            <a:pPr marL="800100" lvl="1" indent="-342900" algn="just">
              <a:lnSpc>
                <a:spcPct val="150000"/>
              </a:lnSpc>
              <a:buClr>
                <a:schemeClr val="accent2">
                  <a:lumMod val="75000"/>
                </a:schemeClr>
              </a:buClr>
              <a:buFont typeface="Wingdings" panose="05000000000000000000" pitchFamily="2" charset="2"/>
              <a:buChar char="Ø"/>
            </a:pPr>
            <a:r>
              <a:rPr lang="en-US" sz="2400">
                <a:latin typeface="Arial" panose="020B0604020202020204" pitchFamily="34" charset="0"/>
                <a:cs typeface="Arial" panose="020B0604020202020204" pitchFamily="34" charset="0"/>
              </a:rPr>
              <a:t>Giúp BN thích ứng với triệu chứng thay vì cố gắng loại bỏ chúng</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Điều trị đa mô thức/đa ngành</a:t>
            </a:r>
            <a:endParaRPr lang="vi-VN" sz="2400">
              <a:latin typeface="Arial" panose="020B0604020202020204" pitchFamily="34" charset="0"/>
              <a:cs typeface="Arial" panose="020B0604020202020204" pitchFamily="34" charset="0"/>
            </a:endParaRPr>
          </a:p>
        </p:txBody>
      </p:sp>
      <p:sp>
        <p:nvSpPr>
          <p:cNvPr id="10" name="TextBox 9"/>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ĐIỀU TRỊ: Nguyên tắc</a:t>
            </a:r>
          </a:p>
        </p:txBody>
      </p:sp>
      <p:sp>
        <p:nvSpPr>
          <p:cNvPr id="15" name="TextBox 14"/>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Gerstenblith, T. A., &amp; Kontos, N. (2015). 24 Somatic Symptom Disorders. Massachusetts general hospital comprehensive clinical psychiatry, 10, 255.</a:t>
            </a:r>
          </a:p>
        </p:txBody>
      </p:sp>
    </p:spTree>
    <p:extLst>
      <p:ext uri="{BB962C8B-B14F-4D97-AF65-F5344CB8AC3E}">
        <p14:creationId xmlns:p14="http://schemas.microsoft.com/office/powerpoint/2010/main" val="419281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NGUỒN TÀI LIỆU: Sinh viên đọc thêm</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487" y="1111148"/>
            <a:ext cx="10744464" cy="5309146"/>
          </a:xfrm>
          <a:prstGeom prst="rect">
            <a:avLst/>
          </a:prstGeom>
          <a:noFill/>
        </p:spPr>
        <p:txBody>
          <a:bodyPr wrap="square" rtlCol="0">
            <a:spAutoFit/>
          </a:bodyPr>
          <a:lstStyle/>
          <a:p>
            <a:pPr marL="457200" indent="-457200" algn="just">
              <a:lnSpc>
                <a:spcPct val="150000"/>
              </a:lnSpc>
              <a:buFont typeface="+mj-lt"/>
              <a:buAutoNum type="arabicPeriod"/>
            </a:pPr>
            <a:r>
              <a:rPr lang="en-US" sz="1900">
                <a:latin typeface="Arial" panose="020B0604020202020204" pitchFamily="34" charset="0"/>
                <a:cs typeface="Arial" panose="020B0604020202020204" pitchFamily="34" charset="0"/>
              </a:rPr>
              <a:t> Sách “</a:t>
            </a:r>
            <a:r>
              <a:rPr lang="en-US" sz="1900" i="1">
                <a:latin typeface="Arial" panose="020B0604020202020204" pitchFamily="34" charset="0"/>
                <a:cs typeface="Arial" panose="020B0604020202020204" pitchFamily="34" charset="0"/>
              </a:rPr>
              <a:t>Tâm thần học</a:t>
            </a:r>
            <a:r>
              <a:rPr lang="en-US" sz="1900">
                <a:latin typeface="Arial" panose="020B0604020202020204" pitchFamily="34" charset="0"/>
                <a:cs typeface="Arial" panose="020B0604020202020204" pitchFamily="34" charset="0"/>
              </a:rPr>
              <a:t>” (2005). BM Tâm thần. Đại học Y Dược TPHCM.</a:t>
            </a:r>
          </a:p>
          <a:p>
            <a:pPr marL="457200" indent="-457200" algn="just">
              <a:lnSpc>
                <a:spcPct val="150000"/>
              </a:lnSpc>
              <a:buFont typeface="+mj-lt"/>
              <a:buAutoNum type="arabicPeriod"/>
            </a:pPr>
            <a:r>
              <a:rPr lang="en-US" sz="1900">
                <a:latin typeface="Arial" panose="020B0604020202020204" pitchFamily="34" charset="0"/>
                <a:cs typeface="Arial" panose="020B0604020202020204" pitchFamily="34" charset="0"/>
              </a:rPr>
              <a:t>American Psychiatric Association. (2013). </a:t>
            </a:r>
            <a:r>
              <a:rPr lang="en-US" sz="1900" i="1">
                <a:latin typeface="Arial" panose="020B0604020202020204" pitchFamily="34" charset="0"/>
                <a:cs typeface="Arial" panose="020B0604020202020204" pitchFamily="34" charset="0"/>
              </a:rPr>
              <a:t>Diagnostic and statistical manual of mental disorders</a:t>
            </a:r>
            <a:r>
              <a:rPr lang="en-US" sz="1900">
                <a:latin typeface="Arial" panose="020B0604020202020204" pitchFamily="34" charset="0"/>
                <a:cs typeface="Arial" panose="020B0604020202020204" pitchFamily="34" charset="0"/>
              </a:rPr>
              <a:t> (5th ed.). Arlington, VA: American Psychiatric Publishing.</a:t>
            </a:r>
          </a:p>
          <a:p>
            <a:pPr marL="457200" indent="-457200" algn="just">
              <a:lnSpc>
                <a:spcPct val="150000"/>
              </a:lnSpc>
              <a:buFont typeface="+mj-lt"/>
              <a:buAutoNum type="arabicPeriod"/>
            </a:pPr>
            <a:r>
              <a:rPr lang="en-US">
                <a:latin typeface="Arial" panose="020B0604020202020204" pitchFamily="34" charset="0"/>
                <a:cs typeface="Arial" panose="020B0604020202020204" pitchFamily="34" charset="0"/>
              </a:rPr>
              <a:t>Gerstenblith, T. A., &amp; Kontos, N. (2015). 24 Somatic Symptom Disorders. </a:t>
            </a:r>
            <a:r>
              <a:rPr lang="en-US" i="1">
                <a:latin typeface="Arial" panose="020B0604020202020204" pitchFamily="34" charset="0"/>
                <a:cs typeface="Arial" panose="020B0604020202020204" pitchFamily="34" charset="0"/>
              </a:rPr>
              <a:t>Massachusetts general hospital comprehensive clinical psychiatry</a:t>
            </a:r>
            <a:r>
              <a:rPr lang="en-US">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10</a:t>
            </a:r>
            <a:r>
              <a:rPr lang="en-US">
                <a:latin typeface="Arial" panose="020B0604020202020204" pitchFamily="34" charset="0"/>
                <a:cs typeface="Arial" panose="020B0604020202020204" pitchFamily="34" charset="0"/>
              </a:rPr>
              <a:t>, 255.</a:t>
            </a:r>
            <a:endParaRPr lang="en-US" sz="1900">
              <a:latin typeface="Arial" panose="020B0604020202020204" pitchFamily="34" charset="0"/>
              <a:cs typeface="Arial" panose="020B0604020202020204" pitchFamily="34" charset="0"/>
            </a:endParaRPr>
          </a:p>
          <a:p>
            <a:pPr marL="457200" indent="-457200" algn="just">
              <a:lnSpc>
                <a:spcPct val="150000"/>
              </a:lnSpc>
              <a:buFont typeface="+mj-lt"/>
              <a:buAutoNum type="arabicPeriod"/>
            </a:pPr>
            <a:r>
              <a:rPr lang="en-US" sz="1900">
                <a:latin typeface="Arial" panose="020B0604020202020204" pitchFamily="34" charset="0"/>
                <a:cs typeface="Arial" panose="020B0604020202020204" pitchFamily="34" charset="0"/>
              </a:rPr>
              <a:t>Hales, R. E., Yudofsky, S. C., Gabbard, G. O., &amp; American Psychiatric Publishing. (2014). </a:t>
            </a:r>
            <a:r>
              <a:rPr lang="en-US" sz="1900" i="1">
                <a:latin typeface="Arial" panose="020B0604020202020204" pitchFamily="34" charset="0"/>
                <a:cs typeface="Arial" panose="020B0604020202020204" pitchFamily="34" charset="0"/>
              </a:rPr>
              <a:t>The American Psychiatric Publishing textbook of psychiatry</a:t>
            </a:r>
            <a:r>
              <a:rPr lang="en-US" sz="1900">
                <a:latin typeface="Arial" panose="020B0604020202020204" pitchFamily="34" charset="0"/>
                <a:cs typeface="Arial" panose="020B0604020202020204" pitchFamily="34" charset="0"/>
              </a:rPr>
              <a:t>. Washington, DC: American Psychiatric Pub.</a:t>
            </a:r>
          </a:p>
          <a:p>
            <a:pPr marL="457200" indent="-457200" algn="just">
              <a:lnSpc>
                <a:spcPct val="150000"/>
              </a:lnSpc>
              <a:buFont typeface="+mj-lt"/>
              <a:buAutoNum type="arabicPeriod"/>
            </a:pPr>
            <a:r>
              <a:rPr lang="en-US" sz="1900">
                <a:latin typeface="Arial" panose="020B0604020202020204" pitchFamily="34" charset="0"/>
                <a:cs typeface="Arial" panose="020B0604020202020204" pitchFamily="34" charset="0"/>
              </a:rPr>
              <a:t>Kaplan, H. I., &amp; Sadock, B. J. (2015). </a:t>
            </a:r>
            <a:r>
              <a:rPr lang="en-US" sz="1900" i="1">
                <a:latin typeface="Arial" panose="020B0604020202020204" pitchFamily="34" charset="0"/>
                <a:cs typeface="Arial" panose="020B0604020202020204" pitchFamily="34" charset="0"/>
              </a:rPr>
              <a:t>Kaplan and Sadock's synopsis of psychiatry: Behavioral sciences/clinical psychiatry</a:t>
            </a:r>
            <a:r>
              <a:rPr lang="en-US" sz="1900">
                <a:latin typeface="Arial" panose="020B0604020202020204" pitchFamily="34" charset="0"/>
                <a:cs typeface="Arial" panose="020B0604020202020204" pitchFamily="34" charset="0"/>
              </a:rPr>
              <a:t> (11th ed.). Baltimore, MD, US: Williams &amp; Wilkins Co.	</a:t>
            </a:r>
          </a:p>
          <a:p>
            <a:pPr marL="457200" indent="-457200" algn="just">
              <a:lnSpc>
                <a:spcPct val="150000"/>
              </a:lnSpc>
              <a:buFont typeface="+mj-lt"/>
              <a:buAutoNum type="arabicPeriod"/>
            </a:pPr>
            <a:r>
              <a:rPr lang="en-US" sz="1900">
                <a:latin typeface="Arial" panose="020B0604020202020204" pitchFamily="34" charset="0"/>
                <a:cs typeface="Arial" panose="020B0604020202020204" pitchFamily="34" charset="0"/>
              </a:rPr>
              <a:t>Stahl, S. M., &amp; Stahl, S. M. (2013). </a:t>
            </a:r>
            <a:r>
              <a:rPr lang="en-US" sz="1900" i="1">
                <a:latin typeface="Arial" panose="020B0604020202020204" pitchFamily="34" charset="0"/>
                <a:cs typeface="Arial" panose="020B0604020202020204" pitchFamily="34" charset="0"/>
              </a:rPr>
              <a:t>Stahl's essential psychopharmacology: neuroscientific basis and practical applications.</a:t>
            </a:r>
            <a:r>
              <a:rPr lang="en-US" sz="1900">
                <a:latin typeface="Arial" panose="020B0604020202020204" pitchFamily="34" charset="0"/>
                <a:cs typeface="Arial" panose="020B0604020202020204" pitchFamily="34" charset="0"/>
              </a:rPr>
              <a:t> Cambridge university press.</a:t>
            </a:r>
            <a:endParaRPr lang="vi-VN" sz="19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1563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ĐIỀU TRỊ: Hóa dược</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1026" name="Picture 2" descr="Image result for y khoa Äáº¡i há»c ÄÆ°á»ng"/>
          <p:cNvPicPr>
            <a:picLocks noChangeAspect="1" noChangeArrowheads="1"/>
          </p:cNvPicPr>
          <p:nvPr/>
        </p:nvPicPr>
        <p:blipFill>
          <a:blip r:embed="rId2">
            <a:extLst>
              <a:ext uri="{BEBA8EAE-BF5A-486C-A8C5-ECC9F3942E4B}">
                <a14:imgProps xmlns:a14="http://schemas.microsoft.com/office/drawing/2010/main">
                  <a14:imgLayer r:embed="rId3">
                    <a14:imgEffect>
                      <a14:artisticMosiaicBubbles/>
                    </a14:imgEffect>
                  </a14:imgLayer>
                </a14:imgProps>
              </a:ext>
              <a:ext uri="{28A0092B-C50C-407E-A947-70E740481C1C}">
                <a14:useLocalDpi xmlns:a14="http://schemas.microsoft.com/office/drawing/2010/main" val="0"/>
              </a:ext>
            </a:extLst>
          </a:blip>
          <a:srcRect/>
          <a:stretch>
            <a:fillRect/>
          </a:stretch>
        </p:blipFill>
        <p:spPr bwMode="auto">
          <a:xfrm>
            <a:off x="-1" y="-134754"/>
            <a:ext cx="12301086" cy="7306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40555" y="5934670"/>
            <a:ext cx="8219975" cy="923330"/>
          </a:xfrm>
          <a:prstGeom prst="rect">
            <a:avLst/>
          </a:prstGeom>
          <a:noFill/>
        </p:spPr>
        <p:txBody>
          <a:bodyPr wrap="square" rtlCol="0">
            <a:spAutoFit/>
          </a:bodyPr>
          <a:lstStyle/>
          <a:p>
            <a:pPr algn="r"/>
            <a:r>
              <a:rPr lang="en-US" sz="5400" b="1" i="1">
                <a:solidFill>
                  <a:schemeClr val="bg2"/>
                </a:solidFill>
                <a:latin typeface="Arial" panose="020B0604020202020204" pitchFamily="34" charset="0"/>
                <a:cs typeface="Arial" panose="020B0604020202020204" pitchFamily="34" charset="0"/>
              </a:rPr>
              <a:t>Xin chân thành cảm ơn!</a:t>
            </a:r>
          </a:p>
        </p:txBody>
      </p:sp>
    </p:spTree>
    <p:extLst>
      <p:ext uri="{BB962C8B-B14F-4D97-AF65-F5344CB8AC3E}">
        <p14:creationId xmlns:p14="http://schemas.microsoft.com/office/powerpoint/2010/main" val="420574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 Các thuật ngữ cơ bản</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473434" y="1090369"/>
            <a:ext cx="11019130" cy="4542269"/>
          </a:xfrm>
          <a:prstGeom prst="rect">
            <a:avLst/>
          </a:prstGeom>
          <a:noFill/>
        </p:spPr>
        <p:txBody>
          <a:bodyPr wrap="square" rtlCol="0">
            <a:spAutoFit/>
          </a:bodyPr>
          <a:lstStyle/>
          <a:p>
            <a:pPr marL="461957" indent="-461957" algn="just">
              <a:lnSpc>
                <a:spcPct val="150000"/>
              </a:lnSpc>
              <a:buClr>
                <a:schemeClr val="accent2">
                  <a:lumMod val="75000"/>
                </a:schemeClr>
              </a:buClr>
              <a:buFont typeface="Wingdings" panose="05000000000000000000" pitchFamily="2" charset="2"/>
              <a:buChar char="q"/>
            </a:pPr>
            <a:r>
              <a:rPr lang="en-US" dirty="0" err="1">
                <a:latin typeface="Arial" panose="020B0604020202020204" pitchFamily="34" charset="0"/>
                <a:cs typeface="Arial" panose="020B0604020202020204" pitchFamily="34" charset="0"/>
              </a:rPr>
              <a:t>Triệu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thích được (</a:t>
            </a:r>
            <a:r>
              <a:rPr lang="en-US" b="1" i="1" dirty="0">
                <a:latin typeface="Arial" panose="020B0604020202020204" pitchFamily="34" charset="0"/>
                <a:cs typeface="Arial" panose="020B0604020202020204" pitchFamily="34" charset="0"/>
              </a:rPr>
              <a:t>Persistent unexplained physical symptoms</a:t>
            </a:r>
            <a:r>
              <a:rPr lang="en-US" dirty="0">
                <a:latin typeface="Arial" panose="020B0604020202020204" pitchFamily="34" charset="0"/>
                <a:cs typeface="Arial" panose="020B0604020202020204" pitchFamily="34" charset="0"/>
              </a:rPr>
              <a:t>): </a:t>
            </a:r>
          </a:p>
          <a:p>
            <a:pPr marL="919157" lvl="1" indent="-461957" algn="just">
              <a:lnSpc>
                <a:spcPct val="150000"/>
              </a:lnSpc>
              <a:buClr>
                <a:schemeClr val="accent2">
                  <a:lumMod val="75000"/>
                </a:schemeClr>
              </a:buClr>
              <a:buFont typeface="Wingdings" panose="05000000000000000000" pitchFamily="2" charset="2"/>
              <a:buChar char="Ø"/>
            </a:pP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kéo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tháng</a:t>
            </a:r>
            <a:endParaRPr lang="en-US" dirty="0">
              <a:latin typeface="Arial" panose="020B0604020202020204" pitchFamily="34" charset="0"/>
              <a:cs typeface="Arial" panose="020B0604020202020204" pitchFamily="34" charset="0"/>
            </a:endParaRPr>
          </a:p>
          <a:p>
            <a:pPr marL="919157" lvl="1" indent="-461957" algn="just">
              <a:lnSpc>
                <a:spcPct val="150000"/>
              </a:lnSpc>
              <a:buClr>
                <a:schemeClr val="accent2">
                  <a:lumMod val="75000"/>
                </a:schemeClr>
              </a:buClr>
              <a:buFont typeface="Wingdings" panose="05000000000000000000" pitchFamily="2" charset="2"/>
              <a:buChar char="Ø"/>
            </a:pP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thích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p>
          <a:p>
            <a:pPr lvl="1" algn="r">
              <a:lnSpc>
                <a:spcPct val="150000"/>
              </a:lnSpc>
              <a:buClr>
                <a:schemeClr val="accent2">
                  <a:lumMod val="75000"/>
                </a:schemeClr>
              </a:buClr>
            </a:pPr>
            <a:r>
              <a:rPr lang="en-US" sz="1100" b="1" i="1" dirty="0" err="1">
                <a:latin typeface="Arial" panose="020B0604020202020204" pitchFamily="34" charset="0"/>
                <a:cs typeface="Arial" panose="020B0604020202020204" pitchFamily="34" charset="0"/>
              </a:rPr>
              <a:t>Aamland</a:t>
            </a:r>
            <a:r>
              <a:rPr lang="en-US" sz="1100" b="1" i="1" dirty="0">
                <a:latin typeface="Arial" panose="020B0604020202020204" pitchFamily="34" charset="0"/>
                <a:cs typeface="Arial" panose="020B0604020202020204" pitchFamily="34" charset="0"/>
              </a:rPr>
              <a:t> A, </a:t>
            </a:r>
            <a:r>
              <a:rPr lang="en-US" sz="1100" b="1" i="1" dirty="0" err="1">
                <a:latin typeface="Arial" panose="020B0604020202020204" pitchFamily="34" charset="0"/>
                <a:cs typeface="Arial" panose="020B0604020202020204" pitchFamily="34" charset="0"/>
              </a:rPr>
              <a:t>Malterud</a:t>
            </a:r>
            <a:r>
              <a:rPr lang="en-US" sz="1100" b="1" i="1" dirty="0">
                <a:latin typeface="Arial" panose="020B0604020202020204" pitchFamily="34" charset="0"/>
                <a:cs typeface="Arial" panose="020B0604020202020204" pitchFamily="34" charset="0"/>
              </a:rPr>
              <a:t> K, Werner EL. Patients with persistent medically unexplained physical</a:t>
            </a:r>
          </a:p>
          <a:p>
            <a:pPr lvl="1" algn="r">
              <a:lnSpc>
                <a:spcPct val="150000"/>
              </a:lnSpc>
              <a:buClr>
                <a:schemeClr val="accent2">
                  <a:lumMod val="75000"/>
                </a:schemeClr>
              </a:buClr>
            </a:pPr>
            <a:r>
              <a:rPr lang="en-US" sz="1100" b="1" i="1" dirty="0">
                <a:latin typeface="Arial" panose="020B0604020202020204" pitchFamily="34" charset="0"/>
                <a:cs typeface="Arial" panose="020B0604020202020204" pitchFamily="34" charset="0"/>
              </a:rPr>
              <a:t>symptoms: a descriptive study from Norwegian general practice. BMC Fam </a:t>
            </a:r>
            <a:r>
              <a:rPr lang="en-US" sz="1100" b="1" i="1" dirty="0" err="1">
                <a:latin typeface="Arial" panose="020B0604020202020204" pitchFamily="34" charset="0"/>
                <a:cs typeface="Arial" panose="020B0604020202020204" pitchFamily="34" charset="0"/>
              </a:rPr>
              <a:t>Pract</a:t>
            </a:r>
            <a:endParaRPr lang="en-US" sz="1100" b="1" i="1" dirty="0">
              <a:latin typeface="Arial" panose="020B0604020202020204" pitchFamily="34" charset="0"/>
              <a:cs typeface="Arial" panose="020B0604020202020204" pitchFamily="34" charset="0"/>
            </a:endParaRPr>
          </a:p>
          <a:p>
            <a:pPr lvl="1" algn="r">
              <a:lnSpc>
                <a:spcPct val="150000"/>
              </a:lnSpc>
              <a:buClr>
                <a:schemeClr val="accent2">
                  <a:lumMod val="75000"/>
                </a:schemeClr>
              </a:buClr>
            </a:pPr>
            <a:r>
              <a:rPr lang="en-US" sz="1100" b="1" i="1" dirty="0">
                <a:latin typeface="Arial" panose="020B0604020202020204" pitchFamily="34" charset="0"/>
                <a:cs typeface="Arial" panose="020B0604020202020204" pitchFamily="34" charset="0"/>
              </a:rPr>
              <a:t>2014;356:107. doi:10.1186/1471-2296-15-107 pmid:24885524</a:t>
            </a:r>
          </a:p>
          <a:p>
            <a:pPr marL="461957" indent="-461957" algn="just">
              <a:lnSpc>
                <a:spcPct val="150000"/>
              </a:lnSpc>
              <a:buClr>
                <a:schemeClr val="accent2">
                  <a:lumMod val="75000"/>
                </a:schemeClr>
              </a:buClr>
              <a:buFont typeface="Wingdings" panose="05000000000000000000" pitchFamily="2" charset="2"/>
              <a:buChar char="q"/>
            </a:pPr>
            <a:r>
              <a:rPr lang="en-US" dirty="0" err="1">
                <a:latin typeface="Arial" panose="020B0604020202020204" pitchFamily="34" charset="0"/>
                <a:cs typeface="Arial" panose="020B0604020202020204" pitchFamily="34" charset="0"/>
              </a:rPr>
              <a:t>Rối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Somatoform disorders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RL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thần</a:t>
            </a:r>
            <a:r>
              <a:rPr lang="en-US" dirty="0">
                <a:latin typeface="Arial" panose="020B0604020202020204" pitchFamily="34" charset="0"/>
                <a:cs typeface="Arial" panose="020B0604020202020204" pitchFamily="34" charset="0"/>
              </a:rPr>
              <a:t> (DSM-IV, ICD-10)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thích được.</a:t>
            </a:r>
          </a:p>
          <a:p>
            <a:pPr marL="461957" indent="-461957" algn="just">
              <a:lnSpc>
                <a:spcPct val="150000"/>
              </a:lnSpc>
              <a:buClr>
                <a:schemeClr val="accent2">
                  <a:lumMod val="75000"/>
                </a:schemeClr>
              </a:buClr>
              <a:buFont typeface="Wingdings" panose="05000000000000000000" pitchFamily="2" charset="2"/>
              <a:buChar char="q"/>
            </a:pPr>
            <a:r>
              <a:rPr lang="en-US" dirty="0" err="1">
                <a:latin typeface="Arial" panose="020B0604020202020204" pitchFamily="34" charset="0"/>
                <a:cs typeface="Arial" panose="020B0604020202020204" pitchFamily="34" charset="0"/>
              </a:rPr>
              <a:t>Rối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Undifferentiated somatoform disorder</a:t>
            </a:r>
            <a:r>
              <a:rPr lang="en-US" dirty="0">
                <a:latin typeface="Arial" panose="020B0604020202020204" pitchFamily="34" charset="0"/>
                <a:cs typeface="Arial" panose="020B0604020202020204" pitchFamily="34" charset="0"/>
              </a:rPr>
              <a:t>): </a:t>
            </a:r>
          </a:p>
          <a:p>
            <a:pPr marL="919157" lvl="1" indent="-461957" algn="just">
              <a:lnSpc>
                <a:spcPct val="150000"/>
              </a:lnSpc>
              <a:buClr>
                <a:schemeClr val="accent2">
                  <a:lumMod val="75000"/>
                </a:schemeClr>
              </a:buClr>
              <a:buFont typeface="Wingdings" panose="05000000000000000000" pitchFamily="2" charset="2"/>
              <a:buChar char="Ø"/>
            </a:pP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nhiều </a:t>
            </a:r>
            <a:r>
              <a:rPr lang="en-US" dirty="0" err="1">
                <a:latin typeface="Arial" panose="020B0604020202020204" pitchFamily="34" charset="0"/>
                <a:cs typeface="Arial" panose="020B0604020202020204" pitchFamily="34" charset="0"/>
              </a:rPr>
              <a:t>triệu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kéo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≥6 </a:t>
            </a:r>
            <a:r>
              <a:rPr lang="en-US" dirty="0" err="1">
                <a:latin typeface="Arial" panose="020B0604020202020204" pitchFamily="34" charset="0"/>
                <a:cs typeface="Arial" panose="020B0604020202020204" pitchFamily="34" charset="0"/>
              </a:rPr>
              <a:t>tháng</a:t>
            </a:r>
            <a:endParaRPr lang="en-US" dirty="0">
              <a:latin typeface="Arial" panose="020B0604020202020204" pitchFamily="34" charset="0"/>
              <a:cs typeface="Arial" panose="020B0604020202020204" pitchFamily="34" charset="0"/>
            </a:endParaRPr>
          </a:p>
          <a:p>
            <a:pPr marL="919157" lvl="1" indent="-461957" algn="just">
              <a:lnSpc>
                <a:spcPct val="150000"/>
              </a:lnSpc>
              <a:buClr>
                <a:schemeClr val="accent2">
                  <a:lumMod val="75000"/>
                </a:schemeClr>
              </a:buClr>
              <a:buFont typeface="Wingdings" panose="05000000000000000000" pitchFamily="2" charset="2"/>
              <a:buChar char="Ø"/>
            </a:pP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nghiêm</a:t>
            </a:r>
            <a:r>
              <a:rPr lang="en-US" dirty="0">
                <a:latin typeface="Arial" panose="020B0604020202020204" pitchFamily="34" charset="0"/>
                <a:cs typeface="Arial" panose="020B0604020202020204" pitchFamily="34" charset="0"/>
              </a:rPr>
              <a:t> trọng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sống</a:t>
            </a:r>
            <a:endParaRPr lang="en-US" dirty="0">
              <a:latin typeface="Arial" panose="020B0604020202020204" pitchFamily="34" charset="0"/>
              <a:cs typeface="Arial" panose="020B0604020202020204" pitchFamily="34" charset="0"/>
            </a:endParaRPr>
          </a:p>
          <a:p>
            <a:pPr marL="919157" lvl="1" indent="-461957" algn="just">
              <a:lnSpc>
                <a:spcPct val="150000"/>
              </a:lnSpc>
              <a:buClr>
                <a:schemeClr val="accent2">
                  <a:lumMod val="75000"/>
                </a:schemeClr>
              </a:buClr>
              <a:buFont typeface="Wingdings" panose="05000000000000000000" pitchFamily="2" charset="2"/>
              <a:buChar char="Ø"/>
            </a:pP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mặt</a:t>
            </a:r>
            <a:r>
              <a:rPr lang="en-US" dirty="0">
                <a:latin typeface="Arial" panose="020B0604020202020204" pitchFamily="34" charset="0"/>
                <a:cs typeface="Arial" panose="020B0604020202020204" pitchFamily="34" charset="0"/>
              </a:rPr>
              <a:t> y khoa.</a:t>
            </a:r>
            <a:endParaRPr lang="en-US" sz="2000" dirty="0">
              <a:latin typeface="Arial" panose="020B0604020202020204" pitchFamily="34" charset="0"/>
              <a:cs typeface="Arial" panose="020B0604020202020204" pitchFamily="34" charset="0"/>
            </a:endParaRP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18084" y="6253941"/>
            <a:ext cx="9174480" cy="523220"/>
          </a:xfrm>
          <a:prstGeom prst="rect">
            <a:avLst/>
          </a:prstGeom>
          <a:noFill/>
        </p:spPr>
        <p:txBody>
          <a:bodyPr wrap="square" rtlCol="0">
            <a:spAutoFit/>
          </a:bodyPr>
          <a:lstStyle/>
          <a:p>
            <a:pPr algn="r"/>
            <a:r>
              <a:rPr lang="en-US" sz="1400" i="1" dirty="0">
                <a:solidFill>
                  <a:schemeClr val="bg1"/>
                </a:solidFill>
                <a:latin typeface="Arial" panose="020B0604020202020204" pitchFamily="34" charset="0"/>
                <a:cs typeface="Arial" panose="020B0604020202020204" pitchFamily="34" charset="0"/>
              </a:rPr>
              <a:t>American Psychiatric Association. Diagnostic and statistical manual of mental disorders</a:t>
            </a:r>
          </a:p>
          <a:p>
            <a:pPr algn="r"/>
            <a:r>
              <a:rPr lang="en-US" sz="1400" i="1" dirty="0">
                <a:solidFill>
                  <a:schemeClr val="bg1"/>
                </a:solidFill>
                <a:latin typeface="Arial" panose="020B0604020202020204" pitchFamily="34" charset="0"/>
                <a:cs typeface="Arial" panose="020B0604020202020204" pitchFamily="34" charset="0"/>
              </a:rPr>
              <a:t>(fourth edition—DSM IV). American Psychiatric Publishing, 2000</a:t>
            </a:r>
          </a:p>
        </p:txBody>
      </p:sp>
    </p:spTree>
    <p:extLst>
      <p:ext uri="{BB962C8B-B14F-4D97-AF65-F5344CB8AC3E}">
        <p14:creationId xmlns:p14="http://schemas.microsoft.com/office/powerpoint/2010/main" val="48793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 Các thuật ngữ cơ bản</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473434" y="1090369"/>
            <a:ext cx="10744464" cy="4893647"/>
          </a:xfrm>
          <a:prstGeom prst="rect">
            <a:avLst/>
          </a:prstGeom>
          <a:noFill/>
        </p:spPr>
        <p:txBody>
          <a:bodyPr wrap="square" rtlCol="0">
            <a:spAutoFit/>
          </a:bodyPr>
          <a:lstStyle/>
          <a:p>
            <a:pPr marL="461957" indent="-461957" algn="just">
              <a:lnSpc>
                <a:spcPct val="150000"/>
              </a:lnSpc>
              <a:buClr>
                <a:schemeClr val="accent2">
                  <a:lumMod val="75000"/>
                </a:schemeClr>
              </a:buClr>
              <a:buFont typeface="Wingdings" panose="05000000000000000000" pitchFamily="2" charset="2"/>
              <a:buChar char="q"/>
            </a:pPr>
            <a:r>
              <a:rPr lang="en-US">
                <a:latin typeface="Arial" panose="020B0604020202020204" pitchFamily="34" charset="0"/>
                <a:cs typeface="Arial" panose="020B0604020202020204" pitchFamily="34" charset="0"/>
              </a:rPr>
              <a:t>Hội chứng bản thể chức năng (</a:t>
            </a:r>
            <a:r>
              <a:rPr lang="en-US" b="1" i="1">
                <a:latin typeface="Arial" panose="020B0604020202020204" pitchFamily="34" charset="0"/>
                <a:cs typeface="Arial" panose="020B0604020202020204" pitchFamily="34" charset="0"/>
              </a:rPr>
              <a:t>Functional somatic syndrome</a:t>
            </a:r>
            <a:r>
              <a:rPr lang="en-US">
                <a:latin typeface="Arial" panose="020B0604020202020204" pitchFamily="34" charset="0"/>
                <a:cs typeface="Arial" panose="020B0604020202020204" pitchFamily="34" charset="0"/>
              </a:rPr>
              <a:t>): sự kết hợp của nhiều triệu chứng cơ thể cùng xảy ra với nhau (ví dụ hội chứng ruột kích thích - </a:t>
            </a:r>
            <a:r>
              <a:rPr lang="en-US" i="1">
                <a:latin typeface="Arial" panose="020B0604020202020204" pitchFamily="34" charset="0"/>
                <a:cs typeface="Arial" panose="020B0604020202020204" pitchFamily="34" charset="0"/>
              </a:rPr>
              <a:t>irritable bowel syndrome</a:t>
            </a:r>
            <a:r>
              <a:rPr lang="en-US">
                <a:latin typeface="Arial" panose="020B0604020202020204" pitchFamily="34" charset="0"/>
                <a:cs typeface="Arial" panose="020B0604020202020204" pitchFamily="34" charset="0"/>
              </a:rPr>
              <a:t>; hội chứng mệt mỏi mạn tính - </a:t>
            </a:r>
            <a:r>
              <a:rPr lang="en-US" i="1">
                <a:latin typeface="Arial" panose="020B0604020202020204" pitchFamily="34" charset="0"/>
                <a:cs typeface="Arial" panose="020B0604020202020204" pitchFamily="34" charset="0"/>
              </a:rPr>
              <a:t>chronic fatigue syndrome</a:t>
            </a:r>
            <a:r>
              <a:rPr lang="en-US">
                <a:latin typeface="Arial" panose="020B0604020202020204" pitchFamily="34" charset="0"/>
                <a:cs typeface="Arial" panose="020B0604020202020204" pitchFamily="34" charset="0"/>
              </a:rPr>
              <a:t>). </a:t>
            </a:r>
          </a:p>
          <a:p>
            <a:pPr lvl="1" algn="r">
              <a:lnSpc>
                <a:spcPct val="150000"/>
              </a:lnSpc>
              <a:buClr>
                <a:schemeClr val="accent2">
                  <a:lumMod val="75000"/>
                </a:schemeClr>
              </a:buClr>
            </a:pPr>
            <a:r>
              <a:rPr lang="en-US" sz="1400" b="1" i="1">
                <a:latin typeface="Arial" panose="020B0604020202020204" pitchFamily="34" charset="0"/>
                <a:cs typeface="Arial" panose="020B0604020202020204" pitchFamily="34" charset="0"/>
              </a:rPr>
              <a:t>Wessely S, Nimnuan C, Sharpe M. Functional somatic syndromes: one or many?Lancet</a:t>
            </a:r>
          </a:p>
          <a:p>
            <a:pPr lvl="1" algn="r">
              <a:lnSpc>
                <a:spcPct val="150000"/>
              </a:lnSpc>
              <a:buClr>
                <a:schemeClr val="accent2">
                  <a:lumMod val="75000"/>
                </a:schemeClr>
              </a:buClr>
            </a:pPr>
            <a:r>
              <a:rPr lang="en-US" sz="1400" b="1" i="1">
                <a:latin typeface="Arial" panose="020B0604020202020204" pitchFamily="34" charset="0"/>
                <a:cs typeface="Arial" panose="020B0604020202020204" pitchFamily="34" charset="0"/>
              </a:rPr>
              <a:t>1999;356:936-9. doi:10.1016/S0140-6736(98)08320-2 pmid:10489969.</a:t>
            </a:r>
          </a:p>
          <a:p>
            <a:pPr marL="461957" indent="-461957" algn="just">
              <a:lnSpc>
                <a:spcPct val="150000"/>
              </a:lnSpc>
              <a:buClr>
                <a:schemeClr val="accent2">
                  <a:lumMod val="75000"/>
                </a:schemeClr>
              </a:buClr>
              <a:buFont typeface="Wingdings" panose="05000000000000000000" pitchFamily="2" charset="2"/>
              <a:buChar char="q"/>
            </a:pPr>
            <a:r>
              <a:rPr lang="en-US">
                <a:latin typeface="Arial" panose="020B0604020202020204" pitchFamily="34" charset="0"/>
                <a:cs typeface="Arial" panose="020B0604020202020204" pitchFamily="34" charset="0"/>
              </a:rPr>
              <a:t>Rối loạn triệu chứng cơ thể/bản thể (</a:t>
            </a:r>
            <a:r>
              <a:rPr lang="en-US" b="1" i="1">
                <a:latin typeface="Arial" panose="020B0604020202020204" pitchFamily="34" charset="0"/>
                <a:cs typeface="Arial" panose="020B0604020202020204" pitchFamily="34" charset="0"/>
              </a:rPr>
              <a:t>Somatic symptoms disorder</a:t>
            </a:r>
            <a:r>
              <a:rPr lang="en-US">
                <a:latin typeface="Arial" panose="020B0604020202020204" pitchFamily="34" charset="0"/>
                <a:cs typeface="Arial" panose="020B0604020202020204" pitchFamily="34" charset="0"/>
              </a:rPr>
              <a:t>):</a:t>
            </a:r>
          </a:p>
          <a:p>
            <a:pPr marL="742950" lvl="1" indent="-285750" algn="just">
              <a:lnSpc>
                <a:spcPct val="150000"/>
              </a:lnSpc>
              <a:buClr>
                <a:schemeClr val="accent2">
                  <a:lumMod val="75000"/>
                </a:schemeClr>
              </a:buClr>
              <a:buFont typeface="Wingdings" panose="05000000000000000000" pitchFamily="2" charset="2"/>
              <a:buChar char="Ø"/>
            </a:pPr>
            <a:r>
              <a:rPr lang="en-US">
                <a:latin typeface="Arial" panose="020B0604020202020204" pitchFamily="34" charset="0"/>
                <a:cs typeface="Arial" panose="020B0604020202020204" pitchFamily="34" charset="0"/>
              </a:rPr>
              <a:t>Xuất hiện trong DSM 5</a:t>
            </a:r>
          </a:p>
          <a:p>
            <a:pPr marL="742950" lvl="1" indent="-285750" algn="just">
              <a:lnSpc>
                <a:spcPct val="150000"/>
              </a:lnSpc>
              <a:buClr>
                <a:schemeClr val="accent2">
                  <a:lumMod val="75000"/>
                </a:schemeClr>
              </a:buClr>
              <a:buFont typeface="Wingdings" panose="05000000000000000000" pitchFamily="2" charset="2"/>
              <a:buChar char="Ø"/>
            </a:pPr>
            <a:r>
              <a:rPr lang="en-US">
                <a:latin typeface="Arial" panose="020B0604020202020204" pitchFamily="34" charset="0"/>
                <a:cs typeface="Arial" panose="020B0604020202020204" pitchFamily="34" charset="0"/>
              </a:rPr>
              <a:t>Các triệu chứng cơ thể gây đau khổ gây khó chịu hoặc làm cản trở đáng kể trong cuộc sống hàng ngày</a:t>
            </a:r>
          </a:p>
          <a:p>
            <a:pPr marL="742950" lvl="1" indent="-285750" algn="just">
              <a:lnSpc>
                <a:spcPct val="150000"/>
              </a:lnSpc>
              <a:buClr>
                <a:schemeClr val="accent2">
                  <a:lumMod val="75000"/>
                </a:schemeClr>
              </a:buClr>
              <a:buFont typeface="Wingdings" panose="05000000000000000000" pitchFamily="2" charset="2"/>
              <a:buChar char="Ø"/>
            </a:pPr>
            <a:r>
              <a:rPr lang="vi-VN">
                <a:cs typeface="Arial" panose="020B0604020202020204" pitchFamily="34" charset="0"/>
              </a:rPr>
              <a:t>Suy nghĩ, cảm nhận hoặc hành vi quá mức liên quan đến các triệu chứng cơ thể</a:t>
            </a:r>
            <a:endParaRPr lang="en-US">
              <a:cs typeface="Arial" panose="020B0604020202020204" pitchFamily="34" charset="0"/>
            </a:endParaRPr>
          </a:p>
          <a:p>
            <a:pPr marL="742950" lvl="1" indent="-285750" algn="just">
              <a:lnSpc>
                <a:spcPct val="150000"/>
              </a:lnSpc>
              <a:buClr>
                <a:schemeClr val="accent2">
                  <a:lumMod val="75000"/>
                </a:schemeClr>
              </a:buClr>
              <a:buFont typeface="Wingdings" panose="05000000000000000000" pitchFamily="2" charset="2"/>
              <a:buChar char="Ø"/>
            </a:pPr>
            <a:r>
              <a:rPr lang="en-US">
                <a:latin typeface="Arial" panose="020B0604020202020204" pitchFamily="34" charset="0"/>
                <a:cs typeface="Arial" panose="020B0604020202020204" pitchFamily="34" charset="0"/>
              </a:rPr>
              <a:t>Điển hình kéo dài ≥6 tháng </a:t>
            </a:r>
          </a:p>
          <a:p>
            <a:pPr marL="742950" lvl="1" indent="-285750" algn="just">
              <a:lnSpc>
                <a:spcPct val="150000"/>
              </a:lnSpc>
              <a:buClr>
                <a:schemeClr val="accent2">
                  <a:lumMod val="75000"/>
                </a:schemeClr>
              </a:buClr>
              <a:buFont typeface="Wingdings" panose="05000000000000000000" pitchFamily="2" charset="2"/>
              <a:buChar char="Ø"/>
            </a:pPr>
            <a:r>
              <a:rPr lang="en-US">
                <a:latin typeface="Arial" panose="020B0604020202020204" pitchFamily="34" charset="0"/>
                <a:cs typeface="Arial" panose="020B0604020202020204" pitchFamily="34" charset="0"/>
              </a:rPr>
              <a:t>Chẩn đoán </a:t>
            </a:r>
            <a:r>
              <a:rPr lang="en-US" b="1" i="1" u="sng">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yêu cầu các triệu chứng cơ thể phải không giải thích được về mặt y khoa</a:t>
            </a:r>
            <a:endParaRPr lang="vi-VN">
              <a:latin typeface="Arial" panose="020B0604020202020204" pitchFamily="34" charset="0"/>
              <a:cs typeface="Arial" panose="020B0604020202020204" pitchFamily="34" charset="0"/>
            </a:endParaRP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43418" y="6273449"/>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41242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 từ DSM-IV đến DSM-5</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0" y="1145079"/>
            <a:ext cx="5929793" cy="5712920"/>
          </a:xfrm>
          <a:prstGeom prst="rect">
            <a:avLst/>
          </a:prstGeom>
        </p:spPr>
      </p:pic>
      <p:sp>
        <p:nvSpPr>
          <p:cNvPr id="7" name="TextBox 6"/>
          <p:cNvSpPr txBox="1"/>
          <p:nvPr/>
        </p:nvSpPr>
        <p:spPr>
          <a:xfrm>
            <a:off x="6421683" y="3318766"/>
            <a:ext cx="4820624" cy="738664"/>
          </a:xfrm>
          <a:prstGeom prst="rect">
            <a:avLst/>
          </a:prstGeom>
          <a:noFill/>
        </p:spPr>
        <p:txBody>
          <a:bodyPr wrap="square" rtlCol="0">
            <a:spAutoFit/>
          </a:bodyPr>
          <a:lstStyle/>
          <a:p>
            <a:pPr algn="r"/>
            <a:r>
              <a:rPr lang="en-US" sz="1400" i="1">
                <a:latin typeface="Arial" panose="020B0604020202020204" pitchFamily="34" charset="0"/>
                <a:cs typeface="Arial" panose="020B0604020202020204" pitchFamily="34" charset="0"/>
              </a:rPr>
              <a:t>Gerstenblith, T. A., &amp; Kontos, N. (2015). 24 Somatic Symptom Disorders. Massachusetts general hospital comprehensive clinical psychiatry, 10, 255.</a:t>
            </a:r>
          </a:p>
        </p:txBody>
      </p:sp>
    </p:spTree>
    <p:extLst>
      <p:ext uri="{BB962C8B-B14F-4D97-AF65-F5344CB8AC3E}">
        <p14:creationId xmlns:p14="http://schemas.microsoft.com/office/powerpoint/2010/main" val="240340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 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21561" y="1071118"/>
            <a:ext cx="10744464" cy="4154984"/>
          </a:xfrm>
          <a:prstGeom prst="rect">
            <a:avLst/>
          </a:prstGeom>
          <a:noFill/>
        </p:spPr>
        <p:txBody>
          <a:bodyPr wrap="square" rtlCol="0">
            <a:spAutoFit/>
          </a:bodyPr>
          <a:lstStyle/>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triệu chứng cơ thể</a:t>
            </a:r>
            <a:r>
              <a:rPr lang="en-US"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Somatic Symptom Disorder</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(F45.1 300.82)</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lo âu do bệnh</a:t>
            </a:r>
            <a:r>
              <a:rPr lang="vi-VN" sz="2200">
                <a:latin typeface="Arial" panose="020B0604020202020204" pitchFamily="34" charset="0"/>
                <a:cs typeface="Arial" panose="020B0604020202020204" pitchFamily="34" charset="0"/>
              </a:rPr>
              <a:t> (</a:t>
            </a:r>
            <a:r>
              <a:rPr lang="vi-VN" sz="2200" i="1">
                <a:latin typeface="Arial" panose="020B0604020202020204" pitchFamily="34" charset="0"/>
                <a:cs typeface="Arial" panose="020B0604020202020204" pitchFamily="34" charset="0"/>
              </a:rPr>
              <a:t>Illness Anxiety disorder</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(F45.21</a:t>
            </a:r>
            <a:r>
              <a:rPr lang="en-US" sz="2200">
                <a:latin typeface="Arial" panose="020B0604020202020204" pitchFamily="34" charset="0"/>
                <a:cs typeface="Arial" panose="020B0604020202020204" pitchFamily="34" charset="0"/>
              </a:rPr>
              <a:t> </a:t>
            </a:r>
            <a:r>
              <a:rPr lang="vi-VN" sz="2200">
                <a:cs typeface="Arial" panose="020B0604020202020204" pitchFamily="34" charset="0"/>
              </a:rPr>
              <a:t>–</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300.7)</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chuyển dạng</a:t>
            </a:r>
            <a:r>
              <a:rPr lang="vi-VN"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C</a:t>
            </a:r>
            <a:r>
              <a:rPr lang="vi-VN" sz="2200" i="1">
                <a:latin typeface="Arial" panose="020B0604020202020204" pitchFamily="34" charset="0"/>
                <a:cs typeface="Arial" panose="020B0604020202020204" pitchFamily="34" charset="0"/>
              </a:rPr>
              <a:t>onversion disorder</a:t>
            </a:r>
            <a:r>
              <a:rPr lang="vi-VN" sz="2200">
                <a:latin typeface="Arial" panose="020B0604020202020204" pitchFamily="34" charset="0"/>
                <a:cs typeface="Arial" panose="020B0604020202020204" pitchFamily="34" charset="0"/>
              </a:rPr>
              <a:t>) (F44.x)</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Các yếu tố tâm lý ảnh hưởng đến các bệnh lý </a:t>
            </a:r>
            <a:r>
              <a:rPr lang="en-US" sz="2200" b="1">
                <a:latin typeface="Arial" panose="020B0604020202020204" pitchFamily="34" charset="0"/>
                <a:cs typeface="Arial" panose="020B0604020202020204" pitchFamily="34" charset="0"/>
              </a:rPr>
              <a:t>Y</a:t>
            </a:r>
            <a:r>
              <a:rPr lang="vi-VN" sz="2200" b="1">
                <a:latin typeface="Arial" panose="020B0604020202020204" pitchFamily="34" charset="0"/>
                <a:cs typeface="Arial" panose="020B0604020202020204" pitchFamily="34" charset="0"/>
              </a:rPr>
              <a:t> khoa</a:t>
            </a:r>
            <a:r>
              <a:rPr lang="vi-VN"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P</a:t>
            </a:r>
            <a:r>
              <a:rPr lang="vi-VN" sz="2200" i="1">
                <a:latin typeface="Arial" panose="020B0604020202020204" pitchFamily="34" charset="0"/>
                <a:cs typeface="Arial" panose="020B0604020202020204" pitchFamily="34" charset="0"/>
              </a:rPr>
              <a:t>sychological factors affecting other medical condition</a:t>
            </a:r>
            <a:r>
              <a:rPr lang="vi-VN" sz="2200">
                <a:latin typeface="Arial" panose="020B0604020202020204" pitchFamily="34" charset="0"/>
                <a:cs typeface="Arial" panose="020B0604020202020204" pitchFamily="34" charset="0"/>
              </a:rPr>
              <a:t>s) – (F54 </a:t>
            </a:r>
            <a:r>
              <a:rPr lang="vi-VN" sz="2200">
                <a:cs typeface="Arial" panose="020B0604020202020204" pitchFamily="34" charset="0"/>
              </a:rPr>
              <a:t>– </a:t>
            </a:r>
            <a:r>
              <a:rPr lang="vi-VN" sz="2200">
                <a:latin typeface="Arial" panose="020B0604020202020204" pitchFamily="34" charset="0"/>
                <a:cs typeface="Arial" panose="020B0604020202020204" pitchFamily="34" charset="0"/>
              </a:rPr>
              <a:t>316)</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giả bệnh</a:t>
            </a:r>
            <a:r>
              <a:rPr lang="vi-VN"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F</a:t>
            </a:r>
            <a:r>
              <a:rPr lang="vi-VN" sz="2200" i="1">
                <a:latin typeface="Arial" panose="020B0604020202020204" pitchFamily="34" charset="0"/>
                <a:cs typeface="Arial" panose="020B0604020202020204" pitchFamily="34" charset="0"/>
              </a:rPr>
              <a:t>actitious disorder</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(F68.10 </a:t>
            </a:r>
            <a:r>
              <a:rPr lang="vi-VN" sz="2200">
                <a:cs typeface="Arial" panose="020B0604020202020204" pitchFamily="34" charset="0"/>
              </a:rPr>
              <a:t>– </a:t>
            </a:r>
            <a:r>
              <a:rPr lang="vi-VN" sz="2200">
                <a:latin typeface="Arial" panose="020B0604020202020204" pitchFamily="34" charset="0"/>
                <a:cs typeface="Arial" panose="020B0604020202020204" pitchFamily="34" charset="0"/>
              </a:rPr>
              <a:t>300.19)</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triệu chứng cơ thể và liên quan đặc hiệu khá</a:t>
            </a:r>
            <a:r>
              <a:rPr lang="vi-VN" sz="2200">
                <a:latin typeface="Arial" panose="020B0604020202020204" pitchFamily="34" charset="0"/>
                <a:cs typeface="Arial" panose="020B0604020202020204" pitchFamily="34" charset="0"/>
              </a:rPr>
              <a:t>c (F45.8)</a:t>
            </a:r>
          </a:p>
          <a:p>
            <a:pPr marL="461957" indent="-461957">
              <a:lnSpc>
                <a:spcPct val="150000"/>
              </a:lnSpc>
              <a:buClr>
                <a:schemeClr val="accent2">
                  <a:lumMod val="75000"/>
                </a:schemeClr>
              </a:buClr>
              <a:buFont typeface="Wingdings" panose="05000000000000000000" pitchFamily="2" charset="2"/>
              <a:buChar char="q"/>
            </a:pPr>
            <a:r>
              <a:rPr lang="vi-VN" sz="2200" b="1">
                <a:latin typeface="Arial" panose="020B0604020202020204" pitchFamily="34" charset="0"/>
                <a:cs typeface="Arial" panose="020B0604020202020204" pitchFamily="34" charset="0"/>
              </a:rPr>
              <a:t>Rối loạn triệu chứng cơ thể và liên quan không đặc hiệu</a:t>
            </a:r>
            <a:r>
              <a:rPr lang="vi-VN" sz="2200">
                <a:latin typeface="Arial" panose="020B0604020202020204" pitchFamily="34" charset="0"/>
                <a:cs typeface="Arial" panose="020B0604020202020204" pitchFamily="34" charset="0"/>
              </a:rPr>
              <a:t> (F45.9) </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413196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vi-VN" sz="3200" b="1">
                <a:solidFill>
                  <a:schemeClr val="bg1"/>
                </a:solidFill>
                <a:latin typeface="Arial" panose="020B0604020202020204" pitchFamily="34" charset="0"/>
                <a:cs typeface="Arial" panose="020B0604020202020204" pitchFamily="34" charset="0"/>
              </a:rPr>
              <a:t>Rối loạn triệu chứng cơ thể (SSD)</a:t>
            </a:r>
            <a:r>
              <a:rPr lang="en-US" sz="3200" b="1">
                <a:solidFill>
                  <a:schemeClr val="bg1"/>
                </a:solidFill>
                <a:latin typeface="Arial" panose="020B0604020202020204" pitchFamily="34" charset="0"/>
                <a:cs typeface="Arial" panose="020B0604020202020204" pitchFamily="34" charset="0"/>
              </a:rPr>
              <a:t>: </a:t>
            </a:r>
          </a:p>
          <a:p>
            <a:pPr algn="ctr"/>
            <a:r>
              <a:rPr lang="en-US" sz="3200" b="1">
                <a:solidFill>
                  <a:schemeClr val="bg1"/>
                </a:solidFill>
                <a:latin typeface="Arial" panose="020B0604020202020204" pitchFamily="34" charset="0"/>
                <a:cs typeface="Arial" panose="020B0604020202020204" pitchFamily="34" charset="0"/>
              </a:rPr>
              <a:t>Tiêu chuẩn chẩn đoán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862550"/>
          </a:xfrm>
          <a:prstGeom prst="rect">
            <a:avLst/>
          </a:prstGeom>
          <a:noFill/>
        </p:spPr>
        <p:txBody>
          <a:bodyPr wrap="square" rtlCol="0">
            <a:spAutoFit/>
          </a:bodyPr>
          <a:lstStyle/>
          <a:p>
            <a:pPr algn="just">
              <a:lnSpc>
                <a:spcPct val="150000"/>
              </a:lnSpc>
              <a:buClr>
                <a:schemeClr val="accent2">
                  <a:lumMod val="75000"/>
                </a:schemeClr>
              </a:buClr>
            </a:pPr>
            <a:r>
              <a:rPr lang="vi-VN" sz="1900" b="1">
                <a:cs typeface="Arial" panose="020B0604020202020204" pitchFamily="34" charset="0"/>
              </a:rPr>
              <a:t>A. Một hoặc nhiều triệu chứng cơ thể gây khó chịu hoặc làm cản trở đáng kể trong cuộc sống hàng ngày.</a:t>
            </a:r>
          </a:p>
          <a:p>
            <a:pPr algn="just">
              <a:lnSpc>
                <a:spcPct val="150000"/>
              </a:lnSpc>
              <a:buClr>
                <a:schemeClr val="accent2">
                  <a:lumMod val="75000"/>
                </a:schemeClr>
              </a:buClr>
            </a:pPr>
            <a:r>
              <a:rPr lang="vi-VN" sz="1900" b="1">
                <a:cs typeface="Arial" panose="020B0604020202020204" pitchFamily="34" charset="0"/>
              </a:rPr>
              <a:t>B. Suy nghĩ, cảm nhận hoặc hành vi quá mức liên quan đến các triệu chứng cơ thể hoặc các vấn đề sức khỏe liên quan được biểu hiện bằng ít nhất một trong những điều sau đây:</a:t>
            </a:r>
          </a:p>
          <a:p>
            <a:pPr lvl="1" algn="just">
              <a:lnSpc>
                <a:spcPct val="150000"/>
              </a:lnSpc>
              <a:buClr>
                <a:schemeClr val="accent2">
                  <a:lumMod val="75000"/>
                </a:schemeClr>
              </a:buClr>
            </a:pPr>
            <a:r>
              <a:rPr lang="vi-VN" sz="1900">
                <a:cs typeface="Arial" panose="020B0604020202020204" pitchFamily="34" charset="0"/>
              </a:rPr>
              <a:t>1. Những suy nghĩ kéo dài và không phù hợp về mức độ nghiêm trọng của các triệu chứng bệnh.</a:t>
            </a:r>
          </a:p>
          <a:p>
            <a:pPr lvl="1" algn="just">
              <a:lnSpc>
                <a:spcPct val="150000"/>
              </a:lnSpc>
              <a:buClr>
                <a:schemeClr val="accent2">
                  <a:lumMod val="75000"/>
                </a:schemeClr>
              </a:buClr>
            </a:pPr>
            <a:r>
              <a:rPr lang="vi-VN" sz="1900">
                <a:cs typeface="Arial" panose="020B0604020202020204" pitchFamily="34" charset="0"/>
              </a:rPr>
              <a:t>2. Lo lắng quá mức và kéo dài về sức khỏe hoặc các triệu chứng.</a:t>
            </a:r>
          </a:p>
          <a:p>
            <a:pPr lvl="1" algn="just">
              <a:lnSpc>
                <a:spcPct val="150000"/>
              </a:lnSpc>
              <a:buClr>
                <a:schemeClr val="accent2">
                  <a:lumMod val="75000"/>
                </a:schemeClr>
              </a:buClr>
            </a:pPr>
            <a:r>
              <a:rPr lang="vi-VN" sz="1900">
                <a:cs typeface="Arial" panose="020B0604020202020204" pitchFamily="34" charset="0"/>
              </a:rPr>
              <a:t>3. Tốn nhiều thời gian và sức lực quá mức cho các triệu chứng hoặc mối quan tâm về sức khỏe.</a:t>
            </a:r>
          </a:p>
          <a:p>
            <a:pPr algn="just">
              <a:lnSpc>
                <a:spcPct val="150000"/>
              </a:lnSpc>
              <a:buClr>
                <a:schemeClr val="accent2">
                  <a:lumMod val="75000"/>
                </a:schemeClr>
              </a:buClr>
            </a:pPr>
            <a:r>
              <a:rPr lang="vi-VN" sz="1900" b="1">
                <a:cs typeface="Arial" panose="020B0604020202020204" pitchFamily="34" charset="0"/>
              </a:rPr>
              <a:t>C. Mặc dù bất kỳ một triệu chứng cơ thể nào có thể không liên tục xuất hiện, tình trạng có triệu chứng phải kéo dài (thường là hơn 6 tháng).</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00907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vi-VN" sz="3200" b="1">
                <a:solidFill>
                  <a:schemeClr val="bg1"/>
                </a:solidFill>
                <a:latin typeface="Arial" panose="020B0604020202020204" pitchFamily="34" charset="0"/>
                <a:cs typeface="Arial" panose="020B0604020202020204" pitchFamily="34" charset="0"/>
              </a:rPr>
              <a:t>Rối loạn triệu chứng cơ thể (SSD)</a:t>
            </a:r>
            <a:r>
              <a:rPr lang="en-US" sz="3200" b="1">
                <a:solidFill>
                  <a:schemeClr val="bg1"/>
                </a:solidFill>
                <a:latin typeface="Arial" panose="020B0604020202020204" pitchFamily="34" charset="0"/>
                <a:cs typeface="Arial" panose="020B0604020202020204" pitchFamily="34" charset="0"/>
              </a:rPr>
              <a:t>: </a:t>
            </a:r>
          </a:p>
          <a:p>
            <a:pPr algn="ctr"/>
            <a:r>
              <a:rPr lang="en-US" sz="3200" b="1">
                <a:solidFill>
                  <a:schemeClr val="bg1"/>
                </a:solidFill>
                <a:latin typeface="Arial" panose="020B0604020202020204" pitchFamily="34" charset="0"/>
                <a:cs typeface="Arial" panose="020B0604020202020204" pitchFamily="34" charset="0"/>
              </a:rPr>
              <a:t>Đặc điểm</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651979"/>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000">
                <a:latin typeface="Arial" panose="020B0604020202020204" pitchFamily="34" charset="0"/>
                <a:cs typeface="Arial" panose="020B0604020202020204" pitchFamily="34" charset="0"/>
              </a:rPr>
              <a:t>Tỷ lệ</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chưa được xác định rõ</a:t>
            </a:r>
            <a:r>
              <a:rPr lang="en-US" sz="2000">
                <a:latin typeface="Arial" panose="020B0604020202020204" pitchFamily="34" charset="0"/>
                <a:cs typeface="Arial" panose="020B0604020202020204" pitchFamily="34" charset="0"/>
              </a:rPr>
              <a:t> (# 5% -7%)</a:t>
            </a:r>
          </a:p>
          <a:p>
            <a:pPr marL="342900" indent="-342900" algn="just">
              <a:lnSpc>
                <a:spcPct val="150000"/>
              </a:lnSpc>
              <a:buClr>
                <a:schemeClr val="accent2">
                  <a:lumMod val="75000"/>
                </a:schemeClr>
              </a:buClr>
              <a:buFont typeface="Wingdings" panose="05000000000000000000" pitchFamily="2" charset="2"/>
              <a:buChar char="q"/>
            </a:pPr>
            <a:r>
              <a:rPr lang="en-US" sz="2000">
                <a:latin typeface="Arial" panose="020B0604020202020204" pitchFamily="34" charset="0"/>
                <a:cs typeface="Arial" panose="020B0604020202020204" pitchFamily="34" charset="0"/>
              </a:rPr>
              <a:t>Yếu tố liên quan:</a:t>
            </a: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G</a:t>
            </a:r>
            <a:r>
              <a:rPr lang="vi-VN" sz="2000">
                <a:latin typeface="Arial" panose="020B0604020202020204" pitchFamily="34" charset="0"/>
                <a:cs typeface="Arial" panose="020B0604020202020204" pitchFamily="34" charset="0"/>
              </a:rPr>
              <a:t>iới tính nữ</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T</a:t>
            </a:r>
            <a:r>
              <a:rPr lang="vi-VN" sz="2000">
                <a:latin typeface="Arial" panose="020B0604020202020204" pitchFamily="34" charset="0"/>
                <a:cs typeface="Arial" panose="020B0604020202020204" pitchFamily="34" charset="0"/>
              </a:rPr>
              <a:t>uổi già</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H</a:t>
            </a:r>
            <a:r>
              <a:rPr lang="vi-VN" sz="2000">
                <a:latin typeface="Arial" panose="020B0604020202020204" pitchFamily="34" charset="0"/>
                <a:cs typeface="Arial" panose="020B0604020202020204" pitchFamily="34" charset="0"/>
              </a:rPr>
              <a:t>ọc vấn thấp</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K</a:t>
            </a:r>
            <a:r>
              <a:rPr lang="vi-VN" sz="2000">
                <a:latin typeface="Arial" panose="020B0604020202020204" pitchFamily="34" charset="0"/>
                <a:cs typeface="Arial" panose="020B0604020202020204" pitchFamily="34" charset="0"/>
              </a:rPr>
              <a:t>inh tế xã hội thấp hơn, thất nghiệ</a:t>
            </a:r>
            <a:r>
              <a:rPr lang="en-US" sz="2000">
                <a:latin typeface="Arial" panose="020B0604020202020204" pitchFamily="34" charset="0"/>
                <a:cs typeface="Arial" panose="020B0604020202020204" pitchFamily="34" charset="0"/>
              </a:rPr>
              <a:t>p</a:t>
            </a:r>
            <a:r>
              <a:rPr lang="vi-VN"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T</a:t>
            </a:r>
            <a:r>
              <a:rPr lang="vi-VN" sz="2000">
                <a:latin typeface="Arial" panose="020B0604020202020204" pitchFamily="34" charset="0"/>
                <a:cs typeface="Arial" panose="020B0604020202020204" pitchFamily="34" charset="0"/>
              </a:rPr>
              <a:t>iền sử bị lạm dụng tình dục</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sang chấn tuổi thơ khác</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B</a:t>
            </a:r>
            <a:r>
              <a:rPr lang="vi-VN" sz="2000">
                <a:latin typeface="Arial" panose="020B0604020202020204" pitchFamily="34" charset="0"/>
                <a:cs typeface="Arial" panose="020B0604020202020204" pitchFamily="34" charset="0"/>
              </a:rPr>
              <a:t>ệnh mạn tính </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R</a:t>
            </a:r>
            <a:r>
              <a:rPr lang="vi-VN" sz="2000">
                <a:latin typeface="Arial" panose="020B0604020202020204" pitchFamily="34" charset="0"/>
                <a:cs typeface="Arial" panose="020B0604020202020204" pitchFamily="34" charset="0"/>
              </a:rPr>
              <a:t>ối loạn tâm thần đồng mắc</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trầm cảm, lo âu</a:t>
            </a:r>
            <a:endParaRPr lang="en-US" sz="200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000">
                <a:latin typeface="Arial" panose="020B0604020202020204" pitchFamily="34" charset="0"/>
                <a:cs typeface="Arial" panose="020B0604020202020204" pitchFamily="34" charset="0"/>
              </a:rPr>
              <a:t>Stress/C</a:t>
            </a:r>
            <a:r>
              <a:rPr lang="vi-VN" sz="2000">
                <a:latin typeface="Arial" panose="020B0604020202020204" pitchFamily="34" charset="0"/>
                <a:cs typeface="Arial" panose="020B0604020202020204" pitchFamily="34" charset="0"/>
              </a:rPr>
              <a:t>ăng thẳng xã hội</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03869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Rối loạn lo âu do bệnh (IAD): </a:t>
            </a:r>
          </a:p>
          <a:p>
            <a:pPr algn="ctr"/>
            <a:r>
              <a:rPr lang="en-US" sz="3200" b="1">
                <a:solidFill>
                  <a:schemeClr val="bg1"/>
                </a:solidFill>
                <a:latin typeface="Arial" panose="020B0604020202020204" pitchFamily="34" charset="0"/>
                <a:cs typeface="Arial" panose="020B0604020202020204" pitchFamily="34" charset="0"/>
              </a:rPr>
              <a:t>Tiêu chuẩn chẩn đoán DSM-5</a:t>
            </a:r>
          </a:p>
        </p:txBody>
      </p:sp>
      <p:sp>
        <p:nvSpPr>
          <p:cNvPr id="9" name="TextBox 8"/>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145255"/>
          </a:xfrm>
          <a:prstGeom prst="rect">
            <a:avLst/>
          </a:prstGeom>
          <a:noFill/>
        </p:spPr>
        <p:txBody>
          <a:bodyPr wrap="square" rtlCol="0">
            <a:spAutoFit/>
          </a:bodyPr>
          <a:lstStyle/>
          <a:p>
            <a:pPr algn="just">
              <a:lnSpc>
                <a:spcPct val="150000"/>
              </a:lnSpc>
              <a:buClr>
                <a:schemeClr val="accent2">
                  <a:lumMod val="75000"/>
                </a:schemeClr>
              </a:buClr>
            </a:pPr>
            <a:r>
              <a:rPr lang="vi-VN" sz="1700">
                <a:cs typeface="Arial" panose="020B0604020202020204" pitchFamily="34" charset="0"/>
              </a:rPr>
              <a:t>A. Bận tâm với việc có hoặc mắc một bệnh lý nghiêm trọng.</a:t>
            </a:r>
          </a:p>
          <a:p>
            <a:pPr algn="just">
              <a:lnSpc>
                <a:spcPct val="150000"/>
              </a:lnSpc>
              <a:buClr>
                <a:schemeClr val="accent2">
                  <a:lumMod val="75000"/>
                </a:schemeClr>
              </a:buClr>
            </a:pPr>
            <a:r>
              <a:rPr lang="vi-VN" sz="1700">
                <a:cs typeface="Arial" panose="020B0604020202020204" pitchFamily="34" charset="0"/>
              </a:rPr>
              <a:t>B. Các triệu chứng cơ thể không có hoặc nếu có, chỉ ở mức độ nhẹ. Nếu một tình trạng bệnh lý có mặt hoặc có nguy cơ cao về việc phát triển một tình trạng bệnh (ví dụ, có tiền sử gia đình rõ ràng), mối bận tâm rõ ràng là quá mức hoặc không tương xứng.</a:t>
            </a:r>
          </a:p>
          <a:p>
            <a:pPr algn="just">
              <a:lnSpc>
                <a:spcPct val="150000"/>
              </a:lnSpc>
              <a:buClr>
                <a:schemeClr val="accent2">
                  <a:lumMod val="75000"/>
                </a:schemeClr>
              </a:buClr>
            </a:pPr>
            <a:r>
              <a:rPr lang="vi-VN" sz="1700">
                <a:cs typeface="Arial" panose="020B0604020202020204" pitchFamily="34" charset="0"/>
              </a:rPr>
              <a:t>C. Lo lắng cao độ về sức khỏe và cá nhân dễ dàng hốt hoảng về tình trạng sức khỏe của bản thân.</a:t>
            </a:r>
          </a:p>
          <a:p>
            <a:pPr algn="just">
              <a:lnSpc>
                <a:spcPct val="150000"/>
              </a:lnSpc>
              <a:buClr>
                <a:schemeClr val="accent2">
                  <a:lumMod val="75000"/>
                </a:schemeClr>
              </a:buClr>
            </a:pPr>
            <a:r>
              <a:rPr lang="vi-VN" sz="1700">
                <a:cs typeface="Arial" panose="020B0604020202020204" pitchFamily="34" charset="0"/>
              </a:rPr>
              <a:t>D. Cá nhân thực hiện các hành vi liên quan đến sức khỏe quá mức (ví dụ: liên tục kiểm tra cơ thể của mình để biết các dấu hiệu bệnh tật) hoặc có hành vi tránh né không phù hợp (ví dụ: tránh các cuộc hẹn với bác sĩ và bệnh viện).</a:t>
            </a:r>
          </a:p>
          <a:p>
            <a:pPr algn="just">
              <a:lnSpc>
                <a:spcPct val="150000"/>
              </a:lnSpc>
              <a:buClr>
                <a:schemeClr val="accent2">
                  <a:lumMod val="75000"/>
                </a:schemeClr>
              </a:buClr>
            </a:pPr>
            <a:r>
              <a:rPr lang="vi-VN" sz="1700">
                <a:cs typeface="Arial" panose="020B0604020202020204" pitchFamily="34" charset="0"/>
              </a:rPr>
              <a:t>E. Mối bận tâm về bệnh tật đã xuất hiện ít nhất 6 tháng, nhưng bệnh lý đặc hiệu mà bệnh nhân lo sợ có thể thay đổi theo thời gian.</a:t>
            </a:r>
          </a:p>
          <a:p>
            <a:pPr algn="just">
              <a:lnSpc>
                <a:spcPct val="150000"/>
              </a:lnSpc>
              <a:buClr>
                <a:schemeClr val="accent2">
                  <a:lumMod val="75000"/>
                </a:schemeClr>
              </a:buClr>
            </a:pPr>
            <a:r>
              <a:rPr lang="vi-VN" sz="1700">
                <a:cs typeface="Arial" panose="020B0604020202020204" pitchFamily="34" charset="0"/>
              </a:rPr>
              <a:t>F. Mối bận tâm liên quan đến bệnh tật không được giải thích tốt hơn bởi một rối loạn tâm thần khác, chẳng hạn như rối loạn triệu chứng cơ thể, rối loạn hoảng loạn, rối loạn lo âu lan tỏa, rối loạn biến dạng cơ thể, rối loạn ám ảnh cưỡng chế hoặc rối loạn hoang tưởng, thể hoang tưởng triệu chứng cơ thể.</a:t>
            </a:r>
          </a:p>
        </p:txBody>
      </p:sp>
    </p:spTree>
    <p:extLst>
      <p:ext uri="{BB962C8B-B14F-4D97-AF65-F5344CB8AC3E}">
        <p14:creationId xmlns:p14="http://schemas.microsoft.com/office/powerpoint/2010/main" val="33752120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454</TotalTime>
  <Words>3496</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Corbel</vt:lpstr>
      <vt:lpstr>Wingdings</vt:lpstr>
      <vt:lpstr>Office Theme</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Thien Nguyen - Y17</cp:lastModifiedBy>
  <cp:revision>78</cp:revision>
  <dcterms:created xsi:type="dcterms:W3CDTF">2019-08-26T14:56:28Z</dcterms:created>
  <dcterms:modified xsi:type="dcterms:W3CDTF">2021-11-25T13:34:02Z</dcterms:modified>
</cp:coreProperties>
</file>