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9"/>
  </p:notesMasterIdLst>
  <p:sldIdLst>
    <p:sldId id="257" r:id="rId4"/>
    <p:sldId id="312" r:id="rId5"/>
    <p:sldId id="256" r:id="rId6"/>
    <p:sldId id="314" r:id="rId7"/>
    <p:sldId id="298" r:id="rId8"/>
    <p:sldId id="299" r:id="rId9"/>
    <p:sldId id="300" r:id="rId10"/>
    <p:sldId id="301" r:id="rId11"/>
    <p:sldId id="302" r:id="rId12"/>
    <p:sldId id="303" r:id="rId13"/>
    <p:sldId id="315" r:id="rId14"/>
    <p:sldId id="283" r:id="rId15"/>
    <p:sldId id="287" r:id="rId16"/>
    <p:sldId id="285" r:id="rId17"/>
    <p:sldId id="284" r:id="rId18"/>
    <p:sldId id="288" r:id="rId19"/>
    <p:sldId id="289" r:id="rId20"/>
    <p:sldId id="316" r:id="rId21"/>
    <p:sldId id="258" r:id="rId22"/>
    <p:sldId id="291" r:id="rId23"/>
    <p:sldId id="292" r:id="rId24"/>
    <p:sldId id="293" r:id="rId25"/>
    <p:sldId id="317" r:id="rId26"/>
    <p:sldId id="294" r:id="rId27"/>
    <p:sldId id="295" r:id="rId28"/>
    <p:sldId id="321" r:id="rId29"/>
    <p:sldId id="310" r:id="rId30"/>
    <p:sldId id="309" r:id="rId31"/>
    <p:sldId id="318" r:id="rId32"/>
    <p:sldId id="311" r:id="rId33"/>
    <p:sldId id="307" r:id="rId34"/>
    <p:sldId id="271" r:id="rId35"/>
    <p:sldId id="272" r:id="rId36"/>
    <p:sldId id="276" r:id="rId37"/>
    <p:sldId id="278" r:id="rId38"/>
    <p:sldId id="277" r:id="rId39"/>
    <p:sldId id="279" r:id="rId40"/>
    <p:sldId id="280" r:id="rId41"/>
    <p:sldId id="281" r:id="rId42"/>
    <p:sldId id="264" r:id="rId43"/>
    <p:sldId id="265" r:id="rId44"/>
    <p:sldId id="266" r:id="rId45"/>
    <p:sldId id="267" r:id="rId46"/>
    <p:sldId id="319" r:id="rId47"/>
    <p:sldId id="26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1D2D69"/>
    <a:srgbClr val="244072"/>
    <a:srgbClr val="1C35B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16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n Nguyen - Y17" userId="8a2f91e4-1e13-4673-a88c-a1a9aa4f0135" providerId="ADAL" clId="{25287BE3-7E5F-4C24-9CD6-01C7242959D8}"/>
    <pc:docChg chg="modSld">
      <pc:chgData name="Thien Nguyen - Y17" userId="8a2f91e4-1e13-4673-a88c-a1a9aa4f0135" providerId="ADAL" clId="{25287BE3-7E5F-4C24-9CD6-01C7242959D8}" dt="2021-12-02T00:32:49.206" v="83" actId="1036"/>
      <pc:docMkLst>
        <pc:docMk/>
      </pc:docMkLst>
      <pc:sldChg chg="modSp mod modNotesTx">
        <pc:chgData name="Thien Nguyen - Y17" userId="8a2f91e4-1e13-4673-a88c-a1a9aa4f0135" providerId="ADAL" clId="{25287BE3-7E5F-4C24-9CD6-01C7242959D8}" dt="2021-12-02T00:32:49.206" v="83" actId="1036"/>
        <pc:sldMkLst>
          <pc:docMk/>
          <pc:sldMk cId="601393535" sldId="300"/>
        </pc:sldMkLst>
        <pc:spChg chg="mod">
          <ac:chgData name="Thien Nguyen - Y17" userId="8a2f91e4-1e13-4673-a88c-a1a9aa4f0135" providerId="ADAL" clId="{25287BE3-7E5F-4C24-9CD6-01C7242959D8}" dt="2021-12-02T00:32:49.206" v="83" actId="1036"/>
          <ac:spMkLst>
            <pc:docMk/>
            <pc:sldMk cId="601393535" sldId="300"/>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36976-584F-4419-8FAD-D5271E9942BA}"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8D86E-6755-4667-8A92-105365CF5B0E}" type="slidenum">
              <a:rPr lang="en-US" smtClean="0"/>
              <a:t>‹#›</a:t>
            </a:fld>
            <a:endParaRPr lang="en-US"/>
          </a:p>
        </p:txBody>
      </p:sp>
    </p:spTree>
    <p:extLst>
      <p:ext uri="{BB962C8B-B14F-4D97-AF65-F5344CB8AC3E}">
        <p14:creationId xmlns:p14="http://schemas.microsoft.com/office/powerpoint/2010/main" val="4015412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r>
              <a:rPr lang="en-US" dirty="0" err="1"/>
              <a:t>thời</a:t>
            </a:r>
            <a:r>
              <a:rPr lang="en-US" dirty="0"/>
              <a:t> </a:t>
            </a:r>
            <a:r>
              <a:rPr lang="en-US" dirty="0" err="1"/>
              <a:t>gian</a:t>
            </a:r>
            <a:r>
              <a:rPr lang="en-US" dirty="0"/>
              <a:t>: BN </a:t>
            </a:r>
            <a:r>
              <a:rPr lang="en-US" dirty="0" err="1"/>
              <a:t>tốn</a:t>
            </a:r>
            <a:r>
              <a:rPr lang="en-US" dirty="0"/>
              <a:t> nhiều </a:t>
            </a:r>
            <a:r>
              <a:rPr lang="en-US" dirty="0" err="1"/>
              <a:t>thời</a:t>
            </a:r>
            <a:r>
              <a:rPr lang="en-US" dirty="0"/>
              <a:t> </a:t>
            </a:r>
            <a:r>
              <a:rPr lang="en-US" dirty="0" err="1"/>
              <a:t>gian</a:t>
            </a:r>
            <a:endParaRPr lang="en-US" dirty="0"/>
          </a:p>
        </p:txBody>
      </p:sp>
      <p:sp>
        <p:nvSpPr>
          <p:cNvPr id="4" name="Slide Number Placeholder 3"/>
          <p:cNvSpPr>
            <a:spLocks noGrp="1"/>
          </p:cNvSpPr>
          <p:nvPr>
            <p:ph type="sldNum" sz="quarter" idx="5"/>
          </p:nvPr>
        </p:nvSpPr>
        <p:spPr/>
        <p:txBody>
          <a:bodyPr/>
          <a:lstStyle/>
          <a:p>
            <a:fld id="{3AC8D86E-6755-4667-8A92-105365CF5B0E}" type="slidenum">
              <a:rPr lang="en-US" smtClean="0"/>
              <a:t>7</a:t>
            </a:fld>
            <a:endParaRPr lang="en-US"/>
          </a:p>
        </p:txBody>
      </p:sp>
    </p:spTree>
    <p:extLst>
      <p:ext uri="{BB962C8B-B14F-4D97-AF65-F5344CB8AC3E}">
        <p14:creationId xmlns:p14="http://schemas.microsoft.com/office/powerpoint/2010/main" val="416768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95" indent="0" algn="ctr">
              <a:buNone/>
              <a:defRPr sz="2000"/>
            </a:lvl2pPr>
            <a:lvl3pPr marL="914388" indent="0" algn="ctr">
              <a:buNone/>
              <a:defRPr sz="1800"/>
            </a:lvl3pPr>
            <a:lvl4pPr marL="1371583" indent="0" algn="ctr">
              <a:buNone/>
              <a:defRPr sz="1600"/>
            </a:lvl4pPr>
            <a:lvl5pPr marL="1828777" indent="0" algn="ctr">
              <a:buNone/>
              <a:defRPr sz="1600"/>
            </a:lvl5pPr>
            <a:lvl6pPr marL="2285971" indent="0" algn="ctr">
              <a:buNone/>
              <a:defRPr sz="1600"/>
            </a:lvl6pPr>
            <a:lvl7pPr marL="2743165" indent="0" algn="ctr">
              <a:buNone/>
              <a:defRPr sz="1600"/>
            </a:lvl7pPr>
            <a:lvl8pPr marL="3200360" indent="0" algn="ctr">
              <a:buNone/>
              <a:defRPr sz="1600"/>
            </a:lvl8pPr>
            <a:lvl9pPr marL="365755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6874BD-1CC0-49E1-890A-A56826BBA81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427292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874BD-1CC0-49E1-890A-A56826BBA81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57416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874BD-1CC0-49E1-890A-A56826BBA81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50860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61" y="2166366"/>
            <a:ext cx="11471564" cy="1739347"/>
          </a:xfrm>
        </p:spPr>
        <p:txBody>
          <a:bodyPr tIns="45720" bIns="45720" anchor="ctr">
            <a:normAutofit/>
          </a:bodyPr>
          <a:lstStyle>
            <a:lvl1pPr algn="ctr">
              <a:lnSpc>
                <a:spcPct val="80000"/>
              </a:lnSpc>
              <a:defRPr sz="6000" spc="151"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2"/>
            <a:ext cx="9144000" cy="1309255"/>
          </a:xfrm>
        </p:spPr>
        <p:txBody>
          <a:bodyPr>
            <a:normAutofit/>
          </a:bodyPr>
          <a:lstStyle>
            <a:lvl1pPr marL="0" indent="0" algn="ctr">
              <a:buNone/>
              <a:defRPr sz="2000"/>
            </a:lvl1pPr>
            <a:lvl2pPr marL="457195" indent="0" algn="ctr">
              <a:buNone/>
              <a:defRPr sz="2000"/>
            </a:lvl2pPr>
            <a:lvl3pPr marL="914388" indent="0" algn="ctr">
              <a:buNone/>
              <a:defRPr sz="2000"/>
            </a:lvl3pPr>
            <a:lvl4pPr marL="1371583" indent="0" algn="ctr">
              <a:buNone/>
              <a:defRPr sz="2000"/>
            </a:lvl4pPr>
            <a:lvl5pPr marL="1828777" indent="0" algn="ctr">
              <a:buNone/>
              <a:defRPr sz="2000"/>
            </a:lvl5pPr>
            <a:lvl6pPr marL="2285971" indent="0" algn="ctr">
              <a:buNone/>
              <a:defRPr sz="2000"/>
            </a:lvl6pPr>
            <a:lvl7pPr marL="2743165" indent="0" algn="ctr">
              <a:buNone/>
              <a:defRPr sz="2000"/>
            </a:lvl7pPr>
            <a:lvl8pPr marL="3200360" indent="0" algn="ctr">
              <a:buNone/>
              <a:defRPr sz="2000"/>
            </a:lvl8pPr>
            <a:lvl9pPr marL="3657555"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5" name="Footer Placeholder 4"/>
          <p:cNvSpPr>
            <a:spLocks noGrp="1"/>
          </p:cNvSpPr>
          <p:nvPr>
            <p:ph type="ftr" sz="quarter" idx="11"/>
          </p:nvPr>
        </p:nvSpPr>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9266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5" name="Footer Placeholder 4"/>
          <p:cNvSpPr>
            <a:spLocks noGrp="1"/>
          </p:cNvSpPr>
          <p:nvPr>
            <p:ph type="ftr" sz="quarter" idx="11"/>
          </p:nvPr>
        </p:nvSpPr>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03031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2" y="2208879"/>
            <a:ext cx="10515600" cy="1676400"/>
          </a:xfrm>
        </p:spPr>
        <p:txBody>
          <a:bodyPr anchor="ctr">
            <a:noAutofit/>
          </a:bodyPr>
          <a:lstStyle>
            <a:lvl1pPr algn="ctr">
              <a:lnSpc>
                <a:spcPct val="80000"/>
              </a:lnSpc>
              <a:defRPr sz="6000" b="0" spc="151"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2" y="4010337"/>
            <a:ext cx="10515600" cy="1174639"/>
          </a:xfrm>
        </p:spPr>
        <p:txBody>
          <a:bodyPr anchor="t">
            <a:normAutofit/>
          </a:bodyPr>
          <a:lstStyle>
            <a:lvl1pPr marL="0" indent="0" algn="ctr">
              <a:buNone/>
              <a:defRPr sz="2000">
                <a:solidFill>
                  <a:schemeClr val="tx2"/>
                </a:solidFill>
              </a:defRPr>
            </a:lvl1pPr>
            <a:lvl2pPr marL="457195" indent="0">
              <a:buNone/>
              <a:defRPr sz="1800">
                <a:solidFill>
                  <a:schemeClr val="tx1">
                    <a:tint val="75000"/>
                  </a:schemeClr>
                </a:solidFill>
              </a:defRPr>
            </a:lvl2pPr>
            <a:lvl3pPr marL="914388" indent="0">
              <a:buNone/>
              <a:defRPr sz="1600">
                <a:solidFill>
                  <a:schemeClr val="tx1">
                    <a:tint val="75000"/>
                  </a:schemeClr>
                </a:solidFill>
              </a:defRPr>
            </a:lvl3pPr>
            <a:lvl4pPr marL="1371583" indent="0">
              <a:buNone/>
              <a:defRPr sz="1400">
                <a:solidFill>
                  <a:schemeClr val="tx1">
                    <a:tint val="75000"/>
                  </a:schemeClr>
                </a:solidFill>
              </a:defRPr>
            </a:lvl4pPr>
            <a:lvl5pPr marL="1828777" indent="0">
              <a:buNone/>
              <a:defRPr sz="1400">
                <a:solidFill>
                  <a:schemeClr val="tx1">
                    <a:tint val="75000"/>
                  </a:schemeClr>
                </a:solidFill>
              </a:defRPr>
            </a:lvl5pPr>
            <a:lvl6pPr marL="2285971" indent="0">
              <a:buNone/>
              <a:defRPr sz="1400">
                <a:solidFill>
                  <a:schemeClr val="tx1">
                    <a:tint val="75000"/>
                  </a:schemeClr>
                </a:solidFill>
              </a:defRPr>
            </a:lvl6pPr>
            <a:lvl7pPr marL="2743165" indent="0">
              <a:buNone/>
              <a:defRPr sz="1400">
                <a:solidFill>
                  <a:schemeClr val="tx1">
                    <a:tint val="75000"/>
                  </a:schemeClr>
                </a:solidFill>
              </a:defRPr>
            </a:lvl7pPr>
            <a:lvl8pPr marL="3200360" indent="0">
              <a:buNone/>
              <a:defRPr sz="1400">
                <a:solidFill>
                  <a:schemeClr val="tx1">
                    <a:tint val="75000"/>
                  </a:schemeClr>
                </a:solidFill>
              </a:defRPr>
            </a:lvl8pPr>
            <a:lvl9pPr marL="3657555"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defTabSz="457195"/>
            <a:fld id="{96DFF08F-DC6B-4601-B491-B0F83F6DD2DA}" type="datetimeFigureOut">
              <a:rPr lang="en-US" smtClean="0">
                <a:solidFill>
                  <a:srgbClr val="1F497D"/>
                </a:solidFill>
              </a:rPr>
              <a:pPr defTabSz="457195"/>
              <a:t>12/2/2021</a:t>
            </a:fld>
            <a:endParaRPr lang="en-US" dirty="0">
              <a:solidFill>
                <a:srgbClr val="1F497D"/>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pPr defTabSz="457195"/>
            <a:endParaRPr lang="en-US" dirty="0">
              <a:solidFill>
                <a:srgbClr val="1F497D"/>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defTabSz="457195"/>
            <a:fld id="{4FAB73BC-B049-4115-A692-8D63A059BFB8}" type="slidenum">
              <a:rPr lang="en-US" smtClean="0">
                <a:solidFill>
                  <a:srgbClr val="1F497D"/>
                </a:solidFill>
              </a:rPr>
              <a:pPr defTabSz="457195"/>
              <a:t>‹#›</a:t>
            </a:fld>
            <a:endParaRPr lang="en-US" dirty="0">
              <a:solidFill>
                <a:srgbClr val="1F497D"/>
              </a:solidFill>
            </a:endParaRPr>
          </a:p>
        </p:txBody>
      </p:sp>
    </p:spTree>
    <p:extLst>
      <p:ext uri="{BB962C8B-B14F-4D97-AF65-F5344CB8AC3E}">
        <p14:creationId xmlns:p14="http://schemas.microsoft.com/office/powerpoint/2010/main" val="4566254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6" name="Footer Placeholder 5"/>
          <p:cNvSpPr>
            <a:spLocks noGrp="1"/>
          </p:cNvSpPr>
          <p:nvPr>
            <p:ph type="ftr" sz="quarter" idx="11"/>
          </p:nvPr>
        </p:nvSpPr>
        <p:spPr/>
        <p:txBody>
          <a:bodyPr/>
          <a:lstStyle/>
          <a:p>
            <a:pPr defTabSz="457195"/>
            <a:endParaRPr lang="en-US" dirty="0">
              <a:solidFill>
                <a:prstClr val="white"/>
              </a:solidFill>
            </a:endParaRPr>
          </a:p>
        </p:txBody>
      </p:sp>
      <p:sp>
        <p:nvSpPr>
          <p:cNvPr id="7" name="Slide Number Placeholder 6"/>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669816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8" name="Footer Placeholder 7"/>
          <p:cNvSpPr>
            <a:spLocks noGrp="1"/>
          </p:cNvSpPr>
          <p:nvPr>
            <p:ph type="ftr" sz="quarter" idx="11"/>
          </p:nvPr>
        </p:nvSpPr>
        <p:spPr/>
        <p:txBody>
          <a:bodyPr/>
          <a:lstStyle/>
          <a:p>
            <a:pPr defTabSz="457195"/>
            <a:endParaRPr lang="en-US" dirty="0">
              <a:solidFill>
                <a:prstClr val="white"/>
              </a:solidFill>
            </a:endParaRPr>
          </a:p>
        </p:txBody>
      </p:sp>
      <p:sp>
        <p:nvSpPr>
          <p:cNvPr id="9" name="Slide Number Placeholder 8"/>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12586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4" name="Footer Placeholder 3"/>
          <p:cNvSpPr>
            <a:spLocks noGrp="1"/>
          </p:cNvSpPr>
          <p:nvPr>
            <p:ph type="ftr" sz="quarter" idx="11"/>
          </p:nvPr>
        </p:nvSpPr>
        <p:spPr/>
        <p:txBody>
          <a:bodyPr/>
          <a:lstStyle/>
          <a:p>
            <a:pPr defTabSz="457195"/>
            <a:endParaRPr lang="en-US" dirty="0">
              <a:solidFill>
                <a:prstClr val="white"/>
              </a:solidFill>
            </a:endParaRPr>
          </a:p>
        </p:txBody>
      </p:sp>
      <p:sp>
        <p:nvSpPr>
          <p:cNvPr id="5" name="Slide Number Placeholder 4"/>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49444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3" name="Footer Placeholder 2"/>
          <p:cNvSpPr>
            <a:spLocks noGrp="1"/>
          </p:cNvSpPr>
          <p:nvPr>
            <p:ph type="ftr" sz="quarter" idx="11"/>
          </p:nvPr>
        </p:nvSpPr>
        <p:spPr/>
        <p:txBody>
          <a:bodyPr/>
          <a:lstStyle/>
          <a:p>
            <a:pPr defTabSz="457195"/>
            <a:endParaRPr lang="en-US" dirty="0">
              <a:solidFill>
                <a:prstClr val="white"/>
              </a:solidFill>
            </a:endParaRPr>
          </a:p>
        </p:txBody>
      </p:sp>
      <p:sp>
        <p:nvSpPr>
          <p:cNvPr id="4" name="Slide Number Placeholder 3"/>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79558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9"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9"/>
            <a:ext cx="3200400" cy="3432319"/>
          </a:xfrm>
        </p:spPr>
        <p:txBody>
          <a:bodyPr>
            <a:normAutofit/>
          </a:bodyPr>
          <a:lstStyle>
            <a:lvl1pPr marL="0" indent="0">
              <a:lnSpc>
                <a:spcPct val="95000"/>
              </a:lnSpc>
              <a:buNone/>
              <a:defRPr sz="1800"/>
            </a:lvl1pPr>
            <a:lvl2pPr marL="457195" indent="0">
              <a:buNone/>
              <a:defRPr sz="1200"/>
            </a:lvl2pPr>
            <a:lvl3pPr marL="914388" indent="0">
              <a:buNone/>
              <a:defRPr sz="1000"/>
            </a:lvl3pPr>
            <a:lvl4pPr marL="1371583" indent="0">
              <a:buNone/>
              <a:defRPr sz="900"/>
            </a:lvl4pPr>
            <a:lvl5pPr marL="1828777" indent="0">
              <a:buNone/>
              <a:defRPr sz="900"/>
            </a:lvl5pPr>
            <a:lvl6pPr marL="2285971" indent="0">
              <a:buNone/>
              <a:defRPr sz="900"/>
            </a:lvl6pPr>
            <a:lvl7pPr marL="2743165" indent="0">
              <a:buNone/>
              <a:defRPr sz="900"/>
            </a:lvl7pPr>
            <a:lvl8pPr marL="3200360" indent="0">
              <a:buNone/>
              <a:defRPr sz="900"/>
            </a:lvl8pPr>
            <a:lvl9pPr marL="3657555"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6" name="Footer Placeholder 5"/>
          <p:cNvSpPr>
            <a:spLocks noGrp="1"/>
          </p:cNvSpPr>
          <p:nvPr>
            <p:ph type="ftr" sz="quarter" idx="11"/>
          </p:nvPr>
        </p:nvSpPr>
        <p:spPr/>
        <p:txBody>
          <a:bodyPr/>
          <a:lstStyle/>
          <a:p>
            <a:pPr defTabSz="457195"/>
            <a:endParaRPr lang="en-US" dirty="0">
              <a:solidFill>
                <a:prstClr val="white"/>
              </a:solidFill>
            </a:endParaRPr>
          </a:p>
        </p:txBody>
      </p:sp>
      <p:sp>
        <p:nvSpPr>
          <p:cNvPr id="7" name="Slide Number Placeholder 6"/>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66124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6874BD-1CC0-49E1-890A-A56826BBA81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4225068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1"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195" indent="0">
              <a:buNone/>
              <a:defRPr sz="2800"/>
            </a:lvl2pPr>
            <a:lvl3pPr marL="914388" indent="0">
              <a:buNone/>
              <a:defRPr sz="2400"/>
            </a:lvl3pPr>
            <a:lvl4pPr marL="1371583" indent="0">
              <a:buNone/>
              <a:defRPr sz="2000"/>
            </a:lvl4pPr>
            <a:lvl5pPr marL="1828777" indent="0">
              <a:buNone/>
              <a:defRPr sz="2000"/>
            </a:lvl5pPr>
            <a:lvl6pPr marL="2285971" indent="0">
              <a:buNone/>
              <a:defRPr sz="2000"/>
            </a:lvl6pPr>
            <a:lvl7pPr marL="2743165" indent="0">
              <a:buNone/>
              <a:defRPr sz="2000"/>
            </a:lvl7pPr>
            <a:lvl8pPr marL="3200360" indent="0">
              <a:buNone/>
              <a:defRPr sz="2000"/>
            </a:lvl8pPr>
            <a:lvl9pPr marL="365755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9" y="2150621"/>
            <a:ext cx="3200400" cy="3429000"/>
          </a:xfrm>
        </p:spPr>
        <p:txBody>
          <a:bodyPr>
            <a:normAutofit/>
          </a:bodyPr>
          <a:lstStyle>
            <a:lvl1pPr marL="0" indent="0">
              <a:lnSpc>
                <a:spcPct val="95000"/>
              </a:lnSpc>
              <a:buNone/>
              <a:defRPr sz="1800"/>
            </a:lvl1pPr>
            <a:lvl2pPr marL="457195" indent="0">
              <a:buNone/>
              <a:defRPr sz="1200"/>
            </a:lvl2pPr>
            <a:lvl3pPr marL="914388" indent="0">
              <a:buNone/>
              <a:defRPr sz="1000"/>
            </a:lvl3pPr>
            <a:lvl4pPr marL="1371583" indent="0">
              <a:buNone/>
              <a:defRPr sz="900"/>
            </a:lvl4pPr>
            <a:lvl5pPr marL="1828777" indent="0">
              <a:buNone/>
              <a:defRPr sz="900"/>
            </a:lvl5pPr>
            <a:lvl6pPr marL="2285971" indent="0">
              <a:buNone/>
              <a:defRPr sz="900"/>
            </a:lvl6pPr>
            <a:lvl7pPr marL="2743165" indent="0">
              <a:buNone/>
              <a:defRPr sz="900"/>
            </a:lvl7pPr>
            <a:lvl8pPr marL="3200360" indent="0">
              <a:buNone/>
              <a:defRPr sz="900"/>
            </a:lvl8pPr>
            <a:lvl9pPr marL="3657555"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6" name="Footer Placeholder 5"/>
          <p:cNvSpPr>
            <a:spLocks noGrp="1"/>
          </p:cNvSpPr>
          <p:nvPr>
            <p:ph type="ftr" sz="quarter" idx="11"/>
          </p:nvPr>
        </p:nvSpPr>
        <p:spPr/>
        <p:txBody>
          <a:bodyPr/>
          <a:lstStyle/>
          <a:p>
            <a:pPr defTabSz="457195"/>
            <a:endParaRPr lang="en-US" dirty="0">
              <a:solidFill>
                <a:prstClr val="white"/>
              </a:solidFill>
            </a:endParaRPr>
          </a:p>
        </p:txBody>
      </p:sp>
      <p:sp>
        <p:nvSpPr>
          <p:cNvPr id="7" name="Slide Number Placeholder 6"/>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812854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5" name="Footer Placeholder 4"/>
          <p:cNvSpPr>
            <a:spLocks noGrp="1"/>
          </p:cNvSpPr>
          <p:nvPr>
            <p:ph type="ftr" sz="quarter" idx="11"/>
          </p:nvPr>
        </p:nvSpPr>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38520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5"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422857"/>
            <a:ext cx="2743196" cy="365125"/>
          </a:xfrm>
        </p:spPr>
        <p:txBody>
          <a:body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5" name="Footer Placeholder 4"/>
          <p:cNvSpPr>
            <a:spLocks noGrp="1"/>
          </p:cNvSpPr>
          <p:nvPr>
            <p:ph type="ftr" sz="quarter" idx="11"/>
          </p:nvPr>
        </p:nvSpPr>
        <p:spPr>
          <a:xfrm>
            <a:off x="3776137" y="6422857"/>
            <a:ext cx="4279669" cy="365125"/>
          </a:xfrm>
        </p:spPr>
        <p:txBody>
          <a:bodyPr/>
          <a:lstStyle/>
          <a:p>
            <a:pPr defTabSz="457195"/>
            <a:endParaRPr lang="en-US" dirty="0">
              <a:solidFill>
                <a:prstClr val="white"/>
              </a:solidFill>
            </a:endParaRPr>
          </a:p>
        </p:txBody>
      </p:sp>
      <p:sp>
        <p:nvSpPr>
          <p:cNvPr id="6" name="Slide Number Placeholder 5"/>
          <p:cNvSpPr>
            <a:spLocks noGrp="1"/>
          </p:cNvSpPr>
          <p:nvPr>
            <p:ph type="sldNum" sz="quarter" idx="12"/>
          </p:nvPr>
        </p:nvSpPr>
        <p:spPr>
          <a:xfrm>
            <a:off x="8073051" y="6422857"/>
            <a:ext cx="879758" cy="365125"/>
          </a:xfrm>
        </p:spPr>
        <p:txBody>
          <a:body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424694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533401"/>
            <a:ext cx="503051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490" y="3403600"/>
            <a:ext cx="503051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4" name="Date Placeholder 3"/>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3946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4" name="Date Placeholder 3"/>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30055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1" y="533400"/>
            <a:ext cx="8689063"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491" y="3124200"/>
            <a:ext cx="8689063"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4" name="Date Placeholder 3"/>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9588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489"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6021" y="1828800"/>
            <a:ext cx="4253068"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5" name="Date Placeholder 4"/>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7" name="Slide Number Placeholder 6"/>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79773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490"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490"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1485" y="1828800"/>
            <a:ext cx="4253068"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1485" y="2590800"/>
            <a:ext cx="4253068"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7" name="Date Placeholder 6"/>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9" name="Slide Number Placeholder 8"/>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8464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3" name="Date Placeholder 2"/>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5" name="Slide Number Placeholder 4"/>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70311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2" name="Date Placeholder 1"/>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4" name="Slide Number Placeholder 3"/>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30328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2" y="4589466"/>
            <a:ext cx="10515600" cy="1500187"/>
          </a:xfrm>
        </p:spPr>
        <p:txBody>
          <a:bodyPr/>
          <a:lstStyle>
            <a:lvl1pPr marL="0" indent="0">
              <a:buNone/>
              <a:defRPr sz="2400">
                <a:solidFill>
                  <a:schemeClr val="tx1">
                    <a:tint val="75000"/>
                  </a:schemeClr>
                </a:solidFill>
              </a:defRPr>
            </a:lvl1pPr>
            <a:lvl2pPr marL="457195" indent="0">
              <a:buNone/>
              <a:defRPr sz="2000">
                <a:solidFill>
                  <a:schemeClr val="tx1">
                    <a:tint val="75000"/>
                  </a:schemeClr>
                </a:solidFill>
              </a:defRPr>
            </a:lvl2pPr>
            <a:lvl3pPr marL="914388" indent="0">
              <a:buNone/>
              <a:defRPr sz="1800">
                <a:solidFill>
                  <a:schemeClr val="tx1">
                    <a:tint val="75000"/>
                  </a:schemeClr>
                </a:solidFill>
              </a:defRPr>
            </a:lvl3pPr>
            <a:lvl4pPr marL="1371583" indent="0">
              <a:buNone/>
              <a:defRPr sz="1600">
                <a:solidFill>
                  <a:schemeClr val="tx1">
                    <a:tint val="75000"/>
                  </a:schemeClr>
                </a:solidFill>
              </a:defRPr>
            </a:lvl4pPr>
            <a:lvl5pPr marL="1828777" indent="0">
              <a:buNone/>
              <a:defRPr sz="1600">
                <a:solidFill>
                  <a:schemeClr val="tx1">
                    <a:tint val="75000"/>
                  </a:schemeClr>
                </a:solidFill>
              </a:defRPr>
            </a:lvl5pPr>
            <a:lvl6pPr marL="2285971" indent="0">
              <a:buNone/>
              <a:defRPr sz="1600">
                <a:solidFill>
                  <a:schemeClr val="tx1">
                    <a:tint val="75000"/>
                  </a:schemeClr>
                </a:solidFill>
              </a:defRPr>
            </a:lvl6pPr>
            <a:lvl7pPr marL="2743165" indent="0">
              <a:buNone/>
              <a:defRPr sz="1600">
                <a:solidFill>
                  <a:schemeClr val="tx1">
                    <a:tint val="75000"/>
                  </a:schemeClr>
                </a:solidFill>
              </a:defRPr>
            </a:lvl7pPr>
            <a:lvl8pPr marL="3200360" indent="0">
              <a:buNone/>
              <a:defRPr sz="1600">
                <a:solidFill>
                  <a:schemeClr val="tx1">
                    <a:tint val="75000"/>
                  </a:schemeClr>
                </a:solidFill>
              </a:defRPr>
            </a:lvl8pPr>
            <a:lvl9pPr marL="365755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874BD-1CC0-49E1-890A-A56826BBA81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7456523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7341" y="533400"/>
            <a:ext cx="5868928"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5" name="Date Placeholder 4"/>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7" name="Slide Number Placeholder 6"/>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1670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490" y="533400"/>
            <a:ext cx="4115872"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7340" y="533400"/>
            <a:ext cx="5781679"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490" y="2209800"/>
            <a:ext cx="4115872"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8254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4" name="Date Placeholder 3"/>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12476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695" y="533400"/>
            <a:ext cx="236281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491" y="533400"/>
            <a:ext cx="746954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4" name="Date Placeholder 3"/>
          <p:cNvSpPr>
            <a:spLocks noGrp="1"/>
          </p:cNvSpPr>
          <p:nvPr>
            <p:ph type="dt" sz="half" idx="10"/>
          </p:nvPr>
        </p:nvSpPr>
        <p:spPr/>
        <p:txBody>
          <a:body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98818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6874BD-1CC0-49E1-890A-A56826BBA81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79398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95" indent="0">
              <a:buNone/>
              <a:defRPr sz="2000" b="1"/>
            </a:lvl2pPr>
            <a:lvl3pPr marL="914388" indent="0">
              <a:buNone/>
              <a:defRPr sz="1800" b="1"/>
            </a:lvl3pPr>
            <a:lvl4pPr marL="1371583" indent="0">
              <a:buNone/>
              <a:defRPr sz="1600" b="1"/>
            </a:lvl4pPr>
            <a:lvl5pPr marL="1828777" indent="0">
              <a:buNone/>
              <a:defRPr sz="1600" b="1"/>
            </a:lvl5pPr>
            <a:lvl6pPr marL="2285971" indent="0">
              <a:buNone/>
              <a:defRPr sz="1600" b="1"/>
            </a:lvl6pPr>
            <a:lvl7pPr marL="2743165" indent="0">
              <a:buNone/>
              <a:defRPr sz="1600" b="1"/>
            </a:lvl7pPr>
            <a:lvl8pPr marL="3200360" indent="0">
              <a:buNone/>
              <a:defRPr sz="1600" b="1"/>
            </a:lvl8pPr>
            <a:lvl9pPr marL="3657555"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6874BD-1CC0-49E1-890A-A56826BBA81D}"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412373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6874BD-1CC0-49E1-890A-A56826BBA81D}"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19346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874BD-1CC0-49E1-890A-A56826BBA81D}"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326086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195" indent="0">
              <a:buNone/>
              <a:defRPr sz="1400"/>
            </a:lvl2pPr>
            <a:lvl3pPr marL="914388" indent="0">
              <a:buNone/>
              <a:defRPr sz="1200"/>
            </a:lvl3pPr>
            <a:lvl4pPr marL="1371583" indent="0">
              <a:buNone/>
              <a:defRPr sz="1000"/>
            </a:lvl4pPr>
            <a:lvl5pPr marL="1828777" indent="0">
              <a:buNone/>
              <a:defRPr sz="1000"/>
            </a:lvl5pPr>
            <a:lvl6pPr marL="2285971" indent="0">
              <a:buNone/>
              <a:defRPr sz="1000"/>
            </a:lvl6pPr>
            <a:lvl7pPr marL="2743165" indent="0">
              <a:buNone/>
              <a:defRPr sz="1000"/>
            </a:lvl7pPr>
            <a:lvl8pPr marL="3200360" indent="0">
              <a:buNone/>
              <a:defRPr sz="1000"/>
            </a:lvl8pPr>
            <a:lvl9pPr marL="365755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874BD-1CC0-49E1-890A-A56826BBA81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244544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8"/>
            <a:ext cx="6172201" cy="4873625"/>
          </a:xfrm>
        </p:spPr>
        <p:txBody>
          <a:bodyPr/>
          <a:lstStyle>
            <a:lvl1pPr marL="0" indent="0">
              <a:buNone/>
              <a:defRPr sz="3200"/>
            </a:lvl1pPr>
            <a:lvl2pPr marL="457195" indent="0">
              <a:buNone/>
              <a:defRPr sz="2800"/>
            </a:lvl2pPr>
            <a:lvl3pPr marL="914388" indent="0">
              <a:buNone/>
              <a:defRPr sz="2400"/>
            </a:lvl3pPr>
            <a:lvl4pPr marL="1371583" indent="0">
              <a:buNone/>
              <a:defRPr sz="2000"/>
            </a:lvl4pPr>
            <a:lvl5pPr marL="1828777" indent="0">
              <a:buNone/>
              <a:defRPr sz="2000"/>
            </a:lvl5pPr>
            <a:lvl6pPr marL="2285971" indent="0">
              <a:buNone/>
              <a:defRPr sz="2000"/>
            </a:lvl6pPr>
            <a:lvl7pPr marL="2743165" indent="0">
              <a:buNone/>
              <a:defRPr sz="2000"/>
            </a:lvl7pPr>
            <a:lvl8pPr marL="3200360" indent="0">
              <a:buNone/>
              <a:defRPr sz="2000"/>
            </a:lvl8pPr>
            <a:lvl9pPr marL="3657555" indent="0">
              <a:buNone/>
              <a:defRPr sz="2000"/>
            </a:lvl9pPr>
          </a:lstStyle>
          <a:p>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195" indent="0">
              <a:buNone/>
              <a:defRPr sz="1400"/>
            </a:lvl2pPr>
            <a:lvl3pPr marL="914388" indent="0">
              <a:buNone/>
              <a:defRPr sz="1200"/>
            </a:lvl3pPr>
            <a:lvl4pPr marL="1371583" indent="0">
              <a:buNone/>
              <a:defRPr sz="1000"/>
            </a:lvl4pPr>
            <a:lvl5pPr marL="1828777" indent="0">
              <a:buNone/>
              <a:defRPr sz="1000"/>
            </a:lvl5pPr>
            <a:lvl6pPr marL="2285971" indent="0">
              <a:buNone/>
              <a:defRPr sz="1000"/>
            </a:lvl6pPr>
            <a:lvl7pPr marL="2743165" indent="0">
              <a:buNone/>
              <a:defRPr sz="1000"/>
            </a:lvl7pPr>
            <a:lvl8pPr marL="3200360" indent="0">
              <a:buNone/>
              <a:defRPr sz="1000"/>
            </a:lvl8pPr>
            <a:lvl9pPr marL="365755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6874BD-1CC0-49E1-890A-A56826BBA81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0D75C8-51E4-4EC2-B55B-CAD4228EC8FA}" type="slidenum">
              <a:rPr lang="en-US" smtClean="0"/>
              <a:t>‹#›</a:t>
            </a:fld>
            <a:endParaRPr lang="en-US"/>
          </a:p>
        </p:txBody>
      </p:sp>
    </p:spTree>
    <p:extLst>
      <p:ext uri="{BB962C8B-B14F-4D97-AF65-F5344CB8AC3E}">
        <p14:creationId xmlns:p14="http://schemas.microsoft.com/office/powerpoint/2010/main" val="221179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874BD-1CC0-49E1-890A-A56826BBA81D}" type="datetimeFigureOut">
              <a:rPr lang="en-US" smtClean="0"/>
              <a:t>12/2/2021</a:t>
            </a:fld>
            <a:endParaRPr lang="en-US"/>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D75C8-51E4-4EC2-B55B-CAD4228EC8FA}" type="slidenum">
              <a:rPr lang="en-US" smtClean="0"/>
              <a:t>‹#›</a:t>
            </a:fld>
            <a:endParaRPr lang="en-US"/>
          </a:p>
        </p:txBody>
      </p:sp>
    </p:spTree>
    <p:extLst>
      <p:ext uri="{BB962C8B-B14F-4D97-AF65-F5344CB8AC3E}">
        <p14:creationId xmlns:p14="http://schemas.microsoft.com/office/powerpoint/2010/main" val="3287633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2"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2"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5"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3" algn="l" defTabSz="914388" rtl="0" eaLnBrk="1" latinLnBrk="0" hangingPunct="1">
        <a:defRPr sz="1800" kern="1200">
          <a:solidFill>
            <a:schemeClr val="tx1"/>
          </a:solidFill>
          <a:latin typeface="+mn-lt"/>
          <a:ea typeface="+mn-ea"/>
          <a:cs typeface="+mn-cs"/>
        </a:defRPr>
      </a:lvl4pPr>
      <a:lvl5pPr marL="1828777" algn="l" defTabSz="914388" rtl="0" eaLnBrk="1" latinLnBrk="0" hangingPunct="1">
        <a:defRPr sz="1800" kern="1200">
          <a:solidFill>
            <a:schemeClr val="tx1"/>
          </a:solidFill>
          <a:latin typeface="+mn-lt"/>
          <a:ea typeface="+mn-ea"/>
          <a:cs typeface="+mn-cs"/>
        </a:defRPr>
      </a:lvl5pPr>
      <a:lvl6pPr marL="2285971" algn="l" defTabSz="914388" rtl="0" eaLnBrk="1" latinLnBrk="0" hangingPunct="1">
        <a:defRPr sz="1800" kern="1200">
          <a:solidFill>
            <a:schemeClr val="tx1"/>
          </a:solidFill>
          <a:latin typeface="+mn-lt"/>
          <a:ea typeface="+mn-ea"/>
          <a:cs typeface="+mn-cs"/>
        </a:defRPr>
      </a:lvl6pPr>
      <a:lvl7pPr marL="2743165" algn="l" defTabSz="914388" rtl="0" eaLnBrk="1" latinLnBrk="0" hangingPunct="1">
        <a:defRPr sz="1800" kern="1200">
          <a:solidFill>
            <a:schemeClr val="tx1"/>
          </a:solidFill>
          <a:latin typeface="+mn-lt"/>
          <a:ea typeface="+mn-ea"/>
          <a:cs typeface="+mn-cs"/>
        </a:defRPr>
      </a:lvl7pPr>
      <a:lvl8pPr marL="3200360" algn="l" defTabSz="914388" rtl="0" eaLnBrk="1" latinLnBrk="0" hangingPunct="1">
        <a:defRPr sz="1800" kern="1200">
          <a:solidFill>
            <a:schemeClr val="tx1"/>
          </a:solidFill>
          <a:latin typeface="+mn-lt"/>
          <a:ea typeface="+mn-ea"/>
          <a:cs typeface="+mn-cs"/>
        </a:defRPr>
      </a:lvl8pPr>
      <a:lvl9pPr marL="3657555" algn="l" defTabSz="9143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2" y="176110"/>
            <a:ext cx="12188953"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20"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20"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8" y="6422857"/>
            <a:ext cx="3000894" cy="365125"/>
          </a:xfrm>
          <a:prstGeom prst="rect">
            <a:avLst/>
          </a:prstGeom>
        </p:spPr>
        <p:txBody>
          <a:bodyPr vert="horz" lIns="91440" tIns="45720" rIns="45720" bIns="45720" rtlCol="0" anchor="ctr"/>
          <a:lstStyle>
            <a:lvl1pPr algn="l">
              <a:defRPr sz="1051">
                <a:solidFill>
                  <a:schemeClr val="tx1"/>
                </a:solidFill>
              </a:defRPr>
            </a:lvl1pPr>
          </a:lstStyle>
          <a:p>
            <a:pPr defTabSz="457195"/>
            <a:fld id="{96DFF08F-DC6B-4601-B491-B0F83F6DD2DA}" type="datetimeFigureOut">
              <a:rPr lang="en-US" smtClean="0">
                <a:solidFill>
                  <a:prstClr val="white"/>
                </a:solidFill>
              </a:rPr>
              <a:pPr defTabSz="457195"/>
              <a:t>12/2/2021</a:t>
            </a:fld>
            <a:endParaRPr lang="en-US" dirty="0">
              <a:solidFill>
                <a:prstClr val="white"/>
              </a:solidFill>
            </a:endParaRPr>
          </a:p>
        </p:txBody>
      </p:sp>
      <p:sp>
        <p:nvSpPr>
          <p:cNvPr id="5" name="Footer Placeholder 4"/>
          <p:cNvSpPr>
            <a:spLocks noGrp="1"/>
          </p:cNvSpPr>
          <p:nvPr>
            <p:ph type="ftr" sz="quarter" idx="3"/>
          </p:nvPr>
        </p:nvSpPr>
        <p:spPr>
          <a:xfrm>
            <a:off x="5596471" y="6422857"/>
            <a:ext cx="5044441" cy="365125"/>
          </a:xfrm>
          <a:prstGeom prst="rect">
            <a:avLst/>
          </a:prstGeom>
        </p:spPr>
        <p:txBody>
          <a:bodyPr vert="horz" lIns="91440" tIns="45720" rIns="91440" bIns="45720" rtlCol="0" anchor="ctr"/>
          <a:lstStyle>
            <a:lvl1pPr algn="r">
              <a:defRPr sz="1051">
                <a:solidFill>
                  <a:schemeClr val="tx1"/>
                </a:solidFill>
              </a:defRPr>
            </a:lvl1pPr>
          </a:lstStyle>
          <a:p>
            <a:pPr defTabSz="457195"/>
            <a:endParaRPr lang="en-US" dirty="0">
              <a:solidFill>
                <a:prstClr val="white"/>
              </a:solidFill>
            </a:endParaRPr>
          </a:p>
        </p:txBody>
      </p:sp>
      <p:sp>
        <p:nvSpPr>
          <p:cNvPr id="6" name="Slide Number Placeholder 5"/>
          <p:cNvSpPr>
            <a:spLocks noGrp="1"/>
          </p:cNvSpPr>
          <p:nvPr>
            <p:ph type="sldNum" sz="quarter" idx="4"/>
          </p:nvPr>
        </p:nvSpPr>
        <p:spPr>
          <a:xfrm>
            <a:off x="10658926" y="6422857"/>
            <a:ext cx="946265" cy="365125"/>
          </a:xfrm>
          <a:prstGeom prst="rect">
            <a:avLst/>
          </a:prstGeom>
        </p:spPr>
        <p:txBody>
          <a:bodyPr vert="horz" lIns="45720" tIns="45720" rIns="91440" bIns="45720" rtlCol="0" anchor="ctr"/>
          <a:lstStyle>
            <a:lvl1pPr algn="l">
              <a:defRPr sz="1200" b="0">
                <a:solidFill>
                  <a:schemeClr val="tx1"/>
                </a:solidFill>
              </a:defRPr>
            </a:lvl1pPr>
          </a:lstStyle>
          <a:p>
            <a:pPr defTabSz="457195"/>
            <a:fld id="{4FAB73BC-B049-4115-A692-8D63A059BFB8}" type="slidenum">
              <a:rPr lang="en-US" smtClean="0">
                <a:solidFill>
                  <a:prstClr val="white"/>
                </a:solidFill>
              </a:rPr>
              <a:pPr defTabSz="457195"/>
              <a:t>‹#›</a:t>
            </a:fld>
            <a:endParaRPr lang="en-US" dirty="0">
              <a:solidFill>
                <a:prstClr val="white"/>
              </a:solidFill>
            </a:endParaRPr>
          </a:p>
        </p:txBody>
      </p:sp>
    </p:spTree>
    <p:extLst>
      <p:ext uri="{BB962C8B-B14F-4D97-AF65-F5344CB8AC3E}">
        <p14:creationId xmlns:p14="http://schemas.microsoft.com/office/powerpoint/2010/main" val="13091923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88"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77" indent="-182877" algn="l" defTabSz="914388"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75" indent="-182877" algn="l" defTabSz="914388"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72" indent="-182877" algn="l" defTabSz="914388"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69" indent="-18287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67" indent="-18287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584"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781"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8979"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177" indent="-228597" algn="l" defTabSz="914388"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5"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3" algn="l" defTabSz="914388" rtl="0" eaLnBrk="1" latinLnBrk="0" hangingPunct="1">
        <a:defRPr sz="1800" kern="1200">
          <a:solidFill>
            <a:schemeClr val="tx1"/>
          </a:solidFill>
          <a:latin typeface="+mn-lt"/>
          <a:ea typeface="+mn-ea"/>
          <a:cs typeface="+mn-cs"/>
        </a:defRPr>
      </a:lvl4pPr>
      <a:lvl5pPr marL="1828777" algn="l" defTabSz="914388" rtl="0" eaLnBrk="1" latinLnBrk="0" hangingPunct="1">
        <a:defRPr sz="1800" kern="1200">
          <a:solidFill>
            <a:schemeClr val="tx1"/>
          </a:solidFill>
          <a:latin typeface="+mn-lt"/>
          <a:ea typeface="+mn-ea"/>
          <a:cs typeface="+mn-cs"/>
        </a:defRPr>
      </a:lvl5pPr>
      <a:lvl6pPr marL="2285971" algn="l" defTabSz="914388" rtl="0" eaLnBrk="1" latinLnBrk="0" hangingPunct="1">
        <a:defRPr sz="1800" kern="1200">
          <a:solidFill>
            <a:schemeClr val="tx1"/>
          </a:solidFill>
          <a:latin typeface="+mn-lt"/>
          <a:ea typeface="+mn-ea"/>
          <a:cs typeface="+mn-cs"/>
        </a:defRPr>
      </a:lvl6pPr>
      <a:lvl7pPr marL="2743165" algn="l" defTabSz="914388" rtl="0" eaLnBrk="1" latinLnBrk="0" hangingPunct="1">
        <a:defRPr sz="1800" kern="1200">
          <a:solidFill>
            <a:schemeClr val="tx1"/>
          </a:solidFill>
          <a:latin typeface="+mn-lt"/>
          <a:ea typeface="+mn-ea"/>
          <a:cs typeface="+mn-cs"/>
        </a:defRPr>
      </a:lvl7pPr>
      <a:lvl8pPr marL="3200360" algn="l" defTabSz="914388" rtl="0" eaLnBrk="1" latinLnBrk="0" hangingPunct="1">
        <a:defRPr sz="1800" kern="1200">
          <a:solidFill>
            <a:schemeClr val="tx1"/>
          </a:solidFill>
          <a:latin typeface="+mn-lt"/>
          <a:ea typeface="+mn-ea"/>
          <a:cs typeface="+mn-cs"/>
        </a:defRPr>
      </a:lvl8pPr>
      <a:lvl9pPr marL="3657555" algn="l" defTabSz="9143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490" y="533400"/>
            <a:ext cx="8689064"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490" y="1828800"/>
            <a:ext cx="8689064"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491" y="6155268"/>
            <a:ext cx="5654560"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a:solidFill>
                  <a:srgbClr val="000000">
                    <a:lumMod val="65000"/>
                    <a:lumOff val="35000"/>
                  </a:srgbClr>
                </a:solidFill>
              </a:rPr>
              <a:t>Add a footer</a:t>
            </a:r>
            <a:endParaRPr lang="en-US" dirty="0">
              <a:solidFill>
                <a:srgbClr val="000000">
                  <a:lumMod val="65000"/>
                  <a:lumOff val="35000"/>
                </a:srgbClr>
              </a:solidFill>
            </a:endParaRPr>
          </a:p>
        </p:txBody>
      </p:sp>
      <p:sp>
        <p:nvSpPr>
          <p:cNvPr id="4" name="Date Placeholder 3"/>
          <p:cNvSpPr>
            <a:spLocks noGrp="1"/>
          </p:cNvSpPr>
          <p:nvPr>
            <p:ph type="dt" sz="half" idx="2"/>
          </p:nvPr>
        </p:nvSpPr>
        <p:spPr>
          <a:xfrm>
            <a:off x="6934418" y="6155268"/>
            <a:ext cx="1371957"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solidFill>
                  <a:srgbClr val="000000">
                    <a:lumMod val="65000"/>
                    <a:lumOff val="35000"/>
                  </a:srgbClr>
                </a:solidFill>
              </a:rPr>
              <a:pPr/>
              <a:t>12/2/2021</a:t>
            </a:fld>
            <a:endParaRPr lang="en-US" dirty="0">
              <a:solidFill>
                <a:srgbClr val="000000">
                  <a:lumMod val="65000"/>
                  <a:lumOff val="35000"/>
                </a:srgbClr>
              </a:solidFill>
            </a:endParaRPr>
          </a:p>
        </p:txBody>
      </p:sp>
      <p:sp>
        <p:nvSpPr>
          <p:cNvPr id="6" name="Slide Number Placeholder 5"/>
          <p:cNvSpPr>
            <a:spLocks noGrp="1"/>
          </p:cNvSpPr>
          <p:nvPr>
            <p:ph type="sldNum" sz="quarter" idx="4"/>
          </p:nvPr>
        </p:nvSpPr>
        <p:spPr>
          <a:xfrm>
            <a:off x="8535035" y="6155268"/>
            <a:ext cx="1219519"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6966515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4464" y="2073898"/>
            <a:ext cx="11312165" cy="1754326"/>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CÁC RỐI LOẠN NGHIỆN</a:t>
            </a:r>
          </a:p>
          <a:p>
            <a:pPr algn="ctr"/>
            <a:r>
              <a:rPr lang="en-US" sz="3600" b="1">
                <a:solidFill>
                  <a:schemeClr val="bg1"/>
                </a:solidFill>
                <a:latin typeface="Arial" panose="020B0604020202020204" pitchFamily="34" charset="0"/>
                <a:cs typeface="Arial" panose="020B0604020202020204" pitchFamily="34" charset="0"/>
              </a:rPr>
              <a:t>VÀ LIÊN QUAN ĐẾN SỬ DỤNG CHẤT</a:t>
            </a:r>
          </a:p>
          <a:p>
            <a:pPr algn="ctr"/>
            <a:r>
              <a:rPr lang="en-US" sz="3600" b="1">
                <a:solidFill>
                  <a:schemeClr val="bg1"/>
                </a:solidFill>
                <a:latin typeface="Arial" panose="020B0604020202020204" pitchFamily="34" charset="0"/>
                <a:cs typeface="Arial" panose="020B0604020202020204" pitchFamily="34" charset="0"/>
              </a:rPr>
              <a:t>(Substance-Related and Addictive Disorders)</a:t>
            </a:r>
          </a:p>
        </p:txBody>
      </p:sp>
      <p:pic>
        <p:nvPicPr>
          <p:cNvPr id="1030" name="Picture 6" descr="KhÃ´ng cÃ³ mÃ´ táº£ áº£n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1680" y="75415"/>
            <a:ext cx="1908895" cy="1908895"/>
          </a:xfrm>
          <a:prstGeom prst="ellipse">
            <a:avLst/>
          </a:prstGeom>
          <a:noFill/>
          <a:extLst>
            <a:ext uri="{909E8E84-426E-40DD-AFC4-6F175D3DCCD1}">
              <a14:hiddenFill xmlns:a14="http://schemas.microsoft.com/office/drawing/2010/main">
                <a:solidFill>
                  <a:srgbClr val="FFFFFF"/>
                </a:solidFill>
              </a14:hiddenFill>
            </a:ext>
          </a:extLst>
        </p:spPr>
      </p:pic>
      <p:sp>
        <p:nvSpPr>
          <p:cNvPr id="6" name="Subtitle 2"/>
          <p:cNvSpPr txBox="1">
            <a:spLocks/>
          </p:cNvSpPr>
          <p:nvPr/>
        </p:nvSpPr>
        <p:spPr>
          <a:xfrm>
            <a:off x="1454127" y="4436076"/>
            <a:ext cx="9144000" cy="2077849"/>
          </a:xfrm>
          <a:prstGeom prst="rect">
            <a:avLst/>
          </a:prstGeom>
        </p:spPr>
        <p:txBody>
          <a:bodyPr vert="horz" lIns="91440" tIns="45720" rIns="91440" bIns="45720" rtlCol="0">
            <a:normAutofit/>
          </a:bodyPr>
          <a:lstStyle>
            <a:lvl1pPr marL="0" indent="0" algn="ctr" defTabSz="914388"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195"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388"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583"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777"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5971"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165"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360"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555" indent="0" algn="ctr" defTabSz="914388"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r>
              <a:rPr lang="en-US">
                <a:latin typeface="Arial" panose="020B0604020202020204" pitchFamily="34" charset="0"/>
                <a:cs typeface="Arial" panose="020B0604020202020204" pitchFamily="34" charset="0"/>
              </a:rPr>
              <a:t>ThS. BS. Bùi Xuân Mạnh – BSCKII. Võ Hoàng Long</a:t>
            </a:r>
          </a:p>
          <a:p>
            <a:r>
              <a:rPr lang="en-US">
                <a:latin typeface="Arial" panose="020B0604020202020204" pitchFamily="34" charset="0"/>
                <a:cs typeface="Arial" panose="020B0604020202020204" pitchFamily="34" charset="0"/>
              </a:rPr>
              <a:t>Bộ môn Tâm thần – ĐH Y Dược TP. Hồ Chí Minh</a:t>
            </a:r>
          </a:p>
          <a:p>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(Tiếp cận cơ bản – Dành cho sinh viên Y5; YHCT5; YHDP5)</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15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1384995"/>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ĐẠI CƯƠNG: Rối loạn sử dụng chất </a:t>
            </a:r>
          </a:p>
          <a:p>
            <a:pPr algn="ctr"/>
            <a:r>
              <a:rPr lang="en-US" sz="2800" b="1">
                <a:solidFill>
                  <a:schemeClr val="bg1"/>
                </a:solidFill>
                <a:latin typeface="Arial" panose="020B0604020202020204" pitchFamily="34" charset="0"/>
                <a:cs typeface="Arial" panose="020B0604020202020204" pitchFamily="34" charset="0"/>
              </a:rPr>
              <a:t>(substance use disorders)</a:t>
            </a:r>
          </a:p>
          <a:p>
            <a:pPr algn="ctr"/>
            <a:endParaRPr lang="en-US" sz="28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524315"/>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dirty="0">
                <a:latin typeface="Arial" panose="020B0604020202020204" pitchFamily="34" charset="0"/>
                <a:cs typeface="Arial" panose="020B0604020202020204" pitchFamily="34" charset="0"/>
              </a:rPr>
              <a:t>Pharmacological criteria</a:t>
            </a:r>
            <a:r>
              <a:rPr lang="en-US" sz="2400" dirty="0">
                <a:latin typeface="Arial" panose="020B0604020202020204" pitchFamily="34" charset="0"/>
                <a:cs typeface="Arial" panose="020B0604020202020204" pitchFamily="34" charset="0"/>
              </a:rPr>
              <a:t>:</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10: </a:t>
            </a:r>
            <a:r>
              <a:rPr lang="en-US" sz="2400" b="1" dirty="0">
                <a:latin typeface="Arial" panose="020B0604020202020204" pitchFamily="34" charset="0"/>
                <a:cs typeface="Arial" panose="020B0604020202020204" pitchFamily="34" charset="0"/>
              </a:rPr>
              <a:t>Dung </a:t>
            </a:r>
            <a:r>
              <a:rPr lang="en-US" sz="2400" b="1" dirty="0" err="1">
                <a:latin typeface="Arial" panose="020B0604020202020204" pitchFamily="34" charset="0"/>
                <a:cs typeface="Arial" panose="020B0604020202020204" pitchFamily="34" charset="0"/>
              </a:rPr>
              <a:t>nạp</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i="1" dirty="0">
                <a:latin typeface="Arial" panose="020B0604020202020204" pitchFamily="34" charset="0"/>
                <a:cs typeface="Arial" panose="020B0604020202020204" pitchFamily="34" charset="0"/>
              </a:rPr>
              <a:t>Tolerance</a:t>
            </a:r>
            <a:r>
              <a:rPr lang="en-US" sz="2400" dirty="0">
                <a:latin typeface="Arial" panose="020B0604020202020204" pitchFamily="34" charset="0"/>
                <a:cs typeface="Arial" panose="020B0604020202020204" pitchFamily="34" charset="0"/>
              </a:rPr>
              <a:t>)</a:t>
            </a:r>
            <a:r>
              <a:rPr lang="vi-VN" sz="2400" dirty="0">
                <a:cs typeface="Arial" panose="020B0604020202020204" pitchFamily="34" charset="0"/>
              </a:rPr>
              <a:t> tình trạng đáp ứng của cơ thể với một chất được biểu hiện</a:t>
            </a:r>
            <a:r>
              <a:rPr lang="en-US" sz="2400" dirty="0">
                <a:cs typeface="Arial" panose="020B0604020202020204" pitchFamily="34" charset="0"/>
              </a:rPr>
              <a:t> </a:t>
            </a:r>
            <a:r>
              <a:rPr lang="vi-VN" sz="2400" dirty="0">
                <a:cs typeface="Arial" panose="020B0604020202020204" pitchFamily="34" charset="0"/>
              </a:rPr>
              <a:t>bằng sự cần thiết phải tăng liều để đạt được cùng một hiệu quả như những lần sử</a:t>
            </a:r>
            <a:r>
              <a:rPr lang="en-US" sz="2400" dirty="0">
                <a:cs typeface="Arial" panose="020B0604020202020204" pitchFamily="34" charset="0"/>
              </a:rPr>
              <a:t> </a:t>
            </a:r>
            <a:r>
              <a:rPr lang="vi-VN" sz="2400" dirty="0">
                <a:cs typeface="Arial" panose="020B0604020202020204" pitchFamily="34" charset="0"/>
              </a:rPr>
              <a:t>dụng trước.</a:t>
            </a:r>
            <a:r>
              <a:rPr lang="en-US" sz="2400" dirty="0">
                <a:latin typeface="Arial" panose="020B0604020202020204" pitchFamily="34" charset="0"/>
                <a:cs typeface="Arial" panose="020B0604020202020204" pitchFamily="34" charset="0"/>
              </a:rPr>
              <a:t> .</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11: </a:t>
            </a:r>
            <a:r>
              <a:rPr lang="en-US" sz="2400" b="1" dirty="0">
                <a:latin typeface="Arial" panose="020B0604020202020204" pitchFamily="34" charset="0"/>
                <a:cs typeface="Arial" panose="020B0604020202020204" pitchFamily="34" charset="0"/>
              </a:rPr>
              <a:t>Cai </a:t>
            </a:r>
            <a:r>
              <a:rPr lang="en-US" sz="2400" b="1"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Withdrawal</a:t>
            </a:r>
            <a:r>
              <a:rPr lang="en-US" sz="2400" dirty="0">
                <a:latin typeface="Arial" panose="020B0604020202020204" pitchFamily="34" charset="0"/>
                <a:cs typeface="Arial" panose="020B0604020202020204" pitchFamily="34" charset="0"/>
              </a:rPr>
              <a:t>) t</a:t>
            </a:r>
            <a:r>
              <a:rPr lang="vi-VN" sz="2400" dirty="0">
                <a:cs typeface="Arial" panose="020B0604020202020204" pitchFamily="34" charset="0"/>
              </a:rPr>
              <a:t>rạng thái phản ứng cấp tính của cơ thể khi cắt hoặc</a:t>
            </a:r>
            <a:r>
              <a:rPr lang="en-US" sz="2400" dirty="0">
                <a:cs typeface="Arial" panose="020B0604020202020204" pitchFamily="34" charset="0"/>
              </a:rPr>
              <a:t> </a:t>
            </a:r>
            <a:r>
              <a:rPr lang="vi-VN" sz="2400" dirty="0">
                <a:cs typeface="Arial" panose="020B0604020202020204" pitchFamily="34" charset="0"/>
              </a:rPr>
              <a:t>giảm đáng kể liều lượng chất gây nghiện mà người bệnh đang bị lệ thuộc về thể</a:t>
            </a:r>
            <a:r>
              <a:rPr lang="en-US" sz="2400" dirty="0">
                <a:cs typeface="Arial" panose="020B0604020202020204" pitchFamily="34" charset="0"/>
              </a:rPr>
              <a:t> </a:t>
            </a:r>
            <a:r>
              <a:rPr lang="vi-VN" sz="2400" dirty="0">
                <a:cs typeface="Arial" panose="020B0604020202020204" pitchFamily="34" charset="0"/>
              </a:rPr>
              <a:t>chất. Hội chứng cai đặc thù riêng cho từng chất gây nghiện.</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38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51046" y="1180701"/>
            <a:ext cx="11442032" cy="2514601"/>
          </a:xfrm>
        </p:spPr>
        <p:txBody>
          <a:bodyPr>
            <a:normAutofit/>
          </a:bodyPr>
          <a:lstStyle/>
          <a:p>
            <a:pPr>
              <a:lnSpc>
                <a:spcPct val="100000"/>
              </a:lnSpc>
            </a:pPr>
            <a:r>
              <a:rPr lang="en-US" sz="4400">
                <a:latin typeface="Arial" panose="020B0604020202020204" pitchFamily="34" charset="0"/>
                <a:cs typeface="Arial" panose="020B0604020202020204" pitchFamily="34" charset="0"/>
              </a:rPr>
              <a:t>Các RL liên quan đến chất </a:t>
            </a:r>
            <a:br>
              <a:rPr lang="en-US" sz="4400">
                <a:latin typeface="Arial" panose="020B0604020202020204" pitchFamily="34" charset="0"/>
                <a:cs typeface="Arial" panose="020B0604020202020204" pitchFamily="34" charset="0"/>
              </a:rPr>
            </a:br>
            <a:r>
              <a:rPr lang="en-US" sz="4400">
                <a:latin typeface="Arial" panose="020B0604020202020204" pitchFamily="34" charset="0"/>
                <a:cs typeface="Arial" panose="020B0604020202020204" pitchFamily="34" charset="0"/>
              </a:rPr>
              <a:t>(substance-related disorders):</a:t>
            </a:r>
            <a:br>
              <a:rPr lang="en-US" sz="4400">
                <a:latin typeface="Arial" panose="020B0604020202020204" pitchFamily="34" charset="0"/>
                <a:cs typeface="Arial" panose="020B0604020202020204" pitchFamily="34" charset="0"/>
              </a:rPr>
            </a:br>
            <a:r>
              <a:rPr lang="en-US" sz="4400">
                <a:solidFill>
                  <a:schemeClr val="tx1"/>
                </a:solidFill>
                <a:latin typeface="Arial" panose="020B0604020202020204" pitchFamily="34" charset="0"/>
                <a:cs typeface="Arial" panose="020B0604020202020204" pitchFamily="34" charset="0"/>
              </a:rPr>
              <a:t>Nhóm Caffeine</a:t>
            </a:r>
          </a:p>
        </p:txBody>
      </p:sp>
    </p:spTree>
    <p:extLst>
      <p:ext uri="{BB962C8B-B14F-4D97-AF65-F5344CB8AC3E}">
        <p14:creationId xmlns:p14="http://schemas.microsoft.com/office/powerpoint/2010/main" val="7734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Caffeine: </a:t>
            </a:r>
          </a:p>
          <a:p>
            <a:pPr algn="ctr"/>
            <a:r>
              <a:rPr lang="en-US" sz="3200" b="1">
                <a:solidFill>
                  <a:schemeClr val="bg1"/>
                </a:solidFill>
                <a:latin typeface="Arial" panose="020B0604020202020204" pitchFamily="34" charset="0"/>
                <a:cs typeface="Arial" panose="020B0604020202020204" pitchFamily="34" charset="0"/>
              </a:rPr>
              <a:t>Đặc điểm</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463984" y="1024520"/>
            <a:ext cx="10744464" cy="2308324"/>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The most popular psychoactive substance</a:t>
            </a:r>
            <a:r>
              <a:rPr lang="en-US" sz="2400">
                <a:latin typeface="Arial" panose="020B0604020202020204" pitchFamily="34" charset="0"/>
                <a:cs typeface="Arial" panose="020B0604020202020204" pitchFamily="34" charset="0"/>
              </a:rPr>
              <a:t>”</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Thời gian bán hủy: 2.5 – 4.5 giờ</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1/4 dân số chung + 1/2 BN Tâm thần:  &gt; 500mg caffeine/ngày</a:t>
            </a:r>
          </a:p>
          <a:p>
            <a:pPr algn="just">
              <a:lnSpc>
                <a:spcPct val="150000"/>
              </a:lnSpc>
              <a:buClr>
                <a:schemeClr val="accent2">
                  <a:lumMod val="75000"/>
                </a:schemeClr>
              </a:buClr>
            </a:pPr>
            <a:endParaRPr lang="vi-VN" sz="24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09495" y="6374953"/>
            <a:ext cx="9782505" cy="307777"/>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Taylor, D. M., Barnes, T. R., &amp; Young, A. H. (2018). The Maudsley prescribing guidelines in psychiatry. John Wiley &amp; Sons</a:t>
            </a:r>
          </a:p>
        </p:txBody>
      </p:sp>
      <p:pic>
        <p:nvPicPr>
          <p:cNvPr id="1026" name="Picture 2" descr="Image result for caffeine dr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661" y="2710437"/>
            <a:ext cx="4512678" cy="338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9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318740" y="1278242"/>
            <a:ext cx="11539585" cy="4774148"/>
          </a:xfrm>
          <a:prstGeom prst="rect">
            <a:avLst/>
          </a:prstGeom>
        </p:spPr>
      </p:pic>
      <p:sp>
        <p:nvSpPr>
          <p:cNvPr id="10" name="TextBox 9"/>
          <p:cNvSpPr txBox="1"/>
          <p:nvPr/>
        </p:nvSpPr>
        <p:spPr>
          <a:xfrm>
            <a:off x="2409495" y="6374953"/>
            <a:ext cx="9782505" cy="307777"/>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Taylor, D. M., Barnes, T. R., &amp; Young, A. H. (2018). The Maudsley prescribing guidelines in psychiatry. John Wiley &amp; Sons</a:t>
            </a:r>
          </a:p>
        </p:txBody>
      </p:sp>
      <p:sp>
        <p:nvSpPr>
          <p:cNvPr id="13" name="TextBox 12"/>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Caffeine: </a:t>
            </a:r>
          </a:p>
          <a:p>
            <a:pPr algn="ctr"/>
            <a:r>
              <a:rPr lang="en-US" sz="3200" b="1">
                <a:solidFill>
                  <a:schemeClr val="bg1"/>
                </a:solidFill>
                <a:latin typeface="Arial" panose="020B0604020202020204" pitchFamily="34" charset="0"/>
                <a:cs typeface="Arial" panose="020B0604020202020204" pitchFamily="34" charset="0"/>
              </a:rPr>
              <a:t>Đặc điểm</a:t>
            </a:r>
          </a:p>
        </p:txBody>
      </p:sp>
    </p:spTree>
    <p:extLst>
      <p:ext uri="{BB962C8B-B14F-4D97-AF65-F5344CB8AC3E}">
        <p14:creationId xmlns:p14="http://schemas.microsoft.com/office/powerpoint/2010/main" val="323924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614034" y="1145078"/>
            <a:ext cx="8924925" cy="5038912"/>
          </a:xfrm>
          <a:prstGeom prst="rect">
            <a:avLst/>
          </a:prstGeom>
        </p:spPr>
      </p:pic>
      <p:sp>
        <p:nvSpPr>
          <p:cNvPr id="10" name="TextBox 9"/>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Caffeine: </a:t>
            </a:r>
          </a:p>
          <a:p>
            <a:pPr algn="ctr"/>
            <a:r>
              <a:rPr lang="en-US" sz="3200" b="1">
                <a:solidFill>
                  <a:schemeClr val="bg1"/>
                </a:solidFill>
                <a:latin typeface="Arial" panose="020B0604020202020204" pitchFamily="34" charset="0"/>
                <a:cs typeface="Arial" panose="020B0604020202020204" pitchFamily="34" charset="0"/>
              </a:rPr>
              <a:t>Đặc điểm</a:t>
            </a:r>
          </a:p>
        </p:txBody>
      </p:sp>
      <p:sp>
        <p:nvSpPr>
          <p:cNvPr id="13" name="TextBox 12"/>
          <p:cNvSpPr txBox="1"/>
          <p:nvPr/>
        </p:nvSpPr>
        <p:spPr>
          <a:xfrm>
            <a:off x="2409495" y="6374953"/>
            <a:ext cx="9782505" cy="307777"/>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Taylor, D. M., Barnes, T. R., &amp; Young, A. H. (2018). The Maudsley prescribing guidelines in psychiatry. John Wiley &amp; Sons</a:t>
            </a:r>
          </a:p>
        </p:txBody>
      </p:sp>
    </p:spTree>
    <p:extLst>
      <p:ext uri="{BB962C8B-B14F-4D97-AF65-F5344CB8AC3E}">
        <p14:creationId xmlns:p14="http://schemas.microsoft.com/office/powerpoint/2010/main" val="87302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Caffeine: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239844"/>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Caffeine Intoxication</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Caffeine Withdrawal</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Caffeine-Induced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Caffeine-Related Disorder</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44581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Caffeine: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308324"/>
          </a:xfrm>
          <a:prstGeom prst="rect">
            <a:avLst/>
          </a:prstGeom>
          <a:noFill/>
        </p:spPr>
        <p:txBody>
          <a:bodyPr wrap="square" rtlCol="0">
            <a:spAutoFit/>
          </a:bodyPr>
          <a:lstStyle/>
          <a:p>
            <a:pPr algn="just">
              <a:lnSpc>
                <a:spcPct val="150000"/>
              </a:lnSpc>
              <a:buClr>
                <a:schemeClr val="accent2">
                  <a:lumMod val="75000"/>
                </a:schemeClr>
              </a:buClr>
            </a:pPr>
            <a:r>
              <a:rPr lang="en-US" sz="2400" b="1">
                <a:latin typeface="Arial" panose="020B0604020202020204" pitchFamily="34" charset="0"/>
                <a:cs typeface="Arial" panose="020B0604020202020204" pitchFamily="34" charset="0"/>
              </a:rPr>
              <a:t>Nhiễm độc/say caffeine (</a:t>
            </a:r>
            <a:r>
              <a:rPr lang="vi-VN" sz="2400" b="1">
                <a:latin typeface="Arial" panose="020B0604020202020204" pitchFamily="34" charset="0"/>
                <a:cs typeface="Arial" panose="020B0604020202020204" pitchFamily="34" charset="0"/>
              </a:rPr>
              <a:t>Caffeine Intoxication</a:t>
            </a:r>
            <a:r>
              <a:rPr lang="en-US" sz="2400" b="1">
                <a:latin typeface="Arial" panose="020B0604020202020204" pitchFamily="34" charset="0"/>
                <a:cs typeface="Arial" panose="020B0604020202020204" pitchFamily="34" charset="0"/>
              </a:rPr>
              <a:t>)</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Sử dụng caffeine gần đây (thường &gt;250mg)</a:t>
            </a:r>
          </a:p>
          <a:p>
            <a:pPr marL="342900"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Kèm theo ≥ 5/12 triệu chứng</a:t>
            </a:r>
          </a:p>
          <a:p>
            <a:pPr algn="just">
              <a:lnSpc>
                <a:spcPct val="150000"/>
              </a:lnSpc>
              <a:buClr>
                <a:schemeClr val="accent2">
                  <a:lumMod val="75000"/>
                </a:schemeClr>
              </a:buClr>
            </a:pPr>
            <a:endParaRPr lang="vi-VN" sz="24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pic>
        <p:nvPicPr>
          <p:cNvPr id="2" name="Picture 1"/>
          <p:cNvPicPr>
            <a:picLocks noChangeAspect="1"/>
          </p:cNvPicPr>
          <p:nvPr/>
        </p:nvPicPr>
        <p:blipFill>
          <a:blip r:embed="rId2"/>
          <a:stretch>
            <a:fillRect/>
          </a:stretch>
        </p:blipFill>
        <p:spPr>
          <a:xfrm>
            <a:off x="1758665" y="2831426"/>
            <a:ext cx="9137133" cy="3299180"/>
          </a:xfrm>
          <a:prstGeom prst="rect">
            <a:avLst/>
          </a:prstGeom>
        </p:spPr>
      </p:pic>
    </p:spTree>
    <p:extLst>
      <p:ext uri="{BB962C8B-B14F-4D97-AF65-F5344CB8AC3E}">
        <p14:creationId xmlns:p14="http://schemas.microsoft.com/office/powerpoint/2010/main" val="294345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Caffeine: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1200329"/>
          </a:xfrm>
          <a:prstGeom prst="rect">
            <a:avLst/>
          </a:prstGeom>
          <a:noFill/>
        </p:spPr>
        <p:txBody>
          <a:bodyPr wrap="square" rtlCol="0">
            <a:spAutoFit/>
          </a:bodyPr>
          <a:lstStyle/>
          <a:p>
            <a:pPr algn="just">
              <a:lnSpc>
                <a:spcPct val="150000"/>
              </a:lnSpc>
              <a:buClr>
                <a:schemeClr val="accent2">
                  <a:lumMod val="75000"/>
                </a:schemeClr>
              </a:buClr>
            </a:pPr>
            <a:r>
              <a:rPr lang="en-US" sz="2400" b="1">
                <a:latin typeface="Arial" panose="020B0604020202020204" pitchFamily="34" charset="0"/>
                <a:cs typeface="Arial" panose="020B0604020202020204" pitchFamily="34" charset="0"/>
              </a:rPr>
              <a:t>Cai caffeine (Caffeine Withdrawal)</a:t>
            </a:r>
          </a:p>
          <a:p>
            <a:pPr algn="just">
              <a:lnSpc>
                <a:spcPct val="150000"/>
              </a:lnSpc>
              <a:buClr>
                <a:schemeClr val="accent2">
                  <a:lumMod val="75000"/>
                </a:schemeClr>
              </a:buClr>
            </a:pPr>
            <a:endParaRPr lang="vi-VN" sz="24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pic>
        <p:nvPicPr>
          <p:cNvPr id="3" name="Picture 2"/>
          <p:cNvPicPr>
            <a:picLocks noChangeAspect="1"/>
          </p:cNvPicPr>
          <p:nvPr/>
        </p:nvPicPr>
        <p:blipFill>
          <a:blip r:embed="rId2"/>
          <a:stretch>
            <a:fillRect/>
          </a:stretch>
        </p:blipFill>
        <p:spPr>
          <a:xfrm>
            <a:off x="2098606" y="1655063"/>
            <a:ext cx="8324850" cy="4305300"/>
          </a:xfrm>
          <a:prstGeom prst="rect">
            <a:avLst/>
          </a:prstGeom>
        </p:spPr>
      </p:pic>
    </p:spTree>
    <p:extLst>
      <p:ext uri="{BB962C8B-B14F-4D97-AF65-F5344CB8AC3E}">
        <p14:creationId xmlns:p14="http://schemas.microsoft.com/office/powerpoint/2010/main" val="2948018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51046" y="1180701"/>
            <a:ext cx="11442032" cy="2514601"/>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a:solidFill>
                  <a:schemeClr val="accent1">
                    <a:lumMod val="75000"/>
                  </a:schemeClr>
                </a:solidFill>
                <a:latin typeface="+mj-lt"/>
                <a:ea typeface="+mj-ea"/>
                <a:cs typeface="+mj-cs"/>
              </a:defRPr>
            </a:lvl1pPr>
          </a:lstStyle>
          <a:p>
            <a:pPr>
              <a:lnSpc>
                <a:spcPct val="100000"/>
              </a:lnSpc>
            </a:pPr>
            <a:r>
              <a:rPr lang="en-US" sz="4400">
                <a:latin typeface="Arial" panose="020B0604020202020204" pitchFamily="34" charset="0"/>
                <a:cs typeface="Arial" panose="020B0604020202020204" pitchFamily="34" charset="0"/>
              </a:rPr>
              <a:t>Các RL liên quan đến chất </a:t>
            </a:r>
            <a:br>
              <a:rPr lang="en-US" sz="4400">
                <a:latin typeface="Arial" panose="020B0604020202020204" pitchFamily="34" charset="0"/>
                <a:cs typeface="Arial" panose="020B0604020202020204" pitchFamily="34" charset="0"/>
              </a:rPr>
            </a:br>
            <a:r>
              <a:rPr lang="en-US" sz="4400">
                <a:latin typeface="Arial" panose="020B0604020202020204" pitchFamily="34" charset="0"/>
                <a:cs typeface="Arial" panose="020B0604020202020204" pitchFamily="34" charset="0"/>
              </a:rPr>
              <a:t>(substance-related disorders):</a:t>
            </a:r>
            <a:br>
              <a:rPr lang="en-US" sz="4400">
                <a:latin typeface="Arial" panose="020B0604020202020204" pitchFamily="34" charset="0"/>
                <a:cs typeface="Arial" panose="020B0604020202020204" pitchFamily="34" charset="0"/>
              </a:rPr>
            </a:br>
            <a:r>
              <a:rPr lang="en-US" sz="4400">
                <a:solidFill>
                  <a:schemeClr val="tx1"/>
                </a:solidFill>
                <a:latin typeface="Arial" panose="020B0604020202020204" pitchFamily="34" charset="0"/>
                <a:cs typeface="Arial" panose="020B0604020202020204" pitchFamily="34" charset="0"/>
              </a:rPr>
              <a:t>Rượu</a:t>
            </a:r>
          </a:p>
        </p:txBody>
      </p:sp>
    </p:spTree>
    <p:extLst>
      <p:ext uri="{BB962C8B-B14F-4D97-AF65-F5344CB8AC3E}">
        <p14:creationId xmlns:p14="http://schemas.microsoft.com/office/powerpoint/2010/main" val="23873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793842"/>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Alcohol Use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Alcohol Intoxication</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Alcohol Withdrawal</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Alcohol-induced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Alcohol-Related Disorder</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100907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1345624" y="204919"/>
            <a:ext cx="91744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NỘI DỤNG TRÌNH BÀY</a:t>
            </a:r>
          </a:p>
        </p:txBody>
      </p:sp>
      <p:sp>
        <p:nvSpPr>
          <p:cNvPr id="9" name="TextBox 8"/>
          <p:cNvSpPr txBox="1"/>
          <p:nvPr/>
        </p:nvSpPr>
        <p:spPr>
          <a:xfrm>
            <a:off x="2889212" y="6097955"/>
            <a:ext cx="9174480"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473434" y="1090369"/>
            <a:ext cx="10744464" cy="5262979"/>
          </a:xfrm>
          <a:prstGeom prst="rect">
            <a:avLst/>
          </a:prstGeom>
          <a:noFill/>
        </p:spPr>
        <p:txBody>
          <a:bodyPr wrap="square" rtlCol="0">
            <a:spAutoFit/>
          </a:bodyPr>
          <a:lstStyle/>
          <a:p>
            <a:pPr marL="461957" lvl="0" indent="-461957" algn="just">
              <a:lnSpc>
                <a:spcPct val="150000"/>
              </a:lnSpc>
              <a:buClr>
                <a:srgbClr val="ED7D31">
                  <a:lumMod val="75000"/>
                </a:srgbClr>
              </a:buClr>
              <a:buFont typeface="+mj-lt"/>
              <a:buAutoNum type="arabicPeriod"/>
            </a:pPr>
            <a:r>
              <a:rPr kumimoji="0" lang="en-US"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Tổng quan</a:t>
            </a:r>
            <a:r>
              <a:rPr lang="en-US" sz="2800">
                <a:solidFill>
                  <a:prstClr val="black"/>
                </a:solidFill>
                <a:latin typeface="Arial" panose="020B0604020202020204" pitchFamily="34" charset="0"/>
                <a:cs typeface="Arial" panose="020B0604020202020204" pitchFamily="34" charset="0"/>
              </a:rPr>
              <a:t> các rối loạn liên quan đến chất (</a:t>
            </a:r>
            <a:r>
              <a:rPr lang="en-US" sz="2800" i="1">
                <a:solidFill>
                  <a:prstClr val="black"/>
                </a:solidFill>
                <a:latin typeface="Arial" panose="020B0604020202020204" pitchFamily="34" charset="0"/>
                <a:cs typeface="Arial" panose="020B0604020202020204" pitchFamily="34" charset="0"/>
              </a:rPr>
              <a:t>substance-related disorders</a:t>
            </a:r>
            <a:r>
              <a:rPr lang="en-US" sz="2800">
                <a:solidFill>
                  <a:prstClr val="black"/>
                </a:solidFill>
                <a:latin typeface="Arial" panose="020B0604020202020204" pitchFamily="34" charset="0"/>
                <a:cs typeface="Arial" panose="020B0604020202020204" pitchFamily="34" charset="0"/>
              </a:rPr>
              <a:t>)</a:t>
            </a:r>
            <a:endParaRPr kumimoji="0" lang="en-US"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a:p>
            <a:pPr marL="461957" lvl="0" indent="-461957" algn="just">
              <a:lnSpc>
                <a:spcPct val="150000"/>
              </a:lnSpc>
              <a:buClr>
                <a:srgbClr val="ED7D31">
                  <a:lumMod val="75000"/>
                </a:srgbClr>
              </a:buClr>
              <a:buFont typeface="+mj-lt"/>
              <a:buAutoNum type="arabicPeriod"/>
            </a:pPr>
            <a:r>
              <a:rPr kumimoji="0" lang="en-US"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Rối loạn sử</a:t>
            </a:r>
            <a:r>
              <a:rPr lang="en-US" sz="2800">
                <a:solidFill>
                  <a:prstClr val="black"/>
                </a:solidFill>
                <a:latin typeface="Arial" panose="020B0604020202020204" pitchFamily="34" charset="0"/>
                <a:cs typeface="Arial" panose="020B0604020202020204" pitchFamily="34" charset="0"/>
              </a:rPr>
              <a:t> dụng chất (</a:t>
            </a:r>
            <a:r>
              <a:rPr lang="en-US" sz="2800" i="1">
                <a:solidFill>
                  <a:prstClr val="black"/>
                </a:solidFill>
                <a:latin typeface="Arial" panose="020B0604020202020204" pitchFamily="34" charset="0"/>
                <a:cs typeface="Arial" panose="020B0604020202020204" pitchFamily="34" charset="0"/>
              </a:rPr>
              <a:t>substance use disorders</a:t>
            </a:r>
            <a:r>
              <a:rPr lang="en-US" sz="2800">
                <a:solidFill>
                  <a:prstClr val="black"/>
                </a:solidFill>
                <a:latin typeface="Arial" panose="020B0604020202020204" pitchFamily="34" charset="0"/>
                <a:cs typeface="Arial" panose="020B0604020202020204" pitchFamily="34" charset="0"/>
              </a:rPr>
              <a:t>)</a:t>
            </a:r>
          </a:p>
          <a:p>
            <a:pPr marL="461957" lvl="0" indent="-461957" algn="just">
              <a:lnSpc>
                <a:spcPct val="150000"/>
              </a:lnSpc>
              <a:buClr>
                <a:srgbClr val="ED7D31">
                  <a:lumMod val="75000"/>
                </a:srgbClr>
              </a:buClr>
              <a:buFont typeface="+mj-lt"/>
              <a:buAutoNum type="arabicPeriod"/>
            </a:pPr>
            <a:r>
              <a:rPr lang="en-US" sz="2800">
                <a:solidFill>
                  <a:prstClr val="black"/>
                </a:solidFill>
                <a:latin typeface="Arial" panose="020B0604020202020204" pitchFamily="34" charset="0"/>
                <a:cs typeface="Arial" panose="020B0604020202020204" pitchFamily="34" charset="0"/>
              </a:rPr>
              <a:t>Các rối loạn do chất gây ra (</a:t>
            </a:r>
            <a:r>
              <a:rPr lang="en-US" sz="2800" i="1">
                <a:solidFill>
                  <a:prstClr val="black"/>
                </a:solidFill>
                <a:latin typeface="Arial" panose="020B0604020202020204" pitchFamily="34" charset="0"/>
                <a:cs typeface="Arial" panose="020B0604020202020204" pitchFamily="34" charset="0"/>
              </a:rPr>
              <a:t>substance-induced disorders</a:t>
            </a:r>
            <a:r>
              <a:rPr lang="en-US" sz="2800">
                <a:solidFill>
                  <a:prstClr val="black"/>
                </a:solidFill>
                <a:latin typeface="Arial" panose="020B0604020202020204" pitchFamily="34" charset="0"/>
                <a:cs typeface="Arial" panose="020B0604020202020204" pitchFamily="34" charset="0"/>
              </a:rPr>
              <a:t>)</a:t>
            </a:r>
          </a:p>
          <a:p>
            <a:pPr marL="461957" lvl="0" indent="-461957" algn="just">
              <a:lnSpc>
                <a:spcPct val="150000"/>
              </a:lnSpc>
              <a:buClr>
                <a:srgbClr val="ED7D31">
                  <a:lumMod val="75000"/>
                </a:srgbClr>
              </a:buClr>
              <a:buFont typeface="+mj-lt"/>
              <a:buAutoNum type="arabicPeriod"/>
            </a:pPr>
            <a:r>
              <a:rPr lang="en-US" sz="2800">
                <a:solidFill>
                  <a:prstClr val="black"/>
                </a:solidFill>
                <a:latin typeface="Arial" panose="020B0604020202020204" pitchFamily="34" charset="0"/>
                <a:cs typeface="Arial" panose="020B0604020202020204" pitchFamily="34" charset="0"/>
              </a:rPr>
              <a:t>Các rối loạn liên quan đến chất: 10 nhóm</a:t>
            </a:r>
          </a:p>
          <a:p>
            <a:pPr marL="461957" lvl="0" indent="-461957" algn="just">
              <a:lnSpc>
                <a:spcPct val="150000"/>
              </a:lnSpc>
              <a:buClr>
                <a:srgbClr val="ED7D31">
                  <a:lumMod val="75000"/>
                </a:srgbClr>
              </a:buClr>
              <a:buFont typeface="+mj-lt"/>
              <a:buAutoNum type="arabicPeriod"/>
            </a:pPr>
            <a:r>
              <a:rPr kumimoji="0" lang="en-US"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Tiếp</a:t>
            </a:r>
            <a:r>
              <a:rPr kumimoji="0" lang="en-US" sz="2800" b="0" i="0" u="none" strike="noStrike" kern="1200" cap="none" spc="0" normalizeH="0" noProof="0">
                <a:ln>
                  <a:noFill/>
                </a:ln>
                <a:solidFill>
                  <a:prstClr val="black"/>
                </a:solidFill>
                <a:effectLst/>
                <a:uLnTx/>
                <a:uFillTx/>
                <a:latin typeface="Arial" panose="020B0604020202020204" pitchFamily="34" charset="0"/>
                <a:cs typeface="Arial" panose="020B0604020202020204" pitchFamily="34" charset="0"/>
              </a:rPr>
              <a:t> cận chẩn đoán và điều trị một số nhóm chất cơ bản</a:t>
            </a:r>
            <a:endParaRPr kumimoji="0" lang="en-US"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a:p>
            <a:pPr marL="461957" marR="0" lvl="0" indent="-461957" algn="just" defTabSz="914400" rtl="0" eaLnBrk="1" fontAlgn="auto" latinLnBrk="0" hangingPunct="1">
              <a:lnSpc>
                <a:spcPct val="150000"/>
              </a:lnSpc>
              <a:spcBef>
                <a:spcPts val="0"/>
              </a:spcBef>
              <a:spcAft>
                <a:spcPts val="0"/>
              </a:spcAft>
              <a:buClr>
                <a:srgbClr val="ED7D31">
                  <a:lumMod val="75000"/>
                </a:srgbClr>
              </a:buClr>
              <a:buSzTx/>
              <a:buFont typeface="+mj-lt"/>
              <a:buAutoNum type="arabicPeriod"/>
              <a:tabLst/>
              <a:defRPr/>
            </a:pPr>
            <a:endParaRPr kumimoji="0" lang="en-US"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a:p>
            <a:pPr marR="0" lvl="0" algn="l" defTabSz="914400" rtl="0" eaLnBrk="1" fontAlgn="auto" latinLnBrk="0" hangingPunct="1">
              <a:lnSpc>
                <a:spcPct val="150000"/>
              </a:lnSpc>
              <a:spcBef>
                <a:spcPts val="0"/>
              </a:spcBef>
              <a:spcAft>
                <a:spcPts val="0"/>
              </a:spcAft>
              <a:buClr>
                <a:srgbClr val="ED7D31">
                  <a:lumMod val="75000"/>
                </a:srgbClr>
              </a:buClr>
              <a:buSzTx/>
              <a:tabLst/>
              <a:defRPr/>
            </a:pPr>
            <a:endParaRPr kumimoji="0" lang="vi-VN"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210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632311"/>
          </a:xfrm>
          <a:prstGeom prst="rect">
            <a:avLst/>
          </a:prstGeom>
          <a:noFill/>
        </p:spPr>
        <p:txBody>
          <a:bodyPr wrap="square" rtlCol="0">
            <a:spAutoFit/>
          </a:bodyPr>
          <a:lstStyle/>
          <a:p>
            <a:pPr algn="just">
              <a:lnSpc>
                <a:spcPct val="150000"/>
              </a:lnSpc>
              <a:buClr>
                <a:schemeClr val="accent2">
                  <a:lumMod val="75000"/>
                </a:schemeClr>
              </a:buClr>
            </a:pPr>
            <a:r>
              <a:rPr lang="en-US" sz="2400" b="1">
                <a:latin typeface="Arial" panose="020B0604020202020204" pitchFamily="34" charset="0"/>
                <a:cs typeface="Arial" panose="020B0604020202020204" pitchFamily="34" charset="0"/>
              </a:rPr>
              <a:t>Rối loạn sử dụng rượu (</a:t>
            </a:r>
            <a:r>
              <a:rPr lang="vi-VN" sz="2400" b="1">
                <a:latin typeface="Arial" panose="020B0604020202020204" pitchFamily="34" charset="0"/>
                <a:cs typeface="Arial" panose="020B0604020202020204" pitchFamily="34" charset="0"/>
              </a:rPr>
              <a:t>Alcohol Use Disorder</a:t>
            </a:r>
            <a:r>
              <a:rPr lang="en-US" sz="2400" b="1">
                <a:latin typeface="Arial" panose="020B0604020202020204" pitchFamily="34" charset="0"/>
                <a:cs typeface="Arial" panose="020B0604020202020204" pitchFamily="34" charset="0"/>
              </a:rPr>
              <a:t>)</a:t>
            </a:r>
          </a:p>
          <a:p>
            <a:pPr algn="just">
              <a:lnSpc>
                <a:spcPct val="150000"/>
              </a:lnSpc>
              <a:buClr>
                <a:schemeClr val="accent2">
                  <a:lumMod val="75000"/>
                </a:schemeClr>
              </a:buClr>
            </a:pPr>
            <a:r>
              <a:rPr lang="en-US" sz="2200">
                <a:latin typeface="Arial" panose="020B0604020202020204" pitchFamily="34" charset="0"/>
                <a:cs typeface="Arial" panose="020B0604020202020204" pitchFamily="34" charset="0"/>
              </a:rPr>
              <a:t>A. A problematic pattern of alcohol use leading to clinically significant impairment or distress, as manifested by at least two of the following, occurring within a 12-month period:</a:t>
            </a:r>
          </a:p>
          <a:p>
            <a:pPr lvl="1" algn="just">
              <a:lnSpc>
                <a:spcPct val="150000"/>
              </a:lnSpc>
              <a:buClr>
                <a:schemeClr val="accent2">
                  <a:lumMod val="75000"/>
                </a:schemeClr>
              </a:buClr>
            </a:pPr>
            <a:r>
              <a:rPr lang="en-US" sz="2100">
                <a:latin typeface="Arial" panose="020B0604020202020204" pitchFamily="34" charset="0"/>
                <a:cs typeface="Arial" panose="020B0604020202020204" pitchFamily="34" charset="0"/>
              </a:rPr>
              <a:t>1. Alcohol is often taken in larger amounts or over a longer period than was intended.</a:t>
            </a:r>
          </a:p>
          <a:p>
            <a:pPr lvl="1" algn="just">
              <a:lnSpc>
                <a:spcPct val="150000"/>
              </a:lnSpc>
              <a:buClr>
                <a:schemeClr val="accent2">
                  <a:lumMod val="75000"/>
                </a:schemeClr>
              </a:buClr>
            </a:pPr>
            <a:r>
              <a:rPr lang="en-US" sz="2100">
                <a:latin typeface="Arial" panose="020B0604020202020204" pitchFamily="34" charset="0"/>
                <a:cs typeface="Arial" panose="020B0604020202020204" pitchFamily="34" charset="0"/>
              </a:rPr>
              <a:t>2. There is a persistent desire or unsuccessful efforts to cut down or control alcohol use.</a:t>
            </a:r>
          </a:p>
          <a:p>
            <a:pPr lvl="1" algn="just">
              <a:lnSpc>
                <a:spcPct val="150000"/>
              </a:lnSpc>
              <a:buClr>
                <a:schemeClr val="accent2">
                  <a:lumMod val="75000"/>
                </a:schemeClr>
              </a:buClr>
            </a:pPr>
            <a:r>
              <a:rPr lang="en-US" sz="2100">
                <a:latin typeface="Arial" panose="020B0604020202020204" pitchFamily="34" charset="0"/>
                <a:cs typeface="Arial" panose="020B0604020202020204" pitchFamily="34" charset="0"/>
              </a:rPr>
              <a:t>3. A great deal of time is spent in activities necessary to obtain alcohol, use alcohol, or recover from its effects.</a:t>
            </a:r>
          </a:p>
          <a:p>
            <a:pPr lvl="1" algn="just">
              <a:lnSpc>
                <a:spcPct val="150000"/>
              </a:lnSpc>
              <a:buClr>
                <a:schemeClr val="accent2">
                  <a:lumMod val="75000"/>
                </a:schemeClr>
              </a:buClr>
            </a:pPr>
            <a:r>
              <a:rPr lang="en-US" sz="2100">
                <a:latin typeface="Arial" panose="020B0604020202020204" pitchFamily="34" charset="0"/>
                <a:cs typeface="Arial" panose="020B0604020202020204" pitchFamily="34" charset="0"/>
              </a:rPr>
              <a:t>4. Craving, or a strong desire or urge to use alcohol.</a:t>
            </a:r>
          </a:p>
          <a:p>
            <a:pPr algn="just">
              <a:lnSpc>
                <a:spcPct val="150000"/>
              </a:lnSpc>
              <a:buClr>
                <a:schemeClr val="accent2">
                  <a:lumMod val="75000"/>
                </a:schemeClr>
              </a:buClr>
            </a:pPr>
            <a:endParaRPr lang="vi-VN" sz="24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1685446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347840"/>
          </a:xfrm>
          <a:prstGeom prst="rect">
            <a:avLst/>
          </a:prstGeom>
          <a:noFill/>
        </p:spPr>
        <p:txBody>
          <a:bodyPr wrap="square" rtlCol="0">
            <a:spAutoFit/>
          </a:bodyPr>
          <a:lstStyle/>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5. Recurrent alcohol use resulting in a failure to fulfill major role obligations at work, school, or home.</a:t>
            </a:r>
          </a:p>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6. Continued alcohol use despite having persistent or recurrent social or interpersonal problems caused or exacerbated by the effects of alcohol.</a:t>
            </a:r>
          </a:p>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7. Important social, occupational, or recreational activities are given up or reduced because of alcohol use.</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17227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862322"/>
          </a:xfrm>
          <a:prstGeom prst="rect">
            <a:avLst/>
          </a:prstGeom>
          <a:noFill/>
        </p:spPr>
        <p:txBody>
          <a:bodyPr wrap="square" rtlCol="0">
            <a:spAutoFit/>
          </a:bodyPr>
          <a:lstStyle/>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8.  Recurrent alcohol use in situations in which it is physically hazardous.</a:t>
            </a:r>
          </a:p>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9. Alcohol use is continued despite knowledge of having a persistent or recurrent physical or psychological problem that is likely to have been caused or exacerbated by alcohol.</a:t>
            </a:r>
          </a:p>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or avoid withdrawal symptoms.</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2399566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785652"/>
          </a:xfrm>
          <a:prstGeom prst="rect">
            <a:avLst/>
          </a:prstGeom>
          <a:noFill/>
        </p:spPr>
        <p:txBody>
          <a:bodyPr wrap="square" rtlCol="0">
            <a:spAutoFit/>
          </a:bodyPr>
          <a:lstStyle/>
          <a:p>
            <a:pPr algn="just">
              <a:lnSpc>
                <a:spcPct val="150000"/>
              </a:lnSpc>
              <a:buClr>
                <a:schemeClr val="accent2">
                  <a:lumMod val="75000"/>
                </a:schemeClr>
              </a:buClr>
            </a:pPr>
            <a:r>
              <a:rPr lang="en-US" sz="2000">
                <a:latin typeface="Arial" panose="020B0604020202020204" pitchFamily="34" charset="0"/>
                <a:cs typeface="Arial" panose="020B0604020202020204" pitchFamily="34" charset="0"/>
              </a:rPr>
              <a:t>10. </a:t>
            </a:r>
            <a:r>
              <a:rPr lang="en-US" sz="2000" b="1">
                <a:latin typeface="Arial" panose="020B0604020202020204" pitchFamily="34" charset="0"/>
                <a:cs typeface="Arial" panose="020B0604020202020204" pitchFamily="34" charset="0"/>
              </a:rPr>
              <a:t>Tolerance</a:t>
            </a:r>
            <a:r>
              <a:rPr lang="en-US" sz="2000">
                <a:latin typeface="Arial" panose="020B0604020202020204" pitchFamily="34" charset="0"/>
                <a:cs typeface="Arial" panose="020B0604020202020204" pitchFamily="34" charset="0"/>
              </a:rPr>
              <a:t>, as defined by either of the following:</a:t>
            </a:r>
          </a:p>
          <a:p>
            <a:pPr lvl="1" algn="just">
              <a:lnSpc>
                <a:spcPct val="150000"/>
              </a:lnSpc>
              <a:buClr>
                <a:schemeClr val="accent2">
                  <a:lumMod val="75000"/>
                </a:schemeClr>
              </a:buClr>
            </a:pPr>
            <a:r>
              <a:rPr lang="en-US" sz="2000">
                <a:latin typeface="Arial" panose="020B0604020202020204" pitchFamily="34" charset="0"/>
                <a:cs typeface="Arial" panose="020B0604020202020204" pitchFamily="34" charset="0"/>
              </a:rPr>
              <a:t>a. A need for markedly increased amounts of alcohol to achieve intoxication or desired effect.</a:t>
            </a:r>
          </a:p>
          <a:p>
            <a:pPr lvl="1" algn="just">
              <a:lnSpc>
                <a:spcPct val="150000"/>
              </a:lnSpc>
              <a:buClr>
                <a:schemeClr val="accent2">
                  <a:lumMod val="75000"/>
                </a:schemeClr>
              </a:buClr>
            </a:pPr>
            <a:r>
              <a:rPr lang="en-US" sz="2000">
                <a:latin typeface="Arial" panose="020B0604020202020204" pitchFamily="34" charset="0"/>
                <a:cs typeface="Arial" panose="020B0604020202020204" pitchFamily="34" charset="0"/>
              </a:rPr>
              <a:t>b. A markedly diminished effect with continued use of the same amount of alcohol.</a:t>
            </a:r>
          </a:p>
          <a:p>
            <a:pPr algn="just">
              <a:lnSpc>
                <a:spcPct val="150000"/>
              </a:lnSpc>
              <a:buClr>
                <a:schemeClr val="accent2">
                  <a:lumMod val="75000"/>
                </a:schemeClr>
              </a:buClr>
            </a:pPr>
            <a:r>
              <a:rPr lang="en-US" sz="2000">
                <a:latin typeface="Arial" panose="020B0604020202020204" pitchFamily="34" charset="0"/>
                <a:cs typeface="Arial" panose="020B0604020202020204" pitchFamily="34" charset="0"/>
              </a:rPr>
              <a:t>11. </a:t>
            </a:r>
            <a:r>
              <a:rPr lang="en-US" sz="2000" b="1">
                <a:latin typeface="Arial" panose="020B0604020202020204" pitchFamily="34" charset="0"/>
                <a:cs typeface="Arial" panose="020B0604020202020204" pitchFamily="34" charset="0"/>
              </a:rPr>
              <a:t>Withdrawal</a:t>
            </a:r>
            <a:r>
              <a:rPr lang="en-US" sz="2000">
                <a:latin typeface="Arial" panose="020B0604020202020204" pitchFamily="34" charset="0"/>
                <a:cs typeface="Arial" panose="020B0604020202020204" pitchFamily="34" charset="0"/>
              </a:rPr>
              <a:t>, as manifested by either of the following:</a:t>
            </a:r>
          </a:p>
          <a:p>
            <a:pPr lvl="1" algn="just">
              <a:lnSpc>
                <a:spcPct val="150000"/>
              </a:lnSpc>
              <a:buClr>
                <a:schemeClr val="accent2">
                  <a:lumMod val="75000"/>
                </a:schemeClr>
              </a:buClr>
            </a:pPr>
            <a:r>
              <a:rPr lang="en-US" sz="2000">
                <a:latin typeface="Arial" panose="020B0604020202020204" pitchFamily="34" charset="0"/>
                <a:cs typeface="Arial" panose="020B0604020202020204" pitchFamily="34" charset="0"/>
              </a:rPr>
              <a:t>a. The characteristic withdrawal syndrome for alcohol.</a:t>
            </a:r>
          </a:p>
          <a:p>
            <a:pPr lvl="1" algn="just">
              <a:lnSpc>
                <a:spcPct val="150000"/>
              </a:lnSpc>
              <a:buClr>
                <a:schemeClr val="accent2">
                  <a:lumMod val="75000"/>
                </a:schemeClr>
              </a:buClr>
            </a:pPr>
            <a:r>
              <a:rPr lang="en-US" sz="2000">
                <a:latin typeface="Arial" panose="020B0604020202020204" pitchFamily="34" charset="0"/>
                <a:cs typeface="Arial" panose="020B0604020202020204" pitchFamily="34" charset="0"/>
              </a:rPr>
              <a:t>b. Alcohol (or a closely related substance, such as a benzodiazepine) is taken to relieve or avoid withdrawal symptoms.</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2417499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608363" y="1111148"/>
            <a:ext cx="10744464" cy="646331"/>
          </a:xfrm>
          <a:prstGeom prst="rect">
            <a:avLst/>
          </a:prstGeom>
          <a:noFill/>
        </p:spPr>
        <p:txBody>
          <a:bodyPr wrap="square" rtlCol="0">
            <a:spAutoFit/>
          </a:bodyPr>
          <a:lstStyle/>
          <a:p>
            <a:pPr algn="just">
              <a:lnSpc>
                <a:spcPct val="150000"/>
              </a:lnSpc>
              <a:buClr>
                <a:schemeClr val="accent2">
                  <a:lumMod val="75000"/>
                </a:schemeClr>
              </a:buClr>
            </a:pPr>
            <a:r>
              <a:rPr lang="en-US" sz="2400" b="1">
                <a:latin typeface="Arial" panose="020B0604020202020204" pitchFamily="34" charset="0"/>
                <a:cs typeface="Arial" panose="020B0604020202020204" pitchFamily="34" charset="0"/>
              </a:rPr>
              <a:t>Nhiễm độc/say rượu (Alcohol Intoxication)</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pic>
        <p:nvPicPr>
          <p:cNvPr id="3" name="Picture 2"/>
          <p:cNvPicPr>
            <a:picLocks noChangeAspect="1"/>
          </p:cNvPicPr>
          <p:nvPr/>
        </p:nvPicPr>
        <p:blipFill>
          <a:blip r:embed="rId2"/>
          <a:stretch>
            <a:fillRect/>
          </a:stretch>
        </p:blipFill>
        <p:spPr>
          <a:xfrm>
            <a:off x="1682113" y="1621929"/>
            <a:ext cx="9174480" cy="4571512"/>
          </a:xfrm>
          <a:prstGeom prst="rect">
            <a:avLst/>
          </a:prstGeom>
        </p:spPr>
      </p:pic>
    </p:spTree>
    <p:extLst>
      <p:ext uri="{BB962C8B-B14F-4D97-AF65-F5344CB8AC3E}">
        <p14:creationId xmlns:p14="http://schemas.microsoft.com/office/powerpoint/2010/main" val="390082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646331"/>
          </a:xfrm>
          <a:prstGeom prst="rect">
            <a:avLst/>
          </a:prstGeom>
          <a:noFill/>
        </p:spPr>
        <p:txBody>
          <a:bodyPr wrap="square" rtlCol="0">
            <a:spAutoFit/>
          </a:bodyPr>
          <a:lstStyle/>
          <a:p>
            <a:pPr algn="just">
              <a:lnSpc>
                <a:spcPct val="150000"/>
              </a:lnSpc>
              <a:buClr>
                <a:schemeClr val="accent2">
                  <a:lumMod val="75000"/>
                </a:schemeClr>
              </a:buClr>
            </a:pPr>
            <a:r>
              <a:rPr lang="en-US" sz="2400" b="1">
                <a:latin typeface="Arial" panose="020B0604020202020204" pitchFamily="34" charset="0"/>
                <a:cs typeface="Arial" panose="020B0604020202020204" pitchFamily="34" charset="0"/>
              </a:rPr>
              <a:t>Cai rượu (Alcohol Withdrawal)</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pic>
        <p:nvPicPr>
          <p:cNvPr id="2" name="Picture 1"/>
          <p:cNvPicPr>
            <a:picLocks noChangeAspect="1"/>
          </p:cNvPicPr>
          <p:nvPr/>
        </p:nvPicPr>
        <p:blipFill>
          <a:blip r:embed="rId2"/>
          <a:stretch>
            <a:fillRect/>
          </a:stretch>
        </p:blipFill>
        <p:spPr>
          <a:xfrm>
            <a:off x="703295" y="1688998"/>
            <a:ext cx="11200143" cy="4182413"/>
          </a:xfrm>
          <a:prstGeom prst="rect">
            <a:avLst/>
          </a:prstGeom>
        </p:spPr>
      </p:pic>
    </p:spTree>
    <p:extLst>
      <p:ext uri="{BB962C8B-B14F-4D97-AF65-F5344CB8AC3E}">
        <p14:creationId xmlns:p14="http://schemas.microsoft.com/office/powerpoint/2010/main" val="965256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200329"/>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600" b="1">
                <a:solidFill>
                  <a:schemeClr val="bg1"/>
                </a:solidFill>
                <a:latin typeface="Arial" panose="020B0604020202020204" pitchFamily="34" charset="0"/>
                <a:cs typeface="Arial" panose="020B0604020202020204" pitchFamily="34" charset="0"/>
              </a:rPr>
              <a:t>Đặc điểm</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324240600"/>
              </p:ext>
            </p:extLst>
          </p:nvPr>
        </p:nvGraphicFramePr>
        <p:xfrm>
          <a:off x="1780673" y="5083059"/>
          <a:ext cx="3396748" cy="839628"/>
        </p:xfrm>
        <a:graphic>
          <a:graphicData uri="http://schemas.openxmlformats.org/drawingml/2006/table">
            <a:tbl>
              <a:tblPr firstRow="1" bandRow="1">
                <a:tableStyleId>{3B4B98B0-60AC-42C2-AFA5-B58CD77FA1E5}</a:tableStyleId>
              </a:tblPr>
              <a:tblGrid>
                <a:gridCol w="1698374">
                  <a:extLst>
                    <a:ext uri="{9D8B030D-6E8A-4147-A177-3AD203B41FA5}">
                      <a16:colId xmlns:a16="http://schemas.microsoft.com/office/drawing/2014/main" val="4209384916"/>
                    </a:ext>
                  </a:extLst>
                </a:gridCol>
                <a:gridCol w="1698374">
                  <a:extLst>
                    <a:ext uri="{9D8B030D-6E8A-4147-A177-3AD203B41FA5}">
                      <a16:colId xmlns:a16="http://schemas.microsoft.com/office/drawing/2014/main" val="4178101871"/>
                    </a:ext>
                  </a:extLst>
                </a:gridCol>
              </a:tblGrid>
              <a:tr h="839628">
                <a:tc>
                  <a:txBody>
                    <a:bodyPr/>
                    <a:lstStyle/>
                    <a:p>
                      <a:pPr algn="ctr"/>
                      <a:r>
                        <a:rPr lang="en-US" sz="2400">
                          <a:latin typeface="Arial" panose="020B0604020202020204" pitchFamily="34" charset="0"/>
                          <a:cs typeface="Arial" panose="020B0604020202020204" pitchFamily="34" charset="0"/>
                        </a:rPr>
                        <a:t>1000ml</a:t>
                      </a:r>
                    </a:p>
                  </a:txBody>
                  <a:tcPr anchor="ctr"/>
                </a:tc>
                <a:tc>
                  <a:txBody>
                    <a:bodyPr/>
                    <a:lstStyle/>
                    <a:p>
                      <a:pPr algn="ctr"/>
                      <a:r>
                        <a:rPr lang="en-US" sz="2400">
                          <a:latin typeface="Arial" panose="020B0604020202020204" pitchFamily="34" charset="0"/>
                          <a:cs typeface="Arial" panose="020B0604020202020204" pitchFamily="34" charset="0"/>
                        </a:rPr>
                        <a:t>40.0%</a:t>
                      </a:r>
                    </a:p>
                  </a:txBody>
                  <a:tcPr anchor="ctr"/>
                </a:tc>
                <a:extLst>
                  <a:ext uri="{0D108BD9-81ED-4DB2-BD59-A6C34878D82A}">
                    <a16:rowId xmlns:a16="http://schemas.microsoft.com/office/drawing/2014/main" val="411461178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11689582"/>
              </p:ext>
            </p:extLst>
          </p:nvPr>
        </p:nvGraphicFramePr>
        <p:xfrm>
          <a:off x="7401725" y="5034264"/>
          <a:ext cx="3396748" cy="839628"/>
        </p:xfrm>
        <a:graphic>
          <a:graphicData uri="http://schemas.openxmlformats.org/drawingml/2006/table">
            <a:tbl>
              <a:tblPr firstRow="1" bandRow="1">
                <a:tableStyleId>{3B4B98B0-60AC-42C2-AFA5-B58CD77FA1E5}</a:tableStyleId>
              </a:tblPr>
              <a:tblGrid>
                <a:gridCol w="1698374">
                  <a:extLst>
                    <a:ext uri="{9D8B030D-6E8A-4147-A177-3AD203B41FA5}">
                      <a16:colId xmlns:a16="http://schemas.microsoft.com/office/drawing/2014/main" val="4209384916"/>
                    </a:ext>
                  </a:extLst>
                </a:gridCol>
                <a:gridCol w="1698374">
                  <a:extLst>
                    <a:ext uri="{9D8B030D-6E8A-4147-A177-3AD203B41FA5}">
                      <a16:colId xmlns:a16="http://schemas.microsoft.com/office/drawing/2014/main" val="4178101871"/>
                    </a:ext>
                  </a:extLst>
                </a:gridCol>
              </a:tblGrid>
              <a:tr h="839628">
                <a:tc>
                  <a:txBody>
                    <a:bodyPr/>
                    <a:lstStyle/>
                    <a:p>
                      <a:pPr algn="ctr"/>
                      <a:r>
                        <a:rPr lang="en-US" sz="2400">
                          <a:latin typeface="Arial" panose="020B0604020202020204" pitchFamily="34" charset="0"/>
                          <a:cs typeface="Arial" panose="020B0604020202020204" pitchFamily="34" charset="0"/>
                        </a:rPr>
                        <a:t>500ml</a:t>
                      </a:r>
                    </a:p>
                  </a:txBody>
                  <a:tcPr anchor="ctr"/>
                </a:tc>
                <a:tc>
                  <a:txBody>
                    <a:bodyPr/>
                    <a:lstStyle/>
                    <a:p>
                      <a:pPr algn="ctr"/>
                      <a:r>
                        <a:rPr lang="en-US" sz="2400">
                          <a:latin typeface="Arial" panose="020B0604020202020204" pitchFamily="34" charset="0"/>
                          <a:cs typeface="Arial" panose="020B0604020202020204" pitchFamily="34" charset="0"/>
                        </a:rPr>
                        <a:t>60.0%</a:t>
                      </a:r>
                    </a:p>
                  </a:txBody>
                  <a:tcPr anchor="ctr"/>
                </a:tc>
                <a:extLst>
                  <a:ext uri="{0D108BD9-81ED-4DB2-BD59-A6C34878D82A}">
                    <a16:rowId xmlns:a16="http://schemas.microsoft.com/office/drawing/2014/main" val="4114611787"/>
                  </a:ext>
                </a:extLst>
              </a:tr>
            </a:tbl>
          </a:graphicData>
        </a:graphic>
      </p:graphicFrame>
      <p:pic>
        <p:nvPicPr>
          <p:cNvPr id="2050" name="Picture 2" descr="Image result for rượu vod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82" y="1268189"/>
            <a:ext cx="2776726" cy="37023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ượu việt n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932" y="1311930"/>
            <a:ext cx="3722334" cy="372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024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2400" b="1">
                <a:solidFill>
                  <a:schemeClr val="bg1"/>
                </a:solidFill>
                <a:latin typeface="Arial" panose="020B0604020202020204" pitchFamily="34" charset="0"/>
                <a:cs typeface="Arial" panose="020B0604020202020204" pitchFamily="34" charset="0"/>
              </a:rPr>
              <a:t>Biến chứng tâm thần kinh (Neuropsychiatric complications)</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970318"/>
          </a:xfrm>
          <a:prstGeom prst="rect">
            <a:avLst/>
          </a:prstGeom>
          <a:noFill/>
        </p:spPr>
        <p:txBody>
          <a:bodyPr wrap="square" rtlCol="0">
            <a:spAutoFit/>
          </a:bodyPr>
          <a:lstStyle/>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Bệnh não Wernicke</a:t>
            </a:r>
            <a:r>
              <a:rPr lang="en-US" sz="2400">
                <a:latin typeface="Arial" panose="020B0604020202020204" pitchFamily="34" charset="0"/>
                <a:cs typeface="Arial" panose="020B0604020202020204" pitchFamily="34" charset="0"/>
              </a:rPr>
              <a:t>: rối loạn cấp tính do thiếu thiamine, biểu hiện bởi sảng (delirium), rung giật nhãn cầu (nystagmus), tê liệt các cơ mắt (ophthalmoplegia), hạ thân nhiệt (hypothermia) và thất điều (ataxia). Cần điều trị cấp và có thể diễn tiến thành hội chứng Korsakoﬀ.</a:t>
            </a:r>
          </a:p>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Hội chứng Korsakoﬀ</a:t>
            </a:r>
            <a:r>
              <a:rPr lang="en-US" sz="2400">
                <a:latin typeface="Arial" panose="020B0604020202020204" pitchFamily="34" charset="0"/>
                <a:cs typeface="Arial" panose="020B0604020202020204" pitchFamily="34" charset="0"/>
              </a:rPr>
              <a:t>: nghiêm trọng, mất trí nhớ ngắn hạn (short-term memory loss) với bịa chuyện (confabulation) và mất định hướng về thời gian (disorientation to time)</a:t>
            </a:r>
          </a:p>
        </p:txBody>
      </p:sp>
      <p:sp>
        <p:nvSpPr>
          <p:cNvPr id="11" name="Rectangle 10"/>
          <p:cNvSpPr/>
          <p:nvPr/>
        </p:nvSpPr>
        <p:spPr>
          <a:xfrm>
            <a:off x="0" y="6231119"/>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09495" y="6374953"/>
            <a:ext cx="9782505" cy="307777"/>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Mohsin Azam; Mohammed Qureshi; Daniel Kinnair. (2016). Psychiatry: A Clinical Handbook. Scion Publishing Ltd   </a:t>
            </a:r>
          </a:p>
        </p:txBody>
      </p:sp>
    </p:spTree>
    <p:extLst>
      <p:ext uri="{BB962C8B-B14F-4D97-AF65-F5344CB8AC3E}">
        <p14:creationId xmlns:p14="http://schemas.microsoft.com/office/powerpoint/2010/main" val="3048659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200329"/>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Các rối loạn liên quan đến rượu: </a:t>
            </a:r>
          </a:p>
          <a:p>
            <a:pPr algn="ctr"/>
            <a:r>
              <a:rPr lang="en-US" sz="3600" b="1">
                <a:solidFill>
                  <a:schemeClr val="bg1"/>
                </a:solidFill>
                <a:latin typeface="Arial" panose="020B0604020202020204" pitchFamily="34" charset="0"/>
                <a:cs typeface="Arial" panose="020B0604020202020204" pitchFamily="34" charset="0"/>
              </a:rPr>
              <a:t>Điều trị</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239176" y="1221409"/>
            <a:ext cx="9425086" cy="4933378"/>
          </a:xfrm>
          <a:prstGeom prst="rect">
            <a:avLst/>
          </a:prstGeom>
        </p:spPr>
      </p:pic>
      <p:sp>
        <p:nvSpPr>
          <p:cNvPr id="10" name="TextBox 9"/>
          <p:cNvSpPr txBox="1"/>
          <p:nvPr/>
        </p:nvSpPr>
        <p:spPr>
          <a:xfrm>
            <a:off x="2409495" y="6374953"/>
            <a:ext cx="9782505" cy="307777"/>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Mohsin Azam; Mohammed Qureshi; Daniel Kinnair. (2016). Psychiatry: A Clinical Handbook. Scion Publishing Ltd   </a:t>
            </a:r>
          </a:p>
        </p:txBody>
      </p:sp>
    </p:spTree>
    <p:extLst>
      <p:ext uri="{BB962C8B-B14F-4D97-AF65-F5344CB8AC3E}">
        <p14:creationId xmlns:p14="http://schemas.microsoft.com/office/powerpoint/2010/main" val="557060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551046" y="1180701"/>
            <a:ext cx="11442032" cy="2514601"/>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5400" b="1"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a:ln>
                  <a:noFill/>
                </a:ln>
                <a:solidFill>
                  <a:srgbClr val="00AEEF">
                    <a:lumMod val="75000"/>
                  </a:srgbClr>
                </a:solidFill>
                <a:effectLst/>
                <a:uLnTx/>
                <a:uFillTx/>
                <a:latin typeface="Arial" panose="020B0604020202020204" pitchFamily="34" charset="0"/>
                <a:ea typeface="+mj-ea"/>
                <a:cs typeface="Arial" panose="020B0604020202020204" pitchFamily="34" charset="0"/>
              </a:rPr>
              <a:t>Các RL liên quan đến chất </a:t>
            </a:r>
            <a:br>
              <a:rPr kumimoji="0" lang="en-US" sz="4400" b="1" i="0" u="none" strike="noStrike" kern="1200" cap="none" spc="0" normalizeH="0" baseline="0" noProof="0">
                <a:ln>
                  <a:noFill/>
                </a:ln>
                <a:solidFill>
                  <a:srgbClr val="00AEEF">
                    <a:lumMod val="75000"/>
                  </a:srgbClr>
                </a:solidFill>
                <a:effectLst/>
                <a:uLnTx/>
                <a:uFillTx/>
                <a:latin typeface="Arial" panose="020B0604020202020204" pitchFamily="34" charset="0"/>
                <a:ea typeface="+mj-ea"/>
                <a:cs typeface="Arial" panose="020B0604020202020204" pitchFamily="34" charset="0"/>
              </a:rPr>
            </a:br>
            <a:r>
              <a:rPr kumimoji="0" lang="en-US" sz="4400" b="1" i="0" u="none" strike="noStrike" kern="1200" cap="none" spc="0" normalizeH="0" baseline="0" noProof="0">
                <a:ln>
                  <a:noFill/>
                </a:ln>
                <a:solidFill>
                  <a:srgbClr val="00AEEF">
                    <a:lumMod val="75000"/>
                  </a:srgbClr>
                </a:solidFill>
                <a:effectLst/>
                <a:uLnTx/>
                <a:uFillTx/>
                <a:latin typeface="Arial" panose="020B0604020202020204" pitchFamily="34" charset="0"/>
                <a:ea typeface="+mj-ea"/>
                <a:cs typeface="Arial" panose="020B0604020202020204" pitchFamily="34" charset="0"/>
              </a:rPr>
              <a:t>(substance-related disorders):</a:t>
            </a:r>
            <a:br>
              <a:rPr kumimoji="0" lang="en-US" sz="4400" b="1" i="0" u="none" strike="noStrike" kern="1200" cap="none" spc="0" normalizeH="0" baseline="0" noProof="0">
                <a:ln>
                  <a:noFill/>
                </a:ln>
                <a:solidFill>
                  <a:srgbClr val="00AEEF">
                    <a:lumMod val="75000"/>
                  </a:srgbClr>
                </a:solidFill>
                <a:effectLst/>
                <a:uLnTx/>
                <a:uFillTx/>
                <a:latin typeface="Arial" panose="020B0604020202020204" pitchFamily="34" charset="0"/>
                <a:ea typeface="+mj-ea"/>
                <a:cs typeface="Arial" panose="020B0604020202020204" pitchFamily="34" charset="0"/>
              </a:rPr>
            </a:br>
            <a:r>
              <a:rPr lang="en-US" sz="4400">
                <a:solidFill>
                  <a:srgbClr val="000000"/>
                </a:solidFill>
                <a:latin typeface="Arial" panose="020B0604020202020204" pitchFamily="34" charset="0"/>
                <a:cs typeface="Arial" panose="020B0604020202020204" pitchFamily="34" charset="0"/>
              </a:rPr>
              <a:t>Nhóm Opioids (CDTP)</a:t>
            </a:r>
            <a:endParaRPr kumimoji="0" lang="en-US" sz="4400" b="1" i="0" u="none" strike="noStrike" kern="1200" cap="none" spc="0" normalizeH="0" baseline="0" noProof="0">
              <a:ln>
                <a:noFill/>
              </a:ln>
              <a:solidFill>
                <a:srgbClr val="000000"/>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3660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618384" y="1736457"/>
            <a:ext cx="11339924" cy="4200832"/>
          </a:xfrm>
          <a:prstGeom prst="rect">
            <a:avLst/>
          </a:prstGeom>
          <a:noFill/>
        </p:spPr>
        <p:txBody>
          <a:bodyPr wrap="square" numCol="2" rtlCol="0">
            <a:spAutoFit/>
          </a:bodyPr>
          <a:lstStyle/>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Rượu</a:t>
            </a:r>
            <a:r>
              <a:rPr lang="vi-VN" sz="2200">
                <a:latin typeface="Arial" panose="020B0604020202020204" pitchFamily="34" charset="0"/>
                <a:cs typeface="Arial" panose="020B0604020202020204" pitchFamily="34" charset="0"/>
              </a:rPr>
              <a:t>;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a:t>
            </a:r>
            <a:r>
              <a:rPr lang="vi-VN" sz="2200">
                <a:latin typeface="Arial" panose="020B0604020202020204" pitchFamily="34" charset="0"/>
                <a:cs typeface="Arial" panose="020B0604020202020204" pitchFamily="34" charset="0"/>
              </a:rPr>
              <a:t>affeine;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Cần sa (</a:t>
            </a:r>
            <a:r>
              <a:rPr lang="vi-VN" sz="2200">
                <a:latin typeface="Arial" panose="020B0604020202020204" pitchFamily="34" charset="0"/>
                <a:cs typeface="Arial" panose="020B0604020202020204" pitchFamily="34" charset="0"/>
              </a:rPr>
              <a:t>cannabis</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Chất sinh ảo giác (</a:t>
            </a:r>
            <a:r>
              <a:rPr lang="vi-VN" sz="2200">
                <a:latin typeface="Arial" panose="020B0604020202020204" pitchFamily="34" charset="0"/>
                <a:cs typeface="Arial" panose="020B0604020202020204" pitchFamily="34" charset="0"/>
              </a:rPr>
              <a:t>hallucinogens</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Chất hít (</a:t>
            </a:r>
            <a:r>
              <a:rPr lang="vi-VN" sz="2200">
                <a:latin typeface="Arial" panose="020B0604020202020204" pitchFamily="34" charset="0"/>
                <a:cs typeface="Arial" panose="020B0604020202020204" pitchFamily="34" charset="0"/>
              </a:rPr>
              <a:t>inhalants</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CDTP (</a:t>
            </a:r>
            <a:r>
              <a:rPr lang="vi-VN" sz="2200">
                <a:latin typeface="Arial" panose="020B0604020202020204" pitchFamily="34" charset="0"/>
                <a:cs typeface="Arial" panose="020B0604020202020204" pitchFamily="34" charset="0"/>
              </a:rPr>
              <a:t>opioids</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a:t>
            </a:r>
            <a:r>
              <a:rPr lang="en-US" sz="2200">
                <a:latin typeface="Arial" panose="020B0604020202020204" pitchFamily="34" charset="0"/>
                <a:cs typeface="Arial" panose="020B0604020202020204" pitchFamily="34" charset="0"/>
              </a:rPr>
              <a:t> </a:t>
            </a: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Chất chống lo âu, gây ngủ và an thần (</a:t>
            </a:r>
            <a:r>
              <a:rPr lang="vi-VN" sz="2200">
                <a:latin typeface="Arial" panose="020B0604020202020204" pitchFamily="34" charset="0"/>
                <a:cs typeface="Arial" panose="020B0604020202020204" pitchFamily="34" charset="0"/>
              </a:rPr>
              <a:t>sedatives,</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hypnotics,</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and</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anxiolytics</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Chất kích thích (</a:t>
            </a:r>
            <a:r>
              <a:rPr lang="vi-VN" sz="2200">
                <a:latin typeface="Arial" panose="020B0604020202020204" pitchFamily="34" charset="0"/>
                <a:cs typeface="Arial" panose="020B0604020202020204" pitchFamily="34" charset="0"/>
              </a:rPr>
              <a:t>Stimulants</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(amphetamine-type</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substances,</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cocaine,</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and other</a:t>
            </a:r>
            <a:r>
              <a:rPr lang="en-US" sz="2200">
                <a:latin typeface="Arial" panose="020B0604020202020204" pitchFamily="34" charset="0"/>
                <a:cs typeface="Arial" panose="020B0604020202020204" pitchFamily="34" charset="0"/>
              </a:rPr>
              <a:t> </a:t>
            </a:r>
            <a:r>
              <a:rPr lang="vi-VN" sz="2200">
                <a:latin typeface="Arial" panose="020B0604020202020204" pitchFamily="34" charset="0"/>
                <a:cs typeface="Arial" panose="020B0604020202020204" pitchFamily="34" charset="0"/>
              </a:rPr>
              <a:t>stimulants);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Thuốc lá (</a:t>
            </a:r>
            <a:r>
              <a:rPr lang="vi-VN" sz="2200">
                <a:latin typeface="Arial" panose="020B0604020202020204" pitchFamily="34" charset="0"/>
                <a:cs typeface="Arial" panose="020B0604020202020204" pitchFamily="34" charset="0"/>
              </a:rPr>
              <a:t>tobacco</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a:t>
            </a:r>
            <a:endParaRPr lang="en-US" sz="2200">
              <a:latin typeface="Arial" panose="020B0604020202020204" pitchFamily="34" charset="0"/>
              <a:cs typeface="Arial" panose="020B0604020202020204" pitchFamily="34" charset="0"/>
            </a:endParaRPr>
          </a:p>
          <a:p>
            <a:pPr marL="800100" lvl="1" indent="-342900">
              <a:lnSpc>
                <a:spcPct val="150000"/>
              </a:lnSpc>
              <a:buClr>
                <a:schemeClr val="accent2">
                  <a:lumMod val="75000"/>
                </a:schemeClr>
              </a:buClr>
              <a:buFont typeface="Wingdings" panose="05000000000000000000" pitchFamily="2" charset="2"/>
              <a:buChar char="Ø"/>
            </a:pPr>
            <a:r>
              <a:rPr lang="en-US" sz="2200">
                <a:latin typeface="Arial" panose="020B0604020202020204" pitchFamily="34" charset="0"/>
                <a:cs typeface="Arial" panose="020B0604020202020204" pitchFamily="34" charset="0"/>
              </a:rPr>
              <a:t>Các chất khác (</a:t>
            </a:r>
            <a:r>
              <a:rPr lang="vi-VN" sz="2200">
                <a:latin typeface="Arial" panose="020B0604020202020204" pitchFamily="34" charset="0"/>
                <a:cs typeface="Arial" panose="020B0604020202020204" pitchFamily="34" charset="0"/>
              </a:rPr>
              <a:t>other (or unknown) substances</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2" name="Rectangle 1"/>
          <p:cNvSpPr/>
          <p:nvPr/>
        </p:nvSpPr>
        <p:spPr>
          <a:xfrm>
            <a:off x="522131" y="1134459"/>
            <a:ext cx="11336193" cy="600164"/>
          </a:xfrm>
          <a:prstGeom prst="rect">
            <a:avLst/>
          </a:prstGeom>
        </p:spPr>
        <p:txBody>
          <a:bodyPr wrap="square">
            <a:spAutoFit/>
          </a:bodyPr>
          <a:lstStyle/>
          <a:p>
            <a:pPr marL="342900" indent="-342900">
              <a:lnSpc>
                <a:spcPct val="150000"/>
              </a:lnSpc>
              <a:buClr>
                <a:schemeClr val="accent2">
                  <a:lumMod val="75000"/>
                </a:schemeClr>
              </a:buClr>
              <a:buFont typeface="Wingdings" panose="05000000000000000000" pitchFamily="2" charset="2"/>
              <a:buChar char="q"/>
            </a:pPr>
            <a:r>
              <a:rPr lang="en-US" sz="2200">
                <a:latin typeface="Arial" panose="020B0604020202020204" pitchFamily="34" charset="0"/>
                <a:cs typeface="Arial" panose="020B0604020202020204" pitchFamily="34" charset="0"/>
              </a:rPr>
              <a:t>Các RL liên quan đến chất (</a:t>
            </a:r>
            <a:r>
              <a:rPr lang="en-US" sz="2200" i="1">
                <a:latin typeface="Arial" panose="020B0604020202020204" pitchFamily="34" charset="0"/>
                <a:cs typeface="Arial" panose="020B0604020202020204" pitchFamily="34" charset="0"/>
              </a:rPr>
              <a:t>substance-related disorders</a:t>
            </a:r>
            <a:r>
              <a:rPr lang="en-US" sz="2200">
                <a:latin typeface="Arial" panose="020B0604020202020204" pitchFamily="34" charset="0"/>
                <a:cs typeface="Arial" panose="020B0604020202020204" pitchFamily="34" charset="0"/>
              </a:rPr>
              <a:t>) bao gồm 10 nhóm chất:</a:t>
            </a:r>
          </a:p>
        </p:txBody>
      </p:sp>
    </p:spTree>
    <p:extLst>
      <p:ext uri="{BB962C8B-B14F-4D97-AF65-F5344CB8AC3E}">
        <p14:creationId xmlns:p14="http://schemas.microsoft.com/office/powerpoint/2010/main" val="2264110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Opioid: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793842"/>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Opioid Use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Opioid Intoxication</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Opioid Withdrawai</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Opioid-induced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Opioid-Reiated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1618816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200329"/>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Các rối loạn liên quan đến Opioid: </a:t>
            </a:r>
          </a:p>
          <a:p>
            <a:pPr algn="ctr"/>
            <a:r>
              <a:rPr lang="en-US" sz="3600" b="1">
                <a:solidFill>
                  <a:schemeClr val="bg1"/>
                </a:solidFill>
                <a:latin typeface="Arial" panose="020B0604020202020204" pitchFamily="34" charset="0"/>
                <a:cs typeface="Arial" panose="020B0604020202020204" pitchFamily="34" charset="0"/>
              </a:rPr>
              <a:t>Đặc điểm</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870564"/>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300">
                <a:cs typeface="Arial" panose="020B0604020202020204" pitchFamily="34" charset="0"/>
              </a:rPr>
              <a:t>Chất ma tuý</a:t>
            </a:r>
            <a:r>
              <a:rPr lang="en-US" sz="2300">
                <a:cs typeface="Arial" panose="020B0604020202020204" pitchFamily="34" charset="0"/>
              </a:rPr>
              <a:t>: </a:t>
            </a:r>
            <a:r>
              <a:rPr lang="vi-VN" sz="2300">
                <a:cs typeface="Arial" panose="020B0604020202020204" pitchFamily="34" charset="0"/>
              </a:rPr>
              <a:t>chất gây nghiện được quy định trong các danh mục</a:t>
            </a:r>
            <a:r>
              <a:rPr lang="en-US" sz="2300">
                <a:cs typeface="Arial" panose="020B0604020202020204" pitchFamily="34" charset="0"/>
              </a:rPr>
              <a:t> </a:t>
            </a:r>
            <a:r>
              <a:rPr lang="vi-VN" sz="2300">
                <a:cs typeface="Arial" panose="020B0604020202020204" pitchFamily="34" charset="0"/>
              </a:rPr>
              <a:t>do Chính phủ ban hành.</a:t>
            </a:r>
            <a:endParaRPr lang="en-US" sz="230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en-US" sz="2300">
                <a:cs typeface="Arial" panose="020B0604020202020204" pitchFamily="34" charset="0"/>
              </a:rPr>
              <a:t>M</a:t>
            </a:r>
            <a:r>
              <a:rPr lang="vi-VN" sz="2300">
                <a:cs typeface="Arial" panose="020B0604020202020204" pitchFamily="34" charset="0"/>
              </a:rPr>
              <a:t>a tuý nhóm Opiats </a:t>
            </a:r>
            <a:r>
              <a:rPr lang="en-US" sz="2300">
                <a:cs typeface="Arial" panose="020B0604020202020204" pitchFamily="34" charset="0"/>
              </a:rPr>
              <a:t>= </a:t>
            </a:r>
            <a:r>
              <a:rPr lang="vi-VN" sz="2300">
                <a:cs typeface="Arial" panose="020B0604020202020204" pitchFamily="34" charset="0"/>
              </a:rPr>
              <a:t>nhóm</a:t>
            </a:r>
            <a:r>
              <a:rPr lang="en-US" sz="2300">
                <a:cs typeface="Arial" panose="020B0604020202020204" pitchFamily="34" charset="0"/>
              </a:rPr>
              <a:t> </a:t>
            </a:r>
            <a:r>
              <a:rPr lang="vi-VN" sz="2300">
                <a:cs typeface="Arial" panose="020B0604020202020204" pitchFamily="34" charset="0"/>
              </a:rPr>
              <a:t>Opioid </a:t>
            </a:r>
            <a:r>
              <a:rPr lang="en-US" sz="2300">
                <a:cs typeface="Arial" panose="020B0604020202020204" pitchFamily="34" charset="0"/>
              </a:rPr>
              <a:t>=</a:t>
            </a:r>
            <a:r>
              <a:rPr lang="vi-VN" sz="2300">
                <a:cs typeface="Arial" panose="020B0604020202020204" pitchFamily="34" charset="0"/>
              </a:rPr>
              <a:t> CDTP.</a:t>
            </a:r>
            <a:endParaRPr lang="en-US" sz="230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vi-VN" sz="2300">
                <a:cs typeface="Arial" panose="020B0604020202020204" pitchFamily="34" charset="0"/>
              </a:rPr>
              <a:t>CDTP:</a:t>
            </a:r>
            <a:r>
              <a:rPr lang="en-US" sz="2300">
                <a:cs typeface="Arial" panose="020B0604020202020204" pitchFamily="34" charset="0"/>
              </a:rPr>
              <a:t> </a:t>
            </a:r>
            <a:r>
              <a:rPr lang="vi-VN" sz="2300">
                <a:cs typeface="Arial" panose="020B0604020202020204" pitchFamily="34" charset="0"/>
              </a:rPr>
              <a:t>thuốc phiện,</a:t>
            </a:r>
            <a:r>
              <a:rPr lang="en-US" sz="2300">
                <a:cs typeface="Arial" panose="020B0604020202020204" pitchFamily="34" charset="0"/>
              </a:rPr>
              <a:t> </a:t>
            </a:r>
            <a:r>
              <a:rPr lang="vi-VN" sz="2300">
                <a:cs typeface="Arial" panose="020B0604020202020204" pitchFamily="34" charset="0"/>
              </a:rPr>
              <a:t>Morphin, Heroin, Codein, Pethidin, Buprenorphin,</a:t>
            </a:r>
            <a:r>
              <a:rPr lang="en-US" sz="2300">
                <a:cs typeface="Arial" panose="020B0604020202020204" pitchFamily="34" charset="0"/>
              </a:rPr>
              <a:t> </a:t>
            </a:r>
            <a:r>
              <a:rPr lang="vi-VN" sz="2300">
                <a:cs typeface="Arial" panose="020B0604020202020204" pitchFamily="34" charset="0"/>
              </a:rPr>
              <a:t>Methadon,</a:t>
            </a:r>
            <a:r>
              <a:rPr lang="en-US" sz="2300">
                <a:cs typeface="Arial" panose="020B0604020202020204" pitchFamily="34" charset="0"/>
              </a:rPr>
              <a:t> </a:t>
            </a:r>
            <a:r>
              <a:rPr lang="vi-VN" sz="2300">
                <a:cs typeface="Arial" panose="020B0604020202020204" pitchFamily="34" charset="0"/>
              </a:rPr>
              <a:t>Levo- alphaacetyl-methadon (LAAM)...</a:t>
            </a:r>
            <a:endParaRPr lang="en-US" sz="230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vi-VN" sz="2300">
                <a:cs typeface="Arial" panose="020B0604020202020204" pitchFamily="34" charset="0"/>
              </a:rPr>
              <a:t>Người nghiện ma túy</a:t>
            </a:r>
            <a:r>
              <a:rPr lang="en-US" sz="2300">
                <a:cs typeface="Arial" panose="020B0604020202020204" pitchFamily="34" charset="0"/>
              </a:rPr>
              <a:t>: </a:t>
            </a:r>
            <a:r>
              <a:rPr lang="vi-VN" sz="2300">
                <a:cs typeface="Arial" panose="020B0604020202020204" pitchFamily="34" charset="0"/>
              </a:rPr>
              <a:t>người sử dụng chất ma túy và bị lệ thuộc vào</a:t>
            </a:r>
            <a:r>
              <a:rPr lang="en-US" sz="2300">
                <a:cs typeface="Arial" panose="020B0604020202020204" pitchFamily="34" charset="0"/>
              </a:rPr>
              <a:t> </a:t>
            </a:r>
            <a:r>
              <a:rPr lang="vi-VN" sz="2300">
                <a:cs typeface="Arial" panose="020B0604020202020204" pitchFamily="34" charset="0"/>
              </a:rPr>
              <a:t>chất này</a:t>
            </a:r>
            <a:r>
              <a:rPr lang="en-US" sz="2300">
                <a:cs typeface="Arial" panose="020B0604020202020204" pitchFamily="34" charset="0"/>
              </a:rPr>
              <a:t>.</a:t>
            </a:r>
          </a:p>
          <a:p>
            <a:pPr marL="342900" indent="-342900" algn="just">
              <a:lnSpc>
                <a:spcPct val="150000"/>
              </a:lnSpc>
              <a:buClr>
                <a:schemeClr val="accent2">
                  <a:lumMod val="75000"/>
                </a:schemeClr>
              </a:buClr>
              <a:buFont typeface="Wingdings" panose="05000000000000000000" pitchFamily="2" charset="2"/>
              <a:buChar char="q"/>
            </a:pPr>
            <a:r>
              <a:rPr lang="vi-VN" sz="2300">
                <a:cs typeface="Arial" panose="020B0604020202020204" pitchFamily="34" charset="0"/>
              </a:rPr>
              <a:t>Hội chứng cai ma túy</a:t>
            </a:r>
            <a:r>
              <a:rPr lang="en-US" sz="2300">
                <a:cs typeface="Arial" panose="020B0604020202020204" pitchFamily="34" charset="0"/>
              </a:rPr>
              <a:t>: </a:t>
            </a:r>
            <a:r>
              <a:rPr lang="vi-VN" sz="2300">
                <a:cs typeface="Arial" panose="020B0604020202020204" pitchFamily="34" charset="0"/>
              </a:rPr>
              <a:t>trạng thái phản ứng của cơ thể khi cắt hoặc</a:t>
            </a:r>
            <a:r>
              <a:rPr lang="en-US" sz="2300">
                <a:cs typeface="Arial" panose="020B0604020202020204" pitchFamily="34" charset="0"/>
              </a:rPr>
              <a:t> </a:t>
            </a:r>
            <a:r>
              <a:rPr lang="vi-VN" sz="2300">
                <a:cs typeface="Arial" panose="020B0604020202020204" pitchFamily="34" charset="0"/>
              </a:rPr>
              <a:t>giảm chất ma túy đang sử dụng ở những người nghiện ma túy. Biểu hiện lâm</a:t>
            </a:r>
            <a:r>
              <a:rPr lang="en-US" sz="2300">
                <a:cs typeface="Arial" panose="020B0604020202020204" pitchFamily="34" charset="0"/>
              </a:rPr>
              <a:t> </a:t>
            </a:r>
            <a:r>
              <a:rPr lang="vi-VN" sz="2300">
                <a:cs typeface="Arial" panose="020B0604020202020204" pitchFamily="34" charset="0"/>
              </a:rPr>
              <a:t>sàng của hội chứng cai khác nhau phụ thuộc vào loại ma túy đang sử dụng.</a:t>
            </a:r>
            <a:endParaRPr lang="vi-VN" sz="23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99346" y="6282948"/>
            <a:ext cx="9692654"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Số 3140/QĐ-BYT: </a:t>
            </a:r>
            <a:r>
              <a:rPr lang="vi-VN" sz="1400" i="1">
                <a:solidFill>
                  <a:schemeClr val="bg1"/>
                </a:solidFill>
                <a:cs typeface="Arial" panose="020B0604020202020204" pitchFamily="34" charset="0"/>
              </a:rPr>
              <a:t>Ban hành “Hướng dẫn điều trị thay thế nghiện</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các chất dạng thuốc phiện bằng thuốc</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Methadone</a:t>
            </a:r>
            <a:endParaRPr lang="en-US" sz="1400" i="1">
              <a:solidFill>
                <a:schemeClr val="bg1"/>
              </a:solidFill>
              <a:cs typeface="Arial" panose="020B0604020202020204" pitchFamily="34" charset="0"/>
            </a:endParaRPr>
          </a:p>
          <a:p>
            <a:pPr algn="r"/>
            <a:r>
              <a:rPr lang="en-US" sz="1400" i="1">
                <a:solidFill>
                  <a:schemeClr val="bg1"/>
                </a:solidFill>
                <a:latin typeface="Arial" panose="020B0604020202020204" pitchFamily="34" charset="0"/>
                <a:cs typeface="Arial" panose="020B0604020202020204" pitchFamily="34" charset="0"/>
              </a:rPr>
              <a:t>Quyết định số 444 /QĐ-BYT: Điều trị nghiện các chất dạng thuốc phiện bằng thuốc Buprenorphine   </a:t>
            </a:r>
          </a:p>
        </p:txBody>
      </p:sp>
    </p:spTree>
    <p:extLst>
      <p:ext uri="{BB962C8B-B14F-4D97-AF65-F5344CB8AC3E}">
        <p14:creationId xmlns:p14="http://schemas.microsoft.com/office/powerpoint/2010/main" val="884276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33473" y="98314"/>
            <a:ext cx="1011846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Các rối loạn liên quan đến Opioid: </a:t>
            </a:r>
          </a:p>
          <a:p>
            <a:pPr algn="ctr"/>
            <a:r>
              <a:rPr lang="en-US" sz="2400" b="1">
                <a:solidFill>
                  <a:schemeClr val="bg1"/>
                </a:solidFill>
                <a:latin typeface="Arial" panose="020B0604020202020204" pitchFamily="34" charset="0"/>
                <a:cs typeface="Arial" panose="020B0604020202020204" pitchFamily="34" charset="0"/>
              </a:rPr>
              <a:t>TIÊU CHUẨN CHẨN ĐOÁN NGHIỆN MA TUÝ NHÓM OPIATS (CDTP)</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455835"/>
          </a:xfrm>
          <a:prstGeom prst="rect">
            <a:avLst/>
          </a:prstGeom>
          <a:noFill/>
        </p:spPr>
        <p:txBody>
          <a:bodyPr wrap="square" rtlCol="0">
            <a:spAutoFit/>
          </a:bodyPr>
          <a:lstStyle/>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T</a:t>
            </a:r>
            <a:r>
              <a:rPr lang="vi-VN" sz="2400">
                <a:latin typeface="Arial" panose="020B0604020202020204" pitchFamily="34" charset="0"/>
                <a:cs typeface="Arial" panose="020B0604020202020204" pitchFamily="34" charset="0"/>
              </a:rPr>
              <a:t>ối thiểu 3</a:t>
            </a:r>
            <a:r>
              <a:rPr lang="en-US" sz="240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6 nhóm triệu chứng </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trong vòng 12 tháng trở lại đây:</a:t>
            </a:r>
          </a:p>
          <a:p>
            <a:pPr algn="just">
              <a:lnSpc>
                <a:spcPct val="150000"/>
              </a:lnSpc>
              <a:buClr>
                <a:schemeClr val="accent2">
                  <a:lumMod val="75000"/>
                </a:schemeClr>
              </a:buClr>
            </a:pPr>
            <a:r>
              <a:rPr lang="vi-VN" sz="2400">
                <a:latin typeface="Arial" panose="020B0604020202020204" pitchFamily="34" charset="0"/>
                <a:cs typeface="Arial" panose="020B0604020202020204" pitchFamily="34" charset="0"/>
              </a:rPr>
              <a:t>a) Thèm muốn mạnh mẽ hoặc cảm thấy buộc phải sử dụng.</a:t>
            </a:r>
          </a:p>
          <a:p>
            <a:pPr algn="just">
              <a:lnSpc>
                <a:spcPct val="150000"/>
              </a:lnSpc>
              <a:buClr>
                <a:schemeClr val="accent2">
                  <a:lumMod val="75000"/>
                </a:schemeClr>
              </a:buClr>
            </a:pPr>
            <a:r>
              <a:rPr lang="vi-VN" sz="2400">
                <a:latin typeface="Arial" panose="020B0604020202020204" pitchFamily="34" charset="0"/>
                <a:cs typeface="Arial" panose="020B0604020202020204" pitchFamily="34" charset="0"/>
              </a:rPr>
              <a:t>b) Khó khăn trong việc kiểm tra thói quen sử dụng.</a:t>
            </a:r>
            <a:endParaRPr lang="en-US" sz="2400">
              <a:latin typeface="Arial" panose="020B0604020202020204" pitchFamily="34" charset="0"/>
              <a:cs typeface="Arial" panose="020B0604020202020204" pitchFamily="34" charset="0"/>
            </a:endParaRPr>
          </a:p>
          <a:p>
            <a:pPr algn="just">
              <a:lnSpc>
                <a:spcPct val="150000"/>
              </a:lnSpc>
              <a:buClr>
                <a:schemeClr val="accent2">
                  <a:lumMod val="75000"/>
                </a:schemeClr>
              </a:buClr>
            </a:pPr>
            <a:r>
              <a:rPr lang="vi-VN" sz="2400">
                <a:latin typeface="Arial" panose="020B0604020202020204" pitchFamily="34" charset="0"/>
                <a:cs typeface="Arial" panose="020B0604020202020204" pitchFamily="34" charset="0"/>
              </a:rPr>
              <a:t>c) Xuất hiện hội chứng cai ma tuý nhóm Opiats.</a:t>
            </a:r>
          </a:p>
          <a:p>
            <a:pPr algn="just">
              <a:lnSpc>
                <a:spcPct val="150000"/>
              </a:lnSpc>
              <a:buClr>
                <a:schemeClr val="accent2">
                  <a:lumMod val="75000"/>
                </a:schemeClr>
              </a:buClr>
            </a:pPr>
            <a:r>
              <a:rPr lang="vi-VN" sz="2400">
                <a:latin typeface="Arial" panose="020B0604020202020204" pitchFamily="34" charset="0"/>
                <a:cs typeface="Arial" panose="020B0604020202020204" pitchFamily="34" charset="0"/>
              </a:rPr>
              <a:t>d) Có khuynh hướng tăng liều.</a:t>
            </a:r>
          </a:p>
          <a:p>
            <a:pPr algn="just">
              <a:lnSpc>
                <a:spcPct val="150000"/>
              </a:lnSpc>
              <a:buClr>
                <a:schemeClr val="accent2">
                  <a:lumMod val="75000"/>
                </a:schemeClr>
              </a:buClr>
            </a:pPr>
            <a:r>
              <a:rPr lang="vi-VN" sz="2400">
                <a:latin typeface="Arial" panose="020B0604020202020204" pitchFamily="34" charset="0"/>
                <a:cs typeface="Arial" panose="020B0604020202020204" pitchFamily="34" charset="0"/>
              </a:rPr>
              <a:t>đ) Sao nhãng các thú vui, sở thích, công việc trước đây bằng việc tìm</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kiếm và sử dụng ma tuý nhóm Opiats.</a:t>
            </a:r>
          </a:p>
          <a:p>
            <a:pPr algn="just">
              <a:lnSpc>
                <a:spcPct val="150000"/>
              </a:lnSpc>
              <a:buClr>
                <a:schemeClr val="accent2">
                  <a:lumMod val="75000"/>
                </a:schemeClr>
              </a:buClr>
            </a:pPr>
            <a:r>
              <a:rPr lang="vi-VN" sz="2400">
                <a:latin typeface="Arial" panose="020B0604020202020204" pitchFamily="34" charset="0"/>
                <a:cs typeface="Arial" panose="020B0604020202020204" pitchFamily="34" charset="0"/>
              </a:rPr>
              <a:t>e) Tiếp tục sử dụng ma tuý nhóm Opiats mặc dù biết tác hại</a:t>
            </a: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99346" y="6282948"/>
            <a:ext cx="9692654"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Số 3140/QĐ-BYT: </a:t>
            </a:r>
            <a:r>
              <a:rPr lang="vi-VN" sz="1400" i="1">
                <a:solidFill>
                  <a:schemeClr val="bg1"/>
                </a:solidFill>
                <a:cs typeface="Arial" panose="020B0604020202020204" pitchFamily="34" charset="0"/>
              </a:rPr>
              <a:t>Ban hành “Hướng dẫn điều trị thay thế nghiện</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các chất dạng thuốc phiện bằng thuốc</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Methadone</a:t>
            </a:r>
            <a:endParaRPr lang="en-US" sz="1400" i="1">
              <a:solidFill>
                <a:schemeClr val="bg1"/>
              </a:solidFill>
              <a:cs typeface="Arial" panose="020B0604020202020204" pitchFamily="34" charset="0"/>
            </a:endParaRPr>
          </a:p>
          <a:p>
            <a:pPr algn="r"/>
            <a:r>
              <a:rPr lang="en-US" sz="1400" i="1">
                <a:solidFill>
                  <a:schemeClr val="bg1"/>
                </a:solidFill>
                <a:latin typeface="Arial" panose="020B0604020202020204" pitchFamily="34" charset="0"/>
                <a:cs typeface="Arial" panose="020B0604020202020204" pitchFamily="34" charset="0"/>
              </a:rPr>
              <a:t>Quyết định số 444 /QĐ-BYT: Điều trị nghiện các chất dạng thuốc phiện bằng thuốc Buprenorphine   </a:t>
            </a:r>
          </a:p>
        </p:txBody>
      </p:sp>
    </p:spTree>
    <p:extLst>
      <p:ext uri="{BB962C8B-B14F-4D97-AF65-F5344CB8AC3E}">
        <p14:creationId xmlns:p14="http://schemas.microsoft.com/office/powerpoint/2010/main" val="1506124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33473" y="98314"/>
            <a:ext cx="1011846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Các rối loạn liên quan đến Opioid: </a:t>
            </a:r>
          </a:p>
          <a:p>
            <a:pPr algn="ctr"/>
            <a:r>
              <a:rPr lang="en-US" sz="2400" b="1">
                <a:solidFill>
                  <a:schemeClr val="bg1"/>
                </a:solidFill>
                <a:latin typeface="Arial" panose="020B0604020202020204" pitchFamily="34" charset="0"/>
                <a:cs typeface="Arial" panose="020B0604020202020204" pitchFamily="34" charset="0"/>
              </a:rPr>
              <a:t>TIÊU CHUẨN CHẨN ĐOÁN NGHIỆN MA TUÝ NHÓM OPIATS (CDTP)</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416320"/>
          </a:xfrm>
          <a:prstGeom prst="rect">
            <a:avLst/>
          </a:prstGeom>
          <a:noFill/>
        </p:spPr>
        <p:txBody>
          <a:bodyPr wrap="square" rtlCol="0">
            <a:spAutoFit/>
          </a:bodyPr>
          <a:lstStyle/>
          <a:p>
            <a:pPr algn="just">
              <a:lnSpc>
                <a:spcPct val="150000"/>
              </a:lnSpc>
              <a:buClr>
                <a:schemeClr val="accent2">
                  <a:lumMod val="75000"/>
                </a:schemeClr>
              </a:buClr>
            </a:pPr>
            <a:r>
              <a:rPr lang="vi-VN" sz="2400">
                <a:cs typeface="Arial" panose="020B0604020202020204" pitchFamily="34" charset="0"/>
              </a:rPr>
              <a:t>Tiêu chuẩn xét nghiệm:</a:t>
            </a:r>
            <a:r>
              <a:rPr lang="en-US" sz="2400">
                <a:cs typeface="Arial" panose="020B0604020202020204" pitchFamily="34" charset="0"/>
              </a:rPr>
              <a:t> </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Phải xác định được sự có mặt của ma tuý nhóm Opiats trong </a:t>
            </a:r>
            <a:r>
              <a:rPr lang="vi-VN" sz="2400" b="1">
                <a:cs typeface="Arial" panose="020B0604020202020204" pitchFamily="34" charset="0"/>
              </a:rPr>
              <a:t>nước tiểu</a:t>
            </a:r>
            <a:r>
              <a:rPr lang="vi-VN" sz="2400">
                <a:cs typeface="Arial" panose="020B0604020202020204" pitchFamily="34" charset="0"/>
              </a:rPr>
              <a:t>.</a:t>
            </a:r>
          </a:p>
          <a:p>
            <a:pPr marL="342900" indent="-342900" algn="just">
              <a:lnSpc>
                <a:spcPct val="150000"/>
              </a:lnSpc>
              <a:buClr>
                <a:schemeClr val="accent2">
                  <a:lumMod val="75000"/>
                </a:schemeClr>
              </a:buClr>
              <a:buFont typeface="Wingdings" panose="05000000000000000000" pitchFamily="2" charset="2"/>
              <a:buChar char="q"/>
            </a:pPr>
            <a:r>
              <a:rPr lang="vi-VN" sz="2400">
                <a:cs typeface="Arial" panose="020B0604020202020204" pitchFamily="34" charset="0"/>
              </a:rPr>
              <a:t>Có thể xét nghiệm nước tiểu tìm ma tuý nhóm Opiats bằng </a:t>
            </a:r>
            <a:r>
              <a:rPr lang="vi-VN" sz="2400" b="1">
                <a:cs typeface="Arial" panose="020B0604020202020204" pitchFamily="34" charset="0"/>
              </a:rPr>
              <a:t>một</a:t>
            </a:r>
            <a:r>
              <a:rPr lang="vi-VN" sz="2400">
                <a:cs typeface="Arial" panose="020B0604020202020204" pitchFamily="34" charset="0"/>
              </a:rPr>
              <a:t> trong các</a:t>
            </a:r>
            <a:r>
              <a:rPr lang="en-US" sz="2400">
                <a:cs typeface="Arial" panose="020B0604020202020204" pitchFamily="34" charset="0"/>
              </a:rPr>
              <a:t> </a:t>
            </a:r>
            <a:r>
              <a:rPr lang="vi-VN" sz="2400">
                <a:cs typeface="Arial" panose="020B0604020202020204" pitchFamily="34" charset="0"/>
              </a:rPr>
              <a:t>phương pháp sau:</a:t>
            </a:r>
          </a:p>
          <a:p>
            <a:pPr lvl="1" algn="just">
              <a:lnSpc>
                <a:spcPct val="150000"/>
              </a:lnSpc>
              <a:buClr>
                <a:schemeClr val="accent2">
                  <a:lumMod val="75000"/>
                </a:schemeClr>
              </a:buClr>
            </a:pPr>
            <a:r>
              <a:rPr lang="vi-VN" sz="2400">
                <a:cs typeface="Arial" panose="020B0604020202020204" pitchFamily="34" charset="0"/>
              </a:rPr>
              <a:t>a) Test nhanh (thường sử dụng để sàng lọc)</a:t>
            </a:r>
          </a:p>
          <a:p>
            <a:pPr lvl="1" algn="just">
              <a:lnSpc>
                <a:spcPct val="150000"/>
              </a:lnSpc>
              <a:buClr>
                <a:schemeClr val="accent2">
                  <a:lumMod val="75000"/>
                </a:schemeClr>
              </a:buClr>
            </a:pPr>
            <a:r>
              <a:rPr lang="vi-VN" sz="2400">
                <a:cs typeface="Arial" panose="020B0604020202020204" pitchFamily="34" charset="0"/>
              </a:rPr>
              <a:t>b) Sắc ký</a:t>
            </a:r>
            <a:endParaRPr lang="vi-VN" sz="24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99346" y="6282948"/>
            <a:ext cx="9692654"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Số 3140/QĐ-BYT: </a:t>
            </a:r>
            <a:r>
              <a:rPr lang="vi-VN" sz="1400" i="1">
                <a:solidFill>
                  <a:schemeClr val="bg1"/>
                </a:solidFill>
                <a:cs typeface="Arial" panose="020B0604020202020204" pitchFamily="34" charset="0"/>
              </a:rPr>
              <a:t>Ban hành “Hướng dẫn điều trị thay thế nghiện</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các chất dạng thuốc phiện bằng thuốc</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Methadone</a:t>
            </a:r>
            <a:endParaRPr lang="en-US" sz="1400" i="1">
              <a:solidFill>
                <a:schemeClr val="bg1"/>
              </a:solidFill>
              <a:cs typeface="Arial" panose="020B0604020202020204" pitchFamily="34" charset="0"/>
            </a:endParaRPr>
          </a:p>
          <a:p>
            <a:pPr algn="r"/>
            <a:r>
              <a:rPr lang="en-US" sz="1400" i="1">
                <a:solidFill>
                  <a:schemeClr val="bg1"/>
                </a:solidFill>
                <a:latin typeface="Arial" panose="020B0604020202020204" pitchFamily="34" charset="0"/>
                <a:cs typeface="Arial" panose="020B0604020202020204" pitchFamily="34" charset="0"/>
              </a:rPr>
              <a:t>Quyết định số 444 /QĐ-BYT: Điều trị nghiện các chất dạng thuốc phiện bằng thuốc Buprenorphine   </a:t>
            </a:r>
          </a:p>
        </p:txBody>
      </p:sp>
    </p:spTree>
    <p:extLst>
      <p:ext uri="{BB962C8B-B14F-4D97-AF65-F5344CB8AC3E}">
        <p14:creationId xmlns:p14="http://schemas.microsoft.com/office/powerpoint/2010/main" val="591813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33473" y="98314"/>
            <a:ext cx="1011846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Các rối loạn liên quan đến Opioid: </a:t>
            </a:r>
          </a:p>
          <a:p>
            <a:pPr algn="ctr"/>
            <a:r>
              <a:rPr lang="en-US" sz="2400" b="1">
                <a:solidFill>
                  <a:schemeClr val="bg1"/>
                </a:solidFill>
                <a:latin typeface="Arial" panose="020B0604020202020204" pitchFamily="34" charset="0"/>
                <a:cs typeface="Arial" panose="020B0604020202020204" pitchFamily="34" charset="0"/>
              </a:rPr>
              <a:t>HỘI CHỨNG CAI CHẤT DẠNG THUỐC PHIỆN</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27017"/>
          </a:xfrm>
          <a:prstGeom prst="rect">
            <a:avLst/>
          </a:prstGeom>
          <a:noFill/>
        </p:spPr>
        <p:txBody>
          <a:bodyPr wrap="square" rtlCol="0">
            <a:spAutoFit/>
          </a:bodyPr>
          <a:lstStyle/>
          <a:p>
            <a:pPr algn="just">
              <a:lnSpc>
                <a:spcPct val="150000"/>
              </a:lnSpc>
              <a:buClr>
                <a:schemeClr val="accent2">
                  <a:lumMod val="75000"/>
                </a:schemeClr>
              </a:buClr>
            </a:pPr>
            <a:r>
              <a:rPr lang="vi-VN">
                <a:cs typeface="Arial" panose="020B0604020202020204" pitchFamily="34" charset="0"/>
              </a:rPr>
              <a:t>1) Cảm giác thèm chất ma tuý.</a:t>
            </a:r>
          </a:p>
          <a:p>
            <a:pPr algn="just">
              <a:lnSpc>
                <a:spcPct val="150000"/>
              </a:lnSpc>
              <a:buClr>
                <a:schemeClr val="accent2">
                  <a:lumMod val="75000"/>
                </a:schemeClr>
              </a:buClr>
            </a:pPr>
            <a:r>
              <a:rPr lang="vi-VN">
                <a:cs typeface="Arial" panose="020B0604020202020204" pitchFamily="34" charset="0"/>
              </a:rPr>
              <a:t>2) Ngạt mũi hoặc hắt hơi.</a:t>
            </a:r>
          </a:p>
          <a:p>
            <a:pPr algn="just">
              <a:lnSpc>
                <a:spcPct val="150000"/>
              </a:lnSpc>
              <a:buClr>
                <a:schemeClr val="accent2">
                  <a:lumMod val="75000"/>
                </a:schemeClr>
              </a:buClr>
            </a:pPr>
            <a:r>
              <a:rPr lang="vi-VN">
                <a:cs typeface="Arial" panose="020B0604020202020204" pitchFamily="34" charset="0"/>
              </a:rPr>
              <a:t>3) Chảy nước mắt.</a:t>
            </a:r>
          </a:p>
          <a:p>
            <a:pPr algn="just">
              <a:lnSpc>
                <a:spcPct val="150000"/>
              </a:lnSpc>
              <a:buClr>
                <a:schemeClr val="accent2">
                  <a:lumMod val="75000"/>
                </a:schemeClr>
              </a:buClr>
            </a:pPr>
            <a:r>
              <a:rPr lang="vi-VN">
                <a:cs typeface="Arial" panose="020B0604020202020204" pitchFamily="34" charset="0"/>
              </a:rPr>
              <a:t>4) Đau cơ hoặc chuột rút.</a:t>
            </a:r>
          </a:p>
          <a:p>
            <a:pPr algn="just">
              <a:lnSpc>
                <a:spcPct val="150000"/>
              </a:lnSpc>
              <a:buClr>
                <a:schemeClr val="accent2">
                  <a:lumMod val="75000"/>
                </a:schemeClr>
              </a:buClr>
            </a:pPr>
            <a:r>
              <a:rPr lang="vi-VN">
                <a:cs typeface="Arial" panose="020B0604020202020204" pitchFamily="34" charset="0"/>
              </a:rPr>
              <a:t>5) Co cứng bụng.</a:t>
            </a:r>
          </a:p>
          <a:p>
            <a:pPr algn="just">
              <a:lnSpc>
                <a:spcPct val="150000"/>
              </a:lnSpc>
              <a:buClr>
                <a:schemeClr val="accent2">
                  <a:lumMod val="75000"/>
                </a:schemeClr>
              </a:buClr>
            </a:pPr>
            <a:r>
              <a:rPr lang="vi-VN">
                <a:cs typeface="Arial" panose="020B0604020202020204" pitchFamily="34" charset="0"/>
              </a:rPr>
              <a:t>6) Buồn nôn hoặc nôn.</a:t>
            </a:r>
          </a:p>
          <a:p>
            <a:pPr algn="just">
              <a:lnSpc>
                <a:spcPct val="150000"/>
              </a:lnSpc>
              <a:buClr>
                <a:schemeClr val="accent2">
                  <a:lumMod val="75000"/>
                </a:schemeClr>
              </a:buClr>
            </a:pPr>
            <a:r>
              <a:rPr lang="vi-VN">
                <a:cs typeface="Arial" panose="020B0604020202020204" pitchFamily="34" charset="0"/>
              </a:rPr>
              <a:t>7) Tiêu chảy.</a:t>
            </a:r>
          </a:p>
          <a:p>
            <a:pPr algn="just">
              <a:lnSpc>
                <a:spcPct val="150000"/>
              </a:lnSpc>
              <a:buClr>
                <a:schemeClr val="accent2">
                  <a:lumMod val="75000"/>
                </a:schemeClr>
              </a:buClr>
            </a:pPr>
            <a:r>
              <a:rPr lang="vi-VN">
                <a:cs typeface="Arial" panose="020B0604020202020204" pitchFamily="34" charset="0"/>
              </a:rPr>
              <a:t>8) Giãn đồng tử.</a:t>
            </a:r>
          </a:p>
          <a:p>
            <a:pPr algn="just">
              <a:lnSpc>
                <a:spcPct val="150000"/>
              </a:lnSpc>
              <a:buClr>
                <a:schemeClr val="accent2">
                  <a:lumMod val="75000"/>
                </a:schemeClr>
              </a:buClr>
            </a:pPr>
            <a:r>
              <a:rPr lang="vi-VN">
                <a:cs typeface="Arial" panose="020B0604020202020204" pitchFamily="34" charset="0"/>
              </a:rPr>
              <a:t>9) Nổi da gà hoặc ớn lạnh.</a:t>
            </a:r>
          </a:p>
          <a:p>
            <a:pPr algn="just">
              <a:lnSpc>
                <a:spcPct val="150000"/>
              </a:lnSpc>
              <a:buClr>
                <a:schemeClr val="accent2">
                  <a:lumMod val="75000"/>
                </a:schemeClr>
              </a:buClr>
            </a:pPr>
            <a:r>
              <a:rPr lang="vi-VN">
                <a:cs typeface="Arial" panose="020B0604020202020204" pitchFamily="34" charset="0"/>
              </a:rPr>
              <a:t>10) Nhịp tim nhanh hoặc tăng huyết áp.</a:t>
            </a:r>
          </a:p>
          <a:p>
            <a:pPr algn="just">
              <a:lnSpc>
                <a:spcPct val="150000"/>
              </a:lnSpc>
              <a:buClr>
                <a:schemeClr val="accent2">
                  <a:lumMod val="75000"/>
                </a:schemeClr>
              </a:buClr>
            </a:pPr>
            <a:r>
              <a:rPr lang="vi-VN">
                <a:cs typeface="Arial" panose="020B0604020202020204" pitchFamily="34" charset="0"/>
              </a:rPr>
              <a:t>11) Ngáp.</a:t>
            </a:r>
          </a:p>
          <a:p>
            <a:pPr algn="just">
              <a:lnSpc>
                <a:spcPct val="150000"/>
              </a:lnSpc>
              <a:buClr>
                <a:schemeClr val="accent2">
                  <a:lumMod val="75000"/>
                </a:schemeClr>
              </a:buClr>
            </a:pPr>
            <a:r>
              <a:rPr lang="vi-VN">
                <a:cs typeface="Arial" panose="020B0604020202020204" pitchFamily="34" charset="0"/>
              </a:rPr>
              <a:t>12) Rối loạn giấc ngủ, thường gặp mất ngủ.</a:t>
            </a:r>
            <a:endParaRPr lang="vi-VN">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92703" y="2121726"/>
            <a:ext cx="5686559" cy="240065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000">
                <a:latin typeface="Arial" panose="020B0604020202020204" pitchFamily="34" charset="0"/>
                <a:cs typeface="Arial" panose="020B0604020202020204" pitchFamily="34" charset="0"/>
              </a:rPr>
              <a:t>Đ</a:t>
            </a:r>
            <a:r>
              <a:rPr lang="vi-VN" sz="2000">
                <a:latin typeface="Arial" panose="020B0604020202020204" pitchFamily="34" charset="0"/>
                <a:cs typeface="Arial" panose="020B0604020202020204" pitchFamily="34" charset="0"/>
              </a:rPr>
              <a:t>ột ngột ngừng</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giảm đáng kể liều</a:t>
            </a:r>
          </a:p>
          <a:p>
            <a:pPr marL="342900" indent="-342900" algn="just">
              <a:lnSpc>
                <a:spcPct val="150000"/>
              </a:lnSpc>
              <a:buClr>
                <a:schemeClr val="accent2">
                  <a:lumMod val="75000"/>
                </a:schemeClr>
              </a:buClr>
              <a:buFont typeface="Wingdings" panose="05000000000000000000" pitchFamily="2" charset="2"/>
              <a:buChar char="q"/>
            </a:pPr>
            <a:r>
              <a:rPr lang="vi-VN" sz="2000">
                <a:latin typeface="Arial" panose="020B0604020202020204" pitchFamily="34" charset="0"/>
                <a:cs typeface="Arial" panose="020B0604020202020204" pitchFamily="34" charset="0"/>
              </a:rPr>
              <a:t>3</a:t>
            </a:r>
            <a:r>
              <a:rPr lang="en-US" sz="2000">
                <a:latin typeface="Arial" panose="020B0604020202020204" pitchFamily="34" charset="0"/>
                <a:cs typeface="Arial" panose="020B0604020202020204" pitchFamily="34" charset="0"/>
              </a:rPr>
              <a:t>/</a:t>
            </a:r>
            <a:r>
              <a:rPr lang="vi-VN" sz="2000">
                <a:latin typeface="Arial" panose="020B0604020202020204" pitchFamily="34" charset="0"/>
                <a:cs typeface="Arial" panose="020B0604020202020204" pitchFamily="34" charset="0"/>
              </a:rPr>
              <a:t>12 triệu chứng</a:t>
            </a:r>
          </a:p>
          <a:p>
            <a:pPr marL="342900" indent="-342900" algn="just">
              <a:lnSpc>
                <a:spcPct val="150000"/>
              </a:lnSpc>
              <a:buClr>
                <a:schemeClr val="accent2">
                  <a:lumMod val="75000"/>
                </a:schemeClr>
              </a:buClr>
              <a:buFont typeface="Wingdings" panose="05000000000000000000" pitchFamily="2" charset="2"/>
              <a:buChar char="q"/>
            </a:pPr>
            <a:r>
              <a:rPr lang="vi-VN" sz="2000">
                <a:latin typeface="Arial" panose="020B0604020202020204" pitchFamily="34" charset="0"/>
                <a:cs typeface="Arial" panose="020B0604020202020204" pitchFamily="34" charset="0"/>
              </a:rPr>
              <a:t>7 - 10 ngày</a:t>
            </a:r>
          </a:p>
          <a:p>
            <a:pPr marL="342900" indent="-342900" algn="just">
              <a:lnSpc>
                <a:spcPct val="150000"/>
              </a:lnSpc>
              <a:buClr>
                <a:schemeClr val="accent2">
                  <a:lumMod val="75000"/>
                </a:schemeClr>
              </a:buClr>
              <a:buFont typeface="Wingdings" panose="05000000000000000000" pitchFamily="2" charset="2"/>
              <a:buChar char="q"/>
            </a:pPr>
            <a:r>
              <a:rPr lang="en-US" sz="2000">
                <a:latin typeface="Arial" panose="020B0604020202020204" pitchFamily="34" charset="0"/>
                <a:cs typeface="Arial" panose="020B0604020202020204" pitchFamily="34" charset="0"/>
              </a:rPr>
              <a:t>P</a:t>
            </a:r>
            <a:r>
              <a:rPr lang="vi-VN" sz="2000">
                <a:latin typeface="Arial" panose="020B0604020202020204" pitchFamily="34" charset="0"/>
                <a:cs typeface="Arial" panose="020B0604020202020204" pitchFamily="34" charset="0"/>
              </a:rPr>
              <a:t>hân biệt</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các bệnh tâm thần hoặc các bệnh khác.</a:t>
            </a:r>
          </a:p>
        </p:txBody>
      </p:sp>
      <p:sp>
        <p:nvSpPr>
          <p:cNvPr id="14" name="TextBox 13"/>
          <p:cNvSpPr txBox="1"/>
          <p:nvPr/>
        </p:nvSpPr>
        <p:spPr>
          <a:xfrm>
            <a:off x="2499346" y="6282948"/>
            <a:ext cx="9692654"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Số 3140/QĐ-BYT: </a:t>
            </a:r>
            <a:r>
              <a:rPr lang="vi-VN" sz="1400" i="1">
                <a:solidFill>
                  <a:schemeClr val="bg1"/>
                </a:solidFill>
                <a:cs typeface="Arial" panose="020B0604020202020204" pitchFamily="34" charset="0"/>
              </a:rPr>
              <a:t>Ban hành “Hướng dẫn điều trị thay thế nghiện</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các chất dạng thuốc phiện bằng thuốc</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Methadone</a:t>
            </a:r>
            <a:endParaRPr lang="en-US" sz="1400" i="1">
              <a:solidFill>
                <a:schemeClr val="bg1"/>
              </a:solidFill>
              <a:cs typeface="Arial" panose="020B0604020202020204" pitchFamily="34" charset="0"/>
            </a:endParaRPr>
          </a:p>
          <a:p>
            <a:pPr algn="r"/>
            <a:r>
              <a:rPr lang="en-US" sz="1400" i="1">
                <a:solidFill>
                  <a:schemeClr val="bg1"/>
                </a:solidFill>
                <a:latin typeface="Arial" panose="020B0604020202020204" pitchFamily="34" charset="0"/>
                <a:cs typeface="Arial" panose="020B0604020202020204" pitchFamily="34" charset="0"/>
              </a:rPr>
              <a:t>Quyết định số 444 /QĐ-BYT: Điều trị nghiện các chất dạng thuốc phiện bằng thuốc Buprenorphine   </a:t>
            </a:r>
          </a:p>
        </p:txBody>
      </p:sp>
    </p:spTree>
    <p:extLst>
      <p:ext uri="{BB962C8B-B14F-4D97-AF65-F5344CB8AC3E}">
        <p14:creationId xmlns:p14="http://schemas.microsoft.com/office/powerpoint/2010/main" val="197700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33473" y="98314"/>
            <a:ext cx="1011846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Các rối loạn liên quan đến Opioid: </a:t>
            </a:r>
          </a:p>
          <a:p>
            <a:pPr algn="ctr"/>
            <a:r>
              <a:rPr lang="en-US" sz="2400" b="1">
                <a:solidFill>
                  <a:schemeClr val="bg1"/>
                </a:solidFill>
                <a:latin typeface="Arial" panose="020B0604020202020204" pitchFamily="34" charset="0"/>
                <a:cs typeface="Arial" panose="020B0604020202020204" pitchFamily="34" charset="0"/>
              </a:rPr>
              <a:t>ĐIỀU TRỊ NGHIỆN CÁC CHẤT DẠNG THUỐC PHIỆN</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046988"/>
          </a:xfrm>
          <a:prstGeom prst="rect">
            <a:avLst/>
          </a:prstGeom>
          <a:noFill/>
        </p:spPr>
        <p:txBody>
          <a:bodyPr wrap="square" rtlCol="0">
            <a:spAutoFit/>
          </a:bodyPr>
          <a:lstStyle/>
          <a:p>
            <a:pPr algn="just">
              <a:lnSpc>
                <a:spcPct val="150000"/>
              </a:lnSpc>
              <a:buClr>
                <a:schemeClr val="accent2">
                  <a:lumMod val="75000"/>
                </a:schemeClr>
              </a:buClr>
            </a:pPr>
            <a:r>
              <a:rPr lang="vi-VN" sz="3200" b="1">
                <a:latin typeface="Arial" panose="020B0604020202020204" pitchFamily="34" charset="0"/>
                <a:cs typeface="Arial" panose="020B0604020202020204" pitchFamily="34" charset="0"/>
              </a:rPr>
              <a:t>CDTP</a:t>
            </a:r>
            <a:r>
              <a:rPr lang="en-US" sz="3200" b="1">
                <a:latin typeface="Arial" panose="020B0604020202020204" pitchFamily="34" charset="0"/>
                <a:cs typeface="Arial" panose="020B0604020202020204" pitchFamily="34" charset="0"/>
              </a:rPr>
              <a:t> </a:t>
            </a:r>
            <a:r>
              <a:rPr lang="vi-VN" sz="3200" b="1">
                <a:latin typeface="Arial" panose="020B0604020202020204" pitchFamily="34" charset="0"/>
                <a:cs typeface="Arial" panose="020B0604020202020204" pitchFamily="34" charset="0"/>
              </a:rPr>
              <a:t>tự nhiên, bất hợp pháp</a:t>
            </a:r>
            <a:r>
              <a:rPr lang="en-US" sz="3200" b="1">
                <a:latin typeface="Arial" panose="020B0604020202020204" pitchFamily="34" charset="0"/>
                <a:cs typeface="Arial" panose="020B0604020202020204" pitchFamily="34" charset="0"/>
              </a:rPr>
              <a:t>:</a:t>
            </a:r>
          </a:p>
          <a:p>
            <a:pPr marL="742950" lvl="1" indent="-285750" algn="just">
              <a:lnSpc>
                <a:spcPct val="150000"/>
              </a:lnSpc>
              <a:buClr>
                <a:schemeClr val="accent2">
                  <a:lumMod val="75000"/>
                </a:schemeClr>
              </a:buClr>
              <a:buFont typeface="Wingdings" panose="05000000000000000000" pitchFamily="2" charset="2"/>
              <a:buChar char="q"/>
            </a:pPr>
            <a:r>
              <a:rPr lang="vi-VN" sz="3200">
                <a:latin typeface="Arial" panose="020B0604020202020204" pitchFamily="34" charset="0"/>
                <a:cs typeface="Arial" panose="020B0604020202020204" pitchFamily="34" charset="0"/>
              </a:rPr>
              <a:t>lệ thuộc và dung nạp</a:t>
            </a:r>
            <a:r>
              <a:rPr lang="en-US" sz="3200">
                <a:latin typeface="Arial" panose="020B0604020202020204" pitchFamily="34" charset="0"/>
                <a:cs typeface="Arial" panose="020B0604020202020204" pitchFamily="34" charset="0"/>
              </a:rPr>
              <a:t> </a:t>
            </a:r>
            <a:r>
              <a:rPr lang="vi-VN" sz="3200">
                <a:latin typeface="Arial" panose="020B0604020202020204" pitchFamily="34" charset="0"/>
                <a:cs typeface="Arial" panose="020B0604020202020204" pitchFamily="34" charset="0"/>
              </a:rPr>
              <a:t>mạnh</a:t>
            </a:r>
            <a:r>
              <a:rPr lang="en-US" sz="3200">
                <a:latin typeface="Arial" panose="020B0604020202020204" pitchFamily="34" charset="0"/>
                <a:cs typeface="Arial" panose="020B0604020202020204" pitchFamily="34" charset="0"/>
              </a:rPr>
              <a:t> </a:t>
            </a:r>
            <a:r>
              <a:rPr lang="en-US" sz="3200">
                <a:latin typeface="Arial" panose="020B0604020202020204" pitchFamily="34" charset="0"/>
                <a:cs typeface="Arial" panose="020B0604020202020204" pitchFamily="34" charset="0"/>
                <a:sym typeface="Wingdings 3" panose="05040102010807070707" pitchFamily="18" charset="2"/>
              </a:rPr>
              <a:t> tăng liều; tĩnh mạch</a:t>
            </a:r>
          </a:p>
          <a:p>
            <a:pPr marL="742950" lvl="1" indent="-285750" algn="just">
              <a:lnSpc>
                <a:spcPct val="150000"/>
              </a:lnSpc>
              <a:buClr>
                <a:schemeClr val="accent2">
                  <a:lumMod val="75000"/>
                </a:schemeClr>
              </a:buClr>
              <a:buFont typeface="Wingdings" panose="05000000000000000000" pitchFamily="2" charset="2"/>
              <a:buChar char="q"/>
            </a:pPr>
            <a:r>
              <a:rPr lang="vi-VN" sz="3200">
                <a:latin typeface="Arial" panose="020B0604020202020204" pitchFamily="34" charset="0"/>
                <a:cs typeface="Arial" panose="020B0604020202020204" pitchFamily="34" charset="0"/>
                <a:sym typeface="Wingdings 3" panose="05040102010807070707" pitchFamily="18" charset="2"/>
              </a:rPr>
              <a:t>thời gian tác dụng ngắn </a:t>
            </a:r>
            <a:r>
              <a:rPr lang="en-US" sz="3200">
                <a:latin typeface="Arial" panose="020B0604020202020204" pitchFamily="34" charset="0"/>
                <a:cs typeface="Arial" panose="020B0604020202020204" pitchFamily="34" charset="0"/>
                <a:sym typeface="Wingdings 3" panose="05040102010807070707" pitchFamily="18" charset="2"/>
              </a:rPr>
              <a:t> </a:t>
            </a:r>
            <a:r>
              <a:rPr lang="vi-VN" sz="3200">
                <a:latin typeface="Arial" panose="020B0604020202020204" pitchFamily="34" charset="0"/>
                <a:cs typeface="Arial" panose="020B0604020202020204" pitchFamily="34" charset="0"/>
                <a:sym typeface="Wingdings 3" panose="05040102010807070707" pitchFamily="18" charset="2"/>
              </a:rPr>
              <a:t>nhiều lần trong ngày </a:t>
            </a:r>
            <a:endParaRPr lang="en-US" sz="3200">
              <a:latin typeface="Arial" panose="020B0604020202020204" pitchFamily="34" charset="0"/>
              <a:cs typeface="Arial" panose="020B0604020202020204" pitchFamily="34" charset="0"/>
              <a:sym typeface="Wingdings 3" panose="05040102010807070707" pitchFamily="18" charset="2"/>
            </a:endParaRPr>
          </a:p>
          <a:p>
            <a:pPr marL="742950" lvl="1" indent="-285750" algn="just">
              <a:lnSpc>
                <a:spcPct val="150000"/>
              </a:lnSpc>
              <a:buClr>
                <a:schemeClr val="accent2">
                  <a:lumMod val="75000"/>
                </a:schemeClr>
              </a:buClr>
              <a:buFont typeface="Wingdings" panose="05000000000000000000" pitchFamily="2" charset="2"/>
              <a:buChar char="q"/>
            </a:pPr>
            <a:r>
              <a:rPr lang="vi-VN" sz="3200">
                <a:latin typeface="Arial" panose="020B0604020202020204" pitchFamily="34" charset="0"/>
                <a:cs typeface="Arial" panose="020B0604020202020204" pitchFamily="34" charset="0"/>
                <a:sym typeface="Wingdings 3" panose="05040102010807070707" pitchFamily="18" charset="2"/>
              </a:rPr>
              <a:t>ức chế trung tâm hô hấp </a:t>
            </a:r>
            <a:r>
              <a:rPr lang="en-US" sz="3200">
                <a:latin typeface="Arial" panose="020B0604020202020204" pitchFamily="34" charset="0"/>
                <a:cs typeface="Arial" panose="020B0604020202020204" pitchFamily="34" charset="0"/>
                <a:sym typeface="Wingdings 3" panose="05040102010807070707" pitchFamily="18" charset="2"/>
              </a:rPr>
              <a:t> </a:t>
            </a:r>
            <a:r>
              <a:rPr lang="vi-VN" sz="3200">
                <a:latin typeface="Arial" panose="020B0604020202020204" pitchFamily="34" charset="0"/>
                <a:cs typeface="Arial" panose="020B0604020202020204" pitchFamily="34" charset="0"/>
                <a:sym typeface="Wingdings 3" panose="05040102010807070707" pitchFamily="18" charset="2"/>
              </a:rPr>
              <a:t>tử vong.</a:t>
            </a:r>
            <a:r>
              <a:rPr lang="en-US" sz="3200">
                <a:latin typeface="Arial" panose="020B0604020202020204" pitchFamily="34" charset="0"/>
                <a:cs typeface="Arial" panose="020B0604020202020204" pitchFamily="34" charset="0"/>
                <a:sym typeface="Wingdings 3" panose="05040102010807070707" pitchFamily="18" charset="2"/>
              </a:rPr>
              <a:t>   </a:t>
            </a:r>
            <a:endParaRPr lang="vi-VN" sz="32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99346" y="6282948"/>
            <a:ext cx="9692654"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Số 3140/QĐ-BYT: </a:t>
            </a:r>
            <a:r>
              <a:rPr lang="vi-VN" sz="1400" i="1">
                <a:solidFill>
                  <a:schemeClr val="bg1"/>
                </a:solidFill>
                <a:cs typeface="Arial" panose="020B0604020202020204" pitchFamily="34" charset="0"/>
              </a:rPr>
              <a:t>Ban hành “Hướng dẫn điều trị thay thế nghiện</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các chất dạng thuốc phiện bằng thuốc</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Methadone</a:t>
            </a:r>
            <a:endParaRPr lang="en-US" sz="1400" i="1">
              <a:solidFill>
                <a:schemeClr val="bg1"/>
              </a:solidFill>
              <a:cs typeface="Arial" panose="020B0604020202020204" pitchFamily="34" charset="0"/>
            </a:endParaRPr>
          </a:p>
          <a:p>
            <a:pPr algn="r"/>
            <a:r>
              <a:rPr lang="en-US" sz="1400" i="1">
                <a:solidFill>
                  <a:schemeClr val="bg1"/>
                </a:solidFill>
                <a:latin typeface="Arial" panose="020B0604020202020204" pitchFamily="34" charset="0"/>
                <a:cs typeface="Arial" panose="020B0604020202020204" pitchFamily="34" charset="0"/>
              </a:rPr>
              <a:t>Quyết định số 444 /QĐ-BYT: Điều trị nghiện các chất dạng thuốc phiện bằng thuốc Buprenorphine   </a:t>
            </a:r>
          </a:p>
        </p:txBody>
      </p:sp>
    </p:spTree>
    <p:extLst>
      <p:ext uri="{BB962C8B-B14F-4D97-AF65-F5344CB8AC3E}">
        <p14:creationId xmlns:p14="http://schemas.microsoft.com/office/powerpoint/2010/main" val="24532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33473" y="98314"/>
            <a:ext cx="10118460" cy="830997"/>
          </a:xfrm>
          <a:prstGeom prst="rect">
            <a:avLst/>
          </a:prstGeom>
          <a:noFill/>
        </p:spPr>
        <p:txBody>
          <a:bodyPr wrap="square" rtlCol="0">
            <a:spAutoFit/>
          </a:bodyPr>
          <a:lstStyle/>
          <a:p>
            <a:pPr algn="ctr"/>
            <a:r>
              <a:rPr lang="en-US" sz="2400" b="1">
                <a:solidFill>
                  <a:schemeClr val="bg1"/>
                </a:solidFill>
                <a:latin typeface="Arial" panose="020B0604020202020204" pitchFamily="34" charset="0"/>
                <a:cs typeface="Arial" panose="020B0604020202020204" pitchFamily="34" charset="0"/>
              </a:rPr>
              <a:t>Các rối loạn liên quan đến Opioid: </a:t>
            </a:r>
          </a:p>
          <a:p>
            <a:pPr algn="ctr"/>
            <a:r>
              <a:rPr lang="en-US" sz="2400" b="1">
                <a:solidFill>
                  <a:schemeClr val="bg1"/>
                </a:solidFill>
                <a:latin typeface="Arial" panose="020B0604020202020204" pitchFamily="34" charset="0"/>
                <a:cs typeface="Arial" panose="020B0604020202020204" pitchFamily="34" charset="0"/>
              </a:rPr>
              <a:t>ĐIỀU TRỊ NGHIỆN CÁC CHẤT DẠNG THUỐC PHIỆN</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970318"/>
          </a:xfrm>
          <a:prstGeom prst="rect">
            <a:avLst/>
          </a:prstGeom>
          <a:noFill/>
        </p:spPr>
        <p:txBody>
          <a:bodyPr wrap="square" rtlCol="0">
            <a:spAutoFit/>
          </a:bodyPr>
          <a:lstStyle/>
          <a:p>
            <a:pPr algn="just">
              <a:lnSpc>
                <a:spcPct val="150000"/>
              </a:lnSpc>
              <a:buClr>
                <a:schemeClr val="accent2">
                  <a:lumMod val="75000"/>
                </a:schemeClr>
              </a:buClr>
            </a:pPr>
            <a:r>
              <a:rPr lang="vi-VN" sz="2800" b="1">
                <a:latin typeface="Arial" panose="020B0604020202020204" pitchFamily="34" charset="0"/>
                <a:cs typeface="Arial" panose="020B0604020202020204" pitchFamily="34" charset="0"/>
              </a:rPr>
              <a:t>CDTP</a:t>
            </a:r>
            <a:r>
              <a:rPr lang="en-US" sz="2800" b="1">
                <a:latin typeface="Arial" panose="020B0604020202020204" pitchFamily="34" charset="0"/>
                <a:cs typeface="Arial" panose="020B0604020202020204" pitchFamily="34" charset="0"/>
              </a:rPr>
              <a:t> </a:t>
            </a:r>
            <a:r>
              <a:rPr lang="vi-VN" sz="2800" b="1">
                <a:latin typeface="Arial" panose="020B0604020202020204" pitchFamily="34" charset="0"/>
                <a:cs typeface="Arial" panose="020B0604020202020204" pitchFamily="34" charset="0"/>
              </a:rPr>
              <a:t>tự nhiên, bất hợp pháp</a:t>
            </a:r>
            <a:r>
              <a:rPr lang="en-US" sz="2800" b="1">
                <a:latin typeface="Arial" panose="020B0604020202020204" pitchFamily="34" charset="0"/>
                <a:cs typeface="Arial" panose="020B0604020202020204" pitchFamily="34" charset="0"/>
              </a:rPr>
              <a:t> </a:t>
            </a:r>
            <a:r>
              <a:rPr lang="en-US" sz="2800" b="1">
                <a:latin typeface="Arial" panose="020B0604020202020204" pitchFamily="34" charset="0"/>
                <a:cs typeface="Arial" panose="020B0604020202020204" pitchFamily="34" charset="0"/>
                <a:sym typeface="Wingdings 3" panose="05040102010807070707" pitchFamily="18" charset="2"/>
              </a:rPr>
              <a:t> CDTP tổng hợp, hợp pháp:</a:t>
            </a:r>
          </a:p>
          <a:p>
            <a:pPr marL="914400" lvl="1" indent="-457200" algn="just">
              <a:lnSpc>
                <a:spcPct val="150000"/>
              </a:lnSpc>
              <a:buClr>
                <a:schemeClr val="accent2">
                  <a:lumMod val="75000"/>
                </a:schemeClr>
              </a:buClr>
              <a:buFont typeface="Wingdings" panose="05000000000000000000" pitchFamily="2" charset="2"/>
              <a:buChar char="q"/>
            </a:pPr>
            <a:r>
              <a:rPr lang="en-US" sz="2800">
                <a:latin typeface="Arial" panose="020B0604020202020204" pitchFamily="34" charset="0"/>
                <a:cs typeface="Arial" panose="020B0604020202020204" pitchFamily="34" charset="0"/>
              </a:rPr>
              <a:t>Methadone; Buprenorphine</a:t>
            </a:r>
          </a:p>
          <a:p>
            <a:pPr marL="914400" lvl="1" indent="-457200" algn="just">
              <a:lnSpc>
                <a:spcPct val="150000"/>
              </a:lnSpc>
              <a:buClr>
                <a:schemeClr val="accent2">
                  <a:lumMod val="75000"/>
                </a:schemeClr>
              </a:buClr>
              <a:buFont typeface="Wingdings" panose="05000000000000000000" pitchFamily="2" charset="2"/>
              <a:buChar char="q"/>
            </a:pPr>
            <a:r>
              <a:rPr lang="en-US" sz="2800">
                <a:latin typeface="Arial" panose="020B0604020202020204" pitchFamily="34" charset="0"/>
                <a:cs typeface="Arial" panose="020B0604020202020204" pitchFamily="34" charset="0"/>
              </a:rPr>
              <a:t>ít gây dung nạp và lệ thuộc</a:t>
            </a:r>
          </a:p>
          <a:p>
            <a:pPr marL="914400" lvl="1" indent="-457200" algn="just">
              <a:lnSpc>
                <a:spcPct val="150000"/>
              </a:lnSpc>
              <a:buClr>
                <a:schemeClr val="accent2">
                  <a:lumMod val="75000"/>
                </a:schemeClr>
              </a:buClr>
              <a:buFont typeface="Wingdings" panose="05000000000000000000" pitchFamily="2" charset="2"/>
              <a:buChar char="q"/>
            </a:pPr>
            <a:r>
              <a:rPr lang="en-US" sz="2800">
                <a:latin typeface="Arial" panose="020B0604020202020204" pitchFamily="34" charset="0"/>
                <a:cs typeface="Arial" panose="020B0604020202020204" pitchFamily="34" charset="0"/>
              </a:rPr>
              <a:t>T kéo dài: 1 lần trong 24 giờ-72 giờ</a:t>
            </a:r>
          </a:p>
          <a:p>
            <a:pPr marL="914400" lvl="1" indent="-457200" algn="just">
              <a:lnSpc>
                <a:spcPct val="150000"/>
              </a:lnSpc>
              <a:buClr>
                <a:schemeClr val="accent2">
                  <a:lumMod val="75000"/>
                </a:schemeClr>
              </a:buClr>
              <a:buFont typeface="Wingdings" panose="05000000000000000000" pitchFamily="2" charset="2"/>
              <a:buChar char="q"/>
            </a:pPr>
            <a:r>
              <a:rPr lang="vi-VN" sz="2800">
                <a:cs typeface="Arial" panose="020B0604020202020204" pitchFamily="34" charset="0"/>
              </a:rPr>
              <a:t>đường uống hoặc ngậm dưới lưỡi</a:t>
            </a:r>
            <a:endParaRPr lang="en-US" sz="2800">
              <a:cs typeface="Arial" panose="020B0604020202020204" pitchFamily="34" charset="0"/>
            </a:endParaRPr>
          </a:p>
          <a:p>
            <a:pPr marL="914400" lvl="1" indent="-457200" algn="just">
              <a:lnSpc>
                <a:spcPct val="150000"/>
              </a:lnSpc>
              <a:buClr>
                <a:schemeClr val="accent2">
                  <a:lumMod val="75000"/>
                </a:schemeClr>
              </a:buClr>
              <a:buFont typeface="Wingdings" panose="05000000000000000000" pitchFamily="2" charset="2"/>
              <a:buChar char="q"/>
            </a:pPr>
            <a:r>
              <a:rPr lang="vi-VN" sz="2800">
                <a:cs typeface="Arial" panose="020B0604020202020204" pitchFamily="34" charset="0"/>
                <a:sym typeface="Wingdings 3" panose="05040102010807070707" pitchFamily="18" charset="2"/>
              </a:rPr>
              <a:t></a:t>
            </a:r>
            <a:r>
              <a:rPr lang="en-US" sz="2800">
                <a:cs typeface="Arial" panose="020B0604020202020204" pitchFamily="34" charset="0"/>
                <a:sym typeface="Wingdings 3" panose="05040102010807070707" pitchFamily="18" charset="2"/>
              </a:rPr>
              <a:t> </a:t>
            </a:r>
            <a:r>
              <a:rPr lang="vi-VN" sz="2800">
                <a:cs typeface="Arial" panose="020B0604020202020204" pitchFamily="34" charset="0"/>
              </a:rPr>
              <a:t>nguy cơ sử</a:t>
            </a:r>
            <a:r>
              <a:rPr lang="en-US" sz="2800">
                <a:cs typeface="Arial" panose="020B0604020202020204" pitchFamily="34" charset="0"/>
              </a:rPr>
              <a:t> </a:t>
            </a:r>
            <a:r>
              <a:rPr lang="vi-VN" sz="2800">
                <a:cs typeface="Arial" panose="020B0604020202020204" pitchFamily="34" charset="0"/>
              </a:rPr>
              <a:t>dụng quá liều </a:t>
            </a:r>
            <a:endParaRPr lang="en-US" sz="2800">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99346" y="6282948"/>
            <a:ext cx="9692654"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Số 3140/QĐ-BYT: </a:t>
            </a:r>
            <a:r>
              <a:rPr lang="vi-VN" sz="1400" i="1">
                <a:solidFill>
                  <a:schemeClr val="bg1"/>
                </a:solidFill>
                <a:cs typeface="Arial" panose="020B0604020202020204" pitchFamily="34" charset="0"/>
              </a:rPr>
              <a:t>Ban hành “Hướng dẫn điều trị thay thế nghiện</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các chất dạng thuốc phiện bằng thuốc</a:t>
            </a:r>
            <a:r>
              <a:rPr lang="en-US" sz="1400" i="1">
                <a:solidFill>
                  <a:schemeClr val="bg1"/>
                </a:solidFill>
                <a:cs typeface="Arial" panose="020B0604020202020204" pitchFamily="34" charset="0"/>
              </a:rPr>
              <a:t> </a:t>
            </a:r>
            <a:r>
              <a:rPr lang="vi-VN" sz="1400" i="1">
                <a:solidFill>
                  <a:schemeClr val="bg1"/>
                </a:solidFill>
                <a:cs typeface="Arial" panose="020B0604020202020204" pitchFamily="34" charset="0"/>
              </a:rPr>
              <a:t>Methadone</a:t>
            </a:r>
            <a:endParaRPr lang="en-US" sz="1400" i="1">
              <a:solidFill>
                <a:schemeClr val="bg1"/>
              </a:solidFill>
              <a:cs typeface="Arial" panose="020B0604020202020204" pitchFamily="34" charset="0"/>
            </a:endParaRPr>
          </a:p>
          <a:p>
            <a:pPr algn="r"/>
            <a:r>
              <a:rPr lang="en-US" sz="1400" i="1">
                <a:solidFill>
                  <a:schemeClr val="bg1"/>
                </a:solidFill>
                <a:latin typeface="Arial" panose="020B0604020202020204" pitchFamily="34" charset="0"/>
                <a:cs typeface="Arial" panose="020B0604020202020204" pitchFamily="34" charset="0"/>
              </a:rPr>
              <a:t>Quyết định số 444 /QĐ-BYT: Điều trị nghiện các chất dạng thuốc phiện bằng thuốc Buprenorphine   </a:t>
            </a:r>
          </a:p>
        </p:txBody>
      </p:sp>
    </p:spTree>
    <p:extLst>
      <p:ext uri="{BB962C8B-B14F-4D97-AF65-F5344CB8AC3E}">
        <p14:creationId xmlns:p14="http://schemas.microsoft.com/office/powerpoint/2010/main" val="283078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Cannabis: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802690"/>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Cannabis Use Disorder</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Cannabis Intoxication</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Cannabis Withdrawal</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Cannabis-Induced Disorders</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Unspecified Cannabis-Related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88111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chất gây ảo giác: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5009833"/>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Phencyclidine Use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Hallucinogen Use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Phencyclidine Intoxication</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Hallucinogen Intoxication</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Hallucinogen Persisting Perception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Phencyclidine-induced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Hallucinogen-induced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Phencyclidine-Related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Hallucinogen-Related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330975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1077218"/>
          </a:xfrm>
          <a:prstGeom prst="rect">
            <a:avLst/>
          </a:prstGeom>
          <a:noFill/>
        </p:spPr>
        <p:txBody>
          <a:bodyPr wrap="square" rtlCol="0">
            <a:spAutoFit/>
          </a:bodyPr>
          <a:lstStyle/>
          <a:p>
            <a:pPr algn="ctr"/>
            <a:r>
              <a:rPr lang="en-US" sz="3200" b="1">
                <a:solidFill>
                  <a:schemeClr val="bg1"/>
                </a:solidFill>
                <a:latin typeface="Arial" panose="020B0604020202020204" pitchFamily="34" charset="0"/>
                <a:cs typeface="Arial" panose="020B0604020202020204" pitchFamily="34" charset="0"/>
              </a:rPr>
              <a:t>Các rối loạn liên quan đến khí hít: </a:t>
            </a:r>
          </a:p>
          <a:p>
            <a:pPr algn="ctr"/>
            <a:r>
              <a:rPr lang="en-US" sz="32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239844"/>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Inhalant Use Disorder</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Inhalant Intoxication</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Inhalant-Induced Disorders</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Unspecified Inhalant-Related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177668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TextBox 10"/>
          <p:cNvSpPr txBox="1"/>
          <p:nvPr/>
        </p:nvSpPr>
        <p:spPr>
          <a:xfrm>
            <a:off x="579487" y="1111148"/>
            <a:ext cx="10744464" cy="5078313"/>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dirty="0" err="1">
                <a:latin typeface="Arial" panose="020B0604020202020204" pitchFamily="34" charset="0"/>
                <a:cs typeface="Arial" panose="020B0604020202020204" pitchFamily="34" charset="0"/>
              </a:rPr>
              <a:t>Hoạt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khen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thưởng</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the brain reward system</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sym typeface="Wingdings 3" panose="05040102010807070707" pitchFamily="18" charset="2"/>
              </a:rPr>
              <a:t> </a:t>
            </a:r>
            <a:r>
              <a:rPr lang="en-US" sz="2400" dirty="0" err="1">
                <a:latin typeface="Arial" panose="020B0604020202020204" pitchFamily="34" charset="0"/>
                <a:cs typeface="Arial" panose="020B0604020202020204" pitchFamily="34" charset="0"/>
                <a:sym typeface="Wingdings 3" panose="05040102010807070707" pitchFamily="18" charset="2"/>
              </a:rPr>
              <a:t>Cảm</a:t>
            </a:r>
            <a:r>
              <a:rPr lang="en-US" sz="2400" dirty="0">
                <a:latin typeface="Arial" panose="020B0604020202020204" pitchFamily="34" charset="0"/>
                <a:cs typeface="Arial" panose="020B0604020202020204" pitchFamily="34" charset="0"/>
                <a:sym typeface="Wingdings 3" panose="05040102010807070707" pitchFamily="18" charset="2"/>
              </a:rPr>
              <a:t> </a:t>
            </a:r>
            <a:r>
              <a:rPr lang="en-US" sz="2400" dirty="0" err="1">
                <a:latin typeface="Arial" panose="020B0604020202020204" pitchFamily="34" charset="0"/>
                <a:cs typeface="Arial" panose="020B0604020202020204" pitchFamily="34" charset="0"/>
                <a:sym typeface="Wingdings 3" panose="05040102010807070707" pitchFamily="18" charset="2"/>
              </a:rPr>
              <a:t>giác</a:t>
            </a:r>
            <a:r>
              <a:rPr lang="en-US" sz="2400" dirty="0">
                <a:latin typeface="Arial" panose="020B0604020202020204" pitchFamily="34" charset="0"/>
                <a:cs typeface="Arial" panose="020B0604020202020204" pitchFamily="34" charset="0"/>
                <a:sym typeface="Wingdings 3" panose="05040102010807070707" pitchFamily="18" charset="2"/>
              </a:rPr>
              <a:t> </a:t>
            </a:r>
            <a:r>
              <a:rPr lang="en-US" sz="2400" dirty="0" err="1">
                <a:latin typeface="Arial" panose="020B0604020202020204" pitchFamily="34" charset="0"/>
                <a:cs typeface="Arial" panose="020B0604020202020204" pitchFamily="34" charset="0"/>
                <a:sym typeface="Wingdings 3" panose="05040102010807070707" pitchFamily="18" charset="2"/>
              </a:rPr>
              <a:t>dễ</a:t>
            </a:r>
            <a:r>
              <a:rPr lang="en-US" sz="2400" dirty="0">
                <a:latin typeface="Arial" panose="020B0604020202020204" pitchFamily="34" charset="0"/>
                <a:cs typeface="Arial" panose="020B0604020202020204" pitchFamily="34" charset="0"/>
                <a:sym typeface="Wingdings 3" panose="05040102010807070707" pitchFamily="18" charset="2"/>
              </a:rPr>
              <a:t> </a:t>
            </a:r>
            <a:r>
              <a:rPr lang="en-US" sz="2400" dirty="0" err="1">
                <a:latin typeface="Arial" panose="020B0604020202020204" pitchFamily="34" charset="0"/>
                <a:cs typeface="Arial" panose="020B0604020202020204" pitchFamily="34" charset="0"/>
                <a:sym typeface="Wingdings 3" panose="05040102010807070707" pitchFamily="18" charset="2"/>
              </a:rPr>
              <a:t>chịu</a:t>
            </a:r>
            <a:r>
              <a:rPr lang="en-US" sz="2400" dirty="0">
                <a:latin typeface="Arial" panose="020B0604020202020204" pitchFamily="34" charset="0"/>
                <a:cs typeface="Arial" panose="020B0604020202020204" pitchFamily="34" charset="0"/>
                <a:sym typeface="Wingdings 3" panose="05040102010807070707" pitchFamily="18" charset="2"/>
              </a:rPr>
              <a:t>/</a:t>
            </a:r>
            <a:r>
              <a:rPr lang="en-US" sz="2400" dirty="0" err="1">
                <a:latin typeface="Arial" panose="020B0604020202020204" pitchFamily="34" charset="0"/>
                <a:cs typeface="Arial" panose="020B0604020202020204" pitchFamily="34" charset="0"/>
                <a:sym typeface="Wingdings 3" panose="05040102010807070707" pitchFamily="18" charset="2"/>
              </a:rPr>
              <a:t>thoải</a:t>
            </a:r>
            <a:r>
              <a:rPr lang="en-US" sz="2400" dirty="0">
                <a:latin typeface="Arial" panose="020B0604020202020204" pitchFamily="34" charset="0"/>
                <a:cs typeface="Arial" panose="020B0604020202020204" pitchFamily="34" charset="0"/>
                <a:sym typeface="Wingdings 3" panose="05040102010807070707" pitchFamily="18" charset="2"/>
              </a:rPr>
              <a:t> </a:t>
            </a:r>
            <a:r>
              <a:rPr lang="en-US" sz="2400" dirty="0" err="1">
                <a:latin typeface="Arial" panose="020B0604020202020204" pitchFamily="34" charset="0"/>
                <a:cs typeface="Arial" panose="020B0604020202020204" pitchFamily="34" charset="0"/>
                <a:sym typeface="Wingdings 3" panose="05040102010807070707" pitchFamily="18" charset="2"/>
              </a:rPr>
              <a:t>mái</a:t>
            </a:r>
            <a:r>
              <a:rPr lang="en-US" sz="2400" dirty="0">
                <a:latin typeface="Arial" panose="020B0604020202020204" pitchFamily="34" charset="0"/>
                <a:cs typeface="Arial" panose="020B0604020202020204" pitchFamily="34" charset="0"/>
                <a:sym typeface="Wingdings 3" panose="05040102010807070707" pitchFamily="18" charset="2"/>
              </a:rPr>
              <a:t> (“</a:t>
            </a:r>
            <a:r>
              <a:rPr lang="en-US" sz="2400" i="1" dirty="0">
                <a:latin typeface="Arial" panose="020B0604020202020204" pitchFamily="34" charset="0"/>
                <a:cs typeface="Arial" panose="020B0604020202020204" pitchFamily="34" charset="0"/>
                <a:sym typeface="Wingdings 3" panose="05040102010807070707" pitchFamily="18" charset="2"/>
              </a:rPr>
              <a:t>high</a:t>
            </a:r>
            <a:r>
              <a:rPr lang="en-US" sz="2400" dirty="0">
                <a:latin typeface="Arial" panose="020B0604020202020204" pitchFamily="34" charset="0"/>
                <a:cs typeface="Arial" panose="020B0604020202020204" pitchFamily="34" charset="0"/>
                <a:sym typeface="Wingdings 3" panose="05040102010807070707" pitchFamily="18" charset="2"/>
              </a:rPr>
              <a:t>”)</a:t>
            </a:r>
            <a:endParaRPr lang="en-US" sz="2400" dirty="0">
              <a:latin typeface="Arial" panose="020B0604020202020204" pitchFamily="34" charset="0"/>
              <a:cs typeface="Arial" panose="020B0604020202020204" pitchFamily="34" charset="0"/>
            </a:endParaRPr>
          </a:p>
          <a:p>
            <a:pPr marL="342900" indent="-342900" algn="just">
              <a:lnSpc>
                <a:spcPct val="150000"/>
              </a:lnSpc>
              <a:buClr>
                <a:schemeClr val="accent2">
                  <a:lumMod val="75000"/>
                </a:schemeClr>
              </a:buClr>
              <a:buFont typeface="Wingdings" panose="05000000000000000000" pitchFamily="2" charset="2"/>
              <a:buChar char="q"/>
            </a:pPr>
            <a:r>
              <a:rPr lang="en-US" sz="2400" dirty="0" err="1">
                <a:latin typeface="Arial" panose="020B0604020202020204" pitchFamily="34" charset="0"/>
                <a:cs typeface="Arial" panose="020B0604020202020204" pitchFamily="34" charset="0"/>
              </a:rPr>
              <a:t>Củng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vi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hình </a:t>
            </a:r>
            <a:r>
              <a:rPr lang="en-US" sz="2400" dirty="0" err="1">
                <a:latin typeface="Arial" panose="020B0604020202020204" pitchFamily="34" charset="0"/>
                <a:cs typeface="Arial" panose="020B0604020202020204" pitchFamily="34" charset="0"/>
              </a:rPr>
              <a:t>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thuộc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sym typeface="Wingdings 3" panose="05040102010807070707" pitchFamily="18" charset="2"/>
            </a:endParaRPr>
          </a:p>
          <a:p>
            <a:pPr marL="342900" indent="-342900" algn="just">
              <a:lnSpc>
                <a:spcPct val="150000"/>
              </a:lnSpc>
              <a:buClr>
                <a:schemeClr val="accent2">
                  <a:lumMod val="75000"/>
                </a:schemeClr>
              </a:buClr>
              <a:buFont typeface="Wingdings" panose="05000000000000000000" pitchFamily="2" charset="2"/>
              <a:buChar char="q"/>
            </a:pP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soát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thấp</a:t>
            </a:r>
            <a:r>
              <a:rPr lang="en-US" sz="2400" dirty="0">
                <a:latin typeface="Arial" panose="020B0604020202020204" pitchFamily="34" charset="0"/>
                <a:cs typeface="Arial" panose="020B0604020202020204" pitchFamily="34" charset="0"/>
              </a:rPr>
              <a:t> (lower levels of self-control);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kiềm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vi</a:t>
            </a:r>
          </a:p>
          <a:p>
            <a:pPr marL="342900" indent="-342900" algn="just">
              <a:lnSpc>
                <a:spcPct val="150000"/>
              </a:lnSpc>
              <a:buClr>
                <a:schemeClr val="accent2">
                  <a:lumMod val="75000"/>
                </a:schemeClr>
              </a:buClr>
              <a:buFont typeface="Wingdings" panose="05000000000000000000" pitchFamily="2" charset="2"/>
              <a:buChar char="q"/>
            </a:pP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gambling disorder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chung</a:t>
            </a:r>
            <a:r>
              <a:rPr lang="en-US" sz="2400" dirty="0">
                <a:latin typeface="Arial" panose="020B0604020202020204" pitchFamily="34" charset="0"/>
                <a:cs typeface="Arial" panose="020B0604020202020204" pitchFamily="34" charset="0"/>
              </a:rPr>
              <a:t> nhóm</a:t>
            </a:r>
          </a:p>
          <a:p>
            <a:pPr marL="342900" indent="-342900" algn="just">
              <a:lnSpc>
                <a:spcPct val="150000"/>
              </a:lnSpc>
              <a:buClr>
                <a:schemeClr val="accent2">
                  <a:lumMod val="75000"/>
                </a:schemeClr>
              </a:buClr>
              <a:buFont typeface="Wingdings" panose="05000000000000000000" pitchFamily="2" charset="2"/>
              <a:buChar char="q"/>
            </a:pPr>
            <a:r>
              <a:rPr lang="en-US" sz="2400"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Internet gaming</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sex addiction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exercise addiction</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shopping addiction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endParaRPr lang="en-US" sz="2400" dirty="0">
              <a:latin typeface="Arial" panose="020B0604020202020204" pitchFamily="34" charset="0"/>
              <a:cs typeface="Arial" panose="020B0604020202020204" pitchFamily="34" charset="0"/>
            </a:endParaRPr>
          </a:p>
          <a:p>
            <a:pPr algn="just">
              <a:lnSpc>
                <a:spcPct val="150000"/>
              </a:lnSpc>
              <a:buClr>
                <a:schemeClr val="accent2">
                  <a:lumMod val="75000"/>
                </a:schemeClr>
              </a:buClr>
            </a:pP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64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954107"/>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Các rối loạn liên quan đến chất chống lo âu, gây ngủ, gây êm dịu: 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793842"/>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Sedative, Hypnotic, or Anxiolytic Use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Sedative, Hypnotic, or Anxiolytic Intoxication</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Sedative, Hypnotic, or Anxiolytic Withdrawal</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Sedative·, Hypnotic-, or Anxiolytic-Induced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Sedative-, Hypnotic-, or Anxiolytic-Related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888676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954107"/>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Các rối loạn liên quan đến nhóm chất kích thích: </a:t>
            </a:r>
          </a:p>
          <a:p>
            <a:pPr algn="ctr"/>
            <a:r>
              <a:rPr lang="en-US" sz="28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793842"/>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Stimulant Use Disorder</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Stimulant Intoxication</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Stimulant Withdrawal</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Stimulant-Induced Disorders</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Unspecified Stimulant-Related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126692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954107"/>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Các rối loạn liên quan đến Thuốc lá: </a:t>
            </a:r>
          </a:p>
          <a:p>
            <a:pPr algn="ctr"/>
            <a:r>
              <a:rPr lang="en-US" sz="28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239844"/>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Tobacco Use Disorder</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Tobacco Withdrawal</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Other Tobacco-Induced Disorders</a:t>
            </a:r>
          </a:p>
          <a:p>
            <a:pPr marL="342900" indent="-342900" algn="just">
              <a:lnSpc>
                <a:spcPct val="150000"/>
              </a:lnSpc>
              <a:buClr>
                <a:schemeClr val="accent2">
                  <a:lumMod val="75000"/>
                </a:schemeClr>
              </a:buClr>
              <a:buFont typeface="Wingdings" panose="05000000000000000000" pitchFamily="2" charset="2"/>
              <a:buChar char="q"/>
            </a:pPr>
            <a:r>
              <a:rPr lang="vi-VN" sz="2400" b="1">
                <a:cs typeface="Arial" panose="020B0604020202020204" pitchFamily="34" charset="0"/>
              </a:rPr>
              <a:t>Unspecified Tobacco-Related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3882975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64479" y="33930"/>
            <a:ext cx="9174480" cy="954107"/>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Các rối loạn liên quan đến các chất khác: </a:t>
            </a:r>
          </a:p>
          <a:p>
            <a:pPr algn="ctr"/>
            <a:r>
              <a:rPr lang="en-US" sz="2800" b="1">
                <a:solidFill>
                  <a:schemeClr val="bg1"/>
                </a:solidFill>
                <a:latin typeface="Arial" panose="020B0604020202020204" pitchFamily="34" charset="0"/>
                <a:cs typeface="Arial" panose="020B0604020202020204" pitchFamily="34" charset="0"/>
              </a:rPr>
              <a:t>Phân loại theo DSM-5</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793842"/>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(or Unknown) Substance Use Disorder</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(or Unknown) Substance Intoxication</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(or Unknown) Substance Withdrawal</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Other (or Unknown) Substance-Induced Disorders</a:t>
            </a:r>
          </a:p>
          <a:p>
            <a:pPr marL="342900" indent="-342900" algn="just">
              <a:lnSpc>
                <a:spcPct val="150000"/>
              </a:lnSpc>
              <a:buClr>
                <a:schemeClr val="accent2">
                  <a:lumMod val="75000"/>
                </a:schemeClr>
              </a:buClr>
              <a:buFont typeface="Wingdings" panose="05000000000000000000" pitchFamily="2" charset="2"/>
              <a:buChar char="q"/>
            </a:pPr>
            <a:r>
              <a:rPr lang="en-US" sz="2400" b="1">
                <a:latin typeface="Arial" panose="020B0604020202020204" pitchFamily="34" charset="0"/>
                <a:cs typeface="Arial" panose="020B0604020202020204" pitchFamily="34" charset="0"/>
              </a:rPr>
              <a:t>Unspecified Other (or Unknown) Substance-Related Disorder</a:t>
            </a:r>
            <a:endParaRPr lang="vi-VN" sz="2400" b="1">
              <a:latin typeface="Arial" panose="020B0604020202020204" pitchFamily="34" charset="0"/>
              <a:cs typeface="Arial" panose="020B0604020202020204" pitchFamily="34" charset="0"/>
            </a:endParaRPr>
          </a:p>
        </p:txBody>
      </p:sp>
      <p:sp>
        <p:nvSpPr>
          <p:cNvPr id="11" name="Rectangle 10"/>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Tree>
    <p:extLst>
      <p:ext uri="{BB962C8B-B14F-4D97-AF65-F5344CB8AC3E}">
        <p14:creationId xmlns:p14="http://schemas.microsoft.com/office/powerpoint/2010/main" val="2517791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1345624" y="204919"/>
            <a:ext cx="91744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NGUỒN TÀI LIỆU: Sinh viên đọc thêm</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579487" y="1111148"/>
            <a:ext cx="10744464" cy="5309146"/>
          </a:xfrm>
          <a:prstGeom prst="rect">
            <a:avLst/>
          </a:prstGeom>
          <a:noFill/>
        </p:spPr>
        <p:txBody>
          <a:bodyPr wrap="square" rtlCol="0">
            <a:spAutoFit/>
          </a:bodyPr>
          <a:lstStyle/>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Sách “</a:t>
            </a:r>
            <a:r>
              <a:rPr kumimoji="0" lang="en-US" sz="19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Tâm thần học</a:t>
            </a: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(2005). BM Tâm thần. Đại học Y Dược TPHCM.</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American Psychiatric Association. (2013). </a:t>
            </a:r>
            <a:r>
              <a:rPr kumimoji="0" lang="en-US" sz="19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Diagnostic and statistical manual of mental disorders</a:t>
            </a: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(5th ed.). Arlington, VA: American Psychiatric Publishing.</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Gerstenblith, T. A., &amp; Kontos, N. (2015). 24 Somatic Symptom Disorders. </a:t>
            </a:r>
            <a:r>
              <a:rPr kumimoji="0" lang="en-US"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Massachusetts general hospital comprehensive clinical psychiatry</a:t>
            </a: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8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10</a:t>
            </a: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255.</a:t>
            </a:r>
            <a:endPar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Hales, R. E., Yudofsky, S. C., Gabbard, G. O., &amp; American Psychiatric Publishing. (2014). </a:t>
            </a:r>
            <a:r>
              <a:rPr kumimoji="0" lang="en-US" sz="19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The American Psychiatric Publishing textbook of psychiatry</a:t>
            </a: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Washington, DC: American Psychiatric Pub.</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Kaplan, H. I., &amp; Sadock, B. J. (2015). </a:t>
            </a:r>
            <a:r>
              <a:rPr kumimoji="0" lang="en-US" sz="19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Kaplan and Sadock's synopsis of psychiatry: Behavioral sciences/clinical psychiatry</a:t>
            </a: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(11th ed.). Baltimore, MD, US: Williams &amp; Wilkins Co.	</a:t>
            </a:r>
          </a:p>
          <a:p>
            <a:pPr marL="457200" marR="0" lvl="0" indent="-45720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Stahl, S. M., &amp; Stahl, S. M. (2013). </a:t>
            </a:r>
            <a:r>
              <a:rPr kumimoji="0" lang="en-US" sz="1900" b="0" i="1"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Stahl's essential psychopharmacology: neuroscientific basis and practical applications.</a:t>
            </a:r>
            <a:r>
              <a:rPr kumimoji="0" lang="en-US"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Cambridge university press.</a:t>
            </a:r>
            <a:endParaRPr kumimoji="0" lang="vi-VN" sz="19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88550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ĐIỀU TRỊ: Hóa dược</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pic>
        <p:nvPicPr>
          <p:cNvPr id="1026" name="Picture 2" descr="Image result for y khoa Äáº¡i há»c ÄÆ°á»ng"/>
          <p:cNvPicPr>
            <a:picLocks noChangeAspect="1" noChangeArrowheads="1"/>
          </p:cNvPicPr>
          <p:nvPr/>
        </p:nvPicPr>
        <p:blipFill>
          <a:blip r:embed="rId2">
            <a:extLst>
              <a:ext uri="{BEBA8EAE-BF5A-486C-A8C5-ECC9F3942E4B}">
                <a14:imgProps xmlns:a14="http://schemas.microsoft.com/office/drawing/2010/main">
                  <a14:imgLayer r:embed="rId3">
                    <a14:imgEffect>
                      <a14:artisticMosiaicBubbles/>
                    </a14:imgEffect>
                  </a14:imgLayer>
                </a14:imgProps>
              </a:ext>
              <a:ext uri="{28A0092B-C50C-407E-A947-70E740481C1C}">
                <a14:useLocalDpi xmlns:a14="http://schemas.microsoft.com/office/drawing/2010/main" val="0"/>
              </a:ext>
            </a:extLst>
          </a:blip>
          <a:srcRect/>
          <a:stretch>
            <a:fillRect/>
          </a:stretch>
        </p:blipFill>
        <p:spPr bwMode="auto">
          <a:xfrm>
            <a:off x="-1" y="-134754"/>
            <a:ext cx="12301086" cy="7306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40555" y="5934670"/>
            <a:ext cx="8219975" cy="923330"/>
          </a:xfrm>
          <a:prstGeom prst="rect">
            <a:avLst/>
          </a:prstGeom>
          <a:noFill/>
        </p:spPr>
        <p:txBody>
          <a:bodyPr wrap="square" rtlCol="0">
            <a:spAutoFit/>
          </a:bodyPr>
          <a:lstStyle/>
          <a:p>
            <a:pPr algn="r"/>
            <a:r>
              <a:rPr lang="en-US" sz="5400" b="1" i="1">
                <a:solidFill>
                  <a:schemeClr val="bg2"/>
                </a:solidFill>
                <a:latin typeface="Arial" panose="020B0604020202020204" pitchFamily="34" charset="0"/>
                <a:cs typeface="Arial" panose="020B0604020202020204" pitchFamily="34" charset="0"/>
              </a:rPr>
              <a:t>Xin chân thành cảm ơn!</a:t>
            </a:r>
          </a:p>
        </p:txBody>
      </p:sp>
    </p:spTree>
    <p:extLst>
      <p:ext uri="{BB962C8B-B14F-4D97-AF65-F5344CB8AC3E}">
        <p14:creationId xmlns:p14="http://schemas.microsoft.com/office/powerpoint/2010/main" val="283058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646331"/>
          </a:xfrm>
          <a:prstGeom prst="rect">
            <a:avLst/>
          </a:prstGeom>
          <a:noFill/>
        </p:spPr>
        <p:txBody>
          <a:bodyPr wrap="square" rtlCol="0">
            <a:spAutoFit/>
          </a:bodyPr>
          <a:lstStyle/>
          <a:p>
            <a:pPr algn="ctr"/>
            <a:r>
              <a:rPr lang="en-US" sz="3600" b="1">
                <a:solidFill>
                  <a:schemeClr val="bg1"/>
                </a:solidFill>
                <a:latin typeface="Arial" panose="020B0604020202020204" pitchFamily="34" charset="0"/>
                <a:cs typeface="Arial" panose="020B0604020202020204" pitchFamily="34" charset="0"/>
              </a:rPr>
              <a:t>ĐẠI CƯƠNG</a:t>
            </a: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1" name="TextBox 10"/>
          <p:cNvSpPr txBox="1"/>
          <p:nvPr/>
        </p:nvSpPr>
        <p:spPr>
          <a:xfrm>
            <a:off x="579487" y="1111148"/>
            <a:ext cx="10744464" cy="4524315"/>
          </a:xfrm>
          <a:prstGeom prst="rect">
            <a:avLst/>
          </a:prstGeom>
          <a:noFill/>
        </p:spPr>
        <p:txBody>
          <a:bodyPr wrap="square" rtlCol="0">
            <a:spAutoFit/>
          </a:bodyPr>
          <a:lstStyle/>
          <a:p>
            <a:pPr algn="just">
              <a:lnSpc>
                <a:spcPct val="150000"/>
              </a:lnSpc>
              <a:buClr>
                <a:schemeClr val="accent2">
                  <a:lumMod val="75000"/>
                </a:schemeClr>
              </a:buClr>
            </a:pPr>
            <a:r>
              <a:rPr lang="en-US" sz="2400">
                <a:latin typeface="Arial" panose="020B0604020202020204" pitchFamily="34" charset="0"/>
                <a:cs typeface="Arial" panose="020B0604020202020204" pitchFamily="34" charset="0"/>
              </a:rPr>
              <a:t>Các RL liên quan đến chất (substance-related disorders) được chia thành 2 nhóm: </a:t>
            </a:r>
          </a:p>
          <a:p>
            <a:pPr marL="800100" lvl="1"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Rối loạn sử dụng chất (substance use disorders)</a:t>
            </a:r>
          </a:p>
          <a:p>
            <a:pPr marL="800100" lvl="1" indent="-342900" algn="just">
              <a:lnSpc>
                <a:spcPct val="150000"/>
              </a:lnSpc>
              <a:buClr>
                <a:schemeClr val="accent2">
                  <a:lumMod val="75000"/>
                </a:schemeClr>
              </a:buClr>
              <a:buFont typeface="Wingdings" panose="05000000000000000000" pitchFamily="2" charset="2"/>
              <a:buChar char="q"/>
            </a:pPr>
            <a:r>
              <a:rPr lang="en-US" sz="2400">
                <a:latin typeface="Arial" panose="020B0604020202020204" pitchFamily="34" charset="0"/>
                <a:cs typeface="Arial" panose="020B0604020202020204" pitchFamily="34" charset="0"/>
              </a:rPr>
              <a:t>Các rối loạn do chất gây ra (substance-induced disorders):</a:t>
            </a:r>
          </a:p>
          <a:p>
            <a:pPr marL="1257300" lvl="2" indent="-342900" algn="just">
              <a:lnSpc>
                <a:spcPct val="150000"/>
              </a:lnSpc>
              <a:buClr>
                <a:schemeClr val="accent2">
                  <a:lumMod val="75000"/>
                </a:schemeClr>
              </a:buClr>
              <a:buFont typeface="Wingdings" panose="05000000000000000000" pitchFamily="2" charset="2"/>
              <a:buChar char="Ø"/>
            </a:pPr>
            <a:r>
              <a:rPr lang="en-US" sz="2400">
                <a:latin typeface="Arial" panose="020B0604020202020204" pitchFamily="34" charset="0"/>
                <a:cs typeface="Arial" panose="020B0604020202020204" pitchFamily="34" charset="0"/>
              </a:rPr>
              <a:t>Nhiễm độc chất/say (intoxication) </a:t>
            </a:r>
          </a:p>
          <a:p>
            <a:pPr marL="1257300" lvl="2" indent="-342900" algn="just">
              <a:lnSpc>
                <a:spcPct val="150000"/>
              </a:lnSpc>
              <a:buClr>
                <a:schemeClr val="accent2">
                  <a:lumMod val="75000"/>
                </a:schemeClr>
              </a:buClr>
              <a:buFont typeface="Wingdings" panose="05000000000000000000" pitchFamily="2" charset="2"/>
              <a:buChar char="Ø"/>
            </a:pPr>
            <a:r>
              <a:rPr lang="en-US" sz="2400">
                <a:latin typeface="Arial" panose="020B0604020202020204" pitchFamily="34" charset="0"/>
                <a:cs typeface="Arial" panose="020B0604020202020204" pitchFamily="34" charset="0"/>
              </a:rPr>
              <a:t>Cai chất (withdrawal)</a:t>
            </a:r>
          </a:p>
          <a:p>
            <a:pPr marL="1257300" lvl="2" indent="-342900" algn="just">
              <a:lnSpc>
                <a:spcPct val="150000"/>
              </a:lnSpc>
              <a:buClr>
                <a:schemeClr val="accent2">
                  <a:lumMod val="75000"/>
                </a:schemeClr>
              </a:buClr>
              <a:buFont typeface="Wingdings" panose="05000000000000000000" pitchFamily="2" charset="2"/>
              <a:buChar char="Ø"/>
            </a:pPr>
            <a:r>
              <a:rPr lang="en-US" sz="2400">
                <a:latin typeface="Arial" panose="020B0604020202020204" pitchFamily="34" charset="0"/>
                <a:cs typeface="Arial" panose="020B0604020202020204" pitchFamily="34" charset="0"/>
              </a:rPr>
              <a:t>Các RL tâm thần do chất gây ra (other substance/medication-induced mental disorders)</a:t>
            </a: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008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1384995"/>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ĐẠI CƯƠNG: Rối loạn sử dụng chất </a:t>
            </a:r>
          </a:p>
          <a:p>
            <a:pPr algn="ctr"/>
            <a:r>
              <a:rPr lang="en-US" sz="2800" b="1">
                <a:solidFill>
                  <a:schemeClr val="bg1"/>
                </a:solidFill>
                <a:latin typeface="Arial" panose="020B0604020202020204" pitchFamily="34" charset="0"/>
                <a:cs typeface="Arial" panose="020B0604020202020204" pitchFamily="34" charset="0"/>
              </a:rPr>
              <a:t>(substance use disorders)</a:t>
            </a:r>
          </a:p>
          <a:p>
            <a:pPr algn="ctr"/>
            <a:endParaRPr lang="en-US" sz="28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4685898"/>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500">
                <a:latin typeface="Arial" panose="020B0604020202020204" pitchFamily="34" charset="0"/>
                <a:cs typeface="Arial" panose="020B0604020202020204" pitchFamily="34" charset="0"/>
              </a:rPr>
              <a:t>Tập hợp các triệu chứng: </a:t>
            </a:r>
            <a:r>
              <a:rPr lang="en-US" sz="2500" b="1">
                <a:latin typeface="Arial" panose="020B0604020202020204" pitchFamily="34" charset="0"/>
                <a:cs typeface="Arial" panose="020B0604020202020204" pitchFamily="34" charset="0"/>
              </a:rPr>
              <a:t>sinh lý/ hành vi/ nhận thực</a:t>
            </a:r>
            <a:r>
              <a:rPr lang="en-US" sz="2500">
                <a:latin typeface="Arial" panose="020B0604020202020204" pitchFamily="34" charset="0"/>
                <a:cs typeface="Arial" panose="020B0604020202020204" pitchFamily="34" charset="0"/>
              </a:rPr>
              <a:t> cho thấy rằng BN tiếp tục sử dụng chất mặc dù có những hậu quả nghiêm trọng do sử dụng chất gây ra</a:t>
            </a:r>
          </a:p>
          <a:p>
            <a:pPr marL="342900" indent="-342900" algn="just">
              <a:lnSpc>
                <a:spcPct val="150000"/>
              </a:lnSpc>
              <a:buClr>
                <a:schemeClr val="accent2">
                  <a:lumMod val="75000"/>
                </a:schemeClr>
              </a:buClr>
              <a:buFont typeface="Wingdings" panose="05000000000000000000" pitchFamily="2" charset="2"/>
              <a:buChar char="q"/>
            </a:pPr>
            <a:r>
              <a:rPr lang="en-US" sz="2500">
                <a:latin typeface="Arial" panose="020B0604020202020204" pitchFamily="34" charset="0"/>
                <a:cs typeface="Arial" panose="020B0604020202020204" pitchFamily="34" charset="0"/>
              </a:rPr>
              <a:t>Cơ chế sinh lý bệnh: sinh hóa/cấu trúc não </a:t>
            </a:r>
          </a:p>
          <a:p>
            <a:pPr marL="342900" indent="-342900" algn="just">
              <a:lnSpc>
                <a:spcPct val="150000"/>
              </a:lnSpc>
              <a:buClr>
                <a:schemeClr val="accent2">
                  <a:lumMod val="75000"/>
                </a:schemeClr>
              </a:buClr>
              <a:buFont typeface="Wingdings" panose="05000000000000000000" pitchFamily="2" charset="2"/>
              <a:buChar char="q"/>
            </a:pPr>
            <a:r>
              <a:rPr lang="en-US" sz="2500">
                <a:latin typeface="Arial" panose="020B0604020202020204" pitchFamily="34" charset="0"/>
                <a:cs typeface="Arial" panose="020B0604020202020204" pitchFamily="34" charset="0"/>
              </a:rPr>
              <a:t>Chẩn đoán dựa vào 4 nhóm tiêu chuẩn: khó kiểm soát (</a:t>
            </a:r>
            <a:r>
              <a:rPr lang="en-US" sz="2500" i="1">
                <a:latin typeface="Arial" panose="020B0604020202020204" pitchFamily="34" charset="0"/>
                <a:cs typeface="Arial" panose="020B0604020202020204" pitchFamily="34" charset="0"/>
              </a:rPr>
              <a:t>impaired control</a:t>
            </a:r>
            <a:r>
              <a:rPr lang="en-US" sz="2500">
                <a:latin typeface="Arial" panose="020B0604020202020204" pitchFamily="34" charset="0"/>
                <a:cs typeface="Arial" panose="020B0604020202020204" pitchFamily="34" charset="0"/>
              </a:rPr>
              <a:t>), hậu quả xã hội (</a:t>
            </a:r>
            <a:r>
              <a:rPr lang="en-US" sz="2500" i="1">
                <a:latin typeface="Arial" panose="020B0604020202020204" pitchFamily="34" charset="0"/>
                <a:cs typeface="Arial" panose="020B0604020202020204" pitchFamily="34" charset="0"/>
              </a:rPr>
              <a:t>social impairment</a:t>
            </a:r>
            <a:r>
              <a:rPr lang="en-US" sz="2500">
                <a:latin typeface="Arial" panose="020B0604020202020204" pitchFamily="34" charset="0"/>
                <a:cs typeface="Arial" panose="020B0604020202020204" pitchFamily="34" charset="0"/>
              </a:rPr>
              <a:t>), sử dụng một cách nguy cơ (</a:t>
            </a:r>
            <a:r>
              <a:rPr lang="en-US" sz="2500" i="1">
                <a:latin typeface="Arial" panose="020B0604020202020204" pitchFamily="34" charset="0"/>
                <a:cs typeface="Arial" panose="020B0604020202020204" pitchFamily="34" charset="0"/>
              </a:rPr>
              <a:t>risky use</a:t>
            </a:r>
            <a:r>
              <a:rPr lang="en-US" sz="2500">
                <a:latin typeface="Arial" panose="020B0604020202020204" pitchFamily="34" charset="0"/>
                <a:cs typeface="Arial" panose="020B0604020202020204" pitchFamily="34" charset="0"/>
              </a:rPr>
              <a:t>), tiêu chuẩn dược lý (</a:t>
            </a:r>
            <a:r>
              <a:rPr lang="en-US" sz="2500" i="1">
                <a:latin typeface="Arial" panose="020B0604020202020204" pitchFamily="34" charset="0"/>
                <a:cs typeface="Arial" panose="020B0604020202020204" pitchFamily="34" charset="0"/>
              </a:rPr>
              <a:t>pharmacological criteria</a:t>
            </a:r>
            <a:r>
              <a:rPr lang="en-US" sz="2500">
                <a:latin typeface="Arial" panose="020B0604020202020204" pitchFamily="34" charset="0"/>
                <a:cs typeface="Arial" panose="020B0604020202020204" pitchFamily="34" charset="0"/>
              </a:rPr>
              <a:t>).</a:t>
            </a:r>
          </a:p>
          <a:p>
            <a:pPr algn="just">
              <a:lnSpc>
                <a:spcPct val="150000"/>
              </a:lnSpc>
              <a:buClr>
                <a:schemeClr val="accent2">
                  <a:lumMod val="75000"/>
                </a:schemeClr>
              </a:buClr>
            </a:pPr>
            <a:endParaRPr lang="vi-VN"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64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1384995"/>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ĐẠI CƯƠNG: Rối loạn sử dụng chất </a:t>
            </a:r>
          </a:p>
          <a:p>
            <a:pPr algn="ctr"/>
            <a:r>
              <a:rPr lang="en-US" sz="2800" b="1">
                <a:solidFill>
                  <a:schemeClr val="bg1"/>
                </a:solidFill>
                <a:latin typeface="Arial" panose="020B0604020202020204" pitchFamily="34" charset="0"/>
                <a:cs typeface="Arial" panose="020B0604020202020204" pitchFamily="34" charset="0"/>
              </a:rPr>
              <a:t>(substance use disorders)</a:t>
            </a:r>
          </a:p>
          <a:p>
            <a:pPr algn="ctr"/>
            <a:endParaRPr lang="en-US" sz="28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28082"/>
            <a:ext cx="10744464" cy="3590663"/>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dirty="0">
                <a:latin typeface="Arial" panose="020B0604020202020204" pitchFamily="34" charset="0"/>
                <a:cs typeface="Arial" panose="020B0604020202020204" pitchFamily="34" charset="0"/>
              </a:rPr>
              <a:t>Impaired control</a:t>
            </a:r>
            <a:r>
              <a:rPr lang="en-US" sz="2400" dirty="0">
                <a:latin typeface="Arial" panose="020B0604020202020204" pitchFamily="34" charset="0"/>
                <a:cs typeface="Arial" panose="020B0604020202020204" pitchFamily="34" charset="0"/>
              </a:rPr>
              <a:t>:</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dụng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kéo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dài</a:t>
            </a:r>
            <a:endParaRPr lang="en-US" sz="2400" dirty="0">
              <a:latin typeface="Arial" panose="020B0604020202020204" pitchFamily="34" charset="0"/>
              <a:cs typeface="Arial" panose="020B0604020202020204" pitchFamily="34" charset="0"/>
            </a:endParaRP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2: </a:t>
            </a:r>
            <a:r>
              <a:rPr lang="en-US" sz="2400" dirty="0" err="1">
                <a:latin typeface="Arial" panose="020B0604020202020204" pitchFamily="34" charset="0"/>
                <a:cs typeface="Arial" panose="020B0604020202020204" pitchFamily="34" charset="0"/>
              </a:rPr>
              <a:t>Thất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việc </a:t>
            </a:r>
            <a:r>
              <a:rPr lang="en-US" sz="2400" dirty="0" err="1">
                <a:latin typeface="Arial" panose="020B0604020202020204" pitchFamily="34" charset="0"/>
                <a:cs typeface="Arial" panose="020B0604020202020204" pitchFamily="34" charset="0"/>
              </a:rPr>
              <a:t>ngưng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dụng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3: </a:t>
            </a:r>
            <a:r>
              <a:rPr lang="en-US" sz="2400" dirty="0" err="1">
                <a:latin typeface="Arial" panose="020B0604020202020204" pitchFamily="34" charset="0"/>
                <a:cs typeface="Arial" panose="020B0604020202020204" pitchFamily="34" charset="0"/>
              </a:rPr>
              <a:t>Tồn</a:t>
            </a:r>
            <a:r>
              <a:rPr lang="en-US" sz="2400" dirty="0">
                <a:latin typeface="Arial" panose="020B0604020202020204" pitchFamily="34" charset="0"/>
                <a:cs typeface="Arial" panose="020B0604020202020204" pitchFamily="34" charset="0"/>
              </a:rPr>
              <a:t> nhiều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4: </a:t>
            </a:r>
            <a:r>
              <a:rPr lang="en-US" sz="2400" dirty="0" err="1">
                <a:latin typeface="Arial" panose="020B0604020202020204" pitchFamily="34" charset="0"/>
                <a:cs typeface="Arial" panose="020B0604020202020204" pitchFamily="34" charset="0"/>
              </a:rPr>
              <a:t>Thèm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muốn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mẽ</a:t>
            </a:r>
            <a:r>
              <a:rPr lang="en-US" sz="2400" dirty="0">
                <a:latin typeface="Arial" panose="020B0604020202020204" pitchFamily="34" charset="0"/>
                <a:cs typeface="Arial" panose="020B0604020202020204" pitchFamily="34" charset="0"/>
              </a:rPr>
              <a:t>. </a:t>
            </a:r>
          </a:p>
          <a:p>
            <a:pPr algn="just">
              <a:lnSpc>
                <a:spcPct val="150000"/>
              </a:lnSpc>
              <a:buClr>
                <a:schemeClr val="accent2">
                  <a:lumMod val="75000"/>
                </a:schemeClr>
              </a:buClr>
            </a:pPr>
            <a:endParaRPr lang="vi-V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39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1384995"/>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ĐẠI CƯƠNG: Rối loạn sử dụng chất </a:t>
            </a:r>
          </a:p>
          <a:p>
            <a:pPr algn="ctr"/>
            <a:r>
              <a:rPr lang="en-US" sz="2800" b="1">
                <a:solidFill>
                  <a:schemeClr val="bg1"/>
                </a:solidFill>
                <a:latin typeface="Arial" panose="020B0604020202020204" pitchFamily="34" charset="0"/>
                <a:cs typeface="Arial" panose="020B0604020202020204" pitchFamily="34" charset="0"/>
              </a:rPr>
              <a:t>(substance use disorders)</a:t>
            </a:r>
          </a:p>
          <a:p>
            <a:pPr algn="ctr"/>
            <a:endParaRPr lang="en-US" sz="28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3416320"/>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dirty="0">
                <a:latin typeface="Arial" panose="020B0604020202020204" pitchFamily="34" charset="0"/>
                <a:cs typeface="Arial" panose="020B0604020202020204" pitchFamily="34" charset="0"/>
              </a:rPr>
              <a:t>Social impairment</a:t>
            </a:r>
            <a:r>
              <a:rPr lang="en-US" sz="2400" dirty="0">
                <a:latin typeface="Arial" panose="020B0604020202020204" pitchFamily="34" charset="0"/>
                <a:cs typeface="Arial" panose="020B0604020202020204" pitchFamily="34" charset="0"/>
              </a:rPr>
              <a:t>:</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5: Sao </a:t>
            </a:r>
            <a:r>
              <a:rPr lang="en-US" sz="2400" dirty="0" err="1">
                <a:latin typeface="Arial" panose="020B0604020202020204" pitchFamily="34" charset="0"/>
                <a:cs typeface="Arial" panose="020B0604020202020204" pitchFamily="34" charset="0"/>
              </a:rPr>
              <a:t>nhãng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vui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sở</a:t>
            </a:r>
            <a:r>
              <a:rPr lang="en-US" sz="2400" dirty="0">
                <a:latin typeface="Arial" panose="020B0604020202020204" pitchFamily="34" charset="0"/>
                <a:cs typeface="Arial" panose="020B0604020202020204" pitchFamily="34" charset="0"/>
              </a:rPr>
              <a:t> thích, công việc. </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6: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dụng </a:t>
            </a:r>
            <a:r>
              <a:rPr lang="en-US" sz="2400" dirty="0" err="1">
                <a:latin typeface="Arial" panose="020B0604020202020204" pitchFamily="34" charset="0"/>
                <a:cs typeface="Arial" panose="020B0604020202020204" pitchFamily="34" charset="0"/>
              </a:rPr>
              <a:t>mặc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a:t>
            </a:r>
            <a:r>
              <a:rPr lang="en-US" sz="2400" dirty="0">
                <a:latin typeface="Arial" panose="020B0604020202020204" pitchFamily="34" charset="0"/>
                <a:cs typeface="Arial" panose="020B0604020202020204" pitchFamily="34" charset="0"/>
              </a:rPr>
              <a:t> biết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thậm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rõ</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hội</a:t>
            </a:r>
            <a:r>
              <a:rPr lang="en-US" sz="2400" dirty="0">
                <a:latin typeface="Arial" panose="020B0604020202020204" pitchFamily="34" charset="0"/>
                <a:cs typeface="Arial" panose="020B0604020202020204" pitchFamily="34" charset="0"/>
              </a:rPr>
              <a:t>.</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7: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tổn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hại</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83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0800000">
            <a:off x="0" y="1"/>
            <a:ext cx="12192000" cy="114507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5624" y="204919"/>
            <a:ext cx="9174480" cy="1384995"/>
          </a:xfrm>
          <a:prstGeom prst="rect">
            <a:avLst/>
          </a:prstGeom>
          <a:noFill/>
        </p:spPr>
        <p:txBody>
          <a:bodyPr wrap="square" rtlCol="0">
            <a:spAutoFit/>
          </a:bodyPr>
          <a:lstStyle/>
          <a:p>
            <a:pPr algn="ctr"/>
            <a:r>
              <a:rPr lang="en-US" sz="2800" b="1">
                <a:solidFill>
                  <a:schemeClr val="bg1"/>
                </a:solidFill>
                <a:latin typeface="Arial" panose="020B0604020202020204" pitchFamily="34" charset="0"/>
                <a:cs typeface="Arial" panose="020B0604020202020204" pitchFamily="34" charset="0"/>
              </a:rPr>
              <a:t>ĐẠI CƯƠNG: Rối loạn sử dụng chất </a:t>
            </a:r>
          </a:p>
          <a:p>
            <a:pPr algn="ctr"/>
            <a:r>
              <a:rPr lang="en-US" sz="2800" b="1">
                <a:solidFill>
                  <a:schemeClr val="bg1"/>
                </a:solidFill>
                <a:latin typeface="Arial" panose="020B0604020202020204" pitchFamily="34" charset="0"/>
                <a:cs typeface="Arial" panose="020B0604020202020204" pitchFamily="34" charset="0"/>
              </a:rPr>
              <a:t>(substance use disorders)</a:t>
            </a:r>
          </a:p>
          <a:p>
            <a:pPr algn="ctr"/>
            <a:endParaRPr lang="en-US" sz="2800" b="1">
              <a:solidFill>
                <a:schemeClr val="bg1"/>
              </a:solidFill>
              <a:latin typeface="Arial" panose="020B0604020202020204" pitchFamily="34" charset="0"/>
              <a:cs typeface="Arial" panose="020B0604020202020204" pitchFamily="34" charset="0"/>
            </a:endParaRPr>
          </a:p>
        </p:txBody>
      </p:sp>
      <p:sp>
        <p:nvSpPr>
          <p:cNvPr id="9" name="TextBox 8"/>
          <p:cNvSpPr txBox="1"/>
          <p:nvPr/>
        </p:nvSpPr>
        <p:spPr>
          <a:xfrm>
            <a:off x="2889212" y="6097955"/>
            <a:ext cx="9174480" cy="584775"/>
          </a:xfrm>
          <a:prstGeom prst="rect">
            <a:avLst/>
          </a:prstGeom>
          <a:noFill/>
        </p:spPr>
        <p:txBody>
          <a:bodyPr wrap="square" rtlCol="0">
            <a:spAutoFit/>
          </a:bodyPr>
          <a:lstStyle/>
          <a:p>
            <a:pPr algn="r"/>
            <a:r>
              <a:rPr lang="en-US" sz="16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2" name="Rectangle 11"/>
          <p:cNvSpPr/>
          <p:nvPr/>
        </p:nvSpPr>
        <p:spPr>
          <a:xfrm>
            <a:off x="0" y="6231118"/>
            <a:ext cx="12192000" cy="62688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9212" y="6197187"/>
            <a:ext cx="9174480" cy="523220"/>
          </a:xfrm>
          <a:prstGeom prst="rect">
            <a:avLst/>
          </a:prstGeom>
          <a:noFill/>
        </p:spPr>
        <p:txBody>
          <a:bodyPr wrap="square" rtlCol="0">
            <a:spAutoFit/>
          </a:bodyPr>
          <a:lstStyle/>
          <a:p>
            <a:pPr algn="r"/>
            <a:r>
              <a:rPr lang="en-US" sz="1400" i="1">
                <a:solidFill>
                  <a:schemeClr val="bg1"/>
                </a:solidFill>
                <a:latin typeface="Arial" panose="020B0604020202020204" pitchFamily="34" charset="0"/>
                <a:cs typeface="Arial" panose="020B0604020202020204" pitchFamily="34" charset="0"/>
              </a:rPr>
              <a:t>American Psychiatric Association. (2013). Diagnostic and statistical manual of mental disorders (5th ed.). Arlington, VA: American Psychiatric Publishing.</a:t>
            </a:r>
          </a:p>
        </p:txBody>
      </p:sp>
      <p:sp>
        <p:nvSpPr>
          <p:cNvPr id="10" name="TextBox 9"/>
          <p:cNvSpPr txBox="1"/>
          <p:nvPr/>
        </p:nvSpPr>
        <p:spPr>
          <a:xfrm>
            <a:off x="579487" y="1111148"/>
            <a:ext cx="10744464" cy="2308324"/>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q"/>
            </a:pPr>
            <a:r>
              <a:rPr lang="en-US" sz="2400" b="1" dirty="0">
                <a:latin typeface="Arial" panose="020B0604020202020204" pitchFamily="34" charset="0"/>
                <a:cs typeface="Arial" panose="020B0604020202020204" pitchFamily="34" charset="0"/>
              </a:rPr>
              <a:t>Risky use</a:t>
            </a:r>
            <a:r>
              <a:rPr lang="en-US" sz="2400" dirty="0">
                <a:latin typeface="Arial" panose="020B0604020202020204" pitchFamily="34" charset="0"/>
                <a:cs typeface="Arial" panose="020B0604020202020204" pitchFamily="34" charset="0"/>
              </a:rPr>
              <a:t>: </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8: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dụng </a:t>
            </a:r>
            <a:r>
              <a:rPr lang="en-US" sz="2400" dirty="0" err="1">
                <a:latin typeface="Arial" panose="020B0604020202020204" pitchFamily="34" charset="0"/>
                <a:cs typeface="Arial" panose="020B0604020202020204" pitchFamily="34" charset="0"/>
              </a:rPr>
              <a:t>mặc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p>
          <a:p>
            <a:pPr marL="800100" lvl="1" indent="-342900" algn="just">
              <a:lnSpc>
                <a:spcPct val="150000"/>
              </a:lnSpc>
              <a:buClr>
                <a:schemeClr val="accent2">
                  <a:lumMod val="75000"/>
                </a:schemeClr>
              </a:buClr>
              <a:buFont typeface="Wingdings" panose="05000000000000000000" pitchFamily="2" charset="2"/>
              <a:buChar char="Ø"/>
            </a:pPr>
            <a:r>
              <a:rPr lang="en-US" sz="2400" dirty="0" err="1">
                <a:latin typeface="Arial" panose="020B0604020202020204" pitchFamily="34" charset="0"/>
                <a:cs typeface="Arial" panose="020B0604020202020204" pitchFamily="34" charset="0"/>
              </a:rPr>
              <a:t>Tiêu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chuẩn</a:t>
            </a:r>
            <a:r>
              <a:rPr lang="en-US" sz="2400" dirty="0">
                <a:latin typeface="Arial" panose="020B0604020202020204" pitchFamily="34" charset="0"/>
                <a:cs typeface="Arial" panose="020B0604020202020204" pitchFamily="34" charset="0"/>
              </a:rPr>
              <a:t> 9: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dụng </a:t>
            </a:r>
            <a:r>
              <a:rPr lang="en-US" sz="2400" dirty="0" err="1">
                <a:latin typeface="Arial" panose="020B0604020202020204" pitchFamily="34" charset="0"/>
                <a:cs typeface="Arial" panose="020B0604020202020204" pitchFamily="34" charset="0"/>
              </a:rPr>
              <a:t>dù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được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tâm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lý</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77940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4755</Words>
  <Application>Microsoft Office PowerPoint</Application>
  <PresentationFormat>Widescreen</PresentationFormat>
  <Paragraphs>349</Paragraphs>
  <Slides>45</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Arial</vt:lpstr>
      <vt:lpstr>Calibri</vt:lpstr>
      <vt:lpstr>Calibri Light</vt:lpstr>
      <vt:lpstr>Corbel</vt:lpstr>
      <vt:lpstr>Franklin Gothic Medium</vt:lpstr>
      <vt:lpstr>Wingdings</vt:lpstr>
      <vt:lpstr>Office Theme</vt:lpstr>
      <vt:lpstr>Banded</vt:lpstr>
      <vt:lpstr>Business Contrast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RL liên quan đến chất  (substance-related disorders): Nhóm Caffeine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Thien Nguyen - Y17</cp:lastModifiedBy>
  <cp:revision>135</cp:revision>
  <dcterms:created xsi:type="dcterms:W3CDTF">2019-08-26T14:56:28Z</dcterms:created>
  <dcterms:modified xsi:type="dcterms:W3CDTF">2021-12-02T00:33:49Z</dcterms:modified>
</cp:coreProperties>
</file>