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712" r:id="rId2"/>
    <p:sldId id="292" r:id="rId3"/>
    <p:sldId id="763" r:id="rId4"/>
    <p:sldId id="764" r:id="rId5"/>
    <p:sldId id="765" r:id="rId6"/>
    <p:sldId id="760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UNG HIEU" initials="TH" lastIdx="1" clrIdx="0">
    <p:extLst>
      <p:ext uri="{19B8F6BF-5375-455C-9EA6-DF929625EA0E}">
        <p15:presenceInfo xmlns="" xmlns:p15="http://schemas.microsoft.com/office/powerpoint/2012/main" userId="TRUNG HIE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40" autoAdjust="0"/>
  </p:normalViewPr>
  <p:slideViewPr>
    <p:cSldViewPr snapToGrid="0">
      <p:cViewPr>
        <p:scale>
          <a:sx n="64" d="100"/>
          <a:sy n="64" d="100"/>
        </p:scale>
        <p:origin x="-108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6E71F-91D8-4A31-8FFA-8021AF238D0E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E4BF7-BA37-4043-97D5-0DF23EE9E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98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E4BF7-BA37-4043-97D5-0DF23EE9E3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26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CC120-52FA-4ED2-AFEC-1D5EC346B247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587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CC120-52FA-4ED2-AFEC-1D5EC346B247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587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CC120-52FA-4ED2-AFEC-1D5EC346B247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587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E4BF7-BA37-4043-97D5-0DF23EE9E3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89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E4BF7-BA37-4043-97D5-0DF23EE9E3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2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81" descr="dot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01"/>
          <p:cNvSpPr>
            <a:spLocks noChangeArrowheads="1"/>
          </p:cNvSpPr>
          <p:nvPr/>
        </p:nvSpPr>
        <p:spPr bwMode="gray">
          <a:xfrm>
            <a:off x="0" y="1371600"/>
            <a:ext cx="12192000" cy="1828800"/>
          </a:xfrm>
          <a:prstGeom prst="rect">
            <a:avLst/>
          </a:prstGeom>
          <a:solidFill>
            <a:srgbClr val="3189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5" name="AutoShape 20"/>
          <p:cNvSpPr>
            <a:spLocks noChangeArrowheads="1"/>
          </p:cNvSpPr>
          <p:nvPr/>
        </p:nvSpPr>
        <p:spPr bwMode="gray">
          <a:xfrm>
            <a:off x="10972800" y="5638800"/>
            <a:ext cx="8128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1">
              <a:lumMod val="25000"/>
              <a:lumOff val="75000"/>
              <a:alpha val="35001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latin typeface="Arial" charset="0"/>
            </a:endParaRPr>
          </a:p>
        </p:txBody>
      </p:sp>
      <p:sp>
        <p:nvSpPr>
          <p:cNvPr id="6" name="AutoShape 20"/>
          <p:cNvSpPr>
            <a:spLocks noChangeArrowheads="1"/>
          </p:cNvSpPr>
          <p:nvPr/>
        </p:nvSpPr>
        <p:spPr bwMode="gray">
          <a:xfrm>
            <a:off x="10983384" y="6210300"/>
            <a:ext cx="8128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1">
              <a:lumMod val="25000"/>
              <a:lumOff val="75000"/>
              <a:alpha val="35001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latin typeface="Arial" charset="0"/>
            </a:endParaRPr>
          </a:p>
        </p:txBody>
      </p:sp>
      <p:sp>
        <p:nvSpPr>
          <p:cNvPr id="7" name="AutoShape 19"/>
          <p:cNvSpPr>
            <a:spLocks noChangeArrowheads="1"/>
          </p:cNvSpPr>
          <p:nvPr/>
        </p:nvSpPr>
        <p:spPr bwMode="gray">
          <a:xfrm>
            <a:off x="10261600" y="5934075"/>
            <a:ext cx="8128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1">
              <a:lumMod val="25000"/>
              <a:lumOff val="75000"/>
              <a:alpha val="35001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latin typeface="Arial" charset="0"/>
            </a:endParaRPr>
          </a:p>
        </p:txBody>
      </p:sp>
      <p:sp>
        <p:nvSpPr>
          <p:cNvPr id="3674" name="Rectangle 602"/>
          <p:cNvSpPr>
            <a:spLocks noGrp="1" noChangeArrowheads="1"/>
          </p:cNvSpPr>
          <p:nvPr>
            <p:ph type="ctrTitle"/>
          </p:nvPr>
        </p:nvSpPr>
        <p:spPr>
          <a:xfrm>
            <a:off x="1654175" y="4572001"/>
            <a:ext cx="10769600" cy="708025"/>
          </a:xfrm>
        </p:spPr>
        <p:txBody>
          <a:bodyPr/>
          <a:lstStyle>
            <a:lvl1pPr>
              <a:defRPr sz="40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037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00801"/>
            <a:ext cx="2844800" cy="3206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26400" y="6400801"/>
            <a:ext cx="3860800" cy="3206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6400" y="6448426"/>
            <a:ext cx="812800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D458EE3-4C8B-4AF5-A3B7-7B3CF687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2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6096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00801"/>
            <a:ext cx="2844800" cy="3206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26400" y="6400801"/>
            <a:ext cx="3860800" cy="3206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6400" y="6448426"/>
            <a:ext cx="812800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D458EE3-4C8B-4AF5-A3B7-7B3CF687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53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228601"/>
            <a:ext cx="10160000" cy="868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9600" y="1295400"/>
            <a:ext cx="10972800" cy="50292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00801"/>
            <a:ext cx="2844800" cy="3206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26400" y="6400801"/>
            <a:ext cx="3860800" cy="3206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6400" y="6448426"/>
            <a:ext cx="812800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D458EE3-4C8B-4AF5-A3B7-7B3CF687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5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500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00801"/>
            <a:ext cx="2844800" cy="3206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26400" y="6400801"/>
            <a:ext cx="3860800" cy="3206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6400" y="6448426"/>
            <a:ext cx="812800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D458EE3-4C8B-4AF5-A3B7-7B3CF687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1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38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38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00801"/>
            <a:ext cx="2844800" cy="3206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26400" y="6400801"/>
            <a:ext cx="3860800" cy="3206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86400" y="6448426"/>
            <a:ext cx="812800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D458EE3-4C8B-4AF5-A3B7-7B3CF687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400801"/>
            <a:ext cx="2844800" cy="3206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26400" y="6400801"/>
            <a:ext cx="3860800" cy="3206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486400" y="6448426"/>
            <a:ext cx="812800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D458EE3-4C8B-4AF5-A3B7-7B3CF687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8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400801"/>
            <a:ext cx="2844800" cy="3206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26400" y="6400801"/>
            <a:ext cx="3860800" cy="3206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486400" y="6448426"/>
            <a:ext cx="812800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D458EE3-4C8B-4AF5-A3B7-7B3CF687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7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400801"/>
            <a:ext cx="2844800" cy="3206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26400" y="6400801"/>
            <a:ext cx="3860800" cy="3206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86400" y="6448426"/>
            <a:ext cx="812800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D458EE3-4C8B-4AF5-A3B7-7B3CF687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4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00801"/>
            <a:ext cx="2844800" cy="3206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26400" y="6400801"/>
            <a:ext cx="3860800" cy="3206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86400" y="6448426"/>
            <a:ext cx="812800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D458EE3-4C8B-4AF5-A3B7-7B3CF687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00801"/>
            <a:ext cx="2844800" cy="3206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26400" y="6400801"/>
            <a:ext cx="3860800" cy="3206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86400" y="6448426"/>
            <a:ext cx="812800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D458EE3-4C8B-4AF5-A3B7-7B3CF687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7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dot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87"/>
          <p:cNvSpPr>
            <a:spLocks noChangeArrowheads="1"/>
          </p:cNvSpPr>
          <p:nvPr/>
        </p:nvSpPr>
        <p:spPr bwMode="gray">
          <a:xfrm>
            <a:off x="0" y="288925"/>
            <a:ext cx="12192000" cy="609600"/>
          </a:xfrm>
          <a:prstGeom prst="rect">
            <a:avLst/>
          </a:prstGeom>
          <a:solidFill>
            <a:srgbClr val="3189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295400"/>
            <a:ext cx="10972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016000" y="158751"/>
            <a:ext cx="10160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1030" name="Group 22"/>
          <p:cNvGrpSpPr>
            <a:grpSpLocks/>
          </p:cNvGrpSpPr>
          <p:nvPr/>
        </p:nvGrpSpPr>
        <p:grpSpPr bwMode="auto">
          <a:xfrm>
            <a:off x="203200" y="228600"/>
            <a:ext cx="1117600" cy="838200"/>
            <a:chOff x="18" y="144"/>
            <a:chExt cx="510" cy="480"/>
          </a:xfrm>
        </p:grpSpPr>
        <p:sp>
          <p:nvSpPr>
            <p:cNvPr id="1035" name="AutoShape 23"/>
            <p:cNvSpPr>
              <a:spLocks noChangeArrowheads="1"/>
            </p:cNvSpPr>
            <p:nvPr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6" name="AutoShape 24"/>
            <p:cNvSpPr>
              <a:spLocks noChangeArrowheads="1"/>
            </p:cNvSpPr>
            <p:nvPr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7" name="AutoShape 25"/>
            <p:cNvSpPr>
              <a:spLocks noChangeArrowheads="1"/>
            </p:cNvSpPr>
            <p:nvPr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  <p:sp>
        <p:nvSpPr>
          <p:cNvPr id="48" name="Rectangle 17"/>
          <p:cNvSpPr>
            <a:spLocks noChangeArrowheads="1"/>
          </p:cNvSpPr>
          <p:nvPr/>
        </p:nvSpPr>
        <p:spPr bwMode="gray">
          <a:xfrm>
            <a:off x="10875434" y="0"/>
            <a:ext cx="1316567" cy="6858000"/>
          </a:xfrm>
          <a:prstGeom prst="rect">
            <a:avLst/>
          </a:prstGeom>
          <a:solidFill>
            <a:schemeClr val="tx1">
              <a:lumMod val="10000"/>
              <a:lumOff val="90000"/>
              <a:alpha val="39999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latin typeface="Arial" charset="0"/>
            </a:endParaRPr>
          </a:p>
        </p:txBody>
      </p:sp>
      <p:sp>
        <p:nvSpPr>
          <p:cNvPr id="50" name="AutoShape 19"/>
          <p:cNvSpPr>
            <a:spLocks noChangeArrowheads="1"/>
          </p:cNvSpPr>
          <p:nvPr/>
        </p:nvSpPr>
        <p:spPr bwMode="gray">
          <a:xfrm>
            <a:off x="10261600" y="5934075"/>
            <a:ext cx="8128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1">
              <a:lumMod val="25000"/>
              <a:lumOff val="75000"/>
              <a:alpha val="35001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latin typeface="Arial" charset="0"/>
            </a:endParaRPr>
          </a:p>
        </p:txBody>
      </p:sp>
      <p:sp>
        <p:nvSpPr>
          <p:cNvPr id="51" name="AutoShape 20"/>
          <p:cNvSpPr>
            <a:spLocks noChangeArrowheads="1"/>
          </p:cNvSpPr>
          <p:nvPr/>
        </p:nvSpPr>
        <p:spPr bwMode="gray">
          <a:xfrm>
            <a:off x="10972800" y="5638800"/>
            <a:ext cx="8128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1">
              <a:lumMod val="25000"/>
              <a:lumOff val="75000"/>
              <a:alpha val="35001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latin typeface="Arial" charset="0"/>
            </a:endParaRPr>
          </a:p>
        </p:txBody>
      </p:sp>
      <p:sp>
        <p:nvSpPr>
          <p:cNvPr id="53" name="AutoShape 20"/>
          <p:cNvSpPr>
            <a:spLocks noChangeArrowheads="1"/>
          </p:cNvSpPr>
          <p:nvPr/>
        </p:nvSpPr>
        <p:spPr bwMode="gray">
          <a:xfrm>
            <a:off x="10983384" y="6210300"/>
            <a:ext cx="8128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1">
              <a:lumMod val="25000"/>
              <a:lumOff val="75000"/>
              <a:alpha val="35001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4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bs-cidp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80085"/>
            <a:ext cx="12192000" cy="1631215"/>
          </a:xfrm>
          <a:solidFill>
            <a:schemeClr val="tx1">
              <a:lumMod val="10000"/>
              <a:lumOff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US" sz="4400" i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</a:t>
            </a:r>
            <a:r>
              <a:rPr lang="vi-VN" sz="4400" i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Ư</a:t>
            </a:r>
            <a:r>
              <a:rPr lang="en-US" sz="4400" i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ỜNG HỢP LÂM </a:t>
            </a:r>
            <a:r>
              <a:rPr lang="en-US" sz="4400" i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SÀNG</a:t>
            </a:r>
            <a:r>
              <a:rPr lang="en-US" sz="4400" i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4400" i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4400" i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GUILLAIN BARRÉ SYNDROME</a:t>
            </a:r>
            <a:endParaRPr lang="vi-VN" sz="4400" i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774A458-0604-4302-AEB3-185369403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7123" y="9639"/>
            <a:ext cx="1444877" cy="13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7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4000" dirty="0" smtClean="0"/>
              <a:t>Lí do học ca</a:t>
            </a:r>
            <a:r>
              <a:rPr lang="vi-VN" sz="4000" dirty="0" smtClean="0">
                <a:effectLst/>
              </a:rPr>
              <a:t> </a:t>
            </a:r>
            <a:endParaRPr lang="vi-V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237" y="1268740"/>
            <a:ext cx="9973340" cy="4600432"/>
          </a:xfrm>
        </p:spPr>
        <p:txBody>
          <a:bodyPr/>
          <a:lstStyle/>
          <a:p>
            <a:pPr marL="65151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vi-VN" sz="2800" dirty="0" smtClean="0"/>
              <a:t>Ca lâm sàng giúp sinh viên vận dụng kiến thức cấu trúc giải phẫu, chức năng của hệ thống vận động trong trường hợp bình thường và bệnh lí.</a:t>
            </a:r>
          </a:p>
          <a:p>
            <a:pPr marL="65151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vi-VN" sz="2800" dirty="0" smtClean="0"/>
              <a:t>Ca lâm sàng giúp sinh viên tiếp cận chẩn đoán và điều trị các bệnh lí thần kinh ngoại biên thường gặp.</a:t>
            </a:r>
            <a:endParaRPr lang="vi-V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B030B8F-7414-4207-9520-B4F5B3C5E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7123" y="9639"/>
            <a:ext cx="1444877" cy="13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4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4000" dirty="0">
                <a:effectLst/>
              </a:rPr>
              <a:t>Mục tiêu học tập </a:t>
            </a:r>
            <a:endParaRPr lang="vi-V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237" y="1268740"/>
            <a:ext cx="9973340" cy="4600432"/>
          </a:xfrm>
        </p:spPr>
        <p:txBody>
          <a:bodyPr/>
          <a:lstStyle/>
          <a:p>
            <a:pPr marL="65151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vi-VN" sz="2800" dirty="0"/>
              <a:t>Tiếp cận cơ bản bệnh nhân yếu cơ</a:t>
            </a:r>
            <a:r>
              <a:rPr lang="en-US" sz="2800" dirty="0"/>
              <a:t>.</a:t>
            </a:r>
            <a:r>
              <a:rPr lang="vi-VN" sz="2800" dirty="0"/>
              <a:t> </a:t>
            </a:r>
            <a:endParaRPr lang="en-US" sz="2800" dirty="0"/>
          </a:p>
          <a:p>
            <a:pPr marL="65151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khu</a:t>
            </a:r>
            <a:r>
              <a:rPr lang="en-US" sz="2800" dirty="0"/>
              <a:t> </a:t>
            </a:r>
            <a:r>
              <a:rPr lang="en-US" sz="2800" dirty="0" err="1"/>
              <a:t>tổn</a:t>
            </a:r>
            <a:r>
              <a:rPr lang="en-US" sz="2800" dirty="0"/>
              <a:t> </a:t>
            </a:r>
            <a:r>
              <a:rPr lang="en-US" sz="2800" dirty="0" err="1"/>
              <a:t>th</a:t>
            </a:r>
            <a:r>
              <a:rPr lang="vi-VN" sz="2800" dirty="0"/>
              <a:t>ư</a:t>
            </a:r>
            <a:r>
              <a:rPr lang="en-US" sz="2800" dirty="0" err="1"/>
              <a:t>ơng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bệnh</a:t>
            </a:r>
            <a:r>
              <a:rPr lang="en-US" sz="2800" dirty="0"/>
              <a:t> </a:t>
            </a:r>
            <a:r>
              <a:rPr lang="en-US" sz="2800" dirty="0" err="1"/>
              <a:t>thần</a:t>
            </a:r>
            <a:r>
              <a:rPr lang="en-US" sz="2800" dirty="0"/>
              <a:t> </a:t>
            </a:r>
            <a:r>
              <a:rPr lang="en-US" sz="2800" dirty="0" err="1"/>
              <a:t>kinh</a:t>
            </a:r>
            <a:r>
              <a:rPr lang="en-US" sz="2800" dirty="0"/>
              <a:t> c</a:t>
            </a:r>
            <a:r>
              <a:rPr lang="vi-VN" sz="2800" dirty="0"/>
              <a:t>ơ</a:t>
            </a:r>
            <a:r>
              <a:rPr lang="en-US" sz="2800" dirty="0"/>
              <a:t>.</a:t>
            </a:r>
            <a:endParaRPr lang="vi-VN" sz="2800" dirty="0"/>
          </a:p>
          <a:p>
            <a:pPr marL="65151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tích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dịch</a:t>
            </a:r>
            <a:r>
              <a:rPr lang="en-US" sz="2800" dirty="0"/>
              <a:t> </a:t>
            </a:r>
            <a:r>
              <a:rPr lang="en-US" sz="2800" dirty="0" err="1"/>
              <a:t>não</a:t>
            </a:r>
            <a:r>
              <a:rPr lang="en-US" sz="2800" dirty="0"/>
              <a:t> </a:t>
            </a:r>
            <a:r>
              <a:rPr lang="en-US" sz="2800" dirty="0" err="1"/>
              <a:t>tủy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điện</a:t>
            </a:r>
            <a:r>
              <a:rPr lang="en-US" sz="2800" dirty="0"/>
              <a:t> c</a:t>
            </a:r>
            <a:r>
              <a:rPr lang="vi-VN" sz="2800" dirty="0"/>
              <a:t>ơ.</a:t>
            </a:r>
            <a:endParaRPr lang="en-US" sz="2800" dirty="0"/>
          </a:p>
          <a:p>
            <a:pPr marL="65151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cận</a:t>
            </a:r>
            <a:r>
              <a:rPr lang="en-US" sz="2800" dirty="0"/>
              <a:t> </a:t>
            </a:r>
            <a:r>
              <a:rPr lang="en-US" sz="2800" dirty="0" err="1"/>
              <a:t>chẩn</a:t>
            </a:r>
            <a:r>
              <a:rPr lang="en-US" sz="2800" dirty="0"/>
              <a:t> </a:t>
            </a:r>
            <a:r>
              <a:rPr lang="en-US" sz="2800" dirty="0" err="1"/>
              <a:t>đoán</a:t>
            </a:r>
            <a:r>
              <a:rPr lang="en-US" sz="2800" dirty="0"/>
              <a:t> </a:t>
            </a:r>
            <a:r>
              <a:rPr lang="en-US" sz="2800" dirty="0" err="1"/>
              <a:t>bệnh</a:t>
            </a:r>
            <a:r>
              <a:rPr lang="en-US" sz="2800" dirty="0"/>
              <a:t> </a:t>
            </a:r>
            <a:r>
              <a:rPr lang="en-US" sz="2800" dirty="0" err="1"/>
              <a:t>thần</a:t>
            </a:r>
            <a:r>
              <a:rPr lang="en-US" sz="2800" dirty="0"/>
              <a:t> </a:t>
            </a:r>
            <a:r>
              <a:rPr lang="en-US" sz="2800" dirty="0" err="1"/>
              <a:t>kinh</a:t>
            </a:r>
            <a:r>
              <a:rPr lang="en-US" sz="2800" dirty="0"/>
              <a:t> </a:t>
            </a:r>
            <a:r>
              <a:rPr lang="en-US" sz="2800" dirty="0" err="1"/>
              <a:t>ngoại</a:t>
            </a:r>
            <a:r>
              <a:rPr lang="en-US" sz="2800" dirty="0"/>
              <a:t> </a:t>
            </a:r>
            <a:r>
              <a:rPr lang="en-US" sz="2800" dirty="0" err="1"/>
              <a:t>biên</a:t>
            </a:r>
            <a:r>
              <a:rPr lang="en-US" sz="2800" dirty="0"/>
              <a:t>. </a:t>
            </a:r>
            <a:r>
              <a:rPr lang="en-US" sz="2800" dirty="0" err="1"/>
              <a:t>Biện</a:t>
            </a:r>
            <a:r>
              <a:rPr lang="en-US" sz="2800" dirty="0"/>
              <a:t> </a:t>
            </a:r>
            <a:r>
              <a:rPr lang="en-US" sz="2800" dirty="0" err="1"/>
              <a:t>luận</a:t>
            </a:r>
            <a:r>
              <a:rPr lang="en-US" sz="2800" dirty="0"/>
              <a:t> </a:t>
            </a:r>
            <a:r>
              <a:rPr lang="en-US" sz="2800" dirty="0" err="1"/>
              <a:t>chẩn</a:t>
            </a:r>
            <a:r>
              <a:rPr lang="en-US" sz="2800" dirty="0"/>
              <a:t> </a:t>
            </a:r>
            <a:r>
              <a:rPr lang="en-US" sz="2800" dirty="0" err="1"/>
              <a:t>đoán</a:t>
            </a:r>
            <a:r>
              <a:rPr lang="en-US" sz="2800" dirty="0"/>
              <a:t> </a:t>
            </a:r>
            <a:r>
              <a:rPr lang="en-US" sz="2800" dirty="0" err="1"/>
              <a:t>bệnh</a:t>
            </a:r>
            <a:r>
              <a:rPr lang="en-US" sz="2800" dirty="0"/>
              <a:t> </a:t>
            </a:r>
            <a:r>
              <a:rPr lang="en-US" sz="2800" dirty="0" err="1"/>
              <a:t>thần</a:t>
            </a:r>
            <a:r>
              <a:rPr lang="en-US" sz="2800" dirty="0"/>
              <a:t> </a:t>
            </a:r>
            <a:r>
              <a:rPr lang="en-US" sz="2800" dirty="0" err="1"/>
              <a:t>kinh</a:t>
            </a:r>
            <a:r>
              <a:rPr lang="en-US" sz="2800" dirty="0"/>
              <a:t> </a:t>
            </a:r>
            <a:r>
              <a:rPr lang="en-US" sz="2800" dirty="0" err="1"/>
              <a:t>ngoại</a:t>
            </a:r>
            <a:r>
              <a:rPr lang="en-US" sz="2800" dirty="0"/>
              <a:t> </a:t>
            </a:r>
            <a:r>
              <a:rPr lang="en-US" sz="2800" dirty="0" err="1"/>
              <a:t>biên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.</a:t>
            </a:r>
          </a:p>
          <a:p>
            <a:pPr marL="65151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/>
              <a:t>Nguyên</a:t>
            </a:r>
            <a:r>
              <a:rPr lang="en-US" sz="2800" dirty="0"/>
              <a:t> </a:t>
            </a:r>
            <a:r>
              <a:rPr lang="en-US" sz="2800" dirty="0" err="1"/>
              <a:t>tắc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phấp</a:t>
            </a:r>
            <a:r>
              <a:rPr lang="en-US" sz="2800" dirty="0"/>
              <a:t>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GBS.</a:t>
            </a:r>
            <a:endParaRPr lang="vi-VN" sz="2800" dirty="0"/>
          </a:p>
          <a:p>
            <a:pPr marL="651510" indent="-514350" algn="just">
              <a:buFont typeface="+mj-lt"/>
              <a:buAutoNum type="arabicPeriod"/>
            </a:pPr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B030B8F-7414-4207-9520-B4F5B3C5E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7123" y="9639"/>
            <a:ext cx="1444877" cy="13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6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4000" dirty="0" smtClean="0"/>
              <a:t>Tài liệu học trước</a:t>
            </a:r>
            <a:r>
              <a:rPr lang="vi-VN" sz="4000" dirty="0" smtClean="0">
                <a:effectLst/>
              </a:rPr>
              <a:t> </a:t>
            </a:r>
            <a:endParaRPr lang="vi-V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237" y="1268740"/>
            <a:ext cx="9973340" cy="4600432"/>
          </a:xfrm>
        </p:spPr>
        <p:txBody>
          <a:bodyPr/>
          <a:lstStyle/>
          <a:p>
            <a:pPr marL="651510" indent="-514350" algn="just">
              <a:lnSpc>
                <a:spcPct val="150000"/>
              </a:lnSpc>
              <a:buAutoNum type="arabicPeriod"/>
            </a:pPr>
            <a:r>
              <a:rPr lang="vi-VN" sz="2400" dirty="0" smtClean="0"/>
              <a:t>Lê Văn Tuấn, Hội chứng Guillain Barré, Thần kinh học, Nhà xuất bản Đại học quốc gia Thành phố Hồ Chí Minh, 2</a:t>
            </a:r>
            <a:r>
              <a:rPr lang="en-US" sz="2400" dirty="0" smtClean="0"/>
              <a:t>020</a:t>
            </a:r>
            <a:r>
              <a:rPr lang="vi-VN" sz="2400" dirty="0" smtClean="0"/>
              <a:t>, tr. </a:t>
            </a:r>
            <a:r>
              <a:rPr lang="en-US" sz="2400" dirty="0" smtClean="0"/>
              <a:t>309 </a:t>
            </a:r>
            <a:r>
              <a:rPr lang="en-US" sz="2400" smtClean="0"/>
              <a:t>- 323</a:t>
            </a:r>
            <a:r>
              <a:rPr lang="vi-VN" sz="2400" smtClean="0"/>
              <a:t>.</a:t>
            </a:r>
            <a:endParaRPr lang="vi-VN" sz="2400" dirty="0"/>
          </a:p>
          <a:p>
            <a:pPr marL="651510" indent="-514350" algn="just">
              <a:lnSpc>
                <a:spcPct val="150000"/>
              </a:lnSpc>
              <a:buAutoNum type="arabicPeriod"/>
            </a:pPr>
            <a:r>
              <a:rPr lang="vi-VN" sz="2400" dirty="0"/>
              <a:t>Đo vận tốc dẫn truyền xung vận động và cảm giác của dây thần kinh giữa, Giáo trình thực tập Sinh lý học, Nhà xuất bản Y học, 2015, tr.153 – 167</a:t>
            </a:r>
            <a:r>
              <a:rPr lang="vi-VN" sz="2400" dirty="0" smtClean="0"/>
              <a:t>.</a:t>
            </a:r>
            <a:endParaRPr lang="vi-V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B030B8F-7414-4207-9520-B4F5B3C5E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7123" y="9639"/>
            <a:ext cx="1444877" cy="13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1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CÂU HỎI CHUẨN BỊ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19331"/>
            <a:ext cx="10972800" cy="5838669"/>
          </a:xfrm>
        </p:spPr>
        <p:txBody>
          <a:bodyPr/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Hãy</a:t>
            </a:r>
            <a:r>
              <a:rPr lang="en-US" sz="2000" dirty="0" smtClean="0"/>
              <a:t> </a:t>
            </a:r>
            <a:r>
              <a:rPr lang="en-US" sz="2000" dirty="0" err="1" smtClean="0"/>
              <a:t>nêu</a:t>
            </a:r>
            <a:r>
              <a:rPr lang="en-US" sz="2000" dirty="0" smtClean="0"/>
              <a:t> </a:t>
            </a:r>
            <a:r>
              <a:rPr lang="en-US" sz="2000" dirty="0" err="1" smtClean="0"/>
              <a:t>cấu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giải</a:t>
            </a:r>
            <a:r>
              <a:rPr lang="en-US" sz="2000" dirty="0" smtClean="0"/>
              <a:t> </a:t>
            </a:r>
            <a:r>
              <a:rPr lang="en-US" sz="2000" dirty="0" err="1" smtClean="0"/>
              <a:t>phẫu</a:t>
            </a:r>
            <a:r>
              <a:rPr lang="en-US" sz="2000" dirty="0" smtClean="0"/>
              <a:t>, </a:t>
            </a:r>
            <a:r>
              <a:rPr lang="en-US" sz="2000" dirty="0" err="1" smtClean="0"/>
              <a:t>chức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đường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dẫn</a:t>
            </a:r>
            <a:r>
              <a:rPr lang="en-US" sz="2000" dirty="0" smtClean="0"/>
              <a:t>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 </a:t>
            </a:r>
            <a:r>
              <a:rPr lang="en-US" sz="2000" dirty="0" err="1" smtClean="0"/>
              <a:t>vận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trung</a:t>
            </a:r>
            <a:r>
              <a:rPr lang="en-US" sz="2000" dirty="0" smtClean="0"/>
              <a:t> </a:t>
            </a:r>
            <a:r>
              <a:rPr lang="en-US" sz="2000" dirty="0" err="1" smtClean="0"/>
              <a:t>ương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ngoại</a:t>
            </a:r>
            <a:r>
              <a:rPr lang="en-US" sz="2000" dirty="0" smtClean="0"/>
              <a:t> </a:t>
            </a:r>
            <a:r>
              <a:rPr lang="en-US" sz="2000" dirty="0" err="1" smtClean="0"/>
              <a:t>biên</a:t>
            </a:r>
            <a:r>
              <a:rPr lang="en-US" sz="2000" dirty="0" smtClean="0"/>
              <a:t>?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vi-VN" sz="2000" dirty="0" smtClean="0"/>
              <a:t>Nêu </a:t>
            </a:r>
            <a:r>
              <a:rPr lang="vi-VN" sz="2000" dirty="0"/>
              <a:t>tên các thành phần của cung phản xạ gân cơ?</a:t>
            </a:r>
            <a:endParaRPr lang="en-US" sz="2000" dirty="0" smtClean="0"/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vi-VN" sz="2000" dirty="0"/>
              <a:t>Chức năng của các sợi thần kinh </a:t>
            </a:r>
            <a:r>
              <a:rPr lang="vi-VN" sz="2000" dirty="0" smtClean="0"/>
              <a:t>vận động, cảm </a:t>
            </a:r>
            <a:r>
              <a:rPr lang="vi-VN" sz="2000" dirty="0"/>
              <a:t>giác?</a:t>
            </a:r>
            <a:endParaRPr lang="en-US" sz="2000" dirty="0" smtClean="0"/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vi-VN" sz="2000" dirty="0" smtClean="0"/>
              <a:t>Vận </a:t>
            </a:r>
            <a:r>
              <a:rPr lang="vi-VN" sz="2000" dirty="0"/>
              <a:t>tốc dẫn truyền trên dây thần kinh liên quan đến yếu tố nào? Thời gian tiềm vận động ngoại vi bao gồm những thành phần </a:t>
            </a:r>
            <a:r>
              <a:rPr lang="vi-VN" sz="2000" dirty="0" smtClean="0"/>
              <a:t>nào? CMAP</a:t>
            </a:r>
            <a:r>
              <a:rPr lang="vi-VN" sz="2000" dirty="0"/>
              <a:t>, SNAP bất thường có ý nghĩa gì?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Dịch</a:t>
            </a:r>
            <a:r>
              <a:rPr lang="en-US" sz="2000" dirty="0" smtClean="0"/>
              <a:t> </a:t>
            </a:r>
            <a:r>
              <a:rPr lang="en-US" sz="2000" dirty="0" err="1" smtClean="0"/>
              <a:t>não</a:t>
            </a:r>
            <a:r>
              <a:rPr lang="en-US" sz="2000" dirty="0" smtClean="0"/>
              <a:t> </a:t>
            </a:r>
            <a:r>
              <a:rPr lang="en-US" sz="2000" dirty="0" err="1" smtClean="0"/>
              <a:t>tủy</a:t>
            </a:r>
            <a:r>
              <a:rPr lang="en-US" sz="2000" dirty="0" smtClean="0"/>
              <a:t> </a:t>
            </a:r>
            <a:r>
              <a:rPr lang="en-US" sz="2000" dirty="0" err="1" smtClean="0"/>
              <a:t>bình</a:t>
            </a:r>
            <a:r>
              <a:rPr lang="en-US" sz="2000" dirty="0" smtClean="0"/>
              <a:t> </a:t>
            </a:r>
            <a:r>
              <a:rPr lang="en-US" sz="2000" dirty="0" err="1" smtClean="0"/>
              <a:t>thường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đặc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thế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?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Tiếp</a:t>
            </a:r>
            <a:r>
              <a:rPr lang="en-US" sz="2000" dirty="0" smtClean="0"/>
              <a:t> </a:t>
            </a:r>
            <a:r>
              <a:rPr lang="en-US" sz="2000" dirty="0" err="1" smtClean="0"/>
              <a:t>cận</a:t>
            </a:r>
            <a:r>
              <a:rPr lang="en-US" sz="2000" dirty="0" smtClean="0"/>
              <a:t> </a:t>
            </a:r>
            <a:r>
              <a:rPr lang="en-US" sz="2000" dirty="0" err="1" smtClean="0"/>
              <a:t>chẩn</a:t>
            </a:r>
            <a:r>
              <a:rPr lang="en-US" sz="2000" dirty="0" smtClean="0"/>
              <a:t> </a:t>
            </a:r>
            <a:r>
              <a:rPr lang="en-US" sz="2000" dirty="0" err="1" smtClean="0"/>
              <a:t>đoán</a:t>
            </a:r>
            <a:r>
              <a:rPr lang="en-US" sz="2000" dirty="0" smtClean="0"/>
              <a:t> </a:t>
            </a:r>
            <a:r>
              <a:rPr lang="en-US" sz="2000" dirty="0" err="1" smtClean="0"/>
              <a:t>bệnh</a:t>
            </a:r>
            <a:r>
              <a:rPr lang="en-US" sz="2000" dirty="0" smtClean="0"/>
              <a:t> </a:t>
            </a:r>
            <a:r>
              <a:rPr lang="en-US" sz="2000" dirty="0" err="1" smtClean="0"/>
              <a:t>thần</a:t>
            </a:r>
            <a:r>
              <a:rPr lang="en-US" sz="2000" dirty="0" smtClean="0"/>
              <a:t> </a:t>
            </a:r>
            <a:r>
              <a:rPr lang="en-US" sz="2000" dirty="0" err="1" smtClean="0"/>
              <a:t>kinh</a:t>
            </a:r>
            <a:r>
              <a:rPr lang="en-US" sz="2000" dirty="0" smtClean="0"/>
              <a:t> </a:t>
            </a:r>
            <a:r>
              <a:rPr lang="en-US" sz="2000" dirty="0" err="1" smtClean="0"/>
              <a:t>ngoại</a:t>
            </a:r>
            <a:r>
              <a:rPr lang="en-US" sz="2000" dirty="0" smtClean="0"/>
              <a:t> </a:t>
            </a:r>
            <a:r>
              <a:rPr lang="en-US" sz="2000" dirty="0" err="1" smtClean="0"/>
              <a:t>biên</a:t>
            </a:r>
            <a:r>
              <a:rPr lang="en-US" sz="2000" dirty="0" smtClean="0"/>
              <a:t>? </a:t>
            </a:r>
            <a:r>
              <a:rPr lang="en-US" sz="2000" dirty="0" err="1" smtClean="0"/>
              <a:t>Hãy</a:t>
            </a:r>
            <a:r>
              <a:rPr lang="en-US" sz="2000" dirty="0" smtClean="0"/>
              <a:t> </a:t>
            </a:r>
            <a:r>
              <a:rPr lang="en-US" sz="2000" dirty="0" err="1" smtClean="0"/>
              <a:t>nêu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nguyên</a:t>
            </a:r>
            <a:r>
              <a:rPr lang="en-US" sz="2000" dirty="0" smtClean="0"/>
              <a:t> </a:t>
            </a:r>
            <a:r>
              <a:rPr lang="en-US" sz="2000" dirty="0" err="1" smtClean="0"/>
              <a:t>nhân</a:t>
            </a:r>
            <a:r>
              <a:rPr lang="en-US" sz="2000" dirty="0" smtClean="0"/>
              <a:t> </a:t>
            </a:r>
            <a:r>
              <a:rPr lang="en-US" sz="2000" dirty="0" err="1" smtClean="0"/>
              <a:t>gây</a:t>
            </a:r>
            <a:r>
              <a:rPr lang="en-US" sz="2000" dirty="0" smtClean="0"/>
              <a:t> </a:t>
            </a:r>
            <a:r>
              <a:rPr lang="en-US" sz="2000" dirty="0" err="1" smtClean="0"/>
              <a:t>bệnh</a:t>
            </a:r>
            <a:r>
              <a:rPr lang="en-US" sz="2000" dirty="0" smtClean="0"/>
              <a:t> </a:t>
            </a:r>
            <a:r>
              <a:rPr lang="en-US" sz="2000" dirty="0" err="1" smtClean="0"/>
              <a:t>thần</a:t>
            </a:r>
            <a:r>
              <a:rPr lang="en-US" sz="2000" dirty="0" smtClean="0"/>
              <a:t> </a:t>
            </a:r>
            <a:r>
              <a:rPr lang="en-US" sz="2000" dirty="0" err="1" smtClean="0"/>
              <a:t>kinh</a:t>
            </a:r>
            <a:r>
              <a:rPr lang="en-US" sz="2000" dirty="0" smtClean="0"/>
              <a:t> </a:t>
            </a:r>
            <a:r>
              <a:rPr lang="en-US" sz="2000" dirty="0" err="1" smtClean="0"/>
              <a:t>ngoại</a:t>
            </a:r>
            <a:r>
              <a:rPr lang="en-US" sz="2000" dirty="0" smtClean="0"/>
              <a:t> </a:t>
            </a:r>
            <a:r>
              <a:rPr lang="en-US" sz="2000" dirty="0" err="1" smtClean="0"/>
              <a:t>biên</a:t>
            </a:r>
            <a:r>
              <a:rPr lang="en-US" sz="2000" dirty="0" smtClean="0"/>
              <a:t> </a:t>
            </a:r>
            <a:r>
              <a:rPr lang="en-US" sz="2000" dirty="0" err="1" smtClean="0"/>
              <a:t>cấp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?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Đặc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</a:t>
            </a:r>
            <a:r>
              <a:rPr lang="en-US" sz="2000" dirty="0" err="1" smtClean="0"/>
              <a:t>lâm</a:t>
            </a:r>
            <a:r>
              <a:rPr lang="en-US" sz="2000" dirty="0" smtClean="0"/>
              <a:t> </a:t>
            </a:r>
            <a:r>
              <a:rPr lang="en-US" sz="2000" dirty="0" err="1" smtClean="0"/>
              <a:t>sàng</a:t>
            </a:r>
            <a:r>
              <a:rPr lang="en-US" sz="2000" dirty="0" smtClean="0"/>
              <a:t>, </a:t>
            </a:r>
            <a:r>
              <a:rPr lang="en-US" sz="2000" dirty="0" err="1" smtClean="0"/>
              <a:t>cận</a:t>
            </a:r>
            <a:r>
              <a:rPr lang="en-US" sz="2000" dirty="0" smtClean="0"/>
              <a:t> </a:t>
            </a:r>
            <a:r>
              <a:rPr lang="en-US" sz="2000" dirty="0" err="1" smtClean="0"/>
              <a:t>lâm</a:t>
            </a:r>
            <a:r>
              <a:rPr lang="en-US" sz="2000" dirty="0" smtClean="0"/>
              <a:t> </a:t>
            </a:r>
            <a:r>
              <a:rPr lang="en-US" sz="2000" dirty="0" err="1" smtClean="0"/>
              <a:t>sàng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hội</a:t>
            </a:r>
            <a:r>
              <a:rPr lang="en-US" sz="2000" dirty="0" smtClean="0"/>
              <a:t> </a:t>
            </a:r>
            <a:r>
              <a:rPr lang="en-US" sz="2000" dirty="0" err="1" smtClean="0"/>
              <a:t>chứng</a:t>
            </a:r>
            <a:r>
              <a:rPr lang="en-US" sz="2000" dirty="0" smtClean="0"/>
              <a:t> </a:t>
            </a:r>
            <a:r>
              <a:rPr lang="en-US" sz="2000" dirty="0" err="1" smtClean="0"/>
              <a:t>Guillain</a:t>
            </a:r>
            <a:r>
              <a:rPr lang="en-US" sz="2000" dirty="0" smtClean="0"/>
              <a:t> </a:t>
            </a:r>
            <a:r>
              <a:rPr lang="en-US" sz="2000" dirty="0" err="1" smtClean="0"/>
              <a:t>Barré</a:t>
            </a:r>
            <a:r>
              <a:rPr lang="en-US" sz="2000" dirty="0" smtClean="0"/>
              <a:t>?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GBS?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</a:t>
            </a:r>
            <a:r>
              <a:rPr lang="en-US" sz="2000" dirty="0" err="1" smtClean="0"/>
              <a:t>chứng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phương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pháp</a:t>
            </a:r>
            <a:r>
              <a:rPr lang="en-US" sz="2000" dirty="0"/>
              <a:t> </a:t>
            </a:r>
            <a:r>
              <a:rPr lang="en-US" sz="2000" dirty="0" err="1" smtClean="0"/>
              <a:t>điều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GBS? 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143116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842" y="654453"/>
            <a:ext cx="7406640" cy="1295402"/>
          </a:xfrm>
        </p:spPr>
        <p:txBody>
          <a:bodyPr/>
          <a:lstStyle/>
          <a:p>
            <a:r>
              <a:rPr lang="en-US" sz="4320" dirty="0">
                <a:hlinkClick r:id="rId3"/>
              </a:rPr>
              <a:t>https://www.gbs-cidp.org</a:t>
            </a:r>
            <a:endParaRPr lang="en-US" sz="4320" dirty="0"/>
          </a:p>
        </p:txBody>
      </p:sp>
      <p:pic>
        <p:nvPicPr>
          <p:cNvPr id="2050" name="Picture 2" descr="Kết quả hình ảnh cho guillain barre syndrome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 l="8333" t="8889" r="10000" b="8889"/>
          <a:stretch>
            <a:fillRect/>
          </a:stretch>
        </p:blipFill>
        <p:spPr bwMode="auto">
          <a:xfrm>
            <a:off x="5913120" y="1783080"/>
            <a:ext cx="5449330" cy="4114800"/>
          </a:xfrm>
          <a:prstGeom prst="rect">
            <a:avLst/>
          </a:prstGeom>
          <a:noFill/>
        </p:spPr>
      </p:pic>
      <p:pic>
        <p:nvPicPr>
          <p:cNvPr id="7" name="Picture 6" descr="http://www.phauthuatnoisoi.com/Data/News/201211/01/634873851163482500_logo_DHYD.jpg"/>
          <p:cNvPicPr/>
          <p:nvPr/>
        </p:nvPicPr>
        <p:blipFill>
          <a:blip r:embed="rId5" cstate="print"/>
          <a:srcRect l="20732" r="22195"/>
          <a:stretch>
            <a:fillRect/>
          </a:stretch>
        </p:blipFill>
        <p:spPr bwMode="auto">
          <a:xfrm>
            <a:off x="10453482" y="0"/>
            <a:ext cx="173736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382TGp_education_light 2">
      <a:dk1>
        <a:srgbClr val="003300"/>
      </a:dk1>
      <a:lt1>
        <a:srgbClr val="FFFFFF"/>
      </a:lt1>
      <a:dk2>
        <a:srgbClr val="000000"/>
      </a:dk2>
      <a:lt2>
        <a:srgbClr val="DDDDDD"/>
      </a:lt2>
      <a:accent1>
        <a:srgbClr val="FF9933"/>
      </a:accent1>
      <a:accent2>
        <a:srgbClr val="B1B2E1"/>
      </a:accent2>
      <a:accent3>
        <a:srgbClr val="FFFFFF"/>
      </a:accent3>
      <a:accent4>
        <a:srgbClr val="002A00"/>
      </a:accent4>
      <a:accent5>
        <a:srgbClr val="FFCAAD"/>
      </a:accent5>
      <a:accent6>
        <a:srgbClr val="A0A1CC"/>
      </a:accent6>
      <a:hlink>
        <a:srgbClr val="74B355"/>
      </a:hlink>
      <a:folHlink>
        <a:srgbClr val="82ACD6"/>
      </a:folHlink>
    </a:clrScheme>
    <a:fontScheme name="382TGp_education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82TGp_education_light 1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8EC072"/>
        </a:accent1>
        <a:accent2>
          <a:srgbClr val="3A9FB8"/>
        </a:accent2>
        <a:accent3>
          <a:srgbClr val="FFFFFF"/>
        </a:accent3>
        <a:accent4>
          <a:srgbClr val="174578"/>
        </a:accent4>
        <a:accent5>
          <a:srgbClr val="C6DCBC"/>
        </a:accent5>
        <a:accent6>
          <a:srgbClr val="3490A6"/>
        </a:accent6>
        <a:hlink>
          <a:srgbClr val="FF9933"/>
        </a:hlink>
        <a:folHlink>
          <a:srgbClr val="FFBF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2TGp_education_light 2">
        <a:dk1>
          <a:srgbClr val="003300"/>
        </a:dk1>
        <a:lt1>
          <a:srgbClr val="FFFFFF"/>
        </a:lt1>
        <a:dk2>
          <a:srgbClr val="000000"/>
        </a:dk2>
        <a:lt2>
          <a:srgbClr val="DDDDDD"/>
        </a:lt2>
        <a:accent1>
          <a:srgbClr val="FF9933"/>
        </a:accent1>
        <a:accent2>
          <a:srgbClr val="B1B2E1"/>
        </a:accent2>
        <a:accent3>
          <a:srgbClr val="FFFFFF"/>
        </a:accent3>
        <a:accent4>
          <a:srgbClr val="002A00"/>
        </a:accent4>
        <a:accent5>
          <a:srgbClr val="FFCAAD"/>
        </a:accent5>
        <a:accent6>
          <a:srgbClr val="A0A1CC"/>
        </a:accent6>
        <a:hlink>
          <a:srgbClr val="74B355"/>
        </a:hlink>
        <a:folHlink>
          <a:srgbClr val="82AC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2TGp_education_light 3">
        <a:dk1>
          <a:srgbClr val="543E92"/>
        </a:dk1>
        <a:lt1>
          <a:srgbClr val="FFFFFF"/>
        </a:lt1>
        <a:dk2>
          <a:srgbClr val="000000"/>
        </a:dk2>
        <a:lt2>
          <a:srgbClr val="DDDDDD"/>
        </a:lt2>
        <a:accent1>
          <a:srgbClr val="E5A6C2"/>
        </a:accent1>
        <a:accent2>
          <a:srgbClr val="FDB30F"/>
        </a:accent2>
        <a:accent3>
          <a:srgbClr val="FFFFFF"/>
        </a:accent3>
        <a:accent4>
          <a:srgbClr val="46347C"/>
        </a:accent4>
        <a:accent5>
          <a:srgbClr val="F0D0DD"/>
        </a:accent5>
        <a:accent6>
          <a:srgbClr val="E5A20C"/>
        </a:accent6>
        <a:hlink>
          <a:srgbClr val="65BCF2"/>
        </a:hlink>
        <a:folHlink>
          <a:srgbClr val="A9CB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Theme1" id="{17951CC6-E3DD-4448-B123-9C596108D6A3}" vid="{38725AD2-728C-4FE7-AE41-B3EE13BB94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376</Words>
  <Application>Microsoft Office PowerPoint</Application>
  <PresentationFormat>Custom</PresentationFormat>
  <Paragraphs>28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Theme1</vt:lpstr>
      <vt:lpstr>TRƯỜNG HỢP LÂM SÀNG GUILLAIN BARRÉ SYNDROME</vt:lpstr>
      <vt:lpstr>Lí do học ca </vt:lpstr>
      <vt:lpstr>Mục tiêu học tập </vt:lpstr>
      <vt:lpstr>Tài liệu học trước </vt:lpstr>
      <vt:lpstr>CÂU HỎI CHUẨN BỊ</vt:lpstr>
      <vt:lpstr>https://www.gbs-cidp.org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HỢP LÂM SÀNG Y5</dc:title>
  <dc:creator>Nguyễn Lê Trung Hiếu</dc:creator>
  <cp:lastModifiedBy>DELL</cp:lastModifiedBy>
  <cp:revision>64</cp:revision>
  <dcterms:created xsi:type="dcterms:W3CDTF">2020-04-22T05:00:16Z</dcterms:created>
  <dcterms:modified xsi:type="dcterms:W3CDTF">2021-09-10T08:45:59Z</dcterms:modified>
</cp:coreProperties>
</file>