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12" r:id="rId2"/>
    <p:sldId id="292" r:id="rId3"/>
    <p:sldId id="763" r:id="rId4"/>
    <p:sldId id="764" r:id="rId5"/>
    <p:sldId id="765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HIEU" initials="TH" lastIdx="1" clrIdx="0">
    <p:extLst>
      <p:ext uri="{19B8F6BF-5375-455C-9EA6-DF929625EA0E}">
        <p15:presenceInfo xmlns="" xmlns:p15="http://schemas.microsoft.com/office/powerpoint/2012/main" userId="TRUNG HI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40" autoAdjust="0"/>
  </p:normalViewPr>
  <p:slideViewPr>
    <p:cSldViewPr snapToGrid="0">
      <p:cViewPr>
        <p:scale>
          <a:sx n="64" d="100"/>
          <a:sy n="64" d="100"/>
        </p:scale>
        <p:origin x="-10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E71F-91D8-4A31-8FFA-8021AF238D0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4BF7-BA37-4043-97D5-0DF23EE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4BF7-BA37-4043-97D5-0DF23EE9E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4BF7-BA37-4043-97D5-0DF23EE9E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81" descr="do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01"/>
          <p:cNvSpPr>
            <a:spLocks noChangeArrowheads="1"/>
          </p:cNvSpPr>
          <p:nvPr/>
        </p:nvSpPr>
        <p:spPr bwMode="gray">
          <a:xfrm>
            <a:off x="0" y="1371600"/>
            <a:ext cx="12192000" cy="1828800"/>
          </a:xfrm>
          <a:prstGeom prst="rect">
            <a:avLst/>
          </a:prstGeom>
          <a:solidFill>
            <a:srgbClr val="318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gray">
          <a:xfrm>
            <a:off x="10983384" y="62103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gray">
          <a:xfrm>
            <a:off x="10261600" y="5934075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3674" name="Rectangle 602"/>
          <p:cNvSpPr>
            <a:spLocks noGrp="1" noChangeArrowheads="1"/>
          </p:cNvSpPr>
          <p:nvPr>
            <p:ph type="ctrTitle"/>
          </p:nvPr>
        </p:nvSpPr>
        <p:spPr>
          <a:xfrm>
            <a:off x="1654175" y="4572001"/>
            <a:ext cx="10769600" cy="708025"/>
          </a:xfrm>
        </p:spPr>
        <p:txBody>
          <a:bodyPr/>
          <a:lstStyle>
            <a:lvl1pPr>
              <a:defRPr sz="4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3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28601"/>
            <a:ext cx="101600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0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ot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7"/>
          <p:cNvSpPr>
            <a:spLocks noChangeArrowheads="1"/>
          </p:cNvSpPr>
          <p:nvPr/>
        </p:nvSpPr>
        <p:spPr bwMode="gray">
          <a:xfrm>
            <a:off x="0" y="288925"/>
            <a:ext cx="12192000" cy="609600"/>
          </a:xfrm>
          <a:prstGeom prst="rect">
            <a:avLst/>
          </a:prstGeom>
          <a:solidFill>
            <a:srgbClr val="318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95400"/>
            <a:ext cx="10972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16000" y="158751"/>
            <a:ext cx="10160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0" name="Group 22"/>
          <p:cNvGrpSpPr>
            <a:grpSpLocks/>
          </p:cNvGrpSpPr>
          <p:nvPr/>
        </p:nvGrpSpPr>
        <p:grpSpPr bwMode="auto">
          <a:xfrm>
            <a:off x="203200" y="228600"/>
            <a:ext cx="1117600" cy="838200"/>
            <a:chOff x="18" y="144"/>
            <a:chExt cx="510" cy="480"/>
          </a:xfrm>
        </p:grpSpPr>
        <p:sp>
          <p:nvSpPr>
            <p:cNvPr id="1035" name="AutoShape 23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AutoShape 24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AutoShape 25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48" name="Rectangle 17"/>
          <p:cNvSpPr>
            <a:spLocks noChangeArrowheads="1"/>
          </p:cNvSpPr>
          <p:nvPr/>
        </p:nvSpPr>
        <p:spPr bwMode="gray">
          <a:xfrm>
            <a:off x="10875434" y="0"/>
            <a:ext cx="1316567" cy="6858000"/>
          </a:xfrm>
          <a:prstGeom prst="rect">
            <a:avLst/>
          </a:prstGeom>
          <a:solidFill>
            <a:schemeClr val="tx1">
              <a:lumMod val="10000"/>
              <a:lumOff val="90000"/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gray">
          <a:xfrm>
            <a:off x="10261600" y="5934075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3" name="AutoShape 20"/>
          <p:cNvSpPr>
            <a:spLocks noChangeArrowheads="1"/>
          </p:cNvSpPr>
          <p:nvPr/>
        </p:nvSpPr>
        <p:spPr bwMode="gray">
          <a:xfrm>
            <a:off x="10983384" y="62103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085"/>
            <a:ext cx="12192000" cy="1631215"/>
          </a:xfr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ỜNG HỢP LÂM </a:t>
            </a:r>
            <a:r>
              <a:rPr lang="en-US" sz="4400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SÀNG</a:t>
            </a:r>
            <a:r>
              <a:rPr lang="en-US" sz="4400" i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400" i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i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BỆNH NHƯỢC CƠ</a:t>
            </a:r>
            <a:endParaRPr lang="vi-VN" sz="4400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74A458-0604-4302-AEB3-18536940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Lí do học ca</a:t>
            </a:r>
            <a:r>
              <a:rPr lang="vi-VN" sz="4000" dirty="0" smtClean="0">
                <a:effectLst/>
              </a:rPr>
              <a:t>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/>
              <a:t>Ca lâm sàng giúp sinh viên vận dụng kiến thức cấu trúc giải phẫu, chức năng của tiếp hợp thần kinh cơ trong trường hợp bình thường và bệnh lí.</a:t>
            </a:r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/>
              <a:t>Ca lâm sàng giúp sinh viên tiếp cận chẩn đoán và điều trị các bệnh lí thần kinh cơ cấp tính.</a:t>
            </a:r>
            <a:endParaRPr lang="vi-V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>
                <a:effectLst/>
              </a:rPr>
              <a:t>Mục tiêu học tập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3200" dirty="0"/>
              <a:t>Tiếp cận cơ bản bệnh nhân yếu cơ</a:t>
            </a:r>
            <a:r>
              <a:rPr lang="en-US" sz="3200" dirty="0"/>
              <a:t> do </a:t>
            </a:r>
            <a:r>
              <a:rPr lang="en-US" sz="3200" dirty="0" err="1"/>
              <a:t>tổn</a:t>
            </a:r>
            <a:r>
              <a:rPr lang="en-US" sz="3200" dirty="0"/>
              <a:t> </a:t>
            </a:r>
            <a:r>
              <a:rPr lang="en-US" sz="3200" dirty="0" err="1"/>
              <a:t>thương</a:t>
            </a:r>
            <a:r>
              <a:rPr lang="en-US" sz="3200" dirty="0"/>
              <a:t> neuron </a:t>
            </a:r>
            <a:r>
              <a:rPr lang="en-US" sz="3200" dirty="0" err="1"/>
              <a:t>vận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dưới</a:t>
            </a:r>
            <a:r>
              <a:rPr lang="en-US" sz="3200" dirty="0"/>
              <a:t>.</a:t>
            </a:r>
            <a:endParaRPr lang="x-none" sz="3200"/>
          </a:p>
          <a:p>
            <a:pPr marL="65151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3200" dirty="0"/>
              <a:t>Tiếp cận chẩn đoán bệnh lý tiếp hợp thần kinh cơ.</a:t>
            </a:r>
          </a:p>
          <a:p>
            <a:pPr marL="65151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cận</a:t>
            </a:r>
            <a:r>
              <a:rPr lang="en-US" sz="3200" dirty="0"/>
              <a:t> 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sàng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chẩn</a:t>
            </a:r>
            <a:r>
              <a:rPr lang="en-US" sz="3200" dirty="0"/>
              <a:t> </a:t>
            </a:r>
            <a:r>
              <a:rPr lang="en-US" sz="3200" dirty="0" err="1"/>
              <a:t>đoán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thần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endParaRPr lang="x-none" sz="3200"/>
          </a:p>
          <a:p>
            <a:pPr marL="137160" indent="0" algn="just">
              <a:buNone/>
            </a:pP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Tài liệu học trước</a:t>
            </a:r>
            <a:r>
              <a:rPr lang="vi-VN" sz="4000" dirty="0" smtClean="0">
                <a:effectLst/>
              </a:rPr>
              <a:t>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indent="-514350" algn="just">
              <a:lnSpc>
                <a:spcPct val="150000"/>
              </a:lnSpc>
              <a:buAutoNum type="arabicPeriod"/>
            </a:pPr>
            <a:r>
              <a:rPr lang="vi-VN" sz="2400" dirty="0" smtClean="0"/>
              <a:t>Lê Văn Tuấn, Bệnh nhược cơ, Thần kinh học, Nhà xuất bản Đại học quốc gia Thành phố Hồ Chí Minh, 20</a:t>
            </a:r>
            <a:r>
              <a:rPr lang="en-US" sz="2400" dirty="0" smtClean="0"/>
              <a:t>20</a:t>
            </a:r>
            <a:r>
              <a:rPr lang="vi-VN" sz="2400" dirty="0" smtClean="0"/>
              <a:t>, tr. </a:t>
            </a:r>
            <a:r>
              <a:rPr lang="en-US" sz="2400" dirty="0" smtClean="0"/>
              <a:t>331 - 340</a:t>
            </a:r>
            <a:r>
              <a:rPr lang="vi-VN" sz="2400" dirty="0" smtClean="0"/>
              <a:t>.</a:t>
            </a:r>
            <a:endParaRPr lang="vi-VN" sz="2400" dirty="0"/>
          </a:p>
          <a:p>
            <a:pPr marL="651510" indent="-514350" algn="just">
              <a:lnSpc>
                <a:spcPct val="150000"/>
              </a:lnSpc>
              <a:buAutoNum type="arabicPeriod"/>
            </a:pPr>
            <a:r>
              <a:rPr lang="vi-VN" sz="2400" dirty="0"/>
              <a:t>Đo vận tốc dẫn truyền xung vận động và cảm giác của dây thần kinh giữa, Giáo trình thực tập Sinh lý học, Nhà xuất bản Y học, 2015, tr.153 – 167</a:t>
            </a:r>
            <a:r>
              <a:rPr lang="vi-VN" sz="2400" dirty="0" smtClean="0"/>
              <a:t>.</a:t>
            </a:r>
            <a:endParaRPr lang="vi-V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 CHUẨN BỊ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9331"/>
            <a:ext cx="10972800" cy="5838669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lâm</a:t>
            </a:r>
            <a:r>
              <a:rPr lang="en-US" sz="2000" dirty="0" smtClean="0"/>
              <a:t> </a:t>
            </a:r>
            <a:r>
              <a:rPr lang="en-US" sz="2000" dirty="0" err="1" smtClean="0"/>
              <a:t>sàng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Nắm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hiệp</a:t>
            </a:r>
            <a:r>
              <a:rPr lang="en-US" sz="2000" dirty="0" smtClean="0"/>
              <a:t> </a:t>
            </a:r>
            <a:r>
              <a:rPr lang="en-US" sz="2000" dirty="0" err="1" smtClean="0"/>
              <a:t>hội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Hoa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 </a:t>
            </a:r>
            <a:r>
              <a:rPr lang="en-US" sz="2000" dirty="0" err="1" smtClean="0"/>
              <a:t>lâm</a:t>
            </a:r>
            <a:r>
              <a:rPr lang="en-US" sz="2000" dirty="0" smtClean="0"/>
              <a:t> </a:t>
            </a:r>
            <a:r>
              <a:rPr lang="en-US" sz="2000" dirty="0" err="1" smtClean="0"/>
              <a:t>sàng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chẩn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?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311693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382TGp_education_light 2">
      <a:dk1>
        <a:srgbClr val="003300"/>
      </a:dk1>
      <a:lt1>
        <a:srgbClr val="FFFFFF"/>
      </a:lt1>
      <a:dk2>
        <a:srgbClr val="000000"/>
      </a:dk2>
      <a:lt2>
        <a:srgbClr val="DDDDDD"/>
      </a:lt2>
      <a:accent1>
        <a:srgbClr val="FF9933"/>
      </a:accent1>
      <a:accent2>
        <a:srgbClr val="B1B2E1"/>
      </a:accent2>
      <a:accent3>
        <a:srgbClr val="FFFFFF"/>
      </a:accent3>
      <a:accent4>
        <a:srgbClr val="002A00"/>
      </a:accent4>
      <a:accent5>
        <a:srgbClr val="FFCAAD"/>
      </a:accent5>
      <a:accent6>
        <a:srgbClr val="A0A1CC"/>
      </a:accent6>
      <a:hlink>
        <a:srgbClr val="74B355"/>
      </a:hlink>
      <a:folHlink>
        <a:srgbClr val="82ACD6"/>
      </a:folHlink>
    </a:clrScheme>
    <a:fontScheme name="382TGp_educa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2TGp_education_light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EC072"/>
        </a:accent1>
        <a:accent2>
          <a:srgbClr val="3A9FB8"/>
        </a:accent2>
        <a:accent3>
          <a:srgbClr val="FFFFFF"/>
        </a:accent3>
        <a:accent4>
          <a:srgbClr val="174578"/>
        </a:accent4>
        <a:accent5>
          <a:srgbClr val="C6DCBC"/>
        </a:accent5>
        <a:accent6>
          <a:srgbClr val="3490A6"/>
        </a:accent6>
        <a:hlink>
          <a:srgbClr val="FF9933"/>
        </a:hlink>
        <a:folHlink>
          <a:srgbClr val="FFBF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2TGp_education_light 2">
        <a:dk1>
          <a:srgbClr val="003300"/>
        </a:dk1>
        <a:lt1>
          <a:srgbClr val="FFFFFF"/>
        </a:lt1>
        <a:dk2>
          <a:srgbClr val="000000"/>
        </a:dk2>
        <a:lt2>
          <a:srgbClr val="DDDDDD"/>
        </a:lt2>
        <a:accent1>
          <a:srgbClr val="FF9933"/>
        </a:accent1>
        <a:accent2>
          <a:srgbClr val="B1B2E1"/>
        </a:accent2>
        <a:accent3>
          <a:srgbClr val="FFFFFF"/>
        </a:accent3>
        <a:accent4>
          <a:srgbClr val="002A00"/>
        </a:accent4>
        <a:accent5>
          <a:srgbClr val="FFCAAD"/>
        </a:accent5>
        <a:accent6>
          <a:srgbClr val="A0A1CC"/>
        </a:accent6>
        <a:hlink>
          <a:srgbClr val="74B355"/>
        </a:hlink>
        <a:folHlink>
          <a:srgbClr val="82AC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2TGp_education_light 3">
        <a:dk1>
          <a:srgbClr val="543E92"/>
        </a:dk1>
        <a:lt1>
          <a:srgbClr val="FFFFFF"/>
        </a:lt1>
        <a:dk2>
          <a:srgbClr val="000000"/>
        </a:dk2>
        <a:lt2>
          <a:srgbClr val="DDDDDD"/>
        </a:lt2>
        <a:accent1>
          <a:srgbClr val="E5A6C2"/>
        </a:accent1>
        <a:accent2>
          <a:srgbClr val="FDB30F"/>
        </a:accent2>
        <a:accent3>
          <a:srgbClr val="FFFFFF"/>
        </a:accent3>
        <a:accent4>
          <a:srgbClr val="46347C"/>
        </a:accent4>
        <a:accent5>
          <a:srgbClr val="F0D0DD"/>
        </a:accent5>
        <a:accent6>
          <a:srgbClr val="E5A20C"/>
        </a:accent6>
        <a:hlink>
          <a:srgbClr val="65BCF2"/>
        </a:hlink>
        <a:folHlink>
          <a:srgbClr val="A9CB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17951CC6-E3DD-4448-B123-9C596108D6A3}" vid="{38725AD2-728C-4FE7-AE41-B3EE13BB9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262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TRƯỜNG HỢP LÂM SÀNG BỆNH NHƯỢC CƠ</vt:lpstr>
      <vt:lpstr>Lí do học ca </vt:lpstr>
      <vt:lpstr>Mục tiêu học tập </vt:lpstr>
      <vt:lpstr>Tài liệu học trước </vt:lpstr>
      <vt:lpstr>CÂU HỎI CHUẨN BỊ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HỢP LÂM SÀNG Y5</dc:title>
  <dc:creator>Nguyễn Lê Trung Hiếu</dc:creator>
  <cp:lastModifiedBy>DELL</cp:lastModifiedBy>
  <cp:revision>66</cp:revision>
  <dcterms:created xsi:type="dcterms:W3CDTF">2020-04-22T05:00:16Z</dcterms:created>
  <dcterms:modified xsi:type="dcterms:W3CDTF">2021-09-01T12:33:46Z</dcterms:modified>
</cp:coreProperties>
</file>