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336" r:id="rId6"/>
    <p:sldId id="278" r:id="rId7"/>
    <p:sldId id="262" r:id="rId8"/>
    <p:sldId id="263" r:id="rId9"/>
    <p:sldId id="337" r:id="rId10"/>
    <p:sldId id="271" r:id="rId11"/>
    <p:sldId id="344" r:id="rId12"/>
    <p:sldId id="346" r:id="rId13"/>
    <p:sldId id="345" r:id="rId14"/>
    <p:sldId id="347" r:id="rId15"/>
    <p:sldId id="348" r:id="rId16"/>
    <p:sldId id="341" r:id="rId17"/>
    <p:sldId id="340" r:id="rId18"/>
    <p:sldId id="325" r:id="rId19"/>
    <p:sldId id="34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77419" autoAdjust="0"/>
  </p:normalViewPr>
  <p:slideViewPr>
    <p:cSldViewPr snapToGrid="0">
      <p:cViewPr>
        <p:scale>
          <a:sx n="50" d="100"/>
          <a:sy n="50" d="100"/>
        </p:scale>
        <p:origin x="-24" y="3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3373B-976B-493B-885B-39CD65EE1409}" type="datetimeFigureOut">
              <a:rPr lang="en-US" smtClean="0"/>
              <a:pPr/>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214B8-6844-499E-881A-E2862082FF8F}" type="slidenum">
              <a:rPr lang="en-US" smtClean="0"/>
              <a:pPr/>
              <a:t>‹#›</a:t>
            </a:fld>
            <a:endParaRPr lang="en-US"/>
          </a:p>
        </p:txBody>
      </p:sp>
    </p:spTree>
    <p:extLst>
      <p:ext uri="{BB962C8B-B14F-4D97-AF65-F5344CB8AC3E}">
        <p14:creationId xmlns:p14="http://schemas.microsoft.com/office/powerpoint/2010/main" val="3270867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baseline="0" dirty="0"/>
              <a:t> </a:t>
            </a:r>
            <a:r>
              <a:rPr lang="en-US" baseline="0" dirty="0" err="1"/>
              <a:t>Đảm</a:t>
            </a:r>
            <a:r>
              <a:rPr lang="en-US" baseline="0" dirty="0"/>
              <a:t> </a:t>
            </a:r>
            <a:r>
              <a:rPr lang="en-US" baseline="0" dirty="0" err="1"/>
              <a:t>bảo</a:t>
            </a:r>
            <a:r>
              <a:rPr lang="en-US" baseline="0" dirty="0"/>
              <a:t> ABC</a:t>
            </a:r>
          </a:p>
          <a:p>
            <a:pPr>
              <a:buFontTx/>
              <a:buChar char="-"/>
            </a:pPr>
            <a:r>
              <a:rPr lang="en-US" baseline="0" dirty="0"/>
              <a:t> </a:t>
            </a:r>
            <a:r>
              <a:rPr lang="en-US" baseline="0" dirty="0" err="1"/>
              <a:t>Lấy</a:t>
            </a:r>
            <a:r>
              <a:rPr lang="en-US" baseline="0" dirty="0"/>
              <a:t> </a:t>
            </a:r>
            <a:r>
              <a:rPr lang="en-US" baseline="0" dirty="0" err="1"/>
              <a:t>máu</a:t>
            </a:r>
            <a:r>
              <a:rPr lang="en-US" baseline="0" dirty="0"/>
              <a:t> XN</a:t>
            </a:r>
          </a:p>
          <a:p>
            <a:pPr>
              <a:buFontTx/>
              <a:buNone/>
            </a:pPr>
            <a:r>
              <a:rPr lang="en-US" baseline="0" dirty="0"/>
              <a:t>- </a:t>
            </a:r>
            <a:r>
              <a:rPr lang="en-US" baseline="0" dirty="0" err="1"/>
              <a:t>Truyền</a:t>
            </a:r>
            <a:r>
              <a:rPr lang="en-US" baseline="0" dirty="0"/>
              <a:t> Glucose </a:t>
            </a:r>
            <a:r>
              <a:rPr lang="en-US" baseline="0" dirty="0" err="1"/>
              <a:t>ưu</a:t>
            </a:r>
            <a:r>
              <a:rPr lang="en-US" baseline="0" dirty="0"/>
              <a:t> </a:t>
            </a:r>
            <a:r>
              <a:rPr lang="en-US" baseline="0" dirty="0" err="1"/>
              <a:t>trương</a:t>
            </a:r>
            <a:r>
              <a:rPr lang="en-US" baseline="0" dirty="0"/>
              <a:t>, thiamine, </a:t>
            </a:r>
            <a:r>
              <a:rPr lang="en-US" baseline="0" dirty="0" err="1"/>
              <a:t>naloxone</a:t>
            </a:r>
            <a:r>
              <a:rPr lang="en-US" baseline="0" dirty="0"/>
              <a:t>.</a:t>
            </a:r>
            <a:endParaRPr lang="en-US" dirty="0"/>
          </a:p>
        </p:txBody>
      </p:sp>
      <p:sp>
        <p:nvSpPr>
          <p:cNvPr id="4" name="Slide Number Placeholder 3"/>
          <p:cNvSpPr>
            <a:spLocks noGrp="1"/>
          </p:cNvSpPr>
          <p:nvPr>
            <p:ph type="sldNum" sz="quarter" idx="5"/>
          </p:nvPr>
        </p:nvSpPr>
        <p:spPr/>
        <p:txBody>
          <a:bodyPr/>
          <a:lstStyle/>
          <a:p>
            <a:fld id="{7C6214B8-6844-499E-881A-E2862082FF8F}" type="slidenum">
              <a:rPr lang="en-US" smtClean="0"/>
              <a:pPr/>
              <a:t>4</a:t>
            </a:fld>
            <a:endParaRPr lang="en-US"/>
          </a:p>
        </p:txBody>
      </p:sp>
    </p:spTree>
    <p:extLst>
      <p:ext uri="{BB962C8B-B14F-4D97-AF65-F5344CB8AC3E}">
        <p14:creationId xmlns:p14="http://schemas.microsoft.com/office/powerpoint/2010/main" val="3735159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6214B8-6844-499E-881A-E2862082FF8F}" type="slidenum">
              <a:rPr lang="en-US" smtClean="0"/>
              <a:pPr/>
              <a:t>19</a:t>
            </a:fld>
            <a:endParaRPr lang="en-US"/>
          </a:p>
        </p:txBody>
      </p:sp>
    </p:spTree>
    <p:extLst>
      <p:ext uri="{BB962C8B-B14F-4D97-AF65-F5344CB8AC3E}">
        <p14:creationId xmlns:p14="http://schemas.microsoft.com/office/powerpoint/2010/main" val="837493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 </a:t>
            </a:r>
            <a:r>
              <a:rPr lang="en-US" dirty="0" err="1"/>
              <a:t>Loại</a:t>
            </a:r>
            <a:r>
              <a:rPr lang="en-US" baseline="0" dirty="0"/>
              <a:t> </a:t>
            </a:r>
            <a:r>
              <a:rPr lang="en-US" baseline="0" dirty="0" err="1"/>
              <a:t>trừ</a:t>
            </a:r>
            <a:r>
              <a:rPr lang="en-US" baseline="0" dirty="0"/>
              <a:t> </a:t>
            </a:r>
            <a:r>
              <a:rPr lang="en-US" baseline="0" dirty="0" err="1"/>
              <a:t>nguyên</a:t>
            </a:r>
            <a:r>
              <a:rPr lang="en-US" baseline="0" dirty="0"/>
              <a:t> </a:t>
            </a:r>
            <a:r>
              <a:rPr lang="en-US" baseline="0" dirty="0" err="1"/>
              <a:t>nhân</a:t>
            </a:r>
            <a:r>
              <a:rPr lang="en-US" baseline="0" dirty="0"/>
              <a:t> </a:t>
            </a:r>
            <a:r>
              <a:rPr lang="en-US" baseline="0" dirty="0" err="1"/>
              <a:t>hạ</a:t>
            </a:r>
            <a:r>
              <a:rPr lang="en-US" baseline="0" dirty="0"/>
              <a:t> </a:t>
            </a:r>
            <a:r>
              <a:rPr lang="en-US" baseline="0" dirty="0" err="1"/>
              <a:t>đường</a:t>
            </a:r>
            <a:r>
              <a:rPr lang="en-US" baseline="0" dirty="0"/>
              <a:t> </a:t>
            </a:r>
            <a:r>
              <a:rPr lang="en-US" baseline="0" dirty="0" err="1"/>
              <a:t>huyết</a:t>
            </a:r>
            <a:endParaRPr lang="en-US" baseline="0" dirty="0"/>
          </a:p>
          <a:p>
            <a:pPr>
              <a:buFontTx/>
              <a:buChar char="-"/>
            </a:pPr>
            <a:r>
              <a:rPr lang="en-US" baseline="0" dirty="0"/>
              <a:t> </a:t>
            </a:r>
            <a:r>
              <a:rPr lang="en-US" baseline="0" dirty="0" err="1"/>
              <a:t>Hôn</a:t>
            </a:r>
            <a:r>
              <a:rPr lang="en-US" baseline="0" dirty="0"/>
              <a:t> </a:t>
            </a:r>
            <a:r>
              <a:rPr lang="en-US" baseline="0" dirty="0" err="1"/>
              <a:t>mê</a:t>
            </a:r>
            <a:r>
              <a:rPr lang="en-US" baseline="0" dirty="0"/>
              <a:t> do </a:t>
            </a:r>
            <a:r>
              <a:rPr lang="en-US" baseline="0" dirty="0" err="1"/>
              <a:t>thần</a:t>
            </a:r>
            <a:r>
              <a:rPr lang="en-US" baseline="0" dirty="0"/>
              <a:t> </a:t>
            </a:r>
            <a:r>
              <a:rPr lang="en-US" baseline="0" dirty="0" err="1"/>
              <a:t>kinh</a:t>
            </a:r>
            <a:endParaRPr lang="en-US" baseline="0" dirty="0"/>
          </a:p>
          <a:p>
            <a:pPr marL="171450" indent="-171450">
              <a:buFontTx/>
              <a:buChar char="-"/>
            </a:pPr>
            <a:r>
              <a:rPr lang="en-US" baseline="0" smtClean="0"/>
              <a:t>Hôn </a:t>
            </a:r>
            <a:r>
              <a:rPr lang="en-US" baseline="0" dirty="0" err="1"/>
              <a:t>mê</a:t>
            </a:r>
            <a:r>
              <a:rPr lang="en-US" baseline="0" dirty="0"/>
              <a:t> do </a:t>
            </a:r>
            <a:r>
              <a:rPr lang="en-US" baseline="0" dirty="0" err="1"/>
              <a:t>nguyên</a:t>
            </a:r>
            <a:r>
              <a:rPr lang="en-US" baseline="0" dirty="0"/>
              <a:t> </a:t>
            </a:r>
            <a:r>
              <a:rPr lang="en-US" baseline="0" dirty="0" err="1"/>
              <a:t>nhân</a:t>
            </a:r>
            <a:r>
              <a:rPr lang="en-US" baseline="0" dirty="0"/>
              <a:t> </a:t>
            </a:r>
            <a:r>
              <a:rPr lang="en-US" baseline="0" err="1"/>
              <a:t>chuyển</a:t>
            </a:r>
            <a:r>
              <a:rPr lang="en-US" baseline="0"/>
              <a:t> </a:t>
            </a:r>
            <a:r>
              <a:rPr lang="en-US" baseline="0" smtClean="0"/>
              <a:t>hóa</a:t>
            </a:r>
          </a:p>
          <a:p>
            <a:r>
              <a:rPr lang="en-US" sz="1200" b="1" u="sng" kern="1200" smtClean="0">
                <a:solidFill>
                  <a:schemeClr val="tx1"/>
                </a:solidFill>
                <a:effectLst/>
                <a:latin typeface="+mn-lt"/>
                <a:ea typeface="+mn-ea"/>
                <a:cs typeface="+mn-cs"/>
              </a:rPr>
              <a:t>Ôn bài chút:</a:t>
            </a:r>
            <a:endParaRPr lang="vi-VN" sz="1200" b="1" u="sng"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 Rối loạn ý thức chia làm hình thức (hôn mê, lơ mơ, ngủ gà, thức tỉnh) và nội dung (sảng, lú lẫn).</a:t>
            </a:r>
            <a:endParaRPr lang="vi-VN"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 Khám mắt : kéo mi mắt mở và thả xuống, bên yếu liệt sẽ nhắm mắt từ từ (còn mà tay, chân thì nhấc 2 tay (hoặc 2 chân) lên đồng thời và thả xuống, cái nào rớt xuống cái bump thì là nó yếu xìu =&gt; liệt bên đó).</a:t>
            </a:r>
            <a:endParaRPr lang="vi-VN"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 Tiếp cận: Hôn mê đúng không? Là hôn mê cấu trúc hay chuyển hóa? Nếu cấu trúc, thì là trên lều hay dưới lều?</a:t>
            </a:r>
            <a:endParaRPr lang="vi-VN" sz="1200" kern="1200" smtClean="0">
              <a:solidFill>
                <a:schemeClr val="tx1"/>
              </a:solidFill>
              <a:effectLst/>
              <a:latin typeface="+mn-lt"/>
              <a:ea typeface="+mn-ea"/>
              <a:cs typeface="+mn-cs"/>
            </a:endParaRPr>
          </a:p>
          <a:p>
            <a:pPr marL="0" indent="0">
              <a:buFontTx/>
              <a:buNone/>
            </a:pPr>
            <a:endParaRPr lang="en-US" dirty="0"/>
          </a:p>
          <a:p>
            <a:endParaRPr lang="en-US" dirty="0"/>
          </a:p>
        </p:txBody>
      </p:sp>
      <p:sp>
        <p:nvSpPr>
          <p:cNvPr id="4" name="Slide Number Placeholder 3"/>
          <p:cNvSpPr>
            <a:spLocks noGrp="1"/>
          </p:cNvSpPr>
          <p:nvPr>
            <p:ph type="sldNum" sz="quarter" idx="5"/>
          </p:nvPr>
        </p:nvSpPr>
        <p:spPr/>
        <p:txBody>
          <a:bodyPr/>
          <a:lstStyle/>
          <a:p>
            <a:fld id="{7C6214B8-6844-499E-881A-E2862082FF8F}" type="slidenum">
              <a:rPr lang="en-US" smtClean="0"/>
              <a:pPr/>
              <a:t>5</a:t>
            </a:fld>
            <a:endParaRPr lang="en-US"/>
          </a:p>
        </p:txBody>
      </p:sp>
    </p:spTree>
    <p:extLst>
      <p:ext uri="{BB962C8B-B14F-4D97-AF65-F5344CB8AC3E}">
        <p14:creationId xmlns:p14="http://schemas.microsoft.com/office/powerpoint/2010/main" val="373515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6214B8-6844-499E-881A-E2862082FF8F}" type="slidenum">
              <a:rPr lang="en-US" smtClean="0"/>
              <a:pPr/>
              <a:t>6</a:t>
            </a:fld>
            <a:endParaRPr lang="en-US"/>
          </a:p>
        </p:txBody>
      </p:sp>
    </p:spTree>
    <p:extLst>
      <p:ext uri="{BB962C8B-B14F-4D97-AF65-F5344CB8AC3E}">
        <p14:creationId xmlns:p14="http://schemas.microsoft.com/office/powerpoint/2010/main" val="3567493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FF0000"/>
                </a:solidFill>
              </a:rPr>
              <a:t>Phần</a:t>
            </a:r>
            <a:r>
              <a:rPr lang="en-US" b="1" dirty="0">
                <a:solidFill>
                  <a:srgbClr val="FF0000"/>
                </a:solidFill>
              </a:rPr>
              <a:t> </a:t>
            </a:r>
            <a:r>
              <a:rPr lang="en-US" b="1" dirty="0" err="1">
                <a:solidFill>
                  <a:srgbClr val="FF0000"/>
                </a:solidFill>
              </a:rPr>
              <a:t>mở</a:t>
            </a:r>
            <a:r>
              <a:rPr lang="en-US" b="1" dirty="0">
                <a:solidFill>
                  <a:srgbClr val="FF0000"/>
                </a:solidFill>
              </a:rPr>
              <a:t> </a:t>
            </a:r>
            <a:r>
              <a:rPr lang="en-US" b="1" dirty="0" err="1">
                <a:solidFill>
                  <a:srgbClr val="FF0000"/>
                </a:solidFill>
              </a:rPr>
              <a:t>câu</a:t>
            </a:r>
            <a:r>
              <a:rPr lang="en-US" b="1" dirty="0">
                <a:solidFill>
                  <a:srgbClr val="FF0000"/>
                </a:solidFill>
              </a:rPr>
              <a:t> </a:t>
            </a:r>
            <a:r>
              <a:rPr lang="en-US" b="1" dirty="0" err="1">
                <a:solidFill>
                  <a:srgbClr val="FF0000"/>
                </a:solidFill>
              </a:rPr>
              <a:t>trả</a:t>
            </a:r>
            <a:r>
              <a:rPr lang="en-US" b="1" dirty="0">
                <a:solidFill>
                  <a:srgbClr val="FF0000"/>
                </a:solidFill>
              </a:rPr>
              <a:t> </a:t>
            </a:r>
            <a:r>
              <a:rPr lang="en-US" b="1" dirty="0" err="1">
                <a:solidFill>
                  <a:srgbClr val="FF0000"/>
                </a:solidFill>
              </a:rPr>
              <a:t>lời</a:t>
            </a:r>
            <a:endParaRPr lang="en-US"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kern="1200" dirty="0" err="1">
                <a:solidFill>
                  <a:schemeClr val="tx1"/>
                </a:solidFill>
                <a:latin typeface="+mn-lt"/>
                <a:ea typeface="+mn-ea"/>
                <a:cs typeface="+mn-cs"/>
              </a:rPr>
              <a:t>Khởi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phát</a:t>
            </a:r>
            <a:r>
              <a:rPr lang="en-US" sz="1200" kern="1200" dirty="0">
                <a:solidFill>
                  <a:schemeClr val="tx1"/>
                </a:solidFill>
                <a:latin typeface="+mn-lt"/>
                <a:ea typeface="+mn-ea"/>
                <a:cs typeface="+mn-cs"/>
              </a:rPr>
              <a:t> </a:t>
            </a:r>
            <a:r>
              <a:rPr lang="en-US" sz="1200" b="1" kern="1200" dirty="0" err="1">
                <a:solidFill>
                  <a:schemeClr val="tx1"/>
                </a:solidFill>
                <a:latin typeface="+mn-lt"/>
                <a:ea typeface="+mn-ea"/>
                <a:cs typeface="+mn-cs"/>
              </a:rPr>
              <a:t>đột</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ngột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mê</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gợi</a:t>
            </a:r>
            <a:r>
              <a:rPr lang="en-US" sz="1200" kern="1200" dirty="0">
                <a:solidFill>
                  <a:schemeClr val="tx1"/>
                </a:solidFill>
                <a:latin typeface="+mn-lt"/>
                <a:ea typeface="+mn-ea"/>
                <a:cs typeface="+mn-cs"/>
              </a:rPr>
              <a:t> ý </a:t>
            </a:r>
            <a:r>
              <a:rPr lang="en-US" sz="1200" kern="1200" dirty="0" err="1">
                <a:solidFill>
                  <a:schemeClr val="tx1"/>
                </a:solidFill>
                <a:latin typeface="+mn-lt"/>
                <a:ea typeface="+mn-ea"/>
                <a:cs typeface="+mn-cs"/>
              </a:rPr>
              <a:t>nguyên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nhân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mạch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máu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đặc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biệt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đột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quỵ</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thân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não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xuất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huyết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khoang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dưới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nhện</a:t>
            </a:r>
            <a:r>
              <a:rPr lang="en-US" sz="12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b="1" kern="1200" dirty="0" err="1">
                <a:solidFill>
                  <a:schemeClr val="tx1"/>
                </a:solidFill>
                <a:latin typeface="+mn-lt"/>
                <a:ea typeface="+mn-ea"/>
                <a:cs typeface="+mn-cs"/>
              </a:rPr>
              <a:t>Tiến</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triển</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nhanh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từ</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triệu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chứng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cầu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như</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liệt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nửa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người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khiếm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khuyết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cảm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giác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nửa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người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mất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ngữ</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dẫn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mê</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trong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vòng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phút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đến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giờ</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đặc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trưng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của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xuất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huyết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não</a:t>
            </a:r>
            <a:r>
              <a:rPr lang="en-US" sz="12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err="1">
                <a:solidFill>
                  <a:schemeClr val="tx1"/>
                </a:solidFill>
                <a:latin typeface="+mn-lt"/>
                <a:ea typeface="+mn-ea"/>
                <a:cs typeface="+mn-cs"/>
              </a:rPr>
              <a:t>Diễn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tiến</a:t>
            </a:r>
            <a:r>
              <a:rPr lang="en-US" sz="1200" kern="1200" dirty="0">
                <a:solidFill>
                  <a:schemeClr val="tx1"/>
                </a:solidFill>
                <a:latin typeface="+mn-lt"/>
                <a:ea typeface="+mn-ea"/>
                <a:cs typeface="+mn-cs"/>
              </a:rPr>
              <a:t> </a:t>
            </a:r>
            <a:r>
              <a:rPr lang="en-US" sz="1200" b="1" kern="1200" dirty="0" err="1">
                <a:solidFill>
                  <a:schemeClr val="tx1"/>
                </a:solidFill>
                <a:latin typeface="+mn-lt"/>
                <a:ea typeface="+mn-ea"/>
                <a:cs typeface="+mn-cs"/>
              </a:rPr>
              <a:t>kéo</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dài</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hơn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dẫn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mê</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ngày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đến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tuần</a:t>
            </a:r>
            <a:r>
              <a:rPr lang="en-US" sz="1200" kern="1200" dirty="0">
                <a:solidFill>
                  <a:schemeClr val="tx1"/>
                </a:solidFill>
                <a:latin typeface="+mn-lt"/>
                <a:ea typeface="+mn-ea"/>
                <a:cs typeface="+mn-cs"/>
              </a:rPr>
              <a:t> hay </a:t>
            </a:r>
            <a:r>
              <a:rPr lang="en-US" sz="1200" kern="1200" dirty="0" err="1">
                <a:solidFill>
                  <a:schemeClr val="tx1"/>
                </a:solidFill>
                <a:latin typeface="+mn-lt"/>
                <a:ea typeface="+mn-ea"/>
                <a:cs typeface="+mn-cs"/>
              </a:rPr>
              <a:t>lâu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gợi</a:t>
            </a:r>
            <a:r>
              <a:rPr lang="en-US" sz="1200" kern="1200" dirty="0">
                <a:solidFill>
                  <a:schemeClr val="tx1"/>
                </a:solidFill>
                <a:latin typeface="+mn-lt"/>
                <a:ea typeface="+mn-ea"/>
                <a:cs typeface="+mn-cs"/>
              </a:rPr>
              <a:t> ý u, </a:t>
            </a:r>
            <a:r>
              <a:rPr lang="en-US" sz="1200" kern="1200" dirty="0" err="1">
                <a:solidFill>
                  <a:schemeClr val="tx1"/>
                </a:solidFill>
                <a:latin typeface="+mn-lt"/>
                <a:ea typeface="+mn-ea"/>
                <a:cs typeface="+mn-cs"/>
              </a:rPr>
              <a:t>abcess</a:t>
            </a:r>
            <a:r>
              <a:rPr lang="en-US" sz="1200" kern="1200" dirty="0">
                <a:solidFill>
                  <a:schemeClr val="tx1"/>
                </a:solidFill>
                <a:latin typeface="+mn-lt"/>
                <a:ea typeface="+mn-ea"/>
                <a:cs typeface="+mn-cs"/>
              </a:rPr>
              <a:t> hay </a:t>
            </a:r>
            <a:r>
              <a:rPr lang="en-US" sz="1200" kern="1200" dirty="0" err="1">
                <a:solidFill>
                  <a:schemeClr val="tx1"/>
                </a:solidFill>
                <a:latin typeface="+mn-lt"/>
                <a:ea typeface="+mn-ea"/>
                <a:cs typeface="+mn-cs"/>
              </a:rPr>
              <a:t>tụ</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máu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dưới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màng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cứng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tính</a:t>
            </a:r>
            <a:r>
              <a:rPr lang="en-US" sz="12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err="1">
                <a:solidFill>
                  <a:schemeClr val="tx1"/>
                </a:solidFill>
                <a:latin typeface="+mn-lt"/>
                <a:ea typeface="+mn-ea"/>
                <a:cs typeface="+mn-cs"/>
              </a:rPr>
              <a:t>Hôn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mê</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xảy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sau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trạng</a:t>
            </a:r>
            <a:r>
              <a:rPr lang="en-US" sz="1200" kern="1200" dirty="0">
                <a:solidFill>
                  <a:schemeClr val="tx1"/>
                </a:solidFill>
                <a:latin typeface="+mn-lt"/>
                <a:ea typeface="+mn-ea"/>
                <a:cs typeface="+mn-cs"/>
              </a:rPr>
              <a:t> </a:t>
            </a:r>
            <a:r>
              <a:rPr lang="en-US" sz="1200" b="1" kern="1200" dirty="0" err="1">
                <a:solidFill>
                  <a:schemeClr val="tx1"/>
                </a:solidFill>
                <a:latin typeface="+mn-lt"/>
                <a:ea typeface="+mn-ea"/>
                <a:cs typeface="+mn-cs"/>
              </a:rPr>
              <a:t>lú</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lẫn</a:t>
            </a:r>
            <a:r>
              <a:rPr lang="en-US" sz="1200" kern="1200" dirty="0">
                <a:solidFill>
                  <a:schemeClr val="tx1"/>
                </a:solidFill>
                <a:latin typeface="+mn-lt"/>
                <a:ea typeface="+mn-ea"/>
                <a:cs typeface="+mn-cs"/>
              </a:rPr>
              <a:t> hay </a:t>
            </a:r>
            <a:r>
              <a:rPr lang="en-US" sz="1200" b="1" kern="1200" dirty="0" err="1">
                <a:solidFill>
                  <a:schemeClr val="tx1"/>
                </a:solidFill>
                <a:latin typeface="+mn-lt"/>
                <a:ea typeface="+mn-ea"/>
                <a:cs typeface="+mn-cs"/>
              </a:rPr>
              <a:t>sảng</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cấp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không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dấu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trú</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nào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lẽ</a:t>
            </a:r>
            <a:r>
              <a:rPr lang="en-US" sz="1200" kern="1200" dirty="0">
                <a:solidFill>
                  <a:schemeClr val="tx1"/>
                </a:solidFill>
                <a:latin typeface="+mn-lt"/>
                <a:ea typeface="+mn-ea"/>
                <a:cs typeface="+mn-cs"/>
              </a:rPr>
              <a:t> do </a:t>
            </a:r>
            <a:r>
              <a:rPr lang="en-US" sz="1200" kern="1200" dirty="0" err="1">
                <a:solidFill>
                  <a:schemeClr val="tx1"/>
                </a:solidFill>
                <a:latin typeface="+mn-lt"/>
                <a:ea typeface="+mn-ea"/>
                <a:cs typeface="+mn-cs"/>
              </a:rPr>
              <a:t>nguyên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nhân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chuyển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hóa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hoặc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nhiễm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trùng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viêm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màng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não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hoặc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viêm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não</a:t>
            </a:r>
            <a:r>
              <a:rPr lang="en-US" sz="1200" kern="1200" dirty="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7C6214B8-6844-499E-881A-E2862082FF8F}" type="slidenum">
              <a:rPr lang="en-US" smtClean="0"/>
              <a:pPr/>
              <a:t>7</a:t>
            </a:fld>
            <a:endParaRPr lang="en-US"/>
          </a:p>
        </p:txBody>
      </p:sp>
    </p:spTree>
    <p:extLst>
      <p:ext uri="{BB962C8B-B14F-4D97-AF65-F5344CB8AC3E}">
        <p14:creationId xmlns:p14="http://schemas.microsoft.com/office/powerpoint/2010/main" val="27575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7C6214B8-6844-499E-881A-E2862082FF8F}" type="slidenum">
              <a:rPr lang="en-US" smtClean="0"/>
              <a:pPr/>
              <a:t>9</a:t>
            </a:fld>
            <a:endParaRPr lang="en-US"/>
          </a:p>
        </p:txBody>
      </p:sp>
    </p:spTree>
    <p:extLst>
      <p:ext uri="{BB962C8B-B14F-4D97-AF65-F5344CB8AC3E}">
        <p14:creationId xmlns:p14="http://schemas.microsoft.com/office/powerpoint/2010/main" val="335707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p:txBody>
      </p:sp>
      <p:sp>
        <p:nvSpPr>
          <p:cNvPr id="4" name="Slide Number Placeholder 3"/>
          <p:cNvSpPr>
            <a:spLocks noGrp="1"/>
          </p:cNvSpPr>
          <p:nvPr>
            <p:ph type="sldNum" sz="quarter" idx="10"/>
          </p:nvPr>
        </p:nvSpPr>
        <p:spPr/>
        <p:txBody>
          <a:bodyPr/>
          <a:lstStyle/>
          <a:p>
            <a:fld id="{7C6214B8-6844-499E-881A-E2862082FF8F}" type="slidenum">
              <a:rPr lang="en-US" smtClean="0"/>
              <a:pPr/>
              <a:t>10</a:t>
            </a:fld>
            <a:endParaRPr lang="en-US"/>
          </a:p>
        </p:txBody>
      </p:sp>
    </p:spTree>
    <p:extLst>
      <p:ext uri="{BB962C8B-B14F-4D97-AF65-F5344CB8AC3E}">
        <p14:creationId xmlns:p14="http://schemas.microsoft.com/office/powerpoint/2010/main" val="408966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Cầu</a:t>
            </a:r>
            <a:r>
              <a:rPr lang="en-US" baseline="0" smtClean="0"/>
              <a:t> não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mtClean="0"/>
              <a:t>Xuất</a:t>
            </a:r>
            <a:r>
              <a:rPr lang="en-US" baseline="0" smtClean="0"/>
              <a:t> huyết/nhồi máu vùng cầu não</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mtClean="0"/>
              <a:t>CTscan</a:t>
            </a:r>
            <a:r>
              <a:rPr lang="en-US" baseline="0" smtClean="0"/>
              <a:t> sọ não không cản quang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Case này diễn tiến cấp, nên mới làm CT, bình thường thì </a:t>
            </a:r>
            <a:r>
              <a:rPr lang="en-US" sz="1200" kern="1200" baseline="0" smtClean="0">
                <a:solidFill>
                  <a:schemeClr val="tx1"/>
                </a:solidFill>
                <a:effectLst/>
                <a:latin typeface="+mn-lt"/>
                <a:ea typeface="+mn-ea"/>
                <a:cs typeface="+mn-cs"/>
              </a:rPr>
              <a:t>ưu</a:t>
            </a:r>
            <a:r>
              <a:rPr lang="en-US" sz="1200" kern="1200" smtClean="0">
                <a:solidFill>
                  <a:schemeClr val="tx1"/>
                </a:solidFill>
                <a:effectLst/>
                <a:latin typeface="+mn-lt"/>
                <a:ea typeface="+mn-ea"/>
                <a:cs typeface="+mn-cs"/>
              </a:rPr>
              <a:t>tiên MRI hơn (nếu không có chống chỉ định), mà MRI cũng dễ chụp ở BN hôn mê hơn, (nếu k có sẵn mới dùng 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effectLst/>
                <a:latin typeface="+mn-lt"/>
                <a:ea typeface="+mn-ea"/>
                <a:cs typeface="+mn-cs"/>
              </a:rPr>
              <a:t>Sau đó có chọc DNT không? CCĐ của chọc là tăng áp nội sọ, nên coi MRI coi có khối choán chỗ không?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smtClean="0">
                <a:solidFill>
                  <a:schemeClr val="tx1"/>
                </a:solidFill>
                <a:effectLst/>
                <a:latin typeface="+mn-lt"/>
                <a:ea typeface="+mn-ea"/>
                <a:cs typeface="+mn-cs"/>
              </a:rPr>
              <a:t>Định</a:t>
            </a:r>
            <a:r>
              <a:rPr lang="en-US" sz="1200" b="1" u="sng" kern="1200" baseline="0" smtClean="0">
                <a:solidFill>
                  <a:schemeClr val="tx1"/>
                </a:solidFill>
                <a:effectLst/>
                <a:latin typeface="+mn-lt"/>
                <a:ea typeface="+mn-ea"/>
                <a:cs typeface="+mn-cs"/>
              </a:rPr>
              <a:t> khu</a:t>
            </a:r>
            <a:endParaRPr lang="en-US" sz="1200" b="1" u="sng"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Hôn mê + Babinski =&gt; củng cố nguyên nhân do não.</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Chóng mặt =&gt; nghĩ hệ tuần hoàn sau.</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Tri giác</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Mất px búp bê ngang , co đồng tử =&gt; nghĩ cầu não là hơn hết, đây là hoàn toàn phù hợp với mấy cái lâm sàng trên</a:t>
            </a:r>
            <a:endParaRPr lang="vi-VN"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Bệnh sử khởi phát đột ngột, diễn tiến cấp tính, lại có THA =&gt; nghĩ rất nhiều là xuất huyết não.</a:t>
            </a:r>
            <a:endParaRPr lang="vi-VN"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Chụp CT liền nha, ra xuất huyết não thất tư và cầu não.</a:t>
            </a:r>
            <a:endParaRPr lang="vi-VN" sz="1200" kern="120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vi-VN"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6214B8-6844-499E-881A-E2862082FF8F}" type="slidenum">
              <a:rPr lang="en-US" smtClean="0"/>
              <a:pPr/>
              <a:t>15</a:t>
            </a:fld>
            <a:endParaRPr lang="en-US"/>
          </a:p>
        </p:txBody>
      </p:sp>
    </p:spTree>
    <p:extLst>
      <p:ext uri="{BB962C8B-B14F-4D97-AF65-F5344CB8AC3E}">
        <p14:creationId xmlns:p14="http://schemas.microsoft.com/office/powerpoint/2010/main" val="331395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xuất huyết não thất tư và cầu não.</a:t>
            </a:r>
            <a:endParaRPr lang="vi-VN" sz="120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C6214B8-6844-499E-881A-E2862082FF8F}" type="slidenum">
              <a:rPr lang="en-US" smtClean="0"/>
              <a:pPr/>
              <a:t>16</a:t>
            </a:fld>
            <a:endParaRPr lang="en-US"/>
          </a:p>
        </p:txBody>
      </p:sp>
    </p:spTree>
    <p:extLst>
      <p:ext uri="{BB962C8B-B14F-4D97-AF65-F5344CB8AC3E}">
        <p14:creationId xmlns:p14="http://schemas.microsoft.com/office/powerpoint/2010/main" val="3616061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6214B8-6844-499E-881A-E2862082FF8F}" type="slidenum">
              <a:rPr lang="en-US" smtClean="0"/>
              <a:pPr/>
              <a:t>17</a:t>
            </a:fld>
            <a:endParaRPr lang="en-US"/>
          </a:p>
        </p:txBody>
      </p:sp>
    </p:spTree>
    <p:extLst>
      <p:ext uri="{BB962C8B-B14F-4D97-AF65-F5344CB8AC3E}">
        <p14:creationId xmlns:p14="http://schemas.microsoft.com/office/powerpoint/2010/main" val="178062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F44EF7-F190-4D29-946D-BCB023561614}"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B3A6-A6B9-406D-A56C-6122A964E86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3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44EF7-F190-4D29-946D-BCB023561614}"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B3A6-A6B9-406D-A56C-6122A964E86F}" type="slidenum">
              <a:rPr lang="en-US" smtClean="0"/>
              <a:pPr/>
              <a:t>‹#›</a:t>
            </a:fld>
            <a:endParaRPr lang="en-US"/>
          </a:p>
        </p:txBody>
      </p:sp>
    </p:spTree>
    <p:extLst>
      <p:ext uri="{BB962C8B-B14F-4D97-AF65-F5344CB8AC3E}">
        <p14:creationId xmlns:p14="http://schemas.microsoft.com/office/powerpoint/2010/main" val="244790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44EF7-F190-4D29-946D-BCB023561614}"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B3A6-A6B9-406D-A56C-6122A964E86F}" type="slidenum">
              <a:rPr lang="en-US" smtClean="0"/>
              <a:pPr/>
              <a:t>‹#›</a:t>
            </a:fld>
            <a:endParaRPr lang="en-US"/>
          </a:p>
        </p:txBody>
      </p:sp>
    </p:spTree>
    <p:extLst>
      <p:ext uri="{BB962C8B-B14F-4D97-AF65-F5344CB8AC3E}">
        <p14:creationId xmlns:p14="http://schemas.microsoft.com/office/powerpoint/2010/main" val="182782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44EF7-F190-4D29-946D-BCB023561614}"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B3A6-A6B9-406D-A56C-6122A964E86F}" type="slidenum">
              <a:rPr lang="en-US" smtClean="0"/>
              <a:pPr/>
              <a:t>‹#›</a:t>
            </a:fld>
            <a:endParaRPr lang="en-US"/>
          </a:p>
        </p:txBody>
      </p:sp>
    </p:spTree>
    <p:extLst>
      <p:ext uri="{BB962C8B-B14F-4D97-AF65-F5344CB8AC3E}">
        <p14:creationId xmlns:p14="http://schemas.microsoft.com/office/powerpoint/2010/main" val="18428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44EF7-F190-4D29-946D-BCB023561614}"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B3A6-A6B9-406D-A56C-6122A964E86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5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F44EF7-F190-4D29-946D-BCB023561614}"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0B3A6-A6B9-406D-A56C-6122A964E86F}" type="slidenum">
              <a:rPr lang="en-US" smtClean="0"/>
              <a:pPr/>
              <a:t>‹#›</a:t>
            </a:fld>
            <a:endParaRPr lang="en-US"/>
          </a:p>
        </p:txBody>
      </p:sp>
    </p:spTree>
    <p:extLst>
      <p:ext uri="{BB962C8B-B14F-4D97-AF65-F5344CB8AC3E}">
        <p14:creationId xmlns:p14="http://schemas.microsoft.com/office/powerpoint/2010/main" val="351351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F44EF7-F190-4D29-946D-BCB023561614}"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0B3A6-A6B9-406D-A56C-6122A964E86F}" type="slidenum">
              <a:rPr lang="en-US" smtClean="0"/>
              <a:pPr/>
              <a:t>‹#›</a:t>
            </a:fld>
            <a:endParaRPr lang="en-US"/>
          </a:p>
        </p:txBody>
      </p:sp>
    </p:spTree>
    <p:extLst>
      <p:ext uri="{BB962C8B-B14F-4D97-AF65-F5344CB8AC3E}">
        <p14:creationId xmlns:p14="http://schemas.microsoft.com/office/powerpoint/2010/main" val="365685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F44EF7-F190-4D29-946D-BCB023561614}"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0B3A6-A6B9-406D-A56C-6122A964E86F}" type="slidenum">
              <a:rPr lang="en-US" smtClean="0"/>
              <a:pPr/>
              <a:t>‹#›</a:t>
            </a:fld>
            <a:endParaRPr lang="en-US"/>
          </a:p>
        </p:txBody>
      </p:sp>
    </p:spTree>
    <p:extLst>
      <p:ext uri="{BB962C8B-B14F-4D97-AF65-F5344CB8AC3E}">
        <p14:creationId xmlns:p14="http://schemas.microsoft.com/office/powerpoint/2010/main" val="2678825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F44EF7-F190-4D29-946D-BCB023561614}" type="datetimeFigureOut">
              <a:rPr lang="en-US" smtClean="0"/>
              <a:pPr/>
              <a:t>1/14/2021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90B3A6-A6B9-406D-A56C-6122A964E86F}" type="slidenum">
              <a:rPr lang="en-US" smtClean="0"/>
              <a:pPr/>
              <a:t>‹#›</a:t>
            </a:fld>
            <a:endParaRPr lang="en-US"/>
          </a:p>
        </p:txBody>
      </p:sp>
    </p:spTree>
    <p:extLst>
      <p:ext uri="{BB962C8B-B14F-4D97-AF65-F5344CB8AC3E}">
        <p14:creationId xmlns:p14="http://schemas.microsoft.com/office/powerpoint/2010/main" val="195225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F44EF7-F190-4D29-946D-BCB023561614}" type="datetimeFigureOut">
              <a:rPr lang="en-US" smtClean="0"/>
              <a:pPr/>
              <a:t>1/14/2021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90B3A6-A6B9-406D-A56C-6122A964E86F}" type="slidenum">
              <a:rPr lang="en-US" smtClean="0"/>
              <a:pPr/>
              <a:t>‹#›</a:t>
            </a:fld>
            <a:endParaRPr lang="en-US"/>
          </a:p>
        </p:txBody>
      </p:sp>
    </p:spTree>
    <p:extLst>
      <p:ext uri="{BB962C8B-B14F-4D97-AF65-F5344CB8AC3E}">
        <p14:creationId xmlns:p14="http://schemas.microsoft.com/office/powerpoint/2010/main" val="257598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F44EF7-F190-4D29-946D-BCB023561614}"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0B3A6-A6B9-406D-A56C-6122A964E86F}" type="slidenum">
              <a:rPr lang="en-US" smtClean="0"/>
              <a:pPr/>
              <a:t>‹#›</a:t>
            </a:fld>
            <a:endParaRPr lang="en-US"/>
          </a:p>
        </p:txBody>
      </p:sp>
    </p:spTree>
    <p:extLst>
      <p:ext uri="{BB962C8B-B14F-4D97-AF65-F5344CB8AC3E}">
        <p14:creationId xmlns:p14="http://schemas.microsoft.com/office/powerpoint/2010/main" val="3365204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F44EF7-F190-4D29-946D-BCB023561614}" type="datetimeFigureOut">
              <a:rPr lang="en-US" smtClean="0"/>
              <a:pPr/>
              <a:t>1/14/2021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90B3A6-A6B9-406D-A56C-6122A964E86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815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F3B3B6C5-748F-437C-AE76-DB11FEA99E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197CEB5D-9BB2-475C-BA8D-AC88BB8C97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470A5C7-B016-43C8-A712-78FF0ECF2BA3}"/>
              </a:ext>
            </a:extLst>
          </p:cNvPr>
          <p:cNvSpPr>
            <a:spLocks noGrp="1"/>
          </p:cNvSpPr>
          <p:nvPr>
            <p:ph type="ctrTitle"/>
          </p:nvPr>
        </p:nvSpPr>
        <p:spPr>
          <a:xfrm>
            <a:off x="4380588" y="965199"/>
            <a:ext cx="6766078" cy="4927601"/>
          </a:xfrm>
        </p:spPr>
        <p:txBody>
          <a:bodyPr anchor="ctr">
            <a:normAutofit/>
          </a:bodyPr>
          <a:lstStyle/>
          <a:p>
            <a:r>
              <a:rPr lang="en-US" sz="5400" dirty="0"/>
              <a:t>Ca </a:t>
            </a:r>
            <a:r>
              <a:rPr lang="en-US" sz="5400" dirty="0" err="1"/>
              <a:t>lâm</a:t>
            </a:r>
            <a:r>
              <a:rPr lang="en-US" sz="5400" dirty="0"/>
              <a:t> </a:t>
            </a:r>
            <a:r>
              <a:rPr lang="en-US" sz="5400" dirty="0" err="1"/>
              <a:t>sàng</a:t>
            </a:r>
            <a:r>
              <a:rPr lang="en-US" sz="5400" dirty="0"/>
              <a:t>: </a:t>
            </a:r>
            <a:br>
              <a:rPr lang="en-US" sz="5400" dirty="0"/>
            </a:br>
            <a:r>
              <a:rPr lang="en-US" sz="8800" dirty="0" err="1"/>
              <a:t>Hôn</a:t>
            </a:r>
            <a:r>
              <a:rPr lang="en-US" sz="8800" dirty="0"/>
              <a:t> </a:t>
            </a:r>
            <a:r>
              <a:rPr lang="en-US" sz="8800" dirty="0" err="1"/>
              <a:t>Mê</a:t>
            </a:r>
            <a:endParaRPr lang="en-US" sz="5400" dirty="0"/>
          </a:p>
        </p:txBody>
      </p:sp>
      <p:sp>
        <p:nvSpPr>
          <p:cNvPr id="3" name="Subtitle 2">
            <a:extLst>
              <a:ext uri="{FF2B5EF4-FFF2-40B4-BE49-F238E27FC236}">
                <a16:creationId xmlns="" xmlns:a16="http://schemas.microsoft.com/office/drawing/2014/main" id="{8D4CC658-A03E-45C8-8ED7-5B408E5F8FAF}"/>
              </a:ext>
            </a:extLst>
          </p:cNvPr>
          <p:cNvSpPr>
            <a:spLocks noGrp="1"/>
          </p:cNvSpPr>
          <p:nvPr>
            <p:ph type="subTitle" idx="1"/>
          </p:nvPr>
        </p:nvSpPr>
        <p:spPr>
          <a:xfrm>
            <a:off x="1023257" y="965198"/>
            <a:ext cx="2707937" cy="4927602"/>
          </a:xfrm>
        </p:spPr>
        <p:txBody>
          <a:bodyPr anchor="ctr">
            <a:normAutofit/>
          </a:bodyPr>
          <a:lstStyle/>
          <a:p>
            <a:pPr algn="r"/>
            <a:r>
              <a:rPr lang="en-US" sz="2000" dirty="0"/>
              <a:t>BỘ SLIDES TRÌNH CHIẾU TRONG LỚP</a:t>
            </a:r>
          </a:p>
        </p:txBody>
      </p:sp>
      <p:cxnSp>
        <p:nvCxnSpPr>
          <p:cNvPr id="12" name="Straight Connector 11">
            <a:extLst>
              <a:ext uri="{FF2B5EF4-FFF2-40B4-BE49-F238E27FC236}">
                <a16:creationId xmlns="" xmlns:a16="http://schemas.microsoft.com/office/drawing/2014/main" id="{BB14AD1F-ADD5-46E7-966F-4C0290232FF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5589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73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0704-0AE2-4735-9F32-DA9C29E12025}"/>
              </a:ext>
            </a:extLst>
          </p:cNvPr>
          <p:cNvSpPr>
            <a:spLocks noGrp="1"/>
          </p:cNvSpPr>
          <p:nvPr>
            <p:ph type="title"/>
          </p:nvPr>
        </p:nvSpPr>
        <p:spPr>
          <a:xfrm>
            <a:off x="1097280" y="286604"/>
            <a:ext cx="10058400" cy="776884"/>
          </a:xfrm>
        </p:spPr>
        <p:txBody>
          <a:bodyPr>
            <a:normAutofit/>
          </a:bodyPr>
          <a:lstStyle/>
          <a:p>
            <a:r>
              <a:rPr lang="en-US" dirty="0" err="1"/>
              <a:t>Hôn</a:t>
            </a:r>
            <a:r>
              <a:rPr lang="en-US" dirty="0"/>
              <a:t> </a:t>
            </a:r>
            <a:r>
              <a:rPr lang="en-US" dirty="0" err="1"/>
              <a:t>mê</a:t>
            </a:r>
            <a:r>
              <a:rPr lang="en-US" dirty="0"/>
              <a:t>, </a:t>
            </a:r>
            <a:r>
              <a:rPr lang="en-US" dirty="0" err="1"/>
              <a:t>khởi</a:t>
            </a:r>
            <a:r>
              <a:rPr lang="en-US" dirty="0"/>
              <a:t> </a:t>
            </a:r>
            <a:r>
              <a:rPr lang="en-US" dirty="0" err="1"/>
              <a:t>phát</a:t>
            </a:r>
            <a:r>
              <a:rPr lang="en-US" dirty="0"/>
              <a:t> </a:t>
            </a:r>
            <a:r>
              <a:rPr lang="en-US" dirty="0" err="1"/>
              <a:t>đột</a:t>
            </a:r>
            <a:r>
              <a:rPr lang="en-US" dirty="0"/>
              <a:t> </a:t>
            </a:r>
            <a:r>
              <a:rPr lang="en-US" dirty="0" err="1"/>
              <a:t>ngột</a:t>
            </a:r>
            <a:endParaRPr lang="en-US" dirty="0"/>
          </a:p>
        </p:txBody>
      </p:sp>
      <p:sp>
        <p:nvSpPr>
          <p:cNvPr id="3" name="Content Placeholder 2">
            <a:extLst>
              <a:ext uri="{FF2B5EF4-FFF2-40B4-BE49-F238E27FC236}">
                <a16:creationId xmlns="" xmlns:a16="http://schemas.microsoft.com/office/drawing/2014/main" id="{51FDEDF5-8B58-4C78-8C45-6DAAD616E801}"/>
              </a:ext>
            </a:extLst>
          </p:cNvPr>
          <p:cNvSpPr>
            <a:spLocks noGrp="1"/>
          </p:cNvSpPr>
          <p:nvPr>
            <p:ph idx="1"/>
          </p:nvPr>
        </p:nvSpPr>
        <p:spPr>
          <a:xfrm>
            <a:off x="685800" y="1384300"/>
            <a:ext cx="11099800" cy="4699000"/>
          </a:xfrm>
        </p:spPr>
        <p:txBody>
          <a:bodyPr>
            <a:normAutofit/>
          </a:bodyPr>
          <a:lstStyle/>
          <a:p>
            <a:r>
              <a:rPr lang="en-US" sz="2600" b="1" dirty="0" err="1">
                <a:solidFill>
                  <a:srgbClr val="0070C0"/>
                </a:solidFill>
              </a:rPr>
              <a:t>Thăm</a:t>
            </a:r>
            <a:r>
              <a:rPr lang="en-US" sz="2600" b="1" dirty="0">
                <a:solidFill>
                  <a:srgbClr val="0070C0"/>
                </a:solidFill>
              </a:rPr>
              <a:t> </a:t>
            </a:r>
            <a:r>
              <a:rPr lang="en-US" sz="2600" b="1" dirty="0" err="1">
                <a:solidFill>
                  <a:srgbClr val="0070C0"/>
                </a:solidFill>
              </a:rPr>
              <a:t>khám</a:t>
            </a:r>
            <a:r>
              <a:rPr lang="en-US" sz="2600" b="1" dirty="0">
                <a:solidFill>
                  <a:srgbClr val="0070C0"/>
                </a:solidFill>
              </a:rPr>
              <a:t>:</a:t>
            </a:r>
          </a:p>
          <a:p>
            <a:r>
              <a:rPr lang="en-US" sz="2600" dirty="0">
                <a:solidFill>
                  <a:srgbClr val="0070C0"/>
                </a:solidFill>
              </a:rPr>
              <a:t>- </a:t>
            </a:r>
            <a:r>
              <a:rPr lang="en-US" sz="2600" dirty="0" err="1">
                <a:solidFill>
                  <a:srgbClr val="0070C0"/>
                </a:solidFill>
              </a:rPr>
              <a:t>Huyết</a:t>
            </a:r>
            <a:r>
              <a:rPr lang="en-US" sz="2600" dirty="0">
                <a:solidFill>
                  <a:srgbClr val="0070C0"/>
                </a:solidFill>
              </a:rPr>
              <a:t> </a:t>
            </a:r>
            <a:r>
              <a:rPr lang="en-US" sz="2600" dirty="0" err="1">
                <a:solidFill>
                  <a:srgbClr val="0070C0"/>
                </a:solidFill>
              </a:rPr>
              <a:t>áp</a:t>
            </a:r>
            <a:r>
              <a:rPr lang="en-US" sz="2600" dirty="0">
                <a:solidFill>
                  <a:srgbClr val="0070C0"/>
                </a:solidFill>
              </a:rPr>
              <a:t>: 220/110 mmHg</a:t>
            </a:r>
          </a:p>
          <a:p>
            <a:r>
              <a:rPr lang="en-US" sz="2600" dirty="0">
                <a:solidFill>
                  <a:srgbClr val="0070C0"/>
                </a:solidFill>
              </a:rPr>
              <a:t>- BN </a:t>
            </a:r>
            <a:r>
              <a:rPr lang="en-US" sz="2600" dirty="0" err="1">
                <a:solidFill>
                  <a:srgbClr val="0070C0"/>
                </a:solidFill>
              </a:rPr>
              <a:t>mê</a:t>
            </a:r>
            <a:r>
              <a:rPr lang="en-US" sz="2600" dirty="0">
                <a:solidFill>
                  <a:srgbClr val="0070C0"/>
                </a:solidFill>
              </a:rPr>
              <a:t> GCS E1V1M2 ( 4 đ)</a:t>
            </a:r>
          </a:p>
          <a:p>
            <a:r>
              <a:rPr lang="en-US" sz="2600" dirty="0">
                <a:solidFill>
                  <a:srgbClr val="0070C0"/>
                </a:solidFill>
              </a:rPr>
              <a:t>- </a:t>
            </a:r>
            <a:r>
              <a:rPr lang="en-US" sz="2600" dirty="0" err="1">
                <a:solidFill>
                  <a:srgbClr val="0070C0"/>
                </a:solidFill>
              </a:rPr>
              <a:t>Đồng</a:t>
            </a:r>
            <a:r>
              <a:rPr lang="en-US" sz="2600" dirty="0">
                <a:solidFill>
                  <a:srgbClr val="0070C0"/>
                </a:solidFill>
              </a:rPr>
              <a:t> </a:t>
            </a:r>
            <a:r>
              <a:rPr lang="en-US" sz="2600" dirty="0" err="1">
                <a:solidFill>
                  <a:srgbClr val="0070C0"/>
                </a:solidFill>
              </a:rPr>
              <a:t>tử</a:t>
            </a:r>
            <a:r>
              <a:rPr lang="en-US" sz="2600" dirty="0">
                <a:solidFill>
                  <a:srgbClr val="0070C0"/>
                </a:solidFill>
              </a:rPr>
              <a:t> 1 mm 2 </a:t>
            </a:r>
            <a:r>
              <a:rPr lang="en-US" sz="2600" dirty="0" err="1">
                <a:solidFill>
                  <a:srgbClr val="0070C0"/>
                </a:solidFill>
              </a:rPr>
              <a:t>bên</a:t>
            </a:r>
            <a:r>
              <a:rPr lang="en-US" sz="2600" dirty="0">
                <a:solidFill>
                  <a:srgbClr val="0070C0"/>
                </a:solidFill>
              </a:rPr>
              <a:t>, </a:t>
            </a:r>
            <a:r>
              <a:rPr lang="en-US" sz="2600" dirty="0" err="1">
                <a:solidFill>
                  <a:srgbClr val="0070C0"/>
                </a:solidFill>
              </a:rPr>
              <a:t>pxas</a:t>
            </a:r>
            <a:r>
              <a:rPr lang="en-US" sz="2600" dirty="0">
                <a:solidFill>
                  <a:srgbClr val="0070C0"/>
                </a:solidFill>
              </a:rPr>
              <a:t> (-).</a:t>
            </a:r>
          </a:p>
          <a:p>
            <a:r>
              <a:rPr lang="en-US" sz="2600" dirty="0">
                <a:solidFill>
                  <a:srgbClr val="0070C0"/>
                </a:solidFill>
              </a:rPr>
              <a:t>- </a:t>
            </a:r>
            <a:r>
              <a:rPr lang="en-US" sz="2600" dirty="0" err="1">
                <a:solidFill>
                  <a:srgbClr val="0070C0"/>
                </a:solidFill>
              </a:rPr>
              <a:t>Phản</a:t>
            </a:r>
            <a:r>
              <a:rPr lang="en-US" sz="2600" dirty="0">
                <a:solidFill>
                  <a:srgbClr val="0070C0"/>
                </a:solidFill>
              </a:rPr>
              <a:t> </a:t>
            </a:r>
            <a:r>
              <a:rPr lang="en-US" sz="2600" dirty="0" err="1">
                <a:solidFill>
                  <a:srgbClr val="0070C0"/>
                </a:solidFill>
              </a:rPr>
              <a:t>xạ</a:t>
            </a:r>
            <a:r>
              <a:rPr lang="en-US" sz="2600" dirty="0">
                <a:solidFill>
                  <a:srgbClr val="0070C0"/>
                </a:solidFill>
              </a:rPr>
              <a:t> </a:t>
            </a:r>
            <a:r>
              <a:rPr lang="en-US" sz="2600" dirty="0" err="1">
                <a:solidFill>
                  <a:srgbClr val="0070C0"/>
                </a:solidFill>
              </a:rPr>
              <a:t>mắt</a:t>
            </a:r>
            <a:r>
              <a:rPr lang="en-US" sz="2600" dirty="0">
                <a:solidFill>
                  <a:srgbClr val="0070C0"/>
                </a:solidFill>
              </a:rPr>
              <a:t> </a:t>
            </a:r>
            <a:r>
              <a:rPr lang="en-US" sz="2600" dirty="0" err="1">
                <a:solidFill>
                  <a:srgbClr val="0070C0"/>
                </a:solidFill>
              </a:rPr>
              <a:t>búp</a:t>
            </a:r>
            <a:r>
              <a:rPr lang="en-US" sz="2600" dirty="0">
                <a:solidFill>
                  <a:srgbClr val="0070C0"/>
                </a:solidFill>
              </a:rPr>
              <a:t> </a:t>
            </a:r>
            <a:r>
              <a:rPr lang="en-US" sz="2600" dirty="0" err="1">
                <a:solidFill>
                  <a:srgbClr val="0070C0"/>
                </a:solidFill>
              </a:rPr>
              <a:t>bê</a:t>
            </a:r>
            <a:r>
              <a:rPr lang="en-US" sz="2600" dirty="0">
                <a:solidFill>
                  <a:srgbClr val="0070C0"/>
                </a:solidFill>
              </a:rPr>
              <a:t> </a:t>
            </a:r>
            <a:r>
              <a:rPr lang="en-US" sz="2600" dirty="0" err="1">
                <a:solidFill>
                  <a:srgbClr val="0070C0"/>
                </a:solidFill>
              </a:rPr>
              <a:t>ngang</a:t>
            </a:r>
            <a:r>
              <a:rPr lang="en-US" sz="2600" dirty="0">
                <a:solidFill>
                  <a:srgbClr val="0070C0"/>
                </a:solidFill>
              </a:rPr>
              <a:t> (-)</a:t>
            </a:r>
          </a:p>
          <a:p>
            <a:r>
              <a:rPr lang="en-US" sz="2600" dirty="0">
                <a:solidFill>
                  <a:srgbClr val="0070C0"/>
                </a:solidFill>
              </a:rPr>
              <a:t>- </a:t>
            </a:r>
            <a:r>
              <a:rPr lang="en-US" sz="2600" dirty="0" err="1">
                <a:solidFill>
                  <a:srgbClr val="0070C0"/>
                </a:solidFill>
              </a:rPr>
              <a:t>Tư</a:t>
            </a:r>
            <a:r>
              <a:rPr lang="en-US" sz="2600" dirty="0">
                <a:solidFill>
                  <a:srgbClr val="0070C0"/>
                </a:solidFill>
              </a:rPr>
              <a:t> </a:t>
            </a:r>
            <a:r>
              <a:rPr lang="en-US" sz="2600" dirty="0" err="1">
                <a:solidFill>
                  <a:srgbClr val="0070C0"/>
                </a:solidFill>
              </a:rPr>
              <a:t>thế</a:t>
            </a:r>
            <a:r>
              <a:rPr lang="en-US" sz="2600" dirty="0">
                <a:solidFill>
                  <a:srgbClr val="0070C0"/>
                </a:solidFill>
              </a:rPr>
              <a:t> </a:t>
            </a:r>
            <a:r>
              <a:rPr lang="en-US" sz="2600" dirty="0" err="1">
                <a:solidFill>
                  <a:srgbClr val="0070C0"/>
                </a:solidFill>
              </a:rPr>
              <a:t>duỗi</a:t>
            </a:r>
            <a:r>
              <a:rPr lang="en-US" sz="2600" dirty="0">
                <a:solidFill>
                  <a:srgbClr val="0070C0"/>
                </a:solidFill>
              </a:rPr>
              <a:t> </a:t>
            </a:r>
            <a:r>
              <a:rPr lang="en-US" sz="2600" dirty="0" err="1">
                <a:solidFill>
                  <a:srgbClr val="0070C0"/>
                </a:solidFill>
              </a:rPr>
              <a:t>cứng</a:t>
            </a:r>
            <a:r>
              <a:rPr lang="en-US" sz="2600" dirty="0">
                <a:solidFill>
                  <a:srgbClr val="0070C0"/>
                </a:solidFill>
              </a:rPr>
              <a:t> </a:t>
            </a:r>
            <a:r>
              <a:rPr lang="en-US" sz="2600" dirty="0" err="1">
                <a:solidFill>
                  <a:srgbClr val="0070C0"/>
                </a:solidFill>
              </a:rPr>
              <a:t>mất</a:t>
            </a:r>
            <a:r>
              <a:rPr lang="en-US" sz="2600" dirty="0">
                <a:solidFill>
                  <a:srgbClr val="0070C0"/>
                </a:solidFill>
              </a:rPr>
              <a:t> </a:t>
            </a:r>
            <a:r>
              <a:rPr lang="en-US" sz="2600" dirty="0" err="1">
                <a:solidFill>
                  <a:srgbClr val="0070C0"/>
                </a:solidFill>
              </a:rPr>
              <a:t>não</a:t>
            </a:r>
            <a:endParaRPr lang="en-US" sz="2600" dirty="0">
              <a:solidFill>
                <a:srgbClr val="0070C0"/>
              </a:solidFill>
            </a:endParaRPr>
          </a:p>
          <a:p>
            <a:r>
              <a:rPr lang="en-US" sz="2600" dirty="0">
                <a:solidFill>
                  <a:srgbClr val="0070C0"/>
                </a:solidFill>
              </a:rPr>
              <a:t>- </a:t>
            </a:r>
            <a:r>
              <a:rPr lang="en-US" sz="2600" dirty="0" err="1">
                <a:solidFill>
                  <a:srgbClr val="0070C0"/>
                </a:solidFill>
              </a:rPr>
              <a:t>Babinski</a:t>
            </a:r>
            <a:r>
              <a:rPr lang="en-US" sz="2600" dirty="0">
                <a:solidFill>
                  <a:srgbClr val="0070C0"/>
                </a:solidFill>
              </a:rPr>
              <a:t> (+) 2 </a:t>
            </a:r>
            <a:r>
              <a:rPr lang="en-US" sz="2600" dirty="0" err="1">
                <a:solidFill>
                  <a:srgbClr val="0070C0"/>
                </a:solidFill>
              </a:rPr>
              <a:t>bên</a:t>
            </a:r>
            <a:endParaRPr lang="en-US" sz="2600" dirty="0">
              <a:solidFill>
                <a:srgbClr val="0070C0"/>
              </a:solidFill>
            </a:endParaRPr>
          </a:p>
          <a:p>
            <a:r>
              <a:rPr lang="en-US" sz="2600" dirty="0">
                <a:solidFill>
                  <a:srgbClr val="0070C0"/>
                </a:solidFill>
              </a:rPr>
              <a:t>- </a:t>
            </a:r>
            <a:r>
              <a:rPr lang="en-US" sz="2400" b="1" dirty="0" err="1"/>
              <a:t>Thảo</a:t>
            </a:r>
            <a:r>
              <a:rPr lang="en-US" sz="2400" b="1" dirty="0"/>
              <a:t> </a:t>
            </a:r>
            <a:r>
              <a:rPr lang="en-US" sz="2400" b="1" dirty="0" err="1"/>
              <a:t>luận</a:t>
            </a:r>
            <a:r>
              <a:rPr lang="en-US" sz="2400" b="1" dirty="0"/>
              <a:t> </a:t>
            </a:r>
            <a:r>
              <a:rPr lang="en-US" sz="2400" b="1" dirty="0" err="1"/>
              <a:t>với</a:t>
            </a:r>
            <a:r>
              <a:rPr lang="en-US" sz="2400" b="1" dirty="0"/>
              <a:t> </a:t>
            </a:r>
            <a:r>
              <a:rPr lang="en-US" sz="2400" b="1" dirty="0" err="1"/>
              <a:t>bạn</a:t>
            </a:r>
            <a:r>
              <a:rPr lang="en-US" sz="2400" b="1" dirty="0"/>
              <a:t> </a:t>
            </a:r>
            <a:r>
              <a:rPr lang="en-US" sz="2400" b="1" dirty="0" err="1"/>
              <a:t>cùng</a:t>
            </a:r>
            <a:r>
              <a:rPr lang="en-US" sz="2400" b="1" dirty="0"/>
              <a:t> </a:t>
            </a:r>
            <a:r>
              <a:rPr lang="en-US" sz="2400" b="1" err="1"/>
              <a:t>bàn</a:t>
            </a:r>
            <a:r>
              <a:rPr lang="en-US" sz="2400" b="1" smtClean="0"/>
              <a:t>:</a:t>
            </a:r>
            <a:endParaRPr lang="en-US" sz="2400" b="1" dirty="0"/>
          </a:p>
        </p:txBody>
      </p:sp>
    </p:spTree>
    <p:extLst>
      <p:ext uri="{BB962C8B-B14F-4D97-AF65-F5344CB8AC3E}">
        <p14:creationId xmlns:p14="http://schemas.microsoft.com/office/powerpoint/2010/main" val="59889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thích định khu triệu chứng</a:t>
            </a:r>
            <a:br>
              <a:rPr lang="en-US" smtClean="0"/>
            </a:br>
            <a:r>
              <a:rPr lang="en-US" b="1" smtClean="0">
                <a:solidFill>
                  <a:srgbClr val="FF0000"/>
                </a:solidFill>
              </a:rPr>
              <a:t>Đồng </a:t>
            </a:r>
            <a:r>
              <a:rPr lang="en-US" b="1">
                <a:solidFill>
                  <a:srgbClr val="FF0000"/>
                </a:solidFill>
              </a:rPr>
              <a:t>tử co nhỏ</a:t>
            </a:r>
            <a:endParaRPr lang="vi-VN" b="1">
              <a:solidFill>
                <a:srgbClr val="FF0000"/>
              </a:solidFill>
            </a:endParaRPr>
          </a:p>
        </p:txBody>
      </p:sp>
      <p:sp>
        <p:nvSpPr>
          <p:cNvPr id="3" name="Content Placeholder 2"/>
          <p:cNvSpPr>
            <a:spLocks noGrp="1"/>
          </p:cNvSpPr>
          <p:nvPr>
            <p:ph idx="1"/>
          </p:nvPr>
        </p:nvSpPr>
        <p:spPr>
          <a:xfrm>
            <a:off x="1097280" y="1840971"/>
            <a:ext cx="4984206" cy="4023360"/>
          </a:xfrm>
        </p:spPr>
        <p:txBody>
          <a:bodyPr>
            <a:normAutofit/>
          </a:bodyPr>
          <a:lstStyle/>
          <a:p>
            <a:r>
              <a:rPr lang="en-US" sz="2400" b="1"/>
              <a:t>Về vấn đề đồng tử co nhỏ</a:t>
            </a:r>
            <a:r>
              <a:rPr lang="en-US" sz="2400"/>
              <a:t> 1mm (norm là 2-4mm, nhờ giao cảm – dãn, đối giao cảm – dây III – co đồng tử)</a:t>
            </a:r>
            <a:endParaRPr lang="vi-VN" sz="2400"/>
          </a:p>
          <a:p>
            <a:pPr lvl="0"/>
            <a:r>
              <a:rPr lang="en-US" sz="2400" i="1">
                <a:solidFill>
                  <a:srgbClr val="00B050"/>
                </a:solidFill>
              </a:rPr>
              <a:t>Giao cảm: </a:t>
            </a:r>
            <a:r>
              <a:rPr lang="en-US" sz="2400"/>
              <a:t>trung tâm ở hạ đồi, gửi tín hiệu xuống thân não, xuống tủy cổ, tiếp hợp với hạch cổ, từ hạch cổ sẽ có các sợi hậu hạch (hậu hạch theo động mạch cảnh trong) bò lại vào hộp sọ và tới mắt, </a:t>
            </a:r>
            <a:r>
              <a:rPr lang="en-US" sz="2400">
                <a:solidFill>
                  <a:srgbClr val="FF0000"/>
                </a:solidFill>
              </a:rPr>
              <a:t>hội chứng winlenberg sẽ cắt ngang cái đường đi xuống đó mà, dẫn đến gây đồng tử co </a:t>
            </a:r>
            <a:r>
              <a:rPr lang="en-US" sz="2400">
                <a:solidFill>
                  <a:srgbClr val="FF0000"/>
                </a:solidFill>
              </a:rPr>
              <a:t>nhỏ</a:t>
            </a:r>
            <a:r>
              <a:rPr lang="en-US" sz="2400" smtClean="0">
                <a:solidFill>
                  <a:srgbClr val="FF0000"/>
                </a:solidFill>
              </a:rPr>
              <a:t>.</a:t>
            </a:r>
            <a:endParaRPr lang="vi-VN" sz="2400">
              <a:solidFill>
                <a:srgbClr val="FF0000"/>
              </a:solidFill>
            </a:endParaRPr>
          </a:p>
        </p:txBody>
      </p:sp>
      <p:pic>
        <p:nvPicPr>
          <p:cNvPr id="1026" name="Picture 2" descr="20210108_145946_HDR"/>
          <p:cNvPicPr>
            <a:picLocks noChangeAspect="1" noChangeArrowheads="1"/>
          </p:cNvPicPr>
          <p:nvPr/>
        </p:nvPicPr>
        <p:blipFill>
          <a:blip r:embed="rId2" cstate="print">
            <a:extLst>
              <a:ext uri="{28A0092B-C50C-407E-A947-70E740481C1C}">
                <a14:useLocalDpi xmlns:a14="http://schemas.microsoft.com/office/drawing/2010/main" val="0"/>
              </a:ext>
            </a:extLst>
          </a:blip>
          <a:srcRect l="8661" t="37491" r="11713" b="13579"/>
          <a:stretch>
            <a:fillRect/>
          </a:stretch>
        </p:blipFill>
        <p:spPr bwMode="auto">
          <a:xfrm>
            <a:off x="6126480" y="1840971"/>
            <a:ext cx="513715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69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thích định khu triệu chứng</a:t>
            </a:r>
            <a:r>
              <a:rPr lang="en-US"/>
              <a:t/>
            </a:r>
            <a:br>
              <a:rPr lang="en-US"/>
            </a:br>
            <a:r>
              <a:rPr lang="en-US" b="1">
                <a:solidFill>
                  <a:srgbClr val="FF0000"/>
                </a:solidFill>
              </a:rPr>
              <a:t>Mất phản xạ ánh sáng</a:t>
            </a:r>
            <a:endParaRPr lang="vi-VN">
              <a:solidFill>
                <a:srgbClr val="FF0000"/>
              </a:solidFill>
            </a:endParaRPr>
          </a:p>
        </p:txBody>
      </p:sp>
      <p:sp>
        <p:nvSpPr>
          <p:cNvPr id="3" name="Content Placeholder 2"/>
          <p:cNvSpPr>
            <a:spLocks noGrp="1"/>
          </p:cNvSpPr>
          <p:nvPr>
            <p:ph idx="1"/>
          </p:nvPr>
        </p:nvSpPr>
        <p:spPr>
          <a:xfrm>
            <a:off x="1097280" y="1845734"/>
            <a:ext cx="5419634" cy="4023360"/>
          </a:xfrm>
        </p:spPr>
        <p:txBody>
          <a:bodyPr/>
          <a:lstStyle/>
          <a:p>
            <a:r>
              <a:rPr lang="en-US" b="1"/>
              <a:t>Mất phản xạ </a:t>
            </a:r>
            <a:r>
              <a:rPr lang="en-US" b="1"/>
              <a:t>ánh </a:t>
            </a:r>
            <a:r>
              <a:rPr lang="en-US" b="1" smtClean="0"/>
              <a:t>sang</a:t>
            </a:r>
          </a:p>
          <a:p>
            <a:r>
              <a:rPr lang="en-US"/>
              <a:t>Phản xạ ánh sáng từ võng mạc -&gt; đến thể gối ngoài đối ngoài -&gt; lúc này chia làm 2 hướng, một hướng lên thùy chẩm để phân tích, một hướng đến nhân dây III ở cả 2 bên (</a:t>
            </a:r>
            <a:r>
              <a:rPr lang="en-US" i="1"/>
              <a:t>đồng cảm) </a:t>
            </a:r>
            <a:r>
              <a:rPr lang="en-US"/>
              <a:t>, cùng bên as gây pxas (+), đối bên gây đồng cảm (+).</a:t>
            </a:r>
            <a:endParaRPr lang="vi-VN"/>
          </a:p>
          <a:p>
            <a:r>
              <a:rPr lang="en-US">
                <a:solidFill>
                  <a:srgbClr val="00B050"/>
                </a:solidFill>
              </a:rPr>
              <a:t>Vậy mất pxas có thể ở : </a:t>
            </a:r>
            <a:r>
              <a:rPr lang="en-US"/>
              <a:t>võng mạc, dẫn truyền thị giác (bao gồm cả dây II), nhân dây III, còn </a:t>
            </a:r>
            <a:r>
              <a:rPr lang="en-US" i="1"/>
              <a:t>thùy chẩm </a:t>
            </a:r>
            <a:r>
              <a:rPr lang="en-US"/>
              <a:t>để chơi chơi thôi, vì cung phản xạ as độc lập vs đại não, lên thùy chẩm để có ý thức nhận biết, mà bệnh nhân mất ý thức cmnr.</a:t>
            </a:r>
            <a:endParaRPr lang="vi-VN"/>
          </a:p>
          <a:p>
            <a:endParaRPr lang="vi-VN"/>
          </a:p>
        </p:txBody>
      </p:sp>
      <p:pic>
        <p:nvPicPr>
          <p:cNvPr id="2050" name="Picture 2" descr="20210108_150227_HDR"/>
          <p:cNvPicPr>
            <a:picLocks noChangeAspect="1" noChangeArrowheads="1"/>
          </p:cNvPicPr>
          <p:nvPr/>
        </p:nvPicPr>
        <p:blipFill>
          <a:blip r:embed="rId2" cstate="print">
            <a:extLst>
              <a:ext uri="{28A0092B-C50C-407E-A947-70E740481C1C}">
                <a14:useLocalDpi xmlns:a14="http://schemas.microsoft.com/office/drawing/2010/main" val="0"/>
              </a:ext>
            </a:extLst>
          </a:blip>
          <a:srcRect l="3775" t="36650" r="3128" b="11504"/>
          <a:stretch>
            <a:fillRect/>
          </a:stretch>
        </p:blipFill>
        <p:spPr bwMode="auto">
          <a:xfrm>
            <a:off x="6516914" y="1737360"/>
            <a:ext cx="54800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464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thích định khu triệu chứng</a:t>
            </a:r>
            <a:r>
              <a:rPr lang="en-US"/>
              <a:t/>
            </a:r>
            <a:br>
              <a:rPr lang="en-US"/>
            </a:br>
            <a:r>
              <a:rPr lang="en-US" b="1">
                <a:solidFill>
                  <a:srgbClr val="FF0000"/>
                </a:solidFill>
              </a:rPr>
              <a:t>Phản xạ mắt búp bê ngang</a:t>
            </a:r>
            <a:endParaRPr lang="vi-VN">
              <a:solidFill>
                <a:srgbClr val="FF0000"/>
              </a:solidFill>
            </a:endParaRPr>
          </a:p>
        </p:txBody>
      </p:sp>
      <p:sp>
        <p:nvSpPr>
          <p:cNvPr id="3" name="Content Placeholder 2"/>
          <p:cNvSpPr>
            <a:spLocks noGrp="1"/>
          </p:cNvSpPr>
          <p:nvPr>
            <p:ph idx="1"/>
          </p:nvPr>
        </p:nvSpPr>
        <p:spPr/>
        <p:txBody>
          <a:bodyPr/>
          <a:lstStyle/>
          <a:p>
            <a:r>
              <a:rPr lang="en-US"/>
              <a:t>Khi xoay đầu, thì tín hiệu từ ống bán khuyên ngang kích hoạt, gửi tín hiệu về nhân tiền </a:t>
            </a:r>
            <a:r>
              <a:rPr lang="en-US"/>
              <a:t>đình </a:t>
            </a:r>
            <a:endParaRPr lang="en-US" smtClean="0"/>
          </a:p>
          <a:p>
            <a:r>
              <a:rPr lang="en-US" smtClean="0"/>
              <a:t>(</a:t>
            </a:r>
            <a:r>
              <a:rPr lang="en-US"/>
              <a:t>ở thân não), về phức hợp vẫn nhãn ngang (ở cầu não), và dây III và VI.</a:t>
            </a:r>
            <a:endParaRPr lang="vi-VN"/>
          </a:p>
          <a:p>
            <a:r>
              <a:rPr lang="en-US"/>
              <a:t> </a:t>
            </a:r>
            <a:r>
              <a:rPr lang="en-US" smtClean="0"/>
              <a:t>=&gt; Lúc </a:t>
            </a:r>
            <a:r>
              <a:rPr lang="en-US"/>
              <a:t>này có 2 khả năng: trung não (mất px búp bê ngang) hoặc cầu não (mất pxas)</a:t>
            </a:r>
            <a:endParaRPr lang="vi-VN"/>
          </a:p>
          <a:p>
            <a:pPr lvl="0"/>
            <a:r>
              <a:rPr lang="en-US" smtClean="0"/>
              <a:t> =&gt; Nhưng </a:t>
            </a:r>
            <a:r>
              <a:rPr lang="en-US"/>
              <a:t>mà kết quả CT thấy tổn thương bự quá, cả trung não và cầu não rồi, hôn mê mà lị</a:t>
            </a:r>
            <a:endParaRPr lang="vi-VN"/>
          </a:p>
          <a:p>
            <a:endParaRPr lang="vi-VN"/>
          </a:p>
        </p:txBody>
      </p:sp>
    </p:spTree>
    <p:extLst>
      <p:ext uri="{BB962C8B-B14F-4D97-AF65-F5344CB8AC3E}">
        <p14:creationId xmlns:p14="http://schemas.microsoft.com/office/powerpoint/2010/main" val="103358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thích định khu </a:t>
            </a:r>
            <a:r>
              <a:rPr lang="en-US"/>
              <a:t>triệu </a:t>
            </a:r>
            <a:r>
              <a:rPr lang="en-US" smtClean="0"/>
              <a:t>chứng</a:t>
            </a:r>
            <a:br>
              <a:rPr lang="en-US" smtClean="0"/>
            </a:br>
            <a:r>
              <a:rPr lang="en-US" b="1" smtClean="0">
                <a:solidFill>
                  <a:srgbClr val="FF0000"/>
                </a:solidFill>
              </a:rPr>
              <a:t>Co mất vỏ - Duỗi mất não</a:t>
            </a:r>
            <a:endParaRPr lang="vi-VN" b="1">
              <a:solidFill>
                <a:srgbClr val="FF0000"/>
              </a:solidFill>
            </a:endParaRPr>
          </a:p>
        </p:txBody>
      </p:sp>
      <p:sp>
        <p:nvSpPr>
          <p:cNvPr id="3" name="Content Placeholder 2"/>
          <p:cNvSpPr>
            <a:spLocks noGrp="1"/>
          </p:cNvSpPr>
          <p:nvPr>
            <p:ph idx="1"/>
          </p:nvPr>
        </p:nvSpPr>
        <p:spPr/>
        <p:txBody>
          <a:bodyPr/>
          <a:lstStyle/>
          <a:p>
            <a:r>
              <a:rPr lang="en-US"/>
              <a:t>Co mất vỏ (tổn thương nhân đò).</a:t>
            </a:r>
            <a:endParaRPr lang="vi-VN"/>
          </a:p>
          <a:p>
            <a:r>
              <a:rPr lang="en-US"/>
              <a:t>Duỗi mất não (tổn thương nhân tiền đình).</a:t>
            </a:r>
            <a:endParaRPr lang="vi-VN"/>
          </a:p>
          <a:p>
            <a:pPr lvl="0"/>
            <a:r>
              <a:rPr lang="en-US" smtClean="0"/>
              <a:t>=&gt; </a:t>
            </a:r>
            <a:r>
              <a:rPr lang="en-US"/>
              <a:t>2 cái quần què này giờ chỉ tiên lượng thôi nhé, không ai dùng để chẩn đoán định khu âu nha.</a:t>
            </a:r>
            <a:endParaRPr lang="vi-VN"/>
          </a:p>
          <a:p>
            <a:pPr marL="0" indent="0">
              <a:buNone/>
            </a:pPr>
            <a:endParaRPr lang="vi-VN"/>
          </a:p>
        </p:txBody>
      </p:sp>
    </p:spTree>
    <p:extLst>
      <p:ext uri="{BB962C8B-B14F-4D97-AF65-F5344CB8AC3E}">
        <p14:creationId xmlns:p14="http://schemas.microsoft.com/office/powerpoint/2010/main" val="96386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Thảo luận</a:t>
            </a:r>
            <a:endParaRPr lang="vi-VN"/>
          </a:p>
        </p:txBody>
      </p:sp>
      <p:sp>
        <p:nvSpPr>
          <p:cNvPr id="3" name="Content Placeholder 2"/>
          <p:cNvSpPr>
            <a:spLocks noGrp="1"/>
          </p:cNvSpPr>
          <p:nvPr>
            <p:ph idx="1"/>
          </p:nvPr>
        </p:nvSpPr>
        <p:spPr/>
        <p:txBody>
          <a:bodyPr/>
          <a:lstStyle/>
          <a:p>
            <a:r>
              <a:rPr lang="en-US" sz="2400">
                <a:latin typeface="Arial" panose="020B0604020202020204" pitchFamily="34" charset="0"/>
                <a:cs typeface="Arial" panose="020B0604020202020204" pitchFamily="34" charset="0"/>
              </a:rPr>
              <a:t>Trình bày biện luận để chẩn đoán định khu vị trí tổn thương gây ra hôn mê cho BN?</a:t>
            </a:r>
          </a:p>
          <a:p>
            <a:r>
              <a:rPr lang="en-US" sz="2400">
                <a:latin typeface="Arial" panose="020B0604020202020204" pitchFamily="34" charset="0"/>
                <a:cs typeface="Arial" panose="020B0604020202020204" pitchFamily="34" charset="0"/>
              </a:rPr>
              <a:t>Trình bày biện luận để chẩn đoán sơ bộ nguyên nhân gây ra hôn mê cho BN?</a:t>
            </a:r>
          </a:p>
          <a:p>
            <a:r>
              <a:rPr lang="en-US" sz="2400">
                <a:latin typeface="Arial" panose="020B0604020202020204" pitchFamily="34" charset="0"/>
                <a:cs typeface="Arial" panose="020B0604020202020204" pitchFamily="34" charset="0"/>
              </a:rPr>
              <a:t>Với vị trí và nguyên nhân nghĩ đến trên LS, bạn làm CLS nào đầu tiên để chẩn đoán xác định?</a:t>
            </a:r>
          </a:p>
          <a:p>
            <a:endParaRPr lang="vi-VN"/>
          </a:p>
        </p:txBody>
      </p:sp>
    </p:spTree>
    <p:extLst>
      <p:ext uri="{BB962C8B-B14F-4D97-AF65-F5344CB8AC3E}">
        <p14:creationId xmlns:p14="http://schemas.microsoft.com/office/powerpoint/2010/main" val="2492614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0704-0AE2-4735-9F32-DA9C29E12025}"/>
              </a:ext>
            </a:extLst>
          </p:cNvPr>
          <p:cNvSpPr>
            <a:spLocks noGrp="1"/>
          </p:cNvSpPr>
          <p:nvPr>
            <p:ph type="title"/>
          </p:nvPr>
        </p:nvSpPr>
        <p:spPr>
          <a:xfrm>
            <a:off x="1097280" y="286604"/>
            <a:ext cx="10058400" cy="776884"/>
          </a:xfrm>
        </p:spPr>
        <p:txBody>
          <a:bodyPr>
            <a:normAutofit/>
          </a:bodyPr>
          <a:lstStyle/>
          <a:p>
            <a:r>
              <a:rPr lang="en-US" dirty="0" err="1"/>
              <a:t>CTscan</a:t>
            </a:r>
            <a:r>
              <a:rPr lang="en-US" dirty="0"/>
              <a:t> </a:t>
            </a:r>
            <a:r>
              <a:rPr lang="en-US" dirty="0" err="1"/>
              <a:t>sọ</a:t>
            </a:r>
            <a:r>
              <a:rPr lang="en-US" dirty="0"/>
              <a:t> </a:t>
            </a:r>
            <a:r>
              <a:rPr lang="en-US" dirty="0" err="1"/>
              <a:t>não</a:t>
            </a:r>
            <a:endParaRPr lang="en-US" dirty="0"/>
          </a:p>
        </p:txBody>
      </p:sp>
      <p:pic>
        <p:nvPicPr>
          <p:cNvPr id="4" name="Chỗ dành sẵn cho Nội dung 3">
            <a:extLst>
              <a:ext uri="{FF2B5EF4-FFF2-40B4-BE49-F238E27FC236}">
                <a16:creationId xmlns="" xmlns:a16="http://schemas.microsoft.com/office/drawing/2014/main" id="{73655638-8FF6-4005-A7FA-6DE7034D9595}"/>
              </a:ext>
            </a:extLst>
          </p:cNvPr>
          <p:cNvPicPr>
            <a:picLocks noGrp="1" noChangeAspect="1"/>
          </p:cNvPicPr>
          <p:nvPr>
            <p:ph idx="1"/>
          </p:nvPr>
        </p:nvPicPr>
        <p:blipFill>
          <a:blip r:embed="rId3"/>
          <a:stretch>
            <a:fillRect/>
          </a:stretch>
        </p:blipFill>
        <p:spPr>
          <a:xfrm>
            <a:off x="2303669" y="1803748"/>
            <a:ext cx="6993219" cy="4409162"/>
          </a:xfrm>
          <a:prstGeom prst="rect">
            <a:avLst/>
          </a:prstGeom>
        </p:spPr>
      </p:pic>
    </p:spTree>
    <p:extLst>
      <p:ext uri="{BB962C8B-B14F-4D97-AF65-F5344CB8AC3E}">
        <p14:creationId xmlns:p14="http://schemas.microsoft.com/office/powerpoint/2010/main" val="598895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0704-0AE2-4735-9F32-DA9C29E12025}"/>
              </a:ext>
            </a:extLst>
          </p:cNvPr>
          <p:cNvSpPr>
            <a:spLocks noGrp="1"/>
          </p:cNvSpPr>
          <p:nvPr>
            <p:ph type="title"/>
          </p:nvPr>
        </p:nvSpPr>
        <p:spPr>
          <a:xfrm>
            <a:off x="1097280" y="286604"/>
            <a:ext cx="10058400" cy="776884"/>
          </a:xfrm>
        </p:spPr>
        <p:txBody>
          <a:bodyPr>
            <a:normAutofit/>
          </a:bodyPr>
          <a:lstStyle/>
          <a:p>
            <a:r>
              <a:rPr lang="en-US" dirty="0" err="1"/>
              <a:t>Hôn</a:t>
            </a:r>
            <a:r>
              <a:rPr lang="en-US" dirty="0"/>
              <a:t> </a:t>
            </a:r>
            <a:r>
              <a:rPr lang="en-US" dirty="0" err="1"/>
              <a:t>mê</a:t>
            </a:r>
            <a:r>
              <a:rPr lang="en-US" dirty="0"/>
              <a:t>, </a:t>
            </a:r>
            <a:r>
              <a:rPr lang="en-US" dirty="0" err="1"/>
              <a:t>khởi</a:t>
            </a:r>
            <a:r>
              <a:rPr lang="en-US" dirty="0"/>
              <a:t> </a:t>
            </a:r>
            <a:r>
              <a:rPr lang="en-US" dirty="0" err="1"/>
              <a:t>phát</a:t>
            </a:r>
            <a:r>
              <a:rPr lang="en-US" dirty="0"/>
              <a:t> </a:t>
            </a:r>
            <a:r>
              <a:rPr lang="en-US" dirty="0" err="1"/>
              <a:t>đột</a:t>
            </a:r>
            <a:r>
              <a:rPr lang="en-US" dirty="0"/>
              <a:t> </a:t>
            </a:r>
            <a:r>
              <a:rPr lang="en-US" dirty="0" err="1"/>
              <a:t>ngột</a:t>
            </a:r>
            <a:endParaRPr lang="en-US" dirty="0"/>
          </a:p>
        </p:txBody>
      </p:sp>
      <p:sp>
        <p:nvSpPr>
          <p:cNvPr id="3" name="Content Placeholder 2">
            <a:extLst>
              <a:ext uri="{FF2B5EF4-FFF2-40B4-BE49-F238E27FC236}">
                <a16:creationId xmlns="" xmlns:a16="http://schemas.microsoft.com/office/drawing/2014/main" id="{51FDEDF5-8B58-4C78-8C45-6DAAD616E801}"/>
              </a:ext>
            </a:extLst>
          </p:cNvPr>
          <p:cNvSpPr>
            <a:spLocks noGrp="1"/>
          </p:cNvSpPr>
          <p:nvPr>
            <p:ph idx="1"/>
          </p:nvPr>
        </p:nvSpPr>
        <p:spPr>
          <a:xfrm>
            <a:off x="685800" y="1384300"/>
            <a:ext cx="11099800" cy="4699000"/>
          </a:xfrm>
        </p:spPr>
        <p:txBody>
          <a:bodyPr>
            <a:normAutofit/>
          </a:bodyPr>
          <a:lstStyle/>
          <a:p>
            <a:r>
              <a:rPr lang="en-US" sz="2600" b="1" dirty="0" err="1">
                <a:solidFill>
                  <a:srgbClr val="0070C0"/>
                </a:solidFill>
              </a:rPr>
              <a:t>CTscan</a:t>
            </a:r>
            <a:r>
              <a:rPr lang="en-US" sz="2600" b="1" dirty="0">
                <a:solidFill>
                  <a:srgbClr val="0070C0"/>
                </a:solidFill>
              </a:rPr>
              <a:t> </a:t>
            </a:r>
            <a:r>
              <a:rPr lang="en-US" sz="2600" b="1" dirty="0" err="1">
                <a:solidFill>
                  <a:srgbClr val="0070C0"/>
                </a:solidFill>
              </a:rPr>
              <a:t>sọ</a:t>
            </a:r>
            <a:r>
              <a:rPr lang="en-US" sz="2600" b="1" dirty="0">
                <a:solidFill>
                  <a:srgbClr val="0070C0"/>
                </a:solidFill>
              </a:rPr>
              <a:t> </a:t>
            </a:r>
            <a:r>
              <a:rPr lang="en-US" sz="2600" b="1" dirty="0" err="1">
                <a:solidFill>
                  <a:srgbClr val="0070C0"/>
                </a:solidFill>
              </a:rPr>
              <a:t>não</a:t>
            </a:r>
            <a:r>
              <a:rPr lang="en-US" sz="2600" b="1" dirty="0">
                <a:solidFill>
                  <a:srgbClr val="0070C0"/>
                </a:solidFill>
              </a:rPr>
              <a:t> </a:t>
            </a:r>
            <a:r>
              <a:rPr lang="en-US" sz="2600" b="1" dirty="0" err="1">
                <a:solidFill>
                  <a:srgbClr val="0070C0"/>
                </a:solidFill>
              </a:rPr>
              <a:t>không</a:t>
            </a:r>
            <a:r>
              <a:rPr lang="en-US" sz="2600" b="1" dirty="0">
                <a:solidFill>
                  <a:srgbClr val="0070C0"/>
                </a:solidFill>
              </a:rPr>
              <a:t> </a:t>
            </a:r>
            <a:r>
              <a:rPr lang="en-US" sz="2600" b="1" dirty="0" err="1">
                <a:solidFill>
                  <a:srgbClr val="0070C0"/>
                </a:solidFill>
              </a:rPr>
              <a:t>cản</a:t>
            </a:r>
            <a:r>
              <a:rPr lang="en-US" sz="2600" b="1" dirty="0">
                <a:solidFill>
                  <a:srgbClr val="0070C0"/>
                </a:solidFill>
              </a:rPr>
              <a:t> </a:t>
            </a:r>
            <a:r>
              <a:rPr lang="en-US" sz="2600" b="1" dirty="0" err="1">
                <a:solidFill>
                  <a:srgbClr val="0070C0"/>
                </a:solidFill>
              </a:rPr>
              <a:t>quang</a:t>
            </a:r>
            <a:r>
              <a:rPr lang="en-US" sz="2600" b="1" dirty="0">
                <a:solidFill>
                  <a:srgbClr val="0070C0"/>
                </a:solidFill>
              </a:rPr>
              <a:t>:</a:t>
            </a:r>
          </a:p>
          <a:p>
            <a:r>
              <a:rPr lang="en-US" sz="2600" dirty="0">
                <a:solidFill>
                  <a:srgbClr val="0070C0"/>
                </a:solidFill>
              </a:rPr>
              <a:t>- </a:t>
            </a:r>
            <a:r>
              <a:rPr lang="en-US" sz="2600" dirty="0" err="1">
                <a:solidFill>
                  <a:srgbClr val="0070C0"/>
                </a:solidFill>
              </a:rPr>
              <a:t>Xuất</a:t>
            </a:r>
            <a:r>
              <a:rPr lang="en-US" sz="2600" dirty="0">
                <a:solidFill>
                  <a:srgbClr val="0070C0"/>
                </a:solidFill>
              </a:rPr>
              <a:t> </a:t>
            </a:r>
            <a:r>
              <a:rPr lang="en-US" sz="2600" dirty="0" err="1">
                <a:solidFill>
                  <a:srgbClr val="0070C0"/>
                </a:solidFill>
              </a:rPr>
              <a:t>huyết</a:t>
            </a:r>
            <a:r>
              <a:rPr lang="en-US" sz="2600" dirty="0">
                <a:solidFill>
                  <a:srgbClr val="0070C0"/>
                </a:solidFill>
              </a:rPr>
              <a:t> </a:t>
            </a:r>
            <a:r>
              <a:rPr lang="en-US" sz="2600" dirty="0" err="1">
                <a:solidFill>
                  <a:srgbClr val="0070C0"/>
                </a:solidFill>
              </a:rPr>
              <a:t>vùng</a:t>
            </a:r>
            <a:r>
              <a:rPr lang="en-US" sz="2600" dirty="0">
                <a:solidFill>
                  <a:srgbClr val="0070C0"/>
                </a:solidFill>
              </a:rPr>
              <a:t> </a:t>
            </a:r>
            <a:r>
              <a:rPr lang="en-US" sz="2600" dirty="0" err="1">
                <a:solidFill>
                  <a:srgbClr val="0070C0"/>
                </a:solidFill>
              </a:rPr>
              <a:t>cầu</a:t>
            </a:r>
            <a:r>
              <a:rPr lang="en-US" sz="2600" dirty="0">
                <a:solidFill>
                  <a:srgbClr val="0070C0"/>
                </a:solidFill>
              </a:rPr>
              <a:t> </a:t>
            </a:r>
            <a:r>
              <a:rPr lang="en-US" sz="2600" dirty="0" err="1">
                <a:solidFill>
                  <a:srgbClr val="0070C0"/>
                </a:solidFill>
              </a:rPr>
              <a:t>não</a:t>
            </a:r>
            <a:r>
              <a:rPr lang="en-US" sz="2600" dirty="0">
                <a:solidFill>
                  <a:srgbClr val="0070C0"/>
                </a:solidFill>
              </a:rPr>
              <a:t> (</a:t>
            </a:r>
            <a:r>
              <a:rPr lang="en-US" sz="2600" dirty="0" err="1">
                <a:solidFill>
                  <a:srgbClr val="0070C0"/>
                </a:solidFill>
              </a:rPr>
              <a:t>hình</a:t>
            </a:r>
            <a:r>
              <a:rPr lang="en-US" sz="2600" dirty="0">
                <a:solidFill>
                  <a:srgbClr val="0070C0"/>
                </a:solidFill>
              </a:rPr>
              <a:t>) </a:t>
            </a:r>
          </a:p>
          <a:p>
            <a:r>
              <a:rPr lang="en-US" sz="2600" dirty="0">
                <a:solidFill>
                  <a:srgbClr val="0070C0"/>
                </a:solidFill>
              </a:rPr>
              <a:t>- </a:t>
            </a:r>
            <a:r>
              <a:rPr lang="en-US" sz="2800" dirty="0" err="1"/>
              <a:t>Nguyên</a:t>
            </a:r>
            <a:r>
              <a:rPr lang="en-US" sz="2800" dirty="0"/>
              <a:t> </a:t>
            </a:r>
            <a:r>
              <a:rPr lang="en-US" sz="2800" dirty="0" err="1"/>
              <a:t>nhân</a:t>
            </a:r>
            <a:r>
              <a:rPr lang="en-US" sz="2800" dirty="0"/>
              <a:t> </a:t>
            </a:r>
            <a:r>
              <a:rPr lang="en-US" sz="2800" dirty="0" err="1"/>
              <a:t>nào</a:t>
            </a:r>
            <a:r>
              <a:rPr lang="en-US" sz="2800" dirty="0"/>
              <a:t> </a:t>
            </a:r>
            <a:r>
              <a:rPr lang="en-US" sz="2800" dirty="0" err="1"/>
              <a:t>gây</a:t>
            </a:r>
            <a:r>
              <a:rPr lang="en-US" sz="2800" dirty="0"/>
              <a:t> </a:t>
            </a:r>
            <a:r>
              <a:rPr lang="en-US" sz="2800" dirty="0" err="1"/>
              <a:t>xuất</a:t>
            </a:r>
            <a:r>
              <a:rPr lang="en-US" sz="2800" dirty="0"/>
              <a:t> </a:t>
            </a:r>
            <a:r>
              <a:rPr lang="en-US" sz="2800" dirty="0" err="1"/>
              <a:t>huyết</a:t>
            </a:r>
            <a:r>
              <a:rPr lang="en-US" sz="2800" dirty="0"/>
              <a:t> </a:t>
            </a:r>
            <a:r>
              <a:rPr lang="en-US" sz="2800" dirty="0" err="1"/>
              <a:t>não</a:t>
            </a:r>
            <a:r>
              <a:rPr lang="en-US" sz="2800" dirty="0"/>
              <a:t> </a:t>
            </a:r>
            <a:r>
              <a:rPr lang="en-US" sz="2800" dirty="0" err="1"/>
              <a:t>trên</a:t>
            </a:r>
            <a:r>
              <a:rPr lang="en-US" sz="2800" dirty="0"/>
              <a:t> BN </a:t>
            </a:r>
            <a:r>
              <a:rPr lang="en-US" sz="2800" dirty="0" err="1"/>
              <a:t>này</a:t>
            </a:r>
            <a:r>
              <a:rPr lang="en-US" sz="2800" dirty="0"/>
              <a:t>: </a:t>
            </a:r>
            <a:r>
              <a:rPr lang="en-US" sz="2800" dirty="0" err="1"/>
              <a:t>Tăng</a:t>
            </a:r>
            <a:r>
              <a:rPr lang="en-US" sz="2800" dirty="0"/>
              <a:t> </a:t>
            </a:r>
            <a:r>
              <a:rPr lang="en-US" sz="2800" dirty="0" err="1"/>
              <a:t>huyết</a:t>
            </a:r>
            <a:r>
              <a:rPr lang="en-US" sz="2800" dirty="0"/>
              <a:t> </a:t>
            </a:r>
            <a:r>
              <a:rPr lang="en-US" sz="2800" dirty="0" err="1"/>
              <a:t>áp</a:t>
            </a:r>
            <a:r>
              <a:rPr lang="en-US" sz="2800" dirty="0"/>
              <a:t>.</a:t>
            </a:r>
            <a:endParaRPr lang="en-US" sz="3200" dirty="0"/>
          </a:p>
        </p:txBody>
      </p:sp>
    </p:spTree>
    <p:extLst>
      <p:ext uri="{BB962C8B-B14F-4D97-AF65-F5344CB8AC3E}">
        <p14:creationId xmlns:p14="http://schemas.microsoft.com/office/powerpoint/2010/main" val="598895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AC9D70-F983-48F5-A8CF-3418A0170B76}"/>
              </a:ext>
            </a:extLst>
          </p:cNvPr>
          <p:cNvSpPr>
            <a:spLocks noGrp="1"/>
          </p:cNvSpPr>
          <p:nvPr>
            <p:ph type="title"/>
          </p:nvPr>
        </p:nvSpPr>
        <p:spPr/>
        <p:txBody>
          <a:bodyPr/>
          <a:lstStyle/>
          <a:p>
            <a:r>
              <a:rPr lang="en-US" dirty="0" err="1"/>
              <a:t>Xử</a:t>
            </a:r>
            <a:r>
              <a:rPr lang="en-US" dirty="0"/>
              <a:t> </a:t>
            </a:r>
            <a:r>
              <a:rPr lang="en-US" dirty="0" err="1"/>
              <a:t>trí</a:t>
            </a:r>
            <a:r>
              <a:rPr lang="en-US" dirty="0"/>
              <a:t> </a:t>
            </a:r>
            <a:r>
              <a:rPr lang="en-US" dirty="0" err="1"/>
              <a:t>cấp</a:t>
            </a:r>
            <a:r>
              <a:rPr lang="en-US" dirty="0"/>
              <a:t> </a:t>
            </a:r>
            <a:r>
              <a:rPr lang="en-US" dirty="0" err="1"/>
              <a:t>cứu</a:t>
            </a:r>
            <a:endParaRPr lang="en-US" dirty="0"/>
          </a:p>
        </p:txBody>
      </p:sp>
      <p:sp>
        <p:nvSpPr>
          <p:cNvPr id="3" name="Content Placeholder 2">
            <a:extLst>
              <a:ext uri="{FF2B5EF4-FFF2-40B4-BE49-F238E27FC236}">
                <a16:creationId xmlns="" xmlns:a16="http://schemas.microsoft.com/office/drawing/2014/main" id="{1F096964-F311-4440-99D3-645345BB0616}"/>
              </a:ext>
            </a:extLst>
          </p:cNvPr>
          <p:cNvSpPr>
            <a:spLocks noGrp="1"/>
          </p:cNvSpPr>
          <p:nvPr>
            <p:ph idx="1"/>
          </p:nvPr>
        </p:nvSpPr>
        <p:spPr/>
        <p:txBody>
          <a:bodyPr>
            <a:normAutofit/>
          </a:bodyPr>
          <a:lstStyle/>
          <a:p>
            <a:r>
              <a:rPr lang="en-US" sz="2800" dirty="0" err="1"/>
              <a:t>Thảo</a:t>
            </a:r>
            <a:r>
              <a:rPr lang="en-US" sz="2800" dirty="0"/>
              <a:t> </a:t>
            </a:r>
            <a:r>
              <a:rPr lang="en-US" sz="2800" dirty="0" err="1"/>
              <a:t>luận</a:t>
            </a:r>
            <a:r>
              <a:rPr lang="en-US" sz="2800" dirty="0"/>
              <a:t>:</a:t>
            </a:r>
          </a:p>
          <a:p>
            <a:r>
              <a:rPr lang="en-US" sz="2800" dirty="0" err="1"/>
              <a:t>Trên</a:t>
            </a:r>
            <a:r>
              <a:rPr lang="en-US" sz="2800" dirty="0"/>
              <a:t> BN </a:t>
            </a:r>
            <a:r>
              <a:rPr lang="en-US" sz="2800" dirty="0" err="1"/>
              <a:t>xuất</a:t>
            </a:r>
            <a:r>
              <a:rPr lang="en-US" sz="2800" dirty="0"/>
              <a:t> </a:t>
            </a:r>
            <a:r>
              <a:rPr lang="en-US" sz="2800" dirty="0" err="1"/>
              <a:t>huyết</a:t>
            </a:r>
            <a:r>
              <a:rPr lang="en-US" sz="2800" dirty="0"/>
              <a:t> </a:t>
            </a:r>
            <a:r>
              <a:rPr lang="en-US" sz="2800" dirty="0" err="1"/>
              <a:t>cầu</a:t>
            </a:r>
            <a:r>
              <a:rPr lang="en-US" sz="2800" dirty="0"/>
              <a:t> </a:t>
            </a:r>
            <a:r>
              <a:rPr lang="en-US" sz="2800" dirty="0" err="1"/>
              <a:t>não</a:t>
            </a:r>
            <a:r>
              <a:rPr lang="en-US" sz="2800" dirty="0"/>
              <a:t>- THA </a:t>
            </a:r>
            <a:r>
              <a:rPr lang="en-US" sz="2800" dirty="0" err="1"/>
              <a:t>này</a:t>
            </a:r>
            <a:r>
              <a:rPr lang="en-US" sz="2800" dirty="0"/>
              <a:t>, </a:t>
            </a:r>
            <a:r>
              <a:rPr lang="en-US" sz="2800" dirty="0" err="1"/>
              <a:t>các</a:t>
            </a:r>
            <a:r>
              <a:rPr lang="en-US" sz="2800" dirty="0"/>
              <a:t> </a:t>
            </a:r>
            <a:r>
              <a:rPr lang="en-US" sz="2800" dirty="0" err="1"/>
              <a:t>bước</a:t>
            </a:r>
            <a:r>
              <a:rPr lang="en-US" sz="2800" dirty="0"/>
              <a:t> </a:t>
            </a:r>
            <a:r>
              <a:rPr lang="en-US" sz="2800" dirty="0" err="1"/>
              <a:t>xử</a:t>
            </a:r>
            <a:r>
              <a:rPr lang="en-US" sz="2800" dirty="0"/>
              <a:t> </a:t>
            </a:r>
            <a:r>
              <a:rPr lang="en-US" sz="2800" dirty="0" err="1"/>
              <a:t>trí</a:t>
            </a:r>
            <a:r>
              <a:rPr lang="en-US" sz="2800" dirty="0"/>
              <a:t> </a:t>
            </a:r>
            <a:r>
              <a:rPr lang="en-US" sz="2800" dirty="0" err="1"/>
              <a:t>ưu</a:t>
            </a:r>
            <a:r>
              <a:rPr lang="en-US" sz="2800" dirty="0"/>
              <a:t> </a:t>
            </a:r>
            <a:r>
              <a:rPr lang="en-US" sz="2800" dirty="0" err="1"/>
              <a:t>tiên</a:t>
            </a:r>
            <a:r>
              <a:rPr lang="en-US" sz="2800" dirty="0"/>
              <a:t>?</a:t>
            </a:r>
          </a:p>
        </p:txBody>
      </p:sp>
    </p:spTree>
    <p:extLst>
      <p:ext uri="{BB962C8B-B14F-4D97-AF65-F5344CB8AC3E}">
        <p14:creationId xmlns:p14="http://schemas.microsoft.com/office/powerpoint/2010/main" val="192157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AC9D70-F983-48F5-A8CF-3418A0170B76}"/>
              </a:ext>
            </a:extLst>
          </p:cNvPr>
          <p:cNvSpPr>
            <a:spLocks noGrp="1"/>
          </p:cNvSpPr>
          <p:nvPr>
            <p:ph type="title"/>
          </p:nvPr>
        </p:nvSpPr>
        <p:spPr/>
        <p:txBody>
          <a:bodyPr/>
          <a:lstStyle/>
          <a:p>
            <a:r>
              <a:rPr lang="en-US" dirty="0" err="1"/>
              <a:t>Xử</a:t>
            </a:r>
            <a:r>
              <a:rPr lang="en-US" dirty="0"/>
              <a:t> </a:t>
            </a:r>
            <a:r>
              <a:rPr lang="en-US" dirty="0" err="1"/>
              <a:t>trí</a:t>
            </a:r>
            <a:r>
              <a:rPr lang="en-US" dirty="0"/>
              <a:t> </a:t>
            </a:r>
            <a:r>
              <a:rPr lang="en-US" dirty="0" err="1"/>
              <a:t>cấp</a:t>
            </a:r>
            <a:r>
              <a:rPr lang="en-US" dirty="0"/>
              <a:t> </a:t>
            </a:r>
            <a:r>
              <a:rPr lang="en-US" dirty="0" err="1"/>
              <a:t>cứu</a:t>
            </a:r>
            <a:endParaRPr lang="en-US" dirty="0"/>
          </a:p>
        </p:txBody>
      </p:sp>
      <p:sp>
        <p:nvSpPr>
          <p:cNvPr id="3" name="Content Placeholder 2">
            <a:extLst>
              <a:ext uri="{FF2B5EF4-FFF2-40B4-BE49-F238E27FC236}">
                <a16:creationId xmlns="" xmlns:a16="http://schemas.microsoft.com/office/drawing/2014/main" id="{1F096964-F311-4440-99D3-645345BB0616}"/>
              </a:ext>
            </a:extLst>
          </p:cNvPr>
          <p:cNvSpPr>
            <a:spLocks noGrp="1"/>
          </p:cNvSpPr>
          <p:nvPr>
            <p:ph idx="1"/>
          </p:nvPr>
        </p:nvSpPr>
        <p:spPr/>
        <p:txBody>
          <a:bodyPr>
            <a:normAutofit/>
          </a:bodyPr>
          <a:lstStyle/>
          <a:p>
            <a:r>
              <a:rPr lang="en-US" sz="2800" dirty="0"/>
              <a:t>- </a:t>
            </a:r>
            <a:r>
              <a:rPr lang="en-US" sz="2800" dirty="0" err="1"/>
              <a:t>Bảo</a:t>
            </a:r>
            <a:r>
              <a:rPr lang="en-US" sz="2800" dirty="0"/>
              <a:t> </a:t>
            </a:r>
            <a:r>
              <a:rPr lang="en-US" sz="2800" dirty="0" err="1"/>
              <a:t>vệ</a:t>
            </a:r>
            <a:r>
              <a:rPr lang="en-US" sz="2800" dirty="0"/>
              <a:t> </a:t>
            </a:r>
            <a:r>
              <a:rPr lang="en-US" sz="2800" dirty="0" err="1"/>
              <a:t>đường</a:t>
            </a:r>
            <a:r>
              <a:rPr lang="en-US" sz="2800" dirty="0"/>
              <a:t> </a:t>
            </a:r>
            <a:r>
              <a:rPr lang="en-US" sz="2800" dirty="0" err="1"/>
              <a:t>thở</a:t>
            </a:r>
            <a:r>
              <a:rPr lang="en-US" sz="2800" dirty="0"/>
              <a:t>: </a:t>
            </a:r>
            <a:r>
              <a:rPr lang="en-US" sz="2800" dirty="0" err="1"/>
              <a:t>Đặt</a:t>
            </a:r>
            <a:r>
              <a:rPr lang="en-US" sz="2800" dirty="0"/>
              <a:t> NKQ, </a:t>
            </a:r>
            <a:r>
              <a:rPr lang="en-US" sz="2800" dirty="0" err="1"/>
              <a:t>thở</a:t>
            </a:r>
            <a:r>
              <a:rPr lang="en-US" sz="2800" dirty="0"/>
              <a:t> </a:t>
            </a:r>
            <a:r>
              <a:rPr lang="en-US" sz="2800" dirty="0" err="1"/>
              <a:t>máy</a:t>
            </a:r>
            <a:r>
              <a:rPr lang="en-US" sz="2800" dirty="0"/>
              <a:t>.</a:t>
            </a:r>
          </a:p>
          <a:p>
            <a:r>
              <a:rPr lang="en-US" sz="2800" dirty="0"/>
              <a:t>- </a:t>
            </a:r>
            <a:r>
              <a:rPr lang="en-US" sz="2800" dirty="0" err="1"/>
              <a:t>Kiểm</a:t>
            </a:r>
            <a:r>
              <a:rPr lang="en-US" sz="2800" dirty="0"/>
              <a:t> </a:t>
            </a:r>
            <a:r>
              <a:rPr lang="en-US" sz="2800" dirty="0" err="1"/>
              <a:t>soát</a:t>
            </a:r>
            <a:r>
              <a:rPr lang="en-US" sz="2800" dirty="0"/>
              <a:t> </a:t>
            </a:r>
            <a:r>
              <a:rPr lang="en-US" sz="2800" dirty="0" err="1"/>
              <a:t>huyết</a:t>
            </a:r>
            <a:r>
              <a:rPr lang="en-US" sz="2800" dirty="0"/>
              <a:t> </a:t>
            </a:r>
            <a:r>
              <a:rPr lang="en-US" sz="2800" dirty="0" err="1"/>
              <a:t>áp</a:t>
            </a:r>
            <a:r>
              <a:rPr lang="en-US" sz="2800" dirty="0"/>
              <a:t> </a:t>
            </a:r>
            <a:r>
              <a:rPr lang="en-US" sz="2800" dirty="0" err="1"/>
              <a:t>bằng</a:t>
            </a:r>
            <a:r>
              <a:rPr lang="en-US" sz="2800" dirty="0"/>
              <a:t> </a:t>
            </a:r>
            <a:r>
              <a:rPr lang="en-US" sz="2800" dirty="0" err="1"/>
              <a:t>nicardipine</a:t>
            </a:r>
            <a:r>
              <a:rPr lang="en-US" sz="2800" dirty="0"/>
              <a:t> </a:t>
            </a:r>
            <a:r>
              <a:rPr lang="en-US" sz="2800" dirty="0" err="1"/>
              <a:t>truyền</a:t>
            </a:r>
            <a:r>
              <a:rPr lang="en-US" sz="2800" dirty="0"/>
              <a:t> </a:t>
            </a:r>
            <a:r>
              <a:rPr lang="en-US" sz="2800" dirty="0" err="1"/>
              <a:t>tĩnh</a:t>
            </a:r>
            <a:r>
              <a:rPr lang="en-US" sz="2800" dirty="0"/>
              <a:t> </a:t>
            </a:r>
            <a:r>
              <a:rPr lang="en-US" sz="2800" dirty="0" err="1"/>
              <a:t>mạch</a:t>
            </a:r>
            <a:endParaRPr lang="en-US" sz="2800" dirty="0"/>
          </a:p>
          <a:p>
            <a:pPr>
              <a:buNone/>
            </a:pPr>
            <a:r>
              <a:rPr lang="en-US" sz="2800" dirty="0"/>
              <a:t> - </a:t>
            </a:r>
            <a:r>
              <a:rPr lang="en-US" sz="2800" dirty="0" err="1"/>
              <a:t>Mục</a:t>
            </a:r>
            <a:r>
              <a:rPr lang="en-US" sz="2800" dirty="0"/>
              <a:t> </a:t>
            </a:r>
            <a:r>
              <a:rPr lang="en-US" sz="2800" dirty="0" err="1"/>
              <a:t>tiêu</a:t>
            </a:r>
            <a:r>
              <a:rPr lang="en-US" sz="2800" dirty="0"/>
              <a:t> </a:t>
            </a:r>
            <a:r>
              <a:rPr lang="en-US" sz="2800" dirty="0" err="1"/>
              <a:t>điều</a:t>
            </a:r>
            <a:r>
              <a:rPr lang="en-US" sz="2800" dirty="0"/>
              <a:t> </a:t>
            </a:r>
            <a:r>
              <a:rPr lang="en-US" sz="2800" dirty="0" err="1"/>
              <a:t>trị</a:t>
            </a:r>
            <a:r>
              <a:rPr lang="en-US" sz="2800" dirty="0"/>
              <a:t> </a:t>
            </a:r>
            <a:r>
              <a:rPr lang="en-US" sz="2800" dirty="0" err="1"/>
              <a:t>huyết</a:t>
            </a:r>
            <a:r>
              <a:rPr lang="en-US" sz="2800" dirty="0"/>
              <a:t> </a:t>
            </a:r>
            <a:r>
              <a:rPr lang="en-US" sz="2800" dirty="0" err="1"/>
              <a:t>áp</a:t>
            </a:r>
            <a:r>
              <a:rPr lang="en-US" sz="2800" dirty="0"/>
              <a:t>: </a:t>
            </a:r>
            <a:r>
              <a:rPr lang="en-US" sz="2800"/>
              <a:t>140 mmHg </a:t>
            </a:r>
            <a:r>
              <a:rPr lang="en-US" sz="2800" smtClean="0"/>
              <a:t> (Tác </a:t>
            </a:r>
            <a:r>
              <a:rPr lang="en-US" sz="2800"/>
              <a:t>dụng </a:t>
            </a:r>
            <a:r>
              <a:rPr lang="en-US" sz="2800" smtClean="0"/>
              <a:t>ngắn)</a:t>
            </a:r>
            <a:endParaRPr lang="en-US" sz="2800" dirty="0"/>
          </a:p>
          <a:p>
            <a:endParaRPr lang="en-US" sz="2800" dirty="0"/>
          </a:p>
        </p:txBody>
      </p:sp>
    </p:spTree>
    <p:extLst>
      <p:ext uri="{BB962C8B-B14F-4D97-AF65-F5344CB8AC3E}">
        <p14:creationId xmlns:p14="http://schemas.microsoft.com/office/powerpoint/2010/main" val="192157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D557A6-ADA7-4A1D-806E-8A42FB17183C}"/>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học</a:t>
            </a:r>
            <a:r>
              <a:rPr lang="en-US" dirty="0"/>
              <a:t> </a:t>
            </a:r>
            <a:r>
              <a:rPr lang="en-US" dirty="0" err="1"/>
              <a:t>tập</a:t>
            </a:r>
            <a:endParaRPr lang="en-US" dirty="0"/>
          </a:p>
        </p:txBody>
      </p:sp>
      <p:sp>
        <p:nvSpPr>
          <p:cNvPr id="3" name="Content Placeholder 2">
            <a:extLst>
              <a:ext uri="{FF2B5EF4-FFF2-40B4-BE49-F238E27FC236}">
                <a16:creationId xmlns="" xmlns:a16="http://schemas.microsoft.com/office/drawing/2014/main" id="{65FBA20B-5620-4927-A3FA-CBBD698DCE65}"/>
              </a:ext>
            </a:extLst>
          </p:cNvPr>
          <p:cNvSpPr>
            <a:spLocks noGrp="1"/>
          </p:cNvSpPr>
          <p:nvPr>
            <p:ph idx="1"/>
          </p:nvPr>
        </p:nvSpPr>
        <p:spPr>
          <a:xfrm>
            <a:off x="377687" y="1845734"/>
            <a:ext cx="11231217" cy="4023360"/>
          </a:xfrm>
        </p:spPr>
        <p:txBody>
          <a:bodyPr>
            <a:normAutofit/>
          </a:bodyPr>
          <a:lstStyle/>
          <a:p>
            <a:pPr marL="342900" lvl="0" indent="-342900" algn="just">
              <a:lnSpc>
                <a:spcPct val="107000"/>
              </a:lnSpc>
              <a:buFont typeface="+mj-lt"/>
              <a:buAutoNum type="arabicPeriod"/>
            </a:pPr>
            <a:r>
              <a:rPr lang="en-US" sz="2800" dirty="0" err="1">
                <a:effectLst/>
                <a:ea typeface="Arial" panose="020B0604020202020204" pitchFamily="34" charset="0"/>
                <a:cs typeface="Times New Roman" panose="02020603050405020304" pitchFamily="18" charset="0"/>
              </a:rPr>
              <a:t>Thực</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hiện</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được</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các</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bước</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tiếp</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cận</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chẩn</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đoán</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một</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bệnh</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nhân</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hôn</a:t>
            </a:r>
            <a:r>
              <a:rPr lang="en-US" sz="2800" dirty="0">
                <a:effectLst/>
                <a:ea typeface="Arial" panose="020B0604020202020204" pitchFamily="34" charset="0"/>
                <a:cs typeface="Times New Roman" panose="02020603050405020304" pitchFamily="18" charset="0"/>
              </a:rPr>
              <a:t> </a:t>
            </a:r>
            <a:r>
              <a:rPr lang="en-US" sz="2800" dirty="0" err="1">
                <a:effectLst/>
                <a:ea typeface="Arial" panose="020B0604020202020204" pitchFamily="34" charset="0"/>
                <a:cs typeface="Times New Roman" panose="02020603050405020304" pitchFamily="18" charset="0"/>
              </a:rPr>
              <a:t>mê</a:t>
            </a:r>
            <a:r>
              <a:rPr lang="en-US" sz="2800" dirty="0">
                <a:effectLst/>
                <a:ea typeface="Arial" panose="020B0604020202020204" pitchFamily="34" charset="0"/>
                <a:cs typeface="Times New Roman" panose="02020603050405020304" pitchFamily="18" charset="0"/>
              </a:rPr>
              <a:t>. </a:t>
            </a:r>
            <a:endParaRPr lang="vi-VN" sz="2800" dirty="0">
              <a:effectLst/>
              <a:ea typeface="Arial" panose="020B0604020202020204" pitchFamily="34" charset="0"/>
              <a:cs typeface="Times New Roman" panose="02020603050405020304" pitchFamily="18" charset="0"/>
            </a:endParaRPr>
          </a:p>
          <a:p>
            <a:pPr marL="342900" lvl="0" indent="-342900" algn="just">
              <a:lnSpc>
                <a:spcPct val="107000"/>
              </a:lnSpc>
              <a:buFont typeface="+mj-lt"/>
              <a:buAutoNum type="arabicPeriod"/>
            </a:pPr>
            <a:r>
              <a:rPr lang="vi-VN" sz="2800" dirty="0" err="1">
                <a:effectLst/>
                <a:latin typeface="Calibri" panose="020F0502020204030204" pitchFamily="34" charset="0"/>
                <a:ea typeface="Arial" panose="020B0604020202020204" pitchFamily="34" charset="0"/>
                <a:cs typeface="Calibri" panose="020F0502020204030204" pitchFamily="34" charset="0"/>
              </a:rPr>
              <a:t>Chẩn</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đoán</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được</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một</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trường</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hợp</a:t>
            </a:r>
            <a:r>
              <a:rPr lang="vi-VN" sz="2800" dirty="0">
                <a:effectLst/>
                <a:latin typeface="Calibri" panose="020F0502020204030204" pitchFamily="34" charset="0"/>
                <a:ea typeface="Arial" panose="020B0604020202020204" pitchFamily="34" charset="0"/>
                <a:cs typeface="Calibri" panose="020F0502020204030204" pitchFamily="34" charset="0"/>
              </a:rPr>
              <a:t> hôn mê </a:t>
            </a:r>
            <a:r>
              <a:rPr lang="vi-VN" sz="2800" dirty="0" err="1">
                <a:effectLst/>
                <a:latin typeface="Calibri" panose="020F0502020204030204" pitchFamily="34" charset="0"/>
                <a:ea typeface="Arial" panose="020B0604020202020204" pitchFamily="34" charset="0"/>
                <a:cs typeface="Calibri" panose="020F0502020204030204" pitchFamily="34" charset="0"/>
              </a:rPr>
              <a:t>là</a:t>
            </a:r>
            <a:r>
              <a:rPr lang="vi-VN" sz="2800" dirty="0">
                <a:effectLst/>
                <a:latin typeface="Calibri" panose="020F0502020204030204" pitchFamily="34" charset="0"/>
                <a:ea typeface="Arial" panose="020B0604020202020204" pitchFamily="34" charset="0"/>
                <a:cs typeface="Calibri" panose="020F0502020204030204" pitchFamily="34" charset="0"/>
              </a:rPr>
              <a:t> do nguyên nhân </a:t>
            </a:r>
            <a:r>
              <a:rPr lang="vi-VN" sz="2800" dirty="0" err="1">
                <a:effectLst/>
                <a:latin typeface="Calibri" panose="020F0502020204030204" pitchFamily="34" charset="0"/>
                <a:ea typeface="Arial" panose="020B0604020202020204" pitchFamily="34" charset="0"/>
                <a:cs typeface="Calibri" panose="020F0502020204030204" pitchFamily="34" charset="0"/>
              </a:rPr>
              <a:t>thần</a:t>
            </a:r>
            <a:r>
              <a:rPr lang="vi-VN" sz="2800" dirty="0">
                <a:effectLst/>
                <a:latin typeface="Calibri" panose="020F0502020204030204" pitchFamily="34" charset="0"/>
                <a:ea typeface="Arial" panose="020B0604020202020204" pitchFamily="34" charset="0"/>
                <a:cs typeface="Calibri" panose="020F0502020204030204" pitchFamily="34" charset="0"/>
              </a:rPr>
              <a:t> kinh hay nguyên nhân </a:t>
            </a:r>
            <a:r>
              <a:rPr lang="vi-VN" sz="2800" dirty="0" err="1">
                <a:effectLst/>
                <a:latin typeface="Calibri" panose="020F0502020204030204" pitchFamily="34" charset="0"/>
                <a:ea typeface="Arial" panose="020B0604020202020204" pitchFamily="34" charset="0"/>
                <a:cs typeface="Calibri" panose="020F0502020204030204" pitchFamily="34" charset="0"/>
              </a:rPr>
              <a:t>chuyển</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hóa</a:t>
            </a:r>
            <a:r>
              <a:rPr lang="vi-VN" sz="2800" dirty="0">
                <a:effectLst/>
                <a:latin typeface="Calibri" panose="020F0502020204030204" pitchFamily="34" charset="0"/>
                <a:ea typeface="Arial" panose="020B0604020202020204" pitchFamily="34" charset="0"/>
                <a:cs typeface="Calibri" panose="020F0502020204030204" pitchFamily="34" charset="0"/>
              </a:rPr>
              <a:t>. </a:t>
            </a:r>
          </a:p>
          <a:p>
            <a:pPr marL="342900" lvl="0" indent="-342900" algn="just">
              <a:lnSpc>
                <a:spcPct val="107000"/>
              </a:lnSpc>
              <a:spcAft>
                <a:spcPts val="800"/>
              </a:spcAft>
              <a:buFont typeface="+mj-lt"/>
              <a:buAutoNum type="arabicPeriod"/>
            </a:pPr>
            <a:r>
              <a:rPr lang="vi-VN" sz="2800" dirty="0" err="1">
                <a:effectLst/>
                <a:latin typeface="Calibri" panose="020F0502020204030204" pitchFamily="34" charset="0"/>
                <a:ea typeface="Arial" panose="020B0604020202020204" pitchFamily="34" charset="0"/>
                <a:cs typeface="Calibri" panose="020F0502020204030204" pitchFamily="34" charset="0"/>
              </a:rPr>
              <a:t>Biết</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được</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các</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bước</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xử</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trí</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cấp</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cứu</a:t>
            </a:r>
            <a:r>
              <a:rPr lang="vi-VN" sz="2800" dirty="0">
                <a:effectLst/>
                <a:latin typeface="Calibri" panose="020F0502020204030204" pitchFamily="34" charset="0"/>
                <a:ea typeface="Arial" panose="020B0604020202020204" pitchFamily="34" charset="0"/>
                <a:cs typeface="Calibri" panose="020F0502020204030204" pitchFamily="34" charset="0"/>
              </a:rPr>
              <a:t> ban </a:t>
            </a:r>
            <a:r>
              <a:rPr lang="vi-VN" sz="2800" dirty="0" err="1">
                <a:effectLst/>
                <a:latin typeface="Calibri" panose="020F0502020204030204" pitchFamily="34" charset="0"/>
                <a:ea typeface="Arial" panose="020B0604020202020204" pitchFamily="34" charset="0"/>
                <a:cs typeface="Calibri" panose="020F0502020204030204" pitchFamily="34" charset="0"/>
              </a:rPr>
              <a:t>đầu</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một</a:t>
            </a:r>
            <a:r>
              <a:rPr lang="vi-VN" sz="2800" dirty="0">
                <a:effectLst/>
                <a:latin typeface="Calibri" panose="020F0502020204030204" pitchFamily="34" charset="0"/>
                <a:ea typeface="Arial" panose="020B0604020202020204" pitchFamily="34" charset="0"/>
                <a:cs typeface="Calibri" panose="020F0502020204030204" pitchFamily="34" charset="0"/>
              </a:rPr>
              <a:t> </a:t>
            </a:r>
            <a:r>
              <a:rPr lang="vi-VN" sz="2800" dirty="0" err="1">
                <a:effectLst/>
                <a:latin typeface="Calibri" panose="020F0502020204030204" pitchFamily="34" charset="0"/>
                <a:ea typeface="Arial" panose="020B0604020202020204" pitchFamily="34" charset="0"/>
                <a:cs typeface="Calibri" panose="020F0502020204030204" pitchFamily="34" charset="0"/>
              </a:rPr>
              <a:t>bệnh</a:t>
            </a:r>
            <a:r>
              <a:rPr lang="vi-VN" sz="2800" dirty="0">
                <a:effectLst/>
                <a:latin typeface="Calibri" panose="020F0502020204030204" pitchFamily="34" charset="0"/>
                <a:ea typeface="Arial" panose="020B0604020202020204" pitchFamily="34" charset="0"/>
                <a:cs typeface="Calibri" panose="020F0502020204030204" pitchFamily="34" charset="0"/>
              </a:rPr>
              <a:t> nhân hôn mê.</a:t>
            </a:r>
          </a:p>
          <a:p>
            <a:pPr marL="347663" lvl="0" indent="-347663">
              <a:buFont typeface="+mj-lt"/>
              <a:buAutoNum type="arabicPeriod"/>
            </a:pPr>
            <a:endParaRPr lang="en-US" sz="2400" dirty="0"/>
          </a:p>
        </p:txBody>
      </p:sp>
    </p:spTree>
    <p:extLst>
      <p:ext uri="{BB962C8B-B14F-4D97-AF65-F5344CB8AC3E}">
        <p14:creationId xmlns:p14="http://schemas.microsoft.com/office/powerpoint/2010/main" val="368028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0704-0AE2-4735-9F32-DA9C29E12025}"/>
              </a:ext>
            </a:extLst>
          </p:cNvPr>
          <p:cNvSpPr>
            <a:spLocks noGrp="1"/>
          </p:cNvSpPr>
          <p:nvPr>
            <p:ph type="title"/>
          </p:nvPr>
        </p:nvSpPr>
        <p:spPr>
          <a:xfrm>
            <a:off x="1097280" y="286604"/>
            <a:ext cx="10058400" cy="776884"/>
          </a:xfrm>
        </p:spPr>
        <p:txBody>
          <a:bodyPr/>
          <a:lstStyle/>
          <a:p>
            <a:r>
              <a:rPr lang="en-US" dirty="0" err="1"/>
              <a:t>Hôn</a:t>
            </a:r>
            <a:r>
              <a:rPr lang="en-US" dirty="0"/>
              <a:t> </a:t>
            </a:r>
            <a:r>
              <a:rPr lang="en-US" dirty="0" err="1"/>
              <a:t>mê</a:t>
            </a:r>
            <a:endParaRPr lang="en-US" dirty="0"/>
          </a:p>
        </p:txBody>
      </p:sp>
      <p:sp>
        <p:nvSpPr>
          <p:cNvPr id="3" name="Content Placeholder 2">
            <a:extLst>
              <a:ext uri="{FF2B5EF4-FFF2-40B4-BE49-F238E27FC236}">
                <a16:creationId xmlns="" xmlns:a16="http://schemas.microsoft.com/office/drawing/2014/main" id="{51FDEDF5-8B58-4C78-8C45-6DAAD616E801}"/>
              </a:ext>
            </a:extLst>
          </p:cNvPr>
          <p:cNvSpPr>
            <a:spLocks noGrp="1"/>
          </p:cNvSpPr>
          <p:nvPr>
            <p:ph idx="1"/>
          </p:nvPr>
        </p:nvSpPr>
        <p:spPr>
          <a:xfrm>
            <a:off x="1097280" y="1960034"/>
            <a:ext cx="10058400" cy="4023360"/>
          </a:xfrm>
        </p:spPr>
        <p:txBody>
          <a:bodyPr>
            <a:normAutofit/>
          </a:bodyPr>
          <a:lstStyle/>
          <a:p>
            <a:r>
              <a:rPr lang="en-US" sz="2800" dirty="0" err="1">
                <a:solidFill>
                  <a:srgbClr val="0070C0"/>
                </a:solidFill>
              </a:rPr>
              <a:t>Bệnh</a:t>
            </a:r>
            <a:r>
              <a:rPr lang="en-US" sz="2800" dirty="0">
                <a:solidFill>
                  <a:srgbClr val="0070C0"/>
                </a:solidFill>
              </a:rPr>
              <a:t> </a:t>
            </a:r>
            <a:r>
              <a:rPr lang="en-US" sz="2800" dirty="0" err="1">
                <a:solidFill>
                  <a:srgbClr val="0070C0"/>
                </a:solidFill>
              </a:rPr>
              <a:t>nhân</a:t>
            </a:r>
            <a:r>
              <a:rPr lang="en-US" sz="2800" dirty="0">
                <a:solidFill>
                  <a:srgbClr val="0070C0"/>
                </a:solidFill>
              </a:rPr>
              <a:t> </a:t>
            </a:r>
            <a:r>
              <a:rPr lang="en-US" sz="2800" dirty="0" err="1">
                <a:solidFill>
                  <a:srgbClr val="0070C0"/>
                </a:solidFill>
              </a:rPr>
              <a:t>nam</a:t>
            </a:r>
            <a:r>
              <a:rPr lang="en-US" sz="2800" dirty="0">
                <a:solidFill>
                  <a:srgbClr val="0070C0"/>
                </a:solidFill>
              </a:rPr>
              <a:t> 65 </a:t>
            </a:r>
            <a:r>
              <a:rPr lang="en-US" sz="2800" dirty="0" err="1">
                <a:solidFill>
                  <a:srgbClr val="0070C0"/>
                </a:solidFill>
              </a:rPr>
              <a:t>tuổi</a:t>
            </a:r>
            <a:r>
              <a:rPr lang="en-US" sz="2800" dirty="0">
                <a:solidFill>
                  <a:srgbClr val="0070C0"/>
                </a:solidFill>
              </a:rPr>
              <a:t> </a:t>
            </a:r>
            <a:r>
              <a:rPr lang="en-US" sz="2800" dirty="0" err="1">
                <a:solidFill>
                  <a:srgbClr val="0070C0"/>
                </a:solidFill>
              </a:rPr>
              <a:t>được</a:t>
            </a:r>
            <a:r>
              <a:rPr lang="en-US" sz="2800" dirty="0">
                <a:solidFill>
                  <a:srgbClr val="0070C0"/>
                </a:solidFill>
              </a:rPr>
              <a:t> con </a:t>
            </a:r>
            <a:r>
              <a:rPr lang="en-US" sz="2800" dirty="0" err="1">
                <a:solidFill>
                  <a:srgbClr val="0070C0"/>
                </a:solidFill>
              </a:rPr>
              <a:t>gái</a:t>
            </a:r>
            <a:r>
              <a:rPr lang="en-US" sz="2800" dirty="0">
                <a:solidFill>
                  <a:srgbClr val="0070C0"/>
                </a:solidFill>
              </a:rPr>
              <a:t> </a:t>
            </a:r>
            <a:r>
              <a:rPr lang="en-US" sz="2800" dirty="0" err="1">
                <a:solidFill>
                  <a:srgbClr val="0070C0"/>
                </a:solidFill>
              </a:rPr>
              <a:t>đưa</a:t>
            </a:r>
            <a:r>
              <a:rPr lang="en-US" sz="2800" dirty="0">
                <a:solidFill>
                  <a:srgbClr val="0070C0"/>
                </a:solidFill>
              </a:rPr>
              <a:t> </a:t>
            </a:r>
            <a:r>
              <a:rPr lang="en-US" sz="2800" dirty="0" err="1">
                <a:solidFill>
                  <a:srgbClr val="0070C0"/>
                </a:solidFill>
              </a:rPr>
              <a:t>đến</a:t>
            </a:r>
            <a:r>
              <a:rPr lang="en-US" sz="2800" dirty="0">
                <a:solidFill>
                  <a:srgbClr val="0070C0"/>
                </a:solidFill>
              </a:rPr>
              <a:t> </a:t>
            </a:r>
            <a:r>
              <a:rPr lang="en-US" sz="2800" dirty="0" err="1">
                <a:solidFill>
                  <a:srgbClr val="0070C0"/>
                </a:solidFill>
              </a:rPr>
              <a:t>phòng</a:t>
            </a:r>
            <a:r>
              <a:rPr lang="en-US" sz="2800" dirty="0">
                <a:solidFill>
                  <a:srgbClr val="0070C0"/>
                </a:solidFill>
              </a:rPr>
              <a:t> </a:t>
            </a:r>
            <a:r>
              <a:rPr lang="en-US" sz="2800" dirty="0" err="1">
                <a:solidFill>
                  <a:srgbClr val="0070C0"/>
                </a:solidFill>
              </a:rPr>
              <a:t>cấp</a:t>
            </a:r>
            <a:r>
              <a:rPr lang="en-US" sz="2800" dirty="0">
                <a:solidFill>
                  <a:srgbClr val="0070C0"/>
                </a:solidFill>
              </a:rPr>
              <a:t> </a:t>
            </a:r>
            <a:r>
              <a:rPr lang="en-US" sz="2800" dirty="0" err="1">
                <a:solidFill>
                  <a:srgbClr val="0070C0"/>
                </a:solidFill>
              </a:rPr>
              <a:t>cứu</a:t>
            </a:r>
            <a:r>
              <a:rPr lang="en-US" sz="2800" dirty="0">
                <a:solidFill>
                  <a:srgbClr val="0070C0"/>
                </a:solidFill>
              </a:rPr>
              <a:t> </a:t>
            </a:r>
            <a:r>
              <a:rPr lang="en-US" sz="2800" dirty="0" err="1">
                <a:solidFill>
                  <a:srgbClr val="0070C0"/>
                </a:solidFill>
              </a:rPr>
              <a:t>bệnh</a:t>
            </a:r>
            <a:r>
              <a:rPr lang="en-US" sz="2800" dirty="0">
                <a:solidFill>
                  <a:srgbClr val="0070C0"/>
                </a:solidFill>
              </a:rPr>
              <a:t> </a:t>
            </a:r>
            <a:r>
              <a:rPr lang="en-US" sz="2800" dirty="0" err="1">
                <a:solidFill>
                  <a:srgbClr val="0070C0"/>
                </a:solidFill>
              </a:rPr>
              <a:t>viện</a:t>
            </a:r>
            <a:r>
              <a:rPr lang="en-US" sz="2800" dirty="0">
                <a:solidFill>
                  <a:srgbClr val="0070C0"/>
                </a:solidFill>
              </a:rPr>
              <a:t> </a:t>
            </a:r>
            <a:r>
              <a:rPr lang="en-US" sz="2800" dirty="0" err="1">
                <a:solidFill>
                  <a:srgbClr val="0070C0"/>
                </a:solidFill>
              </a:rPr>
              <a:t>trong</a:t>
            </a:r>
            <a:r>
              <a:rPr lang="en-US" sz="2800" dirty="0">
                <a:solidFill>
                  <a:srgbClr val="0070C0"/>
                </a:solidFill>
              </a:rPr>
              <a:t> </a:t>
            </a:r>
            <a:r>
              <a:rPr lang="en-US" sz="2800" dirty="0" err="1">
                <a:solidFill>
                  <a:srgbClr val="0070C0"/>
                </a:solidFill>
              </a:rPr>
              <a:t>tình</a:t>
            </a:r>
            <a:r>
              <a:rPr lang="en-US" sz="2800" dirty="0">
                <a:solidFill>
                  <a:srgbClr val="0070C0"/>
                </a:solidFill>
              </a:rPr>
              <a:t> </a:t>
            </a:r>
            <a:r>
              <a:rPr lang="en-US" sz="2800" dirty="0" err="1">
                <a:solidFill>
                  <a:srgbClr val="0070C0"/>
                </a:solidFill>
              </a:rPr>
              <a:t>trạng</a:t>
            </a:r>
            <a:r>
              <a:rPr lang="en-US" sz="2800" dirty="0">
                <a:solidFill>
                  <a:srgbClr val="0070C0"/>
                </a:solidFill>
              </a:rPr>
              <a:t> </a:t>
            </a:r>
            <a:r>
              <a:rPr lang="en-US" sz="2800" dirty="0" err="1">
                <a:solidFill>
                  <a:srgbClr val="0070C0"/>
                </a:solidFill>
              </a:rPr>
              <a:t>hôn</a:t>
            </a:r>
            <a:r>
              <a:rPr lang="en-US" sz="2800" dirty="0">
                <a:solidFill>
                  <a:srgbClr val="0070C0"/>
                </a:solidFill>
              </a:rPr>
              <a:t> </a:t>
            </a:r>
            <a:r>
              <a:rPr lang="en-US" sz="2800" dirty="0" err="1">
                <a:solidFill>
                  <a:srgbClr val="0070C0"/>
                </a:solidFill>
              </a:rPr>
              <a:t>mê</a:t>
            </a:r>
            <a:r>
              <a:rPr lang="en-US" sz="2800" dirty="0">
                <a:solidFill>
                  <a:srgbClr val="0070C0"/>
                </a:solidFill>
              </a:rPr>
              <a:t>. </a:t>
            </a:r>
          </a:p>
          <a:p>
            <a:endParaRPr lang="en-US" sz="2400" dirty="0"/>
          </a:p>
          <a:p>
            <a:r>
              <a:rPr lang="en-US" sz="2400" b="1" dirty="0" err="1"/>
              <a:t>Tự</a:t>
            </a:r>
            <a:r>
              <a:rPr lang="en-US" sz="2400" b="1" dirty="0"/>
              <a:t> </a:t>
            </a:r>
            <a:r>
              <a:rPr lang="en-US" sz="2400" b="1" dirty="0" err="1"/>
              <a:t>hỏi</a:t>
            </a:r>
            <a:r>
              <a:rPr lang="en-US" sz="2400" b="1" dirty="0"/>
              <a:t> </a:t>
            </a:r>
            <a:r>
              <a:rPr lang="en-US" sz="2400" b="1" dirty="0" err="1"/>
              <a:t>nhanh</a:t>
            </a:r>
            <a:r>
              <a:rPr lang="en-US" sz="2400" b="1" dirty="0"/>
              <a:t>:</a:t>
            </a:r>
          </a:p>
          <a:p>
            <a:r>
              <a:rPr lang="en-US" sz="2800" dirty="0" err="1"/>
              <a:t>Bạn</a:t>
            </a:r>
            <a:r>
              <a:rPr lang="en-US" sz="2800" dirty="0"/>
              <a:t> </a:t>
            </a:r>
            <a:r>
              <a:rPr lang="en-US" sz="2800" dirty="0" err="1"/>
              <a:t>tiếp</a:t>
            </a:r>
            <a:r>
              <a:rPr lang="en-US" sz="2800" dirty="0"/>
              <a:t> </a:t>
            </a:r>
            <a:r>
              <a:rPr lang="en-US" sz="2800" dirty="0" err="1"/>
              <a:t>nhận</a:t>
            </a:r>
            <a:r>
              <a:rPr lang="en-US" sz="2800" dirty="0"/>
              <a:t> </a:t>
            </a:r>
            <a:r>
              <a:rPr lang="en-US" sz="2800" dirty="0" err="1"/>
              <a:t>bệnh</a:t>
            </a:r>
            <a:r>
              <a:rPr lang="en-US" sz="2800" dirty="0"/>
              <a:t> </a:t>
            </a:r>
            <a:r>
              <a:rPr lang="en-US" sz="2800" dirty="0" err="1"/>
              <a:t>nhân</a:t>
            </a:r>
            <a:r>
              <a:rPr lang="en-US" sz="2800" dirty="0"/>
              <a:t> ở </a:t>
            </a:r>
            <a:r>
              <a:rPr lang="en-US" sz="2800" dirty="0" err="1"/>
              <a:t>phòng</a:t>
            </a:r>
            <a:r>
              <a:rPr lang="en-US" sz="2800" dirty="0"/>
              <a:t> </a:t>
            </a:r>
            <a:r>
              <a:rPr lang="en-US" sz="2800" dirty="0" err="1"/>
              <a:t>cấp</a:t>
            </a:r>
            <a:r>
              <a:rPr lang="en-US" sz="2800" dirty="0"/>
              <a:t> </a:t>
            </a:r>
            <a:r>
              <a:rPr lang="en-US" sz="2800" dirty="0" err="1"/>
              <a:t>cứu</a:t>
            </a:r>
            <a:r>
              <a:rPr lang="en-US" sz="2800" dirty="0"/>
              <a:t>.  </a:t>
            </a:r>
            <a:r>
              <a:rPr lang="en-US" sz="2800" dirty="0" err="1"/>
              <a:t>Bạn</a:t>
            </a:r>
            <a:r>
              <a:rPr lang="en-US" sz="2800" dirty="0"/>
              <a:t> </a:t>
            </a:r>
            <a:r>
              <a:rPr lang="en-US" sz="2800" dirty="0" err="1"/>
              <a:t>làm</a:t>
            </a:r>
            <a:r>
              <a:rPr lang="en-US" sz="2800" dirty="0"/>
              <a:t> </a:t>
            </a:r>
            <a:r>
              <a:rPr lang="en-US" sz="2800" dirty="0" err="1"/>
              <a:t>gì</a:t>
            </a:r>
            <a:r>
              <a:rPr lang="en-US" sz="2800" dirty="0"/>
              <a:t> </a:t>
            </a:r>
            <a:r>
              <a:rPr lang="en-US" sz="2800" dirty="0" err="1"/>
              <a:t>đầu</a:t>
            </a:r>
            <a:r>
              <a:rPr lang="en-US" sz="2800" dirty="0"/>
              <a:t> </a:t>
            </a:r>
            <a:r>
              <a:rPr lang="en-US" sz="2800" dirty="0" err="1"/>
              <a:t>tiên</a:t>
            </a:r>
            <a:r>
              <a:rPr lang="en-US" sz="2800" dirty="0"/>
              <a:t>?</a:t>
            </a:r>
            <a:endParaRPr lang="en-US" sz="3200" dirty="0"/>
          </a:p>
        </p:txBody>
      </p:sp>
    </p:spTree>
    <p:extLst>
      <p:ext uri="{BB962C8B-B14F-4D97-AF65-F5344CB8AC3E}">
        <p14:creationId xmlns:p14="http://schemas.microsoft.com/office/powerpoint/2010/main" val="389928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0704-0AE2-4735-9F32-DA9C29E12025}"/>
              </a:ext>
            </a:extLst>
          </p:cNvPr>
          <p:cNvSpPr>
            <a:spLocks noGrp="1"/>
          </p:cNvSpPr>
          <p:nvPr>
            <p:ph type="title"/>
          </p:nvPr>
        </p:nvSpPr>
        <p:spPr>
          <a:xfrm>
            <a:off x="1097280" y="286604"/>
            <a:ext cx="10058400" cy="776884"/>
          </a:xfrm>
        </p:spPr>
        <p:txBody>
          <a:bodyPr/>
          <a:lstStyle/>
          <a:p>
            <a:r>
              <a:rPr lang="en-US" dirty="0" err="1"/>
              <a:t>Tr</a:t>
            </a:r>
            <a:r>
              <a:rPr lang="vi-VN" dirty="0"/>
              <a:t>ư</a:t>
            </a:r>
            <a:r>
              <a:rPr lang="en-US" dirty="0" err="1"/>
              <a:t>ớc</a:t>
            </a:r>
            <a:r>
              <a:rPr lang="en-US" dirty="0"/>
              <a:t> BN </a:t>
            </a:r>
            <a:r>
              <a:rPr lang="en-US" dirty="0" err="1"/>
              <a:t>Hôn</a:t>
            </a:r>
            <a:r>
              <a:rPr lang="en-US" dirty="0"/>
              <a:t> </a:t>
            </a:r>
            <a:r>
              <a:rPr lang="en-US" dirty="0" err="1"/>
              <a:t>mê</a:t>
            </a:r>
            <a:endParaRPr lang="en-US" dirty="0"/>
          </a:p>
        </p:txBody>
      </p:sp>
      <p:sp>
        <p:nvSpPr>
          <p:cNvPr id="3" name="Content Placeholder 2">
            <a:extLst>
              <a:ext uri="{FF2B5EF4-FFF2-40B4-BE49-F238E27FC236}">
                <a16:creationId xmlns="" xmlns:a16="http://schemas.microsoft.com/office/drawing/2014/main" id="{51FDEDF5-8B58-4C78-8C45-6DAAD616E801}"/>
              </a:ext>
            </a:extLst>
          </p:cNvPr>
          <p:cNvSpPr>
            <a:spLocks noGrp="1"/>
          </p:cNvSpPr>
          <p:nvPr>
            <p:ph idx="1"/>
          </p:nvPr>
        </p:nvSpPr>
        <p:spPr/>
        <p:txBody>
          <a:bodyPr>
            <a:normAutofit/>
          </a:bodyPr>
          <a:lstStyle/>
          <a:p>
            <a:r>
              <a:rPr lang="en-US" sz="2800" dirty="0" err="1"/>
              <a:t>Bạn</a:t>
            </a:r>
            <a:r>
              <a:rPr lang="en-US" sz="2800" dirty="0"/>
              <a:t> </a:t>
            </a:r>
            <a:r>
              <a:rPr lang="en-US" sz="2800" dirty="0" err="1"/>
              <a:t>làm</a:t>
            </a:r>
            <a:r>
              <a:rPr lang="en-US" sz="2800" dirty="0"/>
              <a:t> </a:t>
            </a:r>
            <a:r>
              <a:rPr lang="en-US" sz="2800" dirty="0" err="1"/>
              <a:t>gì</a:t>
            </a:r>
            <a:r>
              <a:rPr lang="en-US" sz="2800" dirty="0"/>
              <a:t> </a:t>
            </a:r>
            <a:r>
              <a:rPr lang="en-US" sz="2800" dirty="0" err="1"/>
              <a:t>đầu</a:t>
            </a:r>
            <a:r>
              <a:rPr lang="en-US" sz="2800" dirty="0"/>
              <a:t> </a:t>
            </a:r>
            <a:r>
              <a:rPr lang="en-US" sz="2800" dirty="0" err="1"/>
              <a:t>tiên</a:t>
            </a:r>
            <a:r>
              <a:rPr lang="en-US" sz="2800" dirty="0"/>
              <a:t>?</a:t>
            </a:r>
            <a:endParaRPr lang="en-US" sz="3200" dirty="0"/>
          </a:p>
        </p:txBody>
      </p:sp>
    </p:spTree>
    <p:extLst>
      <p:ext uri="{BB962C8B-B14F-4D97-AF65-F5344CB8AC3E}">
        <p14:creationId xmlns:p14="http://schemas.microsoft.com/office/powerpoint/2010/main" val="273007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0704-0AE2-4735-9F32-DA9C29E12025}"/>
              </a:ext>
            </a:extLst>
          </p:cNvPr>
          <p:cNvSpPr>
            <a:spLocks noGrp="1"/>
          </p:cNvSpPr>
          <p:nvPr>
            <p:ph type="title"/>
          </p:nvPr>
        </p:nvSpPr>
        <p:spPr>
          <a:xfrm>
            <a:off x="1097280" y="286604"/>
            <a:ext cx="10058400" cy="776884"/>
          </a:xfrm>
        </p:spPr>
        <p:txBody>
          <a:bodyPr/>
          <a:lstStyle/>
          <a:p>
            <a:r>
              <a:rPr lang="en-US" dirty="0" err="1"/>
              <a:t>Tr</a:t>
            </a:r>
            <a:r>
              <a:rPr lang="vi-VN" dirty="0"/>
              <a:t>ư</a:t>
            </a:r>
            <a:r>
              <a:rPr lang="en-US" dirty="0" err="1"/>
              <a:t>ớc</a:t>
            </a:r>
            <a:r>
              <a:rPr lang="en-US" dirty="0"/>
              <a:t> BN </a:t>
            </a:r>
            <a:r>
              <a:rPr lang="en-US" dirty="0" err="1"/>
              <a:t>Hôn</a:t>
            </a:r>
            <a:r>
              <a:rPr lang="en-US" dirty="0"/>
              <a:t> </a:t>
            </a:r>
            <a:r>
              <a:rPr lang="en-US" dirty="0" err="1"/>
              <a:t>mê</a:t>
            </a:r>
            <a:endParaRPr lang="en-US" dirty="0"/>
          </a:p>
        </p:txBody>
      </p:sp>
      <p:sp>
        <p:nvSpPr>
          <p:cNvPr id="3" name="Content Placeholder 2">
            <a:extLst>
              <a:ext uri="{FF2B5EF4-FFF2-40B4-BE49-F238E27FC236}">
                <a16:creationId xmlns="" xmlns:a16="http://schemas.microsoft.com/office/drawing/2014/main" id="{51FDEDF5-8B58-4C78-8C45-6DAAD616E801}"/>
              </a:ext>
            </a:extLst>
          </p:cNvPr>
          <p:cNvSpPr>
            <a:spLocks noGrp="1"/>
          </p:cNvSpPr>
          <p:nvPr>
            <p:ph idx="1"/>
          </p:nvPr>
        </p:nvSpPr>
        <p:spPr/>
        <p:txBody>
          <a:bodyPr>
            <a:normAutofit/>
          </a:bodyPr>
          <a:lstStyle/>
          <a:p>
            <a:r>
              <a:rPr lang="en-US" sz="2800" dirty="0" err="1"/>
              <a:t>Bạn</a:t>
            </a:r>
            <a:r>
              <a:rPr lang="en-US" sz="2800" dirty="0"/>
              <a:t> </a:t>
            </a:r>
            <a:r>
              <a:rPr lang="en-US" sz="2800" dirty="0" err="1"/>
              <a:t>nghĩ</a:t>
            </a:r>
            <a:r>
              <a:rPr lang="en-US" sz="2800" dirty="0"/>
              <a:t> </a:t>
            </a:r>
            <a:r>
              <a:rPr lang="en-US" sz="2800" dirty="0" err="1"/>
              <a:t>tới</a:t>
            </a:r>
            <a:r>
              <a:rPr lang="en-US" sz="2800" dirty="0"/>
              <a:t> </a:t>
            </a:r>
            <a:r>
              <a:rPr lang="en-US" sz="2800" dirty="0" err="1"/>
              <a:t>những</a:t>
            </a:r>
            <a:r>
              <a:rPr lang="en-US" sz="2800" dirty="0"/>
              <a:t> </a:t>
            </a:r>
            <a:r>
              <a:rPr lang="en-US" sz="2800" dirty="0" err="1"/>
              <a:t>nhóm</a:t>
            </a:r>
            <a:r>
              <a:rPr lang="en-US" sz="2800" dirty="0"/>
              <a:t> </a:t>
            </a:r>
            <a:r>
              <a:rPr lang="en-US" sz="2800" dirty="0" err="1"/>
              <a:t>nguyên</a:t>
            </a:r>
            <a:r>
              <a:rPr lang="en-US" sz="2800" dirty="0"/>
              <a:t> </a:t>
            </a:r>
            <a:r>
              <a:rPr lang="en-US" sz="2800" dirty="0" err="1"/>
              <a:t>nhân</a:t>
            </a:r>
            <a:r>
              <a:rPr lang="en-US" sz="2800" dirty="0"/>
              <a:t> </a:t>
            </a:r>
            <a:r>
              <a:rPr lang="en-US" sz="2800" dirty="0" err="1"/>
              <a:t>nào</a:t>
            </a:r>
            <a:r>
              <a:rPr lang="en-US" sz="2800" dirty="0"/>
              <a:t> ?</a:t>
            </a:r>
            <a:endParaRPr lang="en-US" sz="3200" dirty="0"/>
          </a:p>
        </p:txBody>
      </p:sp>
    </p:spTree>
    <p:extLst>
      <p:ext uri="{BB962C8B-B14F-4D97-AF65-F5344CB8AC3E}">
        <p14:creationId xmlns:p14="http://schemas.microsoft.com/office/powerpoint/2010/main" val="273007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0704-0AE2-4735-9F32-DA9C29E12025}"/>
              </a:ext>
            </a:extLst>
          </p:cNvPr>
          <p:cNvSpPr>
            <a:spLocks noGrp="1"/>
          </p:cNvSpPr>
          <p:nvPr>
            <p:ph type="title"/>
          </p:nvPr>
        </p:nvSpPr>
        <p:spPr>
          <a:xfrm>
            <a:off x="1097280" y="286604"/>
            <a:ext cx="10058400" cy="776884"/>
          </a:xfrm>
        </p:spPr>
        <p:txBody>
          <a:bodyPr/>
          <a:lstStyle/>
          <a:p>
            <a:r>
              <a:rPr lang="en-US" dirty="0" err="1">
                <a:solidFill>
                  <a:srgbClr val="FF0000"/>
                </a:solidFill>
              </a:rPr>
              <a:t>Hôn</a:t>
            </a:r>
            <a:r>
              <a:rPr lang="en-US" dirty="0">
                <a:solidFill>
                  <a:srgbClr val="FF0000"/>
                </a:solidFill>
              </a:rPr>
              <a:t> </a:t>
            </a:r>
            <a:r>
              <a:rPr lang="en-US" dirty="0" err="1">
                <a:solidFill>
                  <a:srgbClr val="FF0000"/>
                </a:solidFill>
              </a:rPr>
              <a:t>mê</a:t>
            </a:r>
            <a:endParaRPr lang="en-US" dirty="0">
              <a:solidFill>
                <a:srgbClr val="FF0000"/>
              </a:solidFill>
            </a:endParaRPr>
          </a:p>
        </p:txBody>
      </p:sp>
      <p:sp>
        <p:nvSpPr>
          <p:cNvPr id="3" name="Content Placeholder 2">
            <a:extLst>
              <a:ext uri="{FF2B5EF4-FFF2-40B4-BE49-F238E27FC236}">
                <a16:creationId xmlns="" xmlns:a16="http://schemas.microsoft.com/office/drawing/2014/main" id="{51FDEDF5-8B58-4C78-8C45-6DAAD616E801}"/>
              </a:ext>
            </a:extLst>
          </p:cNvPr>
          <p:cNvSpPr>
            <a:spLocks noGrp="1"/>
          </p:cNvSpPr>
          <p:nvPr>
            <p:ph idx="1"/>
          </p:nvPr>
        </p:nvSpPr>
        <p:spPr/>
        <p:txBody>
          <a:bodyPr>
            <a:normAutofit/>
          </a:bodyPr>
          <a:lstStyle/>
          <a:p>
            <a:r>
              <a:rPr lang="en-US" sz="2800" dirty="0" err="1">
                <a:solidFill>
                  <a:srgbClr val="0070C0"/>
                </a:solidFill>
              </a:rPr>
              <a:t>Bệnh</a:t>
            </a:r>
            <a:r>
              <a:rPr lang="en-US" sz="2800" dirty="0">
                <a:solidFill>
                  <a:srgbClr val="0070C0"/>
                </a:solidFill>
              </a:rPr>
              <a:t> </a:t>
            </a:r>
            <a:r>
              <a:rPr lang="en-US" sz="2800" dirty="0" err="1">
                <a:solidFill>
                  <a:srgbClr val="0070C0"/>
                </a:solidFill>
              </a:rPr>
              <a:t>nhân</a:t>
            </a:r>
            <a:r>
              <a:rPr lang="en-US" sz="2800" dirty="0">
                <a:solidFill>
                  <a:srgbClr val="0070C0"/>
                </a:solidFill>
              </a:rPr>
              <a:t> </a:t>
            </a:r>
            <a:r>
              <a:rPr lang="en-US" sz="2800" dirty="0" err="1">
                <a:solidFill>
                  <a:srgbClr val="0070C0"/>
                </a:solidFill>
              </a:rPr>
              <a:t>nam</a:t>
            </a:r>
            <a:r>
              <a:rPr lang="en-US" sz="2800" dirty="0">
                <a:solidFill>
                  <a:srgbClr val="0070C0"/>
                </a:solidFill>
              </a:rPr>
              <a:t> 65 </a:t>
            </a:r>
            <a:r>
              <a:rPr lang="en-US" sz="2800" dirty="0" err="1">
                <a:solidFill>
                  <a:srgbClr val="0070C0"/>
                </a:solidFill>
              </a:rPr>
              <a:t>tuổi</a:t>
            </a:r>
            <a:r>
              <a:rPr lang="en-US" sz="2800" dirty="0">
                <a:solidFill>
                  <a:srgbClr val="0070C0"/>
                </a:solidFill>
              </a:rPr>
              <a:t> </a:t>
            </a:r>
            <a:r>
              <a:rPr lang="en-US" sz="2800" dirty="0" err="1">
                <a:solidFill>
                  <a:srgbClr val="0070C0"/>
                </a:solidFill>
              </a:rPr>
              <a:t>được</a:t>
            </a:r>
            <a:r>
              <a:rPr lang="en-US" sz="2800" dirty="0">
                <a:solidFill>
                  <a:srgbClr val="0070C0"/>
                </a:solidFill>
              </a:rPr>
              <a:t> con </a:t>
            </a:r>
            <a:r>
              <a:rPr lang="en-US" sz="2800" dirty="0" err="1">
                <a:solidFill>
                  <a:srgbClr val="0070C0"/>
                </a:solidFill>
              </a:rPr>
              <a:t>gái</a:t>
            </a:r>
            <a:r>
              <a:rPr lang="en-US" sz="2800" dirty="0">
                <a:solidFill>
                  <a:srgbClr val="0070C0"/>
                </a:solidFill>
              </a:rPr>
              <a:t> </a:t>
            </a:r>
            <a:r>
              <a:rPr lang="en-US" sz="2800" dirty="0" err="1">
                <a:solidFill>
                  <a:srgbClr val="0070C0"/>
                </a:solidFill>
              </a:rPr>
              <a:t>đưa</a:t>
            </a:r>
            <a:r>
              <a:rPr lang="en-US" sz="2800" dirty="0">
                <a:solidFill>
                  <a:srgbClr val="0070C0"/>
                </a:solidFill>
              </a:rPr>
              <a:t> </a:t>
            </a:r>
            <a:r>
              <a:rPr lang="en-US" sz="2800" dirty="0" err="1">
                <a:solidFill>
                  <a:srgbClr val="0070C0"/>
                </a:solidFill>
              </a:rPr>
              <a:t>đến</a:t>
            </a:r>
            <a:r>
              <a:rPr lang="en-US" sz="2800" dirty="0">
                <a:solidFill>
                  <a:srgbClr val="0070C0"/>
                </a:solidFill>
              </a:rPr>
              <a:t> </a:t>
            </a:r>
            <a:r>
              <a:rPr lang="en-US" sz="2800" dirty="0" err="1">
                <a:solidFill>
                  <a:srgbClr val="0070C0"/>
                </a:solidFill>
              </a:rPr>
              <a:t>phòng</a:t>
            </a:r>
            <a:r>
              <a:rPr lang="en-US" sz="2800" dirty="0">
                <a:solidFill>
                  <a:srgbClr val="0070C0"/>
                </a:solidFill>
              </a:rPr>
              <a:t> </a:t>
            </a:r>
            <a:r>
              <a:rPr lang="en-US" sz="2800" dirty="0" err="1">
                <a:solidFill>
                  <a:srgbClr val="0070C0"/>
                </a:solidFill>
              </a:rPr>
              <a:t>cấp</a:t>
            </a:r>
            <a:r>
              <a:rPr lang="en-US" sz="2800" dirty="0">
                <a:solidFill>
                  <a:srgbClr val="0070C0"/>
                </a:solidFill>
              </a:rPr>
              <a:t> </a:t>
            </a:r>
            <a:r>
              <a:rPr lang="en-US" sz="2800" dirty="0" err="1">
                <a:solidFill>
                  <a:srgbClr val="0070C0"/>
                </a:solidFill>
              </a:rPr>
              <a:t>cứu</a:t>
            </a:r>
            <a:r>
              <a:rPr lang="en-US" sz="2800" dirty="0">
                <a:solidFill>
                  <a:srgbClr val="0070C0"/>
                </a:solidFill>
              </a:rPr>
              <a:t> </a:t>
            </a:r>
            <a:r>
              <a:rPr lang="en-US" sz="2800" dirty="0" err="1">
                <a:solidFill>
                  <a:srgbClr val="0070C0"/>
                </a:solidFill>
              </a:rPr>
              <a:t>bệnh</a:t>
            </a:r>
            <a:r>
              <a:rPr lang="en-US" sz="2800" dirty="0">
                <a:solidFill>
                  <a:srgbClr val="0070C0"/>
                </a:solidFill>
              </a:rPr>
              <a:t> </a:t>
            </a:r>
            <a:r>
              <a:rPr lang="en-US" sz="2800" dirty="0" err="1">
                <a:solidFill>
                  <a:srgbClr val="0070C0"/>
                </a:solidFill>
              </a:rPr>
              <a:t>viện</a:t>
            </a:r>
            <a:r>
              <a:rPr lang="en-US" sz="2800" dirty="0">
                <a:solidFill>
                  <a:srgbClr val="0070C0"/>
                </a:solidFill>
              </a:rPr>
              <a:t> </a:t>
            </a:r>
            <a:r>
              <a:rPr lang="en-US" sz="2800" dirty="0" err="1">
                <a:solidFill>
                  <a:srgbClr val="0070C0"/>
                </a:solidFill>
              </a:rPr>
              <a:t>trong</a:t>
            </a:r>
            <a:r>
              <a:rPr lang="en-US" sz="2800" dirty="0">
                <a:solidFill>
                  <a:srgbClr val="0070C0"/>
                </a:solidFill>
              </a:rPr>
              <a:t> </a:t>
            </a:r>
            <a:r>
              <a:rPr lang="en-US" sz="2800" dirty="0" err="1">
                <a:solidFill>
                  <a:srgbClr val="0070C0"/>
                </a:solidFill>
              </a:rPr>
              <a:t>tình</a:t>
            </a:r>
            <a:r>
              <a:rPr lang="en-US" sz="2800" dirty="0">
                <a:solidFill>
                  <a:srgbClr val="0070C0"/>
                </a:solidFill>
              </a:rPr>
              <a:t> </a:t>
            </a:r>
            <a:r>
              <a:rPr lang="en-US" sz="2800" dirty="0" err="1">
                <a:solidFill>
                  <a:srgbClr val="0070C0"/>
                </a:solidFill>
              </a:rPr>
              <a:t>trạng</a:t>
            </a:r>
            <a:r>
              <a:rPr lang="en-US" sz="2800" dirty="0">
                <a:solidFill>
                  <a:srgbClr val="0070C0"/>
                </a:solidFill>
              </a:rPr>
              <a:t> </a:t>
            </a:r>
            <a:r>
              <a:rPr lang="en-US" sz="2800" dirty="0" err="1">
                <a:solidFill>
                  <a:srgbClr val="0070C0"/>
                </a:solidFill>
              </a:rPr>
              <a:t>hôn</a:t>
            </a:r>
            <a:r>
              <a:rPr lang="en-US" sz="2800" dirty="0">
                <a:solidFill>
                  <a:srgbClr val="0070C0"/>
                </a:solidFill>
              </a:rPr>
              <a:t> </a:t>
            </a:r>
            <a:r>
              <a:rPr lang="en-US" sz="2800" dirty="0" err="1">
                <a:solidFill>
                  <a:srgbClr val="0070C0"/>
                </a:solidFill>
              </a:rPr>
              <a:t>mê</a:t>
            </a:r>
            <a:r>
              <a:rPr lang="en-US" sz="2800" dirty="0">
                <a:solidFill>
                  <a:srgbClr val="0070C0"/>
                </a:solidFill>
              </a:rPr>
              <a:t>. </a:t>
            </a:r>
          </a:p>
          <a:p>
            <a:endParaRPr lang="en-US" sz="2400" dirty="0"/>
          </a:p>
          <a:p>
            <a:r>
              <a:rPr lang="en-US" b="1" dirty="0" err="1"/>
              <a:t>Thảo</a:t>
            </a:r>
            <a:r>
              <a:rPr lang="en-US" b="1" dirty="0"/>
              <a:t> </a:t>
            </a:r>
            <a:r>
              <a:rPr lang="en-US" b="1" dirty="0" err="1"/>
              <a:t>luận</a:t>
            </a:r>
            <a:r>
              <a:rPr lang="en-US" b="1" dirty="0"/>
              <a:t> </a:t>
            </a:r>
            <a:r>
              <a:rPr lang="en-US" b="1" dirty="0" err="1"/>
              <a:t>với</a:t>
            </a:r>
            <a:r>
              <a:rPr lang="en-US" b="1" dirty="0"/>
              <a:t> </a:t>
            </a:r>
            <a:r>
              <a:rPr lang="en-US" b="1" dirty="0" err="1"/>
              <a:t>bạn</a:t>
            </a:r>
            <a:r>
              <a:rPr lang="en-US" b="1" dirty="0"/>
              <a:t> </a:t>
            </a:r>
            <a:r>
              <a:rPr lang="en-US" b="1" dirty="0" err="1"/>
              <a:t>cùng</a:t>
            </a:r>
            <a:r>
              <a:rPr lang="en-US" b="1" dirty="0"/>
              <a:t> </a:t>
            </a:r>
            <a:r>
              <a:rPr lang="en-US" b="1" dirty="0" err="1"/>
              <a:t>bàn</a:t>
            </a:r>
            <a:r>
              <a:rPr lang="en-US" b="1" dirty="0"/>
              <a:t>:</a:t>
            </a:r>
          </a:p>
          <a:p>
            <a:r>
              <a:rPr lang="en-US" sz="2400" dirty="0" err="1"/>
              <a:t>Những</a:t>
            </a:r>
            <a:r>
              <a:rPr lang="en-US" sz="2400" dirty="0"/>
              <a:t> </a:t>
            </a:r>
            <a:r>
              <a:rPr lang="en-US" sz="2400" dirty="0" err="1"/>
              <a:t>câu</a:t>
            </a:r>
            <a:r>
              <a:rPr lang="en-US" sz="2400" dirty="0"/>
              <a:t> </a:t>
            </a:r>
            <a:r>
              <a:rPr lang="en-US" sz="2400" dirty="0" err="1"/>
              <a:t>hỏi</a:t>
            </a:r>
            <a:r>
              <a:rPr lang="en-US" sz="2400" dirty="0"/>
              <a:t> </a:t>
            </a:r>
            <a:r>
              <a:rPr lang="en-US" sz="2400" dirty="0" err="1"/>
              <a:t>quan</a:t>
            </a:r>
            <a:r>
              <a:rPr lang="en-US" sz="2400" dirty="0"/>
              <a:t> </a:t>
            </a:r>
            <a:r>
              <a:rPr lang="en-US" sz="2400" dirty="0" err="1"/>
              <a:t>trọng</a:t>
            </a:r>
            <a:r>
              <a:rPr lang="en-US" sz="2400" dirty="0"/>
              <a:t> </a:t>
            </a:r>
            <a:r>
              <a:rPr lang="en-US" sz="2400" dirty="0" err="1"/>
              <a:t>nào</a:t>
            </a:r>
            <a:r>
              <a:rPr lang="en-US" sz="2400" dirty="0"/>
              <a:t> </a:t>
            </a:r>
            <a:r>
              <a:rPr lang="en-US" sz="2400" dirty="0" err="1"/>
              <a:t>cần</a:t>
            </a:r>
            <a:r>
              <a:rPr lang="en-US" sz="2400" dirty="0"/>
              <a:t> </a:t>
            </a:r>
            <a:r>
              <a:rPr lang="en-US" sz="2400" dirty="0" err="1"/>
              <a:t>hỏi</a:t>
            </a:r>
            <a:r>
              <a:rPr lang="en-US" sz="2400" dirty="0"/>
              <a:t> </a:t>
            </a:r>
            <a:r>
              <a:rPr lang="en-US" sz="2400" dirty="0" err="1"/>
              <a:t>trong</a:t>
            </a:r>
            <a:r>
              <a:rPr lang="en-US" sz="2400" dirty="0"/>
              <a:t> </a:t>
            </a:r>
            <a:r>
              <a:rPr lang="en-US" sz="2400" dirty="0" err="1"/>
              <a:t>bệnh</a:t>
            </a:r>
            <a:r>
              <a:rPr lang="en-US" sz="2400" dirty="0"/>
              <a:t> </a:t>
            </a:r>
            <a:r>
              <a:rPr lang="en-US" sz="2400" dirty="0" err="1"/>
              <a:t>sử</a:t>
            </a:r>
            <a:r>
              <a:rPr lang="en-US" sz="2400" dirty="0"/>
              <a:t> </a:t>
            </a:r>
            <a:r>
              <a:rPr lang="en-US" sz="2400" dirty="0" err="1"/>
              <a:t>và</a:t>
            </a:r>
            <a:r>
              <a:rPr lang="en-US" sz="2400" dirty="0"/>
              <a:t> </a:t>
            </a:r>
            <a:r>
              <a:rPr lang="en-US" sz="2400" dirty="0" err="1"/>
              <a:t>tiền</a:t>
            </a:r>
            <a:r>
              <a:rPr lang="en-US" sz="2400" dirty="0"/>
              <a:t> </a:t>
            </a:r>
            <a:r>
              <a:rPr lang="en-US" sz="2400" dirty="0" err="1"/>
              <a:t>sử</a:t>
            </a:r>
            <a:r>
              <a:rPr lang="en-US" sz="2400" dirty="0"/>
              <a:t> </a:t>
            </a:r>
            <a:r>
              <a:rPr lang="en-US" sz="2400" dirty="0" err="1"/>
              <a:t>để</a:t>
            </a:r>
            <a:r>
              <a:rPr lang="en-US" sz="2400" dirty="0"/>
              <a:t> </a:t>
            </a:r>
            <a:r>
              <a:rPr lang="en-US" sz="2400" dirty="0" err="1"/>
              <a:t>giúp</a:t>
            </a:r>
            <a:r>
              <a:rPr lang="en-US" sz="2400" dirty="0"/>
              <a:t> </a:t>
            </a:r>
            <a:r>
              <a:rPr lang="en-US" sz="2400" dirty="0" err="1"/>
              <a:t>nghĩ</a:t>
            </a:r>
            <a:r>
              <a:rPr lang="en-US" sz="2400" dirty="0"/>
              <a:t> </a:t>
            </a:r>
            <a:r>
              <a:rPr lang="en-US" sz="2400" dirty="0" err="1"/>
              <a:t>tới</a:t>
            </a:r>
            <a:r>
              <a:rPr lang="en-US" sz="2400" dirty="0"/>
              <a:t> </a:t>
            </a:r>
            <a:r>
              <a:rPr lang="en-US" sz="2400" dirty="0" err="1"/>
              <a:t>các</a:t>
            </a:r>
            <a:r>
              <a:rPr lang="en-US" sz="2400" dirty="0"/>
              <a:t> </a:t>
            </a:r>
            <a:r>
              <a:rPr lang="en-US" sz="2400" dirty="0" err="1"/>
              <a:t>nguyên</a:t>
            </a:r>
            <a:r>
              <a:rPr lang="en-US" sz="2400" dirty="0"/>
              <a:t> </a:t>
            </a:r>
            <a:r>
              <a:rPr lang="en-US" sz="2400" dirty="0" err="1"/>
              <a:t>nhân</a:t>
            </a:r>
            <a:r>
              <a:rPr lang="en-US" sz="2400" dirty="0"/>
              <a:t> </a:t>
            </a:r>
            <a:r>
              <a:rPr lang="en-US" sz="2400" dirty="0" err="1"/>
              <a:t>của</a:t>
            </a:r>
            <a:r>
              <a:rPr lang="en-US" sz="2400" dirty="0"/>
              <a:t> </a:t>
            </a:r>
            <a:r>
              <a:rPr lang="en-US" sz="2400" dirty="0" err="1"/>
              <a:t>hôn</a:t>
            </a:r>
            <a:r>
              <a:rPr lang="en-US" sz="2400" dirty="0"/>
              <a:t> </a:t>
            </a:r>
            <a:r>
              <a:rPr lang="en-US" sz="2400" dirty="0" err="1"/>
              <a:t>mê</a:t>
            </a:r>
            <a:r>
              <a:rPr lang="en-US" sz="2400" dirty="0"/>
              <a:t>?</a:t>
            </a:r>
            <a:endParaRPr lang="en-US" sz="2800" dirty="0"/>
          </a:p>
        </p:txBody>
      </p:sp>
    </p:spTree>
    <p:extLst>
      <p:ext uri="{BB962C8B-B14F-4D97-AF65-F5344CB8AC3E}">
        <p14:creationId xmlns:p14="http://schemas.microsoft.com/office/powerpoint/2010/main" val="204892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0704-0AE2-4735-9F32-DA9C29E12025}"/>
              </a:ext>
            </a:extLst>
          </p:cNvPr>
          <p:cNvSpPr>
            <a:spLocks noGrp="1"/>
          </p:cNvSpPr>
          <p:nvPr>
            <p:ph type="title"/>
          </p:nvPr>
        </p:nvSpPr>
        <p:spPr>
          <a:xfrm>
            <a:off x="1097280" y="286604"/>
            <a:ext cx="10058400" cy="1224144"/>
          </a:xfrm>
        </p:spPr>
        <p:txBody>
          <a:bodyPr>
            <a:normAutofit fontScale="90000"/>
          </a:bodyPr>
          <a:lstStyle/>
          <a:p>
            <a:r>
              <a:rPr lang="en-US" dirty="0" err="1"/>
              <a:t>Các</a:t>
            </a:r>
            <a:r>
              <a:rPr lang="en-US" dirty="0"/>
              <a:t> </a:t>
            </a:r>
            <a:r>
              <a:rPr lang="en-US" dirty="0" err="1"/>
              <a:t>câu</a:t>
            </a:r>
            <a:r>
              <a:rPr lang="en-US" dirty="0"/>
              <a:t> </a:t>
            </a:r>
            <a:r>
              <a:rPr lang="en-US" dirty="0" err="1"/>
              <a:t>hỏi</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bệnh</a:t>
            </a:r>
            <a:r>
              <a:rPr lang="en-US" dirty="0"/>
              <a:t> </a:t>
            </a:r>
            <a:r>
              <a:rPr lang="en-US" dirty="0" err="1"/>
              <a:t>sử</a:t>
            </a:r>
            <a:r>
              <a:rPr lang="en-US" dirty="0"/>
              <a:t> BN “</a:t>
            </a:r>
            <a:r>
              <a:rPr lang="en-US" dirty="0" err="1"/>
              <a:t>Hôn</a:t>
            </a:r>
            <a:r>
              <a:rPr lang="en-US" dirty="0"/>
              <a:t> </a:t>
            </a:r>
            <a:r>
              <a:rPr lang="en-US" dirty="0" err="1"/>
              <a:t>mê</a:t>
            </a:r>
            <a:r>
              <a:rPr lang="en-US" dirty="0"/>
              <a:t>”</a:t>
            </a:r>
          </a:p>
        </p:txBody>
      </p:sp>
      <p:sp>
        <p:nvSpPr>
          <p:cNvPr id="3" name="Content Placeholder 2">
            <a:extLst>
              <a:ext uri="{FF2B5EF4-FFF2-40B4-BE49-F238E27FC236}">
                <a16:creationId xmlns="" xmlns:a16="http://schemas.microsoft.com/office/drawing/2014/main" id="{51FDEDF5-8B58-4C78-8C45-6DAAD616E801}"/>
              </a:ext>
            </a:extLst>
          </p:cNvPr>
          <p:cNvSpPr>
            <a:spLocks noGrp="1"/>
          </p:cNvSpPr>
          <p:nvPr>
            <p:ph idx="1"/>
          </p:nvPr>
        </p:nvSpPr>
        <p:spPr/>
        <p:txBody>
          <a:bodyPr>
            <a:normAutofit/>
          </a:bodyPr>
          <a:lstStyle/>
          <a:p>
            <a:r>
              <a:rPr lang="en-US" sz="2400" dirty="0"/>
              <a:t>- </a:t>
            </a:r>
            <a:r>
              <a:rPr lang="en-US" sz="2400" dirty="0" err="1"/>
              <a:t>Đặc</a:t>
            </a:r>
            <a:r>
              <a:rPr lang="en-US" sz="2400" dirty="0"/>
              <a:t> </a:t>
            </a:r>
            <a:r>
              <a:rPr lang="en-US" sz="2400" dirty="0" err="1"/>
              <a:t>điểm</a:t>
            </a:r>
            <a:r>
              <a:rPr lang="en-US" sz="2400" dirty="0"/>
              <a:t> </a:t>
            </a:r>
            <a:r>
              <a:rPr lang="en-US" sz="2400" dirty="0" err="1"/>
              <a:t>khởi</a:t>
            </a:r>
            <a:r>
              <a:rPr lang="en-US" sz="2400" dirty="0"/>
              <a:t> </a:t>
            </a:r>
            <a:r>
              <a:rPr lang="en-US" sz="2400" dirty="0" err="1"/>
              <a:t>phát</a:t>
            </a:r>
            <a:r>
              <a:rPr lang="en-US" sz="2400" dirty="0"/>
              <a:t> </a:t>
            </a:r>
            <a:r>
              <a:rPr lang="en-US" sz="2400" dirty="0" err="1"/>
              <a:t>và</a:t>
            </a:r>
            <a:r>
              <a:rPr lang="en-US" sz="2400" dirty="0"/>
              <a:t> </a:t>
            </a:r>
            <a:r>
              <a:rPr lang="en-US" sz="2400" dirty="0" err="1"/>
              <a:t>tiến</a:t>
            </a:r>
            <a:r>
              <a:rPr lang="en-US" sz="2400" dirty="0"/>
              <a:t> </a:t>
            </a:r>
            <a:r>
              <a:rPr lang="en-US" sz="2400" dirty="0" err="1"/>
              <a:t>triển</a:t>
            </a:r>
            <a:r>
              <a:rPr lang="en-US" sz="2400" dirty="0"/>
              <a:t> </a:t>
            </a:r>
            <a:r>
              <a:rPr lang="en-US" sz="2400" dirty="0" err="1"/>
              <a:t>của</a:t>
            </a:r>
            <a:r>
              <a:rPr lang="en-US" sz="2400" dirty="0"/>
              <a:t> </a:t>
            </a:r>
            <a:r>
              <a:rPr lang="en-US" sz="2400" dirty="0" err="1"/>
              <a:t>hôn</a:t>
            </a:r>
            <a:r>
              <a:rPr lang="en-US" sz="2400" dirty="0"/>
              <a:t> </a:t>
            </a:r>
            <a:r>
              <a:rPr lang="en-US" sz="2400" dirty="0" err="1"/>
              <a:t>mê</a:t>
            </a:r>
            <a:r>
              <a:rPr lang="en-US" sz="2400" dirty="0"/>
              <a:t>:</a:t>
            </a:r>
          </a:p>
          <a:p>
            <a:pPr lvl="1"/>
            <a:r>
              <a:rPr lang="en-US" sz="2200" dirty="0" err="1"/>
              <a:t>Khởi</a:t>
            </a:r>
            <a:r>
              <a:rPr lang="en-US" sz="2200" dirty="0"/>
              <a:t> </a:t>
            </a:r>
            <a:r>
              <a:rPr lang="en-US" sz="2200" dirty="0" err="1"/>
              <a:t>phát</a:t>
            </a:r>
            <a:r>
              <a:rPr lang="en-US" sz="2200" dirty="0"/>
              <a:t> </a:t>
            </a:r>
            <a:r>
              <a:rPr lang="en-US" sz="2200" dirty="0" err="1"/>
              <a:t>đột</a:t>
            </a:r>
            <a:r>
              <a:rPr lang="en-US" sz="2200" dirty="0"/>
              <a:t> </a:t>
            </a:r>
            <a:r>
              <a:rPr lang="en-US" sz="2200" dirty="0" err="1"/>
              <a:t>ngột</a:t>
            </a:r>
            <a:r>
              <a:rPr lang="en-US" sz="2200" dirty="0"/>
              <a:t>, </a:t>
            </a:r>
            <a:r>
              <a:rPr lang="en-US" sz="2200" dirty="0" err="1"/>
              <a:t>tiến</a:t>
            </a:r>
            <a:r>
              <a:rPr lang="en-US" sz="2200" dirty="0"/>
              <a:t> </a:t>
            </a:r>
            <a:r>
              <a:rPr lang="en-US" sz="2200" dirty="0" err="1"/>
              <a:t>triển</a:t>
            </a:r>
            <a:r>
              <a:rPr lang="en-US" sz="2200" dirty="0"/>
              <a:t> </a:t>
            </a:r>
            <a:r>
              <a:rPr lang="en-US" sz="2200" dirty="0" err="1"/>
              <a:t>nhanh</a:t>
            </a:r>
            <a:endParaRPr lang="en-US" sz="2200" dirty="0"/>
          </a:p>
          <a:p>
            <a:pPr lvl="1"/>
            <a:r>
              <a:rPr lang="en-US" sz="2200" dirty="0" err="1"/>
              <a:t>Khởi</a:t>
            </a:r>
            <a:r>
              <a:rPr lang="en-US" sz="2200" dirty="0"/>
              <a:t> </a:t>
            </a:r>
            <a:r>
              <a:rPr lang="en-US" sz="2200" dirty="0" err="1"/>
              <a:t>phát</a:t>
            </a:r>
            <a:r>
              <a:rPr lang="en-US" sz="2200" dirty="0"/>
              <a:t> </a:t>
            </a:r>
            <a:r>
              <a:rPr lang="en-US" sz="2200" dirty="0" err="1"/>
              <a:t>kéo</a:t>
            </a:r>
            <a:r>
              <a:rPr lang="en-US" sz="2200" dirty="0"/>
              <a:t> </a:t>
            </a:r>
            <a:r>
              <a:rPr lang="en-US" sz="2200" dirty="0" err="1"/>
              <a:t>dài</a:t>
            </a:r>
            <a:r>
              <a:rPr lang="en-US" sz="2200" dirty="0"/>
              <a:t> </a:t>
            </a:r>
            <a:r>
              <a:rPr lang="en-US" sz="2200" dirty="0" err="1"/>
              <a:t>hơn</a:t>
            </a:r>
            <a:endParaRPr lang="en-US" sz="2200" dirty="0"/>
          </a:p>
          <a:p>
            <a:pPr lvl="1"/>
            <a:r>
              <a:rPr lang="en-US" sz="2200" dirty="0" err="1"/>
              <a:t>Khởi</a:t>
            </a:r>
            <a:r>
              <a:rPr lang="en-US" sz="2200" dirty="0"/>
              <a:t> </a:t>
            </a:r>
            <a:r>
              <a:rPr lang="en-US" sz="2200" dirty="0" err="1"/>
              <a:t>phát</a:t>
            </a:r>
            <a:r>
              <a:rPr lang="en-US" sz="2200" dirty="0"/>
              <a:t> </a:t>
            </a:r>
            <a:r>
              <a:rPr lang="en-US" sz="2200" dirty="0" err="1"/>
              <a:t>hôn</a:t>
            </a:r>
            <a:r>
              <a:rPr lang="en-US" sz="2200" dirty="0"/>
              <a:t> </a:t>
            </a:r>
            <a:r>
              <a:rPr lang="en-US" sz="2200" dirty="0" err="1"/>
              <a:t>mê</a:t>
            </a:r>
            <a:r>
              <a:rPr lang="en-US" sz="2200" dirty="0"/>
              <a:t> </a:t>
            </a:r>
            <a:r>
              <a:rPr lang="en-US" sz="2200" dirty="0" err="1"/>
              <a:t>sau</a:t>
            </a:r>
            <a:r>
              <a:rPr lang="en-US" sz="2200" dirty="0"/>
              <a:t> </a:t>
            </a:r>
            <a:r>
              <a:rPr lang="en-US" sz="2200" dirty="0" err="1"/>
              <a:t>tình</a:t>
            </a:r>
            <a:r>
              <a:rPr lang="en-US" sz="2200" dirty="0"/>
              <a:t> </a:t>
            </a:r>
            <a:r>
              <a:rPr lang="en-US" sz="2200" dirty="0" err="1"/>
              <a:t>trạng</a:t>
            </a:r>
            <a:r>
              <a:rPr lang="en-US" sz="2200" dirty="0"/>
              <a:t> </a:t>
            </a:r>
            <a:r>
              <a:rPr lang="en-US" sz="2200" dirty="0" err="1"/>
              <a:t>lú</a:t>
            </a:r>
            <a:r>
              <a:rPr lang="en-US" sz="2200" dirty="0"/>
              <a:t> </a:t>
            </a:r>
            <a:r>
              <a:rPr lang="en-US" sz="2200" dirty="0" err="1"/>
              <a:t>lẫn</a:t>
            </a:r>
            <a:r>
              <a:rPr lang="en-US" sz="2200" dirty="0"/>
              <a:t> </a:t>
            </a:r>
            <a:r>
              <a:rPr lang="en-US" sz="2200" dirty="0" err="1"/>
              <a:t>cấp</a:t>
            </a:r>
            <a:endParaRPr lang="en-US" sz="2200" dirty="0"/>
          </a:p>
          <a:p>
            <a:r>
              <a:rPr lang="en-US" sz="2400" dirty="0"/>
              <a:t>- </a:t>
            </a:r>
            <a:r>
              <a:rPr lang="en-US" sz="2400" dirty="0" err="1"/>
              <a:t>Tiền</a:t>
            </a:r>
            <a:r>
              <a:rPr lang="en-US" sz="2400" dirty="0"/>
              <a:t> </a:t>
            </a:r>
            <a:r>
              <a:rPr lang="en-US" sz="2400" dirty="0" err="1"/>
              <a:t>sử</a:t>
            </a:r>
            <a:r>
              <a:rPr lang="en-US" sz="2400" dirty="0"/>
              <a:t> </a:t>
            </a:r>
            <a:r>
              <a:rPr lang="en-US" sz="2400" dirty="0" err="1"/>
              <a:t>các</a:t>
            </a:r>
            <a:r>
              <a:rPr lang="en-US" sz="2400" dirty="0"/>
              <a:t> </a:t>
            </a:r>
            <a:r>
              <a:rPr lang="en-US" sz="2400" dirty="0" err="1"/>
              <a:t>bệnh</a:t>
            </a:r>
            <a:r>
              <a:rPr lang="en-US" sz="2400" dirty="0"/>
              <a:t> </a:t>
            </a:r>
            <a:r>
              <a:rPr lang="en-US" sz="2400" dirty="0" err="1"/>
              <a:t>nội</a:t>
            </a:r>
            <a:r>
              <a:rPr lang="en-US" sz="2400" dirty="0"/>
              <a:t> </a:t>
            </a:r>
            <a:r>
              <a:rPr lang="en-US" sz="2400" dirty="0" err="1"/>
              <a:t>khoa</a:t>
            </a:r>
            <a:endParaRPr lang="en-US" sz="2400" dirty="0"/>
          </a:p>
          <a:p>
            <a:pPr lvl="1"/>
            <a:endParaRPr lang="en-US" sz="2200" dirty="0"/>
          </a:p>
          <a:p>
            <a:endParaRPr lang="en-US" sz="2400" dirty="0"/>
          </a:p>
          <a:p>
            <a:endParaRPr lang="en-US" sz="3200" dirty="0"/>
          </a:p>
        </p:txBody>
      </p:sp>
    </p:spTree>
    <p:extLst>
      <p:ext uri="{BB962C8B-B14F-4D97-AF65-F5344CB8AC3E}">
        <p14:creationId xmlns:p14="http://schemas.microsoft.com/office/powerpoint/2010/main" val="114653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0704-0AE2-4735-9F32-DA9C29E12025}"/>
              </a:ext>
            </a:extLst>
          </p:cNvPr>
          <p:cNvSpPr>
            <a:spLocks noGrp="1"/>
          </p:cNvSpPr>
          <p:nvPr>
            <p:ph type="title"/>
          </p:nvPr>
        </p:nvSpPr>
        <p:spPr>
          <a:xfrm>
            <a:off x="1097280" y="286604"/>
            <a:ext cx="10058400" cy="1363292"/>
          </a:xfrm>
        </p:spPr>
        <p:txBody>
          <a:bodyPr>
            <a:normAutofit/>
          </a:bodyPr>
          <a:lstStyle/>
          <a:p>
            <a:r>
              <a:rPr lang="en-US" err="1"/>
              <a:t>Hôn</a:t>
            </a:r>
            <a:r>
              <a:rPr lang="en-US"/>
              <a:t> </a:t>
            </a:r>
            <a:r>
              <a:rPr lang="en-US" smtClean="0"/>
              <a:t>mê</a:t>
            </a:r>
            <a:r>
              <a:rPr lang="en-US"/>
              <a:t> </a:t>
            </a:r>
            <a:r>
              <a:rPr lang="en-US" smtClean="0"/>
              <a:t>- thêm </a:t>
            </a:r>
            <a:r>
              <a:rPr lang="en-US" dirty="0" err="1"/>
              <a:t>thông</a:t>
            </a:r>
            <a:r>
              <a:rPr lang="en-US" dirty="0"/>
              <a:t> tin </a:t>
            </a:r>
            <a:r>
              <a:rPr lang="en-US" dirty="0" err="1"/>
              <a:t>bệnh</a:t>
            </a:r>
            <a:r>
              <a:rPr lang="en-US" dirty="0"/>
              <a:t> </a:t>
            </a:r>
            <a:r>
              <a:rPr lang="en-US" dirty="0" err="1"/>
              <a:t>sử</a:t>
            </a:r>
            <a:endParaRPr lang="en-US" dirty="0"/>
          </a:p>
        </p:txBody>
      </p:sp>
      <p:sp>
        <p:nvSpPr>
          <p:cNvPr id="3" name="Content Placeholder 2">
            <a:extLst>
              <a:ext uri="{FF2B5EF4-FFF2-40B4-BE49-F238E27FC236}">
                <a16:creationId xmlns="" xmlns:a16="http://schemas.microsoft.com/office/drawing/2014/main" id="{51FDEDF5-8B58-4C78-8C45-6DAAD616E801}"/>
              </a:ext>
            </a:extLst>
          </p:cNvPr>
          <p:cNvSpPr>
            <a:spLocks noGrp="1"/>
          </p:cNvSpPr>
          <p:nvPr>
            <p:ph idx="1"/>
          </p:nvPr>
        </p:nvSpPr>
        <p:spPr>
          <a:xfrm>
            <a:off x="495300" y="1845734"/>
            <a:ext cx="11328399" cy="4466166"/>
          </a:xfrm>
        </p:spPr>
        <p:txBody>
          <a:bodyPr>
            <a:normAutofit/>
          </a:bodyPr>
          <a:lstStyle/>
          <a:p>
            <a:r>
              <a:rPr lang="en-US" sz="2800" dirty="0" err="1">
                <a:solidFill>
                  <a:srgbClr val="0070C0"/>
                </a:solidFill>
              </a:rPr>
              <a:t>Bệnh</a:t>
            </a:r>
            <a:r>
              <a:rPr lang="en-US" sz="2800" dirty="0">
                <a:solidFill>
                  <a:srgbClr val="0070C0"/>
                </a:solidFill>
              </a:rPr>
              <a:t> </a:t>
            </a:r>
            <a:r>
              <a:rPr lang="en-US" sz="2800" dirty="0" err="1">
                <a:solidFill>
                  <a:srgbClr val="0070C0"/>
                </a:solidFill>
              </a:rPr>
              <a:t>nhân</a:t>
            </a:r>
            <a:r>
              <a:rPr lang="en-US" sz="2800" dirty="0">
                <a:solidFill>
                  <a:srgbClr val="0070C0"/>
                </a:solidFill>
              </a:rPr>
              <a:t> </a:t>
            </a:r>
            <a:r>
              <a:rPr lang="en-US" sz="2800" dirty="0" err="1">
                <a:solidFill>
                  <a:srgbClr val="0070C0"/>
                </a:solidFill>
              </a:rPr>
              <a:t>nam</a:t>
            </a:r>
            <a:r>
              <a:rPr lang="en-US" sz="2800" dirty="0">
                <a:solidFill>
                  <a:srgbClr val="0070C0"/>
                </a:solidFill>
              </a:rPr>
              <a:t> 65 </a:t>
            </a:r>
            <a:r>
              <a:rPr lang="en-US" sz="2800" dirty="0" err="1">
                <a:solidFill>
                  <a:srgbClr val="0070C0"/>
                </a:solidFill>
              </a:rPr>
              <a:t>tuổi</a:t>
            </a:r>
            <a:r>
              <a:rPr lang="en-US" sz="2800" dirty="0">
                <a:solidFill>
                  <a:srgbClr val="0070C0"/>
                </a:solidFill>
              </a:rPr>
              <a:t> </a:t>
            </a:r>
            <a:r>
              <a:rPr lang="en-US" sz="2800" dirty="0" err="1">
                <a:solidFill>
                  <a:srgbClr val="0070C0"/>
                </a:solidFill>
              </a:rPr>
              <a:t>được</a:t>
            </a:r>
            <a:r>
              <a:rPr lang="en-US" sz="2800" dirty="0">
                <a:solidFill>
                  <a:srgbClr val="0070C0"/>
                </a:solidFill>
              </a:rPr>
              <a:t> con </a:t>
            </a:r>
            <a:r>
              <a:rPr lang="en-US" sz="2800" dirty="0" err="1">
                <a:solidFill>
                  <a:srgbClr val="0070C0"/>
                </a:solidFill>
              </a:rPr>
              <a:t>gái</a:t>
            </a:r>
            <a:r>
              <a:rPr lang="en-US" sz="2800" dirty="0">
                <a:solidFill>
                  <a:srgbClr val="0070C0"/>
                </a:solidFill>
              </a:rPr>
              <a:t> </a:t>
            </a:r>
            <a:r>
              <a:rPr lang="en-US" sz="2800" dirty="0" err="1">
                <a:solidFill>
                  <a:srgbClr val="0070C0"/>
                </a:solidFill>
              </a:rPr>
              <a:t>đưa</a:t>
            </a:r>
            <a:r>
              <a:rPr lang="en-US" sz="2800" dirty="0">
                <a:solidFill>
                  <a:srgbClr val="0070C0"/>
                </a:solidFill>
              </a:rPr>
              <a:t> </a:t>
            </a:r>
            <a:r>
              <a:rPr lang="en-US" sz="2800" dirty="0" err="1">
                <a:solidFill>
                  <a:srgbClr val="0070C0"/>
                </a:solidFill>
              </a:rPr>
              <a:t>đến</a:t>
            </a:r>
            <a:r>
              <a:rPr lang="en-US" sz="2800" dirty="0">
                <a:solidFill>
                  <a:srgbClr val="0070C0"/>
                </a:solidFill>
              </a:rPr>
              <a:t> </a:t>
            </a:r>
            <a:r>
              <a:rPr lang="en-US" sz="2800" dirty="0" err="1">
                <a:solidFill>
                  <a:srgbClr val="0070C0"/>
                </a:solidFill>
              </a:rPr>
              <a:t>phòng</a:t>
            </a:r>
            <a:r>
              <a:rPr lang="en-US" sz="2800" dirty="0">
                <a:solidFill>
                  <a:srgbClr val="0070C0"/>
                </a:solidFill>
              </a:rPr>
              <a:t> </a:t>
            </a:r>
            <a:r>
              <a:rPr lang="en-US" sz="2800" dirty="0" err="1">
                <a:solidFill>
                  <a:srgbClr val="0070C0"/>
                </a:solidFill>
              </a:rPr>
              <a:t>cấp</a:t>
            </a:r>
            <a:r>
              <a:rPr lang="en-US" sz="2800" dirty="0">
                <a:solidFill>
                  <a:srgbClr val="0070C0"/>
                </a:solidFill>
              </a:rPr>
              <a:t> </a:t>
            </a:r>
            <a:r>
              <a:rPr lang="en-US" sz="2800" dirty="0" err="1">
                <a:solidFill>
                  <a:srgbClr val="0070C0"/>
                </a:solidFill>
              </a:rPr>
              <a:t>cứu</a:t>
            </a:r>
            <a:r>
              <a:rPr lang="en-US" sz="2800" dirty="0">
                <a:solidFill>
                  <a:srgbClr val="0070C0"/>
                </a:solidFill>
              </a:rPr>
              <a:t> </a:t>
            </a:r>
            <a:r>
              <a:rPr lang="en-US" sz="2800" dirty="0" err="1">
                <a:solidFill>
                  <a:srgbClr val="0070C0"/>
                </a:solidFill>
              </a:rPr>
              <a:t>bệnh</a:t>
            </a:r>
            <a:r>
              <a:rPr lang="en-US" sz="2800" dirty="0">
                <a:solidFill>
                  <a:srgbClr val="0070C0"/>
                </a:solidFill>
              </a:rPr>
              <a:t> </a:t>
            </a:r>
            <a:r>
              <a:rPr lang="en-US" sz="2800" dirty="0" err="1">
                <a:solidFill>
                  <a:srgbClr val="0070C0"/>
                </a:solidFill>
              </a:rPr>
              <a:t>viện</a:t>
            </a:r>
            <a:r>
              <a:rPr lang="en-US" sz="2800" dirty="0">
                <a:solidFill>
                  <a:srgbClr val="0070C0"/>
                </a:solidFill>
              </a:rPr>
              <a:t> </a:t>
            </a:r>
            <a:r>
              <a:rPr lang="en-US" sz="2800" dirty="0" err="1">
                <a:solidFill>
                  <a:srgbClr val="0070C0"/>
                </a:solidFill>
              </a:rPr>
              <a:t>trong</a:t>
            </a:r>
            <a:r>
              <a:rPr lang="en-US" sz="2800" dirty="0">
                <a:solidFill>
                  <a:srgbClr val="0070C0"/>
                </a:solidFill>
              </a:rPr>
              <a:t> </a:t>
            </a:r>
            <a:r>
              <a:rPr lang="en-US" sz="2800" dirty="0" err="1">
                <a:solidFill>
                  <a:srgbClr val="0070C0"/>
                </a:solidFill>
              </a:rPr>
              <a:t>tình</a:t>
            </a:r>
            <a:r>
              <a:rPr lang="en-US" sz="2800" dirty="0">
                <a:solidFill>
                  <a:srgbClr val="0070C0"/>
                </a:solidFill>
              </a:rPr>
              <a:t> </a:t>
            </a:r>
            <a:r>
              <a:rPr lang="en-US" sz="2800" dirty="0" err="1">
                <a:solidFill>
                  <a:srgbClr val="0070C0"/>
                </a:solidFill>
              </a:rPr>
              <a:t>trạng</a:t>
            </a:r>
            <a:r>
              <a:rPr lang="en-US" sz="2800" dirty="0">
                <a:solidFill>
                  <a:srgbClr val="0070C0"/>
                </a:solidFill>
              </a:rPr>
              <a:t> </a:t>
            </a:r>
            <a:r>
              <a:rPr lang="en-US" sz="2800" dirty="0" err="1">
                <a:solidFill>
                  <a:srgbClr val="0070C0"/>
                </a:solidFill>
              </a:rPr>
              <a:t>hôn</a:t>
            </a:r>
            <a:r>
              <a:rPr lang="en-US" sz="2800" dirty="0">
                <a:solidFill>
                  <a:srgbClr val="0070C0"/>
                </a:solidFill>
              </a:rPr>
              <a:t> </a:t>
            </a:r>
            <a:r>
              <a:rPr lang="en-US" sz="2800" dirty="0" err="1">
                <a:solidFill>
                  <a:srgbClr val="0070C0"/>
                </a:solidFill>
              </a:rPr>
              <a:t>mê</a:t>
            </a:r>
            <a:r>
              <a:rPr lang="en-US" sz="2800" dirty="0">
                <a:solidFill>
                  <a:srgbClr val="0070C0"/>
                </a:solidFill>
              </a:rPr>
              <a:t>. </a:t>
            </a:r>
          </a:p>
          <a:p>
            <a:r>
              <a:rPr lang="en-US" sz="2800" dirty="0">
                <a:solidFill>
                  <a:srgbClr val="0070C0"/>
                </a:solidFill>
              </a:rPr>
              <a:t>Con </a:t>
            </a:r>
            <a:r>
              <a:rPr lang="en-US" sz="2800" dirty="0" err="1">
                <a:solidFill>
                  <a:srgbClr val="0070C0"/>
                </a:solidFill>
              </a:rPr>
              <a:t>gái</a:t>
            </a:r>
            <a:r>
              <a:rPr lang="en-US" sz="2800" dirty="0">
                <a:solidFill>
                  <a:srgbClr val="0070C0"/>
                </a:solidFill>
              </a:rPr>
              <a:t> BN </a:t>
            </a:r>
            <a:r>
              <a:rPr lang="en-US" sz="2800" dirty="0" err="1">
                <a:solidFill>
                  <a:srgbClr val="0070C0"/>
                </a:solidFill>
              </a:rPr>
              <a:t>khai</a:t>
            </a:r>
            <a:r>
              <a:rPr lang="en-US" sz="2800" dirty="0">
                <a:solidFill>
                  <a:srgbClr val="0070C0"/>
                </a:solidFill>
              </a:rPr>
              <a:t> </a:t>
            </a:r>
            <a:r>
              <a:rPr lang="en-US" sz="2800" dirty="0" err="1">
                <a:solidFill>
                  <a:srgbClr val="0070C0"/>
                </a:solidFill>
              </a:rPr>
              <a:t>bệnh</a:t>
            </a:r>
            <a:r>
              <a:rPr lang="en-US" sz="2800" dirty="0">
                <a:solidFill>
                  <a:srgbClr val="0070C0"/>
                </a:solidFill>
              </a:rPr>
              <a:t>, </a:t>
            </a:r>
            <a:r>
              <a:rPr lang="en-US" sz="2800" dirty="0" err="1">
                <a:solidFill>
                  <a:srgbClr val="0070C0"/>
                </a:solidFill>
              </a:rPr>
              <a:t>trước</a:t>
            </a:r>
            <a:r>
              <a:rPr lang="en-US" sz="2800" dirty="0">
                <a:solidFill>
                  <a:srgbClr val="0070C0"/>
                </a:solidFill>
              </a:rPr>
              <a:t> </a:t>
            </a:r>
            <a:r>
              <a:rPr lang="en-US" sz="2800" dirty="0" err="1">
                <a:solidFill>
                  <a:srgbClr val="0070C0"/>
                </a:solidFill>
              </a:rPr>
              <a:t>nhập</a:t>
            </a:r>
            <a:r>
              <a:rPr lang="en-US" sz="2800" dirty="0">
                <a:solidFill>
                  <a:srgbClr val="0070C0"/>
                </a:solidFill>
              </a:rPr>
              <a:t> </a:t>
            </a:r>
            <a:r>
              <a:rPr lang="en-US" sz="2800" dirty="0" err="1">
                <a:solidFill>
                  <a:srgbClr val="0070C0"/>
                </a:solidFill>
              </a:rPr>
              <a:t>viện</a:t>
            </a:r>
            <a:r>
              <a:rPr lang="en-US" sz="2800" dirty="0">
                <a:solidFill>
                  <a:srgbClr val="0070C0"/>
                </a:solidFill>
              </a:rPr>
              <a:t> 1h, BN </a:t>
            </a:r>
            <a:r>
              <a:rPr lang="en-US" sz="2800" dirty="0" err="1">
                <a:solidFill>
                  <a:srgbClr val="0070C0"/>
                </a:solidFill>
              </a:rPr>
              <a:t>đang</a:t>
            </a:r>
            <a:r>
              <a:rPr lang="en-US" sz="2800" dirty="0">
                <a:solidFill>
                  <a:srgbClr val="0070C0"/>
                </a:solidFill>
              </a:rPr>
              <a:t> </a:t>
            </a:r>
            <a:r>
              <a:rPr lang="en-US" sz="2800" dirty="0" err="1">
                <a:solidFill>
                  <a:srgbClr val="0070C0"/>
                </a:solidFill>
              </a:rPr>
              <a:t>ăn</a:t>
            </a:r>
            <a:r>
              <a:rPr lang="en-US" sz="2800" dirty="0">
                <a:solidFill>
                  <a:srgbClr val="0070C0"/>
                </a:solidFill>
              </a:rPr>
              <a:t> </a:t>
            </a:r>
            <a:r>
              <a:rPr lang="en-US" sz="2800" dirty="0" err="1">
                <a:solidFill>
                  <a:srgbClr val="0070C0"/>
                </a:solidFill>
              </a:rPr>
              <a:t>cơm</a:t>
            </a:r>
            <a:r>
              <a:rPr lang="en-US" sz="2800" dirty="0">
                <a:solidFill>
                  <a:srgbClr val="0070C0"/>
                </a:solidFill>
              </a:rPr>
              <a:t> </a:t>
            </a:r>
            <a:r>
              <a:rPr lang="en-US" sz="2800" dirty="0" err="1">
                <a:solidFill>
                  <a:srgbClr val="0070C0"/>
                </a:solidFill>
              </a:rPr>
              <a:t>thì</a:t>
            </a:r>
            <a:r>
              <a:rPr lang="en-US" sz="2800" dirty="0">
                <a:solidFill>
                  <a:srgbClr val="0070C0"/>
                </a:solidFill>
              </a:rPr>
              <a:t> </a:t>
            </a:r>
            <a:r>
              <a:rPr lang="en-US" sz="2800" dirty="0" err="1">
                <a:solidFill>
                  <a:srgbClr val="0070C0"/>
                </a:solidFill>
              </a:rPr>
              <a:t>đột</a:t>
            </a:r>
            <a:r>
              <a:rPr lang="en-US" sz="2800" dirty="0">
                <a:solidFill>
                  <a:srgbClr val="0070C0"/>
                </a:solidFill>
              </a:rPr>
              <a:t> </a:t>
            </a:r>
            <a:r>
              <a:rPr lang="en-US" sz="2800" dirty="0" err="1">
                <a:solidFill>
                  <a:srgbClr val="0070C0"/>
                </a:solidFill>
              </a:rPr>
              <a:t>ngột</a:t>
            </a:r>
            <a:r>
              <a:rPr lang="en-US" sz="2800" dirty="0">
                <a:solidFill>
                  <a:srgbClr val="0070C0"/>
                </a:solidFill>
              </a:rPr>
              <a:t> than </a:t>
            </a:r>
            <a:r>
              <a:rPr lang="en-US" sz="2800" dirty="0" err="1">
                <a:solidFill>
                  <a:srgbClr val="0070C0"/>
                </a:solidFill>
              </a:rPr>
              <a:t>chóng</a:t>
            </a:r>
            <a:r>
              <a:rPr lang="en-US" sz="2800" dirty="0">
                <a:solidFill>
                  <a:srgbClr val="0070C0"/>
                </a:solidFill>
              </a:rPr>
              <a:t> </a:t>
            </a:r>
            <a:r>
              <a:rPr lang="en-US" sz="2800" dirty="0" err="1">
                <a:solidFill>
                  <a:srgbClr val="0070C0"/>
                </a:solidFill>
              </a:rPr>
              <a:t>mặt</a:t>
            </a:r>
            <a:r>
              <a:rPr lang="en-US" sz="2800" dirty="0">
                <a:solidFill>
                  <a:srgbClr val="0070C0"/>
                </a:solidFill>
              </a:rPr>
              <a:t>, </a:t>
            </a:r>
            <a:r>
              <a:rPr lang="en-US" sz="2800" dirty="0" err="1">
                <a:solidFill>
                  <a:srgbClr val="0070C0"/>
                </a:solidFill>
              </a:rPr>
              <a:t>có</a:t>
            </a:r>
            <a:r>
              <a:rPr lang="en-US" sz="2800" dirty="0">
                <a:solidFill>
                  <a:srgbClr val="0070C0"/>
                </a:solidFill>
              </a:rPr>
              <a:t> </a:t>
            </a:r>
            <a:r>
              <a:rPr lang="en-US" sz="2800" dirty="0" err="1">
                <a:solidFill>
                  <a:srgbClr val="0070C0"/>
                </a:solidFill>
              </a:rPr>
              <a:t>ói</a:t>
            </a:r>
            <a:r>
              <a:rPr lang="en-US" sz="2800" dirty="0">
                <a:solidFill>
                  <a:srgbClr val="0070C0"/>
                </a:solidFill>
              </a:rPr>
              <a:t> 1 </a:t>
            </a:r>
            <a:r>
              <a:rPr lang="en-US" sz="2800" dirty="0" err="1">
                <a:solidFill>
                  <a:srgbClr val="0070C0"/>
                </a:solidFill>
              </a:rPr>
              <a:t>lần</a:t>
            </a:r>
            <a:r>
              <a:rPr lang="en-US" sz="2800" dirty="0">
                <a:solidFill>
                  <a:srgbClr val="0070C0"/>
                </a:solidFill>
              </a:rPr>
              <a:t>, </a:t>
            </a:r>
            <a:r>
              <a:rPr lang="en-US" sz="2800" dirty="0" err="1">
                <a:solidFill>
                  <a:srgbClr val="0070C0"/>
                </a:solidFill>
              </a:rPr>
              <a:t>sau</a:t>
            </a:r>
            <a:r>
              <a:rPr lang="en-US" sz="2800" dirty="0">
                <a:solidFill>
                  <a:srgbClr val="0070C0"/>
                </a:solidFill>
              </a:rPr>
              <a:t> </a:t>
            </a:r>
            <a:r>
              <a:rPr lang="en-US" sz="2800" dirty="0" err="1">
                <a:solidFill>
                  <a:srgbClr val="0070C0"/>
                </a:solidFill>
              </a:rPr>
              <a:t>đó</a:t>
            </a:r>
            <a:r>
              <a:rPr lang="en-US" sz="2800" dirty="0">
                <a:solidFill>
                  <a:srgbClr val="0070C0"/>
                </a:solidFill>
              </a:rPr>
              <a:t> 20 </a:t>
            </a:r>
            <a:r>
              <a:rPr lang="en-US" sz="2800" dirty="0" err="1">
                <a:solidFill>
                  <a:srgbClr val="0070C0"/>
                </a:solidFill>
              </a:rPr>
              <a:t>phút</a:t>
            </a:r>
            <a:r>
              <a:rPr lang="en-US" sz="2800" dirty="0">
                <a:solidFill>
                  <a:srgbClr val="0070C0"/>
                </a:solidFill>
              </a:rPr>
              <a:t> </a:t>
            </a:r>
            <a:r>
              <a:rPr lang="en-US" sz="2800" dirty="0" err="1">
                <a:solidFill>
                  <a:srgbClr val="0070C0"/>
                </a:solidFill>
              </a:rPr>
              <a:t>quỵ</a:t>
            </a:r>
            <a:r>
              <a:rPr lang="en-US" sz="2800" dirty="0">
                <a:solidFill>
                  <a:srgbClr val="0070C0"/>
                </a:solidFill>
              </a:rPr>
              <a:t> </a:t>
            </a:r>
            <a:r>
              <a:rPr lang="en-US" sz="2800" dirty="0" err="1">
                <a:solidFill>
                  <a:srgbClr val="0070C0"/>
                </a:solidFill>
              </a:rPr>
              <a:t>xuống</a:t>
            </a:r>
            <a:r>
              <a:rPr lang="en-US" sz="2800" dirty="0">
                <a:solidFill>
                  <a:srgbClr val="0070C0"/>
                </a:solidFill>
              </a:rPr>
              <a:t> </a:t>
            </a:r>
            <a:r>
              <a:rPr lang="en-US" sz="2800" dirty="0" err="1">
                <a:solidFill>
                  <a:srgbClr val="0070C0"/>
                </a:solidFill>
              </a:rPr>
              <a:t>hôn</a:t>
            </a:r>
            <a:r>
              <a:rPr lang="en-US" sz="2800" dirty="0">
                <a:solidFill>
                  <a:srgbClr val="0070C0"/>
                </a:solidFill>
              </a:rPr>
              <a:t> </a:t>
            </a:r>
            <a:r>
              <a:rPr lang="en-US" sz="2800" dirty="0" err="1">
                <a:solidFill>
                  <a:srgbClr val="0070C0"/>
                </a:solidFill>
              </a:rPr>
              <a:t>mê</a:t>
            </a:r>
            <a:r>
              <a:rPr lang="en-US" sz="2800" dirty="0">
                <a:solidFill>
                  <a:srgbClr val="0070C0"/>
                </a:solidFill>
              </a:rPr>
              <a:t> -&gt;NV</a:t>
            </a:r>
          </a:p>
          <a:p>
            <a:r>
              <a:rPr lang="en-US" sz="2800" dirty="0" err="1">
                <a:solidFill>
                  <a:srgbClr val="0070C0"/>
                </a:solidFill>
              </a:rPr>
              <a:t>Tiền</a:t>
            </a:r>
            <a:r>
              <a:rPr lang="en-US" sz="2800" dirty="0">
                <a:solidFill>
                  <a:srgbClr val="0070C0"/>
                </a:solidFill>
              </a:rPr>
              <a:t> </a:t>
            </a:r>
            <a:r>
              <a:rPr lang="en-US" sz="2800" dirty="0" err="1">
                <a:solidFill>
                  <a:srgbClr val="0070C0"/>
                </a:solidFill>
              </a:rPr>
              <a:t>căn</a:t>
            </a:r>
            <a:r>
              <a:rPr lang="en-US" sz="2800" dirty="0">
                <a:solidFill>
                  <a:srgbClr val="0070C0"/>
                </a:solidFill>
              </a:rPr>
              <a:t>: </a:t>
            </a:r>
            <a:r>
              <a:rPr lang="en-US" sz="2800" dirty="0" err="1">
                <a:solidFill>
                  <a:srgbClr val="0070C0"/>
                </a:solidFill>
              </a:rPr>
              <a:t>tăng</a:t>
            </a:r>
            <a:r>
              <a:rPr lang="en-US" sz="2800" dirty="0">
                <a:solidFill>
                  <a:srgbClr val="0070C0"/>
                </a:solidFill>
              </a:rPr>
              <a:t> </a:t>
            </a:r>
            <a:r>
              <a:rPr lang="en-US" sz="2800" dirty="0" err="1">
                <a:solidFill>
                  <a:srgbClr val="0070C0"/>
                </a:solidFill>
              </a:rPr>
              <a:t>huyết</a:t>
            </a:r>
            <a:r>
              <a:rPr lang="en-US" sz="2800" dirty="0">
                <a:solidFill>
                  <a:srgbClr val="0070C0"/>
                </a:solidFill>
              </a:rPr>
              <a:t> </a:t>
            </a:r>
            <a:r>
              <a:rPr lang="en-US" sz="2800" dirty="0" err="1">
                <a:solidFill>
                  <a:srgbClr val="0070C0"/>
                </a:solidFill>
              </a:rPr>
              <a:t>áp</a:t>
            </a:r>
            <a:r>
              <a:rPr lang="en-US" sz="2800" dirty="0">
                <a:solidFill>
                  <a:srgbClr val="0070C0"/>
                </a:solidFill>
              </a:rPr>
              <a:t> 5 </a:t>
            </a:r>
            <a:r>
              <a:rPr lang="en-US" sz="2800" dirty="0" err="1">
                <a:solidFill>
                  <a:srgbClr val="0070C0"/>
                </a:solidFill>
              </a:rPr>
              <a:t>năm</a:t>
            </a:r>
            <a:r>
              <a:rPr lang="en-US" sz="2800" dirty="0">
                <a:solidFill>
                  <a:srgbClr val="0070C0"/>
                </a:solidFill>
              </a:rPr>
              <a:t>, </a:t>
            </a:r>
            <a:r>
              <a:rPr lang="en-US" sz="2800" dirty="0" err="1">
                <a:solidFill>
                  <a:srgbClr val="0070C0"/>
                </a:solidFill>
              </a:rPr>
              <a:t>đang</a:t>
            </a:r>
            <a:r>
              <a:rPr lang="en-US" sz="2800" dirty="0">
                <a:solidFill>
                  <a:srgbClr val="0070C0"/>
                </a:solidFill>
              </a:rPr>
              <a:t> </a:t>
            </a:r>
            <a:r>
              <a:rPr lang="en-US" sz="2800" dirty="0" err="1">
                <a:solidFill>
                  <a:srgbClr val="0070C0"/>
                </a:solidFill>
              </a:rPr>
              <a:t>có</a:t>
            </a:r>
            <a:r>
              <a:rPr lang="en-US" sz="2800" dirty="0">
                <a:solidFill>
                  <a:srgbClr val="0070C0"/>
                </a:solidFill>
              </a:rPr>
              <a:t> </a:t>
            </a:r>
            <a:r>
              <a:rPr lang="en-US" sz="2800" dirty="0" err="1">
                <a:solidFill>
                  <a:srgbClr val="0070C0"/>
                </a:solidFill>
              </a:rPr>
              <a:t>toa</a:t>
            </a:r>
            <a:r>
              <a:rPr lang="en-US" sz="2800" dirty="0">
                <a:solidFill>
                  <a:srgbClr val="0070C0"/>
                </a:solidFill>
              </a:rPr>
              <a:t> </a:t>
            </a:r>
            <a:r>
              <a:rPr lang="en-US" sz="2800" dirty="0" err="1">
                <a:solidFill>
                  <a:srgbClr val="0070C0"/>
                </a:solidFill>
              </a:rPr>
              <a:t>amlodipine</a:t>
            </a:r>
            <a:r>
              <a:rPr lang="en-US" sz="2800" dirty="0">
                <a:solidFill>
                  <a:srgbClr val="0070C0"/>
                </a:solidFill>
              </a:rPr>
              <a:t> 5mg 1v </a:t>
            </a:r>
            <a:r>
              <a:rPr lang="en-US" sz="2800" dirty="0" err="1">
                <a:solidFill>
                  <a:srgbClr val="0070C0"/>
                </a:solidFill>
              </a:rPr>
              <a:t>uống</a:t>
            </a:r>
            <a:r>
              <a:rPr lang="en-US" sz="2800" dirty="0">
                <a:solidFill>
                  <a:srgbClr val="0070C0"/>
                </a:solidFill>
              </a:rPr>
              <a:t> </a:t>
            </a:r>
            <a:r>
              <a:rPr lang="en-US" sz="2800" dirty="0" err="1">
                <a:solidFill>
                  <a:srgbClr val="0070C0"/>
                </a:solidFill>
              </a:rPr>
              <a:t>sáng</a:t>
            </a:r>
            <a:r>
              <a:rPr lang="en-US" sz="2800" dirty="0">
                <a:solidFill>
                  <a:srgbClr val="0070C0"/>
                </a:solidFill>
              </a:rPr>
              <a:t>, </a:t>
            </a:r>
            <a:r>
              <a:rPr lang="en-US" sz="2800" dirty="0" err="1">
                <a:solidFill>
                  <a:srgbClr val="0070C0"/>
                </a:solidFill>
              </a:rPr>
              <a:t>nhưng</a:t>
            </a:r>
            <a:r>
              <a:rPr lang="en-US" sz="2800" dirty="0">
                <a:solidFill>
                  <a:srgbClr val="0070C0"/>
                </a:solidFill>
              </a:rPr>
              <a:t> </a:t>
            </a:r>
            <a:r>
              <a:rPr lang="en-US" sz="2800" dirty="0" err="1">
                <a:solidFill>
                  <a:srgbClr val="0070C0"/>
                </a:solidFill>
              </a:rPr>
              <a:t>bệnh</a:t>
            </a:r>
            <a:r>
              <a:rPr lang="en-US" sz="2800" dirty="0">
                <a:solidFill>
                  <a:srgbClr val="0070C0"/>
                </a:solidFill>
              </a:rPr>
              <a:t> </a:t>
            </a:r>
            <a:r>
              <a:rPr lang="en-US" sz="2800" dirty="0" err="1">
                <a:solidFill>
                  <a:srgbClr val="0070C0"/>
                </a:solidFill>
              </a:rPr>
              <a:t>nhân</a:t>
            </a:r>
            <a:r>
              <a:rPr lang="en-US" sz="2800" dirty="0">
                <a:solidFill>
                  <a:srgbClr val="0070C0"/>
                </a:solidFill>
              </a:rPr>
              <a:t> </a:t>
            </a:r>
            <a:r>
              <a:rPr lang="en-US" sz="2800" dirty="0" err="1">
                <a:solidFill>
                  <a:srgbClr val="0070C0"/>
                </a:solidFill>
              </a:rPr>
              <a:t>uống</a:t>
            </a:r>
            <a:r>
              <a:rPr lang="en-US" sz="2800" dirty="0">
                <a:solidFill>
                  <a:srgbClr val="0070C0"/>
                </a:solidFill>
              </a:rPr>
              <a:t> </a:t>
            </a:r>
            <a:r>
              <a:rPr lang="en-US" sz="2800" dirty="0" err="1">
                <a:solidFill>
                  <a:srgbClr val="0070C0"/>
                </a:solidFill>
              </a:rPr>
              <a:t>không</a:t>
            </a:r>
            <a:r>
              <a:rPr lang="en-US" sz="2800" dirty="0">
                <a:solidFill>
                  <a:srgbClr val="0070C0"/>
                </a:solidFill>
              </a:rPr>
              <a:t> </a:t>
            </a:r>
            <a:r>
              <a:rPr lang="en-US" sz="2800" dirty="0" err="1">
                <a:solidFill>
                  <a:srgbClr val="0070C0"/>
                </a:solidFill>
              </a:rPr>
              <a:t>đều</a:t>
            </a:r>
            <a:r>
              <a:rPr lang="en-US" sz="2800" dirty="0">
                <a:solidFill>
                  <a:srgbClr val="0070C0"/>
                </a:solidFill>
              </a:rPr>
              <a:t>, </a:t>
            </a:r>
            <a:r>
              <a:rPr lang="en-US" sz="2800" dirty="0" err="1">
                <a:solidFill>
                  <a:srgbClr val="0070C0"/>
                </a:solidFill>
              </a:rPr>
              <a:t>khi</a:t>
            </a:r>
            <a:r>
              <a:rPr lang="en-US" sz="2800" dirty="0">
                <a:solidFill>
                  <a:srgbClr val="0070C0"/>
                </a:solidFill>
              </a:rPr>
              <a:t> </a:t>
            </a:r>
            <a:r>
              <a:rPr lang="en-US" sz="2800" dirty="0" err="1">
                <a:solidFill>
                  <a:srgbClr val="0070C0"/>
                </a:solidFill>
              </a:rPr>
              <a:t>nào</a:t>
            </a:r>
            <a:r>
              <a:rPr lang="en-US" sz="2800" dirty="0">
                <a:solidFill>
                  <a:srgbClr val="0070C0"/>
                </a:solidFill>
              </a:rPr>
              <a:t> </a:t>
            </a:r>
            <a:r>
              <a:rPr lang="en-US" sz="2800" dirty="0" err="1">
                <a:solidFill>
                  <a:srgbClr val="0070C0"/>
                </a:solidFill>
              </a:rPr>
              <a:t>thấy</a:t>
            </a:r>
            <a:r>
              <a:rPr lang="en-US" sz="2800" dirty="0">
                <a:solidFill>
                  <a:srgbClr val="0070C0"/>
                </a:solidFill>
              </a:rPr>
              <a:t> </a:t>
            </a:r>
            <a:r>
              <a:rPr lang="en-US" sz="2800" dirty="0" err="1">
                <a:solidFill>
                  <a:srgbClr val="0070C0"/>
                </a:solidFill>
              </a:rPr>
              <a:t>chóng</a:t>
            </a:r>
            <a:r>
              <a:rPr lang="en-US" sz="2800" dirty="0">
                <a:solidFill>
                  <a:srgbClr val="0070C0"/>
                </a:solidFill>
              </a:rPr>
              <a:t> </a:t>
            </a:r>
            <a:r>
              <a:rPr lang="en-US" sz="2800" dirty="0" err="1">
                <a:solidFill>
                  <a:srgbClr val="0070C0"/>
                </a:solidFill>
              </a:rPr>
              <a:t>mặt</a:t>
            </a:r>
            <a:r>
              <a:rPr lang="en-US" sz="2800" dirty="0">
                <a:solidFill>
                  <a:srgbClr val="0070C0"/>
                </a:solidFill>
              </a:rPr>
              <a:t> </a:t>
            </a:r>
            <a:r>
              <a:rPr lang="en-US" sz="2800" dirty="0" err="1">
                <a:solidFill>
                  <a:srgbClr val="0070C0"/>
                </a:solidFill>
              </a:rPr>
              <a:t>mới</a:t>
            </a:r>
            <a:r>
              <a:rPr lang="en-US" sz="2800" dirty="0">
                <a:solidFill>
                  <a:srgbClr val="0070C0"/>
                </a:solidFill>
              </a:rPr>
              <a:t> </a:t>
            </a:r>
            <a:r>
              <a:rPr lang="en-US" sz="2800" dirty="0" err="1">
                <a:solidFill>
                  <a:srgbClr val="0070C0"/>
                </a:solidFill>
              </a:rPr>
              <a:t>uống</a:t>
            </a:r>
            <a:r>
              <a:rPr lang="en-US" sz="2800" dirty="0">
                <a:solidFill>
                  <a:srgbClr val="0070C0"/>
                </a:solidFill>
              </a:rPr>
              <a:t>.</a:t>
            </a:r>
          </a:p>
        </p:txBody>
      </p:sp>
    </p:spTree>
    <p:extLst>
      <p:ext uri="{BB962C8B-B14F-4D97-AF65-F5344CB8AC3E}">
        <p14:creationId xmlns:p14="http://schemas.microsoft.com/office/powerpoint/2010/main" val="273563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00704-0AE2-4735-9F32-DA9C29E12025}"/>
              </a:ext>
            </a:extLst>
          </p:cNvPr>
          <p:cNvSpPr>
            <a:spLocks noGrp="1"/>
          </p:cNvSpPr>
          <p:nvPr>
            <p:ph type="title"/>
          </p:nvPr>
        </p:nvSpPr>
        <p:spPr>
          <a:xfrm>
            <a:off x="1097280" y="286604"/>
            <a:ext cx="10058400" cy="776884"/>
          </a:xfrm>
        </p:spPr>
        <p:txBody>
          <a:bodyPr>
            <a:normAutofit/>
          </a:bodyPr>
          <a:lstStyle/>
          <a:p>
            <a:r>
              <a:rPr lang="en-US" dirty="0" err="1"/>
              <a:t>Hôn</a:t>
            </a:r>
            <a:r>
              <a:rPr lang="en-US" dirty="0"/>
              <a:t> </a:t>
            </a:r>
            <a:r>
              <a:rPr lang="en-US" dirty="0" err="1"/>
              <a:t>mê</a:t>
            </a:r>
            <a:r>
              <a:rPr lang="en-US" dirty="0"/>
              <a:t>, </a:t>
            </a:r>
            <a:r>
              <a:rPr lang="en-US" dirty="0" err="1"/>
              <a:t>khởi</a:t>
            </a:r>
            <a:r>
              <a:rPr lang="en-US" dirty="0"/>
              <a:t> </a:t>
            </a:r>
            <a:r>
              <a:rPr lang="en-US" dirty="0" err="1"/>
              <a:t>phát</a:t>
            </a:r>
            <a:r>
              <a:rPr lang="en-US" dirty="0"/>
              <a:t> </a:t>
            </a:r>
            <a:r>
              <a:rPr lang="en-US" dirty="0" err="1"/>
              <a:t>đột</a:t>
            </a:r>
            <a:r>
              <a:rPr lang="en-US" dirty="0"/>
              <a:t> </a:t>
            </a:r>
            <a:r>
              <a:rPr lang="en-US" dirty="0" err="1"/>
              <a:t>ngột</a:t>
            </a:r>
            <a:endParaRPr lang="en-US" dirty="0"/>
          </a:p>
        </p:txBody>
      </p:sp>
      <p:sp>
        <p:nvSpPr>
          <p:cNvPr id="3" name="Content Placeholder 2">
            <a:extLst>
              <a:ext uri="{FF2B5EF4-FFF2-40B4-BE49-F238E27FC236}">
                <a16:creationId xmlns="" xmlns:a16="http://schemas.microsoft.com/office/drawing/2014/main" id="{51FDEDF5-8B58-4C78-8C45-6DAAD616E801}"/>
              </a:ext>
            </a:extLst>
          </p:cNvPr>
          <p:cNvSpPr>
            <a:spLocks noGrp="1"/>
          </p:cNvSpPr>
          <p:nvPr>
            <p:ph idx="1"/>
          </p:nvPr>
        </p:nvSpPr>
        <p:spPr/>
        <p:txBody>
          <a:bodyPr>
            <a:normAutofit/>
          </a:bodyPr>
          <a:lstStyle/>
          <a:p>
            <a:pPr>
              <a:buNone/>
            </a:pPr>
            <a:r>
              <a:rPr lang="en-US" sz="2800" dirty="0" err="1"/>
              <a:t>Với</a:t>
            </a:r>
            <a:r>
              <a:rPr lang="en-US" sz="2800" dirty="0"/>
              <a:t> </a:t>
            </a:r>
            <a:r>
              <a:rPr lang="en-US" sz="2800" dirty="0" err="1"/>
              <a:t>những</a:t>
            </a:r>
            <a:r>
              <a:rPr lang="en-US" sz="2800" dirty="0"/>
              <a:t> </a:t>
            </a:r>
            <a:r>
              <a:rPr lang="en-US" sz="2800" dirty="0" err="1"/>
              <a:t>đặc</a:t>
            </a:r>
            <a:r>
              <a:rPr lang="en-US" sz="2800" dirty="0"/>
              <a:t> </a:t>
            </a:r>
            <a:r>
              <a:rPr lang="en-US" sz="2800" dirty="0" err="1"/>
              <a:t>điểm</a:t>
            </a:r>
            <a:r>
              <a:rPr lang="en-US" sz="2800" dirty="0"/>
              <a:t> </a:t>
            </a:r>
            <a:r>
              <a:rPr lang="en-US" sz="2800" dirty="0" err="1"/>
              <a:t>bệnh</a:t>
            </a:r>
            <a:r>
              <a:rPr lang="en-US" sz="2800" dirty="0"/>
              <a:t> </a:t>
            </a:r>
            <a:r>
              <a:rPr lang="en-US" sz="2800" dirty="0" err="1"/>
              <a:t>sử</a:t>
            </a:r>
            <a:r>
              <a:rPr lang="en-US" sz="2800" dirty="0"/>
              <a:t> </a:t>
            </a:r>
            <a:r>
              <a:rPr lang="en-US" sz="2800" dirty="0" err="1"/>
              <a:t>của</a:t>
            </a:r>
            <a:r>
              <a:rPr lang="en-US" sz="2800" dirty="0"/>
              <a:t> BN, </a:t>
            </a:r>
            <a:r>
              <a:rPr lang="en-US" sz="2800" dirty="0" err="1"/>
              <a:t>những</a:t>
            </a:r>
            <a:r>
              <a:rPr lang="en-US" sz="2800" dirty="0"/>
              <a:t> </a:t>
            </a:r>
            <a:r>
              <a:rPr lang="en-US" sz="2800" dirty="0" err="1"/>
              <a:t>thăm</a:t>
            </a:r>
            <a:r>
              <a:rPr lang="en-US" sz="2800" dirty="0"/>
              <a:t> </a:t>
            </a:r>
            <a:r>
              <a:rPr lang="en-US" sz="2800" dirty="0" err="1"/>
              <a:t>khám</a:t>
            </a:r>
            <a:r>
              <a:rPr lang="en-US" sz="2800" dirty="0"/>
              <a:t> </a:t>
            </a:r>
            <a:r>
              <a:rPr lang="en-US" sz="2800" dirty="0" err="1"/>
              <a:t>quan</a:t>
            </a:r>
            <a:r>
              <a:rPr lang="en-US" sz="2800" dirty="0"/>
              <a:t> </a:t>
            </a:r>
            <a:r>
              <a:rPr lang="en-US" sz="2800" dirty="0" err="1"/>
              <a:t>trọng</a:t>
            </a:r>
            <a:r>
              <a:rPr lang="en-US" sz="2800" dirty="0"/>
              <a:t> </a:t>
            </a:r>
            <a:r>
              <a:rPr lang="en-US" sz="2800" dirty="0" err="1"/>
              <a:t>cần</a:t>
            </a:r>
            <a:r>
              <a:rPr lang="en-US" sz="2800" dirty="0"/>
              <a:t> </a:t>
            </a:r>
            <a:r>
              <a:rPr lang="en-US" sz="2800" dirty="0" err="1"/>
              <a:t>thực</a:t>
            </a:r>
            <a:r>
              <a:rPr lang="en-US" sz="2800" dirty="0"/>
              <a:t> </a:t>
            </a:r>
            <a:r>
              <a:rPr lang="en-US" sz="2800" dirty="0" err="1"/>
              <a:t>hiện</a:t>
            </a:r>
            <a:r>
              <a:rPr lang="en-US" sz="2800" dirty="0"/>
              <a:t> </a:t>
            </a:r>
            <a:r>
              <a:rPr lang="en-US" sz="2800" dirty="0" err="1"/>
              <a:t>để</a:t>
            </a:r>
            <a:r>
              <a:rPr lang="en-US" sz="2800" dirty="0"/>
              <a:t> </a:t>
            </a:r>
            <a:r>
              <a:rPr lang="en-US" sz="2800" dirty="0" err="1"/>
              <a:t>chẩn</a:t>
            </a:r>
            <a:r>
              <a:rPr lang="en-US" sz="2800" dirty="0"/>
              <a:t> </a:t>
            </a:r>
            <a:r>
              <a:rPr lang="en-US" sz="2800" dirty="0" err="1"/>
              <a:t>đoán</a:t>
            </a:r>
            <a:r>
              <a:rPr lang="en-US" sz="2800" dirty="0"/>
              <a:t> </a:t>
            </a:r>
            <a:r>
              <a:rPr lang="en-US" sz="2800" dirty="0" err="1"/>
              <a:t>chính</a:t>
            </a:r>
            <a:r>
              <a:rPr lang="en-US" sz="2800" dirty="0"/>
              <a:t> </a:t>
            </a:r>
            <a:r>
              <a:rPr lang="en-US" sz="2800" dirty="0" err="1"/>
              <a:t>xác</a:t>
            </a:r>
            <a:r>
              <a:rPr lang="en-US" sz="2800" dirty="0"/>
              <a:t> </a:t>
            </a:r>
            <a:r>
              <a:rPr lang="en-US" sz="2800" dirty="0" err="1"/>
              <a:t>vị</a:t>
            </a:r>
            <a:r>
              <a:rPr lang="en-US" sz="2800" dirty="0"/>
              <a:t> </a:t>
            </a:r>
            <a:r>
              <a:rPr lang="en-US" sz="2800" dirty="0" err="1"/>
              <a:t>trí</a:t>
            </a:r>
            <a:r>
              <a:rPr lang="en-US" sz="2800" dirty="0"/>
              <a:t> </a:t>
            </a:r>
            <a:r>
              <a:rPr lang="en-US" sz="2800" dirty="0" err="1"/>
              <a:t>tổn</a:t>
            </a:r>
            <a:r>
              <a:rPr lang="en-US" sz="2800" dirty="0"/>
              <a:t> </a:t>
            </a:r>
            <a:r>
              <a:rPr lang="en-US" sz="2800" dirty="0" err="1"/>
              <a:t>thương</a:t>
            </a:r>
            <a:r>
              <a:rPr lang="en-US" sz="2800" dirty="0"/>
              <a:t>:</a:t>
            </a:r>
            <a:endParaRPr lang="en-US" sz="3200" dirty="0"/>
          </a:p>
        </p:txBody>
      </p:sp>
      <p:sp>
        <p:nvSpPr>
          <p:cNvPr id="4" name="Rectangle 3"/>
          <p:cNvSpPr/>
          <p:nvPr/>
        </p:nvSpPr>
        <p:spPr>
          <a:xfrm>
            <a:off x="3048000" y="2690336"/>
            <a:ext cx="6096000" cy="2246769"/>
          </a:xfrm>
          <a:prstGeom prst="rect">
            <a:avLst/>
          </a:prstGeom>
        </p:spPr>
        <p:txBody>
          <a:bodyPr>
            <a:spAutoFit/>
          </a:bodyPr>
          <a:lstStyle/>
          <a:p>
            <a:pPr>
              <a:buFontTx/>
              <a:buChar char="-"/>
            </a:pPr>
            <a:r>
              <a:rPr lang="en-US" sz="2800" dirty="0"/>
              <a:t> </a:t>
            </a:r>
            <a:r>
              <a:rPr lang="en-US" sz="2800" dirty="0" err="1"/>
              <a:t>Khám</a:t>
            </a:r>
            <a:r>
              <a:rPr lang="en-US" sz="2800" dirty="0"/>
              <a:t> TQ: </a:t>
            </a:r>
            <a:r>
              <a:rPr lang="en-US" sz="2800" dirty="0" err="1"/>
              <a:t>Huyết</a:t>
            </a:r>
            <a:r>
              <a:rPr lang="en-US" sz="2800" dirty="0"/>
              <a:t> </a:t>
            </a:r>
            <a:r>
              <a:rPr lang="en-US" sz="2800" dirty="0" err="1"/>
              <a:t>áp</a:t>
            </a:r>
            <a:r>
              <a:rPr lang="en-US" sz="2800" dirty="0"/>
              <a:t>, </a:t>
            </a:r>
            <a:r>
              <a:rPr lang="en-US" sz="2800" dirty="0" err="1"/>
              <a:t>quan</a:t>
            </a:r>
            <a:r>
              <a:rPr lang="en-US" sz="2800" dirty="0"/>
              <a:t> </a:t>
            </a:r>
            <a:r>
              <a:rPr lang="en-US" sz="2800" dirty="0" err="1"/>
              <a:t>sát</a:t>
            </a:r>
            <a:r>
              <a:rPr lang="en-US" sz="2800" dirty="0"/>
              <a:t> </a:t>
            </a:r>
            <a:r>
              <a:rPr lang="en-US" sz="2800" dirty="0" err="1"/>
              <a:t>nhịp</a:t>
            </a:r>
            <a:r>
              <a:rPr lang="en-US" sz="2800" dirty="0"/>
              <a:t> </a:t>
            </a:r>
            <a:r>
              <a:rPr lang="en-US" sz="2800" dirty="0" err="1"/>
              <a:t>thở</a:t>
            </a:r>
            <a:endParaRPr lang="en-US" sz="2800" dirty="0"/>
          </a:p>
          <a:p>
            <a:pPr>
              <a:buFontTx/>
              <a:buChar char="-"/>
            </a:pPr>
            <a:r>
              <a:rPr lang="en-US" sz="2800" dirty="0"/>
              <a:t> </a:t>
            </a:r>
            <a:r>
              <a:rPr lang="en-US" sz="2800" dirty="0" err="1"/>
              <a:t>Phản</a:t>
            </a:r>
            <a:r>
              <a:rPr lang="en-US" sz="2800" dirty="0"/>
              <a:t> </a:t>
            </a:r>
            <a:r>
              <a:rPr lang="en-US" sz="2800" dirty="0" err="1"/>
              <a:t>xạ</a:t>
            </a:r>
            <a:r>
              <a:rPr lang="en-US" sz="2800" dirty="0"/>
              <a:t> </a:t>
            </a:r>
            <a:r>
              <a:rPr lang="en-US" sz="2800" dirty="0" err="1"/>
              <a:t>đồng</a:t>
            </a:r>
            <a:r>
              <a:rPr lang="en-US" sz="2800" dirty="0"/>
              <a:t> </a:t>
            </a:r>
            <a:r>
              <a:rPr lang="en-US" sz="2800" dirty="0" err="1"/>
              <a:t>tử</a:t>
            </a:r>
            <a:endParaRPr lang="en-US" sz="2800" dirty="0"/>
          </a:p>
          <a:p>
            <a:pPr>
              <a:buFontTx/>
              <a:buChar char="-"/>
            </a:pPr>
            <a:r>
              <a:rPr lang="en-US" sz="2800" dirty="0"/>
              <a:t> </a:t>
            </a:r>
            <a:r>
              <a:rPr lang="en-US" sz="2800" dirty="0" err="1"/>
              <a:t>Phản</a:t>
            </a:r>
            <a:r>
              <a:rPr lang="en-US" sz="2800" dirty="0"/>
              <a:t> </a:t>
            </a:r>
            <a:r>
              <a:rPr lang="en-US" sz="2800" dirty="0" err="1"/>
              <a:t>xạ</a:t>
            </a:r>
            <a:r>
              <a:rPr lang="en-US" sz="2800" dirty="0"/>
              <a:t> </a:t>
            </a:r>
            <a:r>
              <a:rPr lang="en-US" sz="2800" dirty="0" err="1"/>
              <a:t>mắt</a:t>
            </a:r>
            <a:r>
              <a:rPr lang="en-US" sz="2800" dirty="0"/>
              <a:t> </a:t>
            </a:r>
            <a:r>
              <a:rPr lang="en-US" sz="2800" dirty="0" err="1"/>
              <a:t>búp</a:t>
            </a:r>
            <a:r>
              <a:rPr lang="en-US" sz="2800" dirty="0"/>
              <a:t> </a:t>
            </a:r>
            <a:r>
              <a:rPr lang="en-US" sz="2800" dirty="0" err="1"/>
              <a:t>bê</a:t>
            </a:r>
            <a:r>
              <a:rPr lang="en-US" sz="2800" dirty="0"/>
              <a:t> </a:t>
            </a:r>
            <a:r>
              <a:rPr lang="en-US" sz="2800" dirty="0" err="1"/>
              <a:t>ngang</a:t>
            </a:r>
            <a:r>
              <a:rPr lang="en-US" sz="2800" dirty="0"/>
              <a:t>, </a:t>
            </a:r>
            <a:r>
              <a:rPr lang="en-US" sz="2800" dirty="0" err="1"/>
              <a:t>dọc</a:t>
            </a:r>
            <a:endParaRPr lang="en-US" sz="2800" dirty="0"/>
          </a:p>
          <a:p>
            <a:pPr>
              <a:buFontTx/>
              <a:buChar char="-"/>
            </a:pPr>
            <a:r>
              <a:rPr lang="en-US" sz="2800" dirty="0"/>
              <a:t> </a:t>
            </a:r>
            <a:r>
              <a:rPr lang="en-US" sz="2800" dirty="0" err="1"/>
              <a:t>Đáp</a:t>
            </a:r>
            <a:r>
              <a:rPr lang="en-US" sz="2800" dirty="0"/>
              <a:t> </a:t>
            </a:r>
            <a:r>
              <a:rPr lang="en-US" sz="2800" dirty="0" err="1"/>
              <a:t>ứng</a:t>
            </a:r>
            <a:r>
              <a:rPr lang="en-US" sz="2800" dirty="0"/>
              <a:t> </a:t>
            </a:r>
            <a:r>
              <a:rPr lang="en-US" sz="2800" dirty="0" err="1"/>
              <a:t>vận</a:t>
            </a:r>
            <a:r>
              <a:rPr lang="en-US" sz="2800" dirty="0"/>
              <a:t> </a:t>
            </a:r>
            <a:r>
              <a:rPr lang="en-US" sz="2800" dirty="0" err="1"/>
              <a:t>động</a:t>
            </a:r>
            <a:r>
              <a:rPr lang="en-US" sz="2800" dirty="0"/>
              <a:t> </a:t>
            </a:r>
            <a:r>
              <a:rPr lang="en-US" sz="2800" dirty="0" err="1"/>
              <a:t>với</a:t>
            </a:r>
            <a:r>
              <a:rPr lang="en-US" sz="2800" dirty="0"/>
              <a:t> </a:t>
            </a:r>
            <a:r>
              <a:rPr lang="en-US" sz="2800" dirty="0" err="1"/>
              <a:t>kích</a:t>
            </a:r>
            <a:r>
              <a:rPr lang="en-US" sz="2800" dirty="0"/>
              <a:t> </a:t>
            </a:r>
            <a:r>
              <a:rPr lang="en-US" sz="2800" dirty="0" err="1"/>
              <a:t>thích</a:t>
            </a:r>
            <a:r>
              <a:rPr lang="en-US" sz="2800" dirty="0"/>
              <a:t> </a:t>
            </a:r>
            <a:r>
              <a:rPr lang="en-US" sz="2800" dirty="0" err="1"/>
              <a:t>đau</a:t>
            </a:r>
            <a:endParaRPr lang="en-US" sz="2800" dirty="0"/>
          </a:p>
          <a:p>
            <a:pPr>
              <a:buFontTx/>
              <a:buChar char="-"/>
            </a:pPr>
            <a:r>
              <a:rPr lang="en-US" sz="2800" dirty="0"/>
              <a:t> </a:t>
            </a:r>
            <a:r>
              <a:rPr lang="en-US" sz="2800" dirty="0" err="1"/>
              <a:t>Đánh</a:t>
            </a:r>
            <a:r>
              <a:rPr lang="en-US" sz="2800" dirty="0"/>
              <a:t> </a:t>
            </a:r>
            <a:r>
              <a:rPr lang="en-US" sz="2800" dirty="0" err="1"/>
              <a:t>giá</a:t>
            </a:r>
            <a:r>
              <a:rPr lang="en-US" sz="2800" dirty="0"/>
              <a:t> </a:t>
            </a:r>
            <a:r>
              <a:rPr lang="en-US" sz="2800" dirty="0" err="1"/>
              <a:t>thang</a:t>
            </a:r>
            <a:r>
              <a:rPr lang="en-US" sz="2800" dirty="0"/>
              <a:t> </a:t>
            </a:r>
            <a:r>
              <a:rPr lang="en-US" sz="2800" dirty="0" err="1"/>
              <a:t>điểm</a:t>
            </a:r>
            <a:r>
              <a:rPr lang="en-US" sz="2800" dirty="0"/>
              <a:t> GCS</a:t>
            </a:r>
          </a:p>
        </p:txBody>
      </p:sp>
    </p:spTree>
    <p:extLst>
      <p:ext uri="{BB962C8B-B14F-4D97-AF65-F5344CB8AC3E}">
        <p14:creationId xmlns:p14="http://schemas.microsoft.com/office/powerpoint/2010/main" val="16355431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1504</Words>
  <Application>Microsoft Office PowerPoint</Application>
  <PresentationFormat>Widescreen</PresentationFormat>
  <Paragraphs>117</Paragraphs>
  <Slides>19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Retrospect</vt:lpstr>
      <vt:lpstr>Ca lâm sàng:  Hôn Mê</vt:lpstr>
      <vt:lpstr>Mục tiêu học tập</vt:lpstr>
      <vt:lpstr>Hôn mê</vt:lpstr>
      <vt:lpstr>Trước BN Hôn mê</vt:lpstr>
      <vt:lpstr>Trước BN Hôn mê</vt:lpstr>
      <vt:lpstr>Hôn mê</vt:lpstr>
      <vt:lpstr>Các câu hỏi quan trọng trong bệnh sử BN “Hôn mê”</vt:lpstr>
      <vt:lpstr>Hôn mê - thêm thông tin bệnh sử</vt:lpstr>
      <vt:lpstr>Hôn mê, khởi phát đột ngột</vt:lpstr>
      <vt:lpstr>Hôn mê, khởi phát đột ngột</vt:lpstr>
      <vt:lpstr>Giải thích định khu triệu chứng Đồng tử co nhỏ</vt:lpstr>
      <vt:lpstr>Giải thích định khu triệu chứng Mất phản xạ ánh sáng</vt:lpstr>
      <vt:lpstr>Giải thích định khu triệu chứng Phản xạ mắt búp bê ngang</vt:lpstr>
      <vt:lpstr>Giải thích định khu triệu chứng Co mất vỏ - Duỗi mất não</vt:lpstr>
      <vt:lpstr>Thảo luận</vt:lpstr>
      <vt:lpstr>CTscan sọ não</vt:lpstr>
      <vt:lpstr>Hôn mê, khởi phát đột ngột</vt:lpstr>
      <vt:lpstr>Xử trí cấp cứu</vt:lpstr>
      <vt:lpstr>Xử trí cấp cứu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lâm sàng:  Hôn Mê</dc:title>
  <dc:creator>Ngô Minh Triết</dc:creator>
  <cp:lastModifiedBy>Hải Đặng Nguyễn Minh</cp:lastModifiedBy>
  <cp:revision>84</cp:revision>
  <dcterms:created xsi:type="dcterms:W3CDTF">2019-05-31T05:30:43Z</dcterms:created>
  <dcterms:modified xsi:type="dcterms:W3CDTF">2021-01-14T13:48:43Z</dcterms:modified>
</cp:coreProperties>
</file>