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1.xml" ContentType="application/vnd.openxmlformats-officedocument.presentationml.tags+xml"/>
  <Override PartName="/ppt/notesSlides/notesSlide18.xml" ContentType="application/vnd.openxmlformats-officedocument.presentationml.notesSlide+xml"/>
  <Override PartName="/ppt/tags/tag2.xml" ContentType="application/vnd.openxmlformats-officedocument.presentationml.tags+xml"/>
  <Override PartName="/ppt/notesSlides/notesSlide19.xml" ContentType="application/vnd.openxmlformats-officedocument.presentationml.notesSlide+xml"/>
  <Override PartName="/ppt/tags/tag3.xml" ContentType="application/vnd.openxmlformats-officedocument.presentationml.tags+xml"/>
  <Override PartName="/ppt/notesSlides/notesSlide20.xml" ContentType="application/vnd.openxmlformats-officedocument.presentationml.notesSlide+xml"/>
  <Override PartName="/ppt/tags/tag4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8"/>
  </p:notesMasterIdLst>
  <p:sldIdLst>
    <p:sldId id="258" r:id="rId2"/>
    <p:sldId id="259" r:id="rId3"/>
    <p:sldId id="260" r:id="rId4"/>
    <p:sldId id="261" r:id="rId5"/>
    <p:sldId id="264" r:id="rId6"/>
    <p:sldId id="286" r:id="rId7"/>
    <p:sldId id="262" r:id="rId8"/>
    <p:sldId id="263" r:id="rId9"/>
    <p:sldId id="267" r:id="rId10"/>
    <p:sldId id="287" r:id="rId11"/>
    <p:sldId id="268" r:id="rId12"/>
    <p:sldId id="269" r:id="rId13"/>
    <p:sldId id="270" r:id="rId14"/>
    <p:sldId id="271" r:id="rId15"/>
    <p:sldId id="272" r:id="rId16"/>
    <p:sldId id="273" r:id="rId17"/>
    <p:sldId id="292" r:id="rId18"/>
    <p:sldId id="281" r:id="rId19"/>
    <p:sldId id="282" r:id="rId20"/>
    <p:sldId id="283" r:id="rId21"/>
    <p:sldId id="284" r:id="rId22"/>
    <p:sldId id="291" r:id="rId23"/>
    <p:sldId id="285" r:id="rId24"/>
    <p:sldId id="288" r:id="rId25"/>
    <p:sldId id="289" r:id="rId26"/>
    <p:sldId id="29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315" autoAdjust="0"/>
  </p:normalViewPr>
  <p:slideViewPr>
    <p:cSldViewPr>
      <p:cViewPr varScale="1">
        <p:scale>
          <a:sx n="63" d="100"/>
          <a:sy n="63" d="100"/>
        </p:scale>
        <p:origin x="1716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9F6A95-C270-40DA-A16B-23A6F6642BD4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2730E-AC8D-498C-B139-A159BDC4A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348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050E1-1008-4ED5-A461-72154BAEDE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28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2730E-AC8D-498C-B139-A159BDC4A3A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4063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Khi nghỉ</a:t>
            </a:r>
            <a:r>
              <a:rPr lang="en-US" baseline="0"/>
              <a:t> run do Parkionson =&gt; khám them những gì giúp định hướng hội chứng parkoinson =&gt; cho slides bệnh nhân khám được gì,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050E1-1008-4ED5-A461-72154BAEDE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6523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Câu</a:t>
            </a:r>
            <a:r>
              <a:rPr lang="en-US" baseline="0"/>
              <a:t> hỏi tiếp những nhóm nguyên nhân gây Parkinson =&gt; slide  nhóm nguyên nhân Parkinson</a:t>
            </a:r>
          </a:p>
          <a:p>
            <a:endParaRPr lang="en-US" baseline="0"/>
          </a:p>
          <a:p>
            <a:r>
              <a:rPr lang="en-US" baseline="0"/>
              <a:t>Với bệnh nhân như vậy dấu nào nghĩ bệnh Parkinson</a:t>
            </a:r>
          </a:p>
          <a:p>
            <a:r>
              <a:rPr lang="en-US" baseline="0"/>
              <a:t>Diễn </a:t>
            </a:r>
            <a:r>
              <a:rPr lang="en-US" baseline="0" smtClean="0"/>
              <a:t>tiến </a:t>
            </a:r>
            <a:r>
              <a:rPr lang="en-US" baseline="0"/>
              <a:t>1.5 n8am. 1 bên không </a:t>
            </a:r>
            <a:r>
              <a:rPr lang="en-US" baseline="0" smtClean="0"/>
              <a:t>đối </a:t>
            </a:r>
            <a:r>
              <a:rPr lang="en-US" baseline="0"/>
              <a:t>xứng, </a:t>
            </a:r>
            <a:r>
              <a:rPr lang="en-US" baseline="0" smtClean="0"/>
              <a:t>đáp ứng </a:t>
            </a:r>
            <a:r>
              <a:rPr lang="en-US" baseline="0"/>
              <a:t>tốt thuốc Parkinson</a:t>
            </a:r>
          </a:p>
          <a:p>
            <a:r>
              <a:rPr lang="en-US" baseline="0"/>
              <a:t>Không dâu tiểu não , không dấu tháp</a:t>
            </a:r>
          </a:p>
          <a:p>
            <a:endParaRPr lang="en-US" baseline="0"/>
          </a:p>
          <a:p>
            <a:r>
              <a:rPr lang="en-US" baseline="0"/>
              <a:t>Cận lâm sàn cần làm trong hội chứng Parkinson?? Điển hình =&gt; chụp, không điển hình =&gt; red flag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050E1-1008-4ED5-A461-72154BAEDE0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897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050E1-1008-4ED5-A461-72154BAEDE0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2680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050E1-1008-4ED5-A461-72154BAEDE0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687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050E1-1008-4ED5-A461-72154BAEDE0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3467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050E1-1008-4ED5-A461-72154BAEDE0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220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2730E-AC8D-498C-B139-A159BDC4A3A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048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558A529-853D-4218-AAB2-8C48FEE826CF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18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6767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B833453-58A9-4554-BB4E-6ED1B1D68FFD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19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775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3 </a:t>
            </a:r>
            <a:r>
              <a:rPr lang="en-US" err="1"/>
              <a:t>tiết</a:t>
            </a:r>
            <a:r>
              <a:rPr lang="en-US" baseline="0"/>
              <a:t> – 8-10 </a:t>
            </a:r>
            <a:r>
              <a:rPr lang="en-US" baseline="0" err="1"/>
              <a:t>câu</a:t>
            </a:r>
            <a:r>
              <a:rPr lang="en-US" baseline="0"/>
              <a:t> </a:t>
            </a:r>
            <a:r>
              <a:rPr lang="en-US" baseline="0" err="1"/>
              <a:t>hỏi</a:t>
            </a:r>
            <a:endParaRPr lang="en-US" baseline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050E1-1008-4ED5-A461-72154BAEDE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267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C32EF6E-0C37-4874-98C3-EC89E313FEE9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20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8063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78A2109-3CCC-4FBC-881C-CA5718188BA4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7237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2730E-AC8D-498C-B139-A159BDC4A3A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410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3 </a:t>
            </a:r>
            <a:r>
              <a:rPr lang="en-US" err="1"/>
              <a:t>tiết</a:t>
            </a:r>
            <a:r>
              <a:rPr lang="en-US" baseline="0"/>
              <a:t> – 8-10 </a:t>
            </a:r>
            <a:r>
              <a:rPr lang="en-US" baseline="0" err="1"/>
              <a:t>câu</a:t>
            </a:r>
            <a:r>
              <a:rPr lang="en-US" baseline="0"/>
              <a:t> </a:t>
            </a:r>
            <a:r>
              <a:rPr lang="en-US" baseline="0" err="1"/>
              <a:t>hỏi</a:t>
            </a:r>
            <a:endParaRPr lang="en-US" baseline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050E1-1008-4ED5-A461-72154BAEDE0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6212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050E1-1008-4ED5-A461-72154BAEDE01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11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trực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tiếp-gián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050E1-1008-4ED5-A461-72154BAEDE01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1914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050E1-1008-4ED5-A461-72154BAEDE01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738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Nhịp nhàng,</a:t>
            </a:r>
            <a:r>
              <a:rPr lang="en-US" baseline="0"/>
              <a:t> dự đoán được, </a:t>
            </a:r>
          </a:p>
          <a:p>
            <a:r>
              <a:rPr lang="en-US" baseline="0"/>
              <a:t>Các bất thường khác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050E1-1008-4ED5-A461-72154BAEDE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68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050E1-1008-4ED5-A461-72154BAEDE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358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Những</a:t>
            </a:r>
            <a:r>
              <a:rPr lang="en-US" baseline="0" dirty="0"/>
              <a:t> </a:t>
            </a:r>
            <a:r>
              <a:rPr lang="en-US" baseline="0" dirty="0" err="1"/>
              <a:t>nguyên</a:t>
            </a:r>
            <a:r>
              <a:rPr lang="en-US" baseline="0" dirty="0"/>
              <a:t> </a:t>
            </a:r>
            <a:r>
              <a:rPr lang="en-US" baseline="0" dirty="0" err="1"/>
              <a:t>nhân</a:t>
            </a:r>
            <a:r>
              <a:rPr lang="en-US" baseline="0" dirty="0"/>
              <a:t> </a:t>
            </a:r>
            <a:r>
              <a:rPr lang="en-US" baseline="0" dirty="0" err="1"/>
              <a:t>gây</a:t>
            </a:r>
            <a:r>
              <a:rPr lang="en-US" baseline="0" dirty="0"/>
              <a:t> run: </a:t>
            </a:r>
            <a:r>
              <a:rPr lang="en-US" baseline="0" dirty="0" err="1"/>
              <a:t>cường</a:t>
            </a:r>
            <a:r>
              <a:rPr lang="en-US" baseline="0" dirty="0"/>
              <a:t> </a:t>
            </a:r>
            <a:r>
              <a:rPr lang="en-US" baseline="0" dirty="0" err="1"/>
              <a:t>giáp</a:t>
            </a:r>
            <a:r>
              <a:rPr lang="en-US" baseline="0" dirty="0"/>
              <a:t>…</a:t>
            </a:r>
          </a:p>
          <a:p>
            <a:r>
              <a:rPr lang="en-US" baseline="0" dirty="0" err="1"/>
              <a:t>Khẳng</a:t>
            </a:r>
            <a:r>
              <a:rPr lang="en-US" baseline="0" dirty="0"/>
              <a:t> </a:t>
            </a:r>
            <a:r>
              <a:rPr lang="en-US" baseline="0" dirty="0" err="1"/>
              <a:t>định</a:t>
            </a:r>
            <a:r>
              <a:rPr lang="en-US" baseline="0" dirty="0"/>
              <a:t> </a:t>
            </a:r>
            <a:r>
              <a:rPr lang="en-US" baseline="0" dirty="0" err="1"/>
              <a:t>đây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run </a:t>
            </a:r>
            <a:r>
              <a:rPr lang="en-US" baseline="0" dirty="0" err="1"/>
              <a:t>parkinson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050E1-1008-4ED5-A461-72154BAEDE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186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2730E-AC8D-498C-B139-A159BDC4A3A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742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Câu</a:t>
            </a:r>
            <a:r>
              <a:rPr lang="en-US" baseline="0"/>
              <a:t> hòi 2 giúp định hướng run vô căn </a:t>
            </a:r>
          </a:p>
          <a:p>
            <a:r>
              <a:rPr lang="en-US" baseline="0"/>
              <a:t>Tần số 5Hz, run khi nghỉ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050E1-1008-4ED5-A461-72154BAEDE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687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050E1-1008-4ED5-A461-72154BAEDE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243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050E1-1008-4ED5-A461-72154BAEDE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23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94337-FDE5-42B1-82E2-D4D5BB9A7F6C}" type="datetime1">
              <a:rPr lang="en-US" smtClean="0">
                <a:solidFill>
                  <a:srgbClr val="696464"/>
                </a:solidFill>
              </a:rPr>
              <a:t>1/14/2021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696464"/>
                </a:solidFill>
              </a:rPr>
              <a:t>ThS.Bs TRẦN THANH HÙNG-BM THẦN KINH</a:t>
            </a:r>
            <a:endParaRPr lang="en-US">
              <a:solidFill>
                <a:srgbClr val="696464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DB1E0A4D-208B-452F-AB5C-B5F013F4E1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920" y="69756"/>
            <a:ext cx="1379547" cy="1379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82807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4B42-B137-4E3B-82D0-D243A8F01DCD}" type="datetime1">
              <a:rPr lang="en-US" smtClean="0">
                <a:solidFill>
                  <a:srgbClr val="696464"/>
                </a:solidFill>
              </a:rPr>
              <a:t>1/14/2021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696464"/>
                </a:solidFill>
              </a:rPr>
              <a:t>ThS.Bs TRẦN THANH HÙNG-BM THẦN KINH</a:t>
            </a:r>
            <a:endParaRPr lang="en-US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0A4D-208B-452F-AB5C-B5F013F4E1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47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23C51-2C2D-4320-A63B-45CA7FF9886D}" type="datetime1">
              <a:rPr lang="en-US" smtClean="0">
                <a:solidFill>
                  <a:srgbClr val="696464"/>
                </a:solidFill>
              </a:rPr>
              <a:t>1/14/2021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696464"/>
                </a:solidFill>
              </a:rPr>
              <a:t>ThS.Bs TRẦN THANH HÙNG-BM THẦN KINH</a:t>
            </a:r>
            <a:endParaRPr lang="en-US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0A4D-208B-452F-AB5C-B5F013F4E1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650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AD91E-90B3-49AE-AF3F-C3FD4B40096A}" type="datetime1">
              <a:rPr lang="en-US" smtClean="0"/>
              <a:t>1/14/2021</a:t>
            </a:fld>
            <a:endParaRPr lang="fr-FR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ThS.Bs TRẦN THANH HÙNG-BM THẦN KINH</a:t>
            </a:r>
            <a:endParaRPr lang="fr-FR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smtClean="0"/>
            </a:lvl1pPr>
          </a:lstStyle>
          <a:p>
            <a:fld id="{1D229FCA-C362-4226-BA29-AE90DAF98072}" type="slidenum">
              <a:rPr lang="fr-FR" altLang="en-US"/>
              <a:pPr/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178399172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DC985-869F-4678-8595-13A755A32B82}" type="datetime1">
              <a:rPr lang="en-US" smtClean="0">
                <a:solidFill>
                  <a:srgbClr val="696464"/>
                </a:solidFill>
              </a:rPr>
              <a:t>1/14/2021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696464"/>
                </a:solidFill>
              </a:rPr>
              <a:t>ThS.Bs TRẦN THANH HÙNG-BM THẦN KINH</a:t>
            </a:r>
            <a:endParaRPr lang="en-US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0A4D-208B-452F-AB5C-B5F013F4E1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92082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D723B-EE06-4D9A-B7F3-E400BF8E6398}" type="datetime1">
              <a:rPr lang="en-US" smtClean="0">
                <a:solidFill>
                  <a:srgbClr val="696464"/>
                </a:solidFill>
              </a:rPr>
              <a:t>1/14/2021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n-US" smtClean="0">
                <a:solidFill>
                  <a:srgbClr val="696464"/>
                </a:solidFill>
              </a:rPr>
              <a:t>ThS.Bs TRẦN THANH HÙNG-BM THẦN KINH</a:t>
            </a:r>
            <a:endParaRPr lang="en-US">
              <a:solidFill>
                <a:srgbClr val="696464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DB1E0A4D-208B-452F-AB5C-B5F013F4E1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3826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FD4B1-09E2-4F93-A77F-9274C1B99A40}" type="datetime1">
              <a:rPr lang="en-US" smtClean="0">
                <a:solidFill>
                  <a:srgbClr val="696464"/>
                </a:solidFill>
              </a:rPr>
              <a:t>1/14/2021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696464"/>
                </a:solidFill>
              </a:rPr>
              <a:t>ThS.Bs TRẦN THANH HÙNG-BM THẦN KINH</a:t>
            </a:r>
            <a:endParaRPr lang="en-US">
              <a:solidFill>
                <a:srgbClr val="69646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0A4D-208B-452F-AB5C-B5F013F4E1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91992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8D191-8AF6-4FF7-B262-FB49EF2BC040}" type="datetime1">
              <a:rPr lang="en-US" smtClean="0">
                <a:solidFill>
                  <a:srgbClr val="696464"/>
                </a:solidFill>
              </a:rPr>
              <a:t>1/14/2021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696464"/>
                </a:solidFill>
              </a:rPr>
              <a:t>ThS.Bs TRẦN THANH HÙNG-BM THẦN KINH</a:t>
            </a:r>
            <a:endParaRPr lang="en-US">
              <a:solidFill>
                <a:srgbClr val="696464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0A4D-208B-452F-AB5C-B5F013F4E1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23729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5D829-2CC3-485E-91DC-0DA5FCCEDDCC}" type="datetime1">
              <a:rPr lang="en-US" smtClean="0">
                <a:solidFill>
                  <a:srgbClr val="696464"/>
                </a:solidFill>
              </a:rPr>
              <a:t>1/14/2021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696464"/>
                </a:solidFill>
              </a:rPr>
              <a:t>ThS.Bs TRẦN THANH HÙNG-BM THẦN KINH</a:t>
            </a:r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0A4D-208B-452F-AB5C-B5F013F4E1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34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D5A03-5617-450A-A47D-EC8DB798D15D}" type="datetime1">
              <a:rPr lang="en-US" smtClean="0">
                <a:solidFill>
                  <a:srgbClr val="696464"/>
                </a:solidFill>
              </a:rPr>
              <a:t>1/14/2021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696464"/>
                </a:solidFill>
              </a:rPr>
              <a:t>ThS.Bs TRẦN THANH HÙNG-BM THẦN KINH</a:t>
            </a:r>
            <a:endParaRPr lang="en-US">
              <a:solidFill>
                <a:srgbClr val="69646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0A4D-208B-452F-AB5C-B5F013F4E1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84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08DF0-99B7-47A6-A66B-DC5E95D1E94E}" type="datetime1">
              <a:rPr lang="en-US" smtClean="0">
                <a:solidFill>
                  <a:srgbClr val="696464"/>
                </a:solidFill>
              </a:rPr>
              <a:t>1/14/2021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696464"/>
                </a:solidFill>
              </a:rPr>
              <a:t>ThS.Bs TRẦN THANH HÙNG-BM THẦN KINH</a:t>
            </a:r>
            <a:endParaRPr lang="en-US">
              <a:solidFill>
                <a:srgbClr val="69646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0A4D-208B-452F-AB5C-B5F013F4E1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93577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A795-934E-46EB-8E26-DC0EB63607D0}" type="datetime1">
              <a:rPr lang="en-US" smtClean="0">
                <a:solidFill>
                  <a:srgbClr val="696464"/>
                </a:solidFill>
              </a:rPr>
              <a:t>1/14/2021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en-US" smtClean="0">
                <a:solidFill>
                  <a:srgbClr val="696464"/>
                </a:solidFill>
              </a:rPr>
              <a:t>ThS.Bs TRẦN THANH HÙNG-BM THẦN KINH</a:t>
            </a:r>
            <a:endParaRPr lang="en-US">
              <a:solidFill>
                <a:srgbClr val="69646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DB1E0A4D-208B-452F-AB5C-B5F013F4E1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5069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96724A5-A5C4-407B-84D2-59F8E781EB46}" type="datetime1">
              <a:rPr lang="en-US" smtClean="0">
                <a:solidFill>
                  <a:srgbClr val="696464"/>
                </a:solidFill>
              </a:rPr>
              <a:t>1/14/2021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>
                <a:solidFill>
                  <a:srgbClr val="696464"/>
                </a:solidFill>
              </a:rPr>
              <a:t>ThS.Bs TRẦN THANH HÙNG-BM THẦN KINH</a:t>
            </a:r>
            <a:endParaRPr lang="en-US">
              <a:solidFill>
                <a:srgbClr val="696464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DB1E0A4D-208B-452F-AB5C-B5F013F4E1D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"/>
            <a:ext cx="12954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5517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Video%20(2).mp4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Video%20(1).mp4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Ca</a:t>
            </a:r>
            <a:r>
              <a:rPr lang="en-US" dirty="0"/>
              <a:t> </a:t>
            </a:r>
            <a:r>
              <a:rPr lang="en-US" dirty="0" err="1"/>
              <a:t>lâm</a:t>
            </a:r>
            <a:r>
              <a:rPr lang="en-US" dirty="0"/>
              <a:t> </a:t>
            </a:r>
            <a:r>
              <a:rPr lang="en-US" dirty="0" err="1"/>
              <a:t>sàng</a:t>
            </a:r>
            <a:r>
              <a:rPr lang="en-US" dirty="0"/>
              <a:t> </a:t>
            </a:r>
            <a:r>
              <a:rPr lang="en-US" dirty="0" err="1" smtClean="0"/>
              <a:t>rối</a:t>
            </a:r>
            <a:r>
              <a:rPr lang="en-US" dirty="0" smtClean="0"/>
              <a:t> </a:t>
            </a:r>
            <a:r>
              <a:rPr lang="en-US" dirty="0" err="1" smtClean="0"/>
              <a:t>loạn</a:t>
            </a:r>
            <a:r>
              <a:rPr lang="en-US" dirty="0" smtClean="0"/>
              <a:t> </a:t>
            </a:r>
            <a:r>
              <a:rPr lang="en-US" dirty="0" err="1" smtClean="0"/>
              <a:t>vận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343400"/>
            <a:ext cx="6400800" cy="1447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ThS.Bs</a:t>
            </a:r>
            <a:r>
              <a:rPr lang="en-US" dirty="0" smtClean="0"/>
              <a:t> </a:t>
            </a:r>
            <a:r>
              <a:rPr lang="en-US" dirty="0" err="1" smtClean="0"/>
              <a:t>Trần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Hùng</a:t>
            </a:r>
            <a:r>
              <a:rPr lang="en-US" dirty="0" smtClean="0"/>
              <a:t>-BM </a:t>
            </a:r>
            <a:r>
              <a:rPr lang="en-US" dirty="0" err="1" smtClean="0"/>
              <a:t>Thần</a:t>
            </a:r>
            <a:r>
              <a:rPr lang="en-US" dirty="0" smtClean="0"/>
              <a:t> </a:t>
            </a:r>
            <a:r>
              <a:rPr lang="en-US" dirty="0" err="1" smtClean="0"/>
              <a:t>kinh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05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TRAP</a:t>
            </a:r>
          </a:p>
          <a:p>
            <a:endParaRPr lang="en-US" dirty="0"/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Tremor: run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Rigidity: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trương</a:t>
            </a:r>
            <a:r>
              <a:rPr lang="en-US" dirty="0" smtClean="0"/>
              <a:t> </a:t>
            </a:r>
            <a:r>
              <a:rPr lang="en-US" dirty="0" err="1" smtClean="0"/>
              <a:t>lực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ngoại</a:t>
            </a:r>
            <a:r>
              <a:rPr lang="en-US" dirty="0" smtClean="0"/>
              <a:t> </a:t>
            </a:r>
            <a:r>
              <a:rPr lang="en-US" dirty="0" err="1" smtClean="0"/>
              <a:t>tháp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err="1"/>
              <a:t>Akinesia</a:t>
            </a:r>
            <a:r>
              <a:rPr lang="en-US" dirty="0"/>
              <a:t> / </a:t>
            </a:r>
            <a:r>
              <a:rPr lang="en-US" dirty="0" err="1" smtClean="0"/>
              <a:t>Bradkikinesia</a:t>
            </a:r>
            <a:r>
              <a:rPr lang="en-US" dirty="0" smtClean="0"/>
              <a:t>: </a:t>
            </a:r>
            <a:r>
              <a:rPr lang="en-US" dirty="0" err="1" smtClean="0"/>
              <a:t>chậm</a:t>
            </a:r>
            <a:r>
              <a:rPr lang="en-US" dirty="0" smtClean="0"/>
              <a:t> </a:t>
            </a:r>
            <a:r>
              <a:rPr lang="en-US" dirty="0" err="1" smtClean="0"/>
              <a:t>vận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/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/>
              <a:t>Postural </a:t>
            </a:r>
            <a:r>
              <a:rPr lang="en-US" dirty="0" smtClean="0"/>
              <a:t>Instability: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tư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đứng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dáng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TĂNG ĐỘNG-GIẢM ĐỘNG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-107373"/>
            <a:ext cx="3383973" cy="3383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696464"/>
                </a:solidFill>
              </a:rPr>
              <a:t>ThS.Bs TRẦN THANH HÙNG-BM THẦN KINH</a:t>
            </a:r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0A4D-208B-452F-AB5C-B5F013F4E1D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37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729C48-E9DE-4AAC-9545-054729F2A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234" y="183778"/>
            <a:ext cx="7514035" cy="1008529"/>
          </a:xfrm>
        </p:spPr>
        <p:txBody>
          <a:bodyPr/>
          <a:lstStyle/>
          <a:p>
            <a:r>
              <a:rPr lang="en-US" dirty="0" err="1" smtClean="0"/>
              <a:t>Khám</a:t>
            </a:r>
            <a:r>
              <a:rPr lang="en-US" dirty="0" smtClean="0"/>
              <a:t> BN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9B0C64-5002-4ED7-A15A-C3235D489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0337" y="1192306"/>
            <a:ext cx="7514035" cy="5002306"/>
          </a:xfrm>
        </p:spPr>
        <p:txBody>
          <a:bodyPr>
            <a:normAutofit/>
          </a:bodyPr>
          <a:lstStyle/>
          <a:p>
            <a:r>
              <a:rPr lang="en-US" dirty="0" err="1" smtClean="0"/>
              <a:t>vẻ</a:t>
            </a:r>
            <a:r>
              <a:rPr lang="en-US" dirty="0" smtClean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 smtClean="0"/>
              <a:t>ít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lộ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xúc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đeo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r>
              <a:rPr lang="en-US" dirty="0" smtClean="0"/>
              <a:t> </a:t>
            </a:r>
            <a:r>
              <a:rPr lang="en-US" dirty="0" err="1" smtClean="0"/>
              <a:t>nạ</a:t>
            </a:r>
            <a:r>
              <a:rPr lang="en-US" dirty="0" smtClean="0"/>
              <a:t>, </a:t>
            </a:r>
            <a:r>
              <a:rPr lang="en-US" dirty="0" err="1"/>
              <a:t>dáng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 smtClean="0"/>
              <a:t>khom</a:t>
            </a:r>
            <a:r>
              <a:rPr lang="en-US" dirty="0" smtClean="0"/>
              <a:t> </a:t>
            </a:r>
            <a:r>
              <a:rPr lang="en-US" dirty="0" err="1" smtClean="0"/>
              <a:t>nhẹ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phía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,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tr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lực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ngoại</a:t>
            </a:r>
            <a:r>
              <a:rPr lang="en-US" dirty="0"/>
              <a:t> </a:t>
            </a:r>
            <a:r>
              <a:rPr lang="en-US" dirty="0" err="1"/>
              <a:t>tháp</a:t>
            </a:r>
            <a:r>
              <a:rPr lang="en-US" dirty="0"/>
              <a:t> </a:t>
            </a:r>
            <a:r>
              <a:rPr lang="en-US" dirty="0" err="1"/>
              <a:t>tay</a:t>
            </a:r>
            <a:r>
              <a:rPr lang="en-US" dirty="0"/>
              <a:t> </a:t>
            </a:r>
            <a:r>
              <a:rPr lang="en-US" dirty="0" smtClean="0"/>
              <a:t>(T),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bánh</a:t>
            </a:r>
            <a:r>
              <a:rPr lang="en-US" dirty="0"/>
              <a:t> </a:t>
            </a:r>
            <a:r>
              <a:rPr lang="en-US" dirty="0" err="1"/>
              <a:t>răng</a:t>
            </a:r>
            <a:r>
              <a:rPr lang="en-US" dirty="0"/>
              <a:t> c</a:t>
            </a:r>
            <a:r>
              <a:rPr lang="vi-VN" dirty="0"/>
              <a:t>ư</a:t>
            </a:r>
            <a:r>
              <a:rPr lang="en-US" dirty="0"/>
              <a:t>a </a:t>
            </a:r>
            <a:r>
              <a:rPr lang="en-US" dirty="0" err="1"/>
              <a:t>cổ</a:t>
            </a:r>
            <a:r>
              <a:rPr lang="en-US" dirty="0"/>
              <a:t> </a:t>
            </a:r>
            <a:r>
              <a:rPr lang="en-US" dirty="0" err="1"/>
              <a:t>tay</a:t>
            </a:r>
            <a:r>
              <a:rPr lang="en-US" dirty="0"/>
              <a:t> </a:t>
            </a:r>
            <a:r>
              <a:rPr lang="en-US" dirty="0" smtClean="0"/>
              <a:t>(T).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696464"/>
                </a:solidFill>
              </a:rPr>
              <a:t>ThS.Bs TRẦN THANH HÙNG-BM THẦN KINH</a:t>
            </a:r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0A4D-208B-452F-AB5C-B5F013F4E1D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8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548EE6-9CEC-49CB-8A63-CDAD2E6D0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232" y="478422"/>
            <a:ext cx="7514035" cy="1062080"/>
          </a:xfrm>
        </p:spPr>
        <p:txBody>
          <a:bodyPr/>
          <a:lstStyle/>
          <a:p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Parkinson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9101E4-961F-4940-96D0-7DE5B9386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232" y="1540502"/>
            <a:ext cx="7514035" cy="4295522"/>
          </a:xfrm>
        </p:spPr>
        <p:txBody>
          <a:bodyPr>
            <a:normAutofit/>
          </a:bodyPr>
          <a:lstStyle/>
          <a:p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gây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Parkinson?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696464"/>
                </a:solidFill>
              </a:rPr>
              <a:t>ThS.Bs TRẦN THANH HÙNG-BM THẦN KINH</a:t>
            </a:r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0A4D-208B-452F-AB5C-B5F013F4E1D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61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215079-DBF5-4E4E-80A9-5FB056727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233" y="210672"/>
            <a:ext cx="7514035" cy="62752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Parkinson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7C284D4-1F4D-45E5-876F-824C29649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233" y="914400"/>
            <a:ext cx="7514035" cy="5562599"/>
          </a:xfrm>
        </p:spPr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Bệnh</a:t>
            </a:r>
            <a:r>
              <a:rPr lang="en-US" b="1" dirty="0"/>
              <a:t> Parkinson (Parkinson’s disease)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Hội</a:t>
            </a:r>
            <a:r>
              <a:rPr lang="en-US" b="1" dirty="0"/>
              <a:t> </a:t>
            </a:r>
            <a:r>
              <a:rPr lang="en-US" b="1" dirty="0" err="1"/>
              <a:t>chứng</a:t>
            </a:r>
            <a:r>
              <a:rPr lang="en-US" b="1" dirty="0"/>
              <a:t> Parkinson </a:t>
            </a:r>
            <a:r>
              <a:rPr lang="en-US" b="1" dirty="0" err="1"/>
              <a:t>thứ</a:t>
            </a:r>
            <a:r>
              <a:rPr lang="en-US" b="1" dirty="0"/>
              <a:t> </a:t>
            </a:r>
            <a:r>
              <a:rPr lang="en-US" b="1" dirty="0" err="1" smtClean="0"/>
              <a:t>phát</a:t>
            </a:r>
            <a:endParaRPr lang="en-US" b="1" dirty="0" smtClean="0"/>
          </a:p>
          <a:p>
            <a:pPr>
              <a:buFont typeface="Wingdings" pitchFamily="2" charset="2"/>
              <a:buChar char="ü"/>
            </a:pPr>
            <a:r>
              <a:rPr lang="en-US" dirty="0" err="1" smtClean="0"/>
              <a:t>Mạch</a:t>
            </a:r>
            <a:r>
              <a:rPr lang="en-US" dirty="0" smtClean="0"/>
              <a:t> </a:t>
            </a:r>
            <a:r>
              <a:rPr lang="en-US" dirty="0" err="1" smtClean="0"/>
              <a:t>máu</a:t>
            </a: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err="1" smtClean="0"/>
              <a:t>Thuốc</a:t>
            </a: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err="1" smtClean="0"/>
              <a:t>Nhiễm</a:t>
            </a:r>
            <a:r>
              <a:rPr lang="en-US" dirty="0" smtClean="0"/>
              <a:t> </a:t>
            </a:r>
            <a:r>
              <a:rPr lang="en-US" dirty="0" err="1"/>
              <a:t>trùng</a:t>
            </a:r>
            <a:r>
              <a:rPr lang="en-US" dirty="0"/>
              <a:t> (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viêm</a:t>
            </a:r>
            <a:r>
              <a:rPr lang="en-US" dirty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)</a:t>
            </a:r>
          </a:p>
          <a:p>
            <a:pPr>
              <a:buFont typeface="Wingdings" pitchFamily="2" charset="2"/>
              <a:buChar char="ü"/>
            </a:pP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/>
              <a:t>n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lực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 err="1" smtClean="0"/>
              <a:t>ờng</a:t>
            </a: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err="1" smtClean="0"/>
              <a:t>Chấn</a:t>
            </a:r>
            <a:r>
              <a:rPr lang="en-US" dirty="0" smtClean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 err="1" smtClean="0"/>
              <a:t>ơng</a:t>
            </a: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err="1" smtClean="0"/>
              <a:t>Ngộ</a:t>
            </a:r>
            <a:r>
              <a:rPr lang="en-US" dirty="0" smtClean="0"/>
              <a:t> </a:t>
            </a:r>
            <a:r>
              <a:rPr lang="en-US" dirty="0" err="1"/>
              <a:t>độc</a:t>
            </a:r>
            <a:r>
              <a:rPr lang="en-US" dirty="0"/>
              <a:t> (</a:t>
            </a:r>
            <a:r>
              <a:rPr lang="en-US" dirty="0" err="1"/>
              <a:t>CO.Mn</a:t>
            </a:r>
            <a:r>
              <a:rPr lang="en-US" dirty="0"/>
              <a:t>..)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 smtClean="0"/>
              <a:t>Hội</a:t>
            </a:r>
            <a:r>
              <a:rPr lang="en-US" b="1" dirty="0" smtClean="0"/>
              <a:t> </a:t>
            </a:r>
            <a:r>
              <a:rPr lang="en-US" b="1" dirty="0" err="1"/>
              <a:t>chứng</a:t>
            </a:r>
            <a:r>
              <a:rPr lang="en-US" b="1" dirty="0"/>
              <a:t> Parkinson </a:t>
            </a:r>
            <a:r>
              <a:rPr lang="en-US" b="1" dirty="0" smtClean="0"/>
              <a:t>Plus (</a:t>
            </a:r>
            <a:r>
              <a:rPr lang="en-US" b="1" dirty="0" err="1" smtClean="0"/>
              <a:t>hội</a:t>
            </a:r>
            <a:r>
              <a:rPr lang="en-US" b="1" dirty="0" smtClean="0"/>
              <a:t> </a:t>
            </a:r>
            <a:r>
              <a:rPr lang="en-US" b="1" dirty="0" err="1" smtClean="0"/>
              <a:t>chứng</a:t>
            </a:r>
            <a:r>
              <a:rPr lang="en-US" b="1" dirty="0" smtClean="0"/>
              <a:t> Parkinson </a:t>
            </a:r>
            <a:r>
              <a:rPr lang="en-US" b="1" dirty="0" err="1" smtClean="0"/>
              <a:t>không</a:t>
            </a:r>
            <a:r>
              <a:rPr lang="en-US" b="1" dirty="0" smtClean="0"/>
              <a:t> </a:t>
            </a:r>
            <a:r>
              <a:rPr lang="en-US" b="1" dirty="0" err="1" smtClean="0"/>
              <a:t>điển</a:t>
            </a:r>
            <a:r>
              <a:rPr lang="en-US" b="1" dirty="0" smtClean="0"/>
              <a:t> </a:t>
            </a:r>
            <a:r>
              <a:rPr lang="en-US" b="1" dirty="0" err="1" smtClean="0"/>
              <a:t>hình</a:t>
            </a:r>
            <a:r>
              <a:rPr lang="en-US" b="1" dirty="0" smtClean="0"/>
              <a:t>)</a:t>
            </a:r>
          </a:p>
          <a:p>
            <a:pPr>
              <a:buFont typeface="Wingdings" pitchFamily="2" charset="2"/>
              <a:buChar char="ü"/>
            </a:pPr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Parkinson Plus</a:t>
            </a:r>
          </a:p>
          <a:p>
            <a:pPr>
              <a:buFont typeface="Wingdings" pitchFamily="2" charset="2"/>
              <a:buChar char="ü"/>
            </a:pPr>
            <a:r>
              <a:rPr lang="en-US" dirty="0" err="1"/>
              <a:t>Liệt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triển</a:t>
            </a:r>
            <a:endParaRPr lang="en-US" dirty="0"/>
          </a:p>
          <a:p>
            <a:pPr>
              <a:buFont typeface="Wingdings" pitchFamily="2" charset="2"/>
              <a:buChar char="ü"/>
            </a:pPr>
            <a:r>
              <a:rPr lang="en-US" dirty="0" err="1"/>
              <a:t>Thoái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vỏ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hạch</a:t>
            </a:r>
            <a:r>
              <a:rPr lang="en-US" dirty="0"/>
              <a:t> </a:t>
            </a:r>
            <a:r>
              <a:rPr lang="en-US" dirty="0" err="1"/>
              <a:t>nền</a:t>
            </a:r>
            <a:endParaRPr lang="en-US" dirty="0"/>
          </a:p>
          <a:p>
            <a:pPr>
              <a:buFont typeface="Wingdings" pitchFamily="2" charset="2"/>
              <a:buChar char="ü"/>
            </a:pPr>
            <a:r>
              <a:rPr lang="en-US" dirty="0" err="1"/>
              <a:t>Teo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  <a:p>
            <a:pPr>
              <a:buFont typeface="Wingdings" pitchFamily="2" charset="2"/>
              <a:buChar char="ü"/>
            </a:pPr>
            <a:r>
              <a:rPr lang="en-US" dirty="0"/>
              <a:t>Sa </a:t>
            </a:r>
            <a:r>
              <a:rPr lang="en-US" dirty="0" err="1"/>
              <a:t>sút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tuệ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 smtClean="0"/>
              <a:t>lewy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 smtClean="0"/>
              <a:t>Bệnh</a:t>
            </a:r>
            <a:r>
              <a:rPr lang="en-US" b="1" dirty="0" smtClean="0"/>
              <a:t> </a:t>
            </a:r>
            <a:r>
              <a:rPr lang="en-US" b="1" dirty="0" err="1"/>
              <a:t>lý</a:t>
            </a:r>
            <a:r>
              <a:rPr lang="en-US" b="1" dirty="0"/>
              <a:t> </a:t>
            </a:r>
            <a:r>
              <a:rPr lang="en-US" b="1" dirty="0" err="1"/>
              <a:t>thoái</a:t>
            </a:r>
            <a:r>
              <a:rPr lang="en-US" b="1" dirty="0"/>
              <a:t> </a:t>
            </a:r>
            <a:r>
              <a:rPr lang="en-US" b="1" dirty="0" err="1"/>
              <a:t>hóa</a:t>
            </a:r>
            <a:r>
              <a:rPr lang="en-US" b="1" dirty="0"/>
              <a:t> di </a:t>
            </a:r>
            <a:r>
              <a:rPr lang="en-US" b="1" dirty="0" err="1"/>
              <a:t>truyền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696464"/>
                </a:solidFill>
              </a:rPr>
              <a:t>ThS.Bs TRẦN THANH HÙNG-BM THẦN KINH</a:t>
            </a:r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0A4D-208B-452F-AB5C-B5F013F4E1D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11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3F703B-D60D-4D47-9A1B-9C63FE08E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Bệnh Parkinson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A741E21-6871-4AE9-B97A-60266BAA1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 smtClean="0"/>
              <a:t>lâm</a:t>
            </a:r>
            <a:r>
              <a:rPr lang="en-US" dirty="0" smtClean="0"/>
              <a:t> </a:t>
            </a:r>
            <a:r>
              <a:rPr lang="en-US" dirty="0" err="1" smtClean="0"/>
              <a:t>sàng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 </a:t>
            </a:r>
            <a:r>
              <a:rPr lang="en-US" dirty="0" err="1"/>
              <a:t>chẩn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 smtClean="0"/>
              <a:t>bệnh</a:t>
            </a:r>
            <a:r>
              <a:rPr lang="en-US" dirty="0" smtClean="0"/>
              <a:t> Parkinson?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696464"/>
                </a:solidFill>
              </a:rPr>
              <a:t>ThS.Bs TRẦN THANH HÙNG-BM THẦN KINH</a:t>
            </a:r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0A4D-208B-452F-AB5C-B5F013F4E1D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4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97C9FC-B1F2-454E-BF1A-35F34DC93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445" y="156883"/>
            <a:ext cx="7514035" cy="1143000"/>
          </a:xfrm>
        </p:spPr>
        <p:txBody>
          <a:bodyPr/>
          <a:lstStyle/>
          <a:p>
            <a:r>
              <a:rPr lang="en-US" dirty="0" err="1"/>
              <a:t>Bệnh</a:t>
            </a:r>
            <a:r>
              <a:rPr lang="en-US" dirty="0"/>
              <a:t> Parkinson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E09BECA-D010-4428-9B79-CC75B41F6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233" y="1299883"/>
            <a:ext cx="7514035" cy="4491317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Tuổi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phát</a:t>
            </a:r>
            <a:endParaRPr lang="en-US" dirty="0"/>
          </a:p>
          <a:p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1 </a:t>
            </a:r>
            <a:r>
              <a:rPr lang="en-US" dirty="0" err="1"/>
              <a:t>bên</a:t>
            </a:r>
            <a:endParaRPr lang="en-US" dirty="0"/>
          </a:p>
          <a:p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chậm</a:t>
            </a:r>
            <a:endParaRPr lang="en-US" dirty="0"/>
          </a:p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tháp</a:t>
            </a:r>
            <a:r>
              <a:rPr lang="en-US" dirty="0"/>
              <a:t>, </a:t>
            </a:r>
            <a:r>
              <a:rPr lang="en-US" dirty="0" err="1"/>
              <a:t>tiểu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, </a:t>
            </a:r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liệt</a:t>
            </a:r>
            <a:r>
              <a:rPr lang="en-US" dirty="0"/>
              <a:t> hay </a:t>
            </a:r>
            <a:r>
              <a:rPr lang="en-US" dirty="0" err="1"/>
              <a:t>rối</a:t>
            </a:r>
            <a:r>
              <a:rPr lang="en-US" dirty="0"/>
              <a:t> </a:t>
            </a:r>
            <a:r>
              <a:rPr lang="en-US" dirty="0" err="1"/>
              <a:t>loạn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giác</a:t>
            </a:r>
            <a:r>
              <a:rPr lang="en-US" dirty="0"/>
              <a:t>.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tiểu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 smtClean="0"/>
              <a:t>tháp</a:t>
            </a:r>
            <a:r>
              <a:rPr lang="en-US" dirty="0" smtClean="0"/>
              <a:t>,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/>
              <a:t>sút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 smtClean="0"/>
              <a:t>tuệ</a:t>
            </a:r>
            <a:endParaRPr lang="en-US" dirty="0"/>
          </a:p>
          <a:p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đình</a:t>
            </a:r>
            <a:r>
              <a:rPr lang="en-US" dirty="0"/>
              <a:t>: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/>
              <a:t>a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ai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thuốc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,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</a:t>
            </a:r>
            <a:r>
              <a:rPr lang="en-US" dirty="0" err="1"/>
              <a:t>ph</a:t>
            </a:r>
            <a:r>
              <a:rPr lang="vi-VN" dirty="0"/>
              <a:t>ơ</a:t>
            </a:r>
            <a:r>
              <a:rPr lang="en-US" dirty="0"/>
              <a:t>i </a:t>
            </a:r>
            <a:r>
              <a:rPr lang="en-US" dirty="0" err="1" smtClean="0"/>
              <a:t>nhiễm</a:t>
            </a:r>
            <a:endParaRPr lang="en-US" dirty="0" smtClean="0"/>
          </a:p>
          <a:p>
            <a:r>
              <a:rPr lang="en-US" dirty="0" err="1" smtClean="0"/>
              <a:t>Khám</a:t>
            </a:r>
            <a:r>
              <a:rPr lang="en-US" dirty="0" smtClean="0"/>
              <a:t> </a:t>
            </a:r>
            <a:r>
              <a:rPr lang="en-US" dirty="0" err="1"/>
              <a:t>các</a:t>
            </a:r>
            <a:r>
              <a:rPr lang="en-US" dirty="0"/>
              <a:t> 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696464"/>
                </a:solidFill>
              </a:rPr>
              <a:t>ThS.Bs TRẦN THANH HÙNG-BM THẦN KINH</a:t>
            </a:r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0A4D-208B-452F-AB5C-B5F013F4E1D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13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9AE68F-BE1C-485D-8149-949532D53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9969617-5F27-4C54-AFC8-EF1FEE5B9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chẩn</a:t>
            </a:r>
            <a:r>
              <a:rPr lang="en-US" dirty="0" smtClean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smtClean="0"/>
              <a:t>Parkinson </a:t>
            </a:r>
            <a:r>
              <a:rPr lang="en-US" dirty="0" err="1" smtClean="0"/>
              <a:t>không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696464"/>
                </a:solidFill>
              </a:rPr>
              <a:t>ThS.Bs TRẦN THANH HÙNG-BM THẦN KINH</a:t>
            </a:r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0A4D-208B-452F-AB5C-B5F013F4E1D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1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CT </a:t>
            </a:r>
            <a:r>
              <a:rPr lang="en-US" dirty="0"/>
              <a:t>scan, MRI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chẩn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chẩn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Parkinson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tổn</a:t>
            </a:r>
            <a:r>
              <a:rPr lang="en-US" dirty="0" smtClean="0"/>
              <a:t> </a:t>
            </a:r>
            <a:r>
              <a:rPr lang="en-US" dirty="0" err="1" smtClean="0"/>
              <a:t>thương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thần</a:t>
            </a:r>
            <a:r>
              <a:rPr lang="en-US" dirty="0" smtClean="0"/>
              <a:t> </a:t>
            </a:r>
            <a:r>
              <a:rPr lang="en-US" dirty="0" err="1" smtClean="0"/>
              <a:t>kinh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bệnh</a:t>
            </a:r>
            <a:r>
              <a:rPr lang="en-US" dirty="0" smtClean="0"/>
              <a:t> Parkinson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696464"/>
                </a:solidFill>
              </a:rPr>
              <a:t>ThS.Bs TRẦN THANH HÙNG-BM THẦN KINH</a:t>
            </a:r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0A4D-208B-452F-AB5C-B5F013F4E1D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89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2800" dirty="0" err="1"/>
              <a:t>Bệnh</a:t>
            </a:r>
            <a:r>
              <a:rPr lang="en-US" sz="2800" dirty="0"/>
              <a:t> Parkinson</a:t>
            </a:r>
            <a:endParaRPr lang="en-US" altLang="en-US" sz="26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dirty="0" err="1"/>
              <a:t>Ch</a:t>
            </a:r>
            <a:r>
              <a:rPr lang="vi-VN" altLang="en-US" dirty="0"/>
              <a:t>ư</a:t>
            </a:r>
            <a:r>
              <a:rPr lang="en-US" altLang="en-US" dirty="0"/>
              <a:t>a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ph</a:t>
            </a:r>
            <a:r>
              <a:rPr lang="vi-VN" altLang="en-US" dirty="0"/>
              <a:t>ươ</a:t>
            </a:r>
            <a:r>
              <a:rPr lang="en-US" altLang="en-US" dirty="0" err="1"/>
              <a:t>ng</a:t>
            </a:r>
            <a:r>
              <a:rPr lang="en-US" altLang="en-US" dirty="0"/>
              <a:t> </a:t>
            </a:r>
            <a:r>
              <a:rPr lang="en-US" altLang="en-US" dirty="0" err="1"/>
              <a:t>pháp</a:t>
            </a:r>
            <a:r>
              <a:rPr lang="en-US" altLang="en-US" dirty="0"/>
              <a:t> </a:t>
            </a:r>
            <a:r>
              <a:rPr lang="en-US" altLang="en-US" dirty="0" err="1"/>
              <a:t>chữa</a:t>
            </a:r>
            <a:r>
              <a:rPr lang="en-US" altLang="en-US" dirty="0"/>
              <a:t> </a:t>
            </a:r>
            <a:r>
              <a:rPr lang="en-US" altLang="en-US" dirty="0" err="1"/>
              <a:t>khỏi</a:t>
            </a:r>
            <a:endParaRPr lang="en-US" altLang="en-US" dirty="0"/>
          </a:p>
          <a:p>
            <a:r>
              <a:rPr lang="vi-VN" altLang="en-US" dirty="0"/>
              <a:t>Đ</a:t>
            </a:r>
            <a:r>
              <a:rPr lang="en-US" altLang="en-US" dirty="0" err="1"/>
              <a:t>iều</a:t>
            </a:r>
            <a:r>
              <a:rPr lang="en-US" altLang="en-US" dirty="0"/>
              <a:t> </a:t>
            </a:r>
            <a:r>
              <a:rPr lang="en-US" altLang="en-US" dirty="0" err="1"/>
              <a:t>trị</a:t>
            </a:r>
            <a:r>
              <a:rPr lang="en-US" altLang="en-US" dirty="0"/>
              <a:t> </a:t>
            </a:r>
            <a:r>
              <a:rPr lang="en-US" altLang="en-US" dirty="0" err="1"/>
              <a:t>triệu</a:t>
            </a:r>
            <a:r>
              <a:rPr lang="en-US" altLang="en-US" dirty="0"/>
              <a:t> </a:t>
            </a:r>
            <a:r>
              <a:rPr lang="en-US" altLang="en-US" dirty="0" err="1"/>
              <a:t>chứng</a:t>
            </a:r>
            <a:endParaRPr lang="en-US" altLang="en-US" dirty="0"/>
          </a:p>
          <a:p>
            <a:r>
              <a:rPr lang="en-US" altLang="en-US" dirty="0" err="1"/>
              <a:t>Cải</a:t>
            </a:r>
            <a:r>
              <a:rPr lang="en-US" altLang="en-US" dirty="0"/>
              <a:t> </a:t>
            </a:r>
            <a:r>
              <a:rPr lang="en-US" altLang="en-US" dirty="0" err="1"/>
              <a:t>thiện</a:t>
            </a:r>
            <a:r>
              <a:rPr lang="en-US" altLang="en-US" dirty="0"/>
              <a:t> </a:t>
            </a:r>
            <a:r>
              <a:rPr lang="en-US" altLang="en-US" dirty="0" err="1"/>
              <a:t>chất</a:t>
            </a:r>
            <a:r>
              <a:rPr lang="en-US" altLang="en-US" dirty="0"/>
              <a:t> l</a:t>
            </a:r>
            <a:r>
              <a:rPr lang="vi-VN" altLang="en-US" dirty="0"/>
              <a:t>ượng</a:t>
            </a:r>
            <a:r>
              <a:rPr lang="en-US" altLang="en-US" dirty="0"/>
              <a:t> </a:t>
            </a:r>
            <a:r>
              <a:rPr lang="en-US" altLang="en-US" dirty="0" err="1"/>
              <a:t>cuộc</a:t>
            </a:r>
            <a:r>
              <a:rPr lang="en-US" altLang="en-US" dirty="0"/>
              <a:t> </a:t>
            </a:r>
            <a:r>
              <a:rPr lang="en-US" altLang="en-US" dirty="0" err="1"/>
              <a:t>sống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kéo</a:t>
            </a:r>
            <a:r>
              <a:rPr lang="en-US" altLang="en-US" dirty="0"/>
              <a:t> </a:t>
            </a:r>
            <a:r>
              <a:rPr lang="en-US" altLang="en-US" dirty="0" err="1"/>
              <a:t>dài</a:t>
            </a:r>
            <a:r>
              <a:rPr lang="en-US" altLang="en-US" dirty="0"/>
              <a:t> </a:t>
            </a:r>
            <a:r>
              <a:rPr lang="en-US" altLang="en-US" dirty="0" err="1"/>
              <a:t>tuổi</a:t>
            </a:r>
            <a:r>
              <a:rPr lang="en-US" altLang="en-US" dirty="0"/>
              <a:t> </a:t>
            </a:r>
            <a:r>
              <a:rPr lang="en-US" altLang="en-US" dirty="0" err="1"/>
              <a:t>thọ</a:t>
            </a:r>
            <a:r>
              <a:rPr lang="en-US" altLang="en-US" dirty="0"/>
              <a:t>:</a:t>
            </a:r>
          </a:p>
          <a:p>
            <a:r>
              <a:rPr lang="en-US" altLang="en-US" dirty="0" err="1"/>
              <a:t>Dùng</a:t>
            </a:r>
            <a:r>
              <a:rPr lang="en-US" altLang="en-US" dirty="0"/>
              <a:t> </a:t>
            </a:r>
            <a:r>
              <a:rPr lang="en-US" altLang="en-US" dirty="0" err="1"/>
              <a:t>thuốc</a:t>
            </a:r>
            <a:endParaRPr lang="en-US" altLang="en-US" dirty="0"/>
          </a:p>
          <a:p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dùng</a:t>
            </a:r>
            <a:r>
              <a:rPr lang="en-US" altLang="en-US" dirty="0"/>
              <a:t> </a:t>
            </a:r>
            <a:r>
              <a:rPr lang="en-US" altLang="en-US" dirty="0" err="1"/>
              <a:t>thuốc</a:t>
            </a:r>
            <a:endParaRPr lang="en-US" altLang="en-US" dirty="0"/>
          </a:p>
          <a:p>
            <a:r>
              <a:rPr lang="en-US" altLang="en-US" dirty="0" err="1"/>
              <a:t>Phẫu</a:t>
            </a:r>
            <a:r>
              <a:rPr lang="en-US" altLang="en-US" dirty="0"/>
              <a:t> </a:t>
            </a:r>
            <a:r>
              <a:rPr lang="en-US" altLang="en-US" dirty="0" err="1"/>
              <a:t>thuật</a:t>
            </a:r>
            <a:endParaRPr lang="en-US" altLang="en-US" dirty="0"/>
          </a:p>
          <a:p>
            <a:pPr lvl="0"/>
            <a:endParaRPr lang="en-US" altLang="en-US" dirty="0"/>
          </a:p>
          <a:p>
            <a:pPr lvl="0"/>
            <a:endParaRPr lang="en-US" altLang="en-US" dirty="0"/>
          </a:p>
          <a:p>
            <a:pPr lvl="0"/>
            <a:r>
              <a:rPr lang="en-US" altLang="en-US" dirty="0" err="1"/>
              <a:t>Trình</a:t>
            </a:r>
            <a:r>
              <a:rPr lang="en-US" altLang="en-US" dirty="0"/>
              <a:t> </a:t>
            </a:r>
            <a:r>
              <a:rPr lang="en-US" altLang="en-US" dirty="0" err="1"/>
              <a:t>bày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nhóm</a:t>
            </a:r>
            <a:r>
              <a:rPr lang="en-US" altLang="en-US" dirty="0"/>
              <a:t> </a:t>
            </a:r>
            <a:r>
              <a:rPr lang="en-US" altLang="en-US" dirty="0" err="1"/>
              <a:t>thuốc</a:t>
            </a:r>
            <a:r>
              <a:rPr lang="en-US" altLang="en-US" dirty="0"/>
              <a:t> </a:t>
            </a:r>
            <a:r>
              <a:rPr lang="en-US" altLang="en-US" dirty="0" err="1"/>
              <a:t>điều</a:t>
            </a:r>
            <a:r>
              <a:rPr lang="en-US" altLang="en-US" dirty="0"/>
              <a:t> </a:t>
            </a:r>
            <a:r>
              <a:rPr lang="en-US" altLang="en-US" dirty="0" err="1"/>
              <a:t>trị</a:t>
            </a:r>
            <a:r>
              <a:rPr lang="en-US" altLang="en-US" dirty="0"/>
              <a:t>, </a:t>
            </a:r>
            <a:r>
              <a:rPr lang="en-US" altLang="en-US" dirty="0" err="1"/>
              <a:t>cơ</a:t>
            </a:r>
            <a:r>
              <a:rPr lang="en-US" altLang="en-US" dirty="0"/>
              <a:t> </a:t>
            </a:r>
            <a:r>
              <a:rPr lang="en-US" altLang="en-US" dirty="0" err="1"/>
              <a:t>chế</a:t>
            </a:r>
            <a:r>
              <a:rPr lang="en-US" altLang="en-US" dirty="0"/>
              <a:t> </a:t>
            </a:r>
            <a:r>
              <a:rPr lang="en-US" altLang="en-US" dirty="0" err="1"/>
              <a:t>tác</a:t>
            </a:r>
            <a:r>
              <a:rPr lang="en-US" altLang="en-US" dirty="0"/>
              <a:t> </a:t>
            </a:r>
            <a:r>
              <a:rPr lang="en-US" altLang="en-US" dirty="0" err="1"/>
              <a:t>dụng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thuốc</a:t>
            </a:r>
            <a:r>
              <a:rPr lang="en-US" altLang="en-US" dirty="0"/>
              <a:t>?</a:t>
            </a:r>
          </a:p>
          <a:p>
            <a:pPr marL="0" indent="0">
              <a:buNone/>
            </a:pPr>
            <a:endParaRPr lang="en-US" altLang="en-US" dirty="0">
              <a:solidFill>
                <a:srgbClr val="0000FF"/>
              </a:solidFill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4527FFC-37C7-4074-899F-6B0D38FE95E5}" type="slidenum">
              <a:rPr lang="fr-FR" altLang="en-US">
                <a:solidFill>
                  <a:srgbClr val="FF33CC"/>
                </a:solidFill>
                <a:latin typeface="Calibri" panose="020F0502020204030204" pitchFamily="34" charset="0"/>
              </a:rPr>
              <a:pPr eaLnBrk="1" hangingPunct="1"/>
              <a:t>18</a:t>
            </a:fld>
            <a:endParaRPr lang="fr-FR" altLang="en-US">
              <a:solidFill>
                <a:srgbClr val="FF33CC"/>
              </a:solidFill>
              <a:latin typeface="Calibri" panose="020F050202020403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696464"/>
                </a:solidFill>
              </a:rPr>
              <a:t>ThS.Bs TRẦN THANH HÙNG-BM THẦN KINH</a:t>
            </a:r>
            <a:endParaRPr lang="en-US">
              <a:solidFill>
                <a:srgbClr val="696464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290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38760"/>
            <a:ext cx="5497116" cy="78899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CC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 </a:t>
            </a:r>
            <a:r>
              <a:rPr lang="fr-FR" altLang="en-US" dirty="0" smtClean="0">
                <a:solidFill>
                  <a:srgbClr val="CC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THUỐC ĐIỀU TRỊ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43001" y="1214440"/>
            <a:ext cx="4179094" cy="4852987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buClr>
                <a:srgbClr val="CC0099"/>
              </a:buClr>
              <a:buFont typeface="Wingdings" panose="05000000000000000000" pitchFamily="2" charset="2"/>
              <a:buChar char="ü"/>
            </a:pPr>
            <a:r>
              <a:rPr lang="fr-FR" altLang="en-US" dirty="0" err="1">
                <a:solidFill>
                  <a:srgbClr val="CC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fr-FR" altLang="en-US" dirty="0">
                <a:solidFill>
                  <a:srgbClr val="CC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altLang="en-US" dirty="0" err="1">
                <a:solidFill>
                  <a:srgbClr val="CC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fr-FR" altLang="en-US" dirty="0">
                <a:solidFill>
                  <a:srgbClr val="CC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altLang="en-US" dirty="0" err="1">
                <a:solidFill>
                  <a:srgbClr val="CC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fr-FR" altLang="en-US" dirty="0">
                <a:solidFill>
                  <a:srgbClr val="CC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dopamine </a:t>
            </a:r>
          </a:p>
          <a:p>
            <a:pPr eaLnBrk="1" hangingPunct="1">
              <a:lnSpc>
                <a:spcPct val="90000"/>
              </a:lnSpc>
              <a:buClr>
                <a:srgbClr val="CC0099"/>
              </a:buClr>
              <a:buFontTx/>
              <a:buNone/>
            </a:pPr>
            <a:r>
              <a:rPr lang="fr-FR" altLang="en-U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L-dopa (+ </a:t>
            </a:r>
            <a:r>
              <a:rPr lang="fr-FR" altLang="en-US" sz="2000" dirty="0" err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fr-FR" altLang="en-U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altLang="en-US" sz="2000" dirty="0" err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ức</a:t>
            </a:r>
            <a:r>
              <a:rPr lang="fr-FR" altLang="en-U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altLang="en-US" sz="2000" dirty="0" err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fr-FR" altLang="en-U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men </a:t>
            </a:r>
            <a:r>
              <a:rPr lang="fr-FR" altLang="en-US" sz="2000" dirty="0" err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dopadecarbolalase</a:t>
            </a:r>
            <a:r>
              <a:rPr lang="fr-FR" altLang="en-U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altLang="en-US" sz="2000" dirty="0" err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ngoại</a:t>
            </a:r>
            <a:r>
              <a:rPr lang="fr-FR" altLang="en-U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altLang="en-US" sz="2000" dirty="0" err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fr-FR" altLang="en-U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fr-FR" altLang="en-US" sz="1800" i="1" dirty="0" err="1">
                <a:solidFill>
                  <a:srgbClr val="8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Madopar</a:t>
            </a:r>
            <a:r>
              <a:rPr lang="fr-FR" altLang="en-US" sz="1800" i="1" dirty="0">
                <a:solidFill>
                  <a:srgbClr val="8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altLang="en-US" sz="1800" i="1" dirty="0" err="1">
                <a:solidFill>
                  <a:srgbClr val="8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Sinemet</a:t>
            </a:r>
            <a:endParaRPr lang="fr-FR" altLang="en-US" sz="1800" i="1" dirty="0">
              <a:solidFill>
                <a:srgbClr val="800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buClr>
                <a:srgbClr val="CC0099"/>
              </a:buClr>
              <a:buFont typeface="Wingdings" panose="05000000000000000000" pitchFamily="2" charset="2"/>
              <a:buChar char="ü"/>
            </a:pPr>
            <a:r>
              <a:rPr lang="fr-FR" altLang="en-US" dirty="0" err="1">
                <a:solidFill>
                  <a:srgbClr val="CC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Thuốc</a:t>
            </a:r>
            <a:r>
              <a:rPr lang="fr-FR" altLang="en-US" dirty="0">
                <a:solidFill>
                  <a:srgbClr val="CC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altLang="en-US" dirty="0" err="1">
                <a:solidFill>
                  <a:srgbClr val="CC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r>
              <a:rPr lang="fr-FR" altLang="en-US" dirty="0">
                <a:solidFill>
                  <a:srgbClr val="CC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altLang="en-US" dirty="0" err="1">
                <a:solidFill>
                  <a:srgbClr val="CC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vận</a:t>
            </a:r>
            <a:r>
              <a:rPr lang="fr-FR" altLang="en-US" dirty="0">
                <a:solidFill>
                  <a:srgbClr val="CC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dopamine </a:t>
            </a:r>
            <a:r>
              <a:rPr lang="fr-FR" altLang="en-US" sz="1800" i="1" dirty="0">
                <a:solidFill>
                  <a:srgbClr val="8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altLang="en-US" sz="1800" i="1" dirty="0" err="1">
                <a:solidFill>
                  <a:srgbClr val="8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pramipexole</a:t>
            </a:r>
            <a:r>
              <a:rPr lang="fr-FR" altLang="en-US" sz="1800" i="1" dirty="0">
                <a:solidFill>
                  <a:srgbClr val="8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altLang="en-US" sz="1800" i="1" dirty="0" err="1">
                <a:solidFill>
                  <a:srgbClr val="8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ropinirole</a:t>
            </a:r>
            <a:r>
              <a:rPr lang="fr-FR" altLang="en-US" sz="1800" i="1" dirty="0">
                <a:solidFill>
                  <a:srgbClr val="8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bromocriptine)</a:t>
            </a:r>
            <a:r>
              <a:rPr lang="fr-FR" altLang="en-U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eaLnBrk="1" hangingPunct="1">
              <a:lnSpc>
                <a:spcPct val="120000"/>
              </a:lnSpc>
              <a:buClr>
                <a:srgbClr val="CC0099"/>
              </a:buClr>
              <a:buFont typeface="Wingdings" panose="05000000000000000000" pitchFamily="2" charset="2"/>
              <a:buChar char="ü"/>
            </a:pPr>
            <a:r>
              <a:rPr lang="fr-FR" altLang="en-US" dirty="0" err="1">
                <a:solidFill>
                  <a:srgbClr val="CC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fr-FR" altLang="en-US" dirty="0">
                <a:solidFill>
                  <a:srgbClr val="CC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altLang="en-US" dirty="0" err="1" smtClean="0">
                <a:solidFill>
                  <a:srgbClr val="CC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thuốc</a:t>
            </a:r>
            <a:r>
              <a:rPr lang="fr-FR" altLang="en-US" dirty="0" smtClean="0">
                <a:solidFill>
                  <a:srgbClr val="CC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altLang="en-US" dirty="0" err="1" smtClean="0">
                <a:solidFill>
                  <a:srgbClr val="CC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ức</a:t>
            </a:r>
            <a:r>
              <a:rPr lang="fr-FR" altLang="en-US" dirty="0" smtClean="0">
                <a:solidFill>
                  <a:srgbClr val="CC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altLang="en-US" dirty="0" err="1">
                <a:solidFill>
                  <a:srgbClr val="CC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fr-FR" altLang="en-US" dirty="0">
                <a:solidFill>
                  <a:srgbClr val="CC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men</a:t>
            </a:r>
          </a:p>
          <a:p>
            <a:pPr eaLnBrk="1" hangingPunct="1">
              <a:lnSpc>
                <a:spcPct val="90000"/>
              </a:lnSpc>
              <a:buClr>
                <a:srgbClr val="CC0099"/>
              </a:buClr>
              <a:buFont typeface="Arial" panose="020B0604020202020204" pitchFamily="34" charset="0"/>
              <a:buNone/>
            </a:pPr>
            <a:r>
              <a:rPr lang="fr-FR" altLang="en-U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- </a:t>
            </a:r>
            <a:r>
              <a:rPr lang="fr-FR" altLang="en-US" sz="2000" dirty="0" err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thuốc</a:t>
            </a:r>
            <a:r>
              <a:rPr lang="fr-FR" altLang="en-U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altLang="en-US" sz="2000" dirty="0" err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ức</a:t>
            </a:r>
            <a:r>
              <a:rPr lang="fr-FR" altLang="en-U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altLang="en-US" sz="2000" dirty="0" err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fr-FR" altLang="en-U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men MAO-B: </a:t>
            </a:r>
            <a:r>
              <a:rPr lang="en-US" altLang="en-US" sz="2000" dirty="0" err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Selegiline</a:t>
            </a:r>
            <a:r>
              <a:rPr lang="en-US" altLang="en-U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 dirty="0" err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rasagiline</a:t>
            </a:r>
            <a:endParaRPr lang="fr-FR" altLang="en-US" sz="1800" i="1" dirty="0">
              <a:solidFill>
                <a:srgbClr val="800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Clr>
                <a:srgbClr val="CC0099"/>
              </a:buClr>
              <a:buFont typeface="Wingdings" panose="05000000000000000000" pitchFamily="2" charset="2"/>
              <a:buNone/>
            </a:pPr>
            <a:r>
              <a:rPr lang="fr-FR" altLang="en-U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- </a:t>
            </a:r>
            <a:r>
              <a:rPr lang="fr-FR" altLang="en-US" sz="2000" dirty="0" err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thuốc</a:t>
            </a:r>
            <a:r>
              <a:rPr lang="fr-FR" altLang="en-U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altLang="en-US" sz="2000" dirty="0" err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ức</a:t>
            </a:r>
            <a:r>
              <a:rPr lang="fr-FR" altLang="en-U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altLang="en-US" sz="2000" dirty="0" err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fr-FR" altLang="en-U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men COMT: </a:t>
            </a:r>
            <a:r>
              <a:rPr lang="fr-FR" altLang="en-US" sz="2000" dirty="0" err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entacapone</a:t>
            </a:r>
            <a:r>
              <a:rPr lang="fr-FR" altLang="en-U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altLang="en-US" sz="2000" dirty="0" err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tolcapone</a:t>
            </a:r>
            <a:endParaRPr lang="fr-FR" altLang="en-US" sz="1800" i="1" dirty="0">
              <a:solidFill>
                <a:srgbClr val="800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buClr>
                <a:srgbClr val="CC0099"/>
              </a:buClr>
              <a:buFont typeface="Wingdings" panose="05000000000000000000" pitchFamily="2" charset="2"/>
              <a:buChar char="ü"/>
            </a:pPr>
            <a:r>
              <a:rPr lang="fr-FR" altLang="en-US" dirty="0" err="1">
                <a:solidFill>
                  <a:srgbClr val="CC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fr-FR" altLang="en-US" dirty="0">
                <a:solidFill>
                  <a:srgbClr val="CC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altLang="en-US" dirty="0" err="1">
                <a:solidFill>
                  <a:srgbClr val="CC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thuốc</a:t>
            </a:r>
            <a:r>
              <a:rPr lang="fr-FR" altLang="en-US" dirty="0">
                <a:solidFill>
                  <a:srgbClr val="CC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altLang="en-US" dirty="0" err="1">
                <a:solidFill>
                  <a:srgbClr val="CC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endParaRPr lang="fr-FR" altLang="en-US" dirty="0">
              <a:solidFill>
                <a:srgbClr val="CC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fr-FR" altLang="en-U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- </a:t>
            </a:r>
            <a:r>
              <a:rPr lang="fr-FR" altLang="en-US" sz="2000" dirty="0" err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thuốc</a:t>
            </a:r>
            <a:r>
              <a:rPr lang="fr-FR" altLang="en-U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altLang="en-US" sz="2000" dirty="0" err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kháng</a:t>
            </a:r>
            <a:r>
              <a:rPr lang="fr-FR" altLang="en-U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cholinergique:  </a:t>
            </a:r>
            <a:r>
              <a:rPr lang="fr-FR" altLang="en-US" sz="2000" dirty="0" err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trihexyphenidyl</a:t>
            </a:r>
            <a:endParaRPr lang="fr-FR" altLang="en-US" sz="1800" i="1" dirty="0">
              <a:solidFill>
                <a:srgbClr val="800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fr-FR" altLang="en-U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- </a:t>
            </a:r>
            <a:r>
              <a:rPr lang="fr-FR" altLang="en-US" sz="2000" dirty="0" err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amantadine</a:t>
            </a:r>
            <a:r>
              <a:rPr lang="fr-FR" altLang="en-U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fr-FR" altLang="en-US" sz="1800" i="1" dirty="0">
              <a:solidFill>
                <a:srgbClr val="800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7108" name="Picture 4" descr="synapse DA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28048" y="2420940"/>
            <a:ext cx="2263378" cy="2243137"/>
          </a:xfrm>
          <a:noFill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C9B7774-F2BD-4F86-B32F-7B943EB058FA}" type="slidenum">
              <a:rPr lang="fr-FR" altLang="en-US">
                <a:solidFill>
                  <a:srgbClr val="FF33CC"/>
                </a:solidFill>
                <a:latin typeface="Calibri" panose="020F0502020204030204" pitchFamily="34" charset="0"/>
              </a:rPr>
              <a:pPr eaLnBrk="1" hangingPunct="1"/>
              <a:t>19</a:t>
            </a:fld>
            <a:endParaRPr lang="fr-FR" altLang="en-US">
              <a:solidFill>
                <a:srgbClr val="FF33CC"/>
              </a:solidFill>
              <a:latin typeface="Calibri" panose="020F050202020403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ThS.Bs TRẦN THANH HÙNG-BM THẦN KINH</a:t>
            </a:r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6530084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Mục</a:t>
            </a:r>
            <a:r>
              <a:rPr lang="en-US"/>
              <a:t> </a:t>
            </a:r>
            <a:r>
              <a:rPr lang="en-US" err="1"/>
              <a:t>tiêu</a:t>
            </a:r>
            <a:r>
              <a:rPr lang="en-US"/>
              <a:t> </a:t>
            </a:r>
            <a:r>
              <a:rPr lang="en-US" err="1"/>
              <a:t>học</a:t>
            </a:r>
            <a:r>
              <a:rPr lang="en-US"/>
              <a:t> </a:t>
            </a:r>
            <a:r>
              <a:rPr lang="en-US" err="1"/>
              <a:t>tập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triệu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rối</a:t>
            </a:r>
            <a:r>
              <a:rPr lang="en-US" dirty="0"/>
              <a:t> </a:t>
            </a:r>
            <a:r>
              <a:rPr lang="en-US" dirty="0" err="1"/>
              <a:t>loạn</a:t>
            </a:r>
            <a:r>
              <a:rPr lang="en-US" dirty="0"/>
              <a:t> </a:t>
            </a:r>
            <a:r>
              <a:rPr lang="en-US" dirty="0" err="1"/>
              <a:t>vận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run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err="1"/>
              <a:t>Chẩn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Parkinson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err="1"/>
              <a:t>Chẩn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/>
              <a:t>Parkinson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thuốc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Parkinson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triệu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Parkinson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696464"/>
                </a:solidFill>
              </a:rPr>
              <a:t>ThS.Bs TRẦN THANH HÙNG-BM THẦN KINH</a:t>
            </a:r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0A4D-208B-452F-AB5C-B5F013F4E1D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0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Line 2"/>
          <p:cNvSpPr>
            <a:spLocks noChangeShapeType="1"/>
          </p:cNvSpPr>
          <p:nvPr/>
        </p:nvSpPr>
        <p:spPr bwMode="auto">
          <a:xfrm flipH="1">
            <a:off x="4410075" y="1460500"/>
            <a:ext cx="0" cy="49911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7" tIns="44450" rIns="90487" bIns="44450"/>
          <a:lstStyle/>
          <a:p>
            <a:endParaRPr lang="en-US"/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2465786" y="2565402"/>
            <a:ext cx="900887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fr-FR" altLang="en-US" sz="1800" dirty="0">
                <a:solidFill>
                  <a:srgbClr val="000099"/>
                </a:solidFill>
                <a:latin typeface="Arial" panose="020B0604020202020204" pitchFamily="34" charset="0"/>
              </a:rPr>
              <a:t>L-dopa</a:t>
            </a:r>
          </a:p>
        </p:txBody>
      </p:sp>
      <p:sp>
        <p:nvSpPr>
          <p:cNvPr id="48132" name="Line 4"/>
          <p:cNvSpPr>
            <a:spLocks noChangeShapeType="1"/>
          </p:cNvSpPr>
          <p:nvPr/>
        </p:nvSpPr>
        <p:spPr bwMode="auto">
          <a:xfrm>
            <a:off x="2897981" y="3141663"/>
            <a:ext cx="0" cy="2093912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7" tIns="44450" rIns="90487" bIns="44450"/>
          <a:lstStyle/>
          <a:p>
            <a:endParaRPr lang="en-US"/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2303861" y="5237165"/>
            <a:ext cx="1195839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fr-FR" altLang="en-US" sz="1800" dirty="0">
                <a:solidFill>
                  <a:srgbClr val="000099"/>
                </a:solidFill>
                <a:latin typeface="Arial" panose="020B0604020202020204" pitchFamily="34" charset="0"/>
              </a:rPr>
              <a:t>dopamine</a:t>
            </a:r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2412206" y="908052"/>
            <a:ext cx="1410642" cy="397545"/>
          </a:xfrm>
          <a:prstGeom prst="rect">
            <a:avLst/>
          </a:prstGeom>
          <a:noFill/>
          <a:ln w="12700" algn="ctr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fr-FR" altLang="en-US" sz="200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Ngoại biên</a:t>
            </a: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5760244" y="908052"/>
            <a:ext cx="654024" cy="397545"/>
          </a:xfrm>
          <a:prstGeom prst="rect">
            <a:avLst/>
          </a:prstGeom>
          <a:noFill/>
          <a:ln w="12700" algn="ctr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fr-FR" altLang="en-US" sz="200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</a:p>
        </p:txBody>
      </p:sp>
      <p:sp>
        <p:nvSpPr>
          <p:cNvPr id="48136" name="Line 8"/>
          <p:cNvSpPr>
            <a:spLocks noChangeShapeType="1"/>
          </p:cNvSpPr>
          <p:nvPr/>
        </p:nvSpPr>
        <p:spPr bwMode="auto">
          <a:xfrm>
            <a:off x="3545681" y="2852738"/>
            <a:ext cx="1782366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7" tIns="44450" rIns="90487" bIns="44450"/>
          <a:lstStyle/>
          <a:p>
            <a:endParaRPr lang="en-US"/>
          </a:p>
        </p:txBody>
      </p:sp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5543551" y="2565402"/>
            <a:ext cx="900887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fr-FR" altLang="en-US" sz="1800">
                <a:solidFill>
                  <a:srgbClr val="000099"/>
                </a:solidFill>
                <a:latin typeface="Arial" panose="020B0604020202020204" pitchFamily="34" charset="0"/>
              </a:rPr>
              <a:t>L-dopa</a:t>
            </a:r>
          </a:p>
        </p:txBody>
      </p:sp>
      <p:sp>
        <p:nvSpPr>
          <p:cNvPr id="48138" name="Text Box 10"/>
          <p:cNvSpPr txBox="1">
            <a:spLocks noChangeArrowheads="1"/>
          </p:cNvSpPr>
          <p:nvPr/>
        </p:nvSpPr>
        <p:spPr bwMode="auto">
          <a:xfrm>
            <a:off x="3168255" y="3716338"/>
            <a:ext cx="1074011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fr-FR" altLang="en-US" sz="2400" b="1" i="1" dirty="0">
                <a:solidFill>
                  <a:srgbClr val="00D200"/>
                </a:solidFill>
                <a:latin typeface="Arial" panose="020B0604020202020204" pitchFamily="34" charset="0"/>
              </a:rPr>
              <a:t>DAAA</a:t>
            </a:r>
          </a:p>
        </p:txBody>
      </p:sp>
      <p:grpSp>
        <p:nvGrpSpPr>
          <p:cNvPr id="48139" name="Group 11"/>
          <p:cNvGrpSpPr>
            <a:grpSpLocks/>
          </p:cNvGrpSpPr>
          <p:nvPr/>
        </p:nvGrpSpPr>
        <p:grpSpPr bwMode="auto">
          <a:xfrm>
            <a:off x="5489974" y="3187702"/>
            <a:ext cx="2046685" cy="1008063"/>
            <a:chOff x="3651" y="2008"/>
            <a:chExt cx="1719" cy="635"/>
          </a:xfrm>
        </p:grpSpPr>
        <p:sp>
          <p:nvSpPr>
            <p:cNvPr id="48163" name="Text Box 12"/>
            <p:cNvSpPr txBox="1">
              <a:spLocks noChangeArrowheads="1"/>
            </p:cNvSpPr>
            <p:nvPr/>
          </p:nvSpPr>
          <p:spPr bwMode="auto">
            <a:xfrm>
              <a:off x="3651" y="2412"/>
              <a:ext cx="10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fr-FR" altLang="en-US" sz="1800" dirty="0">
                  <a:solidFill>
                    <a:srgbClr val="000099"/>
                  </a:solidFill>
                  <a:latin typeface="Arial" panose="020B0604020202020204" pitchFamily="34" charset="0"/>
                </a:rPr>
                <a:t>dopamine</a:t>
              </a:r>
            </a:p>
          </p:txBody>
        </p:sp>
        <p:sp>
          <p:nvSpPr>
            <p:cNvPr id="48164" name="Line 13"/>
            <p:cNvSpPr>
              <a:spLocks noChangeShapeType="1"/>
            </p:cNvSpPr>
            <p:nvPr/>
          </p:nvSpPr>
          <p:spPr bwMode="auto">
            <a:xfrm>
              <a:off x="4105" y="2008"/>
              <a:ext cx="0" cy="36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lIns="90487" tIns="44450" rIns="90487" bIns="44450"/>
            <a:lstStyle/>
            <a:p>
              <a:endParaRPr lang="en-US"/>
            </a:p>
          </p:txBody>
        </p:sp>
        <p:sp>
          <p:nvSpPr>
            <p:cNvPr id="48165" name="Text Box 14"/>
            <p:cNvSpPr txBox="1">
              <a:spLocks noChangeArrowheads="1"/>
            </p:cNvSpPr>
            <p:nvPr/>
          </p:nvSpPr>
          <p:spPr bwMode="auto">
            <a:xfrm>
              <a:off x="4468" y="2048"/>
              <a:ext cx="902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fr-FR" altLang="en-US" sz="2400" b="1" i="1">
                  <a:solidFill>
                    <a:srgbClr val="00D200"/>
                  </a:solidFill>
                  <a:latin typeface="Arial" panose="020B0604020202020204" pitchFamily="34" charset="0"/>
                </a:rPr>
                <a:t>DAAA</a:t>
              </a:r>
            </a:p>
          </p:txBody>
        </p:sp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4518422" y="4084639"/>
            <a:ext cx="3462337" cy="2141538"/>
            <a:chOff x="2835" y="2573"/>
            <a:chExt cx="2908" cy="1349"/>
          </a:xfrm>
        </p:grpSpPr>
        <p:sp>
          <p:nvSpPr>
            <p:cNvPr id="48152" name="Text Box 15"/>
            <p:cNvSpPr txBox="1">
              <a:spLocks noChangeArrowheads="1"/>
            </p:cNvSpPr>
            <p:nvPr/>
          </p:nvSpPr>
          <p:spPr bwMode="auto">
            <a:xfrm>
              <a:off x="3107" y="3016"/>
              <a:ext cx="1054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fr-FR" altLang="en-US" sz="2400">
                  <a:solidFill>
                    <a:srgbClr val="000099"/>
                  </a:solidFill>
                  <a:latin typeface="Arial" panose="020B0604020202020204" pitchFamily="34" charset="0"/>
                </a:rPr>
                <a:t>DOPAC</a:t>
              </a:r>
            </a:p>
          </p:txBody>
        </p:sp>
        <p:sp>
          <p:nvSpPr>
            <p:cNvPr id="48153" name="Text Box 16"/>
            <p:cNvSpPr txBox="1">
              <a:spLocks noChangeArrowheads="1"/>
            </p:cNvSpPr>
            <p:nvPr/>
          </p:nvSpPr>
          <p:spPr bwMode="auto">
            <a:xfrm>
              <a:off x="4604" y="3016"/>
              <a:ext cx="757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fr-FR" altLang="en-US" sz="2400">
                  <a:solidFill>
                    <a:srgbClr val="000099"/>
                  </a:solidFill>
                  <a:latin typeface="Arial" panose="020B0604020202020204" pitchFamily="34" charset="0"/>
                </a:rPr>
                <a:t>3-MT</a:t>
              </a:r>
            </a:p>
          </p:txBody>
        </p:sp>
        <p:sp>
          <p:nvSpPr>
            <p:cNvPr id="48154" name="Text Box 17"/>
            <p:cNvSpPr txBox="1">
              <a:spLocks noChangeArrowheads="1"/>
            </p:cNvSpPr>
            <p:nvPr/>
          </p:nvSpPr>
          <p:spPr bwMode="auto">
            <a:xfrm>
              <a:off x="3912" y="3633"/>
              <a:ext cx="666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fr-FR" altLang="en-US" sz="2400">
                  <a:solidFill>
                    <a:srgbClr val="000099"/>
                  </a:solidFill>
                  <a:latin typeface="Arial" panose="020B0604020202020204" pitchFamily="34" charset="0"/>
                </a:rPr>
                <a:t>HVA</a:t>
              </a:r>
            </a:p>
          </p:txBody>
        </p:sp>
        <p:sp>
          <p:nvSpPr>
            <p:cNvPr id="48155" name="Line 18"/>
            <p:cNvSpPr>
              <a:spLocks noChangeShapeType="1"/>
            </p:cNvSpPr>
            <p:nvPr/>
          </p:nvSpPr>
          <p:spPr bwMode="auto">
            <a:xfrm flipH="1">
              <a:off x="3515" y="2775"/>
              <a:ext cx="544" cy="201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7" tIns="44450" rIns="90487" bIns="44450"/>
            <a:lstStyle/>
            <a:p>
              <a:endParaRPr lang="en-US"/>
            </a:p>
          </p:txBody>
        </p:sp>
        <p:sp>
          <p:nvSpPr>
            <p:cNvPr id="48156" name="Line 19"/>
            <p:cNvSpPr>
              <a:spLocks noChangeShapeType="1"/>
            </p:cNvSpPr>
            <p:nvPr/>
          </p:nvSpPr>
          <p:spPr bwMode="auto">
            <a:xfrm>
              <a:off x="4286" y="2775"/>
              <a:ext cx="544" cy="201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7" tIns="44450" rIns="90487" bIns="44450"/>
            <a:lstStyle/>
            <a:p>
              <a:endParaRPr lang="en-US"/>
            </a:p>
          </p:txBody>
        </p:sp>
        <p:sp>
          <p:nvSpPr>
            <p:cNvPr id="48157" name="Text Box 20"/>
            <p:cNvSpPr txBox="1">
              <a:spLocks noChangeArrowheads="1"/>
            </p:cNvSpPr>
            <p:nvPr/>
          </p:nvSpPr>
          <p:spPr bwMode="auto">
            <a:xfrm>
              <a:off x="2835" y="2573"/>
              <a:ext cx="1015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fr-FR" altLang="en-US" sz="2400" b="1" i="1" dirty="0">
                  <a:solidFill>
                    <a:srgbClr val="00D200"/>
                  </a:solidFill>
                  <a:latin typeface="Arial" panose="020B0604020202020204" pitchFamily="34" charset="0"/>
                </a:rPr>
                <a:t>MAO B</a:t>
              </a:r>
            </a:p>
          </p:txBody>
        </p:sp>
        <p:sp>
          <p:nvSpPr>
            <p:cNvPr id="48158" name="Text Box 21"/>
            <p:cNvSpPr txBox="1">
              <a:spLocks noChangeArrowheads="1"/>
            </p:cNvSpPr>
            <p:nvPr/>
          </p:nvSpPr>
          <p:spPr bwMode="auto">
            <a:xfrm>
              <a:off x="4637" y="2625"/>
              <a:ext cx="914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fr-FR" altLang="en-US" sz="2400" b="1" i="1" dirty="0">
                  <a:solidFill>
                    <a:srgbClr val="00D200"/>
                  </a:solidFill>
                  <a:latin typeface="Arial" panose="020B0604020202020204" pitchFamily="34" charset="0"/>
                </a:rPr>
                <a:t>COMT</a:t>
              </a:r>
            </a:p>
          </p:txBody>
        </p:sp>
        <p:sp>
          <p:nvSpPr>
            <p:cNvPr id="48159" name="Line 22"/>
            <p:cNvSpPr>
              <a:spLocks noChangeShapeType="1"/>
            </p:cNvSpPr>
            <p:nvPr/>
          </p:nvSpPr>
          <p:spPr bwMode="auto">
            <a:xfrm>
              <a:off x="3560" y="3299"/>
              <a:ext cx="545" cy="282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7" tIns="44450" rIns="90487" bIns="44450"/>
            <a:lstStyle/>
            <a:p>
              <a:endParaRPr lang="en-US"/>
            </a:p>
          </p:txBody>
        </p:sp>
        <p:sp>
          <p:nvSpPr>
            <p:cNvPr id="48160" name="Line 23"/>
            <p:cNvSpPr>
              <a:spLocks noChangeShapeType="1"/>
            </p:cNvSpPr>
            <p:nvPr/>
          </p:nvSpPr>
          <p:spPr bwMode="auto">
            <a:xfrm flipH="1">
              <a:off x="4286" y="3299"/>
              <a:ext cx="544" cy="282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7" tIns="44450" rIns="90487" bIns="44450"/>
            <a:lstStyle/>
            <a:p>
              <a:endParaRPr lang="en-US"/>
            </a:p>
          </p:txBody>
        </p:sp>
        <p:sp>
          <p:nvSpPr>
            <p:cNvPr id="48161" name="Text Box 24"/>
            <p:cNvSpPr txBox="1">
              <a:spLocks noChangeArrowheads="1"/>
            </p:cNvSpPr>
            <p:nvPr/>
          </p:nvSpPr>
          <p:spPr bwMode="auto">
            <a:xfrm>
              <a:off x="3107" y="3460"/>
              <a:ext cx="914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fr-FR" altLang="en-US" sz="2400" b="1" i="1">
                  <a:solidFill>
                    <a:srgbClr val="00D200"/>
                  </a:solidFill>
                  <a:latin typeface="Arial" panose="020B0604020202020204" pitchFamily="34" charset="0"/>
                </a:rPr>
                <a:t>COMT</a:t>
              </a:r>
              <a:endParaRPr lang="fr-FR" altLang="en-US" sz="2400" b="1">
                <a:solidFill>
                  <a:srgbClr val="00D2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8162" name="Text Box 25"/>
            <p:cNvSpPr txBox="1">
              <a:spLocks noChangeArrowheads="1"/>
            </p:cNvSpPr>
            <p:nvPr/>
          </p:nvSpPr>
          <p:spPr bwMode="auto">
            <a:xfrm>
              <a:off x="4728" y="3391"/>
              <a:ext cx="1015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fr-FR" altLang="en-US" sz="2400" b="1" i="1">
                  <a:solidFill>
                    <a:srgbClr val="00D200"/>
                  </a:solidFill>
                  <a:latin typeface="Arial" panose="020B0604020202020204" pitchFamily="34" charset="0"/>
                </a:rPr>
                <a:t>MAO B</a:t>
              </a:r>
            </a:p>
          </p:txBody>
        </p:sp>
      </p:grp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1494236" y="3573463"/>
            <a:ext cx="1674019" cy="893762"/>
            <a:chOff x="295" y="2452"/>
            <a:chExt cx="1406" cy="563"/>
          </a:xfrm>
        </p:grpSpPr>
        <p:sp>
          <p:nvSpPr>
            <p:cNvPr id="48150" name="AutoShape 27"/>
            <p:cNvSpPr>
              <a:spLocks noChangeArrowheads="1"/>
            </p:cNvSpPr>
            <p:nvPr/>
          </p:nvSpPr>
          <p:spPr bwMode="auto">
            <a:xfrm>
              <a:off x="1247" y="2613"/>
              <a:ext cx="454" cy="402"/>
            </a:xfrm>
            <a:prstGeom prst="irregularSeal1">
              <a:avLst/>
            </a:prstGeom>
            <a:solidFill>
              <a:srgbClr val="800080">
                <a:alpha val="59999"/>
              </a:srgbClr>
            </a:solidFill>
            <a:ln w="28575" algn="ctr">
              <a:solidFill>
                <a:srgbClr val="800080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48151" name="Text Box 28"/>
            <p:cNvSpPr txBox="1">
              <a:spLocks noChangeArrowheads="1"/>
            </p:cNvSpPr>
            <p:nvPr/>
          </p:nvSpPr>
          <p:spPr bwMode="auto">
            <a:xfrm>
              <a:off x="295" y="2452"/>
              <a:ext cx="1328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fr-FR" altLang="en-US" sz="2000" dirty="0" err="1">
                  <a:solidFill>
                    <a:srgbClr val="800080"/>
                  </a:solidFill>
                  <a:latin typeface="Arial" panose="020B0604020202020204" pitchFamily="34" charset="0"/>
                </a:rPr>
                <a:t>benserazide</a:t>
              </a:r>
              <a:endParaRPr lang="fr-FR" altLang="en-US" sz="2000" dirty="0">
                <a:solidFill>
                  <a:srgbClr val="800080"/>
                </a:solidFill>
                <a:latin typeface="Arial" panose="020B0604020202020204" pitchFamily="34" charset="0"/>
              </a:endParaRPr>
            </a:p>
            <a:p>
              <a:pPr ea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fr-FR" altLang="en-US" sz="2000" dirty="0" err="1">
                  <a:solidFill>
                    <a:srgbClr val="800080"/>
                  </a:solidFill>
                  <a:latin typeface="Arial" panose="020B0604020202020204" pitchFamily="34" charset="0"/>
                </a:rPr>
                <a:t>carbidopa</a:t>
              </a:r>
              <a:endParaRPr lang="fr-FR" altLang="en-US" sz="2000" dirty="0">
                <a:solidFill>
                  <a:srgbClr val="80008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48142" name="Rectangle 29"/>
          <p:cNvSpPr>
            <a:spLocks noGrp="1" noChangeArrowheads="1"/>
          </p:cNvSpPr>
          <p:nvPr>
            <p:ph type="title"/>
          </p:nvPr>
        </p:nvSpPr>
        <p:spPr>
          <a:xfrm>
            <a:off x="1494235" y="188913"/>
            <a:ext cx="61722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fr-FR" altLang="en-US" sz="3200" dirty="0" err="1">
                <a:solidFill>
                  <a:srgbClr val="CC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fr-FR" altLang="en-US" sz="3200" dirty="0">
                <a:solidFill>
                  <a:srgbClr val="CC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altLang="en-US" sz="3200" dirty="0" err="1">
                <a:solidFill>
                  <a:srgbClr val="CC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fr-FR" altLang="en-US" sz="3200" dirty="0">
                <a:solidFill>
                  <a:srgbClr val="CC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L-dopa</a:t>
            </a:r>
          </a:p>
        </p:txBody>
      </p:sp>
      <p:sp>
        <p:nvSpPr>
          <p:cNvPr id="48143" name="Line 30"/>
          <p:cNvSpPr>
            <a:spLocks noChangeShapeType="1"/>
          </p:cNvSpPr>
          <p:nvPr/>
        </p:nvSpPr>
        <p:spPr bwMode="auto">
          <a:xfrm>
            <a:off x="3600451" y="5516563"/>
            <a:ext cx="594122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7" tIns="44450" rIns="90487" bIns="44450"/>
          <a:lstStyle/>
          <a:p>
            <a:endParaRPr lang="en-US"/>
          </a:p>
        </p:txBody>
      </p:sp>
      <p:sp>
        <p:nvSpPr>
          <p:cNvPr id="48144" name="Line 31"/>
          <p:cNvSpPr>
            <a:spLocks noChangeShapeType="1"/>
          </p:cNvSpPr>
          <p:nvPr/>
        </p:nvSpPr>
        <p:spPr bwMode="auto">
          <a:xfrm>
            <a:off x="4301729" y="5157788"/>
            <a:ext cx="0" cy="792162"/>
          </a:xfrm>
          <a:prstGeom prst="line">
            <a:avLst/>
          </a:prstGeom>
          <a:noFill/>
          <a:ln w="76200" cmpd="tri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7" tIns="44450" rIns="90487" bIns="44450"/>
          <a:lstStyle/>
          <a:p>
            <a:endParaRPr lang="en-US"/>
          </a:p>
        </p:txBody>
      </p:sp>
      <p:sp>
        <p:nvSpPr>
          <p:cNvPr id="48145" name="Line 32"/>
          <p:cNvSpPr>
            <a:spLocks noChangeShapeType="1"/>
          </p:cNvSpPr>
          <p:nvPr/>
        </p:nvSpPr>
        <p:spPr bwMode="auto">
          <a:xfrm>
            <a:off x="6084094" y="3141665"/>
            <a:ext cx="0" cy="719137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7" tIns="44450" rIns="90487" bIns="44450"/>
          <a:lstStyle/>
          <a:p>
            <a:endParaRPr lang="en-US"/>
          </a:p>
        </p:txBody>
      </p:sp>
      <p:sp>
        <p:nvSpPr>
          <p:cNvPr id="48146" name="Line 34"/>
          <p:cNvSpPr>
            <a:spLocks noChangeShapeType="1"/>
          </p:cNvSpPr>
          <p:nvPr/>
        </p:nvSpPr>
        <p:spPr bwMode="auto">
          <a:xfrm flipV="1">
            <a:off x="2897981" y="2060577"/>
            <a:ext cx="0" cy="504825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7" tIns="44450" rIns="90487" bIns="44450"/>
          <a:lstStyle/>
          <a:p>
            <a:endParaRPr lang="en-US"/>
          </a:p>
        </p:txBody>
      </p:sp>
      <p:sp>
        <p:nvSpPr>
          <p:cNvPr id="48147" name="Text Box 35"/>
          <p:cNvSpPr txBox="1">
            <a:spLocks noChangeArrowheads="1"/>
          </p:cNvSpPr>
          <p:nvPr/>
        </p:nvSpPr>
        <p:spPr bwMode="auto">
          <a:xfrm>
            <a:off x="1980010" y="1484315"/>
            <a:ext cx="1913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fr-FR" altLang="en-US" sz="1800">
                <a:solidFill>
                  <a:schemeClr val="accent2"/>
                </a:solidFill>
                <a:latin typeface="Arial" panose="020B0604020202020204" pitchFamily="34" charset="0"/>
              </a:rPr>
              <a:t>3-O-méthyl-dopa</a:t>
            </a:r>
          </a:p>
        </p:txBody>
      </p:sp>
      <p:sp>
        <p:nvSpPr>
          <p:cNvPr id="48148" name="Text Box 49"/>
          <p:cNvSpPr txBox="1">
            <a:spLocks noChangeArrowheads="1"/>
          </p:cNvSpPr>
          <p:nvPr/>
        </p:nvSpPr>
        <p:spPr bwMode="auto">
          <a:xfrm>
            <a:off x="3100387" y="2082800"/>
            <a:ext cx="1088438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fr-FR" altLang="en-US" sz="2400" b="1" i="1">
                <a:solidFill>
                  <a:srgbClr val="00CC00"/>
                </a:solidFill>
                <a:latin typeface="Arial" panose="020B0604020202020204" pitchFamily="34" charset="0"/>
              </a:rPr>
              <a:t>COMT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D49F320-79FC-4BA6-A468-AE2BB48744C3}" type="slidenum">
              <a:rPr lang="fr-FR" altLang="en-US">
                <a:solidFill>
                  <a:srgbClr val="FF33CC"/>
                </a:solidFill>
                <a:latin typeface="Calibri" panose="020F0502020204030204" pitchFamily="34" charset="0"/>
              </a:rPr>
              <a:pPr eaLnBrk="1" hangingPunct="1"/>
              <a:t>20</a:t>
            </a:fld>
            <a:endParaRPr lang="fr-FR" altLang="en-US">
              <a:solidFill>
                <a:srgbClr val="FF33CC"/>
              </a:solidFill>
              <a:latin typeface="Calibri" panose="020F050202020403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696464"/>
                </a:solidFill>
              </a:rPr>
              <a:t>ThS.Bs TRẦN THANH HÙNG-BM THẦN KINH</a:t>
            </a:r>
            <a:endParaRPr lang="en-US">
              <a:solidFill>
                <a:srgbClr val="696464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571964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Line 2"/>
          <p:cNvSpPr>
            <a:spLocks noChangeShapeType="1"/>
          </p:cNvSpPr>
          <p:nvPr/>
        </p:nvSpPr>
        <p:spPr bwMode="auto">
          <a:xfrm flipH="1">
            <a:off x="4410075" y="1460500"/>
            <a:ext cx="0" cy="49911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7" tIns="44450" rIns="90487" bIns="44450"/>
          <a:lstStyle/>
          <a:p>
            <a:endParaRPr lang="en-US"/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2412208" y="3187702"/>
            <a:ext cx="900887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fr-FR" altLang="en-US" sz="1800">
                <a:solidFill>
                  <a:srgbClr val="000099"/>
                </a:solidFill>
                <a:latin typeface="Arial" panose="020B0604020202020204" pitchFamily="34" charset="0"/>
              </a:rPr>
              <a:t>L-dopa</a:t>
            </a:r>
          </a:p>
        </p:txBody>
      </p:sp>
      <p:sp>
        <p:nvSpPr>
          <p:cNvPr id="49156" name="Line 4"/>
          <p:cNvSpPr>
            <a:spLocks noChangeShapeType="1"/>
          </p:cNvSpPr>
          <p:nvPr/>
        </p:nvSpPr>
        <p:spPr bwMode="auto">
          <a:xfrm>
            <a:off x="2897981" y="3763963"/>
            <a:ext cx="0" cy="1471612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7" tIns="44450" rIns="90487" bIns="44450"/>
          <a:lstStyle/>
          <a:p>
            <a:endParaRPr lang="en-US"/>
          </a:p>
        </p:txBody>
      </p:sp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2303861" y="5237165"/>
            <a:ext cx="1195839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fr-FR" altLang="en-US" sz="1800">
                <a:solidFill>
                  <a:srgbClr val="000099"/>
                </a:solidFill>
                <a:latin typeface="Arial" panose="020B0604020202020204" pitchFamily="34" charset="0"/>
              </a:rPr>
              <a:t>dopamine</a:t>
            </a:r>
          </a:p>
        </p:txBody>
      </p:sp>
      <p:sp>
        <p:nvSpPr>
          <p:cNvPr id="49158" name="Line 6"/>
          <p:cNvSpPr>
            <a:spLocks noChangeShapeType="1"/>
          </p:cNvSpPr>
          <p:nvPr/>
        </p:nvSpPr>
        <p:spPr bwMode="auto">
          <a:xfrm flipV="1">
            <a:off x="2897981" y="2355850"/>
            <a:ext cx="0" cy="76835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7" tIns="44450" rIns="90487" bIns="44450"/>
          <a:lstStyle/>
          <a:p>
            <a:endParaRPr lang="en-US"/>
          </a:p>
        </p:txBody>
      </p:sp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2033588" y="1844675"/>
            <a:ext cx="2494272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fr-FR" altLang="en-US" sz="2400">
                <a:solidFill>
                  <a:srgbClr val="000099"/>
                </a:solidFill>
                <a:latin typeface="Arial" panose="020B0604020202020204" pitchFamily="34" charset="0"/>
              </a:rPr>
              <a:t>3-O-méthyl-dopa</a:t>
            </a:r>
          </a:p>
        </p:txBody>
      </p:sp>
      <p:sp>
        <p:nvSpPr>
          <p:cNvPr id="49160" name="Text Box 8"/>
          <p:cNvSpPr txBox="1">
            <a:spLocks noChangeArrowheads="1"/>
          </p:cNvSpPr>
          <p:nvPr/>
        </p:nvSpPr>
        <p:spPr bwMode="auto">
          <a:xfrm>
            <a:off x="2421731" y="1243015"/>
            <a:ext cx="1410642" cy="397545"/>
          </a:xfrm>
          <a:prstGeom prst="rect">
            <a:avLst/>
          </a:prstGeom>
          <a:noFill/>
          <a:ln w="12700" algn="ctr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fr-FR" altLang="en-US" sz="2000">
                <a:solidFill>
                  <a:srgbClr val="CC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Ngoại biên</a:t>
            </a:r>
          </a:p>
        </p:txBody>
      </p:sp>
      <p:sp>
        <p:nvSpPr>
          <p:cNvPr id="49161" name="Text Box 9"/>
          <p:cNvSpPr txBox="1">
            <a:spLocks noChangeArrowheads="1"/>
          </p:cNvSpPr>
          <p:nvPr/>
        </p:nvSpPr>
        <p:spPr bwMode="auto">
          <a:xfrm>
            <a:off x="5760244" y="1243015"/>
            <a:ext cx="654024" cy="397545"/>
          </a:xfrm>
          <a:prstGeom prst="rect">
            <a:avLst/>
          </a:prstGeom>
          <a:noFill/>
          <a:ln w="12700" algn="ctr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fr-FR" altLang="en-US" sz="2000">
                <a:solidFill>
                  <a:srgbClr val="CC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</a:p>
        </p:txBody>
      </p:sp>
      <p:sp>
        <p:nvSpPr>
          <p:cNvPr id="49162" name="Line 10"/>
          <p:cNvSpPr>
            <a:spLocks noChangeShapeType="1"/>
          </p:cNvSpPr>
          <p:nvPr/>
        </p:nvSpPr>
        <p:spPr bwMode="auto">
          <a:xfrm flipV="1">
            <a:off x="3492105" y="2933702"/>
            <a:ext cx="1835944" cy="574675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7" tIns="44450" rIns="90487" bIns="44450"/>
          <a:lstStyle/>
          <a:p>
            <a:endParaRPr lang="en-US"/>
          </a:p>
        </p:txBody>
      </p:sp>
      <p:sp>
        <p:nvSpPr>
          <p:cNvPr id="49163" name="Text Box 11"/>
          <p:cNvSpPr txBox="1">
            <a:spLocks noChangeArrowheads="1"/>
          </p:cNvSpPr>
          <p:nvPr/>
        </p:nvSpPr>
        <p:spPr bwMode="auto">
          <a:xfrm>
            <a:off x="5489974" y="2613027"/>
            <a:ext cx="900887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fr-FR" altLang="en-US" sz="1800">
                <a:solidFill>
                  <a:srgbClr val="000099"/>
                </a:solidFill>
                <a:latin typeface="Arial" panose="020B0604020202020204" pitchFamily="34" charset="0"/>
              </a:rPr>
              <a:t>L-dopa</a:t>
            </a:r>
          </a:p>
        </p:txBody>
      </p:sp>
      <p:sp>
        <p:nvSpPr>
          <p:cNvPr id="49164" name="Text Box 12"/>
          <p:cNvSpPr txBox="1">
            <a:spLocks noChangeArrowheads="1"/>
          </p:cNvSpPr>
          <p:nvPr/>
        </p:nvSpPr>
        <p:spPr bwMode="auto">
          <a:xfrm>
            <a:off x="3168255" y="4276725"/>
            <a:ext cx="1074011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fr-FR" altLang="en-US" sz="2400" b="1" i="1">
                <a:solidFill>
                  <a:srgbClr val="33CC33"/>
                </a:solidFill>
                <a:latin typeface="Arial" panose="020B0604020202020204" pitchFamily="34" charset="0"/>
              </a:rPr>
              <a:t>DAAA</a:t>
            </a:r>
          </a:p>
        </p:txBody>
      </p:sp>
      <p:sp>
        <p:nvSpPr>
          <p:cNvPr id="49165" name="Text Box 13"/>
          <p:cNvSpPr txBox="1">
            <a:spLocks noChangeArrowheads="1"/>
          </p:cNvSpPr>
          <p:nvPr/>
        </p:nvSpPr>
        <p:spPr bwMode="auto">
          <a:xfrm>
            <a:off x="5489974" y="3829052"/>
            <a:ext cx="1195839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fr-FR" altLang="en-US" sz="1800">
                <a:solidFill>
                  <a:srgbClr val="000099"/>
                </a:solidFill>
                <a:latin typeface="Arial" panose="020B0604020202020204" pitchFamily="34" charset="0"/>
              </a:rPr>
              <a:t>dopamine</a:t>
            </a:r>
          </a:p>
        </p:txBody>
      </p:sp>
      <p:sp>
        <p:nvSpPr>
          <p:cNvPr id="49166" name="Line 14"/>
          <p:cNvSpPr>
            <a:spLocks noChangeShapeType="1"/>
          </p:cNvSpPr>
          <p:nvPr/>
        </p:nvSpPr>
        <p:spPr bwMode="auto">
          <a:xfrm>
            <a:off x="6030516" y="3187702"/>
            <a:ext cx="0" cy="576263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7" tIns="44450" rIns="90487" bIns="44450"/>
          <a:lstStyle/>
          <a:p>
            <a:endParaRPr lang="en-US"/>
          </a:p>
        </p:txBody>
      </p:sp>
      <p:sp>
        <p:nvSpPr>
          <p:cNvPr id="49167" name="Text Box 15"/>
          <p:cNvSpPr txBox="1">
            <a:spLocks noChangeArrowheads="1"/>
          </p:cNvSpPr>
          <p:nvPr/>
        </p:nvSpPr>
        <p:spPr bwMode="auto">
          <a:xfrm>
            <a:off x="5166124" y="3235325"/>
            <a:ext cx="1074011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fr-FR" altLang="en-US" sz="2400" b="1" i="1">
                <a:solidFill>
                  <a:srgbClr val="33CC33"/>
                </a:solidFill>
                <a:latin typeface="Arial" panose="020B0604020202020204" pitchFamily="34" charset="0"/>
              </a:rPr>
              <a:t>DAAA</a:t>
            </a:r>
          </a:p>
        </p:txBody>
      </p:sp>
      <p:sp>
        <p:nvSpPr>
          <p:cNvPr id="49168" name="Text Box 16"/>
          <p:cNvSpPr txBox="1">
            <a:spLocks noChangeArrowheads="1"/>
          </p:cNvSpPr>
          <p:nvPr/>
        </p:nvSpPr>
        <p:spPr bwMode="auto">
          <a:xfrm>
            <a:off x="5219700" y="1844675"/>
            <a:ext cx="2494272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fr-FR" altLang="en-US" sz="2400">
                <a:solidFill>
                  <a:srgbClr val="000099"/>
                </a:solidFill>
                <a:latin typeface="Arial" panose="020B0604020202020204" pitchFamily="34" charset="0"/>
              </a:rPr>
              <a:t>3-O-méthyl-dopa</a:t>
            </a:r>
          </a:p>
        </p:txBody>
      </p:sp>
      <p:sp>
        <p:nvSpPr>
          <p:cNvPr id="49169" name="Line 17"/>
          <p:cNvSpPr>
            <a:spLocks noChangeShapeType="1"/>
          </p:cNvSpPr>
          <p:nvPr/>
        </p:nvSpPr>
        <p:spPr bwMode="auto">
          <a:xfrm>
            <a:off x="3977880" y="2100263"/>
            <a:ext cx="1134665" cy="0"/>
          </a:xfrm>
          <a:prstGeom prst="line">
            <a:avLst/>
          </a:prstGeom>
          <a:noFill/>
          <a:ln w="38100">
            <a:solidFill>
              <a:srgbClr val="FF00FF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7" tIns="44450" rIns="90487" bIns="44450"/>
          <a:lstStyle/>
          <a:p>
            <a:endParaRPr lang="en-US"/>
          </a:p>
        </p:txBody>
      </p:sp>
      <p:sp>
        <p:nvSpPr>
          <p:cNvPr id="49170" name="Text Box 18"/>
          <p:cNvSpPr txBox="1">
            <a:spLocks noChangeArrowheads="1"/>
          </p:cNvSpPr>
          <p:nvPr/>
        </p:nvSpPr>
        <p:spPr bwMode="auto">
          <a:xfrm>
            <a:off x="4842272" y="4787900"/>
            <a:ext cx="1254766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fr-FR" altLang="en-US" sz="2400">
                <a:solidFill>
                  <a:srgbClr val="000099"/>
                </a:solidFill>
                <a:latin typeface="Arial" panose="020B0604020202020204" pitchFamily="34" charset="0"/>
              </a:rPr>
              <a:t>DOPAC</a:t>
            </a:r>
          </a:p>
        </p:txBody>
      </p:sp>
      <p:sp>
        <p:nvSpPr>
          <p:cNvPr id="49171" name="Text Box 19"/>
          <p:cNvSpPr txBox="1">
            <a:spLocks noChangeArrowheads="1"/>
          </p:cNvSpPr>
          <p:nvPr/>
        </p:nvSpPr>
        <p:spPr bwMode="auto">
          <a:xfrm>
            <a:off x="6624639" y="4787900"/>
            <a:ext cx="900887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fr-FR" altLang="en-US" sz="2400">
                <a:solidFill>
                  <a:srgbClr val="000099"/>
                </a:solidFill>
                <a:latin typeface="Arial" panose="020B0604020202020204" pitchFamily="34" charset="0"/>
              </a:rPr>
              <a:t>3-MT</a:t>
            </a:r>
          </a:p>
        </p:txBody>
      </p:sp>
      <p:sp>
        <p:nvSpPr>
          <p:cNvPr id="49172" name="Text Box 20"/>
          <p:cNvSpPr txBox="1">
            <a:spLocks noChangeArrowheads="1"/>
          </p:cNvSpPr>
          <p:nvPr/>
        </p:nvSpPr>
        <p:spPr bwMode="auto">
          <a:xfrm>
            <a:off x="5800726" y="5767388"/>
            <a:ext cx="793101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fr-FR" altLang="en-US" sz="2400">
                <a:solidFill>
                  <a:srgbClr val="000099"/>
                </a:solidFill>
                <a:latin typeface="Arial" panose="020B0604020202020204" pitchFamily="34" charset="0"/>
              </a:rPr>
              <a:t>HVA</a:t>
            </a:r>
          </a:p>
        </p:txBody>
      </p:sp>
      <p:sp>
        <p:nvSpPr>
          <p:cNvPr id="49173" name="Line 21"/>
          <p:cNvSpPr>
            <a:spLocks noChangeShapeType="1"/>
          </p:cNvSpPr>
          <p:nvPr/>
        </p:nvSpPr>
        <p:spPr bwMode="auto">
          <a:xfrm flipH="1">
            <a:off x="5328047" y="4405315"/>
            <a:ext cx="647700" cy="319087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7" tIns="44450" rIns="90487" bIns="44450"/>
          <a:lstStyle/>
          <a:p>
            <a:endParaRPr lang="en-US"/>
          </a:p>
        </p:txBody>
      </p:sp>
      <p:sp>
        <p:nvSpPr>
          <p:cNvPr id="49174" name="Line 22"/>
          <p:cNvSpPr>
            <a:spLocks noChangeShapeType="1"/>
          </p:cNvSpPr>
          <p:nvPr/>
        </p:nvSpPr>
        <p:spPr bwMode="auto">
          <a:xfrm>
            <a:off x="6246019" y="4405315"/>
            <a:ext cx="647700" cy="319087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7" tIns="44450" rIns="90487" bIns="44450"/>
          <a:lstStyle/>
          <a:p>
            <a:endParaRPr lang="en-US"/>
          </a:p>
        </p:txBody>
      </p:sp>
      <p:sp>
        <p:nvSpPr>
          <p:cNvPr id="49175" name="Text Box 23"/>
          <p:cNvSpPr txBox="1">
            <a:spLocks noChangeArrowheads="1"/>
          </p:cNvSpPr>
          <p:nvPr/>
        </p:nvSpPr>
        <p:spPr bwMode="auto">
          <a:xfrm>
            <a:off x="4518424" y="4084638"/>
            <a:ext cx="1208663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fr-FR" altLang="en-US" sz="2400" b="1" i="1">
                <a:solidFill>
                  <a:srgbClr val="33CC33"/>
                </a:solidFill>
                <a:latin typeface="Arial" panose="020B0604020202020204" pitchFamily="34" charset="0"/>
              </a:rPr>
              <a:t>MAO B</a:t>
            </a:r>
          </a:p>
        </p:txBody>
      </p:sp>
      <p:sp>
        <p:nvSpPr>
          <p:cNvPr id="49176" name="Text Box 24"/>
          <p:cNvSpPr txBox="1">
            <a:spLocks noChangeArrowheads="1"/>
          </p:cNvSpPr>
          <p:nvPr/>
        </p:nvSpPr>
        <p:spPr bwMode="auto">
          <a:xfrm>
            <a:off x="6786562" y="4005263"/>
            <a:ext cx="1088438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fr-FR" altLang="en-US" sz="2400" b="1" i="1">
                <a:solidFill>
                  <a:srgbClr val="33CC33"/>
                </a:solidFill>
                <a:latin typeface="Arial" panose="020B0604020202020204" pitchFamily="34" charset="0"/>
              </a:rPr>
              <a:t>COMT</a:t>
            </a:r>
          </a:p>
        </p:txBody>
      </p:sp>
      <p:sp>
        <p:nvSpPr>
          <p:cNvPr id="49177" name="Line 25"/>
          <p:cNvSpPr>
            <a:spLocks noChangeShapeType="1"/>
          </p:cNvSpPr>
          <p:nvPr/>
        </p:nvSpPr>
        <p:spPr bwMode="auto">
          <a:xfrm>
            <a:off x="5381625" y="5237165"/>
            <a:ext cx="648891" cy="447675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7" tIns="44450" rIns="90487" bIns="44450"/>
          <a:lstStyle/>
          <a:p>
            <a:endParaRPr lang="en-US"/>
          </a:p>
        </p:txBody>
      </p:sp>
      <p:sp>
        <p:nvSpPr>
          <p:cNvPr id="49178" name="Line 26"/>
          <p:cNvSpPr>
            <a:spLocks noChangeShapeType="1"/>
          </p:cNvSpPr>
          <p:nvPr/>
        </p:nvSpPr>
        <p:spPr bwMode="auto">
          <a:xfrm flipH="1">
            <a:off x="6246019" y="5237165"/>
            <a:ext cx="647700" cy="447675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7" tIns="44450" rIns="90487" bIns="44450"/>
          <a:lstStyle/>
          <a:p>
            <a:endParaRPr lang="en-US"/>
          </a:p>
        </p:txBody>
      </p:sp>
      <p:sp>
        <p:nvSpPr>
          <p:cNvPr id="49179" name="Text Box 27"/>
          <p:cNvSpPr txBox="1">
            <a:spLocks noChangeArrowheads="1"/>
          </p:cNvSpPr>
          <p:nvPr/>
        </p:nvSpPr>
        <p:spPr bwMode="auto">
          <a:xfrm>
            <a:off x="4842272" y="5492750"/>
            <a:ext cx="1088438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fr-FR" altLang="en-US" sz="2400" b="1" i="1">
                <a:solidFill>
                  <a:srgbClr val="33CC33"/>
                </a:solidFill>
                <a:latin typeface="Arial" panose="020B0604020202020204" pitchFamily="34" charset="0"/>
              </a:rPr>
              <a:t>COMT</a:t>
            </a:r>
            <a:endParaRPr lang="fr-FR" altLang="en-US" sz="2400" b="1">
              <a:solidFill>
                <a:srgbClr val="33CC33"/>
              </a:solidFill>
              <a:latin typeface="Arial" panose="020B0604020202020204" pitchFamily="34" charset="0"/>
            </a:endParaRPr>
          </a:p>
        </p:txBody>
      </p:sp>
      <p:sp>
        <p:nvSpPr>
          <p:cNvPr id="49180" name="Text Box 28"/>
          <p:cNvSpPr txBox="1">
            <a:spLocks noChangeArrowheads="1"/>
          </p:cNvSpPr>
          <p:nvPr/>
        </p:nvSpPr>
        <p:spPr bwMode="auto">
          <a:xfrm>
            <a:off x="6772276" y="5383213"/>
            <a:ext cx="1208663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fr-FR" altLang="en-US" sz="2400" b="1" i="1">
                <a:solidFill>
                  <a:srgbClr val="33CC33"/>
                </a:solidFill>
                <a:latin typeface="Arial" panose="020B0604020202020204" pitchFamily="34" charset="0"/>
              </a:rPr>
              <a:t>MAO B</a:t>
            </a:r>
          </a:p>
        </p:txBody>
      </p:sp>
      <p:sp>
        <p:nvSpPr>
          <p:cNvPr id="338973" name="AutoShape 29"/>
          <p:cNvSpPr>
            <a:spLocks noChangeArrowheads="1"/>
          </p:cNvSpPr>
          <p:nvPr/>
        </p:nvSpPr>
        <p:spPr bwMode="auto">
          <a:xfrm>
            <a:off x="5328047" y="4292600"/>
            <a:ext cx="647700" cy="446088"/>
          </a:xfrm>
          <a:prstGeom prst="irregularSeal1">
            <a:avLst/>
          </a:prstGeom>
          <a:solidFill>
            <a:srgbClr val="800080">
              <a:alpha val="59999"/>
            </a:srgbClr>
          </a:solidFill>
          <a:ln w="28575" algn="ctr">
            <a:solidFill>
              <a:srgbClr val="80008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1439467" y="2420940"/>
            <a:ext cx="2870598" cy="896937"/>
            <a:chOff x="249" y="1525"/>
            <a:chExt cx="2411" cy="565"/>
          </a:xfrm>
        </p:grpSpPr>
        <p:sp>
          <p:nvSpPr>
            <p:cNvPr id="49192" name="Text Box 31"/>
            <p:cNvSpPr txBox="1">
              <a:spLocks noChangeArrowheads="1"/>
            </p:cNvSpPr>
            <p:nvPr/>
          </p:nvSpPr>
          <p:spPr bwMode="auto">
            <a:xfrm>
              <a:off x="1746" y="1525"/>
              <a:ext cx="914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fr-FR" altLang="en-US" sz="2400" b="1" i="1">
                  <a:solidFill>
                    <a:srgbClr val="33CC33"/>
                  </a:solidFill>
                  <a:latin typeface="Arial" panose="020B0604020202020204" pitchFamily="34" charset="0"/>
                </a:rPr>
                <a:t>COMT</a:t>
              </a:r>
            </a:p>
          </p:txBody>
        </p:sp>
        <p:sp>
          <p:nvSpPr>
            <p:cNvPr id="49193" name="AutoShape 32"/>
            <p:cNvSpPr>
              <a:spLocks noChangeArrowheads="1"/>
            </p:cNvSpPr>
            <p:nvPr/>
          </p:nvSpPr>
          <p:spPr bwMode="auto">
            <a:xfrm>
              <a:off x="1247" y="1605"/>
              <a:ext cx="454" cy="323"/>
            </a:xfrm>
            <a:prstGeom prst="irregularSeal2">
              <a:avLst/>
            </a:prstGeom>
            <a:solidFill>
              <a:srgbClr val="800080">
                <a:alpha val="59999"/>
              </a:srgbClr>
            </a:solidFill>
            <a:ln w="28575" algn="ctr">
              <a:solidFill>
                <a:srgbClr val="800080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 marL="342900" indent="-3429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49194" name="Text Box 33"/>
            <p:cNvSpPr txBox="1">
              <a:spLocks noChangeArrowheads="1"/>
            </p:cNvSpPr>
            <p:nvPr/>
          </p:nvSpPr>
          <p:spPr bwMode="auto">
            <a:xfrm>
              <a:off x="249" y="1646"/>
              <a:ext cx="1352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fr-FR" altLang="en-US" sz="2000" b="1">
                  <a:solidFill>
                    <a:srgbClr val="FF0000"/>
                  </a:solidFill>
                  <a:latin typeface="Arial" panose="020B0604020202020204" pitchFamily="34" charset="0"/>
                </a:rPr>
                <a:t>entacapone</a:t>
              </a:r>
            </a:p>
            <a:p>
              <a:pPr ea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fr-FR" altLang="en-US" sz="2000" b="1">
                  <a:solidFill>
                    <a:srgbClr val="FF0000"/>
                  </a:solidFill>
                  <a:latin typeface="Arial" panose="020B0604020202020204" pitchFamily="34" charset="0"/>
                </a:rPr>
                <a:t>tolcapone</a:t>
              </a:r>
            </a:p>
          </p:txBody>
        </p:sp>
      </p:grpSp>
      <p:grpSp>
        <p:nvGrpSpPr>
          <p:cNvPr id="49183" name="Group 34"/>
          <p:cNvGrpSpPr>
            <a:grpSpLocks/>
          </p:cNvGrpSpPr>
          <p:nvPr/>
        </p:nvGrpSpPr>
        <p:grpSpPr bwMode="auto">
          <a:xfrm>
            <a:off x="1494236" y="3892552"/>
            <a:ext cx="1674019" cy="893763"/>
            <a:chOff x="295" y="2452"/>
            <a:chExt cx="1406" cy="563"/>
          </a:xfrm>
        </p:grpSpPr>
        <p:sp>
          <p:nvSpPr>
            <p:cNvPr id="49190" name="AutoShape 35"/>
            <p:cNvSpPr>
              <a:spLocks noChangeArrowheads="1"/>
            </p:cNvSpPr>
            <p:nvPr/>
          </p:nvSpPr>
          <p:spPr bwMode="auto">
            <a:xfrm>
              <a:off x="1247" y="2613"/>
              <a:ext cx="454" cy="402"/>
            </a:xfrm>
            <a:prstGeom prst="irregularSeal1">
              <a:avLst/>
            </a:prstGeom>
            <a:solidFill>
              <a:srgbClr val="800080">
                <a:alpha val="59999"/>
              </a:srgbClr>
            </a:solidFill>
            <a:ln w="28575" algn="ctr">
              <a:solidFill>
                <a:srgbClr val="800080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49191" name="Text Box 36"/>
            <p:cNvSpPr txBox="1">
              <a:spLocks noChangeArrowheads="1"/>
            </p:cNvSpPr>
            <p:nvPr/>
          </p:nvSpPr>
          <p:spPr bwMode="auto">
            <a:xfrm>
              <a:off x="295" y="2452"/>
              <a:ext cx="1328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fr-FR" altLang="en-US" sz="2000">
                  <a:solidFill>
                    <a:srgbClr val="800080"/>
                  </a:solidFill>
                  <a:latin typeface="Arial" panose="020B0604020202020204" pitchFamily="34" charset="0"/>
                </a:rPr>
                <a:t>benserazide</a:t>
              </a:r>
            </a:p>
            <a:p>
              <a:pPr ea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fr-FR" altLang="en-US" sz="2000">
                  <a:solidFill>
                    <a:srgbClr val="800080"/>
                  </a:solidFill>
                  <a:latin typeface="Arial" panose="020B0604020202020204" pitchFamily="34" charset="0"/>
                </a:rPr>
                <a:t>carbidopa</a:t>
              </a:r>
            </a:p>
          </p:txBody>
        </p:sp>
      </p:grpSp>
      <p:sp>
        <p:nvSpPr>
          <p:cNvPr id="338981" name="Text Box 37"/>
          <p:cNvSpPr txBox="1">
            <a:spLocks noChangeArrowheads="1"/>
          </p:cNvSpPr>
          <p:nvPr/>
        </p:nvSpPr>
        <p:spPr bwMode="auto">
          <a:xfrm>
            <a:off x="3977878" y="4437063"/>
            <a:ext cx="1378582" cy="70532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fr-FR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selegiline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fr-FR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rasagiline</a:t>
            </a:r>
          </a:p>
        </p:txBody>
      </p:sp>
      <p:sp>
        <p:nvSpPr>
          <p:cNvPr id="49185" name="Rectangle 38"/>
          <p:cNvSpPr>
            <a:spLocks noGrp="1" noChangeArrowheads="1"/>
          </p:cNvSpPr>
          <p:nvPr>
            <p:ph type="title"/>
          </p:nvPr>
        </p:nvSpPr>
        <p:spPr>
          <a:xfrm>
            <a:off x="1485900" y="274640"/>
            <a:ext cx="6172200" cy="777875"/>
          </a:xfrm>
        </p:spPr>
        <p:txBody>
          <a:bodyPr/>
          <a:lstStyle/>
          <a:p>
            <a:pPr eaLnBrk="1" hangingPunct="1"/>
            <a:r>
              <a:rPr lang="fr-FR" altLang="en-US" sz="3200">
                <a:solidFill>
                  <a:srgbClr val="CC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 chất ức chế men</a:t>
            </a:r>
          </a:p>
        </p:txBody>
      </p: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6300789" y="3548065"/>
            <a:ext cx="1771650" cy="1190625"/>
            <a:chOff x="4332" y="2235"/>
            <a:chExt cx="1488" cy="750"/>
          </a:xfrm>
        </p:grpSpPr>
        <p:sp>
          <p:nvSpPr>
            <p:cNvPr id="49188" name="Text Box 40"/>
            <p:cNvSpPr txBox="1">
              <a:spLocks noChangeArrowheads="1"/>
            </p:cNvSpPr>
            <p:nvPr/>
          </p:nvSpPr>
          <p:spPr bwMode="auto">
            <a:xfrm>
              <a:off x="4649" y="2235"/>
              <a:ext cx="11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fr-FR" altLang="en-US" sz="2000" b="1">
                  <a:solidFill>
                    <a:srgbClr val="FF0000"/>
                  </a:solidFill>
                  <a:latin typeface="Arial" panose="020B0604020202020204" pitchFamily="34" charset="0"/>
                </a:rPr>
                <a:t>tolcapone</a:t>
              </a:r>
            </a:p>
          </p:txBody>
        </p:sp>
        <p:sp>
          <p:nvSpPr>
            <p:cNvPr id="49189" name="AutoShape 41"/>
            <p:cNvSpPr>
              <a:spLocks noChangeArrowheads="1"/>
            </p:cNvSpPr>
            <p:nvPr/>
          </p:nvSpPr>
          <p:spPr bwMode="auto">
            <a:xfrm>
              <a:off x="4332" y="2704"/>
              <a:ext cx="544" cy="281"/>
            </a:xfrm>
            <a:prstGeom prst="irregularSeal1">
              <a:avLst/>
            </a:prstGeom>
            <a:solidFill>
              <a:srgbClr val="800080">
                <a:alpha val="59999"/>
              </a:srgbClr>
            </a:solidFill>
            <a:ln w="28575" algn="ctr">
              <a:solidFill>
                <a:srgbClr val="800080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BB0028B-B562-4E3A-BC53-D46621FE97EA}" type="slidenum">
              <a:rPr lang="fr-FR" altLang="en-US">
                <a:solidFill>
                  <a:srgbClr val="FF33CC"/>
                </a:solidFill>
                <a:latin typeface="Calibri" panose="020F0502020204030204" pitchFamily="34" charset="0"/>
              </a:rPr>
              <a:pPr eaLnBrk="1" hangingPunct="1"/>
              <a:t>21</a:t>
            </a:fld>
            <a:endParaRPr lang="fr-FR" altLang="en-US">
              <a:solidFill>
                <a:srgbClr val="FF33CC"/>
              </a:solidFill>
              <a:latin typeface="Calibri" panose="020F050202020403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696464"/>
                </a:solidFill>
              </a:rPr>
              <a:t>ThS.Bs TRẦN THANH HÙNG-BM THẦN KINH</a:t>
            </a:r>
            <a:endParaRPr lang="en-US">
              <a:solidFill>
                <a:srgbClr val="696464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81778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89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89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389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389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73" grpId="0" animBg="1"/>
      <p:bldP spid="33898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buClr>
                <a:srgbClr val="D34817"/>
              </a:buClr>
            </a:pPr>
            <a:r>
              <a:rPr lang="en-US" dirty="0" err="1">
                <a:solidFill>
                  <a:prstClr val="black"/>
                </a:solidFill>
              </a:rPr>
              <a:t>Diễn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tiến</a:t>
            </a:r>
            <a:r>
              <a:rPr lang="en-US" dirty="0">
                <a:solidFill>
                  <a:prstClr val="black"/>
                </a:solidFill>
              </a:rPr>
              <a:t>: </a:t>
            </a:r>
            <a:r>
              <a:rPr lang="en-US" dirty="0" err="1">
                <a:solidFill>
                  <a:prstClr val="black"/>
                </a:solidFill>
              </a:rPr>
              <a:t>bệnh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nhân</a:t>
            </a:r>
            <a:r>
              <a:rPr lang="en-US" dirty="0">
                <a:solidFill>
                  <a:prstClr val="black"/>
                </a:solidFill>
              </a:rPr>
              <a:t> đ</a:t>
            </a:r>
            <a:r>
              <a:rPr lang="vi-VN" dirty="0">
                <a:solidFill>
                  <a:prstClr val="black"/>
                </a:solidFill>
              </a:rPr>
              <a:t>ư</a:t>
            </a:r>
            <a:r>
              <a:rPr lang="en-US" dirty="0" err="1">
                <a:solidFill>
                  <a:prstClr val="black"/>
                </a:solidFill>
              </a:rPr>
              <a:t>ợc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chẩn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đoán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bệnh</a:t>
            </a:r>
            <a:r>
              <a:rPr lang="en-US" dirty="0">
                <a:solidFill>
                  <a:prstClr val="black"/>
                </a:solidFill>
              </a:rPr>
              <a:t> Parkinson </a:t>
            </a:r>
            <a:r>
              <a:rPr lang="en-US" dirty="0" err="1">
                <a:solidFill>
                  <a:prstClr val="black"/>
                </a:solidFill>
              </a:rPr>
              <a:t>và</a:t>
            </a:r>
            <a:r>
              <a:rPr lang="en-US" dirty="0">
                <a:solidFill>
                  <a:prstClr val="black"/>
                </a:solidFill>
              </a:rPr>
              <a:t> đ</a:t>
            </a:r>
            <a:r>
              <a:rPr lang="vi-VN" dirty="0">
                <a:solidFill>
                  <a:prstClr val="black"/>
                </a:solidFill>
              </a:rPr>
              <a:t>ư</a:t>
            </a:r>
            <a:r>
              <a:rPr lang="en-US" dirty="0" err="1">
                <a:solidFill>
                  <a:prstClr val="black"/>
                </a:solidFill>
              </a:rPr>
              <a:t>ợc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điều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trị</a:t>
            </a:r>
            <a:r>
              <a:rPr lang="en-US" dirty="0">
                <a:solidFill>
                  <a:prstClr val="black"/>
                </a:solidFill>
              </a:rPr>
              <a:t> L-Dopa</a:t>
            </a:r>
          </a:p>
          <a:p>
            <a:pPr lvl="0">
              <a:buClr>
                <a:srgbClr val="D34817"/>
              </a:buClr>
            </a:pPr>
            <a:r>
              <a:rPr lang="en-US" dirty="0" err="1">
                <a:solidFill>
                  <a:prstClr val="black"/>
                </a:solidFill>
              </a:rPr>
              <a:t>Đáp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ứng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tốt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và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duy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trì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đáp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ứng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trong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những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năm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sau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đó</a:t>
            </a:r>
            <a:r>
              <a:rPr lang="en-US" dirty="0">
                <a:solidFill>
                  <a:prstClr val="black"/>
                </a:solidFill>
              </a:rPr>
              <a:t>.</a:t>
            </a:r>
          </a:p>
          <a:p>
            <a:pPr lvl="0">
              <a:buClr>
                <a:srgbClr val="D34817"/>
              </a:buClr>
            </a:pPr>
            <a:r>
              <a:rPr lang="en-US" dirty="0">
                <a:solidFill>
                  <a:prstClr val="black"/>
                </a:solidFill>
                <a:hlinkClick r:id="rId3" action="ppaction://hlinkfile"/>
              </a:rPr>
              <a:t>video</a:t>
            </a:r>
            <a:endParaRPr lang="en-US" dirty="0">
              <a:solidFill>
                <a:prstClr val="black"/>
              </a:solidFill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696464"/>
                </a:solidFill>
              </a:rPr>
              <a:t>ThS.Bs TRẦN THANH HÙNG-BM THẦN KINH</a:t>
            </a:r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0A4D-208B-452F-AB5C-B5F013F4E1D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22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triệu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rối</a:t>
            </a:r>
            <a:r>
              <a:rPr lang="en-US" dirty="0"/>
              <a:t> </a:t>
            </a:r>
            <a:r>
              <a:rPr lang="en-US" dirty="0" err="1"/>
              <a:t>loạn</a:t>
            </a:r>
            <a:r>
              <a:rPr lang="en-US" dirty="0"/>
              <a:t> </a:t>
            </a:r>
            <a:r>
              <a:rPr lang="en-US" dirty="0" err="1"/>
              <a:t>vận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run</a:t>
            </a:r>
          </a:p>
          <a:p>
            <a:pPr lvl="0"/>
            <a:r>
              <a:rPr lang="en-US" dirty="0" err="1"/>
              <a:t>Chẩn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Parkinson</a:t>
            </a:r>
          </a:p>
          <a:p>
            <a:pPr lvl="0"/>
            <a:r>
              <a:rPr lang="en-US" dirty="0" err="1"/>
              <a:t>Chẩn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1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Parkinson</a:t>
            </a:r>
          </a:p>
          <a:p>
            <a:pPr lvl="0"/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triệu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Parkinson</a:t>
            </a:r>
          </a:p>
          <a:p>
            <a:pPr lvl="0"/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thuốc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Parkinson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696464"/>
                </a:solidFill>
              </a:rPr>
              <a:t>ThS.Bs TRẦN THANH HÙNG-BM THẦN KINH</a:t>
            </a:r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0A4D-208B-452F-AB5C-B5F013F4E1D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9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8D4AEC-7C59-4F29-A646-92C074910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triệu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F12D1CE-4E2C-452C-AA65-528610993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Từ s</a:t>
            </a:r>
            <a:r>
              <a:rPr lang="vi-VN"/>
              <a:t>ơ</a:t>
            </a:r>
            <a:r>
              <a:rPr lang="en-US"/>
              <a:t> đồ con đ</a:t>
            </a:r>
            <a:r>
              <a:rPr lang="vi-VN"/>
              <a:t>ư</a:t>
            </a:r>
            <a:r>
              <a:rPr lang="en-US"/>
              <a:t>ờng trực tiếp và gián tiếp, lý giải triệu chứng giảm động trên bệnh nhân Parkinson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696464"/>
                </a:solidFill>
              </a:rPr>
              <a:t>ThS.Bs TRẦN THANH HÙNG-BM THẦN KINH</a:t>
            </a:r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0A4D-208B-452F-AB5C-B5F013F4E1D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00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03F2AAA-1A50-4D16-A909-B81510FDF6C4}"/>
              </a:ext>
            </a:extLst>
          </p:cNvPr>
          <p:cNvSpPr txBox="1"/>
          <p:nvPr/>
        </p:nvSpPr>
        <p:spPr>
          <a:xfrm>
            <a:off x="2160462" y="6033247"/>
            <a:ext cx="5530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Con </a:t>
            </a:r>
            <a:r>
              <a:rPr lang="en-US" dirty="0" err="1">
                <a:solidFill>
                  <a:prstClr val="black"/>
                </a:solidFill>
              </a:rPr>
              <a:t>đường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trực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tiếp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và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gián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tiếp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trong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sinh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bệnh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học</a:t>
            </a:r>
            <a:r>
              <a:rPr lang="en-US" dirty="0">
                <a:solidFill>
                  <a:prstClr val="black"/>
                </a:solidFill>
              </a:rPr>
              <a:t> Parkinson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798626"/>
            <a:ext cx="7503412" cy="5234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696464"/>
                </a:solidFill>
              </a:rPr>
              <a:t>ThS.Bs TRẦN THANH HÙNG-BM THẦN KINH</a:t>
            </a:r>
            <a:endParaRPr lang="en-US">
              <a:solidFill>
                <a:srgbClr val="696464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0A4D-208B-452F-AB5C-B5F013F4E1D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39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9AEE33F-93C4-4A5F-A2F2-F02CE662C972}"/>
              </a:ext>
            </a:extLst>
          </p:cNvPr>
          <p:cNvSpPr txBox="1"/>
          <p:nvPr/>
        </p:nvSpPr>
        <p:spPr>
          <a:xfrm>
            <a:off x="2864224" y="6060141"/>
            <a:ext cx="1755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C</a:t>
            </a:r>
            <a:r>
              <a:rPr lang="vi-VN">
                <a:solidFill>
                  <a:prstClr val="black"/>
                </a:solidFill>
              </a:rPr>
              <a:t>ơ</a:t>
            </a:r>
            <a:r>
              <a:rPr lang="en-US">
                <a:solidFill>
                  <a:prstClr val="black"/>
                </a:solidFill>
              </a:rPr>
              <a:t> chế giảm động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5590"/>
            <a:ext cx="7800673" cy="5479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696464"/>
                </a:solidFill>
              </a:rPr>
              <a:t>ThS.Bs TRẦN THANH HÙNG-BM THẦN KINH</a:t>
            </a:r>
            <a:endParaRPr lang="en-US">
              <a:solidFill>
                <a:srgbClr val="696464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0A4D-208B-452F-AB5C-B5F013F4E1D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46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</a:t>
            </a:r>
            <a:r>
              <a:rPr lang="en-US" dirty="0" smtClean="0"/>
              <a:t> </a:t>
            </a:r>
            <a:r>
              <a:rPr lang="en-US" dirty="0" err="1" smtClean="0"/>
              <a:t>lâm</a:t>
            </a:r>
            <a:r>
              <a:rPr lang="en-US" dirty="0" smtClean="0"/>
              <a:t> </a:t>
            </a:r>
            <a:r>
              <a:rPr lang="en-US" dirty="0" err="1" smtClean="0"/>
              <a:t>sàng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nam</a:t>
            </a:r>
            <a:r>
              <a:rPr lang="en-US" dirty="0"/>
              <a:t> </a:t>
            </a:r>
            <a:r>
              <a:rPr lang="en-US" dirty="0" smtClean="0"/>
              <a:t>65 </a:t>
            </a:r>
            <a:r>
              <a:rPr lang="en-US" dirty="0" err="1" smtClean="0"/>
              <a:t>tuổi</a:t>
            </a:r>
            <a:r>
              <a:rPr lang="en-US" dirty="0"/>
              <a:t>,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do,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khám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run </a:t>
            </a:r>
            <a:r>
              <a:rPr lang="en-US" dirty="0" err="1"/>
              <a:t>tay</a:t>
            </a:r>
            <a:r>
              <a:rPr lang="en-US" dirty="0"/>
              <a:t> </a:t>
            </a:r>
            <a:r>
              <a:rPr lang="en-US" dirty="0" smtClean="0"/>
              <a:t>(T)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11 </a:t>
            </a:r>
            <a:r>
              <a:rPr lang="en-US" dirty="0" err="1"/>
              <a:t>tháng</a:t>
            </a:r>
            <a:r>
              <a:rPr lang="en-US" dirty="0"/>
              <a:t> </a:t>
            </a:r>
            <a:r>
              <a:rPr lang="en-US" dirty="0" smtClean="0"/>
              <a:t>nay</a:t>
            </a:r>
          </a:p>
          <a:p>
            <a:r>
              <a:rPr lang="en-US" dirty="0" smtClean="0">
                <a:hlinkClick r:id="rId3" action="ppaction://hlinkfile"/>
              </a:rPr>
              <a:t>video</a:t>
            </a:r>
            <a:endParaRPr lang="en-US" dirty="0" smtClean="0"/>
          </a:p>
          <a:p>
            <a:endParaRPr lang="en-US" dirty="0"/>
          </a:p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thảo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: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triệu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run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vận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?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696464"/>
                </a:solidFill>
              </a:rPr>
              <a:t>ThS.Bs TRẦN THANH HÙNG-BM THẦN KINH</a:t>
            </a:r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0A4D-208B-452F-AB5C-B5F013F4E1D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39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367900-66AD-45B6-A82D-1C9FE0BFC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233" y="246531"/>
            <a:ext cx="7514035" cy="883024"/>
          </a:xfrm>
        </p:spPr>
        <p:txBody>
          <a:bodyPr>
            <a:normAutofit/>
          </a:bodyPr>
          <a:lstStyle/>
          <a:p>
            <a:r>
              <a:rPr lang="en-US" sz="3200"/>
              <a:t>Triệu chứng rối loạn vận động </a:t>
            </a:r>
            <a:r>
              <a:rPr lang="en-US" sz="3200" smtClean="0"/>
              <a:t>tăng </a:t>
            </a:r>
            <a:r>
              <a:rPr lang="en-US" sz="3200"/>
              <a:t>động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F60926A-F595-4387-9807-77B1E033A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233" y="1129555"/>
            <a:ext cx="7514035" cy="4661645"/>
          </a:xfrm>
        </p:spPr>
        <p:txBody>
          <a:bodyPr>
            <a:normAutofit/>
          </a:bodyPr>
          <a:lstStyle/>
          <a:p>
            <a:r>
              <a:rPr lang="en-US" sz="2400" dirty="0"/>
              <a:t>Run: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nhịp</a:t>
            </a:r>
            <a:r>
              <a:rPr lang="en-US" sz="2400" dirty="0"/>
              <a:t>, co </a:t>
            </a:r>
            <a:r>
              <a:rPr lang="en-US" sz="2400" dirty="0" err="1"/>
              <a:t>luân</a:t>
            </a:r>
            <a:r>
              <a:rPr lang="en-US" sz="2400" dirty="0"/>
              <a:t> </a:t>
            </a:r>
            <a:r>
              <a:rPr lang="en-US" sz="2400" dirty="0" err="1"/>
              <a:t>phiên</a:t>
            </a:r>
            <a:r>
              <a:rPr lang="en-US" sz="2400" dirty="0"/>
              <a:t> c</a:t>
            </a:r>
            <a:r>
              <a:rPr lang="vi-VN" sz="2400" dirty="0"/>
              <a:t>ơ</a:t>
            </a:r>
            <a:r>
              <a:rPr lang="en-US" sz="2400" dirty="0"/>
              <a:t> </a:t>
            </a:r>
            <a:r>
              <a:rPr lang="en-US" sz="2400" dirty="0" err="1"/>
              <a:t>đồng</a:t>
            </a:r>
            <a:r>
              <a:rPr lang="en-US" sz="2400" dirty="0"/>
              <a:t> </a:t>
            </a:r>
            <a:r>
              <a:rPr lang="en-US" sz="2400" dirty="0" err="1"/>
              <a:t>vận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vận</a:t>
            </a:r>
            <a:r>
              <a:rPr lang="en-US" sz="2400" dirty="0"/>
              <a:t>, </a:t>
            </a:r>
            <a:r>
              <a:rPr lang="en-US" sz="2400" dirty="0" err="1"/>
              <a:t>dự</a:t>
            </a:r>
            <a:r>
              <a:rPr lang="en-US" sz="2400" dirty="0"/>
              <a:t> </a:t>
            </a:r>
            <a:r>
              <a:rPr lang="en-US" sz="2400" dirty="0" err="1"/>
              <a:t>đoán</a:t>
            </a:r>
            <a:r>
              <a:rPr lang="en-US" sz="2400" dirty="0"/>
              <a:t> đ</a:t>
            </a:r>
            <a:r>
              <a:rPr lang="vi-VN" sz="2400" dirty="0"/>
              <a:t>ư</a:t>
            </a:r>
            <a:r>
              <a:rPr lang="en-US" sz="2400" dirty="0" err="1" smtClean="0"/>
              <a:t>ợc</a:t>
            </a:r>
            <a:r>
              <a:rPr lang="en-US" sz="2400" dirty="0" smtClean="0"/>
              <a:t>  </a:t>
            </a:r>
            <a:endParaRPr lang="en-US" sz="2400" dirty="0"/>
          </a:p>
          <a:p>
            <a:r>
              <a:rPr lang="en-US" sz="2400" dirty="0" err="1"/>
              <a:t>Múa</a:t>
            </a:r>
            <a:r>
              <a:rPr lang="en-US" sz="2400" dirty="0"/>
              <a:t> </a:t>
            </a:r>
            <a:r>
              <a:rPr lang="en-US" sz="2400" dirty="0" err="1"/>
              <a:t>giật</a:t>
            </a:r>
            <a:r>
              <a:rPr lang="en-US" sz="2400" dirty="0"/>
              <a:t>: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đều</a:t>
            </a:r>
            <a:r>
              <a:rPr lang="en-US" sz="2400" dirty="0"/>
              <a:t>, </a:t>
            </a:r>
            <a:r>
              <a:rPr lang="en-US" sz="2400" dirty="0" err="1"/>
              <a:t>nhanh</a:t>
            </a:r>
            <a:r>
              <a:rPr lang="en-US" sz="2400" dirty="0"/>
              <a:t>,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dự</a:t>
            </a:r>
            <a:r>
              <a:rPr lang="en-US" sz="2400" dirty="0"/>
              <a:t> </a:t>
            </a:r>
            <a:r>
              <a:rPr lang="en-US" sz="2400" dirty="0" err="1"/>
              <a:t>đoán</a:t>
            </a:r>
            <a:r>
              <a:rPr lang="en-US" sz="2400" dirty="0"/>
              <a:t> đ</a:t>
            </a:r>
            <a:r>
              <a:rPr lang="vi-VN" sz="2400" dirty="0"/>
              <a:t>ư</a:t>
            </a:r>
            <a:r>
              <a:rPr lang="en-US" sz="2400" dirty="0" err="1" smtClean="0"/>
              <a:t>ợc</a:t>
            </a:r>
            <a:endParaRPr lang="en-US" sz="2400" dirty="0"/>
          </a:p>
          <a:p>
            <a:r>
              <a:rPr lang="en-US" sz="2400" dirty="0" err="1"/>
              <a:t>Múa</a:t>
            </a:r>
            <a:r>
              <a:rPr lang="en-US" sz="2400" dirty="0"/>
              <a:t> </a:t>
            </a:r>
            <a:r>
              <a:rPr lang="en-US" sz="2400" dirty="0" err="1"/>
              <a:t>vung</a:t>
            </a:r>
            <a:r>
              <a:rPr lang="en-US" sz="2400" dirty="0"/>
              <a:t>: </a:t>
            </a:r>
            <a:r>
              <a:rPr lang="en-US" sz="2400" dirty="0" err="1"/>
              <a:t>vung</a:t>
            </a:r>
            <a:r>
              <a:rPr lang="en-US" sz="2400" dirty="0"/>
              <a:t> </a:t>
            </a:r>
            <a:r>
              <a:rPr lang="en-US" sz="2400" dirty="0" err="1"/>
              <a:t>ném</a:t>
            </a:r>
            <a:r>
              <a:rPr lang="en-US" sz="2400" dirty="0"/>
              <a:t> chi, </a:t>
            </a:r>
            <a:r>
              <a:rPr lang="en-US" sz="2400" dirty="0" err="1"/>
              <a:t>biên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 </a:t>
            </a:r>
            <a:r>
              <a:rPr lang="en-US" sz="2400" dirty="0" err="1"/>
              <a:t>rộng</a:t>
            </a:r>
            <a:r>
              <a:rPr lang="en-US" sz="2400" dirty="0"/>
              <a:t>, </a:t>
            </a:r>
            <a:r>
              <a:rPr lang="en-US" sz="2400" dirty="0" err="1"/>
              <a:t>nhanh</a:t>
            </a:r>
            <a:r>
              <a:rPr lang="en-US" sz="2400" dirty="0"/>
              <a:t>,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dự</a:t>
            </a:r>
            <a:r>
              <a:rPr lang="en-US" sz="2400" dirty="0"/>
              <a:t> </a:t>
            </a:r>
            <a:r>
              <a:rPr lang="en-US" sz="2400" dirty="0" err="1"/>
              <a:t>đoán</a:t>
            </a:r>
            <a:r>
              <a:rPr lang="en-US" sz="2400" dirty="0"/>
              <a:t> đ</a:t>
            </a:r>
            <a:r>
              <a:rPr lang="vi-VN" sz="2400" dirty="0"/>
              <a:t>ư</a:t>
            </a:r>
            <a:r>
              <a:rPr lang="en-US" sz="2400" dirty="0" err="1"/>
              <a:t>ợc</a:t>
            </a:r>
            <a:endParaRPr lang="en-US" sz="2400" dirty="0"/>
          </a:p>
          <a:p>
            <a:r>
              <a:rPr lang="en-US" sz="2400" dirty="0" err="1"/>
              <a:t>Múa</a:t>
            </a:r>
            <a:r>
              <a:rPr lang="en-US" sz="2400" dirty="0"/>
              <a:t> </a:t>
            </a:r>
            <a:r>
              <a:rPr lang="en-US" sz="2400" dirty="0" err="1"/>
              <a:t>vờn</a:t>
            </a:r>
            <a:r>
              <a:rPr lang="en-US" sz="2400" dirty="0"/>
              <a:t>: </a:t>
            </a:r>
            <a:r>
              <a:rPr lang="en-US" sz="2400" dirty="0" err="1"/>
              <a:t>chậm</a:t>
            </a:r>
            <a:r>
              <a:rPr lang="en-US" sz="2400" dirty="0"/>
              <a:t>,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đều</a:t>
            </a:r>
            <a:r>
              <a:rPr lang="en-US" sz="2400" dirty="0"/>
              <a:t>, </a:t>
            </a:r>
            <a:r>
              <a:rPr lang="en-US" sz="2400" dirty="0" err="1"/>
              <a:t>ngoằn</a:t>
            </a:r>
            <a:r>
              <a:rPr lang="en-US" sz="2400" dirty="0"/>
              <a:t> </a:t>
            </a:r>
            <a:r>
              <a:rPr lang="en-US" sz="2400" dirty="0" err="1"/>
              <a:t>ngoèo</a:t>
            </a:r>
            <a:r>
              <a:rPr lang="en-US" sz="2400" dirty="0"/>
              <a:t>, </a:t>
            </a:r>
            <a:r>
              <a:rPr lang="en-US" sz="2400" dirty="0" err="1"/>
              <a:t>liên</a:t>
            </a:r>
            <a:r>
              <a:rPr lang="en-US" sz="2400" dirty="0"/>
              <a:t> </a:t>
            </a:r>
            <a:r>
              <a:rPr lang="en-US" sz="2400" dirty="0" err="1"/>
              <a:t>tục</a:t>
            </a:r>
            <a:endParaRPr lang="en-US" sz="2400" dirty="0"/>
          </a:p>
          <a:p>
            <a:r>
              <a:rPr lang="en-US" sz="2400" dirty="0" err="1"/>
              <a:t>Loạn</a:t>
            </a:r>
            <a:r>
              <a:rPr lang="en-US" sz="2400" dirty="0"/>
              <a:t> </a:t>
            </a:r>
            <a:r>
              <a:rPr lang="en-US" sz="2400" dirty="0" err="1"/>
              <a:t>tr</a:t>
            </a:r>
            <a:r>
              <a:rPr lang="vi-VN" sz="2400" dirty="0"/>
              <a:t>ư</a:t>
            </a:r>
            <a:r>
              <a:rPr lang="en-US" sz="2400" dirty="0" err="1"/>
              <a:t>ơng</a:t>
            </a:r>
            <a:r>
              <a:rPr lang="en-US" sz="2400" dirty="0"/>
              <a:t> </a:t>
            </a:r>
            <a:r>
              <a:rPr lang="en-US" sz="2400" dirty="0" err="1"/>
              <a:t>lực</a:t>
            </a:r>
            <a:r>
              <a:rPr lang="en-US" sz="2400" dirty="0"/>
              <a:t> </a:t>
            </a:r>
            <a:r>
              <a:rPr lang="en-US" sz="2400" dirty="0" err="1"/>
              <a:t>cơ</a:t>
            </a:r>
            <a:r>
              <a:rPr lang="en-US" sz="2400" dirty="0"/>
              <a:t>: </a:t>
            </a:r>
            <a:r>
              <a:rPr lang="en-US" sz="2400" dirty="0" err="1"/>
              <a:t>mạnh</a:t>
            </a:r>
            <a:r>
              <a:rPr lang="en-US" sz="2400" dirty="0"/>
              <a:t>, </a:t>
            </a:r>
            <a:r>
              <a:rPr lang="en-US" sz="2400" dirty="0" err="1"/>
              <a:t>duy</a:t>
            </a:r>
            <a:r>
              <a:rPr lang="en-US" sz="2400" dirty="0"/>
              <a:t> </a:t>
            </a:r>
            <a:r>
              <a:rPr lang="en-US" sz="2400" dirty="0" err="1"/>
              <a:t>trì</a:t>
            </a:r>
            <a:r>
              <a:rPr lang="en-US" sz="2400" dirty="0"/>
              <a:t>, </a:t>
            </a:r>
            <a:r>
              <a:rPr lang="en-US" sz="2400" dirty="0" err="1"/>
              <a:t>chậm</a:t>
            </a:r>
            <a:r>
              <a:rPr lang="en-US" sz="2400" dirty="0"/>
              <a:t>, </a:t>
            </a:r>
            <a:r>
              <a:rPr lang="en-US" sz="2400" dirty="0" err="1"/>
              <a:t>vặn</a:t>
            </a:r>
            <a:r>
              <a:rPr lang="en-US" sz="2400" dirty="0"/>
              <a:t> </a:t>
            </a:r>
            <a:r>
              <a:rPr lang="en-US" sz="2400" dirty="0" err="1"/>
              <a:t>vẹo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c</a:t>
            </a:r>
            <a:r>
              <a:rPr lang="vi-VN" sz="2400" dirty="0"/>
              <a:t>ơ</a:t>
            </a:r>
            <a:r>
              <a:rPr lang="en-US" sz="2400" dirty="0"/>
              <a:t> </a:t>
            </a:r>
            <a:r>
              <a:rPr lang="en-US" sz="2400" dirty="0" err="1"/>
              <a:t>trục</a:t>
            </a:r>
            <a:endParaRPr lang="en-US" sz="2400" dirty="0"/>
          </a:p>
          <a:p>
            <a:r>
              <a:rPr lang="en-US" sz="2400" dirty="0"/>
              <a:t>Tic: co </a:t>
            </a:r>
            <a:r>
              <a:rPr lang="en-US" sz="2400" dirty="0" err="1"/>
              <a:t>thắt</a:t>
            </a:r>
            <a:r>
              <a:rPr lang="en-US" sz="2400" dirty="0"/>
              <a:t> </a:t>
            </a:r>
            <a:r>
              <a:rPr lang="en-US" sz="2400" dirty="0" err="1"/>
              <a:t>nhanh</a:t>
            </a:r>
            <a:r>
              <a:rPr lang="en-US" sz="2400" dirty="0"/>
              <a:t>, </a:t>
            </a:r>
            <a:r>
              <a:rPr lang="en-US" sz="2400" dirty="0" err="1"/>
              <a:t>lặp</a:t>
            </a:r>
            <a:r>
              <a:rPr lang="en-US" sz="2400" dirty="0"/>
              <a:t> </a:t>
            </a:r>
            <a:r>
              <a:rPr lang="en-US" sz="2400" dirty="0" err="1"/>
              <a:t>đi</a:t>
            </a:r>
            <a:r>
              <a:rPr lang="en-US" sz="2400" dirty="0"/>
              <a:t> </a:t>
            </a:r>
            <a:r>
              <a:rPr lang="en-US" sz="2400" dirty="0" err="1"/>
              <a:t>lặp</a:t>
            </a:r>
            <a:r>
              <a:rPr lang="en-US" sz="2400" dirty="0"/>
              <a:t> </a:t>
            </a:r>
            <a:r>
              <a:rPr lang="en-US" sz="2400" dirty="0" err="1"/>
              <a:t>lại</a:t>
            </a:r>
            <a:r>
              <a:rPr lang="en-US" sz="2400" dirty="0"/>
              <a:t>,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, </a:t>
            </a:r>
            <a:r>
              <a:rPr lang="en-US" sz="2400" dirty="0" err="1"/>
              <a:t>theo</a:t>
            </a:r>
            <a:r>
              <a:rPr lang="en-US" sz="2400" dirty="0"/>
              <a:t> </a:t>
            </a:r>
            <a:r>
              <a:rPr lang="en-US" sz="2400" dirty="0" err="1"/>
              <a:t>thói</a:t>
            </a:r>
            <a:r>
              <a:rPr lang="en-US" sz="2400" dirty="0"/>
              <a:t> </a:t>
            </a:r>
            <a:r>
              <a:rPr lang="en-US" sz="2400" dirty="0" err="1"/>
              <a:t>quen</a:t>
            </a:r>
            <a:r>
              <a:rPr lang="en-US" sz="2400" dirty="0"/>
              <a:t>,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ức</a:t>
            </a:r>
            <a:r>
              <a:rPr lang="en-US" sz="2400" dirty="0"/>
              <a:t> </a:t>
            </a:r>
            <a:r>
              <a:rPr lang="en-US" sz="2400" dirty="0" err="1"/>
              <a:t>chế</a:t>
            </a:r>
            <a:endParaRPr lang="en-US" sz="2400" dirty="0"/>
          </a:p>
          <a:p>
            <a:r>
              <a:rPr lang="en-US" sz="2400" dirty="0" err="1" smtClean="0"/>
              <a:t>Giật</a:t>
            </a:r>
            <a:r>
              <a:rPr lang="en-US" sz="2400" dirty="0" smtClean="0"/>
              <a:t> </a:t>
            </a:r>
            <a:r>
              <a:rPr lang="en-US" sz="2400" dirty="0" err="1" smtClean="0"/>
              <a:t>cơ</a:t>
            </a:r>
            <a:r>
              <a:rPr lang="en-US" sz="2400" dirty="0" smtClean="0"/>
              <a:t>: </a:t>
            </a:r>
            <a:r>
              <a:rPr lang="en-US" sz="2400" dirty="0" err="1"/>
              <a:t>giật</a:t>
            </a:r>
            <a:r>
              <a:rPr lang="en-US" sz="2400" dirty="0"/>
              <a:t> </a:t>
            </a:r>
            <a:r>
              <a:rPr lang="en-US" sz="2400" dirty="0" err="1"/>
              <a:t>nhanh</a:t>
            </a:r>
            <a:r>
              <a:rPr lang="en-US" sz="2400" dirty="0"/>
              <a:t>, </a:t>
            </a:r>
            <a:r>
              <a:rPr lang="en-US" sz="2400" dirty="0" err="1"/>
              <a:t>ngắn</a:t>
            </a:r>
            <a:r>
              <a:rPr lang="en-US" sz="2400" dirty="0"/>
              <a:t> </a:t>
            </a:r>
            <a:r>
              <a:rPr lang="en-US" sz="2400" dirty="0" err="1"/>
              <a:t>đột</a:t>
            </a:r>
            <a:r>
              <a:rPr lang="en-US" sz="2400" dirty="0"/>
              <a:t> </a:t>
            </a:r>
            <a:r>
              <a:rPr lang="en-US" sz="2400" dirty="0" err="1"/>
              <a:t>ngột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 smtClean="0"/>
              <a:t>nhịp</a:t>
            </a:r>
            <a:r>
              <a:rPr lang="en-US" sz="2400" dirty="0"/>
              <a:t>.</a:t>
            </a:r>
            <a:endParaRPr lang="en-US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0A4D-208B-452F-AB5C-B5F013F4E1D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65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CC9410-5BFA-4A31-8C25-5B9600092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Tiếp cận bệnh nhân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D4D9CC-28EB-4B42-B2D7-A309CE06F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233" y="2246215"/>
            <a:ext cx="7514035" cy="2382430"/>
          </a:xfrm>
        </p:spPr>
        <p:txBody>
          <a:bodyPr/>
          <a:lstStyle/>
          <a:p>
            <a:r>
              <a:rPr lang="en-US" dirty="0" err="1" smtClean="0"/>
              <a:t>Liệt</a:t>
            </a:r>
            <a:r>
              <a:rPr lang="en-US" dirty="0" smtClean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 smtClean="0"/>
              <a:t>gây</a:t>
            </a:r>
            <a:r>
              <a:rPr lang="en-US" dirty="0" smtClean="0"/>
              <a:t> run?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696464"/>
                </a:solidFill>
              </a:rPr>
              <a:t>ThS.Bs TRẦN THANH HÙNG-BM THẦN KINH</a:t>
            </a:r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0A4D-208B-452F-AB5C-B5F013F4E1D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7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884622"/>
              </p:ext>
            </p:extLst>
          </p:nvPr>
        </p:nvGraphicFramePr>
        <p:xfrm>
          <a:off x="914400" y="66997"/>
          <a:ext cx="6648526" cy="6864054"/>
        </p:xfrm>
        <a:graphic>
          <a:graphicData uri="http://schemas.openxmlformats.org/drawingml/2006/table">
            <a:tbl>
              <a:tblPr firstRow="1" firstCol="1" bandRow="1"/>
              <a:tblGrid>
                <a:gridCol w="66485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4440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Run </a:t>
                      </a:r>
                      <a:r>
                        <a:rPr lang="en-US" sz="1600" b="1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tư</a:t>
                      </a:r>
                      <a:r>
                        <a:rPr lang="en-US" sz="16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b="1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thế</a:t>
                      </a:r>
                      <a:r>
                        <a:rPr lang="en-US" sz="16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(postural tremor)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971" marR="479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484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Run </a:t>
                      </a:r>
                      <a:r>
                        <a:rPr lang="en-US" sz="16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sinh</a:t>
                      </a:r>
                      <a:r>
                        <a:rPr lang="en-US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lý</a:t>
                      </a:r>
                      <a:r>
                        <a:rPr lang="en-US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(physiologic tremor)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Run </a:t>
                      </a:r>
                      <a:r>
                        <a:rPr lang="en-US" sz="16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sinh</a:t>
                      </a:r>
                      <a:r>
                        <a:rPr lang="en-US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lý</a:t>
                      </a:r>
                      <a:r>
                        <a:rPr lang="en-US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tăng</a:t>
                      </a:r>
                      <a:r>
                        <a:rPr lang="en-US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cường</a:t>
                      </a:r>
                      <a:r>
                        <a:rPr lang="en-US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(enhanced physiologic tremor)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285750" marR="0" indent="-28575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Wingdings" pitchFamily="2" charset="2"/>
                        <a:buChar char="Ø"/>
                      </a:pPr>
                      <a:r>
                        <a:rPr lang="en-US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  </a:t>
                      </a:r>
                      <a:r>
                        <a:rPr lang="en-US" sz="16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Lo </a:t>
                      </a:r>
                      <a:r>
                        <a:rPr lang="en-US" sz="16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lắng</a:t>
                      </a:r>
                      <a:r>
                        <a:rPr lang="en-US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hay </a:t>
                      </a:r>
                      <a:r>
                        <a:rPr lang="en-US" sz="16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sợ</a:t>
                      </a:r>
                      <a:r>
                        <a:rPr lang="en-US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hãi</a:t>
                      </a:r>
                      <a:r>
                        <a:rPr lang="en-US" sz="16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,  </a:t>
                      </a:r>
                      <a:r>
                        <a:rPr lang="en-US" sz="16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Hoạt</a:t>
                      </a:r>
                      <a:r>
                        <a:rPr lang="en-US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động</a:t>
                      </a:r>
                      <a:r>
                        <a:rPr lang="en-US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thể</a:t>
                      </a:r>
                      <a:r>
                        <a:rPr lang="en-US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chất</a:t>
                      </a:r>
                      <a:r>
                        <a:rPr lang="en-US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quá</a:t>
                      </a:r>
                      <a:r>
                        <a:rPr lang="en-US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mức</a:t>
                      </a:r>
                      <a:r>
                        <a:rPr lang="en-US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hoặc</a:t>
                      </a:r>
                      <a:r>
                        <a:rPr lang="en-US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thiếu</a:t>
                      </a:r>
                      <a:r>
                        <a:rPr lang="en-US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ngủ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285750" marR="0" indent="-28575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Wingdings" pitchFamily="2" charset="2"/>
                        <a:buChar char="Ø"/>
                      </a:pPr>
                      <a:r>
                        <a:rPr lang="en-US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  </a:t>
                      </a:r>
                      <a:r>
                        <a:rPr lang="en-US" sz="1600" dirty="0" err="1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Hội</a:t>
                      </a:r>
                      <a:r>
                        <a:rPr lang="en-US" sz="16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chứng</a:t>
                      </a:r>
                      <a:r>
                        <a:rPr lang="en-US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cai</a:t>
                      </a:r>
                      <a:r>
                        <a:rPr lang="en-US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thuốc</a:t>
                      </a:r>
                      <a:r>
                        <a:rPr lang="en-US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an </a:t>
                      </a:r>
                      <a:r>
                        <a:rPr lang="en-US" sz="16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thần</a:t>
                      </a:r>
                      <a:r>
                        <a:rPr lang="en-US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hoặc</a:t>
                      </a:r>
                      <a:r>
                        <a:rPr lang="en-US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rượu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285750" marR="0" indent="-28575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Wingdings" pitchFamily="2" charset="2"/>
                        <a:buChar char="Ø"/>
                      </a:pPr>
                      <a:r>
                        <a:rPr lang="en-US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   </a:t>
                      </a:r>
                      <a:r>
                        <a:rPr lang="en-US" sz="16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Độc</a:t>
                      </a:r>
                      <a:r>
                        <a:rPr lang="en-US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tính</a:t>
                      </a:r>
                      <a:r>
                        <a:rPr lang="en-US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của</a:t>
                      </a:r>
                      <a:r>
                        <a:rPr lang="en-US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thuốc</a:t>
                      </a:r>
                      <a:r>
                        <a:rPr lang="en-US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(</a:t>
                      </a:r>
                      <a:r>
                        <a:rPr lang="en-US" sz="16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ví</a:t>
                      </a:r>
                      <a:r>
                        <a:rPr lang="en-US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dụ</a:t>
                      </a:r>
                      <a:r>
                        <a:rPr lang="en-US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: lithium, </a:t>
                      </a:r>
                      <a:r>
                        <a:rPr lang="en-US" sz="16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thuốc</a:t>
                      </a:r>
                      <a:r>
                        <a:rPr lang="en-US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giãn</a:t>
                      </a:r>
                      <a:r>
                        <a:rPr lang="en-US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phế</a:t>
                      </a:r>
                      <a:r>
                        <a:rPr lang="en-US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quản</a:t>
                      </a:r>
                      <a:r>
                        <a:rPr lang="en-US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natri</a:t>
                      </a:r>
                      <a:r>
                        <a:rPr lang="en-US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valproate, </a:t>
                      </a:r>
                      <a:r>
                        <a:rPr lang="en-US" sz="16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  </a:t>
                      </a:r>
                      <a:r>
                        <a:rPr lang="en-US" sz="1600" dirty="0" err="1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thuốc</a:t>
                      </a:r>
                      <a:r>
                        <a:rPr lang="en-US" sz="16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chống</a:t>
                      </a:r>
                      <a:r>
                        <a:rPr lang="en-US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trầm</a:t>
                      </a:r>
                      <a:r>
                        <a:rPr lang="en-US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cảm</a:t>
                      </a:r>
                      <a:r>
                        <a:rPr lang="en-US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ba</a:t>
                      </a:r>
                      <a:r>
                        <a:rPr lang="en-US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vòng</a:t>
                      </a:r>
                      <a:r>
                        <a:rPr lang="en-US" sz="16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), </a:t>
                      </a:r>
                      <a:r>
                        <a:rPr lang="en-US" sz="1600" dirty="0" err="1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Ngộ</a:t>
                      </a:r>
                      <a:r>
                        <a:rPr lang="en-US" sz="16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độc</a:t>
                      </a:r>
                      <a:r>
                        <a:rPr lang="en-US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kim</a:t>
                      </a:r>
                      <a:r>
                        <a:rPr lang="en-US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loại</a:t>
                      </a:r>
                      <a:r>
                        <a:rPr lang="en-US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nặng</a:t>
                      </a:r>
                      <a:r>
                        <a:rPr lang="en-US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(</a:t>
                      </a:r>
                      <a:r>
                        <a:rPr lang="en-US" sz="16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ví</a:t>
                      </a:r>
                      <a:r>
                        <a:rPr lang="en-US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dụ</a:t>
                      </a:r>
                      <a:r>
                        <a:rPr lang="en-US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thủy</a:t>
                      </a:r>
                      <a:r>
                        <a:rPr lang="en-US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ngân</a:t>
                      </a:r>
                      <a:r>
                        <a:rPr lang="en-US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chì</a:t>
                      </a:r>
                      <a:r>
                        <a:rPr lang="en-US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asen</a:t>
                      </a:r>
                      <a:r>
                        <a:rPr lang="en-US" sz="16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), </a:t>
                      </a:r>
                      <a:r>
                        <a:rPr lang="en-US" sz="1600" dirty="0" err="1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Ngộ</a:t>
                      </a:r>
                      <a:r>
                        <a:rPr lang="en-US" sz="16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độc</a:t>
                      </a:r>
                      <a:r>
                        <a:rPr lang="en-US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carbon monoxide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285750" marR="0" indent="-28575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Wingdings" pitchFamily="2" charset="2"/>
                        <a:buChar char="Ø"/>
                      </a:pPr>
                      <a:r>
                        <a:rPr lang="en-US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  </a:t>
                      </a:r>
                      <a:r>
                        <a:rPr lang="en-US" sz="1600" dirty="0" err="1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Cường</a:t>
                      </a:r>
                      <a:r>
                        <a:rPr lang="en-US" sz="16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giáp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Gia</a:t>
                      </a:r>
                      <a:r>
                        <a:rPr lang="en-US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đình</a:t>
                      </a:r>
                      <a:r>
                        <a:rPr lang="en-US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(di </a:t>
                      </a:r>
                      <a:r>
                        <a:rPr lang="en-US" sz="16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truyền</a:t>
                      </a:r>
                      <a:r>
                        <a:rPr lang="en-US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trội</a:t>
                      </a:r>
                      <a:r>
                        <a:rPr lang="en-US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) </a:t>
                      </a:r>
                      <a:r>
                        <a:rPr lang="en-US" sz="16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hoặc</a:t>
                      </a:r>
                      <a:r>
                        <a:rPr lang="en-US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vô</a:t>
                      </a:r>
                      <a:r>
                        <a:rPr lang="en-US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căn</a:t>
                      </a:r>
                      <a:r>
                        <a:rPr lang="en-US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(</a:t>
                      </a:r>
                      <a:r>
                        <a:rPr lang="en-US" sz="16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lành</a:t>
                      </a:r>
                      <a:r>
                        <a:rPr lang="en-US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tính</a:t>
                      </a:r>
                      <a:r>
                        <a:rPr lang="en-US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)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Run </a:t>
                      </a:r>
                      <a:r>
                        <a:rPr lang="en-US" sz="16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loạn</a:t>
                      </a:r>
                      <a:r>
                        <a:rPr lang="en-US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trương</a:t>
                      </a:r>
                      <a:r>
                        <a:rPr lang="en-US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lực</a:t>
                      </a:r>
                      <a:r>
                        <a:rPr lang="en-US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cơ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Rối</a:t>
                      </a:r>
                      <a:r>
                        <a:rPr lang="en-US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loạn</a:t>
                      </a:r>
                      <a:r>
                        <a:rPr lang="en-US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chức</a:t>
                      </a:r>
                      <a:r>
                        <a:rPr lang="en-US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năng</a:t>
                      </a:r>
                      <a:r>
                        <a:rPr lang="en-US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tiểu</a:t>
                      </a:r>
                      <a:r>
                        <a:rPr lang="en-US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não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Bệnh</a:t>
                      </a:r>
                      <a:r>
                        <a:rPr lang="en-US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Wilson</a:t>
                      </a:r>
                      <a:r>
                        <a:rPr lang="en-US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971" marR="479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440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Run khi đến đích (Intention tremor)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971" marR="479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4100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Bệnh</a:t>
                      </a:r>
                      <a:r>
                        <a:rPr lang="en-US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lý</a:t>
                      </a:r>
                      <a:r>
                        <a:rPr lang="en-US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thân</a:t>
                      </a:r>
                      <a:r>
                        <a:rPr lang="en-US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não</a:t>
                      </a:r>
                      <a:r>
                        <a:rPr lang="en-US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hoặc</a:t>
                      </a:r>
                      <a:r>
                        <a:rPr lang="en-US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tiểu</a:t>
                      </a:r>
                      <a:r>
                        <a:rPr lang="en-US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não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Độc</a:t>
                      </a:r>
                      <a:r>
                        <a:rPr lang="en-US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tính</a:t>
                      </a:r>
                      <a:r>
                        <a:rPr lang="en-US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của</a:t>
                      </a:r>
                      <a:r>
                        <a:rPr lang="en-US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thuốc</a:t>
                      </a:r>
                      <a:r>
                        <a:rPr lang="en-US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(</a:t>
                      </a:r>
                      <a:r>
                        <a:rPr lang="en-US" sz="16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ví</a:t>
                      </a:r>
                      <a:r>
                        <a:rPr lang="en-US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dụ</a:t>
                      </a:r>
                      <a:r>
                        <a:rPr lang="en-US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: </a:t>
                      </a:r>
                      <a:r>
                        <a:rPr lang="en-US" sz="16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rượu</a:t>
                      </a:r>
                      <a:r>
                        <a:rPr lang="en-US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thuốc</a:t>
                      </a:r>
                      <a:r>
                        <a:rPr lang="en-US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chống</a:t>
                      </a:r>
                      <a:r>
                        <a:rPr lang="en-US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động</a:t>
                      </a:r>
                      <a:r>
                        <a:rPr lang="en-US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kinh</a:t>
                      </a:r>
                      <a:r>
                        <a:rPr lang="en-US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thuốc</a:t>
                      </a:r>
                      <a:r>
                        <a:rPr lang="en-US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an </a:t>
                      </a:r>
                      <a:r>
                        <a:rPr lang="en-US" sz="16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thần</a:t>
                      </a:r>
                      <a:r>
                        <a:rPr lang="en-US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)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Bệnh</a:t>
                      </a:r>
                      <a:r>
                        <a:rPr lang="en-US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Wilson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Run </a:t>
                      </a:r>
                      <a:r>
                        <a:rPr lang="en-US" sz="16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loạn</a:t>
                      </a:r>
                      <a:r>
                        <a:rPr lang="en-US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trương</a:t>
                      </a:r>
                      <a:r>
                        <a:rPr lang="en-US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lực</a:t>
                      </a:r>
                      <a:r>
                        <a:rPr lang="en-US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cơ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971" marR="479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440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Run khi nghỉ (Rest tremor)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971" marR="479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99214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b="1" i="1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Hội</a:t>
                      </a:r>
                      <a:r>
                        <a:rPr lang="en-US" sz="1600" b="1" i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b="1" i="1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chứng</a:t>
                      </a:r>
                      <a:r>
                        <a:rPr lang="en-US" sz="1600" b="1" i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Parkinson</a:t>
                      </a:r>
                      <a:endParaRPr lang="en-US" sz="1600" b="1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Bệnh</a:t>
                      </a:r>
                      <a:r>
                        <a:rPr lang="en-US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Wilson, </a:t>
                      </a:r>
                      <a:r>
                        <a:rPr lang="en-US" sz="1600" dirty="0" err="1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Ngộ</a:t>
                      </a:r>
                      <a:r>
                        <a:rPr lang="en-US" sz="16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độc</a:t>
                      </a:r>
                      <a:r>
                        <a:rPr lang="en-US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kim</a:t>
                      </a:r>
                      <a:r>
                        <a:rPr lang="en-US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loại</a:t>
                      </a:r>
                      <a:r>
                        <a:rPr lang="en-US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nặng</a:t>
                      </a:r>
                      <a:r>
                        <a:rPr lang="en-US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(</a:t>
                      </a:r>
                      <a:r>
                        <a:rPr lang="en-US" sz="16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ví</a:t>
                      </a:r>
                      <a:r>
                        <a:rPr lang="en-US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dụ</a:t>
                      </a:r>
                      <a:r>
                        <a:rPr lang="en-US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thủy</a:t>
                      </a:r>
                      <a:r>
                        <a:rPr lang="en-US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ngân</a:t>
                      </a:r>
                      <a:r>
                        <a:rPr lang="en-US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)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Run </a:t>
                      </a:r>
                      <a:r>
                        <a:rPr lang="en-US" sz="16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loạn</a:t>
                      </a:r>
                      <a:r>
                        <a:rPr lang="en-US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trương</a:t>
                      </a:r>
                      <a:r>
                        <a:rPr lang="en-US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lực</a:t>
                      </a:r>
                      <a:r>
                        <a:rPr lang="en-US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cơ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971" marR="479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0A4D-208B-452F-AB5C-B5F013F4E1D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98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1D4AF6-0B03-4BFD-BF66-5177E50F8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233" y="321659"/>
            <a:ext cx="7514035" cy="1264381"/>
          </a:xfrm>
        </p:spPr>
        <p:txBody>
          <a:bodyPr/>
          <a:lstStyle/>
          <a:p>
            <a:r>
              <a:rPr lang="en-US"/>
              <a:t>Tiếp cận bệnh nhân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9F3FD39-05FE-4485-9A77-307D2A481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233" y="2141017"/>
            <a:ext cx="7514035" cy="2341971"/>
          </a:xfrm>
        </p:spPr>
        <p:txBody>
          <a:bodyPr/>
          <a:lstStyle/>
          <a:p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triệu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run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 </a:t>
            </a:r>
            <a:r>
              <a:rPr lang="en-US" dirty="0" err="1"/>
              <a:t>chẩn</a:t>
            </a:r>
            <a:r>
              <a:rPr lang="en-US" dirty="0"/>
              <a:t> </a:t>
            </a:r>
            <a:r>
              <a:rPr lang="en-US" dirty="0" err="1" smtClean="0"/>
              <a:t>đoán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696464"/>
                </a:solidFill>
              </a:rPr>
              <a:t>ThS.Bs TRẦN THANH HÙNG-BM THẦN KINH</a:t>
            </a:r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0A4D-208B-452F-AB5C-B5F013F4E1D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8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42855E-879B-4CAC-B5FC-CE6105EFC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Tiếp cận bệnh nhân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DDBF82B-6400-4232-9C86-0F2DF4EB8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, </a:t>
            </a:r>
            <a:r>
              <a:rPr lang="en-US" dirty="0" err="1" smtClean="0"/>
              <a:t>tần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, </a:t>
            </a:r>
            <a:r>
              <a:rPr lang="en-US" dirty="0" err="1" smtClean="0"/>
              <a:t>biên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,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, </a:t>
            </a:r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huống</a:t>
            </a:r>
            <a:r>
              <a:rPr lang="en-US" dirty="0" smtClean="0"/>
              <a:t> 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run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run </a:t>
            </a:r>
            <a:r>
              <a:rPr lang="en-US" dirty="0" err="1"/>
              <a:t>bàn</a:t>
            </a:r>
            <a:r>
              <a:rPr lang="en-US" dirty="0"/>
              <a:t> </a:t>
            </a:r>
            <a:r>
              <a:rPr lang="en-US" dirty="0" err="1"/>
              <a:t>tay</a:t>
            </a:r>
            <a:r>
              <a:rPr lang="en-US" dirty="0"/>
              <a:t> </a:t>
            </a:r>
            <a:r>
              <a:rPr lang="en-US" dirty="0" smtClean="0"/>
              <a:t>(T), run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gấp-duỗi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ngón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r>
              <a:rPr lang="en-US" dirty="0" smtClean="0"/>
              <a:t>, </a:t>
            </a:r>
            <a:r>
              <a:rPr lang="en-US" dirty="0" err="1" smtClean="0"/>
              <a:t>nhịp</a:t>
            </a:r>
            <a:r>
              <a:rPr lang="en-US" dirty="0" smtClean="0"/>
              <a:t> </a:t>
            </a:r>
            <a:r>
              <a:rPr lang="en-US" dirty="0" err="1"/>
              <a:t>nhàng</a:t>
            </a:r>
            <a:r>
              <a:rPr lang="en-US" dirty="0"/>
              <a:t>, 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tần</a:t>
            </a:r>
            <a:r>
              <a:rPr lang="en-US" dirty="0" smtClean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smtClean="0"/>
              <a:t>5 </a:t>
            </a:r>
            <a:r>
              <a:rPr lang="en-US" dirty="0" err="1" smtClean="0"/>
              <a:t>lần</a:t>
            </a:r>
            <a:r>
              <a:rPr lang="en-US" dirty="0" smtClean="0"/>
              <a:t>/</a:t>
            </a:r>
            <a:r>
              <a:rPr lang="en-US" dirty="0" err="1" smtClean="0"/>
              <a:t>giây</a:t>
            </a:r>
            <a:r>
              <a:rPr lang="en-US" dirty="0" smtClean="0"/>
              <a:t> (5 Hz), 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biên</a:t>
            </a:r>
            <a:r>
              <a:rPr lang="en-US" dirty="0" smtClean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, 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nghỉ</a:t>
            </a:r>
            <a:r>
              <a:rPr lang="en-US" dirty="0"/>
              <a:t>, </a:t>
            </a:r>
            <a:r>
              <a:rPr lang="en-US" dirty="0" err="1" smtClean="0"/>
              <a:t>mất</a:t>
            </a:r>
            <a:r>
              <a:rPr lang="en-US" dirty="0" smtClean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vận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ngủ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696464"/>
                </a:solidFill>
              </a:rPr>
              <a:t>ThS.Bs TRẦN THANH HÙNG-BM THẦN KINH</a:t>
            </a:r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0A4D-208B-452F-AB5C-B5F013F4E1D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3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D1AFCE-D106-4FF9-9BB6-7CE0CF072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Tiếp cận bệnh nhân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BA53ED7-1536-40FA-A5A3-4EC6609D3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ở </a:t>
            </a:r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 smtClean="0"/>
              <a:t>nghĩ</a:t>
            </a:r>
            <a:r>
              <a:rPr lang="en-US" dirty="0" smtClean="0"/>
              <a:t> do </a:t>
            </a:r>
            <a:r>
              <a:rPr lang="en-US" dirty="0" err="1" smtClean="0"/>
              <a:t>hội</a:t>
            </a:r>
            <a:r>
              <a:rPr lang="en-US" dirty="0" smtClean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smtClean="0"/>
              <a:t>Parkinson (PARKINSONISM)</a:t>
            </a:r>
            <a:endParaRPr lang="en-US" dirty="0"/>
          </a:p>
          <a:p>
            <a:endParaRPr lang="en-US" dirty="0"/>
          </a:p>
          <a:p>
            <a:r>
              <a:rPr lang="en-US" dirty="0" err="1" smtClean="0"/>
              <a:t>Triệu</a:t>
            </a:r>
            <a:r>
              <a:rPr lang="en-US" dirty="0" smtClean="0"/>
              <a:t> </a:t>
            </a:r>
            <a:r>
              <a:rPr lang="en-US" dirty="0" err="1" smtClean="0"/>
              <a:t>chứng</a:t>
            </a:r>
            <a:r>
              <a:rPr lang="en-US" dirty="0" smtClean="0"/>
              <a:t> </a:t>
            </a:r>
            <a:r>
              <a:rPr lang="en-US" dirty="0" err="1" smtClean="0"/>
              <a:t>lâm</a:t>
            </a:r>
            <a:r>
              <a:rPr lang="en-US" dirty="0" smtClean="0"/>
              <a:t> </a:t>
            </a:r>
            <a:r>
              <a:rPr lang="en-US" dirty="0" err="1"/>
              <a:t>sàng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/>
              <a:t>khám</a:t>
            </a:r>
            <a:r>
              <a:rPr lang="en-US" dirty="0"/>
              <a:t>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/>
              <a:t>gợi</a:t>
            </a:r>
            <a:r>
              <a:rPr lang="en-US" dirty="0"/>
              <a:t> ý </a:t>
            </a:r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smtClean="0"/>
              <a:t>Parkinson?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696464"/>
                </a:solidFill>
              </a:rPr>
              <a:t>ThS.Bs TRẦN THANH HÙNG-BM THẦN KINH</a:t>
            </a:r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0A4D-208B-452F-AB5C-B5F013F4E1D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31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35,1650825190,G:\DATA D\CHUONG TRINH DAO TAO DHYD\BAI GIANG\Y5\BENH PARKINSON VA CAC ROI LOAN VAN DONG\BỆNH PARKINSON VÀ CÁC RỐI LOẠN VẬN ĐỘNG.SOAN BG\Media.ppcx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36,1650825190,G:\DATA D\CHUONG TRINH DAO TAO DHYD\BAI GIANG\Y5\BENH PARKINSON VA CAC ROI LOAN VAN DONG\BỆNH PARKINSON VÀ CÁC RỐI LOẠN VẬN ĐỘNG.SOAN BG\Media.ppcx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37,1650825190,G:\DATA D\CHUONG TRINH DAO TAO DHYD\BAI GIANG\Y5\BENH PARKINSON VA CAC ROI LOAN VAN DONG\BỆNH PARKINSON VÀ CÁC RỐI LOẠN VẬN ĐỘNG.SOAN BG\Media.ppcx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38,1650825190,G:\DATA D\CHUONG TRINH DAO TAO DHYD\BAI GIANG\Y5\BENH PARKINSON VA CAC ROI LOAN VAN DONG\BỆNH PARKINSON VÀ CÁC RỐI LOẠN VẬN ĐỘNG.SOAN BG\Media.ppcx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1560</Words>
  <Application>Microsoft Office PowerPoint</Application>
  <PresentationFormat>On-screen Show (4:3)</PresentationFormat>
  <Paragraphs>270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Franklin Gothic Book</vt:lpstr>
      <vt:lpstr>Perpetua</vt:lpstr>
      <vt:lpstr>Tahoma</vt:lpstr>
      <vt:lpstr>Times New Roman</vt:lpstr>
      <vt:lpstr>Wingdings</vt:lpstr>
      <vt:lpstr>Wingdings 2</vt:lpstr>
      <vt:lpstr>Equity</vt:lpstr>
      <vt:lpstr>Ca lâm sàng rối loạn vận động</vt:lpstr>
      <vt:lpstr>Mục tiêu học tập</vt:lpstr>
      <vt:lpstr>Ca lâm sàng</vt:lpstr>
      <vt:lpstr>Triệu chứng rối loạn vận động tăng động</vt:lpstr>
      <vt:lpstr>Tiếp cận bệnh nhân run</vt:lpstr>
      <vt:lpstr>PowerPoint Presentation</vt:lpstr>
      <vt:lpstr>Tiếp cận bệnh nhân run</vt:lpstr>
      <vt:lpstr>Tiếp cận bệnh nhân run</vt:lpstr>
      <vt:lpstr>Tiếp cận bệnh nhân run</vt:lpstr>
      <vt:lpstr>PowerPoint Presentation</vt:lpstr>
      <vt:lpstr>Khám BN</vt:lpstr>
      <vt:lpstr>Hội chứng Parkinson</vt:lpstr>
      <vt:lpstr>Hội chứng Parkinson</vt:lpstr>
      <vt:lpstr>Bệnh Parkinson</vt:lpstr>
      <vt:lpstr>Bệnh Parkinson</vt:lpstr>
      <vt:lpstr>PowerPoint Presentation</vt:lpstr>
      <vt:lpstr>PowerPoint Presentation</vt:lpstr>
      <vt:lpstr>Bệnh Parkinson</vt:lpstr>
      <vt:lpstr>CÁC THUỐC ĐIỀU TRỊ</vt:lpstr>
      <vt:lpstr>Chuyển hóa L-dopa</vt:lpstr>
      <vt:lpstr>Các chất ức chế men</vt:lpstr>
      <vt:lpstr>PowerPoint Presentation</vt:lpstr>
      <vt:lpstr>Đánh giá hoàn thành mục tiêu học tập</vt:lpstr>
      <vt:lpstr>Cơ chế triệu chứng giảm động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 lâm sàng RUN</dc:title>
  <dc:creator>BS HUNG</dc:creator>
  <cp:lastModifiedBy>Hải Đặng Nguyễn Minh</cp:lastModifiedBy>
  <cp:revision>47</cp:revision>
  <dcterms:created xsi:type="dcterms:W3CDTF">2020-03-18T07:56:59Z</dcterms:created>
  <dcterms:modified xsi:type="dcterms:W3CDTF">2021-01-14T14:59:51Z</dcterms:modified>
</cp:coreProperties>
</file>