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324" r:id="rId4"/>
    <p:sldId id="311" r:id="rId5"/>
    <p:sldId id="298" r:id="rId6"/>
    <p:sldId id="290" r:id="rId7"/>
    <p:sldId id="312" r:id="rId8"/>
    <p:sldId id="313" r:id="rId9"/>
    <p:sldId id="305" r:id="rId10"/>
    <p:sldId id="293" r:id="rId11"/>
    <p:sldId id="327" r:id="rId12"/>
    <p:sldId id="295" r:id="rId13"/>
    <p:sldId id="325" r:id="rId14"/>
    <p:sldId id="299" r:id="rId15"/>
    <p:sldId id="276" r:id="rId16"/>
    <p:sldId id="277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10" r:id="rId26"/>
    <p:sldId id="307" r:id="rId27"/>
    <p:sldId id="319" r:id="rId28"/>
    <p:sldId id="308" r:id="rId29"/>
    <p:sldId id="309" r:id="rId30"/>
    <p:sldId id="322" r:id="rId31"/>
    <p:sldId id="323" r:id="rId32"/>
    <p:sldId id="274" r:id="rId33"/>
    <p:sldId id="32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02" autoAdjust="0"/>
    <p:restoredTop sz="94631"/>
  </p:normalViewPr>
  <p:slideViewPr>
    <p:cSldViewPr>
      <p:cViewPr varScale="1">
        <p:scale>
          <a:sx n="97" d="100"/>
          <a:sy n="97" d="100"/>
        </p:scale>
        <p:origin x="51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F7FBFD-32EA-4F2F-AB96-51BDCAD7D367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750C1B91-EDD6-4E00-9C3A-A867CAF273CC}">
      <dgm:prSet phldrT="[Text]" custT="1"/>
      <dgm:spPr/>
      <dgm:t>
        <a:bodyPr/>
        <a:lstStyle/>
        <a:p>
          <a:pPr algn="l"/>
          <a:endParaRPr lang="en-GB" sz="1800" dirty="0">
            <a:latin typeface="+mn-lt"/>
          </a:endParaRPr>
        </a:p>
        <a:p>
          <a:pPr algn="l"/>
          <a:endParaRPr lang="en-GB" sz="2000" b="1" dirty="0">
            <a:solidFill>
              <a:srgbClr val="FFFF00"/>
            </a:solidFill>
            <a:latin typeface="+mn-lt"/>
          </a:endParaRPr>
        </a:p>
        <a:p>
          <a:pPr algn="ctr"/>
          <a:r>
            <a:rPr lang="en-GB" sz="2000" b="1" dirty="0" smtClean="0">
              <a:solidFill>
                <a:srgbClr val="FFFF00"/>
              </a:solidFill>
              <a:latin typeface="+mn-lt"/>
            </a:rPr>
            <a:t> </a:t>
          </a:r>
          <a:r>
            <a:rPr lang="en-GB" sz="2000" b="1" dirty="0" err="1" smtClean="0">
              <a:solidFill>
                <a:srgbClr val="FFFF00"/>
              </a:solidFill>
              <a:latin typeface="+mn-lt"/>
            </a:rPr>
            <a:t>Yếu</a:t>
          </a:r>
          <a:r>
            <a:rPr lang="en-GB" sz="2000" b="1" dirty="0" smtClean="0">
              <a:solidFill>
                <a:srgbClr val="FFFF00"/>
              </a:solidFill>
              <a:latin typeface="+mn-lt"/>
            </a:rPr>
            <a:t> </a:t>
          </a:r>
          <a:r>
            <a:rPr lang="en-GB" sz="2000" b="1" dirty="0" err="1">
              <a:solidFill>
                <a:srgbClr val="FFFF00"/>
              </a:solidFill>
              <a:latin typeface="+mn-lt"/>
            </a:rPr>
            <a:t>tố</a:t>
          </a:r>
          <a:r>
            <a:rPr lang="en-GB" sz="2000" b="1" dirty="0">
              <a:solidFill>
                <a:srgbClr val="FFFF00"/>
              </a:solidFill>
              <a:latin typeface="+mn-lt"/>
            </a:rPr>
            <a:t> </a:t>
          </a:r>
          <a:r>
            <a:rPr lang="en-GB" sz="2000" b="1" dirty="0" err="1">
              <a:solidFill>
                <a:srgbClr val="FFFF00"/>
              </a:solidFill>
              <a:latin typeface="+mn-lt"/>
            </a:rPr>
            <a:t>nội</a:t>
          </a:r>
          <a:r>
            <a:rPr lang="en-GB" sz="2000" b="1" dirty="0">
              <a:solidFill>
                <a:srgbClr val="FFFF00"/>
              </a:solidFill>
              <a:latin typeface="+mn-lt"/>
            </a:rPr>
            <a:t> </a:t>
          </a:r>
          <a:r>
            <a:rPr lang="en-GB" sz="2000" b="1" dirty="0" smtClean="0">
              <a:solidFill>
                <a:srgbClr val="FFFF00"/>
              </a:solidFill>
              <a:latin typeface="+mn-lt"/>
            </a:rPr>
            <a:t>     </a:t>
          </a:r>
          <a:r>
            <a:rPr lang="en-GB" sz="2000" b="1" dirty="0" err="1" smtClean="0">
              <a:solidFill>
                <a:srgbClr val="FFFF00"/>
              </a:solidFill>
              <a:latin typeface="+mn-lt"/>
            </a:rPr>
            <a:t>sinh</a:t>
          </a:r>
          <a:r>
            <a:rPr lang="en-GB" sz="2000" b="1" dirty="0">
              <a:latin typeface="+mn-lt"/>
            </a:rPr>
            <a:t>:</a:t>
          </a:r>
        </a:p>
        <a:p>
          <a:pPr algn="l"/>
          <a:r>
            <a:rPr lang="en-GB" sz="1800" dirty="0">
              <a:latin typeface="+mn-lt"/>
            </a:rPr>
            <a:t>- </a:t>
          </a:r>
          <a:r>
            <a:rPr lang="en-GB" sz="1800" dirty="0" err="1">
              <a:latin typeface="+mn-lt"/>
            </a:rPr>
            <a:t>Thay</a:t>
          </a:r>
          <a:r>
            <a:rPr lang="en-GB" sz="1800" dirty="0">
              <a:latin typeface="+mn-lt"/>
            </a:rPr>
            <a:t> </a:t>
          </a:r>
          <a:r>
            <a:rPr lang="en-GB" sz="1800" dirty="0" err="1">
              <a:latin typeface="+mn-lt"/>
            </a:rPr>
            <a:t>đổi</a:t>
          </a:r>
          <a:r>
            <a:rPr lang="en-GB" sz="1800" dirty="0">
              <a:latin typeface="+mn-lt"/>
            </a:rPr>
            <a:t> </a:t>
          </a:r>
          <a:r>
            <a:rPr lang="en-GB" sz="1800" dirty="0" err="1">
              <a:latin typeface="+mn-lt"/>
            </a:rPr>
            <a:t>liên</a:t>
          </a:r>
          <a:r>
            <a:rPr lang="en-GB" sz="1800" dirty="0">
              <a:latin typeface="+mn-lt"/>
            </a:rPr>
            <a:t> </a:t>
          </a:r>
          <a:r>
            <a:rPr lang="en-GB" sz="1800" dirty="0" err="1">
              <a:latin typeface="+mn-lt"/>
            </a:rPr>
            <a:t>quan</a:t>
          </a:r>
          <a:r>
            <a:rPr lang="en-GB" sz="1800" dirty="0">
              <a:latin typeface="+mn-lt"/>
            </a:rPr>
            <a:t> </a:t>
          </a:r>
          <a:r>
            <a:rPr lang="en-GB" sz="1800" dirty="0" err="1">
              <a:latin typeface="+mn-lt"/>
            </a:rPr>
            <a:t>đến</a:t>
          </a:r>
          <a:r>
            <a:rPr lang="en-GB" sz="1800" dirty="0">
              <a:latin typeface="+mn-lt"/>
            </a:rPr>
            <a:t> </a:t>
          </a:r>
          <a:r>
            <a:rPr lang="en-GB" sz="1800" dirty="0" err="1">
              <a:latin typeface="+mn-lt"/>
            </a:rPr>
            <a:t>tuổi</a:t>
          </a:r>
          <a:r>
            <a:rPr lang="en-GB" sz="1800" dirty="0">
              <a:latin typeface="+mn-lt"/>
            </a:rPr>
            <a:t> </a:t>
          </a:r>
        </a:p>
        <a:p>
          <a:pPr algn="l"/>
          <a:r>
            <a:rPr lang="en-GB" sz="1800" dirty="0">
              <a:latin typeface="+mn-lt"/>
            </a:rPr>
            <a:t>- </a:t>
          </a:r>
          <a:r>
            <a:rPr lang="en-GB" sz="1800" dirty="0" err="1">
              <a:latin typeface="+mn-lt"/>
            </a:rPr>
            <a:t>Bất</a:t>
          </a:r>
          <a:r>
            <a:rPr lang="en-GB" sz="1800" dirty="0">
              <a:latin typeface="+mn-lt"/>
            </a:rPr>
            <a:t> </a:t>
          </a:r>
          <a:r>
            <a:rPr lang="en-GB" sz="1800" dirty="0" err="1">
              <a:latin typeface="+mn-lt"/>
            </a:rPr>
            <a:t>thường</a:t>
          </a:r>
          <a:r>
            <a:rPr lang="en-GB" sz="1800" dirty="0">
              <a:latin typeface="+mn-lt"/>
            </a:rPr>
            <a:t> </a:t>
          </a:r>
          <a:r>
            <a:rPr lang="en-GB" sz="1800" dirty="0" err="1">
              <a:latin typeface="+mn-lt"/>
            </a:rPr>
            <a:t>thế</a:t>
          </a:r>
          <a:r>
            <a:rPr lang="en-GB" sz="1800" dirty="0">
              <a:latin typeface="+mn-lt"/>
            </a:rPr>
            <a:t> </a:t>
          </a:r>
          <a:r>
            <a:rPr lang="en-GB" sz="1800" dirty="0" err="1">
              <a:latin typeface="+mn-lt"/>
            </a:rPr>
            <a:t>đứng</a:t>
          </a:r>
          <a:r>
            <a:rPr lang="en-GB" sz="1800" dirty="0">
              <a:latin typeface="+mn-lt"/>
            </a:rPr>
            <a:t>- </a:t>
          </a:r>
          <a:r>
            <a:rPr lang="en-GB" sz="1800" dirty="0" err="1">
              <a:latin typeface="+mn-lt"/>
            </a:rPr>
            <a:t>dáng</a:t>
          </a:r>
          <a:r>
            <a:rPr lang="en-GB" sz="1800" dirty="0">
              <a:latin typeface="+mn-lt"/>
            </a:rPr>
            <a:t> </a:t>
          </a:r>
          <a:r>
            <a:rPr lang="en-GB" sz="1800" dirty="0" err="1">
              <a:latin typeface="+mn-lt"/>
            </a:rPr>
            <a:t>đi</a:t>
          </a:r>
          <a:r>
            <a:rPr lang="en-GB" sz="1800" dirty="0">
              <a:latin typeface="+mn-lt"/>
            </a:rPr>
            <a:t> </a:t>
          </a:r>
        </a:p>
        <a:p>
          <a:pPr algn="l"/>
          <a:r>
            <a:rPr lang="en-GB" sz="1800" dirty="0">
              <a:latin typeface="+mn-lt"/>
            </a:rPr>
            <a:t>- </a:t>
          </a:r>
          <a:r>
            <a:rPr lang="en-GB" sz="1800" dirty="0" err="1">
              <a:latin typeface="+mn-lt"/>
            </a:rPr>
            <a:t>Bệnh</a:t>
          </a:r>
          <a:r>
            <a:rPr lang="en-GB" sz="1800" dirty="0">
              <a:latin typeface="+mn-lt"/>
            </a:rPr>
            <a:t> </a:t>
          </a:r>
          <a:r>
            <a:rPr lang="en-GB" sz="1800" dirty="0" err="1">
              <a:latin typeface="+mn-lt"/>
            </a:rPr>
            <a:t>mạn</a:t>
          </a:r>
          <a:r>
            <a:rPr lang="en-GB" sz="1800" dirty="0">
              <a:latin typeface="+mn-lt"/>
            </a:rPr>
            <a:t> </a:t>
          </a:r>
          <a:r>
            <a:rPr lang="en-GB" sz="1800" dirty="0" err="1">
              <a:latin typeface="+mn-lt"/>
            </a:rPr>
            <a:t>tính</a:t>
          </a:r>
          <a:endParaRPr lang="en-GB" sz="1800" dirty="0">
            <a:latin typeface="+mn-lt"/>
          </a:endParaRPr>
        </a:p>
        <a:p>
          <a:pPr algn="l"/>
          <a:r>
            <a:rPr lang="en-GB" sz="1800" dirty="0" smtClean="0">
              <a:latin typeface="+mn-lt"/>
            </a:rPr>
            <a:t>-- </a:t>
          </a:r>
          <a:r>
            <a:rPr lang="en-GB" sz="1800" dirty="0" err="1">
              <a:latin typeface="+mn-lt"/>
            </a:rPr>
            <a:t>Thuốc</a:t>
          </a:r>
          <a:endParaRPr lang="en-GB" sz="1800" dirty="0">
            <a:latin typeface="+mn-lt"/>
          </a:endParaRPr>
        </a:p>
        <a:p>
          <a:pPr algn="ctr"/>
          <a:endParaRPr lang="en-GB" sz="2000" dirty="0">
            <a:latin typeface="+mn-lt"/>
          </a:endParaRPr>
        </a:p>
        <a:p>
          <a:pPr algn="ctr"/>
          <a:endParaRPr lang="en-US" sz="2000" dirty="0">
            <a:latin typeface="+mn-lt"/>
          </a:endParaRPr>
        </a:p>
      </dgm:t>
    </dgm:pt>
    <dgm:pt modelId="{D9635D30-1029-4301-9D82-53F5F67DCC21}" type="parTrans" cxnId="{9535765C-54E3-4094-8225-0639B51A21AB}">
      <dgm:prSet/>
      <dgm:spPr/>
      <dgm:t>
        <a:bodyPr/>
        <a:lstStyle/>
        <a:p>
          <a:endParaRPr lang="en-US"/>
        </a:p>
      </dgm:t>
    </dgm:pt>
    <dgm:pt modelId="{A0B24CE6-1E1D-4FD1-AC10-BFA8B68B4410}" type="sibTrans" cxnId="{9535765C-54E3-4094-8225-0639B51A21AB}">
      <dgm:prSet/>
      <dgm:spPr/>
      <dgm:t>
        <a:bodyPr/>
        <a:lstStyle/>
        <a:p>
          <a:endParaRPr lang="en-US"/>
        </a:p>
      </dgm:t>
    </dgm:pt>
    <dgm:pt modelId="{7CF137ED-2519-4B26-A084-59DB618F76C2}">
      <dgm:prSet phldrT="[Text]" custT="1"/>
      <dgm:spPr/>
      <dgm:t>
        <a:bodyPr/>
        <a:lstStyle/>
        <a:p>
          <a:pPr algn="ctr"/>
          <a:endParaRPr lang="en-GB" sz="2000" b="1" dirty="0">
            <a:solidFill>
              <a:srgbClr val="FFFF00"/>
            </a:solidFill>
            <a:latin typeface="+mn-lt"/>
          </a:endParaRPr>
        </a:p>
        <a:p>
          <a:pPr algn="ctr"/>
          <a:r>
            <a:rPr lang="en-GB" sz="2000" b="1" dirty="0" err="1">
              <a:solidFill>
                <a:srgbClr val="FFFF00"/>
              </a:solidFill>
              <a:latin typeface="+mn-lt"/>
            </a:rPr>
            <a:t>Yếu</a:t>
          </a:r>
          <a:r>
            <a:rPr lang="en-GB" sz="2000" b="1" dirty="0">
              <a:solidFill>
                <a:srgbClr val="FFFF00"/>
              </a:solidFill>
              <a:latin typeface="+mn-lt"/>
            </a:rPr>
            <a:t> </a:t>
          </a:r>
          <a:r>
            <a:rPr lang="en-GB" sz="2000" b="1" dirty="0" err="1">
              <a:solidFill>
                <a:srgbClr val="FFFF00"/>
              </a:solidFill>
              <a:latin typeface="+mn-lt"/>
            </a:rPr>
            <a:t>tố</a:t>
          </a:r>
          <a:r>
            <a:rPr lang="en-GB" sz="2000" b="1" dirty="0">
              <a:solidFill>
                <a:srgbClr val="FFFF00"/>
              </a:solidFill>
              <a:latin typeface="+mn-lt"/>
            </a:rPr>
            <a:t> </a:t>
          </a:r>
          <a:r>
            <a:rPr lang="en-GB" sz="2000" b="1" dirty="0" err="1">
              <a:solidFill>
                <a:srgbClr val="FFFF00"/>
              </a:solidFill>
              <a:latin typeface="+mn-lt"/>
            </a:rPr>
            <a:t>ngoại</a:t>
          </a:r>
          <a:r>
            <a:rPr lang="en-GB" sz="2000" b="1" dirty="0">
              <a:solidFill>
                <a:srgbClr val="FFFF00"/>
              </a:solidFill>
              <a:latin typeface="+mn-lt"/>
            </a:rPr>
            <a:t> </a:t>
          </a:r>
          <a:r>
            <a:rPr lang="en-GB" sz="2000" b="1" dirty="0" err="1">
              <a:solidFill>
                <a:srgbClr val="FFFF00"/>
              </a:solidFill>
              <a:latin typeface="+mn-lt"/>
            </a:rPr>
            <a:t>sinh</a:t>
          </a:r>
          <a:r>
            <a:rPr lang="en-GB" sz="2000" b="1" dirty="0">
              <a:solidFill>
                <a:srgbClr val="FFFF00"/>
              </a:solidFill>
              <a:latin typeface="+mn-lt"/>
            </a:rPr>
            <a:t>:</a:t>
          </a:r>
        </a:p>
        <a:p>
          <a:pPr algn="l"/>
          <a:r>
            <a:rPr lang="en-GB" sz="1800" dirty="0">
              <a:latin typeface="+mn-lt"/>
            </a:rPr>
            <a:t>- </a:t>
          </a:r>
          <a:r>
            <a:rPr lang="en-GB" sz="1800" dirty="0" err="1">
              <a:latin typeface="+mn-lt"/>
            </a:rPr>
            <a:t>Môi</a:t>
          </a:r>
          <a:r>
            <a:rPr lang="en-GB" sz="1800" dirty="0">
              <a:latin typeface="+mn-lt"/>
            </a:rPr>
            <a:t> </a:t>
          </a:r>
          <a:r>
            <a:rPr lang="en-GB" sz="1800" dirty="0" err="1">
              <a:latin typeface="+mn-lt"/>
            </a:rPr>
            <a:t>trường</a:t>
          </a:r>
          <a:r>
            <a:rPr lang="en-GB" sz="1800" dirty="0">
              <a:latin typeface="+mn-lt"/>
            </a:rPr>
            <a:t> </a:t>
          </a:r>
        </a:p>
        <a:p>
          <a:pPr algn="l"/>
          <a:r>
            <a:rPr lang="en-GB" sz="1800" dirty="0">
              <a:latin typeface="+mn-lt"/>
            </a:rPr>
            <a:t>- </a:t>
          </a:r>
          <a:r>
            <a:rPr lang="en-GB" sz="1800" dirty="0" err="1">
              <a:latin typeface="+mn-lt"/>
            </a:rPr>
            <a:t>Các</a:t>
          </a:r>
          <a:r>
            <a:rPr lang="en-GB" sz="1800" dirty="0">
              <a:latin typeface="+mn-lt"/>
            </a:rPr>
            <a:t> </a:t>
          </a:r>
          <a:r>
            <a:rPr lang="en-GB" sz="1800" dirty="0" err="1">
              <a:latin typeface="+mn-lt"/>
            </a:rPr>
            <a:t>hoạt</a:t>
          </a:r>
          <a:r>
            <a:rPr lang="en-GB" sz="1800" dirty="0">
              <a:latin typeface="+mn-lt"/>
            </a:rPr>
            <a:t> </a:t>
          </a:r>
          <a:r>
            <a:rPr lang="en-GB" sz="1800" dirty="0" err="1">
              <a:latin typeface="+mn-lt"/>
            </a:rPr>
            <a:t>động</a:t>
          </a:r>
          <a:r>
            <a:rPr lang="en-GB" sz="1800" dirty="0">
              <a:latin typeface="+mn-lt"/>
            </a:rPr>
            <a:t> </a:t>
          </a:r>
          <a:r>
            <a:rPr lang="en-GB" sz="1800" dirty="0" err="1">
              <a:latin typeface="+mn-lt"/>
            </a:rPr>
            <a:t>hàng</a:t>
          </a:r>
          <a:r>
            <a:rPr lang="en-GB" sz="1800" dirty="0">
              <a:latin typeface="+mn-lt"/>
            </a:rPr>
            <a:t> </a:t>
          </a:r>
          <a:r>
            <a:rPr lang="en-GB" sz="1800" dirty="0" err="1">
              <a:latin typeface="+mn-lt"/>
            </a:rPr>
            <a:t>ngày</a:t>
          </a:r>
          <a:r>
            <a:rPr lang="en-GB" sz="1800" dirty="0">
              <a:latin typeface="+mn-lt"/>
            </a:rPr>
            <a:t> </a:t>
          </a:r>
        </a:p>
        <a:p>
          <a:pPr algn="ctr"/>
          <a:endParaRPr lang="en-US" sz="2000" dirty="0">
            <a:latin typeface="+mn-lt"/>
          </a:endParaRPr>
        </a:p>
      </dgm:t>
    </dgm:pt>
    <dgm:pt modelId="{BEBA3530-C08C-4135-AC43-B1C0318C35BC}" type="parTrans" cxnId="{DF693FFE-F160-47D8-9530-6C9E5A96F1B0}">
      <dgm:prSet/>
      <dgm:spPr/>
      <dgm:t>
        <a:bodyPr/>
        <a:lstStyle/>
        <a:p>
          <a:endParaRPr lang="en-US"/>
        </a:p>
      </dgm:t>
    </dgm:pt>
    <dgm:pt modelId="{BA6010DA-81B7-44BF-8B6A-ED8F577A7EE2}" type="sibTrans" cxnId="{DF693FFE-F160-47D8-9530-6C9E5A96F1B0}">
      <dgm:prSet/>
      <dgm:spPr/>
      <dgm:t>
        <a:bodyPr/>
        <a:lstStyle/>
        <a:p>
          <a:endParaRPr lang="en-US"/>
        </a:p>
      </dgm:t>
    </dgm:pt>
    <dgm:pt modelId="{FCEA63FC-ED31-49DC-905A-2F1A578348B1}">
      <dgm:prSet phldrT="[Text]" custT="1"/>
      <dgm:spPr/>
      <dgm:t>
        <a:bodyPr/>
        <a:lstStyle/>
        <a:p>
          <a:r>
            <a:rPr lang="en-GB" sz="2400" b="1" dirty="0" err="1">
              <a:solidFill>
                <a:srgbClr val="FFFF00"/>
              </a:solidFill>
            </a:rPr>
            <a:t>Té</a:t>
          </a:r>
          <a:r>
            <a:rPr lang="en-GB" sz="2400" b="1" dirty="0">
              <a:solidFill>
                <a:srgbClr val="FFFF00"/>
              </a:solidFill>
            </a:rPr>
            <a:t> </a:t>
          </a:r>
          <a:r>
            <a:rPr lang="en-GB" sz="2400" b="1" dirty="0" err="1">
              <a:solidFill>
                <a:srgbClr val="FFFF00"/>
              </a:solidFill>
            </a:rPr>
            <a:t>ngã</a:t>
          </a:r>
          <a:r>
            <a:rPr lang="en-GB" sz="2400" b="1" dirty="0">
              <a:solidFill>
                <a:srgbClr val="FFFF00"/>
              </a:solidFill>
            </a:rPr>
            <a:t> </a:t>
          </a:r>
          <a:endParaRPr lang="en-US" sz="2400" b="1" dirty="0">
            <a:solidFill>
              <a:srgbClr val="FFFF00"/>
            </a:solidFill>
          </a:endParaRPr>
        </a:p>
      </dgm:t>
    </dgm:pt>
    <dgm:pt modelId="{636FD67D-088F-47B8-98FA-1C0B76729DF5}" type="parTrans" cxnId="{524A607F-22B2-4BE5-AA5D-A85A59C399AB}">
      <dgm:prSet/>
      <dgm:spPr/>
      <dgm:t>
        <a:bodyPr/>
        <a:lstStyle/>
        <a:p>
          <a:endParaRPr lang="en-US"/>
        </a:p>
      </dgm:t>
    </dgm:pt>
    <dgm:pt modelId="{A3FE12C5-61A6-4330-B7B0-7C341BBB157A}" type="sibTrans" cxnId="{524A607F-22B2-4BE5-AA5D-A85A59C399AB}">
      <dgm:prSet/>
      <dgm:spPr/>
      <dgm:t>
        <a:bodyPr/>
        <a:lstStyle/>
        <a:p>
          <a:endParaRPr lang="en-US"/>
        </a:p>
      </dgm:t>
    </dgm:pt>
    <dgm:pt modelId="{89B7004F-CED0-45FC-8659-E90F22E7AF24}" type="pres">
      <dgm:prSet presAssocID="{42F7FBFD-32EA-4F2F-AB96-51BDCAD7D367}" presName="linearFlow" presStyleCnt="0">
        <dgm:presLayoutVars>
          <dgm:dir/>
          <dgm:resizeHandles val="exact"/>
        </dgm:presLayoutVars>
      </dgm:prSet>
      <dgm:spPr/>
    </dgm:pt>
    <dgm:pt modelId="{7EC60620-51B4-4F5D-B465-11412A2B6C21}" type="pres">
      <dgm:prSet presAssocID="{750C1B91-EDD6-4E00-9C3A-A867CAF273CC}" presName="node" presStyleLbl="node1" presStyleIdx="0" presStyleCnt="3" custScaleX="236760" custScaleY="236088" custLinFactX="8335" custLinFactNeighborX="100000" custLinFactNeighborY="-991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3673D-A1B9-4408-BB36-C3152896F26E}" type="pres">
      <dgm:prSet presAssocID="{A0B24CE6-1E1D-4FD1-AC10-BFA8B68B4410}" presName="spacerL" presStyleCnt="0"/>
      <dgm:spPr/>
    </dgm:pt>
    <dgm:pt modelId="{BCE392E0-FCF0-4ADE-B974-C856286E3215}" type="pres">
      <dgm:prSet presAssocID="{A0B24CE6-1E1D-4FD1-AC10-BFA8B68B4410}" presName="sibTrans" presStyleLbl="sibTrans2D1" presStyleIdx="0" presStyleCnt="2" custLinFactNeighborX="-17074" custLinFactNeighborY="29462"/>
      <dgm:spPr/>
      <dgm:t>
        <a:bodyPr/>
        <a:lstStyle/>
        <a:p>
          <a:endParaRPr lang="en-US"/>
        </a:p>
      </dgm:t>
    </dgm:pt>
    <dgm:pt modelId="{673952DB-7BBD-4643-8C13-B1BCE7F690A2}" type="pres">
      <dgm:prSet presAssocID="{A0B24CE6-1E1D-4FD1-AC10-BFA8B68B4410}" presName="spacerR" presStyleCnt="0"/>
      <dgm:spPr/>
    </dgm:pt>
    <dgm:pt modelId="{23FE1546-077F-4587-87B7-C5B98CBDEB26}" type="pres">
      <dgm:prSet presAssocID="{7CF137ED-2519-4B26-A084-59DB618F76C2}" presName="node" presStyleLbl="node1" presStyleIdx="1" presStyleCnt="3" custScaleX="229374" custScaleY="249152" custLinFactNeighborX="-36109" custLinFactNeighborY="693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8EE40-4C99-4B1E-A92D-7FEC374DDF86}" type="pres">
      <dgm:prSet presAssocID="{BA6010DA-81B7-44BF-8B6A-ED8F577A7EE2}" presName="spacerL" presStyleCnt="0"/>
      <dgm:spPr/>
    </dgm:pt>
    <dgm:pt modelId="{06CED03D-397E-451B-9768-42D9C75D7A73}" type="pres">
      <dgm:prSet presAssocID="{BA6010DA-81B7-44BF-8B6A-ED8F577A7EE2}" presName="sibTrans" presStyleLbl="sibTrans2D1" presStyleIdx="1" presStyleCnt="2" custLinFactX="-7529" custLinFactY="100000" custLinFactNeighborX="-100000" custLinFactNeighborY="123527"/>
      <dgm:spPr/>
      <dgm:t>
        <a:bodyPr/>
        <a:lstStyle/>
        <a:p>
          <a:endParaRPr lang="en-US"/>
        </a:p>
      </dgm:t>
    </dgm:pt>
    <dgm:pt modelId="{15DD4DEE-4201-4DE5-8776-85AB76F549BB}" type="pres">
      <dgm:prSet presAssocID="{BA6010DA-81B7-44BF-8B6A-ED8F577A7EE2}" presName="spacerR" presStyleCnt="0"/>
      <dgm:spPr/>
    </dgm:pt>
    <dgm:pt modelId="{8291ECCF-BB2F-4BA0-99BA-886B823371F4}" type="pres">
      <dgm:prSet presAssocID="{FCEA63FC-ED31-49DC-905A-2F1A578348B1}" presName="node" presStyleLbl="node1" presStyleIdx="2" presStyleCnt="3" custScaleX="142260" custScaleY="131721" custLinFactX="-8321" custLinFactY="28330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4A607F-22B2-4BE5-AA5D-A85A59C399AB}" srcId="{42F7FBFD-32EA-4F2F-AB96-51BDCAD7D367}" destId="{FCEA63FC-ED31-49DC-905A-2F1A578348B1}" srcOrd="2" destOrd="0" parTransId="{636FD67D-088F-47B8-98FA-1C0B76729DF5}" sibTransId="{A3FE12C5-61A6-4330-B7B0-7C341BBB157A}"/>
    <dgm:cxn modelId="{65424C93-D81D-46EF-AC98-C0891CE4733B}" type="presOf" srcId="{FCEA63FC-ED31-49DC-905A-2F1A578348B1}" destId="{8291ECCF-BB2F-4BA0-99BA-886B823371F4}" srcOrd="0" destOrd="0" presId="urn:microsoft.com/office/officeart/2005/8/layout/equation1"/>
    <dgm:cxn modelId="{DF693FFE-F160-47D8-9530-6C9E5A96F1B0}" srcId="{42F7FBFD-32EA-4F2F-AB96-51BDCAD7D367}" destId="{7CF137ED-2519-4B26-A084-59DB618F76C2}" srcOrd="1" destOrd="0" parTransId="{BEBA3530-C08C-4135-AC43-B1C0318C35BC}" sibTransId="{BA6010DA-81B7-44BF-8B6A-ED8F577A7EE2}"/>
    <dgm:cxn modelId="{E09D2B3D-FDC7-48B0-952E-7E4D6A0DF317}" type="presOf" srcId="{750C1B91-EDD6-4E00-9C3A-A867CAF273CC}" destId="{7EC60620-51B4-4F5D-B465-11412A2B6C21}" srcOrd="0" destOrd="0" presId="urn:microsoft.com/office/officeart/2005/8/layout/equation1"/>
    <dgm:cxn modelId="{9827E5C8-7D51-43AC-B227-0B451B0F5F6B}" type="presOf" srcId="{7CF137ED-2519-4B26-A084-59DB618F76C2}" destId="{23FE1546-077F-4587-87B7-C5B98CBDEB26}" srcOrd="0" destOrd="0" presId="urn:microsoft.com/office/officeart/2005/8/layout/equation1"/>
    <dgm:cxn modelId="{8C874605-67F1-4A32-8E32-897BB8B164F6}" type="presOf" srcId="{42F7FBFD-32EA-4F2F-AB96-51BDCAD7D367}" destId="{89B7004F-CED0-45FC-8659-E90F22E7AF24}" srcOrd="0" destOrd="0" presId="urn:microsoft.com/office/officeart/2005/8/layout/equation1"/>
    <dgm:cxn modelId="{7E99EA95-35D0-43AC-B50D-5F5235A5B88A}" type="presOf" srcId="{A0B24CE6-1E1D-4FD1-AC10-BFA8B68B4410}" destId="{BCE392E0-FCF0-4ADE-B974-C856286E3215}" srcOrd="0" destOrd="0" presId="urn:microsoft.com/office/officeart/2005/8/layout/equation1"/>
    <dgm:cxn modelId="{576E54E4-06B4-4FC7-85C3-9A96FF76B3CF}" type="presOf" srcId="{BA6010DA-81B7-44BF-8B6A-ED8F577A7EE2}" destId="{06CED03D-397E-451B-9768-42D9C75D7A73}" srcOrd="0" destOrd="0" presId="urn:microsoft.com/office/officeart/2005/8/layout/equation1"/>
    <dgm:cxn modelId="{9535765C-54E3-4094-8225-0639B51A21AB}" srcId="{42F7FBFD-32EA-4F2F-AB96-51BDCAD7D367}" destId="{750C1B91-EDD6-4E00-9C3A-A867CAF273CC}" srcOrd="0" destOrd="0" parTransId="{D9635D30-1029-4301-9D82-53F5F67DCC21}" sibTransId="{A0B24CE6-1E1D-4FD1-AC10-BFA8B68B4410}"/>
    <dgm:cxn modelId="{59C0909A-32AD-4A8B-8474-DC4385727E31}" type="presParOf" srcId="{89B7004F-CED0-45FC-8659-E90F22E7AF24}" destId="{7EC60620-51B4-4F5D-B465-11412A2B6C21}" srcOrd="0" destOrd="0" presId="urn:microsoft.com/office/officeart/2005/8/layout/equation1"/>
    <dgm:cxn modelId="{028C7938-F176-4689-A6B4-3F91F7D8473E}" type="presParOf" srcId="{89B7004F-CED0-45FC-8659-E90F22E7AF24}" destId="{2FB3673D-A1B9-4408-BB36-C3152896F26E}" srcOrd="1" destOrd="0" presId="urn:microsoft.com/office/officeart/2005/8/layout/equation1"/>
    <dgm:cxn modelId="{E973DA29-456F-40AA-9BDB-149374F6C88D}" type="presParOf" srcId="{89B7004F-CED0-45FC-8659-E90F22E7AF24}" destId="{BCE392E0-FCF0-4ADE-B974-C856286E3215}" srcOrd="2" destOrd="0" presId="urn:microsoft.com/office/officeart/2005/8/layout/equation1"/>
    <dgm:cxn modelId="{796E665D-47AD-4A8F-8FFA-967ADE2CF232}" type="presParOf" srcId="{89B7004F-CED0-45FC-8659-E90F22E7AF24}" destId="{673952DB-7BBD-4643-8C13-B1BCE7F690A2}" srcOrd="3" destOrd="0" presId="urn:microsoft.com/office/officeart/2005/8/layout/equation1"/>
    <dgm:cxn modelId="{9A71ECDA-D94E-4680-909C-F8B91960CE80}" type="presParOf" srcId="{89B7004F-CED0-45FC-8659-E90F22E7AF24}" destId="{23FE1546-077F-4587-87B7-C5B98CBDEB26}" srcOrd="4" destOrd="0" presId="urn:microsoft.com/office/officeart/2005/8/layout/equation1"/>
    <dgm:cxn modelId="{6F079703-68CF-4405-9CFA-B16DDFB5D7DC}" type="presParOf" srcId="{89B7004F-CED0-45FC-8659-E90F22E7AF24}" destId="{F748EE40-4C99-4B1E-A92D-7FEC374DDF86}" srcOrd="5" destOrd="0" presId="urn:microsoft.com/office/officeart/2005/8/layout/equation1"/>
    <dgm:cxn modelId="{EDEC6F24-1CE3-4EEE-AB57-756711869D7F}" type="presParOf" srcId="{89B7004F-CED0-45FC-8659-E90F22E7AF24}" destId="{06CED03D-397E-451B-9768-42D9C75D7A73}" srcOrd="6" destOrd="0" presId="urn:microsoft.com/office/officeart/2005/8/layout/equation1"/>
    <dgm:cxn modelId="{62D1A5FB-F5B0-49FD-8D6F-270BAA0EC364}" type="presParOf" srcId="{89B7004F-CED0-45FC-8659-E90F22E7AF24}" destId="{15DD4DEE-4201-4DE5-8776-85AB76F549BB}" srcOrd="7" destOrd="0" presId="urn:microsoft.com/office/officeart/2005/8/layout/equation1"/>
    <dgm:cxn modelId="{C118978E-CE47-4390-A8DC-CA73FF23A968}" type="presParOf" srcId="{89B7004F-CED0-45FC-8659-E90F22E7AF24}" destId="{8291ECCF-BB2F-4BA0-99BA-886B823371F4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60620-51B4-4F5D-B465-11412A2B6C21}">
      <dsp:nvSpPr>
        <dsp:cNvPr id="0" name=""/>
        <dsp:cNvSpPr/>
      </dsp:nvSpPr>
      <dsp:spPr>
        <a:xfrm>
          <a:off x="191856" y="534424"/>
          <a:ext cx="2740302" cy="27325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 dirty="0">
            <a:latin typeface="+mn-lt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b="1" kern="1200" dirty="0">
            <a:solidFill>
              <a:srgbClr val="FFFF00"/>
            </a:solidFill>
            <a:latin typeface="+mn-lt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rgbClr val="FFFF00"/>
              </a:solidFill>
              <a:latin typeface="+mn-lt"/>
            </a:rPr>
            <a:t> </a:t>
          </a:r>
          <a:r>
            <a:rPr lang="en-GB" sz="2000" b="1" kern="1200" dirty="0" err="1" smtClean="0">
              <a:solidFill>
                <a:srgbClr val="FFFF00"/>
              </a:solidFill>
              <a:latin typeface="+mn-lt"/>
            </a:rPr>
            <a:t>Yếu</a:t>
          </a:r>
          <a:r>
            <a:rPr lang="en-GB" sz="2000" b="1" kern="1200" dirty="0" smtClean="0">
              <a:solidFill>
                <a:srgbClr val="FFFF00"/>
              </a:solidFill>
              <a:latin typeface="+mn-lt"/>
            </a:rPr>
            <a:t> </a:t>
          </a:r>
          <a:r>
            <a:rPr lang="en-GB" sz="2000" b="1" kern="1200" dirty="0" err="1">
              <a:solidFill>
                <a:srgbClr val="FFFF00"/>
              </a:solidFill>
              <a:latin typeface="+mn-lt"/>
            </a:rPr>
            <a:t>tố</a:t>
          </a:r>
          <a:r>
            <a:rPr lang="en-GB" sz="2000" b="1" kern="1200" dirty="0">
              <a:solidFill>
                <a:srgbClr val="FFFF00"/>
              </a:solidFill>
              <a:latin typeface="+mn-lt"/>
            </a:rPr>
            <a:t> </a:t>
          </a:r>
          <a:r>
            <a:rPr lang="en-GB" sz="2000" b="1" kern="1200" dirty="0" err="1">
              <a:solidFill>
                <a:srgbClr val="FFFF00"/>
              </a:solidFill>
              <a:latin typeface="+mn-lt"/>
            </a:rPr>
            <a:t>nội</a:t>
          </a:r>
          <a:r>
            <a:rPr lang="en-GB" sz="2000" b="1" kern="1200" dirty="0">
              <a:solidFill>
                <a:srgbClr val="FFFF00"/>
              </a:solidFill>
              <a:latin typeface="+mn-lt"/>
            </a:rPr>
            <a:t> </a:t>
          </a:r>
          <a:r>
            <a:rPr lang="en-GB" sz="2000" b="1" kern="1200" dirty="0" smtClean="0">
              <a:solidFill>
                <a:srgbClr val="FFFF00"/>
              </a:solidFill>
              <a:latin typeface="+mn-lt"/>
            </a:rPr>
            <a:t>     </a:t>
          </a:r>
          <a:r>
            <a:rPr lang="en-GB" sz="2000" b="1" kern="1200" dirty="0" err="1" smtClean="0">
              <a:solidFill>
                <a:srgbClr val="FFFF00"/>
              </a:solidFill>
              <a:latin typeface="+mn-lt"/>
            </a:rPr>
            <a:t>sinh</a:t>
          </a:r>
          <a:r>
            <a:rPr lang="en-GB" sz="2000" b="1" kern="1200" dirty="0">
              <a:latin typeface="+mn-lt"/>
            </a:rPr>
            <a:t>: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latin typeface="+mn-lt"/>
            </a:rPr>
            <a:t>- </a:t>
          </a:r>
          <a:r>
            <a:rPr lang="en-GB" sz="1800" kern="1200" dirty="0" err="1">
              <a:latin typeface="+mn-lt"/>
            </a:rPr>
            <a:t>Thay</a:t>
          </a:r>
          <a:r>
            <a:rPr lang="en-GB" sz="1800" kern="1200" dirty="0">
              <a:latin typeface="+mn-lt"/>
            </a:rPr>
            <a:t> </a:t>
          </a:r>
          <a:r>
            <a:rPr lang="en-GB" sz="1800" kern="1200" dirty="0" err="1">
              <a:latin typeface="+mn-lt"/>
            </a:rPr>
            <a:t>đổi</a:t>
          </a:r>
          <a:r>
            <a:rPr lang="en-GB" sz="1800" kern="1200" dirty="0">
              <a:latin typeface="+mn-lt"/>
            </a:rPr>
            <a:t> </a:t>
          </a:r>
          <a:r>
            <a:rPr lang="en-GB" sz="1800" kern="1200" dirty="0" err="1">
              <a:latin typeface="+mn-lt"/>
            </a:rPr>
            <a:t>liên</a:t>
          </a:r>
          <a:r>
            <a:rPr lang="en-GB" sz="1800" kern="1200" dirty="0">
              <a:latin typeface="+mn-lt"/>
            </a:rPr>
            <a:t> </a:t>
          </a:r>
          <a:r>
            <a:rPr lang="en-GB" sz="1800" kern="1200" dirty="0" err="1">
              <a:latin typeface="+mn-lt"/>
            </a:rPr>
            <a:t>quan</a:t>
          </a:r>
          <a:r>
            <a:rPr lang="en-GB" sz="1800" kern="1200" dirty="0">
              <a:latin typeface="+mn-lt"/>
            </a:rPr>
            <a:t> </a:t>
          </a:r>
          <a:r>
            <a:rPr lang="en-GB" sz="1800" kern="1200" dirty="0" err="1">
              <a:latin typeface="+mn-lt"/>
            </a:rPr>
            <a:t>đến</a:t>
          </a:r>
          <a:r>
            <a:rPr lang="en-GB" sz="1800" kern="1200" dirty="0">
              <a:latin typeface="+mn-lt"/>
            </a:rPr>
            <a:t> </a:t>
          </a:r>
          <a:r>
            <a:rPr lang="en-GB" sz="1800" kern="1200" dirty="0" err="1">
              <a:latin typeface="+mn-lt"/>
            </a:rPr>
            <a:t>tuổi</a:t>
          </a:r>
          <a:r>
            <a:rPr lang="en-GB" sz="1800" kern="1200" dirty="0">
              <a:latin typeface="+mn-lt"/>
            </a:rPr>
            <a:t>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latin typeface="+mn-lt"/>
            </a:rPr>
            <a:t>- </a:t>
          </a:r>
          <a:r>
            <a:rPr lang="en-GB" sz="1800" kern="1200" dirty="0" err="1">
              <a:latin typeface="+mn-lt"/>
            </a:rPr>
            <a:t>Bất</a:t>
          </a:r>
          <a:r>
            <a:rPr lang="en-GB" sz="1800" kern="1200" dirty="0">
              <a:latin typeface="+mn-lt"/>
            </a:rPr>
            <a:t> </a:t>
          </a:r>
          <a:r>
            <a:rPr lang="en-GB" sz="1800" kern="1200" dirty="0" err="1">
              <a:latin typeface="+mn-lt"/>
            </a:rPr>
            <a:t>thường</a:t>
          </a:r>
          <a:r>
            <a:rPr lang="en-GB" sz="1800" kern="1200" dirty="0">
              <a:latin typeface="+mn-lt"/>
            </a:rPr>
            <a:t> </a:t>
          </a:r>
          <a:r>
            <a:rPr lang="en-GB" sz="1800" kern="1200" dirty="0" err="1">
              <a:latin typeface="+mn-lt"/>
            </a:rPr>
            <a:t>thế</a:t>
          </a:r>
          <a:r>
            <a:rPr lang="en-GB" sz="1800" kern="1200" dirty="0">
              <a:latin typeface="+mn-lt"/>
            </a:rPr>
            <a:t> </a:t>
          </a:r>
          <a:r>
            <a:rPr lang="en-GB" sz="1800" kern="1200" dirty="0" err="1">
              <a:latin typeface="+mn-lt"/>
            </a:rPr>
            <a:t>đứng</a:t>
          </a:r>
          <a:r>
            <a:rPr lang="en-GB" sz="1800" kern="1200" dirty="0">
              <a:latin typeface="+mn-lt"/>
            </a:rPr>
            <a:t>- </a:t>
          </a:r>
          <a:r>
            <a:rPr lang="en-GB" sz="1800" kern="1200" dirty="0" err="1">
              <a:latin typeface="+mn-lt"/>
            </a:rPr>
            <a:t>dáng</a:t>
          </a:r>
          <a:r>
            <a:rPr lang="en-GB" sz="1800" kern="1200" dirty="0">
              <a:latin typeface="+mn-lt"/>
            </a:rPr>
            <a:t> </a:t>
          </a:r>
          <a:r>
            <a:rPr lang="en-GB" sz="1800" kern="1200" dirty="0" err="1">
              <a:latin typeface="+mn-lt"/>
            </a:rPr>
            <a:t>đi</a:t>
          </a:r>
          <a:r>
            <a:rPr lang="en-GB" sz="1800" kern="1200" dirty="0">
              <a:latin typeface="+mn-lt"/>
            </a:rPr>
            <a:t>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latin typeface="+mn-lt"/>
            </a:rPr>
            <a:t>- </a:t>
          </a:r>
          <a:r>
            <a:rPr lang="en-GB" sz="1800" kern="1200" dirty="0" err="1">
              <a:latin typeface="+mn-lt"/>
            </a:rPr>
            <a:t>Bệnh</a:t>
          </a:r>
          <a:r>
            <a:rPr lang="en-GB" sz="1800" kern="1200" dirty="0">
              <a:latin typeface="+mn-lt"/>
            </a:rPr>
            <a:t> </a:t>
          </a:r>
          <a:r>
            <a:rPr lang="en-GB" sz="1800" kern="1200" dirty="0" err="1">
              <a:latin typeface="+mn-lt"/>
            </a:rPr>
            <a:t>mạn</a:t>
          </a:r>
          <a:r>
            <a:rPr lang="en-GB" sz="1800" kern="1200" dirty="0">
              <a:latin typeface="+mn-lt"/>
            </a:rPr>
            <a:t> </a:t>
          </a:r>
          <a:r>
            <a:rPr lang="en-GB" sz="1800" kern="1200" dirty="0" err="1">
              <a:latin typeface="+mn-lt"/>
            </a:rPr>
            <a:t>tính</a:t>
          </a:r>
          <a:endParaRPr lang="en-GB" sz="1800" kern="1200" dirty="0">
            <a:latin typeface="+mn-lt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latin typeface="+mn-lt"/>
            </a:rPr>
            <a:t>-- </a:t>
          </a:r>
          <a:r>
            <a:rPr lang="en-GB" sz="1800" kern="1200" dirty="0" err="1">
              <a:latin typeface="+mn-lt"/>
            </a:rPr>
            <a:t>Thuốc</a:t>
          </a:r>
          <a:endParaRPr lang="en-GB" sz="1800" kern="1200" dirty="0">
            <a:latin typeface="+mn-lt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 dirty="0">
            <a:latin typeface="+mn-lt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>
            <a:latin typeface="+mn-lt"/>
          </a:endParaRPr>
        </a:p>
      </dsp:txBody>
      <dsp:txXfrm>
        <a:off x="593164" y="934593"/>
        <a:ext cx="1937686" cy="1932186"/>
      </dsp:txXfrm>
    </dsp:sp>
    <dsp:sp modelId="{BCE392E0-FCF0-4ADE-B974-C856286E3215}">
      <dsp:nvSpPr>
        <dsp:cNvPr id="0" name=""/>
        <dsp:cNvSpPr/>
      </dsp:nvSpPr>
      <dsp:spPr>
        <a:xfrm>
          <a:off x="2819641" y="2910127"/>
          <a:ext cx="671302" cy="67130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908622" y="3166833"/>
        <a:ext cx="493340" cy="157890"/>
      </dsp:txXfrm>
    </dsp:sp>
    <dsp:sp modelId="{23FE1546-077F-4587-87B7-C5B98CBDEB26}">
      <dsp:nvSpPr>
        <dsp:cNvPr id="0" name=""/>
        <dsp:cNvSpPr/>
      </dsp:nvSpPr>
      <dsp:spPr>
        <a:xfrm>
          <a:off x="3567036" y="2408735"/>
          <a:ext cx="2654815" cy="28837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b="1" kern="1200" dirty="0">
            <a:solidFill>
              <a:srgbClr val="FFFF00"/>
            </a:solidFill>
            <a:latin typeface="+mn-lt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err="1">
              <a:solidFill>
                <a:srgbClr val="FFFF00"/>
              </a:solidFill>
              <a:latin typeface="+mn-lt"/>
            </a:rPr>
            <a:t>Yếu</a:t>
          </a:r>
          <a:r>
            <a:rPr lang="en-GB" sz="2000" b="1" kern="1200" dirty="0">
              <a:solidFill>
                <a:srgbClr val="FFFF00"/>
              </a:solidFill>
              <a:latin typeface="+mn-lt"/>
            </a:rPr>
            <a:t> </a:t>
          </a:r>
          <a:r>
            <a:rPr lang="en-GB" sz="2000" b="1" kern="1200" dirty="0" err="1">
              <a:solidFill>
                <a:srgbClr val="FFFF00"/>
              </a:solidFill>
              <a:latin typeface="+mn-lt"/>
            </a:rPr>
            <a:t>tố</a:t>
          </a:r>
          <a:r>
            <a:rPr lang="en-GB" sz="2000" b="1" kern="1200" dirty="0">
              <a:solidFill>
                <a:srgbClr val="FFFF00"/>
              </a:solidFill>
              <a:latin typeface="+mn-lt"/>
            </a:rPr>
            <a:t> </a:t>
          </a:r>
          <a:r>
            <a:rPr lang="en-GB" sz="2000" b="1" kern="1200" dirty="0" err="1">
              <a:solidFill>
                <a:srgbClr val="FFFF00"/>
              </a:solidFill>
              <a:latin typeface="+mn-lt"/>
            </a:rPr>
            <a:t>ngoại</a:t>
          </a:r>
          <a:r>
            <a:rPr lang="en-GB" sz="2000" b="1" kern="1200" dirty="0">
              <a:solidFill>
                <a:srgbClr val="FFFF00"/>
              </a:solidFill>
              <a:latin typeface="+mn-lt"/>
            </a:rPr>
            <a:t> </a:t>
          </a:r>
          <a:r>
            <a:rPr lang="en-GB" sz="2000" b="1" kern="1200" dirty="0" err="1">
              <a:solidFill>
                <a:srgbClr val="FFFF00"/>
              </a:solidFill>
              <a:latin typeface="+mn-lt"/>
            </a:rPr>
            <a:t>sinh</a:t>
          </a:r>
          <a:r>
            <a:rPr lang="en-GB" sz="2000" b="1" kern="1200" dirty="0">
              <a:solidFill>
                <a:srgbClr val="FFFF00"/>
              </a:solidFill>
              <a:latin typeface="+mn-lt"/>
            </a:rPr>
            <a:t>: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latin typeface="+mn-lt"/>
            </a:rPr>
            <a:t>- </a:t>
          </a:r>
          <a:r>
            <a:rPr lang="en-GB" sz="1800" kern="1200" dirty="0" err="1">
              <a:latin typeface="+mn-lt"/>
            </a:rPr>
            <a:t>Môi</a:t>
          </a:r>
          <a:r>
            <a:rPr lang="en-GB" sz="1800" kern="1200" dirty="0">
              <a:latin typeface="+mn-lt"/>
            </a:rPr>
            <a:t> </a:t>
          </a:r>
          <a:r>
            <a:rPr lang="en-GB" sz="1800" kern="1200" dirty="0" err="1">
              <a:latin typeface="+mn-lt"/>
            </a:rPr>
            <a:t>trường</a:t>
          </a:r>
          <a:r>
            <a:rPr lang="en-GB" sz="1800" kern="1200" dirty="0">
              <a:latin typeface="+mn-lt"/>
            </a:rPr>
            <a:t>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latin typeface="+mn-lt"/>
            </a:rPr>
            <a:t>- </a:t>
          </a:r>
          <a:r>
            <a:rPr lang="en-GB" sz="1800" kern="1200" dirty="0" err="1">
              <a:latin typeface="+mn-lt"/>
            </a:rPr>
            <a:t>Các</a:t>
          </a:r>
          <a:r>
            <a:rPr lang="en-GB" sz="1800" kern="1200" dirty="0">
              <a:latin typeface="+mn-lt"/>
            </a:rPr>
            <a:t> </a:t>
          </a:r>
          <a:r>
            <a:rPr lang="en-GB" sz="1800" kern="1200" dirty="0" err="1">
              <a:latin typeface="+mn-lt"/>
            </a:rPr>
            <a:t>hoạt</a:t>
          </a:r>
          <a:r>
            <a:rPr lang="en-GB" sz="1800" kern="1200" dirty="0">
              <a:latin typeface="+mn-lt"/>
            </a:rPr>
            <a:t> </a:t>
          </a:r>
          <a:r>
            <a:rPr lang="en-GB" sz="1800" kern="1200" dirty="0" err="1">
              <a:latin typeface="+mn-lt"/>
            </a:rPr>
            <a:t>động</a:t>
          </a:r>
          <a:r>
            <a:rPr lang="en-GB" sz="1800" kern="1200" dirty="0">
              <a:latin typeface="+mn-lt"/>
            </a:rPr>
            <a:t> </a:t>
          </a:r>
          <a:r>
            <a:rPr lang="en-GB" sz="1800" kern="1200" dirty="0" err="1">
              <a:latin typeface="+mn-lt"/>
            </a:rPr>
            <a:t>hàng</a:t>
          </a:r>
          <a:r>
            <a:rPr lang="en-GB" sz="1800" kern="1200" dirty="0">
              <a:latin typeface="+mn-lt"/>
            </a:rPr>
            <a:t> </a:t>
          </a:r>
          <a:r>
            <a:rPr lang="en-GB" sz="1800" kern="1200" dirty="0" err="1">
              <a:latin typeface="+mn-lt"/>
            </a:rPr>
            <a:t>ngày</a:t>
          </a:r>
          <a:r>
            <a:rPr lang="en-GB" sz="1800" kern="1200" dirty="0">
              <a:latin typeface="+mn-lt"/>
            </a:rPr>
            <a:t>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>
            <a:latin typeface="+mn-lt"/>
          </a:endParaRPr>
        </a:p>
      </dsp:txBody>
      <dsp:txXfrm>
        <a:off x="3955825" y="2831047"/>
        <a:ext cx="1877237" cy="2039105"/>
      </dsp:txXfrm>
    </dsp:sp>
    <dsp:sp modelId="{06CED03D-397E-451B-9768-42D9C75D7A73}">
      <dsp:nvSpPr>
        <dsp:cNvPr id="0" name=""/>
        <dsp:cNvSpPr/>
      </dsp:nvSpPr>
      <dsp:spPr>
        <a:xfrm>
          <a:off x="6205245" y="4212890"/>
          <a:ext cx="671302" cy="671302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6294226" y="4351178"/>
        <a:ext cx="493340" cy="394726"/>
      </dsp:txXfrm>
    </dsp:sp>
    <dsp:sp modelId="{8291ECCF-BB2F-4BA0-99BA-886B823371F4}">
      <dsp:nvSpPr>
        <dsp:cNvPr id="0" name=""/>
        <dsp:cNvSpPr/>
      </dsp:nvSpPr>
      <dsp:spPr>
        <a:xfrm>
          <a:off x="6924763" y="3771033"/>
          <a:ext cx="1646542" cy="15245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err="1">
              <a:solidFill>
                <a:srgbClr val="FFFF00"/>
              </a:solidFill>
            </a:rPr>
            <a:t>Té</a:t>
          </a:r>
          <a:r>
            <a:rPr lang="en-GB" sz="2400" b="1" kern="1200" dirty="0">
              <a:solidFill>
                <a:srgbClr val="FFFF00"/>
              </a:solidFill>
            </a:rPr>
            <a:t> </a:t>
          </a:r>
          <a:r>
            <a:rPr lang="en-GB" sz="2400" b="1" kern="1200" dirty="0" err="1">
              <a:solidFill>
                <a:srgbClr val="FFFF00"/>
              </a:solidFill>
            </a:rPr>
            <a:t>ngã</a:t>
          </a:r>
          <a:r>
            <a:rPr lang="en-GB" sz="2400" b="1" kern="1200" dirty="0">
              <a:solidFill>
                <a:srgbClr val="FFFF00"/>
              </a:solidFill>
            </a:rPr>
            <a:t> </a:t>
          </a:r>
          <a:endParaRPr lang="en-US" sz="2400" b="1" kern="1200" dirty="0">
            <a:solidFill>
              <a:srgbClr val="FFFF00"/>
            </a:solidFill>
          </a:endParaRPr>
        </a:p>
      </dsp:txBody>
      <dsp:txXfrm>
        <a:off x="7165893" y="3994300"/>
        <a:ext cx="1164282" cy="1078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46F85E9-5A01-439D-BDE7-7279C5216C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97F7E07-7752-48F5-A937-FE2BDA228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E24A6-39A0-43F7-AB56-ACC771927B2B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195FF09-663A-4AA2-8DD3-1DCFDF966C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902DE12-433D-41C9-9417-EEEF4AEA19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2B787-B7E4-48A6-A34E-C786ADEF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848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59888-829A-3442-8ABF-2084BEBEAA6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13F76-743C-A744-8696-24DCCD59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797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A13F76-743C-A744-8696-24DCCD59A2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0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A13F76-743C-A744-8696-24DCCD59A2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1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9707-8F0D-4D84-961A-B3009C593E8B}" type="datetime1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B3DE-FFD2-4ED9-A9B6-49AFD38C3D6E}" type="datetime1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43E4-B881-4449-B47B-A28DFFB82874}" type="datetime1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55CA-B885-47E0-93A0-FE397605BF78}" type="datetime1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A566-D9E6-4510-BB5F-DCFFB31377C2}" type="datetime1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0209-0724-4D9F-94E3-5EDCFFCAEA28}" type="datetime1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4D08-12DB-40EA-9F01-0B5505A33044}" type="datetime1">
              <a:rPr lang="en-US" smtClean="0"/>
              <a:t>10/12/21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9E5A-47A2-4956-B9E5-8B81D84B710F}" type="datetime1">
              <a:rPr lang="en-US" smtClean="0"/>
              <a:t>10/12/21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6DF8-B75B-4A85-BD7A-D81F2E617AC5}" type="datetime1">
              <a:rPr lang="en-US" smtClean="0"/>
              <a:t>10/12/21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1249-D6DF-45C5-9925-EF2A197CB5A3}" type="datetime1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9EF9-C29A-4303-8621-E7BEAB6CA1BB}" type="datetime1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141366F-691F-4D1A-A1D5-C2F2C7B3E922}" type="datetime1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29815E8-AF09-4931-A7DF-20C5C28043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8991600" cy="1927225"/>
          </a:xfrm>
        </p:spPr>
        <p:txBody>
          <a:bodyPr/>
          <a:lstStyle/>
          <a:p>
            <a:pPr algn="ctr"/>
            <a:r>
              <a:rPr lang="en-US" b="1" dirty="0"/>
              <a:t>TÉ NGÃ </a:t>
            </a:r>
            <a:r>
              <a:rPr lang="en-GB" b="1" dirty="0"/>
              <a:t>ở ng</a:t>
            </a:r>
            <a:r>
              <a:rPr lang="vi-VN" b="1" dirty="0"/>
              <a:t>ư</a:t>
            </a:r>
            <a:r>
              <a:rPr lang="en-GB" b="1" dirty="0" err="1"/>
              <a:t>ời</a:t>
            </a:r>
            <a:r>
              <a:rPr lang="en-GB" b="1" dirty="0"/>
              <a:t> </a:t>
            </a:r>
            <a:r>
              <a:rPr lang="en-GB" b="1" dirty="0" err="1"/>
              <a:t>cao</a:t>
            </a:r>
            <a:r>
              <a:rPr lang="en-GB" b="1" dirty="0"/>
              <a:t> </a:t>
            </a:r>
            <a:r>
              <a:rPr lang="en-GB" b="1" dirty="0" err="1"/>
              <a:t>tuổi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5100" y="4114800"/>
            <a:ext cx="5562600" cy="1752600"/>
          </a:xfrm>
        </p:spPr>
        <p:txBody>
          <a:bodyPr/>
          <a:lstStyle/>
          <a:p>
            <a:pPr algn="ctr"/>
            <a:r>
              <a:rPr lang="en-US" b="1" i="1" dirty="0"/>
              <a:t>BSCK1. </a:t>
            </a:r>
            <a:r>
              <a:rPr lang="en-US" b="1" i="1" dirty="0" err="1"/>
              <a:t>Nguyễn</a:t>
            </a:r>
            <a:r>
              <a:rPr lang="en-US" b="1" i="1" dirty="0"/>
              <a:t> Minh </a:t>
            </a:r>
            <a:r>
              <a:rPr lang="en-US" b="1" i="1" dirty="0" err="1"/>
              <a:t>Đức</a:t>
            </a:r>
            <a:endParaRPr lang="en-US" b="1" i="1" dirty="0"/>
          </a:p>
          <a:p>
            <a:pPr algn="ctr"/>
            <a:r>
              <a:rPr lang="en-US" b="1" i="1" dirty="0" err="1"/>
              <a:t>Bộ</a:t>
            </a:r>
            <a:r>
              <a:rPr lang="en-US" b="1" i="1" dirty="0"/>
              <a:t> </a:t>
            </a:r>
            <a:r>
              <a:rPr lang="en-US" b="1" i="1" dirty="0" err="1"/>
              <a:t>Môn</a:t>
            </a:r>
            <a:r>
              <a:rPr lang="en-US" b="1" i="1" dirty="0"/>
              <a:t> </a:t>
            </a:r>
            <a:r>
              <a:rPr lang="en-US" b="1" i="1" dirty="0" err="1"/>
              <a:t>Lão</a:t>
            </a:r>
            <a:r>
              <a:rPr lang="en-US" b="1" i="1" dirty="0"/>
              <a:t> Khoa - ĐHYD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B306756-5BFD-4C88-B7CB-5A38E635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F321161-2714-4EBD-A243-A285427C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9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Thay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 smtClean="0"/>
              <a:t>tuổi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thăng</a:t>
            </a:r>
            <a:r>
              <a:rPr lang="en-US" dirty="0"/>
              <a:t> </a:t>
            </a:r>
            <a:r>
              <a:rPr lang="en-US" dirty="0" err="1"/>
              <a:t>bằng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Giảm</a:t>
            </a:r>
            <a:r>
              <a:rPr lang="en-US" dirty="0"/>
              <a:t>: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, </a:t>
            </a:r>
            <a:r>
              <a:rPr lang="en-US" dirty="0" err="1"/>
              <a:t>thị</a:t>
            </a:r>
            <a:r>
              <a:rPr lang="en-US" dirty="0"/>
              <a:t> l</a:t>
            </a:r>
            <a:r>
              <a:rPr lang="en-GB" dirty="0" err="1"/>
              <a:t>ực</a:t>
            </a:r>
            <a:r>
              <a:rPr lang="en-US" dirty="0"/>
              <a:t>, </a:t>
            </a:r>
            <a:r>
              <a:rPr lang="en-US" dirty="0" err="1"/>
              <a:t>thính</a:t>
            </a:r>
            <a:r>
              <a:rPr lang="en-US" dirty="0"/>
              <a:t> l</a:t>
            </a:r>
            <a:r>
              <a:rPr lang="en-GB" dirty="0" err="1" smtClean="0"/>
              <a:t>ực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B626E95-A872-4E60-95D9-529845D6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BD2AF70-F12C-4E21-BCE2-6E047A5D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9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Bệnh</a:t>
            </a:r>
            <a:r>
              <a:rPr lang="en-US" b="1" dirty="0" smtClean="0"/>
              <a:t> </a:t>
            </a:r>
            <a:r>
              <a:rPr lang="en-US" b="1" dirty="0" err="1" smtClean="0"/>
              <a:t>mạn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/>
              <a:t>mạn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,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ương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 smtClean="0"/>
              <a:t>thế</a:t>
            </a:r>
            <a:endParaRPr lang="en-US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B626E95-A872-4E60-95D9-529845D6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BD2AF70-F12C-4E21-BCE2-6E047A5D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6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Thuốc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NCT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4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thuốc</a:t>
            </a:r>
            <a:r>
              <a:rPr lang="en-US" sz="2800" dirty="0"/>
              <a:t> </a:t>
            </a:r>
            <a:r>
              <a:rPr lang="en-US" sz="2800" dirty="0" err="1"/>
              <a:t>trở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phụ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thuốc</a:t>
            </a:r>
            <a:r>
              <a:rPr lang="en-US" sz="2800" dirty="0"/>
              <a:t>: an </a:t>
            </a:r>
            <a:r>
              <a:rPr lang="en-US" sz="2800" dirty="0" err="1"/>
              <a:t>thần</a:t>
            </a:r>
            <a:r>
              <a:rPr lang="en-US" sz="2800" dirty="0"/>
              <a:t>, </a:t>
            </a:r>
            <a:r>
              <a:rPr lang="en-US" sz="2800" dirty="0" err="1"/>
              <a:t>gây</a:t>
            </a:r>
            <a:r>
              <a:rPr lang="en-US" sz="2800" dirty="0"/>
              <a:t> </a:t>
            </a:r>
            <a:r>
              <a:rPr lang="en-US" sz="2800" dirty="0" err="1"/>
              <a:t>ngủ</a:t>
            </a:r>
            <a:r>
              <a:rPr lang="en-US" sz="2800" dirty="0"/>
              <a:t>, </a:t>
            </a:r>
            <a:r>
              <a:rPr lang="en-US" sz="2800" dirty="0" err="1"/>
              <a:t>hạ</a:t>
            </a:r>
            <a:r>
              <a:rPr lang="en-US" sz="2800" dirty="0"/>
              <a:t> </a:t>
            </a:r>
            <a:r>
              <a:rPr lang="en-US" sz="2800" dirty="0" err="1"/>
              <a:t>áp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thuốc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15E94FA-ACAF-484A-823F-D0989A5D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05CF47-6A5C-4F42-9BC3-F78C7F3A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56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D226F8-5319-4D43-98DB-24F287B0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thuốc</a:t>
            </a:r>
            <a:r>
              <a:rPr lang="en-GB" dirty="0"/>
              <a:t> </a:t>
            </a:r>
            <a:r>
              <a:rPr lang="en-GB" dirty="0" err="1"/>
              <a:t>tăng</a:t>
            </a:r>
            <a:r>
              <a:rPr lang="en-GB" dirty="0"/>
              <a:t> </a:t>
            </a:r>
            <a:r>
              <a:rPr lang="en-GB" dirty="0" err="1"/>
              <a:t>nguy</a:t>
            </a:r>
            <a:r>
              <a:rPr lang="en-GB" dirty="0"/>
              <a:t> c</a:t>
            </a:r>
            <a:r>
              <a:rPr lang="vi-VN" dirty="0"/>
              <a:t>ơ</a:t>
            </a:r>
            <a:r>
              <a:rPr lang="en-GB" dirty="0"/>
              <a:t> </a:t>
            </a:r>
            <a:r>
              <a:rPr lang="en-GB" dirty="0" err="1"/>
              <a:t>té</a:t>
            </a:r>
            <a:r>
              <a:rPr lang="en-GB" dirty="0"/>
              <a:t> </a:t>
            </a:r>
            <a:r>
              <a:rPr lang="en-GB" dirty="0" err="1"/>
              <a:t>ngã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0A8CC7-61B1-4D86-A836-B11C4455E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Chống</a:t>
            </a:r>
            <a:r>
              <a:rPr lang="en-GB" dirty="0"/>
              <a:t> </a:t>
            </a:r>
            <a:r>
              <a:rPr lang="en-GB" dirty="0" err="1"/>
              <a:t>trầm</a:t>
            </a:r>
            <a:r>
              <a:rPr lang="en-GB" dirty="0"/>
              <a:t> </a:t>
            </a:r>
            <a:r>
              <a:rPr lang="en-GB" dirty="0" err="1"/>
              <a:t>cảm</a:t>
            </a:r>
            <a:r>
              <a:rPr lang="en-GB" dirty="0"/>
              <a:t> </a:t>
            </a:r>
          </a:p>
          <a:p>
            <a:r>
              <a:rPr lang="en-GB" dirty="0" err="1"/>
              <a:t>Chống</a:t>
            </a:r>
            <a:r>
              <a:rPr lang="en-GB" dirty="0"/>
              <a:t> </a:t>
            </a:r>
            <a:r>
              <a:rPr lang="en-GB" dirty="0" err="1"/>
              <a:t>loạn</a:t>
            </a:r>
            <a:r>
              <a:rPr lang="en-GB" dirty="0"/>
              <a:t> </a:t>
            </a:r>
            <a:r>
              <a:rPr lang="en-GB" dirty="0" err="1"/>
              <a:t>thần</a:t>
            </a:r>
            <a:r>
              <a:rPr lang="en-GB" dirty="0"/>
              <a:t> </a:t>
            </a:r>
            <a:r>
              <a:rPr lang="en-GB" dirty="0" err="1"/>
              <a:t>thế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1 </a:t>
            </a:r>
            <a:r>
              <a:rPr lang="en-GB" dirty="0" err="1"/>
              <a:t>và</a:t>
            </a:r>
            <a:r>
              <a:rPr lang="en-GB" dirty="0"/>
              <a:t> 2</a:t>
            </a:r>
          </a:p>
          <a:p>
            <a:r>
              <a:rPr lang="en-GB" dirty="0" err="1"/>
              <a:t>Thuốc</a:t>
            </a:r>
            <a:r>
              <a:rPr lang="en-GB" dirty="0"/>
              <a:t> </a:t>
            </a:r>
            <a:r>
              <a:rPr lang="en-GB" dirty="0" err="1"/>
              <a:t>ngủ</a:t>
            </a:r>
            <a:r>
              <a:rPr lang="en-GB" dirty="0"/>
              <a:t> (benzodiazepine </a:t>
            </a:r>
            <a:r>
              <a:rPr lang="en-GB" dirty="0" err="1"/>
              <a:t>và</a:t>
            </a:r>
            <a:r>
              <a:rPr lang="en-GB" dirty="0"/>
              <a:t> non- benzodiazepine)</a:t>
            </a:r>
          </a:p>
          <a:p>
            <a:r>
              <a:rPr lang="en-GB" dirty="0" err="1"/>
              <a:t>Kháng</a:t>
            </a:r>
            <a:r>
              <a:rPr lang="en-GB" dirty="0"/>
              <a:t> </a:t>
            </a:r>
            <a:r>
              <a:rPr lang="en-GB" dirty="0" err="1"/>
              <a:t>histamin</a:t>
            </a:r>
            <a:r>
              <a:rPr lang="en-GB" dirty="0"/>
              <a:t> </a:t>
            </a:r>
            <a:r>
              <a:rPr lang="en-GB" dirty="0" err="1"/>
              <a:t>thế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1</a:t>
            </a:r>
          </a:p>
          <a:p>
            <a:r>
              <a:rPr lang="en-GB" dirty="0" err="1"/>
              <a:t>Kháng</a:t>
            </a:r>
            <a:r>
              <a:rPr lang="en-GB" dirty="0"/>
              <a:t> cholinergic</a:t>
            </a:r>
          </a:p>
          <a:p>
            <a:r>
              <a:rPr lang="vi-VN" dirty="0"/>
              <a:t>Chẹn </a:t>
            </a:r>
            <a:r>
              <a:rPr lang="el-GR" dirty="0"/>
              <a:t>α</a:t>
            </a:r>
          </a:p>
          <a:p>
            <a:r>
              <a:rPr lang="vi-VN" dirty="0"/>
              <a:t>Các thuốc hạ áp</a:t>
            </a:r>
          </a:p>
          <a:p>
            <a:r>
              <a:rPr lang="vi-VN" dirty="0"/>
              <a:t>Amiodarone </a:t>
            </a:r>
          </a:p>
          <a:p>
            <a:r>
              <a:rPr lang="vi-VN" dirty="0"/>
              <a:t>Điều trị sa sút trí tuệ (kháng cholinergic)</a:t>
            </a:r>
          </a:p>
          <a:p>
            <a:r>
              <a:rPr lang="vi-VN" dirty="0"/>
              <a:t>Điều trị Parkinson </a:t>
            </a:r>
          </a:p>
          <a:p>
            <a:r>
              <a:rPr lang="vi-VN" dirty="0"/>
              <a:t>Opioid</a:t>
            </a:r>
          </a:p>
          <a:p>
            <a:r>
              <a:rPr lang="vi-VN" dirty="0"/>
              <a:t>Giãn cơ</a:t>
            </a:r>
          </a:p>
          <a:p>
            <a:r>
              <a:rPr lang="vi-VN" dirty="0"/>
              <a:t>Insulin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825CC65-07A9-406B-90B3-67A23BA8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63152E5-E79C-444A-B549-CD5EA1A3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93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Yếu</a:t>
            </a:r>
            <a:r>
              <a:rPr lang="en-US" sz="3600" b="1" dirty="0"/>
              <a:t> </a:t>
            </a:r>
            <a:r>
              <a:rPr lang="en-US" sz="3600" b="1" dirty="0" err="1"/>
              <a:t>tố</a:t>
            </a:r>
            <a:r>
              <a:rPr lang="en-US" sz="3600" b="1" dirty="0"/>
              <a:t> </a:t>
            </a:r>
            <a:r>
              <a:rPr lang="en-US" sz="3600" b="1" dirty="0" err="1"/>
              <a:t>tâm</a:t>
            </a:r>
            <a:r>
              <a:rPr lang="en-US" sz="3600" b="1" dirty="0"/>
              <a:t> </a:t>
            </a:r>
            <a:r>
              <a:rPr lang="en-US" sz="3600" b="1" dirty="0" err="1"/>
              <a:t>lý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/>
              <a:t>Tâm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sợ</a:t>
            </a:r>
            <a:r>
              <a:rPr lang="en-US" sz="2800" dirty="0"/>
              <a:t> </a:t>
            </a:r>
            <a:r>
              <a:rPr lang="en-US" sz="2800" dirty="0" err="1"/>
              <a:t>té</a:t>
            </a:r>
            <a:r>
              <a:rPr lang="en-US" sz="2800" dirty="0"/>
              <a:t> </a:t>
            </a:r>
            <a:r>
              <a:rPr lang="en-US" sz="2800" dirty="0" err="1"/>
              <a:t>ngã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té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err="1"/>
              <a:t>Chủ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, </a:t>
            </a:r>
            <a:r>
              <a:rPr lang="en-US" sz="2800" dirty="0" err="1"/>
              <a:t>thói</a:t>
            </a:r>
            <a:r>
              <a:rPr lang="en-US" sz="2800" dirty="0"/>
              <a:t> </a:t>
            </a:r>
            <a:r>
              <a:rPr lang="en-US" sz="2800" dirty="0" err="1"/>
              <a:t>quen</a:t>
            </a:r>
            <a:r>
              <a:rPr lang="en-US" sz="2800" dirty="0"/>
              <a:t> </a:t>
            </a:r>
            <a:r>
              <a:rPr lang="en-US" sz="2800" dirty="0" err="1"/>
              <a:t>dễ</a:t>
            </a:r>
            <a:r>
              <a:rPr lang="en-US" sz="2800" dirty="0"/>
              <a:t> </a:t>
            </a:r>
            <a:r>
              <a:rPr lang="en-US" sz="2800" dirty="0" err="1"/>
              <a:t>gây</a:t>
            </a:r>
            <a:r>
              <a:rPr lang="en-US" sz="2800" dirty="0"/>
              <a:t> </a:t>
            </a:r>
            <a:r>
              <a:rPr lang="en-US" sz="2800" dirty="0" err="1"/>
              <a:t>té</a:t>
            </a:r>
            <a:r>
              <a:rPr lang="en-US" sz="2800" dirty="0"/>
              <a:t> </a:t>
            </a:r>
            <a:r>
              <a:rPr lang="en-US" sz="2800" dirty="0" err="1"/>
              <a:t>ngã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err="1"/>
              <a:t>Trầm</a:t>
            </a:r>
            <a:r>
              <a:rPr lang="en-US" sz="2800" dirty="0"/>
              <a:t> </a:t>
            </a:r>
            <a:r>
              <a:rPr lang="en-US" sz="2800" dirty="0" err="1"/>
              <a:t>cảm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7AA1FAA-6C4B-41C0-A554-2C2C1E3F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7CBC18-6EC1-4E15-8698-5BA93EFB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50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Yếu</a:t>
            </a:r>
            <a:r>
              <a:rPr lang="en-US" sz="3600" b="1" dirty="0"/>
              <a:t> </a:t>
            </a:r>
            <a:r>
              <a:rPr lang="en-US" sz="3600" b="1" dirty="0" err="1"/>
              <a:t>tố</a:t>
            </a:r>
            <a:r>
              <a:rPr lang="en-US" sz="3600" b="1" dirty="0"/>
              <a:t> </a:t>
            </a:r>
            <a:r>
              <a:rPr lang="en-US" sz="3600" b="1" dirty="0" err="1"/>
              <a:t>môi</a:t>
            </a:r>
            <a:r>
              <a:rPr lang="en-US" sz="3600" b="1" dirty="0"/>
              <a:t> </a:t>
            </a:r>
            <a:r>
              <a:rPr lang="en-US" sz="3600" b="1" dirty="0" err="1"/>
              <a:t>trường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err="1"/>
              <a:t>Trong</a:t>
            </a:r>
            <a:r>
              <a:rPr lang="en-US" b="1" i="1" dirty="0"/>
              <a:t> </a:t>
            </a:r>
            <a:r>
              <a:rPr lang="en-US" b="1" i="1" dirty="0" err="1"/>
              <a:t>nhà</a:t>
            </a:r>
            <a:endParaRPr lang="en-US" b="1" i="1" dirty="0"/>
          </a:p>
          <a:p>
            <a:r>
              <a:rPr lang="vi-VN" i="1" dirty="0"/>
              <a:t>Sàn nhà</a:t>
            </a:r>
            <a:endParaRPr lang="en-US" i="1" dirty="0"/>
          </a:p>
          <a:p>
            <a:r>
              <a:rPr lang="vi-VN" i="1" dirty="0"/>
              <a:t>Ánh sáng</a:t>
            </a:r>
            <a:endParaRPr lang="en-US" dirty="0"/>
          </a:p>
          <a:p>
            <a:r>
              <a:rPr lang="vi-VN" i="1" dirty="0"/>
              <a:t>Cầu thang</a:t>
            </a:r>
            <a:endParaRPr lang="en-US" dirty="0"/>
          </a:p>
          <a:p>
            <a:r>
              <a:rPr lang="vi-VN" i="1" dirty="0"/>
              <a:t>Nhà tắm</a:t>
            </a:r>
            <a:endParaRPr lang="en-US" dirty="0"/>
          </a:p>
          <a:p>
            <a:r>
              <a:rPr lang="vi-VN" i="1" dirty="0"/>
              <a:t>Nhà bếp</a:t>
            </a:r>
            <a:endParaRPr lang="en-US" i="1" dirty="0"/>
          </a:p>
          <a:p>
            <a:pPr marL="0" indent="0">
              <a:buNone/>
            </a:pPr>
            <a:r>
              <a:rPr lang="en-US" b="1" i="1" dirty="0" err="1"/>
              <a:t>Môi</a:t>
            </a:r>
            <a:r>
              <a:rPr lang="en-US" b="1" i="1" dirty="0"/>
              <a:t> </a:t>
            </a:r>
            <a:r>
              <a:rPr lang="en-US" b="1" i="1" dirty="0" err="1"/>
              <a:t>trường</a:t>
            </a:r>
            <a:r>
              <a:rPr lang="en-US" b="1" i="1" dirty="0"/>
              <a:t> </a:t>
            </a:r>
            <a:r>
              <a:rPr lang="en-US" b="1" i="1" dirty="0" err="1"/>
              <a:t>bên</a:t>
            </a:r>
            <a:r>
              <a:rPr lang="en-US" b="1" i="1" dirty="0"/>
              <a:t> </a:t>
            </a:r>
            <a:r>
              <a:rPr lang="en-US" b="1" i="1" dirty="0" err="1"/>
              <a:t>ngoài</a:t>
            </a:r>
            <a:endParaRPr lang="en-US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EA86124-2FFF-48D3-9122-D3615E82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5BFC9B-D0E7-4D99-B7B8-F3DE1F98F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44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7400"/>
            <a:ext cx="8610600" cy="1524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b. </a:t>
            </a:r>
            <a:r>
              <a:rPr lang="en-US" b="1" dirty="0" err="1">
                <a:solidFill>
                  <a:srgbClr val="0070C0"/>
                </a:solidFill>
              </a:rPr>
              <a:t>Khi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nào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cần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tầm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soát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và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đánh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giá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nguy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cơ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té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ngã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ở</a:t>
            </a:r>
            <a:r>
              <a:rPr lang="en-US" b="1" dirty="0">
                <a:solidFill>
                  <a:srgbClr val="0070C0"/>
                </a:solidFill>
              </a:rPr>
              <a:t> NCT </a:t>
            </a:r>
            <a:r>
              <a:rPr lang="en-US" b="1" dirty="0" err="1">
                <a:solidFill>
                  <a:srgbClr val="0070C0"/>
                </a:solidFill>
              </a:rPr>
              <a:t>trong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cộng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đồng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FB146B9-5145-4EBA-B43A-7EC09B11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ACA1E23-B1A4-4D9D-A4B6-37D3B313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24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106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1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Chiến</a:t>
            </a:r>
            <a:r>
              <a:rPr lang="en-US" b="1" dirty="0" smtClean="0"/>
              <a:t> </a:t>
            </a:r>
            <a:r>
              <a:rPr lang="en-US" b="1" dirty="0" err="1" smtClean="0"/>
              <a:t>lược</a:t>
            </a:r>
            <a:r>
              <a:rPr lang="en-US" b="1" dirty="0" smtClean="0"/>
              <a:t> </a:t>
            </a:r>
            <a:r>
              <a:rPr lang="en-US" b="1" dirty="0" err="1" smtClean="0"/>
              <a:t>ngăn</a:t>
            </a:r>
            <a:r>
              <a:rPr lang="en-US" b="1" dirty="0" smtClean="0"/>
              <a:t> </a:t>
            </a:r>
            <a:r>
              <a:rPr lang="en-US" b="1" dirty="0" err="1" smtClean="0"/>
              <a:t>ngừa</a:t>
            </a:r>
            <a:r>
              <a:rPr lang="en-US" b="1" dirty="0" smtClean="0"/>
              <a:t> </a:t>
            </a:r>
            <a:r>
              <a:rPr lang="en-US" b="1" dirty="0" err="1" smtClean="0"/>
              <a:t>té</a:t>
            </a:r>
            <a:r>
              <a:rPr lang="en-US" b="1" dirty="0" smtClean="0"/>
              <a:t> </a:t>
            </a:r>
            <a:r>
              <a:rPr lang="en-US" b="1" dirty="0" err="1" smtClean="0"/>
              <a:t>ngã</a:t>
            </a:r>
            <a:r>
              <a:rPr lang="en-US" b="1" dirty="0" smtClean="0"/>
              <a:t> STEADI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Sàng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lọc</a:t>
            </a:r>
            <a:endParaRPr lang="en-US" sz="3200" b="1" dirty="0" smtClean="0">
              <a:solidFill>
                <a:schemeClr val="accent1"/>
              </a:solidFill>
            </a:endParaRPr>
          </a:p>
          <a:p>
            <a:pPr>
              <a:buFont typeface="Wingdings" charset="2"/>
              <a:buChar char="v"/>
            </a:pP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Đánh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giá</a:t>
            </a:r>
            <a:endParaRPr lang="en-US" sz="3200" b="1" dirty="0" smtClean="0">
              <a:solidFill>
                <a:schemeClr val="accent1"/>
              </a:solidFill>
            </a:endParaRPr>
          </a:p>
          <a:p>
            <a:pPr>
              <a:buFont typeface="Wingdings" charset="2"/>
              <a:buChar char="v"/>
            </a:pPr>
            <a:r>
              <a:rPr lang="en-US" sz="3200" b="1" dirty="0" smtClean="0">
                <a:solidFill>
                  <a:schemeClr val="accent1"/>
                </a:solidFill>
              </a:rPr>
              <a:t> Can </a:t>
            </a:r>
            <a:r>
              <a:rPr lang="en-US" sz="3200" b="1" dirty="0" err="1" smtClean="0">
                <a:solidFill>
                  <a:schemeClr val="accent1"/>
                </a:solidFill>
              </a:rPr>
              <a:t>thiệp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 smtClean="0"/>
              <a:t>Sàng</a:t>
            </a:r>
            <a:r>
              <a:rPr lang="en-US" b="1" dirty="0" smtClean="0"/>
              <a:t> </a:t>
            </a:r>
            <a:r>
              <a:rPr lang="en-US" b="1" dirty="0" err="1" smtClean="0"/>
              <a:t>lọc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26" y="1524000"/>
            <a:ext cx="8236974" cy="5029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 </a:t>
            </a:r>
            <a:r>
              <a:rPr lang="en-US" sz="2600" b="1" i="1" dirty="0" smtClean="0">
                <a:solidFill>
                  <a:schemeClr val="accent1"/>
                </a:solidFill>
              </a:rPr>
              <a:t>SÀNG LỌC</a:t>
            </a:r>
            <a:r>
              <a:rPr lang="en-US" sz="2600" i="1" dirty="0" smtClean="0">
                <a:solidFill>
                  <a:schemeClr val="accent1"/>
                </a:solidFill>
              </a:rPr>
              <a:t> </a:t>
            </a:r>
            <a:r>
              <a:rPr lang="en-US" sz="2600" i="1" dirty="0" err="1"/>
              <a:t>té</a:t>
            </a:r>
            <a:r>
              <a:rPr lang="en-US" sz="2600" i="1" dirty="0"/>
              <a:t> </a:t>
            </a:r>
            <a:r>
              <a:rPr lang="en-US" sz="2600" i="1" dirty="0" err="1"/>
              <a:t>ngã</a:t>
            </a:r>
            <a:r>
              <a:rPr lang="en-US" sz="2600" i="1" dirty="0"/>
              <a:t> </a:t>
            </a:r>
            <a:r>
              <a:rPr lang="en-US" sz="2600" i="1" dirty="0" err="1"/>
              <a:t>đối</a:t>
            </a:r>
            <a:r>
              <a:rPr lang="en-US" sz="2600" i="1" dirty="0"/>
              <a:t> </a:t>
            </a:r>
            <a:r>
              <a:rPr lang="en-US" sz="2600" i="1" dirty="0" err="1"/>
              <a:t>với</a:t>
            </a:r>
            <a:r>
              <a:rPr lang="en-US" sz="2600" i="1" dirty="0"/>
              <a:t> </a:t>
            </a:r>
            <a:r>
              <a:rPr lang="en-US" sz="2600" b="1" i="1" dirty="0" err="1">
                <a:solidFill>
                  <a:schemeClr val="accent1"/>
                </a:solidFill>
              </a:rPr>
              <a:t>tất</a:t>
            </a:r>
            <a:r>
              <a:rPr lang="en-US" sz="2600" b="1" i="1" dirty="0">
                <a:solidFill>
                  <a:schemeClr val="accent1"/>
                </a:solidFill>
              </a:rPr>
              <a:t> </a:t>
            </a:r>
            <a:r>
              <a:rPr lang="en-US" sz="2600" b="1" i="1" dirty="0" err="1">
                <a:solidFill>
                  <a:schemeClr val="accent1"/>
                </a:solidFill>
              </a:rPr>
              <a:t>cả</a:t>
            </a:r>
            <a:r>
              <a:rPr lang="en-US" sz="2600" b="1" i="1" dirty="0">
                <a:solidFill>
                  <a:schemeClr val="accent1"/>
                </a:solidFill>
              </a:rPr>
              <a:t> NCT </a:t>
            </a:r>
            <a:r>
              <a:rPr lang="en-US" sz="2600" b="1" i="1" dirty="0" err="1">
                <a:solidFill>
                  <a:schemeClr val="accent1"/>
                </a:solidFill>
              </a:rPr>
              <a:t>đến</a:t>
            </a:r>
            <a:r>
              <a:rPr lang="en-US" sz="2600" b="1" i="1" dirty="0">
                <a:solidFill>
                  <a:schemeClr val="accent1"/>
                </a:solidFill>
              </a:rPr>
              <a:t> </a:t>
            </a:r>
            <a:r>
              <a:rPr lang="en-US" sz="2600" b="1" i="1" dirty="0" err="1">
                <a:solidFill>
                  <a:schemeClr val="accent1"/>
                </a:solidFill>
              </a:rPr>
              <a:t>khám</a:t>
            </a:r>
            <a:r>
              <a:rPr lang="en-US" sz="2600" i="1" dirty="0"/>
              <a:t>: </a:t>
            </a:r>
            <a:r>
              <a:rPr lang="en-US" sz="2600" i="1" dirty="0" err="1"/>
              <a:t>hàng</a:t>
            </a:r>
            <a:r>
              <a:rPr lang="en-US" sz="2600" i="1" dirty="0"/>
              <a:t> </a:t>
            </a:r>
            <a:r>
              <a:rPr lang="en-US" sz="2600" i="1" dirty="0" err="1"/>
              <a:t>năm</a:t>
            </a:r>
            <a:r>
              <a:rPr lang="en-US" sz="2600" i="1" dirty="0"/>
              <a:t> </a:t>
            </a:r>
            <a:r>
              <a:rPr lang="en-US" sz="2600" i="1" dirty="0" err="1"/>
              <a:t>hoặc</a:t>
            </a:r>
            <a:r>
              <a:rPr lang="en-US" sz="2600" i="1" dirty="0"/>
              <a:t> </a:t>
            </a:r>
            <a:r>
              <a:rPr lang="en-US" sz="2600" i="1" dirty="0" err="1"/>
              <a:t>bất</a:t>
            </a:r>
            <a:r>
              <a:rPr lang="en-US" sz="2600" i="1" dirty="0"/>
              <a:t> c</a:t>
            </a:r>
            <a:r>
              <a:rPr lang="en-GB" sz="2600" i="1" dirty="0"/>
              <a:t>ứ </a:t>
            </a:r>
            <a:r>
              <a:rPr lang="en-GB" sz="2600" i="1" dirty="0" err="1"/>
              <a:t>khi</a:t>
            </a:r>
            <a:r>
              <a:rPr lang="en-GB" sz="2600" i="1" dirty="0"/>
              <a:t> </a:t>
            </a:r>
            <a:r>
              <a:rPr lang="en-GB" sz="2600" i="1" dirty="0" err="1"/>
              <a:t>nào</a:t>
            </a:r>
            <a:r>
              <a:rPr lang="en-GB" sz="2600" i="1" dirty="0"/>
              <a:t> </a:t>
            </a:r>
            <a:r>
              <a:rPr lang="en-GB" sz="2600" i="1" dirty="0" err="1"/>
              <a:t>vừa</a:t>
            </a:r>
            <a:r>
              <a:rPr lang="en-GB" sz="2600" i="1" dirty="0"/>
              <a:t> </a:t>
            </a:r>
            <a:r>
              <a:rPr lang="en-GB" sz="2600" i="1" dirty="0" err="1"/>
              <a:t>bị</a:t>
            </a:r>
            <a:r>
              <a:rPr lang="en-GB" sz="2600" i="1" dirty="0"/>
              <a:t> </a:t>
            </a:r>
            <a:r>
              <a:rPr lang="en-GB" sz="2600" i="1" dirty="0" err="1" smtClean="0"/>
              <a:t>té</a:t>
            </a:r>
            <a:r>
              <a:rPr lang="en-GB" sz="2600" i="1" dirty="0" smtClean="0"/>
              <a:t> </a:t>
            </a:r>
            <a:r>
              <a:rPr lang="en-GB" sz="2600" i="1" dirty="0" err="1" smtClean="0"/>
              <a:t>ngã</a:t>
            </a:r>
            <a:endParaRPr lang="en-US" sz="2600" i="1" dirty="0"/>
          </a:p>
          <a:p>
            <a:pPr>
              <a:buFont typeface="Wingdings" charset="2"/>
              <a:buChar char="v"/>
            </a:pPr>
            <a:r>
              <a:rPr lang="en-US" sz="2600" i="1" dirty="0"/>
              <a:t> </a:t>
            </a:r>
            <a:r>
              <a:rPr lang="en-US" sz="2600" b="1" i="1" dirty="0">
                <a:solidFill>
                  <a:schemeClr val="accent1"/>
                </a:solidFill>
              </a:rPr>
              <a:t>3 </a:t>
            </a:r>
            <a:r>
              <a:rPr lang="en-US" sz="2600" b="1" i="1" dirty="0" err="1">
                <a:solidFill>
                  <a:schemeClr val="accent1"/>
                </a:solidFill>
              </a:rPr>
              <a:t>câu</a:t>
            </a:r>
            <a:r>
              <a:rPr lang="en-US" sz="2600" b="1" i="1" dirty="0">
                <a:solidFill>
                  <a:schemeClr val="accent1"/>
                </a:solidFill>
              </a:rPr>
              <a:t> </a:t>
            </a:r>
            <a:r>
              <a:rPr lang="en-US" sz="2600" b="1" i="1" dirty="0" err="1">
                <a:solidFill>
                  <a:schemeClr val="accent1"/>
                </a:solidFill>
              </a:rPr>
              <a:t>hỏi</a:t>
            </a:r>
            <a:r>
              <a:rPr lang="en-US" sz="2600" b="1" i="1" dirty="0">
                <a:solidFill>
                  <a:schemeClr val="accent1"/>
                </a:solidFill>
              </a:rPr>
              <a:t> </a:t>
            </a:r>
            <a:r>
              <a:rPr lang="en-US" sz="2600" b="1" i="1" dirty="0" err="1">
                <a:solidFill>
                  <a:schemeClr val="accent1"/>
                </a:solidFill>
              </a:rPr>
              <a:t>tầm</a:t>
            </a:r>
            <a:r>
              <a:rPr lang="en-US" sz="2600" b="1" i="1" dirty="0">
                <a:solidFill>
                  <a:schemeClr val="accent1"/>
                </a:solidFill>
              </a:rPr>
              <a:t> </a:t>
            </a:r>
            <a:r>
              <a:rPr lang="en-US" sz="2600" b="1" i="1" dirty="0" err="1">
                <a:solidFill>
                  <a:schemeClr val="accent1"/>
                </a:solidFill>
              </a:rPr>
              <a:t>soát</a:t>
            </a:r>
            <a:r>
              <a:rPr lang="en-US" sz="2600" b="1" i="1" dirty="0">
                <a:solidFill>
                  <a:schemeClr val="accent1"/>
                </a:solidFill>
              </a:rPr>
              <a:t>:</a:t>
            </a:r>
          </a:p>
          <a:p>
            <a:pPr lvl="1">
              <a:buFont typeface="Arial" charset="0"/>
              <a:buChar char="•"/>
            </a:pP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bị</a:t>
            </a:r>
            <a:r>
              <a:rPr lang="en-US" sz="2600" dirty="0"/>
              <a:t> </a:t>
            </a:r>
            <a:r>
              <a:rPr lang="en-US" sz="2600" dirty="0" err="1" smtClean="0"/>
              <a:t>té</a:t>
            </a:r>
            <a:r>
              <a:rPr lang="en-US" sz="2600" dirty="0" smtClean="0"/>
              <a:t> </a:t>
            </a:r>
            <a:r>
              <a:rPr lang="en-US" sz="2600" dirty="0" err="1" smtClean="0"/>
              <a:t>ngã</a:t>
            </a:r>
            <a:r>
              <a:rPr lang="en-US" sz="2600" dirty="0" smtClean="0"/>
              <a:t> </a:t>
            </a:r>
            <a:r>
              <a:rPr lang="en-US" sz="2600" dirty="0" err="1"/>
              <a:t>trong</a:t>
            </a:r>
            <a:r>
              <a:rPr lang="en-US" sz="2600" dirty="0"/>
              <a:t> 12 </a:t>
            </a:r>
            <a:r>
              <a:rPr lang="en-US" sz="2600" dirty="0" err="1"/>
              <a:t>tháng</a:t>
            </a:r>
            <a:r>
              <a:rPr lang="en-US" sz="2600" dirty="0"/>
              <a:t> qua </a:t>
            </a:r>
            <a:r>
              <a:rPr lang="en-US" sz="2600" dirty="0" err="1"/>
              <a:t>không</a:t>
            </a:r>
            <a:r>
              <a:rPr lang="en-US" sz="2600" dirty="0"/>
              <a:t>?</a:t>
            </a:r>
          </a:p>
          <a:p>
            <a:pPr lvl="1">
              <a:buFont typeface="Arial" charset="0"/>
              <a:buChar char="•"/>
            </a:pPr>
            <a:r>
              <a:rPr lang="en-US" sz="2600" dirty="0" err="1" smtClean="0"/>
              <a:t>Có</a:t>
            </a:r>
            <a:r>
              <a:rPr lang="en-US" sz="2600" dirty="0" smtClean="0"/>
              <a:t> s</a:t>
            </a:r>
            <a:r>
              <a:rPr lang="en-GB" sz="2600" dirty="0" err="1" smtClean="0"/>
              <a:t>ợ</a:t>
            </a:r>
            <a:r>
              <a:rPr lang="en-GB" sz="2600" dirty="0" smtClean="0"/>
              <a:t> </a:t>
            </a:r>
            <a:r>
              <a:rPr lang="en-GB" sz="2600" dirty="0" err="1" smtClean="0"/>
              <a:t>bị</a:t>
            </a:r>
            <a:r>
              <a:rPr lang="en-GB" sz="2600" dirty="0" smtClean="0"/>
              <a:t> </a:t>
            </a:r>
            <a:r>
              <a:rPr lang="en-GB" sz="2600" dirty="0" err="1" smtClean="0"/>
              <a:t>té</a:t>
            </a:r>
            <a:r>
              <a:rPr lang="en-GB" sz="2600" dirty="0" smtClean="0"/>
              <a:t> </a:t>
            </a:r>
            <a:r>
              <a:rPr lang="en-GB" sz="2600" dirty="0" err="1" smtClean="0"/>
              <a:t>ngã</a:t>
            </a:r>
            <a:r>
              <a:rPr lang="en-GB" sz="2600" dirty="0" smtClean="0"/>
              <a:t> </a:t>
            </a:r>
            <a:r>
              <a:rPr lang="en-GB" sz="2600" dirty="0" err="1" smtClean="0"/>
              <a:t>không</a:t>
            </a:r>
            <a:r>
              <a:rPr lang="en-GB" sz="2600" dirty="0" smtClean="0"/>
              <a:t>?</a:t>
            </a:r>
            <a:endParaRPr lang="en-US" sz="2600" dirty="0" smtClean="0"/>
          </a:p>
          <a:p>
            <a:pPr lvl="1">
              <a:buFont typeface="Arial" charset="0"/>
              <a:buChar char="•"/>
            </a:pPr>
            <a:r>
              <a:rPr lang="en-US" sz="2600" dirty="0" err="1" smtClean="0"/>
              <a:t>Cảm</a:t>
            </a:r>
            <a:r>
              <a:rPr lang="en-US" sz="2600" dirty="0" smtClean="0"/>
              <a:t> </a:t>
            </a:r>
            <a:r>
              <a:rPr lang="en-US" sz="2600" dirty="0" err="1"/>
              <a:t>thấy</a:t>
            </a:r>
            <a:r>
              <a:rPr lang="en-US" sz="2600" dirty="0"/>
              <a:t> </a:t>
            </a:r>
            <a:r>
              <a:rPr lang="en-US" sz="2600" dirty="0" err="1"/>
              <a:t>không</a:t>
            </a:r>
            <a:r>
              <a:rPr lang="en-US" sz="2600" dirty="0"/>
              <a:t> v</a:t>
            </a:r>
            <a:r>
              <a:rPr lang="en-GB" sz="2600" dirty="0" err="1"/>
              <a:t>ững</a:t>
            </a:r>
            <a:r>
              <a:rPr lang="en-GB" sz="2600" dirty="0"/>
              <a:t> </a:t>
            </a:r>
            <a:r>
              <a:rPr lang="en-GB" sz="2600" dirty="0" err="1"/>
              <a:t>khi</a:t>
            </a:r>
            <a:r>
              <a:rPr lang="en-GB" sz="2600" dirty="0"/>
              <a:t> </a:t>
            </a:r>
            <a:r>
              <a:rPr lang="en-GB" sz="2600" dirty="0" err="1"/>
              <a:t>đứng</a:t>
            </a:r>
            <a:r>
              <a:rPr lang="en-GB" sz="2600" dirty="0"/>
              <a:t> </a:t>
            </a:r>
            <a:r>
              <a:rPr lang="en-GB" sz="2600" dirty="0" err="1"/>
              <a:t>hoặc</a:t>
            </a:r>
            <a:r>
              <a:rPr lang="en-GB" sz="2600" dirty="0"/>
              <a:t> </a:t>
            </a:r>
            <a:r>
              <a:rPr lang="en-GB" sz="2600" dirty="0" err="1"/>
              <a:t>đi</a:t>
            </a:r>
            <a:r>
              <a:rPr lang="en-GB" sz="2600" dirty="0"/>
              <a:t> </a:t>
            </a:r>
            <a:r>
              <a:rPr lang="en-GB" sz="2600" dirty="0" err="1"/>
              <a:t>không</a:t>
            </a:r>
            <a:r>
              <a:rPr lang="en-US" sz="2600" dirty="0"/>
              <a:t>?</a:t>
            </a:r>
          </a:p>
          <a:p>
            <a:pPr>
              <a:buFont typeface="Wingdings" charset="2"/>
              <a:buChar char="v"/>
            </a:pPr>
            <a:r>
              <a:rPr lang="en-US" sz="2600" b="1" i="1" dirty="0"/>
              <a:t> </a:t>
            </a:r>
            <a:r>
              <a:rPr lang="en-US" sz="2600" b="1" i="1" dirty="0" err="1" smtClean="0">
                <a:solidFill>
                  <a:schemeClr val="accent1"/>
                </a:solidFill>
              </a:rPr>
              <a:t>Có</a:t>
            </a:r>
            <a:r>
              <a:rPr lang="en-US" sz="2600" b="1" i="1" dirty="0" smtClean="0">
                <a:solidFill>
                  <a:schemeClr val="accent1"/>
                </a:solidFill>
              </a:rPr>
              <a:t> </a:t>
            </a:r>
            <a:r>
              <a:rPr lang="en-US" sz="2600" b="1" i="1" dirty="0" err="1" smtClean="0">
                <a:solidFill>
                  <a:schemeClr val="accent1"/>
                </a:solidFill>
              </a:rPr>
              <a:t>nguy</a:t>
            </a:r>
            <a:r>
              <a:rPr lang="en-US" sz="2600" b="1" i="1" dirty="0" smtClean="0">
                <a:solidFill>
                  <a:schemeClr val="accent1"/>
                </a:solidFill>
              </a:rPr>
              <a:t> </a:t>
            </a:r>
            <a:r>
              <a:rPr lang="en-US" sz="2600" b="1" i="1" dirty="0" err="1" smtClean="0">
                <a:solidFill>
                  <a:schemeClr val="accent1"/>
                </a:solidFill>
              </a:rPr>
              <a:t>cơ</a:t>
            </a:r>
            <a:r>
              <a:rPr lang="en-US" sz="2600" b="1" i="1" dirty="0" smtClean="0">
                <a:solidFill>
                  <a:schemeClr val="accent1"/>
                </a:solidFill>
              </a:rPr>
              <a:t> </a:t>
            </a:r>
            <a:r>
              <a:rPr lang="en-US" sz="2600" b="1" i="1" dirty="0" err="1" smtClean="0">
                <a:solidFill>
                  <a:schemeClr val="accent1"/>
                </a:solidFill>
              </a:rPr>
              <a:t>nếu</a:t>
            </a:r>
            <a:r>
              <a:rPr lang="en-US" sz="2600" b="1" i="1" dirty="0" smtClean="0">
                <a:solidFill>
                  <a:schemeClr val="accent1"/>
                </a:solidFill>
              </a:rPr>
              <a:t> </a:t>
            </a:r>
            <a:r>
              <a:rPr lang="en-GB" sz="2600" b="1" i="1" dirty="0" err="1">
                <a:solidFill>
                  <a:schemeClr val="accent1"/>
                </a:solidFill>
              </a:rPr>
              <a:t>trả</a:t>
            </a:r>
            <a:r>
              <a:rPr lang="en-GB" sz="2600" b="1" i="1" dirty="0">
                <a:solidFill>
                  <a:schemeClr val="accent1"/>
                </a:solidFill>
              </a:rPr>
              <a:t> </a:t>
            </a:r>
            <a:r>
              <a:rPr lang="en-GB" sz="2600" b="1" i="1" dirty="0" err="1">
                <a:solidFill>
                  <a:schemeClr val="accent1"/>
                </a:solidFill>
              </a:rPr>
              <a:t>lời</a:t>
            </a:r>
            <a:r>
              <a:rPr lang="en-GB" sz="2600" b="1" i="1" dirty="0">
                <a:solidFill>
                  <a:schemeClr val="accent1"/>
                </a:solidFill>
              </a:rPr>
              <a:t> </a:t>
            </a:r>
            <a:r>
              <a:rPr lang="en-GB" sz="2600" b="1" i="1" dirty="0" smtClean="0">
                <a:solidFill>
                  <a:schemeClr val="accent1"/>
                </a:solidFill>
              </a:rPr>
              <a:t>“</a:t>
            </a:r>
            <a:r>
              <a:rPr lang="en-GB" sz="2600" b="1" i="1" dirty="0" err="1">
                <a:solidFill>
                  <a:schemeClr val="accent1"/>
                </a:solidFill>
              </a:rPr>
              <a:t>C</a:t>
            </a:r>
            <a:r>
              <a:rPr lang="en-GB" sz="2600" b="1" i="1" dirty="0" err="1" smtClean="0">
                <a:solidFill>
                  <a:schemeClr val="accent1"/>
                </a:solidFill>
              </a:rPr>
              <a:t>ó</a:t>
            </a:r>
            <a:r>
              <a:rPr lang="en-GB" sz="2600" b="1" i="1" dirty="0" smtClean="0">
                <a:solidFill>
                  <a:schemeClr val="accent1"/>
                </a:solidFill>
              </a:rPr>
              <a:t>” </a:t>
            </a:r>
            <a:r>
              <a:rPr lang="en-GB" sz="2600" b="1" i="1" dirty="0" err="1">
                <a:solidFill>
                  <a:schemeClr val="accent1"/>
                </a:solidFill>
              </a:rPr>
              <a:t>bất</a:t>
            </a:r>
            <a:r>
              <a:rPr lang="en-GB" sz="2600" b="1" i="1" dirty="0">
                <a:solidFill>
                  <a:schemeClr val="accent1"/>
                </a:solidFill>
              </a:rPr>
              <a:t> </a:t>
            </a:r>
            <a:r>
              <a:rPr lang="en-GB" sz="2600" b="1" i="1" dirty="0" err="1">
                <a:solidFill>
                  <a:schemeClr val="accent1"/>
                </a:solidFill>
              </a:rPr>
              <a:t>cứ</a:t>
            </a:r>
            <a:r>
              <a:rPr lang="en-GB" sz="2600" b="1" i="1" dirty="0">
                <a:solidFill>
                  <a:schemeClr val="accent1"/>
                </a:solidFill>
              </a:rPr>
              <a:t> </a:t>
            </a:r>
            <a:r>
              <a:rPr lang="en-GB" sz="2600" b="1" i="1" dirty="0" err="1">
                <a:solidFill>
                  <a:schemeClr val="accent1"/>
                </a:solidFill>
              </a:rPr>
              <a:t>câu</a:t>
            </a:r>
            <a:r>
              <a:rPr lang="en-GB" sz="2600" b="1" i="1" dirty="0">
                <a:solidFill>
                  <a:schemeClr val="accent1"/>
                </a:solidFill>
              </a:rPr>
              <a:t> </a:t>
            </a:r>
            <a:r>
              <a:rPr lang="en-GB" sz="2600" b="1" i="1" dirty="0" err="1" smtClean="0">
                <a:solidFill>
                  <a:schemeClr val="accent1"/>
                </a:solidFill>
              </a:rPr>
              <a:t>nào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6413" y="6467061"/>
            <a:ext cx="7696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i="1" dirty="0" err="1" smtClean="0"/>
              <a:t>www.cdc.gov</a:t>
            </a:r>
            <a:r>
              <a:rPr lang="en-GB" sz="1600" i="1" dirty="0" smtClean="0"/>
              <a:t>/STEADI</a:t>
            </a:r>
            <a:endParaRPr lang="en-US" sz="1600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AFEE09-34AF-49A4-96E9-414E5F5F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8BB299-28F0-4347-910E-3DCC909E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MỤC TIÊU HỌC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té</a:t>
            </a:r>
            <a:r>
              <a:rPr lang="en-US" dirty="0"/>
              <a:t> </a:t>
            </a:r>
            <a:r>
              <a:rPr lang="en-US" dirty="0" err="1"/>
              <a:t>ngã</a:t>
            </a:r>
            <a:r>
              <a:rPr lang="en-US" dirty="0"/>
              <a:t> ở ng</a:t>
            </a:r>
            <a:r>
              <a:rPr lang="vi-VN" dirty="0"/>
              <a:t>ư</a:t>
            </a:r>
            <a:r>
              <a:rPr lang="en-GB" dirty="0" err="1"/>
              <a:t>ời</a:t>
            </a:r>
            <a:r>
              <a:rPr lang="en-GB" dirty="0"/>
              <a:t> </a:t>
            </a:r>
            <a:r>
              <a:rPr lang="en-GB" dirty="0" err="1"/>
              <a:t>cao</a:t>
            </a:r>
            <a:r>
              <a:rPr lang="en-GB" dirty="0"/>
              <a:t> </a:t>
            </a:r>
            <a:r>
              <a:rPr lang="en-GB" dirty="0" err="1"/>
              <a:t>tuổi</a:t>
            </a:r>
            <a:r>
              <a:rPr lang="en-GB" dirty="0"/>
              <a:t> (NCT)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ngừa</a:t>
            </a:r>
            <a:r>
              <a:rPr lang="en-US" dirty="0"/>
              <a:t> </a:t>
            </a:r>
            <a:r>
              <a:rPr lang="en-US" dirty="0" err="1"/>
              <a:t>té</a:t>
            </a:r>
            <a:r>
              <a:rPr lang="en-US" dirty="0"/>
              <a:t> </a:t>
            </a:r>
            <a:r>
              <a:rPr lang="en-US" dirty="0" err="1"/>
              <a:t>ngã</a:t>
            </a:r>
            <a:r>
              <a:rPr lang="en-US" dirty="0"/>
              <a:t> ở NCT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GB" dirty="0" err="1"/>
              <a:t>ờng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 </a:t>
            </a:r>
            <a:r>
              <a:rPr lang="en-US" dirty="0" err="1"/>
              <a:t>té</a:t>
            </a:r>
            <a:r>
              <a:rPr lang="en-US" dirty="0"/>
              <a:t> </a:t>
            </a:r>
            <a:r>
              <a:rPr lang="en-US" dirty="0" err="1"/>
              <a:t>ngã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48B2286-7BED-43F4-9DCA-EECB6CB1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77B6D3-3A09-4AB3-8642-02EB8AE7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08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t"/>
            <a:r>
              <a:rPr lang="en-US" b="1" dirty="0"/>
              <a:t> </a:t>
            </a:r>
            <a:r>
              <a:rPr lang="en-US" b="1" dirty="0" smtClean="0"/>
              <a:t>KHÔNG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nguy</a:t>
            </a:r>
            <a:r>
              <a:rPr lang="en-US" b="1" dirty="0" smtClean="0"/>
              <a:t> </a:t>
            </a:r>
            <a:r>
              <a:rPr lang="en-US" b="1" dirty="0" err="1" smtClean="0"/>
              <a:t>cơ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20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PHÒNG </a:t>
            </a:r>
            <a:r>
              <a:rPr lang="en-US" b="1" dirty="0">
                <a:solidFill>
                  <a:schemeClr val="accent1"/>
                </a:solidFill>
              </a:rPr>
              <a:t>NGỪA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:</a:t>
            </a:r>
            <a:endParaRPr lang="en-US" b="1" dirty="0"/>
          </a:p>
          <a:p>
            <a:pPr>
              <a:buFont typeface="Wingdings" charset="2"/>
              <a:buChar char="v"/>
            </a:pPr>
            <a:r>
              <a:rPr lang="en-US" dirty="0" smtClean="0"/>
              <a:t> </a:t>
            </a:r>
            <a:r>
              <a:rPr lang="en-US" sz="2800" dirty="0" err="1" smtClean="0"/>
              <a:t>Giáo</a:t>
            </a:r>
            <a:r>
              <a:rPr lang="en-US" sz="2800" dirty="0" smtClean="0"/>
              <a:t> </a:t>
            </a:r>
            <a:r>
              <a:rPr lang="en-US" sz="2800" dirty="0" err="1"/>
              <a:t>dục</a:t>
            </a:r>
            <a:r>
              <a:rPr lang="en-US" sz="2800" dirty="0"/>
              <a:t> </a:t>
            </a:r>
            <a:r>
              <a:rPr lang="en-US" sz="2800" dirty="0" err="1"/>
              <a:t>bệnh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phòng</a:t>
            </a:r>
            <a:r>
              <a:rPr lang="en-US" sz="2800" dirty="0"/>
              <a:t> </a:t>
            </a:r>
            <a:r>
              <a:rPr lang="en-US" sz="2800" dirty="0" err="1"/>
              <a:t>ngừa</a:t>
            </a:r>
            <a:r>
              <a:rPr lang="en-US" sz="2800" dirty="0"/>
              <a:t> </a:t>
            </a:r>
            <a:r>
              <a:rPr lang="en-US" sz="2800" dirty="0" err="1"/>
              <a:t>té</a:t>
            </a:r>
            <a:r>
              <a:rPr lang="en-US" sz="2800" dirty="0"/>
              <a:t> </a:t>
            </a:r>
            <a:r>
              <a:rPr lang="en-US" sz="2800" dirty="0" err="1" smtClean="0"/>
              <a:t>ngã</a:t>
            </a:r>
            <a:endParaRPr lang="en-US" sz="2800" dirty="0" smtClean="0"/>
          </a:p>
          <a:p>
            <a:pPr>
              <a:buFont typeface="Wingdings" charset="2"/>
              <a:buChar char="v"/>
            </a:pPr>
            <a:r>
              <a:rPr lang="en-US" sz="2800" dirty="0" smtClean="0"/>
              <a:t> </a:t>
            </a:r>
            <a:r>
              <a:rPr lang="en-US" sz="2800" dirty="0" err="1" smtClean="0"/>
              <a:t>Đánh</a:t>
            </a:r>
            <a:r>
              <a:rPr lang="en-US" sz="2800" dirty="0" smtClean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vitamin D: </a:t>
            </a:r>
            <a:r>
              <a:rPr lang="en-US" sz="2800" dirty="0" err="1" smtClean="0"/>
              <a:t>khuyến</a:t>
            </a:r>
            <a:r>
              <a:rPr lang="en-US" sz="2800" dirty="0" smtClean="0"/>
              <a:t> </a:t>
            </a:r>
            <a:r>
              <a:rPr lang="en-US" sz="2800" dirty="0" err="1"/>
              <a:t>cáo</a:t>
            </a:r>
            <a:r>
              <a:rPr lang="en-US" sz="2800" dirty="0"/>
              <a:t> </a:t>
            </a:r>
            <a:r>
              <a:rPr lang="en-US" sz="2800" dirty="0" err="1"/>
              <a:t>bổ</a:t>
            </a:r>
            <a:r>
              <a:rPr lang="en-US" sz="2800" dirty="0"/>
              <a:t> sung vitamin D </a:t>
            </a:r>
            <a:r>
              <a:rPr lang="en-US" sz="2800" dirty="0" err="1"/>
              <a:t>hằng</a:t>
            </a:r>
            <a:r>
              <a:rPr lang="en-US" sz="2800" dirty="0"/>
              <a:t> </a:t>
            </a:r>
            <a:r>
              <a:rPr lang="en-US" sz="2800" dirty="0" err="1"/>
              <a:t>ngày</a:t>
            </a:r>
            <a:r>
              <a:rPr lang="en-US" sz="2800" dirty="0"/>
              <a:t>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 smtClean="0"/>
              <a:t>thiếu</a:t>
            </a:r>
            <a:endParaRPr lang="en-US" sz="2800" dirty="0" smtClean="0"/>
          </a:p>
          <a:p>
            <a:pPr>
              <a:buFont typeface="Wingdings" charset="2"/>
              <a:buChar char="v"/>
            </a:pPr>
            <a:r>
              <a:rPr lang="en-US" sz="2800" dirty="0" smtClean="0"/>
              <a:t> </a:t>
            </a:r>
            <a:r>
              <a:rPr lang="en-US" sz="2800" dirty="0" err="1"/>
              <a:t>C</a:t>
            </a:r>
            <a:r>
              <a:rPr lang="en-US" sz="2800" dirty="0" err="1" smtClean="0"/>
              <a:t>ác</a:t>
            </a:r>
            <a:r>
              <a:rPr lang="en-US" sz="2800" dirty="0" smtClean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 smtClean="0"/>
              <a:t>tập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chương</a:t>
            </a:r>
            <a:r>
              <a:rPr lang="en-US" sz="2800" dirty="0" smtClean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phòng</a:t>
            </a:r>
            <a:r>
              <a:rPr lang="en-US" sz="2800" dirty="0"/>
              <a:t> </a:t>
            </a:r>
            <a:r>
              <a:rPr lang="en-US" sz="2800" dirty="0" err="1"/>
              <a:t>ngừa</a:t>
            </a:r>
            <a:r>
              <a:rPr lang="en-US" sz="2800" dirty="0"/>
              <a:t> </a:t>
            </a:r>
            <a:r>
              <a:rPr lang="en-US" sz="2800" dirty="0" err="1"/>
              <a:t>té</a:t>
            </a:r>
            <a:r>
              <a:rPr lang="en-US" sz="2800" dirty="0"/>
              <a:t> </a:t>
            </a:r>
            <a:r>
              <a:rPr lang="en-US" sz="2800" dirty="0" err="1" smtClean="0"/>
              <a:t>ngã</a:t>
            </a:r>
            <a:r>
              <a:rPr lang="en-US" sz="2800" dirty="0" smtClean="0"/>
              <a:t> </a:t>
            </a:r>
            <a:r>
              <a:rPr lang="en-US" sz="2800" dirty="0" err="1" smtClean="0"/>
              <a:t>hoặc</a:t>
            </a:r>
            <a:r>
              <a:rPr lang="en-US" sz="2800" dirty="0" smtClean="0"/>
              <a:t> </a:t>
            </a:r>
            <a:r>
              <a:rPr lang="en-US" sz="2800" dirty="0" err="1"/>
              <a:t>cộng</a:t>
            </a:r>
            <a:r>
              <a:rPr lang="en-US" sz="2800" dirty="0"/>
              <a:t> </a:t>
            </a:r>
            <a:r>
              <a:rPr lang="en-US" sz="2800" dirty="0" err="1" smtClean="0"/>
              <a:t>đồng</a:t>
            </a:r>
            <a:endParaRPr lang="en-US" sz="2800" dirty="0" smtClean="0"/>
          </a:p>
          <a:p>
            <a:pPr>
              <a:buFont typeface="Wingdings" charset="2"/>
              <a:buChar char="v"/>
            </a:pPr>
            <a:r>
              <a:rPr lang="en-US" sz="2800" dirty="0" smtClean="0"/>
              <a:t> </a:t>
            </a:r>
            <a:r>
              <a:rPr lang="en-US" sz="2800" dirty="0" err="1" smtClean="0"/>
              <a:t>Đánh</a:t>
            </a:r>
            <a:r>
              <a:rPr lang="en-US" sz="2800" dirty="0" smtClean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hằng</a:t>
            </a:r>
            <a:r>
              <a:rPr lang="en-US" sz="2800" dirty="0"/>
              <a:t> </a:t>
            </a:r>
            <a:r>
              <a:rPr lang="en-US" sz="2800" dirty="0" err="1"/>
              <a:t>năm</a:t>
            </a:r>
            <a:r>
              <a:rPr lang="en-US" sz="2800" dirty="0"/>
              <a:t>,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bất</a:t>
            </a:r>
            <a:r>
              <a:rPr lang="en-US" sz="2800" dirty="0"/>
              <a:t> </a:t>
            </a:r>
            <a:r>
              <a:rPr lang="en-US" sz="2800" dirty="0" err="1"/>
              <a:t>kì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bệnh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</a:t>
            </a:r>
            <a:r>
              <a:rPr lang="en-US" sz="2800" dirty="0" err="1"/>
              <a:t>té</a:t>
            </a:r>
            <a:r>
              <a:rPr lang="en-US" sz="2800" dirty="0"/>
              <a:t> </a:t>
            </a:r>
            <a:r>
              <a:rPr lang="en-US" sz="2800" dirty="0" err="1"/>
              <a:t>ngã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68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38200"/>
          </a:xfrm>
        </p:spPr>
        <p:txBody>
          <a:bodyPr>
            <a:normAutofit fontScale="90000"/>
          </a:bodyPr>
          <a:lstStyle/>
          <a:p>
            <a:pPr fontAlgn="t"/>
            <a:r>
              <a:rPr lang="en-US" b="1" dirty="0"/>
              <a:t> </a:t>
            </a:r>
            <a:r>
              <a:rPr lang="en-US" b="1" dirty="0" smtClean="0"/>
              <a:t>CÓ </a:t>
            </a:r>
            <a:r>
              <a:rPr lang="en-US" b="1" dirty="0" err="1" smtClean="0"/>
              <a:t>nguy</a:t>
            </a:r>
            <a:r>
              <a:rPr lang="en-US" b="1" dirty="0" smtClean="0"/>
              <a:t> </a:t>
            </a:r>
            <a:r>
              <a:rPr lang="en-US" b="1" dirty="0" err="1" smtClean="0"/>
              <a:t>cơ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21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828800"/>
            <a:ext cx="8915400" cy="4919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>
                <a:solidFill>
                  <a:schemeClr val="accent1"/>
                </a:solidFill>
              </a:rPr>
              <a:t>ĐÁNH </a:t>
            </a:r>
            <a:r>
              <a:rPr lang="en-US" sz="2800" b="1" dirty="0">
                <a:solidFill>
                  <a:schemeClr val="accent1"/>
                </a:solidFill>
              </a:rPr>
              <a:t>GIÁ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yếu</a:t>
            </a:r>
            <a:r>
              <a:rPr lang="en-US" sz="2800" dirty="0"/>
              <a:t> </a:t>
            </a:r>
            <a:r>
              <a:rPr lang="en-US" sz="2800" dirty="0" err="1"/>
              <a:t>tố</a:t>
            </a:r>
            <a:r>
              <a:rPr lang="en-US" sz="2800" dirty="0"/>
              <a:t> </a:t>
            </a:r>
            <a:r>
              <a:rPr lang="en-US" sz="2800" dirty="0" err="1"/>
              <a:t>nguy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 smtClean="0"/>
              <a:t>chỉnh</a:t>
            </a:r>
            <a:endParaRPr lang="en-US" sz="2800" dirty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thuốc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tăng</a:t>
            </a:r>
            <a:r>
              <a:rPr lang="en-US" sz="2800" dirty="0"/>
              <a:t> </a:t>
            </a:r>
            <a:r>
              <a:rPr lang="en-US" sz="2800" dirty="0" err="1"/>
              <a:t>nguy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té</a:t>
            </a:r>
            <a:r>
              <a:rPr lang="en-US" sz="2800" dirty="0"/>
              <a:t> </a:t>
            </a:r>
            <a:r>
              <a:rPr lang="en-US" sz="2800" dirty="0" err="1"/>
              <a:t>ngã</a:t>
            </a:r>
            <a:endParaRPr lang="en-US" sz="2800" dirty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Đánh</a:t>
            </a:r>
            <a:r>
              <a:rPr lang="en-US" sz="2800" dirty="0" smtClean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yếu</a:t>
            </a:r>
            <a:r>
              <a:rPr lang="en-US" sz="2800" dirty="0"/>
              <a:t> </a:t>
            </a:r>
            <a:r>
              <a:rPr lang="en-US" sz="2800" dirty="0" err="1"/>
              <a:t>tố</a:t>
            </a:r>
            <a:r>
              <a:rPr lang="en-US" sz="2800" dirty="0"/>
              <a:t> </a:t>
            </a:r>
            <a:r>
              <a:rPr lang="en-US" sz="2800" dirty="0" err="1"/>
              <a:t>môi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 </a:t>
            </a:r>
            <a:r>
              <a:rPr lang="en-US" sz="2800" dirty="0" err="1" smtClean="0"/>
              <a:t>nhà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Đánh</a:t>
            </a:r>
            <a:r>
              <a:rPr lang="en-US" sz="2800" dirty="0" smtClean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tư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, </a:t>
            </a:r>
            <a:r>
              <a:rPr lang="en-US" sz="2800" dirty="0" err="1"/>
              <a:t>sức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thăng</a:t>
            </a:r>
            <a:r>
              <a:rPr lang="en-US" sz="2800" dirty="0"/>
              <a:t> </a:t>
            </a:r>
            <a:r>
              <a:rPr lang="en-US" sz="2800" dirty="0" err="1" smtClean="0"/>
              <a:t>bằng</a:t>
            </a:r>
            <a:endParaRPr lang="en-US" sz="2800" dirty="0"/>
          </a:p>
          <a:p>
            <a:pPr lvl="1">
              <a:buFont typeface="Wingdings" charset="2"/>
              <a:buChar char="v"/>
            </a:pPr>
            <a:r>
              <a:rPr lang="en-US" sz="2800" dirty="0" smtClean="0"/>
              <a:t> The </a:t>
            </a:r>
            <a:r>
              <a:rPr lang="en-US" sz="2800" dirty="0"/>
              <a:t>Time Up </a:t>
            </a:r>
            <a:r>
              <a:rPr lang="en-US" sz="2800" dirty="0" smtClean="0"/>
              <a:t>and </a:t>
            </a:r>
            <a:r>
              <a:rPr lang="en-US" sz="2800" dirty="0"/>
              <a:t>Go Test (</a:t>
            </a:r>
            <a:r>
              <a:rPr lang="en-US" sz="2800" dirty="0" smtClean="0"/>
              <a:t>TUG) </a:t>
            </a:r>
            <a:r>
              <a:rPr lang="en-US" sz="1400" i="1" u="sng" dirty="0" smtClean="0"/>
              <a:t>https</a:t>
            </a:r>
            <a:r>
              <a:rPr lang="en-US" sz="1400" i="1" u="sng" dirty="0"/>
              <a:t>://</a:t>
            </a:r>
            <a:r>
              <a:rPr lang="en-US" sz="1400" i="1" u="sng" dirty="0" err="1"/>
              <a:t>www.youtube.com</a:t>
            </a:r>
            <a:r>
              <a:rPr lang="en-US" sz="1400" i="1" u="sng" dirty="0"/>
              <a:t>/</a:t>
            </a:r>
            <a:r>
              <a:rPr lang="en-US" sz="1400" i="1" u="sng" dirty="0" err="1"/>
              <a:t>watch?v</a:t>
            </a:r>
            <a:r>
              <a:rPr lang="en-US" sz="1400" i="1" u="sng" dirty="0"/>
              <a:t>=BA7Y_oLElGY</a:t>
            </a:r>
          </a:p>
          <a:p>
            <a:pPr lvl="1">
              <a:buFont typeface="Wingdings" charset="2"/>
              <a:buChar char="v"/>
            </a:pPr>
            <a:r>
              <a:rPr lang="en-US" sz="2800" dirty="0" smtClean="0"/>
              <a:t> 4-Stage </a:t>
            </a:r>
            <a:r>
              <a:rPr lang="en-US" sz="2800" dirty="0"/>
              <a:t>Balance Test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1400" i="1" u="sng" dirty="0" smtClean="0"/>
              <a:t>https</a:t>
            </a:r>
            <a:r>
              <a:rPr lang="en-US" sz="1400" i="1" u="sng" dirty="0"/>
              <a:t>://</a:t>
            </a:r>
            <a:r>
              <a:rPr lang="en-US" sz="1400" i="1" u="sng" dirty="0" err="1"/>
              <a:t>www.youtube.com</a:t>
            </a:r>
            <a:r>
              <a:rPr lang="en-US" sz="1400" i="1" u="sng" dirty="0"/>
              <a:t>/</a:t>
            </a:r>
            <a:r>
              <a:rPr lang="en-US" sz="1400" i="1" u="sng" dirty="0" err="1"/>
              <a:t>watch?v</a:t>
            </a:r>
            <a:r>
              <a:rPr lang="en-US" sz="1400" i="1" u="sng" dirty="0"/>
              <a:t>=3HvMLLIGY6c</a:t>
            </a:r>
          </a:p>
          <a:p>
            <a:pPr lvl="1">
              <a:buFont typeface="Wingdings" charset="2"/>
              <a:buChar char="v"/>
            </a:pPr>
            <a:r>
              <a:rPr lang="en-US" sz="2800" dirty="0" smtClean="0"/>
              <a:t> 30-Second </a:t>
            </a:r>
            <a:r>
              <a:rPr lang="en-US" sz="2800" dirty="0"/>
              <a:t>Chair Stand Test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1400" i="1" u="sng" dirty="0" smtClean="0"/>
              <a:t>https</a:t>
            </a:r>
            <a:r>
              <a:rPr lang="en-US" sz="1400" i="1" u="sng" dirty="0"/>
              <a:t>://</a:t>
            </a:r>
            <a:r>
              <a:rPr lang="en-US" sz="1400" i="1" u="sng" dirty="0" err="1"/>
              <a:t>www.youtube.com</a:t>
            </a:r>
            <a:r>
              <a:rPr lang="en-US" sz="1400" i="1" u="sng" dirty="0"/>
              <a:t>/</a:t>
            </a:r>
            <a:r>
              <a:rPr lang="en-US" sz="1400" i="1" u="sng" dirty="0" err="1"/>
              <a:t>watch?v</a:t>
            </a:r>
            <a:r>
              <a:rPr lang="en-US" sz="1400" i="1" u="sng" dirty="0"/>
              <a:t>=Ng-</a:t>
            </a:r>
            <a:r>
              <a:rPr lang="en-US" sz="1400" i="1" u="sng" dirty="0" err="1"/>
              <a:t>UOHjTejY</a:t>
            </a:r>
            <a:endParaRPr lang="en-US" sz="1400" i="1" u="sng" dirty="0"/>
          </a:p>
          <a:p>
            <a:pPr>
              <a:buFont typeface="Wingdings" charset="2"/>
              <a:buChar char="v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80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914400"/>
          </a:xfrm>
        </p:spPr>
        <p:txBody>
          <a:bodyPr>
            <a:normAutofit fontScale="90000"/>
          </a:bodyPr>
          <a:lstStyle/>
          <a:p>
            <a:pPr fontAlgn="t"/>
            <a:r>
              <a:rPr lang="en-US" b="1" dirty="0"/>
              <a:t> CÓ </a:t>
            </a:r>
            <a:r>
              <a:rPr lang="en-US" b="1" dirty="0" err="1"/>
              <a:t>nguy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22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981200"/>
            <a:ext cx="8763000" cy="419100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Đo</a:t>
            </a:r>
            <a:r>
              <a:rPr lang="en-US" sz="2800" dirty="0" smtClean="0"/>
              <a:t> </a:t>
            </a:r>
            <a:r>
              <a:rPr lang="en-US" sz="2800" dirty="0" err="1"/>
              <a:t>huyết</a:t>
            </a:r>
            <a:r>
              <a:rPr lang="en-US" sz="2800" dirty="0"/>
              <a:t> </a:t>
            </a:r>
            <a:r>
              <a:rPr lang="en-US" sz="2800" dirty="0" err="1"/>
              <a:t>áp</a:t>
            </a:r>
            <a:r>
              <a:rPr lang="en-US" sz="2800" dirty="0"/>
              <a:t> </a:t>
            </a:r>
            <a:r>
              <a:rPr lang="en-US" sz="2800" dirty="0" err="1"/>
              <a:t>tư</a:t>
            </a:r>
            <a:r>
              <a:rPr lang="en-US" sz="2800" dirty="0"/>
              <a:t> </a:t>
            </a:r>
            <a:r>
              <a:rPr lang="en-US" sz="2800" dirty="0" err="1" smtClean="0"/>
              <a:t>thế</a:t>
            </a:r>
            <a:endParaRPr lang="en-US" sz="2800" dirty="0" smtClean="0"/>
          </a:p>
          <a:p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 </a:t>
            </a:r>
            <a:r>
              <a:rPr lang="en-US" sz="2800" dirty="0" err="1" smtClean="0"/>
              <a:t>giác</a:t>
            </a:r>
            <a:r>
              <a:rPr lang="en-US" sz="2800" dirty="0" smtClean="0"/>
              <a:t> (Snellen </a:t>
            </a:r>
            <a:r>
              <a:rPr lang="en-US" sz="2800" dirty="0"/>
              <a:t>eye </a:t>
            </a:r>
            <a:r>
              <a:rPr lang="en-US" sz="2800" dirty="0" smtClean="0"/>
              <a:t>test</a:t>
            </a:r>
            <a:r>
              <a:rPr lang="en-US" sz="2800" dirty="0"/>
              <a:t>)</a:t>
            </a:r>
            <a:endParaRPr lang="en-US" sz="2800" dirty="0" smtClean="0"/>
          </a:p>
          <a:p>
            <a:r>
              <a:rPr lang="en-US" sz="2800" dirty="0" err="1" smtClean="0"/>
              <a:t>Đánh</a:t>
            </a:r>
            <a:r>
              <a:rPr lang="en-US" sz="2800" dirty="0" smtClean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bàn</a:t>
            </a:r>
            <a:r>
              <a:rPr lang="en-US" sz="2800" dirty="0"/>
              <a:t> </a:t>
            </a:r>
            <a:r>
              <a:rPr lang="en-US" sz="2800" dirty="0" err="1"/>
              <a:t>chân</a:t>
            </a:r>
            <a:r>
              <a:rPr lang="en-US" sz="2800" dirty="0"/>
              <a:t>/</a:t>
            </a:r>
            <a:r>
              <a:rPr lang="en-US" sz="2800" dirty="0" err="1"/>
              <a:t>giày</a:t>
            </a:r>
            <a:r>
              <a:rPr lang="en-US" sz="2800" dirty="0"/>
              <a:t> </a:t>
            </a:r>
            <a:r>
              <a:rPr lang="en-US" sz="2800" dirty="0" err="1" smtClean="0"/>
              <a:t>dép</a:t>
            </a:r>
            <a:endParaRPr lang="en-US" sz="2800" dirty="0" smtClean="0"/>
          </a:p>
          <a:p>
            <a:r>
              <a:rPr lang="en-US" sz="2800" dirty="0" err="1" smtClean="0"/>
              <a:t>Đánh</a:t>
            </a:r>
            <a:r>
              <a:rPr lang="en-US" sz="2800" dirty="0" smtClean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Vitamin </a:t>
            </a:r>
            <a:r>
              <a:rPr lang="en-US" sz="2800" dirty="0" smtClean="0"/>
              <a:t>D</a:t>
            </a:r>
          </a:p>
          <a:p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bệnh</a:t>
            </a:r>
            <a:r>
              <a:rPr lang="en-US" sz="2800" dirty="0"/>
              <a:t> </a:t>
            </a:r>
            <a:r>
              <a:rPr lang="en-US" sz="2800" dirty="0" err="1"/>
              <a:t>đồng</a:t>
            </a:r>
            <a:r>
              <a:rPr lang="en-US" sz="2800" dirty="0"/>
              <a:t> </a:t>
            </a:r>
            <a:r>
              <a:rPr lang="en-US" sz="2800" dirty="0" err="1" smtClean="0"/>
              <a:t>mắc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48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Can </a:t>
            </a:r>
            <a:r>
              <a:rPr lang="en-US" sz="3600" b="1" dirty="0" err="1" smtClean="0"/>
              <a:t>thiệp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23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800" dirty="0" err="1"/>
              <a:t>Bất</a:t>
            </a:r>
            <a:r>
              <a:rPr lang="en-GB" sz="2800" dirty="0"/>
              <a:t> </a:t>
            </a:r>
            <a:r>
              <a:rPr lang="en-GB" sz="2800" dirty="0" err="1"/>
              <a:t>th</a:t>
            </a:r>
            <a:r>
              <a:rPr lang="vi-VN" sz="2800" dirty="0"/>
              <a:t>ư</a:t>
            </a:r>
            <a:r>
              <a:rPr lang="en-GB" sz="2800" dirty="0" err="1"/>
              <a:t>ờng</a:t>
            </a:r>
            <a:r>
              <a:rPr lang="en-GB" sz="2800" dirty="0"/>
              <a:t> t</a:t>
            </a:r>
            <a:r>
              <a:rPr lang="vi-VN" sz="2800" dirty="0"/>
              <a:t>ư</a:t>
            </a:r>
            <a:r>
              <a:rPr lang="en-GB" sz="2800" dirty="0"/>
              <a:t> </a:t>
            </a:r>
            <a:r>
              <a:rPr lang="en-GB" sz="2800" dirty="0" err="1"/>
              <a:t>thế</a:t>
            </a:r>
            <a:r>
              <a:rPr lang="en-GB" sz="2800" dirty="0"/>
              <a:t>, </a:t>
            </a:r>
            <a:r>
              <a:rPr lang="en-GB" sz="2800" dirty="0" err="1"/>
              <a:t>dáng</a:t>
            </a:r>
            <a:r>
              <a:rPr lang="en-GB" sz="2800" dirty="0"/>
              <a:t> </a:t>
            </a:r>
            <a:r>
              <a:rPr lang="en-GB" sz="2800" dirty="0" err="1"/>
              <a:t>bộ</a:t>
            </a:r>
            <a:r>
              <a:rPr lang="en-GB" sz="2800" dirty="0"/>
              <a:t>: </a:t>
            </a:r>
            <a:r>
              <a:rPr lang="en-GB" sz="2800" dirty="0" err="1"/>
              <a:t>vật</a:t>
            </a:r>
            <a:r>
              <a:rPr lang="en-GB" sz="2800" dirty="0"/>
              <a:t> </a:t>
            </a:r>
            <a:r>
              <a:rPr lang="en-GB" sz="2800" dirty="0" err="1"/>
              <a:t>lý</a:t>
            </a:r>
            <a:r>
              <a:rPr lang="en-GB" sz="2800" dirty="0"/>
              <a:t> </a:t>
            </a:r>
            <a:r>
              <a:rPr lang="en-GB" sz="2800" dirty="0" err="1"/>
              <a:t>trị</a:t>
            </a:r>
            <a:r>
              <a:rPr lang="en-GB" sz="2800" dirty="0"/>
              <a:t> </a:t>
            </a:r>
            <a:r>
              <a:rPr lang="en-GB" sz="2800" dirty="0" err="1"/>
              <a:t>liệu</a:t>
            </a:r>
            <a:r>
              <a:rPr lang="en-GB" sz="2800" dirty="0"/>
              <a:t>, </a:t>
            </a:r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bài</a:t>
            </a:r>
            <a:r>
              <a:rPr lang="en-GB" sz="2800" dirty="0"/>
              <a:t> </a:t>
            </a:r>
            <a:r>
              <a:rPr lang="en-GB" sz="2800" dirty="0" err="1"/>
              <a:t>tập</a:t>
            </a:r>
            <a:r>
              <a:rPr lang="en-GB" sz="2800" dirty="0" smtClean="0"/>
              <a:t>, </a:t>
            </a:r>
            <a:r>
              <a:rPr lang="en-GB" sz="2800" dirty="0" err="1" smtClean="0"/>
              <a:t>chương</a:t>
            </a:r>
            <a:r>
              <a:rPr lang="en-GB" sz="2800" dirty="0" smtClean="0"/>
              <a:t> </a:t>
            </a:r>
            <a:r>
              <a:rPr lang="en-GB" sz="2800" dirty="0" err="1" smtClean="0"/>
              <a:t>trình</a:t>
            </a:r>
            <a:r>
              <a:rPr lang="en-GB" sz="2800" dirty="0" smtClean="0"/>
              <a:t> </a:t>
            </a:r>
            <a:r>
              <a:rPr lang="en-GB" sz="2800" dirty="0" err="1" smtClean="0"/>
              <a:t>phòng</a:t>
            </a:r>
            <a:r>
              <a:rPr lang="en-GB" sz="2800" dirty="0" smtClean="0"/>
              <a:t> </a:t>
            </a:r>
            <a:r>
              <a:rPr lang="en-GB" sz="2800" dirty="0" err="1" smtClean="0"/>
              <a:t>ngừa</a:t>
            </a:r>
            <a:r>
              <a:rPr lang="en-GB" sz="2800" dirty="0" smtClean="0"/>
              <a:t> </a:t>
            </a:r>
            <a:r>
              <a:rPr lang="en-GB" sz="2800" dirty="0" err="1" smtClean="0"/>
              <a:t>té</a:t>
            </a:r>
            <a:r>
              <a:rPr lang="en-GB" sz="2800" dirty="0" smtClean="0"/>
              <a:t> </a:t>
            </a:r>
            <a:r>
              <a:rPr lang="en-GB" sz="2800" dirty="0" err="1" smtClean="0"/>
              <a:t>ngã</a:t>
            </a: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dirty="0"/>
              <a:t>Ng</a:t>
            </a:r>
            <a:r>
              <a:rPr lang="vi-VN" sz="2800" dirty="0"/>
              <a:t>ư</a:t>
            </a:r>
            <a:r>
              <a:rPr lang="en-GB" sz="2800" dirty="0"/>
              <a:t>ng/</a:t>
            </a:r>
            <a:r>
              <a:rPr lang="en-GB" sz="2800" dirty="0" err="1"/>
              <a:t>giảm</a:t>
            </a:r>
            <a:r>
              <a:rPr lang="en-GB" sz="2800" dirty="0"/>
              <a:t> </a:t>
            </a:r>
            <a:r>
              <a:rPr lang="en-GB" sz="2800" dirty="0" err="1"/>
              <a:t>liều</a:t>
            </a:r>
            <a:r>
              <a:rPr lang="en-GB" sz="2800" dirty="0"/>
              <a:t> </a:t>
            </a:r>
            <a:r>
              <a:rPr lang="en-GB" sz="2800" dirty="0" err="1"/>
              <a:t>thuốc</a:t>
            </a:r>
            <a:r>
              <a:rPr lang="en-GB" sz="2800" dirty="0"/>
              <a:t> </a:t>
            </a:r>
            <a:r>
              <a:rPr lang="en-GB" sz="2800" dirty="0" err="1"/>
              <a:t>nguy</a:t>
            </a:r>
            <a:r>
              <a:rPr lang="en-GB" sz="2800" dirty="0"/>
              <a:t> c</a:t>
            </a:r>
            <a:r>
              <a:rPr lang="vi-VN" sz="2800" dirty="0"/>
              <a:t>ơ</a:t>
            </a: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dirty="0" err="1"/>
              <a:t>Cải</a:t>
            </a:r>
            <a:r>
              <a:rPr lang="en-GB" sz="2800" dirty="0"/>
              <a:t> </a:t>
            </a:r>
            <a:r>
              <a:rPr lang="en-GB" sz="2800" dirty="0" err="1"/>
              <a:t>thiện</a:t>
            </a:r>
            <a:r>
              <a:rPr lang="en-GB" sz="2800" dirty="0"/>
              <a:t> </a:t>
            </a:r>
            <a:r>
              <a:rPr lang="en-GB" sz="2800" dirty="0" err="1"/>
              <a:t>môi</a:t>
            </a:r>
            <a:r>
              <a:rPr lang="en-GB" sz="2800" dirty="0"/>
              <a:t> </a:t>
            </a:r>
            <a:r>
              <a:rPr lang="en-GB" sz="2800" dirty="0" err="1"/>
              <a:t>tr</a:t>
            </a:r>
            <a:r>
              <a:rPr lang="vi-VN" sz="2800" dirty="0"/>
              <a:t>ư</a:t>
            </a:r>
            <a:r>
              <a:rPr lang="en-GB" sz="2800" dirty="0" err="1"/>
              <a:t>ờng</a:t>
            </a:r>
            <a:r>
              <a:rPr lang="en-GB" sz="2800" dirty="0"/>
              <a:t> </a:t>
            </a:r>
            <a:r>
              <a:rPr lang="en-GB" sz="2800" dirty="0" err="1"/>
              <a:t>nhà</a:t>
            </a: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dirty="0" err="1"/>
              <a:t>Kiểm</a:t>
            </a:r>
            <a:r>
              <a:rPr lang="en-GB" sz="2800" dirty="0"/>
              <a:t> </a:t>
            </a:r>
            <a:r>
              <a:rPr lang="en-GB" sz="2800" dirty="0" err="1"/>
              <a:t>soát</a:t>
            </a:r>
            <a:r>
              <a:rPr lang="en-GB" sz="2800" dirty="0"/>
              <a:t> </a:t>
            </a:r>
            <a:r>
              <a:rPr lang="en-GB" sz="2800" dirty="0" err="1"/>
              <a:t>hạ</a:t>
            </a:r>
            <a:r>
              <a:rPr lang="en-GB" sz="2800" dirty="0"/>
              <a:t> HA t</a:t>
            </a:r>
            <a:r>
              <a:rPr lang="vi-VN" sz="2800" dirty="0"/>
              <a:t>ư</a:t>
            </a:r>
            <a:r>
              <a:rPr lang="en-GB" sz="2800" dirty="0"/>
              <a:t> </a:t>
            </a:r>
            <a:r>
              <a:rPr lang="en-GB" sz="2800" dirty="0" err="1" smtClean="0"/>
              <a:t>thế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842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Can </a:t>
            </a:r>
            <a:r>
              <a:rPr lang="en-US" sz="3600" b="1" dirty="0" err="1"/>
              <a:t>thiệp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24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09928"/>
            <a:ext cx="8229600" cy="4767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800" dirty="0" err="1"/>
              <a:t>Khám</a:t>
            </a:r>
            <a:r>
              <a:rPr lang="en-GB" sz="2800" dirty="0"/>
              <a:t> </a:t>
            </a:r>
            <a:r>
              <a:rPr lang="en-GB" sz="2800" dirty="0" err="1"/>
              <a:t>mắt</a:t>
            </a:r>
            <a:r>
              <a:rPr lang="en-GB" sz="2800" dirty="0"/>
              <a:t> </a:t>
            </a:r>
            <a:r>
              <a:rPr lang="en-GB" sz="2800" dirty="0" err="1"/>
              <a:t>và</a:t>
            </a:r>
            <a:r>
              <a:rPr lang="en-GB" sz="2800" dirty="0"/>
              <a:t> </a:t>
            </a:r>
            <a:r>
              <a:rPr lang="en-GB" sz="2800" dirty="0" err="1"/>
              <a:t>điều</a:t>
            </a:r>
            <a:r>
              <a:rPr lang="en-GB" sz="2800" dirty="0"/>
              <a:t> </a:t>
            </a:r>
            <a:r>
              <a:rPr lang="en-GB" sz="2800" dirty="0" err="1"/>
              <a:t>chỉnh</a:t>
            </a:r>
            <a:r>
              <a:rPr lang="en-GB" sz="2800" dirty="0"/>
              <a:t> </a:t>
            </a:r>
            <a:r>
              <a:rPr lang="en-GB" sz="2800" dirty="0" err="1"/>
              <a:t>thị</a:t>
            </a:r>
            <a:r>
              <a:rPr lang="en-GB" sz="2800" dirty="0"/>
              <a:t> </a:t>
            </a:r>
            <a:r>
              <a:rPr lang="en-GB" sz="2800" dirty="0" err="1"/>
              <a:t>lực</a:t>
            </a: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dirty="0" err="1"/>
              <a:t>Điều</a:t>
            </a:r>
            <a:r>
              <a:rPr lang="en-GB" sz="2800" dirty="0"/>
              <a:t> </a:t>
            </a:r>
            <a:r>
              <a:rPr lang="en-GB" sz="2800" dirty="0" err="1"/>
              <a:t>chỉnh</a:t>
            </a:r>
            <a:r>
              <a:rPr lang="en-GB" sz="2800" dirty="0"/>
              <a:t> </a:t>
            </a:r>
            <a:r>
              <a:rPr lang="en-GB" sz="2800" dirty="0" err="1"/>
              <a:t>giày</a:t>
            </a:r>
            <a:r>
              <a:rPr lang="en-GB" sz="2800" dirty="0"/>
              <a:t> </a:t>
            </a:r>
            <a:r>
              <a:rPr lang="en-GB" sz="2800" dirty="0" err="1"/>
              <a:t>dép</a:t>
            </a:r>
            <a:r>
              <a:rPr lang="en-GB" sz="2800" dirty="0"/>
              <a:t>/</a:t>
            </a:r>
            <a:r>
              <a:rPr lang="en-GB" sz="2800" dirty="0" err="1"/>
              <a:t>khám</a:t>
            </a:r>
            <a:r>
              <a:rPr lang="en-GB" sz="2800" dirty="0"/>
              <a:t> </a:t>
            </a:r>
            <a:r>
              <a:rPr lang="en-GB" sz="2800" dirty="0" err="1"/>
              <a:t>chuyên</a:t>
            </a:r>
            <a:r>
              <a:rPr lang="en-GB" sz="2800" dirty="0"/>
              <a:t> </a:t>
            </a:r>
            <a:r>
              <a:rPr lang="en-GB" sz="2800" dirty="0" err="1"/>
              <a:t>khoa</a:t>
            </a: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dirty="0" err="1"/>
              <a:t>Dùng</a:t>
            </a:r>
            <a:r>
              <a:rPr lang="en-GB" sz="2800" dirty="0"/>
              <a:t> vitamin D </a:t>
            </a:r>
            <a:r>
              <a:rPr lang="en-GB" sz="2800" dirty="0" err="1"/>
              <a:t>hàng</a:t>
            </a:r>
            <a:r>
              <a:rPr lang="en-GB" sz="2800" dirty="0"/>
              <a:t> </a:t>
            </a:r>
            <a:r>
              <a:rPr lang="en-GB" sz="2800" dirty="0" err="1"/>
              <a:t>ngày</a:t>
            </a: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dirty="0" err="1"/>
              <a:t>Tối</a:t>
            </a:r>
            <a:r>
              <a:rPr lang="en-GB" sz="2800" dirty="0"/>
              <a:t> </a:t>
            </a:r>
            <a:r>
              <a:rPr lang="en-GB" sz="2800" dirty="0" err="1"/>
              <a:t>ưu</a:t>
            </a:r>
            <a:r>
              <a:rPr lang="en-GB" sz="2800" dirty="0"/>
              <a:t> </a:t>
            </a:r>
            <a:r>
              <a:rPr lang="en-GB" sz="2800" dirty="0" err="1"/>
              <a:t>hoá</a:t>
            </a:r>
            <a:r>
              <a:rPr lang="en-GB" sz="2800" dirty="0"/>
              <a:t> </a:t>
            </a:r>
            <a:r>
              <a:rPr lang="en-GB" sz="2800" dirty="0" err="1"/>
              <a:t>điều</a:t>
            </a:r>
            <a:r>
              <a:rPr lang="en-GB" sz="2800" dirty="0"/>
              <a:t> </a:t>
            </a:r>
            <a:r>
              <a:rPr lang="en-GB" sz="2800" dirty="0" err="1"/>
              <a:t>trị</a:t>
            </a:r>
            <a:r>
              <a:rPr lang="en-GB" sz="2800" dirty="0"/>
              <a:t> </a:t>
            </a:r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bệnh</a:t>
            </a:r>
            <a:r>
              <a:rPr lang="en-GB" sz="2800" dirty="0"/>
              <a:t> </a:t>
            </a:r>
            <a:r>
              <a:rPr lang="en-GB" sz="2800" dirty="0" err="1"/>
              <a:t>đi</a:t>
            </a:r>
            <a:r>
              <a:rPr lang="en-GB" sz="2800" dirty="0"/>
              <a:t> </a:t>
            </a:r>
            <a:r>
              <a:rPr lang="en-GB" sz="2800" dirty="0" err="1"/>
              <a:t>kèm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00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534400" cy="3048000"/>
          </a:xfrm>
        </p:spPr>
        <p:txBody>
          <a:bodyPr/>
          <a:lstStyle/>
          <a:p>
            <a:pPr algn="ctr"/>
            <a:r>
              <a:rPr lang="en-US" b="1" dirty="0"/>
              <a:t>4. </a:t>
            </a:r>
            <a:r>
              <a:rPr lang="en-US" b="1" dirty="0" err="1"/>
              <a:t>Tiếp</a:t>
            </a:r>
            <a:r>
              <a:rPr lang="en-US" b="1" dirty="0"/>
              <a:t> </a:t>
            </a:r>
            <a:r>
              <a:rPr lang="en-US" b="1" dirty="0" err="1"/>
              <a:t>cận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bệnh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cao</a:t>
            </a:r>
            <a:r>
              <a:rPr lang="en-US" b="1" dirty="0"/>
              <a:t> </a:t>
            </a:r>
            <a:r>
              <a:rPr lang="en-US" b="1" dirty="0" err="1"/>
              <a:t>tuổi</a:t>
            </a:r>
            <a:r>
              <a:rPr lang="en-US" b="1" dirty="0"/>
              <a:t> </a:t>
            </a:r>
            <a:r>
              <a:rPr lang="en-US" b="1" dirty="0" err="1"/>
              <a:t>bị</a:t>
            </a:r>
            <a:r>
              <a:rPr lang="en-US" b="1" dirty="0"/>
              <a:t> </a:t>
            </a:r>
            <a:r>
              <a:rPr lang="en-US" b="1" dirty="0" err="1"/>
              <a:t>té</a:t>
            </a:r>
            <a:r>
              <a:rPr lang="en-US" b="1" dirty="0"/>
              <a:t> </a:t>
            </a:r>
            <a:r>
              <a:rPr lang="en-US" b="1" dirty="0" err="1"/>
              <a:t>ngã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E92C39F-BFD4-49FA-ABAB-69D86B77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71143D0-E121-4CB6-A0A2-D1D2756F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72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Có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dấu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err="1">
                <a:solidFill>
                  <a:srgbClr val="FF0000"/>
                </a:solidFill>
              </a:rPr>
              <a:t>cần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nhập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cấp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cứu</a:t>
            </a:r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Rối</a:t>
            </a:r>
            <a:r>
              <a:rPr lang="en-US" dirty="0"/>
              <a:t> </a:t>
            </a:r>
            <a:r>
              <a:rPr lang="en-US" dirty="0" err="1"/>
              <a:t>loạn</a:t>
            </a:r>
            <a:r>
              <a:rPr lang="en-US" dirty="0"/>
              <a:t> tri </a:t>
            </a:r>
            <a:r>
              <a:rPr lang="en-US" dirty="0" err="1"/>
              <a:t>giác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: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, </a:t>
            </a:r>
            <a:r>
              <a:rPr lang="en-US" dirty="0" err="1"/>
              <a:t>méo</a:t>
            </a:r>
            <a:r>
              <a:rPr lang="en-US" dirty="0"/>
              <a:t> </a:t>
            </a:r>
            <a:r>
              <a:rPr lang="en-US" dirty="0" err="1"/>
              <a:t>miệng</a:t>
            </a:r>
            <a:r>
              <a:rPr lang="en-US" dirty="0"/>
              <a:t>,</a:t>
            </a:r>
            <a:r>
              <a:rPr lang="is-IS" dirty="0"/>
              <a:t>…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 err="1"/>
              <a:t>Đau</a:t>
            </a:r>
            <a:r>
              <a:rPr lang="en-US" dirty="0"/>
              <a:t> ng</a:t>
            </a:r>
            <a:r>
              <a:rPr lang="en-GB" dirty="0" err="1"/>
              <a:t>ực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gãy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 (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,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lạo</a:t>
            </a:r>
            <a:r>
              <a:rPr lang="en-US" dirty="0"/>
              <a:t> </a:t>
            </a:r>
            <a:r>
              <a:rPr lang="en-US" dirty="0" err="1"/>
              <a:t>xạo</a:t>
            </a:r>
            <a:r>
              <a:rPr lang="en-US" dirty="0"/>
              <a:t>,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chói</a:t>
            </a:r>
            <a:r>
              <a:rPr lang="en-US" dirty="0"/>
              <a:t>)</a:t>
            </a:r>
          </a:p>
          <a:p>
            <a:pPr lvl="0">
              <a:lnSpc>
                <a:spcPct val="150000"/>
              </a:lnSpc>
            </a:pP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chấn</a:t>
            </a:r>
            <a:r>
              <a:rPr lang="en-GB" dirty="0"/>
              <a:t> </a:t>
            </a:r>
            <a:r>
              <a:rPr lang="en-GB" dirty="0" err="1"/>
              <a:t>th</a:t>
            </a:r>
            <a:r>
              <a:rPr lang="vi-VN" dirty="0"/>
              <a:t>ư</a:t>
            </a:r>
            <a:r>
              <a:rPr lang="en-GB" dirty="0" err="1"/>
              <a:t>ơng</a:t>
            </a:r>
            <a:r>
              <a:rPr lang="en-GB" dirty="0"/>
              <a:t> </a:t>
            </a:r>
            <a:r>
              <a:rPr lang="en-GB" dirty="0" err="1"/>
              <a:t>đầu</a:t>
            </a:r>
            <a:r>
              <a:rPr lang="en-GB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FA86B4-6EB9-4D56-AFA0-64F81742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0CB59F-C35F-471C-BC44-B8AD264D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52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9C0C7D-AFA5-43AE-AC6B-A28908AD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solidFill>
                  <a:srgbClr val="FF0000"/>
                </a:solidFill>
              </a:rPr>
              <a:t>Có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dấu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hiệu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cần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nhập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viện</a:t>
            </a:r>
            <a:r>
              <a:rPr lang="en-GB" b="1" dirty="0"/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3F6B9B-1F84-4F32-9D22-1B9389D4D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3000" dirty="0" err="1"/>
              <a:t>Có</a:t>
            </a:r>
            <a:r>
              <a:rPr lang="en-GB" sz="3000" dirty="0"/>
              <a:t> </a:t>
            </a:r>
            <a:r>
              <a:rPr lang="en-GB" sz="3000" dirty="0" err="1"/>
              <a:t>hậu</a:t>
            </a:r>
            <a:r>
              <a:rPr lang="en-GB" sz="3000" dirty="0"/>
              <a:t> </a:t>
            </a:r>
            <a:r>
              <a:rPr lang="en-GB" sz="3000" dirty="0" err="1"/>
              <a:t>quả</a:t>
            </a:r>
            <a:r>
              <a:rPr lang="en-GB" sz="3000" dirty="0"/>
              <a:t>/</a:t>
            </a:r>
            <a:r>
              <a:rPr lang="en-GB" sz="3000" dirty="0" err="1"/>
              <a:t>biến</a:t>
            </a:r>
            <a:r>
              <a:rPr lang="en-GB" sz="3000" dirty="0"/>
              <a:t> </a:t>
            </a:r>
            <a:r>
              <a:rPr lang="en-GB" sz="3000" dirty="0" err="1"/>
              <a:t>chứng</a:t>
            </a:r>
            <a:r>
              <a:rPr lang="en-GB" sz="3000" dirty="0"/>
              <a:t> </a:t>
            </a:r>
            <a:r>
              <a:rPr lang="en-GB" sz="3000" dirty="0" err="1"/>
              <a:t>té</a:t>
            </a:r>
            <a:r>
              <a:rPr lang="en-GB" sz="3000" dirty="0"/>
              <a:t> </a:t>
            </a:r>
            <a:r>
              <a:rPr lang="en-GB" sz="3000" dirty="0" err="1"/>
              <a:t>ngã</a:t>
            </a:r>
            <a:endParaRPr lang="en-GB" sz="3000" dirty="0"/>
          </a:p>
          <a:p>
            <a:pPr>
              <a:lnSpc>
                <a:spcPct val="150000"/>
              </a:lnSpc>
            </a:pPr>
            <a:r>
              <a:rPr lang="en-GB" sz="3000" dirty="0" err="1"/>
              <a:t>Có</a:t>
            </a:r>
            <a:r>
              <a:rPr lang="en-GB" sz="3000" dirty="0"/>
              <a:t> </a:t>
            </a:r>
            <a:r>
              <a:rPr lang="en-GB" sz="3000" dirty="0" err="1"/>
              <a:t>bệnh</a:t>
            </a:r>
            <a:r>
              <a:rPr lang="en-GB" sz="3000" dirty="0"/>
              <a:t> </a:t>
            </a:r>
            <a:r>
              <a:rPr lang="en-GB" sz="3000" dirty="0" err="1"/>
              <a:t>lý</a:t>
            </a:r>
            <a:r>
              <a:rPr lang="en-GB" sz="3000" dirty="0"/>
              <a:t> </a:t>
            </a:r>
            <a:r>
              <a:rPr lang="en-GB" sz="3000" dirty="0" err="1"/>
              <a:t>cấp</a:t>
            </a:r>
            <a:r>
              <a:rPr lang="en-GB" sz="3000" dirty="0"/>
              <a:t> </a:t>
            </a:r>
            <a:r>
              <a:rPr lang="en-GB" sz="3000" dirty="0" err="1"/>
              <a:t>tính</a:t>
            </a:r>
            <a:r>
              <a:rPr lang="en-GB" sz="3000" dirty="0"/>
              <a:t> </a:t>
            </a:r>
            <a:r>
              <a:rPr lang="en-GB" sz="3000" dirty="0" err="1"/>
              <a:t>cần</a:t>
            </a:r>
            <a:r>
              <a:rPr lang="en-GB" sz="3000" dirty="0"/>
              <a:t> </a:t>
            </a:r>
            <a:r>
              <a:rPr lang="en-GB" sz="3000" dirty="0" err="1"/>
              <a:t>điều</a:t>
            </a:r>
            <a:r>
              <a:rPr lang="en-GB" sz="3000" dirty="0"/>
              <a:t> </a:t>
            </a:r>
            <a:r>
              <a:rPr lang="en-GB" sz="3000" dirty="0" err="1"/>
              <a:t>trị</a:t>
            </a:r>
            <a:endParaRPr lang="en-GB" sz="3000" dirty="0"/>
          </a:p>
          <a:p>
            <a:pPr>
              <a:lnSpc>
                <a:spcPct val="150000"/>
              </a:lnSpc>
            </a:pPr>
            <a:r>
              <a:rPr lang="en-GB" sz="3000" dirty="0" err="1"/>
              <a:t>Cần</a:t>
            </a:r>
            <a:r>
              <a:rPr lang="en-GB" sz="3000" dirty="0"/>
              <a:t> </a:t>
            </a:r>
            <a:r>
              <a:rPr lang="en-GB" sz="3000" dirty="0" err="1"/>
              <a:t>phục</a:t>
            </a:r>
            <a:r>
              <a:rPr lang="en-GB" sz="3000" dirty="0"/>
              <a:t> </a:t>
            </a:r>
            <a:r>
              <a:rPr lang="en-GB" sz="3000" dirty="0" err="1"/>
              <a:t>hồi</a:t>
            </a:r>
            <a:r>
              <a:rPr lang="en-GB" sz="3000" dirty="0"/>
              <a:t> </a:t>
            </a:r>
            <a:r>
              <a:rPr lang="en-GB" sz="3000" dirty="0" err="1"/>
              <a:t>chức</a:t>
            </a:r>
            <a:r>
              <a:rPr lang="en-GB" sz="3000" dirty="0"/>
              <a:t> </a:t>
            </a:r>
            <a:r>
              <a:rPr lang="en-GB" sz="3000" dirty="0" err="1"/>
              <a:t>năng</a:t>
            </a:r>
            <a:r>
              <a:rPr lang="en-GB" sz="3000" dirty="0"/>
              <a:t>: </a:t>
            </a:r>
            <a:r>
              <a:rPr lang="en-GB" sz="3000" dirty="0" err="1"/>
              <a:t>có</a:t>
            </a:r>
            <a:r>
              <a:rPr lang="en-GB" sz="3000" dirty="0"/>
              <a:t> </a:t>
            </a:r>
            <a:r>
              <a:rPr lang="en-GB" sz="3000" dirty="0" err="1"/>
              <a:t>hội</a:t>
            </a:r>
            <a:r>
              <a:rPr lang="en-GB" sz="3000" dirty="0"/>
              <a:t> </a:t>
            </a:r>
            <a:r>
              <a:rPr lang="en-GB" sz="3000" dirty="0" err="1"/>
              <a:t>chứng</a:t>
            </a:r>
            <a:r>
              <a:rPr lang="en-GB" sz="3000" dirty="0"/>
              <a:t> </a:t>
            </a:r>
            <a:r>
              <a:rPr lang="en-GB" sz="3000" dirty="0" err="1"/>
              <a:t>sau</a:t>
            </a:r>
            <a:r>
              <a:rPr lang="en-GB" sz="3000" dirty="0"/>
              <a:t> </a:t>
            </a:r>
            <a:r>
              <a:rPr lang="en-GB" sz="3000" dirty="0" err="1"/>
              <a:t>té</a:t>
            </a:r>
            <a:r>
              <a:rPr lang="en-GB" sz="3000" dirty="0"/>
              <a:t> </a:t>
            </a:r>
            <a:r>
              <a:rPr lang="en-GB" sz="3000" dirty="0" err="1"/>
              <a:t>ngã</a:t>
            </a:r>
            <a:r>
              <a:rPr lang="en-GB" sz="3000" dirty="0"/>
              <a:t> </a:t>
            </a:r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027D6B1-4815-44AA-8DC3-78332253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104AC7-C393-470D-90CF-724F007A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5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/>
              <a:t>Xác</a:t>
            </a:r>
            <a:r>
              <a:rPr lang="en-US" sz="3600" b="1" dirty="0"/>
              <a:t> </a:t>
            </a:r>
            <a:r>
              <a:rPr lang="en-US" sz="3600" b="1" dirty="0" err="1"/>
              <a:t>định</a:t>
            </a:r>
            <a:r>
              <a:rPr lang="en-US" sz="3600" b="1" dirty="0"/>
              <a:t> </a:t>
            </a:r>
            <a:r>
              <a:rPr lang="en-US" sz="3600" b="1" dirty="0" err="1"/>
              <a:t>hậu</a:t>
            </a:r>
            <a:r>
              <a:rPr lang="en-US" sz="3600" b="1" dirty="0"/>
              <a:t> </a:t>
            </a:r>
            <a:r>
              <a:rPr lang="en-US" sz="3600" b="1" dirty="0" err="1"/>
              <a:t>quả</a:t>
            </a:r>
            <a:r>
              <a:rPr lang="en-US" sz="3600" b="1" dirty="0"/>
              <a:t> </a:t>
            </a:r>
            <a:r>
              <a:rPr lang="en-US" sz="3600" b="1" dirty="0" err="1"/>
              <a:t>của</a:t>
            </a:r>
            <a:r>
              <a:rPr lang="en-US" sz="3600" b="1" dirty="0"/>
              <a:t> </a:t>
            </a:r>
            <a:r>
              <a:rPr lang="en-US" sz="3600" b="1" dirty="0" err="1"/>
              <a:t>té</a:t>
            </a:r>
            <a:r>
              <a:rPr lang="en-US" sz="3600" b="1" dirty="0"/>
              <a:t> </a:t>
            </a:r>
            <a:r>
              <a:rPr lang="en-US" sz="3600" b="1" dirty="0" err="1"/>
              <a:t>ngã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vi-VN" sz="2600" dirty="0"/>
              <a:t>Chấn thương não và tuỷ sống</a:t>
            </a:r>
          </a:p>
          <a:p>
            <a:pPr lvl="0">
              <a:lnSpc>
                <a:spcPct val="150000"/>
              </a:lnSpc>
            </a:pPr>
            <a:r>
              <a:rPr lang="vi-VN" sz="2600" dirty="0"/>
              <a:t>Chấn thương nội tạng</a:t>
            </a:r>
          </a:p>
          <a:p>
            <a:pPr>
              <a:lnSpc>
                <a:spcPct val="150000"/>
              </a:lnSpc>
            </a:pPr>
            <a:r>
              <a:rPr lang="vi-VN" sz="2600" dirty="0"/>
              <a:t>Chấn thương phần mềm</a:t>
            </a:r>
          </a:p>
          <a:p>
            <a:pPr lvl="0">
              <a:lnSpc>
                <a:spcPct val="150000"/>
              </a:lnSpc>
            </a:pPr>
            <a:r>
              <a:rPr lang="vi-VN" sz="2600" dirty="0"/>
              <a:t>Gãy xương</a:t>
            </a:r>
          </a:p>
          <a:p>
            <a:pPr lvl="0">
              <a:lnSpc>
                <a:spcPct val="150000"/>
              </a:lnSpc>
            </a:pPr>
            <a:r>
              <a:rPr lang="vi-VN" sz="2600" dirty="0"/>
              <a:t>Trật khớp, bong gân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B2A4D5E-E58B-4191-8FCC-93C87858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4C8A54-7969-4E05-96E1-29177D63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17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Xác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nguyên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gây</a:t>
            </a:r>
            <a:r>
              <a:rPr lang="en-US" b="1" dirty="0"/>
              <a:t> </a:t>
            </a:r>
            <a:r>
              <a:rPr lang="en-US" b="1" dirty="0" err="1"/>
              <a:t>té</a:t>
            </a:r>
            <a:r>
              <a:rPr lang="en-US" b="1" dirty="0"/>
              <a:t> </a:t>
            </a:r>
            <a:r>
              <a:rPr lang="en-US" b="1" dirty="0" err="1"/>
              <a:t>ngã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F01037E-99B2-4376-B7DF-E8B9A04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 err="1"/>
              <a:t>Bệnh</a:t>
            </a:r>
            <a:r>
              <a:rPr lang="en-GB" sz="2800" b="1" dirty="0"/>
              <a:t> </a:t>
            </a:r>
            <a:r>
              <a:rPr lang="en-GB" sz="2800" b="1" dirty="0" err="1"/>
              <a:t>sử</a:t>
            </a:r>
            <a:r>
              <a:rPr lang="en-GB" sz="2800" b="1" dirty="0"/>
              <a:t>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400" dirty="0" err="1"/>
              <a:t>Thời</a:t>
            </a:r>
            <a:r>
              <a:rPr lang="en-GB" sz="2400" dirty="0"/>
              <a:t> </a:t>
            </a:r>
            <a:r>
              <a:rPr lang="en-GB" sz="2400" dirty="0" err="1"/>
              <a:t>điểm</a:t>
            </a:r>
            <a:r>
              <a:rPr lang="en-GB" sz="2400" dirty="0"/>
              <a:t> </a:t>
            </a:r>
            <a:r>
              <a:rPr lang="en-GB" sz="2400" dirty="0" err="1"/>
              <a:t>té</a:t>
            </a:r>
            <a:endParaRPr lang="en-GB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400" dirty="0" err="1"/>
              <a:t>Hoàn</a:t>
            </a:r>
            <a:r>
              <a:rPr lang="en-GB" sz="2400" dirty="0"/>
              <a:t> </a:t>
            </a:r>
            <a:r>
              <a:rPr lang="en-GB" sz="2400" dirty="0" err="1"/>
              <a:t>cảnh</a:t>
            </a:r>
            <a:r>
              <a:rPr lang="en-GB" sz="2400" dirty="0"/>
              <a:t> </a:t>
            </a:r>
            <a:r>
              <a:rPr lang="en-GB" sz="2400" dirty="0" err="1"/>
              <a:t>té</a:t>
            </a:r>
            <a:endParaRPr lang="en-GB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400" dirty="0" err="1"/>
              <a:t>Có</a:t>
            </a:r>
            <a:r>
              <a:rPr lang="en-GB" sz="2400" dirty="0"/>
              <a:t> </a:t>
            </a:r>
            <a:r>
              <a:rPr lang="en-GB" sz="2400" dirty="0" err="1"/>
              <a:t>thể</a:t>
            </a:r>
            <a:r>
              <a:rPr lang="en-GB" sz="2400" dirty="0"/>
              <a:t> </a:t>
            </a:r>
            <a:r>
              <a:rPr lang="en-GB" sz="2400" dirty="0" err="1"/>
              <a:t>tự</a:t>
            </a:r>
            <a:r>
              <a:rPr lang="en-GB" sz="2400" dirty="0"/>
              <a:t> </a:t>
            </a:r>
            <a:r>
              <a:rPr lang="en-GB" sz="2400" dirty="0" err="1"/>
              <a:t>đứng</a:t>
            </a:r>
            <a:r>
              <a:rPr lang="en-GB" sz="2400" dirty="0"/>
              <a:t> </a:t>
            </a:r>
            <a:r>
              <a:rPr lang="en-GB" sz="2400" dirty="0" err="1"/>
              <a:t>sau</a:t>
            </a:r>
            <a:r>
              <a:rPr lang="en-GB" sz="2400" dirty="0"/>
              <a:t> </a:t>
            </a:r>
            <a:r>
              <a:rPr lang="en-GB" sz="2400" dirty="0" err="1"/>
              <a:t>té</a:t>
            </a:r>
            <a:r>
              <a:rPr lang="en-GB" sz="2400" dirty="0"/>
              <a:t>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400" dirty="0" err="1" smtClean="0"/>
              <a:t>Có</a:t>
            </a:r>
            <a:r>
              <a:rPr lang="en-GB" sz="2400" dirty="0" smtClean="0"/>
              <a:t> </a:t>
            </a:r>
            <a:r>
              <a:rPr lang="en-GB" sz="2400" dirty="0" err="1" smtClean="0"/>
              <a:t>mất</a:t>
            </a:r>
            <a:r>
              <a:rPr lang="en-GB" sz="2400" dirty="0" smtClean="0"/>
              <a:t> </a:t>
            </a:r>
            <a:r>
              <a:rPr lang="en-GB" sz="2400" dirty="0" err="1" smtClean="0"/>
              <a:t>ý</a:t>
            </a:r>
            <a:r>
              <a:rPr lang="en-GB" sz="2400" dirty="0" smtClean="0"/>
              <a:t> </a:t>
            </a:r>
            <a:r>
              <a:rPr lang="en-GB" sz="2400" dirty="0" err="1" smtClean="0"/>
              <a:t>thức</a:t>
            </a:r>
            <a:r>
              <a:rPr lang="en-GB" sz="2400" dirty="0" smtClean="0"/>
              <a:t> </a:t>
            </a:r>
            <a:r>
              <a:rPr lang="en-GB" sz="2400" dirty="0" err="1" smtClean="0"/>
              <a:t>sau</a:t>
            </a:r>
            <a:r>
              <a:rPr lang="en-GB" sz="2400" dirty="0" smtClean="0"/>
              <a:t> </a:t>
            </a:r>
            <a:r>
              <a:rPr lang="en-GB" sz="2400" dirty="0" err="1" smtClean="0"/>
              <a:t>té</a:t>
            </a:r>
            <a:r>
              <a:rPr lang="en-GB" sz="2400" dirty="0" smtClean="0"/>
              <a:t> </a:t>
            </a:r>
            <a:r>
              <a:rPr lang="en-GB" sz="2400" dirty="0" err="1" smtClean="0"/>
              <a:t>ngã</a:t>
            </a:r>
            <a:r>
              <a:rPr lang="en-GB" sz="2400" dirty="0" smtClean="0"/>
              <a:t>?</a:t>
            </a:r>
            <a:endParaRPr lang="en-GB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400" dirty="0" err="1"/>
              <a:t>Triệu</a:t>
            </a:r>
            <a:r>
              <a:rPr lang="en-GB" sz="2400" dirty="0"/>
              <a:t> </a:t>
            </a:r>
            <a:r>
              <a:rPr lang="en-GB" sz="2400" dirty="0" err="1"/>
              <a:t>chứng</a:t>
            </a:r>
            <a:r>
              <a:rPr lang="en-GB" sz="2400" dirty="0"/>
              <a:t> </a:t>
            </a:r>
            <a:r>
              <a:rPr lang="en-GB" sz="2400" dirty="0" err="1"/>
              <a:t>đi</a:t>
            </a:r>
            <a:r>
              <a:rPr lang="en-GB" sz="2400" dirty="0"/>
              <a:t> </a:t>
            </a:r>
            <a:r>
              <a:rPr lang="en-GB" sz="2400" dirty="0" err="1"/>
              <a:t>kèm</a:t>
            </a:r>
            <a:endParaRPr lang="en-GB" sz="2400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A78276-05A6-403D-87B1-7A8A67DD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29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92AA42D8-E0D6-4F26-91A8-4F8F1E62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85EF25-E868-4AA0-8797-46E8388E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Nội</a:t>
            </a:r>
            <a:r>
              <a:rPr lang="en-GB" dirty="0"/>
              <a:t> dung: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A0F2DF-D96D-42B5-8001-BDB4B1836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 err="1" smtClean="0"/>
              <a:t>Vì</a:t>
            </a:r>
            <a:r>
              <a:rPr lang="en-GB" dirty="0" smtClean="0"/>
              <a:t> </a:t>
            </a:r>
            <a:r>
              <a:rPr lang="en-GB" dirty="0" err="1"/>
              <a:t>sao</a:t>
            </a:r>
            <a:r>
              <a:rPr lang="en-GB" dirty="0"/>
              <a:t> </a:t>
            </a:r>
            <a:r>
              <a:rPr lang="en-GB" dirty="0" err="1"/>
              <a:t>phải</a:t>
            </a:r>
            <a:r>
              <a:rPr lang="en-GB" dirty="0"/>
              <a:t> </a:t>
            </a:r>
            <a:r>
              <a:rPr lang="en-GB" dirty="0" err="1"/>
              <a:t>quan</a:t>
            </a:r>
            <a:r>
              <a:rPr lang="en-GB" dirty="0"/>
              <a:t> </a:t>
            </a:r>
            <a:r>
              <a:rPr lang="en-GB" dirty="0" err="1"/>
              <a:t>tâm</a:t>
            </a:r>
            <a:r>
              <a:rPr lang="en-GB" dirty="0"/>
              <a:t> </a:t>
            </a:r>
            <a:r>
              <a:rPr lang="en-GB" dirty="0" err="1"/>
              <a:t>đến</a:t>
            </a:r>
            <a:r>
              <a:rPr lang="en-GB" dirty="0"/>
              <a:t> </a:t>
            </a:r>
            <a:r>
              <a:rPr lang="en-GB" dirty="0" err="1"/>
              <a:t>té</a:t>
            </a:r>
            <a:r>
              <a:rPr lang="en-GB" dirty="0"/>
              <a:t> </a:t>
            </a:r>
            <a:r>
              <a:rPr lang="en-GB" dirty="0" err="1"/>
              <a:t>ngã</a:t>
            </a:r>
            <a:r>
              <a:rPr lang="en-GB" dirty="0"/>
              <a:t> ở NCT? </a:t>
            </a:r>
            <a:endParaRPr lang="en-GB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 err="1" smtClean="0"/>
              <a:t>Nhận</a:t>
            </a:r>
            <a:r>
              <a:rPr lang="en-GB" dirty="0" smtClean="0"/>
              <a:t> </a:t>
            </a:r>
            <a:r>
              <a:rPr lang="en-GB" dirty="0" err="1"/>
              <a:t>biết</a:t>
            </a:r>
            <a:r>
              <a:rPr lang="en-GB" dirty="0"/>
              <a:t> </a:t>
            </a:r>
            <a:r>
              <a:rPr lang="en-GB" dirty="0" err="1" smtClean="0"/>
              <a:t>yếu</a:t>
            </a:r>
            <a:r>
              <a:rPr lang="en-GB" dirty="0" smtClean="0"/>
              <a:t> </a:t>
            </a:r>
            <a:r>
              <a:rPr lang="en-GB" dirty="0" err="1"/>
              <a:t>tố</a:t>
            </a:r>
            <a:r>
              <a:rPr lang="en-GB" dirty="0"/>
              <a:t> </a:t>
            </a:r>
            <a:r>
              <a:rPr lang="en-GB" dirty="0" err="1"/>
              <a:t>nguy</a:t>
            </a:r>
            <a:r>
              <a:rPr lang="en-GB" dirty="0"/>
              <a:t> c</a:t>
            </a:r>
            <a:r>
              <a:rPr lang="vi-VN" dirty="0"/>
              <a:t>ơ</a:t>
            </a:r>
            <a:r>
              <a:rPr lang="en-GB" dirty="0"/>
              <a:t> </a:t>
            </a:r>
            <a:r>
              <a:rPr lang="en-GB" dirty="0" err="1" smtClean="0"/>
              <a:t>và</a:t>
            </a:r>
            <a:r>
              <a:rPr lang="en-GB" dirty="0" smtClean="0"/>
              <a:t> can </a:t>
            </a:r>
            <a:r>
              <a:rPr lang="en-GB" dirty="0" err="1" smtClean="0"/>
              <a:t>thiệp</a:t>
            </a:r>
            <a:r>
              <a:rPr lang="en-GB" dirty="0" smtClean="0"/>
              <a:t> </a:t>
            </a:r>
            <a:r>
              <a:rPr lang="en-GB" dirty="0" err="1" smtClean="0"/>
              <a:t>làm</a:t>
            </a:r>
            <a:r>
              <a:rPr lang="en-GB" dirty="0" smtClean="0"/>
              <a:t> </a:t>
            </a:r>
            <a:r>
              <a:rPr lang="en-GB" dirty="0" err="1"/>
              <a:t>giảm</a:t>
            </a:r>
            <a:r>
              <a:rPr lang="en-GB" dirty="0"/>
              <a:t> </a:t>
            </a:r>
            <a:r>
              <a:rPr lang="en-GB" dirty="0" err="1"/>
              <a:t>nguy</a:t>
            </a:r>
            <a:r>
              <a:rPr lang="en-GB" dirty="0"/>
              <a:t> c</a:t>
            </a:r>
            <a:r>
              <a:rPr lang="vi-VN" dirty="0"/>
              <a:t>ơ</a:t>
            </a:r>
            <a:r>
              <a:rPr lang="en-GB" dirty="0"/>
              <a:t> </a:t>
            </a:r>
            <a:r>
              <a:rPr lang="en-GB" dirty="0" err="1"/>
              <a:t>té</a:t>
            </a:r>
            <a:r>
              <a:rPr lang="en-GB" dirty="0"/>
              <a:t> </a:t>
            </a:r>
            <a:r>
              <a:rPr lang="en-GB" dirty="0" err="1" smtClean="0"/>
              <a:t>ngã</a:t>
            </a:r>
            <a:r>
              <a:rPr lang="en-GB" dirty="0" smtClean="0"/>
              <a:t> </a:t>
            </a:r>
            <a:r>
              <a:rPr lang="en-GB" dirty="0" err="1" smtClean="0"/>
              <a:t>ở</a:t>
            </a:r>
            <a:r>
              <a:rPr lang="en-GB" dirty="0" smtClean="0"/>
              <a:t> NCT</a:t>
            </a:r>
            <a:endParaRPr lang="en-GB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 err="1" smtClean="0"/>
              <a:t>Tiếp</a:t>
            </a:r>
            <a:r>
              <a:rPr lang="en-GB" dirty="0" smtClean="0"/>
              <a:t> </a:t>
            </a:r>
            <a:r>
              <a:rPr lang="en-GB" dirty="0" err="1"/>
              <a:t>cận</a:t>
            </a:r>
            <a:r>
              <a:rPr lang="en-GB" dirty="0"/>
              <a:t> ban </a:t>
            </a:r>
            <a:r>
              <a:rPr lang="en-GB" dirty="0" err="1"/>
              <a:t>đầu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bệnh</a:t>
            </a:r>
            <a:r>
              <a:rPr lang="en-GB" dirty="0"/>
              <a:t> </a:t>
            </a:r>
            <a:r>
              <a:rPr lang="en-GB" dirty="0" err="1"/>
              <a:t>nhân</a:t>
            </a:r>
            <a:r>
              <a:rPr lang="en-GB" dirty="0"/>
              <a:t> </a:t>
            </a:r>
            <a:r>
              <a:rPr lang="en-GB" dirty="0" err="1"/>
              <a:t>té</a:t>
            </a:r>
            <a:r>
              <a:rPr lang="en-GB" dirty="0"/>
              <a:t> </a:t>
            </a:r>
            <a:r>
              <a:rPr lang="en-GB" dirty="0" err="1"/>
              <a:t>ngã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3D875AD-A3B0-415D-BD70-CC2DD61E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F8827CC-06DF-4184-BEF7-DE58D4CE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35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A180BB-80A0-446B-9459-CE15A60D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CCC8B5-6958-43C8-882A-FE295F537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Thăm</a:t>
            </a:r>
            <a:r>
              <a:rPr lang="en-GB" b="1" dirty="0"/>
              <a:t> </a:t>
            </a:r>
            <a:r>
              <a:rPr lang="en-GB" b="1" dirty="0" err="1"/>
              <a:t>khám</a:t>
            </a:r>
            <a:r>
              <a:rPr lang="en-GB" b="1" dirty="0"/>
              <a:t>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400" dirty="0"/>
              <a:t>Tri </a:t>
            </a:r>
            <a:r>
              <a:rPr lang="en-GB" sz="2400" dirty="0" err="1"/>
              <a:t>giác</a:t>
            </a:r>
            <a:r>
              <a:rPr lang="en-GB" sz="2400" dirty="0"/>
              <a:t>, </a:t>
            </a:r>
            <a:r>
              <a:rPr lang="en-GB" sz="2400" dirty="0" err="1"/>
              <a:t>định</a:t>
            </a:r>
            <a:r>
              <a:rPr lang="en-GB" sz="2400" dirty="0"/>
              <a:t> h</a:t>
            </a:r>
            <a:r>
              <a:rPr lang="vi-VN" sz="2400" dirty="0"/>
              <a:t>ư</a:t>
            </a:r>
            <a:r>
              <a:rPr lang="en-GB" sz="2400" dirty="0" err="1"/>
              <a:t>ớng</a:t>
            </a:r>
            <a:endParaRPr lang="en-GB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400" dirty="0" err="1"/>
              <a:t>Sinh</a:t>
            </a:r>
            <a:r>
              <a:rPr lang="en-GB" sz="2400" dirty="0"/>
              <a:t> </a:t>
            </a:r>
            <a:r>
              <a:rPr lang="en-GB" sz="2400" dirty="0" err="1"/>
              <a:t>hiệu</a:t>
            </a:r>
            <a:endParaRPr lang="en-GB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Đo</a:t>
            </a:r>
            <a:r>
              <a:rPr lang="en-US" sz="2400" dirty="0"/>
              <a:t> </a:t>
            </a:r>
            <a:r>
              <a:rPr lang="en-US" sz="2400" dirty="0" err="1"/>
              <a:t>huyết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tư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endParaRPr 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Nhịp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: </a:t>
            </a:r>
            <a:r>
              <a:rPr lang="en-US" sz="2400" dirty="0" err="1"/>
              <a:t>đều</a:t>
            </a:r>
            <a:r>
              <a:rPr lang="en-US" sz="2400" dirty="0"/>
              <a:t> hay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Thần</a:t>
            </a:r>
            <a:r>
              <a:rPr lang="en-US" sz="2400" dirty="0"/>
              <a:t> </a:t>
            </a:r>
            <a:r>
              <a:rPr lang="en-US" sz="2400" dirty="0" err="1"/>
              <a:t>kinh</a:t>
            </a:r>
            <a:r>
              <a:rPr lang="en-US" sz="2400" dirty="0"/>
              <a:t>: </a:t>
            </a:r>
            <a:r>
              <a:rPr lang="en-US" sz="2400" dirty="0" err="1"/>
              <a:t>dấu</a:t>
            </a:r>
            <a:r>
              <a:rPr lang="en-US" sz="2400" dirty="0"/>
              <a:t> TK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, s</a:t>
            </a:r>
            <a:r>
              <a:rPr lang="en-GB" sz="2400" dirty="0" err="1"/>
              <a:t>ức</a:t>
            </a:r>
            <a:r>
              <a:rPr lang="en-GB" sz="2400" dirty="0"/>
              <a:t> </a:t>
            </a:r>
            <a:r>
              <a:rPr lang="en-GB" sz="2400" dirty="0" err="1"/>
              <a:t>cơ</a:t>
            </a:r>
            <a:r>
              <a:rPr lang="en-GB" sz="2400" dirty="0"/>
              <a:t>, </a:t>
            </a:r>
            <a:r>
              <a:rPr lang="en-GB" sz="2400" dirty="0" err="1"/>
              <a:t>dấu</a:t>
            </a:r>
            <a:r>
              <a:rPr lang="en-GB" sz="2400" dirty="0"/>
              <a:t> </a:t>
            </a:r>
            <a:r>
              <a:rPr lang="en-GB" sz="2400" dirty="0" err="1"/>
              <a:t>ngoại</a:t>
            </a:r>
            <a:r>
              <a:rPr lang="en-GB" sz="2400" dirty="0"/>
              <a:t> </a:t>
            </a:r>
            <a:r>
              <a:rPr lang="en-GB" sz="2400" dirty="0" err="1"/>
              <a:t>tháp</a:t>
            </a:r>
            <a:r>
              <a:rPr lang="en-GB" sz="2400" dirty="0"/>
              <a:t>, </a:t>
            </a:r>
            <a:r>
              <a:rPr lang="en-GB" sz="2400" dirty="0" err="1"/>
              <a:t>dấu</a:t>
            </a:r>
            <a:r>
              <a:rPr lang="en-GB" sz="2400" dirty="0"/>
              <a:t> </a:t>
            </a:r>
            <a:r>
              <a:rPr lang="en-GB" sz="2400" dirty="0" err="1"/>
              <a:t>tiểu</a:t>
            </a:r>
            <a:r>
              <a:rPr lang="en-GB" sz="2400" dirty="0"/>
              <a:t> </a:t>
            </a:r>
            <a:r>
              <a:rPr lang="en-GB" sz="2400" dirty="0" err="1"/>
              <a:t>não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5AC0A43-2400-477A-BC11-0258AA74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7FB1FB-A3D2-428B-8E5E-4DB901B9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12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1F44A6-D249-4422-92E9-38062700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0F2399-E926-46BD-9812-3C8A580F6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Cận</a:t>
            </a:r>
            <a:r>
              <a:rPr lang="en-GB" b="1" dirty="0"/>
              <a:t> </a:t>
            </a:r>
            <a:r>
              <a:rPr lang="en-GB" b="1" dirty="0" err="1"/>
              <a:t>lâm</a:t>
            </a:r>
            <a:r>
              <a:rPr lang="en-GB" b="1" dirty="0"/>
              <a:t> </a:t>
            </a:r>
            <a:r>
              <a:rPr lang="en-GB" b="1" dirty="0" err="1"/>
              <a:t>sàng</a:t>
            </a:r>
            <a:r>
              <a:rPr lang="en-GB" b="1" dirty="0"/>
              <a:t>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dirty="0"/>
              <a:t>CKMB, </a:t>
            </a:r>
            <a:r>
              <a:rPr lang="en-GB" dirty="0" smtClean="0"/>
              <a:t>Troponin: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nghi</a:t>
            </a:r>
            <a:r>
              <a:rPr lang="en-GB" dirty="0"/>
              <a:t> </a:t>
            </a:r>
            <a:r>
              <a:rPr lang="en-GB" dirty="0" err="1"/>
              <a:t>ngờ</a:t>
            </a:r>
            <a:r>
              <a:rPr lang="en-GB" dirty="0"/>
              <a:t> </a:t>
            </a:r>
            <a:r>
              <a:rPr lang="en-GB" dirty="0" err="1"/>
              <a:t>hội</a:t>
            </a:r>
            <a:r>
              <a:rPr lang="en-GB" dirty="0"/>
              <a:t> </a:t>
            </a:r>
            <a:r>
              <a:rPr lang="en-GB" dirty="0" err="1"/>
              <a:t>chứng</a:t>
            </a:r>
            <a:r>
              <a:rPr lang="en-GB" dirty="0"/>
              <a:t> </a:t>
            </a:r>
            <a:r>
              <a:rPr lang="en-GB" dirty="0" err="1"/>
              <a:t>vành</a:t>
            </a:r>
            <a:r>
              <a:rPr lang="en-GB" dirty="0"/>
              <a:t> </a:t>
            </a:r>
            <a:r>
              <a:rPr lang="en-GB" dirty="0" err="1"/>
              <a:t>cấp</a:t>
            </a:r>
            <a:r>
              <a:rPr lang="en-GB" dirty="0"/>
              <a:t>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dirty="0"/>
              <a:t>ECG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dirty="0"/>
              <a:t>Đ</a:t>
            </a:r>
            <a:r>
              <a:rPr lang="vi-VN" dirty="0"/>
              <a:t>ư</a:t>
            </a:r>
            <a:r>
              <a:rPr lang="en-GB" dirty="0" err="1"/>
              <a:t>ờng</a:t>
            </a:r>
            <a:r>
              <a:rPr lang="en-GB" dirty="0"/>
              <a:t> </a:t>
            </a:r>
            <a:r>
              <a:rPr lang="en-GB" dirty="0" err="1"/>
              <a:t>huyết</a:t>
            </a: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dirty="0"/>
              <a:t>CTM, </a:t>
            </a:r>
            <a:r>
              <a:rPr lang="en-GB" dirty="0" err="1"/>
              <a:t>ure</a:t>
            </a:r>
            <a:r>
              <a:rPr lang="en-GB" dirty="0"/>
              <a:t>, creatinine, ion </a:t>
            </a:r>
            <a:r>
              <a:rPr lang="en-GB" dirty="0" err="1"/>
              <a:t>đồ</a:t>
            </a:r>
            <a:r>
              <a:rPr lang="en-GB" dirty="0"/>
              <a:t>, CPK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dirty="0"/>
              <a:t>X- </a:t>
            </a:r>
            <a:r>
              <a:rPr lang="en-GB" dirty="0" err="1"/>
              <a:t>quang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khớp</a:t>
            </a:r>
            <a:r>
              <a:rPr lang="en-GB" dirty="0"/>
              <a:t>, x</a:t>
            </a:r>
            <a:r>
              <a:rPr lang="vi-VN" dirty="0"/>
              <a:t>ư</a:t>
            </a:r>
            <a:r>
              <a:rPr lang="en-GB" dirty="0" err="1"/>
              <a:t>ơng</a:t>
            </a:r>
            <a:r>
              <a:rPr lang="en-GB" dirty="0"/>
              <a:t>: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dấu</a:t>
            </a:r>
            <a:r>
              <a:rPr lang="en-GB" dirty="0"/>
              <a:t> </a:t>
            </a:r>
            <a:r>
              <a:rPr lang="en-GB" dirty="0" err="1"/>
              <a:t>gãy</a:t>
            </a:r>
            <a:r>
              <a:rPr lang="en-GB" dirty="0"/>
              <a:t> x</a:t>
            </a:r>
            <a:r>
              <a:rPr lang="vi-VN" dirty="0"/>
              <a:t>ư</a:t>
            </a:r>
            <a:r>
              <a:rPr lang="en-GB" dirty="0" err="1"/>
              <a:t>ơng</a:t>
            </a: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dirty="0"/>
              <a:t>CT- scan </a:t>
            </a:r>
            <a:r>
              <a:rPr lang="en-GB" dirty="0" err="1"/>
              <a:t>não</a:t>
            </a:r>
            <a:r>
              <a:rPr lang="en-GB" dirty="0"/>
              <a:t>: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chấn</a:t>
            </a:r>
            <a:r>
              <a:rPr lang="en-GB" dirty="0"/>
              <a:t> </a:t>
            </a:r>
            <a:r>
              <a:rPr lang="en-GB" dirty="0" err="1"/>
              <a:t>th</a:t>
            </a:r>
            <a:r>
              <a:rPr lang="vi-VN" dirty="0"/>
              <a:t>ư</a:t>
            </a:r>
            <a:r>
              <a:rPr lang="en-GB" dirty="0" err="1"/>
              <a:t>ơng</a:t>
            </a:r>
            <a:r>
              <a:rPr lang="en-GB" dirty="0"/>
              <a:t> </a:t>
            </a:r>
            <a:r>
              <a:rPr lang="en-GB" dirty="0" err="1"/>
              <a:t>đầu</a:t>
            </a:r>
            <a:r>
              <a:rPr lang="en-GB" dirty="0"/>
              <a:t>, </a:t>
            </a:r>
            <a:r>
              <a:rPr lang="en-GB" dirty="0" err="1"/>
              <a:t>rối</a:t>
            </a:r>
            <a:r>
              <a:rPr lang="en-GB" dirty="0"/>
              <a:t> </a:t>
            </a:r>
            <a:r>
              <a:rPr lang="en-GB" dirty="0" err="1"/>
              <a:t>loạn</a:t>
            </a:r>
            <a:r>
              <a:rPr lang="en-GB" dirty="0"/>
              <a:t> tri </a:t>
            </a:r>
            <a:r>
              <a:rPr lang="en-GB" dirty="0" err="1"/>
              <a:t>giác</a:t>
            </a:r>
            <a:r>
              <a:rPr lang="en-GB" dirty="0"/>
              <a:t>, </a:t>
            </a:r>
            <a:r>
              <a:rPr lang="en-GB" dirty="0" err="1"/>
              <a:t>dấu</a:t>
            </a:r>
            <a:r>
              <a:rPr lang="en-GB" dirty="0"/>
              <a:t> </a:t>
            </a:r>
            <a:r>
              <a:rPr lang="en-GB" dirty="0" err="1"/>
              <a:t>thần</a:t>
            </a:r>
            <a:r>
              <a:rPr lang="en-GB" dirty="0"/>
              <a:t> </a:t>
            </a:r>
            <a:r>
              <a:rPr lang="en-GB" dirty="0" err="1"/>
              <a:t>kinh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vị</a:t>
            </a:r>
            <a:r>
              <a:rPr lang="en-GB" dirty="0"/>
              <a:t> </a:t>
            </a:r>
            <a:r>
              <a:rPr lang="en-GB" dirty="0" err="1"/>
              <a:t>mới</a:t>
            </a:r>
            <a:r>
              <a:rPr lang="en-GB" dirty="0"/>
              <a:t>. 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AFC954D-477D-466E-9F15-B491B175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9EF7F7-F84F-4AA3-B65B-E4842D0E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03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KẾT LUẬN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Đối</a:t>
            </a:r>
            <a:r>
              <a:rPr lang="en-US" dirty="0"/>
              <a:t> v</a:t>
            </a:r>
            <a:r>
              <a:rPr lang="en-GB" dirty="0" err="1"/>
              <a:t>ới</a:t>
            </a:r>
            <a:r>
              <a:rPr lang="en-GB" dirty="0"/>
              <a:t> tr</a:t>
            </a:r>
            <a:r>
              <a:rPr lang="vi-VN" dirty="0"/>
              <a:t>ư</a:t>
            </a:r>
            <a:r>
              <a:rPr lang="en-GB" dirty="0" err="1"/>
              <a:t>ờng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 </a:t>
            </a:r>
            <a:r>
              <a:rPr lang="en-GB" dirty="0" err="1"/>
              <a:t>té</a:t>
            </a:r>
            <a:r>
              <a:rPr lang="en-GB" dirty="0"/>
              <a:t> </a:t>
            </a:r>
            <a:r>
              <a:rPr lang="en-GB" dirty="0" err="1"/>
              <a:t>ngã</a:t>
            </a:r>
            <a:r>
              <a:rPr lang="en-GB" dirty="0"/>
              <a:t>: </a:t>
            </a:r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nhận</a:t>
            </a:r>
            <a:r>
              <a:rPr lang="en-GB" dirty="0"/>
              <a:t> </a:t>
            </a:r>
            <a:r>
              <a:rPr lang="en-GB" dirty="0" err="1"/>
              <a:t>biết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dấu</a:t>
            </a:r>
            <a:r>
              <a:rPr lang="en-GB" dirty="0"/>
              <a:t> </a:t>
            </a:r>
            <a:r>
              <a:rPr lang="en-GB" dirty="0" err="1"/>
              <a:t>hiệu</a:t>
            </a:r>
            <a:r>
              <a:rPr lang="en-GB" dirty="0"/>
              <a:t> </a:t>
            </a:r>
            <a:r>
              <a:rPr lang="en-GB" dirty="0" err="1"/>
              <a:t>nguy</a:t>
            </a:r>
            <a:r>
              <a:rPr lang="en-GB" dirty="0"/>
              <a:t> </a:t>
            </a:r>
            <a:r>
              <a:rPr lang="en-GB" dirty="0" err="1"/>
              <a:t>hiểm</a:t>
            </a:r>
            <a:r>
              <a:rPr lang="en-GB" dirty="0"/>
              <a:t>. 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err="1" smtClean="0"/>
              <a:t>Xác</a:t>
            </a:r>
            <a:r>
              <a:rPr lang="en-GB" dirty="0" smtClean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hậu</a:t>
            </a:r>
            <a:r>
              <a:rPr lang="en-GB" dirty="0"/>
              <a:t> </a:t>
            </a:r>
            <a:r>
              <a:rPr lang="en-GB" dirty="0" err="1"/>
              <a:t>quả</a:t>
            </a:r>
            <a:r>
              <a:rPr lang="en-GB" dirty="0"/>
              <a:t>, </a:t>
            </a:r>
            <a:r>
              <a:rPr lang="en-GB" dirty="0" err="1"/>
              <a:t>nguyên</a:t>
            </a:r>
            <a:r>
              <a:rPr lang="en-GB" dirty="0"/>
              <a:t> </a:t>
            </a:r>
            <a:r>
              <a:rPr lang="en-GB" dirty="0" err="1"/>
              <a:t>nhân</a:t>
            </a:r>
            <a:r>
              <a:rPr lang="en-GB" dirty="0"/>
              <a:t> </a:t>
            </a:r>
            <a:r>
              <a:rPr lang="en-GB" dirty="0" err="1"/>
              <a:t>té</a:t>
            </a:r>
            <a:r>
              <a:rPr lang="en-GB" dirty="0"/>
              <a:t> </a:t>
            </a:r>
            <a:r>
              <a:rPr lang="en-GB" dirty="0" err="1"/>
              <a:t>ngã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can </a:t>
            </a:r>
            <a:r>
              <a:rPr lang="en-GB" dirty="0" err="1"/>
              <a:t>thiệp</a:t>
            </a:r>
            <a:r>
              <a:rPr lang="en-GB" dirty="0"/>
              <a:t>.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GB" dirty="0"/>
              <a:t> </a:t>
            </a:r>
            <a:r>
              <a:rPr lang="en-GB" dirty="0" err="1"/>
              <a:t>té</a:t>
            </a:r>
            <a:r>
              <a:rPr lang="en-GB" dirty="0"/>
              <a:t> </a:t>
            </a:r>
            <a:r>
              <a:rPr lang="en-GB" dirty="0" err="1"/>
              <a:t>ngã</a:t>
            </a:r>
            <a:r>
              <a:rPr lang="en-GB" dirty="0"/>
              <a:t> </a:t>
            </a:r>
            <a:r>
              <a:rPr lang="en-US" dirty="0"/>
              <a:t>ở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NCT</a:t>
            </a:r>
          </a:p>
          <a:p>
            <a:pPr>
              <a:lnSpc>
                <a:spcPct val="150000"/>
              </a:lnSpc>
            </a:pPr>
            <a:r>
              <a:rPr lang="en-US" dirty="0"/>
              <a:t>Can </a:t>
            </a:r>
            <a:r>
              <a:rPr lang="en-US" dirty="0" err="1"/>
              <a:t>thiệp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té</a:t>
            </a:r>
            <a:r>
              <a:rPr lang="en-US" dirty="0"/>
              <a:t> </a:t>
            </a:r>
            <a:r>
              <a:rPr lang="en-US" dirty="0" err="1"/>
              <a:t>ngã</a:t>
            </a:r>
            <a:r>
              <a:rPr lang="en-US" dirty="0"/>
              <a:t> ở NCT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4DAEED3-9A8F-4C49-BA9B-610954E9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9F0EE1-1FA0-4667-A0DA-30B14653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18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AD18EE-5687-4285-ACD3-7904D3F9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Tài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tham</a:t>
            </a:r>
            <a:r>
              <a:rPr lang="en-GB" dirty="0"/>
              <a:t> </a:t>
            </a:r>
            <a:r>
              <a:rPr lang="en-GB" dirty="0" err="1"/>
              <a:t>khảo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983DD0-603A-49AC-91C7-C52036A98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a typeface="Times New Roman" panose="02020603050405020304" pitchFamily="18" charset="0"/>
              </a:rPr>
              <a:t>CDC.gov/STEADI- 2019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a typeface="Times New Roman" panose="02020603050405020304" pitchFamily="18" charset="0"/>
              </a:rPr>
              <a:t>Collège national des </a:t>
            </a:r>
            <a:r>
              <a:rPr lang="en-US" sz="2200" dirty="0" err="1">
                <a:ea typeface="Times New Roman" panose="02020603050405020304" pitchFamily="18" charset="0"/>
              </a:rPr>
              <a:t>enseignants</a:t>
            </a:r>
            <a:r>
              <a:rPr lang="en-US" sz="2200" dirty="0">
                <a:ea typeface="Times New Roman" panose="02020603050405020304" pitchFamily="18" charset="0"/>
              </a:rPr>
              <a:t> de </a:t>
            </a:r>
            <a:r>
              <a:rPr lang="en-US" sz="2200" dirty="0" err="1">
                <a:ea typeface="Times New Roman" panose="02020603050405020304" pitchFamily="18" charset="0"/>
              </a:rPr>
              <a:t>gériatrie</a:t>
            </a:r>
            <a:r>
              <a:rPr lang="en-US" sz="2200" dirty="0">
                <a:ea typeface="Times New Roman" panose="02020603050405020304" pitchFamily="18" charset="0"/>
              </a:rPr>
              <a:t> (2014), "Les </a:t>
            </a:r>
            <a:r>
              <a:rPr lang="en-US" sz="2200" dirty="0" err="1">
                <a:ea typeface="Times New Roman" panose="02020603050405020304" pitchFamily="18" charset="0"/>
              </a:rPr>
              <a:t>référentiels</a:t>
            </a:r>
            <a:r>
              <a:rPr lang="en-US" sz="2200" dirty="0">
                <a:ea typeface="Times New Roman" panose="02020603050405020304" pitchFamily="18" charset="0"/>
              </a:rPr>
              <a:t> des </a:t>
            </a:r>
            <a:r>
              <a:rPr lang="en-US" sz="2200" dirty="0" err="1">
                <a:ea typeface="Times New Roman" panose="02020603050405020304" pitchFamily="18" charset="0"/>
              </a:rPr>
              <a:t>collèges</a:t>
            </a:r>
            <a:r>
              <a:rPr lang="en-US" sz="2200" dirty="0">
                <a:ea typeface="Times New Roman" panose="02020603050405020304" pitchFamily="18" charset="0"/>
              </a:rPr>
              <a:t> de </a:t>
            </a:r>
            <a:r>
              <a:rPr lang="en-US" sz="2200" dirty="0" err="1">
                <a:ea typeface="Times New Roman" panose="02020603050405020304" pitchFamily="18" charset="0"/>
              </a:rPr>
              <a:t>Gériatrie</a:t>
            </a:r>
            <a:r>
              <a:rPr lang="en-US" sz="2200" dirty="0">
                <a:ea typeface="Times New Roman" panose="02020603050405020304" pitchFamily="18" charset="0"/>
              </a:rPr>
              <a:t> 3</a:t>
            </a:r>
            <a:r>
              <a:rPr lang="en-US" sz="2200" baseline="30000" dirty="0">
                <a:ea typeface="Times New Roman" panose="02020603050405020304" pitchFamily="18" charset="0"/>
              </a:rPr>
              <a:t>è</a:t>
            </a:r>
            <a:r>
              <a:rPr lang="en-US" sz="2200" dirty="0">
                <a:ea typeface="Times New Roman" panose="02020603050405020304" pitchFamily="18" charset="0"/>
              </a:rPr>
              <a:t> edition". pp. 131-141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a typeface="Times New Roman" panose="02020603050405020304" pitchFamily="18" charset="0"/>
              </a:rPr>
              <a:t>Ronan </a:t>
            </a:r>
            <a:r>
              <a:rPr lang="en-US" sz="2200" dirty="0" err="1">
                <a:ea typeface="Times New Roman" panose="02020603050405020304" pitchFamily="18" charset="0"/>
              </a:rPr>
              <a:t>Factora</a:t>
            </a:r>
            <a:r>
              <a:rPr lang="en-US" sz="2200" dirty="0">
                <a:ea typeface="Times New Roman" panose="02020603050405020304" pitchFamily="18" charset="0"/>
              </a:rPr>
              <a:t>. Assessment of falls in the elderly. BMJ Best Practice 2019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a typeface="Times New Roman" panose="02020603050405020304" pitchFamily="18" charset="0"/>
              </a:rPr>
              <a:t>Sarah </a:t>
            </a:r>
            <a:r>
              <a:rPr lang="en-US" sz="2200" dirty="0" err="1">
                <a:ea typeface="Times New Roman" panose="02020603050405020304" pitchFamily="18" charset="0"/>
              </a:rPr>
              <a:t>D.Bery</a:t>
            </a:r>
            <a:r>
              <a:rPr lang="en-US" sz="2200" dirty="0">
                <a:ea typeface="Times New Roman" panose="02020603050405020304" pitchFamily="18" charset="0"/>
              </a:rPr>
              <a:t>, Douglas </a:t>
            </a:r>
            <a:r>
              <a:rPr lang="en-US" sz="2200" dirty="0" err="1">
                <a:ea typeface="Times New Roman" panose="02020603050405020304" pitchFamily="18" charset="0"/>
              </a:rPr>
              <a:t>B.Kiel</a:t>
            </a:r>
            <a:r>
              <a:rPr lang="en-US" sz="2200" dirty="0">
                <a:ea typeface="Times New Roman" panose="02020603050405020304" pitchFamily="18" charset="0"/>
              </a:rPr>
              <a:t>, Falls in </a:t>
            </a:r>
            <a:r>
              <a:rPr lang="en-US" sz="2200" dirty="0" err="1">
                <a:ea typeface="Times New Roman" panose="02020603050405020304" pitchFamily="18" charset="0"/>
              </a:rPr>
              <a:t>G.Micheal</a:t>
            </a:r>
            <a:r>
              <a:rPr lang="en-US" sz="2200" dirty="0">
                <a:ea typeface="Times New Roman" panose="02020603050405020304" pitchFamily="18" charset="0"/>
              </a:rPr>
              <a:t> Harper, William </a:t>
            </a:r>
            <a:r>
              <a:rPr lang="en-US" sz="2200" dirty="0" err="1">
                <a:ea typeface="Times New Roman" panose="02020603050405020304" pitchFamily="18" charset="0"/>
              </a:rPr>
              <a:t>L.Lyon</a:t>
            </a:r>
            <a:r>
              <a:rPr lang="en-US" sz="2200" dirty="0">
                <a:ea typeface="Times New Roman" panose="02020603050405020304" pitchFamily="18" charset="0"/>
              </a:rPr>
              <a:t>, editors. Geriatrics Review Syllabus 9th. 9th ed. New York AGS, 2018.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71E442C-16B4-4699-BAE5-D8CBD37E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BB7DAB1-CA0E-43C4-8851-865FA934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6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1. </a:t>
            </a:r>
            <a:r>
              <a:rPr lang="en-US" b="1" dirty="0" err="1"/>
              <a:t>Vì</a:t>
            </a:r>
            <a:r>
              <a:rPr lang="en-US" b="1" dirty="0"/>
              <a:t> </a:t>
            </a:r>
            <a:r>
              <a:rPr lang="en-US" b="1" dirty="0" err="1"/>
              <a:t>sao</a:t>
            </a:r>
            <a:r>
              <a:rPr lang="en-US" b="1" dirty="0"/>
              <a:t> </a:t>
            </a:r>
            <a:r>
              <a:rPr lang="en-US" b="1" dirty="0" err="1"/>
              <a:t>chúng</a:t>
            </a:r>
            <a:r>
              <a:rPr lang="en-US" b="1" dirty="0"/>
              <a:t> ta </a:t>
            </a:r>
            <a:r>
              <a:rPr lang="en-US" b="1" dirty="0" err="1"/>
              <a:t>phải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tâm</a:t>
            </a:r>
            <a:r>
              <a:rPr lang="en-US" b="1" dirty="0"/>
              <a:t> </a:t>
            </a:r>
            <a:r>
              <a:rPr lang="en-US" b="1" dirty="0" err="1"/>
              <a:t>đến</a:t>
            </a:r>
            <a:r>
              <a:rPr lang="en-US" b="1" dirty="0"/>
              <a:t> </a:t>
            </a:r>
            <a:r>
              <a:rPr lang="en-US" b="1" dirty="0" err="1"/>
              <a:t>vấn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r>
              <a:rPr lang="en-US" b="1" dirty="0"/>
              <a:t> </a:t>
            </a:r>
            <a:r>
              <a:rPr lang="en-US" b="1" dirty="0" err="1"/>
              <a:t>té</a:t>
            </a:r>
            <a:r>
              <a:rPr lang="en-US" b="1" dirty="0"/>
              <a:t> </a:t>
            </a:r>
            <a:r>
              <a:rPr lang="en-US" b="1" dirty="0" err="1"/>
              <a:t>ngã</a:t>
            </a:r>
            <a:r>
              <a:rPr lang="en-US" b="1" dirty="0"/>
              <a:t> </a:t>
            </a:r>
            <a:r>
              <a:rPr lang="en-US" b="1" dirty="0" err="1"/>
              <a:t>ở</a:t>
            </a:r>
            <a:r>
              <a:rPr lang="en-US" b="1" dirty="0"/>
              <a:t> NCT?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2438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3200" b="1" dirty="0" err="1">
                <a:solidFill>
                  <a:srgbClr val="0070C0"/>
                </a:solidFill>
              </a:rPr>
              <a:t>Tần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suất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té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ngã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ở</a:t>
            </a:r>
            <a:r>
              <a:rPr lang="en-US" sz="3200" b="1" dirty="0">
                <a:solidFill>
                  <a:srgbClr val="0070C0"/>
                </a:solidFill>
              </a:rPr>
              <a:t> NCT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b="1" dirty="0" err="1">
                <a:solidFill>
                  <a:srgbClr val="0070C0"/>
                </a:solidFill>
              </a:rPr>
              <a:t>Hậu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quả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của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té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ngã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ở</a:t>
            </a:r>
            <a:r>
              <a:rPr lang="en-US" sz="3200" b="1" dirty="0">
                <a:solidFill>
                  <a:srgbClr val="0070C0"/>
                </a:solidFill>
              </a:rPr>
              <a:t> NCT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E5CC2A8-6408-4159-912C-93554228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820599-5CD0-4899-84C5-BC098611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4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Tần</a:t>
            </a:r>
            <a:r>
              <a:rPr lang="en-US" sz="3600" b="1" dirty="0"/>
              <a:t> </a:t>
            </a:r>
            <a:r>
              <a:rPr lang="en-US" sz="3600" b="1" dirty="0" err="1"/>
              <a:t>suất</a:t>
            </a:r>
            <a:r>
              <a:rPr lang="en-US" sz="3600" b="1" dirty="0"/>
              <a:t> </a:t>
            </a:r>
            <a:r>
              <a:rPr lang="en-US" sz="3600" b="1" dirty="0" err="1"/>
              <a:t>té</a:t>
            </a:r>
            <a:r>
              <a:rPr lang="en-US" sz="3600" b="1" dirty="0"/>
              <a:t> </a:t>
            </a:r>
            <a:r>
              <a:rPr lang="en-US" sz="3600" b="1" dirty="0" err="1"/>
              <a:t>ngã</a:t>
            </a:r>
            <a:r>
              <a:rPr lang="en-US" sz="3600" b="1" dirty="0"/>
              <a:t> ở NCT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>
            <a:normAutofit/>
          </a:bodyPr>
          <a:lstStyle/>
          <a:p>
            <a:r>
              <a:rPr lang="vi-VN" dirty="0"/>
              <a:t>&gt;= 65 tuổi: 35% - 40%/năm (khoảng 50% bị</a:t>
            </a:r>
            <a:r>
              <a:rPr lang="en-US" dirty="0"/>
              <a:t> </a:t>
            </a:r>
            <a:r>
              <a:rPr lang="en-US" dirty="0" err="1"/>
              <a:t>ngã</a:t>
            </a:r>
            <a:r>
              <a:rPr lang="vi-VN" dirty="0"/>
              <a:t> nhiều lần)</a:t>
            </a:r>
            <a:endParaRPr lang="en-US" dirty="0"/>
          </a:p>
          <a:p>
            <a:r>
              <a:rPr lang="vi-VN" dirty="0"/>
              <a:t>&gt;= 80 tuổi: khoảng 50%</a:t>
            </a:r>
            <a:r>
              <a:rPr lang="en-US" dirty="0"/>
              <a:t>/ </a:t>
            </a:r>
            <a:r>
              <a:rPr lang="en-US" dirty="0" err="1"/>
              <a:t>năm</a:t>
            </a:r>
            <a:endParaRPr lang="en-US" dirty="0"/>
          </a:p>
          <a:p>
            <a:r>
              <a:rPr lang="vi-VN" dirty="0"/>
              <a:t>Hơn </a:t>
            </a:r>
            <a:r>
              <a:rPr lang="en-US" dirty="0"/>
              <a:t>50%</a:t>
            </a:r>
            <a:r>
              <a:rPr lang="vi-VN" dirty="0"/>
              <a:t> trường hợp bị té ngã ở </a:t>
            </a:r>
            <a:r>
              <a:rPr lang="vi-VN" dirty="0" smtClean="0"/>
              <a:t>nhà</a:t>
            </a:r>
          </a:p>
          <a:p>
            <a:r>
              <a:rPr lang="en-US" dirty="0" err="1" smtClean="0"/>
              <a:t>Té</a:t>
            </a:r>
            <a:r>
              <a:rPr lang="en-US" dirty="0" smtClean="0"/>
              <a:t> </a:t>
            </a:r>
            <a:r>
              <a:rPr lang="en-US" dirty="0" err="1"/>
              <a:t>ngã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chấn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(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ko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r>
              <a:rPr lang="en-US" dirty="0"/>
              <a:t>)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&gt;= 65t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C51E51-5810-4A08-97EE-C2727C17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49362C-1F38-4F06-8D10-DAF1B240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4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673376"/>
              </p:ext>
            </p:extLst>
          </p:nvPr>
        </p:nvGraphicFramePr>
        <p:xfrm>
          <a:off x="228600" y="609600"/>
          <a:ext cx="8686800" cy="5791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956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12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999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44110">
                <a:tc rowSpan="4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600" dirty="0">
                          <a:solidFill>
                            <a:srgbClr val="0070C0"/>
                          </a:solidFill>
                          <a:effectLst/>
                        </a:rPr>
                        <a:t>Hậu quả</a:t>
                      </a:r>
                      <a:endParaRPr lang="en-US" sz="3600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dirty="0">
                          <a:solidFill>
                            <a:schemeClr val="tx1"/>
                          </a:solidFill>
                          <a:effectLst/>
                        </a:rPr>
                        <a:t>Chấn thương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3660" algn="l"/>
                          <a:tab pos="187960" algn="l"/>
                        </a:tabLst>
                      </a:pPr>
                      <a:r>
                        <a:rPr lang="vi-VN" sz="1800" dirty="0">
                          <a:solidFill>
                            <a:schemeClr val="tx1"/>
                          </a:solidFill>
                          <a:effectLst/>
                        </a:rPr>
                        <a:t>Tỷ lệ chấn thương: 10% - 25%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3660" algn="l"/>
                          <a:tab pos="187960" algn="l"/>
                        </a:tabLst>
                      </a:pPr>
                      <a:r>
                        <a:rPr lang="vi-VN" sz="1800" dirty="0">
                          <a:solidFill>
                            <a:schemeClr val="tx1"/>
                          </a:solidFill>
                          <a:effectLst/>
                        </a:rPr>
                        <a:t>Thương tích nghiêm trọng 5% -15%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3660" algn="l"/>
                          <a:tab pos="187960" algn="l"/>
                        </a:tabLs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Nguyên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</a:rPr>
                        <a:t>nhân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</a:rPr>
                        <a:t>thứ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 2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</a:rPr>
                        <a:t>gây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</a:rPr>
                        <a:t>chấn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</a:rPr>
                        <a:t>thương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</a:rPr>
                        <a:t>não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</a:rPr>
                        <a:t>và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</a:rPr>
                        <a:t>tủy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</a:rPr>
                        <a:t>sống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 ở NCT</a:t>
                      </a:r>
                      <a:r>
                        <a:rPr lang="vi-VN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dirty="0">
                          <a:solidFill>
                            <a:schemeClr val="tx1"/>
                          </a:solidFill>
                          <a:effectLst/>
                        </a:rPr>
                        <a:t>Gãy xương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7960" algn="l"/>
                        </a:tabLs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Chiếm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 87%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</a:rPr>
                        <a:t>các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</a:rPr>
                        <a:t>trường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</a:rPr>
                        <a:t>hợp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</a:rPr>
                        <a:t>gãy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</a:rPr>
                        <a:t>xương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(&gt; 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95%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</a:rPr>
                        <a:t>gãy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cổ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xương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đùi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74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dirty="0">
                          <a:solidFill>
                            <a:schemeClr val="tx1"/>
                          </a:solidFill>
                          <a:effectLst/>
                        </a:rPr>
                        <a:t>Tử vong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7960" algn="l"/>
                        </a:tabLst>
                      </a:pPr>
                      <a:r>
                        <a:rPr lang="vi-VN" sz="1800" dirty="0">
                          <a:solidFill>
                            <a:schemeClr val="tx1"/>
                          </a:solidFill>
                          <a:effectLst/>
                        </a:rPr>
                        <a:t>Chấn thương không chủ ý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</a:rPr>
                        <a:t>là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vi-VN" sz="1800" dirty="0">
                          <a:solidFill>
                            <a:schemeClr val="tx1"/>
                          </a:solidFill>
                          <a:effectLst/>
                        </a:rPr>
                        <a:t>nguyên nhân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</a:rPr>
                        <a:t>đứng</a:t>
                      </a:r>
                      <a:r>
                        <a:rPr lang="vi-VN" sz="1800" dirty="0">
                          <a:solidFill>
                            <a:schemeClr val="tx1"/>
                          </a:solidFill>
                          <a:effectLst/>
                        </a:rPr>
                        <a:t> thứ 5 gây tử vong ở người từ 65 tuổi trở lên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  (2/3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</a:rPr>
                        <a:t>trường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</a:rPr>
                        <a:t>hợp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</a:rPr>
                        <a:t>là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 do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</a:rPr>
                        <a:t>té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</a:rPr>
                        <a:t>ngã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vi-VN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7960" algn="l"/>
                        </a:tabLst>
                      </a:pPr>
                      <a:r>
                        <a:rPr lang="vi-VN" sz="1800" dirty="0">
                          <a:solidFill>
                            <a:schemeClr val="tx1"/>
                          </a:solidFill>
                          <a:effectLst/>
                        </a:rPr>
                        <a:t>Tỷ lệ tử vong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tăng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</a:rPr>
                        <a:t>theo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</a:rPr>
                        <a:t>tuổi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58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dirty="0">
                          <a:solidFill>
                            <a:schemeClr val="tx1"/>
                          </a:solidFill>
                          <a:effectLst/>
                        </a:rPr>
                        <a:t>Ảnh hưởng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3660" algn="l"/>
                        </a:tabLst>
                      </a:pPr>
                      <a:r>
                        <a:rPr lang="vi-VN" sz="1800" dirty="0">
                          <a:solidFill>
                            <a:schemeClr val="tx1"/>
                          </a:solidFill>
                          <a:effectLst/>
                        </a:rPr>
                        <a:t>Gây tốn kém về tiền bạc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và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vi-VN" sz="1800" dirty="0">
                          <a:solidFill>
                            <a:schemeClr val="tx1"/>
                          </a:solidFill>
                          <a:effectLst/>
                        </a:rPr>
                        <a:t>sức khỏe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3660" algn="l"/>
                        </a:tabLs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vi-VN" sz="1800" dirty="0">
                          <a:solidFill>
                            <a:schemeClr val="tx1"/>
                          </a:solidFill>
                          <a:effectLst/>
                        </a:rPr>
                        <a:t>ất chức năng </a:t>
                      </a:r>
                      <a:r>
                        <a:rPr lang="en-GB" sz="1800" dirty="0" err="1">
                          <a:solidFill>
                            <a:schemeClr val="tx1"/>
                          </a:solidFill>
                          <a:effectLst/>
                        </a:rPr>
                        <a:t>vận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sz="1800" dirty="0" err="1">
                          <a:solidFill>
                            <a:schemeClr val="tx1"/>
                          </a:solidFill>
                          <a:effectLst/>
                        </a:rPr>
                        <a:t>động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vi-VN" sz="1800" dirty="0">
                          <a:solidFill>
                            <a:schemeClr val="tx1"/>
                          </a:solidFill>
                          <a:effectLst/>
                        </a:rPr>
                        <a:t>và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phụ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</a:rPr>
                        <a:t>thuộc</a:t>
                      </a:r>
                      <a:r>
                        <a:rPr lang="vi-VN" sz="18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3660" algn="l"/>
                        </a:tabLs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r>
                        <a:rPr lang="vi-VN" sz="1800" dirty="0">
                          <a:solidFill>
                            <a:schemeClr val="tx1"/>
                          </a:solidFill>
                          <a:effectLst/>
                        </a:rPr>
                        <a:t>àm giảm chất lượng cuộc sống.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3660" algn="l"/>
                        </a:tabLst>
                      </a:pPr>
                      <a:r>
                        <a:rPr lang="vi-VN" sz="1800" dirty="0">
                          <a:solidFill>
                            <a:schemeClr val="tx1"/>
                          </a:solidFill>
                          <a:effectLst/>
                        </a:rPr>
                        <a:t>Hạn chế hoạt động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24B6C5A-6375-4AED-A6C9-29BA8FC8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28CBA8-BAE1-459B-8996-B281012E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1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2. </a:t>
            </a: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sao</a:t>
            </a:r>
            <a:r>
              <a:rPr lang="en-US" b="1" dirty="0"/>
              <a:t> </a:t>
            </a:r>
            <a:r>
              <a:rPr lang="en-US" b="1" dirty="0" err="1"/>
              <a:t>nhận</a:t>
            </a:r>
            <a:r>
              <a:rPr lang="en-US" b="1" dirty="0"/>
              <a:t> </a:t>
            </a:r>
            <a:r>
              <a:rPr lang="en-US" b="1" dirty="0" err="1"/>
              <a:t>biết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NCT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cộng</a:t>
            </a:r>
            <a:r>
              <a:rPr lang="en-US" b="1" dirty="0"/>
              <a:t> </a:t>
            </a:r>
            <a:r>
              <a:rPr lang="en-US" b="1" dirty="0" err="1"/>
              <a:t>đồng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nguy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cao</a:t>
            </a:r>
            <a:r>
              <a:rPr lang="en-US" b="1" dirty="0"/>
              <a:t> </a:t>
            </a:r>
            <a:r>
              <a:rPr lang="en-US" b="1" dirty="0" err="1"/>
              <a:t>bị</a:t>
            </a:r>
            <a:r>
              <a:rPr lang="en-US" b="1" dirty="0"/>
              <a:t> </a:t>
            </a:r>
            <a:r>
              <a:rPr lang="en-US" b="1" dirty="0" err="1"/>
              <a:t>té</a:t>
            </a:r>
            <a:r>
              <a:rPr lang="en-US" b="1" dirty="0"/>
              <a:t> </a:t>
            </a:r>
            <a:r>
              <a:rPr lang="en-US" b="1" dirty="0" err="1"/>
              <a:t>ngã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2743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3200" b="1" dirty="0" err="1">
                <a:solidFill>
                  <a:srgbClr val="0070C0"/>
                </a:solidFill>
              </a:rPr>
              <a:t>Yếu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tố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nguy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cơ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gây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té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ngã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ở</a:t>
            </a:r>
            <a:r>
              <a:rPr lang="en-US" sz="3200" b="1" dirty="0">
                <a:solidFill>
                  <a:srgbClr val="0070C0"/>
                </a:solidFill>
              </a:rPr>
              <a:t> NCT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b="1" dirty="0" err="1">
                <a:solidFill>
                  <a:srgbClr val="0070C0"/>
                </a:solidFill>
              </a:rPr>
              <a:t>Khi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nào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cần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tầm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soát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và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đánh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giá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nguy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cơ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té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ngã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ở</a:t>
            </a:r>
            <a:r>
              <a:rPr lang="en-US" sz="3200" b="1" dirty="0">
                <a:solidFill>
                  <a:srgbClr val="0070C0"/>
                </a:solidFill>
              </a:rPr>
              <a:t> NCT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47A9AAB-99C5-4BC3-9B12-3483F1C2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9EA77D-935F-4FCD-AC9E-BFF373E2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8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534400" cy="28956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a. </a:t>
            </a:r>
            <a:r>
              <a:rPr lang="en-US" b="1" dirty="0" err="1">
                <a:solidFill>
                  <a:srgbClr val="0070C0"/>
                </a:solidFill>
              </a:rPr>
              <a:t>Yếu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tố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nguy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cơ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gây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té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ngã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ở</a:t>
            </a:r>
            <a:r>
              <a:rPr lang="en-US" b="1" dirty="0">
                <a:solidFill>
                  <a:srgbClr val="0070C0"/>
                </a:solidFill>
              </a:rPr>
              <a:t> NCT</a:t>
            </a:r>
            <a:br>
              <a:rPr lang="en-US" b="1" dirty="0">
                <a:solidFill>
                  <a:srgbClr val="0070C0"/>
                </a:solidFill>
              </a:rPr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D058AF7-6579-40EC-A71F-D5BC0B5E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CCD7839-D37E-4488-8B2C-6B37A206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4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="" xmlns:a16="http://schemas.microsoft.com/office/drawing/2014/main" id="{FD9FE7A5-FF8A-468C-A40C-0D065E98D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65878"/>
              </p:ext>
            </p:extLst>
          </p:nvPr>
        </p:nvGraphicFramePr>
        <p:xfrm>
          <a:off x="381000" y="533400"/>
          <a:ext cx="87630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A3CB358-D877-48ED-B017-D2BF6E9A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5E8-AF09-4931-A7DF-20C5C28043D4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3AE9BDA-4D8A-4DC3-9882-F800767C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59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</TotalTime>
  <Words>1439</Words>
  <Application>Microsoft Macintosh PowerPoint</Application>
  <PresentationFormat>On-screen Show (4:3)</PresentationFormat>
  <Paragraphs>220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Times New Roman</vt:lpstr>
      <vt:lpstr>Wingdings</vt:lpstr>
      <vt:lpstr>Arial</vt:lpstr>
      <vt:lpstr>Clarity</vt:lpstr>
      <vt:lpstr>TÉ NGÃ ở người cao tuổi</vt:lpstr>
      <vt:lpstr>MỤC TIÊU HỌC TẬP</vt:lpstr>
      <vt:lpstr>Nội dung: </vt:lpstr>
      <vt:lpstr>1. Vì sao chúng ta phải quan tâm đến vấn đề té ngã ở NCT? </vt:lpstr>
      <vt:lpstr>Tần suất té ngã ở NCT</vt:lpstr>
      <vt:lpstr>PowerPoint Presentation</vt:lpstr>
      <vt:lpstr>2. Làm sao nhận biết được NCT trong cộng đồng có nguy cơ cao bị té ngã </vt:lpstr>
      <vt:lpstr>a. Yếu tố nguy cơ gây té ngã ở NCT </vt:lpstr>
      <vt:lpstr>PowerPoint Presentation</vt:lpstr>
      <vt:lpstr>Thay đổi theo tuổi</vt:lpstr>
      <vt:lpstr>Bệnh mạn tính</vt:lpstr>
      <vt:lpstr>Thuốc</vt:lpstr>
      <vt:lpstr>Các thuốc tăng nguy cơ té ngã </vt:lpstr>
      <vt:lpstr>Yếu tố tâm lý</vt:lpstr>
      <vt:lpstr>Yếu tố môi trường</vt:lpstr>
      <vt:lpstr>b. Khi nào cần tầm soát và đánh giá nguy cơ té ngã ở NCT trong cộng đồng</vt:lpstr>
      <vt:lpstr>PowerPoint Presentation</vt:lpstr>
      <vt:lpstr>Chiến lược ngăn ngừa té ngã STEADI</vt:lpstr>
      <vt:lpstr>Sàng lọc</vt:lpstr>
      <vt:lpstr> KHÔNG có nguy cơ </vt:lpstr>
      <vt:lpstr> CÓ nguy cơ </vt:lpstr>
      <vt:lpstr> CÓ nguy cơ  </vt:lpstr>
      <vt:lpstr>Can thiệp</vt:lpstr>
      <vt:lpstr>Can thiệp</vt:lpstr>
      <vt:lpstr>4. Tiếp cận một bệnh nhân cao tuổi bị té ngã</vt:lpstr>
      <vt:lpstr>Có dấu hiệu  cần nhập cấp cứu?</vt:lpstr>
      <vt:lpstr>Có dấu hiệu cần nhập viện?</vt:lpstr>
      <vt:lpstr>Xác định hậu quả của té ngã</vt:lpstr>
      <vt:lpstr>Xác định nguyên nhân gây té ngã</vt:lpstr>
      <vt:lpstr>PowerPoint Presentation</vt:lpstr>
      <vt:lpstr>PowerPoint Presentation</vt:lpstr>
      <vt:lpstr>KẾT LUẬN</vt:lpstr>
      <vt:lpstr>Tài liệu tham khảo </vt:lpstr>
    </vt:vector>
  </TitlesOfParts>
  <Company>Phan Danh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 NGÃ</dc:title>
  <dc:creator>Dang Le Phan Danh</dc:creator>
  <cp:lastModifiedBy>Microsoft Office User</cp:lastModifiedBy>
  <cp:revision>154</cp:revision>
  <dcterms:created xsi:type="dcterms:W3CDTF">2019-11-15T06:17:16Z</dcterms:created>
  <dcterms:modified xsi:type="dcterms:W3CDTF">2021-10-12T01:52:33Z</dcterms:modified>
</cp:coreProperties>
</file>