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4_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D_9028267.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1_0.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85" r:id="rId9"/>
    <p:sldId id="263" r:id="rId10"/>
    <p:sldId id="264" r:id="rId11"/>
    <p:sldId id="265" r:id="rId12"/>
    <p:sldId id="266" r:id="rId13"/>
    <p:sldId id="267" r:id="rId14"/>
    <p:sldId id="286" r:id="rId15"/>
    <p:sldId id="268" r:id="rId16"/>
    <p:sldId id="269" r:id="rId17"/>
    <p:sldId id="298" r:id="rId18"/>
    <p:sldId id="270" r:id="rId19"/>
    <p:sldId id="296" r:id="rId20"/>
    <p:sldId id="301" r:id="rId21"/>
    <p:sldId id="271" r:id="rId22"/>
    <p:sldId id="290" r:id="rId23"/>
    <p:sldId id="299" r:id="rId24"/>
    <p:sldId id="300" r:id="rId25"/>
    <p:sldId id="273" r:id="rId26"/>
    <p:sldId id="280" r:id="rId27"/>
    <p:sldId id="274" r:id="rId28"/>
    <p:sldId id="287" r:id="rId29"/>
    <p:sldId id="293" r:id="rId30"/>
    <p:sldId id="294" r:id="rId31"/>
    <p:sldId id="295" r:id="rId32"/>
    <p:sldId id="278" r:id="rId33"/>
    <p:sldId id="288" r:id="rId34"/>
    <p:sldId id="281" r:id="rId35"/>
    <p:sldId id="282" r:id="rId36"/>
    <p:sldId id="283"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7D15E0-657E-548B-F99A-92A1468A553C}" name="Người dùng Khách" initials="NK" userId="S::urn:spo:anon#0743903851246ebd5c092b427e0630252441fa9ab6dfb4bfd34a8d79d544d238::" providerId="AD"/>
  <p188:author id="{4B8C93E2-DD9C-F587-E263-900ED16A1863}" name="Nguyễn Đức Duy" initials="ND" userId="S::ndduy160061@ump.edu.vn::26061c06-c2f5-4510-b389-bfe4cafa5db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B36EF-1C12-6242-AA46-E618A1454DB0}" v="1771" dt="2022-07-14T03:51:25.424"/>
  </p1510:revLst>
</p1510:revInfo>
</file>

<file path=ppt/tableStyles.xml><?xml version="1.0" encoding="utf-8"?>
<a:tblStyleLst xmlns:a="http://schemas.openxmlformats.org/drawingml/2006/main" def="{3E37D8B3-D27E-47C1-8D04-932E17DB766A}">
  <a:tblStyle styleId="{3E37D8B3-D27E-47C1-8D04-932E17DB76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F473A0AE-F2AB-4622-AC1F-B7476FC0C121}" authorId="{D97D15E0-657E-548B-F99A-92A1468A553C}" created="2022-07-12T11:03:37.737">
    <ac:txMkLst xmlns:ac="http://schemas.microsoft.com/office/drawing/2013/main/command">
      <pc:docMk xmlns:pc="http://schemas.microsoft.com/office/powerpoint/2013/main/command"/>
      <pc:sldMk xmlns:pc="http://schemas.microsoft.com/office/powerpoint/2013/main/command" cId="0" sldId="258"/>
      <ac:spMk id="69" creationId="{00000000-0000-0000-0000-000000000000}"/>
      <ac:txMk cp="188" len="6">
        <ac:context len="1129" hash="3390363298"/>
      </ac:txMk>
    </ac:txMkLst>
    <p188:pos x="5143500" y="970471"/>
    <p188:replyLst>
      <p188:reply id="{FB8D3FD1-6D65-4628-8A09-7B249B7D5A0C}" authorId="{D97D15E0-657E-548B-F99A-92A1468A553C}" created="2022-07-12T11:04:15.988">
        <p188:txBody>
          <a:bodyPr/>
          <a:lstStyle/>
          <a:p>
            <a:r>
              <a:rPr lang="en-US"/>
              <a:t>giảm còn bao nhiêu độ, có hết sốt hoàn toàn không</a:t>
            </a:r>
          </a:p>
        </p188:txBody>
      </p188:reply>
    </p188:replyLst>
    <p188:txBody>
      <a:bodyPr/>
      <a:lstStyle/>
      <a:p>
        <a:r>
          <a:rPr lang="en-US"/>
          <a:t>(thuốc gì, dùng như thế nào?)</a:t>
        </a:r>
      </a:p>
    </p188:txBody>
  </p188:cm>
  <p188:cm id="{129C067C-B074-46D4-B522-F4C1A6A9B466}" authorId="{D97D15E0-657E-548B-F99A-92A1468A553C}" created="2022-07-12T11:05:20.646">
    <ac:txMkLst xmlns:ac="http://schemas.microsoft.com/office/drawing/2013/main/command">
      <pc:docMk xmlns:pc="http://schemas.microsoft.com/office/powerpoint/2013/main/command"/>
      <pc:sldMk xmlns:pc="http://schemas.microsoft.com/office/powerpoint/2013/main/command" cId="0" sldId="258"/>
      <ac:spMk id="69" creationId="{00000000-0000-0000-0000-000000000000}"/>
      <ac:txMk cp="626" len="8">
        <ac:context len="1129" hash="3390363298"/>
      </ac:txMk>
    </ac:txMkLst>
    <p188:pos x="5316028" y="2738886"/>
    <p188:txBody>
      <a:bodyPr/>
      <a:lstStyle/>
      <a:p>
        <a:r>
          <a:rPr lang="en-US"/>
          <a:t>giảm 50% không</a:t>
        </a:r>
      </a:p>
    </p188:txBody>
  </p188:cm>
  <p188:cm id="{C3F17E7E-B6EA-4D51-BB26-1339BFC5EF8A}" authorId="{D97D15E0-657E-548B-F99A-92A1468A553C}" created="2022-07-12T11:07:05.416">
    <ac:txMkLst xmlns:ac="http://schemas.microsoft.com/office/drawing/2013/main/command">
      <pc:docMk xmlns:pc="http://schemas.microsoft.com/office/powerpoint/2013/main/command"/>
      <pc:sldMk xmlns:pc="http://schemas.microsoft.com/office/powerpoint/2013/main/command" cId="0" sldId="258"/>
      <ac:spMk id="69" creationId="{00000000-0000-0000-0000-000000000000}"/>
      <ac:txMk cp="103" len="3">
        <ac:context len="1129" hash="3390363298"/>
      </ac:txMk>
    </ac:txMkLst>
    <p188:pos x="5682650" y="733245"/>
    <p188:txBody>
      <a:bodyPr/>
      <a:lstStyle/>
      <a:p>
        <a:r>
          <a:rPr lang="en-US"/>
          <a:t>Đau về sáng chiều? dữ dội? nôn xong giảm đau? Uống thuốc giảm bao nhiêu %?</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488CFF4E-D744-419E-A8B8-04BBABAEBFFA}" authorId="{D97D15E0-657E-548B-F99A-92A1468A553C}" created="2022-07-12T11:20:24.646">
    <ac:txMkLst xmlns:ac="http://schemas.microsoft.com/office/drawing/2013/main/command">
      <pc:docMk xmlns:pc="http://schemas.microsoft.com/office/powerpoint/2013/main/command"/>
      <pc:sldMk xmlns:pc="http://schemas.microsoft.com/office/powerpoint/2013/main/command" cId="0" sldId="260"/>
      <ac:spMk id="81" creationId="{00000000-0000-0000-0000-000000000000}"/>
      <ac:txMk cp="3">
        <ac:context len="445" hash="1223311797"/>
      </ac:txMk>
    </ac:txMkLst>
    <p188:pos x="1509622" y="323490"/>
    <p188:txBody>
      <a:bodyPr/>
      <a:lstStyle/>
      <a:p>
        <a:r>
          <a:rPr lang="en-US"/>
          <a:t>Bị lần thứ mấy?</a:t>
        </a:r>
      </a:p>
    </p188:txBody>
  </p188:cm>
  <p188:cm id="{F1FEC923-F105-425A-B439-C508EE74AD78}" authorId="{D97D15E0-657E-548B-F99A-92A1468A553C}" created="2022-07-12T11:20:39.397">
    <ac:txMkLst xmlns:ac="http://schemas.microsoft.com/office/drawing/2013/main/command">
      <pc:docMk xmlns:pc="http://schemas.microsoft.com/office/powerpoint/2013/main/command"/>
      <pc:sldMk xmlns:pc="http://schemas.microsoft.com/office/powerpoint/2013/main/command" cId="0" sldId="260"/>
      <ac:spMk id="81" creationId="{00000000-0000-0000-0000-000000000000}"/>
      <ac:txMk cp="12">
        <ac:context len="445" hash="1223311797"/>
      </ac:txMk>
    </ac:txMkLst>
    <p188:pos x="2620273" y="1574320"/>
    <p188:txBody>
      <a:bodyPr/>
      <a:lstStyle/>
      <a:p>
        <a:r>
          <a:rPr lang="en-US"/>
          <a:t>Lần này có đau đầu giống lần biết u không?</a:t>
        </a:r>
      </a:p>
    </p188:txBody>
  </p188:cm>
</p188:cmLst>
</file>

<file path=ppt/comments/modernComment_111_0.xml><?xml version="1.0" encoding="utf-8"?>
<p188:cmLst xmlns:a="http://schemas.openxmlformats.org/drawingml/2006/main" xmlns:r="http://schemas.openxmlformats.org/officeDocument/2006/relationships" xmlns:p188="http://schemas.microsoft.com/office/powerpoint/2018/8/main">
  <p188:cm id="{FD8B802A-6F16-4E62-AFCB-2264C6B8A94D}" authorId="{D97D15E0-657E-548B-F99A-92A1468A553C}" created="2022-07-12T12:17:15.571">
    <ac:txMkLst xmlns:ac="http://schemas.microsoft.com/office/drawing/2013/main/command">
      <pc:docMk xmlns:pc="http://schemas.microsoft.com/office/powerpoint/2013/main/command"/>
      <pc:sldMk xmlns:pc="http://schemas.microsoft.com/office/powerpoint/2013/main/command" cId="0" sldId="273"/>
      <ac:spMk id="163" creationId="{00000000-0000-0000-0000-000000000000}"/>
      <ac:txMk cp="181">
        <ac:context len="317" hash="4264829304"/>
      </ac:txMk>
    </ac:txMkLst>
    <p188:pos x="2286000" y="2232084"/>
    <p188:txBody>
      <a:bodyPr/>
      <a:lstStyle/>
      <a:p>
        <a:r>
          <a:rPr lang="en-US"/>
          <a:t>&gt;1g/L đặc hiệu cho VK?</a:t>
        </a:r>
      </a:p>
    </p188:txBody>
  </p188:cm>
</p188:cmLst>
</file>

<file path=ppt/comments/modernComment_11D_9028267.xml><?xml version="1.0" encoding="utf-8"?>
<p188:cmLst xmlns:a="http://schemas.openxmlformats.org/drawingml/2006/main" xmlns:r="http://schemas.openxmlformats.org/officeDocument/2006/relationships" xmlns:p188="http://schemas.microsoft.com/office/powerpoint/2018/8/main">
  <p188:cm id="{6E82EB74-FE61-4039-883B-359564F7851F}" authorId="{4B8C93E2-DD9C-F587-E263-900ED16A1863}" created="2022-07-12T14:22:50.498">
    <ac:deMkLst xmlns:ac="http://schemas.microsoft.com/office/drawing/2013/main/command">
      <pc:docMk xmlns:pc="http://schemas.microsoft.com/office/powerpoint/2013/main/command"/>
      <pc:sldMk xmlns:pc="http://schemas.microsoft.com/office/powerpoint/2013/main/command" cId="151159399" sldId="285"/>
      <ac:spMk id="74" creationId="{00000000-0000-0000-0000-000000000000}"/>
    </ac:deMkLst>
    <p188:txBody>
      <a:bodyPr/>
      <a:lstStyle/>
      <a:p>
        <a:r>
          <a:rPr lang="en-GB"/>
          <a:t>nôn ói 1 lần điều trị với cef, van là sao?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68553da4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68553da4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68553da4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68553da4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68553da4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68553da4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68553da4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68553da4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68553da4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68553da4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68553da4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68553da4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68553da4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68553da4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3a3557177b_7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3a3557177b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c0f255a67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c0f255a67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Đường &lt;</a:t>
            </a:r>
            <a:r>
              <a:rPr lang="vi-VN" dirty="0" err="1"/>
              <a:t>2.2mmol</a:t>
            </a:r>
            <a:r>
              <a:rPr lang="vi-VN" dirty="0"/>
              <a:t>/L là giảm</a:t>
            </a:r>
          </a:p>
          <a:p>
            <a:pPr marL="0" lvl="0" indent="0" algn="l" rtl="0">
              <a:spcBef>
                <a:spcPts val="0"/>
              </a:spcBef>
              <a:spcAft>
                <a:spcPts val="0"/>
              </a:spcAft>
              <a:buNone/>
            </a:pPr>
            <a:r>
              <a:rPr lang="vi-VN" dirty="0" err="1"/>
              <a:t>Lactate</a:t>
            </a:r>
            <a:r>
              <a:rPr lang="vi-VN" dirty="0"/>
              <a:t> &gt;3.5 </a:t>
            </a:r>
            <a:r>
              <a:rPr lang="vi-VN" dirty="0" err="1"/>
              <a:t>mmol</a:t>
            </a:r>
            <a:r>
              <a:rPr lang="vi-VN" dirty="0"/>
              <a:t>/L thì 80% là vi khuẩn.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7ec3f32c7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7ec3f32c7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dirty="0"/>
              <a:t>Đạm vẫn vậy: không thấy tình trạng viêm nặng lên, không thấy tình trạng tắc nghẽn</a:t>
            </a:r>
          </a:p>
          <a:p>
            <a:pPr marL="171450" lvl="0" indent="-171450" algn="l" rtl="0">
              <a:spcBef>
                <a:spcPts val="0"/>
              </a:spcBef>
              <a:spcAft>
                <a:spcPts val="0"/>
              </a:spcAft>
              <a:buFontTx/>
              <a:buChar char="-"/>
            </a:pPr>
            <a:r>
              <a:rPr lang="vi-VN" dirty="0" err="1"/>
              <a:t>Lactate</a:t>
            </a:r>
            <a:r>
              <a:rPr lang="vi-VN" dirty="0"/>
              <a:t> không giảm 50% sau </a:t>
            </a:r>
            <a:r>
              <a:rPr lang="vi-VN" dirty="0" err="1"/>
              <a:t>48h</a:t>
            </a:r>
            <a:r>
              <a:rPr lang="vi-VN" dirty="0"/>
              <a:t> thì tiên lượng xấu hơn</a:t>
            </a:r>
          </a:p>
          <a:p>
            <a:pPr marL="171450" lvl="0" indent="-171450" algn="l" rtl="0">
              <a:spcBef>
                <a:spcPts val="0"/>
              </a:spcBef>
              <a:spcAft>
                <a:spcPts val="0"/>
              </a:spcAft>
              <a:buFontTx/>
              <a:buChar char="-"/>
            </a:pPr>
            <a:r>
              <a:rPr lang="vi-VN" dirty="0"/>
              <a:t>Đường: giảm thật vì trị số tuyệt đối giảm &lt;2.2</a:t>
            </a:r>
          </a:p>
          <a:p>
            <a:pPr marL="171450" lvl="0" indent="-171450" algn="l" rtl="0">
              <a:spcBef>
                <a:spcPts val="0"/>
              </a:spcBef>
              <a:spcAft>
                <a:spcPts val="0"/>
              </a:spcAft>
              <a:buFontTx/>
              <a:buChar char="-"/>
            </a:pPr>
            <a:endParaRPr lang="vi-VN" dirty="0"/>
          </a:p>
          <a:p>
            <a:pPr marL="171450" lvl="0" indent="-171450" algn="l" rtl="0">
              <a:spcBef>
                <a:spcPts val="0"/>
              </a:spcBef>
              <a:spcAft>
                <a:spcPts val="0"/>
              </a:spcAft>
              <a:buFontTx/>
              <a:buChar char="-"/>
            </a:pPr>
            <a:r>
              <a:rPr lang="vi-VN" dirty="0"/>
              <a:t>Ca này </a:t>
            </a:r>
            <a:r>
              <a:rPr lang="vi-VN" dirty="0" err="1"/>
              <a:t>dnt</a:t>
            </a:r>
            <a:r>
              <a:rPr lang="vi-VN" dirty="0"/>
              <a:t> đáp ứng k rõ, kiểu vùng xám do đường đáp ứng k rõ. Nếu đường mà giảm nhiều nữa thì coi chừng phải đổi kháng sinh.</a:t>
            </a:r>
          </a:p>
          <a:p>
            <a:pPr marL="171450" lvl="0" indent="-171450" algn="l" rtl="0">
              <a:spcBef>
                <a:spcPts val="0"/>
              </a:spcBef>
              <a:spcAft>
                <a:spcPts val="0"/>
              </a:spcAft>
              <a:buFontTx/>
              <a:buChar char="-"/>
            </a:pPr>
            <a:endParaRPr lang="vi-VN" dirty="0"/>
          </a:p>
          <a:p>
            <a:pPr marL="171450" lvl="0" indent="-171450" algn="l" rtl="0">
              <a:spcBef>
                <a:spcPts val="0"/>
              </a:spcBef>
              <a:spcAft>
                <a:spcPts val="0"/>
              </a:spcAft>
              <a:buFontTx/>
              <a:buChar char="-"/>
            </a:pPr>
            <a:endParaRPr lang="vi-VN" dirty="0"/>
          </a:p>
          <a:p>
            <a:pPr marL="171450" lvl="0" indent="-171450" algn="l" rtl="0">
              <a:spcBef>
                <a:spcPts val="0"/>
              </a:spcBef>
              <a:spcAft>
                <a:spcPts val="0"/>
              </a:spcAft>
              <a:buFontTx/>
              <a:buChar char="-"/>
            </a:pPr>
            <a:r>
              <a:rPr lang="vi-VN" dirty="0"/>
              <a:t>Có chọc dò lại dịch não tuỷ không? Nelson thì nên chọc dò sau </a:t>
            </a:r>
            <a:r>
              <a:rPr lang="vi-VN" dirty="0" err="1"/>
              <a:t>48h</a:t>
            </a:r>
            <a:r>
              <a:rPr lang="vi-VN" dirty="0"/>
              <a:t>.</a:t>
            </a:r>
          </a:p>
          <a:p>
            <a:pPr marL="171450" lvl="0" indent="-171450" algn="l" rtl="0">
              <a:spcBef>
                <a:spcPts val="0"/>
              </a:spcBef>
              <a:spcAft>
                <a:spcPts val="0"/>
              </a:spcAft>
              <a:buFontTx/>
              <a:buChar char="-"/>
            </a:pPr>
            <a:endParaRPr lang="vi-VN" dirty="0"/>
          </a:p>
          <a:p>
            <a:pPr marL="171450" lvl="0" indent="-171450" algn="l" rtl="0">
              <a:spcBef>
                <a:spcPts val="0"/>
              </a:spcBef>
              <a:spcAft>
                <a:spcPts val="0"/>
              </a:spcAft>
              <a:buFontTx/>
              <a:buChar char="-"/>
            </a:pPr>
            <a:r>
              <a:rPr lang="vi-VN" dirty="0"/>
              <a:t>Lâm sàng nếu thấy diễn tiến tốt, </a:t>
            </a:r>
            <a:r>
              <a:rPr lang="vi-VN" dirty="0" err="1"/>
              <a:t>dnt</a:t>
            </a:r>
            <a:r>
              <a:rPr lang="vi-VN" dirty="0"/>
              <a:t> không tệ lắm: thì có thể chọc lúc sắp ngưng kháng sinh thay vì chọc  sau </a:t>
            </a:r>
            <a:r>
              <a:rPr lang="vi-VN" dirty="0" err="1"/>
              <a:t>48h</a:t>
            </a:r>
            <a:r>
              <a:rPr lang="vi-VN" dirty="0"/>
              <a:t>.</a:t>
            </a:r>
          </a:p>
          <a:p>
            <a:pPr marL="171450" lvl="0" indent="-171450" algn="l" rtl="0">
              <a:spcBef>
                <a:spcPts val="0"/>
              </a:spcBef>
              <a:spcAft>
                <a:spcPts val="0"/>
              </a:spcAft>
              <a:buFontTx/>
              <a:buChar char="-"/>
            </a:pPr>
            <a:endParaRPr lang="vi-VN" dirty="0"/>
          </a:p>
          <a:p>
            <a:pPr marL="171450" lvl="0" indent="-171450" algn="l" rtl="0">
              <a:spcBef>
                <a:spcPts val="0"/>
              </a:spcBef>
              <a:spcAft>
                <a:spcPts val="0"/>
              </a:spcAft>
              <a:buFontTx/>
              <a:buChar char="-"/>
            </a:pPr>
            <a:r>
              <a:rPr lang="vi-VN" dirty="0"/>
              <a:t>Cân chọc lại trước xuất viện do </a:t>
            </a:r>
            <a:r>
              <a:rPr lang="vi-VN" dirty="0" err="1"/>
              <a:t>VMn</a:t>
            </a:r>
            <a:r>
              <a:rPr lang="vi-VN" dirty="0"/>
              <a:t> do </a:t>
            </a:r>
            <a:r>
              <a:rPr lang="vi-VN" dirty="0" err="1"/>
              <a:t>vk</a:t>
            </a:r>
            <a:r>
              <a:rPr lang="vi-VN" dirty="0"/>
              <a:t>: trẻ nhũ nhi, hoặc phế cầu, </a:t>
            </a:r>
            <a:r>
              <a:rPr lang="vi-VN" dirty="0" err="1"/>
              <a:t>ecoli</a:t>
            </a:r>
            <a:r>
              <a:rPr lang="vi-VN" dirty="0"/>
              <a:t>, điều trị diễn tiến </a:t>
            </a:r>
            <a:r>
              <a:rPr lang="vi-VN"/>
              <a:t>phức tạp. </a:t>
            </a:r>
            <a:endParaRPr lang="vi-V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68553da4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68553da4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c0f255a67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c0f255a67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Ca này lí tưởng nhất là cần chụp CT trước khi chọc dò. Cho kháng sinh trước khi chụp luôn.</a:t>
            </a:r>
          </a:p>
          <a:p>
            <a:pPr marL="0" lvl="0" indent="0" algn="l" rtl="0">
              <a:spcBef>
                <a:spcPts val="0"/>
              </a:spcBef>
              <a:spcAft>
                <a:spcPts val="0"/>
              </a:spcAft>
              <a:buNone/>
            </a:pPr>
            <a:r>
              <a:rPr lang="vi-VN" dirty="0"/>
              <a:t> </a:t>
            </a:r>
            <a:r>
              <a:rPr lang="vi-VN" dirty="0" err="1"/>
              <a:t>Shunt</a:t>
            </a:r>
            <a:r>
              <a:rPr lang="vi-VN" dirty="0"/>
              <a:t> này không tắc, không nghĩ </a:t>
            </a:r>
            <a:r>
              <a:rPr lang="vi-VN" dirty="0" err="1"/>
              <a:t>EColi</a:t>
            </a:r>
            <a:r>
              <a:rPr lang="vi-VN" dirty="0"/>
              <a:t> =&gt; vậy kháng sinh chọn theo tuổi và dịch tễ thôi, không cần ảnh hưởng cơ địa. </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Bé này có dùng </a:t>
            </a:r>
            <a:r>
              <a:rPr lang="vi-VN" dirty="0" err="1"/>
              <a:t>cort</a:t>
            </a:r>
            <a:r>
              <a:rPr lang="vi-VN" dirty="0"/>
              <a:t> =&gt; suy giảm miễn dịch: phải nghĩ phế cầu, và nó sẽ nặng hơn, và phải điều trị kháng sinh bám theo lâm sàng và cận lâm sàng, nên trước khi BN ngưng KS phải chọc dò lại 1 lần nữa.</a:t>
            </a:r>
          </a:p>
          <a:p>
            <a:pPr marL="0" lvl="0" indent="0" algn="l" rtl="0">
              <a:spcBef>
                <a:spcPts val="0"/>
              </a:spcBef>
              <a:spcAft>
                <a:spcPts val="0"/>
              </a:spcAft>
              <a:buNone/>
            </a:pPr>
            <a:r>
              <a:rPr lang="vi-VN" dirty="0"/>
              <a:t>Cơ địa suy giảm miễn dịch thì lâm sàng thường không song hành với </a:t>
            </a:r>
            <a:r>
              <a:rPr lang="vi-VN" dirty="0" err="1"/>
              <a:t>cls</a:t>
            </a:r>
            <a:r>
              <a:rPr lang="vi-VN" dirty="0"/>
              <a:t>, ls giảm nhưng </a:t>
            </a:r>
            <a:r>
              <a:rPr lang="vi-VN" dirty="0" err="1"/>
              <a:t>cls</a:t>
            </a:r>
            <a:r>
              <a:rPr lang="vi-VN" dirty="0"/>
              <a:t> vẫn k đáp ứng, nên những ca này ngưng thuốc cần </a:t>
            </a:r>
            <a:r>
              <a:rPr lang="vi-VN" dirty="0" err="1"/>
              <a:t>cls</a:t>
            </a:r>
            <a:r>
              <a:rPr lang="vi-VN" dirty="0"/>
              <a:t>.</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c0f255a67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c0f255a67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165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Hạ </a:t>
            </a:r>
            <a:r>
              <a:rPr lang="vi-VN" dirty="0" err="1"/>
              <a:t>Natri</a:t>
            </a:r>
            <a:r>
              <a:rPr lang="vi-VN" dirty="0"/>
              <a:t> ở viêm não: SIADH hoặc mất muối do não. Càn tìm thêm </a:t>
            </a:r>
            <a:r>
              <a:rPr lang="vi-VN" dirty="0" err="1"/>
              <a:t>ngyên</a:t>
            </a:r>
            <a:r>
              <a:rPr lang="vi-VN" dirty="0"/>
              <a:t> nhân giảm nhập</a:t>
            </a:r>
          </a:p>
          <a:p>
            <a:r>
              <a:rPr lang="vi-VN" dirty="0"/>
              <a:t>Ở viêm màng não: chỉ có 15%SIADH thôi.</a:t>
            </a:r>
          </a:p>
          <a:p>
            <a:r>
              <a:rPr lang="vi-VN" dirty="0"/>
              <a:t>Làm: áp lực thẩm thấu máu, áp lực thẩm thấu niệu, ion đồ niệu. Lâm sàng xem mất nước (bệnh não mất muối). </a:t>
            </a:r>
          </a:p>
          <a:p>
            <a:r>
              <a:rPr lang="vi-VN" dirty="0"/>
              <a:t>Viêm não mà hạ </a:t>
            </a:r>
            <a:r>
              <a:rPr lang="vi-VN" dirty="0" err="1"/>
              <a:t>natri</a:t>
            </a:r>
            <a:r>
              <a:rPr lang="vi-VN" dirty="0"/>
              <a:t> do SIADH thì gặp 80%, mất muối do não chỉ gặp 15% thôi.</a:t>
            </a:r>
            <a:endParaRPr lang="en-VN" dirty="0"/>
          </a:p>
        </p:txBody>
      </p:sp>
    </p:spTree>
    <p:extLst>
      <p:ext uri="{BB962C8B-B14F-4D97-AF65-F5344CB8AC3E}">
        <p14:creationId xmlns:p14="http://schemas.microsoft.com/office/powerpoint/2010/main" val="1824494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7ec3f32c7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7ec3f32c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0f255a67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0f255a67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26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a3557177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a355717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7ec3f32c7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17ec3f32c7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68553da4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68553da4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68553da4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68553da4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Môi khô lưỡi dơ là khám</a:t>
            </a:r>
          </a:p>
          <a:p>
            <a:pPr marL="0" lvl="0" indent="0" algn="l" rtl="0">
              <a:spcBef>
                <a:spcPts val="0"/>
              </a:spcBef>
              <a:spcAft>
                <a:spcPts val="0"/>
              </a:spcAft>
              <a:buNone/>
            </a:pPr>
            <a:r>
              <a:rPr lang="vi-VN" dirty="0"/>
              <a:t>Nôn vọt: phải nôn mạnh, </a:t>
            </a:r>
            <a:r>
              <a:rPr lang="vi-VN" dirty="0" err="1"/>
              <a:t>bs</a:t>
            </a:r>
            <a:r>
              <a:rPr lang="vi-VN" dirty="0"/>
              <a:t> đứng 1.5 đến 2m cũng ướt hết mà bé k ướt gì.</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Cổ cứng: là do người nhà khai. Nếu bé có cổ gượng mà người nhà thấy bé đau không cúi cuống được, nằm trong bệnh sử luôn thì nó sẽ </a:t>
            </a:r>
          </a:p>
          <a:p>
            <a:pPr marL="0" lvl="0" indent="0" algn="l" rtl="0">
              <a:spcBef>
                <a:spcPts val="0"/>
              </a:spcBef>
              <a:spcAft>
                <a:spcPts val="0"/>
              </a:spcAft>
              <a:buNone/>
            </a:pPr>
            <a:r>
              <a:rPr lang="vi-VN" dirty="0"/>
              <a:t>LR (+) : 2, 5,10 : tăng 15 30 45% khả năng bị VMN</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Ngày 7: nhiễm trùng 7 ngày rồi thì có thể nó biến chứng nội sọ rồi, đặc biệt là bé đừ nữa, nên cần hình ảnh học trước khi chọc dò</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Nếu yếu ½ người phải thì có thể tổn thương nhu mô não hoặc không nhu mô não. </a:t>
            </a:r>
          </a:p>
          <a:p>
            <a:pPr marL="0" lvl="0" indent="0" algn="l" rtl="0">
              <a:spcBef>
                <a:spcPts val="0"/>
              </a:spcBef>
              <a:spcAft>
                <a:spcPts val="0"/>
              </a:spcAft>
              <a:buNone/>
            </a:pPr>
            <a:r>
              <a:rPr lang="vi-VN" dirty="0"/>
              <a:t>Tổn thương nhu mô não : phải tìm bất thường tri giác, mê, la hết, thay đổi tính tình.</a:t>
            </a:r>
          </a:p>
          <a:p>
            <a:pPr marL="0" lvl="0" indent="0" algn="l" rtl="0">
              <a:spcBef>
                <a:spcPts val="0"/>
              </a:spcBef>
              <a:spcAft>
                <a:spcPts val="0"/>
              </a:spcAft>
              <a:buNone/>
            </a:pPr>
            <a:r>
              <a:rPr lang="vi-VN" dirty="0"/>
              <a:t>Nếu ca này viêm não thì khả năng viêm màng não biến chứng nội sọ hay viêm não màng não. Này nghĩ viêm màng não biến chứng nội sọ. Còn nếu viêm não-màng não thì rối loạn tri giác rất nhanh, vài ba ngày là hôn mê luôn. </a:t>
            </a:r>
          </a:p>
          <a:p>
            <a:pPr marL="0" lvl="0" indent="0" algn="l" rtl="0">
              <a:spcBef>
                <a:spcPts val="0"/>
              </a:spcBef>
              <a:spcAft>
                <a:spcPts val="0"/>
              </a:spcAft>
              <a:buNone/>
            </a:pPr>
            <a:r>
              <a:rPr lang="vi-VN" dirty="0"/>
              <a:t> </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Nếu ca này k có dấu màng não thì để thêm viêm não vô.</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3a3557177b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3a3557177b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68553da4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68553da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Nền là mổ sọ hầu đặt PV </a:t>
            </a:r>
            <a:r>
              <a:rPr lang="vi-VN" dirty="0" err="1"/>
              <a:t>shunt</a:t>
            </a:r>
            <a:r>
              <a:rPr lang="vi-VN" dirty="0"/>
              <a:t>. Điểm cần lưu ý là </a:t>
            </a:r>
            <a:r>
              <a:rPr lang="vi-VN" dirty="0" err="1"/>
              <a:t>Ecoli</a:t>
            </a:r>
            <a:r>
              <a:rPr lang="vi-VN" dirty="0"/>
              <a:t> đi từ phúc mạc lên nếu dòng VP </a:t>
            </a:r>
            <a:r>
              <a:rPr lang="vi-VN" dirty="0" err="1"/>
              <a:t>shunt</a:t>
            </a:r>
            <a:r>
              <a:rPr lang="vi-VN" dirty="0"/>
              <a:t> bị tắc làm vi khuẩn đi ngược từ bụng lên. Nếu mới mổ thì nghĩ thêm tụ cầu. </a:t>
            </a:r>
          </a:p>
          <a:p>
            <a:pPr marL="0" lvl="0" indent="0" algn="l" rtl="0">
              <a:spcBef>
                <a:spcPts val="0"/>
              </a:spcBef>
              <a:spcAft>
                <a:spcPts val="0"/>
              </a:spcAft>
              <a:buNone/>
            </a:pPr>
            <a:r>
              <a:rPr lang="vi-VN" dirty="0"/>
              <a:t>Chụp CT để xem đầu trên ống ở đâu. Siêu âm bụng xem đầu dưới ống có tắc ở dưới không.</a:t>
            </a:r>
          </a:p>
          <a:p>
            <a:pPr marL="0" lvl="0" indent="0" algn="l" rtl="0">
              <a:spcBef>
                <a:spcPts val="0"/>
              </a:spcBef>
              <a:spcAft>
                <a:spcPts val="0"/>
              </a:spcAft>
              <a:buNone/>
            </a:pPr>
            <a:r>
              <a:rPr lang="vi-VN" dirty="0"/>
              <a:t>CT này xem có u não hay không vì tiền căn bé có u sợ tái phát hay di căn.</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a3557177b_7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a3557177b_7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a3557177b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a3557177b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3a3557177b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3a3557177b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Bạch cầu &gt;1000 Bc/</a:t>
            </a:r>
            <a:r>
              <a:rPr lang="vi-VN" dirty="0" err="1"/>
              <a:t>mm3</a:t>
            </a:r>
            <a:r>
              <a:rPr lang="vi-VN" dirty="0"/>
              <a:t>. Nếu ca này 300Tb và </a:t>
            </a:r>
            <a:r>
              <a:rPr lang="vi-VN" dirty="0" err="1"/>
              <a:t>Lympho</a:t>
            </a:r>
            <a:r>
              <a:rPr lang="vi-VN" dirty="0"/>
              <a:t> ưu thế thì cũng hơn 90% nghĩ vi khuẩn vì đã được dùng kháng sinh trước rồi, lâm sàng nghĩ nhiều vi khuẩn</a:t>
            </a:r>
          </a:p>
          <a:p>
            <a:pPr marL="0" lvl="0" indent="0" algn="l" rtl="0">
              <a:spcBef>
                <a:spcPts val="0"/>
              </a:spcBef>
              <a:spcAft>
                <a:spcPts val="0"/>
              </a:spcAft>
              <a:buNone/>
            </a:pPr>
            <a:r>
              <a:rPr lang="vi-VN" dirty="0"/>
              <a:t>Giá trị đường </a:t>
            </a:r>
            <a:r>
              <a:rPr lang="vi-VN" dirty="0" err="1"/>
              <a:t>dnt</a:t>
            </a:r>
            <a:r>
              <a:rPr lang="vi-VN" dirty="0"/>
              <a:t> dưới 2.2 là bất thường</a:t>
            </a:r>
            <a:endParaRPr dirty="0"/>
          </a:p>
        </p:txBody>
      </p:sp>
    </p:spTree>
    <p:extLst>
      <p:ext uri="{BB962C8B-B14F-4D97-AF65-F5344CB8AC3E}">
        <p14:creationId xmlns:p14="http://schemas.microsoft.com/office/powerpoint/2010/main" val="373594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68553da4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68553da4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11_0.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1D_9028267.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028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Bệnh án: Viêm màng não</a:t>
            </a:r>
            <a:endParaRPr/>
          </a:p>
        </p:txBody>
      </p:sp>
      <p:sp>
        <p:nvSpPr>
          <p:cNvPr id="55" name="Google Shape;55;p13"/>
          <p:cNvSpPr txBox="1">
            <a:spLocks noGrp="1"/>
          </p:cNvSpPr>
          <p:nvPr>
            <p:ph type="subTitle" idx="1"/>
          </p:nvPr>
        </p:nvSpPr>
        <p:spPr>
          <a:xfrm>
            <a:off x="311700" y="2446300"/>
            <a:ext cx="5561100" cy="2933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vi" sz="2400" b="1" i="1">
                <a:solidFill>
                  <a:schemeClr val="dk1"/>
                </a:solidFill>
              </a:rPr>
              <a:t>Nhóm trình bệnh án:</a:t>
            </a:r>
            <a:endParaRPr sz="2400" b="1" i="1">
              <a:solidFill>
                <a:schemeClr val="dk1"/>
              </a:solidFill>
            </a:endParaRPr>
          </a:p>
          <a:p>
            <a:pPr marL="0" lvl="0" indent="0" algn="l" rtl="0">
              <a:lnSpc>
                <a:spcPct val="100000"/>
              </a:lnSpc>
              <a:spcBef>
                <a:spcPts val="0"/>
              </a:spcBef>
              <a:spcAft>
                <a:spcPts val="0"/>
              </a:spcAft>
              <a:buNone/>
            </a:pPr>
            <a:r>
              <a:rPr lang="vi" sz="2400">
                <a:solidFill>
                  <a:schemeClr val="dk1"/>
                </a:solidFill>
              </a:rPr>
              <a:t>Nhóm 02</a:t>
            </a:r>
            <a:endParaRPr sz="2400">
              <a:solidFill>
                <a:schemeClr val="dk1"/>
              </a:solidFill>
            </a:endParaRPr>
          </a:p>
        </p:txBody>
      </p:sp>
      <p:pic>
        <p:nvPicPr>
          <p:cNvPr id="56" name="Google Shape;56;p13"/>
          <p:cNvPicPr preferRelativeResize="0"/>
          <p:nvPr/>
        </p:nvPicPr>
        <p:blipFill rotWithShape="1">
          <a:blip r:embed="rId3">
            <a:alphaModFix/>
          </a:blip>
          <a:srcRect/>
          <a:stretch/>
        </p:blipFill>
        <p:spPr>
          <a:xfrm>
            <a:off x="6015713" y="2243063"/>
            <a:ext cx="2981325" cy="2828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nSpc>
                <a:spcPct val="115000"/>
              </a:lnSpc>
              <a:spcBef>
                <a:spcPts val="1200"/>
              </a:spcBef>
            </a:pPr>
            <a:r>
              <a:rPr lang="vi" sz="2200" b="1"/>
              <a:t>VI/</a:t>
            </a:r>
            <a:r>
              <a:rPr lang="vi" sz="2200"/>
              <a:t>   </a:t>
            </a:r>
            <a:r>
              <a:rPr lang="vi" sz="2200" b="1"/>
              <a:t>KHÁM LÂM SÀNG:</a:t>
            </a:r>
            <a:r>
              <a:rPr lang="vi" sz="1800" b="1"/>
              <a:t> </a:t>
            </a:r>
            <a:r>
              <a:rPr lang="vi" sz="2000" err="1"/>
              <a:t>Thời</a:t>
            </a:r>
            <a:r>
              <a:rPr lang="vi" sz="2000"/>
              <a:t> gian </a:t>
            </a:r>
            <a:r>
              <a:rPr lang="vi" sz="2000" err="1"/>
              <a:t>khám</a:t>
            </a:r>
            <a:r>
              <a:rPr lang="vi" sz="2000"/>
              <a:t>: 0</a:t>
            </a:r>
            <a:r>
              <a:rPr lang="vi" sz="1800"/>
              <a:t>7g00 </a:t>
            </a:r>
            <a:r>
              <a:rPr lang="vi" sz="1800" err="1"/>
              <a:t>ngày</a:t>
            </a:r>
            <a:r>
              <a:rPr lang="vi" sz="1800"/>
              <a:t> 11/07/2022.</a:t>
            </a:r>
            <a:endParaRPr sz="2022"/>
          </a:p>
          <a:p>
            <a:pPr marL="0" lvl="0" indent="0" algn="l" rtl="0">
              <a:lnSpc>
                <a:spcPct val="115000"/>
              </a:lnSpc>
              <a:spcBef>
                <a:spcPts val="1200"/>
              </a:spcBef>
              <a:spcAft>
                <a:spcPts val="1200"/>
              </a:spcAft>
              <a:buNone/>
            </a:pPr>
            <a:endParaRPr sz="1800"/>
          </a:p>
        </p:txBody>
      </p:sp>
      <p:sp>
        <p:nvSpPr>
          <p:cNvPr id="105" name="Google Shape;105;p21"/>
          <p:cNvSpPr txBox="1">
            <a:spLocks noGrp="1"/>
          </p:cNvSpPr>
          <p:nvPr>
            <p:ph type="body" idx="1"/>
          </p:nvPr>
        </p:nvSpPr>
        <p:spPr>
          <a:xfrm>
            <a:off x="311700" y="881550"/>
            <a:ext cx="8520600" cy="3635400"/>
          </a:xfrm>
          <a:prstGeom prst="rect">
            <a:avLst/>
          </a:prstGeom>
        </p:spPr>
        <p:txBody>
          <a:bodyPr spcFirstLastPara="1" wrap="square" lIns="91425" tIns="91425" rIns="91425" bIns="91425" anchor="t" anchorCtr="0">
            <a:noAutofit/>
          </a:bodyPr>
          <a:lstStyle/>
          <a:p>
            <a:pPr marL="355600" lvl="0" indent="-139700" algn="l" rtl="0">
              <a:lnSpc>
                <a:spcPct val="150000"/>
              </a:lnSpc>
              <a:spcBef>
                <a:spcPts val="0"/>
              </a:spcBef>
              <a:spcAft>
                <a:spcPts val="0"/>
              </a:spcAft>
              <a:buClr>
                <a:schemeClr val="dk1"/>
              </a:buClr>
              <a:buSzPts val="935"/>
              <a:buFont typeface="Arial"/>
              <a:buNone/>
            </a:pPr>
            <a:r>
              <a:rPr lang="vi" sz="1600" b="1">
                <a:solidFill>
                  <a:schemeClr val="dk1"/>
                </a:solidFill>
              </a:rPr>
              <a:t>1.</a:t>
            </a:r>
            <a:r>
              <a:rPr lang="vi" sz="1600">
                <a:solidFill>
                  <a:schemeClr val="dk1"/>
                </a:solidFill>
              </a:rPr>
              <a:t>  </a:t>
            </a:r>
            <a:r>
              <a:rPr lang="vi" sz="1600" b="1">
                <a:solidFill>
                  <a:schemeClr val="dk1"/>
                </a:solidFill>
              </a:rPr>
              <a:t>Tổng quát:</a:t>
            </a:r>
            <a:endParaRPr sz="1600" b="1">
              <a:solidFill>
                <a:schemeClr val="dk1"/>
              </a:solidFill>
            </a:endParaRPr>
          </a:p>
          <a:p>
            <a:pPr marL="952500" lvl="0" indent="-228600" algn="l" rtl="0">
              <a:spcBef>
                <a:spcPts val="600"/>
              </a:spcBef>
              <a:spcAft>
                <a:spcPts val="0"/>
              </a:spcAft>
              <a:buClr>
                <a:schemeClr val="dk1"/>
              </a:buClr>
              <a:buSzPts val="1100"/>
              <a:buFont typeface="Arial"/>
              <a:buNone/>
            </a:pPr>
            <a:r>
              <a:rPr lang="vi" sz="1600">
                <a:solidFill>
                  <a:schemeClr val="dk1"/>
                </a:solidFill>
              </a:rPr>
              <a:t>-  	Bé tỉnh, tiếp xúc tốt.</a:t>
            </a:r>
            <a:endParaRPr sz="1600">
              <a:solidFill>
                <a:schemeClr val="dk1"/>
              </a:solidFill>
            </a:endParaRPr>
          </a:p>
          <a:p>
            <a:pPr marL="952500" lvl="0" indent="-228600" algn="l" rtl="0">
              <a:spcBef>
                <a:spcPts val="0"/>
              </a:spcBef>
              <a:spcAft>
                <a:spcPts val="0"/>
              </a:spcAft>
              <a:buClr>
                <a:schemeClr val="dk1"/>
              </a:buClr>
              <a:buSzPts val="1100"/>
              <a:buFont typeface="Arial"/>
              <a:buNone/>
            </a:pPr>
            <a:r>
              <a:rPr lang="vi" sz="1600">
                <a:solidFill>
                  <a:schemeClr val="dk1"/>
                </a:solidFill>
              </a:rPr>
              <a:t>-  	Môi hồng/ KT, chi ấm.</a:t>
            </a:r>
            <a:endParaRPr sz="1600">
              <a:solidFill>
                <a:schemeClr val="dk1"/>
              </a:solidFill>
            </a:endParaRPr>
          </a:p>
          <a:p>
            <a:pPr marL="952500" lvl="0" indent="-228600" algn="l" rtl="0">
              <a:spcBef>
                <a:spcPts val="0"/>
              </a:spcBef>
              <a:spcAft>
                <a:spcPts val="0"/>
              </a:spcAft>
              <a:buClr>
                <a:schemeClr val="dk1"/>
              </a:buClr>
              <a:buSzPts val="1100"/>
              <a:buFont typeface="Arial"/>
              <a:buNone/>
            </a:pPr>
            <a:r>
              <a:rPr lang="vi" sz="1600">
                <a:solidFill>
                  <a:schemeClr val="dk1"/>
                </a:solidFill>
              </a:rPr>
              <a:t>-  	Mạch quay 78 lần/ phút, đều rõ 2 bên</a:t>
            </a:r>
            <a:endParaRPr sz="1600">
              <a:solidFill>
                <a:schemeClr val="dk1"/>
              </a:solidFill>
            </a:endParaRPr>
          </a:p>
          <a:p>
            <a:pPr marL="952500" lvl="0" indent="-228600" algn="l" rtl="0">
              <a:spcBef>
                <a:spcPts val="0"/>
              </a:spcBef>
              <a:spcAft>
                <a:spcPts val="0"/>
              </a:spcAft>
              <a:buClr>
                <a:schemeClr val="dk1"/>
              </a:buClr>
              <a:buSzPts val="1100"/>
              <a:buFont typeface="Arial"/>
              <a:buNone/>
            </a:pPr>
            <a:r>
              <a:rPr lang="vi" sz="1600">
                <a:solidFill>
                  <a:schemeClr val="dk1"/>
                </a:solidFill>
              </a:rPr>
              <a:t>-  	HA: 100/60 mmHg</a:t>
            </a:r>
            <a:endParaRPr sz="1600">
              <a:solidFill>
                <a:schemeClr val="dk1"/>
              </a:solidFill>
            </a:endParaRPr>
          </a:p>
          <a:p>
            <a:pPr marL="952500" lvl="0" indent="-228600" algn="l" rtl="0">
              <a:spcBef>
                <a:spcPts val="0"/>
              </a:spcBef>
              <a:spcAft>
                <a:spcPts val="0"/>
              </a:spcAft>
              <a:buClr>
                <a:schemeClr val="dk1"/>
              </a:buClr>
              <a:buSzPts val="1100"/>
              <a:buFont typeface="Arial"/>
              <a:buNone/>
            </a:pPr>
            <a:r>
              <a:rPr lang="vi" sz="1600">
                <a:solidFill>
                  <a:schemeClr val="dk1"/>
                </a:solidFill>
              </a:rPr>
              <a:t>-  	Thở 16 lần/ phút, đều, không co kéo cơ hô hấp phụ.</a:t>
            </a:r>
            <a:endParaRPr sz="1600">
              <a:solidFill>
                <a:schemeClr val="dk1"/>
              </a:solidFill>
            </a:endParaRPr>
          </a:p>
          <a:p>
            <a:pPr marL="952500" lvl="0" indent="-228600" algn="l" rtl="0">
              <a:spcBef>
                <a:spcPts val="0"/>
              </a:spcBef>
              <a:spcAft>
                <a:spcPts val="0"/>
              </a:spcAft>
              <a:buClr>
                <a:schemeClr val="dk1"/>
              </a:buClr>
              <a:buSzPts val="1100"/>
              <a:buFont typeface="Arial"/>
              <a:buNone/>
            </a:pPr>
            <a:r>
              <a:rPr lang="vi" sz="1600">
                <a:solidFill>
                  <a:schemeClr val="dk1"/>
                </a:solidFill>
              </a:rPr>
              <a:t>-  	Nhiệt độ 37</a:t>
            </a:r>
            <a:r>
              <a:rPr lang="vi" sz="1600" baseline="30000">
                <a:solidFill>
                  <a:schemeClr val="dk1"/>
                </a:solidFill>
              </a:rPr>
              <a:t>o</a:t>
            </a:r>
            <a:r>
              <a:rPr lang="vi" sz="1600">
                <a:solidFill>
                  <a:schemeClr val="dk1"/>
                </a:solidFill>
              </a:rPr>
              <a:t>C.</a:t>
            </a:r>
            <a:endParaRPr sz="1600">
              <a:solidFill>
                <a:schemeClr val="dk1"/>
              </a:solidFill>
            </a:endParaRPr>
          </a:p>
          <a:p>
            <a:pPr marL="952500" lvl="0" indent="-228600" algn="l" rtl="0">
              <a:spcBef>
                <a:spcPts val="0"/>
              </a:spcBef>
              <a:spcAft>
                <a:spcPts val="0"/>
              </a:spcAft>
              <a:buClr>
                <a:schemeClr val="dk1"/>
              </a:buClr>
              <a:buSzPts val="1100"/>
              <a:buFont typeface="Arial"/>
              <a:buNone/>
            </a:pPr>
            <a:r>
              <a:rPr lang="vi" sz="1600">
                <a:solidFill>
                  <a:schemeClr val="dk1"/>
                </a:solidFill>
              </a:rPr>
              <a:t>-  	Không phù.</a:t>
            </a:r>
            <a:endParaRPr sz="1600">
              <a:solidFill>
                <a:schemeClr val="dk1"/>
              </a:solidFill>
            </a:endParaRPr>
          </a:p>
          <a:p>
            <a:pPr marL="952500" lvl="0" indent="-228600" algn="l" rtl="0">
              <a:spcBef>
                <a:spcPts val="0"/>
              </a:spcBef>
              <a:spcAft>
                <a:spcPts val="0"/>
              </a:spcAft>
              <a:buClr>
                <a:schemeClr val="dk1"/>
              </a:buClr>
              <a:buSzPts val="1100"/>
              <a:buFont typeface="Arial"/>
              <a:buNone/>
            </a:pPr>
            <a:r>
              <a:rPr lang="vi" sz="1600">
                <a:solidFill>
                  <a:schemeClr val="dk1"/>
                </a:solidFill>
              </a:rPr>
              <a:t>-  	Da niêm hồng, không dấu xuất huyết-hồng ban </a:t>
            </a:r>
            <a:endParaRPr sz="1600">
              <a:solidFill>
                <a:schemeClr val="dk1"/>
              </a:solidFill>
            </a:endParaRPr>
          </a:p>
          <a:p>
            <a:pPr marL="952500" lvl="0" indent="-228600" algn="l" rtl="0">
              <a:spcBef>
                <a:spcPts val="0"/>
              </a:spcBef>
              <a:spcAft>
                <a:spcPts val="0"/>
              </a:spcAft>
              <a:buClr>
                <a:schemeClr val="dk1"/>
              </a:buClr>
              <a:buSzPts val="1100"/>
              <a:buFont typeface="Arial"/>
              <a:buNone/>
            </a:pPr>
            <a:r>
              <a:rPr lang="vi" sz="1600">
                <a:solidFill>
                  <a:schemeClr val="dk1"/>
                </a:solidFill>
              </a:rPr>
              <a:t>-  	Hạch cổ, bẹn, nách không sờ chạm.</a:t>
            </a:r>
            <a:endParaRPr sz="1600">
              <a:solidFill>
                <a:schemeClr val="dk1"/>
              </a:solidFill>
            </a:endParaRPr>
          </a:p>
          <a:p>
            <a:pPr marL="0" lvl="0" indent="0" algn="l" rtl="0">
              <a:lnSpc>
                <a:spcPct val="150000"/>
              </a:lnSpc>
              <a:spcBef>
                <a:spcPts val="0"/>
              </a:spcBef>
              <a:spcAft>
                <a:spcPts val="0"/>
              </a:spcAft>
              <a:buNone/>
            </a:pPr>
            <a:endParaRPr>
              <a:solidFill>
                <a:schemeClr val="dk1"/>
              </a:solidFill>
            </a:endParaRPr>
          </a:p>
          <a:p>
            <a:pPr marL="0" lvl="0" indent="0" algn="l" rtl="0">
              <a:lnSpc>
                <a:spcPct val="150000"/>
              </a:lnSpc>
              <a:spcBef>
                <a:spcPts val="1200"/>
              </a:spcBef>
              <a:spcAft>
                <a:spcPts val="600"/>
              </a:spcAft>
              <a:buClr>
                <a:schemeClr val="dk1"/>
              </a:buClr>
              <a:buSzPts val="935"/>
              <a:buFont typeface="Arial"/>
              <a:buNone/>
            </a:pP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311700" y="1017725"/>
            <a:ext cx="8832300" cy="4047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vi" sz="1600" b="1">
                <a:solidFill>
                  <a:schemeClr val="dk1"/>
                </a:solidFill>
              </a:rPr>
              <a:t>2.</a:t>
            </a:r>
            <a:r>
              <a:rPr lang="vi" sz="1600">
                <a:solidFill>
                  <a:schemeClr val="dk1"/>
                </a:solidFill>
              </a:rPr>
              <a:t>  </a:t>
            </a:r>
            <a:r>
              <a:rPr lang="vi" sz="1600" b="1">
                <a:solidFill>
                  <a:schemeClr val="dk1"/>
                </a:solidFill>
              </a:rPr>
              <a:t>Đầu – mặt – cổ:</a:t>
            </a:r>
            <a:endParaRPr sz="1600" b="1">
              <a:solidFill>
                <a:schemeClr val="dk1"/>
              </a:solidFill>
            </a:endParaRPr>
          </a:p>
          <a:p>
            <a:pPr marL="457200" lvl="0" indent="-330200" algn="l" rtl="0">
              <a:lnSpc>
                <a:spcPct val="115000"/>
              </a:lnSpc>
              <a:spcBef>
                <a:spcPts val="1200"/>
              </a:spcBef>
              <a:spcAft>
                <a:spcPts val="0"/>
              </a:spcAft>
              <a:buClr>
                <a:schemeClr val="dk1"/>
              </a:buClr>
              <a:buSzPts val="1600"/>
              <a:buChar char="-"/>
            </a:pPr>
            <a:r>
              <a:rPr lang="vi" sz="1600">
                <a:solidFill>
                  <a:schemeClr val="dk1"/>
                </a:solidFill>
              </a:rPr>
              <a:t>Đầu cân đối, không dị dạng;</a:t>
            </a:r>
            <a:endParaRPr sz="1600">
              <a:solidFill>
                <a:schemeClr val="dk1"/>
              </a:solidFill>
            </a:endParaRPr>
          </a:p>
          <a:p>
            <a:pPr marL="457200" lvl="0" indent="-330200" algn="l" rtl="0">
              <a:spcBef>
                <a:spcPts val="0"/>
              </a:spcBef>
              <a:spcAft>
                <a:spcPts val="0"/>
              </a:spcAft>
              <a:buClr>
                <a:schemeClr val="dk1"/>
              </a:buClr>
              <a:buSzPts val="1600"/>
              <a:buChar char="-"/>
            </a:pPr>
            <a:r>
              <a:rPr lang="vi" sz="1600">
                <a:solidFill>
                  <a:schemeClr val="dk1"/>
                </a:solidFill>
              </a:rPr>
              <a:t>Họng sạch, không loét</a:t>
            </a:r>
            <a:r>
              <a:rPr lang="vi-VN" sz="1600">
                <a:solidFill>
                  <a:schemeClr val="dk1"/>
                </a:solidFill>
              </a:rPr>
              <a:t>, </a:t>
            </a:r>
            <a:r>
              <a:rPr lang="vi-VN" sz="1600" err="1">
                <a:solidFill>
                  <a:schemeClr val="dk1"/>
                </a:solidFill>
              </a:rPr>
              <a:t>Amydan</a:t>
            </a:r>
            <a:r>
              <a:rPr lang="vi-VN" sz="1600">
                <a:solidFill>
                  <a:schemeClr val="dk1"/>
                </a:solidFill>
              </a:rPr>
              <a:t> không sưng đỏ.</a:t>
            </a:r>
            <a:endParaRPr sz="1600">
              <a:solidFill>
                <a:schemeClr val="dk1"/>
              </a:solidFill>
            </a:endParaRPr>
          </a:p>
          <a:p>
            <a:pPr marL="457200" lvl="0" indent="-330200" algn="l" rtl="0">
              <a:spcBef>
                <a:spcPts val="0"/>
              </a:spcBef>
              <a:spcAft>
                <a:spcPts val="0"/>
              </a:spcAft>
              <a:buClr>
                <a:schemeClr val="dk1"/>
              </a:buClr>
              <a:buSzPts val="1600"/>
              <a:buChar char="-"/>
            </a:pPr>
            <a:r>
              <a:rPr lang="vi" sz="1600">
                <a:solidFill>
                  <a:schemeClr val="dk1"/>
                </a:solidFill>
              </a:rPr>
              <a:t>Tai, mũi ko chảy dịch, không sưng đau sau tai</a:t>
            </a:r>
            <a:endParaRPr sz="1600">
              <a:solidFill>
                <a:schemeClr val="dk1"/>
              </a:solidFill>
            </a:endParaRPr>
          </a:p>
          <a:p>
            <a:pPr marL="457200" lvl="0" indent="-330200" algn="l" rtl="0">
              <a:spcBef>
                <a:spcPts val="0"/>
              </a:spcBef>
              <a:spcAft>
                <a:spcPts val="0"/>
              </a:spcAft>
              <a:buClr>
                <a:schemeClr val="dk1"/>
              </a:buClr>
              <a:buSzPts val="1600"/>
              <a:buChar char="-"/>
            </a:pPr>
            <a:r>
              <a:rPr lang="vi" sz="1600">
                <a:solidFill>
                  <a:schemeClr val="dk1"/>
                </a:solidFill>
              </a:rPr>
              <a:t>Vùng chẩm không sưng đỏ, không trầy xướt</a:t>
            </a:r>
            <a:r>
              <a:rPr lang="vi-VN" sz="1600">
                <a:solidFill>
                  <a:schemeClr val="dk1"/>
                </a:solidFill>
              </a:rPr>
              <a:t>,</a:t>
            </a:r>
          </a:p>
          <a:p>
            <a:pPr marL="457200" lvl="0" indent="-330200" algn="l" rtl="0">
              <a:spcBef>
                <a:spcPts val="0"/>
              </a:spcBef>
              <a:spcAft>
                <a:spcPts val="0"/>
              </a:spcAft>
              <a:buClr>
                <a:schemeClr val="dk1"/>
              </a:buClr>
              <a:buSzPts val="1600"/>
              <a:buChar char="-"/>
            </a:pPr>
            <a:r>
              <a:rPr lang="vi-VN" sz="1600">
                <a:solidFill>
                  <a:schemeClr val="dk1"/>
                </a:solidFill>
              </a:rPr>
              <a:t>Không bướu cổ</a:t>
            </a:r>
            <a:endParaRPr sz="1600">
              <a:solidFill>
                <a:schemeClr val="dk1"/>
              </a:solidFill>
            </a:endParaRPr>
          </a:p>
          <a:p>
            <a:pPr marL="0" lvl="0" indent="0" algn="l" rtl="0">
              <a:spcBef>
                <a:spcPts val="0"/>
              </a:spcBef>
              <a:spcAft>
                <a:spcPts val="0"/>
              </a:spcAft>
              <a:buNone/>
            </a:pPr>
            <a:r>
              <a:rPr lang="vi" sz="1600" b="1">
                <a:solidFill>
                  <a:schemeClr val="dk1"/>
                </a:solidFill>
              </a:rPr>
              <a:t>3.</a:t>
            </a:r>
            <a:r>
              <a:rPr lang="vi" sz="1600">
                <a:solidFill>
                  <a:schemeClr val="dk1"/>
                </a:solidFill>
              </a:rPr>
              <a:t>  </a:t>
            </a:r>
            <a:r>
              <a:rPr lang="vi" sz="1600" b="1">
                <a:solidFill>
                  <a:schemeClr val="dk1"/>
                </a:solidFill>
              </a:rPr>
              <a:t>Ngực:</a:t>
            </a:r>
            <a:endParaRPr sz="1600" b="1">
              <a:solidFill>
                <a:schemeClr val="dk1"/>
              </a:solidFill>
            </a:endParaRPr>
          </a:p>
          <a:p>
            <a:pPr marL="457200" lvl="0" indent="-330200" algn="l" rtl="0">
              <a:spcBef>
                <a:spcPts val="600"/>
              </a:spcBef>
              <a:spcAft>
                <a:spcPts val="0"/>
              </a:spcAft>
              <a:buSzPts val="1600"/>
              <a:buChar char="-"/>
            </a:pPr>
            <a:r>
              <a:rPr lang="vi" sz="1600">
                <a:solidFill>
                  <a:schemeClr val="dk1"/>
                </a:solidFill>
              </a:rPr>
              <a:t>Ngực cân đối, di động theo nhịp thở, không lõm hõm ức, không co kéo khoang liên sườn</a:t>
            </a:r>
            <a:endParaRPr sz="1600">
              <a:solidFill>
                <a:schemeClr val="dk1"/>
              </a:solidFill>
            </a:endParaRPr>
          </a:p>
          <a:p>
            <a:pPr marL="457200" lvl="0" indent="-330200" algn="l" rtl="0">
              <a:spcBef>
                <a:spcPts val="0"/>
              </a:spcBef>
              <a:spcAft>
                <a:spcPts val="0"/>
              </a:spcAft>
              <a:buClr>
                <a:schemeClr val="dk1"/>
              </a:buClr>
              <a:buSzPts val="1600"/>
              <a:buChar char="-"/>
            </a:pPr>
            <a:r>
              <a:rPr lang="vi" sz="1600" b="1">
                <a:solidFill>
                  <a:schemeClr val="dk1"/>
                </a:solidFill>
              </a:rPr>
              <a:t>Tim: </a:t>
            </a:r>
            <a:r>
              <a:rPr lang="vi" sz="1600">
                <a:solidFill>
                  <a:schemeClr val="dk1"/>
                </a:solidFill>
              </a:rPr>
              <a:t>Nhịp tim đều, 78 lần/phút; T1 - T2 đều rõ, không âm thổi.</a:t>
            </a:r>
            <a:endParaRPr sz="1600">
              <a:solidFill>
                <a:schemeClr val="dk1"/>
              </a:solidFill>
            </a:endParaRPr>
          </a:p>
          <a:p>
            <a:pPr indent="-330200">
              <a:buClr>
                <a:schemeClr val="dk1"/>
              </a:buClr>
              <a:buSzPts val="1600"/>
              <a:buChar char="-"/>
            </a:pPr>
            <a:r>
              <a:rPr lang="vi" sz="1600" b="1" err="1">
                <a:solidFill>
                  <a:schemeClr val="dk1"/>
                </a:solidFill>
              </a:rPr>
              <a:t>Phổi</a:t>
            </a:r>
            <a:r>
              <a:rPr lang="vi" sz="1600" b="1">
                <a:solidFill>
                  <a:schemeClr val="dk1"/>
                </a:solidFill>
              </a:rPr>
              <a:t>: </a:t>
            </a:r>
            <a:r>
              <a:rPr lang="vi" sz="1600" err="1">
                <a:solidFill>
                  <a:schemeClr val="dk1"/>
                </a:solidFill>
              </a:rPr>
              <a:t>Rì</a:t>
            </a:r>
            <a:r>
              <a:rPr lang="vi" sz="1600">
                <a:solidFill>
                  <a:schemeClr val="dk1"/>
                </a:solidFill>
              </a:rPr>
              <a:t> </a:t>
            </a:r>
            <a:r>
              <a:rPr lang="vi" sz="1600" err="1">
                <a:solidFill>
                  <a:schemeClr val="dk1"/>
                </a:solidFill>
              </a:rPr>
              <a:t>rào</a:t>
            </a:r>
            <a:r>
              <a:rPr lang="vi" sz="1600">
                <a:solidFill>
                  <a:schemeClr val="dk1"/>
                </a:solidFill>
              </a:rPr>
              <a:t> </a:t>
            </a:r>
            <a:r>
              <a:rPr lang="vi" sz="1600" err="1">
                <a:solidFill>
                  <a:schemeClr val="dk1"/>
                </a:solidFill>
              </a:rPr>
              <a:t>phế</a:t>
            </a:r>
            <a:r>
              <a:rPr lang="vi" sz="1600">
                <a:solidFill>
                  <a:schemeClr val="dk1"/>
                </a:solidFill>
              </a:rPr>
              <a:t> nang êm </a:t>
            </a:r>
            <a:r>
              <a:rPr lang="vi" sz="1600" err="1">
                <a:solidFill>
                  <a:schemeClr val="dk1"/>
                </a:solidFill>
              </a:rPr>
              <a:t>dịu</a:t>
            </a:r>
            <a:r>
              <a:rPr lang="vi" sz="1600">
                <a:solidFill>
                  <a:schemeClr val="dk1"/>
                </a:solidFill>
              </a:rPr>
              <a:t> hai </a:t>
            </a:r>
            <a:r>
              <a:rPr lang="vi" sz="1600" err="1">
                <a:solidFill>
                  <a:schemeClr val="dk1"/>
                </a:solidFill>
              </a:rPr>
              <a:t>phế</a:t>
            </a:r>
            <a:r>
              <a:rPr lang="vi" sz="1600">
                <a:solidFill>
                  <a:schemeClr val="dk1"/>
                </a:solidFill>
              </a:rPr>
              <a:t> </a:t>
            </a:r>
            <a:r>
              <a:rPr lang="vi" sz="1600" err="1">
                <a:solidFill>
                  <a:schemeClr val="dk1"/>
                </a:solidFill>
              </a:rPr>
              <a:t>trường</a:t>
            </a:r>
            <a:r>
              <a:rPr lang="vi" sz="1600">
                <a:solidFill>
                  <a:schemeClr val="dk1"/>
                </a:solidFill>
              </a:rPr>
              <a:t>, </a:t>
            </a:r>
            <a:r>
              <a:rPr lang="vi" sz="1600" err="1">
                <a:solidFill>
                  <a:schemeClr val="dk1"/>
                </a:solidFill>
              </a:rPr>
              <a:t>phổi</a:t>
            </a:r>
            <a:r>
              <a:rPr lang="vi" sz="1600">
                <a:solidFill>
                  <a:schemeClr val="dk1"/>
                </a:solidFill>
              </a:rPr>
              <a:t> không ran.</a:t>
            </a:r>
            <a:endParaRPr sz="1600">
              <a:solidFill>
                <a:schemeClr val="dk1"/>
              </a:solidFill>
            </a:endParaRPr>
          </a:p>
        </p:txBody>
      </p:sp>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vi" sz="2244" b="1"/>
              <a:t>VI/</a:t>
            </a:r>
            <a:r>
              <a:rPr lang="vi" sz="2244"/>
              <a:t>   </a:t>
            </a:r>
            <a:r>
              <a:rPr lang="vi" sz="2244" b="1"/>
              <a:t>KHÁM LÂM SÀNG:</a:t>
            </a:r>
            <a:r>
              <a:rPr lang="vi" sz="1800" b="1"/>
              <a:t> </a:t>
            </a:r>
            <a:r>
              <a:rPr lang="vi" sz="2022"/>
              <a:t>Thời gian khám: </a:t>
            </a:r>
            <a:r>
              <a:rPr lang="vi" sz="1800"/>
              <a:t>7g00 ngày 11/07/2022.</a:t>
            </a:r>
            <a:endParaRPr sz="2022"/>
          </a:p>
          <a:p>
            <a:pPr marL="0" lvl="0" indent="0" algn="l" rtl="0">
              <a:lnSpc>
                <a:spcPct val="115000"/>
              </a:lnSpc>
              <a:spcBef>
                <a:spcPts val="1200"/>
              </a:spcBef>
              <a:spcAft>
                <a:spcPts val="120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311700" y="1017725"/>
            <a:ext cx="8520600" cy="4071600"/>
          </a:xfrm>
          <a:prstGeom prst="rect">
            <a:avLst/>
          </a:prstGeom>
        </p:spPr>
        <p:txBody>
          <a:bodyPr spcFirstLastPara="1" wrap="square" lIns="91425" tIns="91425" rIns="91425" bIns="91425" anchor="t" anchorCtr="0">
            <a:noAutofit/>
          </a:bodyPr>
          <a:lstStyle/>
          <a:p>
            <a:pPr marL="355600" indent="-139700">
              <a:lnSpc>
                <a:spcPct val="150000"/>
              </a:lnSpc>
              <a:buClr>
                <a:schemeClr val="dk1"/>
              </a:buClr>
              <a:buSzPts val="1018"/>
              <a:buNone/>
            </a:pPr>
            <a:r>
              <a:rPr lang="vi" b="1">
                <a:solidFill>
                  <a:schemeClr val="dk1"/>
                </a:solidFill>
              </a:rPr>
              <a:t>4.</a:t>
            </a:r>
            <a:r>
              <a:rPr lang="vi">
                <a:solidFill>
                  <a:schemeClr val="dk1"/>
                </a:solidFill>
              </a:rPr>
              <a:t>  </a:t>
            </a:r>
            <a:r>
              <a:rPr lang="vi" b="1">
                <a:solidFill>
                  <a:schemeClr val="dk1"/>
                </a:solidFill>
              </a:rPr>
              <a:t>Bụng:</a:t>
            </a:r>
            <a:endParaRPr lang="en-US" b="1">
              <a:solidFill>
                <a:schemeClr val="dk1"/>
              </a:solidFill>
            </a:endParaRPr>
          </a:p>
          <a:p>
            <a:pPr marL="457200" lvl="0" indent="-342900" algn="l" rtl="0">
              <a:lnSpc>
                <a:spcPct val="150000"/>
              </a:lnSpc>
              <a:spcBef>
                <a:spcPts val="0"/>
              </a:spcBef>
              <a:spcAft>
                <a:spcPts val="0"/>
              </a:spcAft>
              <a:buClr>
                <a:schemeClr val="dk1"/>
              </a:buClr>
              <a:buSzPts val="1800"/>
              <a:buChar char="-"/>
            </a:pPr>
            <a:r>
              <a:rPr lang="en-US" err="1">
                <a:solidFill>
                  <a:schemeClr val="dk1"/>
                </a:solidFill>
              </a:rPr>
              <a:t>Bụng</a:t>
            </a:r>
            <a:r>
              <a:rPr lang="vi">
                <a:solidFill>
                  <a:schemeClr val="dk1"/>
                </a:solidFill>
              </a:rPr>
              <a:t> cân đối, di động theo nhịp thở,</a:t>
            </a:r>
            <a:endParaRPr>
              <a:solidFill>
                <a:schemeClr val="dk1"/>
              </a:solidFill>
            </a:endParaRPr>
          </a:p>
          <a:p>
            <a:pPr marL="457200" lvl="0" indent="-334010" algn="l" rtl="0">
              <a:lnSpc>
                <a:spcPct val="150000"/>
              </a:lnSpc>
              <a:spcBef>
                <a:spcPts val="0"/>
              </a:spcBef>
              <a:spcAft>
                <a:spcPts val="0"/>
              </a:spcAft>
              <a:buClr>
                <a:schemeClr val="dk1"/>
              </a:buClr>
              <a:buSzPts val="1665"/>
              <a:buChar char="-"/>
            </a:pPr>
            <a:r>
              <a:rPr lang="vi">
                <a:solidFill>
                  <a:schemeClr val="dk1"/>
                </a:solidFill>
              </a:rPr>
              <a:t>Bụng mềm, không điểm đau</a:t>
            </a:r>
            <a:endParaRPr lang="en-VN">
              <a:solidFill>
                <a:schemeClr val="dk1"/>
              </a:solidFill>
            </a:endParaRPr>
          </a:p>
          <a:p>
            <a:pPr marL="457200" lvl="0" indent="-342900" algn="l" rtl="0">
              <a:lnSpc>
                <a:spcPct val="150000"/>
              </a:lnSpc>
              <a:spcBef>
                <a:spcPts val="0"/>
              </a:spcBef>
              <a:spcAft>
                <a:spcPts val="0"/>
              </a:spcAft>
              <a:buClr>
                <a:schemeClr val="dk1"/>
              </a:buClr>
              <a:buSzPts val="1800"/>
              <a:buChar char="-"/>
            </a:pPr>
            <a:r>
              <a:rPr lang="vi">
                <a:solidFill>
                  <a:schemeClr val="dk1"/>
                </a:solidFill>
              </a:rPr>
              <a:t>Gan - lách - thận: không sờ chạm.</a:t>
            </a:r>
            <a:endParaRPr>
              <a:solidFill>
                <a:schemeClr val="dk1"/>
              </a:solidFill>
            </a:endParaRPr>
          </a:p>
          <a:p>
            <a:pPr marL="355600" indent="-139700">
              <a:lnSpc>
                <a:spcPct val="200000"/>
              </a:lnSpc>
              <a:buNone/>
            </a:pPr>
            <a:r>
              <a:rPr lang="vi" b="1">
                <a:solidFill>
                  <a:schemeClr val="dk1"/>
                </a:solidFill>
              </a:rPr>
              <a:t>5.</a:t>
            </a:r>
            <a:r>
              <a:rPr lang="vi">
                <a:solidFill>
                  <a:schemeClr val="dk1"/>
                </a:solidFill>
              </a:rPr>
              <a:t>  </a:t>
            </a:r>
            <a:r>
              <a:rPr lang="vi" b="1">
                <a:solidFill>
                  <a:schemeClr val="dk1"/>
                </a:solidFill>
              </a:rPr>
              <a:t>Tứ chi: </a:t>
            </a:r>
            <a:endParaRPr lang="en-US" b="1">
              <a:solidFill>
                <a:schemeClr val="dk1"/>
              </a:solidFill>
            </a:endParaRPr>
          </a:p>
          <a:p>
            <a:pPr marL="457200" lvl="0" indent="-342900" algn="l" rtl="0">
              <a:lnSpc>
                <a:spcPct val="200000"/>
              </a:lnSpc>
              <a:spcBef>
                <a:spcPts val="600"/>
              </a:spcBef>
              <a:spcAft>
                <a:spcPts val="0"/>
              </a:spcAft>
              <a:buClr>
                <a:schemeClr val="dk1"/>
              </a:buClr>
              <a:buSzPts val="1800"/>
              <a:buChar char="-"/>
            </a:pPr>
            <a:r>
              <a:rPr lang="en-US" err="1">
                <a:solidFill>
                  <a:schemeClr val="dk1"/>
                </a:solidFill>
              </a:rPr>
              <a:t>Tứ</a:t>
            </a:r>
            <a:r>
              <a:rPr lang="vi">
                <a:solidFill>
                  <a:schemeClr val="dk1"/>
                </a:solidFill>
              </a:rPr>
              <a:t> chi cân đối, không biến </a:t>
            </a:r>
            <a:r>
              <a:rPr lang="en-US" err="1">
                <a:solidFill>
                  <a:schemeClr val="dk1"/>
                </a:solidFill>
              </a:rPr>
              <a:t>dạng</a:t>
            </a:r>
            <a:endParaRPr lang="en-US">
              <a:solidFill>
                <a:schemeClr val="dk1"/>
              </a:solidFill>
            </a:endParaRPr>
          </a:p>
          <a:p>
            <a:pPr marL="457200" lvl="0" indent="-342900" algn="l" rtl="0">
              <a:lnSpc>
                <a:spcPct val="200000"/>
              </a:lnSpc>
              <a:spcBef>
                <a:spcPts val="0"/>
              </a:spcBef>
              <a:spcAft>
                <a:spcPts val="0"/>
              </a:spcAft>
              <a:buClr>
                <a:schemeClr val="dk1"/>
              </a:buClr>
              <a:buSzPts val="1800"/>
              <a:buChar char="-"/>
            </a:pPr>
            <a:r>
              <a:rPr lang="en-US" err="1">
                <a:solidFill>
                  <a:schemeClr val="dk1"/>
                </a:solidFill>
              </a:rPr>
              <a:t>Cột</a:t>
            </a:r>
            <a:r>
              <a:rPr lang="vi">
                <a:solidFill>
                  <a:schemeClr val="dk1"/>
                </a:solidFill>
              </a:rPr>
              <a:t> sống không biến </a:t>
            </a:r>
            <a:r>
              <a:rPr lang="en-US" err="1">
                <a:solidFill>
                  <a:schemeClr val="dk1"/>
                </a:solidFill>
              </a:rPr>
              <a:t>dạng</a:t>
            </a:r>
            <a:endParaRPr lang="en-US">
              <a:solidFill>
                <a:schemeClr val="dk1"/>
              </a:solidFill>
            </a:endParaRPr>
          </a:p>
        </p:txBody>
      </p:sp>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vi" sz="2244" b="1"/>
              <a:t>VI/</a:t>
            </a:r>
            <a:r>
              <a:rPr lang="vi" sz="2244"/>
              <a:t>   </a:t>
            </a:r>
            <a:r>
              <a:rPr lang="vi" sz="2244" b="1"/>
              <a:t>KHÁM LÂM SÀNG:</a:t>
            </a:r>
            <a:r>
              <a:rPr lang="vi" sz="1800" b="1"/>
              <a:t> </a:t>
            </a:r>
            <a:r>
              <a:rPr lang="vi" sz="2022"/>
              <a:t>Thời gian khám: </a:t>
            </a:r>
            <a:r>
              <a:rPr lang="vi" sz="1800"/>
              <a:t>7g00 ngày 11/07/2022.</a:t>
            </a:r>
            <a:endParaRPr sz="2022"/>
          </a:p>
          <a:p>
            <a:pPr marL="0" lvl="0" indent="0" algn="l" rtl="0">
              <a:lnSpc>
                <a:spcPct val="115000"/>
              </a:lnSpc>
              <a:spcBef>
                <a:spcPts val="1200"/>
              </a:spcBef>
              <a:spcAft>
                <a:spcPts val="120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body" idx="1"/>
          </p:nvPr>
        </p:nvSpPr>
        <p:spPr>
          <a:xfrm>
            <a:off x="128389" y="1017725"/>
            <a:ext cx="8970056" cy="4125600"/>
          </a:xfrm>
          <a:prstGeom prst="rect">
            <a:avLst/>
          </a:prstGeom>
        </p:spPr>
        <p:txBody>
          <a:bodyPr spcFirstLastPara="1" wrap="square" lIns="91425" tIns="91425" rIns="91425" bIns="91425" anchor="t" anchorCtr="0">
            <a:noAutofit/>
          </a:bodyPr>
          <a:lstStyle/>
          <a:p>
            <a:pPr marL="0" indent="0">
              <a:lnSpc>
                <a:spcPct val="180000"/>
              </a:lnSpc>
              <a:buClr>
                <a:schemeClr val="dk1"/>
              </a:buClr>
              <a:buSzPts val="1018"/>
              <a:buNone/>
            </a:pPr>
            <a:r>
              <a:rPr lang="vi" sz="1600" b="1">
                <a:solidFill>
                  <a:schemeClr val="dk1"/>
                </a:solidFill>
              </a:rPr>
              <a:t>   6.</a:t>
            </a:r>
            <a:r>
              <a:rPr lang="vi" sz="1600">
                <a:solidFill>
                  <a:schemeClr val="dk1"/>
                </a:solidFill>
              </a:rPr>
              <a:t>  </a:t>
            </a:r>
            <a:r>
              <a:rPr lang="vi" sz="1600" b="1">
                <a:solidFill>
                  <a:schemeClr val="dk1"/>
                </a:solidFill>
              </a:rPr>
              <a:t>Tiết niệu + Sinh dục: </a:t>
            </a:r>
            <a:r>
              <a:rPr lang="vi" sz="1600">
                <a:solidFill>
                  <a:schemeClr val="dk1"/>
                </a:solidFill>
              </a:rPr>
              <a:t>.Cơ quan sinh dục nam, đủ 2 tinh hoàn xuống bìu, không đỏ.</a:t>
            </a:r>
            <a:endParaRPr sz="1600">
              <a:solidFill>
                <a:schemeClr val="dk1"/>
              </a:solidFill>
            </a:endParaRPr>
          </a:p>
          <a:p>
            <a:pPr marL="812800" lvl="0" indent="-139700" algn="l" rtl="0">
              <a:lnSpc>
                <a:spcPct val="180000"/>
              </a:lnSpc>
              <a:spcBef>
                <a:spcPts val="600"/>
              </a:spcBef>
              <a:spcAft>
                <a:spcPts val="0"/>
              </a:spcAft>
              <a:buClr>
                <a:schemeClr val="dk1"/>
              </a:buClr>
              <a:buSzPts val="1018"/>
              <a:buFont typeface="Arial"/>
              <a:buNone/>
            </a:pPr>
            <a:r>
              <a:rPr lang="vi" sz="1600">
                <a:solidFill>
                  <a:schemeClr val="dk1"/>
                </a:solidFill>
              </a:rPr>
              <a:t>Hậu môn bình thường, không dị tật.</a:t>
            </a:r>
            <a:endParaRPr sz="1600">
              <a:solidFill>
                <a:schemeClr val="dk1"/>
              </a:solidFill>
            </a:endParaRPr>
          </a:p>
          <a:p>
            <a:pPr marL="355600" indent="-139700">
              <a:lnSpc>
                <a:spcPct val="180000"/>
              </a:lnSpc>
              <a:spcBef>
                <a:spcPts val="600"/>
              </a:spcBef>
              <a:buClr>
                <a:schemeClr val="dk1"/>
              </a:buClr>
              <a:buSzPts val="1018"/>
              <a:buNone/>
            </a:pPr>
            <a:r>
              <a:rPr lang="vi" sz="1600" b="1">
                <a:solidFill>
                  <a:schemeClr val="dk1"/>
                </a:solidFill>
              </a:rPr>
              <a:t>7.</a:t>
            </a:r>
            <a:r>
              <a:rPr lang="vi" sz="1600">
                <a:solidFill>
                  <a:schemeClr val="dk1"/>
                </a:solidFill>
              </a:rPr>
              <a:t>  </a:t>
            </a:r>
            <a:r>
              <a:rPr lang="vi" sz="1600" b="1">
                <a:solidFill>
                  <a:schemeClr val="dk1"/>
                </a:solidFill>
              </a:rPr>
              <a:t>Hạch ngoại biên:</a:t>
            </a:r>
            <a:r>
              <a:rPr lang="vi" sz="1600">
                <a:solidFill>
                  <a:schemeClr val="dk1"/>
                </a:solidFill>
              </a:rPr>
              <a:t> Không sờ chạm.</a:t>
            </a:r>
            <a:endParaRPr sz="1600">
              <a:solidFill>
                <a:schemeClr val="dk1"/>
              </a:solidFill>
            </a:endParaRPr>
          </a:p>
          <a:p>
            <a:pPr marL="355600" indent="-139700">
              <a:lnSpc>
                <a:spcPct val="180000"/>
              </a:lnSpc>
              <a:spcBef>
                <a:spcPts val="600"/>
              </a:spcBef>
              <a:buSzPts val="1018"/>
              <a:buNone/>
            </a:pPr>
            <a:r>
              <a:rPr lang="vi" sz="1600" b="1">
                <a:solidFill>
                  <a:schemeClr val="dk1"/>
                </a:solidFill>
              </a:rPr>
              <a:t>8.</a:t>
            </a:r>
            <a:r>
              <a:rPr lang="vi" sz="1600">
                <a:solidFill>
                  <a:schemeClr val="dk1"/>
                </a:solidFill>
              </a:rPr>
              <a:t>  </a:t>
            </a:r>
            <a:r>
              <a:rPr lang="vi" sz="1600" b="1">
                <a:solidFill>
                  <a:schemeClr val="dk1"/>
                </a:solidFill>
              </a:rPr>
              <a:t>Thần kinh:</a:t>
            </a:r>
            <a:r>
              <a:rPr lang="vi" sz="1600">
                <a:solidFill>
                  <a:schemeClr val="dk1"/>
                </a:solidFill>
              </a:rPr>
              <a:t> </a:t>
            </a:r>
            <a:endParaRPr sz="1600">
              <a:solidFill>
                <a:schemeClr val="dk1"/>
              </a:solidFill>
            </a:endParaRPr>
          </a:p>
          <a:p>
            <a:pPr marL="457200" lvl="0" indent="-330200" algn="l" rtl="0">
              <a:lnSpc>
                <a:spcPct val="180000"/>
              </a:lnSpc>
              <a:spcBef>
                <a:spcPts val="0"/>
              </a:spcBef>
              <a:spcAft>
                <a:spcPts val="0"/>
              </a:spcAft>
              <a:buClr>
                <a:schemeClr val="dk1"/>
              </a:buClr>
              <a:buSzPts val="1600"/>
              <a:buChar char="-"/>
            </a:pPr>
            <a:r>
              <a:rPr lang="vi" sz="1600">
                <a:solidFill>
                  <a:schemeClr val="dk1"/>
                </a:solidFill>
              </a:rPr>
              <a:t>Không cử động bất thường, trương lực cơ bình </a:t>
            </a:r>
            <a:r>
              <a:rPr lang="vi-VN" sz="1600">
                <a:solidFill>
                  <a:schemeClr val="dk1"/>
                </a:solidFill>
              </a:rPr>
              <a:t>thường</a:t>
            </a:r>
          </a:p>
          <a:p>
            <a:pPr marL="457200" lvl="0" indent="-330200" algn="l" rtl="0">
              <a:lnSpc>
                <a:spcPct val="180000"/>
              </a:lnSpc>
              <a:spcBef>
                <a:spcPts val="0"/>
              </a:spcBef>
              <a:spcAft>
                <a:spcPts val="0"/>
              </a:spcAft>
              <a:buClr>
                <a:schemeClr val="dk1"/>
              </a:buClr>
              <a:buSzPts val="1600"/>
              <a:buChar char="-"/>
            </a:pPr>
            <a:r>
              <a:rPr lang="vi" sz="1600">
                <a:solidFill>
                  <a:schemeClr val="dk1"/>
                </a:solidFill>
              </a:rPr>
              <a:t>Cổ mềm, Kernig (-), Brudzinski (-), trương lực cơ bình thường, không dấu thần kinh định </a:t>
            </a:r>
            <a:r>
              <a:rPr lang="en-US" sz="1600">
                <a:solidFill>
                  <a:schemeClr val="dk1"/>
                </a:solidFill>
              </a:rPr>
              <a:t>vị</a:t>
            </a:r>
          </a:p>
        </p:txBody>
      </p:sp>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vi" sz="2244" b="1"/>
              <a:t>VI/</a:t>
            </a:r>
            <a:r>
              <a:rPr lang="vi" sz="2244"/>
              <a:t>   </a:t>
            </a:r>
            <a:r>
              <a:rPr lang="vi" sz="2244" b="1"/>
              <a:t>KHÁM LÂM SÀNG:</a:t>
            </a:r>
            <a:r>
              <a:rPr lang="vi" sz="1800" b="1"/>
              <a:t> </a:t>
            </a:r>
            <a:r>
              <a:rPr lang="vi" sz="2022"/>
              <a:t>Thời gian khám: </a:t>
            </a:r>
            <a:r>
              <a:rPr lang="vi" sz="1800"/>
              <a:t>7g00 ngày 11/07/2022.</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C187F0-5663-B71B-A7A4-5D729752F0A5}"/>
              </a:ext>
            </a:extLst>
          </p:cNvPr>
          <p:cNvSpPr>
            <a:spLocks noGrp="1"/>
          </p:cNvSpPr>
          <p:nvPr>
            <p:ph type="body" idx="1"/>
          </p:nvPr>
        </p:nvSpPr>
        <p:spPr>
          <a:xfrm>
            <a:off x="74474" y="74174"/>
            <a:ext cx="9005835" cy="4710361"/>
          </a:xfrm>
        </p:spPr>
        <p:txBody>
          <a:bodyPr spcFirstLastPara="1" wrap="square" lIns="91425" tIns="91425" rIns="91425" bIns="91425" anchor="t" anchorCtr="0">
            <a:noAutofit/>
          </a:bodyPr>
          <a:lstStyle/>
          <a:p>
            <a:pPr marL="114300" indent="0">
              <a:lnSpc>
                <a:spcPct val="180000"/>
              </a:lnSpc>
              <a:spcBef>
                <a:spcPts val="600"/>
              </a:spcBef>
              <a:buNone/>
            </a:pPr>
            <a:r>
              <a:rPr lang="vi" sz="1300" b="1">
                <a:solidFill>
                  <a:schemeClr val="dk1"/>
                </a:solidFill>
              </a:rPr>
              <a:t>8.</a:t>
            </a:r>
            <a:r>
              <a:rPr lang="vi" sz="1300">
                <a:solidFill>
                  <a:schemeClr val="dk1"/>
                </a:solidFill>
              </a:rPr>
              <a:t>  </a:t>
            </a:r>
            <a:r>
              <a:rPr lang="vi" sz="1300" b="1">
                <a:solidFill>
                  <a:schemeClr val="dk1"/>
                </a:solidFill>
              </a:rPr>
              <a:t>Thần kinh:</a:t>
            </a:r>
            <a:r>
              <a:rPr lang="vi" sz="1300">
                <a:solidFill>
                  <a:schemeClr val="dk1"/>
                </a:solidFill>
              </a:rPr>
              <a:t> </a:t>
            </a:r>
            <a:endParaRPr lang="en-US" sz="1300">
              <a:solidFill>
                <a:schemeClr val="dk1"/>
              </a:solidFill>
            </a:endParaRPr>
          </a:p>
          <a:p>
            <a:pPr marL="127000" indent="0">
              <a:lnSpc>
                <a:spcPct val="180000"/>
              </a:lnSpc>
              <a:spcBef>
                <a:spcPts val="600"/>
              </a:spcBef>
              <a:buNone/>
            </a:pPr>
            <a:r>
              <a:rPr lang="vi" sz="1300">
                <a:solidFill>
                  <a:schemeClr val="dk1"/>
                </a:solidFill>
              </a:rPr>
              <a:t>12 dây thần kinh sọ: </a:t>
            </a:r>
            <a:endParaRPr lang="en-US" sz="1300">
              <a:solidFill>
                <a:schemeClr val="dk1"/>
              </a:solidFill>
            </a:endParaRPr>
          </a:p>
          <a:p>
            <a:pPr marL="127000" indent="0">
              <a:lnSpc>
                <a:spcPct val="180000"/>
              </a:lnSpc>
              <a:spcBef>
                <a:spcPts val="600"/>
              </a:spcBef>
              <a:buNone/>
            </a:pPr>
            <a:r>
              <a:rPr lang="vi" sz="1300">
                <a:solidFill>
                  <a:schemeClr val="dk1"/>
                </a:solidFill>
              </a:rPr>
              <a:t>Dây I : Khướu giác cảm nhận tốt 2 bên</a:t>
            </a:r>
            <a:endParaRPr lang="en-US" sz="1300">
              <a:solidFill>
                <a:schemeClr val="dk1"/>
              </a:solidFill>
            </a:endParaRPr>
          </a:p>
          <a:p>
            <a:pPr marL="127000" indent="0">
              <a:lnSpc>
                <a:spcPct val="180000"/>
              </a:lnSpc>
              <a:spcBef>
                <a:spcPts val="600"/>
              </a:spcBef>
              <a:buNone/>
            </a:pPr>
            <a:r>
              <a:rPr lang="vi" sz="1300">
                <a:solidFill>
                  <a:schemeClr val="tx1"/>
                </a:solidFill>
              </a:rPr>
              <a:t>Dây II: Thị lực, thị trường mắt phải tốt. </a:t>
            </a:r>
            <a:r>
              <a:rPr lang="vi" sz="1300" b="1">
                <a:solidFill>
                  <a:schemeClr val="tx1"/>
                </a:solidFill>
              </a:rPr>
              <a:t>Mắt trái mất toàn bộ thị trường</a:t>
            </a:r>
            <a:br>
              <a:rPr lang="vi" sz="1300"/>
            </a:br>
            <a:r>
              <a:rPr lang="vi" sz="1300">
                <a:solidFill>
                  <a:schemeClr val="tx1"/>
                </a:solidFill>
              </a:rPr>
              <a:t>Dây III,IV,VI: Phản xạ đồng tử mắt phải (+), mắt trái (-). Vận nhẫn chưa ghi nhận bất thường. Nâng cơ mi hai bên tốt. </a:t>
            </a:r>
          </a:p>
          <a:p>
            <a:pPr marL="127000" indent="0">
              <a:lnSpc>
                <a:spcPct val="180000"/>
              </a:lnSpc>
              <a:spcBef>
                <a:spcPts val="600"/>
              </a:spcBef>
              <a:buNone/>
            </a:pPr>
            <a:r>
              <a:rPr lang="vi" sz="1300">
                <a:solidFill>
                  <a:schemeClr val="tx1"/>
                </a:solidFill>
              </a:rPr>
              <a:t>Dây V: Cảm giác vùng mặt và cơ cắn 2 bên tốt.</a:t>
            </a:r>
          </a:p>
          <a:p>
            <a:pPr marL="127000" indent="0">
              <a:lnSpc>
                <a:spcPct val="180000"/>
              </a:lnSpc>
              <a:spcBef>
                <a:spcPts val="600"/>
              </a:spcBef>
              <a:buNone/>
            </a:pPr>
            <a:r>
              <a:rPr lang="vi" sz="1300">
                <a:solidFill>
                  <a:schemeClr val="tx1"/>
                </a:solidFill>
              </a:rPr>
              <a:t>Dây VII: Mặt 2 bên cân xứng, nhíu mày, chu môi tốt. Vị giác không ghi nhật bất thường</a:t>
            </a:r>
          </a:p>
          <a:p>
            <a:pPr marL="127000" indent="0">
              <a:lnSpc>
                <a:spcPct val="180000"/>
              </a:lnSpc>
              <a:spcBef>
                <a:spcPts val="600"/>
              </a:spcBef>
              <a:buNone/>
            </a:pPr>
            <a:r>
              <a:rPr lang="vi" sz="1300">
                <a:solidFill>
                  <a:schemeClr val="tx1"/>
                </a:solidFill>
              </a:rPr>
              <a:t>Dây VIII: Thính lực 2 bên tốt</a:t>
            </a:r>
          </a:p>
          <a:p>
            <a:pPr marL="127000" indent="0">
              <a:lnSpc>
                <a:spcPct val="180000"/>
              </a:lnSpc>
              <a:spcBef>
                <a:spcPts val="600"/>
              </a:spcBef>
              <a:buNone/>
            </a:pPr>
            <a:r>
              <a:rPr lang="vi" sz="1300">
                <a:solidFill>
                  <a:schemeClr val="tx1"/>
                </a:solidFill>
              </a:rPr>
              <a:t>Dây IX, X: Không nuốt nghẹn</a:t>
            </a:r>
          </a:p>
          <a:p>
            <a:pPr marL="127000" indent="0">
              <a:lnSpc>
                <a:spcPct val="180000"/>
              </a:lnSpc>
              <a:spcBef>
                <a:spcPts val="600"/>
              </a:spcBef>
              <a:buNone/>
            </a:pPr>
            <a:r>
              <a:rPr lang="vi" sz="1300">
                <a:solidFill>
                  <a:schemeClr val="tx1"/>
                </a:solidFill>
              </a:rPr>
              <a:t>Dây XI: Nâng vai, cơ ức đòn chũm 2 bên tốt</a:t>
            </a:r>
          </a:p>
          <a:p>
            <a:pPr marL="127000" indent="0">
              <a:lnSpc>
                <a:spcPct val="180000"/>
              </a:lnSpc>
              <a:spcBef>
                <a:spcPts val="600"/>
              </a:spcBef>
              <a:buNone/>
            </a:pPr>
            <a:r>
              <a:rPr lang="vi" sz="1300">
                <a:solidFill>
                  <a:schemeClr val="tx1"/>
                </a:solidFill>
              </a:rPr>
              <a:t>Dây XII: Cử động lưỡi tốt</a:t>
            </a:r>
          </a:p>
        </p:txBody>
      </p:sp>
    </p:spTree>
    <p:extLst>
      <p:ext uri="{BB962C8B-B14F-4D97-AF65-F5344CB8AC3E}">
        <p14:creationId xmlns:p14="http://schemas.microsoft.com/office/powerpoint/2010/main" val="3666764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19875"/>
            <a:ext cx="8655000" cy="73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 sz="2000" b="1"/>
              <a:t>VII/</a:t>
            </a:r>
            <a:r>
              <a:rPr lang="vi" sz="2000"/>
              <a:t> </a:t>
            </a:r>
            <a:r>
              <a:rPr lang="vi" sz="2000" b="1"/>
              <a:t>TÓM TẮT BỆNH ÁN:</a:t>
            </a:r>
            <a:endParaRPr sz="2000" b="1"/>
          </a:p>
          <a:p>
            <a:pPr marL="0" lvl="0" indent="0" algn="l" rtl="0">
              <a:lnSpc>
                <a:spcPct val="115000"/>
              </a:lnSpc>
              <a:spcBef>
                <a:spcPts val="0"/>
              </a:spcBef>
              <a:spcAft>
                <a:spcPts val="0"/>
              </a:spcAft>
              <a:buNone/>
            </a:pPr>
            <a:endParaRPr sz="1800" b="1"/>
          </a:p>
          <a:p>
            <a:pPr marL="0" lvl="0" indent="0" algn="l" rtl="0">
              <a:lnSpc>
                <a:spcPct val="115000"/>
              </a:lnSpc>
              <a:spcBef>
                <a:spcPts val="0"/>
              </a:spcBef>
              <a:spcAft>
                <a:spcPts val="0"/>
              </a:spcAft>
              <a:buNone/>
            </a:pPr>
            <a:r>
              <a:rPr lang="vi" sz="1800"/>
              <a:t>BN nam, 15 </a:t>
            </a:r>
            <a:r>
              <a:rPr lang="vi-VN" sz="1800"/>
              <a:t>tuổi, nhập viện ngày 4/7 vì đau đâu, ghi nhận các bất thường sau:</a:t>
            </a:r>
            <a:endParaRPr sz="1800"/>
          </a:p>
        </p:txBody>
      </p:sp>
      <p:sp>
        <p:nvSpPr>
          <p:cNvPr id="129" name="Google Shape;129;p25"/>
          <p:cNvSpPr txBox="1">
            <a:spLocks noGrp="1"/>
          </p:cNvSpPr>
          <p:nvPr>
            <p:ph type="body" idx="1"/>
          </p:nvPr>
        </p:nvSpPr>
        <p:spPr>
          <a:xfrm>
            <a:off x="311700" y="1853550"/>
            <a:ext cx="3513600" cy="1697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vi" b="1">
                <a:solidFill>
                  <a:schemeClr val="dk1"/>
                </a:solidFill>
              </a:rPr>
              <a:t>Triệu chứng cơ năng</a:t>
            </a:r>
            <a:r>
              <a:rPr lang="vi-VN" b="1">
                <a:solidFill>
                  <a:schemeClr val="dk1"/>
                </a:solidFill>
              </a:rPr>
              <a:t>:</a:t>
            </a:r>
          </a:p>
          <a:p>
            <a:pPr marL="285750" lvl="0" indent="-285750" algn="l" rtl="0">
              <a:spcBef>
                <a:spcPts val="0"/>
              </a:spcBef>
              <a:spcAft>
                <a:spcPts val="0"/>
              </a:spcAft>
              <a:buFontTx/>
              <a:buChar char="-"/>
            </a:pPr>
            <a:r>
              <a:rPr lang="vi-VN">
                <a:solidFill>
                  <a:schemeClr val="dk1"/>
                </a:solidFill>
              </a:rPr>
              <a:t>Sốt</a:t>
            </a:r>
          </a:p>
          <a:p>
            <a:pPr marL="285750" lvl="0" indent="-285750" algn="l" rtl="0">
              <a:spcBef>
                <a:spcPts val="0"/>
              </a:spcBef>
              <a:spcAft>
                <a:spcPts val="0"/>
              </a:spcAft>
              <a:buFontTx/>
              <a:buChar char="-"/>
            </a:pPr>
            <a:r>
              <a:rPr lang="vi-VN">
                <a:solidFill>
                  <a:schemeClr val="dk1"/>
                </a:solidFill>
              </a:rPr>
              <a:t>Nôn vọt</a:t>
            </a:r>
          </a:p>
          <a:p>
            <a:pPr marL="285750" lvl="0" indent="-285750" algn="l" rtl="0">
              <a:spcBef>
                <a:spcPts val="0"/>
              </a:spcBef>
              <a:spcAft>
                <a:spcPts val="0"/>
              </a:spcAft>
              <a:buFontTx/>
              <a:buChar char="-"/>
            </a:pPr>
            <a:r>
              <a:rPr lang="vi-VN">
                <a:solidFill>
                  <a:schemeClr val="dk1"/>
                </a:solidFill>
              </a:rPr>
              <a:t>Sợ ánh sáng</a:t>
            </a:r>
          </a:p>
          <a:p>
            <a:pPr marL="285750" lvl="0" indent="-285750" algn="l" rtl="0">
              <a:spcBef>
                <a:spcPts val="0"/>
              </a:spcBef>
              <a:spcAft>
                <a:spcPts val="0"/>
              </a:spcAft>
              <a:buFontTx/>
              <a:buChar char="-"/>
            </a:pPr>
            <a:r>
              <a:rPr lang="vi-VN">
                <a:solidFill>
                  <a:schemeClr val="dk1"/>
                </a:solidFill>
              </a:rPr>
              <a:t>Cứng cổ</a:t>
            </a:r>
          </a:p>
          <a:p>
            <a:pPr marL="285750" lvl="0" indent="-285750" algn="l" rtl="0">
              <a:spcBef>
                <a:spcPts val="0"/>
              </a:spcBef>
              <a:spcAft>
                <a:spcPts val="0"/>
              </a:spcAft>
              <a:buFontTx/>
              <a:buChar char="-"/>
            </a:pPr>
            <a:r>
              <a:rPr lang="vi-VN">
                <a:solidFill>
                  <a:schemeClr val="dk1"/>
                </a:solidFill>
              </a:rPr>
              <a:t>Đau đầu</a:t>
            </a:r>
          </a:p>
          <a:p>
            <a:pPr marL="285750" indent="-285750">
              <a:lnSpc>
                <a:spcPct val="114999"/>
              </a:lnSpc>
              <a:buFontTx/>
              <a:buChar char="-"/>
            </a:pPr>
            <a:r>
              <a:rPr lang="vi-VN">
                <a:solidFill>
                  <a:schemeClr val="dk1"/>
                </a:solidFill>
              </a:rPr>
              <a:t>Ăn kém</a:t>
            </a:r>
          </a:p>
          <a:p>
            <a:pPr marL="285750" indent="-285750">
              <a:buFontTx/>
              <a:buChar char="-"/>
            </a:pPr>
            <a:endParaRPr lang="en-US" b="1">
              <a:solidFill>
                <a:schemeClr val="dk1"/>
              </a:solidFill>
            </a:endParaRPr>
          </a:p>
        </p:txBody>
      </p:sp>
      <p:sp>
        <p:nvSpPr>
          <p:cNvPr id="130" name="Google Shape;130;p25"/>
          <p:cNvSpPr txBox="1">
            <a:spLocks noGrp="1"/>
          </p:cNvSpPr>
          <p:nvPr>
            <p:ph type="body" idx="1"/>
          </p:nvPr>
        </p:nvSpPr>
        <p:spPr>
          <a:xfrm>
            <a:off x="311700" y="3657925"/>
            <a:ext cx="8520600" cy="14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VN" b="1">
                <a:solidFill>
                  <a:schemeClr val="dk1"/>
                </a:solidFill>
              </a:rPr>
              <a:t>Tiền căn:</a:t>
            </a:r>
          </a:p>
          <a:p>
            <a:pPr marL="457200" lvl="0" indent="-342900" algn="l" rtl="0">
              <a:spcBef>
                <a:spcPts val="1200"/>
              </a:spcBef>
              <a:spcAft>
                <a:spcPts val="0"/>
              </a:spcAft>
              <a:buClr>
                <a:schemeClr val="dk1"/>
              </a:buClr>
              <a:buSzPts val="1800"/>
              <a:buChar char="-"/>
            </a:pPr>
            <a:r>
              <a:rPr lang="vi-VN">
                <a:solidFill>
                  <a:schemeClr val="dk1"/>
                </a:solidFill>
              </a:rPr>
              <a:t>Mổ u sọ hầu, đặt shunt VP cách 7 năm. Suy tuyến yên, mất thị trường mắt bên trái sau mổ u sọ hầu</a:t>
            </a:r>
          </a:p>
        </p:txBody>
      </p:sp>
      <p:sp>
        <p:nvSpPr>
          <p:cNvPr id="131" name="Google Shape;131;p25"/>
          <p:cNvSpPr txBox="1">
            <a:spLocks noGrp="1"/>
          </p:cNvSpPr>
          <p:nvPr>
            <p:ph type="body" idx="1"/>
          </p:nvPr>
        </p:nvSpPr>
        <p:spPr>
          <a:xfrm>
            <a:off x="4840825" y="1853550"/>
            <a:ext cx="3513600" cy="1697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vi" b="1">
                <a:solidFill>
                  <a:schemeClr val="dk1"/>
                </a:solidFill>
              </a:rPr>
              <a:t>Triệu chứng thực thể:</a:t>
            </a:r>
            <a:endParaRPr b="1">
              <a:solidFill>
                <a:schemeClr val="dk1"/>
              </a:solidFill>
            </a:endParaRPr>
          </a:p>
          <a:p>
            <a:pPr marL="457200" lvl="0" indent="-342900" algn="l" rtl="0">
              <a:spcBef>
                <a:spcPts val="1200"/>
              </a:spcBef>
              <a:spcAft>
                <a:spcPts val="0"/>
              </a:spcAft>
              <a:buClr>
                <a:schemeClr val="dk1"/>
              </a:buClr>
              <a:buSzPts val="1800"/>
              <a:buChar char="-"/>
            </a:pPr>
            <a:r>
              <a:rPr lang="vi-VN">
                <a:solidFill>
                  <a:schemeClr val="dk1"/>
                </a:solidFill>
              </a:rPr>
              <a:t>Tỉnh, đừ</a:t>
            </a:r>
          </a:p>
          <a:p>
            <a:pPr marL="457200" lvl="0" indent="-342900" algn="l" rtl="0">
              <a:spcBef>
                <a:spcPts val="1200"/>
              </a:spcBef>
              <a:spcAft>
                <a:spcPts val="0"/>
              </a:spcAft>
              <a:buClr>
                <a:schemeClr val="dk1"/>
              </a:buClr>
              <a:buSzPts val="1800"/>
              <a:buChar char="-"/>
            </a:pPr>
            <a:r>
              <a:rPr lang="vi-VN">
                <a:solidFill>
                  <a:schemeClr val="dk1"/>
                </a:solidFill>
              </a:rPr>
              <a:t>Nhiệt độ&gt; 38.1 độ C</a:t>
            </a:r>
          </a:p>
          <a:p>
            <a:pPr marL="457200" lvl="0" indent="-342900" algn="l" rtl="0">
              <a:spcBef>
                <a:spcPts val="1200"/>
              </a:spcBef>
              <a:spcAft>
                <a:spcPts val="0"/>
              </a:spcAft>
              <a:buClr>
                <a:schemeClr val="dk1"/>
              </a:buClr>
              <a:buSzPts val="1800"/>
              <a:buChar char="-"/>
            </a:pPr>
            <a:r>
              <a:rPr lang="vi-VN">
                <a:solidFill>
                  <a:schemeClr val="dk1"/>
                </a:solidFill>
              </a:rPr>
              <a:t>Cổ gượng</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body" idx="1"/>
          </p:nvPr>
        </p:nvSpPr>
        <p:spPr>
          <a:xfrm>
            <a:off x="311700" y="666525"/>
            <a:ext cx="8478900" cy="1336800"/>
          </a:xfrm>
          <a:prstGeom prst="rect">
            <a:avLst/>
          </a:prstGeom>
        </p:spPr>
        <p:txBody>
          <a:bodyPr spcFirstLastPara="1" wrap="square" lIns="91425" tIns="91425" rIns="91425" bIns="91425" anchor="t" anchorCtr="0">
            <a:normAutofit fontScale="85000" lnSpcReduction="20000"/>
          </a:bodyPr>
          <a:lstStyle/>
          <a:p>
            <a:pPr marL="0" indent="0">
              <a:buClr>
                <a:schemeClr val="dk1"/>
              </a:buClr>
              <a:buSzPts val="1100"/>
              <a:buNone/>
            </a:pPr>
            <a:r>
              <a:rPr lang="vi" sz="2100" b="1">
                <a:solidFill>
                  <a:schemeClr val="dk1"/>
                </a:solidFill>
              </a:rPr>
              <a:t>VIII/</a:t>
            </a:r>
            <a:r>
              <a:rPr lang="vi" sz="2100">
                <a:solidFill>
                  <a:schemeClr val="dk1"/>
                </a:solidFill>
              </a:rPr>
              <a:t>   </a:t>
            </a:r>
            <a:r>
              <a:rPr lang="vi" sz="2100" b="1">
                <a:solidFill>
                  <a:schemeClr val="dk1"/>
                </a:solidFill>
              </a:rPr>
              <a:t>ĐẶT VẤN ĐỀ:</a:t>
            </a:r>
            <a:endParaRPr lang="en-US" sz="2100" b="1">
              <a:solidFill>
                <a:schemeClr val="dk1"/>
              </a:solidFill>
            </a:endParaRPr>
          </a:p>
          <a:p>
            <a:pPr marL="457200" lvl="0" indent="-342900" algn="l" rtl="0">
              <a:spcBef>
                <a:spcPts val="600"/>
              </a:spcBef>
              <a:spcAft>
                <a:spcPts val="0"/>
              </a:spcAft>
              <a:buClr>
                <a:schemeClr val="dk1"/>
              </a:buClr>
              <a:buSzPts val="1800"/>
              <a:buAutoNum type="arabicPeriod"/>
            </a:pPr>
            <a:r>
              <a:rPr lang="en-US" err="1">
                <a:solidFill>
                  <a:schemeClr val="dk1"/>
                </a:solidFill>
              </a:rPr>
              <a:t>Hội</a:t>
            </a:r>
            <a:r>
              <a:rPr lang="vi-VN">
                <a:solidFill>
                  <a:schemeClr val="dk1"/>
                </a:solidFill>
              </a:rPr>
              <a:t> chứng nhiễm trùng</a:t>
            </a:r>
          </a:p>
          <a:p>
            <a:pPr marL="457200" lvl="0" indent="-342900" algn="l" rtl="0">
              <a:spcBef>
                <a:spcPts val="600"/>
              </a:spcBef>
              <a:spcAft>
                <a:spcPts val="0"/>
              </a:spcAft>
              <a:buClr>
                <a:schemeClr val="dk1"/>
              </a:buClr>
              <a:buSzPts val="1800"/>
              <a:buAutoNum type="arabicPeriod"/>
            </a:pPr>
            <a:r>
              <a:rPr lang="vi-VN">
                <a:solidFill>
                  <a:schemeClr val="dk1"/>
                </a:solidFill>
              </a:rPr>
              <a:t>Hội chứng màng não</a:t>
            </a:r>
          </a:p>
          <a:p>
            <a:pPr>
              <a:lnSpc>
                <a:spcPct val="114999"/>
              </a:lnSpc>
              <a:spcBef>
                <a:spcPts val="600"/>
              </a:spcBef>
              <a:buClr>
                <a:schemeClr val="dk1"/>
              </a:buClr>
              <a:buAutoNum type="arabicPeriod"/>
            </a:pPr>
            <a:r>
              <a:rPr lang="en-US" err="1">
                <a:solidFill>
                  <a:schemeClr val="tx1"/>
                </a:solidFill>
              </a:rPr>
              <a:t>Tiền</a:t>
            </a:r>
            <a:r>
              <a:rPr lang="en-US">
                <a:solidFill>
                  <a:schemeClr val="tx1"/>
                </a:solidFill>
              </a:rPr>
              <a:t> </a:t>
            </a:r>
            <a:r>
              <a:rPr lang="en-US" err="1">
                <a:solidFill>
                  <a:schemeClr val="tx1"/>
                </a:solidFill>
              </a:rPr>
              <a:t>căn</a:t>
            </a:r>
            <a:r>
              <a:rPr lang="en-US">
                <a:solidFill>
                  <a:schemeClr val="tx1"/>
                </a:solidFill>
              </a:rPr>
              <a:t> </a:t>
            </a:r>
            <a:r>
              <a:rPr lang="en-US" err="1">
                <a:solidFill>
                  <a:schemeClr val="tx1"/>
                </a:solidFill>
              </a:rPr>
              <a:t>phẫu</a:t>
            </a:r>
            <a:r>
              <a:rPr lang="en-US">
                <a:solidFill>
                  <a:schemeClr val="tx1"/>
                </a:solidFill>
              </a:rPr>
              <a:t> </a:t>
            </a:r>
            <a:r>
              <a:rPr lang="en-US" err="1">
                <a:solidFill>
                  <a:schemeClr val="tx1"/>
                </a:solidFill>
              </a:rPr>
              <a:t>thuật</a:t>
            </a:r>
            <a:r>
              <a:rPr lang="en-US">
                <a:solidFill>
                  <a:schemeClr val="tx1"/>
                </a:solidFill>
              </a:rPr>
              <a:t> u </a:t>
            </a:r>
            <a:r>
              <a:rPr lang="en-US" err="1">
                <a:solidFill>
                  <a:schemeClr val="tx1"/>
                </a:solidFill>
              </a:rPr>
              <a:t>sọ</a:t>
            </a:r>
            <a:r>
              <a:rPr lang="en-US">
                <a:solidFill>
                  <a:schemeClr val="tx1"/>
                </a:solidFill>
              </a:rPr>
              <a:t> </a:t>
            </a:r>
            <a:r>
              <a:rPr lang="en-US" err="1">
                <a:solidFill>
                  <a:schemeClr val="tx1"/>
                </a:solidFill>
              </a:rPr>
              <a:t>hầu</a:t>
            </a:r>
            <a:r>
              <a:rPr lang="en-US">
                <a:solidFill>
                  <a:schemeClr val="tx1"/>
                </a:solidFill>
              </a:rPr>
              <a:t>, </a:t>
            </a:r>
            <a:r>
              <a:rPr lang="en-US" err="1">
                <a:solidFill>
                  <a:schemeClr val="tx1"/>
                </a:solidFill>
              </a:rPr>
              <a:t>đặt</a:t>
            </a:r>
            <a:r>
              <a:rPr lang="vi-VN">
                <a:solidFill>
                  <a:schemeClr val="dk1"/>
                </a:solidFill>
              </a:rPr>
              <a:t> shunt VP.</a:t>
            </a:r>
          </a:p>
        </p:txBody>
      </p:sp>
      <p:sp>
        <p:nvSpPr>
          <p:cNvPr id="137" name="Google Shape;137;p26"/>
          <p:cNvSpPr txBox="1">
            <a:spLocks noGrp="1"/>
          </p:cNvSpPr>
          <p:nvPr>
            <p:ph type="body" idx="1"/>
          </p:nvPr>
        </p:nvSpPr>
        <p:spPr>
          <a:xfrm>
            <a:off x="248850" y="2252875"/>
            <a:ext cx="8604600" cy="29496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Clr>
                <a:schemeClr val="dk1"/>
              </a:buClr>
              <a:buSzPts val="1100"/>
              <a:buFont typeface="Arial"/>
              <a:buNone/>
            </a:pPr>
            <a:endParaRPr sz="400" b="1">
              <a:solidFill>
                <a:schemeClr val="dk1"/>
              </a:solidFill>
            </a:endParaRPr>
          </a:p>
          <a:p>
            <a:pPr marL="914400" lvl="0" indent="0" algn="l" rtl="0">
              <a:spcBef>
                <a:spcPts val="0"/>
              </a:spcBef>
              <a:spcAft>
                <a:spcPts val="0"/>
              </a:spcAft>
              <a:buNone/>
            </a:pP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038-4A70-AE59-482D-34A341C21835}"/>
              </a:ext>
            </a:extLst>
          </p:cNvPr>
          <p:cNvSpPr>
            <a:spLocks noGrp="1"/>
          </p:cNvSpPr>
          <p:nvPr>
            <p:ph type="title"/>
          </p:nvPr>
        </p:nvSpPr>
        <p:spPr/>
        <p:txBody>
          <a:bodyPr>
            <a:normAutofit fontScale="90000"/>
          </a:bodyPr>
          <a:lstStyle/>
          <a:p>
            <a:r>
              <a:rPr lang="en-US" b="1">
                <a:solidFill>
                  <a:schemeClr val="dk1"/>
                </a:solidFill>
              </a:rPr>
              <a:t>IX/</a:t>
            </a:r>
            <a:r>
              <a:rPr lang="en-US">
                <a:solidFill>
                  <a:schemeClr val="dk1"/>
                </a:solidFill>
              </a:rPr>
              <a:t>  </a:t>
            </a:r>
            <a:r>
              <a:rPr lang="en-US" b="1">
                <a:solidFill>
                  <a:schemeClr val="dk1"/>
                </a:solidFill>
              </a:rPr>
              <a:t>CHẨN ĐOÁN:</a:t>
            </a:r>
            <a:br>
              <a:rPr lang="en-US" b="1">
                <a:solidFill>
                  <a:schemeClr val="dk1"/>
                </a:solidFill>
              </a:rPr>
            </a:br>
            <a:endParaRPr lang="en-US"/>
          </a:p>
        </p:txBody>
      </p:sp>
      <p:sp>
        <p:nvSpPr>
          <p:cNvPr id="3" name="Text Placeholder 2">
            <a:extLst>
              <a:ext uri="{FF2B5EF4-FFF2-40B4-BE49-F238E27FC236}">
                <a16:creationId xmlns:a16="http://schemas.microsoft.com/office/drawing/2014/main" id="{7EC1F8C4-A8E9-8E6F-80C2-9781BDCD330D}"/>
              </a:ext>
            </a:extLst>
          </p:cNvPr>
          <p:cNvSpPr>
            <a:spLocks noGrp="1"/>
          </p:cNvSpPr>
          <p:nvPr>
            <p:ph type="body" idx="1"/>
          </p:nvPr>
        </p:nvSpPr>
        <p:spPr/>
        <p:txBody>
          <a:bodyPr/>
          <a:lstStyle/>
          <a:p>
            <a:pPr>
              <a:spcBef>
                <a:spcPts val="600"/>
              </a:spcBef>
              <a:buClr>
                <a:schemeClr val="dk1"/>
              </a:buClr>
              <a:buFont typeface="Arial"/>
              <a:buAutoNum type="arabicPeriod"/>
            </a:pPr>
            <a:r>
              <a:rPr lang="vi" b="1">
                <a:solidFill>
                  <a:schemeClr val="dk1"/>
                </a:solidFill>
              </a:rPr>
              <a:t>Chẩn đoán sơ bộ: </a:t>
            </a:r>
            <a:r>
              <a:rPr lang="vi-VN" b="1">
                <a:solidFill>
                  <a:schemeClr val="dk1"/>
                </a:solidFill>
              </a:rPr>
              <a:t> </a:t>
            </a:r>
            <a:r>
              <a:rPr lang="vi-VN">
                <a:solidFill>
                  <a:schemeClr val="dk1"/>
                </a:solidFill>
              </a:rPr>
              <a:t>viêm màng não ngày 7 do vi khuẩn </a:t>
            </a:r>
            <a:r>
              <a:rPr lang="en-US" err="1">
                <a:solidFill>
                  <a:schemeClr val="dk1"/>
                </a:solidFill>
              </a:rPr>
              <a:t>theo</a:t>
            </a:r>
            <a:r>
              <a:rPr lang="en-US">
                <a:solidFill>
                  <a:schemeClr val="dk1"/>
                </a:solidFill>
              </a:rPr>
              <a:t> </a:t>
            </a:r>
            <a:r>
              <a:rPr lang="en-US" err="1">
                <a:solidFill>
                  <a:schemeClr val="dk1"/>
                </a:solidFill>
              </a:rPr>
              <a:t>dõi</a:t>
            </a:r>
            <a:r>
              <a:rPr lang="en-US">
                <a:solidFill>
                  <a:schemeClr val="dk1"/>
                </a:solidFill>
              </a:rPr>
              <a:t> </a:t>
            </a:r>
            <a:r>
              <a:rPr lang="en-US" err="1">
                <a:solidFill>
                  <a:schemeClr val="dk1"/>
                </a:solidFill>
              </a:rPr>
              <a:t>biến</a:t>
            </a:r>
            <a:r>
              <a:rPr lang="en-US">
                <a:solidFill>
                  <a:schemeClr val="dk1"/>
                </a:solidFill>
              </a:rPr>
              <a:t> </a:t>
            </a:r>
            <a:r>
              <a:rPr lang="en-US" err="1">
                <a:solidFill>
                  <a:schemeClr val="dk1"/>
                </a:solidFill>
              </a:rPr>
              <a:t>chứng</a:t>
            </a:r>
            <a:r>
              <a:rPr lang="en-US">
                <a:solidFill>
                  <a:schemeClr val="dk1"/>
                </a:solidFill>
              </a:rPr>
              <a:t> </a:t>
            </a:r>
            <a:r>
              <a:rPr lang="en-US" err="1">
                <a:solidFill>
                  <a:schemeClr val="dk1"/>
                </a:solidFill>
              </a:rPr>
              <a:t>tăng</a:t>
            </a:r>
            <a:r>
              <a:rPr lang="en-US">
                <a:solidFill>
                  <a:schemeClr val="dk1"/>
                </a:solidFill>
              </a:rPr>
              <a:t> </a:t>
            </a:r>
            <a:r>
              <a:rPr lang="en-US" err="1">
                <a:solidFill>
                  <a:schemeClr val="dk1"/>
                </a:solidFill>
              </a:rPr>
              <a:t>áp</a:t>
            </a:r>
            <a:r>
              <a:rPr lang="en-US">
                <a:solidFill>
                  <a:schemeClr val="dk1"/>
                </a:solidFill>
              </a:rPr>
              <a:t> </a:t>
            </a:r>
            <a:r>
              <a:rPr lang="en-US" err="1">
                <a:solidFill>
                  <a:schemeClr val="dk1"/>
                </a:solidFill>
              </a:rPr>
              <a:t>lực</a:t>
            </a:r>
            <a:r>
              <a:rPr lang="en-US">
                <a:solidFill>
                  <a:schemeClr val="dk1"/>
                </a:solidFill>
              </a:rPr>
              <a:t> </a:t>
            </a:r>
            <a:r>
              <a:rPr lang="en-US" err="1">
                <a:solidFill>
                  <a:schemeClr val="dk1"/>
                </a:solidFill>
              </a:rPr>
              <a:t>nội</a:t>
            </a:r>
            <a:r>
              <a:rPr lang="en-US">
                <a:solidFill>
                  <a:schemeClr val="dk1"/>
                </a:solidFill>
              </a:rPr>
              <a:t> </a:t>
            </a:r>
            <a:r>
              <a:rPr lang="en-US" err="1">
                <a:solidFill>
                  <a:schemeClr val="dk1"/>
                </a:solidFill>
              </a:rPr>
              <a:t>sọ</a:t>
            </a:r>
            <a:r>
              <a:rPr lang="vi-VN">
                <a:solidFill>
                  <a:schemeClr val="dk1"/>
                </a:solidFill>
              </a:rPr>
              <a:t>, theo dõi  nhiễm trùng huyết/ suy tuyến yên</a:t>
            </a:r>
            <a:r>
              <a:rPr lang="en-US">
                <a:solidFill>
                  <a:schemeClr val="dk1"/>
                </a:solidFill>
              </a:rPr>
              <a:t>, </a:t>
            </a:r>
            <a:r>
              <a:rPr lang="en-US" err="1">
                <a:solidFill>
                  <a:schemeClr val="dk1"/>
                </a:solidFill>
              </a:rPr>
              <a:t>mất</a:t>
            </a:r>
            <a:r>
              <a:rPr lang="en-US">
                <a:solidFill>
                  <a:schemeClr val="dk1"/>
                </a:solidFill>
              </a:rPr>
              <a:t> </a:t>
            </a:r>
            <a:r>
              <a:rPr lang="en-US" err="1">
                <a:solidFill>
                  <a:schemeClr val="dk1"/>
                </a:solidFill>
              </a:rPr>
              <a:t>thị</a:t>
            </a:r>
            <a:r>
              <a:rPr lang="en-US">
                <a:solidFill>
                  <a:schemeClr val="dk1"/>
                </a:solidFill>
              </a:rPr>
              <a:t> </a:t>
            </a:r>
            <a:r>
              <a:rPr lang="en-US" err="1">
                <a:solidFill>
                  <a:schemeClr val="dk1"/>
                </a:solidFill>
              </a:rPr>
              <a:t>trường</a:t>
            </a:r>
            <a:r>
              <a:rPr lang="en-US">
                <a:solidFill>
                  <a:schemeClr val="dk1"/>
                </a:solidFill>
              </a:rPr>
              <a:t> </a:t>
            </a:r>
            <a:r>
              <a:rPr lang="en-US" err="1">
                <a:solidFill>
                  <a:schemeClr val="dk1"/>
                </a:solidFill>
              </a:rPr>
              <a:t>mắt</a:t>
            </a:r>
            <a:r>
              <a:rPr lang="en-US">
                <a:solidFill>
                  <a:schemeClr val="dk1"/>
                </a:solidFill>
              </a:rPr>
              <a:t> </a:t>
            </a:r>
            <a:r>
              <a:rPr lang="en-US" err="1">
                <a:solidFill>
                  <a:schemeClr val="dk1"/>
                </a:solidFill>
              </a:rPr>
              <a:t>Trái</a:t>
            </a:r>
            <a:r>
              <a:rPr lang="vi-VN">
                <a:solidFill>
                  <a:schemeClr val="dk1"/>
                </a:solidFill>
              </a:rPr>
              <a:t> sau mổ u sọ hầu, shunt VP.</a:t>
            </a:r>
            <a:endParaRPr lang="en-US" b="1">
              <a:solidFill>
                <a:schemeClr val="dk1"/>
              </a:solidFill>
            </a:endParaRPr>
          </a:p>
          <a:p>
            <a:pPr marL="457200" lvl="0" indent="-342900" algn="l" rtl="0">
              <a:spcBef>
                <a:spcPts val="600"/>
              </a:spcBef>
              <a:spcAft>
                <a:spcPts val="0"/>
              </a:spcAft>
              <a:buClr>
                <a:schemeClr val="dk1"/>
              </a:buClr>
              <a:buSzPts val="1800"/>
              <a:buAutoNum type="arabicPeriod"/>
            </a:pPr>
            <a:r>
              <a:rPr lang="vi-VN" b="1">
                <a:solidFill>
                  <a:schemeClr val="dk1"/>
                </a:solidFill>
              </a:rPr>
              <a:t>Chẩn đoán phân biệt</a:t>
            </a:r>
          </a:p>
          <a:p>
            <a:pPr lvl="0" algn="l" rtl="0">
              <a:spcBef>
                <a:spcPts val="600"/>
              </a:spcBef>
              <a:spcAft>
                <a:spcPts val="0"/>
              </a:spcAft>
              <a:buClr>
                <a:schemeClr val="dk1"/>
              </a:buClr>
              <a:buSzPts val="1800"/>
              <a:buFontTx/>
              <a:buChar char="-"/>
            </a:pPr>
            <a:r>
              <a:rPr lang="vi-VN">
                <a:solidFill>
                  <a:schemeClr val="dk1"/>
                </a:solidFill>
              </a:rPr>
              <a:t>Viêm màng não ngày 7 do lao chưa biến chứng</a:t>
            </a:r>
            <a:endParaRPr lang="en-US">
              <a:solidFill>
                <a:schemeClr val="dk1"/>
              </a:solidFill>
            </a:endParaRPr>
          </a:p>
          <a:p>
            <a:pPr lvl="0" algn="l" rtl="0">
              <a:spcBef>
                <a:spcPts val="600"/>
              </a:spcBef>
              <a:spcAft>
                <a:spcPts val="0"/>
              </a:spcAft>
              <a:buClr>
                <a:schemeClr val="dk1"/>
              </a:buClr>
              <a:buSzPts val="1800"/>
              <a:buFontTx/>
              <a:buChar char="-"/>
            </a:pPr>
            <a:r>
              <a:rPr lang="en-US" err="1">
                <a:solidFill>
                  <a:schemeClr val="dk1"/>
                </a:solidFill>
              </a:rPr>
              <a:t>Áp</a:t>
            </a:r>
            <a:r>
              <a:rPr lang="en-US">
                <a:solidFill>
                  <a:schemeClr val="dk1"/>
                </a:solidFill>
              </a:rPr>
              <a:t> </a:t>
            </a:r>
            <a:r>
              <a:rPr lang="en-US" err="1">
                <a:solidFill>
                  <a:schemeClr val="dk1"/>
                </a:solidFill>
              </a:rPr>
              <a:t>xe</a:t>
            </a:r>
            <a:r>
              <a:rPr lang="en-US">
                <a:solidFill>
                  <a:schemeClr val="dk1"/>
                </a:solidFill>
              </a:rPr>
              <a:t> </a:t>
            </a:r>
            <a:r>
              <a:rPr lang="en-US" err="1">
                <a:solidFill>
                  <a:schemeClr val="dk1"/>
                </a:solidFill>
              </a:rPr>
              <a:t>não</a:t>
            </a:r>
            <a:r>
              <a:rPr lang="en-US">
                <a:solidFill>
                  <a:schemeClr val="dk1"/>
                </a:solidFill>
              </a:rPr>
              <a:t>. </a:t>
            </a:r>
          </a:p>
          <a:p>
            <a:pPr marL="114300" indent="0">
              <a:buNone/>
            </a:pPr>
            <a:endParaRPr lang="en-US"/>
          </a:p>
        </p:txBody>
      </p:sp>
    </p:spTree>
    <p:extLst>
      <p:ext uri="{BB962C8B-B14F-4D97-AF65-F5344CB8AC3E}">
        <p14:creationId xmlns:p14="http://schemas.microsoft.com/office/powerpoint/2010/main" val="332269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66700" lvl="0" indent="-266700" algn="l" rtl="0">
              <a:lnSpc>
                <a:spcPct val="115000"/>
              </a:lnSpc>
              <a:spcBef>
                <a:spcPts val="0"/>
              </a:spcBef>
              <a:spcAft>
                <a:spcPts val="600"/>
              </a:spcAft>
              <a:buNone/>
            </a:pPr>
            <a:r>
              <a:rPr lang="vi" sz="2000" b="1"/>
              <a:t>X</a:t>
            </a:r>
            <a:r>
              <a:rPr lang="en-US" sz="2000" b="1"/>
              <a:t>. </a:t>
            </a:r>
            <a:r>
              <a:rPr lang="vi" sz="2000" b="1"/>
              <a:t>BIỆN LUẬN:</a:t>
            </a:r>
            <a:endParaRPr sz="2000"/>
          </a:p>
        </p:txBody>
      </p:sp>
      <p:sp>
        <p:nvSpPr>
          <p:cNvPr id="143" name="Google Shape;143;p27"/>
          <p:cNvSpPr txBox="1">
            <a:spLocks noGrp="1"/>
          </p:cNvSpPr>
          <p:nvPr>
            <p:ph type="body" idx="1"/>
          </p:nvPr>
        </p:nvSpPr>
        <p:spPr>
          <a:xfrm>
            <a:off x="0" y="935609"/>
            <a:ext cx="9023139" cy="4731928"/>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AutoNum type="arabicPeriod"/>
            </a:pPr>
            <a:r>
              <a:rPr lang="vi-VN">
                <a:solidFill>
                  <a:schemeClr val="dk1"/>
                </a:solidFill>
              </a:rPr>
              <a:t>Hội chứng nhiễm trùng: bé có sốt, đừ =&gt; có hội chứng nhiễm trùng. Các nguyên nhân có thể có</a:t>
            </a:r>
          </a:p>
          <a:p>
            <a:pPr lvl="0" algn="l" rtl="0">
              <a:lnSpc>
                <a:spcPct val="150000"/>
              </a:lnSpc>
              <a:spcBef>
                <a:spcPts val="0"/>
              </a:spcBef>
              <a:spcAft>
                <a:spcPts val="0"/>
              </a:spcAft>
              <a:buClr>
                <a:schemeClr val="dk1"/>
              </a:buClr>
              <a:buSzPts val="1800"/>
              <a:buFont typeface="Arial" panose="020B0604020202020204" pitchFamily="34" charset="0"/>
              <a:buChar char="•"/>
            </a:pPr>
            <a:r>
              <a:rPr lang="vi-VN" sz="1600">
                <a:solidFill>
                  <a:schemeClr val="dk1"/>
                </a:solidFill>
              </a:rPr>
              <a:t>Nhiễm trùng Tk trung ương: nghĩ nhiều do bé có triệu chứng đau đầu, sợ ánh sáng, nôn vọt, cứng cổ</a:t>
            </a:r>
          </a:p>
          <a:p>
            <a:pPr lvl="1">
              <a:lnSpc>
                <a:spcPct val="150000"/>
              </a:lnSpc>
              <a:buClr>
                <a:schemeClr val="dk1"/>
              </a:buClr>
              <a:buSzPts val="1800"/>
              <a:buFont typeface="Wingdings" pitchFamily="2" charset="2"/>
              <a:buChar char="ü"/>
            </a:pPr>
            <a:r>
              <a:rPr lang="vi-VN" sz="1200">
                <a:solidFill>
                  <a:schemeClr val="dk1"/>
                </a:solidFill>
              </a:rPr>
              <a:t>Viêm màng não: nghĩ nhiều do bé có hội chứng màng não (đau đầu, sợ ánh sáng, nôn ói, cổ gượng). Tác nhân</a:t>
            </a:r>
            <a:r>
              <a:rPr lang="en-US" sz="1200">
                <a:solidFill>
                  <a:schemeClr val="dk1"/>
                </a:solidFill>
              </a:rPr>
              <a:t>:</a:t>
            </a:r>
            <a:endParaRPr lang="vi-VN" sz="1200">
              <a:solidFill>
                <a:schemeClr val="dk1"/>
              </a:solidFill>
            </a:endParaRPr>
          </a:p>
          <a:p>
            <a:pPr lvl="2">
              <a:lnSpc>
                <a:spcPct val="150000"/>
              </a:lnSpc>
              <a:buClr>
                <a:schemeClr val="dk1"/>
              </a:buClr>
              <a:buSzPts val="1800"/>
              <a:buFont typeface="Wingdings" pitchFamily="2" charset="2"/>
              <a:buChar char="Ø"/>
            </a:pPr>
            <a:r>
              <a:rPr lang="vi-VN" sz="1200">
                <a:solidFill>
                  <a:schemeClr val="dk1"/>
                </a:solidFill>
              </a:rPr>
              <a:t>Vi khuẩn: nghĩ nhiều do lâm sàng triệu chứng rầm rộ (sốt cao lạnh run, lừ đừ). Phổ vi khuẩn nghĩ ở bé</a:t>
            </a:r>
          </a:p>
          <a:p>
            <a:pPr lvl="3">
              <a:lnSpc>
                <a:spcPct val="150000"/>
              </a:lnSpc>
              <a:buClr>
                <a:schemeClr val="dk1"/>
              </a:buClr>
              <a:buSzPts val="1800"/>
              <a:buFont typeface="Wingdings" pitchFamily="2" charset="2"/>
              <a:buChar char="v"/>
            </a:pPr>
            <a:r>
              <a:rPr lang="vi-VN" sz="1200">
                <a:solidFill>
                  <a:schemeClr val="dk1"/>
                </a:solidFill>
              </a:rPr>
              <a:t>&gt;5 tuổi + chích ngừa theo TCMR: phế cầu, não mô cầu.</a:t>
            </a:r>
          </a:p>
          <a:p>
            <a:pPr lvl="3">
              <a:lnSpc>
                <a:spcPct val="150000"/>
              </a:lnSpc>
              <a:buClr>
                <a:schemeClr val="dk1"/>
              </a:buClr>
              <a:buSzPts val="1800"/>
              <a:buFont typeface="Wingdings" pitchFamily="2" charset="2"/>
              <a:buChar char="v"/>
            </a:pPr>
            <a:r>
              <a:rPr lang="vi-VN" sz="1200">
                <a:solidFill>
                  <a:schemeClr val="dk1"/>
                </a:solidFill>
              </a:rPr>
              <a:t>Cơ địa phẫu thuật thần kinh, shun VP: thêm Hib, S.aureus, trực khuẩn Gram âm.</a:t>
            </a:r>
          </a:p>
          <a:p>
            <a:pPr lvl="2">
              <a:lnSpc>
                <a:spcPct val="150000"/>
              </a:lnSpc>
              <a:buClr>
                <a:schemeClr val="dk1"/>
              </a:buClr>
              <a:buSzPts val="1800"/>
              <a:buFont typeface="Wingdings" pitchFamily="2" charset="2"/>
              <a:buChar char="Ø"/>
            </a:pPr>
            <a:r>
              <a:rPr lang="vi-VN" sz="1200">
                <a:solidFill>
                  <a:schemeClr val="dk1"/>
                </a:solidFill>
              </a:rPr>
              <a:t>Vi rus: không nghĩ do bé sốt kéo dài 7 ngày, lừ đừ.</a:t>
            </a:r>
          </a:p>
          <a:p>
            <a:pPr lvl="2">
              <a:lnSpc>
                <a:spcPct val="150000"/>
              </a:lnSpc>
              <a:buClr>
                <a:schemeClr val="dk1"/>
              </a:buClr>
              <a:buSzPts val="1800"/>
              <a:buFont typeface="Wingdings" pitchFamily="2" charset="2"/>
              <a:buChar char="Ø"/>
            </a:pPr>
            <a:r>
              <a:rPr lang="vi-VN" sz="1200">
                <a:solidFill>
                  <a:schemeClr val="dk1"/>
                </a:solidFill>
              </a:rPr>
              <a:t>Lao: bệnh kéo dài 7 ngày, Việt Nam là vùng dịch tễ lao=&gt; không loại trừ</a:t>
            </a:r>
          </a:p>
          <a:p>
            <a:pPr lvl="2">
              <a:lnSpc>
                <a:spcPct val="150000"/>
              </a:lnSpc>
              <a:buClr>
                <a:schemeClr val="dk1"/>
              </a:buClr>
              <a:buSzPts val="1800"/>
              <a:buFont typeface="Wingdings" pitchFamily="2" charset="2"/>
              <a:buChar char="Ø"/>
            </a:pPr>
            <a:r>
              <a:rPr lang="vi-VN" sz="1200">
                <a:solidFill>
                  <a:schemeClr val="dk1"/>
                </a:solidFill>
              </a:rPr>
              <a:t>Nấm: không nghĩ do bé không có cơ địa suy giảm miễn dịch trước đó.</a:t>
            </a:r>
            <a:endParaRPr lang="vi-VN" sz="1400">
              <a:solidFill>
                <a:schemeClr val="dk1"/>
              </a:solidFill>
            </a:endParaRPr>
          </a:p>
          <a:p>
            <a:pPr marL="457200" lvl="0" indent="-342900" algn="l" rtl="0">
              <a:lnSpc>
                <a:spcPct val="150000"/>
              </a:lnSpc>
              <a:spcBef>
                <a:spcPts val="0"/>
              </a:spcBef>
              <a:spcAft>
                <a:spcPts val="0"/>
              </a:spcAft>
              <a:buClr>
                <a:schemeClr val="dk1"/>
              </a:buClr>
              <a:buSzPts val="1800"/>
              <a:buAutoNum type="arabicPeriod"/>
            </a:pPr>
            <a:endParaRPr lang="vi-VN"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4F6F-DD94-28EA-2B2A-068DAB409071}"/>
              </a:ext>
            </a:extLst>
          </p:cNvPr>
          <p:cNvSpPr>
            <a:spLocks noGrp="1"/>
          </p:cNvSpPr>
          <p:nvPr>
            <p:ph type="title"/>
          </p:nvPr>
        </p:nvSpPr>
        <p:spPr>
          <a:xfrm>
            <a:off x="311700" y="114301"/>
            <a:ext cx="8520600" cy="628650"/>
          </a:xfrm>
        </p:spPr>
        <p:txBody>
          <a:bodyPr>
            <a:normAutofit/>
          </a:bodyPr>
          <a:lstStyle/>
          <a:p>
            <a:r>
              <a:rPr lang="vi" sz="2200" b="1"/>
              <a:t>X</a:t>
            </a:r>
            <a:r>
              <a:rPr lang="en-US" sz="2200" b="1"/>
              <a:t>. </a:t>
            </a:r>
            <a:r>
              <a:rPr lang="vi" sz="2200" b="1"/>
              <a:t>BIỆN LUẬN</a:t>
            </a:r>
            <a:r>
              <a:rPr lang="vi" sz="2800" b="1"/>
              <a:t>:</a:t>
            </a:r>
            <a:endParaRPr lang="en-US"/>
          </a:p>
        </p:txBody>
      </p:sp>
      <p:sp>
        <p:nvSpPr>
          <p:cNvPr id="3" name="Text Placeholder 2">
            <a:extLst>
              <a:ext uri="{FF2B5EF4-FFF2-40B4-BE49-F238E27FC236}">
                <a16:creationId xmlns:a16="http://schemas.microsoft.com/office/drawing/2014/main" id="{61674CEA-4A5B-79E8-E4B7-A0B549AC94B7}"/>
              </a:ext>
            </a:extLst>
          </p:cNvPr>
          <p:cNvSpPr>
            <a:spLocks noGrp="1"/>
          </p:cNvSpPr>
          <p:nvPr>
            <p:ph type="body" idx="1"/>
          </p:nvPr>
        </p:nvSpPr>
        <p:spPr>
          <a:xfrm>
            <a:off x="64194" y="742951"/>
            <a:ext cx="9015612" cy="4600575"/>
          </a:xfrm>
        </p:spPr>
        <p:txBody>
          <a:bodyPr>
            <a:normAutofit fontScale="40000" lnSpcReduction="20000"/>
          </a:bodyPr>
          <a:lstStyle/>
          <a:p>
            <a:pPr marL="1054100" lvl="2" indent="0">
              <a:lnSpc>
                <a:spcPct val="150000"/>
              </a:lnSpc>
              <a:buClr>
                <a:schemeClr val="dk1"/>
              </a:buClr>
              <a:buSzPts val="1800"/>
              <a:buNone/>
            </a:pPr>
            <a:r>
              <a:rPr lang="en-US" sz="3000" err="1">
                <a:solidFill>
                  <a:schemeClr val="dk1"/>
                </a:solidFill>
              </a:rPr>
              <a:t>Biến</a:t>
            </a:r>
            <a:r>
              <a:rPr lang="en-US" sz="3000">
                <a:solidFill>
                  <a:schemeClr val="dk1"/>
                </a:solidFill>
              </a:rPr>
              <a:t> </a:t>
            </a:r>
            <a:r>
              <a:rPr lang="en-US" sz="3000" err="1">
                <a:solidFill>
                  <a:schemeClr val="dk1"/>
                </a:solidFill>
              </a:rPr>
              <a:t>chứng</a:t>
            </a:r>
            <a:r>
              <a:rPr lang="en-US" sz="3000">
                <a:solidFill>
                  <a:schemeClr val="dk1"/>
                </a:solidFill>
              </a:rPr>
              <a:t>:</a:t>
            </a:r>
          </a:p>
          <a:p>
            <a:pPr lvl="2">
              <a:lnSpc>
                <a:spcPct val="150000"/>
              </a:lnSpc>
              <a:buClr>
                <a:schemeClr val="dk1"/>
              </a:buClr>
              <a:buSzPts val="1800"/>
              <a:buFont typeface="Wingdings" panose="05000000000000000000" pitchFamily="2" charset="2"/>
              <a:buChar char="Ø"/>
            </a:pPr>
            <a:r>
              <a:rPr lang="en-US" sz="3000" err="1">
                <a:solidFill>
                  <a:schemeClr val="dk1"/>
                </a:solidFill>
              </a:rPr>
              <a:t>Tăng</a:t>
            </a:r>
            <a:r>
              <a:rPr lang="en-US" sz="3000">
                <a:solidFill>
                  <a:schemeClr val="dk1"/>
                </a:solidFill>
              </a:rPr>
              <a:t> </a:t>
            </a:r>
            <a:r>
              <a:rPr lang="en-US" sz="3000" err="1">
                <a:solidFill>
                  <a:schemeClr val="dk1"/>
                </a:solidFill>
              </a:rPr>
              <a:t>áp</a:t>
            </a:r>
            <a:r>
              <a:rPr lang="en-US" sz="3000">
                <a:solidFill>
                  <a:schemeClr val="dk1"/>
                </a:solidFill>
              </a:rPr>
              <a:t> </a:t>
            </a:r>
            <a:r>
              <a:rPr lang="en-US" sz="3000" err="1">
                <a:solidFill>
                  <a:schemeClr val="dk1"/>
                </a:solidFill>
              </a:rPr>
              <a:t>lực</a:t>
            </a:r>
            <a:r>
              <a:rPr lang="en-US" sz="3000">
                <a:solidFill>
                  <a:schemeClr val="dk1"/>
                </a:solidFill>
              </a:rPr>
              <a:t> </a:t>
            </a:r>
            <a:r>
              <a:rPr lang="en-US" sz="3000" err="1">
                <a:solidFill>
                  <a:schemeClr val="dk1"/>
                </a:solidFill>
              </a:rPr>
              <a:t>nội</a:t>
            </a:r>
            <a:r>
              <a:rPr lang="en-US" sz="3000">
                <a:solidFill>
                  <a:schemeClr val="dk1"/>
                </a:solidFill>
              </a:rPr>
              <a:t> </a:t>
            </a:r>
            <a:r>
              <a:rPr lang="en-US" sz="3000" err="1">
                <a:solidFill>
                  <a:schemeClr val="dk1"/>
                </a:solidFill>
              </a:rPr>
              <a:t>sọ</a:t>
            </a:r>
            <a:r>
              <a:rPr lang="en-US" sz="3000">
                <a:solidFill>
                  <a:schemeClr val="dk1"/>
                </a:solidFill>
              </a:rPr>
              <a:t>: </a:t>
            </a:r>
            <a:r>
              <a:rPr lang="en-US" sz="3000" err="1">
                <a:solidFill>
                  <a:schemeClr val="dk1"/>
                </a:solidFill>
              </a:rPr>
              <a:t>nghĩ</a:t>
            </a:r>
            <a:r>
              <a:rPr lang="en-US" sz="3000">
                <a:solidFill>
                  <a:schemeClr val="dk1"/>
                </a:solidFill>
              </a:rPr>
              <a:t> </a:t>
            </a:r>
            <a:r>
              <a:rPr lang="en-US" sz="3000" err="1">
                <a:solidFill>
                  <a:schemeClr val="dk1"/>
                </a:solidFill>
              </a:rPr>
              <a:t>nhiều</a:t>
            </a:r>
            <a:r>
              <a:rPr lang="en-US" sz="3000">
                <a:solidFill>
                  <a:schemeClr val="dk1"/>
                </a:solidFill>
              </a:rPr>
              <a:t> do </a:t>
            </a:r>
            <a:r>
              <a:rPr lang="en-US" sz="3000" err="1">
                <a:solidFill>
                  <a:schemeClr val="dk1"/>
                </a:solidFill>
              </a:rPr>
              <a:t>bé</a:t>
            </a:r>
            <a:r>
              <a:rPr lang="en-US" sz="3000">
                <a:solidFill>
                  <a:schemeClr val="dk1"/>
                </a:solidFill>
              </a:rPr>
              <a:t> </a:t>
            </a:r>
            <a:r>
              <a:rPr lang="en-US" sz="3000" err="1">
                <a:solidFill>
                  <a:schemeClr val="dk1"/>
                </a:solidFill>
              </a:rPr>
              <a:t>có</a:t>
            </a:r>
            <a:r>
              <a:rPr lang="en-US" sz="3000">
                <a:solidFill>
                  <a:schemeClr val="dk1"/>
                </a:solidFill>
              </a:rPr>
              <a:t> </a:t>
            </a:r>
            <a:r>
              <a:rPr lang="en-US" sz="3000" err="1">
                <a:solidFill>
                  <a:schemeClr val="dk1"/>
                </a:solidFill>
              </a:rPr>
              <a:t>triệu</a:t>
            </a:r>
            <a:r>
              <a:rPr lang="en-US" sz="3000">
                <a:solidFill>
                  <a:schemeClr val="dk1"/>
                </a:solidFill>
              </a:rPr>
              <a:t> </a:t>
            </a:r>
            <a:r>
              <a:rPr lang="en-US" sz="3000" err="1">
                <a:solidFill>
                  <a:schemeClr val="dk1"/>
                </a:solidFill>
              </a:rPr>
              <a:t>chứng</a:t>
            </a:r>
            <a:r>
              <a:rPr lang="en-US" sz="3000">
                <a:solidFill>
                  <a:schemeClr val="dk1"/>
                </a:solidFill>
              </a:rPr>
              <a:t> </a:t>
            </a:r>
            <a:r>
              <a:rPr lang="en-US" sz="3000" err="1">
                <a:solidFill>
                  <a:schemeClr val="dk1"/>
                </a:solidFill>
              </a:rPr>
              <a:t>đau</a:t>
            </a:r>
            <a:r>
              <a:rPr lang="en-US" sz="3000">
                <a:solidFill>
                  <a:schemeClr val="dk1"/>
                </a:solidFill>
              </a:rPr>
              <a:t> </a:t>
            </a:r>
            <a:r>
              <a:rPr lang="en-US" sz="3000" err="1">
                <a:solidFill>
                  <a:schemeClr val="dk1"/>
                </a:solidFill>
              </a:rPr>
              <a:t>đầu</a:t>
            </a:r>
            <a:r>
              <a:rPr lang="en-US" sz="3000">
                <a:solidFill>
                  <a:schemeClr val="dk1"/>
                </a:solidFill>
              </a:rPr>
              <a:t> </a:t>
            </a:r>
            <a:r>
              <a:rPr lang="en-US" sz="3000" err="1">
                <a:solidFill>
                  <a:schemeClr val="dk1"/>
                </a:solidFill>
              </a:rPr>
              <a:t>nhiều</a:t>
            </a:r>
            <a:r>
              <a:rPr lang="en-US" sz="3000">
                <a:solidFill>
                  <a:schemeClr val="dk1"/>
                </a:solidFill>
              </a:rPr>
              <a:t> ở </a:t>
            </a:r>
            <a:r>
              <a:rPr lang="en-US" sz="3000" err="1">
                <a:solidFill>
                  <a:schemeClr val="dk1"/>
                </a:solidFill>
              </a:rPr>
              <a:t>vùng</a:t>
            </a:r>
            <a:r>
              <a:rPr lang="en-US" sz="3000">
                <a:solidFill>
                  <a:schemeClr val="dk1"/>
                </a:solidFill>
              </a:rPr>
              <a:t> </a:t>
            </a:r>
            <a:r>
              <a:rPr lang="en-US" sz="3000" err="1">
                <a:solidFill>
                  <a:schemeClr val="dk1"/>
                </a:solidFill>
              </a:rPr>
              <a:t>đỉnh</a:t>
            </a:r>
            <a:r>
              <a:rPr lang="en-US" sz="3000">
                <a:solidFill>
                  <a:schemeClr val="dk1"/>
                </a:solidFill>
              </a:rPr>
              <a:t> </a:t>
            </a:r>
            <a:r>
              <a:rPr lang="en-US" sz="3000" err="1">
                <a:solidFill>
                  <a:schemeClr val="dk1"/>
                </a:solidFill>
              </a:rPr>
              <a:t>đầu</a:t>
            </a:r>
            <a:r>
              <a:rPr lang="en-US" sz="3000">
                <a:solidFill>
                  <a:schemeClr val="dk1"/>
                </a:solidFill>
              </a:rPr>
              <a:t>, </a:t>
            </a:r>
            <a:r>
              <a:rPr lang="en-US" sz="3000" err="1">
                <a:solidFill>
                  <a:schemeClr val="dk1"/>
                </a:solidFill>
              </a:rPr>
              <a:t>tăng</a:t>
            </a:r>
            <a:r>
              <a:rPr lang="en-US" sz="3000">
                <a:solidFill>
                  <a:schemeClr val="dk1"/>
                </a:solidFill>
              </a:rPr>
              <a:t> </a:t>
            </a:r>
            <a:r>
              <a:rPr lang="en-US" sz="3000" err="1">
                <a:solidFill>
                  <a:schemeClr val="dk1"/>
                </a:solidFill>
              </a:rPr>
              <a:t>dần</a:t>
            </a:r>
            <a:r>
              <a:rPr lang="en-US" sz="3000">
                <a:solidFill>
                  <a:schemeClr val="dk1"/>
                </a:solidFill>
              </a:rPr>
              <a:t>. </a:t>
            </a:r>
          </a:p>
          <a:p>
            <a:pPr lvl="2">
              <a:lnSpc>
                <a:spcPct val="150000"/>
              </a:lnSpc>
              <a:buClr>
                <a:schemeClr val="dk1"/>
              </a:buClr>
              <a:buSzPts val="1800"/>
              <a:buFont typeface="Wingdings" panose="05000000000000000000" pitchFamily="2" charset="2"/>
              <a:buChar char="Ø"/>
            </a:pPr>
            <a:r>
              <a:rPr lang="en-US" sz="3000" err="1">
                <a:solidFill>
                  <a:schemeClr val="dk1"/>
                </a:solidFill>
              </a:rPr>
              <a:t>Tụ</a:t>
            </a:r>
            <a:r>
              <a:rPr lang="en-US" sz="3000">
                <a:solidFill>
                  <a:schemeClr val="dk1"/>
                </a:solidFill>
              </a:rPr>
              <a:t> </a:t>
            </a:r>
            <a:r>
              <a:rPr lang="en-US" sz="3000" err="1">
                <a:solidFill>
                  <a:schemeClr val="dk1"/>
                </a:solidFill>
              </a:rPr>
              <a:t>dịch</a:t>
            </a:r>
            <a:r>
              <a:rPr lang="en-US" sz="3000">
                <a:solidFill>
                  <a:schemeClr val="dk1"/>
                </a:solidFill>
              </a:rPr>
              <a:t> </a:t>
            </a:r>
            <a:r>
              <a:rPr lang="en-US" sz="3000" err="1">
                <a:solidFill>
                  <a:schemeClr val="dk1"/>
                </a:solidFill>
              </a:rPr>
              <a:t>dưới</a:t>
            </a:r>
            <a:r>
              <a:rPr lang="en-US" sz="3000">
                <a:solidFill>
                  <a:schemeClr val="dk1"/>
                </a:solidFill>
              </a:rPr>
              <a:t> </a:t>
            </a:r>
            <a:r>
              <a:rPr lang="en-US" sz="3000" err="1">
                <a:solidFill>
                  <a:schemeClr val="dk1"/>
                </a:solidFill>
              </a:rPr>
              <a:t>màng</a:t>
            </a:r>
            <a:r>
              <a:rPr lang="en-US" sz="3000">
                <a:solidFill>
                  <a:schemeClr val="dk1"/>
                </a:solidFill>
              </a:rPr>
              <a:t> </a:t>
            </a:r>
            <a:r>
              <a:rPr lang="en-US" sz="3000" err="1">
                <a:solidFill>
                  <a:schemeClr val="dk1"/>
                </a:solidFill>
              </a:rPr>
              <a:t>cứng</a:t>
            </a:r>
            <a:r>
              <a:rPr lang="en-US" sz="3000">
                <a:solidFill>
                  <a:schemeClr val="dk1"/>
                </a:solidFill>
              </a:rPr>
              <a:t>, </a:t>
            </a:r>
            <a:r>
              <a:rPr lang="en-US" sz="3000" err="1">
                <a:solidFill>
                  <a:schemeClr val="dk1"/>
                </a:solidFill>
              </a:rPr>
              <a:t>tụ</a:t>
            </a:r>
            <a:r>
              <a:rPr lang="en-US" sz="3000">
                <a:solidFill>
                  <a:schemeClr val="dk1"/>
                </a:solidFill>
              </a:rPr>
              <a:t> </a:t>
            </a:r>
            <a:r>
              <a:rPr lang="en-US" sz="3000" err="1">
                <a:solidFill>
                  <a:schemeClr val="dk1"/>
                </a:solidFill>
              </a:rPr>
              <a:t>mủ</a:t>
            </a:r>
            <a:r>
              <a:rPr lang="en-US" sz="3000">
                <a:solidFill>
                  <a:schemeClr val="dk1"/>
                </a:solidFill>
              </a:rPr>
              <a:t> </a:t>
            </a:r>
            <a:r>
              <a:rPr lang="en-US" sz="3000" err="1">
                <a:solidFill>
                  <a:schemeClr val="dk1"/>
                </a:solidFill>
              </a:rPr>
              <a:t>dưới</a:t>
            </a:r>
            <a:r>
              <a:rPr lang="en-US" sz="3000">
                <a:solidFill>
                  <a:schemeClr val="dk1"/>
                </a:solidFill>
              </a:rPr>
              <a:t> </a:t>
            </a:r>
            <a:r>
              <a:rPr lang="en-US" sz="3000" err="1">
                <a:solidFill>
                  <a:schemeClr val="dk1"/>
                </a:solidFill>
              </a:rPr>
              <a:t>màng</a:t>
            </a:r>
            <a:r>
              <a:rPr lang="en-US" sz="3000">
                <a:solidFill>
                  <a:schemeClr val="dk1"/>
                </a:solidFill>
              </a:rPr>
              <a:t> </a:t>
            </a:r>
            <a:r>
              <a:rPr lang="en-US" sz="3000" err="1">
                <a:solidFill>
                  <a:schemeClr val="dk1"/>
                </a:solidFill>
              </a:rPr>
              <a:t>cứng</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loại</a:t>
            </a:r>
            <a:r>
              <a:rPr lang="en-US" sz="3000">
                <a:solidFill>
                  <a:schemeClr val="dk1"/>
                </a:solidFill>
              </a:rPr>
              <a:t> </a:t>
            </a:r>
            <a:r>
              <a:rPr lang="en-US" sz="3000" err="1">
                <a:solidFill>
                  <a:schemeClr val="dk1"/>
                </a:solidFill>
              </a:rPr>
              <a:t>trừ</a:t>
            </a:r>
            <a:r>
              <a:rPr lang="en-US" sz="3000">
                <a:solidFill>
                  <a:schemeClr val="dk1"/>
                </a:solidFill>
              </a:rPr>
              <a:t> do </a:t>
            </a:r>
            <a:r>
              <a:rPr lang="en-US" sz="3000" err="1">
                <a:solidFill>
                  <a:schemeClr val="dk1"/>
                </a:solidFill>
              </a:rPr>
              <a:t>triệu</a:t>
            </a:r>
            <a:r>
              <a:rPr lang="en-US" sz="3000">
                <a:solidFill>
                  <a:schemeClr val="dk1"/>
                </a:solidFill>
              </a:rPr>
              <a:t> </a:t>
            </a:r>
            <a:r>
              <a:rPr lang="en-US" sz="3000" err="1">
                <a:solidFill>
                  <a:schemeClr val="dk1"/>
                </a:solidFill>
              </a:rPr>
              <a:t>chứng</a:t>
            </a:r>
            <a:r>
              <a:rPr lang="en-US" sz="3000">
                <a:solidFill>
                  <a:schemeClr val="dk1"/>
                </a:solidFill>
              </a:rPr>
              <a:t> </a:t>
            </a:r>
            <a:r>
              <a:rPr lang="en-US" sz="3000" err="1">
                <a:solidFill>
                  <a:schemeClr val="dk1"/>
                </a:solidFill>
              </a:rPr>
              <a:t>kéo</a:t>
            </a:r>
            <a:r>
              <a:rPr lang="en-US" sz="3000">
                <a:solidFill>
                  <a:schemeClr val="dk1"/>
                </a:solidFill>
              </a:rPr>
              <a:t> </a:t>
            </a:r>
            <a:r>
              <a:rPr lang="en-US" sz="3000" err="1">
                <a:solidFill>
                  <a:schemeClr val="dk1"/>
                </a:solidFill>
              </a:rPr>
              <a:t>dài</a:t>
            </a:r>
            <a:r>
              <a:rPr lang="en-US" sz="3000">
                <a:solidFill>
                  <a:schemeClr val="dk1"/>
                </a:solidFill>
              </a:rPr>
              <a:t> 7 </a:t>
            </a:r>
            <a:r>
              <a:rPr lang="en-US" sz="3000" err="1">
                <a:solidFill>
                  <a:schemeClr val="dk1"/>
                </a:solidFill>
              </a:rPr>
              <a:t>ngày</a:t>
            </a:r>
            <a:r>
              <a:rPr lang="en-US" sz="3000">
                <a:solidFill>
                  <a:schemeClr val="dk1"/>
                </a:solidFill>
              </a:rPr>
              <a:t> </a:t>
            </a:r>
            <a:r>
              <a:rPr lang="en-US" sz="3000" err="1">
                <a:solidFill>
                  <a:schemeClr val="dk1"/>
                </a:solidFill>
              </a:rPr>
              <a:t>mà</a:t>
            </a:r>
            <a:r>
              <a:rPr lang="en-US" sz="3000">
                <a:solidFill>
                  <a:schemeClr val="dk1"/>
                </a:solidFill>
              </a:rPr>
              <a:t> </a:t>
            </a:r>
            <a:r>
              <a:rPr lang="en-US" sz="3000" err="1">
                <a:solidFill>
                  <a:schemeClr val="dk1"/>
                </a:solidFill>
              </a:rPr>
              <a:t>chưa</a:t>
            </a:r>
            <a:r>
              <a:rPr lang="en-US" sz="3000">
                <a:solidFill>
                  <a:schemeClr val="dk1"/>
                </a:solidFill>
              </a:rPr>
              <a:t> </a:t>
            </a:r>
            <a:r>
              <a:rPr lang="en-US" sz="3000" err="1">
                <a:solidFill>
                  <a:schemeClr val="dk1"/>
                </a:solidFill>
              </a:rPr>
              <a:t>điều</a:t>
            </a:r>
            <a:r>
              <a:rPr lang="en-US" sz="3000">
                <a:solidFill>
                  <a:schemeClr val="dk1"/>
                </a:solidFill>
              </a:rPr>
              <a:t> </a:t>
            </a:r>
            <a:r>
              <a:rPr lang="en-US" sz="3000" err="1">
                <a:solidFill>
                  <a:schemeClr val="dk1"/>
                </a:solidFill>
              </a:rPr>
              <a:t>trị</a:t>
            </a:r>
            <a:r>
              <a:rPr lang="en-US" sz="3000">
                <a:solidFill>
                  <a:schemeClr val="dk1"/>
                </a:solidFill>
              </a:rPr>
              <a:t> =&gt; </a:t>
            </a:r>
            <a:r>
              <a:rPr lang="en-US" sz="3000" err="1">
                <a:solidFill>
                  <a:schemeClr val="dk1"/>
                </a:solidFill>
              </a:rPr>
              <a:t>đề</a:t>
            </a:r>
            <a:r>
              <a:rPr lang="en-US" sz="3000">
                <a:solidFill>
                  <a:schemeClr val="dk1"/>
                </a:solidFill>
              </a:rPr>
              <a:t> </a:t>
            </a:r>
            <a:r>
              <a:rPr lang="en-US" sz="3000" err="1">
                <a:solidFill>
                  <a:schemeClr val="dk1"/>
                </a:solidFill>
              </a:rPr>
              <a:t>nghị</a:t>
            </a:r>
            <a:r>
              <a:rPr lang="en-US" sz="3000">
                <a:solidFill>
                  <a:schemeClr val="dk1"/>
                </a:solidFill>
              </a:rPr>
              <a:t> CT scan </a:t>
            </a:r>
            <a:r>
              <a:rPr lang="en-US" sz="3000" err="1">
                <a:solidFill>
                  <a:schemeClr val="dk1"/>
                </a:solidFill>
              </a:rPr>
              <a:t>sọ</a:t>
            </a:r>
            <a:r>
              <a:rPr lang="en-US" sz="3000">
                <a:solidFill>
                  <a:schemeClr val="dk1"/>
                </a:solidFill>
              </a:rPr>
              <a:t> </a:t>
            </a:r>
            <a:r>
              <a:rPr lang="en-US" sz="3000" err="1">
                <a:solidFill>
                  <a:schemeClr val="dk1"/>
                </a:solidFill>
              </a:rPr>
              <a:t>não</a:t>
            </a:r>
            <a:r>
              <a:rPr lang="en-US" sz="3000">
                <a:solidFill>
                  <a:schemeClr val="dk1"/>
                </a:solidFill>
              </a:rPr>
              <a:t> </a:t>
            </a:r>
            <a:r>
              <a:rPr lang="en-US" sz="3000" err="1">
                <a:solidFill>
                  <a:schemeClr val="dk1"/>
                </a:solidFill>
              </a:rPr>
              <a:t>có</a:t>
            </a:r>
            <a:r>
              <a:rPr lang="en-US" sz="3000">
                <a:solidFill>
                  <a:schemeClr val="dk1"/>
                </a:solidFill>
              </a:rPr>
              <a:t> </a:t>
            </a:r>
            <a:r>
              <a:rPr lang="en-US" sz="3000" err="1">
                <a:solidFill>
                  <a:schemeClr val="dk1"/>
                </a:solidFill>
              </a:rPr>
              <a:t>cản</a:t>
            </a:r>
            <a:r>
              <a:rPr lang="en-US" sz="3000">
                <a:solidFill>
                  <a:schemeClr val="dk1"/>
                </a:solidFill>
              </a:rPr>
              <a:t> </a:t>
            </a:r>
            <a:r>
              <a:rPr lang="en-US" sz="3000" err="1">
                <a:solidFill>
                  <a:schemeClr val="dk1"/>
                </a:solidFill>
              </a:rPr>
              <a:t>quang</a:t>
            </a:r>
            <a:endParaRPr lang="en-US" sz="3000">
              <a:solidFill>
                <a:schemeClr val="dk1"/>
              </a:solidFill>
            </a:endParaRPr>
          </a:p>
          <a:p>
            <a:pPr lvl="2">
              <a:lnSpc>
                <a:spcPct val="150000"/>
              </a:lnSpc>
              <a:buClr>
                <a:schemeClr val="dk1"/>
              </a:buClr>
              <a:buSzPts val="1800"/>
              <a:buFont typeface="Wingdings" panose="05000000000000000000" pitchFamily="2" charset="2"/>
              <a:buChar char="Ø"/>
            </a:pPr>
            <a:r>
              <a:rPr lang="en-US" sz="3000" err="1">
                <a:solidFill>
                  <a:schemeClr val="dk1"/>
                </a:solidFill>
              </a:rPr>
              <a:t>Nhồi</a:t>
            </a:r>
            <a:r>
              <a:rPr lang="en-US" sz="3000">
                <a:solidFill>
                  <a:schemeClr val="dk1"/>
                </a:solidFill>
              </a:rPr>
              <a:t> </a:t>
            </a:r>
            <a:r>
              <a:rPr lang="en-US" sz="3000" err="1">
                <a:solidFill>
                  <a:schemeClr val="dk1"/>
                </a:solidFill>
              </a:rPr>
              <a:t>máu</a:t>
            </a:r>
            <a:r>
              <a:rPr lang="en-US" sz="3000">
                <a:solidFill>
                  <a:schemeClr val="dk1"/>
                </a:solidFill>
              </a:rPr>
              <a:t> </a:t>
            </a:r>
            <a:r>
              <a:rPr lang="en-US" sz="3000" err="1">
                <a:solidFill>
                  <a:schemeClr val="dk1"/>
                </a:solidFill>
              </a:rPr>
              <a:t>não</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nghĩ</a:t>
            </a:r>
            <a:r>
              <a:rPr lang="en-US" sz="3000">
                <a:solidFill>
                  <a:schemeClr val="dk1"/>
                </a:solidFill>
              </a:rPr>
              <a:t> do </a:t>
            </a:r>
            <a:r>
              <a:rPr lang="en-US" sz="3000" err="1">
                <a:solidFill>
                  <a:schemeClr val="dk1"/>
                </a:solidFill>
              </a:rPr>
              <a:t>bé</a:t>
            </a:r>
            <a:r>
              <a:rPr lang="en-US" sz="3000">
                <a:solidFill>
                  <a:schemeClr val="dk1"/>
                </a:solidFill>
              </a:rPr>
              <a:t> </a:t>
            </a:r>
            <a:r>
              <a:rPr lang="en-US" sz="3000" err="1">
                <a:solidFill>
                  <a:schemeClr val="dk1"/>
                </a:solidFill>
              </a:rPr>
              <a:t>không</a:t>
            </a:r>
            <a:r>
              <a:rPr lang="en-US" sz="3000">
                <a:solidFill>
                  <a:schemeClr val="dk1"/>
                </a:solidFill>
              </a:rPr>
              <a:t> co </a:t>
            </a:r>
            <a:r>
              <a:rPr lang="en-US" sz="3000" err="1">
                <a:solidFill>
                  <a:schemeClr val="dk1"/>
                </a:solidFill>
              </a:rPr>
              <a:t>giật</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rối</a:t>
            </a:r>
            <a:r>
              <a:rPr lang="en-US" sz="3000">
                <a:solidFill>
                  <a:schemeClr val="dk1"/>
                </a:solidFill>
              </a:rPr>
              <a:t> </a:t>
            </a:r>
            <a:r>
              <a:rPr lang="en-US" sz="3000" err="1">
                <a:solidFill>
                  <a:schemeClr val="dk1"/>
                </a:solidFill>
              </a:rPr>
              <a:t>loạn</a:t>
            </a:r>
            <a:r>
              <a:rPr lang="en-US" sz="3000">
                <a:solidFill>
                  <a:schemeClr val="dk1"/>
                </a:solidFill>
              </a:rPr>
              <a:t> tri </a:t>
            </a:r>
            <a:r>
              <a:rPr lang="en-US" sz="3000" err="1">
                <a:solidFill>
                  <a:schemeClr val="dk1"/>
                </a:solidFill>
              </a:rPr>
              <a:t>giác</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dấu</a:t>
            </a:r>
            <a:r>
              <a:rPr lang="en-US" sz="3000">
                <a:solidFill>
                  <a:schemeClr val="dk1"/>
                </a:solidFill>
              </a:rPr>
              <a:t> </a:t>
            </a:r>
            <a:r>
              <a:rPr lang="en-US" sz="3000" err="1">
                <a:solidFill>
                  <a:schemeClr val="dk1"/>
                </a:solidFill>
              </a:rPr>
              <a:t>thần</a:t>
            </a:r>
            <a:r>
              <a:rPr lang="en-US" sz="3000">
                <a:solidFill>
                  <a:schemeClr val="dk1"/>
                </a:solidFill>
              </a:rPr>
              <a:t> </a:t>
            </a:r>
            <a:r>
              <a:rPr lang="en-US" sz="3000" err="1">
                <a:solidFill>
                  <a:schemeClr val="dk1"/>
                </a:solidFill>
              </a:rPr>
              <a:t>kinh</a:t>
            </a:r>
            <a:r>
              <a:rPr lang="en-US" sz="3000">
                <a:solidFill>
                  <a:schemeClr val="dk1"/>
                </a:solidFill>
              </a:rPr>
              <a:t> </a:t>
            </a:r>
            <a:r>
              <a:rPr lang="en-US" sz="3000" err="1">
                <a:solidFill>
                  <a:schemeClr val="dk1"/>
                </a:solidFill>
              </a:rPr>
              <a:t>định</a:t>
            </a:r>
            <a:r>
              <a:rPr lang="en-US" sz="3000">
                <a:solidFill>
                  <a:schemeClr val="dk1"/>
                </a:solidFill>
              </a:rPr>
              <a:t> </a:t>
            </a:r>
            <a:r>
              <a:rPr lang="en-US" sz="3000" err="1">
                <a:solidFill>
                  <a:schemeClr val="dk1"/>
                </a:solidFill>
              </a:rPr>
              <a:t>vị</a:t>
            </a:r>
            <a:endParaRPr lang="en-US" sz="3000">
              <a:solidFill>
                <a:schemeClr val="dk1"/>
              </a:solidFill>
            </a:endParaRPr>
          </a:p>
          <a:p>
            <a:pPr lvl="2">
              <a:lnSpc>
                <a:spcPct val="150000"/>
              </a:lnSpc>
              <a:buClr>
                <a:schemeClr val="dk1"/>
              </a:buClr>
              <a:buSzPts val="1800"/>
              <a:buFont typeface="Wingdings" panose="05000000000000000000" pitchFamily="2" charset="2"/>
              <a:buChar char="Ø"/>
            </a:pPr>
            <a:r>
              <a:rPr lang="en-US" sz="3000" err="1">
                <a:solidFill>
                  <a:schemeClr val="dk1"/>
                </a:solidFill>
              </a:rPr>
              <a:t>Nhiễm</a:t>
            </a:r>
            <a:r>
              <a:rPr lang="en-US" sz="3000">
                <a:solidFill>
                  <a:schemeClr val="dk1"/>
                </a:solidFill>
              </a:rPr>
              <a:t> </a:t>
            </a:r>
            <a:r>
              <a:rPr lang="en-US" sz="3000" err="1">
                <a:solidFill>
                  <a:schemeClr val="dk1"/>
                </a:solidFill>
              </a:rPr>
              <a:t>trùng</a:t>
            </a:r>
            <a:r>
              <a:rPr lang="en-US" sz="3000">
                <a:solidFill>
                  <a:schemeClr val="dk1"/>
                </a:solidFill>
              </a:rPr>
              <a:t> </a:t>
            </a:r>
            <a:r>
              <a:rPr lang="en-US" sz="3000" err="1">
                <a:solidFill>
                  <a:schemeClr val="dk1"/>
                </a:solidFill>
              </a:rPr>
              <a:t>huyết</a:t>
            </a:r>
            <a:r>
              <a:rPr lang="en-US" sz="3000">
                <a:solidFill>
                  <a:schemeClr val="dk1"/>
                </a:solidFill>
              </a:rPr>
              <a:t>:</a:t>
            </a:r>
            <a:r>
              <a:rPr lang="vi-VN" sz="3000">
                <a:solidFill>
                  <a:schemeClr val="dk1"/>
                </a:solidFill>
              </a:rPr>
              <a:t> nghĩ nhiều do bé có hội chứng đáp ứng viêm toàn thân (NĐ&gt;38, mạch 100, nhịp thở &gt;20) + ổ nhiễm trùng nghĩ ở TKTW</a:t>
            </a:r>
            <a:r>
              <a:rPr lang="en-US" sz="3000">
                <a:solidFill>
                  <a:schemeClr val="dk1"/>
                </a:solidFill>
              </a:rPr>
              <a:t>. </a:t>
            </a:r>
          </a:p>
          <a:p>
            <a:pPr lvl="2">
              <a:lnSpc>
                <a:spcPct val="150000"/>
              </a:lnSpc>
              <a:buClr>
                <a:schemeClr val="dk1"/>
              </a:buClr>
              <a:buSzPts val="1800"/>
              <a:buFont typeface="Wingdings" panose="05000000000000000000" pitchFamily="2" charset="2"/>
              <a:buChar char="Ø"/>
            </a:pPr>
            <a:r>
              <a:rPr lang="en-US" sz="3000" err="1">
                <a:solidFill>
                  <a:schemeClr val="dk1"/>
                </a:solidFill>
              </a:rPr>
              <a:t>Rối</a:t>
            </a:r>
            <a:r>
              <a:rPr lang="en-US" sz="3000">
                <a:solidFill>
                  <a:schemeClr val="dk1"/>
                </a:solidFill>
              </a:rPr>
              <a:t> </a:t>
            </a:r>
            <a:r>
              <a:rPr lang="en-US" sz="3000" err="1">
                <a:solidFill>
                  <a:schemeClr val="dk1"/>
                </a:solidFill>
              </a:rPr>
              <a:t>loạn</a:t>
            </a:r>
            <a:r>
              <a:rPr lang="en-US" sz="3000">
                <a:solidFill>
                  <a:schemeClr val="dk1"/>
                </a:solidFill>
              </a:rPr>
              <a:t> </a:t>
            </a:r>
            <a:r>
              <a:rPr lang="en-US" sz="3000" err="1">
                <a:solidFill>
                  <a:schemeClr val="dk1"/>
                </a:solidFill>
              </a:rPr>
              <a:t>nước-điện</a:t>
            </a:r>
            <a:r>
              <a:rPr lang="en-US" sz="3000">
                <a:solidFill>
                  <a:schemeClr val="dk1"/>
                </a:solidFill>
              </a:rPr>
              <a:t> </a:t>
            </a:r>
            <a:r>
              <a:rPr lang="en-US" sz="3000" err="1">
                <a:solidFill>
                  <a:schemeClr val="dk1"/>
                </a:solidFill>
              </a:rPr>
              <a:t>giải</a:t>
            </a:r>
            <a:r>
              <a:rPr lang="en-US" sz="3000">
                <a:solidFill>
                  <a:schemeClr val="dk1"/>
                </a:solidFill>
              </a:rPr>
              <a:t>: </a:t>
            </a:r>
            <a:r>
              <a:rPr lang="en-US" sz="3000" err="1">
                <a:solidFill>
                  <a:schemeClr val="dk1"/>
                </a:solidFill>
              </a:rPr>
              <a:t>bé</a:t>
            </a:r>
            <a:r>
              <a:rPr lang="en-US" sz="3000">
                <a:solidFill>
                  <a:schemeClr val="dk1"/>
                </a:solidFill>
              </a:rPr>
              <a:t> </a:t>
            </a:r>
            <a:r>
              <a:rPr lang="en-US" sz="3000" err="1">
                <a:solidFill>
                  <a:schemeClr val="dk1"/>
                </a:solidFill>
              </a:rPr>
              <a:t>có</a:t>
            </a:r>
            <a:r>
              <a:rPr lang="en-US" sz="3000">
                <a:solidFill>
                  <a:schemeClr val="dk1"/>
                </a:solidFill>
              </a:rPr>
              <a:t> </a:t>
            </a:r>
            <a:r>
              <a:rPr lang="en-US" sz="3000" err="1">
                <a:solidFill>
                  <a:schemeClr val="dk1"/>
                </a:solidFill>
              </a:rPr>
              <a:t>nôn</a:t>
            </a:r>
            <a:r>
              <a:rPr lang="en-US" sz="3000">
                <a:solidFill>
                  <a:schemeClr val="dk1"/>
                </a:solidFill>
              </a:rPr>
              <a:t> </a:t>
            </a:r>
            <a:r>
              <a:rPr lang="en-US" sz="3000" err="1">
                <a:solidFill>
                  <a:schemeClr val="dk1"/>
                </a:solidFill>
              </a:rPr>
              <a:t>ói</a:t>
            </a:r>
            <a:r>
              <a:rPr lang="en-US" sz="3000">
                <a:solidFill>
                  <a:schemeClr val="dk1"/>
                </a:solidFill>
              </a:rPr>
              <a:t> </a:t>
            </a:r>
            <a:r>
              <a:rPr lang="en-US" sz="3000" err="1">
                <a:solidFill>
                  <a:schemeClr val="dk1"/>
                </a:solidFill>
              </a:rPr>
              <a:t>nhiều</a:t>
            </a:r>
            <a:r>
              <a:rPr lang="en-US" sz="3000">
                <a:solidFill>
                  <a:schemeClr val="dk1"/>
                </a:solidFill>
              </a:rPr>
              <a:t> </a:t>
            </a:r>
            <a:r>
              <a:rPr lang="en-US" sz="3000" err="1">
                <a:solidFill>
                  <a:schemeClr val="dk1"/>
                </a:solidFill>
              </a:rPr>
              <a:t>nên</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loại</a:t>
            </a:r>
            <a:r>
              <a:rPr lang="en-US" sz="3000">
                <a:solidFill>
                  <a:schemeClr val="dk1"/>
                </a:solidFill>
              </a:rPr>
              <a:t> </a:t>
            </a:r>
            <a:r>
              <a:rPr lang="en-US" sz="3000" err="1">
                <a:solidFill>
                  <a:schemeClr val="dk1"/>
                </a:solidFill>
              </a:rPr>
              <a:t>trừ</a:t>
            </a:r>
            <a:r>
              <a:rPr lang="en-US" sz="3000">
                <a:solidFill>
                  <a:schemeClr val="dk1"/>
                </a:solidFill>
              </a:rPr>
              <a:t> </a:t>
            </a:r>
          </a:p>
          <a:p>
            <a:pPr lvl="2">
              <a:lnSpc>
                <a:spcPct val="150000"/>
              </a:lnSpc>
              <a:buClr>
                <a:schemeClr val="dk1"/>
              </a:buClr>
              <a:buSzPts val="1800"/>
              <a:buFont typeface="Wingdings" panose="05000000000000000000" pitchFamily="2" charset="2"/>
              <a:buChar char="Ø"/>
            </a:pPr>
            <a:r>
              <a:rPr lang="en-US" sz="3000" err="1">
                <a:solidFill>
                  <a:schemeClr val="dk1"/>
                </a:solidFill>
              </a:rPr>
              <a:t>Đông</a:t>
            </a:r>
            <a:r>
              <a:rPr lang="en-US" sz="3000">
                <a:solidFill>
                  <a:schemeClr val="dk1"/>
                </a:solidFill>
              </a:rPr>
              <a:t> </a:t>
            </a:r>
            <a:r>
              <a:rPr lang="en-US" sz="3000" err="1">
                <a:solidFill>
                  <a:schemeClr val="dk1"/>
                </a:solidFill>
              </a:rPr>
              <a:t>máu</a:t>
            </a:r>
            <a:r>
              <a:rPr lang="en-US" sz="3000">
                <a:solidFill>
                  <a:schemeClr val="dk1"/>
                </a:solidFill>
              </a:rPr>
              <a:t> </a:t>
            </a:r>
            <a:r>
              <a:rPr lang="en-US" sz="3000" err="1">
                <a:solidFill>
                  <a:schemeClr val="dk1"/>
                </a:solidFill>
              </a:rPr>
              <a:t>nội</a:t>
            </a:r>
            <a:r>
              <a:rPr lang="en-US" sz="3000">
                <a:solidFill>
                  <a:schemeClr val="dk1"/>
                </a:solidFill>
              </a:rPr>
              <a:t> </a:t>
            </a:r>
            <a:r>
              <a:rPr lang="en-US" sz="3000" err="1">
                <a:solidFill>
                  <a:schemeClr val="dk1"/>
                </a:solidFill>
              </a:rPr>
              <a:t>mạch</a:t>
            </a:r>
            <a:r>
              <a:rPr lang="en-US" sz="3000">
                <a:solidFill>
                  <a:schemeClr val="dk1"/>
                </a:solidFill>
              </a:rPr>
              <a:t> </a:t>
            </a:r>
            <a:r>
              <a:rPr lang="en-US" sz="3000" err="1">
                <a:solidFill>
                  <a:schemeClr val="dk1"/>
                </a:solidFill>
              </a:rPr>
              <a:t>lan</a:t>
            </a:r>
            <a:r>
              <a:rPr lang="en-US" sz="3000">
                <a:solidFill>
                  <a:schemeClr val="dk1"/>
                </a:solidFill>
              </a:rPr>
              <a:t> </a:t>
            </a:r>
            <a:r>
              <a:rPr lang="en-US" sz="3000" err="1">
                <a:solidFill>
                  <a:schemeClr val="dk1"/>
                </a:solidFill>
              </a:rPr>
              <a:t>tỏa</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nghĩ</a:t>
            </a:r>
            <a:r>
              <a:rPr lang="en-US" sz="3000">
                <a:solidFill>
                  <a:schemeClr val="dk1"/>
                </a:solidFill>
              </a:rPr>
              <a:t> do </a:t>
            </a:r>
            <a:r>
              <a:rPr lang="en-US" sz="3000" err="1">
                <a:solidFill>
                  <a:schemeClr val="dk1"/>
                </a:solidFill>
              </a:rPr>
              <a:t>bé</a:t>
            </a:r>
            <a:r>
              <a:rPr lang="en-US" sz="3000">
                <a:solidFill>
                  <a:schemeClr val="dk1"/>
                </a:solidFill>
              </a:rPr>
              <a:t> </a:t>
            </a:r>
            <a:r>
              <a:rPr lang="en-US" sz="3000" err="1">
                <a:solidFill>
                  <a:schemeClr val="dk1"/>
                </a:solidFill>
              </a:rPr>
              <a:t>tỉnh</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dấu</a:t>
            </a:r>
            <a:r>
              <a:rPr lang="en-US" sz="3000">
                <a:solidFill>
                  <a:schemeClr val="dk1"/>
                </a:solidFill>
              </a:rPr>
              <a:t> </a:t>
            </a:r>
            <a:r>
              <a:rPr lang="en-US" sz="3000" err="1">
                <a:solidFill>
                  <a:schemeClr val="dk1"/>
                </a:solidFill>
              </a:rPr>
              <a:t>xuất</a:t>
            </a:r>
            <a:r>
              <a:rPr lang="en-US" sz="3000">
                <a:solidFill>
                  <a:schemeClr val="dk1"/>
                </a:solidFill>
              </a:rPr>
              <a:t> </a:t>
            </a:r>
            <a:r>
              <a:rPr lang="en-US" sz="3000" err="1">
                <a:solidFill>
                  <a:schemeClr val="dk1"/>
                </a:solidFill>
              </a:rPr>
              <a:t>huyết</a:t>
            </a:r>
            <a:r>
              <a:rPr lang="en-US" sz="3000">
                <a:solidFill>
                  <a:schemeClr val="dk1"/>
                </a:solidFill>
              </a:rPr>
              <a:t> da </a:t>
            </a:r>
            <a:r>
              <a:rPr lang="en-US" sz="3000" err="1">
                <a:solidFill>
                  <a:schemeClr val="dk1"/>
                </a:solidFill>
              </a:rPr>
              <a:t>niêm</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chảy</a:t>
            </a:r>
            <a:r>
              <a:rPr lang="en-US" sz="3000">
                <a:solidFill>
                  <a:schemeClr val="dk1"/>
                </a:solidFill>
              </a:rPr>
              <a:t> </a:t>
            </a:r>
            <a:r>
              <a:rPr lang="en-US" sz="3000" err="1">
                <a:solidFill>
                  <a:schemeClr val="dk1"/>
                </a:solidFill>
              </a:rPr>
              <a:t>máu</a:t>
            </a:r>
            <a:r>
              <a:rPr lang="en-US" sz="3000">
                <a:solidFill>
                  <a:schemeClr val="dk1"/>
                </a:solidFill>
              </a:rPr>
              <a:t> </a:t>
            </a:r>
            <a:r>
              <a:rPr lang="en-US" sz="3000" err="1">
                <a:solidFill>
                  <a:schemeClr val="dk1"/>
                </a:solidFill>
              </a:rPr>
              <a:t>bất</a:t>
            </a:r>
            <a:r>
              <a:rPr lang="en-US" sz="3000">
                <a:solidFill>
                  <a:schemeClr val="dk1"/>
                </a:solidFill>
              </a:rPr>
              <a:t> </a:t>
            </a:r>
            <a:r>
              <a:rPr lang="en-US" sz="3000" err="1">
                <a:solidFill>
                  <a:schemeClr val="dk1"/>
                </a:solidFill>
              </a:rPr>
              <a:t>thường</a:t>
            </a:r>
            <a:r>
              <a:rPr lang="en-US" sz="3000">
                <a:solidFill>
                  <a:schemeClr val="dk1"/>
                </a:solidFill>
              </a:rPr>
              <a:t>.</a:t>
            </a:r>
          </a:p>
          <a:p>
            <a:pPr lvl="2">
              <a:lnSpc>
                <a:spcPct val="150000"/>
              </a:lnSpc>
              <a:buClr>
                <a:schemeClr val="dk1"/>
              </a:buClr>
              <a:buSzPts val="1800"/>
              <a:buFont typeface="Wingdings" panose="05000000000000000000" pitchFamily="2" charset="2"/>
              <a:buChar char="Ø"/>
            </a:pPr>
            <a:r>
              <a:rPr lang="en-US" sz="3000" err="1">
                <a:solidFill>
                  <a:schemeClr val="dk1"/>
                </a:solidFill>
              </a:rPr>
              <a:t>Suy</a:t>
            </a:r>
            <a:r>
              <a:rPr lang="en-US" sz="3000">
                <a:solidFill>
                  <a:schemeClr val="dk1"/>
                </a:solidFill>
              </a:rPr>
              <a:t> </a:t>
            </a:r>
            <a:r>
              <a:rPr lang="en-US" sz="3000" err="1">
                <a:solidFill>
                  <a:schemeClr val="dk1"/>
                </a:solidFill>
              </a:rPr>
              <a:t>hô</a:t>
            </a:r>
            <a:r>
              <a:rPr lang="en-US" sz="3000">
                <a:solidFill>
                  <a:schemeClr val="dk1"/>
                </a:solidFill>
              </a:rPr>
              <a:t> </a:t>
            </a:r>
            <a:r>
              <a:rPr lang="en-US" sz="3000" err="1">
                <a:solidFill>
                  <a:schemeClr val="dk1"/>
                </a:solidFill>
              </a:rPr>
              <a:t>hấp</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nghĩ</a:t>
            </a:r>
            <a:r>
              <a:rPr lang="en-US" sz="3000">
                <a:solidFill>
                  <a:schemeClr val="dk1"/>
                </a:solidFill>
              </a:rPr>
              <a:t> do </a:t>
            </a:r>
            <a:r>
              <a:rPr lang="en-US" sz="3000" err="1">
                <a:solidFill>
                  <a:schemeClr val="dk1"/>
                </a:solidFill>
              </a:rPr>
              <a:t>môi</a:t>
            </a:r>
            <a:r>
              <a:rPr lang="en-US" sz="3000">
                <a:solidFill>
                  <a:schemeClr val="dk1"/>
                </a:solidFill>
              </a:rPr>
              <a:t> </a:t>
            </a:r>
            <a:r>
              <a:rPr lang="en-US" sz="3000" err="1">
                <a:solidFill>
                  <a:schemeClr val="dk1"/>
                </a:solidFill>
              </a:rPr>
              <a:t>hồng</a:t>
            </a:r>
            <a:r>
              <a:rPr lang="en-US" sz="3000">
                <a:solidFill>
                  <a:schemeClr val="dk1"/>
                </a:solidFill>
              </a:rPr>
              <a:t>/</a:t>
            </a:r>
            <a:r>
              <a:rPr lang="en-US" sz="3000" err="1">
                <a:solidFill>
                  <a:schemeClr val="dk1"/>
                </a:solidFill>
              </a:rPr>
              <a:t>khí</a:t>
            </a:r>
            <a:r>
              <a:rPr lang="en-US" sz="3000">
                <a:solidFill>
                  <a:schemeClr val="dk1"/>
                </a:solidFill>
              </a:rPr>
              <a:t> </a:t>
            </a:r>
            <a:r>
              <a:rPr lang="en-US" sz="3000" err="1">
                <a:solidFill>
                  <a:schemeClr val="dk1"/>
                </a:solidFill>
              </a:rPr>
              <a:t>trời</a:t>
            </a:r>
            <a:r>
              <a:rPr lang="en-US" sz="3000">
                <a:solidFill>
                  <a:schemeClr val="dk1"/>
                </a:solidFill>
              </a:rPr>
              <a:t>, </a:t>
            </a:r>
            <a:r>
              <a:rPr lang="en-US" sz="3000" err="1">
                <a:solidFill>
                  <a:schemeClr val="dk1"/>
                </a:solidFill>
              </a:rPr>
              <a:t>thở</a:t>
            </a:r>
            <a:r>
              <a:rPr lang="en-US" sz="3000">
                <a:solidFill>
                  <a:schemeClr val="dk1"/>
                </a:solidFill>
              </a:rPr>
              <a:t> </a:t>
            </a:r>
            <a:r>
              <a:rPr lang="en-US" sz="3000" err="1">
                <a:solidFill>
                  <a:schemeClr val="dk1"/>
                </a:solidFill>
              </a:rPr>
              <a:t>không</a:t>
            </a:r>
            <a:r>
              <a:rPr lang="en-US" sz="3000">
                <a:solidFill>
                  <a:schemeClr val="dk1"/>
                </a:solidFill>
              </a:rPr>
              <a:t> co </a:t>
            </a:r>
            <a:r>
              <a:rPr lang="en-US" sz="3000" err="1">
                <a:solidFill>
                  <a:schemeClr val="dk1"/>
                </a:solidFill>
              </a:rPr>
              <a:t>kéo</a:t>
            </a:r>
            <a:r>
              <a:rPr lang="en-US" sz="3000">
                <a:solidFill>
                  <a:schemeClr val="dk1"/>
                </a:solidFill>
              </a:rPr>
              <a:t>. </a:t>
            </a:r>
          </a:p>
          <a:p>
            <a:pPr lvl="2">
              <a:lnSpc>
                <a:spcPct val="150000"/>
              </a:lnSpc>
              <a:buClr>
                <a:schemeClr val="dk1"/>
              </a:buClr>
              <a:buSzPts val="1800"/>
              <a:buFont typeface="Wingdings" panose="05000000000000000000" pitchFamily="2" charset="2"/>
              <a:buChar char="Ø"/>
            </a:pPr>
            <a:r>
              <a:rPr lang="en-US" sz="3000" err="1">
                <a:solidFill>
                  <a:schemeClr val="dk1"/>
                </a:solidFill>
              </a:rPr>
              <a:t>Các</a:t>
            </a:r>
            <a:r>
              <a:rPr lang="en-US" sz="3000">
                <a:solidFill>
                  <a:schemeClr val="dk1"/>
                </a:solidFill>
              </a:rPr>
              <a:t> </a:t>
            </a:r>
            <a:r>
              <a:rPr lang="en-US" sz="3000" err="1">
                <a:solidFill>
                  <a:schemeClr val="dk1"/>
                </a:solidFill>
              </a:rPr>
              <a:t>biến</a:t>
            </a:r>
            <a:r>
              <a:rPr lang="en-US" sz="3000">
                <a:solidFill>
                  <a:schemeClr val="dk1"/>
                </a:solidFill>
              </a:rPr>
              <a:t> </a:t>
            </a:r>
            <a:r>
              <a:rPr lang="en-US" sz="3000" err="1">
                <a:solidFill>
                  <a:schemeClr val="dk1"/>
                </a:solidFill>
              </a:rPr>
              <a:t>chứng</a:t>
            </a:r>
            <a:r>
              <a:rPr lang="en-US" sz="3000">
                <a:solidFill>
                  <a:schemeClr val="dk1"/>
                </a:solidFill>
              </a:rPr>
              <a:t> </a:t>
            </a:r>
            <a:r>
              <a:rPr lang="en-US" sz="3000" err="1">
                <a:solidFill>
                  <a:schemeClr val="dk1"/>
                </a:solidFill>
              </a:rPr>
              <a:t>khác</a:t>
            </a:r>
            <a:r>
              <a:rPr lang="en-US" sz="3000">
                <a:solidFill>
                  <a:schemeClr val="dk1"/>
                </a:solidFill>
              </a:rPr>
              <a:t>: </a:t>
            </a:r>
            <a:r>
              <a:rPr lang="en-US" sz="3000" err="1">
                <a:solidFill>
                  <a:schemeClr val="dk1"/>
                </a:solidFill>
              </a:rPr>
              <a:t>động</a:t>
            </a:r>
            <a:r>
              <a:rPr lang="en-US" sz="3000">
                <a:solidFill>
                  <a:schemeClr val="dk1"/>
                </a:solidFill>
              </a:rPr>
              <a:t> </a:t>
            </a:r>
            <a:r>
              <a:rPr lang="en-US" sz="3000" err="1">
                <a:solidFill>
                  <a:schemeClr val="dk1"/>
                </a:solidFill>
              </a:rPr>
              <a:t>kinh</a:t>
            </a:r>
            <a:r>
              <a:rPr lang="en-US" sz="3000">
                <a:solidFill>
                  <a:schemeClr val="dk1"/>
                </a:solidFill>
              </a:rPr>
              <a:t>, </a:t>
            </a:r>
            <a:r>
              <a:rPr lang="en-US" sz="3000" err="1">
                <a:solidFill>
                  <a:schemeClr val="dk1"/>
                </a:solidFill>
              </a:rPr>
              <a:t>mất</a:t>
            </a:r>
            <a:r>
              <a:rPr lang="en-US" sz="3000">
                <a:solidFill>
                  <a:schemeClr val="dk1"/>
                </a:solidFill>
              </a:rPr>
              <a:t> </a:t>
            </a:r>
            <a:r>
              <a:rPr lang="en-US" sz="3000" err="1">
                <a:solidFill>
                  <a:schemeClr val="dk1"/>
                </a:solidFill>
              </a:rPr>
              <a:t>thính</a:t>
            </a:r>
            <a:r>
              <a:rPr lang="en-US" sz="3000">
                <a:solidFill>
                  <a:schemeClr val="dk1"/>
                </a:solidFill>
              </a:rPr>
              <a:t> </a:t>
            </a:r>
            <a:r>
              <a:rPr lang="en-US" sz="3000" err="1">
                <a:solidFill>
                  <a:schemeClr val="dk1"/>
                </a:solidFill>
              </a:rPr>
              <a:t>lực</a:t>
            </a:r>
            <a:r>
              <a:rPr lang="en-US" sz="3000">
                <a:solidFill>
                  <a:schemeClr val="dk1"/>
                </a:solidFill>
              </a:rPr>
              <a:t>, </a:t>
            </a:r>
            <a:r>
              <a:rPr lang="en-US" sz="3000" err="1">
                <a:solidFill>
                  <a:schemeClr val="dk1"/>
                </a:solidFill>
              </a:rPr>
              <a:t>liệt</a:t>
            </a:r>
            <a:r>
              <a:rPr lang="en-US" sz="3000">
                <a:solidFill>
                  <a:schemeClr val="dk1"/>
                </a:solidFill>
              </a:rPr>
              <a:t> </a:t>
            </a:r>
            <a:r>
              <a:rPr lang="en-US" sz="3000" err="1">
                <a:solidFill>
                  <a:schemeClr val="dk1"/>
                </a:solidFill>
              </a:rPr>
              <a:t>dây</a:t>
            </a:r>
            <a:r>
              <a:rPr lang="en-US" sz="3000">
                <a:solidFill>
                  <a:schemeClr val="dk1"/>
                </a:solidFill>
              </a:rPr>
              <a:t> TK </a:t>
            </a:r>
            <a:r>
              <a:rPr lang="en-US" sz="3000" err="1">
                <a:solidFill>
                  <a:schemeClr val="dk1"/>
                </a:solidFill>
              </a:rPr>
              <a:t>sọ</a:t>
            </a:r>
            <a:r>
              <a:rPr lang="en-US" sz="3000">
                <a:solidFill>
                  <a:schemeClr val="dk1"/>
                </a:solidFill>
              </a:rPr>
              <a:t>, </a:t>
            </a:r>
            <a:r>
              <a:rPr lang="en-US" sz="3000" err="1">
                <a:solidFill>
                  <a:schemeClr val="dk1"/>
                </a:solidFill>
              </a:rPr>
              <a:t>rối</a:t>
            </a:r>
            <a:r>
              <a:rPr lang="en-US" sz="3000">
                <a:solidFill>
                  <a:schemeClr val="dk1"/>
                </a:solidFill>
              </a:rPr>
              <a:t> </a:t>
            </a:r>
            <a:r>
              <a:rPr lang="en-US" sz="3000" err="1">
                <a:solidFill>
                  <a:schemeClr val="dk1"/>
                </a:solidFill>
              </a:rPr>
              <a:t>loạn</a:t>
            </a:r>
            <a:r>
              <a:rPr lang="en-US" sz="3000">
                <a:solidFill>
                  <a:schemeClr val="dk1"/>
                </a:solidFill>
              </a:rPr>
              <a:t> </a:t>
            </a:r>
            <a:r>
              <a:rPr lang="en-US" sz="3000" err="1">
                <a:solidFill>
                  <a:schemeClr val="dk1"/>
                </a:solidFill>
              </a:rPr>
              <a:t>vận</a:t>
            </a:r>
            <a:r>
              <a:rPr lang="en-US" sz="3000">
                <a:solidFill>
                  <a:schemeClr val="dk1"/>
                </a:solidFill>
              </a:rPr>
              <a:t> </a:t>
            </a:r>
            <a:r>
              <a:rPr lang="en-US" sz="3000" err="1">
                <a:solidFill>
                  <a:schemeClr val="dk1"/>
                </a:solidFill>
              </a:rPr>
              <a:t>động</a:t>
            </a:r>
            <a:r>
              <a:rPr lang="en-US" sz="3000">
                <a:solidFill>
                  <a:schemeClr val="dk1"/>
                </a:solidFill>
              </a:rPr>
              <a:t>: </a:t>
            </a:r>
            <a:r>
              <a:rPr lang="en-US" sz="3000" err="1">
                <a:solidFill>
                  <a:schemeClr val="dk1"/>
                </a:solidFill>
              </a:rPr>
              <a:t>không</a:t>
            </a:r>
            <a:r>
              <a:rPr lang="en-US" sz="3000">
                <a:solidFill>
                  <a:schemeClr val="dk1"/>
                </a:solidFill>
              </a:rPr>
              <a:t> </a:t>
            </a:r>
            <a:r>
              <a:rPr lang="en-US" sz="3000" err="1">
                <a:solidFill>
                  <a:schemeClr val="dk1"/>
                </a:solidFill>
              </a:rPr>
              <a:t>nghĩ</a:t>
            </a:r>
            <a:r>
              <a:rPr lang="en-US" sz="3000">
                <a:solidFill>
                  <a:schemeClr val="dk1"/>
                </a:solidFill>
              </a:rPr>
              <a:t>.</a:t>
            </a:r>
          </a:p>
          <a:p>
            <a:pPr marL="1054100" lvl="2" indent="0">
              <a:lnSpc>
                <a:spcPct val="150000"/>
              </a:lnSpc>
              <a:buClr>
                <a:schemeClr val="dk1"/>
              </a:buClr>
              <a:buSzPts val="1800"/>
              <a:buNone/>
            </a:pPr>
            <a:r>
              <a:rPr lang="en-US" sz="3000">
                <a:solidFill>
                  <a:schemeClr val="dk1"/>
                </a:solidFill>
              </a:rPr>
              <a:t>=&gt; </a:t>
            </a:r>
            <a:r>
              <a:rPr lang="en-US" sz="3000" err="1">
                <a:solidFill>
                  <a:schemeClr val="dk1"/>
                </a:solidFill>
              </a:rPr>
              <a:t>đề</a:t>
            </a:r>
            <a:r>
              <a:rPr lang="en-US" sz="3000">
                <a:solidFill>
                  <a:schemeClr val="dk1"/>
                </a:solidFill>
              </a:rPr>
              <a:t> </a:t>
            </a:r>
            <a:r>
              <a:rPr lang="en-US" sz="3000" err="1">
                <a:solidFill>
                  <a:schemeClr val="dk1"/>
                </a:solidFill>
              </a:rPr>
              <a:t>nghị</a:t>
            </a:r>
            <a:r>
              <a:rPr lang="en-US" sz="3000">
                <a:solidFill>
                  <a:schemeClr val="dk1"/>
                </a:solidFill>
              </a:rPr>
              <a:t> </a:t>
            </a:r>
            <a:r>
              <a:rPr lang="en-US" sz="3000" err="1">
                <a:solidFill>
                  <a:schemeClr val="dk1"/>
                </a:solidFill>
              </a:rPr>
              <a:t>Chọc</a:t>
            </a:r>
            <a:r>
              <a:rPr lang="en-US" sz="3000">
                <a:solidFill>
                  <a:schemeClr val="dk1"/>
                </a:solidFill>
              </a:rPr>
              <a:t> </a:t>
            </a:r>
            <a:r>
              <a:rPr lang="en-US" sz="3000" err="1">
                <a:solidFill>
                  <a:schemeClr val="dk1"/>
                </a:solidFill>
              </a:rPr>
              <a:t>dò</a:t>
            </a:r>
            <a:r>
              <a:rPr lang="en-US" sz="3000">
                <a:solidFill>
                  <a:schemeClr val="dk1"/>
                </a:solidFill>
              </a:rPr>
              <a:t> </a:t>
            </a:r>
            <a:r>
              <a:rPr lang="en-US" sz="3000" err="1">
                <a:solidFill>
                  <a:schemeClr val="dk1"/>
                </a:solidFill>
              </a:rPr>
              <a:t>tủy</a:t>
            </a:r>
            <a:r>
              <a:rPr lang="en-US" sz="3000">
                <a:solidFill>
                  <a:schemeClr val="dk1"/>
                </a:solidFill>
              </a:rPr>
              <a:t> </a:t>
            </a:r>
            <a:r>
              <a:rPr lang="en-US" sz="3000" err="1">
                <a:solidFill>
                  <a:schemeClr val="dk1"/>
                </a:solidFill>
              </a:rPr>
              <a:t>sống</a:t>
            </a:r>
            <a:r>
              <a:rPr lang="en-US" sz="3000">
                <a:solidFill>
                  <a:schemeClr val="dk1"/>
                </a:solidFill>
              </a:rPr>
              <a:t> (</a:t>
            </a:r>
            <a:r>
              <a:rPr lang="en-US" sz="3000" err="1">
                <a:solidFill>
                  <a:schemeClr val="dk1"/>
                </a:solidFill>
              </a:rPr>
              <a:t>tế</a:t>
            </a:r>
            <a:r>
              <a:rPr lang="en-US" sz="3000">
                <a:solidFill>
                  <a:schemeClr val="dk1"/>
                </a:solidFill>
              </a:rPr>
              <a:t> </a:t>
            </a:r>
            <a:r>
              <a:rPr lang="en-US" sz="3000" err="1">
                <a:solidFill>
                  <a:schemeClr val="dk1"/>
                </a:solidFill>
              </a:rPr>
              <a:t>bào</a:t>
            </a:r>
            <a:r>
              <a:rPr lang="en-US" sz="3000">
                <a:solidFill>
                  <a:schemeClr val="dk1"/>
                </a:solidFill>
              </a:rPr>
              <a:t>, Glucose, Protein, Lactate, soi, </a:t>
            </a:r>
            <a:r>
              <a:rPr lang="en-US" sz="3000" err="1">
                <a:solidFill>
                  <a:schemeClr val="dk1"/>
                </a:solidFill>
              </a:rPr>
              <a:t>cấy</a:t>
            </a:r>
            <a:r>
              <a:rPr lang="en-US" sz="3000">
                <a:solidFill>
                  <a:schemeClr val="dk1"/>
                </a:solidFill>
              </a:rPr>
              <a:t> DNT </a:t>
            </a:r>
            <a:r>
              <a:rPr lang="en-US" sz="3000" err="1">
                <a:solidFill>
                  <a:schemeClr val="dk1"/>
                </a:solidFill>
              </a:rPr>
              <a:t>kháng</a:t>
            </a:r>
            <a:r>
              <a:rPr lang="en-US" sz="3000">
                <a:solidFill>
                  <a:schemeClr val="dk1"/>
                </a:solidFill>
              </a:rPr>
              <a:t> </a:t>
            </a:r>
            <a:r>
              <a:rPr lang="en-US" sz="3000" err="1">
                <a:solidFill>
                  <a:schemeClr val="dk1"/>
                </a:solidFill>
              </a:rPr>
              <a:t>sinh</a:t>
            </a:r>
            <a:r>
              <a:rPr lang="en-US" sz="3000">
                <a:solidFill>
                  <a:schemeClr val="dk1"/>
                </a:solidFill>
              </a:rPr>
              <a:t> </a:t>
            </a:r>
            <a:r>
              <a:rPr lang="en-US" sz="3000" err="1">
                <a:solidFill>
                  <a:schemeClr val="dk1"/>
                </a:solidFill>
              </a:rPr>
              <a:t>đồ</a:t>
            </a:r>
            <a:r>
              <a:rPr lang="en-US" sz="3000">
                <a:solidFill>
                  <a:schemeClr val="dk1"/>
                </a:solidFill>
              </a:rPr>
              <a:t>, </a:t>
            </a:r>
            <a:r>
              <a:rPr lang="en-US" sz="3000" err="1">
                <a:solidFill>
                  <a:schemeClr val="dk1"/>
                </a:solidFill>
              </a:rPr>
              <a:t>phản</a:t>
            </a:r>
            <a:r>
              <a:rPr lang="en-US" sz="3000">
                <a:solidFill>
                  <a:schemeClr val="dk1"/>
                </a:solidFill>
              </a:rPr>
              <a:t> </a:t>
            </a:r>
            <a:r>
              <a:rPr lang="en-US" sz="3000" err="1">
                <a:solidFill>
                  <a:schemeClr val="dk1"/>
                </a:solidFill>
              </a:rPr>
              <a:t>ứng</a:t>
            </a:r>
            <a:r>
              <a:rPr lang="en-US" sz="3000">
                <a:solidFill>
                  <a:schemeClr val="dk1"/>
                </a:solidFill>
              </a:rPr>
              <a:t> Latex, PCR </a:t>
            </a:r>
            <a:r>
              <a:rPr lang="en-US" sz="3000" err="1">
                <a:solidFill>
                  <a:schemeClr val="dk1"/>
                </a:solidFill>
              </a:rPr>
              <a:t>lao</a:t>
            </a:r>
            <a:r>
              <a:rPr lang="en-US" sz="3000">
                <a:solidFill>
                  <a:schemeClr val="dk1"/>
                </a:solidFill>
              </a:rPr>
              <a:t>, </a:t>
            </a:r>
            <a:r>
              <a:rPr lang="en-US" sz="3000" err="1">
                <a:solidFill>
                  <a:schemeClr val="dk1"/>
                </a:solidFill>
              </a:rPr>
              <a:t>cấy</a:t>
            </a:r>
            <a:r>
              <a:rPr lang="en-US" sz="3000">
                <a:solidFill>
                  <a:schemeClr val="dk1"/>
                </a:solidFill>
              </a:rPr>
              <a:t> MGIT), Glucose </a:t>
            </a:r>
            <a:r>
              <a:rPr lang="en-US" sz="3000" err="1">
                <a:solidFill>
                  <a:schemeClr val="dk1"/>
                </a:solidFill>
              </a:rPr>
              <a:t>máu</a:t>
            </a:r>
            <a:r>
              <a:rPr lang="en-US" sz="3000">
                <a:solidFill>
                  <a:schemeClr val="dk1"/>
                </a:solidFill>
              </a:rPr>
              <a:t> </a:t>
            </a:r>
            <a:r>
              <a:rPr lang="en-US" sz="3000" err="1">
                <a:solidFill>
                  <a:schemeClr val="dk1"/>
                </a:solidFill>
              </a:rPr>
              <a:t>cùng</a:t>
            </a:r>
            <a:r>
              <a:rPr lang="en-US" sz="3000">
                <a:solidFill>
                  <a:schemeClr val="dk1"/>
                </a:solidFill>
              </a:rPr>
              <a:t> </a:t>
            </a:r>
            <a:r>
              <a:rPr lang="en-US" sz="3000" err="1">
                <a:solidFill>
                  <a:schemeClr val="dk1"/>
                </a:solidFill>
              </a:rPr>
              <a:t>lúc</a:t>
            </a:r>
            <a:r>
              <a:rPr lang="en-US" sz="3000">
                <a:solidFill>
                  <a:schemeClr val="dk1"/>
                </a:solidFill>
              </a:rPr>
              <a:t> </a:t>
            </a:r>
            <a:r>
              <a:rPr lang="en-US" sz="3000" err="1">
                <a:solidFill>
                  <a:schemeClr val="dk1"/>
                </a:solidFill>
              </a:rPr>
              <a:t>chọc</a:t>
            </a:r>
            <a:r>
              <a:rPr lang="en-US" sz="3000">
                <a:solidFill>
                  <a:schemeClr val="dk1"/>
                </a:solidFill>
              </a:rPr>
              <a:t> </a:t>
            </a:r>
            <a:r>
              <a:rPr lang="en-US" sz="3000" err="1">
                <a:solidFill>
                  <a:schemeClr val="dk1"/>
                </a:solidFill>
              </a:rPr>
              <a:t>dò</a:t>
            </a:r>
            <a:r>
              <a:rPr lang="en-US" sz="3000">
                <a:solidFill>
                  <a:schemeClr val="dk1"/>
                </a:solidFill>
              </a:rPr>
              <a:t>, CTM, CRP, </a:t>
            </a:r>
            <a:r>
              <a:rPr lang="en-US" sz="3000" err="1">
                <a:solidFill>
                  <a:schemeClr val="dk1"/>
                </a:solidFill>
              </a:rPr>
              <a:t>cấy</a:t>
            </a:r>
            <a:r>
              <a:rPr lang="en-US" sz="3000">
                <a:solidFill>
                  <a:schemeClr val="dk1"/>
                </a:solidFill>
              </a:rPr>
              <a:t> </a:t>
            </a:r>
            <a:r>
              <a:rPr lang="en-US" sz="3000" err="1">
                <a:solidFill>
                  <a:schemeClr val="dk1"/>
                </a:solidFill>
              </a:rPr>
              <a:t>máu</a:t>
            </a:r>
            <a:r>
              <a:rPr lang="en-US" sz="3000">
                <a:solidFill>
                  <a:schemeClr val="dk1"/>
                </a:solidFill>
              </a:rPr>
              <a:t> </a:t>
            </a:r>
            <a:r>
              <a:rPr lang="en-US" sz="3000" err="1">
                <a:solidFill>
                  <a:schemeClr val="dk1"/>
                </a:solidFill>
              </a:rPr>
              <a:t>kháng</a:t>
            </a:r>
            <a:r>
              <a:rPr lang="en-US" sz="3000">
                <a:solidFill>
                  <a:schemeClr val="dk1"/>
                </a:solidFill>
              </a:rPr>
              <a:t> </a:t>
            </a:r>
            <a:r>
              <a:rPr lang="en-US" sz="3000" err="1">
                <a:solidFill>
                  <a:schemeClr val="dk1"/>
                </a:solidFill>
              </a:rPr>
              <a:t>sinh</a:t>
            </a:r>
            <a:r>
              <a:rPr lang="en-US" sz="3000">
                <a:solidFill>
                  <a:schemeClr val="dk1"/>
                </a:solidFill>
              </a:rPr>
              <a:t> </a:t>
            </a:r>
            <a:r>
              <a:rPr lang="en-US" sz="3000" err="1">
                <a:solidFill>
                  <a:schemeClr val="dk1"/>
                </a:solidFill>
              </a:rPr>
              <a:t>đồ</a:t>
            </a:r>
            <a:r>
              <a:rPr lang="en-US" sz="3000">
                <a:solidFill>
                  <a:schemeClr val="dk1"/>
                </a:solidFill>
              </a:rPr>
              <a:t>, ion </a:t>
            </a:r>
            <a:r>
              <a:rPr lang="en-US" sz="3000" err="1">
                <a:solidFill>
                  <a:schemeClr val="dk1"/>
                </a:solidFill>
              </a:rPr>
              <a:t>đồ</a:t>
            </a:r>
            <a:endParaRPr lang="vi-VN" sz="3000">
              <a:solidFill>
                <a:schemeClr val="dk1"/>
              </a:solidFill>
            </a:endParaRPr>
          </a:p>
          <a:p>
            <a:pPr marL="114300" indent="0">
              <a:buNone/>
            </a:pPr>
            <a:endParaRPr lang="en-US" sz="1900"/>
          </a:p>
        </p:txBody>
      </p:sp>
    </p:spTree>
    <p:extLst>
      <p:ext uri="{BB962C8B-B14F-4D97-AF65-F5344CB8AC3E}">
        <p14:creationId xmlns:p14="http://schemas.microsoft.com/office/powerpoint/2010/main" val="182130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77000" cy="393900"/>
          </a:xfrm>
          <a:prstGeom prst="rect">
            <a:avLst/>
          </a:prstGeom>
        </p:spPr>
        <p:txBody>
          <a:bodyPr spcFirstLastPara="1" wrap="square" lIns="91425" tIns="91425" rIns="91425" bIns="91425" anchor="t" anchorCtr="0">
            <a:noAutofit/>
          </a:bodyPr>
          <a:lstStyle/>
          <a:p>
            <a:pPr marL="88900" lvl="0" indent="-88900" algn="l" rtl="0">
              <a:lnSpc>
                <a:spcPct val="115000"/>
              </a:lnSpc>
              <a:spcBef>
                <a:spcPts val="0"/>
              </a:spcBef>
              <a:spcAft>
                <a:spcPts val="600"/>
              </a:spcAft>
              <a:buSzPts val="990"/>
              <a:buNone/>
            </a:pPr>
            <a:r>
              <a:rPr lang="vi" sz="2020" b="1"/>
              <a:t>I/</a:t>
            </a:r>
            <a:r>
              <a:rPr lang="vi" sz="2020"/>
              <a:t>  </a:t>
            </a:r>
            <a:r>
              <a:rPr lang="vi" sz="2020" b="1"/>
              <a:t>HÀNH CHÍNH:</a:t>
            </a:r>
            <a:endParaRPr sz="2020"/>
          </a:p>
        </p:txBody>
      </p:sp>
      <p:sp>
        <p:nvSpPr>
          <p:cNvPr id="62" name="Google Shape;62;p14"/>
          <p:cNvSpPr txBox="1">
            <a:spLocks noGrp="1"/>
          </p:cNvSpPr>
          <p:nvPr>
            <p:ph type="body" idx="1"/>
          </p:nvPr>
        </p:nvSpPr>
        <p:spPr>
          <a:xfrm>
            <a:off x="384416" y="895713"/>
            <a:ext cx="8577000" cy="3261600"/>
          </a:xfrm>
          <a:prstGeom prst="rect">
            <a:avLst/>
          </a:prstGeom>
        </p:spPr>
        <p:txBody>
          <a:bodyPr spcFirstLastPara="1" wrap="square" lIns="91425" tIns="91425" rIns="91425" bIns="91425" anchor="t" anchorCtr="0">
            <a:noAutofit/>
          </a:bodyPr>
          <a:lstStyle/>
          <a:p>
            <a:pPr marL="0" indent="0">
              <a:lnSpc>
                <a:spcPct val="106000"/>
              </a:lnSpc>
              <a:spcBef>
                <a:spcPts val="1200"/>
              </a:spcBef>
              <a:buClr>
                <a:schemeClr val="dk1"/>
              </a:buClr>
              <a:buSzPts val="1100"/>
              <a:buNone/>
            </a:pPr>
            <a:r>
              <a:rPr lang="vi" b="1" err="1">
                <a:solidFill>
                  <a:schemeClr val="dk1"/>
                </a:solidFill>
              </a:rPr>
              <a:t>Họ</a:t>
            </a:r>
            <a:r>
              <a:rPr lang="vi" b="1">
                <a:solidFill>
                  <a:schemeClr val="dk1"/>
                </a:solidFill>
              </a:rPr>
              <a:t> </a:t>
            </a:r>
            <a:r>
              <a:rPr lang="vi" b="1" err="1">
                <a:solidFill>
                  <a:schemeClr val="dk1"/>
                </a:solidFill>
              </a:rPr>
              <a:t>và</a:t>
            </a:r>
            <a:r>
              <a:rPr lang="vi" b="1">
                <a:solidFill>
                  <a:schemeClr val="dk1"/>
                </a:solidFill>
              </a:rPr>
              <a:t> tên:</a:t>
            </a:r>
            <a:r>
              <a:rPr lang="vi">
                <a:solidFill>
                  <a:schemeClr val="dk1"/>
                </a:solidFill>
              </a:rPr>
              <a:t> Lê Văn </a:t>
            </a:r>
            <a:r>
              <a:rPr lang="vi" err="1">
                <a:solidFill>
                  <a:schemeClr val="dk1"/>
                </a:solidFill>
              </a:rPr>
              <a:t>Bảo</a:t>
            </a:r>
            <a:r>
              <a:rPr lang="vi">
                <a:solidFill>
                  <a:schemeClr val="dk1"/>
                </a:solidFill>
              </a:rPr>
              <a:t> A.               </a:t>
            </a:r>
            <a:r>
              <a:rPr lang="vi" b="1" err="1">
                <a:solidFill>
                  <a:schemeClr val="dk1"/>
                </a:solidFill>
              </a:rPr>
              <a:t>Giới</a:t>
            </a:r>
            <a:r>
              <a:rPr lang="vi" b="1">
                <a:solidFill>
                  <a:schemeClr val="dk1"/>
                </a:solidFill>
              </a:rPr>
              <a:t> </a:t>
            </a:r>
            <a:r>
              <a:rPr lang="vi" b="1" err="1">
                <a:solidFill>
                  <a:schemeClr val="dk1"/>
                </a:solidFill>
              </a:rPr>
              <a:t>tính</a:t>
            </a:r>
            <a:r>
              <a:rPr lang="vi" b="1">
                <a:solidFill>
                  <a:schemeClr val="dk1"/>
                </a:solidFill>
              </a:rPr>
              <a:t>:</a:t>
            </a:r>
            <a:r>
              <a:rPr lang="vi">
                <a:solidFill>
                  <a:schemeClr val="dk1"/>
                </a:solidFill>
              </a:rPr>
              <a:t> Nam        </a:t>
            </a:r>
            <a:r>
              <a:rPr lang="vi" b="1">
                <a:solidFill>
                  <a:schemeClr val="dk1"/>
                </a:solidFill>
              </a:rPr>
              <a:t> </a:t>
            </a:r>
            <a:endParaRPr b="1">
              <a:solidFill>
                <a:schemeClr val="dk1"/>
              </a:solidFill>
            </a:endParaRPr>
          </a:p>
          <a:p>
            <a:pPr marL="0" indent="0">
              <a:lnSpc>
                <a:spcPct val="106000"/>
              </a:lnSpc>
              <a:spcBef>
                <a:spcPts val="1200"/>
              </a:spcBef>
              <a:buClr>
                <a:schemeClr val="dk1"/>
              </a:buClr>
              <a:buSzPts val="1100"/>
              <a:buNone/>
            </a:pPr>
            <a:r>
              <a:rPr lang="vi" b="1" err="1">
                <a:solidFill>
                  <a:schemeClr val="dk1"/>
                </a:solidFill>
              </a:rPr>
              <a:t>Ngày</a:t>
            </a:r>
            <a:r>
              <a:rPr lang="vi" b="1">
                <a:solidFill>
                  <a:schemeClr val="dk1"/>
                </a:solidFill>
              </a:rPr>
              <a:t> sinh: </a:t>
            </a:r>
            <a:r>
              <a:rPr lang="vi">
                <a:solidFill>
                  <a:schemeClr val="dk1"/>
                </a:solidFill>
              </a:rPr>
              <a:t>13/02/2007                   </a:t>
            </a:r>
            <a:r>
              <a:rPr lang="vi" b="1" err="1">
                <a:solidFill>
                  <a:schemeClr val="dk1"/>
                </a:solidFill>
              </a:rPr>
              <a:t>Tuổi</a:t>
            </a:r>
            <a:r>
              <a:rPr lang="vi" b="1">
                <a:solidFill>
                  <a:schemeClr val="dk1"/>
                </a:solidFill>
              </a:rPr>
              <a:t>: </a:t>
            </a:r>
            <a:r>
              <a:rPr lang="vi">
                <a:solidFill>
                  <a:schemeClr val="dk1"/>
                </a:solidFill>
              </a:rPr>
              <a:t>15 </a:t>
            </a:r>
            <a:r>
              <a:rPr lang="vi" err="1">
                <a:solidFill>
                  <a:schemeClr val="dk1"/>
                </a:solidFill>
              </a:rPr>
              <a:t>tuổi</a:t>
            </a:r>
            <a:r>
              <a:rPr lang="vi">
                <a:solidFill>
                  <a:schemeClr val="dk1"/>
                </a:solidFill>
              </a:rPr>
              <a:t>.</a:t>
            </a:r>
            <a:endParaRPr>
              <a:solidFill>
                <a:schemeClr val="dk1"/>
              </a:solidFill>
            </a:endParaRPr>
          </a:p>
          <a:p>
            <a:pPr marL="0" indent="0">
              <a:lnSpc>
                <a:spcPct val="106000"/>
              </a:lnSpc>
              <a:spcBef>
                <a:spcPts val="1200"/>
              </a:spcBef>
              <a:buClr>
                <a:schemeClr val="dk1"/>
              </a:buClr>
              <a:buSzPts val="1100"/>
              <a:buNone/>
            </a:pPr>
            <a:r>
              <a:rPr lang="vi" b="1" err="1">
                <a:solidFill>
                  <a:schemeClr val="dk1"/>
                </a:solidFill>
              </a:rPr>
              <a:t>Nghề</a:t>
            </a:r>
            <a:r>
              <a:rPr lang="vi" b="1">
                <a:solidFill>
                  <a:schemeClr val="dk1"/>
                </a:solidFill>
              </a:rPr>
              <a:t> </a:t>
            </a:r>
            <a:r>
              <a:rPr lang="vi" b="1" err="1">
                <a:solidFill>
                  <a:schemeClr val="dk1"/>
                </a:solidFill>
              </a:rPr>
              <a:t>nghiệp</a:t>
            </a:r>
            <a:r>
              <a:rPr lang="vi" b="1">
                <a:solidFill>
                  <a:schemeClr val="dk1"/>
                </a:solidFill>
              </a:rPr>
              <a:t> </a:t>
            </a:r>
            <a:r>
              <a:rPr lang="vi" b="1" err="1">
                <a:solidFill>
                  <a:schemeClr val="dk1"/>
                </a:solidFill>
              </a:rPr>
              <a:t>mẹ</a:t>
            </a:r>
            <a:r>
              <a:rPr lang="vi" b="1">
                <a:solidFill>
                  <a:schemeClr val="dk1"/>
                </a:solidFill>
              </a:rPr>
              <a:t>:</a:t>
            </a:r>
            <a:r>
              <a:rPr lang="vi">
                <a:solidFill>
                  <a:schemeClr val="dk1"/>
                </a:solidFill>
              </a:rPr>
              <a:t>  Buôn </a:t>
            </a:r>
            <a:r>
              <a:rPr lang="vi" err="1">
                <a:solidFill>
                  <a:schemeClr val="dk1"/>
                </a:solidFill>
              </a:rPr>
              <a:t>bán</a:t>
            </a:r>
            <a:r>
              <a:rPr lang="vi">
                <a:solidFill>
                  <a:schemeClr val="dk1"/>
                </a:solidFill>
              </a:rPr>
              <a:t>          </a:t>
            </a:r>
            <a:r>
              <a:rPr lang="vi" b="1">
                <a:solidFill>
                  <a:schemeClr val="dk1"/>
                </a:solidFill>
              </a:rPr>
              <a:t>Dân </a:t>
            </a:r>
            <a:r>
              <a:rPr lang="vi" b="1" err="1">
                <a:solidFill>
                  <a:schemeClr val="dk1"/>
                </a:solidFill>
              </a:rPr>
              <a:t>tộc</a:t>
            </a:r>
            <a:r>
              <a:rPr lang="vi" b="1">
                <a:solidFill>
                  <a:schemeClr val="dk1"/>
                </a:solidFill>
              </a:rPr>
              <a:t>: </a:t>
            </a:r>
            <a:r>
              <a:rPr lang="vi">
                <a:solidFill>
                  <a:schemeClr val="dk1"/>
                </a:solidFill>
              </a:rPr>
              <a:t>Kinh.</a:t>
            </a:r>
            <a:endParaRPr>
              <a:solidFill>
                <a:schemeClr val="dk1"/>
              </a:solidFill>
            </a:endParaRPr>
          </a:p>
          <a:p>
            <a:pPr marL="0" indent="0">
              <a:lnSpc>
                <a:spcPct val="106000"/>
              </a:lnSpc>
              <a:spcBef>
                <a:spcPts val="1200"/>
              </a:spcBef>
              <a:buClr>
                <a:schemeClr val="dk1"/>
              </a:buClr>
              <a:buSzPts val="1100"/>
              <a:buNone/>
            </a:pPr>
            <a:r>
              <a:rPr lang="vi" b="1" err="1">
                <a:solidFill>
                  <a:schemeClr val="dk1"/>
                </a:solidFill>
              </a:rPr>
              <a:t>Nghề</a:t>
            </a:r>
            <a:r>
              <a:rPr lang="vi" b="1">
                <a:solidFill>
                  <a:schemeClr val="dk1"/>
                </a:solidFill>
              </a:rPr>
              <a:t> </a:t>
            </a:r>
            <a:r>
              <a:rPr lang="vi" b="1" err="1">
                <a:solidFill>
                  <a:schemeClr val="dk1"/>
                </a:solidFill>
              </a:rPr>
              <a:t>nghiệp</a:t>
            </a:r>
            <a:r>
              <a:rPr lang="vi" b="1">
                <a:solidFill>
                  <a:schemeClr val="dk1"/>
                </a:solidFill>
              </a:rPr>
              <a:t> ba:</a:t>
            </a:r>
            <a:r>
              <a:rPr lang="vi">
                <a:solidFill>
                  <a:schemeClr val="dk1"/>
                </a:solidFill>
              </a:rPr>
              <a:t>   Buôn </a:t>
            </a:r>
            <a:r>
              <a:rPr lang="vi" err="1">
                <a:solidFill>
                  <a:schemeClr val="dk1"/>
                </a:solidFill>
              </a:rPr>
              <a:t>bán</a:t>
            </a:r>
            <a:r>
              <a:rPr lang="vi">
                <a:solidFill>
                  <a:schemeClr val="dk1"/>
                </a:solidFill>
              </a:rPr>
              <a:t>          </a:t>
            </a:r>
            <a:r>
              <a:rPr lang="vi" b="1">
                <a:solidFill>
                  <a:schemeClr val="dk1"/>
                </a:solidFill>
              </a:rPr>
              <a:t>Dân </a:t>
            </a:r>
            <a:r>
              <a:rPr lang="vi" b="1" err="1">
                <a:solidFill>
                  <a:schemeClr val="dk1"/>
                </a:solidFill>
              </a:rPr>
              <a:t>tộc</a:t>
            </a:r>
            <a:r>
              <a:rPr lang="vi" b="1">
                <a:solidFill>
                  <a:schemeClr val="dk1"/>
                </a:solidFill>
              </a:rPr>
              <a:t>: </a:t>
            </a:r>
            <a:r>
              <a:rPr lang="vi">
                <a:solidFill>
                  <a:schemeClr val="dk1"/>
                </a:solidFill>
              </a:rPr>
              <a:t>Kinh.</a:t>
            </a:r>
            <a:endParaRPr>
              <a:solidFill>
                <a:schemeClr val="dk1"/>
              </a:solidFill>
            </a:endParaRPr>
          </a:p>
          <a:p>
            <a:pPr marL="0" lvl="0" indent="0" algn="l" rtl="0">
              <a:lnSpc>
                <a:spcPct val="106000"/>
              </a:lnSpc>
              <a:spcBef>
                <a:spcPts val="1200"/>
              </a:spcBef>
              <a:spcAft>
                <a:spcPts val="0"/>
              </a:spcAft>
              <a:buClr>
                <a:schemeClr val="dk1"/>
              </a:buClr>
              <a:buSzPts val="1100"/>
              <a:buFont typeface="Arial"/>
              <a:buNone/>
            </a:pPr>
            <a:r>
              <a:rPr lang="vi" b="1" err="1">
                <a:solidFill>
                  <a:schemeClr val="dk1"/>
                </a:solidFill>
              </a:rPr>
              <a:t>Địa</a:t>
            </a:r>
            <a:r>
              <a:rPr lang="vi" b="1">
                <a:solidFill>
                  <a:schemeClr val="dk1"/>
                </a:solidFill>
              </a:rPr>
              <a:t> </a:t>
            </a:r>
            <a:r>
              <a:rPr lang="vi" b="1" err="1">
                <a:solidFill>
                  <a:schemeClr val="dk1"/>
                </a:solidFill>
              </a:rPr>
              <a:t>chỉ</a:t>
            </a:r>
            <a:r>
              <a:rPr lang="vi" b="1">
                <a:solidFill>
                  <a:schemeClr val="dk1"/>
                </a:solidFill>
              </a:rPr>
              <a:t>: </a:t>
            </a:r>
            <a:r>
              <a:rPr lang="vi" err="1">
                <a:solidFill>
                  <a:schemeClr val="dk1"/>
                </a:solidFill>
              </a:rPr>
              <a:t>Bến</a:t>
            </a:r>
            <a:r>
              <a:rPr lang="vi">
                <a:solidFill>
                  <a:schemeClr val="dk1"/>
                </a:solidFill>
              </a:rPr>
              <a:t> Tre.</a:t>
            </a:r>
            <a:endParaRPr>
              <a:solidFill>
                <a:schemeClr val="dk1"/>
              </a:solidFill>
            </a:endParaRPr>
          </a:p>
          <a:p>
            <a:pPr marL="0" indent="0">
              <a:lnSpc>
                <a:spcPct val="106000"/>
              </a:lnSpc>
              <a:spcBef>
                <a:spcPts val="1200"/>
              </a:spcBef>
              <a:buClr>
                <a:schemeClr val="dk1"/>
              </a:buClr>
              <a:buSzPts val="1100"/>
              <a:buNone/>
            </a:pPr>
            <a:r>
              <a:rPr lang="vi" b="1" err="1">
                <a:solidFill>
                  <a:schemeClr val="dk1"/>
                </a:solidFill>
              </a:rPr>
              <a:t>Thời</a:t>
            </a:r>
            <a:r>
              <a:rPr lang="vi" b="1">
                <a:solidFill>
                  <a:schemeClr val="dk1"/>
                </a:solidFill>
              </a:rPr>
              <a:t> gian </a:t>
            </a:r>
            <a:r>
              <a:rPr lang="vi" b="1" err="1">
                <a:solidFill>
                  <a:schemeClr val="dk1"/>
                </a:solidFill>
              </a:rPr>
              <a:t>nhập</a:t>
            </a:r>
            <a:r>
              <a:rPr lang="vi" b="1">
                <a:solidFill>
                  <a:schemeClr val="dk1"/>
                </a:solidFill>
              </a:rPr>
              <a:t> </a:t>
            </a:r>
            <a:r>
              <a:rPr lang="vi" b="1" err="1">
                <a:solidFill>
                  <a:schemeClr val="dk1"/>
                </a:solidFill>
              </a:rPr>
              <a:t>viện</a:t>
            </a:r>
            <a:r>
              <a:rPr lang="vi" b="1">
                <a:solidFill>
                  <a:schemeClr val="dk1"/>
                </a:solidFill>
              </a:rPr>
              <a:t>: </a:t>
            </a:r>
            <a:r>
              <a:rPr lang="vi">
                <a:solidFill>
                  <a:schemeClr val="dk1"/>
                </a:solidFill>
              </a:rPr>
              <a:t>22h30 4/7/2022</a:t>
            </a:r>
            <a:endParaRPr>
              <a:solidFill>
                <a:schemeClr val="dk1"/>
              </a:solidFill>
            </a:endParaRPr>
          </a:p>
          <a:p>
            <a:pPr marL="0" indent="0">
              <a:lnSpc>
                <a:spcPct val="106000"/>
              </a:lnSpc>
              <a:spcBef>
                <a:spcPts val="1200"/>
              </a:spcBef>
              <a:spcAft>
                <a:spcPts val="600"/>
              </a:spcAft>
              <a:buClr>
                <a:schemeClr val="dk1"/>
              </a:buClr>
              <a:buSzPts val="1100"/>
              <a:buNone/>
            </a:pPr>
            <a:r>
              <a:rPr lang="vi" b="1" err="1">
                <a:solidFill>
                  <a:schemeClr val="dk1"/>
                </a:solidFill>
              </a:rPr>
              <a:t>Phòng</a:t>
            </a:r>
            <a:r>
              <a:rPr lang="vi" b="1">
                <a:solidFill>
                  <a:schemeClr val="dk1"/>
                </a:solidFill>
              </a:rPr>
              <a:t>:</a:t>
            </a:r>
            <a:r>
              <a:rPr lang="vi">
                <a:solidFill>
                  <a:schemeClr val="dk1"/>
                </a:solidFill>
              </a:rPr>
              <a:t> 410                                         	</a:t>
            </a:r>
            <a:r>
              <a:rPr lang="vi" b="1">
                <a:solidFill>
                  <a:schemeClr val="dk1"/>
                </a:solidFill>
              </a:rPr>
              <a:t> Khoa:</a:t>
            </a:r>
            <a:r>
              <a:rPr lang="vi">
                <a:solidFill>
                  <a:schemeClr val="dk1"/>
                </a:solidFill>
              </a:rPr>
              <a:t> </a:t>
            </a:r>
            <a:r>
              <a:rPr lang="vi" err="1">
                <a:solidFill>
                  <a:schemeClr val="dk1"/>
                </a:solidFill>
              </a:rPr>
              <a:t>Nhiễm</a:t>
            </a:r>
            <a:r>
              <a:rPr lang="vi">
                <a:solidFill>
                  <a:schemeClr val="dk1"/>
                </a:solidFill>
              </a:rPr>
              <a:t> - </a:t>
            </a:r>
            <a:r>
              <a:rPr lang="vi" err="1">
                <a:solidFill>
                  <a:schemeClr val="dk1"/>
                </a:solidFill>
              </a:rPr>
              <a:t>Thần</a:t>
            </a:r>
            <a:r>
              <a:rPr lang="vi">
                <a:solidFill>
                  <a:schemeClr val="dk1"/>
                </a:solidFill>
              </a:rPr>
              <a:t> kinh   </a:t>
            </a:r>
            <a:endParaRPr>
              <a:solidFill>
                <a:schemeClr val="dk1"/>
              </a:solidFill>
            </a:endParaRPr>
          </a:p>
        </p:txBody>
      </p:sp>
      <p:sp>
        <p:nvSpPr>
          <p:cNvPr id="63" name="Google Shape;63;p14"/>
          <p:cNvSpPr txBox="1">
            <a:spLocks noGrp="1"/>
          </p:cNvSpPr>
          <p:nvPr>
            <p:ph type="title"/>
          </p:nvPr>
        </p:nvSpPr>
        <p:spPr>
          <a:xfrm>
            <a:off x="283500" y="4214100"/>
            <a:ext cx="85770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600"/>
              </a:spcAft>
              <a:buNone/>
            </a:pPr>
            <a:r>
              <a:rPr lang="vi" sz="2000" b="1"/>
              <a:t>II/ LÝ DO NHẬP VIỆN (NV):</a:t>
            </a:r>
            <a:r>
              <a:rPr lang="vi" sz="1800" b="1"/>
              <a:t> </a:t>
            </a:r>
            <a:r>
              <a:rPr lang="vi" sz="1800"/>
              <a:t>Sốt.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8C16-6013-0A3F-3574-C4BC5E0E3A37}"/>
              </a:ext>
            </a:extLst>
          </p:cNvPr>
          <p:cNvSpPr>
            <a:spLocks noGrp="1"/>
          </p:cNvSpPr>
          <p:nvPr>
            <p:ph type="title"/>
          </p:nvPr>
        </p:nvSpPr>
        <p:spPr/>
        <p:txBody>
          <a:bodyPr>
            <a:normAutofit fontScale="90000"/>
          </a:bodyPr>
          <a:lstStyle/>
          <a:p>
            <a:r>
              <a:rPr lang="vi" sz="2800" b="1"/>
              <a:t>X</a:t>
            </a:r>
            <a:r>
              <a:rPr lang="en-US" sz="2800" b="1"/>
              <a:t>. </a:t>
            </a:r>
            <a:r>
              <a:rPr lang="vi" sz="2800" b="1"/>
              <a:t>BIỆN LUẬN</a:t>
            </a:r>
            <a:r>
              <a:rPr lang="vi" sz="3200" b="1"/>
              <a:t>:</a:t>
            </a:r>
            <a:endParaRPr lang="en-US"/>
          </a:p>
        </p:txBody>
      </p:sp>
      <p:sp>
        <p:nvSpPr>
          <p:cNvPr id="3" name="Text Placeholder 2">
            <a:extLst>
              <a:ext uri="{FF2B5EF4-FFF2-40B4-BE49-F238E27FC236}">
                <a16:creationId xmlns:a16="http://schemas.microsoft.com/office/drawing/2014/main" id="{E4D1EF9C-4540-A128-F4D2-CFAA305C2852}"/>
              </a:ext>
            </a:extLst>
          </p:cNvPr>
          <p:cNvSpPr>
            <a:spLocks noGrp="1"/>
          </p:cNvSpPr>
          <p:nvPr>
            <p:ph type="body" idx="1"/>
          </p:nvPr>
        </p:nvSpPr>
        <p:spPr/>
        <p:txBody>
          <a:bodyPr/>
          <a:lstStyle/>
          <a:p>
            <a:pPr lvl="1">
              <a:lnSpc>
                <a:spcPct val="150000"/>
              </a:lnSpc>
              <a:buClr>
                <a:schemeClr val="dk1"/>
              </a:buClr>
              <a:buSzPts val="1800"/>
              <a:buFont typeface="Wingdings" pitchFamily="2" charset="2"/>
              <a:buChar char="ü"/>
            </a:pPr>
            <a:r>
              <a:rPr lang="vi-VN" sz="1200">
                <a:solidFill>
                  <a:schemeClr val="dk1"/>
                </a:solidFill>
              </a:rPr>
              <a:t>Viêm não </a:t>
            </a:r>
            <a:r>
              <a:rPr lang="en-US" sz="1200">
                <a:solidFill>
                  <a:schemeClr val="dk1"/>
                </a:solidFill>
              </a:rPr>
              <a:t>- </a:t>
            </a:r>
            <a:r>
              <a:rPr lang="vi-VN" sz="1200">
                <a:solidFill>
                  <a:schemeClr val="dk1"/>
                </a:solidFill>
              </a:rPr>
              <a:t>màng não: bé không rối loạn tri giác</a:t>
            </a:r>
            <a:r>
              <a:rPr lang="en-US" sz="1200">
                <a:solidFill>
                  <a:schemeClr val="dk1"/>
                </a:solidFill>
              </a:rPr>
              <a:t>, </a:t>
            </a:r>
            <a:r>
              <a:rPr lang="en-US" sz="1200" err="1">
                <a:solidFill>
                  <a:schemeClr val="dk1"/>
                </a:solidFill>
              </a:rPr>
              <a:t>không</a:t>
            </a:r>
            <a:r>
              <a:rPr lang="en-US" sz="1200">
                <a:solidFill>
                  <a:schemeClr val="dk1"/>
                </a:solidFill>
              </a:rPr>
              <a:t> co </a:t>
            </a:r>
            <a:r>
              <a:rPr lang="en-US" sz="1200" err="1">
                <a:solidFill>
                  <a:schemeClr val="dk1"/>
                </a:solidFill>
              </a:rPr>
              <a:t>giật</a:t>
            </a:r>
            <a:r>
              <a:rPr lang="vi-VN" sz="1200">
                <a:solidFill>
                  <a:schemeClr val="dk1"/>
                </a:solidFill>
              </a:rPr>
              <a:t>, không dấu thần kinh định vị =&gt; không nghĩ</a:t>
            </a:r>
          </a:p>
          <a:p>
            <a:pPr lvl="1">
              <a:lnSpc>
                <a:spcPct val="150000"/>
              </a:lnSpc>
              <a:buClr>
                <a:schemeClr val="dk1"/>
              </a:buClr>
              <a:buSzPts val="1800"/>
              <a:buFont typeface="Wingdings" pitchFamily="2" charset="2"/>
              <a:buChar char="ü"/>
            </a:pPr>
            <a:r>
              <a:rPr lang="vi-VN" sz="1200">
                <a:solidFill>
                  <a:schemeClr val="dk1"/>
                </a:solidFill>
              </a:rPr>
              <a:t>Áp xe não: không dấu thần kinh định vị, nhưng triệu chứng đau đầu nhiều, bệnh kéo dài 7 ngày =&gt; không loại trừ.</a:t>
            </a:r>
            <a:r>
              <a:rPr lang="en-US" sz="1200">
                <a:solidFill>
                  <a:schemeClr val="dk1"/>
                </a:solidFill>
              </a:rPr>
              <a:t> =&gt; </a:t>
            </a:r>
            <a:r>
              <a:rPr lang="en-US" sz="1200" err="1">
                <a:solidFill>
                  <a:schemeClr val="dk1"/>
                </a:solidFill>
              </a:rPr>
              <a:t>đề</a:t>
            </a:r>
            <a:r>
              <a:rPr lang="en-US" sz="1200">
                <a:solidFill>
                  <a:schemeClr val="dk1"/>
                </a:solidFill>
              </a:rPr>
              <a:t> </a:t>
            </a:r>
            <a:r>
              <a:rPr lang="en-US" sz="1200" err="1">
                <a:solidFill>
                  <a:schemeClr val="dk1"/>
                </a:solidFill>
              </a:rPr>
              <a:t>nghị</a:t>
            </a:r>
            <a:r>
              <a:rPr lang="en-US" sz="1200">
                <a:solidFill>
                  <a:schemeClr val="dk1"/>
                </a:solidFill>
              </a:rPr>
              <a:t> CT scan </a:t>
            </a:r>
            <a:r>
              <a:rPr lang="en-US" sz="1200" err="1">
                <a:solidFill>
                  <a:schemeClr val="dk1"/>
                </a:solidFill>
              </a:rPr>
              <a:t>sọ</a:t>
            </a:r>
            <a:r>
              <a:rPr lang="en-US" sz="1200">
                <a:solidFill>
                  <a:schemeClr val="dk1"/>
                </a:solidFill>
              </a:rPr>
              <a:t> </a:t>
            </a:r>
            <a:r>
              <a:rPr lang="en-US" sz="1200" err="1">
                <a:solidFill>
                  <a:schemeClr val="dk1"/>
                </a:solidFill>
              </a:rPr>
              <a:t>não</a:t>
            </a:r>
            <a:r>
              <a:rPr lang="en-US" sz="1200">
                <a:solidFill>
                  <a:schemeClr val="dk1"/>
                </a:solidFill>
              </a:rPr>
              <a:t> </a:t>
            </a:r>
            <a:r>
              <a:rPr lang="en-US" sz="1200" err="1">
                <a:solidFill>
                  <a:schemeClr val="dk1"/>
                </a:solidFill>
              </a:rPr>
              <a:t>có</a:t>
            </a:r>
            <a:r>
              <a:rPr lang="en-US" sz="1200">
                <a:solidFill>
                  <a:schemeClr val="dk1"/>
                </a:solidFill>
              </a:rPr>
              <a:t> </a:t>
            </a:r>
            <a:r>
              <a:rPr lang="en-US" sz="1200" err="1">
                <a:solidFill>
                  <a:schemeClr val="dk1"/>
                </a:solidFill>
              </a:rPr>
              <a:t>cản</a:t>
            </a:r>
            <a:r>
              <a:rPr lang="en-US" sz="1200">
                <a:solidFill>
                  <a:schemeClr val="dk1"/>
                </a:solidFill>
              </a:rPr>
              <a:t> </a:t>
            </a:r>
            <a:r>
              <a:rPr lang="en-US" sz="1200" err="1">
                <a:solidFill>
                  <a:schemeClr val="dk1"/>
                </a:solidFill>
              </a:rPr>
              <a:t>quang</a:t>
            </a:r>
            <a:r>
              <a:rPr lang="en-US" sz="1200">
                <a:solidFill>
                  <a:schemeClr val="dk1"/>
                </a:solidFill>
              </a:rPr>
              <a:t>.</a:t>
            </a:r>
            <a:endParaRPr lang="vi-VN" sz="1200">
              <a:solidFill>
                <a:schemeClr val="dk1"/>
              </a:solidFill>
            </a:endParaRPr>
          </a:p>
          <a:p>
            <a:pPr lvl="0" algn="l" rtl="0">
              <a:lnSpc>
                <a:spcPct val="150000"/>
              </a:lnSpc>
              <a:spcBef>
                <a:spcPts val="0"/>
              </a:spcBef>
              <a:spcAft>
                <a:spcPts val="0"/>
              </a:spcAft>
              <a:buClr>
                <a:schemeClr val="dk1"/>
              </a:buClr>
              <a:buSzPts val="1800"/>
              <a:buFont typeface="Arial" panose="020B0604020202020204" pitchFamily="34" charset="0"/>
              <a:buChar char="•"/>
            </a:pPr>
            <a:r>
              <a:rPr lang="vi-VN">
                <a:solidFill>
                  <a:schemeClr val="dk1"/>
                </a:solidFill>
              </a:rPr>
              <a:t>Tai mũi họng: không nghĩ do không đau họng, không đau tai, không đau hàm mặt, khám không ấn đau xoang vùng mặt, tai không chảy dịch, không sưng đỏ, họng không sưng đỏ, mũi không viêm.</a:t>
            </a:r>
          </a:p>
          <a:p>
            <a:pPr>
              <a:lnSpc>
                <a:spcPct val="150000"/>
              </a:lnSpc>
              <a:buClr>
                <a:schemeClr val="dk1"/>
              </a:buClr>
              <a:buFont typeface="Arial" panose="020B0604020202020204" pitchFamily="34" charset="0"/>
              <a:buChar char="•"/>
            </a:pPr>
            <a:r>
              <a:rPr lang="vi-VN">
                <a:solidFill>
                  <a:schemeClr val="dk1"/>
                </a:solidFill>
              </a:rPr>
              <a:t>Hô hấp: không nghĩ do bé không ho, không khó thở, không đau ngực, khám</a:t>
            </a:r>
            <a:r>
              <a:rPr lang="en-US">
                <a:solidFill>
                  <a:schemeClr val="dk1"/>
                </a:solidFill>
              </a:rPr>
              <a:t> â</a:t>
            </a:r>
            <a:r>
              <a:rPr lang="vi-VN">
                <a:solidFill>
                  <a:schemeClr val="dk1"/>
                </a:solidFill>
              </a:rPr>
              <a:t>m phế bào đều 2 bên, không rales.</a:t>
            </a:r>
          </a:p>
        </p:txBody>
      </p:sp>
    </p:spTree>
    <p:extLst>
      <p:ext uri="{BB962C8B-B14F-4D97-AF65-F5344CB8AC3E}">
        <p14:creationId xmlns:p14="http://schemas.microsoft.com/office/powerpoint/2010/main" val="131136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238350" y="543300"/>
            <a:ext cx="8520600" cy="572700"/>
          </a:xfrm>
          <a:prstGeom prst="rect">
            <a:avLst/>
          </a:prstGeom>
        </p:spPr>
        <p:txBody>
          <a:bodyPr spcFirstLastPara="1" wrap="square" lIns="91425" tIns="91425" rIns="91425" bIns="91425" anchor="t" anchorCtr="0">
            <a:noAutofit/>
          </a:bodyPr>
          <a:lstStyle/>
          <a:p>
            <a:pPr marL="266700" lvl="0" indent="-266700" algn="l" rtl="0">
              <a:lnSpc>
                <a:spcPct val="115000"/>
              </a:lnSpc>
              <a:spcBef>
                <a:spcPts val="0"/>
              </a:spcBef>
              <a:spcAft>
                <a:spcPts val="600"/>
              </a:spcAft>
              <a:buNone/>
            </a:pPr>
            <a:r>
              <a:rPr lang="vi" sz="2000" b="1"/>
              <a:t>X</a:t>
            </a:r>
            <a:r>
              <a:rPr lang="en-US" sz="2000" b="1"/>
              <a:t>. </a:t>
            </a:r>
            <a:r>
              <a:rPr lang="vi" sz="2000" b="1"/>
              <a:t>BIỆN LUẬN:</a:t>
            </a:r>
            <a:endParaRPr sz="2000"/>
          </a:p>
        </p:txBody>
      </p:sp>
      <p:sp>
        <p:nvSpPr>
          <p:cNvPr id="149" name="Google Shape;149;p28"/>
          <p:cNvSpPr txBox="1">
            <a:spLocks noGrp="1"/>
          </p:cNvSpPr>
          <p:nvPr>
            <p:ph type="body" idx="1"/>
          </p:nvPr>
        </p:nvSpPr>
        <p:spPr>
          <a:xfrm>
            <a:off x="238350" y="1116000"/>
            <a:ext cx="8667300" cy="3416400"/>
          </a:xfrm>
          <a:prstGeom prst="rect">
            <a:avLst/>
          </a:prstGeom>
        </p:spPr>
        <p:txBody>
          <a:bodyPr spcFirstLastPara="1" wrap="square" lIns="91425" tIns="91425" rIns="91425" bIns="91425" anchor="t" anchorCtr="0">
            <a:noAutofit/>
          </a:bodyPr>
          <a:lstStyle/>
          <a:p>
            <a:pPr lvl="0" algn="l" rtl="0">
              <a:lnSpc>
                <a:spcPct val="115000"/>
              </a:lnSpc>
              <a:spcBef>
                <a:spcPts val="0"/>
              </a:spcBef>
              <a:spcAft>
                <a:spcPts val="0"/>
              </a:spcAft>
              <a:buClr>
                <a:schemeClr val="dk1"/>
              </a:buClr>
              <a:buSzPts val="1800"/>
              <a:buFont typeface="Arial" panose="020B0604020202020204" pitchFamily="34" charset="0"/>
              <a:buChar char="•"/>
            </a:pPr>
            <a:r>
              <a:rPr lang="vi-VN">
                <a:solidFill>
                  <a:schemeClr val="dk1"/>
                </a:solidFill>
              </a:rPr>
              <a:t>Tiêu hoá: không nghĩ do không tiêu chảy, không đau bụng</a:t>
            </a:r>
          </a:p>
          <a:p>
            <a:pPr lvl="0" algn="l" rtl="0">
              <a:lnSpc>
                <a:spcPct val="115000"/>
              </a:lnSpc>
              <a:spcBef>
                <a:spcPts val="0"/>
              </a:spcBef>
              <a:spcAft>
                <a:spcPts val="0"/>
              </a:spcAft>
              <a:buClr>
                <a:schemeClr val="dk1"/>
              </a:buClr>
              <a:buSzPts val="1800"/>
              <a:buFont typeface="Arial" panose="020B0604020202020204" pitchFamily="34" charset="0"/>
              <a:buChar char="•"/>
            </a:pPr>
            <a:r>
              <a:rPr lang="vi-VN">
                <a:solidFill>
                  <a:schemeClr val="dk1"/>
                </a:solidFill>
              </a:rPr>
              <a:t>Tiết niệu: không nghĩ do không đau bụng, tiểu không gắt buốt, nước tiểu vàng trong</a:t>
            </a:r>
          </a:p>
          <a:p>
            <a:pPr lvl="0" algn="l" rtl="0">
              <a:lnSpc>
                <a:spcPct val="115000"/>
              </a:lnSpc>
              <a:spcBef>
                <a:spcPts val="0"/>
              </a:spcBef>
              <a:spcAft>
                <a:spcPts val="0"/>
              </a:spcAft>
              <a:buClr>
                <a:schemeClr val="dk1"/>
              </a:buClr>
              <a:buSzPts val="1800"/>
              <a:buFont typeface="Arial" panose="020B0604020202020204" pitchFamily="34" charset="0"/>
              <a:buChar char="•"/>
            </a:pPr>
            <a:r>
              <a:rPr lang="vi-VN">
                <a:solidFill>
                  <a:schemeClr val="dk1"/>
                </a:solidFill>
              </a:rPr>
              <a:t>Nhiễm khuẩn huyết: nghĩ nhiều do bé có hội chứng đáp ứng viêm toàn thân (NĐ&gt;38, mạch 100, nhịp thở &gt;20) + ổ nhiễm trùng nghĩ ở TKTW.</a:t>
            </a:r>
          </a:p>
          <a:p>
            <a:pPr lvl="0" algn="l" rtl="0">
              <a:lnSpc>
                <a:spcPct val="115000"/>
              </a:lnSpc>
              <a:spcBef>
                <a:spcPts val="0"/>
              </a:spcBef>
              <a:spcAft>
                <a:spcPts val="0"/>
              </a:spcAft>
              <a:buClr>
                <a:schemeClr val="dk1"/>
              </a:buClr>
              <a:buSzPts val="1800"/>
              <a:buFont typeface="Arial" panose="020B0604020202020204" pitchFamily="34" charset="0"/>
              <a:buChar char="•"/>
            </a:pPr>
            <a:endParaRPr lang="vi-VN">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DDA6-02AD-5658-D851-2F18430AADB2}"/>
              </a:ext>
            </a:extLst>
          </p:cNvPr>
          <p:cNvSpPr>
            <a:spLocks noGrp="1"/>
          </p:cNvSpPr>
          <p:nvPr>
            <p:ph type="title"/>
          </p:nvPr>
        </p:nvSpPr>
        <p:spPr/>
        <p:txBody>
          <a:bodyPr>
            <a:normAutofit/>
          </a:bodyPr>
          <a:lstStyle/>
          <a:p>
            <a:r>
              <a:rPr lang="vi" sz="2000" b="1"/>
              <a:t>X</a:t>
            </a:r>
            <a:r>
              <a:rPr lang="en-US" sz="2000" b="1"/>
              <a:t>. </a:t>
            </a:r>
            <a:r>
              <a:rPr lang="vi" sz="2000" b="1"/>
              <a:t>BIỆN LUẬN:</a:t>
            </a:r>
            <a:endParaRPr lang="en-GB" sz="2000"/>
          </a:p>
        </p:txBody>
      </p:sp>
      <p:sp>
        <p:nvSpPr>
          <p:cNvPr id="3" name="Text Placeholder 2">
            <a:extLst>
              <a:ext uri="{FF2B5EF4-FFF2-40B4-BE49-F238E27FC236}">
                <a16:creationId xmlns:a16="http://schemas.microsoft.com/office/drawing/2014/main" id="{50F3FC7F-2A15-1AC4-40D0-215D02F1C306}"/>
              </a:ext>
            </a:extLst>
          </p:cNvPr>
          <p:cNvSpPr>
            <a:spLocks noGrp="1"/>
          </p:cNvSpPr>
          <p:nvPr>
            <p:ph type="body" idx="1"/>
          </p:nvPr>
        </p:nvSpPr>
        <p:spPr/>
        <p:txBody>
          <a:bodyPr/>
          <a:lstStyle/>
          <a:p>
            <a:pPr marL="114300" indent="0">
              <a:buNone/>
            </a:pPr>
            <a:r>
              <a:rPr lang="en-GB">
                <a:solidFill>
                  <a:schemeClr val="tx1"/>
                </a:solidFill>
              </a:rPr>
              <a:t>2. </a:t>
            </a:r>
            <a:r>
              <a:rPr lang="en-GB" err="1">
                <a:solidFill>
                  <a:schemeClr val="tx1"/>
                </a:solidFill>
              </a:rPr>
              <a:t>Hội</a:t>
            </a:r>
            <a:r>
              <a:rPr lang="en-GB">
                <a:solidFill>
                  <a:schemeClr val="tx1"/>
                </a:solidFill>
              </a:rPr>
              <a:t> </a:t>
            </a:r>
            <a:r>
              <a:rPr lang="en-GB" err="1">
                <a:solidFill>
                  <a:schemeClr val="tx1"/>
                </a:solidFill>
              </a:rPr>
              <a:t>chứng</a:t>
            </a:r>
            <a:r>
              <a:rPr lang="en-GB">
                <a:solidFill>
                  <a:schemeClr val="tx1"/>
                </a:solidFill>
              </a:rPr>
              <a:t> </a:t>
            </a:r>
            <a:r>
              <a:rPr lang="en-GB" err="1">
                <a:solidFill>
                  <a:schemeClr val="tx1"/>
                </a:solidFill>
              </a:rPr>
              <a:t>viêm</a:t>
            </a:r>
            <a:r>
              <a:rPr lang="en-GB">
                <a:solidFill>
                  <a:schemeClr val="tx1"/>
                </a:solidFill>
              </a:rPr>
              <a:t> </a:t>
            </a:r>
            <a:r>
              <a:rPr lang="en-GB" err="1">
                <a:solidFill>
                  <a:schemeClr val="tx1"/>
                </a:solidFill>
              </a:rPr>
              <a:t>màng</a:t>
            </a:r>
            <a:r>
              <a:rPr lang="en-GB">
                <a:solidFill>
                  <a:schemeClr val="tx1"/>
                </a:solidFill>
              </a:rPr>
              <a:t> </a:t>
            </a:r>
            <a:r>
              <a:rPr lang="en-GB" err="1">
                <a:solidFill>
                  <a:schemeClr val="tx1"/>
                </a:solidFill>
              </a:rPr>
              <a:t>não</a:t>
            </a:r>
            <a:r>
              <a:rPr lang="en-GB">
                <a:solidFill>
                  <a:schemeClr val="tx1"/>
                </a:solidFill>
              </a:rPr>
              <a:t>: </a:t>
            </a:r>
            <a:r>
              <a:rPr lang="en-GB" err="1">
                <a:solidFill>
                  <a:schemeClr val="tx1"/>
                </a:solidFill>
              </a:rPr>
              <a:t>bé</a:t>
            </a:r>
            <a:r>
              <a:rPr lang="en-GB">
                <a:solidFill>
                  <a:schemeClr val="tx1"/>
                </a:solidFill>
              </a:rPr>
              <a:t> </a:t>
            </a:r>
            <a:r>
              <a:rPr lang="en-GB" err="1">
                <a:solidFill>
                  <a:schemeClr val="tx1"/>
                </a:solidFill>
              </a:rPr>
              <a:t>đau</a:t>
            </a:r>
            <a:r>
              <a:rPr lang="en-GB">
                <a:solidFill>
                  <a:schemeClr val="tx1"/>
                </a:solidFill>
              </a:rPr>
              <a:t> </a:t>
            </a:r>
            <a:r>
              <a:rPr lang="en-GB" err="1">
                <a:solidFill>
                  <a:schemeClr val="tx1"/>
                </a:solidFill>
              </a:rPr>
              <a:t>đầu</a:t>
            </a:r>
            <a:r>
              <a:rPr lang="en-GB">
                <a:solidFill>
                  <a:schemeClr val="tx1"/>
                </a:solidFill>
              </a:rPr>
              <a:t>, </a:t>
            </a:r>
            <a:r>
              <a:rPr lang="en-GB" err="1">
                <a:solidFill>
                  <a:schemeClr val="tx1"/>
                </a:solidFill>
              </a:rPr>
              <a:t>sợ</a:t>
            </a:r>
            <a:r>
              <a:rPr lang="en-GB">
                <a:solidFill>
                  <a:schemeClr val="tx1"/>
                </a:solidFill>
              </a:rPr>
              <a:t> </a:t>
            </a:r>
            <a:r>
              <a:rPr lang="en-GB" err="1">
                <a:solidFill>
                  <a:schemeClr val="tx1"/>
                </a:solidFill>
              </a:rPr>
              <a:t>ánh</a:t>
            </a:r>
            <a:r>
              <a:rPr lang="en-GB">
                <a:solidFill>
                  <a:schemeClr val="tx1"/>
                </a:solidFill>
              </a:rPr>
              <a:t> </a:t>
            </a:r>
            <a:r>
              <a:rPr lang="en-GB" err="1">
                <a:solidFill>
                  <a:schemeClr val="tx1"/>
                </a:solidFill>
              </a:rPr>
              <a:t>sáng</a:t>
            </a:r>
            <a:r>
              <a:rPr lang="en-GB">
                <a:solidFill>
                  <a:schemeClr val="tx1"/>
                </a:solidFill>
              </a:rPr>
              <a:t>, </a:t>
            </a:r>
            <a:r>
              <a:rPr lang="en-GB" err="1">
                <a:solidFill>
                  <a:schemeClr val="tx1"/>
                </a:solidFill>
              </a:rPr>
              <a:t>nôn</a:t>
            </a:r>
            <a:r>
              <a:rPr lang="en-GB">
                <a:solidFill>
                  <a:schemeClr val="tx1"/>
                </a:solidFill>
              </a:rPr>
              <a:t> </a:t>
            </a:r>
            <a:r>
              <a:rPr lang="en-GB" err="1">
                <a:solidFill>
                  <a:schemeClr val="tx1"/>
                </a:solidFill>
              </a:rPr>
              <a:t>ói</a:t>
            </a:r>
            <a:r>
              <a:rPr lang="en-GB">
                <a:solidFill>
                  <a:schemeClr val="tx1"/>
                </a:solidFill>
              </a:rPr>
              <a:t>, </a:t>
            </a:r>
            <a:r>
              <a:rPr lang="en-GB" err="1">
                <a:solidFill>
                  <a:schemeClr val="tx1"/>
                </a:solidFill>
              </a:rPr>
              <a:t>khám</a:t>
            </a:r>
            <a:r>
              <a:rPr lang="en-GB">
                <a:solidFill>
                  <a:schemeClr val="tx1"/>
                </a:solidFill>
              </a:rPr>
              <a:t> </a:t>
            </a:r>
            <a:r>
              <a:rPr lang="en-GB" err="1">
                <a:solidFill>
                  <a:schemeClr val="tx1"/>
                </a:solidFill>
              </a:rPr>
              <a:t>thấy</a:t>
            </a:r>
            <a:r>
              <a:rPr lang="en-GB">
                <a:solidFill>
                  <a:schemeClr val="tx1"/>
                </a:solidFill>
              </a:rPr>
              <a:t> </a:t>
            </a:r>
            <a:r>
              <a:rPr lang="en-GB" err="1">
                <a:solidFill>
                  <a:schemeClr val="tx1"/>
                </a:solidFill>
              </a:rPr>
              <a:t>cổ</a:t>
            </a:r>
            <a:r>
              <a:rPr lang="en-GB">
                <a:solidFill>
                  <a:schemeClr val="tx1"/>
                </a:solidFill>
              </a:rPr>
              <a:t> </a:t>
            </a:r>
            <a:r>
              <a:rPr lang="en-GB" err="1">
                <a:solidFill>
                  <a:schemeClr val="tx1"/>
                </a:solidFill>
              </a:rPr>
              <a:t>gượng</a:t>
            </a:r>
            <a:r>
              <a:rPr lang="en-GB">
                <a:solidFill>
                  <a:schemeClr val="tx1"/>
                </a:solidFill>
              </a:rPr>
              <a:t>. </a:t>
            </a:r>
            <a:r>
              <a:rPr lang="en-GB" err="1">
                <a:solidFill>
                  <a:schemeClr val="tx1"/>
                </a:solidFill>
              </a:rPr>
              <a:t>Các</a:t>
            </a:r>
            <a:r>
              <a:rPr lang="en-GB">
                <a:solidFill>
                  <a:schemeClr val="tx1"/>
                </a:solidFill>
              </a:rPr>
              <a:t> </a:t>
            </a:r>
            <a:r>
              <a:rPr lang="en-GB" err="1">
                <a:solidFill>
                  <a:schemeClr val="tx1"/>
                </a:solidFill>
              </a:rPr>
              <a:t>nguyên</a:t>
            </a:r>
            <a:r>
              <a:rPr lang="en-GB">
                <a:solidFill>
                  <a:schemeClr val="tx1"/>
                </a:solidFill>
              </a:rPr>
              <a:t> </a:t>
            </a:r>
            <a:r>
              <a:rPr lang="en-GB" err="1">
                <a:solidFill>
                  <a:schemeClr val="tx1"/>
                </a:solidFill>
              </a:rPr>
              <a:t>nhân</a:t>
            </a:r>
            <a:r>
              <a:rPr lang="en-GB">
                <a:solidFill>
                  <a:schemeClr val="tx1"/>
                </a:solidFill>
              </a:rPr>
              <a:t>:</a:t>
            </a:r>
          </a:p>
          <a:p>
            <a:pPr>
              <a:buFont typeface="Arial" panose="020B0604020202020204" pitchFamily="34" charset="0"/>
              <a:buChar char="•"/>
            </a:pPr>
            <a:r>
              <a:rPr lang="en-GB" err="1">
                <a:solidFill>
                  <a:schemeClr val="tx1"/>
                </a:solidFill>
              </a:rPr>
              <a:t>Viêm</a:t>
            </a:r>
            <a:r>
              <a:rPr lang="en-GB">
                <a:solidFill>
                  <a:schemeClr val="tx1"/>
                </a:solidFill>
              </a:rPr>
              <a:t> </a:t>
            </a:r>
            <a:r>
              <a:rPr lang="en-GB" err="1">
                <a:solidFill>
                  <a:schemeClr val="tx1"/>
                </a:solidFill>
              </a:rPr>
              <a:t>màng</a:t>
            </a:r>
            <a:r>
              <a:rPr lang="en-GB">
                <a:solidFill>
                  <a:schemeClr val="tx1"/>
                </a:solidFill>
              </a:rPr>
              <a:t> </a:t>
            </a:r>
            <a:r>
              <a:rPr lang="en-GB" err="1">
                <a:solidFill>
                  <a:schemeClr val="tx1"/>
                </a:solidFill>
              </a:rPr>
              <a:t>não</a:t>
            </a:r>
            <a:r>
              <a:rPr lang="en-GB">
                <a:solidFill>
                  <a:schemeClr val="tx1"/>
                </a:solidFill>
              </a:rPr>
              <a:t>: </a:t>
            </a:r>
            <a:r>
              <a:rPr lang="en-GB" err="1">
                <a:solidFill>
                  <a:schemeClr val="tx1"/>
                </a:solidFill>
              </a:rPr>
              <a:t>đã</a:t>
            </a:r>
            <a:r>
              <a:rPr lang="en-GB">
                <a:solidFill>
                  <a:schemeClr val="tx1"/>
                </a:solidFill>
              </a:rPr>
              <a:t> </a:t>
            </a:r>
            <a:r>
              <a:rPr lang="en-GB" err="1">
                <a:solidFill>
                  <a:schemeClr val="tx1"/>
                </a:solidFill>
              </a:rPr>
              <a:t>biện</a:t>
            </a:r>
            <a:r>
              <a:rPr lang="en-GB">
                <a:solidFill>
                  <a:schemeClr val="tx1"/>
                </a:solidFill>
              </a:rPr>
              <a:t> </a:t>
            </a:r>
            <a:r>
              <a:rPr lang="en-GB" err="1">
                <a:solidFill>
                  <a:schemeClr val="tx1"/>
                </a:solidFill>
              </a:rPr>
              <a:t>luận</a:t>
            </a:r>
            <a:endParaRPr lang="en-GB">
              <a:solidFill>
                <a:schemeClr val="tx1"/>
              </a:solidFill>
            </a:endParaRPr>
          </a:p>
          <a:p>
            <a:pPr>
              <a:buFont typeface="Arial" panose="020B0604020202020204" pitchFamily="34" charset="0"/>
              <a:buChar char="•"/>
            </a:pPr>
            <a:r>
              <a:rPr lang="en-GB" err="1">
                <a:solidFill>
                  <a:schemeClr val="tx1"/>
                </a:solidFill>
              </a:rPr>
              <a:t>Xuất</a:t>
            </a:r>
            <a:r>
              <a:rPr lang="en-GB">
                <a:solidFill>
                  <a:schemeClr val="tx1"/>
                </a:solidFill>
              </a:rPr>
              <a:t> </a:t>
            </a:r>
            <a:r>
              <a:rPr lang="en-GB" err="1">
                <a:solidFill>
                  <a:schemeClr val="tx1"/>
                </a:solidFill>
              </a:rPr>
              <a:t>huyết</a:t>
            </a:r>
            <a:r>
              <a:rPr lang="en-GB">
                <a:solidFill>
                  <a:schemeClr val="tx1"/>
                </a:solidFill>
              </a:rPr>
              <a:t> </a:t>
            </a:r>
            <a:r>
              <a:rPr lang="en-GB" err="1">
                <a:solidFill>
                  <a:schemeClr val="tx1"/>
                </a:solidFill>
              </a:rPr>
              <a:t>màng</a:t>
            </a:r>
            <a:r>
              <a:rPr lang="en-GB">
                <a:solidFill>
                  <a:schemeClr val="tx1"/>
                </a:solidFill>
              </a:rPr>
              <a:t> </a:t>
            </a:r>
            <a:r>
              <a:rPr lang="en-GB" err="1">
                <a:solidFill>
                  <a:schemeClr val="tx1"/>
                </a:solidFill>
              </a:rPr>
              <a:t>não</a:t>
            </a:r>
            <a:r>
              <a:rPr lang="en-GB">
                <a:solidFill>
                  <a:schemeClr val="tx1"/>
                </a:solidFill>
              </a:rPr>
              <a:t>: </a:t>
            </a:r>
            <a:r>
              <a:rPr lang="en-GB" err="1">
                <a:solidFill>
                  <a:schemeClr val="tx1"/>
                </a:solidFill>
              </a:rPr>
              <a:t>bé</a:t>
            </a:r>
            <a:r>
              <a:rPr lang="en-GB">
                <a:solidFill>
                  <a:schemeClr val="tx1"/>
                </a:solidFill>
              </a:rPr>
              <a:t> </a:t>
            </a:r>
            <a:r>
              <a:rPr lang="en-GB" err="1">
                <a:solidFill>
                  <a:schemeClr val="tx1"/>
                </a:solidFill>
              </a:rPr>
              <a:t>lớn</a:t>
            </a:r>
            <a:r>
              <a:rPr lang="en-GB">
                <a:solidFill>
                  <a:schemeClr val="tx1"/>
                </a:solidFill>
              </a:rPr>
              <a:t> 15 </a:t>
            </a:r>
            <a:r>
              <a:rPr lang="en-GB" err="1">
                <a:solidFill>
                  <a:schemeClr val="tx1"/>
                </a:solidFill>
              </a:rPr>
              <a:t>tuổi</a:t>
            </a:r>
            <a:r>
              <a:rPr lang="en-GB">
                <a:solidFill>
                  <a:schemeClr val="tx1"/>
                </a:solidFill>
              </a:rPr>
              <a:t>, </a:t>
            </a:r>
            <a:r>
              <a:rPr lang="en-GB" err="1">
                <a:solidFill>
                  <a:schemeClr val="tx1"/>
                </a:solidFill>
              </a:rPr>
              <a:t>triệu</a:t>
            </a:r>
            <a:r>
              <a:rPr lang="en-GB">
                <a:solidFill>
                  <a:schemeClr val="tx1"/>
                </a:solidFill>
              </a:rPr>
              <a:t> </a:t>
            </a:r>
            <a:r>
              <a:rPr lang="en-GB" err="1">
                <a:solidFill>
                  <a:schemeClr val="tx1"/>
                </a:solidFill>
              </a:rPr>
              <a:t>chứng</a:t>
            </a:r>
            <a:r>
              <a:rPr lang="en-GB">
                <a:solidFill>
                  <a:schemeClr val="tx1"/>
                </a:solidFill>
              </a:rPr>
              <a:t> </a:t>
            </a:r>
            <a:r>
              <a:rPr lang="en-GB" err="1">
                <a:solidFill>
                  <a:schemeClr val="tx1"/>
                </a:solidFill>
              </a:rPr>
              <a:t>sốt</a:t>
            </a:r>
            <a:r>
              <a:rPr lang="en-GB">
                <a:solidFill>
                  <a:schemeClr val="tx1"/>
                </a:solidFill>
              </a:rPr>
              <a:t> </a:t>
            </a:r>
            <a:r>
              <a:rPr lang="en-GB" err="1">
                <a:solidFill>
                  <a:schemeClr val="tx1"/>
                </a:solidFill>
              </a:rPr>
              <a:t>và</a:t>
            </a:r>
            <a:r>
              <a:rPr lang="en-GB">
                <a:solidFill>
                  <a:schemeClr val="tx1"/>
                </a:solidFill>
              </a:rPr>
              <a:t> </a:t>
            </a:r>
            <a:r>
              <a:rPr lang="en-GB" err="1">
                <a:solidFill>
                  <a:schemeClr val="tx1"/>
                </a:solidFill>
              </a:rPr>
              <a:t>đau</a:t>
            </a:r>
            <a:r>
              <a:rPr lang="en-GB">
                <a:solidFill>
                  <a:schemeClr val="tx1"/>
                </a:solidFill>
              </a:rPr>
              <a:t> </a:t>
            </a:r>
            <a:r>
              <a:rPr lang="en-GB" err="1">
                <a:solidFill>
                  <a:schemeClr val="tx1"/>
                </a:solidFill>
              </a:rPr>
              <a:t>đầu</a:t>
            </a:r>
            <a:r>
              <a:rPr lang="en-GB">
                <a:solidFill>
                  <a:schemeClr val="tx1"/>
                </a:solidFill>
              </a:rPr>
              <a:t> </a:t>
            </a:r>
            <a:r>
              <a:rPr lang="en-GB" err="1">
                <a:solidFill>
                  <a:schemeClr val="tx1"/>
                </a:solidFill>
              </a:rPr>
              <a:t>xuất</a:t>
            </a:r>
            <a:r>
              <a:rPr lang="en-GB">
                <a:solidFill>
                  <a:schemeClr val="tx1"/>
                </a:solidFill>
              </a:rPr>
              <a:t> </a:t>
            </a:r>
            <a:r>
              <a:rPr lang="en-GB" err="1">
                <a:solidFill>
                  <a:schemeClr val="tx1"/>
                </a:solidFill>
              </a:rPr>
              <a:t>hiện</a:t>
            </a:r>
            <a:r>
              <a:rPr lang="en-GB">
                <a:solidFill>
                  <a:schemeClr val="tx1"/>
                </a:solidFill>
              </a:rPr>
              <a:t> </a:t>
            </a:r>
            <a:r>
              <a:rPr lang="en-GB" err="1">
                <a:solidFill>
                  <a:schemeClr val="tx1"/>
                </a:solidFill>
              </a:rPr>
              <a:t>cùng</a:t>
            </a:r>
            <a:r>
              <a:rPr lang="en-GB">
                <a:solidFill>
                  <a:schemeClr val="tx1"/>
                </a:solidFill>
              </a:rPr>
              <a:t> </a:t>
            </a:r>
            <a:r>
              <a:rPr lang="en-GB" err="1">
                <a:solidFill>
                  <a:schemeClr val="tx1"/>
                </a:solidFill>
              </a:rPr>
              <a:t>lúc</a:t>
            </a:r>
            <a:r>
              <a:rPr lang="en-GB">
                <a:solidFill>
                  <a:schemeClr val="tx1"/>
                </a:solidFill>
              </a:rPr>
              <a:t>, </a:t>
            </a:r>
            <a:r>
              <a:rPr lang="en-GB" err="1">
                <a:solidFill>
                  <a:schemeClr val="tx1"/>
                </a:solidFill>
              </a:rPr>
              <a:t>khám</a:t>
            </a:r>
            <a:r>
              <a:rPr lang="en-GB">
                <a:solidFill>
                  <a:schemeClr val="tx1"/>
                </a:solidFill>
              </a:rPr>
              <a:t> </a:t>
            </a:r>
            <a:r>
              <a:rPr lang="en-GB" err="1">
                <a:solidFill>
                  <a:schemeClr val="tx1"/>
                </a:solidFill>
              </a:rPr>
              <a:t>không</a:t>
            </a:r>
            <a:r>
              <a:rPr lang="en-GB">
                <a:solidFill>
                  <a:schemeClr val="tx1"/>
                </a:solidFill>
              </a:rPr>
              <a:t> </a:t>
            </a:r>
            <a:r>
              <a:rPr lang="en-GB" err="1">
                <a:solidFill>
                  <a:schemeClr val="tx1"/>
                </a:solidFill>
              </a:rPr>
              <a:t>dấu</a:t>
            </a:r>
            <a:r>
              <a:rPr lang="en-GB">
                <a:solidFill>
                  <a:schemeClr val="tx1"/>
                </a:solidFill>
              </a:rPr>
              <a:t> </a:t>
            </a:r>
            <a:r>
              <a:rPr lang="en-GB" err="1">
                <a:solidFill>
                  <a:schemeClr val="tx1"/>
                </a:solidFill>
              </a:rPr>
              <a:t>hiệu</a:t>
            </a:r>
            <a:r>
              <a:rPr lang="en-GB">
                <a:solidFill>
                  <a:schemeClr val="tx1"/>
                </a:solidFill>
              </a:rPr>
              <a:t> </a:t>
            </a:r>
            <a:r>
              <a:rPr lang="en-GB" err="1">
                <a:solidFill>
                  <a:schemeClr val="tx1"/>
                </a:solidFill>
              </a:rPr>
              <a:t>thiếu</a:t>
            </a:r>
            <a:r>
              <a:rPr lang="en-GB">
                <a:solidFill>
                  <a:schemeClr val="tx1"/>
                </a:solidFill>
              </a:rPr>
              <a:t> </a:t>
            </a:r>
            <a:r>
              <a:rPr lang="en-GB" err="1">
                <a:solidFill>
                  <a:schemeClr val="tx1"/>
                </a:solidFill>
              </a:rPr>
              <a:t>máu</a:t>
            </a:r>
            <a:r>
              <a:rPr lang="en-GB">
                <a:solidFill>
                  <a:schemeClr val="tx1"/>
                </a:solidFill>
              </a:rPr>
              <a:t>, </a:t>
            </a:r>
            <a:r>
              <a:rPr lang="en-GB" err="1">
                <a:solidFill>
                  <a:schemeClr val="tx1"/>
                </a:solidFill>
              </a:rPr>
              <a:t>không</a:t>
            </a:r>
            <a:r>
              <a:rPr lang="en-GB">
                <a:solidFill>
                  <a:schemeClr val="tx1"/>
                </a:solidFill>
              </a:rPr>
              <a:t> </a:t>
            </a:r>
            <a:r>
              <a:rPr lang="en-GB" err="1">
                <a:solidFill>
                  <a:schemeClr val="tx1"/>
                </a:solidFill>
              </a:rPr>
              <a:t>xuất</a:t>
            </a:r>
            <a:r>
              <a:rPr lang="en-GB">
                <a:solidFill>
                  <a:schemeClr val="tx1"/>
                </a:solidFill>
              </a:rPr>
              <a:t> </a:t>
            </a:r>
            <a:r>
              <a:rPr lang="en-GB" err="1">
                <a:solidFill>
                  <a:schemeClr val="tx1"/>
                </a:solidFill>
              </a:rPr>
              <a:t>huyết</a:t>
            </a:r>
            <a:r>
              <a:rPr lang="en-GB">
                <a:solidFill>
                  <a:schemeClr val="tx1"/>
                </a:solidFill>
              </a:rPr>
              <a:t> </a:t>
            </a:r>
            <a:r>
              <a:rPr lang="en-GB" err="1">
                <a:solidFill>
                  <a:schemeClr val="tx1"/>
                </a:solidFill>
              </a:rPr>
              <a:t>nơi</a:t>
            </a:r>
            <a:r>
              <a:rPr lang="en-GB">
                <a:solidFill>
                  <a:schemeClr val="tx1"/>
                </a:solidFill>
              </a:rPr>
              <a:t> </a:t>
            </a:r>
            <a:r>
              <a:rPr lang="en-GB" err="1">
                <a:solidFill>
                  <a:schemeClr val="tx1"/>
                </a:solidFill>
              </a:rPr>
              <a:t>khác</a:t>
            </a:r>
            <a:r>
              <a:rPr lang="en-GB">
                <a:solidFill>
                  <a:schemeClr val="tx1"/>
                </a:solidFill>
              </a:rPr>
              <a:t> </a:t>
            </a:r>
            <a:r>
              <a:rPr lang="en-GB" err="1">
                <a:solidFill>
                  <a:schemeClr val="tx1"/>
                </a:solidFill>
              </a:rPr>
              <a:t>trên</a:t>
            </a:r>
            <a:r>
              <a:rPr lang="en-GB">
                <a:solidFill>
                  <a:schemeClr val="tx1"/>
                </a:solidFill>
              </a:rPr>
              <a:t> </a:t>
            </a:r>
            <a:r>
              <a:rPr lang="en-GB" err="1">
                <a:solidFill>
                  <a:schemeClr val="tx1"/>
                </a:solidFill>
              </a:rPr>
              <a:t>người</a:t>
            </a:r>
            <a:r>
              <a:rPr lang="en-GB">
                <a:solidFill>
                  <a:schemeClr val="tx1"/>
                </a:solidFill>
              </a:rPr>
              <a:t>, </a:t>
            </a:r>
            <a:r>
              <a:rPr lang="en-GB" err="1">
                <a:solidFill>
                  <a:schemeClr val="tx1"/>
                </a:solidFill>
              </a:rPr>
              <a:t>không</a:t>
            </a:r>
            <a:r>
              <a:rPr lang="en-GB">
                <a:solidFill>
                  <a:schemeClr val="tx1"/>
                </a:solidFill>
              </a:rPr>
              <a:t> </a:t>
            </a:r>
            <a:r>
              <a:rPr lang="en-GB" err="1">
                <a:solidFill>
                  <a:schemeClr val="tx1"/>
                </a:solidFill>
              </a:rPr>
              <a:t>chấn</a:t>
            </a:r>
            <a:r>
              <a:rPr lang="en-GB">
                <a:solidFill>
                  <a:schemeClr val="tx1"/>
                </a:solidFill>
              </a:rPr>
              <a:t> </a:t>
            </a:r>
            <a:r>
              <a:rPr lang="en-GB" err="1">
                <a:solidFill>
                  <a:schemeClr val="tx1"/>
                </a:solidFill>
              </a:rPr>
              <a:t>thương</a:t>
            </a:r>
            <a:r>
              <a:rPr lang="en-GB">
                <a:solidFill>
                  <a:schemeClr val="tx1"/>
                </a:solidFill>
              </a:rPr>
              <a:t> </a:t>
            </a:r>
            <a:r>
              <a:rPr lang="en-GB" err="1">
                <a:solidFill>
                  <a:schemeClr val="tx1"/>
                </a:solidFill>
              </a:rPr>
              <a:t>trước</a:t>
            </a:r>
            <a:r>
              <a:rPr lang="en-GB">
                <a:solidFill>
                  <a:schemeClr val="tx1"/>
                </a:solidFill>
              </a:rPr>
              <a:t> </a:t>
            </a:r>
            <a:r>
              <a:rPr lang="en-GB" err="1">
                <a:solidFill>
                  <a:schemeClr val="tx1"/>
                </a:solidFill>
              </a:rPr>
              <a:t>đó</a:t>
            </a:r>
            <a:r>
              <a:rPr lang="en-GB">
                <a:solidFill>
                  <a:schemeClr val="tx1"/>
                </a:solidFill>
              </a:rPr>
              <a:t>, </a:t>
            </a:r>
            <a:r>
              <a:rPr lang="en-GB" err="1">
                <a:solidFill>
                  <a:schemeClr val="tx1"/>
                </a:solidFill>
              </a:rPr>
              <a:t>không</a:t>
            </a:r>
            <a:r>
              <a:rPr lang="en-GB">
                <a:solidFill>
                  <a:schemeClr val="tx1"/>
                </a:solidFill>
              </a:rPr>
              <a:t> dung </a:t>
            </a:r>
            <a:r>
              <a:rPr lang="en-GB" err="1">
                <a:solidFill>
                  <a:schemeClr val="tx1"/>
                </a:solidFill>
              </a:rPr>
              <a:t>thuốc</a:t>
            </a:r>
            <a:r>
              <a:rPr lang="en-GB">
                <a:solidFill>
                  <a:schemeClr val="tx1"/>
                </a:solidFill>
              </a:rPr>
              <a:t> </a:t>
            </a:r>
            <a:r>
              <a:rPr lang="en-GB" err="1">
                <a:solidFill>
                  <a:schemeClr val="tx1"/>
                </a:solidFill>
              </a:rPr>
              <a:t>kháng</a:t>
            </a:r>
            <a:r>
              <a:rPr lang="en-GB">
                <a:solidFill>
                  <a:schemeClr val="tx1"/>
                </a:solidFill>
              </a:rPr>
              <a:t> </a:t>
            </a:r>
            <a:r>
              <a:rPr lang="en-GB" err="1">
                <a:solidFill>
                  <a:schemeClr val="tx1"/>
                </a:solidFill>
              </a:rPr>
              <a:t>đông</a:t>
            </a:r>
            <a:r>
              <a:rPr lang="en-GB">
                <a:solidFill>
                  <a:schemeClr val="tx1"/>
                </a:solidFill>
              </a:rPr>
              <a:t>, </a:t>
            </a:r>
            <a:r>
              <a:rPr lang="en-GB" err="1">
                <a:solidFill>
                  <a:schemeClr val="tx1"/>
                </a:solidFill>
              </a:rPr>
              <a:t>không</a:t>
            </a:r>
            <a:r>
              <a:rPr lang="en-GB">
                <a:solidFill>
                  <a:schemeClr val="tx1"/>
                </a:solidFill>
              </a:rPr>
              <a:t> </a:t>
            </a:r>
            <a:r>
              <a:rPr lang="en-GB" err="1">
                <a:solidFill>
                  <a:schemeClr val="tx1"/>
                </a:solidFill>
              </a:rPr>
              <a:t>bệnh</a:t>
            </a:r>
            <a:r>
              <a:rPr lang="en-GB">
                <a:solidFill>
                  <a:schemeClr val="tx1"/>
                </a:solidFill>
              </a:rPr>
              <a:t> </a:t>
            </a:r>
            <a:r>
              <a:rPr lang="en-GB" err="1">
                <a:solidFill>
                  <a:schemeClr val="tx1"/>
                </a:solidFill>
              </a:rPr>
              <a:t>lí</a:t>
            </a:r>
            <a:r>
              <a:rPr lang="en-GB">
                <a:solidFill>
                  <a:schemeClr val="tx1"/>
                </a:solidFill>
              </a:rPr>
              <a:t> </a:t>
            </a:r>
            <a:r>
              <a:rPr lang="en-GB" err="1">
                <a:solidFill>
                  <a:schemeClr val="tx1"/>
                </a:solidFill>
              </a:rPr>
              <a:t>chảy</a:t>
            </a:r>
            <a:r>
              <a:rPr lang="en-GB">
                <a:solidFill>
                  <a:schemeClr val="tx1"/>
                </a:solidFill>
              </a:rPr>
              <a:t> </a:t>
            </a:r>
            <a:r>
              <a:rPr lang="en-GB" err="1">
                <a:solidFill>
                  <a:schemeClr val="tx1"/>
                </a:solidFill>
              </a:rPr>
              <a:t>máu</a:t>
            </a:r>
            <a:r>
              <a:rPr lang="en-GB">
                <a:solidFill>
                  <a:schemeClr val="tx1"/>
                </a:solidFill>
              </a:rPr>
              <a:t> =&gt; </a:t>
            </a:r>
            <a:r>
              <a:rPr lang="en-GB" err="1">
                <a:solidFill>
                  <a:schemeClr val="tx1"/>
                </a:solidFill>
              </a:rPr>
              <a:t>không</a:t>
            </a:r>
            <a:r>
              <a:rPr lang="en-GB">
                <a:solidFill>
                  <a:schemeClr val="tx1"/>
                </a:solidFill>
              </a:rPr>
              <a:t> </a:t>
            </a:r>
            <a:r>
              <a:rPr lang="en-GB" err="1">
                <a:solidFill>
                  <a:schemeClr val="tx1"/>
                </a:solidFill>
              </a:rPr>
              <a:t>nghĩ</a:t>
            </a:r>
            <a:r>
              <a:rPr lang="en-GB">
                <a:solidFill>
                  <a:schemeClr val="tx1"/>
                </a:solidFill>
              </a:rPr>
              <a:t>.</a:t>
            </a:r>
          </a:p>
        </p:txBody>
      </p:sp>
    </p:spTree>
    <p:extLst>
      <p:ext uri="{BB962C8B-B14F-4D97-AF65-F5344CB8AC3E}">
        <p14:creationId xmlns:p14="http://schemas.microsoft.com/office/powerpoint/2010/main" val="867290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96C6-34A0-1D69-A8D9-3CEF626821A0}"/>
              </a:ext>
            </a:extLst>
          </p:cNvPr>
          <p:cNvSpPr>
            <a:spLocks noGrp="1"/>
          </p:cNvSpPr>
          <p:nvPr>
            <p:ph type="title"/>
          </p:nvPr>
        </p:nvSpPr>
        <p:spPr/>
        <p:txBody>
          <a:bodyPr>
            <a:normAutofit/>
          </a:bodyPr>
          <a:lstStyle/>
          <a:p>
            <a:r>
              <a:rPr lang="en-US" sz="2000" b="1"/>
              <a:t>XI. XỬ TRÍ BAN ĐẦU</a:t>
            </a:r>
          </a:p>
        </p:txBody>
      </p:sp>
      <p:sp>
        <p:nvSpPr>
          <p:cNvPr id="3" name="Text Placeholder 2">
            <a:extLst>
              <a:ext uri="{FF2B5EF4-FFF2-40B4-BE49-F238E27FC236}">
                <a16:creationId xmlns:a16="http://schemas.microsoft.com/office/drawing/2014/main" id="{056199F7-105D-9432-C4D0-A1B63BE26790}"/>
              </a:ext>
            </a:extLst>
          </p:cNvPr>
          <p:cNvSpPr>
            <a:spLocks noGrp="1"/>
          </p:cNvSpPr>
          <p:nvPr>
            <p:ph type="body" idx="1"/>
          </p:nvPr>
        </p:nvSpPr>
        <p:spPr/>
        <p:txBody>
          <a:bodyPr>
            <a:normAutofit/>
          </a:bodyPr>
          <a:lstStyle/>
          <a:p>
            <a:pPr>
              <a:buAutoNum type="arabicPeriod"/>
            </a:pPr>
            <a:r>
              <a:rPr lang="en-US" err="1"/>
              <a:t>Đề</a:t>
            </a:r>
            <a:r>
              <a:rPr lang="en-US"/>
              <a:t> </a:t>
            </a:r>
            <a:r>
              <a:rPr lang="en-US" err="1"/>
              <a:t>nghị</a:t>
            </a:r>
            <a:r>
              <a:rPr lang="en-US"/>
              <a:t> CLS: </a:t>
            </a:r>
          </a:p>
          <a:p>
            <a:pPr>
              <a:buFont typeface="Arial" panose="020B0604020202020204" pitchFamily="34" charset="0"/>
              <a:buChar char="•"/>
            </a:pPr>
            <a:r>
              <a:rPr lang="vi-VN" sz="1200">
                <a:solidFill>
                  <a:srgbClr val="000000"/>
                </a:solidFill>
              </a:rPr>
              <a:t>CT-scan </a:t>
            </a:r>
            <a:r>
              <a:rPr lang="en-US" sz="1200" err="1">
                <a:solidFill>
                  <a:srgbClr val="000000"/>
                </a:solidFill>
              </a:rPr>
              <a:t>sọ</a:t>
            </a:r>
            <a:r>
              <a:rPr lang="en-US" sz="1200">
                <a:solidFill>
                  <a:srgbClr val="000000"/>
                </a:solidFill>
              </a:rPr>
              <a:t> </a:t>
            </a:r>
            <a:r>
              <a:rPr lang="en-US" sz="1200" err="1">
                <a:solidFill>
                  <a:srgbClr val="000000"/>
                </a:solidFill>
              </a:rPr>
              <a:t>não</a:t>
            </a:r>
            <a:r>
              <a:rPr lang="vi-VN" sz="1200">
                <a:solidFill>
                  <a:srgbClr val="000000"/>
                </a:solidFill>
              </a:rPr>
              <a:t> có cản quang</a:t>
            </a:r>
            <a:endParaRPr lang="en-US" sz="1200">
              <a:solidFill>
                <a:srgbClr val="000000"/>
              </a:solidFill>
            </a:endParaRPr>
          </a:p>
          <a:p>
            <a:pPr>
              <a:buFont typeface="Arial" panose="020B0604020202020204" pitchFamily="34" charset="0"/>
              <a:buChar char="•"/>
            </a:pPr>
            <a:r>
              <a:rPr lang="vi-VN" sz="1200">
                <a:solidFill>
                  <a:srgbClr val="000000"/>
                </a:solidFill>
              </a:rPr>
              <a:t>CDTS (tế bào, vi sinh: soi, nhuộm Gr, cấy</a:t>
            </a:r>
            <a:r>
              <a:rPr lang="en-US" sz="1200">
                <a:solidFill>
                  <a:srgbClr val="000000"/>
                </a:solidFill>
              </a:rPr>
              <a:t> </a:t>
            </a:r>
            <a:r>
              <a:rPr lang="en-US" sz="1200" err="1">
                <a:solidFill>
                  <a:srgbClr val="000000"/>
                </a:solidFill>
              </a:rPr>
              <a:t>kháng</a:t>
            </a:r>
            <a:r>
              <a:rPr lang="en-US" sz="1200">
                <a:solidFill>
                  <a:srgbClr val="000000"/>
                </a:solidFill>
              </a:rPr>
              <a:t> </a:t>
            </a:r>
            <a:r>
              <a:rPr lang="en-US" sz="1200" err="1">
                <a:solidFill>
                  <a:srgbClr val="000000"/>
                </a:solidFill>
              </a:rPr>
              <a:t>sinh</a:t>
            </a:r>
            <a:r>
              <a:rPr lang="en-US" sz="1200">
                <a:solidFill>
                  <a:srgbClr val="000000"/>
                </a:solidFill>
              </a:rPr>
              <a:t> </a:t>
            </a:r>
            <a:r>
              <a:rPr lang="en-US" sz="1200" err="1">
                <a:solidFill>
                  <a:srgbClr val="000000"/>
                </a:solidFill>
              </a:rPr>
              <a:t>đồ</a:t>
            </a:r>
            <a:r>
              <a:rPr lang="vi-VN" sz="1200">
                <a:solidFill>
                  <a:srgbClr val="000000"/>
                </a:solidFill>
              </a:rPr>
              <a:t>, phản ứng Latex, AFB DNT, cấy MGIT DNT; sinh hóa: </a:t>
            </a:r>
            <a:r>
              <a:rPr lang="en-US" sz="1200">
                <a:solidFill>
                  <a:srgbClr val="000000"/>
                </a:solidFill>
              </a:rPr>
              <a:t>Glucose</a:t>
            </a:r>
            <a:r>
              <a:rPr lang="vi-VN" sz="1200">
                <a:solidFill>
                  <a:srgbClr val="000000"/>
                </a:solidFill>
              </a:rPr>
              <a:t>, </a:t>
            </a:r>
            <a:r>
              <a:rPr lang="en-US" sz="1200">
                <a:solidFill>
                  <a:srgbClr val="000000"/>
                </a:solidFill>
              </a:rPr>
              <a:t>Protein</a:t>
            </a:r>
            <a:r>
              <a:rPr lang="vi-VN" sz="1200">
                <a:solidFill>
                  <a:srgbClr val="000000"/>
                </a:solidFill>
              </a:rPr>
              <a:t>, </a:t>
            </a:r>
            <a:r>
              <a:rPr lang="en-US" sz="1200">
                <a:solidFill>
                  <a:srgbClr val="000000"/>
                </a:solidFill>
              </a:rPr>
              <a:t>L</a:t>
            </a:r>
            <a:r>
              <a:rPr lang="vi-VN" sz="1200">
                <a:solidFill>
                  <a:srgbClr val="000000"/>
                </a:solidFill>
              </a:rPr>
              <a:t>actate</a:t>
            </a:r>
            <a:r>
              <a:rPr lang="en-US" sz="1200">
                <a:solidFill>
                  <a:srgbClr val="000000"/>
                </a:solidFill>
              </a:rPr>
              <a:t>) . Glucose </a:t>
            </a:r>
            <a:r>
              <a:rPr lang="en-US" sz="1200" err="1">
                <a:solidFill>
                  <a:srgbClr val="000000"/>
                </a:solidFill>
              </a:rPr>
              <a:t>máu</a:t>
            </a:r>
            <a:r>
              <a:rPr lang="en-US" sz="1200">
                <a:solidFill>
                  <a:srgbClr val="000000"/>
                </a:solidFill>
              </a:rPr>
              <a:t> </a:t>
            </a:r>
            <a:r>
              <a:rPr lang="vi-VN" sz="1200">
                <a:solidFill>
                  <a:srgbClr val="000000"/>
                </a:solidFill>
              </a:rPr>
              <a:t>cùng lúc chọc dò</a:t>
            </a:r>
            <a:endParaRPr lang="en-US" sz="1200">
              <a:solidFill>
                <a:srgbClr val="000000"/>
              </a:solidFill>
            </a:endParaRPr>
          </a:p>
          <a:p>
            <a:pPr>
              <a:buFont typeface="Arial" panose="020B0604020202020204" pitchFamily="34" charset="0"/>
              <a:buChar char="•"/>
            </a:pPr>
            <a:r>
              <a:rPr lang="vi-VN" sz="1200">
                <a:solidFill>
                  <a:srgbClr val="000000"/>
                </a:solidFill>
              </a:rPr>
              <a:t>CTM, CRP, cấy máu</a:t>
            </a:r>
            <a:r>
              <a:rPr lang="en-US" sz="1200">
                <a:solidFill>
                  <a:srgbClr val="000000"/>
                </a:solidFill>
              </a:rPr>
              <a:t> </a:t>
            </a:r>
            <a:r>
              <a:rPr lang="en-US" sz="1200" err="1">
                <a:solidFill>
                  <a:srgbClr val="000000"/>
                </a:solidFill>
              </a:rPr>
              <a:t>kháng</a:t>
            </a:r>
            <a:r>
              <a:rPr lang="en-US" sz="1200">
                <a:solidFill>
                  <a:srgbClr val="000000"/>
                </a:solidFill>
              </a:rPr>
              <a:t> </a:t>
            </a:r>
            <a:r>
              <a:rPr lang="en-US" sz="1200" err="1">
                <a:solidFill>
                  <a:srgbClr val="000000"/>
                </a:solidFill>
              </a:rPr>
              <a:t>sinh</a:t>
            </a:r>
            <a:r>
              <a:rPr lang="en-US" sz="1200">
                <a:solidFill>
                  <a:srgbClr val="000000"/>
                </a:solidFill>
              </a:rPr>
              <a:t> </a:t>
            </a:r>
            <a:r>
              <a:rPr lang="en-US" sz="1200" err="1">
                <a:solidFill>
                  <a:srgbClr val="000000"/>
                </a:solidFill>
              </a:rPr>
              <a:t>đồ</a:t>
            </a:r>
            <a:r>
              <a:rPr lang="en-US" sz="1200">
                <a:solidFill>
                  <a:srgbClr val="000000"/>
                </a:solidFill>
              </a:rPr>
              <a:t>.</a:t>
            </a:r>
          </a:p>
          <a:p>
            <a:pPr>
              <a:buFont typeface="Arial" panose="020B0604020202020204" pitchFamily="34" charset="0"/>
              <a:buChar char="•"/>
            </a:pPr>
            <a:r>
              <a:rPr lang="en-US" sz="1200">
                <a:solidFill>
                  <a:srgbClr val="000000"/>
                </a:solidFill>
              </a:rPr>
              <a:t>Ion </a:t>
            </a:r>
            <a:r>
              <a:rPr lang="en-US" sz="1200" err="1">
                <a:solidFill>
                  <a:srgbClr val="000000"/>
                </a:solidFill>
              </a:rPr>
              <a:t>đồ</a:t>
            </a:r>
            <a:endParaRPr lang="en-US" sz="1200">
              <a:solidFill>
                <a:srgbClr val="000000"/>
              </a:solidFill>
            </a:endParaRPr>
          </a:p>
          <a:p>
            <a:pPr>
              <a:buFont typeface="Arial" panose="020B0604020202020204" pitchFamily="34" charset="0"/>
              <a:buChar char="•"/>
            </a:pPr>
            <a:r>
              <a:rPr lang="en-US" sz="1200">
                <a:solidFill>
                  <a:srgbClr val="000000"/>
                </a:solidFill>
              </a:rPr>
              <a:t>AST, ALT, BUN, </a:t>
            </a:r>
            <a:r>
              <a:rPr lang="en-US" sz="1200" err="1">
                <a:solidFill>
                  <a:srgbClr val="000000"/>
                </a:solidFill>
              </a:rPr>
              <a:t>Creatinin</a:t>
            </a:r>
            <a:r>
              <a:rPr lang="en-US" sz="1200">
                <a:solidFill>
                  <a:srgbClr val="000000"/>
                </a:solidFill>
              </a:rPr>
              <a:t> </a:t>
            </a:r>
            <a:r>
              <a:rPr lang="en-US" sz="1200" err="1">
                <a:solidFill>
                  <a:srgbClr val="000000"/>
                </a:solidFill>
              </a:rPr>
              <a:t>huyết</a:t>
            </a:r>
            <a:r>
              <a:rPr lang="en-US" sz="1200">
                <a:solidFill>
                  <a:srgbClr val="000000"/>
                </a:solidFill>
              </a:rPr>
              <a:t> </a:t>
            </a:r>
            <a:r>
              <a:rPr lang="en-US" sz="1200" err="1">
                <a:solidFill>
                  <a:srgbClr val="000000"/>
                </a:solidFill>
              </a:rPr>
              <a:t>thanh</a:t>
            </a:r>
            <a:r>
              <a:rPr lang="en-US" sz="1200">
                <a:solidFill>
                  <a:srgbClr val="000000"/>
                </a:solidFill>
              </a:rPr>
              <a:t>, PT, </a:t>
            </a:r>
            <a:r>
              <a:rPr lang="en-US" sz="1200" err="1">
                <a:solidFill>
                  <a:srgbClr val="000000"/>
                </a:solidFill>
              </a:rPr>
              <a:t>aPTT</a:t>
            </a:r>
            <a:endParaRPr lang="en-US" sz="1200">
              <a:solidFill>
                <a:srgbClr val="000000"/>
              </a:solidFill>
            </a:endParaRPr>
          </a:p>
          <a:p>
            <a:pPr marL="114300" indent="0">
              <a:buNone/>
            </a:pPr>
            <a:r>
              <a:rPr lang="en-US">
                <a:solidFill>
                  <a:srgbClr val="000000"/>
                </a:solidFill>
              </a:rPr>
              <a:t>2. </a:t>
            </a:r>
            <a:r>
              <a:rPr lang="en-US" err="1">
                <a:solidFill>
                  <a:srgbClr val="000000"/>
                </a:solidFill>
              </a:rPr>
              <a:t>Xử</a:t>
            </a:r>
            <a:r>
              <a:rPr lang="en-US">
                <a:solidFill>
                  <a:srgbClr val="000000"/>
                </a:solidFill>
              </a:rPr>
              <a:t> </a:t>
            </a:r>
            <a:r>
              <a:rPr lang="en-US" err="1">
                <a:solidFill>
                  <a:srgbClr val="000000"/>
                </a:solidFill>
              </a:rPr>
              <a:t>trí</a:t>
            </a:r>
            <a:r>
              <a:rPr lang="en-US">
                <a:solidFill>
                  <a:srgbClr val="000000"/>
                </a:solidFill>
              </a:rPr>
              <a:t> </a:t>
            </a:r>
            <a:r>
              <a:rPr lang="en-US" err="1">
                <a:solidFill>
                  <a:srgbClr val="000000"/>
                </a:solidFill>
              </a:rPr>
              <a:t>lúc</a:t>
            </a:r>
            <a:r>
              <a:rPr lang="en-US">
                <a:solidFill>
                  <a:srgbClr val="000000"/>
                </a:solidFill>
              </a:rPr>
              <a:t> </a:t>
            </a:r>
            <a:r>
              <a:rPr lang="en-US" err="1">
                <a:solidFill>
                  <a:srgbClr val="000000"/>
                </a:solidFill>
              </a:rPr>
              <a:t>nhập</a:t>
            </a:r>
            <a:r>
              <a:rPr lang="en-US">
                <a:solidFill>
                  <a:srgbClr val="000000"/>
                </a:solidFill>
              </a:rPr>
              <a:t> </a:t>
            </a:r>
            <a:r>
              <a:rPr lang="en-US" err="1">
                <a:solidFill>
                  <a:srgbClr val="000000"/>
                </a:solidFill>
              </a:rPr>
              <a:t>viện</a:t>
            </a:r>
            <a:endParaRPr lang="en-US">
              <a:solidFill>
                <a:srgbClr val="000000"/>
              </a:solidFill>
            </a:endParaRPr>
          </a:p>
          <a:p>
            <a:pPr marL="114300" indent="0">
              <a:buNone/>
            </a:pPr>
            <a:r>
              <a:rPr lang="en-US" sz="1200">
                <a:solidFill>
                  <a:srgbClr val="000000"/>
                </a:solidFill>
              </a:rPr>
              <a:t>A. </a:t>
            </a:r>
            <a:r>
              <a:rPr lang="vi-VN" sz="1200">
                <a:solidFill>
                  <a:schemeClr val="dk1"/>
                </a:solidFill>
              </a:rPr>
              <a:t>Nguyên tắc điều trị</a:t>
            </a:r>
          </a:p>
          <a:p>
            <a:pPr lvl="0" algn="l" rtl="0">
              <a:lnSpc>
                <a:spcPct val="115000"/>
              </a:lnSpc>
              <a:spcBef>
                <a:spcPts val="0"/>
              </a:spcBef>
              <a:spcAft>
                <a:spcPts val="0"/>
              </a:spcAft>
              <a:buClr>
                <a:schemeClr val="dk1"/>
              </a:buClr>
              <a:buSzPts val="1800"/>
              <a:buFont typeface="Arial" panose="020B0604020202020204" pitchFamily="34" charset="0"/>
              <a:buChar char="•"/>
            </a:pPr>
            <a:r>
              <a:rPr lang="vi-VN" sz="1200">
                <a:solidFill>
                  <a:schemeClr val="dk1"/>
                </a:solidFill>
              </a:rPr>
              <a:t>Nhập viện, nằm cấp cứu</a:t>
            </a:r>
          </a:p>
          <a:p>
            <a:pPr>
              <a:buClr>
                <a:schemeClr val="dk1"/>
              </a:buClr>
              <a:buFont typeface="Arial" panose="020B0604020202020204" pitchFamily="34" charset="0"/>
              <a:buChar char="•"/>
            </a:pPr>
            <a:r>
              <a:rPr lang="vi-VN" sz="1200">
                <a:solidFill>
                  <a:schemeClr val="dk1"/>
                </a:solidFill>
              </a:rPr>
              <a:t>Kháng sinh: phổ rộng, phối hợp, đường TM, đủ liều, đủ thời gian:</a:t>
            </a:r>
            <a:br>
              <a:rPr lang="vi-VN" sz="1200"/>
            </a:br>
            <a:r>
              <a:rPr lang="vi-VN" sz="1200">
                <a:solidFill>
                  <a:schemeClr val="dk1"/>
                </a:solidFill>
              </a:rPr>
              <a:t>Cefotaxim: 50mg/kg x 4 + Vancomycin 15mg/kg x4</a:t>
            </a:r>
          </a:p>
          <a:p>
            <a:pPr>
              <a:lnSpc>
                <a:spcPct val="115000"/>
              </a:lnSpc>
              <a:buClr>
                <a:schemeClr val="dk1"/>
              </a:buClr>
              <a:buSzPts val="1800"/>
              <a:buFont typeface="Arial" panose="020B0604020202020204" pitchFamily="34" charset="0"/>
              <a:buChar char="•"/>
            </a:pPr>
            <a:r>
              <a:rPr lang="vi-VN" sz="1200">
                <a:solidFill>
                  <a:schemeClr val="dk1"/>
                </a:solidFill>
              </a:rPr>
              <a:t>Hạ sốt: paracetamol 10 - 15mg/kg khi sốt &gt;38.5 độ</a:t>
            </a:r>
          </a:p>
          <a:p>
            <a:pPr>
              <a:lnSpc>
                <a:spcPct val="114999"/>
              </a:lnSpc>
              <a:buClr>
                <a:schemeClr val="dk1"/>
              </a:buClr>
              <a:buSzPts val="1800"/>
              <a:buFont typeface="Arial" panose="020B0604020202020204" pitchFamily="34" charset="0"/>
              <a:buChar char="•"/>
            </a:pPr>
            <a:r>
              <a:rPr lang="vi-VN" sz="1200">
                <a:solidFill>
                  <a:schemeClr val="dk1"/>
                </a:solidFill>
              </a:rPr>
              <a:t>Cấy máu, Chọc dò tủy sống trước kháng sinh</a:t>
            </a:r>
          </a:p>
          <a:p>
            <a:pPr marL="114300" indent="0">
              <a:buNone/>
            </a:pPr>
            <a:endParaRPr lang="en-US" sz="1200">
              <a:solidFill>
                <a:srgbClr val="000000"/>
              </a:solidFill>
            </a:endParaRPr>
          </a:p>
          <a:p>
            <a:pPr>
              <a:buFontTx/>
              <a:buChar char="-"/>
            </a:pPr>
            <a:endParaRPr lang="vi-VN" sz="1200">
              <a:solidFill>
                <a:srgbClr val="000000"/>
              </a:solidFill>
            </a:endParaRPr>
          </a:p>
          <a:p>
            <a:pPr>
              <a:buFontTx/>
              <a:buChar char="-"/>
            </a:pPr>
            <a:endParaRPr lang="en-US">
              <a:solidFill>
                <a:srgbClr val="000000"/>
              </a:solidFill>
            </a:endParaRPr>
          </a:p>
          <a:p>
            <a:pPr>
              <a:buFontTx/>
              <a:buChar char="-"/>
            </a:pPr>
            <a:endParaRPr lang="vi-VN">
              <a:solidFill>
                <a:srgbClr val="000000"/>
              </a:solidFill>
            </a:endParaRPr>
          </a:p>
        </p:txBody>
      </p:sp>
    </p:spTree>
    <p:extLst>
      <p:ext uri="{BB962C8B-B14F-4D97-AF65-F5344CB8AC3E}">
        <p14:creationId xmlns:p14="http://schemas.microsoft.com/office/powerpoint/2010/main" val="386829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E7-A8FA-3AD1-CF7D-1E163F6DCF63}"/>
              </a:ext>
            </a:extLst>
          </p:cNvPr>
          <p:cNvSpPr>
            <a:spLocks noGrp="1"/>
          </p:cNvSpPr>
          <p:nvPr>
            <p:ph type="title"/>
          </p:nvPr>
        </p:nvSpPr>
        <p:spPr/>
        <p:txBody>
          <a:bodyPr>
            <a:normAutofit/>
          </a:bodyPr>
          <a:lstStyle/>
          <a:p>
            <a:r>
              <a:rPr lang="en-US" sz="2000" b="1"/>
              <a:t>XI. XỬ TRÍ BAN ĐẦU</a:t>
            </a:r>
          </a:p>
        </p:txBody>
      </p:sp>
      <p:sp>
        <p:nvSpPr>
          <p:cNvPr id="3" name="Text Placeholder 2">
            <a:extLst>
              <a:ext uri="{FF2B5EF4-FFF2-40B4-BE49-F238E27FC236}">
                <a16:creationId xmlns:a16="http://schemas.microsoft.com/office/drawing/2014/main" id="{B3F32C35-5580-9FB1-CEAD-2C1EB0724F7A}"/>
              </a:ext>
            </a:extLst>
          </p:cNvPr>
          <p:cNvSpPr>
            <a:spLocks noGrp="1"/>
          </p:cNvSpPr>
          <p:nvPr>
            <p:ph type="body" idx="1"/>
          </p:nvPr>
        </p:nvSpPr>
        <p:spPr/>
        <p:txBody>
          <a:bodyPr/>
          <a:lstStyle/>
          <a:p>
            <a:pPr marL="114300" indent="0">
              <a:buNone/>
            </a:pPr>
            <a:r>
              <a:rPr lang="en-US">
                <a:solidFill>
                  <a:srgbClr val="000000"/>
                </a:solidFill>
              </a:rPr>
              <a:t>2. </a:t>
            </a:r>
            <a:r>
              <a:rPr lang="en-US" err="1">
                <a:solidFill>
                  <a:srgbClr val="000000"/>
                </a:solidFill>
              </a:rPr>
              <a:t>Xử</a:t>
            </a:r>
            <a:r>
              <a:rPr lang="en-US">
                <a:solidFill>
                  <a:srgbClr val="000000"/>
                </a:solidFill>
              </a:rPr>
              <a:t> </a:t>
            </a:r>
            <a:r>
              <a:rPr lang="en-US" err="1">
                <a:solidFill>
                  <a:srgbClr val="000000"/>
                </a:solidFill>
              </a:rPr>
              <a:t>trí</a:t>
            </a:r>
            <a:r>
              <a:rPr lang="en-US">
                <a:solidFill>
                  <a:srgbClr val="000000"/>
                </a:solidFill>
              </a:rPr>
              <a:t> </a:t>
            </a:r>
            <a:r>
              <a:rPr lang="en-US" err="1">
                <a:solidFill>
                  <a:srgbClr val="000000"/>
                </a:solidFill>
              </a:rPr>
              <a:t>lúc</a:t>
            </a:r>
            <a:r>
              <a:rPr lang="en-US">
                <a:solidFill>
                  <a:srgbClr val="000000"/>
                </a:solidFill>
              </a:rPr>
              <a:t> </a:t>
            </a:r>
            <a:r>
              <a:rPr lang="en-US" err="1">
                <a:solidFill>
                  <a:srgbClr val="000000"/>
                </a:solidFill>
              </a:rPr>
              <a:t>nhập</a:t>
            </a:r>
            <a:r>
              <a:rPr lang="en-US">
                <a:solidFill>
                  <a:srgbClr val="000000"/>
                </a:solidFill>
              </a:rPr>
              <a:t> </a:t>
            </a:r>
            <a:r>
              <a:rPr lang="en-US" err="1">
                <a:solidFill>
                  <a:srgbClr val="000000"/>
                </a:solidFill>
              </a:rPr>
              <a:t>viện</a:t>
            </a:r>
            <a:endParaRPr lang="en-US">
              <a:solidFill>
                <a:srgbClr val="000000"/>
              </a:solidFill>
            </a:endParaRPr>
          </a:p>
          <a:p>
            <a:pPr marL="114300" lvl="0" indent="0" algn="l" rtl="0">
              <a:spcBef>
                <a:spcPts val="0"/>
              </a:spcBef>
              <a:spcAft>
                <a:spcPts val="0"/>
              </a:spcAft>
              <a:buClr>
                <a:srgbClr val="000000"/>
              </a:buClr>
              <a:buSzPts val="1800"/>
              <a:buNone/>
            </a:pPr>
            <a:r>
              <a:rPr lang="en-US" sz="1400">
                <a:solidFill>
                  <a:srgbClr val="000000"/>
                </a:solidFill>
              </a:rPr>
              <a:t>B. </a:t>
            </a:r>
            <a:r>
              <a:rPr lang="en-US" sz="1400" err="1">
                <a:solidFill>
                  <a:srgbClr val="000000"/>
                </a:solidFill>
              </a:rPr>
              <a:t>Điều</a:t>
            </a:r>
            <a:r>
              <a:rPr lang="en-US" sz="1400">
                <a:solidFill>
                  <a:srgbClr val="000000"/>
                </a:solidFill>
              </a:rPr>
              <a:t> </a:t>
            </a:r>
            <a:r>
              <a:rPr lang="en-US" sz="1400" err="1">
                <a:solidFill>
                  <a:srgbClr val="000000"/>
                </a:solidFill>
              </a:rPr>
              <a:t>trị</a:t>
            </a:r>
            <a:r>
              <a:rPr lang="en-US" sz="1400">
                <a:solidFill>
                  <a:srgbClr val="000000"/>
                </a:solidFill>
              </a:rPr>
              <a:t> </a:t>
            </a:r>
            <a:r>
              <a:rPr lang="en-US" sz="1400" err="1">
                <a:solidFill>
                  <a:srgbClr val="000000"/>
                </a:solidFill>
              </a:rPr>
              <a:t>cụ</a:t>
            </a:r>
            <a:r>
              <a:rPr lang="en-US" sz="1400">
                <a:solidFill>
                  <a:srgbClr val="000000"/>
                </a:solidFill>
              </a:rPr>
              <a:t> </a:t>
            </a:r>
            <a:r>
              <a:rPr lang="en-US" sz="1400" err="1">
                <a:solidFill>
                  <a:srgbClr val="000000"/>
                </a:solidFill>
              </a:rPr>
              <a:t>thể</a:t>
            </a:r>
            <a:r>
              <a:rPr lang="en-US" sz="1400">
                <a:solidFill>
                  <a:srgbClr val="000000"/>
                </a:solidFill>
              </a:rPr>
              <a:t>:</a:t>
            </a:r>
          </a:p>
          <a:p>
            <a:pPr>
              <a:buClr>
                <a:srgbClr val="000000"/>
              </a:buClr>
              <a:buFont typeface="Arial" panose="020B0604020202020204" pitchFamily="34" charset="0"/>
              <a:buChar char="•"/>
            </a:pPr>
            <a:r>
              <a:rPr lang="en-US" sz="1400" err="1">
                <a:solidFill>
                  <a:srgbClr val="000000"/>
                </a:solidFill>
              </a:rPr>
              <a:t>Nhập</a:t>
            </a:r>
            <a:r>
              <a:rPr lang="en-US" sz="1400">
                <a:solidFill>
                  <a:srgbClr val="000000"/>
                </a:solidFill>
              </a:rPr>
              <a:t> </a:t>
            </a:r>
            <a:r>
              <a:rPr lang="en-US" sz="1400" err="1">
                <a:solidFill>
                  <a:srgbClr val="000000"/>
                </a:solidFill>
              </a:rPr>
              <a:t>viện</a:t>
            </a:r>
            <a:r>
              <a:rPr lang="en-US" sz="1400">
                <a:solidFill>
                  <a:srgbClr val="000000"/>
                </a:solidFill>
              </a:rPr>
              <a:t>, </a:t>
            </a:r>
            <a:r>
              <a:rPr lang="en-US" sz="1400" err="1">
                <a:solidFill>
                  <a:srgbClr val="000000"/>
                </a:solidFill>
              </a:rPr>
              <a:t>nằm</a:t>
            </a:r>
            <a:r>
              <a:rPr lang="en-US" sz="1400">
                <a:solidFill>
                  <a:srgbClr val="000000"/>
                </a:solidFill>
              </a:rPr>
              <a:t> </a:t>
            </a:r>
            <a:r>
              <a:rPr lang="en-US" sz="1400" err="1">
                <a:solidFill>
                  <a:srgbClr val="000000"/>
                </a:solidFill>
              </a:rPr>
              <a:t>cấp</a:t>
            </a:r>
            <a:r>
              <a:rPr lang="en-US" sz="1400">
                <a:solidFill>
                  <a:srgbClr val="000000"/>
                </a:solidFill>
              </a:rPr>
              <a:t> </a:t>
            </a:r>
            <a:r>
              <a:rPr lang="en-US" sz="1400" err="1">
                <a:solidFill>
                  <a:srgbClr val="000000"/>
                </a:solidFill>
              </a:rPr>
              <a:t>cứu</a:t>
            </a:r>
            <a:r>
              <a:rPr lang="en-US" sz="1400">
                <a:solidFill>
                  <a:srgbClr val="000000"/>
                </a:solidFill>
              </a:rPr>
              <a:t>;</a:t>
            </a:r>
          </a:p>
          <a:p>
            <a:pPr>
              <a:lnSpc>
                <a:spcPct val="114999"/>
              </a:lnSpc>
              <a:buClr>
                <a:srgbClr val="000000"/>
              </a:buClr>
              <a:buFont typeface="Arial" panose="020B0604020202020204" pitchFamily="34" charset="0"/>
              <a:buChar char="•"/>
            </a:pPr>
            <a:r>
              <a:rPr lang="en-US" sz="1400" err="1">
                <a:solidFill>
                  <a:srgbClr val="000000"/>
                </a:solidFill>
              </a:rPr>
              <a:t>Cấy</a:t>
            </a:r>
            <a:r>
              <a:rPr lang="en-US" sz="1400">
                <a:solidFill>
                  <a:srgbClr val="000000"/>
                </a:solidFill>
              </a:rPr>
              <a:t> </a:t>
            </a:r>
            <a:r>
              <a:rPr lang="en-US" sz="1400" err="1">
                <a:solidFill>
                  <a:srgbClr val="000000"/>
                </a:solidFill>
              </a:rPr>
              <a:t>máu</a:t>
            </a:r>
            <a:r>
              <a:rPr lang="en-US" sz="1400">
                <a:solidFill>
                  <a:srgbClr val="000000"/>
                </a:solidFill>
              </a:rPr>
              <a:t>, CDTS</a:t>
            </a:r>
          </a:p>
          <a:p>
            <a:pPr>
              <a:lnSpc>
                <a:spcPct val="114999"/>
              </a:lnSpc>
              <a:buClr>
                <a:srgbClr val="000000"/>
              </a:buClr>
              <a:buFont typeface="Arial" panose="020B0604020202020204" pitchFamily="34" charset="0"/>
              <a:buChar char="•"/>
            </a:pPr>
            <a:r>
              <a:rPr lang="en-US" sz="1400" err="1">
                <a:solidFill>
                  <a:srgbClr val="000000"/>
                </a:solidFill>
              </a:rPr>
              <a:t>Cefotaxim</a:t>
            </a:r>
            <a:r>
              <a:rPr lang="en-US" sz="1400">
                <a:solidFill>
                  <a:srgbClr val="000000"/>
                </a:solidFill>
              </a:rPr>
              <a:t> 1g 2,4g x4 TMC</a:t>
            </a:r>
          </a:p>
          <a:p>
            <a:pPr lvl="0" algn="l">
              <a:lnSpc>
                <a:spcPct val="114999"/>
              </a:lnSpc>
              <a:spcBef>
                <a:spcPts val="0"/>
              </a:spcBef>
              <a:spcAft>
                <a:spcPts val="0"/>
              </a:spcAft>
              <a:buClr>
                <a:srgbClr val="000000"/>
              </a:buClr>
              <a:buSzPts val="1800"/>
              <a:buFont typeface="Arial" panose="020B0604020202020204" pitchFamily="34" charset="0"/>
              <a:buChar char="•"/>
            </a:pPr>
            <a:r>
              <a:rPr lang="en-US" sz="1400">
                <a:solidFill>
                  <a:srgbClr val="000000"/>
                </a:solidFill>
              </a:rPr>
              <a:t>Vancomycin 0,5g 0,72g + NaCl 0,9% </a:t>
            </a:r>
            <a:r>
              <a:rPr lang="en-US" sz="1400" err="1">
                <a:solidFill>
                  <a:srgbClr val="000000"/>
                </a:solidFill>
              </a:rPr>
              <a:t>đủ</a:t>
            </a:r>
            <a:r>
              <a:rPr lang="en-US" sz="1400">
                <a:solidFill>
                  <a:srgbClr val="000000"/>
                </a:solidFill>
              </a:rPr>
              <a:t> 150ml x4 TTM 100 ml/</a:t>
            </a:r>
            <a:r>
              <a:rPr lang="en-US" sz="1400" err="1">
                <a:solidFill>
                  <a:srgbClr val="000000"/>
                </a:solidFill>
              </a:rPr>
              <a:t>giờ</a:t>
            </a:r>
            <a:endParaRPr lang="en-US" sz="1400">
              <a:solidFill>
                <a:srgbClr val="000000"/>
              </a:solidFill>
            </a:endParaRPr>
          </a:p>
          <a:p>
            <a:pPr>
              <a:lnSpc>
                <a:spcPct val="114999"/>
              </a:lnSpc>
              <a:buClr>
                <a:srgbClr val="000000"/>
              </a:buClr>
              <a:buFont typeface="Arial" panose="020B0604020202020204" pitchFamily="34" charset="0"/>
              <a:buChar char="•"/>
            </a:pPr>
            <a:r>
              <a:rPr lang="en-US" sz="1400">
                <a:solidFill>
                  <a:srgbClr val="000000"/>
                </a:solidFill>
              </a:rPr>
              <a:t>CS2 </a:t>
            </a:r>
          </a:p>
        </p:txBody>
      </p:sp>
    </p:spTree>
    <p:extLst>
      <p:ext uri="{BB962C8B-B14F-4D97-AF65-F5344CB8AC3E}">
        <p14:creationId xmlns:p14="http://schemas.microsoft.com/office/powerpoint/2010/main" val="314678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186233"/>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000" b="1"/>
              <a:t>XII. </a:t>
            </a:r>
            <a:r>
              <a:rPr lang="vi" sz="2000" b="1"/>
              <a:t>Kết quả một số CLS: </a:t>
            </a:r>
            <a:endParaRPr lang="vi" sz="2000" b="1">
              <a:solidFill>
                <a:srgbClr val="0000FF"/>
              </a:solidFill>
            </a:endParaRPr>
          </a:p>
        </p:txBody>
      </p:sp>
      <p:sp>
        <p:nvSpPr>
          <p:cNvPr id="161" name="Google Shape;161;p30"/>
          <p:cNvSpPr txBox="1">
            <a:spLocks noGrp="1"/>
          </p:cNvSpPr>
          <p:nvPr>
            <p:ph type="body" idx="1"/>
          </p:nvPr>
        </p:nvSpPr>
        <p:spPr>
          <a:xfrm>
            <a:off x="0" y="586126"/>
            <a:ext cx="5508300" cy="745200"/>
          </a:xfrm>
          <a:prstGeom prst="rect">
            <a:avLst/>
          </a:prstGeom>
        </p:spPr>
        <p:txBody>
          <a:bodyPr spcFirstLastPara="1" wrap="square" lIns="91425" tIns="91425" rIns="91425" bIns="91425" anchor="t" anchorCtr="0">
            <a:normAutofit/>
          </a:bodyPr>
          <a:lstStyle/>
          <a:p>
            <a:pPr>
              <a:buClr>
                <a:schemeClr val="dk1"/>
              </a:buClr>
              <a:buAutoNum type="arabicPeriod"/>
            </a:pPr>
            <a:r>
              <a:rPr lang="vi" b="1" err="1">
                <a:solidFill>
                  <a:schemeClr val="dk1"/>
                </a:solidFill>
              </a:rPr>
              <a:t>Dịch</a:t>
            </a:r>
            <a:r>
              <a:rPr lang="vi" b="1">
                <a:solidFill>
                  <a:schemeClr val="dk1"/>
                </a:solidFill>
              </a:rPr>
              <a:t> </a:t>
            </a:r>
            <a:r>
              <a:rPr lang="vi" b="1" err="1">
                <a:solidFill>
                  <a:schemeClr val="dk1"/>
                </a:solidFill>
              </a:rPr>
              <a:t>não</a:t>
            </a:r>
            <a:r>
              <a:rPr lang="vi" b="1">
                <a:solidFill>
                  <a:schemeClr val="dk1"/>
                </a:solidFill>
              </a:rPr>
              <a:t> </a:t>
            </a:r>
            <a:r>
              <a:rPr lang="vi" b="1" err="1">
                <a:solidFill>
                  <a:schemeClr val="dk1"/>
                </a:solidFill>
              </a:rPr>
              <a:t>tủy</a:t>
            </a:r>
            <a:r>
              <a:rPr lang="vi" b="1">
                <a:solidFill>
                  <a:schemeClr val="dk1"/>
                </a:solidFill>
              </a:rPr>
              <a:t>:</a:t>
            </a:r>
            <a:r>
              <a:rPr lang="vi">
                <a:solidFill>
                  <a:schemeClr val="dk1"/>
                </a:solidFill>
              </a:rPr>
              <a:t> (sau θ </a:t>
            </a:r>
            <a:r>
              <a:rPr lang="vi" err="1">
                <a:solidFill>
                  <a:schemeClr val="dk1"/>
                </a:solidFill>
              </a:rPr>
              <a:t>liều</a:t>
            </a:r>
            <a:r>
              <a:rPr lang="vi">
                <a:solidFill>
                  <a:schemeClr val="dk1"/>
                </a:solidFill>
              </a:rPr>
              <a:t> </a:t>
            </a:r>
            <a:r>
              <a:rPr lang="vi" err="1">
                <a:solidFill>
                  <a:schemeClr val="dk1"/>
                </a:solidFill>
              </a:rPr>
              <a:t>kháng</a:t>
            </a:r>
            <a:r>
              <a:rPr lang="vi">
                <a:solidFill>
                  <a:schemeClr val="dk1"/>
                </a:solidFill>
              </a:rPr>
              <a:t> sinh)</a:t>
            </a:r>
            <a:endParaRPr lang="en-US">
              <a:solidFill>
                <a:schemeClr val="dk1"/>
              </a:solidFill>
            </a:endParaRPr>
          </a:p>
        </p:txBody>
      </p:sp>
      <p:graphicFrame>
        <p:nvGraphicFramePr>
          <p:cNvPr id="162" name="Google Shape;162;p30"/>
          <p:cNvGraphicFramePr/>
          <p:nvPr>
            <p:extLst>
              <p:ext uri="{D42A27DB-BD31-4B8C-83A1-F6EECF244321}">
                <p14:modId xmlns:p14="http://schemas.microsoft.com/office/powerpoint/2010/main" val="1088551830"/>
              </p:ext>
            </p:extLst>
          </p:nvPr>
        </p:nvGraphicFramePr>
        <p:xfrm>
          <a:off x="300917" y="1033068"/>
          <a:ext cx="4539650" cy="4025881"/>
        </p:xfrm>
        <a:graphic>
          <a:graphicData uri="http://schemas.openxmlformats.org/drawingml/2006/table">
            <a:tbl>
              <a:tblPr>
                <a:noFill/>
                <a:tableStyleId>{3E37D8B3-D27E-47C1-8D04-932E17DB766A}</a:tableStyleId>
              </a:tblPr>
              <a:tblGrid>
                <a:gridCol w="2113471">
                  <a:extLst>
                    <a:ext uri="{9D8B030D-6E8A-4147-A177-3AD203B41FA5}">
                      <a16:colId xmlns:a16="http://schemas.microsoft.com/office/drawing/2014/main" val="20000"/>
                    </a:ext>
                  </a:extLst>
                </a:gridCol>
                <a:gridCol w="2426179">
                  <a:extLst>
                    <a:ext uri="{9D8B030D-6E8A-4147-A177-3AD203B41FA5}">
                      <a16:colId xmlns:a16="http://schemas.microsoft.com/office/drawing/2014/main" val="20001"/>
                    </a:ext>
                  </a:extLst>
                </a:gridCol>
              </a:tblGrid>
              <a:tr h="398971">
                <a:tc>
                  <a:txBody>
                    <a:bodyPr/>
                    <a:lstStyle/>
                    <a:p>
                      <a:pPr marL="0" lvl="0" indent="0" algn="ctr" rtl="0">
                        <a:spcBef>
                          <a:spcPts val="0"/>
                        </a:spcBef>
                        <a:spcAft>
                          <a:spcPts val="0"/>
                        </a:spcAft>
                        <a:buNone/>
                      </a:pPr>
                      <a:r>
                        <a:rPr lang="vi" b="1"/>
                        <a:t>Thông </a:t>
                      </a:r>
                      <a:r>
                        <a:rPr lang="vi" b="1" err="1"/>
                        <a:t>số</a:t>
                      </a:r>
                      <a:endParaRPr b="1" err="1"/>
                    </a:p>
                  </a:txBody>
                  <a:tcPr marL="91425" marR="91425" marT="91425" marB="91425" anchor="ctr"/>
                </a:tc>
                <a:tc>
                  <a:txBody>
                    <a:bodyPr/>
                    <a:lstStyle/>
                    <a:p>
                      <a:pPr marL="0" lvl="0" indent="0" algn="ctr" rtl="0">
                        <a:spcBef>
                          <a:spcPts val="0"/>
                        </a:spcBef>
                        <a:spcAft>
                          <a:spcPts val="0"/>
                        </a:spcAft>
                        <a:buNone/>
                      </a:pPr>
                      <a:r>
                        <a:rPr lang="vi" b="1"/>
                        <a:t>05/07/2022, 15g00</a:t>
                      </a:r>
                      <a:endParaRPr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vi" b="1" err="1"/>
                        <a:t>Đại</a:t>
                      </a:r>
                      <a:r>
                        <a:rPr lang="vi" b="1"/>
                        <a:t> </a:t>
                      </a:r>
                      <a:r>
                        <a:rPr lang="vi" b="1" err="1"/>
                        <a:t>thể</a:t>
                      </a:r>
                      <a:endParaRPr b="1" err="1"/>
                    </a:p>
                  </a:txBody>
                  <a:tcPr marL="91425" marR="91425" marT="91425" marB="91425" anchor="ctr"/>
                </a:tc>
                <a:tc>
                  <a:txBody>
                    <a:bodyPr/>
                    <a:lstStyle/>
                    <a:p>
                      <a:pPr marL="0" lvl="0" indent="0" algn="l" rtl="0">
                        <a:spcBef>
                          <a:spcPts val="0"/>
                        </a:spcBef>
                        <a:spcAft>
                          <a:spcPts val="0"/>
                        </a:spcAft>
                        <a:buNone/>
                      </a:pPr>
                      <a:r>
                        <a:rPr lang="vi" err="1"/>
                        <a:t>Dịch</a:t>
                      </a:r>
                      <a:r>
                        <a:rPr lang="vi"/>
                        <a:t> </a:t>
                      </a:r>
                      <a:r>
                        <a:rPr lang="vi" err="1"/>
                        <a:t>vàng</a:t>
                      </a:r>
                      <a:r>
                        <a:rPr lang="vi"/>
                        <a:t> </a:t>
                      </a:r>
                      <a:r>
                        <a:rPr lang="vi" err="1"/>
                        <a:t>mờ</a:t>
                      </a:r>
                      <a:r>
                        <a:rPr lang="vi"/>
                        <a:t>, </a:t>
                      </a:r>
                      <a:r>
                        <a:rPr lang="vi" err="1"/>
                        <a:t>có</a:t>
                      </a:r>
                      <a:r>
                        <a:rPr lang="vi"/>
                        <a:t> </a:t>
                      </a:r>
                      <a:r>
                        <a:rPr lang="vi" err="1"/>
                        <a:t>máu</a:t>
                      </a:r>
                      <a:endParaRPr err="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vi" b="1"/>
                        <a:t>WBC (TBBC/mm3)</a:t>
                      </a:r>
                      <a:endParaRPr b="1"/>
                    </a:p>
                  </a:txBody>
                  <a:tcPr marL="91425" marR="91425" marT="91425" marB="91425" anchor="ctr"/>
                </a:tc>
                <a:tc>
                  <a:txBody>
                    <a:bodyPr/>
                    <a:lstStyle/>
                    <a:p>
                      <a:pPr marL="0" lvl="0" indent="0" algn="ctr" rtl="0">
                        <a:spcBef>
                          <a:spcPts val="0"/>
                        </a:spcBef>
                        <a:spcAft>
                          <a:spcPts val="0"/>
                        </a:spcAft>
                        <a:buNone/>
                      </a:pPr>
                      <a:r>
                        <a:rPr lang="vi"/>
                        <a:t>1455</a:t>
                      </a:r>
                      <a:endParaRPr/>
                    </a:p>
                    <a:p>
                      <a:pPr marL="0" marR="0" lvl="0" indent="0" algn="ctr" rtl="0">
                        <a:spcBef>
                          <a:spcPts val="0"/>
                        </a:spcBef>
                        <a:spcAft>
                          <a:spcPts val="0"/>
                        </a:spcAft>
                        <a:buNone/>
                      </a:pPr>
                      <a:r>
                        <a:rPr lang="vi"/>
                        <a:t>[77% </a:t>
                      </a:r>
                      <a:r>
                        <a:rPr lang="vi" err="1"/>
                        <a:t>Neu</a:t>
                      </a:r>
                      <a:r>
                        <a:rPr lang="vi"/>
                        <a:t>, đơn nhân (-)]</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vi" b="1" err="1"/>
                        <a:t>Glucose</a:t>
                      </a:r>
                      <a:r>
                        <a:rPr lang="vi" b="1"/>
                        <a:t> (</a:t>
                      </a:r>
                      <a:r>
                        <a:rPr lang="vi" b="1" err="1"/>
                        <a:t>mmol</a:t>
                      </a:r>
                      <a:r>
                        <a:rPr lang="vi" b="1"/>
                        <a:t>/L)</a:t>
                      </a:r>
                      <a:endParaRPr b="1"/>
                    </a:p>
                  </a:txBody>
                  <a:tcPr marL="91425" marR="91425" marT="91425" marB="91425" anchor="ctr"/>
                </a:tc>
                <a:tc>
                  <a:txBody>
                    <a:bodyPr/>
                    <a:lstStyle/>
                    <a:p>
                      <a:pPr marL="0" lvl="0" indent="0" algn="ctr" rtl="0">
                        <a:spcBef>
                          <a:spcPts val="0"/>
                        </a:spcBef>
                        <a:spcAft>
                          <a:spcPts val="0"/>
                        </a:spcAft>
                        <a:buNone/>
                      </a:pPr>
                      <a:r>
                        <a:rPr lang="vi"/>
                        <a:t>1,840 (35,5%)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vi" b="1" err="1"/>
                        <a:t>Lactate</a:t>
                      </a:r>
                      <a:r>
                        <a:rPr lang="vi" b="1"/>
                        <a:t> </a:t>
                      </a:r>
                      <a:r>
                        <a:rPr lang="vi" b="1">
                          <a:solidFill>
                            <a:schemeClr val="dk1"/>
                          </a:solidFill>
                        </a:rPr>
                        <a:t>(</a:t>
                      </a:r>
                      <a:r>
                        <a:rPr lang="vi" b="1" err="1">
                          <a:solidFill>
                            <a:schemeClr val="dk1"/>
                          </a:solidFill>
                        </a:rPr>
                        <a:t>mmol</a:t>
                      </a:r>
                      <a:r>
                        <a:rPr lang="vi" b="1">
                          <a:solidFill>
                            <a:schemeClr val="dk1"/>
                          </a:solidFill>
                        </a:rPr>
                        <a:t>/L)</a:t>
                      </a:r>
                      <a:endParaRPr b="1"/>
                    </a:p>
                  </a:txBody>
                  <a:tcPr marL="91425" marR="91425" marT="91425" marB="91425" anchor="ctr"/>
                </a:tc>
                <a:tc>
                  <a:txBody>
                    <a:bodyPr/>
                    <a:lstStyle/>
                    <a:p>
                      <a:pPr marL="0" lvl="0" indent="0" algn="ctr" rtl="0">
                        <a:spcBef>
                          <a:spcPts val="0"/>
                        </a:spcBef>
                        <a:spcAft>
                          <a:spcPts val="0"/>
                        </a:spcAft>
                        <a:buNone/>
                      </a:pPr>
                      <a:r>
                        <a:rPr lang="vi"/>
                        <a:t>3,546</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vi" b="1" err="1"/>
                        <a:t>Protein</a:t>
                      </a:r>
                      <a:r>
                        <a:rPr lang="vi" b="1"/>
                        <a:t> (g/L)</a:t>
                      </a:r>
                      <a:endParaRPr b="1"/>
                    </a:p>
                  </a:txBody>
                  <a:tcPr marL="91425" marR="91425" marT="91425" marB="91425" anchor="ctr"/>
                </a:tc>
                <a:tc>
                  <a:txBody>
                    <a:bodyPr/>
                    <a:lstStyle/>
                    <a:p>
                      <a:pPr marL="0" lvl="0" indent="0" algn="ctr" rtl="0">
                        <a:spcBef>
                          <a:spcPts val="0"/>
                        </a:spcBef>
                        <a:spcAft>
                          <a:spcPts val="0"/>
                        </a:spcAft>
                        <a:buNone/>
                      </a:pPr>
                      <a:r>
                        <a:rPr lang="vi"/>
                        <a:t>1,559</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vi" b="1"/>
                        <a:t>Vi sinh</a:t>
                      </a:r>
                      <a:endParaRPr b="1"/>
                    </a:p>
                  </a:txBody>
                  <a:tcPr marL="91425" marR="91425" marT="91425" marB="91425" anchor="ctr"/>
                </a:tc>
                <a:tc>
                  <a:txBody>
                    <a:bodyPr/>
                    <a:lstStyle/>
                    <a:p>
                      <a:pPr marL="0" lvl="0" indent="0" algn="l" rtl="0">
                        <a:spcBef>
                          <a:spcPts val="0"/>
                        </a:spcBef>
                        <a:spcAft>
                          <a:spcPts val="0"/>
                        </a:spcAft>
                        <a:buNone/>
                      </a:pPr>
                      <a:r>
                        <a:rPr lang="vi"/>
                        <a:t>- BCĐN: 3+; đơn nhân: (-)</a:t>
                      </a:r>
                    </a:p>
                    <a:p>
                      <a:pPr marL="0" lvl="0" indent="0" algn="l">
                        <a:spcBef>
                          <a:spcPts val="0"/>
                        </a:spcBef>
                        <a:spcAft>
                          <a:spcPts val="0"/>
                        </a:spcAft>
                        <a:buNone/>
                      </a:pPr>
                      <a:r>
                        <a:rPr lang="vi"/>
                        <a:t>- Soi, </a:t>
                      </a:r>
                      <a:r>
                        <a:rPr lang="vi" err="1"/>
                        <a:t>nhuộm</a:t>
                      </a:r>
                      <a:r>
                        <a:rPr lang="vi"/>
                        <a:t> </a:t>
                      </a:r>
                      <a:r>
                        <a:rPr lang="vi" err="1"/>
                        <a:t>Gram</a:t>
                      </a:r>
                      <a:r>
                        <a:rPr lang="vi"/>
                        <a:t>: (-)</a:t>
                      </a:r>
                    </a:p>
                    <a:p>
                      <a:pPr marL="0" lvl="0" indent="0" algn="l">
                        <a:spcBef>
                          <a:spcPts val="0"/>
                        </a:spcBef>
                        <a:spcAft>
                          <a:spcPts val="0"/>
                        </a:spcAft>
                        <a:buNone/>
                      </a:pPr>
                      <a:r>
                        <a:rPr lang="vi"/>
                        <a:t>- </a:t>
                      </a:r>
                      <a:r>
                        <a:rPr lang="vi" err="1"/>
                        <a:t>Latex</a:t>
                      </a:r>
                      <a:r>
                        <a:rPr lang="vi"/>
                        <a:t>: không ngưng </a:t>
                      </a:r>
                      <a:r>
                        <a:rPr lang="vi" err="1"/>
                        <a:t>kết</a:t>
                      </a:r>
                    </a:p>
                    <a:p>
                      <a:pPr marL="0" lvl="0" indent="0" algn="l">
                        <a:spcBef>
                          <a:spcPts val="0"/>
                        </a:spcBef>
                        <a:spcAft>
                          <a:spcPts val="0"/>
                        </a:spcAft>
                        <a:buNone/>
                      </a:pPr>
                      <a:r>
                        <a:rPr lang="vi"/>
                        <a:t>- </a:t>
                      </a:r>
                      <a:r>
                        <a:rPr lang="vi" err="1"/>
                        <a:t>Cấy</a:t>
                      </a:r>
                      <a:r>
                        <a:rPr lang="vi"/>
                        <a:t>: không </a:t>
                      </a:r>
                      <a:r>
                        <a:rPr lang="vi" err="1"/>
                        <a:t>mọc</a:t>
                      </a:r>
                      <a:r>
                        <a:rPr lang="vi"/>
                        <a:t> sau 48g.</a:t>
                      </a: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vi" b="1" err="1"/>
                        <a:t>Đường</a:t>
                      </a:r>
                      <a:r>
                        <a:rPr lang="vi" b="1"/>
                        <a:t> </a:t>
                      </a:r>
                      <a:r>
                        <a:rPr lang="vi" b="1" err="1"/>
                        <a:t>huyết</a:t>
                      </a:r>
                      <a:r>
                        <a:rPr lang="vi" b="1"/>
                        <a:t> (</a:t>
                      </a:r>
                      <a:r>
                        <a:rPr lang="vi" b="1" err="1"/>
                        <a:t>mmol</a:t>
                      </a:r>
                      <a:r>
                        <a:rPr lang="vi" b="1"/>
                        <a:t>/L)</a:t>
                      </a:r>
                      <a:endParaRPr b="1"/>
                    </a:p>
                  </a:txBody>
                  <a:tcPr marL="91425" marR="91425" marT="91425" marB="91425" anchor="ctr"/>
                </a:tc>
                <a:tc>
                  <a:txBody>
                    <a:bodyPr/>
                    <a:lstStyle/>
                    <a:p>
                      <a:pPr marL="0" lvl="0" indent="0" algn="ctr" rtl="0">
                        <a:spcBef>
                          <a:spcPts val="0"/>
                        </a:spcBef>
                        <a:spcAft>
                          <a:spcPts val="0"/>
                        </a:spcAft>
                        <a:buNone/>
                      </a:pPr>
                      <a:r>
                        <a:rPr lang="vi"/>
                        <a:t>5,18</a:t>
                      </a:r>
                      <a:endParaRPr/>
                    </a:p>
                  </a:txBody>
                  <a:tcPr marL="91425" marR="91425" marT="91425" marB="91425"/>
                </a:tc>
                <a:extLst>
                  <a:ext uri="{0D108BD9-81ED-4DB2-BD59-A6C34878D82A}">
                    <a16:rowId xmlns:a16="http://schemas.microsoft.com/office/drawing/2014/main" val="10007"/>
                  </a:ext>
                </a:extLst>
              </a:tr>
            </a:tbl>
          </a:graphicData>
        </a:graphic>
      </p:graphicFrame>
      <p:sp>
        <p:nvSpPr>
          <p:cNvPr id="163" name="Google Shape;163;p30"/>
          <p:cNvSpPr txBox="1">
            <a:spLocks noGrp="1"/>
          </p:cNvSpPr>
          <p:nvPr>
            <p:ph type="body" idx="1"/>
          </p:nvPr>
        </p:nvSpPr>
        <p:spPr>
          <a:xfrm>
            <a:off x="4958594" y="1086983"/>
            <a:ext cx="3798300" cy="3670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vi" b="1" i="1">
                <a:solidFill>
                  <a:schemeClr val="dk1"/>
                </a:solidFill>
              </a:rPr>
              <a:t>Nhận định:</a:t>
            </a:r>
            <a:endParaRPr b="1" i="1">
              <a:solidFill>
                <a:schemeClr val="dk1"/>
              </a:solidFill>
            </a:endParaRPr>
          </a:p>
          <a:p>
            <a:pPr marL="0" lvl="0" indent="152400" algn="l" rtl="0">
              <a:spcBef>
                <a:spcPts val="1200"/>
              </a:spcBef>
              <a:spcAft>
                <a:spcPts val="0"/>
              </a:spcAft>
              <a:buClr>
                <a:schemeClr val="dk1"/>
              </a:buClr>
              <a:buSzPts val="1800"/>
              <a:buChar char="-"/>
            </a:pPr>
            <a:r>
              <a:rPr lang="vi">
                <a:solidFill>
                  <a:schemeClr val="dk1"/>
                </a:solidFill>
              </a:rPr>
              <a:t>Dịch não tủy gợi ý viêm CNS do vi khuẩn: dịch vàng mờ, WBC tăng cao ưu thế Neutrophil, đường giảm (&lt;50% đường huyết cùng thời điểm), lactate tăng (&gt;3,5 mmol/L), đạm tăng (&gt;0,45 g/L).</a:t>
            </a:r>
            <a:endParaRPr>
              <a:solidFill>
                <a:schemeClr val="dk1"/>
              </a:solidFill>
            </a:endParaRPr>
          </a:p>
          <a:p>
            <a:pPr marL="0" indent="152400">
              <a:buClr>
                <a:schemeClr val="dk1"/>
              </a:buClr>
              <a:buChar char="-"/>
            </a:pPr>
            <a:r>
              <a:rPr lang="vi">
                <a:solidFill>
                  <a:schemeClr val="dk1"/>
                </a:solidFill>
              </a:rPr>
              <a:t>Tác nhân: nghĩ nhiều do vi khuẩn, chưa xác định tác nhân cụ thể; kết quả vi sinh âm tính có thể do đã điều trị kháng sinh.</a:t>
            </a:r>
            <a:endParaRPr lang="en-VN">
              <a:solidFill>
                <a:schemeClr val="dk1"/>
              </a:solidFill>
            </a:endParaRPr>
          </a:p>
        </p:txBody>
      </p:sp>
    </p:spTree>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160738" y="49768"/>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000" b="1"/>
              <a:t>XII. </a:t>
            </a:r>
            <a:r>
              <a:rPr lang="vi" sz="2000" b="1"/>
              <a:t>Kết quả một số CLS:</a:t>
            </a:r>
            <a:endParaRPr lang="en-US" sz="2000" b="1"/>
          </a:p>
        </p:txBody>
      </p:sp>
      <p:sp>
        <p:nvSpPr>
          <p:cNvPr id="206" name="Google Shape;206;p37"/>
          <p:cNvSpPr txBox="1">
            <a:spLocks noGrp="1"/>
          </p:cNvSpPr>
          <p:nvPr>
            <p:ph type="body" idx="1"/>
          </p:nvPr>
        </p:nvSpPr>
        <p:spPr>
          <a:xfrm>
            <a:off x="0" y="622468"/>
            <a:ext cx="7004700" cy="745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vi" b="1" err="1">
                <a:solidFill>
                  <a:schemeClr val="dk1"/>
                </a:solidFill>
              </a:rPr>
              <a:t>Dịch</a:t>
            </a:r>
            <a:r>
              <a:rPr lang="vi" b="1">
                <a:solidFill>
                  <a:schemeClr val="dk1"/>
                </a:solidFill>
              </a:rPr>
              <a:t> </a:t>
            </a:r>
            <a:r>
              <a:rPr lang="vi" b="1" err="1">
                <a:solidFill>
                  <a:schemeClr val="dk1"/>
                </a:solidFill>
              </a:rPr>
              <a:t>não</a:t>
            </a:r>
            <a:r>
              <a:rPr lang="vi" b="1">
                <a:solidFill>
                  <a:schemeClr val="dk1"/>
                </a:solidFill>
              </a:rPr>
              <a:t> </a:t>
            </a:r>
            <a:r>
              <a:rPr lang="vi" b="1" err="1">
                <a:solidFill>
                  <a:schemeClr val="dk1"/>
                </a:solidFill>
              </a:rPr>
              <a:t>tủy</a:t>
            </a:r>
            <a:r>
              <a:rPr lang="vi" b="1">
                <a:solidFill>
                  <a:schemeClr val="dk1"/>
                </a:solidFill>
              </a:rPr>
              <a:t>: </a:t>
            </a:r>
            <a:r>
              <a:rPr lang="vi" err="1">
                <a:solidFill>
                  <a:schemeClr val="dk1"/>
                </a:solidFill>
              </a:rPr>
              <a:t>Diễn</a:t>
            </a:r>
            <a:r>
              <a:rPr lang="vi">
                <a:solidFill>
                  <a:schemeClr val="dk1"/>
                </a:solidFill>
              </a:rPr>
              <a:t> </a:t>
            </a:r>
            <a:r>
              <a:rPr lang="vi" err="1">
                <a:solidFill>
                  <a:schemeClr val="dk1"/>
                </a:solidFill>
              </a:rPr>
              <a:t>tiến</a:t>
            </a:r>
            <a:r>
              <a:rPr lang="vi">
                <a:solidFill>
                  <a:schemeClr val="dk1"/>
                </a:solidFill>
              </a:rPr>
              <a:t> sau </a:t>
            </a:r>
            <a:r>
              <a:rPr lang="vi" err="1">
                <a:solidFill>
                  <a:schemeClr val="dk1"/>
                </a:solidFill>
              </a:rPr>
              <a:t>điều</a:t>
            </a:r>
            <a:r>
              <a:rPr lang="vi">
                <a:solidFill>
                  <a:schemeClr val="dk1"/>
                </a:solidFill>
              </a:rPr>
              <a:t> </a:t>
            </a:r>
            <a:r>
              <a:rPr lang="vi" err="1">
                <a:solidFill>
                  <a:schemeClr val="dk1"/>
                </a:solidFill>
              </a:rPr>
              <a:t>trị</a:t>
            </a:r>
            <a:endParaRPr err="1">
              <a:solidFill>
                <a:schemeClr val="dk1"/>
              </a:solidFill>
            </a:endParaRPr>
          </a:p>
        </p:txBody>
      </p:sp>
      <p:graphicFrame>
        <p:nvGraphicFramePr>
          <p:cNvPr id="207" name="Google Shape;207;p37"/>
          <p:cNvGraphicFramePr/>
          <p:nvPr>
            <p:extLst>
              <p:ext uri="{D42A27DB-BD31-4B8C-83A1-F6EECF244321}">
                <p14:modId xmlns:p14="http://schemas.microsoft.com/office/powerpoint/2010/main" val="161721403"/>
              </p:ext>
            </p:extLst>
          </p:nvPr>
        </p:nvGraphicFramePr>
        <p:xfrm>
          <a:off x="2210905" y="1304267"/>
          <a:ext cx="6684700" cy="3450860"/>
        </p:xfrm>
        <a:graphic>
          <a:graphicData uri="http://schemas.openxmlformats.org/drawingml/2006/table">
            <a:tbl>
              <a:tblPr>
                <a:noFill/>
                <a:tableStyleId>{3E37D8B3-D27E-47C1-8D04-932E17DB766A}</a:tableStyleId>
              </a:tblPr>
              <a:tblGrid>
                <a:gridCol w="2373550">
                  <a:extLst>
                    <a:ext uri="{9D8B030D-6E8A-4147-A177-3AD203B41FA5}">
                      <a16:colId xmlns:a16="http://schemas.microsoft.com/office/drawing/2014/main" val="20000"/>
                    </a:ext>
                  </a:extLst>
                </a:gridCol>
                <a:gridCol w="2187000">
                  <a:extLst>
                    <a:ext uri="{9D8B030D-6E8A-4147-A177-3AD203B41FA5}">
                      <a16:colId xmlns:a16="http://schemas.microsoft.com/office/drawing/2014/main" val="20001"/>
                    </a:ext>
                  </a:extLst>
                </a:gridCol>
                <a:gridCol w="2124150">
                  <a:extLst>
                    <a:ext uri="{9D8B030D-6E8A-4147-A177-3AD203B41FA5}">
                      <a16:colId xmlns:a16="http://schemas.microsoft.com/office/drawing/2014/main" val="20002"/>
                    </a:ext>
                  </a:extLst>
                </a:gridCol>
              </a:tblGrid>
              <a:tr h="609575">
                <a:tc>
                  <a:txBody>
                    <a:bodyPr/>
                    <a:lstStyle/>
                    <a:p>
                      <a:pPr marL="0" lvl="0" indent="0" algn="ctr" rtl="0">
                        <a:spcBef>
                          <a:spcPts val="0"/>
                        </a:spcBef>
                        <a:spcAft>
                          <a:spcPts val="0"/>
                        </a:spcAft>
                        <a:buNone/>
                      </a:pPr>
                      <a:r>
                        <a:rPr lang="vi" b="1"/>
                        <a:t>Thông số</a:t>
                      </a:r>
                      <a:endParaRPr b="1"/>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vi" b="1"/>
                        <a:t>05/07/2022</a:t>
                      </a:r>
                      <a:br>
                        <a:rPr lang="vi" b="1"/>
                      </a:br>
                      <a:r>
                        <a:rPr lang="vi" b="1"/>
                        <a:t>15g00</a:t>
                      </a:r>
                      <a:endParaRPr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vi" b="1"/>
                        <a:t>08/07/2022</a:t>
                      </a:r>
                      <a:br>
                        <a:rPr lang="vi" b="1"/>
                      </a:br>
                      <a:r>
                        <a:rPr lang="vi" b="1"/>
                        <a:t>11g00</a:t>
                      </a:r>
                      <a:endParaRPr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vi" b="1"/>
                        <a:t>Đại thể</a:t>
                      </a:r>
                      <a:endParaRPr b="1"/>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vi"/>
                        <a:t>Dịch vàng mờ, có máu</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vi"/>
                        <a:t>Dịch vàng, lẫn rất ít RBC</a:t>
                      </a:r>
                      <a:endParaRPr/>
                    </a:p>
                  </a:txBody>
                  <a:tcPr marL="91425" marR="48635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46875">
                <a:tc>
                  <a:txBody>
                    <a:bodyPr/>
                    <a:lstStyle/>
                    <a:p>
                      <a:pPr marL="0" lvl="0" indent="0" algn="l" rtl="0">
                        <a:spcBef>
                          <a:spcPts val="0"/>
                        </a:spcBef>
                        <a:spcAft>
                          <a:spcPts val="0"/>
                        </a:spcAft>
                        <a:buNone/>
                      </a:pPr>
                      <a:r>
                        <a:rPr lang="vi" b="1"/>
                        <a:t>WBC (TBBC/mm3)</a:t>
                      </a:r>
                      <a:endParaRPr b="1"/>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vi"/>
                        <a:t>1455</a:t>
                      </a:r>
                      <a:endParaRPr/>
                    </a:p>
                    <a:p>
                      <a:pPr marL="0" marR="0" lvl="0" indent="0" algn="ctr" rtl="0">
                        <a:spcBef>
                          <a:spcPts val="0"/>
                        </a:spcBef>
                        <a:spcAft>
                          <a:spcPts val="0"/>
                        </a:spcAft>
                        <a:buNone/>
                      </a:pPr>
                      <a:r>
                        <a:rPr lang="vi"/>
                        <a:t>[77% Neu, đơn nhân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vi"/>
                        <a:t>426</a:t>
                      </a:r>
                      <a:endParaRPr/>
                    </a:p>
                    <a:p>
                      <a:pPr marL="0" marR="0" lvl="0" indent="0" algn="ctr" rtl="0">
                        <a:spcBef>
                          <a:spcPts val="0"/>
                        </a:spcBef>
                        <a:spcAft>
                          <a:spcPts val="0"/>
                        </a:spcAft>
                        <a:buNone/>
                      </a:pPr>
                      <a:r>
                        <a:rPr lang="vi"/>
                        <a:t>[84% Neu, đơn nhân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70025">
                <a:tc>
                  <a:txBody>
                    <a:bodyPr/>
                    <a:lstStyle/>
                    <a:p>
                      <a:pPr marL="0" lvl="0" indent="0" algn="l" rtl="0">
                        <a:spcBef>
                          <a:spcPts val="0"/>
                        </a:spcBef>
                        <a:spcAft>
                          <a:spcPts val="0"/>
                        </a:spcAft>
                        <a:buNone/>
                      </a:pPr>
                      <a:r>
                        <a:rPr lang="vi" b="1"/>
                        <a:t>Glucose (mmol/L)</a:t>
                      </a:r>
                      <a:endParaRPr b="1"/>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vi"/>
                        <a:t>1,840 (35,5%)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vi"/>
                        <a:t>1,979 (35,9%)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90050">
                <a:tc>
                  <a:txBody>
                    <a:bodyPr/>
                    <a:lstStyle/>
                    <a:p>
                      <a:pPr marL="0" lvl="0" indent="0" algn="l" rtl="0">
                        <a:spcBef>
                          <a:spcPts val="0"/>
                        </a:spcBef>
                        <a:spcAft>
                          <a:spcPts val="0"/>
                        </a:spcAft>
                        <a:buNone/>
                      </a:pPr>
                      <a:r>
                        <a:rPr lang="vi" b="1"/>
                        <a:t>Lactate </a:t>
                      </a:r>
                      <a:r>
                        <a:rPr lang="vi" b="1">
                          <a:solidFill>
                            <a:schemeClr val="dk1"/>
                          </a:solidFill>
                        </a:rPr>
                        <a:t>(mmol/L)</a:t>
                      </a:r>
                      <a:endParaRPr b="1"/>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vi"/>
                        <a:t>3,546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vi"/>
                        <a:t>2,442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vi" b="1"/>
                        <a:t>Protein (g/L)</a:t>
                      </a:r>
                      <a:endParaRPr b="1"/>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vi"/>
                        <a:t>1,559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vi"/>
                        <a:t>1,135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vi" b="1"/>
                        <a:t>Đường huyết (mmol/L)</a:t>
                      </a:r>
                      <a:endParaRPr b="1"/>
                    </a:p>
                  </a:txBody>
                  <a:tcPr marL="91425" marR="91425" marT="91425" marB="91425" anchor="ctr"/>
                </a:tc>
                <a:tc>
                  <a:txBody>
                    <a:bodyPr/>
                    <a:lstStyle/>
                    <a:p>
                      <a:pPr marL="0" lvl="0" indent="0" algn="ctr" rtl="0">
                        <a:spcBef>
                          <a:spcPts val="0"/>
                        </a:spcBef>
                        <a:spcAft>
                          <a:spcPts val="0"/>
                        </a:spcAft>
                        <a:buNone/>
                      </a:pPr>
                      <a:r>
                        <a:rPr lang="vi"/>
                        <a:t>5,18</a:t>
                      </a:r>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vi"/>
                        <a:t>5,5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08" name="Google Shape;208;p37"/>
          <p:cNvSpPr txBox="1">
            <a:spLocks noGrp="1"/>
          </p:cNvSpPr>
          <p:nvPr>
            <p:ph type="body" idx="1"/>
          </p:nvPr>
        </p:nvSpPr>
        <p:spPr>
          <a:xfrm>
            <a:off x="161745" y="1943059"/>
            <a:ext cx="2222310" cy="31715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i="1">
                <a:solidFill>
                  <a:schemeClr val="dk1"/>
                </a:solidFill>
              </a:rPr>
              <a:t>Nhận định:</a:t>
            </a:r>
            <a:endParaRPr b="1" i="1">
              <a:solidFill>
                <a:schemeClr val="dk1"/>
              </a:solidFill>
            </a:endParaRPr>
          </a:p>
          <a:p>
            <a:pPr marL="0" lvl="0" indent="160972" algn="l" rtl="0">
              <a:spcBef>
                <a:spcPts val="1200"/>
              </a:spcBef>
              <a:spcAft>
                <a:spcPts val="0"/>
              </a:spcAft>
              <a:buClr>
                <a:schemeClr val="dk1"/>
              </a:buClr>
              <a:buSzPct val="100000"/>
              <a:buChar char="-"/>
            </a:pPr>
            <a:r>
              <a:rPr lang="vi">
                <a:solidFill>
                  <a:schemeClr val="dk1"/>
                </a:solidFill>
              </a:rPr>
              <a:t>Viêm màng não đáp ứng tốt với điều trị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body" idx="1"/>
          </p:nvPr>
        </p:nvSpPr>
        <p:spPr>
          <a:xfrm>
            <a:off x="204750" y="934250"/>
            <a:ext cx="8734500" cy="4209424"/>
          </a:xfrm>
          <a:prstGeom prst="rect">
            <a:avLst/>
          </a:prstGeom>
        </p:spPr>
        <p:txBody>
          <a:bodyPr spcFirstLastPara="1" wrap="square" lIns="91425" tIns="91425" rIns="91425" bIns="91425" anchor="t" anchorCtr="0">
            <a:normAutofit/>
          </a:bodyPr>
          <a:lstStyle/>
          <a:p>
            <a:pPr marL="0" indent="0">
              <a:buNone/>
            </a:pPr>
            <a:r>
              <a:rPr lang="vi">
                <a:solidFill>
                  <a:schemeClr val="tx1"/>
                </a:solidFill>
              </a:rPr>
              <a:t>2. </a:t>
            </a:r>
            <a:r>
              <a:rPr lang="vi" b="1">
                <a:solidFill>
                  <a:schemeClr val="tx1"/>
                </a:solidFill>
              </a:rPr>
              <a:t>CT-scan vùng đầu có cản quang</a:t>
            </a:r>
            <a:r>
              <a:rPr lang="vi">
                <a:solidFill>
                  <a:schemeClr val="tx1"/>
                </a:solidFill>
              </a:rPr>
              <a:t>: (ngày 06/07/2022):</a:t>
            </a:r>
            <a:endParaRPr lang="vi-VN">
              <a:solidFill>
                <a:schemeClr val="tx1"/>
              </a:solidFill>
            </a:endParaRPr>
          </a:p>
          <a:p>
            <a:pPr marL="457200" lvl="0" indent="-342900" algn="l" rtl="0">
              <a:spcBef>
                <a:spcPts val="1200"/>
              </a:spcBef>
              <a:spcAft>
                <a:spcPts val="0"/>
              </a:spcAft>
              <a:buClr>
                <a:srgbClr val="000000"/>
              </a:buClr>
              <a:buSzPts val="1800"/>
              <a:buChar char="-"/>
            </a:pPr>
            <a:r>
              <a:rPr lang="vi-VN" sz="1400">
                <a:solidFill>
                  <a:schemeClr val="tx1"/>
                </a:solidFill>
              </a:rPr>
              <a:t>Tầng trên lều:</a:t>
            </a:r>
          </a:p>
          <a:p>
            <a:pPr marL="0" lvl="1" indent="335280">
              <a:buClr>
                <a:srgbClr val="000000"/>
              </a:buClr>
              <a:buSzPts val="1800"/>
              <a:buChar char="+"/>
            </a:pPr>
            <a:r>
              <a:rPr lang="vi-VN">
                <a:solidFill>
                  <a:schemeClr val="tx1"/>
                </a:solidFill>
              </a:rPr>
              <a:t>Đường giữa không di lệch;</a:t>
            </a:r>
          </a:p>
          <a:p>
            <a:pPr marL="0" lvl="1" indent="335280">
              <a:lnSpc>
                <a:spcPct val="114999"/>
              </a:lnSpc>
              <a:buClr>
                <a:srgbClr val="000000"/>
              </a:buClr>
              <a:buSzPts val="1800"/>
              <a:buChar char="+"/>
            </a:pPr>
            <a:r>
              <a:rPr lang="vi-VN">
                <a:solidFill>
                  <a:schemeClr val="tx1"/>
                </a:solidFill>
              </a:rPr>
              <a:t>Dãn nhẹ 02 não thất bên; đường kính ngang não thất bên (Po #10mm, bên (T) #12mm. Đầu shunt VP xuyên qua thân não thất bên bên (P) về phía vách liên bán cầu.</a:t>
            </a:r>
          </a:p>
          <a:p>
            <a:pPr marL="0" marR="0" lvl="1" indent="335280" algn="l" rtl="0">
              <a:spcBef>
                <a:spcPts val="0"/>
              </a:spcBef>
              <a:spcAft>
                <a:spcPts val="0"/>
              </a:spcAft>
              <a:buClr>
                <a:srgbClr val="000000"/>
              </a:buClr>
              <a:buSzPts val="1800"/>
              <a:buChar char="+"/>
            </a:pPr>
            <a:r>
              <a:rPr lang="vi-VN">
                <a:solidFill>
                  <a:schemeClr val="tx1"/>
                </a:solidFill>
              </a:rPr>
              <a:t>Hậu phẫu u sọ hầu. Còn hình ảnh mô đặc bắt thuốc cản quang, cấu trúc nang và cấu trúc vôi vùng trên yên, kích thước tổn thương #2,2cm × 1,3cm.</a:t>
            </a:r>
          </a:p>
          <a:p>
            <a:pPr marL="0" marR="0" lvl="1" indent="335280" algn="l" rtl="0">
              <a:spcBef>
                <a:spcPts val="0"/>
              </a:spcBef>
              <a:spcAft>
                <a:spcPts val="0"/>
              </a:spcAft>
              <a:buClr>
                <a:srgbClr val="000000"/>
              </a:buClr>
              <a:buSzPts val="1800"/>
              <a:buChar char="+"/>
            </a:pPr>
            <a:r>
              <a:rPr lang="vi-VN">
                <a:solidFill>
                  <a:schemeClr val="tx1"/>
                </a:solidFill>
              </a:rPr>
              <a:t>Tổn thương giảm đậm độ nhu mô vùng trán 02 bán cầu đại não.</a:t>
            </a:r>
          </a:p>
          <a:p>
            <a:pPr marL="0" lvl="1" indent="335280">
              <a:lnSpc>
                <a:spcPct val="114999"/>
              </a:lnSpc>
              <a:buClr>
                <a:srgbClr val="000000"/>
              </a:buClr>
              <a:buChar char="+"/>
            </a:pPr>
            <a:r>
              <a:rPr lang="vi-VN">
                <a:solidFill>
                  <a:schemeClr val="tx1"/>
                </a:solidFill>
              </a:rPr>
              <a:t>Dãn nhẹ các rãnh vỏ não vùng thái dương - đính bán cầu đại não bên (T).</a:t>
            </a:r>
          </a:p>
          <a:p>
            <a:pPr>
              <a:buClr>
                <a:srgbClr val="000000"/>
              </a:buClr>
              <a:buChar char="-"/>
            </a:pPr>
            <a:r>
              <a:rPr lang="vi-VN" sz="1400">
                <a:solidFill>
                  <a:schemeClr val="tx1"/>
                </a:solidFill>
              </a:rPr>
              <a:t>Tầng dưới lều:</a:t>
            </a:r>
          </a:p>
          <a:p>
            <a:pPr marL="0" lvl="1" indent="335280">
              <a:lnSpc>
                <a:spcPct val="114999"/>
              </a:lnSpc>
              <a:buClr>
                <a:srgbClr val="595959"/>
              </a:buClr>
              <a:buFont typeface="Arial,Sans-Serif"/>
              <a:buChar char="+"/>
            </a:pPr>
            <a:r>
              <a:rPr lang="vi-VN">
                <a:solidFill>
                  <a:schemeClr val="tx1"/>
                </a:solidFill>
              </a:rPr>
              <a:t>Não thất IV nằm đường giữa không dãn;</a:t>
            </a:r>
          </a:p>
          <a:p>
            <a:pPr marL="0" lvl="1" indent="335280">
              <a:lnSpc>
                <a:spcPct val="114999"/>
              </a:lnSpc>
              <a:buClr>
                <a:srgbClr val="595959"/>
              </a:buClr>
              <a:buFont typeface="Arial,Sans-Serif"/>
              <a:buChar char="+"/>
            </a:pPr>
            <a:r>
              <a:rPr lang="vi-VN">
                <a:solidFill>
                  <a:schemeClr val="tx1"/>
                </a:solidFill>
              </a:rPr>
              <a:t>Không bất thường đậm độ thân não và tiểu não;</a:t>
            </a:r>
          </a:p>
          <a:p>
            <a:pPr marL="0" lvl="1" indent="335280">
              <a:lnSpc>
                <a:spcPct val="114999"/>
              </a:lnSpc>
              <a:buClr>
                <a:srgbClr val="595959"/>
              </a:buClr>
              <a:buFont typeface="Arial,Sans-Serif"/>
              <a:buChar char="+"/>
            </a:pPr>
            <a:r>
              <a:rPr lang="vi-VN">
                <a:solidFill>
                  <a:schemeClr val="tx1"/>
                </a:solidFill>
              </a:rPr>
              <a:t>Hạnh nhân tiểu não ở vị trí bình thường.</a:t>
            </a:r>
          </a:p>
          <a:p>
            <a:pPr marL="285750" indent="-285750">
              <a:lnSpc>
                <a:spcPct val="114999"/>
              </a:lnSpc>
              <a:buFont typeface="Arial,Sans-Serif"/>
              <a:buChar char="-"/>
            </a:pPr>
            <a:r>
              <a:rPr lang="vi-VN" sz="1400">
                <a:solidFill>
                  <a:schemeClr val="tx1"/>
                </a:solidFill>
              </a:rPr>
              <a:t>Mở sọ phẫu thuật vùng trán.</a:t>
            </a:r>
          </a:p>
          <a:p>
            <a:pPr marL="285750" indent="-285750">
              <a:lnSpc>
                <a:spcPct val="114999"/>
              </a:lnSpc>
              <a:buFont typeface="Arial,Sans-Serif"/>
              <a:buChar char="-"/>
            </a:pPr>
            <a:r>
              <a:rPr lang="vi-VN" sz="1400">
                <a:solidFill>
                  <a:schemeClr val="tx1"/>
                </a:solidFill>
              </a:rPr>
              <a:t>Lỗ mở sọ đặt shunt VP vùng đính bên (P).</a:t>
            </a:r>
          </a:p>
        </p:txBody>
      </p:sp>
      <p:sp>
        <p:nvSpPr>
          <p:cNvPr id="169" name="Google Shape;169;p31"/>
          <p:cNvSpPr txBox="1">
            <a:spLocks noGrp="1"/>
          </p:cNvSpPr>
          <p:nvPr>
            <p:ph type="title"/>
          </p:nvPr>
        </p:nvSpPr>
        <p:spPr>
          <a:xfrm>
            <a:off x="311700" y="361550"/>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SzPts val="990"/>
              <a:buNone/>
            </a:pPr>
            <a:r>
              <a:rPr lang="en-US" sz="2000" b="1"/>
              <a:t>XII. </a:t>
            </a:r>
            <a:r>
              <a:rPr lang="vi" sz="2000" b="1"/>
              <a:t>Kết quả một số CLS:</a:t>
            </a:r>
            <a:endParaRPr lang="en-US"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body" idx="1"/>
          </p:nvPr>
        </p:nvSpPr>
        <p:spPr>
          <a:xfrm>
            <a:off x="204750" y="934250"/>
            <a:ext cx="8734500" cy="3907500"/>
          </a:xfrm>
          <a:prstGeom prst="rect">
            <a:avLst/>
          </a:prstGeom>
        </p:spPr>
        <p:txBody>
          <a:bodyPr spcFirstLastPara="1" wrap="square" lIns="91425" tIns="91425" rIns="91425" bIns="91425" anchor="t" anchorCtr="0">
            <a:normAutofit/>
          </a:bodyPr>
          <a:lstStyle/>
          <a:p>
            <a:pPr marL="0" indent="0">
              <a:buNone/>
            </a:pPr>
            <a:r>
              <a:rPr lang="vi">
                <a:solidFill>
                  <a:srgbClr val="000000"/>
                </a:solidFill>
              </a:rPr>
              <a:t>CT-</a:t>
            </a:r>
            <a:r>
              <a:rPr lang="vi" err="1">
                <a:solidFill>
                  <a:srgbClr val="000000"/>
                </a:solidFill>
              </a:rPr>
              <a:t>scan</a:t>
            </a:r>
            <a:r>
              <a:rPr lang="vi">
                <a:solidFill>
                  <a:srgbClr val="000000"/>
                </a:solidFill>
              </a:rPr>
              <a:t> </a:t>
            </a:r>
            <a:r>
              <a:rPr lang="vi" err="1">
                <a:solidFill>
                  <a:srgbClr val="000000"/>
                </a:solidFill>
              </a:rPr>
              <a:t>vùng</a:t>
            </a:r>
            <a:r>
              <a:rPr lang="vi">
                <a:solidFill>
                  <a:srgbClr val="000000"/>
                </a:solidFill>
              </a:rPr>
              <a:t> </a:t>
            </a:r>
            <a:r>
              <a:rPr lang="vi" err="1">
                <a:solidFill>
                  <a:srgbClr val="000000"/>
                </a:solidFill>
              </a:rPr>
              <a:t>đầu</a:t>
            </a:r>
            <a:r>
              <a:rPr lang="vi">
                <a:solidFill>
                  <a:srgbClr val="000000"/>
                </a:solidFill>
              </a:rPr>
              <a:t>: (</a:t>
            </a:r>
            <a:r>
              <a:rPr lang="vi" err="1">
                <a:solidFill>
                  <a:srgbClr val="000000"/>
                </a:solidFill>
              </a:rPr>
              <a:t>ngày</a:t>
            </a:r>
            <a:r>
              <a:rPr lang="vi">
                <a:solidFill>
                  <a:srgbClr val="000000"/>
                </a:solidFill>
              </a:rPr>
              <a:t> 06/07/2022):</a:t>
            </a:r>
          </a:p>
          <a:p>
            <a:pPr marL="0" indent="0">
              <a:lnSpc>
                <a:spcPct val="114999"/>
              </a:lnSpc>
              <a:buNone/>
            </a:pPr>
            <a:endParaRPr lang="vi">
              <a:solidFill>
                <a:schemeClr val="tx1"/>
              </a:solidFill>
            </a:endParaRPr>
          </a:p>
          <a:p>
            <a:pPr marL="0" indent="0">
              <a:lnSpc>
                <a:spcPct val="100000"/>
              </a:lnSpc>
              <a:buNone/>
            </a:pPr>
            <a:r>
              <a:rPr lang="vi-VN" b="1" err="1">
                <a:solidFill>
                  <a:schemeClr val="tx1"/>
                </a:solidFill>
              </a:rPr>
              <a:t>Kết</a:t>
            </a:r>
            <a:r>
              <a:rPr lang="vi-VN" b="1">
                <a:solidFill>
                  <a:schemeClr val="tx1"/>
                </a:solidFill>
              </a:rPr>
              <a:t> </a:t>
            </a:r>
            <a:r>
              <a:rPr lang="vi-VN" b="1" err="1">
                <a:solidFill>
                  <a:schemeClr val="tx1"/>
                </a:solidFill>
              </a:rPr>
              <a:t>luận</a:t>
            </a:r>
            <a:r>
              <a:rPr lang="vi-VN" b="1">
                <a:solidFill>
                  <a:schemeClr val="tx1"/>
                </a:solidFill>
              </a:rPr>
              <a:t>:</a:t>
            </a:r>
            <a:endParaRPr lang="en-US">
              <a:solidFill>
                <a:schemeClr val="tx1"/>
              </a:solidFill>
            </a:endParaRPr>
          </a:p>
          <a:p>
            <a:pPr marL="0" indent="0">
              <a:lnSpc>
                <a:spcPct val="100000"/>
              </a:lnSpc>
              <a:buNone/>
            </a:pPr>
            <a:r>
              <a:rPr lang="vi-VN">
                <a:solidFill>
                  <a:schemeClr val="tx1"/>
                </a:solidFill>
              </a:rPr>
              <a:t>- </a:t>
            </a:r>
            <a:r>
              <a:rPr lang="vi-VN" err="1">
                <a:solidFill>
                  <a:schemeClr val="tx1"/>
                </a:solidFill>
              </a:rPr>
              <a:t>Hiện</a:t>
            </a:r>
            <a:r>
              <a:rPr lang="vi-VN">
                <a:solidFill>
                  <a:schemeClr val="tx1"/>
                </a:solidFill>
              </a:rPr>
              <a:t> </a:t>
            </a:r>
            <a:r>
              <a:rPr lang="vi-VN" err="1">
                <a:solidFill>
                  <a:schemeClr val="tx1"/>
                </a:solidFill>
              </a:rPr>
              <a:t>tại</a:t>
            </a:r>
            <a:r>
              <a:rPr lang="vi-VN">
                <a:solidFill>
                  <a:schemeClr val="tx1"/>
                </a:solidFill>
              </a:rPr>
              <a:t> không ghi </a:t>
            </a:r>
            <a:r>
              <a:rPr lang="vi-VN" err="1">
                <a:solidFill>
                  <a:schemeClr val="tx1"/>
                </a:solidFill>
              </a:rPr>
              <a:t>nhận</a:t>
            </a:r>
            <a:r>
              <a:rPr lang="vi-VN">
                <a:solidFill>
                  <a:schemeClr val="tx1"/>
                </a:solidFill>
              </a:rPr>
              <a:t> </a:t>
            </a:r>
            <a:r>
              <a:rPr lang="vi-VN" err="1">
                <a:solidFill>
                  <a:schemeClr val="tx1"/>
                </a:solidFill>
              </a:rPr>
              <a:t>biễn</a:t>
            </a:r>
            <a:r>
              <a:rPr lang="vi-VN">
                <a:solidFill>
                  <a:schemeClr val="tx1"/>
                </a:solidFill>
              </a:rPr>
              <a:t> </a:t>
            </a:r>
            <a:r>
              <a:rPr lang="vi-VN" err="1">
                <a:solidFill>
                  <a:schemeClr val="tx1"/>
                </a:solidFill>
              </a:rPr>
              <a:t>chứng</a:t>
            </a:r>
            <a:r>
              <a:rPr lang="vi-VN">
                <a:solidFill>
                  <a:schemeClr val="tx1"/>
                </a:solidFill>
              </a:rPr>
              <a:t> viêm </a:t>
            </a:r>
            <a:r>
              <a:rPr lang="vi-VN" err="1">
                <a:solidFill>
                  <a:schemeClr val="tx1"/>
                </a:solidFill>
              </a:rPr>
              <a:t>màng</a:t>
            </a:r>
            <a:r>
              <a:rPr lang="vi-VN">
                <a:solidFill>
                  <a:schemeClr val="tx1"/>
                </a:solidFill>
              </a:rPr>
              <a:t> </a:t>
            </a:r>
            <a:r>
              <a:rPr lang="vi-VN" err="1">
                <a:solidFill>
                  <a:schemeClr val="tx1"/>
                </a:solidFill>
              </a:rPr>
              <a:t>não</a:t>
            </a:r>
            <a:r>
              <a:rPr lang="vi-VN">
                <a:solidFill>
                  <a:schemeClr val="tx1"/>
                </a:solidFill>
              </a:rPr>
              <a:t> trên CT-</a:t>
            </a:r>
            <a:r>
              <a:rPr lang="vi-VN" err="1">
                <a:solidFill>
                  <a:schemeClr val="tx1"/>
                </a:solidFill>
              </a:rPr>
              <a:t>scan</a:t>
            </a:r>
            <a:r>
              <a:rPr lang="vi-VN">
                <a:solidFill>
                  <a:schemeClr val="tx1"/>
                </a:solidFill>
              </a:rPr>
              <a:t> </a:t>
            </a:r>
            <a:r>
              <a:rPr lang="vi-VN" err="1">
                <a:solidFill>
                  <a:schemeClr val="tx1"/>
                </a:solidFill>
              </a:rPr>
              <a:t>sọ</a:t>
            </a:r>
            <a:r>
              <a:rPr lang="vi-VN">
                <a:solidFill>
                  <a:schemeClr val="tx1"/>
                </a:solidFill>
              </a:rPr>
              <a:t> </a:t>
            </a:r>
            <a:r>
              <a:rPr lang="vi-VN" err="1">
                <a:solidFill>
                  <a:schemeClr val="tx1"/>
                </a:solidFill>
              </a:rPr>
              <a:t>não</a:t>
            </a:r>
            <a:r>
              <a:rPr lang="vi-VN">
                <a:solidFill>
                  <a:schemeClr val="tx1"/>
                </a:solidFill>
              </a:rPr>
              <a:t> </a:t>
            </a:r>
            <a:r>
              <a:rPr lang="vi-VN" err="1">
                <a:solidFill>
                  <a:schemeClr val="tx1"/>
                </a:solidFill>
              </a:rPr>
              <a:t>trước</a:t>
            </a:r>
            <a:r>
              <a:rPr lang="vi-VN">
                <a:solidFill>
                  <a:schemeClr val="tx1"/>
                </a:solidFill>
              </a:rPr>
              <a:t> </a:t>
            </a:r>
            <a:r>
              <a:rPr lang="vi-VN" err="1">
                <a:solidFill>
                  <a:schemeClr val="tx1"/>
                </a:solidFill>
              </a:rPr>
              <a:t>và</a:t>
            </a:r>
            <a:r>
              <a:rPr lang="vi-VN">
                <a:solidFill>
                  <a:schemeClr val="tx1"/>
                </a:solidFill>
              </a:rPr>
              <a:t> sau tiêm </a:t>
            </a:r>
            <a:r>
              <a:rPr lang="vi-VN" err="1">
                <a:solidFill>
                  <a:schemeClr val="tx1"/>
                </a:solidFill>
              </a:rPr>
              <a:t>thuốc</a:t>
            </a:r>
            <a:r>
              <a:rPr lang="vi-VN">
                <a:solidFill>
                  <a:schemeClr val="tx1"/>
                </a:solidFill>
              </a:rPr>
              <a:t> </a:t>
            </a:r>
            <a:r>
              <a:rPr lang="vi-VN" err="1">
                <a:solidFill>
                  <a:schemeClr val="tx1"/>
                </a:solidFill>
              </a:rPr>
              <a:t>cản</a:t>
            </a:r>
            <a:r>
              <a:rPr lang="vi-VN">
                <a:solidFill>
                  <a:schemeClr val="tx1"/>
                </a:solidFill>
              </a:rPr>
              <a:t> quang.</a:t>
            </a:r>
            <a:endParaRPr lang="en-US">
              <a:solidFill>
                <a:schemeClr val="tx1"/>
              </a:solidFill>
            </a:endParaRPr>
          </a:p>
          <a:p>
            <a:pPr marL="0" indent="0">
              <a:lnSpc>
                <a:spcPct val="100000"/>
              </a:lnSpc>
              <a:buNone/>
            </a:pPr>
            <a:r>
              <a:rPr lang="vi-VN">
                <a:solidFill>
                  <a:schemeClr val="tx1"/>
                </a:solidFill>
              </a:rPr>
              <a:t>- </a:t>
            </a:r>
            <a:r>
              <a:rPr lang="vi-VN" err="1">
                <a:solidFill>
                  <a:schemeClr val="tx1"/>
                </a:solidFill>
              </a:rPr>
              <a:t>Tổn</a:t>
            </a:r>
            <a:r>
              <a:rPr lang="vi-VN">
                <a:solidFill>
                  <a:schemeClr val="tx1"/>
                </a:solidFill>
              </a:rPr>
              <a:t> thương nhu mô </a:t>
            </a:r>
            <a:r>
              <a:rPr lang="vi-VN" err="1">
                <a:solidFill>
                  <a:schemeClr val="tx1"/>
                </a:solidFill>
              </a:rPr>
              <a:t>não</a:t>
            </a:r>
            <a:r>
              <a:rPr lang="vi-VN">
                <a:solidFill>
                  <a:schemeClr val="tx1"/>
                </a:solidFill>
              </a:rPr>
              <a:t> di </a:t>
            </a:r>
            <a:r>
              <a:rPr lang="vi-VN" err="1">
                <a:solidFill>
                  <a:schemeClr val="tx1"/>
                </a:solidFill>
              </a:rPr>
              <a:t>chứng</a:t>
            </a:r>
            <a:r>
              <a:rPr lang="vi-VN">
                <a:solidFill>
                  <a:schemeClr val="tx1"/>
                </a:solidFill>
              </a:rPr>
              <a:t> </a:t>
            </a:r>
            <a:r>
              <a:rPr lang="vi-VN" err="1">
                <a:solidFill>
                  <a:schemeClr val="tx1"/>
                </a:solidFill>
              </a:rPr>
              <a:t>vùng</a:t>
            </a:r>
            <a:r>
              <a:rPr lang="vi-VN">
                <a:solidFill>
                  <a:schemeClr val="tx1"/>
                </a:solidFill>
              </a:rPr>
              <a:t> </a:t>
            </a:r>
            <a:r>
              <a:rPr lang="vi-VN" err="1">
                <a:solidFill>
                  <a:schemeClr val="tx1"/>
                </a:solidFill>
              </a:rPr>
              <a:t>trán</a:t>
            </a:r>
            <a:r>
              <a:rPr lang="vi-VN">
                <a:solidFill>
                  <a:schemeClr val="tx1"/>
                </a:solidFill>
              </a:rPr>
              <a:t> 02 </a:t>
            </a:r>
            <a:r>
              <a:rPr lang="vi-VN" err="1">
                <a:solidFill>
                  <a:schemeClr val="tx1"/>
                </a:solidFill>
              </a:rPr>
              <a:t>bán</a:t>
            </a:r>
            <a:r>
              <a:rPr lang="vi-VN">
                <a:solidFill>
                  <a:schemeClr val="tx1"/>
                </a:solidFill>
              </a:rPr>
              <a:t> </a:t>
            </a:r>
            <a:r>
              <a:rPr lang="vi-VN" err="1">
                <a:solidFill>
                  <a:schemeClr val="tx1"/>
                </a:solidFill>
              </a:rPr>
              <a:t>cầu</a:t>
            </a:r>
            <a:r>
              <a:rPr lang="vi-VN">
                <a:solidFill>
                  <a:schemeClr val="tx1"/>
                </a:solidFill>
              </a:rPr>
              <a:t> </a:t>
            </a:r>
            <a:r>
              <a:rPr lang="vi-VN" err="1">
                <a:solidFill>
                  <a:schemeClr val="tx1"/>
                </a:solidFill>
              </a:rPr>
              <a:t>đại</a:t>
            </a:r>
            <a:r>
              <a:rPr lang="vi-VN">
                <a:solidFill>
                  <a:schemeClr val="tx1"/>
                </a:solidFill>
              </a:rPr>
              <a:t> </a:t>
            </a:r>
            <a:r>
              <a:rPr lang="vi-VN" err="1">
                <a:solidFill>
                  <a:schemeClr val="tx1"/>
                </a:solidFill>
              </a:rPr>
              <a:t>não</a:t>
            </a:r>
            <a:r>
              <a:rPr lang="vi-VN">
                <a:solidFill>
                  <a:schemeClr val="tx1"/>
                </a:solidFill>
              </a:rPr>
              <a:t>.</a:t>
            </a:r>
            <a:endParaRPr lang="en-US">
              <a:solidFill>
                <a:schemeClr val="tx1"/>
              </a:solidFill>
            </a:endParaRPr>
          </a:p>
          <a:p>
            <a:pPr marL="0" indent="0">
              <a:lnSpc>
                <a:spcPct val="100000"/>
              </a:lnSpc>
              <a:buNone/>
            </a:pPr>
            <a:r>
              <a:rPr lang="vi-VN">
                <a:solidFill>
                  <a:schemeClr val="tx1"/>
                </a:solidFill>
              </a:rPr>
              <a:t>- </a:t>
            </a:r>
            <a:r>
              <a:rPr lang="vi-VN" err="1">
                <a:solidFill>
                  <a:schemeClr val="tx1"/>
                </a:solidFill>
              </a:rPr>
              <a:t>Dãn</a:t>
            </a:r>
            <a:r>
              <a:rPr lang="vi-VN">
                <a:solidFill>
                  <a:schemeClr val="tx1"/>
                </a:solidFill>
              </a:rPr>
              <a:t> </a:t>
            </a:r>
            <a:r>
              <a:rPr lang="vi-VN" err="1">
                <a:solidFill>
                  <a:schemeClr val="tx1"/>
                </a:solidFill>
              </a:rPr>
              <a:t>nhẹ</a:t>
            </a:r>
            <a:r>
              <a:rPr lang="vi-VN">
                <a:solidFill>
                  <a:schemeClr val="tx1"/>
                </a:solidFill>
              </a:rPr>
              <a:t> 02 </a:t>
            </a:r>
            <a:r>
              <a:rPr lang="vi-VN" err="1">
                <a:solidFill>
                  <a:schemeClr val="tx1"/>
                </a:solidFill>
              </a:rPr>
              <a:t>não</a:t>
            </a:r>
            <a:r>
              <a:rPr lang="vi-VN">
                <a:solidFill>
                  <a:schemeClr val="tx1"/>
                </a:solidFill>
              </a:rPr>
              <a:t> </a:t>
            </a:r>
            <a:r>
              <a:rPr lang="vi-VN" err="1">
                <a:solidFill>
                  <a:schemeClr val="tx1"/>
                </a:solidFill>
              </a:rPr>
              <a:t>thất</a:t>
            </a:r>
            <a:r>
              <a:rPr lang="vi-VN">
                <a:solidFill>
                  <a:schemeClr val="tx1"/>
                </a:solidFill>
              </a:rPr>
              <a:t> bên.</a:t>
            </a:r>
            <a:endParaRPr lang="en-US">
              <a:solidFill>
                <a:schemeClr val="tx1"/>
              </a:solidFill>
            </a:endParaRPr>
          </a:p>
          <a:p>
            <a:pPr marL="0" indent="0">
              <a:lnSpc>
                <a:spcPct val="100000"/>
              </a:lnSpc>
              <a:buNone/>
            </a:pPr>
            <a:r>
              <a:rPr lang="vi-VN">
                <a:solidFill>
                  <a:schemeClr val="tx1"/>
                </a:solidFill>
              </a:rPr>
              <a:t>- </a:t>
            </a:r>
            <a:r>
              <a:rPr lang="vi-VN" err="1">
                <a:solidFill>
                  <a:schemeClr val="tx1"/>
                </a:solidFill>
              </a:rPr>
              <a:t>Còn</a:t>
            </a:r>
            <a:r>
              <a:rPr lang="vi-VN">
                <a:solidFill>
                  <a:schemeClr val="tx1"/>
                </a:solidFill>
              </a:rPr>
              <a:t> </a:t>
            </a:r>
            <a:r>
              <a:rPr lang="vi-VN" err="1">
                <a:solidFill>
                  <a:schemeClr val="tx1"/>
                </a:solidFill>
              </a:rPr>
              <a:t>hình</a:t>
            </a:r>
            <a:r>
              <a:rPr lang="vi-VN">
                <a:solidFill>
                  <a:schemeClr val="tx1"/>
                </a:solidFill>
              </a:rPr>
              <a:t> </a:t>
            </a:r>
            <a:r>
              <a:rPr lang="vi-VN" err="1">
                <a:solidFill>
                  <a:schemeClr val="tx1"/>
                </a:solidFill>
              </a:rPr>
              <a:t>ảnh</a:t>
            </a:r>
            <a:r>
              <a:rPr lang="vi-VN">
                <a:solidFill>
                  <a:schemeClr val="tx1"/>
                </a:solidFill>
              </a:rPr>
              <a:t> mô u </a:t>
            </a:r>
            <a:r>
              <a:rPr lang="vi-VN" err="1">
                <a:solidFill>
                  <a:schemeClr val="tx1"/>
                </a:solidFill>
              </a:rPr>
              <a:t>vùng</a:t>
            </a:r>
            <a:r>
              <a:rPr lang="vi-VN">
                <a:solidFill>
                  <a:schemeClr val="tx1"/>
                </a:solidFill>
              </a:rPr>
              <a:t> trên yên.</a:t>
            </a:r>
            <a:endParaRPr lang="en-US">
              <a:solidFill>
                <a:schemeClr val="tx1"/>
              </a:solidFill>
            </a:endParaRPr>
          </a:p>
          <a:p>
            <a:pPr marL="0" indent="0">
              <a:lnSpc>
                <a:spcPct val="114999"/>
              </a:lnSpc>
              <a:buNone/>
            </a:pPr>
            <a:endParaRPr lang="vi">
              <a:solidFill>
                <a:srgbClr val="000000"/>
              </a:solidFill>
            </a:endParaRPr>
          </a:p>
        </p:txBody>
      </p:sp>
      <p:sp>
        <p:nvSpPr>
          <p:cNvPr id="169" name="Google Shape;169;p31"/>
          <p:cNvSpPr txBox="1">
            <a:spLocks noGrp="1"/>
          </p:cNvSpPr>
          <p:nvPr>
            <p:ph type="title"/>
          </p:nvPr>
        </p:nvSpPr>
        <p:spPr>
          <a:xfrm>
            <a:off x="311700" y="361550"/>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SzPts val="990"/>
              <a:buNone/>
            </a:pPr>
            <a:r>
              <a:rPr lang="en-US" sz="2000" b="1"/>
              <a:t>XII. </a:t>
            </a:r>
            <a:r>
              <a:rPr lang="vi" sz="2000" b="1"/>
              <a:t>Kết quả một số CLS:</a:t>
            </a:r>
            <a:endParaRPr lang="en-US" sz="2000" b="1"/>
          </a:p>
        </p:txBody>
      </p:sp>
    </p:spTree>
    <p:extLst>
      <p:ext uri="{BB962C8B-B14F-4D97-AF65-F5344CB8AC3E}">
        <p14:creationId xmlns:p14="http://schemas.microsoft.com/office/powerpoint/2010/main" val="2630798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036DC26-B98A-6B5F-999E-DBD54C25F3AF}"/>
              </a:ext>
            </a:extLst>
          </p:cNvPr>
          <p:cNvSpPr>
            <a:spLocks noGrp="1"/>
          </p:cNvSpPr>
          <p:nvPr>
            <p:ph type="title"/>
          </p:nvPr>
        </p:nvSpPr>
        <p:spPr>
          <a:xfrm>
            <a:off x="236219" y="404001"/>
            <a:ext cx="8477468" cy="539876"/>
          </a:xfrm>
        </p:spPr>
        <p:txBody>
          <a:bodyPr>
            <a:normAutofit/>
          </a:bodyPr>
          <a:lstStyle/>
          <a:p>
            <a:pPr algn="l"/>
            <a:r>
              <a:rPr lang="en-US" sz="2000" b="1"/>
              <a:t>XII. </a:t>
            </a:r>
            <a:r>
              <a:rPr lang="vi-VN" sz="2000" b="1"/>
              <a:t>Kết quả một số CLS:</a:t>
            </a:r>
            <a:endParaRPr lang="vi-VN" sz="2000"/>
          </a:p>
        </p:txBody>
      </p:sp>
      <p:graphicFrame>
        <p:nvGraphicFramePr>
          <p:cNvPr id="3" name="Bảng 3">
            <a:extLst>
              <a:ext uri="{FF2B5EF4-FFF2-40B4-BE49-F238E27FC236}">
                <a16:creationId xmlns:a16="http://schemas.microsoft.com/office/drawing/2014/main" id="{9F09A851-80C4-C217-72A4-5CDEE92193C0}"/>
              </a:ext>
            </a:extLst>
          </p:cNvPr>
          <p:cNvGraphicFramePr>
            <a:graphicFrameLocks noGrp="1"/>
          </p:cNvGraphicFramePr>
          <p:nvPr>
            <p:extLst>
              <p:ext uri="{D42A27DB-BD31-4B8C-83A1-F6EECF244321}">
                <p14:modId xmlns:p14="http://schemas.microsoft.com/office/powerpoint/2010/main" val="3899386072"/>
              </p:ext>
            </p:extLst>
          </p:nvPr>
        </p:nvGraphicFramePr>
        <p:xfrm>
          <a:off x="517584" y="1121433"/>
          <a:ext cx="3719828" cy="3962400"/>
        </p:xfrm>
        <a:graphic>
          <a:graphicData uri="http://schemas.openxmlformats.org/drawingml/2006/table">
            <a:tbl>
              <a:tblPr firstRow="1" bandRow="1">
                <a:tableStyleId>{3E37D8B3-D27E-47C1-8D04-932E17DB766A}</a:tableStyleId>
              </a:tblPr>
              <a:tblGrid>
                <a:gridCol w="929957">
                  <a:extLst>
                    <a:ext uri="{9D8B030D-6E8A-4147-A177-3AD203B41FA5}">
                      <a16:colId xmlns:a16="http://schemas.microsoft.com/office/drawing/2014/main" val="4128737701"/>
                    </a:ext>
                  </a:extLst>
                </a:gridCol>
                <a:gridCol w="929957">
                  <a:extLst>
                    <a:ext uri="{9D8B030D-6E8A-4147-A177-3AD203B41FA5}">
                      <a16:colId xmlns:a16="http://schemas.microsoft.com/office/drawing/2014/main" val="2364485902"/>
                    </a:ext>
                  </a:extLst>
                </a:gridCol>
                <a:gridCol w="929957">
                  <a:extLst>
                    <a:ext uri="{9D8B030D-6E8A-4147-A177-3AD203B41FA5}">
                      <a16:colId xmlns:a16="http://schemas.microsoft.com/office/drawing/2014/main" val="2491050545"/>
                    </a:ext>
                  </a:extLst>
                </a:gridCol>
                <a:gridCol w="929957">
                  <a:extLst>
                    <a:ext uri="{9D8B030D-6E8A-4147-A177-3AD203B41FA5}">
                      <a16:colId xmlns:a16="http://schemas.microsoft.com/office/drawing/2014/main" val="3340450572"/>
                    </a:ext>
                  </a:extLst>
                </a:gridCol>
              </a:tblGrid>
              <a:tr h="278561">
                <a:tc>
                  <a:txBody>
                    <a:bodyPr/>
                    <a:lstStyle/>
                    <a:p>
                      <a:pPr lvl="0">
                        <a:buNone/>
                      </a:pPr>
                      <a:r>
                        <a:rPr lang="vi-VN"/>
                        <a:t>TPTTBM</a:t>
                      </a:r>
                    </a:p>
                  </a:txBody>
                  <a:tcPr/>
                </a:tc>
                <a:tc>
                  <a:txBody>
                    <a:bodyPr/>
                    <a:lstStyle/>
                    <a:p>
                      <a:pPr lvl="0">
                        <a:buNone/>
                      </a:pPr>
                      <a:r>
                        <a:rPr lang="vi-VN"/>
                        <a:t>05/07</a:t>
                      </a:r>
                    </a:p>
                  </a:txBody>
                  <a:tcPr/>
                </a:tc>
                <a:tc>
                  <a:txBody>
                    <a:bodyPr/>
                    <a:lstStyle/>
                    <a:p>
                      <a:pPr lvl="0">
                        <a:buNone/>
                      </a:pPr>
                      <a:r>
                        <a:rPr lang="vi-VN"/>
                        <a:t>07/07</a:t>
                      </a:r>
                    </a:p>
                  </a:txBody>
                  <a:tcPr/>
                </a:tc>
                <a:tc>
                  <a:txBody>
                    <a:bodyPr/>
                    <a:lstStyle/>
                    <a:p>
                      <a:pPr lvl="0">
                        <a:buNone/>
                      </a:pPr>
                      <a:r>
                        <a:rPr lang="vi-VN"/>
                        <a:t>Đơn </a:t>
                      </a:r>
                      <a:r>
                        <a:rPr lang="vi-VN" err="1"/>
                        <a:t>vị</a:t>
                      </a:r>
                    </a:p>
                  </a:txBody>
                  <a:tcPr/>
                </a:tc>
                <a:extLst>
                  <a:ext uri="{0D108BD9-81ED-4DB2-BD59-A6C34878D82A}">
                    <a16:rowId xmlns:a16="http://schemas.microsoft.com/office/drawing/2014/main" val="2082302925"/>
                  </a:ext>
                </a:extLst>
              </a:tr>
              <a:tr h="278561">
                <a:tc>
                  <a:txBody>
                    <a:bodyPr/>
                    <a:lstStyle/>
                    <a:p>
                      <a:r>
                        <a:rPr lang="vi-VN"/>
                        <a:t>WBC</a:t>
                      </a:r>
                    </a:p>
                  </a:txBody>
                  <a:tcPr/>
                </a:tc>
                <a:tc>
                  <a:txBody>
                    <a:bodyPr/>
                    <a:lstStyle/>
                    <a:p>
                      <a:r>
                        <a:rPr lang="vi-VN"/>
                        <a:t>9.2</a:t>
                      </a:r>
                    </a:p>
                  </a:txBody>
                  <a:tcPr/>
                </a:tc>
                <a:tc>
                  <a:txBody>
                    <a:bodyPr/>
                    <a:lstStyle/>
                    <a:p>
                      <a:r>
                        <a:rPr lang="vi-VN"/>
                        <a:t>7.62</a:t>
                      </a:r>
                    </a:p>
                  </a:txBody>
                  <a:tcPr/>
                </a:tc>
                <a:tc>
                  <a:txBody>
                    <a:bodyPr/>
                    <a:lstStyle/>
                    <a:p>
                      <a:r>
                        <a:rPr lang="vi-VN"/>
                        <a:t>X10^3/</a:t>
                      </a:r>
                      <a:r>
                        <a:rPr lang="vi-VN" err="1"/>
                        <a:t>uL</a:t>
                      </a:r>
                    </a:p>
                  </a:txBody>
                  <a:tcPr/>
                </a:tc>
                <a:extLst>
                  <a:ext uri="{0D108BD9-81ED-4DB2-BD59-A6C34878D82A}">
                    <a16:rowId xmlns:a16="http://schemas.microsoft.com/office/drawing/2014/main" val="1736941052"/>
                  </a:ext>
                </a:extLst>
              </a:tr>
              <a:tr h="278561">
                <a:tc>
                  <a:txBody>
                    <a:bodyPr/>
                    <a:lstStyle/>
                    <a:p>
                      <a:r>
                        <a:rPr lang="vi-VN"/>
                        <a:t>NEU</a:t>
                      </a:r>
                    </a:p>
                  </a:txBody>
                  <a:tcPr/>
                </a:tc>
                <a:tc>
                  <a:txBody>
                    <a:bodyPr/>
                    <a:lstStyle/>
                    <a:p>
                      <a:r>
                        <a:rPr lang="vi-VN"/>
                        <a:t>6.17</a:t>
                      </a:r>
                    </a:p>
                  </a:txBody>
                  <a:tcPr/>
                </a:tc>
                <a:tc>
                  <a:txBody>
                    <a:bodyPr/>
                    <a:lstStyle/>
                    <a:p>
                      <a:r>
                        <a:rPr lang="vi-VN"/>
                        <a:t>4.95</a:t>
                      </a:r>
                    </a:p>
                  </a:txBody>
                  <a:tcPr/>
                </a:tc>
                <a:tc>
                  <a:txBody>
                    <a:bodyPr/>
                    <a:lstStyle/>
                    <a:p>
                      <a:pPr lvl="0">
                        <a:buNone/>
                      </a:pPr>
                      <a:r>
                        <a:rPr lang="vi-VN" sz="1400" b="0" i="0" u="none" strike="noStrike" noProof="0">
                          <a:latin typeface="Arial"/>
                        </a:rPr>
                        <a:t>X10^3/</a:t>
                      </a:r>
                      <a:r>
                        <a:rPr lang="vi-VN" sz="1400" b="0" i="0" u="none" strike="noStrike" noProof="0" err="1">
                          <a:latin typeface="Arial"/>
                        </a:rPr>
                        <a:t>uL</a:t>
                      </a:r>
                      <a:endParaRPr lang="vi-VN" err="1"/>
                    </a:p>
                  </a:txBody>
                  <a:tcPr/>
                </a:tc>
                <a:extLst>
                  <a:ext uri="{0D108BD9-81ED-4DB2-BD59-A6C34878D82A}">
                    <a16:rowId xmlns:a16="http://schemas.microsoft.com/office/drawing/2014/main" val="3924117664"/>
                  </a:ext>
                </a:extLst>
              </a:tr>
              <a:tr h="278561">
                <a:tc>
                  <a:txBody>
                    <a:bodyPr/>
                    <a:lstStyle/>
                    <a:p>
                      <a:r>
                        <a:rPr lang="vi-VN"/>
                        <a:t>ESO</a:t>
                      </a:r>
                    </a:p>
                  </a:txBody>
                  <a:tcPr/>
                </a:tc>
                <a:tc>
                  <a:txBody>
                    <a:bodyPr/>
                    <a:lstStyle/>
                    <a:p>
                      <a:r>
                        <a:rPr lang="vi-VN"/>
                        <a:t>0.13</a:t>
                      </a:r>
                    </a:p>
                  </a:txBody>
                  <a:tcPr/>
                </a:tc>
                <a:tc>
                  <a:txBody>
                    <a:bodyPr/>
                    <a:lstStyle/>
                    <a:p>
                      <a:r>
                        <a:rPr lang="vi-VN"/>
                        <a:t>0.3</a:t>
                      </a:r>
                    </a:p>
                  </a:txBody>
                  <a:tcPr/>
                </a:tc>
                <a:tc>
                  <a:txBody>
                    <a:bodyPr/>
                    <a:lstStyle/>
                    <a:p>
                      <a:pPr lvl="0">
                        <a:buNone/>
                      </a:pPr>
                      <a:r>
                        <a:rPr lang="vi-VN" sz="1400" b="0" i="0" u="none" strike="noStrike" noProof="0">
                          <a:latin typeface="Arial"/>
                        </a:rPr>
                        <a:t>X10^3/</a:t>
                      </a:r>
                      <a:r>
                        <a:rPr lang="vi-VN" sz="1400" b="0" i="0" u="none" strike="noStrike" noProof="0" err="1">
                          <a:latin typeface="Arial"/>
                        </a:rPr>
                        <a:t>uL</a:t>
                      </a:r>
                      <a:endParaRPr lang="vi-VN" err="1"/>
                    </a:p>
                  </a:txBody>
                  <a:tcPr/>
                </a:tc>
                <a:extLst>
                  <a:ext uri="{0D108BD9-81ED-4DB2-BD59-A6C34878D82A}">
                    <a16:rowId xmlns:a16="http://schemas.microsoft.com/office/drawing/2014/main" val="4116178386"/>
                  </a:ext>
                </a:extLst>
              </a:tr>
              <a:tr h="278561">
                <a:tc>
                  <a:txBody>
                    <a:bodyPr/>
                    <a:lstStyle/>
                    <a:p>
                      <a:r>
                        <a:rPr lang="vi-VN"/>
                        <a:t>BASO</a:t>
                      </a:r>
                    </a:p>
                  </a:txBody>
                  <a:tcPr/>
                </a:tc>
                <a:tc>
                  <a:txBody>
                    <a:bodyPr/>
                    <a:lstStyle/>
                    <a:p>
                      <a:r>
                        <a:rPr lang="vi-VN"/>
                        <a:t>0.03</a:t>
                      </a:r>
                    </a:p>
                  </a:txBody>
                  <a:tcPr/>
                </a:tc>
                <a:tc>
                  <a:txBody>
                    <a:bodyPr/>
                    <a:lstStyle/>
                    <a:p>
                      <a:r>
                        <a:rPr lang="vi-VN"/>
                        <a:t>0.07</a:t>
                      </a:r>
                    </a:p>
                  </a:txBody>
                  <a:tcPr/>
                </a:tc>
                <a:tc>
                  <a:txBody>
                    <a:bodyPr/>
                    <a:lstStyle/>
                    <a:p>
                      <a:pPr lvl="0">
                        <a:buNone/>
                      </a:pPr>
                      <a:r>
                        <a:rPr lang="vi-VN" sz="1400" b="0" i="0" u="none" strike="noStrike" noProof="0">
                          <a:latin typeface="Arial"/>
                        </a:rPr>
                        <a:t>X10^3/</a:t>
                      </a:r>
                      <a:r>
                        <a:rPr lang="vi-VN" sz="1400" b="0" i="0" u="none" strike="noStrike" noProof="0" err="1">
                          <a:latin typeface="Arial"/>
                        </a:rPr>
                        <a:t>uL</a:t>
                      </a:r>
                      <a:endParaRPr lang="vi-VN" err="1"/>
                    </a:p>
                  </a:txBody>
                  <a:tcPr/>
                </a:tc>
                <a:extLst>
                  <a:ext uri="{0D108BD9-81ED-4DB2-BD59-A6C34878D82A}">
                    <a16:rowId xmlns:a16="http://schemas.microsoft.com/office/drawing/2014/main" val="1396200344"/>
                  </a:ext>
                </a:extLst>
              </a:tr>
              <a:tr h="278561">
                <a:tc>
                  <a:txBody>
                    <a:bodyPr/>
                    <a:lstStyle/>
                    <a:p>
                      <a:r>
                        <a:rPr lang="vi-VN"/>
                        <a:t>LYMPH</a:t>
                      </a:r>
                    </a:p>
                  </a:txBody>
                  <a:tcPr/>
                </a:tc>
                <a:tc>
                  <a:txBody>
                    <a:bodyPr/>
                    <a:lstStyle/>
                    <a:p>
                      <a:r>
                        <a:rPr lang="vi-VN"/>
                        <a:t>2.19</a:t>
                      </a:r>
                    </a:p>
                  </a:txBody>
                  <a:tcPr/>
                </a:tc>
                <a:tc>
                  <a:txBody>
                    <a:bodyPr/>
                    <a:lstStyle/>
                    <a:p>
                      <a:r>
                        <a:rPr lang="vi-VN"/>
                        <a:t>1.86</a:t>
                      </a:r>
                    </a:p>
                  </a:txBody>
                  <a:tcPr/>
                </a:tc>
                <a:tc>
                  <a:txBody>
                    <a:bodyPr/>
                    <a:lstStyle/>
                    <a:p>
                      <a:pPr lvl="0">
                        <a:buNone/>
                      </a:pPr>
                      <a:r>
                        <a:rPr lang="vi-VN" sz="1400" b="0" i="0" u="none" strike="noStrike" noProof="0">
                          <a:latin typeface="Arial"/>
                        </a:rPr>
                        <a:t>X10^3/</a:t>
                      </a:r>
                      <a:r>
                        <a:rPr lang="vi-VN" sz="1400" b="0" i="0" u="none" strike="noStrike" noProof="0" err="1">
                          <a:latin typeface="Arial"/>
                        </a:rPr>
                        <a:t>uL</a:t>
                      </a:r>
                      <a:endParaRPr lang="vi-VN" err="1"/>
                    </a:p>
                  </a:txBody>
                  <a:tcPr/>
                </a:tc>
                <a:extLst>
                  <a:ext uri="{0D108BD9-81ED-4DB2-BD59-A6C34878D82A}">
                    <a16:rowId xmlns:a16="http://schemas.microsoft.com/office/drawing/2014/main" val="499664102"/>
                  </a:ext>
                </a:extLst>
              </a:tr>
              <a:tr h="278561">
                <a:tc>
                  <a:txBody>
                    <a:bodyPr/>
                    <a:lstStyle/>
                    <a:p>
                      <a:r>
                        <a:rPr lang="vi-VN"/>
                        <a:t>MONO</a:t>
                      </a:r>
                    </a:p>
                  </a:txBody>
                  <a:tcPr/>
                </a:tc>
                <a:tc>
                  <a:txBody>
                    <a:bodyPr/>
                    <a:lstStyle/>
                    <a:p>
                      <a:r>
                        <a:rPr lang="vi-VN"/>
                        <a:t>0.64</a:t>
                      </a:r>
                    </a:p>
                  </a:txBody>
                  <a:tcPr/>
                </a:tc>
                <a:tc>
                  <a:txBody>
                    <a:bodyPr/>
                    <a:lstStyle/>
                    <a:p>
                      <a:r>
                        <a:rPr lang="vi-VN"/>
                        <a:t>0.41</a:t>
                      </a:r>
                    </a:p>
                  </a:txBody>
                  <a:tcPr/>
                </a:tc>
                <a:tc>
                  <a:txBody>
                    <a:bodyPr/>
                    <a:lstStyle/>
                    <a:p>
                      <a:pPr lvl="0">
                        <a:buNone/>
                      </a:pPr>
                      <a:r>
                        <a:rPr lang="vi-VN" sz="1400" b="0" i="0" u="none" strike="noStrike" noProof="0">
                          <a:latin typeface="Arial"/>
                        </a:rPr>
                        <a:t>X10^3/</a:t>
                      </a:r>
                      <a:r>
                        <a:rPr lang="vi-VN" sz="1400" b="0" i="0" u="none" strike="noStrike" noProof="0" err="1">
                          <a:latin typeface="Arial"/>
                        </a:rPr>
                        <a:t>uL</a:t>
                      </a:r>
                      <a:endParaRPr lang="vi-VN" err="1"/>
                    </a:p>
                  </a:txBody>
                  <a:tcPr/>
                </a:tc>
                <a:extLst>
                  <a:ext uri="{0D108BD9-81ED-4DB2-BD59-A6C34878D82A}">
                    <a16:rowId xmlns:a16="http://schemas.microsoft.com/office/drawing/2014/main" val="1284790992"/>
                  </a:ext>
                </a:extLst>
              </a:tr>
              <a:tr h="278561">
                <a:tc>
                  <a:txBody>
                    <a:bodyPr/>
                    <a:lstStyle/>
                    <a:p>
                      <a:r>
                        <a:rPr lang="vi-VN"/>
                        <a:t>RBC</a:t>
                      </a:r>
                    </a:p>
                  </a:txBody>
                  <a:tcPr/>
                </a:tc>
                <a:tc>
                  <a:txBody>
                    <a:bodyPr/>
                    <a:lstStyle/>
                    <a:p>
                      <a:r>
                        <a:rPr lang="vi-VN"/>
                        <a:t>4.22</a:t>
                      </a:r>
                    </a:p>
                  </a:txBody>
                  <a:tcPr/>
                </a:tc>
                <a:tc>
                  <a:txBody>
                    <a:bodyPr/>
                    <a:lstStyle/>
                    <a:p>
                      <a:r>
                        <a:rPr lang="vi-VN"/>
                        <a:t>3.87</a:t>
                      </a:r>
                    </a:p>
                  </a:txBody>
                  <a:tcPr/>
                </a:tc>
                <a:tc>
                  <a:txBody>
                    <a:bodyPr/>
                    <a:lstStyle/>
                    <a:p>
                      <a:pPr lvl="0">
                        <a:buNone/>
                      </a:pPr>
                      <a:r>
                        <a:rPr lang="vi-VN" sz="1400" b="0" i="0" u="none" strike="noStrike" noProof="0">
                          <a:latin typeface="Arial"/>
                        </a:rPr>
                        <a:t>X10^12/L</a:t>
                      </a:r>
                      <a:endParaRPr lang="vi-VN"/>
                    </a:p>
                  </a:txBody>
                  <a:tcPr/>
                </a:tc>
                <a:extLst>
                  <a:ext uri="{0D108BD9-81ED-4DB2-BD59-A6C34878D82A}">
                    <a16:rowId xmlns:a16="http://schemas.microsoft.com/office/drawing/2014/main" val="2373721679"/>
                  </a:ext>
                </a:extLst>
              </a:tr>
              <a:tr h="278561">
                <a:tc>
                  <a:txBody>
                    <a:bodyPr/>
                    <a:lstStyle/>
                    <a:p>
                      <a:r>
                        <a:rPr lang="vi-VN"/>
                        <a:t>HGB</a:t>
                      </a:r>
                    </a:p>
                  </a:txBody>
                  <a:tcPr/>
                </a:tc>
                <a:tc>
                  <a:txBody>
                    <a:bodyPr/>
                    <a:lstStyle/>
                    <a:p>
                      <a:r>
                        <a:rPr lang="vi-VN"/>
                        <a:t>11.3</a:t>
                      </a:r>
                    </a:p>
                  </a:txBody>
                  <a:tcPr/>
                </a:tc>
                <a:tc>
                  <a:txBody>
                    <a:bodyPr/>
                    <a:lstStyle/>
                    <a:p>
                      <a:r>
                        <a:rPr lang="vi-VN"/>
                        <a:t>10.7</a:t>
                      </a:r>
                    </a:p>
                  </a:txBody>
                  <a:tcPr/>
                </a:tc>
                <a:tc>
                  <a:txBody>
                    <a:bodyPr/>
                    <a:lstStyle/>
                    <a:p>
                      <a:r>
                        <a:rPr lang="vi-VN"/>
                        <a:t>g/</a:t>
                      </a:r>
                      <a:r>
                        <a:rPr lang="vi-VN" err="1"/>
                        <a:t>dL</a:t>
                      </a:r>
                    </a:p>
                  </a:txBody>
                  <a:tcPr/>
                </a:tc>
                <a:extLst>
                  <a:ext uri="{0D108BD9-81ED-4DB2-BD59-A6C34878D82A}">
                    <a16:rowId xmlns:a16="http://schemas.microsoft.com/office/drawing/2014/main" val="2412610873"/>
                  </a:ext>
                </a:extLst>
              </a:tr>
              <a:tr h="278561">
                <a:tc>
                  <a:txBody>
                    <a:bodyPr/>
                    <a:lstStyle/>
                    <a:p>
                      <a:pPr lvl="0">
                        <a:buNone/>
                      </a:pPr>
                      <a:r>
                        <a:rPr lang="vi-VN"/>
                        <a:t>HCT</a:t>
                      </a:r>
                    </a:p>
                  </a:txBody>
                  <a:tcPr/>
                </a:tc>
                <a:tc>
                  <a:txBody>
                    <a:bodyPr/>
                    <a:lstStyle/>
                    <a:p>
                      <a:pPr lvl="0">
                        <a:buNone/>
                      </a:pPr>
                      <a:r>
                        <a:rPr lang="vi-VN"/>
                        <a:t>33.1</a:t>
                      </a:r>
                    </a:p>
                  </a:txBody>
                  <a:tcPr/>
                </a:tc>
                <a:tc>
                  <a:txBody>
                    <a:bodyPr/>
                    <a:lstStyle/>
                    <a:p>
                      <a:pPr lvl="0">
                        <a:buNone/>
                      </a:pPr>
                      <a:r>
                        <a:rPr lang="vi-VN"/>
                        <a:t>30.1</a:t>
                      </a:r>
                    </a:p>
                  </a:txBody>
                  <a:tcPr/>
                </a:tc>
                <a:tc>
                  <a:txBody>
                    <a:bodyPr/>
                    <a:lstStyle/>
                    <a:p>
                      <a:pPr lvl="0">
                        <a:buNone/>
                      </a:pPr>
                      <a:r>
                        <a:rPr lang="vi-VN"/>
                        <a:t>%</a:t>
                      </a:r>
                    </a:p>
                  </a:txBody>
                  <a:tcPr/>
                </a:tc>
                <a:extLst>
                  <a:ext uri="{0D108BD9-81ED-4DB2-BD59-A6C34878D82A}">
                    <a16:rowId xmlns:a16="http://schemas.microsoft.com/office/drawing/2014/main" val="1159272626"/>
                  </a:ext>
                </a:extLst>
              </a:tr>
              <a:tr h="278561">
                <a:tc>
                  <a:txBody>
                    <a:bodyPr/>
                    <a:lstStyle/>
                    <a:p>
                      <a:pPr lvl="0">
                        <a:buNone/>
                      </a:pPr>
                      <a:r>
                        <a:rPr lang="vi-VN"/>
                        <a:t>MCV</a:t>
                      </a:r>
                    </a:p>
                  </a:txBody>
                  <a:tcPr/>
                </a:tc>
                <a:tc>
                  <a:txBody>
                    <a:bodyPr/>
                    <a:lstStyle/>
                    <a:p>
                      <a:pPr lvl="0">
                        <a:buNone/>
                      </a:pPr>
                      <a:r>
                        <a:rPr lang="vi-VN"/>
                        <a:t>78.4</a:t>
                      </a:r>
                    </a:p>
                  </a:txBody>
                  <a:tcPr/>
                </a:tc>
                <a:tc>
                  <a:txBody>
                    <a:bodyPr/>
                    <a:lstStyle/>
                    <a:p>
                      <a:pPr lvl="0">
                        <a:buNone/>
                      </a:pPr>
                      <a:r>
                        <a:rPr lang="vi-VN"/>
                        <a:t>77.8</a:t>
                      </a:r>
                    </a:p>
                  </a:txBody>
                  <a:tcPr/>
                </a:tc>
                <a:tc>
                  <a:txBody>
                    <a:bodyPr/>
                    <a:lstStyle/>
                    <a:p>
                      <a:pPr lvl="0">
                        <a:buNone/>
                      </a:pPr>
                      <a:r>
                        <a:rPr lang="vi-VN" err="1"/>
                        <a:t>fL</a:t>
                      </a:r>
                    </a:p>
                  </a:txBody>
                  <a:tcPr/>
                </a:tc>
                <a:extLst>
                  <a:ext uri="{0D108BD9-81ED-4DB2-BD59-A6C34878D82A}">
                    <a16:rowId xmlns:a16="http://schemas.microsoft.com/office/drawing/2014/main" val="739640298"/>
                  </a:ext>
                </a:extLst>
              </a:tr>
              <a:tr h="278561">
                <a:tc>
                  <a:txBody>
                    <a:bodyPr/>
                    <a:lstStyle/>
                    <a:p>
                      <a:pPr lvl="0">
                        <a:buNone/>
                      </a:pPr>
                      <a:r>
                        <a:rPr lang="vi-VN"/>
                        <a:t>MCH</a:t>
                      </a:r>
                    </a:p>
                  </a:txBody>
                  <a:tcPr/>
                </a:tc>
                <a:tc>
                  <a:txBody>
                    <a:bodyPr/>
                    <a:lstStyle/>
                    <a:p>
                      <a:pPr lvl="0">
                        <a:buNone/>
                      </a:pPr>
                      <a:r>
                        <a:rPr lang="vi-VN"/>
                        <a:t>6.8</a:t>
                      </a:r>
                    </a:p>
                  </a:txBody>
                  <a:tcPr/>
                </a:tc>
                <a:tc>
                  <a:txBody>
                    <a:bodyPr/>
                    <a:lstStyle/>
                    <a:p>
                      <a:pPr lvl="0">
                        <a:buNone/>
                      </a:pPr>
                      <a:r>
                        <a:rPr lang="vi-VN"/>
                        <a:t>27.6</a:t>
                      </a:r>
                    </a:p>
                  </a:txBody>
                  <a:tcPr/>
                </a:tc>
                <a:tc>
                  <a:txBody>
                    <a:bodyPr/>
                    <a:lstStyle/>
                    <a:p>
                      <a:pPr lvl="0">
                        <a:buNone/>
                      </a:pPr>
                      <a:r>
                        <a:rPr lang="vi-VN" err="1"/>
                        <a:t>pg</a:t>
                      </a:r>
                    </a:p>
                  </a:txBody>
                  <a:tcPr/>
                </a:tc>
                <a:extLst>
                  <a:ext uri="{0D108BD9-81ED-4DB2-BD59-A6C34878D82A}">
                    <a16:rowId xmlns:a16="http://schemas.microsoft.com/office/drawing/2014/main" val="2965880917"/>
                  </a:ext>
                </a:extLst>
              </a:tr>
              <a:tr h="278561">
                <a:tc>
                  <a:txBody>
                    <a:bodyPr/>
                    <a:lstStyle/>
                    <a:p>
                      <a:pPr lvl="0">
                        <a:buNone/>
                      </a:pPr>
                      <a:r>
                        <a:rPr lang="vi-VN"/>
                        <a:t>PLT</a:t>
                      </a:r>
                    </a:p>
                  </a:txBody>
                  <a:tcPr/>
                </a:tc>
                <a:tc>
                  <a:txBody>
                    <a:bodyPr/>
                    <a:lstStyle/>
                    <a:p>
                      <a:pPr lvl="0">
                        <a:buNone/>
                      </a:pPr>
                      <a:r>
                        <a:rPr lang="vi-VN"/>
                        <a:t>222</a:t>
                      </a:r>
                    </a:p>
                  </a:txBody>
                  <a:tcPr/>
                </a:tc>
                <a:tc>
                  <a:txBody>
                    <a:bodyPr/>
                    <a:lstStyle/>
                    <a:p>
                      <a:pPr lvl="0">
                        <a:buNone/>
                      </a:pPr>
                      <a:r>
                        <a:rPr lang="vi-VN"/>
                        <a:t>203</a:t>
                      </a:r>
                    </a:p>
                  </a:txBody>
                  <a:tcPr/>
                </a:tc>
                <a:tc>
                  <a:txBody>
                    <a:bodyPr/>
                    <a:lstStyle/>
                    <a:p>
                      <a:pPr lvl="0">
                        <a:buNone/>
                      </a:pPr>
                      <a:r>
                        <a:rPr lang="vi-VN" sz="1400" b="0" i="0" u="none" strike="noStrike" noProof="0">
                          <a:latin typeface="Arial"/>
                        </a:rPr>
                        <a:t>X10^3/</a:t>
                      </a:r>
                      <a:r>
                        <a:rPr lang="vi-VN" sz="1400" b="0" i="0" u="none" strike="noStrike" noProof="0" err="1">
                          <a:latin typeface="Arial"/>
                        </a:rPr>
                        <a:t>uL</a:t>
                      </a:r>
                      <a:endParaRPr lang="vi-VN" err="1"/>
                    </a:p>
                  </a:txBody>
                  <a:tcPr/>
                </a:tc>
                <a:extLst>
                  <a:ext uri="{0D108BD9-81ED-4DB2-BD59-A6C34878D82A}">
                    <a16:rowId xmlns:a16="http://schemas.microsoft.com/office/drawing/2014/main" val="4031399727"/>
                  </a:ext>
                </a:extLst>
              </a:tr>
            </a:tbl>
          </a:graphicData>
        </a:graphic>
      </p:graphicFrame>
      <p:sp>
        <p:nvSpPr>
          <p:cNvPr id="4" name="Hộp Văn bản 3">
            <a:extLst>
              <a:ext uri="{FF2B5EF4-FFF2-40B4-BE49-F238E27FC236}">
                <a16:creationId xmlns:a16="http://schemas.microsoft.com/office/drawing/2014/main" id="{8A3B5CC4-A6C0-75B1-D2E2-3BABE7779A81}"/>
              </a:ext>
            </a:extLst>
          </p:cNvPr>
          <p:cNvSpPr txBox="1"/>
          <p:nvPr/>
        </p:nvSpPr>
        <p:spPr>
          <a:xfrm>
            <a:off x="5400136" y="1221716"/>
            <a:ext cx="27431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t>Bạch</a:t>
            </a:r>
            <a:r>
              <a:rPr lang="vi-VN"/>
              <a:t> </a:t>
            </a:r>
            <a:r>
              <a:rPr lang="vi-VN" err="1"/>
              <a:t>cầu</a:t>
            </a:r>
            <a:r>
              <a:rPr lang="vi-VN"/>
              <a:t> trong </a:t>
            </a:r>
            <a:r>
              <a:rPr lang="vi-VN" err="1"/>
              <a:t>giới</a:t>
            </a:r>
            <a:r>
              <a:rPr lang="vi-VN"/>
              <a:t> </a:t>
            </a:r>
            <a:r>
              <a:rPr lang="vi-VN" err="1"/>
              <a:t>hạn</a:t>
            </a:r>
            <a:r>
              <a:rPr lang="vi-VN"/>
              <a:t> </a:t>
            </a:r>
            <a:r>
              <a:rPr lang="vi-VN" err="1"/>
              <a:t>bình</a:t>
            </a:r>
            <a:r>
              <a:rPr lang="vi-VN"/>
              <a:t> </a:t>
            </a:r>
            <a:r>
              <a:rPr lang="vi-VN" err="1"/>
              <a:t>thường</a:t>
            </a:r>
            <a:r>
              <a:rPr lang="vi-VN"/>
              <a:t>, </a:t>
            </a:r>
            <a:r>
              <a:rPr lang="vi-VN" err="1"/>
              <a:t>nghĩ</a:t>
            </a:r>
            <a:r>
              <a:rPr lang="vi-VN"/>
              <a:t> do </a:t>
            </a:r>
            <a:r>
              <a:rPr lang="vi-VN" err="1"/>
              <a:t>đã</a:t>
            </a:r>
            <a:r>
              <a:rPr lang="vi-VN"/>
              <a:t> </a:t>
            </a:r>
            <a:r>
              <a:rPr lang="vi-VN" err="1"/>
              <a:t>sử</a:t>
            </a:r>
            <a:r>
              <a:rPr lang="vi-VN"/>
              <a:t> </a:t>
            </a:r>
            <a:r>
              <a:rPr lang="vi-VN" err="1"/>
              <a:t>dụng</a:t>
            </a:r>
            <a:r>
              <a:rPr lang="vi-VN"/>
              <a:t> </a:t>
            </a:r>
            <a:r>
              <a:rPr lang="vi-VN" err="1"/>
              <a:t>kháng</a:t>
            </a:r>
            <a:r>
              <a:rPr lang="vi-VN"/>
              <a:t> sinh </a:t>
            </a:r>
            <a:r>
              <a:rPr lang="vi-VN" err="1"/>
              <a:t>trước</a:t>
            </a:r>
            <a:r>
              <a:rPr lang="vi-VN"/>
              <a:t> </a:t>
            </a:r>
            <a:r>
              <a:rPr lang="vi-VN" err="1"/>
              <a:t>đó</a:t>
            </a:r>
          </a:p>
          <a:p>
            <a:r>
              <a:rPr lang="vi-VN"/>
              <a:t>Không </a:t>
            </a:r>
            <a:r>
              <a:rPr lang="vi-VN" err="1"/>
              <a:t>thiếu</a:t>
            </a:r>
            <a:r>
              <a:rPr lang="vi-VN"/>
              <a:t> </a:t>
            </a:r>
            <a:r>
              <a:rPr lang="vi-VN" err="1"/>
              <a:t>máu</a:t>
            </a:r>
          </a:p>
          <a:p>
            <a:r>
              <a:rPr lang="vi-VN" err="1"/>
              <a:t>Tiểu</a:t>
            </a:r>
            <a:r>
              <a:rPr lang="vi-VN"/>
              <a:t> </a:t>
            </a:r>
            <a:r>
              <a:rPr lang="vi-VN" err="1"/>
              <a:t>cầu</a:t>
            </a:r>
            <a:r>
              <a:rPr lang="vi-VN"/>
              <a:t> trong </a:t>
            </a:r>
            <a:r>
              <a:rPr lang="vi-VN" err="1"/>
              <a:t>giới</a:t>
            </a:r>
            <a:r>
              <a:rPr lang="vi-VN"/>
              <a:t> </a:t>
            </a:r>
            <a:r>
              <a:rPr lang="vi-VN" err="1"/>
              <a:t>hạn</a:t>
            </a:r>
            <a:r>
              <a:rPr lang="vi-VN"/>
              <a:t> </a:t>
            </a:r>
            <a:r>
              <a:rPr lang="vi-VN" err="1"/>
              <a:t>bình</a:t>
            </a:r>
            <a:r>
              <a:rPr lang="vi-VN"/>
              <a:t> </a:t>
            </a:r>
            <a:r>
              <a:rPr lang="vi-VN" err="1"/>
              <a:t>thường</a:t>
            </a:r>
          </a:p>
        </p:txBody>
      </p:sp>
    </p:spTree>
    <p:extLst>
      <p:ext uri="{BB962C8B-B14F-4D97-AF65-F5344CB8AC3E}">
        <p14:creationId xmlns:p14="http://schemas.microsoft.com/office/powerpoint/2010/main" val="127494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88900" lvl="0" indent="-88900" algn="l" rtl="0">
              <a:lnSpc>
                <a:spcPct val="115000"/>
              </a:lnSpc>
              <a:spcBef>
                <a:spcPts val="0"/>
              </a:spcBef>
              <a:spcAft>
                <a:spcPts val="0"/>
              </a:spcAft>
              <a:buNone/>
            </a:pPr>
            <a:r>
              <a:rPr lang="vi" sz="2000" b="1"/>
              <a:t>III/</a:t>
            </a:r>
            <a:r>
              <a:rPr lang="vi" sz="2000"/>
              <a:t>  </a:t>
            </a:r>
            <a:r>
              <a:rPr lang="vi" sz="2000" b="1"/>
              <a:t>BỆNH SỬ:</a:t>
            </a:r>
            <a:endParaRPr sz="2000"/>
          </a:p>
        </p:txBody>
      </p:sp>
      <p:sp>
        <p:nvSpPr>
          <p:cNvPr id="69" name="Google Shape;69;p15"/>
          <p:cNvSpPr txBox="1">
            <a:spLocks noGrp="1"/>
          </p:cNvSpPr>
          <p:nvPr>
            <p:ph type="body" idx="1"/>
          </p:nvPr>
        </p:nvSpPr>
        <p:spPr>
          <a:xfrm>
            <a:off x="198093" y="829430"/>
            <a:ext cx="8520600" cy="4384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vi" dirty="0">
                <a:solidFill>
                  <a:schemeClr val="dk1"/>
                </a:solidFill>
              </a:rPr>
              <a:t>Bé và người nhà khai bệnh, bệnh 7 ngày:</a:t>
            </a:r>
            <a:endParaRPr dirty="0">
              <a:solidFill>
                <a:schemeClr val="dk1"/>
              </a:solidFill>
            </a:endParaRPr>
          </a:p>
          <a:p>
            <a:pPr marL="0" indent="0">
              <a:spcBef>
                <a:spcPts val="1200"/>
              </a:spcBef>
              <a:buNone/>
            </a:pPr>
            <a:r>
              <a:rPr lang="vi" dirty="0">
                <a:solidFill>
                  <a:schemeClr val="dk1"/>
                </a:solidFill>
              </a:rPr>
              <a:t>N1: Bé sốt 38-39, </a:t>
            </a:r>
            <a:r>
              <a:rPr lang="vi" b="1" dirty="0">
                <a:solidFill>
                  <a:schemeClr val="dk1"/>
                </a:solidFill>
              </a:rPr>
              <a:t>sốt</a:t>
            </a:r>
            <a:r>
              <a:rPr lang="vi" dirty="0">
                <a:solidFill>
                  <a:schemeClr val="dk1"/>
                </a:solidFill>
              </a:rPr>
              <a:t> liên tục kèm lạnh run, môi khô, lưỡi dơ; </a:t>
            </a:r>
            <a:r>
              <a:rPr lang="vi" b="1" dirty="0">
                <a:solidFill>
                  <a:schemeClr val="dk1"/>
                </a:solidFill>
              </a:rPr>
              <a:t>đau khắp đầu,</a:t>
            </a:r>
            <a:r>
              <a:rPr lang="vi" dirty="0">
                <a:solidFill>
                  <a:schemeClr val="dk1"/>
                </a:solidFill>
              </a:rPr>
              <a:t> nhiều nhất ở đỉnh đầu, đau liên tục, tăng dần, tự mua thuốc giảm đau , h</a:t>
            </a:r>
            <a:r>
              <a:rPr lang="vi-VN" dirty="0">
                <a:solidFill>
                  <a:schemeClr val="dk1"/>
                </a:solidFill>
              </a:rPr>
              <a:t>ạ</a:t>
            </a:r>
            <a:r>
              <a:rPr lang="vi" dirty="0">
                <a:solidFill>
                  <a:schemeClr val="dk1"/>
                </a:solidFill>
              </a:rPr>
              <a:t> sốt uống có giảm, sau khoảng 4h thì sốt và đau lại, kèm cảm giác </a:t>
            </a:r>
            <a:r>
              <a:rPr lang="vi" b="1" dirty="0">
                <a:solidFill>
                  <a:schemeClr val="dk1"/>
                </a:solidFill>
              </a:rPr>
              <a:t>sợ ánh sáng</a:t>
            </a:r>
            <a:r>
              <a:rPr lang="vi" dirty="0">
                <a:solidFill>
                  <a:schemeClr val="dk1"/>
                </a:solidFill>
              </a:rPr>
              <a:t> (quay mặt vào góc tối, tắt đèn, ti vi, điện thoại). Các triệu chứng tiếp diễn, tăng dần</a:t>
            </a:r>
            <a:r>
              <a:rPr lang="vi-VN" dirty="0">
                <a:solidFill>
                  <a:schemeClr val="dk1"/>
                </a:solidFill>
              </a:rPr>
              <a:t>, ngày càng đáp ứng kém với thuốc cho</a:t>
            </a:r>
            <a:r>
              <a:rPr lang="vi" dirty="0">
                <a:solidFill>
                  <a:schemeClr val="dk1"/>
                </a:solidFill>
              </a:rPr>
              <a:t> đến lúc nhập viện.</a:t>
            </a:r>
            <a:endParaRPr dirty="0">
              <a:solidFill>
                <a:schemeClr val="dk1"/>
              </a:solidFill>
            </a:endParaRPr>
          </a:p>
          <a:p>
            <a:pPr marL="0" lvl="0" indent="0" algn="l" rtl="0">
              <a:spcBef>
                <a:spcPts val="1200"/>
              </a:spcBef>
              <a:spcAft>
                <a:spcPts val="0"/>
              </a:spcAft>
              <a:buNone/>
            </a:pPr>
            <a:r>
              <a:rPr lang="vi" dirty="0">
                <a:solidFill>
                  <a:schemeClr val="dk1"/>
                </a:solidFill>
              </a:rPr>
              <a:t>N2: Bé xuất hiện nôn ói,</a:t>
            </a:r>
            <a:r>
              <a:rPr lang="vi" b="1" dirty="0">
                <a:solidFill>
                  <a:schemeClr val="dk1"/>
                </a:solidFill>
              </a:rPr>
              <a:t> nôn vọt</a:t>
            </a:r>
            <a:r>
              <a:rPr lang="vi" dirty="0">
                <a:solidFill>
                  <a:schemeClr val="dk1"/>
                </a:solidFill>
              </a:rPr>
              <a:t> ra thức ăn và nước khi ăn, uống, nôn khoảng 3-4 lần/ngày, mỗi lần nôn khoảng nửa chén, sau nôn có giảm đau đầu ít. Tình trạng kéo dài, không thay đổi đến lúc nhập viện.</a:t>
            </a:r>
            <a:endParaRPr dirty="0">
              <a:solidFill>
                <a:schemeClr val="dk1"/>
              </a:solidFill>
            </a:endParaRPr>
          </a:p>
          <a:p>
            <a:pPr marL="0" lvl="0" indent="0" algn="l" rtl="0">
              <a:spcBef>
                <a:spcPts val="1200"/>
              </a:spcBef>
              <a:spcAft>
                <a:spcPts val="0"/>
              </a:spcAft>
              <a:buNone/>
            </a:pPr>
            <a:r>
              <a:rPr lang="vi" dirty="0">
                <a:solidFill>
                  <a:schemeClr val="dk1"/>
                </a:solidFill>
              </a:rPr>
              <a:t>N3: Bé cảm giác </a:t>
            </a:r>
            <a:r>
              <a:rPr lang="vi" b="1" dirty="0">
                <a:solidFill>
                  <a:schemeClr val="dk1"/>
                </a:solidFill>
              </a:rPr>
              <a:t>cứng cổ</a:t>
            </a:r>
            <a:r>
              <a:rPr lang="vi" dirty="0">
                <a:solidFill>
                  <a:schemeClr val="dk1"/>
                </a:solidFill>
              </a:rPr>
              <a:t>, hạn chế xoay vì đau, </a:t>
            </a:r>
            <a:r>
              <a:rPr lang="vi" b="1" dirty="0">
                <a:solidFill>
                  <a:schemeClr val="dk1"/>
                </a:solidFill>
              </a:rPr>
              <a:t>ăn uống kém</a:t>
            </a:r>
            <a:r>
              <a:rPr lang="vi" dirty="0">
                <a:solidFill>
                  <a:schemeClr val="dk1"/>
                </a:solidFill>
              </a:rPr>
              <a:t>, </a:t>
            </a:r>
            <a:r>
              <a:rPr lang="vi" b="1" dirty="0">
                <a:solidFill>
                  <a:schemeClr val="dk1"/>
                </a:solidFill>
              </a:rPr>
              <a:t>lừ đừ</a:t>
            </a:r>
            <a:r>
              <a:rPr lang="vi" dirty="0">
                <a:solidFill>
                  <a:schemeClr val="dk1"/>
                </a:solidFill>
              </a:rPr>
              <a:t> kéo dài đến lúc nhập viện.</a:t>
            </a:r>
            <a:endParaRPr dirty="0">
              <a:solidFill>
                <a:schemeClr val="dk1"/>
              </a:solidFill>
            </a:endParaRPr>
          </a:p>
          <a:p>
            <a:pPr marL="0" indent="0">
              <a:spcBef>
                <a:spcPts val="1200"/>
              </a:spcBef>
              <a:buNone/>
            </a:pPr>
            <a:r>
              <a:rPr lang="vi" dirty="0">
                <a:solidFill>
                  <a:schemeClr val="dk1"/>
                </a:solidFill>
              </a:rPr>
              <a:t>N7: Bé sốt cao, không rõ nhiệt độ, uống hạ sốt không giảm nên nhập BV Nguyễn Đình Chiểu: Chẩn đoán: TD Viêm não - màng não + Hạ Natri máu; Điều trị: Cefotaxim 02g (TTM) 01 cử lúc 17 giờ, Amikacin 750mg (TTM) 01 cử 17g30, bù Natri ---&gt; sau đó chuyển BV NĐ1.</a:t>
            </a:r>
            <a:endParaRPr dirty="0">
              <a:solidFill>
                <a:schemeClr val="dk1"/>
              </a:solidFill>
            </a:endParaRPr>
          </a:p>
          <a:p>
            <a:pPr marL="0" indent="0">
              <a:spcBef>
                <a:spcPts val="1200"/>
              </a:spcBef>
              <a:spcAft>
                <a:spcPts val="1200"/>
              </a:spcAft>
              <a:buNone/>
            </a:pPr>
            <a:r>
              <a:rPr lang="vi" dirty="0">
                <a:solidFill>
                  <a:schemeClr val="dk1"/>
                </a:solidFill>
              </a:rPr>
              <a:t>Trong quá trình bệnh,  Bé tiêu phân vàng đóng khuôn 1 lần/ngày, không đau bụng, tiểu vàng trong không rát buốt, không ho, không khó thở, không đau ngực, không chảy dịch tai, không ban da, không đau họng</a:t>
            </a:r>
          </a:p>
        </p:txBody>
      </p:sp>
    </p:spTree>
  </p:cSld>
  <p:clrMapOvr>
    <a:masterClrMapping/>
  </p:clrMapOvr>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4D165E-AEA6-F452-4451-FA0A0FD55B75}"/>
              </a:ext>
            </a:extLst>
          </p:cNvPr>
          <p:cNvSpPr>
            <a:spLocks noGrp="1"/>
          </p:cNvSpPr>
          <p:nvPr>
            <p:ph type="title"/>
          </p:nvPr>
        </p:nvSpPr>
        <p:spPr>
          <a:xfrm>
            <a:off x="354832" y="404001"/>
            <a:ext cx="8617647" cy="496744"/>
          </a:xfrm>
        </p:spPr>
        <p:txBody>
          <a:bodyPr>
            <a:normAutofit/>
          </a:bodyPr>
          <a:lstStyle/>
          <a:p>
            <a:pPr algn="l"/>
            <a:r>
              <a:rPr lang="en-US" sz="2000" b="1"/>
              <a:t>XII. </a:t>
            </a:r>
            <a:r>
              <a:rPr lang="vi-VN" sz="2000" b="1"/>
              <a:t>Kết quả một số CLS:</a:t>
            </a:r>
            <a:endParaRPr lang="vi-VN" sz="2000"/>
          </a:p>
        </p:txBody>
      </p:sp>
      <p:graphicFrame>
        <p:nvGraphicFramePr>
          <p:cNvPr id="3" name="Bảng 3">
            <a:extLst>
              <a:ext uri="{FF2B5EF4-FFF2-40B4-BE49-F238E27FC236}">
                <a16:creationId xmlns:a16="http://schemas.microsoft.com/office/drawing/2014/main" id="{7E078A3D-3579-2BE7-5849-FB4A610064C2}"/>
              </a:ext>
            </a:extLst>
          </p:cNvPr>
          <p:cNvGraphicFramePr>
            <a:graphicFrameLocks noGrp="1"/>
          </p:cNvGraphicFramePr>
          <p:nvPr>
            <p:extLst>
              <p:ext uri="{D42A27DB-BD31-4B8C-83A1-F6EECF244321}">
                <p14:modId xmlns:p14="http://schemas.microsoft.com/office/powerpoint/2010/main" val="582413548"/>
              </p:ext>
            </p:extLst>
          </p:nvPr>
        </p:nvGraphicFramePr>
        <p:xfrm>
          <a:off x="345056" y="1056735"/>
          <a:ext cx="6656148" cy="2004160"/>
        </p:xfrm>
        <a:graphic>
          <a:graphicData uri="http://schemas.openxmlformats.org/drawingml/2006/table">
            <a:tbl>
              <a:tblPr firstRow="1" bandRow="1">
                <a:tableStyleId>{3E37D8B3-D27E-47C1-8D04-932E17DB766A}</a:tableStyleId>
              </a:tblPr>
              <a:tblGrid>
                <a:gridCol w="1109358">
                  <a:extLst>
                    <a:ext uri="{9D8B030D-6E8A-4147-A177-3AD203B41FA5}">
                      <a16:colId xmlns:a16="http://schemas.microsoft.com/office/drawing/2014/main" val="2499842445"/>
                    </a:ext>
                  </a:extLst>
                </a:gridCol>
                <a:gridCol w="1109358">
                  <a:extLst>
                    <a:ext uri="{9D8B030D-6E8A-4147-A177-3AD203B41FA5}">
                      <a16:colId xmlns:a16="http://schemas.microsoft.com/office/drawing/2014/main" val="2095269917"/>
                    </a:ext>
                  </a:extLst>
                </a:gridCol>
                <a:gridCol w="1109358">
                  <a:extLst>
                    <a:ext uri="{9D8B030D-6E8A-4147-A177-3AD203B41FA5}">
                      <a16:colId xmlns:a16="http://schemas.microsoft.com/office/drawing/2014/main" val="3980205860"/>
                    </a:ext>
                  </a:extLst>
                </a:gridCol>
                <a:gridCol w="1109358">
                  <a:extLst>
                    <a:ext uri="{9D8B030D-6E8A-4147-A177-3AD203B41FA5}">
                      <a16:colId xmlns:a16="http://schemas.microsoft.com/office/drawing/2014/main" val="2254425668"/>
                    </a:ext>
                  </a:extLst>
                </a:gridCol>
                <a:gridCol w="1109358">
                  <a:extLst>
                    <a:ext uri="{9D8B030D-6E8A-4147-A177-3AD203B41FA5}">
                      <a16:colId xmlns:a16="http://schemas.microsoft.com/office/drawing/2014/main" val="1386896572"/>
                    </a:ext>
                  </a:extLst>
                </a:gridCol>
                <a:gridCol w="1109358">
                  <a:extLst>
                    <a:ext uri="{9D8B030D-6E8A-4147-A177-3AD203B41FA5}">
                      <a16:colId xmlns:a16="http://schemas.microsoft.com/office/drawing/2014/main" val="947138457"/>
                    </a:ext>
                  </a:extLst>
                </a:gridCol>
              </a:tblGrid>
              <a:tr h="400832">
                <a:tc>
                  <a:txBody>
                    <a:bodyPr/>
                    <a:lstStyle/>
                    <a:p>
                      <a:endParaRPr lang="vi-VN"/>
                    </a:p>
                  </a:txBody>
                  <a:tcPr/>
                </a:tc>
                <a:tc>
                  <a:txBody>
                    <a:bodyPr/>
                    <a:lstStyle/>
                    <a:p>
                      <a:r>
                        <a:rPr lang="vi-VN"/>
                        <a:t>05/07</a:t>
                      </a:r>
                    </a:p>
                  </a:txBody>
                  <a:tcPr/>
                </a:tc>
                <a:tc>
                  <a:txBody>
                    <a:bodyPr/>
                    <a:lstStyle/>
                    <a:p>
                      <a:r>
                        <a:rPr lang="vi-VN"/>
                        <a:t>07/07</a:t>
                      </a:r>
                    </a:p>
                  </a:txBody>
                  <a:tcPr/>
                </a:tc>
                <a:tc>
                  <a:txBody>
                    <a:bodyPr/>
                    <a:lstStyle/>
                    <a:p>
                      <a:r>
                        <a:rPr lang="vi-VN"/>
                        <a:t>08/07</a:t>
                      </a:r>
                    </a:p>
                  </a:txBody>
                  <a:tcPr/>
                </a:tc>
                <a:tc>
                  <a:txBody>
                    <a:bodyPr/>
                    <a:lstStyle/>
                    <a:p>
                      <a:r>
                        <a:rPr lang="vi-VN"/>
                        <a:t>09/07</a:t>
                      </a:r>
                    </a:p>
                  </a:txBody>
                  <a:tcPr/>
                </a:tc>
                <a:tc>
                  <a:txBody>
                    <a:bodyPr/>
                    <a:lstStyle/>
                    <a:p>
                      <a:pPr lvl="0">
                        <a:buNone/>
                      </a:pPr>
                      <a:r>
                        <a:rPr lang="vi-VN"/>
                        <a:t>Đơn </a:t>
                      </a:r>
                      <a:r>
                        <a:rPr lang="vi-VN" err="1"/>
                        <a:t>vị</a:t>
                      </a:r>
                    </a:p>
                  </a:txBody>
                  <a:tcPr/>
                </a:tc>
                <a:extLst>
                  <a:ext uri="{0D108BD9-81ED-4DB2-BD59-A6C34878D82A}">
                    <a16:rowId xmlns:a16="http://schemas.microsoft.com/office/drawing/2014/main" val="2665617223"/>
                  </a:ext>
                </a:extLst>
              </a:tr>
              <a:tr h="400832">
                <a:tc>
                  <a:txBody>
                    <a:bodyPr/>
                    <a:lstStyle/>
                    <a:p>
                      <a:r>
                        <a:rPr lang="vi-VN"/>
                        <a:t>Na+</a:t>
                      </a:r>
                    </a:p>
                  </a:txBody>
                  <a:tcPr/>
                </a:tc>
                <a:tc>
                  <a:txBody>
                    <a:bodyPr/>
                    <a:lstStyle/>
                    <a:p>
                      <a:r>
                        <a:rPr lang="vi-VN"/>
                        <a:t>126.5</a:t>
                      </a:r>
                    </a:p>
                  </a:txBody>
                  <a:tcPr/>
                </a:tc>
                <a:tc>
                  <a:txBody>
                    <a:bodyPr/>
                    <a:lstStyle/>
                    <a:p>
                      <a:r>
                        <a:rPr lang="vi-VN"/>
                        <a:t>123.7</a:t>
                      </a:r>
                    </a:p>
                  </a:txBody>
                  <a:tcPr/>
                </a:tc>
                <a:tc>
                  <a:txBody>
                    <a:bodyPr/>
                    <a:lstStyle/>
                    <a:p>
                      <a:r>
                        <a:rPr lang="vi-VN"/>
                        <a:t>134.6</a:t>
                      </a:r>
                    </a:p>
                  </a:txBody>
                  <a:tcPr/>
                </a:tc>
                <a:tc>
                  <a:txBody>
                    <a:bodyPr/>
                    <a:lstStyle/>
                    <a:p>
                      <a:r>
                        <a:rPr lang="vi-VN"/>
                        <a:t>131.1</a:t>
                      </a:r>
                    </a:p>
                  </a:txBody>
                  <a:tcPr/>
                </a:tc>
                <a:tc>
                  <a:txBody>
                    <a:bodyPr/>
                    <a:lstStyle/>
                    <a:p>
                      <a:pPr lvl="0">
                        <a:buNone/>
                      </a:pPr>
                      <a:r>
                        <a:rPr lang="vi-VN" err="1"/>
                        <a:t>mmol</a:t>
                      </a:r>
                      <a:r>
                        <a:rPr lang="vi-VN"/>
                        <a:t>/L</a:t>
                      </a:r>
                    </a:p>
                  </a:txBody>
                  <a:tcPr/>
                </a:tc>
                <a:extLst>
                  <a:ext uri="{0D108BD9-81ED-4DB2-BD59-A6C34878D82A}">
                    <a16:rowId xmlns:a16="http://schemas.microsoft.com/office/drawing/2014/main" val="3153677605"/>
                  </a:ext>
                </a:extLst>
              </a:tr>
              <a:tr h="400832">
                <a:tc>
                  <a:txBody>
                    <a:bodyPr/>
                    <a:lstStyle/>
                    <a:p>
                      <a:r>
                        <a:rPr lang="vi-VN"/>
                        <a:t>K+</a:t>
                      </a:r>
                    </a:p>
                  </a:txBody>
                  <a:tcPr/>
                </a:tc>
                <a:tc>
                  <a:txBody>
                    <a:bodyPr/>
                    <a:lstStyle/>
                    <a:p>
                      <a:r>
                        <a:rPr lang="vi-VN"/>
                        <a:t>4.15</a:t>
                      </a:r>
                    </a:p>
                  </a:txBody>
                  <a:tcPr/>
                </a:tc>
                <a:tc>
                  <a:txBody>
                    <a:bodyPr/>
                    <a:lstStyle/>
                    <a:p>
                      <a:r>
                        <a:rPr lang="vi-VN"/>
                        <a:t>3.49</a:t>
                      </a:r>
                    </a:p>
                  </a:txBody>
                  <a:tcPr/>
                </a:tc>
                <a:tc>
                  <a:txBody>
                    <a:bodyPr/>
                    <a:lstStyle/>
                    <a:p>
                      <a:r>
                        <a:rPr lang="vi-VN"/>
                        <a:t>3.05</a:t>
                      </a:r>
                    </a:p>
                  </a:txBody>
                  <a:tcPr/>
                </a:tc>
                <a:tc>
                  <a:txBody>
                    <a:bodyPr/>
                    <a:lstStyle/>
                    <a:p>
                      <a:r>
                        <a:rPr lang="vi-VN"/>
                        <a:t>3.58</a:t>
                      </a:r>
                    </a:p>
                  </a:txBody>
                  <a:tcPr/>
                </a:tc>
                <a:tc>
                  <a:txBody>
                    <a:bodyPr/>
                    <a:lstStyle/>
                    <a:p>
                      <a:pPr lvl="0">
                        <a:buNone/>
                      </a:pPr>
                      <a:r>
                        <a:rPr lang="vi-VN" sz="1400" b="0" i="0" u="none" strike="noStrike" noProof="0" err="1">
                          <a:latin typeface="Arial"/>
                        </a:rPr>
                        <a:t>mmol</a:t>
                      </a:r>
                      <a:r>
                        <a:rPr lang="vi-VN" sz="1400" b="0" i="0" u="none" strike="noStrike" noProof="0">
                          <a:latin typeface="Arial"/>
                        </a:rPr>
                        <a:t>/L</a:t>
                      </a:r>
                      <a:endParaRPr lang="vi-VN"/>
                    </a:p>
                  </a:txBody>
                  <a:tcPr/>
                </a:tc>
                <a:extLst>
                  <a:ext uri="{0D108BD9-81ED-4DB2-BD59-A6C34878D82A}">
                    <a16:rowId xmlns:a16="http://schemas.microsoft.com/office/drawing/2014/main" val="755127309"/>
                  </a:ext>
                </a:extLst>
              </a:tr>
              <a:tr h="400832">
                <a:tc>
                  <a:txBody>
                    <a:bodyPr/>
                    <a:lstStyle/>
                    <a:p>
                      <a:r>
                        <a:rPr lang="vi-VN"/>
                        <a:t>Ca+</a:t>
                      </a:r>
                    </a:p>
                  </a:txBody>
                  <a:tcPr/>
                </a:tc>
                <a:tc>
                  <a:txBody>
                    <a:bodyPr/>
                    <a:lstStyle/>
                    <a:p>
                      <a:r>
                        <a:rPr lang="vi-VN"/>
                        <a:t>1.05</a:t>
                      </a:r>
                    </a:p>
                  </a:txBody>
                  <a:tcPr/>
                </a:tc>
                <a:tc>
                  <a:txBody>
                    <a:bodyPr/>
                    <a:lstStyle/>
                    <a:p>
                      <a:r>
                        <a:rPr lang="vi-VN"/>
                        <a:t>1.09</a:t>
                      </a:r>
                    </a:p>
                  </a:txBody>
                  <a:tcPr/>
                </a:tc>
                <a:tc>
                  <a:txBody>
                    <a:bodyPr/>
                    <a:lstStyle/>
                    <a:p>
                      <a:r>
                        <a:rPr lang="vi-VN"/>
                        <a:t>0.9</a:t>
                      </a:r>
                    </a:p>
                  </a:txBody>
                  <a:tcPr/>
                </a:tc>
                <a:tc>
                  <a:txBody>
                    <a:bodyPr/>
                    <a:lstStyle/>
                    <a:p>
                      <a:r>
                        <a:rPr lang="vi-VN"/>
                        <a:t>1.1</a:t>
                      </a:r>
                    </a:p>
                  </a:txBody>
                  <a:tcPr/>
                </a:tc>
                <a:tc>
                  <a:txBody>
                    <a:bodyPr/>
                    <a:lstStyle/>
                    <a:p>
                      <a:pPr lvl="0">
                        <a:buNone/>
                      </a:pPr>
                      <a:r>
                        <a:rPr lang="vi-VN" sz="1400" b="0" i="0" u="none" strike="noStrike" noProof="0" err="1">
                          <a:latin typeface="Arial"/>
                        </a:rPr>
                        <a:t>mmol</a:t>
                      </a:r>
                      <a:r>
                        <a:rPr lang="vi-VN" sz="1400" b="0" i="0" u="none" strike="noStrike" noProof="0">
                          <a:latin typeface="Arial"/>
                        </a:rPr>
                        <a:t>/L</a:t>
                      </a:r>
                      <a:endParaRPr lang="vi-VN"/>
                    </a:p>
                  </a:txBody>
                  <a:tcPr/>
                </a:tc>
                <a:extLst>
                  <a:ext uri="{0D108BD9-81ED-4DB2-BD59-A6C34878D82A}">
                    <a16:rowId xmlns:a16="http://schemas.microsoft.com/office/drawing/2014/main" val="4218669438"/>
                  </a:ext>
                </a:extLst>
              </a:tr>
              <a:tr h="400832">
                <a:tc>
                  <a:txBody>
                    <a:bodyPr/>
                    <a:lstStyle/>
                    <a:p>
                      <a:r>
                        <a:rPr lang="vi-VN"/>
                        <a:t>Cl-</a:t>
                      </a:r>
                    </a:p>
                  </a:txBody>
                  <a:tcPr/>
                </a:tc>
                <a:tc>
                  <a:txBody>
                    <a:bodyPr/>
                    <a:lstStyle/>
                    <a:p>
                      <a:r>
                        <a:rPr lang="vi-VN"/>
                        <a:t>88.7</a:t>
                      </a:r>
                    </a:p>
                  </a:txBody>
                  <a:tcPr/>
                </a:tc>
                <a:tc>
                  <a:txBody>
                    <a:bodyPr/>
                    <a:lstStyle/>
                    <a:p>
                      <a:r>
                        <a:rPr lang="vi-VN"/>
                        <a:t>89.3</a:t>
                      </a:r>
                    </a:p>
                  </a:txBody>
                  <a:tcPr/>
                </a:tc>
                <a:tc>
                  <a:txBody>
                    <a:bodyPr/>
                    <a:lstStyle/>
                    <a:p>
                      <a:r>
                        <a:rPr lang="vi-VN"/>
                        <a:t>86.7</a:t>
                      </a:r>
                    </a:p>
                  </a:txBody>
                  <a:tcPr/>
                </a:tc>
                <a:tc>
                  <a:txBody>
                    <a:bodyPr/>
                    <a:lstStyle/>
                    <a:p>
                      <a:r>
                        <a:rPr lang="vi-VN"/>
                        <a:t>95.0</a:t>
                      </a:r>
                    </a:p>
                  </a:txBody>
                  <a:tcPr/>
                </a:tc>
                <a:tc>
                  <a:txBody>
                    <a:bodyPr/>
                    <a:lstStyle/>
                    <a:p>
                      <a:pPr lvl="0">
                        <a:buNone/>
                      </a:pPr>
                      <a:r>
                        <a:rPr lang="vi-VN" sz="1400" b="0" i="0" u="none" strike="noStrike" noProof="0" err="1">
                          <a:latin typeface="Arial"/>
                        </a:rPr>
                        <a:t>mmol</a:t>
                      </a:r>
                      <a:r>
                        <a:rPr lang="vi-VN" sz="1400" b="0" i="0" u="none" strike="noStrike" noProof="0">
                          <a:latin typeface="Arial"/>
                        </a:rPr>
                        <a:t>/L</a:t>
                      </a:r>
                      <a:endParaRPr lang="vi-VN"/>
                    </a:p>
                  </a:txBody>
                  <a:tcPr/>
                </a:tc>
                <a:extLst>
                  <a:ext uri="{0D108BD9-81ED-4DB2-BD59-A6C34878D82A}">
                    <a16:rowId xmlns:a16="http://schemas.microsoft.com/office/drawing/2014/main" val="2707713133"/>
                  </a:ext>
                </a:extLst>
              </a:tr>
            </a:tbl>
          </a:graphicData>
        </a:graphic>
      </p:graphicFrame>
      <p:sp>
        <p:nvSpPr>
          <p:cNvPr id="4" name="Hộp Văn bản 3">
            <a:extLst>
              <a:ext uri="{FF2B5EF4-FFF2-40B4-BE49-F238E27FC236}">
                <a16:creationId xmlns:a16="http://schemas.microsoft.com/office/drawing/2014/main" id="{5D4D241D-9BAD-ACDC-6EB2-24327331F154}"/>
              </a:ext>
            </a:extLst>
          </p:cNvPr>
          <p:cNvSpPr txBox="1"/>
          <p:nvPr/>
        </p:nvSpPr>
        <p:spPr>
          <a:xfrm>
            <a:off x="407598" y="3173443"/>
            <a:ext cx="856602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Na </a:t>
            </a:r>
            <a:r>
              <a:rPr lang="vi-VN" err="1"/>
              <a:t>máu</a:t>
            </a:r>
            <a:r>
              <a:rPr lang="vi-VN"/>
              <a:t> (5/7) </a:t>
            </a:r>
            <a:r>
              <a:rPr lang="vi-VN" err="1"/>
              <a:t>giảm</a:t>
            </a:r>
            <a:r>
              <a:rPr lang="vi-VN"/>
              <a:t> </a:t>
            </a:r>
            <a:r>
              <a:rPr lang="vi-VN" err="1"/>
              <a:t>mức</a:t>
            </a:r>
            <a:r>
              <a:rPr lang="vi-VN"/>
              <a:t> </a:t>
            </a:r>
            <a:r>
              <a:rPr lang="vi-VN" err="1"/>
              <a:t>độ</a:t>
            </a:r>
            <a:r>
              <a:rPr lang="vi-VN"/>
              <a:t> trung </a:t>
            </a:r>
            <a:r>
              <a:rPr lang="vi-VN" err="1"/>
              <a:t>bình</a:t>
            </a:r>
            <a:r>
              <a:rPr lang="vi-VN"/>
              <a:t>. Nguyên nhân </a:t>
            </a:r>
            <a:r>
              <a:rPr lang="vi-VN" err="1"/>
              <a:t>có</a:t>
            </a:r>
            <a:r>
              <a:rPr lang="vi-VN"/>
              <a:t> </a:t>
            </a:r>
            <a:r>
              <a:rPr lang="vi-VN" err="1"/>
              <a:t>thể</a:t>
            </a:r>
            <a:r>
              <a:rPr lang="vi-VN"/>
              <a:t>:</a:t>
            </a:r>
          </a:p>
          <a:p>
            <a:r>
              <a:rPr lang="vi-VN"/>
              <a:t>SIADH: sau </a:t>
            </a:r>
            <a:r>
              <a:rPr lang="vi-VN" err="1"/>
              <a:t>nhiễm</a:t>
            </a:r>
            <a:r>
              <a:rPr lang="vi-VN"/>
              <a:t> </a:t>
            </a:r>
            <a:r>
              <a:rPr lang="vi-VN" err="1"/>
              <a:t>trùng</a:t>
            </a:r>
            <a:r>
              <a:rPr lang="vi-VN"/>
              <a:t>, </a:t>
            </a:r>
            <a:r>
              <a:rPr lang="vi-VN" err="1"/>
              <a:t>phẫu</a:t>
            </a:r>
            <a:r>
              <a:rPr lang="vi-VN"/>
              <a:t> </a:t>
            </a:r>
            <a:r>
              <a:rPr lang="vi-VN" err="1"/>
              <a:t>thuật</a:t>
            </a:r>
            <a:r>
              <a:rPr lang="vi-VN"/>
              <a:t>: không </a:t>
            </a:r>
            <a:r>
              <a:rPr lang="vi-VN" err="1"/>
              <a:t>loại</a:t>
            </a:r>
            <a:r>
              <a:rPr lang="vi-VN"/>
              <a:t> </a:t>
            </a:r>
            <a:r>
              <a:rPr lang="vi-VN" err="1"/>
              <a:t>trừ</a:t>
            </a:r>
            <a:r>
              <a:rPr lang="vi-VN"/>
              <a:t>, </a:t>
            </a:r>
            <a:r>
              <a:rPr lang="vi-VN" err="1"/>
              <a:t>đề</a:t>
            </a:r>
            <a:r>
              <a:rPr lang="vi-VN"/>
              <a:t> </a:t>
            </a:r>
            <a:r>
              <a:rPr lang="vi-VN" err="1"/>
              <a:t>nghị</a:t>
            </a:r>
            <a:r>
              <a:rPr lang="vi-VN"/>
              <a:t> thêm Na </a:t>
            </a:r>
            <a:r>
              <a:rPr lang="vi-VN" err="1"/>
              <a:t>niệu</a:t>
            </a:r>
            <a:r>
              <a:rPr lang="vi-VN"/>
              <a:t>, </a:t>
            </a:r>
            <a:r>
              <a:rPr lang="vi-VN" err="1"/>
              <a:t>áp</a:t>
            </a:r>
            <a:r>
              <a:rPr lang="vi-VN"/>
              <a:t> </a:t>
            </a:r>
            <a:r>
              <a:rPr lang="vi-VN" err="1"/>
              <a:t>lực</a:t>
            </a:r>
            <a:r>
              <a:rPr lang="vi-VN"/>
              <a:t> </a:t>
            </a:r>
            <a:r>
              <a:rPr lang="vi-VN" err="1"/>
              <a:t>thẩm</a:t>
            </a:r>
            <a:r>
              <a:rPr lang="vi-VN"/>
              <a:t> </a:t>
            </a:r>
            <a:r>
              <a:rPr lang="vi-VN" err="1"/>
              <a:t>thấu</a:t>
            </a:r>
            <a:r>
              <a:rPr lang="vi-VN"/>
              <a:t> </a:t>
            </a:r>
            <a:r>
              <a:rPr lang="vi-VN" err="1"/>
              <a:t>niệu</a:t>
            </a:r>
            <a:r>
              <a:rPr lang="vi-VN"/>
              <a:t>, </a:t>
            </a:r>
            <a:r>
              <a:rPr lang="vi-VN" err="1"/>
              <a:t>áp</a:t>
            </a:r>
            <a:r>
              <a:rPr lang="vi-VN"/>
              <a:t> </a:t>
            </a:r>
            <a:r>
              <a:rPr lang="vi-VN" err="1"/>
              <a:t>lực</a:t>
            </a:r>
            <a:r>
              <a:rPr lang="vi-VN"/>
              <a:t> </a:t>
            </a:r>
            <a:r>
              <a:rPr lang="vi-VN" err="1"/>
              <a:t>thẩm</a:t>
            </a:r>
            <a:r>
              <a:rPr lang="vi-VN"/>
              <a:t> </a:t>
            </a:r>
            <a:r>
              <a:rPr lang="vi-VN" err="1"/>
              <a:t>thấu</a:t>
            </a:r>
            <a:r>
              <a:rPr lang="vi-VN"/>
              <a:t> </a:t>
            </a:r>
            <a:r>
              <a:rPr lang="vi-VN" err="1"/>
              <a:t>huyết</a:t>
            </a:r>
            <a:r>
              <a:rPr lang="vi-VN"/>
              <a:t> tương</a:t>
            </a:r>
          </a:p>
          <a:p>
            <a:r>
              <a:rPr lang="vi-VN" err="1"/>
              <a:t>Giảm</a:t>
            </a:r>
            <a:r>
              <a:rPr lang="vi-VN"/>
              <a:t> </a:t>
            </a:r>
            <a:r>
              <a:rPr lang="vi-VN" err="1"/>
              <a:t>nhập</a:t>
            </a:r>
            <a:r>
              <a:rPr lang="vi-VN"/>
              <a:t>: không </a:t>
            </a:r>
            <a:r>
              <a:rPr lang="vi-VN" err="1"/>
              <a:t>loại</a:t>
            </a:r>
            <a:r>
              <a:rPr lang="vi-VN"/>
              <a:t> </a:t>
            </a:r>
            <a:r>
              <a:rPr lang="vi-VN" err="1"/>
              <a:t>trừ</a:t>
            </a:r>
            <a:r>
              <a:rPr lang="vi-VN"/>
              <a:t> </a:t>
            </a:r>
            <a:r>
              <a:rPr lang="vi-VN" err="1"/>
              <a:t>vì</a:t>
            </a:r>
            <a:r>
              <a:rPr lang="vi-VN"/>
              <a:t> BN </a:t>
            </a:r>
            <a:r>
              <a:rPr lang="vi-VN" err="1"/>
              <a:t>có</a:t>
            </a:r>
            <a:r>
              <a:rPr lang="vi-VN"/>
              <a:t> </a:t>
            </a:r>
            <a:r>
              <a:rPr lang="vi-VN" err="1"/>
              <a:t>lừ</a:t>
            </a:r>
            <a:r>
              <a:rPr lang="vi-VN"/>
              <a:t> </a:t>
            </a:r>
            <a:r>
              <a:rPr lang="vi-VN" err="1"/>
              <a:t>đừ</a:t>
            </a:r>
            <a:r>
              <a:rPr lang="vi-VN"/>
              <a:t>, ăn </a:t>
            </a:r>
            <a:r>
              <a:rPr lang="vi-VN" err="1"/>
              <a:t>kém</a:t>
            </a:r>
            <a:endParaRPr lang="vi-VN"/>
          </a:p>
          <a:p>
            <a:r>
              <a:rPr lang="vi-VN"/>
              <a:t>Nôn </a:t>
            </a:r>
            <a:r>
              <a:rPr lang="vi-VN" err="1"/>
              <a:t>ói</a:t>
            </a:r>
            <a:r>
              <a:rPr lang="vi-VN"/>
              <a:t>, tiêu </a:t>
            </a:r>
            <a:r>
              <a:rPr lang="vi-VN" err="1"/>
              <a:t>chảy</a:t>
            </a:r>
            <a:r>
              <a:rPr lang="vi-VN"/>
              <a:t>: không </a:t>
            </a:r>
            <a:r>
              <a:rPr lang="vi-VN" err="1"/>
              <a:t>nghĩ</a:t>
            </a:r>
            <a:r>
              <a:rPr lang="vi-VN"/>
              <a:t> </a:t>
            </a:r>
            <a:r>
              <a:rPr lang="vi-VN" err="1"/>
              <a:t>vì</a:t>
            </a:r>
            <a:r>
              <a:rPr lang="vi-VN"/>
              <a:t> </a:t>
            </a:r>
            <a:r>
              <a:rPr lang="vi-VN" err="1"/>
              <a:t>bệnh</a:t>
            </a:r>
            <a:r>
              <a:rPr lang="vi-VN"/>
              <a:t> </a:t>
            </a:r>
            <a:r>
              <a:rPr lang="vi-VN" err="1"/>
              <a:t>sử</a:t>
            </a:r>
            <a:r>
              <a:rPr lang="vi-VN"/>
              <a:t> không ghi </a:t>
            </a:r>
            <a:r>
              <a:rPr lang="vi-VN" err="1"/>
              <a:t>nhận</a:t>
            </a:r>
            <a:endParaRPr lang="vi-VN"/>
          </a:p>
          <a:p>
            <a:r>
              <a:rPr lang="vi-VN" err="1"/>
              <a:t>Mất</a:t>
            </a:r>
            <a:r>
              <a:rPr lang="vi-VN"/>
              <a:t> do </a:t>
            </a:r>
            <a:r>
              <a:rPr lang="vi-VN" err="1"/>
              <a:t>bệnh</a:t>
            </a:r>
            <a:r>
              <a:rPr lang="vi-VN"/>
              <a:t> </a:t>
            </a:r>
            <a:r>
              <a:rPr lang="vi-VN" err="1"/>
              <a:t>thận:BN</a:t>
            </a:r>
            <a:r>
              <a:rPr lang="vi-VN"/>
              <a:t> chưa ghi </a:t>
            </a:r>
            <a:r>
              <a:rPr lang="vi-VN" err="1"/>
              <a:t>nhận</a:t>
            </a:r>
            <a:r>
              <a:rPr lang="vi-VN"/>
              <a:t> </a:t>
            </a:r>
            <a:r>
              <a:rPr lang="vi-VN" err="1"/>
              <a:t>tiền</a:t>
            </a:r>
            <a:r>
              <a:rPr lang="vi-VN"/>
              <a:t> căn </a:t>
            </a:r>
            <a:r>
              <a:rPr lang="vi-VN" err="1"/>
              <a:t>bệnh</a:t>
            </a:r>
            <a:r>
              <a:rPr lang="vi-VN"/>
              <a:t> </a:t>
            </a:r>
            <a:r>
              <a:rPr lang="vi-VN" err="1"/>
              <a:t>thận</a:t>
            </a:r>
            <a:r>
              <a:rPr lang="vi-VN"/>
              <a:t> nhưng khôn </a:t>
            </a:r>
            <a:r>
              <a:rPr lang="vi-VN" err="1"/>
              <a:t>gloaij</a:t>
            </a:r>
            <a:r>
              <a:rPr lang="vi-VN"/>
              <a:t> </a:t>
            </a:r>
            <a:r>
              <a:rPr lang="vi-VN" err="1"/>
              <a:t>trừ</a:t>
            </a:r>
            <a:r>
              <a:rPr lang="vi-VN"/>
              <a:t> </a:t>
            </a:r>
            <a:r>
              <a:rPr lang="vi-VN" err="1"/>
              <a:t>đợt</a:t>
            </a:r>
            <a:r>
              <a:rPr lang="vi-VN"/>
              <a:t> </a:t>
            </a:r>
            <a:r>
              <a:rPr lang="vi-VN" err="1"/>
              <a:t>này</a:t>
            </a:r>
            <a:r>
              <a:rPr lang="vi-VN"/>
              <a:t> </a:t>
            </a:r>
            <a:r>
              <a:rPr lang="vi-VN" err="1"/>
              <a:t>có</a:t>
            </a:r>
            <a:r>
              <a:rPr lang="vi-VN"/>
              <a:t> </a:t>
            </a:r>
            <a:r>
              <a:rPr lang="vi-VN" err="1"/>
              <a:t>tổn</a:t>
            </a:r>
            <a:r>
              <a:rPr lang="vi-VN"/>
              <a:t> thương </a:t>
            </a:r>
            <a:r>
              <a:rPr lang="vi-VN" err="1"/>
              <a:t>thận</a:t>
            </a:r>
            <a:r>
              <a:rPr lang="vi-VN"/>
              <a:t> </a:t>
            </a:r>
            <a:r>
              <a:rPr lang="vi-VN" err="1"/>
              <a:t>cấp</a:t>
            </a:r>
            <a:r>
              <a:rPr lang="vi-VN"/>
              <a:t> =&gt; BUN, </a:t>
            </a:r>
            <a:r>
              <a:rPr lang="vi-VN" err="1"/>
              <a:t>Creatinine</a:t>
            </a:r>
            <a:endParaRPr lang="vi-VN"/>
          </a:p>
          <a:p>
            <a:r>
              <a:rPr lang="vi-VN"/>
              <a:t>Ca </a:t>
            </a:r>
            <a:r>
              <a:rPr lang="vi-VN" err="1"/>
              <a:t>máu</a:t>
            </a:r>
            <a:r>
              <a:rPr lang="vi-VN"/>
              <a:t> </a:t>
            </a:r>
            <a:r>
              <a:rPr lang="vi-VN" err="1"/>
              <a:t>giảm</a:t>
            </a:r>
          </a:p>
        </p:txBody>
      </p:sp>
    </p:spTree>
    <p:extLst>
      <p:ext uri="{BB962C8B-B14F-4D97-AF65-F5344CB8AC3E}">
        <p14:creationId xmlns:p14="http://schemas.microsoft.com/office/powerpoint/2010/main" val="1402232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4D165E-AEA6-F452-4451-FA0A0FD55B75}"/>
              </a:ext>
            </a:extLst>
          </p:cNvPr>
          <p:cNvSpPr>
            <a:spLocks noGrp="1"/>
          </p:cNvSpPr>
          <p:nvPr>
            <p:ph type="title"/>
          </p:nvPr>
        </p:nvSpPr>
        <p:spPr>
          <a:xfrm>
            <a:off x="354832" y="404001"/>
            <a:ext cx="8617647" cy="496744"/>
          </a:xfrm>
        </p:spPr>
        <p:txBody>
          <a:bodyPr>
            <a:normAutofit/>
          </a:bodyPr>
          <a:lstStyle/>
          <a:p>
            <a:pPr algn="l"/>
            <a:r>
              <a:rPr lang="en-US" sz="2000" b="1"/>
              <a:t>XII. </a:t>
            </a:r>
            <a:r>
              <a:rPr lang="vi-VN" sz="2000" b="1"/>
              <a:t>Kết quả một số CLS:</a:t>
            </a:r>
            <a:endParaRPr lang="vi-VN" sz="2000"/>
          </a:p>
        </p:txBody>
      </p:sp>
      <p:sp>
        <p:nvSpPr>
          <p:cNvPr id="4" name="Hộp Văn bản 3">
            <a:extLst>
              <a:ext uri="{FF2B5EF4-FFF2-40B4-BE49-F238E27FC236}">
                <a16:creationId xmlns:a16="http://schemas.microsoft.com/office/drawing/2014/main" id="{225D138F-4153-326D-D6D7-A2692190155F}"/>
              </a:ext>
            </a:extLst>
          </p:cNvPr>
          <p:cNvSpPr txBox="1"/>
          <p:nvPr/>
        </p:nvSpPr>
        <p:spPr>
          <a:xfrm>
            <a:off x="450731" y="1178584"/>
            <a:ext cx="54928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t>Định</a:t>
            </a:r>
            <a:r>
              <a:rPr lang="vi-VN"/>
              <a:t> </a:t>
            </a:r>
            <a:r>
              <a:rPr lang="vi-VN" err="1"/>
              <a:t>lượng</a:t>
            </a:r>
            <a:r>
              <a:rPr lang="vi-VN"/>
              <a:t> </a:t>
            </a:r>
            <a:r>
              <a:rPr lang="vi-VN" err="1"/>
              <a:t>Pro-calcitonin</a:t>
            </a:r>
            <a:r>
              <a:rPr lang="vi-VN"/>
              <a:t> (07/07):    0.04 </a:t>
            </a:r>
            <a:r>
              <a:rPr lang="vi-VN" err="1"/>
              <a:t>ng</a:t>
            </a:r>
            <a:r>
              <a:rPr lang="vi-VN"/>
              <a:t>/</a:t>
            </a:r>
            <a:r>
              <a:rPr lang="vi-VN" err="1"/>
              <a:t>mL</a:t>
            </a:r>
            <a:r>
              <a:rPr lang="vi-VN"/>
              <a:t>   </a:t>
            </a:r>
          </a:p>
          <a:p>
            <a:endParaRPr lang="vi-VN"/>
          </a:p>
        </p:txBody>
      </p:sp>
      <p:graphicFrame>
        <p:nvGraphicFramePr>
          <p:cNvPr id="5" name="Bảng 5">
            <a:extLst>
              <a:ext uri="{FF2B5EF4-FFF2-40B4-BE49-F238E27FC236}">
                <a16:creationId xmlns:a16="http://schemas.microsoft.com/office/drawing/2014/main" id="{2C1C5336-BADA-9ACF-8713-F94BAD3B0F42}"/>
              </a:ext>
            </a:extLst>
          </p:cNvPr>
          <p:cNvGraphicFramePr>
            <a:graphicFrameLocks noGrp="1"/>
          </p:cNvGraphicFramePr>
          <p:nvPr>
            <p:extLst>
              <p:ext uri="{D42A27DB-BD31-4B8C-83A1-F6EECF244321}">
                <p14:modId xmlns:p14="http://schemas.microsoft.com/office/powerpoint/2010/main" val="470571493"/>
              </p:ext>
            </p:extLst>
          </p:nvPr>
        </p:nvGraphicFramePr>
        <p:xfrm>
          <a:off x="496018" y="1617452"/>
          <a:ext cx="3327696" cy="1828800"/>
        </p:xfrm>
        <a:graphic>
          <a:graphicData uri="http://schemas.openxmlformats.org/drawingml/2006/table">
            <a:tbl>
              <a:tblPr firstRow="1" bandRow="1">
                <a:tableStyleId>{3E37D8B3-D27E-47C1-8D04-932E17DB766A}</a:tableStyleId>
              </a:tblPr>
              <a:tblGrid>
                <a:gridCol w="1109232">
                  <a:extLst>
                    <a:ext uri="{9D8B030D-6E8A-4147-A177-3AD203B41FA5}">
                      <a16:colId xmlns:a16="http://schemas.microsoft.com/office/drawing/2014/main" val="4281785164"/>
                    </a:ext>
                  </a:extLst>
                </a:gridCol>
                <a:gridCol w="1109232">
                  <a:extLst>
                    <a:ext uri="{9D8B030D-6E8A-4147-A177-3AD203B41FA5}">
                      <a16:colId xmlns:a16="http://schemas.microsoft.com/office/drawing/2014/main" val="2772774239"/>
                    </a:ext>
                  </a:extLst>
                </a:gridCol>
                <a:gridCol w="1109232">
                  <a:extLst>
                    <a:ext uri="{9D8B030D-6E8A-4147-A177-3AD203B41FA5}">
                      <a16:colId xmlns:a16="http://schemas.microsoft.com/office/drawing/2014/main" val="964811430"/>
                    </a:ext>
                  </a:extLst>
                </a:gridCol>
              </a:tblGrid>
              <a:tr h="304415">
                <a:tc>
                  <a:txBody>
                    <a:bodyPr/>
                    <a:lstStyle/>
                    <a:p>
                      <a:endParaRPr lang="vi-VN"/>
                    </a:p>
                  </a:txBody>
                  <a:tcPr/>
                </a:tc>
                <a:tc>
                  <a:txBody>
                    <a:bodyPr/>
                    <a:lstStyle/>
                    <a:p>
                      <a:r>
                        <a:rPr lang="vi-VN"/>
                        <a:t>05/07</a:t>
                      </a:r>
                    </a:p>
                  </a:txBody>
                  <a:tcPr/>
                </a:tc>
                <a:tc>
                  <a:txBody>
                    <a:bodyPr/>
                    <a:lstStyle/>
                    <a:p>
                      <a:r>
                        <a:rPr lang="vi-VN"/>
                        <a:t>Đơn </a:t>
                      </a:r>
                      <a:r>
                        <a:rPr lang="vi-VN" err="1"/>
                        <a:t>vị</a:t>
                      </a:r>
                    </a:p>
                  </a:txBody>
                  <a:tcPr/>
                </a:tc>
                <a:extLst>
                  <a:ext uri="{0D108BD9-81ED-4DB2-BD59-A6C34878D82A}">
                    <a16:rowId xmlns:a16="http://schemas.microsoft.com/office/drawing/2014/main" val="489996783"/>
                  </a:ext>
                </a:extLst>
              </a:tr>
              <a:tr h="304415">
                <a:tc>
                  <a:txBody>
                    <a:bodyPr/>
                    <a:lstStyle/>
                    <a:p>
                      <a:r>
                        <a:rPr lang="vi-VN" err="1"/>
                        <a:t>Ure</a:t>
                      </a:r>
                    </a:p>
                  </a:txBody>
                  <a:tcPr/>
                </a:tc>
                <a:tc>
                  <a:txBody>
                    <a:bodyPr/>
                    <a:lstStyle/>
                    <a:p>
                      <a:r>
                        <a:rPr lang="vi-VN"/>
                        <a:t>3.99</a:t>
                      </a:r>
                    </a:p>
                  </a:txBody>
                  <a:tcPr/>
                </a:tc>
                <a:tc>
                  <a:txBody>
                    <a:bodyPr/>
                    <a:lstStyle/>
                    <a:p>
                      <a:r>
                        <a:rPr lang="vi-VN" err="1"/>
                        <a:t>mmol</a:t>
                      </a:r>
                      <a:r>
                        <a:rPr lang="vi-VN"/>
                        <a:t>/L</a:t>
                      </a:r>
                    </a:p>
                  </a:txBody>
                  <a:tcPr/>
                </a:tc>
                <a:extLst>
                  <a:ext uri="{0D108BD9-81ED-4DB2-BD59-A6C34878D82A}">
                    <a16:rowId xmlns:a16="http://schemas.microsoft.com/office/drawing/2014/main" val="3754788565"/>
                  </a:ext>
                </a:extLst>
              </a:tr>
              <a:tr h="304415">
                <a:tc>
                  <a:txBody>
                    <a:bodyPr/>
                    <a:lstStyle/>
                    <a:p>
                      <a:r>
                        <a:rPr lang="vi-VN" err="1"/>
                        <a:t>Creatinin</a:t>
                      </a:r>
                    </a:p>
                  </a:txBody>
                  <a:tcPr/>
                </a:tc>
                <a:tc>
                  <a:txBody>
                    <a:bodyPr/>
                    <a:lstStyle/>
                    <a:p>
                      <a:r>
                        <a:rPr lang="vi-VN"/>
                        <a:t>64.87</a:t>
                      </a:r>
                    </a:p>
                  </a:txBody>
                  <a:tcPr/>
                </a:tc>
                <a:tc>
                  <a:txBody>
                    <a:bodyPr/>
                    <a:lstStyle/>
                    <a:p>
                      <a:r>
                        <a:rPr lang="vi-VN" err="1"/>
                        <a:t>umol</a:t>
                      </a:r>
                      <a:r>
                        <a:rPr lang="vi-VN"/>
                        <a:t>/L</a:t>
                      </a:r>
                    </a:p>
                  </a:txBody>
                  <a:tcPr/>
                </a:tc>
                <a:extLst>
                  <a:ext uri="{0D108BD9-81ED-4DB2-BD59-A6C34878D82A}">
                    <a16:rowId xmlns:a16="http://schemas.microsoft.com/office/drawing/2014/main" val="1261801080"/>
                  </a:ext>
                </a:extLst>
              </a:tr>
              <a:tr h="304415">
                <a:tc>
                  <a:txBody>
                    <a:bodyPr/>
                    <a:lstStyle/>
                    <a:p>
                      <a:r>
                        <a:rPr lang="vi-VN"/>
                        <a:t>AST</a:t>
                      </a:r>
                    </a:p>
                  </a:txBody>
                  <a:tcPr/>
                </a:tc>
                <a:tc>
                  <a:txBody>
                    <a:bodyPr/>
                    <a:lstStyle/>
                    <a:p>
                      <a:r>
                        <a:rPr lang="vi-VN"/>
                        <a:t>16.13</a:t>
                      </a:r>
                    </a:p>
                  </a:txBody>
                  <a:tcPr/>
                </a:tc>
                <a:tc>
                  <a:txBody>
                    <a:bodyPr/>
                    <a:lstStyle/>
                    <a:p>
                      <a:r>
                        <a:rPr lang="vi-VN"/>
                        <a:t>U/L</a:t>
                      </a:r>
                    </a:p>
                  </a:txBody>
                  <a:tcPr/>
                </a:tc>
                <a:extLst>
                  <a:ext uri="{0D108BD9-81ED-4DB2-BD59-A6C34878D82A}">
                    <a16:rowId xmlns:a16="http://schemas.microsoft.com/office/drawing/2014/main" val="519324812"/>
                  </a:ext>
                </a:extLst>
              </a:tr>
              <a:tr h="304415">
                <a:tc>
                  <a:txBody>
                    <a:bodyPr/>
                    <a:lstStyle/>
                    <a:p>
                      <a:r>
                        <a:rPr lang="vi-VN"/>
                        <a:t>ALT</a:t>
                      </a:r>
                    </a:p>
                  </a:txBody>
                  <a:tcPr/>
                </a:tc>
                <a:tc>
                  <a:txBody>
                    <a:bodyPr/>
                    <a:lstStyle/>
                    <a:p>
                      <a:r>
                        <a:rPr lang="vi-VN"/>
                        <a:t>7.51</a:t>
                      </a:r>
                    </a:p>
                  </a:txBody>
                  <a:tcPr/>
                </a:tc>
                <a:tc>
                  <a:txBody>
                    <a:bodyPr/>
                    <a:lstStyle/>
                    <a:p>
                      <a:r>
                        <a:rPr lang="vi-VN"/>
                        <a:t>U/L</a:t>
                      </a:r>
                    </a:p>
                  </a:txBody>
                  <a:tcPr/>
                </a:tc>
                <a:extLst>
                  <a:ext uri="{0D108BD9-81ED-4DB2-BD59-A6C34878D82A}">
                    <a16:rowId xmlns:a16="http://schemas.microsoft.com/office/drawing/2014/main" val="3403891714"/>
                  </a:ext>
                </a:extLst>
              </a:tr>
              <a:tr h="304415">
                <a:tc>
                  <a:txBody>
                    <a:bodyPr/>
                    <a:lstStyle/>
                    <a:p>
                      <a:pPr lvl="0">
                        <a:buNone/>
                      </a:pPr>
                      <a:r>
                        <a:rPr lang="vi-VN"/>
                        <a:t>CRP</a:t>
                      </a:r>
                    </a:p>
                  </a:txBody>
                  <a:tcPr/>
                </a:tc>
                <a:tc>
                  <a:txBody>
                    <a:bodyPr/>
                    <a:lstStyle/>
                    <a:p>
                      <a:pPr lvl="0">
                        <a:buNone/>
                      </a:pPr>
                      <a:r>
                        <a:rPr lang="vi-VN"/>
                        <a:t>111.12</a:t>
                      </a:r>
                    </a:p>
                  </a:txBody>
                  <a:tcPr/>
                </a:tc>
                <a:tc>
                  <a:txBody>
                    <a:bodyPr/>
                    <a:lstStyle/>
                    <a:p>
                      <a:pPr lvl="0">
                        <a:buNone/>
                      </a:pPr>
                      <a:r>
                        <a:rPr lang="vi-VN" err="1"/>
                        <a:t>mg</a:t>
                      </a:r>
                      <a:r>
                        <a:rPr lang="vi-VN"/>
                        <a:t>/L</a:t>
                      </a:r>
                    </a:p>
                  </a:txBody>
                  <a:tcPr/>
                </a:tc>
                <a:extLst>
                  <a:ext uri="{0D108BD9-81ED-4DB2-BD59-A6C34878D82A}">
                    <a16:rowId xmlns:a16="http://schemas.microsoft.com/office/drawing/2014/main" val="3970279363"/>
                  </a:ext>
                </a:extLst>
              </a:tr>
            </a:tbl>
          </a:graphicData>
        </a:graphic>
      </p:graphicFrame>
      <p:graphicFrame>
        <p:nvGraphicFramePr>
          <p:cNvPr id="3" name="Bảng 5">
            <a:extLst>
              <a:ext uri="{FF2B5EF4-FFF2-40B4-BE49-F238E27FC236}">
                <a16:creationId xmlns:a16="http://schemas.microsoft.com/office/drawing/2014/main" id="{77648CD0-502B-2953-4939-D9D2D240430E}"/>
              </a:ext>
            </a:extLst>
          </p:cNvPr>
          <p:cNvGraphicFramePr>
            <a:graphicFrameLocks noGrp="1"/>
          </p:cNvGraphicFramePr>
          <p:nvPr>
            <p:extLst>
              <p:ext uri="{D42A27DB-BD31-4B8C-83A1-F6EECF244321}">
                <p14:modId xmlns:p14="http://schemas.microsoft.com/office/powerpoint/2010/main" val="2946484122"/>
              </p:ext>
            </p:extLst>
          </p:nvPr>
        </p:nvGraphicFramePr>
        <p:xfrm>
          <a:off x="517584" y="3536830"/>
          <a:ext cx="6129210" cy="1019568"/>
        </p:xfrm>
        <a:graphic>
          <a:graphicData uri="http://schemas.openxmlformats.org/drawingml/2006/table">
            <a:tbl>
              <a:tblPr firstRow="1" bandRow="1">
                <a:tableStyleId>{3E37D8B3-D27E-47C1-8D04-932E17DB766A}</a:tableStyleId>
              </a:tblPr>
              <a:tblGrid>
                <a:gridCol w="1225842">
                  <a:extLst>
                    <a:ext uri="{9D8B030D-6E8A-4147-A177-3AD203B41FA5}">
                      <a16:colId xmlns:a16="http://schemas.microsoft.com/office/drawing/2014/main" val="1168450613"/>
                    </a:ext>
                  </a:extLst>
                </a:gridCol>
                <a:gridCol w="1225842">
                  <a:extLst>
                    <a:ext uri="{9D8B030D-6E8A-4147-A177-3AD203B41FA5}">
                      <a16:colId xmlns:a16="http://schemas.microsoft.com/office/drawing/2014/main" val="47159122"/>
                    </a:ext>
                  </a:extLst>
                </a:gridCol>
                <a:gridCol w="1225842">
                  <a:extLst>
                    <a:ext uri="{9D8B030D-6E8A-4147-A177-3AD203B41FA5}">
                      <a16:colId xmlns:a16="http://schemas.microsoft.com/office/drawing/2014/main" val="3704224512"/>
                    </a:ext>
                  </a:extLst>
                </a:gridCol>
                <a:gridCol w="1225842">
                  <a:extLst>
                    <a:ext uri="{9D8B030D-6E8A-4147-A177-3AD203B41FA5}">
                      <a16:colId xmlns:a16="http://schemas.microsoft.com/office/drawing/2014/main" val="666157736"/>
                    </a:ext>
                  </a:extLst>
                </a:gridCol>
                <a:gridCol w="1225842">
                  <a:extLst>
                    <a:ext uri="{9D8B030D-6E8A-4147-A177-3AD203B41FA5}">
                      <a16:colId xmlns:a16="http://schemas.microsoft.com/office/drawing/2014/main" val="3397275653"/>
                    </a:ext>
                  </a:extLst>
                </a:gridCol>
              </a:tblGrid>
              <a:tr h="501408">
                <a:tc>
                  <a:txBody>
                    <a:bodyPr/>
                    <a:lstStyle/>
                    <a:p>
                      <a:endParaRPr lang="vi-VN"/>
                    </a:p>
                  </a:txBody>
                  <a:tcPr/>
                </a:tc>
                <a:tc>
                  <a:txBody>
                    <a:bodyPr/>
                    <a:lstStyle/>
                    <a:p>
                      <a:r>
                        <a:rPr lang="vi-VN"/>
                        <a:t>8h40,08/07</a:t>
                      </a:r>
                    </a:p>
                  </a:txBody>
                  <a:tcPr/>
                </a:tc>
                <a:tc>
                  <a:txBody>
                    <a:bodyPr/>
                    <a:lstStyle/>
                    <a:p>
                      <a:r>
                        <a:rPr lang="vi-VN"/>
                        <a:t>11h00, 08/07</a:t>
                      </a:r>
                    </a:p>
                  </a:txBody>
                  <a:tcPr/>
                </a:tc>
                <a:tc>
                  <a:txBody>
                    <a:bodyPr/>
                    <a:lstStyle/>
                    <a:p>
                      <a:r>
                        <a:rPr lang="vi-VN"/>
                        <a:t>CSBT</a:t>
                      </a:r>
                    </a:p>
                  </a:txBody>
                  <a:tcPr/>
                </a:tc>
                <a:tc>
                  <a:txBody>
                    <a:bodyPr/>
                    <a:lstStyle/>
                    <a:p>
                      <a:pPr lvl="0">
                        <a:buNone/>
                      </a:pPr>
                      <a:r>
                        <a:rPr lang="vi-VN"/>
                        <a:t>Đơn </a:t>
                      </a:r>
                      <a:r>
                        <a:rPr lang="vi-VN" err="1"/>
                        <a:t>vị</a:t>
                      </a:r>
                    </a:p>
                  </a:txBody>
                  <a:tcPr/>
                </a:tc>
                <a:extLst>
                  <a:ext uri="{0D108BD9-81ED-4DB2-BD59-A6C34878D82A}">
                    <a16:rowId xmlns:a16="http://schemas.microsoft.com/office/drawing/2014/main" val="3415879759"/>
                  </a:ext>
                </a:extLst>
              </a:tr>
              <a:tr h="294304">
                <a:tc>
                  <a:txBody>
                    <a:bodyPr/>
                    <a:lstStyle/>
                    <a:p>
                      <a:r>
                        <a:rPr lang="vi-VN" err="1"/>
                        <a:t>Vancomycin</a:t>
                      </a:r>
                    </a:p>
                  </a:txBody>
                  <a:tcPr/>
                </a:tc>
                <a:tc>
                  <a:txBody>
                    <a:bodyPr/>
                    <a:lstStyle/>
                    <a:p>
                      <a:r>
                        <a:rPr lang="vi-VN"/>
                        <a:t>25.06</a:t>
                      </a:r>
                    </a:p>
                  </a:txBody>
                  <a:tcPr/>
                </a:tc>
                <a:tc>
                  <a:txBody>
                    <a:bodyPr/>
                    <a:lstStyle/>
                    <a:p>
                      <a:r>
                        <a:rPr lang="vi-VN"/>
                        <a:t>47.38</a:t>
                      </a:r>
                    </a:p>
                  </a:txBody>
                  <a:tcPr/>
                </a:tc>
                <a:tc>
                  <a:txBody>
                    <a:bodyPr/>
                    <a:lstStyle/>
                    <a:p>
                      <a:r>
                        <a:rPr lang="vi-VN"/>
                        <a:t>Đáy:5-10</a:t>
                      </a:r>
                    </a:p>
                    <a:p>
                      <a:pPr lvl="0">
                        <a:buNone/>
                      </a:pPr>
                      <a:r>
                        <a:rPr lang="vi-VN" err="1"/>
                        <a:t>ĐỈnh</a:t>
                      </a:r>
                      <a:r>
                        <a:rPr lang="vi-VN"/>
                        <a:t>: 20-40</a:t>
                      </a:r>
                    </a:p>
                  </a:txBody>
                  <a:tcPr/>
                </a:tc>
                <a:tc>
                  <a:txBody>
                    <a:bodyPr/>
                    <a:lstStyle/>
                    <a:p>
                      <a:pPr lvl="0">
                        <a:buNone/>
                      </a:pPr>
                      <a:r>
                        <a:rPr lang="vi-VN" err="1"/>
                        <a:t>ug</a:t>
                      </a:r>
                      <a:r>
                        <a:rPr lang="vi-VN"/>
                        <a:t>/</a:t>
                      </a:r>
                      <a:r>
                        <a:rPr lang="vi-VN" err="1"/>
                        <a:t>ml</a:t>
                      </a:r>
                    </a:p>
                  </a:txBody>
                  <a:tcPr/>
                </a:tc>
                <a:extLst>
                  <a:ext uri="{0D108BD9-81ED-4DB2-BD59-A6C34878D82A}">
                    <a16:rowId xmlns:a16="http://schemas.microsoft.com/office/drawing/2014/main" val="1773886856"/>
                  </a:ext>
                </a:extLst>
              </a:tr>
            </a:tbl>
          </a:graphicData>
        </a:graphic>
      </p:graphicFrame>
    </p:spTree>
    <p:extLst>
      <p:ext uri="{BB962C8B-B14F-4D97-AF65-F5344CB8AC3E}">
        <p14:creationId xmlns:p14="http://schemas.microsoft.com/office/powerpoint/2010/main" val="2366486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298600"/>
            <a:ext cx="8682345" cy="9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000" b="1">
                <a:solidFill>
                  <a:srgbClr val="000000"/>
                </a:solidFill>
              </a:rPr>
              <a:t>XIII. CHẨN ĐOÁN XÁC ĐỊNH:</a:t>
            </a:r>
            <a:endParaRPr lang="en-US" sz="2000">
              <a:solidFill>
                <a:srgbClr val="000000"/>
              </a:solidFill>
            </a:endParaRPr>
          </a:p>
          <a:p>
            <a:pPr>
              <a:buSzPts val="990"/>
            </a:pPr>
            <a:br>
              <a:rPr lang="en-US" sz="2000">
                <a:solidFill>
                  <a:srgbClr val="000000"/>
                </a:solidFill>
              </a:rPr>
            </a:br>
            <a:r>
              <a:rPr lang="en-US" sz="2000" err="1">
                <a:solidFill>
                  <a:srgbClr val="000000"/>
                </a:solidFill>
              </a:rPr>
              <a:t>Viêm</a:t>
            </a:r>
            <a:r>
              <a:rPr lang="en-US" sz="2000">
                <a:solidFill>
                  <a:srgbClr val="000000"/>
                </a:solidFill>
              </a:rPr>
              <a:t> </a:t>
            </a:r>
            <a:r>
              <a:rPr lang="en-US" sz="2000" err="1">
                <a:solidFill>
                  <a:srgbClr val="000000"/>
                </a:solidFill>
              </a:rPr>
              <a:t>màng</a:t>
            </a:r>
            <a:r>
              <a:rPr lang="en-US" sz="2000">
                <a:solidFill>
                  <a:srgbClr val="000000"/>
                </a:solidFill>
              </a:rPr>
              <a:t> </a:t>
            </a:r>
            <a:r>
              <a:rPr lang="en-US" sz="2000" err="1">
                <a:solidFill>
                  <a:srgbClr val="000000"/>
                </a:solidFill>
              </a:rPr>
              <a:t>não</a:t>
            </a:r>
            <a:r>
              <a:rPr lang="en-US" sz="2000">
                <a:solidFill>
                  <a:srgbClr val="000000"/>
                </a:solidFill>
              </a:rPr>
              <a:t> </a:t>
            </a:r>
            <a:r>
              <a:rPr lang="en-US" sz="2000" err="1">
                <a:solidFill>
                  <a:srgbClr val="000000"/>
                </a:solidFill>
              </a:rPr>
              <a:t>ngày</a:t>
            </a:r>
            <a:r>
              <a:rPr lang="en-US" sz="2000">
                <a:solidFill>
                  <a:srgbClr val="000000"/>
                </a:solidFill>
              </a:rPr>
              <a:t> 7 do vi </a:t>
            </a:r>
            <a:r>
              <a:rPr lang="en-US" sz="2000" err="1">
                <a:solidFill>
                  <a:srgbClr val="000000"/>
                </a:solidFill>
              </a:rPr>
              <a:t>khuẩn</a:t>
            </a:r>
            <a:r>
              <a:rPr lang="en-US" sz="2000">
                <a:solidFill>
                  <a:srgbClr val="000000"/>
                </a:solidFill>
              </a:rPr>
              <a:t>-  Td </a:t>
            </a:r>
            <a:r>
              <a:rPr lang="en-US" sz="2000" err="1">
                <a:solidFill>
                  <a:srgbClr val="000000"/>
                </a:solidFill>
              </a:rPr>
              <a:t>Nhiễm</a:t>
            </a:r>
            <a:r>
              <a:rPr lang="en-US" sz="2000">
                <a:solidFill>
                  <a:srgbClr val="000000"/>
                </a:solidFill>
              </a:rPr>
              <a:t> </a:t>
            </a:r>
            <a:r>
              <a:rPr lang="en-US" sz="2000" err="1">
                <a:solidFill>
                  <a:srgbClr val="000000"/>
                </a:solidFill>
              </a:rPr>
              <a:t>trùng</a:t>
            </a:r>
            <a:r>
              <a:rPr lang="en-US" sz="2000">
                <a:solidFill>
                  <a:srgbClr val="000000"/>
                </a:solidFill>
              </a:rPr>
              <a:t> </a:t>
            </a:r>
            <a:r>
              <a:rPr lang="en-US" sz="2000" err="1">
                <a:solidFill>
                  <a:srgbClr val="000000"/>
                </a:solidFill>
              </a:rPr>
              <a:t>huyết</a:t>
            </a:r>
            <a:r>
              <a:rPr lang="en-US" sz="2000">
                <a:solidFill>
                  <a:srgbClr val="000000"/>
                </a:solidFill>
              </a:rPr>
              <a:t>/</a:t>
            </a:r>
            <a:r>
              <a:rPr lang="en-US" sz="2000"/>
              <a:t> U </a:t>
            </a:r>
            <a:r>
              <a:rPr lang="en-US" sz="2000" err="1"/>
              <a:t>sọ</a:t>
            </a:r>
            <a:r>
              <a:rPr lang="en-US" sz="2000"/>
              <a:t> </a:t>
            </a:r>
            <a:r>
              <a:rPr lang="en-US" sz="2000" err="1"/>
              <a:t>hầu</a:t>
            </a:r>
            <a:r>
              <a:rPr lang="en-US" sz="2000"/>
              <a:t> </a:t>
            </a:r>
            <a:r>
              <a:rPr lang="en-US" sz="2000" err="1"/>
              <a:t>mổ</a:t>
            </a:r>
            <a:r>
              <a:rPr lang="en-US" sz="2000"/>
              <a:t> </a:t>
            </a:r>
            <a:r>
              <a:rPr lang="en-US" sz="2000" err="1"/>
              <a:t>và</a:t>
            </a:r>
            <a:r>
              <a:rPr lang="en-US" sz="2000"/>
              <a:t> </a:t>
            </a:r>
            <a:r>
              <a:rPr lang="en-US" sz="2000" err="1"/>
              <a:t>đặt</a:t>
            </a:r>
            <a:r>
              <a:rPr lang="en-US" sz="2000"/>
              <a:t> shunt VP,  </a:t>
            </a:r>
            <a:r>
              <a:rPr lang="en-US" sz="2000" err="1"/>
              <a:t>Suy</a:t>
            </a:r>
            <a:r>
              <a:rPr lang="en-US" sz="2000"/>
              <a:t> </a:t>
            </a:r>
            <a:r>
              <a:rPr lang="en-US" sz="2000" err="1"/>
              <a:t>tuyến</a:t>
            </a:r>
            <a:r>
              <a:rPr lang="en-US" sz="2000"/>
              <a:t> </a:t>
            </a:r>
            <a:r>
              <a:rPr lang="en-US" sz="2000" err="1"/>
              <a:t>yên</a:t>
            </a:r>
            <a:r>
              <a:rPr lang="en-US" sz="2000"/>
              <a:t>, </a:t>
            </a:r>
            <a:r>
              <a:rPr lang="en-US" sz="2000" err="1"/>
              <a:t>mất</a:t>
            </a:r>
            <a:r>
              <a:rPr lang="en-US" sz="2000"/>
              <a:t> </a:t>
            </a:r>
            <a:r>
              <a:rPr lang="en-US" sz="2000" err="1"/>
              <a:t>thị</a:t>
            </a:r>
            <a:r>
              <a:rPr lang="en-US" sz="2000"/>
              <a:t> </a:t>
            </a:r>
            <a:r>
              <a:rPr lang="en-US" sz="2000" err="1"/>
              <a:t>trường</a:t>
            </a:r>
            <a:r>
              <a:rPr lang="en-US" sz="2000"/>
              <a:t> </a:t>
            </a:r>
            <a:r>
              <a:rPr lang="en-US" sz="2000" err="1"/>
              <a:t>mắt</a:t>
            </a:r>
            <a:r>
              <a:rPr lang="en-US" sz="2000"/>
              <a:t> </a:t>
            </a:r>
            <a:r>
              <a:rPr lang="en-US" sz="2000" err="1"/>
              <a:t>Trái</a:t>
            </a:r>
            <a:r>
              <a:rPr lang="en-US" sz="2000"/>
              <a:t> </a:t>
            </a:r>
            <a:r>
              <a:rPr lang="en-US" sz="2000" err="1"/>
              <a:t>sau</a:t>
            </a:r>
            <a:r>
              <a:rPr lang="en-US" sz="2000"/>
              <a:t> </a:t>
            </a:r>
            <a:r>
              <a:rPr lang="en-US" sz="2000" err="1"/>
              <a:t>mổ</a:t>
            </a:r>
            <a:r>
              <a:rPr lang="en-US" sz="2000"/>
              <a:t> u </a:t>
            </a:r>
            <a:r>
              <a:rPr lang="en-US" sz="2000" err="1"/>
              <a:t>sọ</a:t>
            </a:r>
            <a:r>
              <a:rPr lang="en-US" sz="2000"/>
              <a:t> </a:t>
            </a:r>
            <a:r>
              <a:rPr lang="en-US" sz="2000" err="1"/>
              <a:t>hầu</a:t>
            </a:r>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p:nvPr/>
        </p:nvSpPr>
        <p:spPr>
          <a:xfrm>
            <a:off x="0" y="0"/>
            <a:ext cx="4511400" cy="3877954"/>
          </a:xfrm>
          <a:prstGeom prst="rect">
            <a:avLst/>
          </a:prstGeom>
          <a:noFill/>
          <a:ln>
            <a:noFill/>
          </a:ln>
        </p:spPr>
        <p:txBody>
          <a:bodyPr spcFirstLastPara="1" wrap="square" lIns="91425" tIns="91425" rIns="91425" bIns="91425" anchor="t" anchorCtr="0">
            <a:spAutoFit/>
          </a:bodyPr>
          <a:lstStyle/>
          <a:p>
            <a:pPr>
              <a:lnSpc>
                <a:spcPct val="115000"/>
              </a:lnSpc>
            </a:pPr>
            <a:r>
              <a:rPr lang="vi" sz="2000" b="1">
                <a:solidFill>
                  <a:schemeClr val="dk1"/>
                </a:solidFill>
              </a:rPr>
              <a:t>XIII</a:t>
            </a:r>
            <a:r>
              <a:rPr lang="en-US" sz="2000" b="1">
                <a:solidFill>
                  <a:schemeClr val="dk1"/>
                </a:solidFill>
              </a:rPr>
              <a:t>. </a:t>
            </a:r>
            <a:r>
              <a:rPr lang="vi" sz="2000" b="1">
                <a:solidFill>
                  <a:schemeClr val="dk1"/>
                </a:solidFill>
              </a:rPr>
              <a:t>ĐIỀU TRỊ HIỆN TẠI</a:t>
            </a:r>
            <a:endParaRPr sz="2000">
              <a:solidFill>
                <a:schemeClr val="dk1"/>
              </a:solidFill>
            </a:endParaRPr>
          </a:p>
          <a:p>
            <a:pPr marL="457200" lvl="0" indent="-342900" algn="l" rtl="0">
              <a:lnSpc>
                <a:spcPct val="115000"/>
              </a:lnSpc>
              <a:spcBef>
                <a:spcPts val="1200"/>
              </a:spcBef>
              <a:spcAft>
                <a:spcPts val="0"/>
              </a:spcAft>
              <a:buClr>
                <a:schemeClr val="dk1"/>
              </a:buClr>
              <a:buSzPts val="1800"/>
              <a:buAutoNum type="arabicPeriod"/>
            </a:pPr>
            <a:r>
              <a:rPr lang="vi" sz="1800" b="1">
                <a:solidFill>
                  <a:schemeClr val="dk1"/>
                </a:solidFill>
              </a:rPr>
              <a:t>Nguyên tắc điều trị</a:t>
            </a:r>
            <a:endParaRPr sz="1800" b="1">
              <a:solidFill>
                <a:schemeClr val="dk1"/>
              </a:solidFill>
            </a:endParaRPr>
          </a:p>
          <a:p>
            <a:pPr marL="457200" indent="-342900">
              <a:lnSpc>
                <a:spcPct val="115000"/>
              </a:lnSpc>
              <a:buClr>
                <a:schemeClr val="dk1"/>
              </a:buClr>
              <a:buSzPts val="1800"/>
              <a:buChar char="-"/>
            </a:pPr>
            <a:r>
              <a:rPr lang="vi" sz="1800">
                <a:solidFill>
                  <a:schemeClr val="dk1"/>
                </a:solidFill>
              </a:rPr>
              <a:t>Nhập viện, nằm phòng thường</a:t>
            </a:r>
          </a:p>
          <a:p>
            <a:pPr marL="457200" lvl="0" indent="-342900" algn="l" rtl="0">
              <a:lnSpc>
                <a:spcPct val="115000"/>
              </a:lnSpc>
              <a:spcBef>
                <a:spcPts val="0"/>
              </a:spcBef>
              <a:spcAft>
                <a:spcPts val="0"/>
              </a:spcAft>
              <a:buClr>
                <a:schemeClr val="dk1"/>
              </a:buClr>
              <a:buSzPts val="1800"/>
              <a:buChar char="-"/>
            </a:pPr>
            <a:r>
              <a:rPr lang="vi" sz="1800">
                <a:solidFill>
                  <a:schemeClr val="dk1"/>
                </a:solidFill>
              </a:rPr>
              <a:t>Kháng sinh: phổ rộng, phối hợp, đường TM, đủ liều, đủ thời gian:</a:t>
            </a:r>
            <a:br>
              <a:rPr lang="vi" sz="1800"/>
            </a:br>
            <a:r>
              <a:rPr lang="vi" sz="1800">
                <a:solidFill>
                  <a:schemeClr val="dk1"/>
                </a:solidFill>
              </a:rPr>
              <a:t>Meropenem: 40mg/kg x 3 + Vancomycin 15mg/kg x4</a:t>
            </a:r>
            <a:endParaRPr sz="1800">
              <a:solidFill>
                <a:schemeClr val="dk1"/>
              </a:solidFill>
            </a:endParaRPr>
          </a:p>
          <a:p>
            <a:pPr marL="457200" indent="-342900">
              <a:lnSpc>
                <a:spcPct val="115000"/>
              </a:lnSpc>
              <a:buClr>
                <a:schemeClr val="dk1"/>
              </a:buClr>
              <a:buSzPts val="1800"/>
              <a:buChar char="-"/>
            </a:pPr>
            <a:r>
              <a:rPr lang="vi" sz="1800">
                <a:solidFill>
                  <a:schemeClr val="dk1"/>
                </a:solidFill>
              </a:rPr>
              <a:t>Hạ sốt: paracetamol 10 - 15mg/kg khi sốt &gt;38.5 độ</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vi" sz="1800">
                <a:solidFill>
                  <a:schemeClr val="dk1"/>
                </a:solidFill>
              </a:rPr>
              <a:t>Điều trị nâng đỡ</a:t>
            </a:r>
          </a:p>
          <a:p>
            <a:pPr marL="457200" indent="-342900">
              <a:lnSpc>
                <a:spcPct val="114999"/>
              </a:lnSpc>
              <a:buClr>
                <a:schemeClr val="dk1"/>
              </a:buClr>
              <a:buSzPts val="1800"/>
              <a:buChar char="-"/>
            </a:pPr>
            <a:r>
              <a:rPr lang="vi" sz="1800">
                <a:solidFill>
                  <a:schemeClr val="dk1"/>
                </a:solidFill>
              </a:rPr>
              <a:t>Điều trị suy tuyến yên</a:t>
            </a:r>
          </a:p>
        </p:txBody>
      </p:sp>
      <p:sp>
        <p:nvSpPr>
          <p:cNvPr id="200" name="Google Shape;200;p36"/>
          <p:cNvSpPr txBox="1">
            <a:spLocks noGrp="1"/>
          </p:cNvSpPr>
          <p:nvPr>
            <p:ph type="body" idx="1"/>
          </p:nvPr>
        </p:nvSpPr>
        <p:spPr>
          <a:xfrm>
            <a:off x="4511400" y="500825"/>
            <a:ext cx="4377600" cy="3477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AutoNum type="arabicPeriod" startAt="2"/>
            </a:pPr>
            <a:r>
              <a:rPr lang="vi" b="1">
                <a:solidFill>
                  <a:srgbClr val="000000"/>
                </a:solidFill>
              </a:rPr>
              <a:t>Điều trị cụ thể:</a:t>
            </a:r>
            <a:endParaRPr b="1">
              <a:solidFill>
                <a:srgbClr val="000000"/>
              </a:solidFill>
            </a:endParaRPr>
          </a:p>
          <a:p>
            <a:pPr>
              <a:buClr>
                <a:srgbClr val="000000"/>
              </a:buClr>
              <a:buChar char="-"/>
            </a:pPr>
            <a:r>
              <a:rPr lang="vi">
                <a:solidFill>
                  <a:srgbClr val="000000"/>
                </a:solidFill>
              </a:rPr>
              <a:t>Nhập viện, nằm phòng thường;</a:t>
            </a:r>
          </a:p>
          <a:p>
            <a:pPr>
              <a:lnSpc>
                <a:spcPct val="114999"/>
              </a:lnSpc>
              <a:buClr>
                <a:srgbClr val="000000"/>
              </a:buClr>
              <a:buChar char="-"/>
            </a:pPr>
            <a:r>
              <a:rPr lang="vi">
                <a:solidFill>
                  <a:srgbClr val="000000"/>
                </a:solidFill>
              </a:rPr>
              <a:t>Meropenem 1g 2g + NaCl đủ 50ml TTM 100 ml/giờ</a:t>
            </a:r>
          </a:p>
          <a:p>
            <a:pPr marL="457200" lvl="0" indent="-342900" algn="l">
              <a:lnSpc>
                <a:spcPct val="114999"/>
              </a:lnSpc>
              <a:spcBef>
                <a:spcPts val="0"/>
              </a:spcBef>
              <a:spcAft>
                <a:spcPts val="0"/>
              </a:spcAft>
              <a:buClr>
                <a:srgbClr val="000000"/>
              </a:buClr>
              <a:buSzPts val="1800"/>
              <a:buChar char="-"/>
            </a:pPr>
            <a:r>
              <a:rPr lang="vi">
                <a:solidFill>
                  <a:srgbClr val="000000"/>
                </a:solidFill>
              </a:rPr>
              <a:t>Vancomycin 0,5g 0,72g + NaCl 0,9% đủ 150ml x4 TTM 150 ml/giờ</a:t>
            </a:r>
          </a:p>
          <a:p>
            <a:pPr>
              <a:buClr>
                <a:srgbClr val="000000"/>
              </a:buClr>
              <a:buChar char="-"/>
            </a:pPr>
            <a:r>
              <a:rPr lang="vi">
                <a:solidFill>
                  <a:srgbClr val="000000"/>
                </a:solidFill>
              </a:rPr>
              <a:t>Levothyroxin 0.1mg (TT) 2/3 viên (u) sáng</a:t>
            </a:r>
          </a:p>
          <a:p>
            <a:pPr>
              <a:lnSpc>
                <a:spcPct val="114999"/>
              </a:lnSpc>
              <a:buClr>
                <a:srgbClr val="000000"/>
              </a:buClr>
              <a:buChar char="-"/>
            </a:pPr>
            <a:r>
              <a:rPr lang="vi">
                <a:solidFill>
                  <a:srgbClr val="000000"/>
                </a:solidFill>
              </a:rPr>
              <a:t>Hydrocorticol 5mg (TT) 1 v x3 (u)</a:t>
            </a:r>
          </a:p>
          <a:p>
            <a:pPr marL="457200" lvl="0" indent="-342900" algn="l">
              <a:lnSpc>
                <a:spcPct val="114999"/>
              </a:lnSpc>
              <a:spcBef>
                <a:spcPts val="0"/>
              </a:spcBef>
              <a:spcAft>
                <a:spcPts val="0"/>
              </a:spcAft>
              <a:buClr>
                <a:srgbClr val="000000"/>
              </a:buClr>
              <a:buSzPts val="1800"/>
              <a:buChar char="-"/>
            </a:pPr>
            <a:r>
              <a:rPr lang="vi">
                <a:solidFill>
                  <a:srgbClr val="000000"/>
                </a:solidFill>
              </a:rPr>
              <a:t>6BT - C, Ch (TT)</a:t>
            </a:r>
            <a:endParaRPr>
              <a:solidFill>
                <a:srgbClr val="000000"/>
              </a:solidFill>
            </a:endParaRPr>
          </a:p>
          <a:p>
            <a:pPr marL="457200" lvl="0" indent="-342900" algn="l" rtl="0">
              <a:spcBef>
                <a:spcPts val="0"/>
              </a:spcBef>
              <a:spcAft>
                <a:spcPts val="0"/>
              </a:spcAft>
              <a:buClr>
                <a:srgbClr val="000000"/>
              </a:buClr>
              <a:buSzPts val="1800"/>
              <a:buChar char="-"/>
            </a:pPr>
            <a:r>
              <a:rPr lang="vi">
                <a:solidFill>
                  <a:srgbClr val="000000"/>
                </a:solidFill>
              </a:rPr>
              <a:t>CS3</a:t>
            </a:r>
            <a:endParaRPr>
              <a:solidFill>
                <a:srgbClr val="000000"/>
              </a:solidFill>
            </a:endParaRPr>
          </a:p>
        </p:txBody>
      </p:sp>
    </p:spTree>
    <p:extLst>
      <p:ext uri="{BB962C8B-B14F-4D97-AF65-F5344CB8AC3E}">
        <p14:creationId xmlns:p14="http://schemas.microsoft.com/office/powerpoint/2010/main" val="1407565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body" idx="1"/>
          </p:nvPr>
        </p:nvSpPr>
        <p:spPr>
          <a:xfrm>
            <a:off x="311700" y="2638625"/>
            <a:ext cx="8520600" cy="233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b="1">
                <a:solidFill>
                  <a:srgbClr val="000000"/>
                </a:solidFill>
              </a:rPr>
              <a:t>XV</a:t>
            </a:r>
            <a:r>
              <a:rPr lang="en-US" sz="2000" b="1">
                <a:solidFill>
                  <a:srgbClr val="000000"/>
                </a:solidFill>
              </a:rPr>
              <a:t>.</a:t>
            </a:r>
            <a:r>
              <a:rPr lang="vi" sz="2000" b="1">
                <a:solidFill>
                  <a:srgbClr val="000000"/>
                </a:solidFill>
              </a:rPr>
              <a:t> PHÒNG NGỪA:</a:t>
            </a:r>
            <a:endParaRPr lang="en-US" sz="2000">
              <a:solidFill>
                <a:srgbClr val="000000"/>
              </a:solidFill>
            </a:endParaRPr>
          </a:p>
          <a:p>
            <a:pPr>
              <a:spcBef>
                <a:spcPts val="1200"/>
              </a:spcBef>
              <a:buClr>
                <a:srgbClr val="000000"/>
              </a:buClr>
              <a:buChar char="-"/>
            </a:pPr>
            <a:r>
              <a:rPr lang="en-US" err="1">
                <a:solidFill>
                  <a:srgbClr val="000000"/>
                </a:solidFill>
              </a:rPr>
              <a:t>Tiêm</a:t>
            </a:r>
            <a:r>
              <a:rPr lang="en-US">
                <a:solidFill>
                  <a:srgbClr val="000000"/>
                </a:solidFill>
              </a:rPr>
              <a:t> vaccine </a:t>
            </a:r>
            <a:r>
              <a:rPr lang="en-US" err="1">
                <a:solidFill>
                  <a:srgbClr val="000000"/>
                </a:solidFill>
              </a:rPr>
              <a:t>phế</a:t>
            </a:r>
            <a:r>
              <a:rPr lang="en-US">
                <a:solidFill>
                  <a:srgbClr val="000000"/>
                </a:solidFill>
              </a:rPr>
              <a:t> </a:t>
            </a:r>
            <a:r>
              <a:rPr lang="en-US" err="1">
                <a:solidFill>
                  <a:srgbClr val="000000"/>
                </a:solidFill>
              </a:rPr>
              <a:t>cầu</a:t>
            </a:r>
            <a:r>
              <a:rPr lang="en-US">
                <a:solidFill>
                  <a:srgbClr val="000000"/>
                </a:solidFill>
              </a:rPr>
              <a:t>, </a:t>
            </a:r>
            <a:r>
              <a:rPr lang="en-US" err="1">
                <a:solidFill>
                  <a:srgbClr val="000000"/>
                </a:solidFill>
              </a:rPr>
              <a:t>não</a:t>
            </a:r>
            <a:r>
              <a:rPr lang="en-US">
                <a:solidFill>
                  <a:srgbClr val="000000"/>
                </a:solidFill>
              </a:rPr>
              <a:t> </a:t>
            </a:r>
            <a:r>
              <a:rPr lang="en-US" err="1">
                <a:solidFill>
                  <a:srgbClr val="000000"/>
                </a:solidFill>
              </a:rPr>
              <a:t>mô</a:t>
            </a:r>
            <a:r>
              <a:rPr lang="en-US">
                <a:solidFill>
                  <a:srgbClr val="000000"/>
                </a:solidFill>
              </a:rPr>
              <a:t> </a:t>
            </a:r>
            <a:r>
              <a:rPr lang="en-US" err="1">
                <a:solidFill>
                  <a:srgbClr val="000000"/>
                </a:solidFill>
              </a:rPr>
              <a:t>cầu</a:t>
            </a:r>
            <a:r>
              <a:rPr lang="en-US">
                <a:solidFill>
                  <a:srgbClr val="000000"/>
                </a:solidFill>
              </a:rPr>
              <a:t> (TCMR </a:t>
            </a:r>
            <a:r>
              <a:rPr lang="en-US" err="1">
                <a:solidFill>
                  <a:srgbClr val="000000"/>
                </a:solidFill>
              </a:rPr>
              <a:t>đã</a:t>
            </a:r>
            <a:r>
              <a:rPr lang="en-US">
                <a:solidFill>
                  <a:srgbClr val="000000"/>
                </a:solidFill>
              </a:rPr>
              <a:t> </a:t>
            </a:r>
            <a:r>
              <a:rPr lang="en-US" err="1">
                <a:solidFill>
                  <a:srgbClr val="000000"/>
                </a:solidFill>
              </a:rPr>
              <a:t>tiêm</a:t>
            </a:r>
            <a:r>
              <a:rPr lang="en-US">
                <a:solidFill>
                  <a:srgbClr val="000000"/>
                </a:solidFill>
              </a:rPr>
              <a:t> </a:t>
            </a:r>
            <a:r>
              <a:rPr lang="en-US" err="1">
                <a:solidFill>
                  <a:srgbClr val="000000"/>
                </a:solidFill>
              </a:rPr>
              <a:t>đủ</a:t>
            </a:r>
            <a:r>
              <a:rPr lang="en-US">
                <a:solidFill>
                  <a:srgbClr val="000000"/>
                </a:solidFill>
              </a:rPr>
              <a:t>)</a:t>
            </a:r>
          </a:p>
        </p:txBody>
      </p:sp>
      <p:sp>
        <p:nvSpPr>
          <p:cNvPr id="214" name="Google Shape;214;p38"/>
          <p:cNvSpPr txBox="1">
            <a:spLocks noGrp="1"/>
          </p:cNvSpPr>
          <p:nvPr>
            <p:ph type="title"/>
          </p:nvPr>
        </p:nvSpPr>
        <p:spPr>
          <a:xfrm>
            <a:off x="311700" y="298600"/>
            <a:ext cx="8520600" cy="16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000" b="1">
                <a:solidFill>
                  <a:srgbClr val="000000"/>
                </a:solidFill>
              </a:rPr>
              <a:t>XIV. THEO DÕI:</a:t>
            </a:r>
          </a:p>
          <a:p>
            <a:pPr marL="100330">
              <a:buClr>
                <a:srgbClr val="000000"/>
              </a:buClr>
              <a:buSzPts val="2020"/>
            </a:pPr>
            <a:r>
              <a:rPr lang="en-US" sz="2000">
                <a:solidFill>
                  <a:srgbClr val="000000"/>
                </a:solidFill>
              </a:rPr>
              <a:t>- </a:t>
            </a:r>
            <a:r>
              <a:rPr lang="en-US" sz="2000" err="1">
                <a:solidFill>
                  <a:srgbClr val="000000"/>
                </a:solidFill>
              </a:rPr>
              <a:t>Lâm</a:t>
            </a:r>
            <a:r>
              <a:rPr lang="en-US" sz="2000">
                <a:solidFill>
                  <a:srgbClr val="000000"/>
                </a:solidFill>
              </a:rPr>
              <a:t> </a:t>
            </a:r>
            <a:r>
              <a:rPr lang="en-US" sz="2000" err="1">
                <a:solidFill>
                  <a:srgbClr val="000000"/>
                </a:solidFill>
              </a:rPr>
              <a:t>sàng</a:t>
            </a:r>
            <a:r>
              <a:rPr lang="en-US" sz="2000">
                <a:solidFill>
                  <a:srgbClr val="000000"/>
                </a:solidFill>
              </a:rPr>
              <a:t>: </a:t>
            </a:r>
            <a:r>
              <a:rPr lang="en-US" sz="2000" err="1">
                <a:solidFill>
                  <a:srgbClr val="000000"/>
                </a:solidFill>
              </a:rPr>
              <a:t>Tình</a:t>
            </a:r>
            <a:r>
              <a:rPr lang="en-US" sz="2000">
                <a:solidFill>
                  <a:srgbClr val="000000"/>
                </a:solidFill>
              </a:rPr>
              <a:t> </a:t>
            </a:r>
            <a:r>
              <a:rPr lang="en-US" sz="2000" err="1">
                <a:solidFill>
                  <a:srgbClr val="000000"/>
                </a:solidFill>
              </a:rPr>
              <a:t>trạng</a:t>
            </a:r>
            <a:r>
              <a:rPr lang="en-US" sz="2000">
                <a:solidFill>
                  <a:srgbClr val="000000"/>
                </a:solidFill>
              </a:rPr>
              <a:t> </a:t>
            </a:r>
            <a:r>
              <a:rPr lang="en-US" sz="2000" err="1">
                <a:solidFill>
                  <a:srgbClr val="000000"/>
                </a:solidFill>
              </a:rPr>
              <a:t>đau</a:t>
            </a:r>
            <a:r>
              <a:rPr lang="en-US" sz="2000">
                <a:solidFill>
                  <a:srgbClr val="000000"/>
                </a:solidFill>
              </a:rPr>
              <a:t> </a:t>
            </a:r>
            <a:r>
              <a:rPr lang="en-US" sz="2000" err="1">
                <a:solidFill>
                  <a:srgbClr val="000000"/>
                </a:solidFill>
              </a:rPr>
              <a:t>đầu</a:t>
            </a:r>
            <a:r>
              <a:rPr lang="en-US" sz="2000">
                <a:solidFill>
                  <a:srgbClr val="000000"/>
                </a:solidFill>
              </a:rPr>
              <a:t>, </a:t>
            </a:r>
            <a:r>
              <a:rPr lang="en-US" sz="2000" err="1">
                <a:solidFill>
                  <a:srgbClr val="000000"/>
                </a:solidFill>
              </a:rPr>
              <a:t>nôn</a:t>
            </a:r>
            <a:r>
              <a:rPr lang="en-US" sz="2000">
                <a:solidFill>
                  <a:srgbClr val="000000"/>
                </a:solidFill>
              </a:rPr>
              <a:t>,  tri </a:t>
            </a:r>
            <a:r>
              <a:rPr lang="en-US" sz="2000" err="1">
                <a:solidFill>
                  <a:srgbClr val="000000"/>
                </a:solidFill>
              </a:rPr>
              <a:t>giác</a:t>
            </a:r>
            <a:r>
              <a:rPr lang="en-US" sz="2000">
                <a:solidFill>
                  <a:srgbClr val="000000"/>
                </a:solidFill>
              </a:rPr>
              <a:t>, </a:t>
            </a:r>
            <a:r>
              <a:rPr lang="en-US" sz="2000" err="1">
                <a:solidFill>
                  <a:srgbClr val="000000"/>
                </a:solidFill>
              </a:rPr>
              <a:t>sinh</a:t>
            </a:r>
            <a:r>
              <a:rPr lang="en-US" sz="2000">
                <a:solidFill>
                  <a:srgbClr val="000000"/>
                </a:solidFill>
              </a:rPr>
              <a:t> </a:t>
            </a:r>
            <a:r>
              <a:rPr lang="en-US" sz="2000" err="1">
                <a:solidFill>
                  <a:srgbClr val="000000"/>
                </a:solidFill>
              </a:rPr>
              <a:t>hiệu</a:t>
            </a:r>
            <a:r>
              <a:rPr lang="en-US" sz="2000">
                <a:solidFill>
                  <a:srgbClr val="000000"/>
                </a:solidFill>
              </a:rPr>
              <a:t> </a:t>
            </a:r>
            <a:r>
              <a:rPr lang="en-US" sz="2000" err="1">
                <a:solidFill>
                  <a:srgbClr val="000000"/>
                </a:solidFill>
              </a:rPr>
              <a:t>mỗi</a:t>
            </a:r>
            <a:r>
              <a:rPr lang="en-US" sz="2000">
                <a:solidFill>
                  <a:srgbClr val="000000"/>
                </a:solidFill>
              </a:rPr>
              <a:t> 24h</a:t>
            </a:r>
          </a:p>
          <a:p>
            <a:pPr marL="100330">
              <a:buClr>
                <a:srgbClr val="000000"/>
              </a:buClr>
              <a:buSzPts val="2020"/>
            </a:pPr>
            <a:r>
              <a:rPr lang="en-US" sz="2000">
                <a:solidFill>
                  <a:srgbClr val="000000"/>
                </a:solidFill>
              </a:rPr>
              <a:t>- CLS: CTM, </a:t>
            </a:r>
            <a:r>
              <a:rPr lang="en-US" sz="2000" err="1">
                <a:solidFill>
                  <a:srgbClr val="000000"/>
                </a:solidFill>
              </a:rPr>
              <a:t>CRP,</a:t>
            </a:r>
            <a:r>
              <a:rPr lang="en-US" sz="2000" err="1"/>
              <a:t>chọc</a:t>
            </a:r>
            <a:r>
              <a:rPr lang="en-US" sz="2000"/>
              <a:t> </a:t>
            </a:r>
            <a:r>
              <a:rPr lang="en-US" sz="2000" err="1"/>
              <a:t>dò</a:t>
            </a:r>
            <a:r>
              <a:rPr lang="en-US" sz="2000"/>
              <a:t> </a:t>
            </a:r>
            <a:r>
              <a:rPr lang="en-US" sz="2000" err="1"/>
              <a:t>tủy</a:t>
            </a:r>
            <a:r>
              <a:rPr lang="en-US" sz="2000"/>
              <a:t> </a:t>
            </a:r>
            <a:r>
              <a:rPr lang="en-US" sz="2000" err="1"/>
              <a:t>sống</a:t>
            </a:r>
            <a:r>
              <a:rPr lang="en-US" sz="2000">
                <a:solidFill>
                  <a:srgbClr val="000000"/>
                </a:solidFill>
              </a:rPr>
              <a:t> </a:t>
            </a:r>
            <a:r>
              <a:rPr lang="en-US" sz="2000" err="1">
                <a:solidFill>
                  <a:srgbClr val="000000"/>
                </a:solidFill>
              </a:rPr>
              <a:t>sau</a:t>
            </a:r>
            <a:r>
              <a:rPr lang="en-US" sz="2000">
                <a:solidFill>
                  <a:srgbClr val="000000"/>
                </a:solidFill>
              </a:rPr>
              <a:t> 48h </a:t>
            </a:r>
            <a:r>
              <a:rPr lang="en-US" sz="2000" err="1">
                <a:solidFill>
                  <a:srgbClr val="000000"/>
                </a:solidFill>
              </a:rPr>
              <a:t>điều</a:t>
            </a:r>
            <a:r>
              <a:rPr lang="en-US" sz="2000">
                <a:solidFill>
                  <a:srgbClr val="000000"/>
                </a:solidFill>
              </a:rPr>
              <a:t> </a:t>
            </a:r>
            <a:r>
              <a:rPr lang="en-US" sz="2000" err="1">
                <a:solidFill>
                  <a:srgbClr val="000000"/>
                </a:solidFill>
              </a:rPr>
              <a:t>trị</a:t>
            </a:r>
            <a:r>
              <a:rPr lang="en-US" sz="2000">
                <a:solidFill>
                  <a:srgbClr val="000000"/>
                </a:solidFill>
              </a:rPr>
              <a:t> </a:t>
            </a:r>
            <a:r>
              <a:rPr lang="en-US" sz="2000" err="1">
                <a:solidFill>
                  <a:srgbClr val="000000"/>
                </a:solidFill>
              </a:rPr>
              <a:t>kháng</a:t>
            </a:r>
            <a:r>
              <a:rPr lang="en-US" sz="2000">
                <a:solidFill>
                  <a:srgbClr val="000000"/>
                </a:solidFill>
              </a:rPr>
              <a:t> </a:t>
            </a:r>
            <a:r>
              <a:rPr lang="en-US" sz="2000" err="1">
                <a:solidFill>
                  <a:srgbClr val="000000"/>
                </a:solidFill>
              </a:rPr>
              <a:t>sinh</a:t>
            </a:r>
            <a:endParaRPr 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vi" sz="2020" b="1"/>
              <a:t>XIV/ TIÊN LƯỢNG</a:t>
            </a:r>
            <a:endParaRPr sz="2020" b="1"/>
          </a:p>
        </p:txBody>
      </p:sp>
      <p:sp>
        <p:nvSpPr>
          <p:cNvPr id="220" name="Google Shape;220;p39"/>
          <p:cNvSpPr txBox="1">
            <a:spLocks noGrp="1"/>
          </p:cNvSpPr>
          <p:nvPr>
            <p:ph type="body" idx="1"/>
          </p:nvPr>
        </p:nvSpPr>
        <p:spPr>
          <a:xfrm>
            <a:off x="311700" y="1317050"/>
            <a:ext cx="8741400" cy="3416400"/>
          </a:xfrm>
          <a:prstGeom prst="rect">
            <a:avLst/>
          </a:prstGeom>
        </p:spPr>
        <p:txBody>
          <a:bodyPr spcFirstLastPara="1" wrap="square" lIns="91425" tIns="91425" rIns="91425" bIns="91425" anchor="t" anchorCtr="0">
            <a:normAutofit/>
          </a:bodyPr>
          <a:lstStyle/>
          <a:p>
            <a:pPr marL="285750" indent="-285750">
              <a:lnSpc>
                <a:spcPct val="114999"/>
              </a:lnSpc>
            </a:pPr>
            <a:r>
              <a:rPr lang="en-US" err="1">
                <a:solidFill>
                  <a:schemeClr val="tx1"/>
                </a:solidFill>
              </a:rPr>
              <a:t>Gần</a:t>
            </a:r>
            <a:r>
              <a:rPr lang="en-US">
                <a:solidFill>
                  <a:schemeClr val="tx1"/>
                </a:solidFill>
              </a:rPr>
              <a:t>: Trung </a:t>
            </a:r>
            <a:r>
              <a:rPr lang="en-US" err="1">
                <a:solidFill>
                  <a:schemeClr val="tx1"/>
                </a:solidFill>
              </a:rPr>
              <a:t>bình</a:t>
            </a:r>
            <a:r>
              <a:rPr lang="en-US">
                <a:solidFill>
                  <a:schemeClr val="tx1"/>
                </a:solidFill>
              </a:rPr>
              <a:t>, </a:t>
            </a:r>
            <a:r>
              <a:rPr lang="en-US" err="1">
                <a:solidFill>
                  <a:schemeClr val="tx1"/>
                </a:solidFill>
              </a:rPr>
              <a:t>bệnh</a:t>
            </a:r>
            <a:r>
              <a:rPr lang="en-US">
                <a:solidFill>
                  <a:schemeClr val="tx1"/>
                </a:solidFill>
              </a:rPr>
              <a:t> </a:t>
            </a:r>
            <a:r>
              <a:rPr lang="en-US" err="1">
                <a:solidFill>
                  <a:schemeClr val="tx1"/>
                </a:solidFill>
              </a:rPr>
              <a:t>không</a:t>
            </a:r>
            <a:r>
              <a:rPr lang="en-US">
                <a:solidFill>
                  <a:schemeClr val="tx1"/>
                </a:solidFill>
              </a:rPr>
              <a:t> </a:t>
            </a:r>
            <a:r>
              <a:rPr lang="en-US" err="1">
                <a:solidFill>
                  <a:schemeClr val="tx1"/>
                </a:solidFill>
              </a:rPr>
              <a:t>đáp</a:t>
            </a:r>
            <a:r>
              <a:rPr lang="en-US">
                <a:solidFill>
                  <a:schemeClr val="tx1"/>
                </a:solidFill>
              </a:rPr>
              <a:t> </a:t>
            </a:r>
            <a:r>
              <a:rPr lang="en-US" err="1">
                <a:solidFill>
                  <a:schemeClr val="tx1"/>
                </a:solidFill>
              </a:rPr>
              <a:t>ứng</a:t>
            </a:r>
            <a:r>
              <a:rPr lang="en-US">
                <a:solidFill>
                  <a:schemeClr val="tx1"/>
                </a:solidFill>
              </a:rPr>
              <a:t> </a:t>
            </a:r>
            <a:r>
              <a:rPr lang="en-US" err="1">
                <a:solidFill>
                  <a:schemeClr val="tx1"/>
                </a:solidFill>
              </a:rPr>
              <a:t>tốt</a:t>
            </a:r>
            <a:r>
              <a:rPr lang="en-US">
                <a:solidFill>
                  <a:schemeClr val="tx1"/>
                </a:solidFill>
              </a:rPr>
              <a:t> </a:t>
            </a:r>
            <a:r>
              <a:rPr lang="en-US" err="1">
                <a:solidFill>
                  <a:schemeClr val="tx1"/>
                </a:solidFill>
              </a:rPr>
              <a:t>với</a:t>
            </a:r>
            <a:r>
              <a:rPr lang="en-US">
                <a:solidFill>
                  <a:schemeClr val="tx1"/>
                </a:solidFill>
              </a:rPr>
              <a:t> </a:t>
            </a:r>
            <a:r>
              <a:rPr lang="en-US" err="1">
                <a:solidFill>
                  <a:schemeClr val="tx1"/>
                </a:solidFill>
              </a:rPr>
              <a:t>kháng</a:t>
            </a:r>
            <a:r>
              <a:rPr lang="en-US">
                <a:solidFill>
                  <a:schemeClr val="tx1"/>
                </a:solidFill>
              </a:rPr>
              <a:t> </a:t>
            </a:r>
            <a:r>
              <a:rPr lang="en-US" err="1">
                <a:solidFill>
                  <a:schemeClr val="tx1"/>
                </a:solidFill>
              </a:rPr>
              <a:t>sinh</a:t>
            </a:r>
            <a:r>
              <a:rPr lang="en-US">
                <a:solidFill>
                  <a:schemeClr val="tx1"/>
                </a:solidFill>
              </a:rPr>
              <a:t> ban </a:t>
            </a:r>
            <a:r>
              <a:rPr lang="en-US" err="1">
                <a:solidFill>
                  <a:schemeClr val="tx1"/>
                </a:solidFill>
              </a:rPr>
              <a:t>đầu</a:t>
            </a:r>
            <a:r>
              <a:rPr lang="en-US">
                <a:solidFill>
                  <a:schemeClr val="tx1"/>
                </a:solidFill>
              </a:rPr>
              <a:t>, </a:t>
            </a:r>
            <a:r>
              <a:rPr lang="en-US" err="1">
                <a:solidFill>
                  <a:schemeClr val="tx1"/>
                </a:solidFill>
              </a:rPr>
              <a:t>đổi</a:t>
            </a:r>
            <a:r>
              <a:rPr lang="en-US">
                <a:solidFill>
                  <a:schemeClr val="tx1"/>
                </a:solidFill>
              </a:rPr>
              <a:t> </a:t>
            </a:r>
            <a:r>
              <a:rPr lang="en-US" err="1">
                <a:solidFill>
                  <a:schemeClr val="tx1"/>
                </a:solidFill>
              </a:rPr>
              <a:t>kháng</a:t>
            </a:r>
            <a:r>
              <a:rPr lang="en-US">
                <a:solidFill>
                  <a:schemeClr val="tx1"/>
                </a:solidFill>
              </a:rPr>
              <a:t> </a:t>
            </a:r>
            <a:r>
              <a:rPr lang="en-US" err="1">
                <a:solidFill>
                  <a:schemeClr val="tx1"/>
                </a:solidFill>
              </a:rPr>
              <a:t>sinh</a:t>
            </a:r>
            <a:r>
              <a:rPr lang="en-US">
                <a:solidFill>
                  <a:schemeClr val="tx1"/>
                </a:solidFill>
              </a:rPr>
              <a:t> </a:t>
            </a:r>
            <a:r>
              <a:rPr lang="en-US" err="1">
                <a:solidFill>
                  <a:schemeClr val="tx1"/>
                </a:solidFill>
              </a:rPr>
              <a:t>theo</a:t>
            </a:r>
            <a:r>
              <a:rPr lang="en-US">
                <a:solidFill>
                  <a:schemeClr val="tx1"/>
                </a:solidFill>
              </a:rPr>
              <a:t> </a:t>
            </a:r>
            <a:r>
              <a:rPr lang="en-US" err="1">
                <a:solidFill>
                  <a:schemeClr val="tx1"/>
                </a:solidFill>
              </a:rPr>
              <a:t>kháng</a:t>
            </a:r>
            <a:r>
              <a:rPr lang="en-US">
                <a:solidFill>
                  <a:schemeClr val="tx1"/>
                </a:solidFill>
              </a:rPr>
              <a:t> </a:t>
            </a:r>
            <a:r>
              <a:rPr lang="en-US" err="1">
                <a:solidFill>
                  <a:schemeClr val="tx1"/>
                </a:solidFill>
              </a:rPr>
              <a:t>sinh</a:t>
            </a:r>
            <a:r>
              <a:rPr lang="en-US">
                <a:solidFill>
                  <a:schemeClr val="tx1"/>
                </a:solidFill>
              </a:rPr>
              <a:t> </a:t>
            </a:r>
            <a:r>
              <a:rPr lang="en-US" err="1">
                <a:solidFill>
                  <a:schemeClr val="tx1"/>
                </a:solidFill>
              </a:rPr>
              <a:t>đồ</a:t>
            </a:r>
            <a:r>
              <a:rPr lang="en-US">
                <a:solidFill>
                  <a:schemeClr val="tx1"/>
                </a:solidFill>
              </a:rPr>
              <a:t> </a:t>
            </a:r>
            <a:r>
              <a:rPr lang="en-US" err="1">
                <a:solidFill>
                  <a:schemeClr val="tx1"/>
                </a:solidFill>
              </a:rPr>
              <a:t>thì</a:t>
            </a:r>
            <a:r>
              <a:rPr lang="en-US">
                <a:solidFill>
                  <a:schemeClr val="tx1"/>
                </a:solidFill>
              </a:rPr>
              <a:t> </a:t>
            </a:r>
            <a:r>
              <a:rPr lang="en-US" err="1">
                <a:solidFill>
                  <a:schemeClr val="tx1"/>
                </a:solidFill>
              </a:rPr>
              <a:t>đáp</a:t>
            </a:r>
            <a:r>
              <a:rPr lang="en-US">
                <a:solidFill>
                  <a:schemeClr val="tx1"/>
                </a:solidFill>
              </a:rPr>
              <a:t> </a:t>
            </a:r>
            <a:r>
              <a:rPr lang="en-US" err="1">
                <a:solidFill>
                  <a:schemeClr val="tx1"/>
                </a:solidFill>
              </a:rPr>
              <a:t>ứng</a:t>
            </a:r>
            <a:r>
              <a:rPr lang="en-US">
                <a:solidFill>
                  <a:schemeClr val="tx1"/>
                </a:solidFill>
              </a:rPr>
              <a:t>.</a:t>
            </a:r>
          </a:p>
          <a:p>
            <a:pPr marL="285750" indent="-285750">
              <a:lnSpc>
                <a:spcPct val="114999"/>
              </a:lnSpc>
            </a:pPr>
            <a:r>
              <a:rPr lang="en-US">
                <a:solidFill>
                  <a:schemeClr val="tx1"/>
                </a:solidFill>
              </a:rPr>
              <a:t>Xa: </a:t>
            </a:r>
            <a:r>
              <a:rPr lang="en-US" err="1">
                <a:solidFill>
                  <a:schemeClr val="tx1"/>
                </a:solidFill>
              </a:rPr>
              <a:t>theo</a:t>
            </a:r>
            <a:r>
              <a:rPr lang="en-US">
                <a:solidFill>
                  <a:schemeClr val="tx1"/>
                </a:solidFill>
              </a:rPr>
              <a:t> </a:t>
            </a:r>
            <a:r>
              <a:rPr lang="en-US" err="1">
                <a:solidFill>
                  <a:schemeClr val="tx1"/>
                </a:solidFill>
              </a:rPr>
              <a:t>dõi</a:t>
            </a:r>
            <a:r>
              <a:rPr lang="en-US">
                <a:solidFill>
                  <a:schemeClr val="tx1"/>
                </a:solidFill>
              </a:rPr>
              <a:t> di </a:t>
            </a:r>
            <a:r>
              <a:rPr lang="en-US" err="1">
                <a:solidFill>
                  <a:schemeClr val="tx1"/>
                </a:solidFill>
              </a:rPr>
              <a:t>chứng</a:t>
            </a:r>
            <a:r>
              <a:rPr lang="en-US">
                <a:solidFill>
                  <a:schemeClr val="tx1"/>
                </a:solidFill>
              </a:rPr>
              <a:t> </a:t>
            </a:r>
            <a:r>
              <a:rPr lang="en-US" err="1">
                <a:solidFill>
                  <a:schemeClr val="tx1"/>
                </a:solidFill>
              </a:rPr>
              <a:t>thần</a:t>
            </a:r>
            <a:r>
              <a:rPr lang="en-US">
                <a:solidFill>
                  <a:schemeClr val="tx1"/>
                </a:solidFill>
              </a:rPr>
              <a:t> </a:t>
            </a:r>
            <a:r>
              <a:rPr lang="en-US" err="1">
                <a:solidFill>
                  <a:schemeClr val="tx1"/>
                </a:solidFill>
              </a:rPr>
              <a:t>kinh</a:t>
            </a:r>
            <a:r>
              <a:rPr lang="en-US">
                <a:solidFill>
                  <a:schemeClr val="tx1"/>
                </a:solidFill>
              </a:rPr>
              <a:t>, </a:t>
            </a:r>
            <a:r>
              <a:rPr lang="en-US" err="1">
                <a:solidFill>
                  <a:schemeClr val="tx1"/>
                </a:solidFill>
              </a:rPr>
              <a:t>khiếm</a:t>
            </a:r>
            <a:r>
              <a:rPr lang="en-US">
                <a:solidFill>
                  <a:schemeClr val="tx1"/>
                </a:solidFill>
              </a:rPr>
              <a:t>  </a:t>
            </a:r>
            <a:r>
              <a:rPr lang="en-US" err="1">
                <a:solidFill>
                  <a:schemeClr val="tx1"/>
                </a:solidFill>
              </a:rPr>
              <a:t>khuyết</a:t>
            </a:r>
            <a:r>
              <a:rPr lang="en-US">
                <a:solidFill>
                  <a:schemeClr val="tx1"/>
                </a:solidFill>
              </a:rPr>
              <a:t> </a:t>
            </a:r>
            <a:r>
              <a:rPr lang="en-US" err="1">
                <a:solidFill>
                  <a:schemeClr val="tx1"/>
                </a:solidFill>
              </a:rPr>
              <a:t>phát</a:t>
            </a:r>
            <a:r>
              <a:rPr lang="en-US">
                <a:solidFill>
                  <a:schemeClr val="tx1"/>
                </a:solidFill>
              </a:rPr>
              <a:t> </a:t>
            </a:r>
            <a:r>
              <a:rPr lang="en-US" err="1">
                <a:solidFill>
                  <a:schemeClr val="tx1"/>
                </a:solidFill>
              </a:rPr>
              <a:t>triển</a:t>
            </a:r>
            <a:r>
              <a:rPr lang="en-US">
                <a:solidFill>
                  <a:schemeClr val="tx1"/>
                </a:solidFill>
              </a:rPr>
              <a:t> </a:t>
            </a:r>
            <a:r>
              <a:rPr lang="en-US" err="1">
                <a:solidFill>
                  <a:schemeClr val="tx1"/>
                </a:solidFill>
              </a:rPr>
              <a:t>tâm</a:t>
            </a:r>
            <a:r>
              <a:rPr lang="en-US">
                <a:solidFill>
                  <a:schemeClr val="tx1"/>
                </a:solidFill>
              </a:rPr>
              <a:t> </a:t>
            </a:r>
            <a:r>
              <a:rPr lang="en-US" err="1">
                <a:solidFill>
                  <a:schemeClr val="tx1"/>
                </a:solidFill>
              </a:rPr>
              <a:t>thần</a:t>
            </a:r>
            <a:r>
              <a:rPr lang="en-US">
                <a:solidFill>
                  <a:schemeClr val="tx1"/>
                </a:solidFill>
              </a:rPr>
              <a:t> </a:t>
            </a:r>
            <a:r>
              <a:rPr lang="en-US" err="1">
                <a:solidFill>
                  <a:schemeClr val="tx1"/>
                </a:solidFill>
              </a:rPr>
              <a:t>vận</a:t>
            </a:r>
            <a:r>
              <a:rPr lang="en-US">
                <a:solidFill>
                  <a:schemeClr val="tx1"/>
                </a:solidFill>
              </a:rPr>
              <a:t> </a:t>
            </a:r>
            <a:r>
              <a:rPr lang="en-US" err="1">
                <a:solidFill>
                  <a:schemeClr val="tx1"/>
                </a:solidFill>
              </a:rPr>
              <a:t>động</a:t>
            </a:r>
            <a:r>
              <a:rPr lang="en-US">
                <a:solidFill>
                  <a:schemeClr val="tx1"/>
                </a:solidFill>
              </a:rPr>
              <a:t>.</a:t>
            </a:r>
          </a:p>
          <a:p>
            <a:pPr marL="0" lvl="0" indent="0" algn="l">
              <a:lnSpc>
                <a:spcPct val="100000"/>
              </a:lnSpc>
              <a:spcBef>
                <a:spcPts val="0"/>
              </a:spcBef>
              <a:spcAft>
                <a:spcPts val="1200"/>
              </a:spcAft>
              <a:buNone/>
            </a:pPr>
            <a:endParaRPr lang="en-US">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body" idx="1"/>
          </p:nvPr>
        </p:nvSpPr>
        <p:spPr>
          <a:xfrm>
            <a:off x="176050" y="983250"/>
            <a:ext cx="7285500" cy="1110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vi" sz="4500">
                <a:solidFill>
                  <a:schemeClr val="dk1"/>
                </a:solidFill>
              </a:rPr>
              <a:t>Xin chân thành cám ơn</a:t>
            </a:r>
            <a:endParaRPr sz="4500">
              <a:solidFill>
                <a:schemeClr val="dk1"/>
              </a:solidFill>
            </a:endParaRPr>
          </a:p>
        </p:txBody>
      </p:sp>
      <p:pic>
        <p:nvPicPr>
          <p:cNvPr id="226" name="Google Shape;226;p40"/>
          <p:cNvPicPr preferRelativeResize="0"/>
          <p:nvPr/>
        </p:nvPicPr>
        <p:blipFill rotWithShape="1">
          <a:blip r:embed="rId3">
            <a:alphaModFix/>
          </a:blip>
          <a:srcRect/>
          <a:stretch/>
        </p:blipFill>
        <p:spPr>
          <a:xfrm>
            <a:off x="5512000" y="1459525"/>
            <a:ext cx="3467123" cy="37490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384409" y="117012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dk1"/>
                </a:solidFill>
              </a:rPr>
              <a:t>Bé tỉnh, </a:t>
            </a:r>
            <a:r>
              <a:rPr lang="vi" b="1" dirty="0">
                <a:solidFill>
                  <a:schemeClr val="dk1"/>
                </a:solidFill>
              </a:rPr>
              <a:t>đừ</a:t>
            </a:r>
            <a:r>
              <a:rPr lang="vi" dirty="0">
                <a:solidFill>
                  <a:schemeClr val="dk1"/>
                </a:solidFill>
              </a:rPr>
              <a:t>, môi hồng/khí trời, chi ấm.</a:t>
            </a:r>
            <a:endParaRPr dirty="0">
              <a:solidFill>
                <a:schemeClr val="dk1"/>
              </a:solidFill>
            </a:endParaRPr>
          </a:p>
          <a:p>
            <a:pPr marL="457200" lvl="0" indent="-299720" algn="l" rtl="0">
              <a:spcBef>
                <a:spcPts val="1200"/>
              </a:spcBef>
              <a:spcAft>
                <a:spcPts val="0"/>
              </a:spcAft>
              <a:buClr>
                <a:schemeClr val="dk1"/>
              </a:buClr>
              <a:buSzPct val="100000"/>
              <a:buChar char="-"/>
            </a:pPr>
            <a:r>
              <a:rPr lang="vi" dirty="0">
                <a:solidFill>
                  <a:schemeClr val="dk1"/>
                </a:solidFill>
              </a:rPr>
              <a:t>Mạch: 100 lần/phút</a:t>
            </a:r>
            <a:endParaRPr dirty="0">
              <a:solidFill>
                <a:schemeClr val="dk1"/>
              </a:solidFill>
            </a:endParaRPr>
          </a:p>
          <a:p>
            <a:pPr marL="457200" lvl="0" indent="-299720" algn="l" rtl="0">
              <a:spcBef>
                <a:spcPts val="0"/>
              </a:spcBef>
              <a:spcAft>
                <a:spcPts val="0"/>
              </a:spcAft>
              <a:buClr>
                <a:srgbClr val="000000"/>
              </a:buClr>
              <a:buSzPct val="100000"/>
              <a:buChar char="-"/>
            </a:pPr>
            <a:r>
              <a:rPr lang="vi" dirty="0">
                <a:solidFill>
                  <a:srgbClr val="000000"/>
                </a:solidFill>
              </a:rPr>
              <a:t>Thân nhiệt: </a:t>
            </a:r>
            <a:r>
              <a:rPr lang="vi" b="1" dirty="0">
                <a:solidFill>
                  <a:srgbClr val="000000"/>
                </a:solidFill>
              </a:rPr>
              <a:t>38</a:t>
            </a:r>
            <a:r>
              <a:rPr lang="vi-VN" b="1" dirty="0">
                <a:solidFill>
                  <a:srgbClr val="000000"/>
                </a:solidFill>
              </a:rPr>
              <a:t>,</a:t>
            </a:r>
            <a:r>
              <a:rPr lang="vi" b="1" dirty="0">
                <a:solidFill>
                  <a:srgbClr val="000000"/>
                </a:solidFill>
              </a:rPr>
              <a:t>1</a:t>
            </a:r>
            <a:r>
              <a:rPr lang="vi" sz="2000" b="1" dirty="0">
                <a:solidFill>
                  <a:srgbClr val="000000"/>
                </a:solidFill>
              </a:rPr>
              <a:t>℃</a:t>
            </a:r>
            <a:r>
              <a:rPr lang="vi" b="1" dirty="0">
                <a:solidFill>
                  <a:srgbClr val="000000"/>
                </a:solidFill>
              </a:rPr>
              <a:t>.</a:t>
            </a:r>
            <a:endParaRPr lang="en-VN" b="1" dirty="0">
              <a:solidFill>
                <a:srgbClr val="000000"/>
              </a:solidFill>
            </a:endParaRPr>
          </a:p>
          <a:p>
            <a:pPr marL="457200" lvl="0" indent="-299720" algn="l" rtl="0">
              <a:spcBef>
                <a:spcPts val="0"/>
              </a:spcBef>
              <a:spcAft>
                <a:spcPts val="0"/>
              </a:spcAft>
              <a:buClr>
                <a:srgbClr val="0000FF"/>
              </a:buClr>
              <a:buSzPct val="100000"/>
              <a:buChar char="-"/>
            </a:pPr>
            <a:r>
              <a:rPr lang="vi" dirty="0">
                <a:solidFill>
                  <a:schemeClr val="dk1"/>
                </a:solidFill>
              </a:rPr>
              <a:t>Nhịp thở: 26 lần/phút.</a:t>
            </a:r>
            <a:endParaRPr dirty="0">
              <a:solidFill>
                <a:schemeClr val="dk1"/>
              </a:solidFill>
            </a:endParaRPr>
          </a:p>
          <a:p>
            <a:pPr marL="0" indent="0">
              <a:spcBef>
                <a:spcPts val="1200"/>
              </a:spcBef>
              <a:buNone/>
            </a:pPr>
            <a:r>
              <a:rPr lang="vi" dirty="0">
                <a:solidFill>
                  <a:schemeClr val="tx1"/>
                </a:solidFill>
              </a:rPr>
              <a:t>Chiều cao 1m55</a:t>
            </a:r>
            <a:r>
              <a:rPr lang="vi" b="1" dirty="0">
                <a:solidFill>
                  <a:schemeClr val="accent1">
                    <a:lumMod val="50000"/>
                  </a:schemeClr>
                </a:solidFill>
              </a:rPr>
              <a:t> </a:t>
            </a:r>
            <a:endParaRPr lang="vi-VN" b="1" dirty="0">
              <a:solidFill>
                <a:schemeClr val="accent1">
                  <a:lumMod val="50000"/>
                </a:schemeClr>
              </a:solidFill>
            </a:endParaRPr>
          </a:p>
          <a:p>
            <a:pPr marL="0" indent="0">
              <a:spcBef>
                <a:spcPts val="1200"/>
              </a:spcBef>
              <a:buNone/>
            </a:pPr>
            <a:r>
              <a:rPr lang="vi" dirty="0">
                <a:solidFill>
                  <a:schemeClr val="dk1"/>
                </a:solidFill>
              </a:rPr>
              <a:t>Cân nặng: 48Kg </a:t>
            </a:r>
            <a:endParaRPr dirty="0">
              <a:solidFill>
                <a:schemeClr val="dk1"/>
              </a:solidFill>
            </a:endParaRPr>
          </a:p>
          <a:p>
            <a:pPr marL="0" lvl="0" indent="0" algn="l" rtl="0">
              <a:spcBef>
                <a:spcPts val="1200"/>
              </a:spcBef>
              <a:spcAft>
                <a:spcPts val="0"/>
              </a:spcAft>
              <a:buNone/>
            </a:pPr>
            <a:r>
              <a:rPr lang="vi" dirty="0">
                <a:solidFill>
                  <a:schemeClr val="dk1"/>
                </a:solidFill>
              </a:rPr>
              <a:t>Tim đều rõ, không âm thổi; Thở đều, êm; Bụng mềm không chướng; </a:t>
            </a:r>
            <a:r>
              <a:rPr lang="vi-VN" b="1" dirty="0">
                <a:solidFill>
                  <a:schemeClr val="dk1"/>
                </a:solidFill>
              </a:rPr>
              <a:t>Cổ gượng.</a:t>
            </a:r>
          </a:p>
        </p:txBody>
      </p:sp>
      <p:sp>
        <p:nvSpPr>
          <p:cNvPr id="75" name="Google Shape;75;p16"/>
          <p:cNvSpPr txBox="1">
            <a:spLocks noGrp="1"/>
          </p:cNvSpPr>
          <p:nvPr>
            <p:ph type="title"/>
          </p:nvPr>
        </p:nvSpPr>
        <p:spPr>
          <a:xfrm>
            <a:off x="464100" y="597425"/>
            <a:ext cx="8520600" cy="572700"/>
          </a:xfrm>
          <a:prstGeom prst="rect">
            <a:avLst/>
          </a:prstGeom>
        </p:spPr>
        <p:txBody>
          <a:bodyPr spcFirstLastPara="1" wrap="square" lIns="91425" tIns="91425" rIns="91425" bIns="91425" anchor="t" anchorCtr="0">
            <a:normAutofit/>
          </a:bodyPr>
          <a:lstStyle/>
          <a:p>
            <a:pPr marL="88900" lvl="0" indent="-88900" algn="l" rtl="0">
              <a:lnSpc>
                <a:spcPct val="115000"/>
              </a:lnSpc>
              <a:spcBef>
                <a:spcPts val="0"/>
              </a:spcBef>
              <a:spcAft>
                <a:spcPts val="0"/>
              </a:spcAft>
              <a:buClr>
                <a:schemeClr val="dk1"/>
              </a:buClr>
              <a:buSzPts val="1100"/>
              <a:buFont typeface="Arial"/>
              <a:buNone/>
            </a:pPr>
            <a:r>
              <a:rPr lang="vi" sz="2000" b="1"/>
              <a:t>Tình trạng lúc NV: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317500" lvl="0" indent="-317500" algn="l" rtl="0">
              <a:lnSpc>
                <a:spcPct val="115000"/>
              </a:lnSpc>
              <a:spcBef>
                <a:spcPts val="1200"/>
              </a:spcBef>
              <a:spcAft>
                <a:spcPts val="1200"/>
              </a:spcAft>
              <a:buNone/>
            </a:pPr>
            <a:r>
              <a:rPr lang="vi" sz="2000" b="1"/>
              <a:t>IV/</a:t>
            </a:r>
            <a:r>
              <a:rPr lang="vi" sz="2000"/>
              <a:t> </a:t>
            </a:r>
            <a:r>
              <a:rPr lang="vi" sz="2000" b="1"/>
              <a:t>TIỀN CĂN:</a:t>
            </a:r>
            <a:endParaRPr sz="2000"/>
          </a:p>
        </p:txBody>
      </p:sp>
      <p:sp>
        <p:nvSpPr>
          <p:cNvPr id="81" name="Google Shape;81;p17"/>
          <p:cNvSpPr txBox="1">
            <a:spLocks noGrp="1"/>
          </p:cNvSpPr>
          <p:nvPr>
            <p:ph type="body" idx="1"/>
          </p:nvPr>
        </p:nvSpPr>
        <p:spPr>
          <a:xfrm>
            <a:off x="311700" y="1386300"/>
            <a:ext cx="8520600" cy="3757200"/>
          </a:xfrm>
          <a:prstGeom prst="rect">
            <a:avLst/>
          </a:prstGeom>
        </p:spPr>
        <p:txBody>
          <a:bodyPr spcFirstLastPara="1" wrap="square" lIns="91425" tIns="91425" rIns="91425" bIns="91425" anchor="t" anchorCtr="0">
            <a:normAutofit/>
          </a:bodyPr>
          <a:lstStyle/>
          <a:p>
            <a:pPr marL="355600" indent="-228600">
              <a:lnSpc>
                <a:spcPct val="106000"/>
              </a:lnSpc>
              <a:buClr>
                <a:schemeClr val="dk1"/>
              </a:buClr>
              <a:buSzPts val="1100"/>
              <a:buNone/>
            </a:pPr>
            <a:r>
              <a:rPr lang="vi">
                <a:solidFill>
                  <a:srgbClr val="000000"/>
                </a:solidFill>
              </a:rPr>
              <a:t>a/ Bản thân: </a:t>
            </a:r>
            <a:endParaRPr lang="vi" b="1">
              <a:solidFill>
                <a:schemeClr val="accent1">
                  <a:lumMod val="50000"/>
                </a:schemeClr>
              </a:solidFill>
            </a:endParaRPr>
          </a:p>
          <a:p>
            <a:pPr marL="457200" lvl="0" indent="-342900" algn="l" rtl="0">
              <a:lnSpc>
                <a:spcPct val="106000"/>
              </a:lnSpc>
              <a:spcBef>
                <a:spcPts val="600"/>
              </a:spcBef>
              <a:spcAft>
                <a:spcPts val="0"/>
              </a:spcAft>
              <a:buClr>
                <a:srgbClr val="000000"/>
              </a:buClr>
              <a:buSzPts val="1800"/>
              <a:buChar char="-"/>
            </a:pPr>
            <a:r>
              <a:rPr lang="vi">
                <a:solidFill>
                  <a:schemeClr val="dk1"/>
                </a:solidFill>
              </a:rPr>
              <a:t>Em con đầu, sinh thường lúc 38w, không dùng dụng cụ hỗ trợ sinh, cân nặng lúc sanh </a:t>
            </a:r>
            <a:r>
              <a:rPr lang="vi-VN">
                <a:solidFill>
                  <a:schemeClr val="dk1"/>
                </a:solidFill>
              </a:rPr>
              <a:t>3.6 Kg</a:t>
            </a:r>
            <a:r>
              <a:rPr lang="vi">
                <a:solidFill>
                  <a:schemeClr val="dk1"/>
                </a:solidFill>
              </a:rPr>
              <a:t>, chưa ghi nhận dị tật bẩm sinh.</a:t>
            </a:r>
            <a:endParaRPr>
              <a:solidFill>
                <a:schemeClr val="dk1"/>
              </a:solidFill>
            </a:endParaRPr>
          </a:p>
          <a:p>
            <a:pPr>
              <a:lnSpc>
                <a:spcPct val="106000"/>
              </a:lnSpc>
              <a:buClr>
                <a:schemeClr val="dk1"/>
              </a:buClr>
              <a:buChar char="-"/>
            </a:pPr>
            <a:r>
              <a:rPr lang="vi">
                <a:solidFill>
                  <a:schemeClr val="dk1"/>
                </a:solidFill>
              </a:rPr>
              <a:t>U sọ hầu mổ và đặt shunt VP cách đây 6-7 năm tại BV CR</a:t>
            </a:r>
            <a:r>
              <a:rPr lang="en-US">
                <a:solidFill>
                  <a:schemeClr val="dk1"/>
                </a:solidFill>
              </a:rPr>
              <a:t>, </a:t>
            </a:r>
            <a:r>
              <a:rPr lang="en-US" err="1">
                <a:solidFill>
                  <a:schemeClr val="dk1"/>
                </a:solidFill>
              </a:rPr>
              <a:t>sau</a:t>
            </a:r>
            <a:r>
              <a:rPr lang="en-US">
                <a:solidFill>
                  <a:schemeClr val="dk1"/>
                </a:solidFill>
              </a:rPr>
              <a:t> </a:t>
            </a:r>
            <a:r>
              <a:rPr lang="en-US" err="1">
                <a:solidFill>
                  <a:schemeClr val="dk1"/>
                </a:solidFill>
              </a:rPr>
              <a:t>mổ</a:t>
            </a:r>
            <a:r>
              <a:rPr lang="en-US">
                <a:solidFill>
                  <a:schemeClr val="dk1"/>
                </a:solidFill>
              </a:rPr>
              <a:t> </a:t>
            </a:r>
            <a:r>
              <a:rPr lang="en-US" err="1">
                <a:solidFill>
                  <a:schemeClr val="dk1"/>
                </a:solidFill>
              </a:rPr>
              <a:t>mất</a:t>
            </a:r>
            <a:r>
              <a:rPr lang="en-US">
                <a:solidFill>
                  <a:schemeClr val="dk1"/>
                </a:solidFill>
              </a:rPr>
              <a:t> </a:t>
            </a:r>
            <a:r>
              <a:rPr lang="en-US" err="1">
                <a:solidFill>
                  <a:schemeClr val="dk1"/>
                </a:solidFill>
              </a:rPr>
              <a:t>hoàn</a:t>
            </a:r>
            <a:r>
              <a:rPr lang="en-US">
                <a:solidFill>
                  <a:schemeClr val="dk1"/>
                </a:solidFill>
              </a:rPr>
              <a:t> </a:t>
            </a:r>
            <a:r>
              <a:rPr lang="en-US" err="1">
                <a:solidFill>
                  <a:schemeClr val="dk1"/>
                </a:solidFill>
              </a:rPr>
              <a:t>toàn</a:t>
            </a:r>
            <a:r>
              <a:rPr lang="en-US">
                <a:solidFill>
                  <a:schemeClr val="dk1"/>
                </a:solidFill>
              </a:rPr>
              <a:t> </a:t>
            </a:r>
            <a:r>
              <a:rPr lang="en-US" err="1">
                <a:solidFill>
                  <a:schemeClr val="dk1"/>
                </a:solidFill>
              </a:rPr>
              <a:t>thị</a:t>
            </a:r>
            <a:r>
              <a:rPr lang="en-US">
                <a:solidFill>
                  <a:schemeClr val="dk1"/>
                </a:solidFill>
              </a:rPr>
              <a:t> </a:t>
            </a:r>
            <a:r>
              <a:rPr lang="en-US" err="1">
                <a:solidFill>
                  <a:schemeClr val="dk1"/>
                </a:solidFill>
              </a:rPr>
              <a:t>trường</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trái</a:t>
            </a:r>
            <a:r>
              <a:rPr lang="vi">
                <a:solidFill>
                  <a:schemeClr val="dk1"/>
                </a:solidFill>
              </a:rPr>
              <a:t>, tái khám đều mỗi năm 01 lần, hiện ổn. </a:t>
            </a:r>
            <a:endParaRPr lang="en-US" b="1">
              <a:solidFill>
                <a:schemeClr val="dk1"/>
              </a:solidFill>
            </a:endParaRPr>
          </a:p>
          <a:p>
            <a:pPr marL="457200" lvl="0" indent="-342900" algn="l" rtl="0">
              <a:lnSpc>
                <a:spcPct val="106000"/>
              </a:lnSpc>
              <a:spcBef>
                <a:spcPts val="0"/>
              </a:spcBef>
              <a:spcAft>
                <a:spcPts val="0"/>
              </a:spcAft>
              <a:buClr>
                <a:schemeClr val="dk1"/>
              </a:buClr>
              <a:buSzPts val="1800"/>
              <a:buChar char="-"/>
            </a:pPr>
            <a:r>
              <a:rPr lang="vi">
                <a:solidFill>
                  <a:schemeClr val="dk1"/>
                </a:solidFill>
              </a:rPr>
              <a:t>Suy tuyến yên sau mổ u sọ hầu, đang điều trị Levothyrocxin, Hydrocortisol, tái khám mỗi 3 tháng tại BV NĐ1, tuân thủ điều trị, hiện ổn.</a:t>
            </a:r>
            <a:endParaRPr lang="vi-VN">
              <a:solidFill>
                <a:schemeClr val="dk1"/>
              </a:solidFill>
            </a:endParaRPr>
          </a:p>
          <a:p>
            <a:pPr marL="457200" lvl="0" indent="-342900" algn="l" rtl="0">
              <a:lnSpc>
                <a:spcPct val="106000"/>
              </a:lnSpc>
              <a:spcBef>
                <a:spcPts val="0"/>
              </a:spcBef>
              <a:spcAft>
                <a:spcPts val="0"/>
              </a:spcAft>
              <a:buClr>
                <a:schemeClr val="dk1"/>
              </a:buClr>
              <a:buSzPts val="1800"/>
              <a:buChar char="-"/>
            </a:pPr>
            <a:r>
              <a:rPr lang="vi-VN">
                <a:solidFill>
                  <a:schemeClr val="dk1"/>
                </a:solidFill>
              </a:rPr>
              <a:t>Không tiền căn chấn thương gần đây.</a:t>
            </a:r>
            <a:endParaRPr>
              <a:solidFill>
                <a:schemeClr val="dk1"/>
              </a:solidFill>
            </a:endParaRPr>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317500" lvl="0" indent="-317500" algn="l" rtl="0">
              <a:lnSpc>
                <a:spcPct val="115000"/>
              </a:lnSpc>
              <a:spcBef>
                <a:spcPts val="1200"/>
              </a:spcBef>
              <a:spcAft>
                <a:spcPts val="1200"/>
              </a:spcAft>
              <a:buNone/>
            </a:pPr>
            <a:r>
              <a:rPr lang="vi" sz="2000" b="1"/>
              <a:t>IV/</a:t>
            </a:r>
            <a:r>
              <a:rPr lang="vi" sz="2000"/>
              <a:t> </a:t>
            </a:r>
            <a:r>
              <a:rPr lang="vi" sz="2000" b="1"/>
              <a:t>TIỀN CĂN:</a:t>
            </a:r>
            <a:endParaRPr sz="2000"/>
          </a:p>
        </p:txBody>
      </p:sp>
      <p:sp>
        <p:nvSpPr>
          <p:cNvPr id="87" name="Google Shape;87;p18"/>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457200" lvl="0" indent="-342900" algn="l" rtl="0">
              <a:lnSpc>
                <a:spcPct val="106000"/>
              </a:lnSpc>
              <a:spcBef>
                <a:spcPts val="0"/>
              </a:spcBef>
              <a:spcAft>
                <a:spcPts val="0"/>
              </a:spcAft>
              <a:buClr>
                <a:srgbClr val="000000"/>
              </a:buClr>
              <a:buSzPts val="1800"/>
              <a:buChar char="-"/>
            </a:pPr>
            <a:r>
              <a:rPr lang="vi">
                <a:solidFill>
                  <a:srgbClr val="000000"/>
                </a:solidFill>
              </a:rPr>
              <a:t>Dinh dưỡng: ăn cơm ngày 3 bữa chính, mỗi bữa 2 chén cơm, kèm thịt, rau</a:t>
            </a:r>
          </a:p>
          <a:p>
            <a:pPr marL="457200" lvl="0" indent="-342900" algn="l" rtl="0">
              <a:lnSpc>
                <a:spcPct val="106000"/>
              </a:lnSpc>
              <a:spcBef>
                <a:spcPts val="0"/>
              </a:spcBef>
              <a:spcAft>
                <a:spcPts val="0"/>
              </a:spcAft>
              <a:buClr>
                <a:srgbClr val="000000"/>
              </a:buClr>
              <a:buSzPts val="1800"/>
              <a:buChar char="-"/>
            </a:pPr>
            <a:r>
              <a:rPr lang="vi">
                <a:solidFill>
                  <a:srgbClr val="000000"/>
                </a:solidFill>
              </a:rPr>
              <a:t>Dị ứng: chưa ghi nhận dị ứng thức ăn / thuốc.</a:t>
            </a:r>
            <a:endParaRPr>
              <a:solidFill>
                <a:srgbClr val="000000"/>
              </a:solidFill>
            </a:endParaRPr>
          </a:p>
          <a:p>
            <a:pPr>
              <a:lnSpc>
                <a:spcPct val="106000"/>
              </a:lnSpc>
              <a:buClr>
                <a:srgbClr val="000000"/>
              </a:buClr>
              <a:buChar char="-"/>
            </a:pPr>
            <a:r>
              <a:rPr lang="vi">
                <a:solidFill>
                  <a:srgbClr val="000000"/>
                </a:solidFill>
              </a:rPr>
              <a:t>Chủng ngừa: tiêm 3 mũi Covid 19, </a:t>
            </a:r>
            <a:r>
              <a:rPr lang="vi-VN">
                <a:solidFill>
                  <a:srgbClr val="000000"/>
                </a:solidFill>
              </a:rPr>
              <a:t>có TCMR tuy nhiên không đầy đủ, không rõ đã tiêm những gì.</a:t>
            </a:r>
            <a:endParaRPr>
              <a:solidFill>
                <a:srgbClr val="000000"/>
              </a:solidFill>
            </a:endParaRPr>
          </a:p>
          <a:p>
            <a:pPr marL="457200" lvl="0" indent="-342900" algn="l" rtl="0">
              <a:lnSpc>
                <a:spcPct val="106000"/>
              </a:lnSpc>
              <a:spcBef>
                <a:spcPts val="0"/>
              </a:spcBef>
              <a:spcAft>
                <a:spcPts val="0"/>
              </a:spcAft>
              <a:buClr>
                <a:schemeClr val="dk1"/>
              </a:buClr>
              <a:buSzPts val="1800"/>
              <a:buChar char="-"/>
            </a:pPr>
            <a:r>
              <a:rPr lang="vi">
                <a:solidFill>
                  <a:schemeClr val="dk1"/>
                </a:solidFill>
              </a:rPr>
              <a:t>Tâm vận:</a:t>
            </a:r>
            <a:r>
              <a:rPr lang="vi-VN">
                <a:solidFill>
                  <a:schemeClr val="dk1"/>
                </a:solidFill>
              </a:rPr>
              <a:t> đang học lớp 7(nghỉ 2 năm vì mổ u), học lực khá.</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317500" lvl="0" indent="-317500" algn="l" rtl="0">
              <a:lnSpc>
                <a:spcPct val="115000"/>
              </a:lnSpc>
              <a:spcBef>
                <a:spcPts val="1200"/>
              </a:spcBef>
              <a:spcAft>
                <a:spcPts val="1200"/>
              </a:spcAft>
              <a:buNone/>
            </a:pPr>
            <a:r>
              <a:rPr lang="vi" sz="2000" b="1"/>
              <a:t>IV/</a:t>
            </a:r>
            <a:r>
              <a:rPr lang="vi" sz="2000"/>
              <a:t> </a:t>
            </a:r>
            <a:r>
              <a:rPr lang="vi" sz="2000" b="1"/>
              <a:t>TIỀN CĂN:</a:t>
            </a:r>
            <a:endParaRPr sz="2000"/>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55600" lvl="0" indent="-228600" algn="l" rtl="0">
              <a:lnSpc>
                <a:spcPct val="106000"/>
              </a:lnSpc>
              <a:spcBef>
                <a:spcPts val="0"/>
              </a:spcBef>
              <a:spcAft>
                <a:spcPts val="0"/>
              </a:spcAft>
              <a:buClr>
                <a:schemeClr val="dk1"/>
              </a:buClr>
              <a:buSzPts val="1100"/>
              <a:buFont typeface="Arial"/>
              <a:buNone/>
            </a:pPr>
            <a:r>
              <a:rPr lang="vi">
                <a:solidFill>
                  <a:srgbClr val="000000"/>
                </a:solidFill>
              </a:rPr>
              <a:t>b/ Gia đình:</a:t>
            </a:r>
            <a:endParaRPr>
              <a:solidFill>
                <a:srgbClr val="000000"/>
              </a:solidFill>
            </a:endParaRPr>
          </a:p>
          <a:p>
            <a:pPr marL="457200" lvl="0" indent="-342900" algn="l" rtl="0">
              <a:lnSpc>
                <a:spcPct val="106000"/>
              </a:lnSpc>
              <a:spcBef>
                <a:spcPts val="600"/>
              </a:spcBef>
              <a:spcAft>
                <a:spcPts val="0"/>
              </a:spcAft>
              <a:buClr>
                <a:srgbClr val="000000"/>
              </a:buClr>
              <a:buSzPts val="1800"/>
              <a:buChar char="-"/>
            </a:pPr>
            <a:r>
              <a:rPr lang="vi">
                <a:solidFill>
                  <a:srgbClr val="000000"/>
                </a:solidFill>
              </a:rPr>
              <a:t>Chưa ghi nhận bệnh lý di truyền.</a:t>
            </a:r>
            <a:endParaRPr>
              <a:solidFill>
                <a:srgbClr val="000000"/>
              </a:solidFill>
            </a:endParaRPr>
          </a:p>
          <a:p>
            <a:pPr marL="355600" lvl="0" indent="-228600" algn="l" rtl="0">
              <a:lnSpc>
                <a:spcPct val="106000"/>
              </a:lnSpc>
              <a:spcBef>
                <a:spcPts val="600"/>
              </a:spcBef>
              <a:spcAft>
                <a:spcPts val="0"/>
              </a:spcAft>
              <a:buClr>
                <a:schemeClr val="dk1"/>
              </a:buClr>
              <a:buSzPts val="1100"/>
              <a:buFont typeface="Arial"/>
              <a:buNone/>
            </a:pPr>
            <a:r>
              <a:rPr lang="vi">
                <a:solidFill>
                  <a:srgbClr val="000000"/>
                </a:solidFill>
              </a:rPr>
              <a:t>c/ Môi trường:</a:t>
            </a:r>
            <a:endParaRPr>
              <a:solidFill>
                <a:srgbClr val="000000"/>
              </a:solidFill>
            </a:endParaRPr>
          </a:p>
          <a:p>
            <a:pPr marL="457200" lvl="0" indent="-342900" algn="l" rtl="0">
              <a:lnSpc>
                <a:spcPct val="106000"/>
              </a:lnSpc>
              <a:spcBef>
                <a:spcPts val="0"/>
              </a:spcBef>
              <a:spcAft>
                <a:spcPts val="0"/>
              </a:spcAft>
              <a:buClr>
                <a:srgbClr val="000000"/>
              </a:buClr>
              <a:buSzPts val="1800"/>
              <a:buChar char="-"/>
            </a:pPr>
            <a:r>
              <a:rPr lang="vi">
                <a:solidFill>
                  <a:srgbClr val="000000"/>
                </a:solidFill>
              </a:rPr>
              <a:t>Chưa ghi nhận người tiếp xúc với bé bị sốt, bệnh đường hô hấp.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384409" y="1170124"/>
            <a:ext cx="8520600" cy="341639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lang="vi" dirty="0">
              <a:solidFill>
                <a:schemeClr val="dk1"/>
              </a:solidFill>
            </a:endParaRPr>
          </a:p>
          <a:p>
            <a:pPr marL="0" indent="0">
              <a:spcBef>
                <a:spcPts val="1200"/>
              </a:spcBef>
              <a:buNone/>
            </a:pPr>
            <a:r>
              <a:rPr lang="vi" dirty="0">
                <a:solidFill>
                  <a:schemeClr val="dk1"/>
                </a:solidFill>
              </a:rPr>
              <a:t>- </a:t>
            </a:r>
            <a:r>
              <a:rPr lang="vi-VN" dirty="0">
                <a:solidFill>
                  <a:schemeClr val="dk1"/>
                </a:solidFill>
              </a:rPr>
              <a:t>  </a:t>
            </a:r>
            <a:r>
              <a:rPr lang="vi" dirty="0">
                <a:solidFill>
                  <a:schemeClr val="dk1"/>
                </a:solidFill>
              </a:rPr>
              <a:t>N1: Sốt cao, đau đầu</a:t>
            </a:r>
            <a:r>
              <a:rPr lang="vi-VN" dirty="0">
                <a:solidFill>
                  <a:schemeClr val="dk1"/>
                </a:solidFill>
              </a:rPr>
              <a:t> nhiều</a:t>
            </a:r>
            <a:r>
              <a:rPr lang="vi" dirty="0">
                <a:solidFill>
                  <a:schemeClr val="dk1"/>
                </a:solidFill>
              </a:rPr>
              <a:t>,</a:t>
            </a:r>
            <a:r>
              <a:rPr lang="vi-VN" dirty="0">
                <a:solidFill>
                  <a:schemeClr val="dk1"/>
                </a:solidFill>
              </a:rPr>
              <a:t> nôn ói 1 lần</a:t>
            </a:r>
            <a:r>
              <a:rPr lang="vi" dirty="0">
                <a:solidFill>
                  <a:schemeClr val="dk1"/>
                </a:solidFill>
              </a:rPr>
              <a:t> điều trị với Ceftriaxone, Vancomycin.</a:t>
            </a:r>
          </a:p>
          <a:p>
            <a:pPr marL="285750" indent="-285750">
              <a:lnSpc>
                <a:spcPct val="114999"/>
              </a:lnSpc>
              <a:spcBef>
                <a:spcPts val="1200"/>
              </a:spcBef>
              <a:buFontTx/>
              <a:buChar char="-"/>
            </a:pPr>
            <a:r>
              <a:rPr lang="vi" dirty="0">
                <a:solidFill>
                  <a:schemeClr val="dk1"/>
                </a:solidFill>
              </a:rPr>
              <a:t>N2: </a:t>
            </a:r>
            <a:r>
              <a:rPr lang="vi" b="1" dirty="0">
                <a:solidFill>
                  <a:schemeClr val="dk1"/>
                </a:solidFill>
              </a:rPr>
              <a:t>Sốt cao tiếp diễn, vẫn còn đau đầu</a:t>
            </a:r>
            <a:r>
              <a:rPr lang="vi" dirty="0">
                <a:solidFill>
                  <a:schemeClr val="dk1"/>
                </a:solidFill>
              </a:rPr>
              <a:t>,</a:t>
            </a:r>
            <a:endParaRPr lang="vi-VN" dirty="0">
              <a:solidFill>
                <a:schemeClr val="dk1"/>
              </a:solidFill>
            </a:endParaRPr>
          </a:p>
          <a:p>
            <a:pPr marL="285750" indent="-285750">
              <a:lnSpc>
                <a:spcPct val="114999"/>
              </a:lnSpc>
              <a:spcBef>
                <a:spcPts val="1200"/>
              </a:spcBef>
              <a:buFontTx/>
              <a:buChar char="-"/>
            </a:pPr>
            <a:r>
              <a:rPr lang="vi-VN" dirty="0" err="1">
                <a:solidFill>
                  <a:schemeClr val="dk1"/>
                </a:solidFill>
              </a:rPr>
              <a:t>17h</a:t>
            </a:r>
            <a:r>
              <a:rPr lang="vi-VN" dirty="0">
                <a:solidFill>
                  <a:schemeClr val="dk1"/>
                </a:solidFill>
              </a:rPr>
              <a:t> N2</a:t>
            </a:r>
            <a:r>
              <a:rPr lang="vi" dirty="0">
                <a:solidFill>
                  <a:schemeClr val="dk1"/>
                </a:solidFill>
              </a:rPr>
              <a:t> kết quả DNT bạch cầu 1</a:t>
            </a:r>
            <a:r>
              <a:rPr lang="vi-VN" dirty="0">
                <a:solidFill>
                  <a:schemeClr val="dk1"/>
                </a:solidFill>
              </a:rPr>
              <a:t>455</a:t>
            </a:r>
            <a:r>
              <a:rPr lang="vi" dirty="0">
                <a:solidFill>
                  <a:schemeClr val="dk1"/>
                </a:solidFill>
              </a:rPr>
              <a:t>, BCĐN 78%</a:t>
            </a:r>
            <a:r>
              <a:rPr lang="vi-VN" dirty="0">
                <a:solidFill>
                  <a:schemeClr val="dk1"/>
                </a:solidFill>
              </a:rPr>
              <a:t>, CRP </a:t>
            </a:r>
            <a:r>
              <a:rPr lang="vi-VN" dirty="0" err="1">
                <a:solidFill>
                  <a:schemeClr val="dk1"/>
                </a:solidFill>
              </a:rPr>
              <a:t>111.12mg</a:t>
            </a:r>
            <a:r>
              <a:rPr lang="vi-VN" dirty="0">
                <a:solidFill>
                  <a:schemeClr val="dk1"/>
                </a:solidFill>
              </a:rPr>
              <a:t>%=&gt;</a:t>
            </a:r>
            <a:r>
              <a:rPr lang="vi" dirty="0">
                <a:solidFill>
                  <a:schemeClr val="dk1"/>
                </a:solidFill>
              </a:rPr>
              <a:t> đổi sang kháng sinh Meropenem, Vancomycin.</a:t>
            </a:r>
            <a:endParaRPr lang="vi-VN" dirty="0">
              <a:solidFill>
                <a:schemeClr val="dk1"/>
              </a:solidFill>
            </a:endParaRPr>
          </a:p>
          <a:p>
            <a:pPr marL="285750" indent="-285750">
              <a:spcBef>
                <a:spcPts val="1200"/>
              </a:spcBef>
              <a:buFontTx/>
              <a:buChar char="-"/>
            </a:pPr>
            <a:r>
              <a:rPr lang="vi-VN" dirty="0">
                <a:solidFill>
                  <a:schemeClr val="dk1"/>
                </a:solidFill>
              </a:rPr>
              <a:t>N3-N4: còn đau đầu, mức độ giảm ít, sốt cao liên tục, hết nôn.</a:t>
            </a:r>
          </a:p>
          <a:p>
            <a:pPr marL="285750" indent="-285750">
              <a:spcBef>
                <a:spcPts val="1200"/>
              </a:spcBef>
              <a:buFontTx/>
              <a:buChar char="-"/>
            </a:pPr>
            <a:r>
              <a:rPr lang="vi-VN" dirty="0">
                <a:solidFill>
                  <a:schemeClr val="dk1"/>
                </a:solidFill>
              </a:rPr>
              <a:t>N5: đau đầu giảm, không còn sốt.</a:t>
            </a:r>
          </a:p>
          <a:p>
            <a:pPr marL="285750" indent="-285750">
              <a:spcBef>
                <a:spcPts val="1200"/>
              </a:spcBef>
              <a:buFontTx/>
              <a:buChar char="-"/>
            </a:pPr>
            <a:r>
              <a:rPr lang="vi-VN" dirty="0">
                <a:solidFill>
                  <a:schemeClr val="dk1"/>
                </a:solidFill>
              </a:rPr>
              <a:t>N6-nay: hết đau đầu, hết sốt.</a:t>
            </a:r>
          </a:p>
          <a:p>
            <a:pPr marL="0" lvl="0" indent="0" algn="l" rtl="0">
              <a:spcBef>
                <a:spcPts val="1200"/>
              </a:spcBef>
              <a:spcAft>
                <a:spcPts val="1200"/>
              </a:spcAft>
              <a:buNone/>
            </a:pPr>
            <a:endParaRPr dirty="0">
              <a:solidFill>
                <a:schemeClr val="dk1"/>
              </a:solidFill>
            </a:endParaRPr>
          </a:p>
        </p:txBody>
      </p:sp>
      <p:sp>
        <p:nvSpPr>
          <p:cNvPr id="75" name="Google Shape;75;p16"/>
          <p:cNvSpPr txBox="1">
            <a:spLocks noGrp="1"/>
          </p:cNvSpPr>
          <p:nvPr>
            <p:ph type="title"/>
          </p:nvPr>
        </p:nvSpPr>
        <p:spPr>
          <a:xfrm>
            <a:off x="464100" y="597425"/>
            <a:ext cx="8520600" cy="572700"/>
          </a:xfrm>
          <a:prstGeom prst="rect">
            <a:avLst/>
          </a:prstGeom>
        </p:spPr>
        <p:txBody>
          <a:bodyPr spcFirstLastPara="1" wrap="square" lIns="91425" tIns="91425" rIns="91425" bIns="91425" anchor="t" anchorCtr="0">
            <a:normAutofit/>
          </a:bodyPr>
          <a:lstStyle/>
          <a:p>
            <a:pPr marL="88900" indent="-88900">
              <a:lnSpc>
                <a:spcPct val="115000"/>
              </a:lnSpc>
              <a:buSzPts val="1100"/>
            </a:pPr>
            <a:r>
              <a:rPr lang="vi" sz="2000" b="1" err="1"/>
              <a:t>Diễn</a:t>
            </a:r>
            <a:r>
              <a:rPr lang="vi" sz="2000" b="1"/>
              <a:t> </a:t>
            </a:r>
            <a:r>
              <a:rPr lang="vi" sz="2000" b="1" err="1"/>
              <a:t>tiến</a:t>
            </a:r>
            <a:r>
              <a:rPr lang="vi" sz="2000" b="1"/>
              <a:t> sau NV 08 </a:t>
            </a:r>
            <a:r>
              <a:rPr lang="vi" sz="2000" b="1" err="1"/>
              <a:t>ngày</a:t>
            </a:r>
            <a:r>
              <a:rPr lang="vi" sz="2000" b="1"/>
              <a:t>: </a:t>
            </a:r>
            <a:endParaRPr sz="2000"/>
          </a:p>
        </p:txBody>
      </p:sp>
    </p:spTree>
    <p:extLst>
      <p:ext uri="{BB962C8B-B14F-4D97-AF65-F5344CB8AC3E}">
        <p14:creationId xmlns:p14="http://schemas.microsoft.com/office/powerpoint/2010/main" val="151159399"/>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b="1"/>
              <a:t>V/ LƯỢC QUA CÁC CƠ QUAN: </a:t>
            </a:r>
            <a:r>
              <a:rPr lang="vi" sz="1800"/>
              <a:t>Thời gian khám: 7g00 ngày 11/07/2022.</a:t>
            </a:r>
            <a:endParaRPr sz="1800"/>
          </a:p>
        </p:txBody>
      </p:sp>
      <p:sp>
        <p:nvSpPr>
          <p:cNvPr id="99" name="Google Shape;99;p20"/>
          <p:cNvSpPr txBox="1">
            <a:spLocks noGrp="1"/>
          </p:cNvSpPr>
          <p:nvPr>
            <p:ph type="body" idx="1"/>
          </p:nvPr>
        </p:nvSpPr>
        <p:spPr>
          <a:xfrm>
            <a:off x="311700" y="1193775"/>
            <a:ext cx="8520600" cy="3840300"/>
          </a:xfrm>
          <a:prstGeom prst="rect">
            <a:avLst/>
          </a:prstGeom>
        </p:spPr>
        <p:txBody>
          <a:bodyPr spcFirstLastPara="1" wrap="square" lIns="91425" tIns="91425" rIns="91425" bIns="91425" anchor="t" anchorCtr="0">
            <a:noAutofit/>
          </a:bodyPr>
          <a:lstStyle/>
          <a:p>
            <a:pPr marL="355600" lvl="0" indent="-139700" algn="l" rtl="0">
              <a:lnSpc>
                <a:spcPct val="150000"/>
              </a:lnSpc>
              <a:spcBef>
                <a:spcPts val="0"/>
              </a:spcBef>
              <a:spcAft>
                <a:spcPts val="0"/>
              </a:spcAft>
              <a:buClr>
                <a:schemeClr val="dk1"/>
              </a:buClr>
              <a:buSzPts val="1100"/>
              <a:buFont typeface="Arial"/>
              <a:buNone/>
            </a:pPr>
            <a:r>
              <a:rPr lang="vi" b="1">
                <a:solidFill>
                  <a:schemeClr val="dk1"/>
                </a:solidFill>
              </a:rPr>
              <a:t>1. Tim mạch:</a:t>
            </a:r>
            <a:r>
              <a:rPr lang="vi">
                <a:solidFill>
                  <a:schemeClr val="dk1"/>
                </a:solidFill>
              </a:rPr>
              <a:t> Không hồi hộp, không đánh trống ngực, không đau ngực.</a:t>
            </a:r>
            <a:endParaRPr>
              <a:solidFill>
                <a:schemeClr val="dk1"/>
              </a:solidFill>
            </a:endParaRPr>
          </a:p>
          <a:p>
            <a:pPr marL="355600" lvl="0" indent="-139700" algn="l" rtl="0">
              <a:lnSpc>
                <a:spcPct val="150000"/>
              </a:lnSpc>
              <a:spcBef>
                <a:spcPts val="0"/>
              </a:spcBef>
              <a:spcAft>
                <a:spcPts val="0"/>
              </a:spcAft>
              <a:buClr>
                <a:schemeClr val="dk1"/>
              </a:buClr>
              <a:buSzPts val="1100"/>
              <a:buFont typeface="Arial"/>
              <a:buNone/>
            </a:pPr>
            <a:r>
              <a:rPr lang="vi" b="1">
                <a:solidFill>
                  <a:schemeClr val="dk1"/>
                </a:solidFill>
              </a:rPr>
              <a:t>2. Hô hấp:</a:t>
            </a:r>
            <a:r>
              <a:rPr lang="vi">
                <a:solidFill>
                  <a:schemeClr val="dk1"/>
                </a:solidFill>
              </a:rPr>
              <a:t> Không khó thở.</a:t>
            </a:r>
            <a:endParaRPr>
              <a:solidFill>
                <a:schemeClr val="dk1"/>
              </a:solidFill>
            </a:endParaRPr>
          </a:p>
          <a:p>
            <a:pPr marL="355600" lvl="0" indent="-139700" algn="l" rtl="0">
              <a:lnSpc>
                <a:spcPct val="150000"/>
              </a:lnSpc>
              <a:spcBef>
                <a:spcPts val="0"/>
              </a:spcBef>
              <a:spcAft>
                <a:spcPts val="0"/>
              </a:spcAft>
              <a:buClr>
                <a:schemeClr val="dk1"/>
              </a:buClr>
              <a:buSzPts val="1100"/>
              <a:buFont typeface="Arial"/>
              <a:buNone/>
            </a:pPr>
            <a:r>
              <a:rPr lang="vi" b="1">
                <a:solidFill>
                  <a:schemeClr val="dk1"/>
                </a:solidFill>
              </a:rPr>
              <a:t>3. Tiêu hóa: </a:t>
            </a:r>
            <a:r>
              <a:rPr lang="vi">
                <a:solidFill>
                  <a:schemeClr val="dk1"/>
                </a:solidFill>
              </a:rPr>
              <a:t>không đau bụng; ăn uống được; tiêu phân vàng, mềm.</a:t>
            </a:r>
            <a:endParaRPr>
              <a:solidFill>
                <a:schemeClr val="dk1"/>
              </a:solidFill>
            </a:endParaRPr>
          </a:p>
          <a:p>
            <a:pPr marL="355600" lvl="0" indent="-139700" algn="l" rtl="0">
              <a:lnSpc>
                <a:spcPct val="150000"/>
              </a:lnSpc>
              <a:spcBef>
                <a:spcPts val="0"/>
              </a:spcBef>
              <a:spcAft>
                <a:spcPts val="0"/>
              </a:spcAft>
              <a:buClr>
                <a:schemeClr val="dk1"/>
              </a:buClr>
              <a:buSzPts val="1100"/>
              <a:buFont typeface="Arial"/>
              <a:buNone/>
            </a:pPr>
            <a:r>
              <a:rPr lang="vi" b="1">
                <a:solidFill>
                  <a:schemeClr val="dk1"/>
                </a:solidFill>
              </a:rPr>
              <a:t>4. Tiết niệu, sinh dục:</a:t>
            </a:r>
            <a:r>
              <a:rPr lang="vi">
                <a:solidFill>
                  <a:schemeClr val="dk1"/>
                </a:solidFill>
              </a:rPr>
              <a:t> Tiểu vàng trong, không gắt buốt.</a:t>
            </a:r>
            <a:endParaRPr>
              <a:solidFill>
                <a:schemeClr val="dk1"/>
              </a:solidFill>
            </a:endParaRPr>
          </a:p>
          <a:p>
            <a:pPr marL="355600" lvl="0" indent="-139700" algn="l" rtl="0">
              <a:lnSpc>
                <a:spcPct val="150000"/>
              </a:lnSpc>
              <a:spcBef>
                <a:spcPts val="0"/>
              </a:spcBef>
              <a:spcAft>
                <a:spcPts val="0"/>
              </a:spcAft>
              <a:buClr>
                <a:schemeClr val="dk1"/>
              </a:buClr>
              <a:buSzPts val="1100"/>
              <a:buFont typeface="Arial"/>
              <a:buNone/>
            </a:pPr>
            <a:r>
              <a:rPr lang="vi" b="1">
                <a:solidFill>
                  <a:schemeClr val="dk1"/>
                </a:solidFill>
              </a:rPr>
              <a:t>5. Thần kinh:</a:t>
            </a:r>
            <a:r>
              <a:rPr lang="vi">
                <a:solidFill>
                  <a:schemeClr val="dk1"/>
                </a:solidFill>
              </a:rPr>
              <a:t> Không dị cảm; vận động bình thường.</a:t>
            </a:r>
            <a:endParaRPr>
              <a:solidFill>
                <a:schemeClr val="dk1"/>
              </a:solidFill>
            </a:endParaRPr>
          </a:p>
          <a:p>
            <a:pPr marL="355600" lvl="0" indent="-139700" algn="l" rtl="0">
              <a:lnSpc>
                <a:spcPct val="150000"/>
              </a:lnSpc>
              <a:spcBef>
                <a:spcPts val="0"/>
              </a:spcBef>
              <a:spcAft>
                <a:spcPts val="0"/>
              </a:spcAft>
              <a:buClr>
                <a:schemeClr val="dk1"/>
              </a:buClr>
              <a:buSzPts val="1100"/>
              <a:buFont typeface="Arial"/>
              <a:buNone/>
            </a:pPr>
            <a:r>
              <a:rPr lang="vi" b="1">
                <a:solidFill>
                  <a:schemeClr val="dk1"/>
                </a:solidFill>
              </a:rPr>
              <a:t>6. Cơ, xương, khớp:</a:t>
            </a:r>
            <a:r>
              <a:rPr lang="vi">
                <a:solidFill>
                  <a:schemeClr val="dk1"/>
                </a:solidFill>
              </a:rPr>
              <a:t> Không giới hạn vận động; không đau nhức cơ, xương,</a:t>
            </a:r>
            <a:endParaRPr>
              <a:solidFill>
                <a:schemeClr val="dk1"/>
              </a:solidFill>
            </a:endParaRPr>
          </a:p>
          <a:p>
            <a:pPr marL="355600" lvl="0" indent="-139700" algn="l" rtl="0">
              <a:lnSpc>
                <a:spcPct val="150000"/>
              </a:lnSpc>
              <a:spcBef>
                <a:spcPts val="0"/>
              </a:spcBef>
              <a:spcAft>
                <a:spcPts val="0"/>
              </a:spcAft>
              <a:buClr>
                <a:schemeClr val="dk1"/>
              </a:buClr>
              <a:buSzPts val="1100"/>
              <a:buFont typeface="Arial"/>
              <a:buNone/>
            </a:pPr>
            <a:r>
              <a:rPr lang="vi">
                <a:solidFill>
                  <a:schemeClr val="dk1"/>
                </a:solidFill>
              </a:rPr>
              <a:t>khớp.</a:t>
            </a:r>
            <a:endParaRPr>
              <a:solidFill>
                <a:schemeClr val="dk1"/>
              </a:solidFill>
            </a:endParaRPr>
          </a:p>
          <a:p>
            <a:pPr marL="355600" lvl="0" indent="-139700" algn="l" rtl="0">
              <a:lnSpc>
                <a:spcPct val="150000"/>
              </a:lnSpc>
              <a:spcBef>
                <a:spcPts val="0"/>
              </a:spcBef>
              <a:spcAft>
                <a:spcPts val="0"/>
              </a:spcAft>
              <a:buClr>
                <a:schemeClr val="dk1"/>
              </a:buClr>
              <a:buSzPts val="1100"/>
              <a:buFont typeface="Arial"/>
              <a:buNone/>
            </a:pPr>
            <a:r>
              <a:rPr lang="vi" b="1">
                <a:solidFill>
                  <a:schemeClr val="dk1"/>
                </a:solidFill>
              </a:rPr>
              <a:t>7. Chuyển hóa: </a:t>
            </a:r>
            <a:r>
              <a:rPr lang="vi">
                <a:solidFill>
                  <a:schemeClr val="dk1"/>
                </a:solidFill>
              </a:rPr>
              <a:t>Không sốt.</a:t>
            </a:r>
            <a:endParaRPr>
              <a:solidFill>
                <a:schemeClr val="dk1"/>
              </a:solidFill>
            </a:endParaRPr>
          </a:p>
          <a:p>
            <a:pPr marL="215900" lvl="0" indent="0" algn="l" rtl="0">
              <a:lnSpc>
                <a:spcPct val="150000"/>
              </a:lnSpc>
              <a:spcBef>
                <a:spcPts val="0"/>
              </a:spcBef>
              <a:spcAft>
                <a:spcPts val="0"/>
              </a:spcAft>
              <a:buNone/>
            </a:pPr>
            <a:endParaRPr>
              <a:solidFill>
                <a:srgbClr val="0000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36</Slides>
  <Notes>27</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Simple Light</vt:lpstr>
      <vt:lpstr>Bệnh án: Viêm màng não</vt:lpstr>
      <vt:lpstr>I/  HÀNH CHÍNH:</vt:lpstr>
      <vt:lpstr>III/  BỆNH SỬ:</vt:lpstr>
      <vt:lpstr>Tình trạng lúc NV: </vt:lpstr>
      <vt:lpstr>IV/ TIỀN CĂN:</vt:lpstr>
      <vt:lpstr>IV/ TIỀN CĂN:</vt:lpstr>
      <vt:lpstr>IV/ TIỀN CĂN:</vt:lpstr>
      <vt:lpstr>Diễn tiến sau NV 08 ngày: </vt:lpstr>
      <vt:lpstr>V/ LƯỢC QUA CÁC CƠ QUAN: Thời gian khám: 7g00 ngày 11/07/2022.</vt:lpstr>
      <vt:lpstr>VI/   KHÁM LÂM SÀNG: Thời gian khám: 07g00 ngày 11/07/2022. </vt:lpstr>
      <vt:lpstr>VI/   KHÁM LÂM SÀNG: Thời gian khám: 7g00 ngày 11/07/2022. </vt:lpstr>
      <vt:lpstr>VI/   KHÁM LÂM SÀNG: Thời gian khám: 7g00 ngày 11/07/2022. </vt:lpstr>
      <vt:lpstr>VI/   KHÁM LÂM SÀNG: Thời gian khám: 7g00 ngày 11/07/2022.</vt:lpstr>
      <vt:lpstr>PowerPoint Presentation</vt:lpstr>
      <vt:lpstr>VII/ TÓM TẮT BỆNH ÁN:  BN nam, 15 tuổi, nhập viện ngày 4/7 vì đau đâu, ghi nhận các bất thường sau:</vt:lpstr>
      <vt:lpstr>PowerPoint Presentation</vt:lpstr>
      <vt:lpstr>IX/  CHẨN ĐOÁN: </vt:lpstr>
      <vt:lpstr>X. BIỆN LUẬN:</vt:lpstr>
      <vt:lpstr>X. BIỆN LUẬN:</vt:lpstr>
      <vt:lpstr>X. BIỆN LUẬN:</vt:lpstr>
      <vt:lpstr>X. BIỆN LUẬN:</vt:lpstr>
      <vt:lpstr>X. BIỆN LUẬN:</vt:lpstr>
      <vt:lpstr>XI. XỬ TRÍ BAN ĐẦU</vt:lpstr>
      <vt:lpstr>XI. XỬ TRÍ BAN ĐẦU</vt:lpstr>
      <vt:lpstr>XII. Kết quả một số CLS: </vt:lpstr>
      <vt:lpstr>XII. Kết quả một số CLS:</vt:lpstr>
      <vt:lpstr>XII. Kết quả một số CLS:</vt:lpstr>
      <vt:lpstr>XII. Kết quả một số CLS:</vt:lpstr>
      <vt:lpstr>XII. Kết quả một số CLS:</vt:lpstr>
      <vt:lpstr>XII. Kết quả một số CLS:</vt:lpstr>
      <vt:lpstr>XII. Kết quả một số CLS:</vt:lpstr>
      <vt:lpstr>XIII. CHẨN ĐOÁN XÁC ĐỊNH:  Viêm màng não ngày 7 do vi khuẩn-  Td Nhiễm trùng huyết/ U sọ hầu mổ và đặt shunt VP,  Suy tuyến yên, mất thị trường mắt Trái sau mổ u sọ hầu</vt:lpstr>
      <vt:lpstr>PowerPoint Presentation</vt:lpstr>
      <vt:lpstr>XIV. THEO DÕI: - Lâm sàng: Tình trạng đau đầu, nôn,  tri giác, sinh hiệu mỗi 24h - CLS: CTM, CRP,chọc dò tủy sống sau 48h điều trị kháng sinh</vt:lpstr>
      <vt:lpstr>XIV/ TIÊN LƯỢNG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Viêm màng não</dc:title>
  <cp:lastModifiedBy>Hoàng Thị Thu Hương</cp:lastModifiedBy>
  <cp:revision>3</cp:revision>
  <dcterms:modified xsi:type="dcterms:W3CDTF">2022-07-14T07:48:14Z</dcterms:modified>
</cp:coreProperties>
</file>