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66" r:id="rId4"/>
    <p:sldId id="258" r:id="rId5"/>
    <p:sldId id="265" r:id="rId6"/>
    <p:sldId id="282" r:id="rId7"/>
    <p:sldId id="260" r:id="rId8"/>
    <p:sldId id="259" r:id="rId9"/>
    <p:sldId id="268" r:id="rId10"/>
    <p:sldId id="269" r:id="rId11"/>
    <p:sldId id="270" r:id="rId12"/>
    <p:sldId id="271" r:id="rId13"/>
    <p:sldId id="272" r:id="rId14"/>
    <p:sldId id="273" r:id="rId15"/>
    <p:sldId id="261" r:id="rId16"/>
    <p:sldId id="262" r:id="rId17"/>
    <p:sldId id="275" r:id="rId18"/>
    <p:sldId id="276" r:id="rId19"/>
    <p:sldId id="277" r:id="rId20"/>
    <p:sldId id="278" r:id="rId21"/>
    <p:sldId id="263" r:id="rId22"/>
    <p:sldId id="264" r:id="rId23"/>
    <p:sldId id="280" r:id="rId24"/>
    <p:sldId id="281" r:id="rId2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50" d="100"/>
          <a:sy n="50" d="100"/>
        </p:scale>
        <p:origin x="139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93AF2-6B70-401B-96B8-FD9976182193}"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00257-AD58-4D31-954A-61EE36BAA928}" type="slidenum">
              <a:rPr lang="en-US" smtClean="0"/>
              <a:t>‹#›</a:t>
            </a:fld>
            <a:endParaRPr lang="en-US"/>
          </a:p>
        </p:txBody>
      </p:sp>
    </p:spTree>
    <p:extLst>
      <p:ext uri="{BB962C8B-B14F-4D97-AF65-F5344CB8AC3E}">
        <p14:creationId xmlns:p14="http://schemas.microsoft.com/office/powerpoint/2010/main" val="353494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7A950-1674-4F85-ABCC-6E7FDEFD1D24}" type="slidenum">
              <a:rPr lang="en-US" smtClean="0"/>
              <a:t>17</a:t>
            </a:fld>
            <a:endParaRPr lang="en-US"/>
          </a:p>
        </p:txBody>
      </p:sp>
    </p:spTree>
    <p:extLst>
      <p:ext uri="{BB962C8B-B14F-4D97-AF65-F5344CB8AC3E}">
        <p14:creationId xmlns:p14="http://schemas.microsoft.com/office/powerpoint/2010/main" val="132411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7A950-1674-4F85-ABCC-6E7FDEFD1D24}" type="slidenum">
              <a:rPr lang="en-US" smtClean="0"/>
              <a:t>23</a:t>
            </a:fld>
            <a:endParaRPr lang="en-US"/>
          </a:p>
        </p:txBody>
      </p:sp>
    </p:spTree>
    <p:extLst>
      <p:ext uri="{BB962C8B-B14F-4D97-AF65-F5344CB8AC3E}">
        <p14:creationId xmlns:p14="http://schemas.microsoft.com/office/powerpoint/2010/main" val="346127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48C019-90E5-CD4E-B03F-5EEAEB1205C2}" type="datetimeFigureOut">
              <a:rPr lang="en-VN" smtClean="0"/>
              <a:t>01/05/2022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04AF612-23A9-1149-8CDD-002FB8F8B79C}" type="slidenum">
              <a:rPr lang="en-VN" smtClean="0"/>
              <a:t>‹#›</a:t>
            </a:fld>
            <a:endParaRPr lang="en-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7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48C019-90E5-CD4E-B03F-5EEAEB1205C2}" type="datetimeFigureOut">
              <a:rPr lang="en-VN" smtClean="0"/>
              <a:t>01/05/2022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375230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48C019-90E5-CD4E-B03F-5EEAEB1205C2}" type="datetimeFigureOut">
              <a:rPr lang="en-VN" smtClean="0"/>
              <a:t>01/05/2022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105646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48C019-90E5-CD4E-B03F-5EEAEB1205C2}" type="datetimeFigureOut">
              <a:rPr lang="en-VN" smtClean="0"/>
              <a:t>01/05/2022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280165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48C019-90E5-CD4E-B03F-5EEAEB1205C2}" type="datetimeFigureOut">
              <a:rPr lang="en-VN" smtClean="0"/>
              <a:t>01/05/2022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004AF612-23A9-1149-8CDD-002FB8F8B79C}" type="slidenum">
              <a:rPr lang="en-VN" smtClean="0"/>
              <a:t>‹#›</a:t>
            </a:fld>
            <a:endParaRPr lang="en-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26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48C019-90E5-CD4E-B03F-5EEAEB1205C2}" type="datetimeFigureOut">
              <a:rPr lang="en-VN" smtClean="0"/>
              <a:t>01/05/2022</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216603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48C019-90E5-CD4E-B03F-5EEAEB1205C2}" type="datetimeFigureOut">
              <a:rPr lang="en-VN" smtClean="0"/>
              <a:t>01/05/2022</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58974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48C019-90E5-CD4E-B03F-5EEAEB1205C2}" type="datetimeFigureOut">
              <a:rPr lang="en-VN" smtClean="0"/>
              <a:t>01/05/2022</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130050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48C019-90E5-CD4E-B03F-5EEAEB1205C2}" type="datetimeFigureOut">
              <a:rPr lang="en-VN" smtClean="0"/>
              <a:t>01/05/2022</a:t>
            </a:fld>
            <a:endParaRPr lang="en-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VN"/>
          </a:p>
        </p:txBody>
      </p:sp>
      <p:sp>
        <p:nvSpPr>
          <p:cNvPr id="9" name="Slide Number Placeholder 8"/>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33106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48C019-90E5-CD4E-B03F-5EEAEB1205C2}" type="datetimeFigureOut">
              <a:rPr lang="en-VN" smtClean="0"/>
              <a:t>01/05/2022</a:t>
            </a:fld>
            <a:endParaRPr lang="en-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4AF612-23A9-1149-8CDD-002FB8F8B79C}" type="slidenum">
              <a:rPr lang="en-VN" smtClean="0"/>
              <a:t>‹#›</a:t>
            </a:fld>
            <a:endParaRPr lang="en-VN"/>
          </a:p>
        </p:txBody>
      </p:sp>
    </p:spTree>
    <p:extLst>
      <p:ext uri="{BB962C8B-B14F-4D97-AF65-F5344CB8AC3E}">
        <p14:creationId xmlns:p14="http://schemas.microsoft.com/office/powerpoint/2010/main" val="322606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48C019-90E5-CD4E-B03F-5EEAEB1205C2}" type="datetimeFigureOut">
              <a:rPr lang="en-VN" smtClean="0"/>
              <a:t>01/05/2022</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004AF612-23A9-1149-8CDD-002FB8F8B79C}" type="slidenum">
              <a:rPr lang="en-VN" smtClean="0"/>
              <a:t>‹#›</a:t>
            </a:fld>
            <a:endParaRPr lang="en-VN"/>
          </a:p>
        </p:txBody>
      </p:sp>
    </p:spTree>
    <p:extLst>
      <p:ext uri="{BB962C8B-B14F-4D97-AF65-F5344CB8AC3E}">
        <p14:creationId xmlns:p14="http://schemas.microsoft.com/office/powerpoint/2010/main" val="19356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48C019-90E5-CD4E-B03F-5EEAEB1205C2}" type="datetimeFigureOut">
              <a:rPr lang="en-VN" smtClean="0"/>
              <a:t>01/05/2022</a:t>
            </a:fld>
            <a:endParaRPr lang="en-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4AF612-23A9-1149-8CDD-002FB8F8B79C}" type="slidenum">
              <a:rPr lang="en-VN" smtClean="0"/>
              <a:t>‹#›</a:t>
            </a:fld>
            <a:endParaRPr lang="en-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738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3FAE-A401-294E-A360-73CF1A33DD97}"/>
              </a:ext>
            </a:extLst>
          </p:cNvPr>
          <p:cNvSpPr>
            <a:spLocks noGrp="1"/>
          </p:cNvSpPr>
          <p:nvPr>
            <p:ph type="ctrTitle"/>
          </p:nvPr>
        </p:nvSpPr>
        <p:spPr>
          <a:xfrm>
            <a:off x="1024708" y="2510970"/>
            <a:ext cx="10058400" cy="1828655"/>
          </a:xfrm>
        </p:spPr>
        <p:txBody>
          <a:bodyPr>
            <a:normAutofit/>
          </a:bodyPr>
          <a:lstStyle/>
          <a:p>
            <a:r>
              <a:rPr lang="en-VN" sz="6600" b="1" dirty="0"/>
              <a:t>Tình huống </a:t>
            </a:r>
            <a:r>
              <a:rPr lang="en-VN" sz="6600" b="1"/>
              <a:t>lâm </a:t>
            </a:r>
            <a:r>
              <a:rPr lang="en-VN" sz="6600" b="1" smtClean="0"/>
              <a:t>sàng</a:t>
            </a:r>
            <a:r>
              <a:rPr lang="en-US" sz="6600" b="1"/>
              <a:t> </a:t>
            </a:r>
            <a:r>
              <a:rPr lang="en-US" sz="6600" b="1" smtClean="0"/>
              <a:t/>
            </a:r>
            <a:br>
              <a:rPr lang="en-US" sz="6600" b="1" smtClean="0"/>
            </a:br>
            <a:r>
              <a:rPr lang="en-US" sz="6600" b="1" smtClean="0"/>
              <a:t>Đánh giá ABC</a:t>
            </a:r>
            <a:endParaRPr lang="en-VN" sz="6600" b="1" dirty="0"/>
          </a:p>
        </p:txBody>
      </p:sp>
    </p:spTree>
    <p:extLst>
      <p:ext uri="{BB962C8B-B14F-4D97-AF65-F5344CB8AC3E}">
        <p14:creationId xmlns:p14="http://schemas.microsoft.com/office/powerpoint/2010/main" val="347418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0ED23-8CB2-4547-9DB7-EF16494E36A6}"/>
              </a:ext>
            </a:extLst>
          </p:cNvPr>
          <p:cNvSpPr>
            <a:spLocks noGrp="1"/>
          </p:cNvSpPr>
          <p:nvPr>
            <p:ph idx="1"/>
          </p:nvPr>
        </p:nvSpPr>
        <p:spPr/>
        <p:txBody>
          <a:bodyPr>
            <a:normAutofit/>
          </a:bodyPr>
          <a:lstStyle/>
          <a:p>
            <a:pPr marL="0" indent="0">
              <a:buNone/>
            </a:pPr>
            <a:r>
              <a:rPr lang="en-US" sz="2400" b="1" dirty="0"/>
              <a:t>2/ </a:t>
            </a:r>
            <a:r>
              <a:rPr lang="en-US" sz="2400" b="1" dirty="0" err="1"/>
              <a:t>Đánh</a:t>
            </a:r>
            <a:r>
              <a:rPr lang="en-US" sz="2400" b="1" dirty="0"/>
              <a:t> </a:t>
            </a:r>
            <a:r>
              <a:rPr lang="en-US" sz="2400" b="1" dirty="0" err="1"/>
              <a:t>giá</a:t>
            </a:r>
            <a:r>
              <a:rPr lang="en-US" sz="2400" b="1" dirty="0"/>
              <a:t> </a:t>
            </a:r>
            <a:r>
              <a:rPr lang="en-US" sz="2400" b="1" dirty="0" err="1"/>
              <a:t>ngưng</a:t>
            </a:r>
            <a:r>
              <a:rPr lang="en-US" sz="2400" b="1" dirty="0"/>
              <a:t> </a:t>
            </a:r>
            <a:r>
              <a:rPr lang="en-US" sz="2400" b="1" dirty="0" err="1"/>
              <a:t>tim</a:t>
            </a:r>
            <a:r>
              <a:rPr lang="en-US" sz="2400" b="1" dirty="0"/>
              <a:t> </a:t>
            </a:r>
            <a:r>
              <a:rPr lang="en-US" sz="2400" b="1" dirty="0" err="1"/>
              <a:t>ngưng</a:t>
            </a:r>
            <a:r>
              <a:rPr lang="en-US" sz="2400" b="1" dirty="0"/>
              <a:t> </a:t>
            </a:r>
            <a:r>
              <a:rPr lang="en-US" sz="2400" b="1" dirty="0" err="1"/>
              <a:t>thở</a:t>
            </a:r>
            <a:r>
              <a:rPr lang="en-US" sz="2400" b="1" dirty="0"/>
              <a:t>, </a:t>
            </a:r>
            <a:r>
              <a:rPr lang="en-US" sz="2400" b="1" dirty="0" err="1"/>
              <a:t>tình</a:t>
            </a:r>
            <a:r>
              <a:rPr lang="en-US" sz="2400" b="1" dirty="0"/>
              <a:t> </a:t>
            </a:r>
            <a:r>
              <a:rPr lang="en-US" sz="2400" b="1" dirty="0" err="1"/>
              <a:t>trạng</a:t>
            </a:r>
            <a:r>
              <a:rPr lang="en-US" sz="2400" b="1" dirty="0"/>
              <a:t> </a:t>
            </a:r>
            <a:r>
              <a:rPr lang="en-US" sz="2400" b="1" dirty="0" err="1"/>
              <a:t>suy</a:t>
            </a:r>
            <a:r>
              <a:rPr lang="en-US" sz="2400" b="1" dirty="0"/>
              <a:t> </a:t>
            </a:r>
            <a:r>
              <a:rPr lang="en-US" sz="2400" b="1" dirty="0" err="1"/>
              <a:t>hô</a:t>
            </a:r>
            <a:r>
              <a:rPr lang="en-US" sz="2400" b="1" dirty="0"/>
              <a:t> </a:t>
            </a:r>
            <a:r>
              <a:rPr lang="en-US" sz="2400" b="1" dirty="0" err="1"/>
              <a:t>hấp</a:t>
            </a:r>
            <a:r>
              <a:rPr lang="en-US" sz="2400" b="1" dirty="0"/>
              <a:t> – </a:t>
            </a:r>
            <a:r>
              <a:rPr lang="en-US" sz="2400" b="1" dirty="0" err="1"/>
              <a:t>tuần</a:t>
            </a:r>
            <a:r>
              <a:rPr lang="en-US" sz="2400" b="1" dirty="0"/>
              <a:t> </a:t>
            </a:r>
            <a:r>
              <a:rPr lang="en-US" sz="2400" b="1" dirty="0" err="1"/>
              <a:t>hoàn</a:t>
            </a:r>
            <a:endParaRPr lang="en-US" sz="2400" b="1" dirty="0"/>
          </a:p>
          <a:p>
            <a:r>
              <a:rPr lang="en-US" sz="2400" dirty="0" err="1"/>
              <a:t>Bệnh</a:t>
            </a:r>
            <a:r>
              <a:rPr lang="en-US" sz="2400" dirty="0"/>
              <a:t> </a:t>
            </a:r>
            <a:r>
              <a:rPr lang="en-US" sz="2400" dirty="0" err="1"/>
              <a:t>nhi</a:t>
            </a:r>
            <a:r>
              <a:rPr lang="en-US" sz="2400" dirty="0"/>
              <a:t> </a:t>
            </a:r>
            <a:r>
              <a:rPr lang="en-US" sz="2400" dirty="0" err="1"/>
              <a:t>còn</a:t>
            </a:r>
            <a:r>
              <a:rPr lang="en-US" sz="2400" dirty="0"/>
              <a:t> </a:t>
            </a:r>
            <a:r>
              <a:rPr lang="en-US" sz="2400" dirty="0" err="1"/>
              <a:t>thở</a:t>
            </a:r>
            <a:r>
              <a:rPr lang="en-US" sz="2400" dirty="0"/>
              <a:t> </a:t>
            </a:r>
            <a:r>
              <a:rPr lang="en-US" sz="2400" dirty="0" err="1"/>
              <a:t>được</a:t>
            </a:r>
            <a:r>
              <a:rPr lang="en-US" sz="2400" dirty="0"/>
              <a:t> </a:t>
            </a:r>
            <a:r>
              <a:rPr lang="en-US" sz="2400" dirty="0">
                <a:sym typeface="Wingdings" panose="05000000000000000000" pitchFamily="2" charset="2"/>
              </a:rPr>
              <a:t>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tình</a:t>
            </a:r>
            <a:r>
              <a:rPr lang="en-US" sz="2400" dirty="0">
                <a:sym typeface="Wingdings" panose="05000000000000000000" pitchFamily="2" charset="2"/>
              </a:rPr>
              <a:t> </a:t>
            </a:r>
            <a:r>
              <a:rPr lang="en-US" sz="2400" dirty="0" err="1">
                <a:sym typeface="Wingdings" panose="05000000000000000000" pitchFamily="2" charset="2"/>
              </a:rPr>
              <a:t>trạng</a:t>
            </a:r>
            <a:r>
              <a:rPr lang="en-US" sz="2400" dirty="0">
                <a:sym typeface="Wingdings" panose="05000000000000000000" pitchFamily="2" charset="2"/>
              </a:rPr>
              <a:t> </a:t>
            </a:r>
            <a:r>
              <a:rPr lang="en-US" sz="2400" dirty="0" err="1">
                <a:sym typeface="Wingdings" panose="05000000000000000000" pitchFamily="2" charset="2"/>
              </a:rPr>
              <a:t>ngưng</a:t>
            </a:r>
            <a:r>
              <a:rPr lang="en-US" sz="2400" dirty="0">
                <a:sym typeface="Wingdings" panose="05000000000000000000" pitchFamily="2" charset="2"/>
              </a:rPr>
              <a:t> </a:t>
            </a:r>
            <a:r>
              <a:rPr lang="en-US" sz="2400" dirty="0" err="1">
                <a:sym typeface="Wingdings" panose="05000000000000000000" pitchFamily="2" charset="2"/>
              </a:rPr>
              <a:t>tim</a:t>
            </a:r>
            <a:r>
              <a:rPr lang="en-US" sz="2400" dirty="0">
                <a:sym typeface="Wingdings" panose="05000000000000000000" pitchFamily="2" charset="2"/>
              </a:rPr>
              <a:t> </a:t>
            </a:r>
            <a:r>
              <a:rPr lang="en-US" sz="2400" dirty="0" err="1">
                <a:sym typeface="Wingdings" panose="05000000000000000000" pitchFamily="2" charset="2"/>
              </a:rPr>
              <a:t>ngưng</a:t>
            </a:r>
            <a:r>
              <a:rPr lang="en-US" sz="2400" dirty="0">
                <a:sym typeface="Wingdings" panose="05000000000000000000" pitchFamily="2" charset="2"/>
              </a:rPr>
              <a:t> </a:t>
            </a:r>
            <a:r>
              <a:rPr lang="en-US" sz="2400" dirty="0" err="1">
                <a:sym typeface="Wingdings" panose="05000000000000000000" pitchFamily="2" charset="2"/>
              </a:rPr>
              <a:t>thở</a:t>
            </a:r>
            <a:endParaRPr lang="en-US" sz="2400" dirty="0">
              <a:sym typeface="Wingdings" panose="05000000000000000000" pitchFamily="2" charset="2"/>
            </a:endParaRPr>
          </a:p>
          <a:p>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tình</a:t>
            </a:r>
            <a:r>
              <a:rPr lang="en-US" sz="2400" dirty="0">
                <a:sym typeface="Wingdings" panose="05000000000000000000" pitchFamily="2" charset="2"/>
              </a:rPr>
              <a:t> </a:t>
            </a:r>
            <a:r>
              <a:rPr lang="en-US" sz="2400" dirty="0" err="1">
                <a:sym typeface="Wingdings" panose="05000000000000000000" pitchFamily="2" charset="2"/>
              </a:rPr>
              <a:t>trạng</a:t>
            </a:r>
            <a:r>
              <a:rPr lang="en-US" sz="2400" dirty="0">
                <a:sym typeface="Wingdings" panose="05000000000000000000" pitchFamily="2" charset="2"/>
              </a:rPr>
              <a:t> </a:t>
            </a:r>
            <a:r>
              <a:rPr lang="en-US" sz="2400" dirty="0" err="1">
                <a:sym typeface="Wingdings" panose="05000000000000000000" pitchFamily="2" charset="2"/>
              </a:rPr>
              <a:t>suy</a:t>
            </a:r>
            <a:r>
              <a:rPr lang="en-US" sz="2400" dirty="0">
                <a:sym typeface="Wingdings" panose="05000000000000000000" pitchFamily="2" charset="2"/>
              </a:rPr>
              <a:t>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r>
              <a:rPr lang="en-US" sz="2400" dirty="0">
                <a:sym typeface="Wingdings" panose="05000000000000000000" pitchFamily="2" charset="2"/>
              </a:rPr>
              <a:t> – </a:t>
            </a:r>
            <a:r>
              <a:rPr lang="en-US" sz="2400" dirty="0" err="1">
                <a:sym typeface="Wingdings" panose="05000000000000000000" pitchFamily="2" charset="2"/>
              </a:rPr>
              <a:t>tuần</a:t>
            </a:r>
            <a:r>
              <a:rPr lang="en-US" sz="2400" dirty="0">
                <a:sym typeface="Wingdings" panose="05000000000000000000" pitchFamily="2" charset="2"/>
              </a:rPr>
              <a:t> </a:t>
            </a:r>
            <a:r>
              <a:rPr lang="en-US" sz="2400" dirty="0" err="1">
                <a:sym typeface="Wingdings" panose="05000000000000000000" pitchFamily="2" charset="2"/>
              </a:rPr>
              <a:t>hoàn</a:t>
            </a:r>
            <a:endParaRPr lang="en-US" sz="2400" dirty="0">
              <a:sym typeface="Wingdings" panose="05000000000000000000" pitchFamily="2" charset="2"/>
            </a:endParaRPr>
          </a:p>
          <a:p>
            <a:pPr>
              <a:buFont typeface="Wingdings" panose="05000000000000000000" pitchFamily="2" charset="2"/>
              <a:buChar char="à"/>
            </a:pPr>
            <a:r>
              <a:rPr lang="en-US" sz="2400" dirty="0" smtClean="0">
                <a:sym typeface="Wingdings" panose="05000000000000000000" pitchFamily="2" charset="2"/>
              </a:rPr>
              <a:t> </a:t>
            </a:r>
            <a:r>
              <a:rPr lang="en-US" sz="2400" dirty="0" err="1" smtClean="0">
                <a:sym typeface="Wingdings" panose="05000000000000000000" pitchFamily="2" charset="2"/>
              </a:rPr>
              <a:t>Gọi</a:t>
            </a:r>
            <a:r>
              <a:rPr lang="en-US" sz="2400" dirty="0" smtClean="0">
                <a:sym typeface="Wingdings" panose="05000000000000000000" pitchFamily="2" charset="2"/>
              </a:rPr>
              <a:t> </a:t>
            </a:r>
            <a:r>
              <a:rPr lang="en-US" sz="2400" dirty="0" err="1">
                <a:sym typeface="Wingdings" panose="05000000000000000000" pitchFamily="2" charset="2"/>
              </a:rPr>
              <a:t>cấp</a:t>
            </a:r>
            <a:r>
              <a:rPr lang="en-US" sz="2400" dirty="0">
                <a:sym typeface="Wingdings" panose="05000000000000000000" pitchFamily="2" charset="2"/>
              </a:rPr>
              <a:t> </a:t>
            </a:r>
            <a:r>
              <a:rPr lang="en-US" sz="2400" dirty="0" err="1">
                <a:sym typeface="Wingdings" panose="05000000000000000000" pitchFamily="2" charset="2"/>
              </a:rPr>
              <a:t>cứu</a:t>
            </a:r>
            <a:endParaRPr lang="en-US" sz="2400" dirty="0">
              <a:sym typeface="Wingdings" panose="05000000000000000000" pitchFamily="2" charset="2"/>
            </a:endParaRPr>
          </a:p>
          <a:p>
            <a:pPr marL="0" indent="0">
              <a:buNone/>
            </a:pPr>
            <a:r>
              <a:rPr lang="en-US" sz="2400" dirty="0">
                <a:sym typeface="Wingdings" panose="05000000000000000000" pitchFamily="2" charset="2"/>
              </a:rPr>
              <a:t>     </a:t>
            </a:r>
            <a:r>
              <a:rPr lang="en-US" sz="2400" dirty="0" err="1">
                <a:sym typeface="Wingdings" panose="05000000000000000000" pitchFamily="2" charset="2"/>
              </a:rPr>
              <a:t>Thở</a:t>
            </a:r>
            <a:r>
              <a:rPr lang="en-US" sz="2400" dirty="0">
                <a:sym typeface="Wingdings" panose="05000000000000000000" pitchFamily="2" charset="2"/>
              </a:rPr>
              <a:t> </a:t>
            </a:r>
            <a:r>
              <a:rPr lang="en-US" sz="2400" dirty="0" smtClean="0">
                <a:sym typeface="Wingdings" panose="05000000000000000000" pitchFamily="2" charset="2"/>
              </a:rPr>
              <a:t>oxy qua mask </a:t>
            </a:r>
            <a:r>
              <a:rPr lang="en-US" sz="2400" dirty="0" err="1" smtClean="0">
                <a:sym typeface="Wingdings" panose="05000000000000000000" pitchFamily="2" charset="2"/>
              </a:rPr>
              <a:t>không</a:t>
            </a:r>
            <a:r>
              <a:rPr lang="en-US" sz="2400" dirty="0" smtClean="0">
                <a:sym typeface="Wingdings" panose="05000000000000000000" pitchFamily="2" charset="2"/>
              </a:rPr>
              <a:t> </a:t>
            </a:r>
            <a:r>
              <a:rPr lang="en-US" sz="2400" dirty="0" err="1" smtClean="0">
                <a:sym typeface="Wingdings" panose="05000000000000000000" pitchFamily="2" charset="2"/>
              </a:rPr>
              <a:t>thở</a:t>
            </a:r>
            <a:r>
              <a:rPr lang="en-US" sz="2400" dirty="0" smtClean="0">
                <a:sym typeface="Wingdings" panose="05000000000000000000" pitchFamily="2" charset="2"/>
              </a:rPr>
              <a:t> </a:t>
            </a:r>
            <a:r>
              <a:rPr lang="en-US" sz="2400" dirty="0" err="1" smtClean="0">
                <a:sym typeface="Wingdings" panose="05000000000000000000" pitchFamily="2" charset="2"/>
              </a:rPr>
              <a:t>lại</a:t>
            </a:r>
            <a:endParaRPr lang="en-US" sz="2400" dirty="0">
              <a:sym typeface="Wingdings" panose="05000000000000000000" pitchFamily="2" charset="2"/>
            </a:endParaRPr>
          </a:p>
          <a:p>
            <a:pPr marL="0" indent="0">
              <a:buNone/>
            </a:pPr>
            <a:r>
              <a:rPr lang="en-US" sz="2400" dirty="0">
                <a:sym typeface="Wingdings" panose="05000000000000000000" pitchFamily="2" charset="2"/>
              </a:rPr>
              <a:t>     </a:t>
            </a:r>
            <a:r>
              <a:rPr lang="en-US" sz="2400" dirty="0" err="1">
                <a:sym typeface="Wingdings" panose="05000000000000000000" pitchFamily="2" charset="2"/>
              </a:rPr>
              <a:t>Mắc</a:t>
            </a:r>
            <a:r>
              <a:rPr lang="en-US" sz="2400" dirty="0">
                <a:sym typeface="Wingdings" panose="05000000000000000000" pitchFamily="2" charset="2"/>
              </a:rPr>
              <a:t> monitor </a:t>
            </a:r>
            <a:r>
              <a:rPr lang="en-US" sz="2400" dirty="0" err="1">
                <a:sym typeface="Wingdings" panose="05000000000000000000" pitchFamily="2" charset="2"/>
              </a:rPr>
              <a:t>theo</a:t>
            </a:r>
            <a:r>
              <a:rPr lang="en-US" sz="2400" dirty="0">
                <a:sym typeface="Wingdings" panose="05000000000000000000" pitchFamily="2" charset="2"/>
              </a:rPr>
              <a:t> </a:t>
            </a:r>
            <a:r>
              <a:rPr lang="en-US" sz="2400" dirty="0" err="1">
                <a:sym typeface="Wingdings" panose="05000000000000000000" pitchFamily="2" charset="2"/>
              </a:rPr>
              <a:t>dõi</a:t>
            </a:r>
            <a:endParaRPr lang="en-US" sz="2400" dirty="0">
              <a:sym typeface="Wingdings" panose="05000000000000000000" pitchFamily="2" charset="2"/>
            </a:endParaRPr>
          </a:p>
          <a:p>
            <a:pPr marL="0" indent="0">
              <a:buNone/>
            </a:pPr>
            <a:r>
              <a:rPr lang="en-US" sz="2400" dirty="0">
                <a:sym typeface="Wingdings" panose="05000000000000000000" pitchFamily="2" charset="2"/>
              </a:rPr>
              <a:t>     </a:t>
            </a:r>
            <a:r>
              <a:rPr lang="en-US" sz="2400" dirty="0" err="1">
                <a:sym typeface="Wingdings" panose="05000000000000000000" pitchFamily="2" charset="2"/>
              </a:rPr>
              <a:t>Lập</a:t>
            </a:r>
            <a:r>
              <a:rPr lang="en-US" sz="2400" dirty="0">
                <a:sym typeface="Wingdings" panose="05000000000000000000" pitchFamily="2" charset="2"/>
              </a:rPr>
              <a:t> </a:t>
            </a:r>
            <a:r>
              <a:rPr lang="en-US" sz="2400" dirty="0" err="1">
                <a:sym typeface="Wingdings" panose="05000000000000000000" pitchFamily="2" charset="2"/>
              </a:rPr>
              <a:t>đường</a:t>
            </a:r>
            <a:r>
              <a:rPr lang="en-US" sz="2400" dirty="0">
                <a:sym typeface="Wingdings" panose="05000000000000000000" pitchFamily="2" charset="2"/>
              </a:rPr>
              <a:t> </a:t>
            </a:r>
            <a:r>
              <a:rPr lang="en-US" sz="2400" dirty="0" err="1">
                <a:sym typeface="Wingdings" panose="05000000000000000000" pitchFamily="2" charset="2"/>
              </a:rPr>
              <a:t>truyền</a:t>
            </a:r>
            <a:r>
              <a:rPr lang="en-US" sz="2400" dirty="0">
                <a:sym typeface="Wingdings" panose="05000000000000000000" pitchFamily="2" charset="2"/>
              </a:rPr>
              <a:t> </a:t>
            </a:r>
            <a:r>
              <a:rPr lang="en-US" sz="2400" dirty="0" err="1">
                <a:sym typeface="Wingdings" panose="05000000000000000000" pitchFamily="2" charset="2"/>
              </a:rPr>
              <a:t>tĩnh</a:t>
            </a:r>
            <a:r>
              <a:rPr lang="en-US" sz="2400" dirty="0">
                <a:sym typeface="Wingdings" panose="05000000000000000000" pitchFamily="2" charset="2"/>
              </a:rPr>
              <a:t> </a:t>
            </a:r>
            <a:r>
              <a:rPr lang="en-US" sz="2400" dirty="0" err="1">
                <a:sym typeface="Wingdings" panose="05000000000000000000" pitchFamily="2" charset="2"/>
              </a:rPr>
              <a:t>mạch</a:t>
            </a:r>
            <a:endParaRPr lang="en-US" sz="2400"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303589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B7300-CAA8-4AB2-BBB1-67DE76F66A2C}"/>
              </a:ext>
            </a:extLst>
          </p:cNvPr>
          <p:cNvSpPr>
            <a:spLocks noGrp="1"/>
          </p:cNvSpPr>
          <p:nvPr>
            <p:ph idx="1"/>
          </p:nvPr>
        </p:nvSpPr>
        <p:spPr/>
        <p:txBody>
          <a:bodyPr>
            <a:normAutofit lnSpcReduction="10000"/>
          </a:bodyPr>
          <a:lstStyle/>
          <a:p>
            <a:pPr marL="0" indent="0">
              <a:buNone/>
            </a:pPr>
            <a:r>
              <a:rPr lang="en-US" sz="2400" b="1" dirty="0"/>
              <a:t>3/ </a:t>
            </a:r>
            <a:r>
              <a:rPr lang="en-US" sz="2400" b="1" dirty="0" err="1"/>
              <a:t>Đánh</a:t>
            </a:r>
            <a:r>
              <a:rPr lang="en-US" sz="2400" b="1" dirty="0"/>
              <a:t> </a:t>
            </a:r>
            <a:r>
              <a:rPr lang="en-US" sz="2400" b="1" dirty="0" err="1"/>
              <a:t>giá</a:t>
            </a:r>
            <a:r>
              <a:rPr lang="en-US" sz="2400" b="1" dirty="0"/>
              <a:t> </a:t>
            </a:r>
            <a:r>
              <a:rPr lang="en-US" sz="2400" b="1" dirty="0" err="1"/>
              <a:t>lần</a:t>
            </a:r>
            <a:r>
              <a:rPr lang="en-US" sz="2400" b="1" dirty="0"/>
              <a:t> 1</a:t>
            </a:r>
          </a:p>
          <a:p>
            <a:r>
              <a:rPr lang="en-US" sz="2400" dirty="0"/>
              <a:t>A: </a:t>
            </a:r>
            <a:r>
              <a:rPr lang="en-US" sz="2400" dirty="0" err="1"/>
              <a:t>đường</a:t>
            </a:r>
            <a:r>
              <a:rPr lang="en-US" sz="2400" dirty="0"/>
              <a:t> </a:t>
            </a:r>
            <a:r>
              <a:rPr lang="en-US" sz="2400" dirty="0" err="1"/>
              <a:t>thở</a:t>
            </a:r>
            <a:r>
              <a:rPr lang="en-US" sz="2400" dirty="0"/>
              <a:t> </a:t>
            </a:r>
            <a:r>
              <a:rPr lang="en-US" sz="2400" dirty="0" err="1"/>
              <a:t>thông</a:t>
            </a:r>
            <a:r>
              <a:rPr lang="en-US" sz="2400" dirty="0"/>
              <a:t> </a:t>
            </a:r>
            <a:r>
              <a:rPr lang="en-US" sz="2400" dirty="0" err="1"/>
              <a:t>thoáng</a:t>
            </a:r>
            <a:r>
              <a:rPr lang="en-US" sz="2400" dirty="0"/>
              <a:t> </a:t>
            </a:r>
            <a:r>
              <a:rPr lang="en-US" sz="2400" dirty="0">
                <a:sym typeface="Wingdings" panose="05000000000000000000" pitchFamily="2" charset="2"/>
              </a:rPr>
              <a:t> </a:t>
            </a:r>
            <a:r>
              <a:rPr lang="en-US" sz="2400" dirty="0" err="1">
                <a:sym typeface="Wingdings" panose="05000000000000000000" pitchFamily="2" charset="2"/>
              </a:rPr>
              <a:t>không</a:t>
            </a:r>
            <a:r>
              <a:rPr lang="en-US" sz="2400" dirty="0">
                <a:sym typeface="Wingdings" panose="05000000000000000000" pitchFamily="2" charset="2"/>
              </a:rPr>
              <a:t> can </a:t>
            </a:r>
            <a:r>
              <a:rPr lang="en-US" sz="2400" dirty="0" err="1">
                <a:sym typeface="Wingdings" panose="05000000000000000000" pitchFamily="2" charset="2"/>
              </a:rPr>
              <a:t>thiệp</a:t>
            </a:r>
            <a:r>
              <a:rPr lang="en-US" sz="2400" dirty="0">
                <a:sym typeface="Wingdings" panose="05000000000000000000" pitchFamily="2" charset="2"/>
              </a:rPr>
              <a:t> </a:t>
            </a:r>
            <a:r>
              <a:rPr lang="en-US" sz="2400" dirty="0" err="1">
                <a:sym typeface="Wingdings" panose="05000000000000000000" pitchFamily="2" charset="2"/>
              </a:rPr>
              <a:t>gì</a:t>
            </a:r>
            <a:r>
              <a:rPr lang="en-US" sz="2400" dirty="0">
                <a:sym typeface="Wingdings" panose="05000000000000000000" pitchFamily="2" charset="2"/>
              </a:rPr>
              <a:t> </a:t>
            </a:r>
            <a:r>
              <a:rPr lang="en-US" sz="2400" dirty="0" err="1">
                <a:sym typeface="Wingdings" panose="05000000000000000000" pitchFamily="2" charset="2"/>
              </a:rPr>
              <a:t>thêm</a:t>
            </a:r>
            <a:endParaRPr lang="en-US" sz="2400" dirty="0">
              <a:sym typeface="Wingdings" panose="05000000000000000000" pitchFamily="2" charset="2"/>
            </a:endParaRPr>
          </a:p>
          <a:p>
            <a:r>
              <a:rPr lang="en-US" sz="2400" dirty="0">
                <a:sym typeface="Wingdings" panose="05000000000000000000" pitchFamily="2" charset="2"/>
              </a:rPr>
              <a:t>B: </a:t>
            </a:r>
            <a:r>
              <a:rPr lang="en-US" sz="2400" dirty="0" err="1">
                <a:sym typeface="Wingdings" panose="05000000000000000000" pitchFamily="2" charset="2"/>
              </a:rPr>
              <a:t>tăng</a:t>
            </a:r>
            <a:r>
              <a:rPr lang="en-US" sz="2400" dirty="0">
                <a:sym typeface="Wingdings" panose="05000000000000000000" pitchFamily="2" charset="2"/>
              </a:rPr>
              <a:t> </a:t>
            </a:r>
            <a:r>
              <a:rPr lang="en-US" sz="2400" dirty="0" err="1">
                <a:sym typeface="Wingdings" panose="05000000000000000000" pitchFamily="2" charset="2"/>
              </a:rPr>
              <a:t>công</a:t>
            </a:r>
            <a:r>
              <a:rPr lang="en-US" sz="2400" dirty="0">
                <a:sym typeface="Wingdings" panose="05000000000000000000" pitchFamily="2" charset="2"/>
              </a:rPr>
              <a:t> </a:t>
            </a:r>
            <a:r>
              <a:rPr lang="en-US" sz="2400" dirty="0" err="1">
                <a:sym typeface="Wingdings" panose="05000000000000000000" pitchFamily="2" charset="2"/>
              </a:rPr>
              <a:t>thở</a:t>
            </a:r>
            <a:r>
              <a:rPr lang="en-US" sz="2400" dirty="0">
                <a:sym typeface="Wingdings" panose="05000000000000000000" pitchFamily="2" charset="2"/>
              </a:rPr>
              <a:t>, ran </a:t>
            </a:r>
            <a:r>
              <a:rPr lang="en-US" sz="2400" dirty="0" err="1">
                <a:sym typeface="Wingdings" panose="05000000000000000000" pitchFamily="2" charset="2"/>
              </a:rPr>
              <a:t>rít</a:t>
            </a:r>
            <a:r>
              <a:rPr lang="en-US" sz="2400" dirty="0">
                <a:sym typeface="Wingdings" panose="05000000000000000000" pitchFamily="2" charset="2"/>
              </a:rPr>
              <a:t>, SpO2 </a:t>
            </a:r>
            <a:r>
              <a:rPr lang="en-US" sz="2400" dirty="0" err="1">
                <a:sym typeface="Wingdings" panose="05000000000000000000" pitchFamily="2" charset="2"/>
              </a:rPr>
              <a:t>tụt</a:t>
            </a:r>
            <a:r>
              <a:rPr lang="en-US" sz="2400" dirty="0">
                <a:sym typeface="Wingdings" panose="05000000000000000000" pitchFamily="2" charset="2"/>
              </a:rPr>
              <a:t>  </a:t>
            </a:r>
            <a:r>
              <a:rPr lang="en-US" sz="2400" dirty="0" err="1">
                <a:sym typeface="Wingdings" panose="05000000000000000000" pitchFamily="2" charset="2"/>
              </a:rPr>
              <a:t>suy</a:t>
            </a:r>
            <a:r>
              <a:rPr lang="en-US" sz="2400" dirty="0">
                <a:sym typeface="Wingdings" panose="05000000000000000000" pitchFamily="2" charset="2"/>
              </a:rPr>
              <a:t>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endParaRPr lang="en-US" sz="2400" dirty="0">
              <a:sym typeface="Wingdings" panose="05000000000000000000" pitchFamily="2" charset="2"/>
            </a:endParaRPr>
          </a:p>
          <a:p>
            <a:r>
              <a:rPr lang="en-US" sz="2400" dirty="0">
                <a:sym typeface="Wingdings" panose="05000000000000000000" pitchFamily="2" charset="2"/>
              </a:rPr>
              <a:t>C: M 140l/</a:t>
            </a:r>
            <a:r>
              <a:rPr lang="en-US" sz="2400" dirty="0" err="1">
                <a:sym typeface="Wingdings" panose="05000000000000000000" pitchFamily="2" charset="2"/>
              </a:rPr>
              <a:t>phút</a:t>
            </a:r>
            <a:r>
              <a:rPr lang="en-US" sz="2400" dirty="0">
                <a:sym typeface="Wingdings" panose="05000000000000000000" pitchFamily="2" charset="2"/>
              </a:rPr>
              <a:t>, </a:t>
            </a:r>
            <a:r>
              <a:rPr lang="en-US" sz="2400" dirty="0" err="1">
                <a:sym typeface="Wingdings" panose="05000000000000000000" pitchFamily="2" charset="2"/>
              </a:rPr>
              <a:t>tưới</a:t>
            </a:r>
            <a:r>
              <a:rPr lang="en-US" sz="2400" dirty="0">
                <a:sym typeface="Wingdings" panose="05000000000000000000" pitchFamily="2" charset="2"/>
              </a:rPr>
              <a:t> </a:t>
            </a:r>
            <a:r>
              <a:rPr lang="en-US" sz="2400" dirty="0" err="1">
                <a:sym typeface="Wingdings" panose="05000000000000000000" pitchFamily="2" charset="2"/>
              </a:rPr>
              <a:t>máu</a:t>
            </a:r>
            <a:r>
              <a:rPr lang="en-US" sz="2400" dirty="0">
                <a:sym typeface="Wingdings" panose="05000000000000000000" pitchFamily="2" charset="2"/>
              </a:rPr>
              <a:t> </a:t>
            </a:r>
            <a:r>
              <a:rPr lang="en-US" sz="2400" dirty="0" err="1">
                <a:sym typeface="Wingdings" panose="05000000000000000000" pitchFamily="2" charset="2"/>
              </a:rPr>
              <a:t>cơ</a:t>
            </a:r>
            <a:r>
              <a:rPr lang="en-US" sz="2400" dirty="0">
                <a:sym typeface="Wingdings" panose="05000000000000000000" pitchFamily="2" charset="2"/>
              </a:rPr>
              <a:t> </a:t>
            </a:r>
            <a:r>
              <a:rPr lang="en-US" sz="2400" dirty="0" err="1">
                <a:sym typeface="Wingdings" panose="05000000000000000000" pitchFamily="2" charset="2"/>
              </a:rPr>
              <a:t>quan</a:t>
            </a:r>
            <a:r>
              <a:rPr lang="en-US" sz="2400" dirty="0">
                <a:sym typeface="Wingdings" panose="05000000000000000000" pitchFamily="2" charset="2"/>
              </a:rPr>
              <a:t> </a:t>
            </a:r>
            <a:r>
              <a:rPr lang="en-US" sz="2400" dirty="0" err="1">
                <a:sym typeface="Wingdings" panose="05000000000000000000" pitchFamily="2" charset="2"/>
              </a:rPr>
              <a:t>bình</a:t>
            </a:r>
            <a:r>
              <a:rPr lang="en-US" sz="2400" dirty="0">
                <a:sym typeface="Wingdings" panose="05000000000000000000" pitchFamily="2" charset="2"/>
              </a:rPr>
              <a:t> </a:t>
            </a:r>
            <a:r>
              <a:rPr lang="en-US" sz="2400" dirty="0" err="1">
                <a:sym typeface="Wingdings" panose="05000000000000000000" pitchFamily="2" charset="2"/>
              </a:rPr>
              <a:t>thường</a:t>
            </a:r>
            <a:r>
              <a:rPr lang="en-US" sz="2400" dirty="0">
                <a:sym typeface="Wingdings" panose="05000000000000000000" pitchFamily="2" charset="2"/>
              </a:rPr>
              <a:t>,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âm</a:t>
            </a:r>
            <a:r>
              <a:rPr lang="en-US" sz="2400" dirty="0">
                <a:sym typeface="Wingdings" panose="05000000000000000000" pitchFamily="2" charset="2"/>
              </a:rPr>
              <a:t> </a:t>
            </a:r>
            <a:r>
              <a:rPr lang="en-US" sz="2400" dirty="0" err="1">
                <a:sym typeface="Wingdings" panose="05000000000000000000" pitchFamily="2" charset="2"/>
              </a:rPr>
              <a:t>thổi</a:t>
            </a:r>
            <a:r>
              <a:rPr lang="en-US" sz="2400" dirty="0">
                <a:sym typeface="Wingdings" panose="05000000000000000000" pitchFamily="2" charset="2"/>
              </a:rPr>
              <a:t> 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cần</a:t>
            </a:r>
            <a:r>
              <a:rPr lang="en-US" sz="2400" dirty="0">
                <a:sym typeface="Wingdings" panose="05000000000000000000" pitchFamily="2" charset="2"/>
              </a:rPr>
              <a:t> can </a:t>
            </a:r>
            <a:r>
              <a:rPr lang="en-US" sz="2400" dirty="0" err="1">
                <a:sym typeface="Wingdings" panose="05000000000000000000" pitchFamily="2" charset="2"/>
              </a:rPr>
              <a:t>thiệp</a:t>
            </a:r>
            <a:endParaRPr lang="en-US" sz="2400" dirty="0">
              <a:sym typeface="Wingdings" panose="05000000000000000000" pitchFamily="2" charset="2"/>
            </a:endParaRPr>
          </a:p>
          <a:p>
            <a:r>
              <a:rPr lang="en-US" sz="2400" dirty="0">
                <a:sym typeface="Wingdings" panose="05000000000000000000" pitchFamily="2" charset="2"/>
              </a:rPr>
              <a:t>D: </a:t>
            </a:r>
            <a:r>
              <a:rPr lang="en-US" sz="2400" dirty="0" err="1">
                <a:sym typeface="Wingdings" panose="05000000000000000000" pitchFamily="2" charset="2"/>
              </a:rPr>
              <a:t>bứt</a:t>
            </a:r>
            <a:r>
              <a:rPr lang="en-US" sz="2400" dirty="0">
                <a:sym typeface="Wingdings" panose="05000000000000000000" pitchFamily="2" charset="2"/>
              </a:rPr>
              <a:t> </a:t>
            </a:r>
            <a:r>
              <a:rPr lang="en-US" sz="2400" dirty="0" err="1">
                <a:sym typeface="Wingdings" panose="05000000000000000000" pitchFamily="2" charset="2"/>
              </a:rPr>
              <a:t>rứt</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dấu</a:t>
            </a:r>
            <a:r>
              <a:rPr lang="en-US" sz="2400" dirty="0">
                <a:sym typeface="Wingdings" panose="05000000000000000000" pitchFamily="2" charset="2"/>
              </a:rPr>
              <a:t> </a:t>
            </a:r>
            <a:r>
              <a:rPr lang="en-US" sz="2400" dirty="0" err="1">
                <a:sym typeface="Wingdings" panose="05000000000000000000" pitchFamily="2" charset="2"/>
              </a:rPr>
              <a:t>thần</a:t>
            </a:r>
            <a:r>
              <a:rPr lang="en-US" sz="2400" dirty="0">
                <a:sym typeface="Wingdings" panose="05000000000000000000" pitchFamily="2" charset="2"/>
              </a:rPr>
              <a:t> </a:t>
            </a:r>
            <a:r>
              <a:rPr lang="en-US" sz="2400" dirty="0" err="1">
                <a:sym typeface="Wingdings" panose="05000000000000000000" pitchFamily="2" charset="2"/>
              </a:rPr>
              <a:t>kinh</a:t>
            </a:r>
            <a:r>
              <a:rPr lang="en-US" sz="2400" dirty="0">
                <a:sym typeface="Wingdings" panose="05000000000000000000" pitchFamily="2" charset="2"/>
              </a:rPr>
              <a:t> </a:t>
            </a:r>
            <a:r>
              <a:rPr lang="en-US" sz="2400" dirty="0" err="1">
                <a:sym typeface="Wingdings" panose="05000000000000000000" pitchFamily="2" charset="2"/>
              </a:rPr>
              <a:t>khác</a:t>
            </a:r>
            <a:r>
              <a:rPr lang="en-US" sz="2400" dirty="0">
                <a:sym typeface="Wingdings" panose="05000000000000000000" pitchFamily="2" charset="2"/>
              </a:rPr>
              <a:t> </a:t>
            </a:r>
            <a:r>
              <a:rPr lang="en-US" sz="2400" dirty="0" err="1">
                <a:sym typeface="Wingdings" panose="05000000000000000000" pitchFamily="2" charset="2"/>
              </a:rPr>
              <a:t>bình</a:t>
            </a:r>
            <a:r>
              <a:rPr lang="en-US" sz="2400" dirty="0">
                <a:sym typeface="Wingdings" panose="05000000000000000000" pitchFamily="2" charset="2"/>
              </a:rPr>
              <a:t> </a:t>
            </a:r>
            <a:r>
              <a:rPr lang="en-US" sz="2400" dirty="0" err="1">
                <a:sym typeface="Wingdings" panose="05000000000000000000" pitchFamily="2" charset="2"/>
              </a:rPr>
              <a:t>thường</a:t>
            </a:r>
            <a:r>
              <a:rPr lang="en-US" sz="2400" dirty="0">
                <a:sym typeface="Wingdings" panose="05000000000000000000" pitchFamily="2" charset="2"/>
              </a:rPr>
              <a:t>  </a:t>
            </a:r>
            <a:r>
              <a:rPr lang="en-US" sz="2400" dirty="0" err="1">
                <a:sym typeface="Wingdings" panose="05000000000000000000" pitchFamily="2" charset="2"/>
              </a:rPr>
              <a:t>thay</a:t>
            </a:r>
            <a:r>
              <a:rPr lang="en-US" sz="2400" dirty="0">
                <a:sym typeface="Wingdings" panose="05000000000000000000" pitchFamily="2" charset="2"/>
              </a:rPr>
              <a:t> </a:t>
            </a:r>
            <a:r>
              <a:rPr lang="en-US" sz="2400" dirty="0" err="1">
                <a:sym typeface="Wingdings" panose="05000000000000000000" pitchFamily="2" charset="2"/>
              </a:rPr>
              <a:t>đổi</a:t>
            </a:r>
            <a:r>
              <a:rPr lang="en-US" sz="2400" dirty="0">
                <a:sym typeface="Wingdings" panose="05000000000000000000" pitchFamily="2" charset="2"/>
              </a:rPr>
              <a:t> </a:t>
            </a:r>
            <a:r>
              <a:rPr lang="en-US" sz="2400" dirty="0" smtClean="0">
                <a:sym typeface="Wingdings" panose="05000000000000000000" pitchFamily="2" charset="2"/>
              </a:rPr>
              <a:t>tri </a:t>
            </a:r>
            <a:r>
              <a:rPr lang="en-US" sz="2400" dirty="0" err="1" smtClean="0">
                <a:sym typeface="Wingdings" panose="05000000000000000000" pitchFamily="2" charset="2"/>
              </a:rPr>
              <a:t>giác</a:t>
            </a:r>
            <a:r>
              <a:rPr lang="en-US" sz="2400" dirty="0" smtClean="0">
                <a:sym typeface="Wingdings" panose="05000000000000000000" pitchFamily="2" charset="2"/>
              </a:rPr>
              <a:t> </a:t>
            </a:r>
            <a:r>
              <a:rPr lang="en-US" sz="2400" dirty="0" err="1">
                <a:sym typeface="Wingdings" panose="05000000000000000000" pitchFamily="2" charset="2"/>
              </a:rPr>
              <a:t>nghĩ</a:t>
            </a:r>
            <a:r>
              <a:rPr lang="en-US" sz="2400" dirty="0">
                <a:sym typeface="Wingdings" panose="05000000000000000000" pitchFamily="2" charset="2"/>
              </a:rPr>
              <a:t> do </a:t>
            </a:r>
            <a:r>
              <a:rPr lang="en-US" sz="2400" dirty="0" err="1">
                <a:sym typeface="Wingdings" panose="05000000000000000000" pitchFamily="2" charset="2"/>
              </a:rPr>
              <a:t>hậu</a:t>
            </a:r>
            <a:r>
              <a:rPr lang="en-US" sz="2400" dirty="0">
                <a:sym typeface="Wingdings" panose="05000000000000000000" pitchFamily="2" charset="2"/>
              </a:rPr>
              <a:t> </a:t>
            </a:r>
            <a:r>
              <a:rPr lang="en-US" sz="2400" dirty="0" err="1">
                <a:sym typeface="Wingdings" panose="05000000000000000000" pitchFamily="2" charset="2"/>
              </a:rPr>
              <a:t>quả</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suy</a:t>
            </a:r>
            <a:r>
              <a:rPr lang="en-US" sz="2400" dirty="0">
                <a:sym typeface="Wingdings" panose="05000000000000000000" pitchFamily="2" charset="2"/>
              </a:rPr>
              <a:t>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endParaRPr lang="en-US" sz="2400" dirty="0">
              <a:sym typeface="Wingdings" panose="05000000000000000000" pitchFamily="2" charset="2"/>
            </a:endParaRPr>
          </a:p>
          <a:p>
            <a:r>
              <a:rPr lang="en-US" sz="2400" dirty="0">
                <a:sym typeface="Wingdings" panose="05000000000000000000" pitchFamily="2" charset="2"/>
              </a:rPr>
              <a:t>E: </a:t>
            </a:r>
            <a:r>
              <a:rPr lang="en-US" sz="2400" dirty="0" err="1">
                <a:sym typeface="Wingdings" panose="05000000000000000000" pitchFamily="2" charset="2"/>
              </a:rPr>
              <a:t>tay</a:t>
            </a:r>
            <a:r>
              <a:rPr lang="en-US" sz="2400" dirty="0">
                <a:sym typeface="Wingdings" panose="05000000000000000000" pitchFamily="2" charset="2"/>
              </a:rPr>
              <a:t> </a:t>
            </a:r>
            <a:r>
              <a:rPr lang="en-US" sz="2400" dirty="0" err="1">
                <a:sym typeface="Wingdings" panose="05000000000000000000" pitchFamily="2" charset="2"/>
              </a:rPr>
              <a:t>chân</a:t>
            </a:r>
            <a:r>
              <a:rPr lang="en-US" sz="2400" dirty="0">
                <a:sym typeface="Wingdings" panose="05000000000000000000" pitchFamily="2" charset="2"/>
              </a:rPr>
              <a:t> </a:t>
            </a:r>
            <a:r>
              <a:rPr lang="en-US" sz="2400" dirty="0" err="1">
                <a:sym typeface="Wingdings" panose="05000000000000000000" pitchFamily="2" charset="2"/>
              </a:rPr>
              <a:t>lạnh</a:t>
            </a:r>
            <a:r>
              <a:rPr lang="en-US" sz="2400" dirty="0">
                <a:sym typeface="Wingdings" panose="05000000000000000000" pitchFamily="2" charset="2"/>
              </a:rPr>
              <a:t>  </a:t>
            </a:r>
            <a:r>
              <a:rPr lang="en-US" sz="2400" dirty="0" err="1">
                <a:sym typeface="Wingdings" panose="05000000000000000000" pitchFamily="2" charset="2"/>
              </a:rPr>
              <a:t>nghĩ</a:t>
            </a:r>
            <a:r>
              <a:rPr lang="en-US" sz="2400" dirty="0">
                <a:sym typeface="Wingdings" panose="05000000000000000000" pitchFamily="2" charset="2"/>
              </a:rPr>
              <a:t> </a:t>
            </a:r>
            <a:r>
              <a:rPr lang="en-US" sz="2400" dirty="0" err="1">
                <a:sym typeface="Wingdings" panose="05000000000000000000" pitchFamily="2" charset="2"/>
              </a:rPr>
              <a:t>hậu</a:t>
            </a:r>
            <a:r>
              <a:rPr lang="en-US" sz="2400" dirty="0">
                <a:sym typeface="Wingdings" panose="05000000000000000000" pitchFamily="2" charset="2"/>
              </a:rPr>
              <a:t> </a:t>
            </a:r>
            <a:r>
              <a:rPr lang="en-US" sz="2400" dirty="0" err="1">
                <a:sym typeface="Wingdings" panose="05000000000000000000" pitchFamily="2" charset="2"/>
              </a:rPr>
              <a:t>quả</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suy</a:t>
            </a:r>
            <a:r>
              <a:rPr lang="en-US" sz="2400" dirty="0">
                <a:sym typeface="Wingdings" panose="05000000000000000000" pitchFamily="2" charset="2"/>
              </a:rPr>
              <a:t>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endParaRPr lang="en-US" sz="2400" dirty="0">
              <a:sym typeface="Wingdings" panose="05000000000000000000" pitchFamily="2" charset="2"/>
            </a:endParaRPr>
          </a:p>
          <a:p>
            <a:pPr marL="0" indent="0">
              <a:buNone/>
            </a:pPr>
            <a:r>
              <a:rPr lang="en-US" sz="2400" dirty="0" err="1">
                <a:sym typeface="Wingdings" panose="05000000000000000000" pitchFamily="2" charset="2"/>
              </a:rPr>
              <a:t>Phân</a:t>
            </a:r>
            <a:r>
              <a:rPr lang="en-US" sz="2400" dirty="0">
                <a:sym typeface="Wingdings" panose="05000000000000000000" pitchFamily="2" charset="2"/>
              </a:rPr>
              <a:t> </a:t>
            </a:r>
            <a:r>
              <a:rPr lang="en-US" sz="2400" dirty="0" err="1">
                <a:sym typeface="Wingdings" panose="05000000000000000000" pitchFamily="2" charset="2"/>
              </a:rPr>
              <a:t>loại</a:t>
            </a:r>
            <a:r>
              <a:rPr lang="en-US" sz="2400" dirty="0">
                <a:sym typeface="Wingdings" panose="05000000000000000000" pitchFamily="2" charset="2"/>
              </a:rPr>
              <a:t>: </a:t>
            </a:r>
            <a:r>
              <a:rPr lang="en-US" sz="2400" dirty="0" err="1">
                <a:sym typeface="Wingdings" panose="05000000000000000000" pitchFamily="2" charset="2"/>
              </a:rPr>
              <a:t>suy</a:t>
            </a:r>
            <a:r>
              <a:rPr lang="en-US" sz="2400" dirty="0">
                <a:sym typeface="Wingdings" panose="05000000000000000000" pitchFamily="2" charset="2"/>
              </a:rPr>
              <a:t>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r>
              <a:rPr lang="en-US" sz="2400" dirty="0">
                <a:sym typeface="Wingdings" panose="05000000000000000000" pitchFamily="2" charset="2"/>
              </a:rPr>
              <a:t> </a:t>
            </a:r>
            <a:r>
              <a:rPr lang="en-US" sz="2400" dirty="0" err="1">
                <a:sym typeface="Wingdings" panose="05000000000000000000" pitchFamily="2" charset="2"/>
              </a:rPr>
              <a:t>chưa</a:t>
            </a:r>
            <a:r>
              <a:rPr lang="en-US" sz="2400" dirty="0">
                <a:sym typeface="Wingdings" panose="05000000000000000000" pitchFamily="2" charset="2"/>
              </a:rPr>
              <a:t> </a:t>
            </a:r>
            <a:r>
              <a:rPr lang="en-US" sz="2400" dirty="0" err="1">
                <a:sym typeface="Wingdings" panose="05000000000000000000" pitchFamily="2" charset="2"/>
              </a:rPr>
              <a:t>ảnh</a:t>
            </a:r>
            <a:r>
              <a:rPr lang="en-US" sz="2400" dirty="0">
                <a:sym typeface="Wingdings" panose="05000000000000000000" pitchFamily="2" charset="2"/>
              </a:rPr>
              <a:t> </a:t>
            </a:r>
            <a:r>
              <a:rPr lang="en-US" sz="2400" dirty="0" err="1">
                <a:sym typeface="Wingdings" panose="05000000000000000000" pitchFamily="2" charset="2"/>
              </a:rPr>
              <a:t>hưởng</a:t>
            </a:r>
            <a:r>
              <a:rPr lang="en-US" sz="2400" dirty="0">
                <a:sym typeface="Wingdings" panose="05000000000000000000" pitchFamily="2" charset="2"/>
              </a:rPr>
              <a:t> </a:t>
            </a:r>
            <a:r>
              <a:rPr lang="en-US" sz="2400" dirty="0" err="1">
                <a:sym typeface="Wingdings" panose="05000000000000000000" pitchFamily="2" charset="2"/>
              </a:rPr>
              <a:t>thần</a:t>
            </a:r>
            <a:r>
              <a:rPr lang="en-US" sz="2400" dirty="0">
                <a:sym typeface="Wingdings" panose="05000000000000000000" pitchFamily="2" charset="2"/>
              </a:rPr>
              <a:t> </a:t>
            </a:r>
            <a:r>
              <a:rPr lang="en-US" sz="2400" dirty="0" err="1">
                <a:sym typeface="Wingdings" panose="05000000000000000000" pitchFamily="2" charset="2"/>
              </a:rPr>
              <a:t>kinh</a:t>
            </a:r>
            <a:r>
              <a:rPr lang="en-US" sz="2400" dirty="0">
                <a:sym typeface="Wingdings" panose="05000000000000000000" pitchFamily="2" charset="2"/>
              </a:rPr>
              <a:t> </a:t>
            </a:r>
            <a:r>
              <a:rPr lang="en-US" sz="2400" dirty="0" err="1">
                <a:sym typeface="Wingdings" panose="05000000000000000000" pitchFamily="2" charset="2"/>
              </a:rPr>
              <a:t>và</a:t>
            </a:r>
            <a:r>
              <a:rPr lang="en-US" sz="2400" dirty="0">
                <a:sym typeface="Wingdings" panose="05000000000000000000" pitchFamily="2" charset="2"/>
              </a:rPr>
              <a:t> </a:t>
            </a:r>
            <a:r>
              <a:rPr lang="en-US" sz="2400" dirty="0" err="1">
                <a:sym typeface="Wingdings" panose="05000000000000000000" pitchFamily="2" charset="2"/>
              </a:rPr>
              <a:t>tim</a:t>
            </a:r>
            <a:r>
              <a:rPr lang="en-US" sz="2400" dirty="0">
                <a:sym typeface="Wingdings" panose="05000000000000000000" pitchFamily="2" charset="2"/>
              </a:rPr>
              <a:t> </a:t>
            </a:r>
            <a:r>
              <a:rPr lang="en-US" sz="2400" dirty="0" err="1">
                <a:sym typeface="Wingdings" panose="05000000000000000000" pitchFamily="2" charset="2"/>
              </a:rPr>
              <a:t>mạch</a:t>
            </a:r>
            <a:r>
              <a:rPr lang="en-US" sz="2400" dirty="0">
                <a:sym typeface="Wingdings" panose="05000000000000000000" pitchFamily="2" charset="2"/>
              </a:rPr>
              <a:t> </a:t>
            </a:r>
            <a:r>
              <a:rPr lang="en-US" sz="2400" dirty="0" err="1">
                <a:sym typeface="Wingdings" panose="05000000000000000000" pitchFamily="2" charset="2"/>
              </a:rPr>
              <a:t>nhiều</a:t>
            </a:r>
            <a:endParaRPr lang="en-US" sz="2400" dirty="0">
              <a:sym typeface="Wingdings" panose="05000000000000000000" pitchFamily="2" charset="2"/>
            </a:endParaRPr>
          </a:p>
          <a:p>
            <a:endParaRPr lang="en-US"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221214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2534D-0869-469F-AE6E-12AE370351F2}"/>
              </a:ext>
            </a:extLst>
          </p:cNvPr>
          <p:cNvSpPr>
            <a:spLocks noGrp="1"/>
          </p:cNvSpPr>
          <p:nvPr>
            <p:ph idx="1"/>
          </p:nvPr>
        </p:nvSpPr>
        <p:spPr>
          <a:xfrm>
            <a:off x="1097280" y="1845734"/>
            <a:ext cx="10058400" cy="4345516"/>
          </a:xfrm>
        </p:spPr>
        <p:txBody>
          <a:bodyPr>
            <a:normAutofit lnSpcReduction="10000"/>
          </a:bodyPr>
          <a:lstStyle/>
          <a:p>
            <a:pPr marL="0" indent="0">
              <a:buNone/>
            </a:pPr>
            <a:r>
              <a:rPr lang="en-US" sz="2400" b="1" dirty="0"/>
              <a:t>4/ </a:t>
            </a:r>
            <a:r>
              <a:rPr lang="en-US" sz="2400" b="1" dirty="0" err="1"/>
              <a:t>Đánh</a:t>
            </a:r>
            <a:r>
              <a:rPr lang="en-US" sz="2400" b="1" dirty="0"/>
              <a:t> </a:t>
            </a:r>
            <a:r>
              <a:rPr lang="en-US" sz="2400" b="1" dirty="0" err="1"/>
              <a:t>giá</a:t>
            </a:r>
            <a:r>
              <a:rPr lang="en-US" sz="2400" b="1" dirty="0"/>
              <a:t> </a:t>
            </a:r>
            <a:r>
              <a:rPr lang="en-US" sz="2400" b="1" dirty="0" err="1"/>
              <a:t>lần</a:t>
            </a:r>
            <a:r>
              <a:rPr lang="en-US" sz="2400" b="1" dirty="0"/>
              <a:t> 2:</a:t>
            </a:r>
          </a:p>
          <a:p>
            <a:pPr>
              <a:buFontTx/>
              <a:buChar char="-"/>
            </a:pPr>
            <a:r>
              <a:rPr lang="en-US" sz="2400" dirty="0" err="1"/>
              <a:t>Hỏi</a:t>
            </a:r>
            <a:r>
              <a:rPr lang="en-US" sz="2400" dirty="0"/>
              <a:t> </a:t>
            </a:r>
            <a:r>
              <a:rPr lang="en-US" sz="2400" dirty="0" err="1"/>
              <a:t>bệnh</a:t>
            </a:r>
            <a:r>
              <a:rPr lang="en-US" sz="2400" dirty="0"/>
              <a:t> </a:t>
            </a:r>
            <a:r>
              <a:rPr lang="en-US" sz="2400" dirty="0" err="1"/>
              <a:t>sử</a:t>
            </a:r>
            <a:r>
              <a:rPr lang="en-US" sz="2400" dirty="0"/>
              <a:t>: SAMPLE</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S: sign &amp; symptoms: hỏi lại 7 tính chất khó thở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A: allery: dị ứng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M: medication → đã ngưng flixotide 4 tuần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P: past history → tiền sử bệnh: bị hen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L: last meal: buổi ăn cuối cùng →ăn thịt gà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E: event: dữ liệu khác </a:t>
            </a:r>
          </a:p>
          <a:p>
            <a:pPr algn="just" rtl="0" fontAlgn="base"/>
            <a:r>
              <a:rPr lang="vi-VN" sz="2400" b="0" i="0" dirty="0">
                <a:solidFill>
                  <a:srgbClr val="000000"/>
                </a:solidFill>
                <a:effectLst/>
                <a:latin typeface="Calibri" panose="020F0502020204030204" pitchFamily="34" charset="0"/>
                <a:cs typeface="Calibri" panose="020F0502020204030204" pitchFamily="34" charset="0"/>
              </a:rPr>
              <a:t>xử trí theo phác đồ cơn hen cấp: phun khí dung</a:t>
            </a:r>
            <a:r>
              <a:rPr lang="vi-VN" b="0" i="0" dirty="0">
                <a:solidFill>
                  <a:srgbClr val="000000"/>
                </a:solidFill>
                <a:effectLst/>
                <a:latin typeface="Calibri" panose="020F0502020204030204" pitchFamily="34" charset="0"/>
                <a:cs typeface="Calibri" panose="020F0502020204030204" pitchFamily="34" charset="0"/>
              </a:rPr>
              <a:t> </a:t>
            </a:r>
          </a:p>
          <a:p>
            <a:pPr marL="0" indent="0" algn="just" rtl="0" fontAlgn="base">
              <a:buNone/>
            </a:pPr>
            <a:endParaRPr lang="en-US"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241563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54117-F629-4855-97A6-CD6BEF676A4F}"/>
              </a:ext>
            </a:extLst>
          </p:cNvPr>
          <p:cNvSpPr>
            <a:spLocks noGrp="1"/>
          </p:cNvSpPr>
          <p:nvPr>
            <p:ph idx="1"/>
          </p:nvPr>
        </p:nvSpPr>
        <p:spPr/>
        <p:txBody>
          <a:bodyPr>
            <a:normAutofit/>
          </a:bodyPr>
          <a:lstStyle/>
          <a:p>
            <a:r>
              <a:rPr lang="en-US" sz="2800" b="1" dirty="0" err="1"/>
              <a:t>Kết</a:t>
            </a:r>
            <a:r>
              <a:rPr lang="en-US" sz="2800" b="1" dirty="0"/>
              <a:t> </a:t>
            </a:r>
            <a:r>
              <a:rPr lang="en-US" sz="2800" b="1" dirty="0" err="1"/>
              <a:t>luận</a:t>
            </a:r>
            <a:r>
              <a:rPr lang="en-US" sz="2800" b="1" dirty="0"/>
              <a:t>: </a:t>
            </a:r>
            <a:r>
              <a:rPr lang="en-US" sz="2800" dirty="0" err="1"/>
              <a:t>cơn</a:t>
            </a:r>
            <a:r>
              <a:rPr lang="en-US" sz="2800" dirty="0"/>
              <a:t> </a:t>
            </a:r>
            <a:r>
              <a:rPr lang="en-US" sz="2800" dirty="0" err="1"/>
              <a:t>suyễn</a:t>
            </a:r>
            <a:r>
              <a:rPr lang="en-US" sz="2800" dirty="0"/>
              <a:t> </a:t>
            </a:r>
            <a:r>
              <a:rPr lang="en-US" sz="2800" dirty="0" err="1"/>
              <a:t>nặng</a:t>
            </a:r>
            <a:r>
              <a:rPr lang="en-US" sz="2800" dirty="0"/>
              <a:t> </a:t>
            </a:r>
            <a:r>
              <a:rPr lang="en-US" sz="2800" dirty="0" err="1"/>
              <a:t>biến</a:t>
            </a:r>
            <a:r>
              <a:rPr lang="en-US" sz="2800" dirty="0"/>
              <a:t> </a:t>
            </a:r>
            <a:r>
              <a:rPr lang="en-US" sz="2800" dirty="0" err="1"/>
              <a:t>chứng</a:t>
            </a:r>
            <a:r>
              <a:rPr lang="en-US" sz="2800" dirty="0"/>
              <a:t> </a:t>
            </a:r>
            <a:r>
              <a:rPr lang="en-US" sz="2800" dirty="0" err="1"/>
              <a:t>suy</a:t>
            </a:r>
            <a:r>
              <a:rPr lang="en-US" sz="2800" dirty="0"/>
              <a:t> </a:t>
            </a:r>
            <a:r>
              <a:rPr lang="en-US" sz="2800" dirty="0" err="1"/>
              <a:t>hô</a:t>
            </a:r>
            <a:r>
              <a:rPr lang="en-US" sz="2800" dirty="0"/>
              <a:t> </a:t>
            </a:r>
            <a:r>
              <a:rPr lang="en-US" sz="2800" dirty="0" err="1"/>
              <a:t>hấp</a:t>
            </a:r>
            <a:endParaRPr lang="en-US" sz="2800" dirty="0"/>
          </a:p>
          <a:p>
            <a:r>
              <a:rPr lang="en-US" sz="2800" b="1" dirty="0" err="1"/>
              <a:t>Xử</a:t>
            </a:r>
            <a:r>
              <a:rPr lang="en-US" sz="2800" b="1" dirty="0"/>
              <a:t> </a:t>
            </a:r>
            <a:r>
              <a:rPr lang="en-US" sz="2800" b="1" dirty="0" err="1"/>
              <a:t>trí</a:t>
            </a:r>
            <a:r>
              <a:rPr lang="en-US" sz="2800" b="1" dirty="0"/>
              <a:t>: </a:t>
            </a:r>
          </a:p>
          <a:p>
            <a:pPr lvl="1"/>
            <a:r>
              <a:rPr lang="en-US" sz="2400" dirty="0" err="1"/>
              <a:t>Nằm</a:t>
            </a:r>
            <a:r>
              <a:rPr lang="en-US" sz="2400" dirty="0"/>
              <a:t> </a:t>
            </a:r>
            <a:r>
              <a:rPr lang="en-US" sz="2400" dirty="0" err="1"/>
              <a:t>đầu</a:t>
            </a:r>
            <a:r>
              <a:rPr lang="en-US" sz="2400" dirty="0"/>
              <a:t> </a:t>
            </a:r>
            <a:r>
              <a:rPr lang="en-US" sz="2400" dirty="0" err="1" smtClean="0"/>
              <a:t>cao</a:t>
            </a:r>
            <a:endParaRPr lang="en-US" sz="2400" dirty="0"/>
          </a:p>
          <a:p>
            <a:pPr lvl="1"/>
            <a:r>
              <a:rPr lang="en-US" sz="2400" dirty="0" err="1"/>
              <a:t>Thở</a:t>
            </a:r>
            <a:r>
              <a:rPr lang="en-US" sz="2400" dirty="0"/>
              <a:t> oxy qua mask </a:t>
            </a:r>
            <a:r>
              <a:rPr lang="en-US" sz="2400" dirty="0" err="1"/>
              <a:t>không</a:t>
            </a:r>
            <a:r>
              <a:rPr lang="en-US" sz="2400" dirty="0"/>
              <a:t> </a:t>
            </a:r>
            <a:r>
              <a:rPr lang="en-US" sz="2400" dirty="0" err="1"/>
              <a:t>thở</a:t>
            </a:r>
            <a:r>
              <a:rPr lang="en-US" sz="2400" dirty="0"/>
              <a:t> </a:t>
            </a:r>
            <a:r>
              <a:rPr lang="en-US" sz="2400" dirty="0" err="1"/>
              <a:t>lại</a:t>
            </a:r>
            <a:r>
              <a:rPr lang="en-US" sz="2400" dirty="0"/>
              <a:t> 10l/</a:t>
            </a:r>
            <a:r>
              <a:rPr lang="en-US" sz="2400" dirty="0" err="1"/>
              <a:t>ph</a:t>
            </a:r>
            <a:endParaRPr lang="en-US" sz="2400" dirty="0"/>
          </a:p>
          <a:p>
            <a:pPr lvl="1"/>
            <a:r>
              <a:rPr lang="en-US" sz="2400" dirty="0" err="1"/>
              <a:t>Phun</a:t>
            </a:r>
            <a:r>
              <a:rPr lang="en-US" sz="2400" dirty="0"/>
              <a:t> </a:t>
            </a:r>
            <a:r>
              <a:rPr lang="en-US" sz="2400" dirty="0" err="1"/>
              <a:t>khí</a:t>
            </a:r>
            <a:r>
              <a:rPr lang="en-US" sz="2400" dirty="0"/>
              <a:t> dung </a:t>
            </a:r>
            <a:r>
              <a:rPr lang="en-US" sz="2400" dirty="0" err="1"/>
              <a:t>thuốc</a:t>
            </a:r>
            <a:r>
              <a:rPr lang="en-US" sz="2400" dirty="0"/>
              <a:t> </a:t>
            </a:r>
            <a:r>
              <a:rPr lang="en-US" sz="2400" dirty="0" err="1"/>
              <a:t>dãn</a:t>
            </a:r>
            <a:r>
              <a:rPr lang="en-US" sz="2400" dirty="0"/>
              <a:t> </a:t>
            </a:r>
            <a:r>
              <a:rPr lang="en-US" sz="2400" dirty="0" err="1"/>
              <a:t>phế</a:t>
            </a:r>
            <a:r>
              <a:rPr lang="en-US" sz="2400" dirty="0"/>
              <a:t> </a:t>
            </a:r>
            <a:r>
              <a:rPr lang="en-US" sz="2400" dirty="0" err="1" smtClean="0"/>
              <a:t>quản</a:t>
            </a:r>
            <a:r>
              <a:rPr lang="en-US" sz="2400" dirty="0" smtClean="0"/>
              <a:t> (SABA + SAMA)</a:t>
            </a:r>
            <a:endParaRPr lang="en-US" sz="2400" dirty="0"/>
          </a:p>
          <a:p>
            <a:pPr lvl="1"/>
            <a:r>
              <a:rPr lang="en-US" sz="2400" dirty="0"/>
              <a:t>Corticoid </a:t>
            </a:r>
            <a:r>
              <a:rPr lang="en-US" sz="2400" dirty="0" err="1"/>
              <a:t>đường</a:t>
            </a:r>
            <a:r>
              <a:rPr lang="en-US" sz="2400" dirty="0"/>
              <a:t> </a:t>
            </a:r>
            <a:r>
              <a:rPr lang="en-US" sz="2400" dirty="0" err="1"/>
              <a:t>toàn</a:t>
            </a:r>
            <a:r>
              <a:rPr lang="en-US" sz="2400" dirty="0"/>
              <a:t> </a:t>
            </a:r>
            <a:r>
              <a:rPr lang="en-US" sz="2400" dirty="0" err="1" smtClean="0"/>
              <a:t>thân</a:t>
            </a:r>
            <a:r>
              <a:rPr lang="en-US" sz="2400" dirty="0" smtClean="0"/>
              <a:t> (</a:t>
            </a:r>
            <a:r>
              <a:rPr lang="en-US" sz="2400" dirty="0" err="1" smtClean="0"/>
              <a:t>Tiêm</a:t>
            </a:r>
            <a:r>
              <a:rPr lang="en-US" sz="2400" dirty="0" smtClean="0"/>
              <a:t> </a:t>
            </a:r>
            <a:r>
              <a:rPr lang="en-US" sz="2400" dirty="0" err="1" smtClean="0"/>
              <a:t>mạch</a:t>
            </a:r>
            <a:r>
              <a:rPr lang="en-US" sz="2400" dirty="0" smtClean="0"/>
              <a:t>)</a:t>
            </a:r>
            <a:endParaRPr lang="en-US" sz="2400"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34794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E0F81-6D69-44F5-BE42-54A78CCD150C}"/>
              </a:ext>
            </a:extLst>
          </p:cNvPr>
          <p:cNvSpPr>
            <a:spLocks noGrp="1"/>
          </p:cNvSpPr>
          <p:nvPr>
            <p:ph idx="1"/>
          </p:nvPr>
        </p:nvSpPr>
        <p:spPr>
          <a:xfrm>
            <a:off x="1097280" y="1845734"/>
            <a:ext cx="10058400" cy="4516966"/>
          </a:xfrm>
        </p:spPr>
        <p:txBody>
          <a:bodyPr>
            <a:normAutofit/>
          </a:bodyPr>
          <a:lstStyle/>
          <a:p>
            <a:pPr marL="0" indent="0">
              <a:buNone/>
            </a:pPr>
            <a:r>
              <a:rPr lang="en-US" sz="2800" b="1" dirty="0"/>
              <a:t>5/ </a:t>
            </a:r>
            <a:r>
              <a:rPr lang="en-US" sz="2800" b="1" dirty="0" err="1"/>
              <a:t>Xét</a:t>
            </a:r>
            <a:r>
              <a:rPr lang="en-US" sz="2800" b="1" dirty="0"/>
              <a:t> </a:t>
            </a:r>
            <a:r>
              <a:rPr lang="en-US" sz="2800" b="1" dirty="0" err="1"/>
              <a:t>nghiệm</a:t>
            </a:r>
            <a:endParaRPr lang="en-US" sz="2800" b="1" dirty="0"/>
          </a:p>
          <a:p>
            <a:pPr>
              <a:buFontTx/>
              <a:buChar char="-"/>
            </a:pPr>
            <a:r>
              <a:rPr lang="en-US" sz="2800" dirty="0" err="1"/>
              <a:t>Khí</a:t>
            </a:r>
            <a:r>
              <a:rPr lang="en-US" sz="2800" dirty="0"/>
              <a:t> </a:t>
            </a:r>
            <a:r>
              <a:rPr lang="en-US" sz="2800" dirty="0" err="1"/>
              <a:t>máu</a:t>
            </a:r>
            <a:r>
              <a:rPr lang="en-US" sz="2800" dirty="0"/>
              <a:t> </a:t>
            </a:r>
            <a:r>
              <a:rPr lang="en-US" sz="2800" dirty="0" err="1"/>
              <a:t>động</a:t>
            </a:r>
            <a:r>
              <a:rPr lang="en-US" sz="2800" dirty="0"/>
              <a:t> </a:t>
            </a:r>
            <a:r>
              <a:rPr lang="en-US" sz="2800" dirty="0" err="1"/>
              <a:t>mạch</a:t>
            </a:r>
            <a:endParaRPr lang="en-US" sz="2800" dirty="0"/>
          </a:p>
          <a:p>
            <a:pPr>
              <a:buFontTx/>
              <a:buChar char="-"/>
            </a:pPr>
            <a:r>
              <a:rPr lang="en-US" sz="2800" dirty="0" err="1"/>
              <a:t>Xquang</a:t>
            </a:r>
            <a:r>
              <a:rPr lang="en-US" sz="2800" dirty="0"/>
              <a:t> </a:t>
            </a:r>
            <a:r>
              <a:rPr lang="en-US" sz="2800" dirty="0" err="1"/>
              <a:t>ngực</a:t>
            </a:r>
            <a:r>
              <a:rPr lang="en-US" sz="2800" dirty="0"/>
              <a:t> </a:t>
            </a:r>
            <a:r>
              <a:rPr lang="en-US" sz="2800" dirty="0" err="1"/>
              <a:t>thẳng</a:t>
            </a:r>
            <a:r>
              <a:rPr lang="en-US" sz="2800" dirty="0"/>
              <a:t>: ứ </a:t>
            </a:r>
            <a:r>
              <a:rPr lang="en-US" sz="2800" dirty="0" err="1"/>
              <a:t>khí</a:t>
            </a:r>
            <a:endParaRPr lang="en-US" sz="2800" dirty="0"/>
          </a:p>
          <a:p>
            <a:pPr>
              <a:buFontTx/>
              <a:buChar char="-"/>
            </a:pPr>
            <a:r>
              <a:rPr lang="en-US" sz="2800" dirty="0" err="1"/>
              <a:t>Công</a:t>
            </a:r>
            <a:r>
              <a:rPr lang="en-US" sz="2800" dirty="0"/>
              <a:t> </a:t>
            </a:r>
            <a:r>
              <a:rPr lang="en-US" sz="2800" dirty="0" err="1"/>
              <a:t>thức</a:t>
            </a:r>
            <a:r>
              <a:rPr lang="en-US" sz="2800" dirty="0"/>
              <a:t> </a:t>
            </a:r>
            <a:r>
              <a:rPr lang="en-US" sz="2800" dirty="0" err="1"/>
              <a:t>máu</a:t>
            </a:r>
            <a:endParaRPr lang="en-US" sz="2800" dirty="0"/>
          </a:p>
          <a:p>
            <a:pPr>
              <a:buFontTx/>
              <a:buChar char="-"/>
            </a:pPr>
            <a:r>
              <a:rPr lang="en-US" sz="2800" dirty="0"/>
              <a:t>Ion </a:t>
            </a:r>
            <a:r>
              <a:rPr lang="en-US" sz="2800" dirty="0" err="1" smtClean="0"/>
              <a:t>đồ</a:t>
            </a:r>
            <a:r>
              <a:rPr lang="en-US" sz="2800" dirty="0" smtClean="0"/>
              <a:t>, TPTNT</a:t>
            </a:r>
            <a:endParaRPr lang="en-US" sz="2800" dirty="0"/>
          </a:p>
          <a:p>
            <a:pPr>
              <a:buFontTx/>
              <a:buChar char="-"/>
            </a:pPr>
            <a:r>
              <a:rPr lang="en-US" sz="2800" dirty="0" err="1"/>
              <a:t>Đường</a:t>
            </a:r>
            <a:r>
              <a:rPr lang="en-US" sz="2800" dirty="0"/>
              <a:t> </a:t>
            </a:r>
            <a:r>
              <a:rPr lang="en-US" sz="2800" dirty="0" err="1"/>
              <a:t>huyết</a:t>
            </a:r>
            <a:endParaRPr lang="en-US" sz="2800" dirty="0"/>
          </a:p>
          <a:p>
            <a:pPr>
              <a:buFontTx/>
              <a:buChar char="-"/>
            </a:pPr>
            <a:r>
              <a:rPr lang="en-US" sz="2800" dirty="0" err="1"/>
              <a:t>Chức</a:t>
            </a:r>
            <a:r>
              <a:rPr lang="en-US" sz="2800" dirty="0"/>
              <a:t> </a:t>
            </a:r>
            <a:r>
              <a:rPr lang="en-US" sz="2800" dirty="0" err="1"/>
              <a:t>năng</a:t>
            </a:r>
            <a:r>
              <a:rPr lang="en-US" sz="2800" dirty="0"/>
              <a:t> </a:t>
            </a:r>
            <a:r>
              <a:rPr lang="en-US" sz="2800" dirty="0" err="1" smtClean="0"/>
              <a:t>thận</a:t>
            </a:r>
            <a:endParaRPr lang="en-US" sz="2800" dirty="0" smtClean="0"/>
          </a:p>
          <a:p>
            <a:pPr>
              <a:buFontTx/>
              <a:buChar char="-"/>
            </a:pPr>
            <a:r>
              <a:rPr lang="en-US" sz="2800" dirty="0" err="1" smtClean="0"/>
              <a:t>Chức</a:t>
            </a:r>
            <a:r>
              <a:rPr lang="en-US" sz="2800" dirty="0" smtClean="0"/>
              <a:t> </a:t>
            </a:r>
            <a:r>
              <a:rPr lang="en-US" sz="2800" dirty="0" err="1" smtClean="0"/>
              <a:t>năng</a:t>
            </a:r>
            <a:r>
              <a:rPr lang="en-US" sz="2800" dirty="0" smtClean="0"/>
              <a:t> </a:t>
            </a:r>
            <a:r>
              <a:rPr lang="en-US" sz="2800" dirty="0" err="1" smtClean="0"/>
              <a:t>gan</a:t>
            </a:r>
            <a:endParaRPr lang="en-US" sz="2800" dirty="0"/>
          </a:p>
          <a:p>
            <a:pPr marL="0" indent="0">
              <a:buNone/>
            </a:pPr>
            <a:endParaRPr lang="en-US"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37679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3</a:t>
            </a:r>
          </a:p>
        </p:txBody>
      </p:sp>
      <p:sp>
        <p:nvSpPr>
          <p:cNvPr id="3" name="Content Placeholder 2">
            <a:extLst>
              <a:ext uri="{FF2B5EF4-FFF2-40B4-BE49-F238E27FC236}">
                <a16:creationId xmlns:a16="http://schemas.microsoft.com/office/drawing/2014/main" id="{4D7DF546-293A-6A4B-94D9-E6A10DF804E1}"/>
              </a:ext>
            </a:extLst>
          </p:cNvPr>
          <p:cNvSpPr>
            <a:spLocks noGrp="1"/>
          </p:cNvSpPr>
          <p:nvPr>
            <p:ph idx="1"/>
          </p:nvPr>
        </p:nvSpPr>
        <p:spPr/>
        <p:txBody>
          <a:bodyPr>
            <a:normAutofit/>
          </a:bodyPr>
          <a:lstStyle/>
          <a:p>
            <a:r>
              <a:rPr lang="en-US" sz="2400" dirty="0" err="1"/>
              <a:t>Một</a:t>
            </a:r>
            <a:r>
              <a:rPr lang="en-US" sz="2400" dirty="0"/>
              <a:t> </a:t>
            </a:r>
            <a:r>
              <a:rPr lang="en-US" sz="2400" dirty="0" err="1"/>
              <a:t>bé</a:t>
            </a:r>
            <a:r>
              <a:rPr lang="en-US" sz="2400" dirty="0"/>
              <a:t> </a:t>
            </a:r>
            <a:r>
              <a:rPr lang="en-US" sz="2400" dirty="0" err="1"/>
              <a:t>trai</a:t>
            </a:r>
            <a:r>
              <a:rPr lang="en-US" sz="2400" dirty="0"/>
              <a:t> 12 </a:t>
            </a:r>
            <a:r>
              <a:rPr lang="en-US" sz="2400" dirty="0" err="1"/>
              <a:t>tháng</a:t>
            </a:r>
            <a:r>
              <a:rPr lang="en-US" sz="2400" dirty="0"/>
              <a:t> </a:t>
            </a:r>
            <a:r>
              <a:rPr lang="en-US" sz="2400" dirty="0" err="1"/>
              <a:t>tuổi</a:t>
            </a:r>
            <a:r>
              <a:rPr lang="en-US" sz="2400" dirty="0"/>
              <a:t>, 2 </a:t>
            </a:r>
            <a:r>
              <a:rPr lang="en-US" sz="2400" dirty="0" err="1"/>
              <a:t>ngày</a:t>
            </a:r>
            <a:r>
              <a:rPr lang="en-US" sz="2400" dirty="0"/>
              <a:t> nay </a:t>
            </a:r>
            <a:r>
              <a:rPr lang="en-US" sz="2400" dirty="0" err="1"/>
              <a:t>bé</a:t>
            </a:r>
            <a:r>
              <a:rPr lang="en-US" sz="2400" dirty="0"/>
              <a:t> </a:t>
            </a:r>
            <a:r>
              <a:rPr lang="en-US" sz="2400" dirty="0" err="1"/>
              <a:t>bú</a:t>
            </a:r>
            <a:r>
              <a:rPr lang="en-US" sz="2400" dirty="0"/>
              <a:t> </a:t>
            </a:r>
            <a:r>
              <a:rPr lang="en-US" sz="2400" dirty="0" err="1"/>
              <a:t>ít</a:t>
            </a:r>
            <a:r>
              <a:rPr lang="en-US" sz="2400" dirty="0"/>
              <a:t>, </a:t>
            </a:r>
            <a:r>
              <a:rPr lang="en-US" sz="2400" dirty="0" err="1"/>
              <a:t>quấy</a:t>
            </a:r>
            <a:r>
              <a:rPr lang="en-US" sz="2400" dirty="0"/>
              <a:t> </a:t>
            </a:r>
            <a:r>
              <a:rPr lang="en-US" sz="2400" dirty="0" err="1"/>
              <a:t>khóc</a:t>
            </a:r>
            <a:r>
              <a:rPr lang="en-US" sz="2400" dirty="0"/>
              <a:t>, </a:t>
            </a:r>
            <a:r>
              <a:rPr lang="en-US" sz="2400" dirty="0" err="1"/>
              <a:t>vã</a:t>
            </a:r>
            <a:r>
              <a:rPr lang="en-US" sz="2400" dirty="0"/>
              <a:t> </a:t>
            </a:r>
            <a:r>
              <a:rPr lang="en-US" sz="2400" dirty="0" err="1"/>
              <a:t>mồ</a:t>
            </a:r>
            <a:r>
              <a:rPr lang="en-US" sz="2400" dirty="0"/>
              <a:t> </a:t>
            </a:r>
            <a:r>
              <a:rPr lang="en-US" sz="2400" dirty="0" err="1"/>
              <a:t>hôi</a:t>
            </a:r>
            <a:r>
              <a:rPr lang="en-US" sz="2400" dirty="0"/>
              <a:t>. </a:t>
            </a:r>
            <a:r>
              <a:rPr lang="en-US" sz="2400" dirty="0" err="1"/>
              <a:t>Cùng</a:t>
            </a:r>
            <a:r>
              <a:rPr lang="en-US" sz="2400" dirty="0"/>
              <a:t> </a:t>
            </a:r>
            <a:r>
              <a:rPr lang="en-US" sz="2400" dirty="0" err="1"/>
              <a:t>ngày</a:t>
            </a:r>
            <a:r>
              <a:rPr lang="en-US" sz="2400" dirty="0"/>
              <a:t> </a:t>
            </a:r>
            <a:r>
              <a:rPr lang="en-US" sz="2400" dirty="0" err="1"/>
              <a:t>nhập</a:t>
            </a:r>
            <a:r>
              <a:rPr lang="en-US" sz="2400" dirty="0"/>
              <a:t> </a:t>
            </a:r>
            <a:r>
              <a:rPr lang="en-US" sz="2400" dirty="0" err="1"/>
              <a:t>viện</a:t>
            </a:r>
            <a:r>
              <a:rPr lang="en-US" sz="2400" dirty="0"/>
              <a:t> </a:t>
            </a:r>
            <a:r>
              <a:rPr lang="en-US" sz="2400" dirty="0" err="1"/>
              <a:t>thấy</a:t>
            </a:r>
            <a:r>
              <a:rPr lang="en-US" sz="2400" dirty="0"/>
              <a:t> </a:t>
            </a:r>
            <a:r>
              <a:rPr lang="en-US" sz="2400" dirty="0" err="1"/>
              <a:t>bé</a:t>
            </a:r>
            <a:r>
              <a:rPr lang="en-US" sz="2400" dirty="0"/>
              <a:t> </a:t>
            </a:r>
            <a:r>
              <a:rPr lang="en-US" sz="2400" dirty="0" err="1"/>
              <a:t>mệt</a:t>
            </a:r>
            <a:r>
              <a:rPr lang="en-US" sz="2400" dirty="0"/>
              <a:t>, </a:t>
            </a:r>
            <a:r>
              <a:rPr lang="en-US" sz="2400" dirty="0" err="1"/>
              <a:t>nôn</a:t>
            </a:r>
            <a:r>
              <a:rPr lang="en-US" sz="2400" dirty="0"/>
              <a:t> </a:t>
            </a:r>
            <a:r>
              <a:rPr lang="en-US" sz="2400" dirty="0" err="1"/>
              <a:t>ói</a:t>
            </a:r>
            <a:r>
              <a:rPr lang="en-US" sz="2400" dirty="0"/>
              <a:t>, </a:t>
            </a:r>
            <a:r>
              <a:rPr lang="en-US" sz="2400" dirty="0" err="1"/>
              <a:t>thở</a:t>
            </a:r>
            <a:r>
              <a:rPr lang="en-US" sz="2400" dirty="0"/>
              <a:t> </a:t>
            </a:r>
            <a:r>
              <a:rPr lang="en-US" sz="2400" dirty="0" err="1"/>
              <a:t>mệt</a:t>
            </a:r>
            <a:r>
              <a:rPr lang="en-US" sz="2400" dirty="0"/>
              <a:t> </a:t>
            </a:r>
            <a:r>
              <a:rPr lang="en-US" sz="2400" dirty="0" err="1"/>
              <a:t>nên</a:t>
            </a:r>
            <a:r>
              <a:rPr lang="en-US" sz="2400" dirty="0"/>
              <a:t> </a:t>
            </a:r>
            <a:r>
              <a:rPr lang="en-US" sz="2400" dirty="0" err="1"/>
              <a:t>cho</a:t>
            </a:r>
            <a:r>
              <a:rPr lang="en-US" sz="2400" dirty="0"/>
              <a:t> </a:t>
            </a:r>
            <a:r>
              <a:rPr lang="en-US" sz="2400" dirty="0" err="1"/>
              <a:t>nhập</a:t>
            </a:r>
            <a:r>
              <a:rPr lang="en-US" sz="2400" dirty="0"/>
              <a:t> </a:t>
            </a:r>
            <a:r>
              <a:rPr lang="en-US" sz="2400" dirty="0" err="1"/>
              <a:t>viện</a:t>
            </a:r>
            <a:r>
              <a:rPr lang="en-US" sz="2400" dirty="0"/>
              <a:t> </a:t>
            </a:r>
            <a:r>
              <a:rPr lang="en-US" sz="2400" dirty="0" err="1"/>
              <a:t>vào</a:t>
            </a:r>
            <a:r>
              <a:rPr lang="en-US" sz="2400" dirty="0"/>
              <a:t> CC</a:t>
            </a:r>
            <a:r>
              <a:rPr lang="en-VN" sz="2400" dirty="0">
                <a:effectLst/>
              </a:rPr>
              <a:t> </a:t>
            </a:r>
            <a:r>
              <a:rPr lang="en-US" sz="2400" dirty="0"/>
              <a:t>.</a:t>
            </a:r>
            <a:endParaRPr lang="en-VN" sz="2400" dirty="0"/>
          </a:p>
          <a:p>
            <a:pPr marL="0" indent="0">
              <a:buNone/>
            </a:pPr>
            <a:endParaRPr lang="en-VN" sz="2400" dirty="0"/>
          </a:p>
          <a:p>
            <a:r>
              <a:rPr lang="en-US" sz="2400" dirty="0" err="1"/>
              <a:t>Tại</a:t>
            </a:r>
            <a:r>
              <a:rPr lang="en-US" sz="2400" dirty="0"/>
              <a:t> khoa </a:t>
            </a:r>
            <a:r>
              <a:rPr lang="en-US" sz="2400" dirty="0" err="1"/>
              <a:t>cấp</a:t>
            </a:r>
            <a:r>
              <a:rPr lang="en-US" sz="2400" dirty="0"/>
              <a:t> </a:t>
            </a:r>
            <a:r>
              <a:rPr lang="en-US" sz="2400" dirty="0" err="1"/>
              <a:t>cứu</a:t>
            </a:r>
            <a:r>
              <a:rPr lang="en-US" sz="2400" dirty="0"/>
              <a:t>: </a:t>
            </a:r>
            <a:r>
              <a:rPr lang="en-US" sz="2400" dirty="0" err="1"/>
              <a:t>em</a:t>
            </a:r>
            <a:r>
              <a:rPr lang="en-US" sz="2400" dirty="0"/>
              <a:t> </a:t>
            </a:r>
            <a:r>
              <a:rPr lang="en-US" sz="2400" dirty="0" err="1"/>
              <a:t>bứt</a:t>
            </a:r>
            <a:r>
              <a:rPr lang="en-US" sz="2400" dirty="0"/>
              <a:t> </a:t>
            </a:r>
            <a:r>
              <a:rPr lang="en-US" sz="2400" dirty="0" err="1"/>
              <a:t>rứt</a:t>
            </a:r>
            <a:r>
              <a:rPr lang="en-US" sz="2400" dirty="0"/>
              <a:t>, </a:t>
            </a:r>
            <a:r>
              <a:rPr lang="en-US" sz="2400" dirty="0" err="1"/>
              <a:t>thở</a:t>
            </a:r>
            <a:r>
              <a:rPr lang="en-US" sz="2400" dirty="0"/>
              <a:t> </a:t>
            </a:r>
            <a:r>
              <a:rPr lang="en-US" sz="2400" dirty="0" err="1"/>
              <a:t>nhanh</a:t>
            </a:r>
            <a:r>
              <a:rPr lang="en-US" sz="2400" dirty="0"/>
              <a:t>, co </a:t>
            </a:r>
            <a:r>
              <a:rPr lang="en-US" sz="2400" dirty="0" err="1"/>
              <a:t>lõm</a:t>
            </a:r>
            <a:r>
              <a:rPr lang="en-US" sz="2400" dirty="0"/>
              <a:t> </a:t>
            </a:r>
            <a:r>
              <a:rPr lang="en-US" sz="2400" dirty="0" err="1"/>
              <a:t>ngực</a:t>
            </a:r>
            <a:r>
              <a:rPr lang="en-US" sz="2400" dirty="0"/>
              <a:t>. Da </a:t>
            </a:r>
            <a:r>
              <a:rPr lang="en-US" sz="2400" dirty="0" err="1"/>
              <a:t>niêm</a:t>
            </a:r>
            <a:r>
              <a:rPr lang="en-US" sz="2400" dirty="0"/>
              <a:t> </a:t>
            </a:r>
            <a:r>
              <a:rPr lang="en-US" sz="2400" dirty="0" err="1"/>
              <a:t>hồng</a:t>
            </a:r>
            <a:r>
              <a:rPr lang="en-US" sz="2400" dirty="0"/>
              <a:t>. </a:t>
            </a:r>
            <a:r>
              <a:rPr lang="en-US" sz="2400" dirty="0" err="1"/>
              <a:t>Môi</a:t>
            </a:r>
            <a:r>
              <a:rPr lang="en-US" sz="2400" dirty="0"/>
              <a:t> </a:t>
            </a:r>
            <a:r>
              <a:rPr lang="en-US" sz="2400" dirty="0" err="1"/>
              <a:t>hơi</a:t>
            </a:r>
            <a:r>
              <a:rPr lang="en-US" sz="2400" dirty="0"/>
              <a:t> </a:t>
            </a:r>
            <a:r>
              <a:rPr lang="en-US" sz="2400" dirty="0" err="1"/>
              <a:t>tái</a:t>
            </a:r>
            <a:r>
              <a:rPr lang="en-VN" sz="2400" dirty="0">
                <a:effectLst/>
              </a:rPr>
              <a:t> </a:t>
            </a:r>
            <a:endParaRPr lang="en-VN" sz="2400" dirty="0"/>
          </a:p>
          <a:p>
            <a:endParaRPr lang="en-VN" sz="2400" dirty="0"/>
          </a:p>
          <a:p>
            <a:r>
              <a:rPr lang="en-VN" sz="2400" dirty="0"/>
              <a:t>Đánh giá </a:t>
            </a:r>
            <a:r>
              <a:rPr lang="en-VN" sz="2400"/>
              <a:t>cấp </a:t>
            </a:r>
            <a:r>
              <a:rPr lang="en-VN" sz="2400" smtClean="0"/>
              <a:t>cứu?</a:t>
            </a:r>
            <a:endParaRPr lang="en-VN" sz="2400" dirty="0"/>
          </a:p>
        </p:txBody>
      </p:sp>
    </p:spTree>
    <p:extLst>
      <p:ext uri="{BB962C8B-B14F-4D97-AF65-F5344CB8AC3E}">
        <p14:creationId xmlns:p14="http://schemas.microsoft.com/office/powerpoint/2010/main" val="101746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F7931-5F7D-3842-A3AE-84CFEA247ED1}"/>
              </a:ext>
            </a:extLst>
          </p:cNvPr>
          <p:cNvSpPr>
            <a:spLocks noGrp="1"/>
          </p:cNvSpPr>
          <p:nvPr>
            <p:ph idx="1"/>
          </p:nvPr>
        </p:nvSpPr>
        <p:spPr>
          <a:xfrm>
            <a:off x="1097280" y="1737360"/>
            <a:ext cx="10058400" cy="4023360"/>
          </a:xfrm>
        </p:spPr>
        <p:txBody>
          <a:bodyPr>
            <a:noAutofit/>
          </a:bodyPr>
          <a:lstStyle/>
          <a:p>
            <a:pPr lvl="0"/>
            <a:r>
              <a:rPr lang="en-US" sz="2400" dirty="0"/>
              <a:t>Airway	</a:t>
            </a:r>
            <a:r>
              <a:rPr lang="en-US" sz="2400" dirty="0" err="1"/>
              <a:t>Thông</a:t>
            </a:r>
            <a:r>
              <a:rPr lang="en-US" sz="2400" dirty="0"/>
              <a:t> </a:t>
            </a:r>
            <a:r>
              <a:rPr lang="en-US" sz="2400" dirty="0" err="1"/>
              <a:t>thoáng</a:t>
            </a:r>
            <a:endParaRPr lang="en-VN" sz="2400" dirty="0"/>
          </a:p>
          <a:p>
            <a:pPr lvl="0"/>
            <a:r>
              <a:rPr lang="en-US" sz="2400" dirty="0"/>
              <a:t>Breathing	</a:t>
            </a:r>
            <a:r>
              <a:rPr lang="en-US" sz="2400" dirty="0" err="1"/>
              <a:t>Thở</a:t>
            </a:r>
            <a:r>
              <a:rPr lang="en-US" sz="2400" dirty="0"/>
              <a:t> 48 l/p, co </a:t>
            </a:r>
            <a:r>
              <a:rPr lang="en-US" sz="2400" dirty="0" err="1"/>
              <a:t>lõm</a:t>
            </a:r>
            <a:r>
              <a:rPr lang="en-US" sz="2400" dirty="0"/>
              <a:t> </a:t>
            </a:r>
            <a:r>
              <a:rPr lang="en-US" sz="2400" dirty="0" err="1"/>
              <a:t>ngực</a:t>
            </a:r>
            <a:r>
              <a:rPr lang="en-US" sz="2400" dirty="0"/>
              <a:t>, </a:t>
            </a:r>
            <a:r>
              <a:rPr lang="en-US" sz="2400" dirty="0" err="1"/>
              <a:t>tái</a:t>
            </a:r>
            <a:r>
              <a:rPr lang="en-US" sz="2400" dirty="0"/>
              <a:t> </a:t>
            </a:r>
            <a:r>
              <a:rPr lang="en-US" sz="2400" dirty="0" err="1"/>
              <a:t>môi</a:t>
            </a:r>
            <a:r>
              <a:rPr lang="en-US" sz="2400" dirty="0"/>
              <a:t>, SpO2 92%, </a:t>
            </a:r>
            <a:r>
              <a:rPr lang="en-US" sz="2400" dirty="0" err="1"/>
              <a:t>phế</a:t>
            </a:r>
            <a:r>
              <a:rPr lang="en-US" sz="2400" dirty="0"/>
              <a:t> </a:t>
            </a:r>
            <a:r>
              <a:rPr lang="en-US" sz="2400" dirty="0" err="1"/>
              <a:t>âm</a:t>
            </a:r>
            <a:r>
              <a:rPr lang="en-US" sz="2400" dirty="0"/>
              <a:t> </a:t>
            </a:r>
            <a:r>
              <a:rPr lang="en-US" sz="2400" dirty="0" err="1"/>
              <a:t>bình</a:t>
            </a:r>
            <a:r>
              <a:rPr lang="en-US" sz="2400" dirty="0"/>
              <a:t> </a:t>
            </a:r>
            <a:r>
              <a:rPr lang="en-US" sz="2400" dirty="0" err="1"/>
              <a:t>thường</a:t>
            </a:r>
            <a:r>
              <a:rPr lang="en-US" sz="2400" dirty="0"/>
              <a:t>.</a:t>
            </a:r>
            <a:endParaRPr lang="en-VN" sz="2400" dirty="0"/>
          </a:p>
          <a:p>
            <a:pPr lvl="0"/>
            <a:r>
              <a:rPr lang="en-US" sz="2400" dirty="0"/>
              <a:t>Circulation	M 230 l/p </a:t>
            </a:r>
            <a:r>
              <a:rPr lang="en-US" sz="2400" dirty="0" err="1"/>
              <a:t>nhẹ</a:t>
            </a:r>
            <a:r>
              <a:rPr lang="en-US" sz="2400" dirty="0"/>
              <a:t>, CRT 3 - 4 </a:t>
            </a:r>
            <a:r>
              <a:rPr lang="en-US" sz="2400" dirty="0" err="1"/>
              <a:t>giây</a:t>
            </a:r>
            <a:r>
              <a:rPr lang="en-US" sz="2400" dirty="0"/>
              <a:t>, HA </a:t>
            </a:r>
            <a:r>
              <a:rPr lang="en-US" sz="2400" dirty="0" err="1"/>
              <a:t>khó</a:t>
            </a:r>
            <a:r>
              <a:rPr lang="en-US" sz="2400" dirty="0"/>
              <a:t> </a:t>
            </a:r>
            <a:r>
              <a:rPr lang="en-US" sz="2400" dirty="0" err="1"/>
              <a:t>đo</a:t>
            </a:r>
            <a:r>
              <a:rPr lang="en-US" sz="2400" dirty="0"/>
              <a:t>, </a:t>
            </a:r>
            <a:r>
              <a:rPr lang="en-US" sz="2400" dirty="0" err="1"/>
              <a:t>tim</a:t>
            </a:r>
            <a:r>
              <a:rPr lang="en-US" sz="2400" dirty="0"/>
              <a:t> </a:t>
            </a:r>
            <a:r>
              <a:rPr lang="en-US" sz="2400" dirty="0" err="1"/>
              <a:t>đều</a:t>
            </a:r>
            <a:r>
              <a:rPr lang="en-US" sz="2400" dirty="0"/>
              <a:t> </a:t>
            </a:r>
            <a:r>
              <a:rPr lang="en-US" sz="2400" dirty="0" err="1"/>
              <a:t>không</a:t>
            </a:r>
            <a:r>
              <a:rPr lang="en-US" sz="2400" dirty="0"/>
              <a:t> </a:t>
            </a:r>
            <a:r>
              <a:rPr lang="en-US" sz="2400" dirty="0" err="1"/>
              <a:t>âm</a:t>
            </a:r>
            <a:r>
              <a:rPr lang="en-US" sz="2400" dirty="0"/>
              <a:t> </a:t>
            </a:r>
            <a:r>
              <a:rPr lang="en-US" sz="2400" dirty="0" err="1"/>
              <a:t>thổi</a:t>
            </a:r>
            <a:endParaRPr lang="en-VN" sz="2400" dirty="0"/>
          </a:p>
          <a:p>
            <a:pPr lvl="0"/>
            <a:r>
              <a:rPr lang="en-US" sz="2400" dirty="0"/>
              <a:t>Disability  	</a:t>
            </a:r>
            <a:r>
              <a:rPr lang="en-US" sz="2400" dirty="0" err="1"/>
              <a:t>Tỉnh</a:t>
            </a:r>
            <a:r>
              <a:rPr lang="en-US" sz="2400" dirty="0"/>
              <a:t>, </a:t>
            </a:r>
            <a:r>
              <a:rPr lang="en-US" sz="2400" dirty="0" err="1"/>
              <a:t>bứt</a:t>
            </a:r>
            <a:r>
              <a:rPr lang="en-US" sz="2400" dirty="0"/>
              <a:t> </a:t>
            </a:r>
            <a:r>
              <a:rPr lang="en-US" sz="2400" dirty="0" err="1"/>
              <a:t>rứt</a:t>
            </a:r>
            <a:r>
              <a:rPr lang="en-US" sz="2400" dirty="0"/>
              <a:t>, </a:t>
            </a:r>
            <a:r>
              <a:rPr lang="en-US" sz="2400" dirty="0" err="1"/>
              <a:t>đồng</a:t>
            </a:r>
            <a:r>
              <a:rPr lang="en-US" sz="2400" dirty="0"/>
              <a:t> </a:t>
            </a:r>
            <a:r>
              <a:rPr lang="en-US" sz="2400" dirty="0" err="1"/>
              <a:t>tử</a:t>
            </a:r>
            <a:r>
              <a:rPr lang="en-US" sz="2400" dirty="0"/>
              <a:t> </a:t>
            </a:r>
            <a:r>
              <a:rPr lang="en-US" sz="2400" dirty="0" err="1"/>
              <a:t>đều</a:t>
            </a:r>
            <a:r>
              <a:rPr lang="en-US" sz="2400" dirty="0"/>
              <a:t> 2 </a:t>
            </a:r>
            <a:r>
              <a:rPr lang="en-US" sz="2400" dirty="0" err="1"/>
              <a:t>bên</a:t>
            </a:r>
            <a:r>
              <a:rPr lang="en-US" sz="2400" dirty="0"/>
              <a:t>,  PXAS (+).</a:t>
            </a:r>
            <a:endParaRPr lang="en-VN" sz="2400" dirty="0"/>
          </a:p>
          <a:p>
            <a:pPr lvl="0"/>
            <a:r>
              <a:rPr lang="en-US" sz="2400" dirty="0"/>
              <a:t>Exposure	T 37</a:t>
            </a:r>
            <a:r>
              <a:rPr lang="en-US" sz="2400" baseline="30000" dirty="0"/>
              <a:t>o</a:t>
            </a:r>
            <a:r>
              <a:rPr lang="en-US" sz="2400" dirty="0"/>
              <a:t>C , CN 10kg</a:t>
            </a:r>
            <a:endParaRPr lang="en-VN" sz="2400" dirty="0"/>
          </a:p>
          <a:p>
            <a:pPr lvl="0"/>
            <a:r>
              <a:rPr lang="en-US" sz="2400" dirty="0"/>
              <a:t>SAMPLE	</a:t>
            </a:r>
            <a:r>
              <a:rPr lang="en-US" sz="2400" dirty="0" err="1"/>
              <a:t>Tiền</a:t>
            </a:r>
            <a:r>
              <a:rPr lang="en-US" sz="2400" dirty="0"/>
              <a:t> </a:t>
            </a:r>
            <a:r>
              <a:rPr lang="en-US" sz="2400" dirty="0" err="1"/>
              <a:t>căn</a:t>
            </a:r>
            <a:r>
              <a:rPr lang="en-US" sz="2400" dirty="0"/>
              <a:t> </a:t>
            </a:r>
            <a:r>
              <a:rPr lang="en-US" sz="2400" dirty="0" err="1"/>
              <a:t>sản</a:t>
            </a:r>
            <a:r>
              <a:rPr lang="en-US" sz="2400" dirty="0"/>
              <a:t> khoa: </a:t>
            </a:r>
            <a:r>
              <a:rPr lang="en-US" sz="2400" dirty="0" err="1"/>
              <a:t>bình</a:t>
            </a:r>
            <a:r>
              <a:rPr lang="en-US" sz="2400" dirty="0"/>
              <a:t> </a:t>
            </a:r>
            <a:r>
              <a:rPr lang="en-US" sz="2400" dirty="0" err="1"/>
              <a:t>thường</a:t>
            </a:r>
            <a:r>
              <a:rPr lang="en-US" sz="2400" dirty="0"/>
              <a:t>, Con 1/1. </a:t>
            </a:r>
            <a:r>
              <a:rPr lang="en-US" sz="2400" dirty="0" err="1"/>
              <a:t>Sanh</a:t>
            </a:r>
            <a:r>
              <a:rPr lang="en-US" sz="2400" dirty="0"/>
              <a:t> </a:t>
            </a:r>
            <a:r>
              <a:rPr lang="en-US" sz="2400" dirty="0" err="1"/>
              <a:t>thường</a:t>
            </a:r>
            <a:r>
              <a:rPr lang="en-US" sz="2400" dirty="0"/>
              <a:t>, </a:t>
            </a:r>
            <a:r>
              <a:rPr lang="en-US" sz="2400" dirty="0" err="1"/>
              <a:t>đủ</a:t>
            </a:r>
            <a:r>
              <a:rPr lang="en-US" sz="2400" dirty="0"/>
              <a:t> </a:t>
            </a:r>
            <a:r>
              <a:rPr lang="en-US" sz="2400" dirty="0" err="1"/>
              <a:t>tháng</a:t>
            </a:r>
            <a:r>
              <a:rPr lang="en-US" sz="2400" dirty="0"/>
              <a:t>, </a:t>
            </a:r>
            <a:r>
              <a:rPr lang="en-US" sz="2400" dirty="0" err="1"/>
              <a:t>sau</a:t>
            </a:r>
            <a:r>
              <a:rPr lang="en-US" sz="2400" dirty="0"/>
              <a:t> </a:t>
            </a:r>
            <a:r>
              <a:rPr lang="en-US" sz="2400" dirty="0" err="1"/>
              <a:t>sanh</a:t>
            </a:r>
            <a:r>
              <a:rPr lang="en-US" sz="2400" dirty="0"/>
              <a:t> </a:t>
            </a:r>
            <a:r>
              <a:rPr lang="en-US" sz="2400" dirty="0" err="1"/>
              <a:t>khóc</a:t>
            </a:r>
            <a:r>
              <a:rPr lang="en-US" sz="2400" dirty="0"/>
              <a:t> </a:t>
            </a:r>
            <a:r>
              <a:rPr lang="en-US" sz="2400" dirty="0" err="1"/>
              <a:t>ngay</a:t>
            </a:r>
            <a:r>
              <a:rPr lang="en-US" sz="2400" dirty="0"/>
              <a:t>. CNLS = 2300 gram. </a:t>
            </a:r>
            <a:r>
              <a:rPr lang="en-US" sz="2400" dirty="0" err="1"/>
              <a:t>Bé</a:t>
            </a:r>
            <a:r>
              <a:rPr lang="en-US" sz="2400" dirty="0"/>
              <a:t> </a:t>
            </a:r>
            <a:r>
              <a:rPr lang="en-US" sz="2400" dirty="0" err="1"/>
              <a:t>phát</a:t>
            </a:r>
            <a:r>
              <a:rPr lang="en-US" sz="2400" dirty="0"/>
              <a:t> </a:t>
            </a:r>
            <a:r>
              <a:rPr lang="en-US" sz="2400" dirty="0" err="1"/>
              <a:t>triển</a:t>
            </a:r>
            <a:r>
              <a:rPr lang="en-US" sz="2400" dirty="0"/>
              <a:t> </a:t>
            </a:r>
            <a:r>
              <a:rPr lang="en-US" sz="2400" dirty="0" err="1"/>
              <a:t>hoàn</a:t>
            </a:r>
            <a:r>
              <a:rPr lang="en-US" sz="2400" dirty="0"/>
              <a:t> </a:t>
            </a:r>
            <a:r>
              <a:rPr lang="en-US" sz="2400" dirty="0" err="1"/>
              <a:t>toàn</a:t>
            </a:r>
            <a:r>
              <a:rPr lang="en-US" sz="2400" dirty="0"/>
              <a:t> </a:t>
            </a:r>
            <a:r>
              <a:rPr lang="en-US" sz="2400" dirty="0" err="1"/>
              <a:t>bình</a:t>
            </a:r>
            <a:r>
              <a:rPr lang="en-US" sz="2400" dirty="0"/>
              <a:t> </a:t>
            </a:r>
            <a:r>
              <a:rPr lang="en-US" sz="2400" dirty="0" err="1"/>
              <a:t>thường</a:t>
            </a:r>
            <a:endParaRPr lang="en-VN" sz="2400" dirty="0"/>
          </a:p>
          <a:p>
            <a:pPr lvl="0"/>
            <a:r>
              <a:rPr lang="en-US" sz="2400" dirty="0" err="1"/>
              <a:t>Khám</a:t>
            </a:r>
            <a:r>
              <a:rPr lang="en-US" sz="2400" dirty="0"/>
              <a:t>  	Gan 3cm </a:t>
            </a:r>
            <a:r>
              <a:rPr lang="en-US" sz="2400" dirty="0" err="1"/>
              <a:t>dưới</a:t>
            </a:r>
            <a:r>
              <a:rPr lang="en-US" sz="2400" dirty="0"/>
              <a:t> </a:t>
            </a:r>
            <a:r>
              <a:rPr lang="en-US" sz="2400" dirty="0" err="1"/>
              <a:t>bờ</a:t>
            </a:r>
            <a:r>
              <a:rPr lang="en-US" sz="2400" dirty="0"/>
              <a:t> </a:t>
            </a:r>
            <a:r>
              <a:rPr lang="en-US" sz="2400" dirty="0" err="1"/>
              <a:t>sườn</a:t>
            </a:r>
            <a:r>
              <a:rPr lang="en-US" sz="2400" dirty="0"/>
              <a:t> </a:t>
            </a:r>
            <a:r>
              <a:rPr lang="en-US" sz="2400" dirty="0" err="1"/>
              <a:t>phải</a:t>
            </a:r>
            <a:endParaRPr lang="en-VN" sz="2400" dirty="0"/>
          </a:p>
          <a:p>
            <a:r>
              <a:rPr lang="en-US" sz="2400" dirty="0" err="1"/>
              <a:t>Xét</a:t>
            </a:r>
            <a:r>
              <a:rPr lang="en-US" sz="2400" dirty="0"/>
              <a:t> </a:t>
            </a:r>
            <a:r>
              <a:rPr lang="en-US" sz="2400" dirty="0" err="1"/>
              <a:t>nghiệm</a:t>
            </a:r>
            <a:r>
              <a:rPr lang="en-US" sz="2400" dirty="0"/>
              <a:t>	</a:t>
            </a:r>
            <a:r>
              <a:rPr lang="en-US" sz="2400" dirty="0" err="1"/>
              <a:t>Huyết</a:t>
            </a:r>
            <a:r>
              <a:rPr lang="en-US" sz="2400" dirty="0"/>
              <a:t> </a:t>
            </a:r>
            <a:r>
              <a:rPr lang="en-US" sz="2400" dirty="0" err="1"/>
              <a:t>đồ</a:t>
            </a:r>
            <a:r>
              <a:rPr lang="en-US" sz="2400" dirty="0"/>
              <a:t>, </a:t>
            </a:r>
            <a:r>
              <a:rPr lang="en-US" sz="2400" dirty="0" err="1"/>
              <a:t>cn</a:t>
            </a:r>
            <a:r>
              <a:rPr lang="en-US" sz="2400" dirty="0"/>
              <a:t> </a:t>
            </a:r>
            <a:r>
              <a:rPr lang="en-US" sz="2400" dirty="0" err="1"/>
              <a:t>gan</a:t>
            </a:r>
            <a:r>
              <a:rPr lang="en-US" sz="2400" dirty="0"/>
              <a:t> </a:t>
            </a:r>
            <a:r>
              <a:rPr lang="en-US" sz="2400" dirty="0" err="1"/>
              <a:t>thận</a:t>
            </a:r>
            <a:r>
              <a:rPr lang="en-US" sz="2400" dirty="0"/>
              <a:t>, ion </a:t>
            </a:r>
            <a:r>
              <a:rPr lang="en-US" sz="2400" dirty="0" err="1"/>
              <a:t>đồ</a:t>
            </a:r>
            <a:r>
              <a:rPr lang="en-US" sz="2400" dirty="0"/>
              <a:t> </a:t>
            </a:r>
            <a:r>
              <a:rPr lang="en-US" sz="2400" dirty="0" err="1"/>
              <a:t>máu</a:t>
            </a:r>
            <a:r>
              <a:rPr lang="en-US" sz="2400" dirty="0"/>
              <a:t>, </a:t>
            </a:r>
            <a:r>
              <a:rPr lang="en-US" sz="2400" dirty="0" err="1"/>
              <a:t>khí</a:t>
            </a:r>
            <a:r>
              <a:rPr lang="en-US" sz="2400" dirty="0"/>
              <a:t> </a:t>
            </a:r>
            <a:r>
              <a:rPr lang="en-US" sz="2400" dirty="0" err="1"/>
              <a:t>máu</a:t>
            </a:r>
            <a:r>
              <a:rPr lang="en-US" sz="2400" dirty="0"/>
              <a:t> ĐM, </a:t>
            </a:r>
            <a:r>
              <a:rPr lang="en-US" sz="2400" dirty="0" err="1"/>
              <a:t>dextrotix</a:t>
            </a:r>
            <a:r>
              <a:rPr lang="en-US" sz="2400" dirty="0"/>
              <a:t>, </a:t>
            </a:r>
            <a:r>
              <a:rPr lang="en-US" sz="2400" dirty="0" err="1"/>
              <a:t>Lactat</a:t>
            </a:r>
            <a:r>
              <a:rPr lang="en-US" sz="2400" dirty="0"/>
              <a:t>, men </a:t>
            </a:r>
            <a:r>
              <a:rPr lang="en-US" sz="2400" dirty="0" err="1"/>
              <a:t>tim</a:t>
            </a:r>
            <a:r>
              <a:rPr lang="en-US" sz="2400" dirty="0"/>
              <a:t>, XQ </a:t>
            </a:r>
            <a:r>
              <a:rPr lang="en-US" sz="2400" dirty="0" err="1"/>
              <a:t>phổi</a:t>
            </a:r>
            <a:r>
              <a:rPr lang="en-US" sz="2400" dirty="0"/>
              <a:t> </a:t>
            </a:r>
            <a:r>
              <a:rPr lang="en-US" sz="2400" dirty="0" err="1"/>
              <a:t>thẳng</a:t>
            </a:r>
            <a:r>
              <a:rPr lang="en-US" sz="2400" dirty="0"/>
              <a:t>, ECG, </a:t>
            </a:r>
            <a:r>
              <a:rPr lang="en-US" sz="2400" dirty="0" err="1"/>
              <a:t>Dextrotix</a:t>
            </a:r>
            <a:r>
              <a:rPr lang="en-US" sz="2400" dirty="0"/>
              <a:t> 36 mg%</a:t>
            </a:r>
            <a:r>
              <a:rPr lang="en-VN" sz="2400" dirty="0">
                <a:effectLst/>
              </a:rPr>
              <a:t> </a:t>
            </a:r>
            <a:endParaRPr lang="en-VN" sz="2400"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3</a:t>
            </a:r>
          </a:p>
        </p:txBody>
      </p:sp>
    </p:spTree>
    <p:extLst>
      <p:ext uri="{BB962C8B-B14F-4D97-AF65-F5344CB8AC3E}">
        <p14:creationId xmlns:p14="http://schemas.microsoft.com/office/powerpoint/2010/main" val="272059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r>
            <a:br>
              <a:rPr lang="en-US"/>
            </a:br>
            <a:endParaRPr lang="en-US"/>
          </a:p>
        </p:txBody>
      </p:sp>
      <p:sp>
        <p:nvSpPr>
          <p:cNvPr id="3" name="Content Placeholder 2"/>
          <p:cNvSpPr>
            <a:spLocks noGrp="1"/>
          </p:cNvSpPr>
          <p:nvPr>
            <p:ph idx="1"/>
          </p:nvPr>
        </p:nvSpPr>
        <p:spPr>
          <a:xfrm>
            <a:off x="1097280" y="2207684"/>
            <a:ext cx="10058400" cy="4023360"/>
          </a:xfrm>
        </p:spPr>
        <p:txBody>
          <a:bodyPr/>
          <a:lstStyle/>
          <a:p>
            <a:pPr marL="201168" lvl="1" indent="0">
              <a:buNone/>
            </a:pPr>
            <a:r>
              <a:rPr lang="en-US" sz="2800" b="1"/>
              <a:t>Đánh giá ấn tượng ban đầu:</a:t>
            </a:r>
          </a:p>
          <a:p>
            <a:pPr lvl="1"/>
            <a:r>
              <a:rPr lang="vi-VN" sz="2400" smtClean="0"/>
              <a:t>(</a:t>
            </a:r>
            <a:r>
              <a:rPr lang="vi-VN" sz="2400" smtClean="0"/>
              <a:t>A) </a:t>
            </a:r>
            <a:r>
              <a:rPr lang="en-US" sz="2400" smtClean="0"/>
              <a:t>Tri giác: Bứt rứt</a:t>
            </a:r>
          </a:p>
          <a:p>
            <a:pPr lvl="1"/>
            <a:r>
              <a:rPr lang="vi-VN" sz="2400" smtClean="0"/>
              <a:t>(B) </a:t>
            </a:r>
            <a:r>
              <a:rPr lang="en-US" sz="2400" smtClean="0"/>
              <a:t>Hô hấp: thở nhanh, co lõm ngực</a:t>
            </a:r>
          </a:p>
          <a:p>
            <a:pPr lvl="1"/>
            <a:r>
              <a:rPr lang="vi-VN" sz="2400" smtClean="0"/>
              <a:t>(C) </a:t>
            </a:r>
            <a:r>
              <a:rPr lang="en-US" sz="2400" smtClean="0"/>
              <a:t>Tuần hoàn: da niêm hồng, môi hơi tái</a:t>
            </a:r>
            <a:endParaRPr lang="vi-VN" sz="2400" smtClean="0"/>
          </a:p>
          <a:p>
            <a:pPr marL="457200" lvl="1" indent="0">
              <a:buNone/>
            </a:pPr>
            <a:r>
              <a:rPr lang="vi-VN" sz="2400" smtClean="0"/>
              <a:t>=&gt;</a:t>
            </a:r>
            <a:r>
              <a:rPr lang="en-US" sz="2400" smtClean="0"/>
              <a:t> </a:t>
            </a:r>
            <a:r>
              <a:rPr lang="en-US" sz="2400"/>
              <a:t>Không ngưng tim ngưng </a:t>
            </a:r>
            <a:r>
              <a:rPr lang="en-US" sz="2400" smtClean="0"/>
              <a:t>thở, có suy hô hấp tuần hoàn</a:t>
            </a:r>
          </a:p>
          <a:p>
            <a:pPr marL="457200" lvl="1" indent="0">
              <a:buNone/>
            </a:pPr>
            <a:r>
              <a:rPr lang="vi-VN" sz="2400" smtClean="0"/>
              <a:t>=&gt; </a:t>
            </a:r>
            <a:r>
              <a:rPr lang="en-US" sz="2400" smtClean="0"/>
              <a:t>Xử trí: gọi cấp cứu, thở oxy lưu lượng cao, mắc monitor theo dõi, lập đường truyền tĩnh mạch</a:t>
            </a:r>
            <a:r>
              <a:rPr lang="vi-VN" sz="2400" smtClean="0"/>
              <a:t>.</a:t>
            </a:r>
            <a:endParaRPr lang="en-US" sz="2400" smtClean="0"/>
          </a:p>
          <a:p>
            <a:pPr marL="0" indent="0">
              <a:buNone/>
            </a:pPr>
            <a:r>
              <a:rPr lang="en-US" smtClean="0"/>
              <a:t> </a:t>
            </a:r>
            <a:endParaRPr lang="en-US"/>
          </a:p>
        </p:txBody>
      </p:sp>
      <p:sp>
        <p:nvSpPr>
          <p:cNvPr id="4" name="Title 1">
            <a:extLst>
              <a:ext uri="{FF2B5EF4-FFF2-40B4-BE49-F238E27FC236}">
                <a16:creationId xmlns:a16="http://schemas.microsoft.com/office/drawing/2014/main" id="{35489E35-8B19-AD47-8EDE-9DA695E1E241}"/>
              </a:ext>
            </a:extLst>
          </p:cNvPr>
          <p:cNvSpPr txBox="1">
            <a:spLocks/>
          </p:cNvSpPr>
          <p:nvPr/>
        </p:nvSpPr>
        <p:spPr>
          <a:xfrm>
            <a:off x="12496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VN" smtClean="0"/>
              <a:t>Tình huống 3</a:t>
            </a:r>
            <a:endParaRPr lang="en-VN" dirty="0"/>
          </a:p>
        </p:txBody>
      </p:sp>
    </p:spTree>
    <p:extLst>
      <p:ext uri="{BB962C8B-B14F-4D97-AF65-F5344CB8AC3E}">
        <p14:creationId xmlns:p14="http://schemas.microsoft.com/office/powerpoint/2010/main" val="24032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2315651"/>
              </p:ext>
            </p:extLst>
          </p:nvPr>
        </p:nvGraphicFramePr>
        <p:xfrm>
          <a:off x="814772" y="314184"/>
          <a:ext cx="10623416" cy="5898186"/>
        </p:xfrm>
        <a:graphic>
          <a:graphicData uri="http://schemas.openxmlformats.org/drawingml/2006/table">
            <a:tbl>
              <a:tblPr firstRow="1" bandRow="1">
                <a:tableStyleId>{5C22544A-7EE6-4342-B048-85BDC9FD1C3A}</a:tableStyleId>
              </a:tblPr>
              <a:tblGrid>
                <a:gridCol w="2655854">
                  <a:extLst>
                    <a:ext uri="{9D8B030D-6E8A-4147-A177-3AD203B41FA5}">
                      <a16:colId xmlns:a16="http://schemas.microsoft.com/office/drawing/2014/main" val="20000"/>
                    </a:ext>
                  </a:extLst>
                </a:gridCol>
                <a:gridCol w="2655854">
                  <a:extLst>
                    <a:ext uri="{9D8B030D-6E8A-4147-A177-3AD203B41FA5}">
                      <a16:colId xmlns:a16="http://schemas.microsoft.com/office/drawing/2014/main" val="20001"/>
                    </a:ext>
                  </a:extLst>
                </a:gridCol>
                <a:gridCol w="1852228">
                  <a:extLst>
                    <a:ext uri="{9D8B030D-6E8A-4147-A177-3AD203B41FA5}">
                      <a16:colId xmlns:a16="http://schemas.microsoft.com/office/drawing/2014/main" val="20002"/>
                    </a:ext>
                  </a:extLst>
                </a:gridCol>
                <a:gridCol w="3459480">
                  <a:extLst>
                    <a:ext uri="{9D8B030D-6E8A-4147-A177-3AD203B41FA5}">
                      <a16:colId xmlns:a16="http://schemas.microsoft.com/office/drawing/2014/main" val="20003"/>
                    </a:ext>
                  </a:extLst>
                </a:gridCol>
              </a:tblGrid>
              <a:tr h="353393">
                <a:tc>
                  <a:txBody>
                    <a:bodyPr/>
                    <a:lstStyle/>
                    <a:p>
                      <a:r>
                        <a:rPr lang="en-US" smtClean="0"/>
                        <a:t>Cơ</a:t>
                      </a:r>
                      <a:r>
                        <a:rPr lang="en-US" baseline="0" smtClean="0"/>
                        <a:t> quan</a:t>
                      </a:r>
                      <a:endParaRPr lang="en-US"/>
                    </a:p>
                  </a:txBody>
                  <a:tcPr/>
                </a:tc>
                <a:tc>
                  <a:txBody>
                    <a:bodyPr/>
                    <a:lstStyle/>
                    <a:p>
                      <a:r>
                        <a:rPr lang="en-US" smtClean="0"/>
                        <a:t>Đánh</a:t>
                      </a:r>
                      <a:r>
                        <a:rPr lang="en-US" baseline="0" smtClean="0"/>
                        <a:t> giá</a:t>
                      </a:r>
                      <a:endParaRPr lang="en-US"/>
                    </a:p>
                  </a:txBody>
                  <a:tcPr/>
                </a:tc>
                <a:tc>
                  <a:txBody>
                    <a:bodyPr/>
                    <a:lstStyle/>
                    <a:p>
                      <a:r>
                        <a:rPr lang="en-US" smtClean="0"/>
                        <a:t>Nhận</a:t>
                      </a:r>
                      <a:r>
                        <a:rPr lang="en-US" baseline="0" smtClean="0"/>
                        <a:t> xét</a:t>
                      </a:r>
                      <a:endParaRPr lang="en-US"/>
                    </a:p>
                  </a:txBody>
                  <a:tcPr/>
                </a:tc>
                <a:tc>
                  <a:txBody>
                    <a:bodyPr/>
                    <a:lstStyle/>
                    <a:p>
                      <a:r>
                        <a:rPr lang="en-US" smtClean="0"/>
                        <a:t>Xử</a:t>
                      </a:r>
                      <a:r>
                        <a:rPr lang="en-US" baseline="0" smtClean="0"/>
                        <a:t> trí</a:t>
                      </a:r>
                      <a:endParaRPr lang="en-US"/>
                    </a:p>
                  </a:txBody>
                  <a:tcPr/>
                </a:tc>
                <a:extLst>
                  <a:ext uri="{0D108BD9-81ED-4DB2-BD59-A6C34878D82A}">
                    <a16:rowId xmlns:a16="http://schemas.microsoft.com/office/drawing/2014/main" val="10000"/>
                  </a:ext>
                </a:extLst>
              </a:tr>
              <a:tr h="353393">
                <a:tc>
                  <a:txBody>
                    <a:bodyPr/>
                    <a:lstStyle/>
                    <a:p>
                      <a:r>
                        <a:rPr lang="en-US" smtClean="0"/>
                        <a:t>Airway</a:t>
                      </a:r>
                      <a:endParaRPr lang="en-US"/>
                    </a:p>
                  </a:txBody>
                  <a:tcPr/>
                </a:tc>
                <a:tc>
                  <a:txBody>
                    <a:bodyPr/>
                    <a:lstStyle/>
                    <a:p>
                      <a:r>
                        <a:rPr lang="vi-VN" smtClean="0">
                          <a:latin typeface="Calibri" panose="020F0502020204030204" pitchFamily="34" charset="0"/>
                          <a:cs typeface="Calibri" panose="020F0502020204030204" pitchFamily="34" charset="0"/>
                        </a:rPr>
                        <a:t>Đường thở</a:t>
                      </a:r>
                      <a:r>
                        <a:rPr lang="vi-VN" baseline="0" smtClean="0">
                          <a:latin typeface="Calibri" panose="020F0502020204030204" pitchFamily="34" charset="0"/>
                          <a:cs typeface="Calibri" panose="020F0502020204030204" pitchFamily="34" charset="0"/>
                        </a:rPr>
                        <a:t> thông thoáng</a:t>
                      </a:r>
                      <a:endParaRPr lang="en-US">
                        <a:latin typeface="Calibri" panose="020F0502020204030204" pitchFamily="34" charset="0"/>
                        <a:cs typeface="Calibri" panose="020F0502020204030204" pitchFamily="34" charset="0"/>
                      </a:endParaRPr>
                    </a:p>
                  </a:txBody>
                  <a:tcPr/>
                </a:tc>
                <a:tc>
                  <a:txBody>
                    <a:bodyPr/>
                    <a:lstStyle/>
                    <a:p>
                      <a:r>
                        <a:rPr lang="en-US" smtClean="0">
                          <a:latin typeface="+mn-lt"/>
                        </a:rPr>
                        <a:t>Không</a:t>
                      </a:r>
                      <a:endParaRPr lang="en-US">
                        <a:latin typeface="+mn-lt"/>
                      </a:endParaRPr>
                    </a:p>
                  </a:txBody>
                  <a:tcPr/>
                </a:tc>
                <a:tc>
                  <a:txBody>
                    <a:bodyPr/>
                    <a:lstStyle/>
                    <a:p>
                      <a:r>
                        <a:rPr lang="vi-VN" smtClean="0">
                          <a:latin typeface="Calibri" panose="020F0502020204030204" pitchFamily="34" charset="0"/>
                          <a:cs typeface="Calibri" panose="020F0502020204030204" pitchFamily="34" charset="0"/>
                        </a:rPr>
                        <a:t>Không</a:t>
                      </a:r>
                      <a:r>
                        <a:rPr lang="vi-VN" baseline="0" smtClean="0">
                          <a:latin typeface="Calibri" panose="020F0502020204030204" pitchFamily="34" charset="0"/>
                          <a:cs typeface="Calibri" panose="020F0502020204030204" pitchFamily="34" charset="0"/>
                        </a:rPr>
                        <a:t> can thiệp gì thêm</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883482">
                <a:tc>
                  <a:txBody>
                    <a:bodyPr/>
                    <a:lstStyle/>
                    <a:p>
                      <a:r>
                        <a:rPr lang="en-US" smtClean="0"/>
                        <a:t>Breathing</a:t>
                      </a:r>
                      <a:endParaRPr lang="en-US"/>
                    </a:p>
                  </a:txBody>
                  <a:tcPr/>
                </a:tc>
                <a:tc>
                  <a:txBody>
                    <a:bodyPr/>
                    <a:lstStyle/>
                    <a:p>
                      <a:r>
                        <a:rPr lang="vi-VN" smtClean="0">
                          <a:latin typeface="Calibri" panose="020F0502020204030204" pitchFamily="34" charset="0"/>
                          <a:cs typeface="Calibri" panose="020F0502020204030204" pitchFamily="34" charset="0"/>
                        </a:rPr>
                        <a:t>Thở 48 l/p, co lõm ngực, tái môi, SpO2 92%, phế âm bình thường</a:t>
                      </a:r>
                      <a:endParaRPr lang="en-US" smtClean="0">
                        <a:latin typeface="Calibri" panose="020F0502020204030204" pitchFamily="34" charset="0"/>
                        <a:cs typeface="Calibri" panose="020F0502020204030204" pitchFamily="34" charset="0"/>
                      </a:endParaRPr>
                    </a:p>
                  </a:txBody>
                  <a:tcPr/>
                </a:tc>
                <a:tc>
                  <a:txBody>
                    <a:bodyPr/>
                    <a:lstStyle/>
                    <a:p>
                      <a:r>
                        <a:rPr lang="en-US" smtClean="0"/>
                        <a:t>Nguy kịch</a:t>
                      </a:r>
                      <a:r>
                        <a:rPr lang="en-US" baseline="0" smtClean="0"/>
                        <a:t> hô hấp</a:t>
                      </a:r>
                      <a:endParaRPr lang="en-US"/>
                    </a:p>
                  </a:txBody>
                  <a:tcPr/>
                </a:tc>
                <a:tc>
                  <a:txBody>
                    <a:bodyPr/>
                    <a:lstStyle/>
                    <a:p>
                      <a:r>
                        <a:rPr lang="en-US" smtClean="0"/>
                        <a:t>Oxy</a:t>
                      </a:r>
                      <a:r>
                        <a:rPr lang="en-US" baseline="0" smtClean="0"/>
                        <a:t> qua canula</a:t>
                      </a:r>
                      <a:endParaRPr lang="en-US"/>
                    </a:p>
                  </a:txBody>
                  <a:tcPr/>
                </a:tc>
                <a:extLst>
                  <a:ext uri="{0D108BD9-81ED-4DB2-BD59-A6C34878D82A}">
                    <a16:rowId xmlns:a16="http://schemas.microsoft.com/office/drawing/2014/main" val="10002"/>
                  </a:ext>
                </a:extLst>
              </a:tr>
              <a:tr h="2079349">
                <a:tc>
                  <a:txBody>
                    <a:bodyPr/>
                    <a:lstStyle/>
                    <a:p>
                      <a:r>
                        <a:rPr lang="en-US" smtClean="0"/>
                        <a:t>Circulation</a:t>
                      </a:r>
                      <a:endParaRPr lang="en-US"/>
                    </a:p>
                  </a:txBody>
                  <a:tcPr/>
                </a:tc>
                <a:tc>
                  <a:txBody>
                    <a:bodyPr/>
                    <a:lstStyle/>
                    <a:p>
                      <a:r>
                        <a:rPr lang="vi-VN" smtClean="0">
                          <a:latin typeface="Calibri" panose="020F0502020204030204" pitchFamily="34" charset="0"/>
                          <a:cs typeface="Calibri" panose="020F0502020204030204" pitchFamily="34" charset="0"/>
                        </a:rPr>
                        <a:t>M 230 l/p nhẹ, CRT 3 - 4 giây, HA khó đo, tim đều không âm thổi</a:t>
                      </a:r>
                    </a:p>
                  </a:txBody>
                  <a:tcPr/>
                </a:tc>
                <a:tc>
                  <a:txBody>
                    <a:bodyPr/>
                    <a:lstStyle/>
                    <a:p>
                      <a:r>
                        <a:rPr lang="en-US" smtClean="0"/>
                        <a:t>Sốc</a:t>
                      </a:r>
                      <a:r>
                        <a:rPr lang="en-US" baseline="0" smtClean="0"/>
                        <a:t> mất bù</a:t>
                      </a:r>
                      <a:endParaRPr lang="en-US"/>
                    </a:p>
                  </a:txBody>
                  <a:tcPr/>
                </a:tc>
                <a:tc>
                  <a:txBody>
                    <a:bodyPr/>
                    <a:lstStyle/>
                    <a:p>
                      <a:r>
                        <a:rPr lang="en-US" smtClean="0"/>
                        <a:t>Truyền</a:t>
                      </a:r>
                      <a:r>
                        <a:rPr lang="en-US" baseline="0" smtClean="0"/>
                        <a:t> dịch </a:t>
                      </a:r>
                      <a:r>
                        <a:rPr lang="en-US" smtClean="0"/>
                        <a:t>Lactacte Ringer </a:t>
                      </a:r>
                      <a:r>
                        <a:rPr lang="en-US" baseline="0" smtClean="0"/>
                        <a:t>20ml/kg trong 20 phút</a:t>
                      </a:r>
                    </a:p>
                    <a:p>
                      <a:r>
                        <a:rPr lang="en-US" baseline="0" smtClean="0"/>
                        <a:t>Vận mạch aldrenaline 1mg 1 ống +9ml NaCl 0,9% bơm tiêm điện 0,3ml/h</a:t>
                      </a:r>
                    </a:p>
                    <a:p>
                      <a:r>
                        <a:rPr lang="en-US" baseline="0" smtClean="0"/>
                        <a:t>Nằm đầu ngang, chân cao hơn tim</a:t>
                      </a:r>
                    </a:p>
                    <a:p>
                      <a:r>
                        <a:rPr lang="en-US" baseline="0" smtClean="0"/>
                        <a:t>Theo dõi mạch, huyết áp mỗi 30p</a:t>
                      </a:r>
                    </a:p>
                  </a:txBody>
                  <a:tcPr/>
                </a:tc>
                <a:extLst>
                  <a:ext uri="{0D108BD9-81ED-4DB2-BD59-A6C34878D82A}">
                    <a16:rowId xmlns:a16="http://schemas.microsoft.com/office/drawing/2014/main" val="10003"/>
                  </a:ext>
                </a:extLst>
              </a:tr>
              <a:tr h="883482">
                <a:tc>
                  <a:txBody>
                    <a:bodyPr/>
                    <a:lstStyle/>
                    <a:p>
                      <a:r>
                        <a:rPr lang="en-US" smtClean="0"/>
                        <a:t>Disability</a:t>
                      </a:r>
                      <a:endParaRPr lang="en-US"/>
                    </a:p>
                  </a:txBody>
                  <a:tcPr/>
                </a:tc>
                <a:tc>
                  <a:txBody>
                    <a:bodyPr/>
                    <a:lstStyle/>
                    <a:p>
                      <a:r>
                        <a:rPr lang="vi-VN" smtClean="0">
                          <a:latin typeface="Calibri" panose="020F0502020204030204" pitchFamily="34" charset="0"/>
                          <a:cs typeface="Calibri" panose="020F0502020204030204" pitchFamily="34" charset="0"/>
                        </a:rPr>
                        <a:t>Bứt rứt, các dấu thần kinh khác bình thường </a:t>
                      </a:r>
                      <a:endParaRPr lang="en-US">
                        <a:latin typeface="Calibri" panose="020F0502020204030204" pitchFamily="34" charset="0"/>
                        <a:cs typeface="Calibri" panose="020F0502020204030204" pitchFamily="34" charset="0"/>
                      </a:endParaRPr>
                    </a:p>
                  </a:txBody>
                  <a:tcPr/>
                </a:tc>
                <a:tc>
                  <a:txBody>
                    <a:bodyPr/>
                    <a:lstStyle/>
                    <a:p>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hay đổi tri </a:t>
                      </a:r>
                      <a:r>
                        <a:rPr lang="vi-VN" smtClean="0">
                          <a:latin typeface="Calibri" panose="020F0502020204030204" pitchFamily="34" charset="0"/>
                          <a:cs typeface="Calibri" panose="020F0502020204030204" pitchFamily="34" charset="0"/>
                        </a:rPr>
                        <a:t>giác</a:t>
                      </a:r>
                      <a:r>
                        <a:rPr lang="vi-VN" baseline="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nghĩ do hậu quả của </a:t>
                      </a:r>
                      <a:r>
                        <a:rPr lang="vi-VN" smtClean="0">
                          <a:latin typeface="Calibri" panose="020F0502020204030204" pitchFamily="34" charset="0"/>
                          <a:cs typeface="Calibri" panose="020F0502020204030204" pitchFamily="34" charset="0"/>
                        </a:rPr>
                        <a:t>sốc</a:t>
                      </a:r>
                      <a:r>
                        <a:rPr lang="vi-VN" baseline="0" smtClean="0">
                          <a:latin typeface="Calibri" panose="020F0502020204030204" pitchFamily="34" charset="0"/>
                          <a:cs typeface="Calibri" panose="020F0502020204030204" pitchFamily="34" charset="0"/>
                        </a:rPr>
                        <a:t> mất bù</a:t>
                      </a:r>
                      <a:endParaRPr lang="en-US" smtClean="0">
                        <a:latin typeface="Calibri" panose="020F0502020204030204" pitchFamily="34" charset="0"/>
                        <a:cs typeface="Calibri" panose="020F0502020204030204" pitchFamily="34" charset="0"/>
                      </a:endParaRPr>
                    </a:p>
                    <a:p>
                      <a:endParaRPr lang="en-US"/>
                    </a:p>
                  </a:txBody>
                  <a:tcPr/>
                </a:tc>
                <a:tc>
                  <a:txBody>
                    <a:bodyPr/>
                    <a:lstStyle/>
                    <a:p>
                      <a:r>
                        <a:rPr lang="vi-VN" smtClean="0">
                          <a:latin typeface="Calibri" panose="020F0502020204030204" pitchFamily="34" charset="0"/>
                          <a:cs typeface="Calibri" panose="020F0502020204030204" pitchFamily="34" charset="0"/>
                        </a:rPr>
                        <a:t>Chưa</a:t>
                      </a:r>
                      <a:r>
                        <a:rPr lang="vi-VN" baseline="0" smtClean="0">
                          <a:latin typeface="Calibri" panose="020F0502020204030204" pitchFamily="34" charset="0"/>
                          <a:cs typeface="Calibri" panose="020F0502020204030204" pitchFamily="34" charset="0"/>
                        </a:rPr>
                        <a:t> cần can thiệp gì thêm</a:t>
                      </a:r>
                      <a:endParaRPr lang="en-US">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618437">
                <a:tc>
                  <a:txBody>
                    <a:bodyPr/>
                    <a:lstStyle/>
                    <a:p>
                      <a:r>
                        <a:rPr lang="en-US" smtClean="0"/>
                        <a:t>Exposure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solidFill>
                            <a:schemeClr val="tx1"/>
                          </a:solidFill>
                          <a:latin typeface="Calibri" panose="020F0502020204030204" pitchFamily="34" charset="0"/>
                          <a:cs typeface="Calibri" panose="020F0502020204030204" pitchFamily="34" charset="0"/>
                        </a:rPr>
                        <a:t>Chưa</a:t>
                      </a:r>
                      <a:r>
                        <a:rPr lang="vi-VN" baseline="0" smtClean="0">
                          <a:solidFill>
                            <a:schemeClr val="tx1"/>
                          </a:solidFill>
                          <a:latin typeface="Calibri" panose="020F0502020204030204" pitchFamily="34" charset="0"/>
                          <a:cs typeface="Calibri" panose="020F0502020204030204" pitchFamily="34" charset="0"/>
                        </a:rPr>
                        <a:t> ghi nhận bất thường</a:t>
                      </a:r>
                      <a:endParaRPr lang="x-none" smtClean="0">
                        <a:solidFill>
                          <a:schemeClr val="tx1"/>
                        </a:solidFill>
                        <a:latin typeface="Calibri" panose="020F0502020204030204" pitchFamily="34" charset="0"/>
                        <a:cs typeface="Calibri" panose="020F0502020204030204" pitchFamily="34" charset="0"/>
                      </a:endParaRPr>
                    </a:p>
                  </a:txBody>
                  <a:tcPr/>
                </a:tc>
                <a:tc>
                  <a:txBody>
                    <a:bodyPr/>
                    <a:lstStyle/>
                    <a:p>
                      <a:r>
                        <a:rPr lang="en-US" baseline="0" smtClean="0"/>
                        <a:t>Không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Calibri" panose="020F0502020204030204" pitchFamily="34" charset="0"/>
                          <a:cs typeface="Calibri" panose="020F0502020204030204" pitchFamily="34" charset="0"/>
                        </a:rPr>
                        <a:t>Chưa</a:t>
                      </a:r>
                      <a:r>
                        <a:rPr lang="vi-VN" baseline="0" smtClean="0">
                          <a:latin typeface="Calibri" panose="020F0502020204030204" pitchFamily="34" charset="0"/>
                          <a:cs typeface="Calibri" panose="020F0502020204030204" pitchFamily="34" charset="0"/>
                        </a:rPr>
                        <a:t> cần can thiệp gì thêm</a:t>
                      </a:r>
                      <a:endParaRPr lang="en-US"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53393">
                <a:tc>
                  <a:txBody>
                    <a:bodyPr/>
                    <a:lstStyle/>
                    <a:p>
                      <a:r>
                        <a:rPr lang="en-US" smtClean="0"/>
                        <a:t>SAMPLE</a:t>
                      </a:r>
                      <a:endParaRPr lang="en-US"/>
                    </a:p>
                  </a:txBody>
                  <a:tcPr/>
                </a:tc>
                <a:tc>
                  <a:txBody>
                    <a:bodyPr/>
                    <a:lstStyle/>
                    <a:p>
                      <a:r>
                        <a:rPr lang="en-US" smtClean="0"/>
                        <a:t>Dextrotix 36 mg% </a:t>
                      </a:r>
                      <a:endParaRPr lang="en-US"/>
                    </a:p>
                  </a:txBody>
                  <a:tcPr/>
                </a:tc>
                <a:tc>
                  <a:txBody>
                    <a:bodyPr/>
                    <a:lstStyle/>
                    <a:p>
                      <a:r>
                        <a:rPr lang="en-US" smtClean="0"/>
                        <a:t>Hạ</a:t>
                      </a:r>
                      <a:r>
                        <a:rPr lang="en-US" baseline="0" smtClean="0"/>
                        <a:t> đường huyết</a:t>
                      </a:r>
                      <a:endParaRPr lang="en-US"/>
                    </a:p>
                  </a:txBody>
                  <a:tcPr/>
                </a:tc>
                <a:tc>
                  <a:txBody>
                    <a:bodyPr/>
                    <a:lstStyle/>
                    <a:p>
                      <a:r>
                        <a:rPr lang="en-US" smtClean="0"/>
                        <a:t>Truyền</a:t>
                      </a:r>
                      <a:r>
                        <a:rPr lang="en-US" baseline="0" smtClean="0"/>
                        <a:t> glucose</a:t>
                      </a:r>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8768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24938"/>
            <a:ext cx="11353800" cy="4699711"/>
          </a:xfrm>
        </p:spPr>
        <p:txBody>
          <a:bodyPr>
            <a:normAutofit/>
          </a:bodyPr>
          <a:lstStyle/>
          <a:p>
            <a:pPr marL="0" indent="0">
              <a:buNone/>
            </a:pPr>
            <a:r>
              <a:rPr lang="vi-VN" sz="2400" b="1">
                <a:latin typeface="Calibri" panose="020F0502020204030204" pitchFamily="34" charset="0"/>
                <a:cs typeface="Calibri" panose="020F0502020204030204" pitchFamily="34" charset="0"/>
              </a:rPr>
              <a:t>Kết </a:t>
            </a:r>
            <a:r>
              <a:rPr lang="vi-VN" sz="2400" b="1" smtClean="0">
                <a:latin typeface="Calibri" panose="020F0502020204030204" pitchFamily="34" charset="0"/>
                <a:cs typeface="Calibri" panose="020F0502020204030204" pitchFamily="34" charset="0"/>
              </a:rPr>
              <a:t>luận:</a:t>
            </a:r>
            <a:r>
              <a:rPr lang="en-US" sz="2400" b="1" smtClean="0">
                <a:latin typeface="Calibri" panose="020F0502020204030204" pitchFamily="34" charset="0"/>
                <a:cs typeface="Calibri" panose="020F0502020204030204" pitchFamily="34" charset="0"/>
              </a:rPr>
              <a:t> </a:t>
            </a:r>
            <a:r>
              <a:rPr lang="vi-VN" sz="2400" smtClean="0">
                <a:latin typeface="Calibri" panose="020F0502020204030204" pitchFamily="34" charset="0"/>
                <a:cs typeface="Calibri" panose="020F0502020204030204" pitchFamily="34" charset="0"/>
              </a:rPr>
              <a:t>Sốc </a:t>
            </a:r>
            <a:r>
              <a:rPr lang="vi-VN" sz="2400" smtClean="0">
                <a:latin typeface="Calibri" panose="020F0502020204030204" pitchFamily="34" charset="0"/>
                <a:cs typeface="Calibri" panose="020F0502020204030204" pitchFamily="34" charset="0"/>
              </a:rPr>
              <a:t>giảm thể tích, nguy kịch hô hấp, hạ đường huyết. </a:t>
            </a:r>
          </a:p>
          <a:p>
            <a:pPr marL="0" indent="0">
              <a:buNone/>
            </a:pPr>
            <a:r>
              <a:rPr lang="vi-VN" sz="2400" b="1" smtClean="0">
                <a:latin typeface="Calibri" panose="020F0502020204030204" pitchFamily="34" charset="0"/>
                <a:cs typeface="Calibri" panose="020F0502020204030204" pitchFamily="34" charset="0"/>
              </a:rPr>
              <a:t>Điều trị:</a:t>
            </a:r>
          </a:p>
          <a:p>
            <a:pPr marL="0" indent="0">
              <a:buNone/>
            </a:pPr>
            <a:r>
              <a:rPr lang="vi-VN" sz="2400">
                <a:latin typeface="Calibri" panose="020F0502020204030204" pitchFamily="34" charset="0"/>
                <a:cs typeface="Calibri" panose="020F0502020204030204" pitchFamily="34" charset="0"/>
              </a:rPr>
              <a:t>Nằm đầu ngang, chân cao hơn </a:t>
            </a:r>
            <a:r>
              <a:rPr lang="vi-VN" sz="2400" smtClean="0">
                <a:latin typeface="Calibri" panose="020F0502020204030204" pitchFamily="34" charset="0"/>
                <a:cs typeface="Calibri" panose="020F0502020204030204" pitchFamily="34" charset="0"/>
              </a:rPr>
              <a:t>tim</a:t>
            </a:r>
          </a:p>
          <a:p>
            <a:pPr marL="0" indent="0">
              <a:buNone/>
            </a:pPr>
            <a:r>
              <a:rPr lang="vi-VN" sz="2400" smtClean="0">
                <a:latin typeface="Calibri" panose="020F0502020204030204" pitchFamily="34" charset="0"/>
                <a:cs typeface="Calibri" panose="020F0502020204030204" pitchFamily="34" charset="0"/>
              </a:rPr>
              <a:t>Oxy lưu lượng cao trong vài giờ đầu: Cần FiO2 60%, thở qua canula 6l/p</a:t>
            </a:r>
          </a:p>
          <a:p>
            <a:pPr marL="0" indent="0">
              <a:buNone/>
            </a:pPr>
            <a:r>
              <a:rPr lang="vi-VN" sz="2400">
                <a:latin typeface="Calibri" panose="020F0502020204030204" pitchFamily="34" charset="0"/>
                <a:cs typeface="Calibri" panose="020F0502020204030204" pitchFamily="34" charset="0"/>
              </a:rPr>
              <a:t>Truyền dịch Lactacte Ringer 20ml/kg trong 20 phút</a:t>
            </a:r>
          </a:p>
          <a:p>
            <a:pPr marL="0" indent="0">
              <a:buNone/>
            </a:pPr>
            <a:r>
              <a:rPr lang="vi-VN" sz="2400">
                <a:latin typeface="Calibri" panose="020F0502020204030204" pitchFamily="34" charset="0"/>
                <a:cs typeface="Calibri" panose="020F0502020204030204" pitchFamily="34" charset="0"/>
              </a:rPr>
              <a:t>Vận mạch aldrenaline 1mg 1 ống +9ml NaCl 0,9% bơm tiêm điện </a:t>
            </a:r>
            <a:r>
              <a:rPr lang="vi-VN" sz="2400" smtClean="0">
                <a:latin typeface="Calibri" panose="020F0502020204030204" pitchFamily="34" charset="0"/>
                <a:cs typeface="Calibri" panose="020F0502020204030204" pitchFamily="34" charset="0"/>
              </a:rPr>
              <a:t>0,3ml/h</a:t>
            </a:r>
          </a:p>
          <a:p>
            <a:pPr marL="0" indent="0">
              <a:buNone/>
            </a:pPr>
            <a:r>
              <a:rPr lang="vi-VN" sz="2400" smtClean="0">
                <a:latin typeface="Calibri" panose="020F0502020204030204" pitchFamily="34" charset="0"/>
                <a:cs typeface="Calibri" panose="020F0502020204030204" pitchFamily="34" charset="0"/>
              </a:rPr>
              <a:t>Dextrose 30% 2ml/kg tĩnh mạch</a:t>
            </a:r>
            <a:endParaRPr lang="vi-VN" sz="2400">
              <a:latin typeface="Calibri" panose="020F0502020204030204" pitchFamily="34" charset="0"/>
              <a:cs typeface="Calibri" panose="020F0502020204030204" pitchFamily="34" charset="0"/>
            </a:endParaRPr>
          </a:p>
          <a:p>
            <a:pPr marL="0" indent="0">
              <a:buNone/>
            </a:pPr>
            <a:r>
              <a:rPr lang="vi-VN" sz="2400" smtClean="0">
                <a:latin typeface="Calibri" panose="020F0502020204030204" pitchFamily="34" charset="0"/>
                <a:cs typeface="Calibri" panose="020F0502020204030204" pitchFamily="34" charset="0"/>
              </a:rPr>
              <a:t>Theo </a:t>
            </a:r>
            <a:r>
              <a:rPr lang="vi-VN" sz="2400">
                <a:latin typeface="Calibri" panose="020F0502020204030204" pitchFamily="34" charset="0"/>
                <a:cs typeface="Calibri" panose="020F0502020204030204" pitchFamily="34" charset="0"/>
              </a:rPr>
              <a:t>dõi mạch, huyết áp mỗi </a:t>
            </a:r>
            <a:r>
              <a:rPr lang="vi-VN" sz="2400" smtClean="0">
                <a:latin typeface="Calibri" panose="020F0502020204030204" pitchFamily="34" charset="0"/>
                <a:cs typeface="Calibri" panose="020F0502020204030204" pitchFamily="34" charset="0"/>
              </a:rPr>
              <a:t>30p</a:t>
            </a:r>
          </a:p>
          <a:p>
            <a:pPr marL="0" indent="0">
              <a:buNone/>
            </a:pPr>
            <a:endParaRPr lang="vi-VN">
              <a:latin typeface="Calibri" panose="020F0502020204030204" pitchFamily="34" charset="0"/>
              <a:cs typeface="Calibri" panose="020F0502020204030204" pitchFamily="34" charset="0"/>
            </a:endParaRPr>
          </a:p>
          <a:p>
            <a:pPr marL="0" indent="0">
              <a:buNone/>
            </a:pPr>
            <a:endParaRPr lang="vi-VN">
              <a:latin typeface="Calibri" panose="020F0502020204030204" pitchFamily="34" charset="0"/>
              <a:cs typeface="Calibri" panose="020F0502020204030204" pitchFamily="34" charset="0"/>
            </a:endParaRPr>
          </a:p>
          <a:p>
            <a:pPr marL="0" indent="0">
              <a:buNone/>
            </a:pPr>
            <a:endParaRPr lang="vi-VN">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a:xfrm>
            <a:off x="1097280" y="286603"/>
            <a:ext cx="10058400" cy="1450757"/>
          </a:xfrm>
        </p:spPr>
        <p:txBody>
          <a:bodyPr/>
          <a:lstStyle/>
          <a:p>
            <a:r>
              <a:rPr lang="en-VN" dirty="0"/>
              <a:t>Tình huống 3</a:t>
            </a:r>
          </a:p>
        </p:txBody>
      </p:sp>
    </p:spTree>
    <p:extLst>
      <p:ext uri="{BB962C8B-B14F-4D97-AF65-F5344CB8AC3E}">
        <p14:creationId xmlns:p14="http://schemas.microsoft.com/office/powerpoint/2010/main" val="424245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9E35-8B19-AD47-8EDE-9DA695E1E241}"/>
              </a:ext>
            </a:extLst>
          </p:cNvPr>
          <p:cNvSpPr>
            <a:spLocks noGrp="1"/>
          </p:cNvSpPr>
          <p:nvPr>
            <p:ph type="title"/>
          </p:nvPr>
        </p:nvSpPr>
        <p:spPr>
          <a:xfrm>
            <a:off x="1113971" y="452210"/>
            <a:ext cx="10515600" cy="1325563"/>
          </a:xfrm>
        </p:spPr>
        <p:txBody>
          <a:bodyPr/>
          <a:lstStyle/>
          <a:p>
            <a:r>
              <a:rPr lang="en-VN" dirty="0"/>
              <a:t>Tình huống 1</a:t>
            </a:r>
          </a:p>
        </p:txBody>
      </p:sp>
      <p:sp>
        <p:nvSpPr>
          <p:cNvPr id="3" name="Content Placeholder 2">
            <a:extLst>
              <a:ext uri="{FF2B5EF4-FFF2-40B4-BE49-F238E27FC236}">
                <a16:creationId xmlns:a16="http://schemas.microsoft.com/office/drawing/2014/main" id="{4D7DF546-293A-6A4B-94D9-E6A10DF804E1}"/>
              </a:ext>
            </a:extLst>
          </p:cNvPr>
          <p:cNvSpPr>
            <a:spLocks noGrp="1"/>
          </p:cNvSpPr>
          <p:nvPr>
            <p:ph idx="1"/>
          </p:nvPr>
        </p:nvSpPr>
        <p:spPr>
          <a:xfrm>
            <a:off x="1113971" y="2344059"/>
            <a:ext cx="10515600" cy="4499427"/>
          </a:xfrm>
        </p:spPr>
        <p:txBody>
          <a:bodyPr>
            <a:normAutofit/>
          </a:bodyPr>
          <a:lstStyle/>
          <a:p>
            <a:r>
              <a:rPr lang="en-US" sz="2800" dirty="0" err="1">
                <a:solidFill>
                  <a:schemeClr val="tx1"/>
                </a:solidFill>
              </a:rPr>
              <a:t>Bé</a:t>
            </a:r>
            <a:r>
              <a:rPr lang="en-US" sz="2800" dirty="0">
                <a:solidFill>
                  <a:schemeClr val="tx1"/>
                </a:solidFill>
              </a:rPr>
              <a:t> </a:t>
            </a:r>
            <a:r>
              <a:rPr lang="en-US" sz="2800" dirty="0" err="1">
                <a:solidFill>
                  <a:schemeClr val="tx1"/>
                </a:solidFill>
              </a:rPr>
              <a:t>trai</a:t>
            </a:r>
            <a:r>
              <a:rPr lang="en-US" sz="2800" dirty="0">
                <a:solidFill>
                  <a:schemeClr val="tx1"/>
                </a:solidFill>
              </a:rPr>
              <a:t>, 24 </a:t>
            </a:r>
            <a:r>
              <a:rPr lang="en-US" sz="2800" dirty="0" err="1">
                <a:solidFill>
                  <a:schemeClr val="tx1"/>
                </a:solidFill>
              </a:rPr>
              <a:t>tháng</a:t>
            </a:r>
            <a:r>
              <a:rPr lang="en-US" sz="2800" dirty="0">
                <a:solidFill>
                  <a:schemeClr val="tx1"/>
                </a:solidFill>
              </a:rPr>
              <a:t> </a:t>
            </a:r>
            <a:r>
              <a:rPr lang="en-US" sz="2800" dirty="0" err="1">
                <a:solidFill>
                  <a:schemeClr val="tx1"/>
                </a:solidFill>
              </a:rPr>
              <a:t>tuổi</a:t>
            </a:r>
            <a:r>
              <a:rPr lang="en-US" sz="2800" dirty="0">
                <a:solidFill>
                  <a:schemeClr val="tx1"/>
                </a:solidFill>
              </a:rPr>
              <a:t>, CN 12kg, </a:t>
            </a:r>
            <a:r>
              <a:rPr lang="en-US" sz="2800" dirty="0" err="1">
                <a:solidFill>
                  <a:schemeClr val="tx1"/>
                </a:solidFill>
              </a:rPr>
              <a:t>được</a:t>
            </a:r>
            <a:r>
              <a:rPr lang="en-US" sz="2800" dirty="0">
                <a:solidFill>
                  <a:schemeClr val="tx1"/>
                </a:solidFill>
              </a:rPr>
              <a:t> </a:t>
            </a:r>
            <a:r>
              <a:rPr lang="en-US" sz="2800" dirty="0" err="1">
                <a:solidFill>
                  <a:schemeClr val="tx1"/>
                </a:solidFill>
              </a:rPr>
              <a:t>mẹ</a:t>
            </a:r>
            <a:r>
              <a:rPr lang="en-US" sz="2800" dirty="0">
                <a:solidFill>
                  <a:schemeClr val="tx1"/>
                </a:solidFill>
              </a:rPr>
              <a:t> </a:t>
            </a:r>
            <a:r>
              <a:rPr lang="en-US" sz="2800" dirty="0" err="1">
                <a:solidFill>
                  <a:schemeClr val="tx1"/>
                </a:solidFill>
              </a:rPr>
              <a:t>chở</a:t>
            </a:r>
            <a:r>
              <a:rPr lang="en-US" sz="2800" dirty="0">
                <a:solidFill>
                  <a:schemeClr val="tx1"/>
                </a:solidFill>
              </a:rPr>
              <a:t> </a:t>
            </a:r>
            <a:r>
              <a:rPr lang="en-US" sz="2800" dirty="0" err="1">
                <a:solidFill>
                  <a:schemeClr val="tx1"/>
                </a:solidFill>
              </a:rPr>
              <a:t>bằng</a:t>
            </a:r>
            <a:r>
              <a:rPr lang="en-US" sz="2800" dirty="0">
                <a:solidFill>
                  <a:schemeClr val="tx1"/>
                </a:solidFill>
              </a:rPr>
              <a:t> </a:t>
            </a:r>
            <a:r>
              <a:rPr lang="en-US" sz="2800" dirty="0" err="1">
                <a:solidFill>
                  <a:schemeClr val="tx1"/>
                </a:solidFill>
              </a:rPr>
              <a:t>xe</a:t>
            </a:r>
            <a:r>
              <a:rPr lang="en-US" sz="2800" dirty="0">
                <a:solidFill>
                  <a:schemeClr val="tx1"/>
                </a:solidFill>
              </a:rPr>
              <a:t> </a:t>
            </a:r>
            <a:r>
              <a:rPr lang="en-US" sz="2800" dirty="0" err="1">
                <a:solidFill>
                  <a:schemeClr val="tx1"/>
                </a:solidFill>
              </a:rPr>
              <a:t>gắn</a:t>
            </a:r>
            <a:r>
              <a:rPr lang="en-US" sz="2800" dirty="0">
                <a:solidFill>
                  <a:schemeClr val="tx1"/>
                </a:solidFill>
              </a:rPr>
              <a:t> </a:t>
            </a:r>
            <a:r>
              <a:rPr lang="en-US" sz="2800" dirty="0" err="1">
                <a:solidFill>
                  <a:schemeClr val="tx1"/>
                </a:solidFill>
              </a:rPr>
              <a:t>máy</a:t>
            </a:r>
            <a:r>
              <a:rPr lang="en-US" sz="2800" dirty="0">
                <a:solidFill>
                  <a:schemeClr val="tx1"/>
                </a:solidFill>
              </a:rPr>
              <a:t> </a:t>
            </a:r>
            <a:r>
              <a:rPr lang="en-US" sz="2800" dirty="0" err="1">
                <a:solidFill>
                  <a:schemeClr val="tx1"/>
                </a:solidFill>
              </a:rPr>
              <a:t>va</a:t>
            </a:r>
            <a:r>
              <a:rPr lang="en-US" sz="2800" dirty="0">
                <a:solidFill>
                  <a:schemeClr val="tx1"/>
                </a:solidFill>
              </a:rPr>
              <a:t> </a:t>
            </a:r>
            <a:r>
              <a:rPr lang="en-US" sz="2800" dirty="0" err="1">
                <a:solidFill>
                  <a:schemeClr val="tx1"/>
                </a:solidFill>
              </a:rPr>
              <a:t>chạm</a:t>
            </a:r>
            <a:r>
              <a:rPr lang="en-US" sz="2800" dirty="0">
                <a:solidFill>
                  <a:schemeClr val="tx1"/>
                </a:solidFill>
              </a:rPr>
              <a:t> </a:t>
            </a:r>
            <a:r>
              <a:rPr lang="en-US" sz="2800" dirty="0" err="1">
                <a:solidFill>
                  <a:schemeClr val="tx1"/>
                </a:solidFill>
              </a:rPr>
              <a:t>với</a:t>
            </a:r>
            <a:r>
              <a:rPr lang="en-US" sz="2800" dirty="0">
                <a:solidFill>
                  <a:schemeClr val="tx1"/>
                </a:solidFill>
              </a:rPr>
              <a:t> </a:t>
            </a:r>
            <a:r>
              <a:rPr lang="en-US" sz="2800" dirty="0" err="1">
                <a:solidFill>
                  <a:schemeClr val="tx1"/>
                </a:solidFill>
              </a:rPr>
              <a:t>xe</a:t>
            </a:r>
            <a:r>
              <a:rPr lang="en-US" sz="2800" dirty="0">
                <a:solidFill>
                  <a:schemeClr val="tx1"/>
                </a:solidFill>
              </a:rPr>
              <a:t> </a:t>
            </a:r>
            <a:r>
              <a:rPr lang="en-US" sz="2800" dirty="0" err="1">
                <a:solidFill>
                  <a:schemeClr val="tx1"/>
                </a:solidFill>
              </a:rPr>
              <a:t>gắn</a:t>
            </a:r>
            <a:r>
              <a:rPr lang="en-US" sz="2800" dirty="0">
                <a:solidFill>
                  <a:schemeClr val="tx1"/>
                </a:solidFill>
              </a:rPr>
              <a:t> </a:t>
            </a:r>
            <a:r>
              <a:rPr lang="en-US" sz="2800" dirty="0" err="1">
                <a:solidFill>
                  <a:schemeClr val="tx1"/>
                </a:solidFill>
              </a:rPr>
              <a:t>máy</a:t>
            </a:r>
            <a:r>
              <a:rPr lang="en-US" sz="2800" dirty="0">
                <a:solidFill>
                  <a:schemeClr val="tx1"/>
                </a:solidFill>
              </a:rPr>
              <a:t> </a:t>
            </a:r>
            <a:r>
              <a:rPr lang="en-US" sz="2800" dirty="0" err="1">
                <a:solidFill>
                  <a:schemeClr val="tx1"/>
                </a:solidFill>
              </a:rPr>
              <a:t>ngược</a:t>
            </a:r>
            <a:r>
              <a:rPr lang="en-US" sz="2800" dirty="0">
                <a:solidFill>
                  <a:schemeClr val="tx1"/>
                </a:solidFill>
              </a:rPr>
              <a:t> </a:t>
            </a:r>
            <a:r>
              <a:rPr lang="en-US" sz="2800" dirty="0" err="1">
                <a:solidFill>
                  <a:schemeClr val="tx1"/>
                </a:solidFill>
              </a:rPr>
              <a:t>chiều</a:t>
            </a:r>
            <a:r>
              <a:rPr lang="en-US" sz="2800" dirty="0">
                <a:solidFill>
                  <a:schemeClr val="tx1"/>
                </a:solidFill>
              </a:rPr>
              <a:t>. </a:t>
            </a:r>
            <a:r>
              <a:rPr lang="en-US" sz="2800" dirty="0" err="1">
                <a:solidFill>
                  <a:schemeClr val="tx1"/>
                </a:solidFill>
              </a:rPr>
              <a:t>Bé</a:t>
            </a:r>
            <a:r>
              <a:rPr lang="en-US" sz="2800" dirty="0">
                <a:solidFill>
                  <a:schemeClr val="tx1"/>
                </a:solidFill>
              </a:rPr>
              <a:t> </a:t>
            </a:r>
            <a:r>
              <a:rPr lang="en-US" sz="2800" dirty="0" err="1">
                <a:solidFill>
                  <a:schemeClr val="tx1"/>
                </a:solidFill>
              </a:rPr>
              <a:t>ngồi</a:t>
            </a:r>
            <a:r>
              <a:rPr lang="en-US" sz="2800" dirty="0">
                <a:solidFill>
                  <a:schemeClr val="tx1"/>
                </a:solidFill>
              </a:rPr>
              <a:t> </a:t>
            </a:r>
            <a:r>
              <a:rPr lang="en-US" sz="2800" dirty="0" err="1">
                <a:solidFill>
                  <a:schemeClr val="tx1"/>
                </a:solidFill>
              </a:rPr>
              <a:t>phía</a:t>
            </a:r>
            <a:r>
              <a:rPr lang="en-US" sz="2800" dirty="0">
                <a:solidFill>
                  <a:schemeClr val="tx1"/>
                </a:solidFill>
              </a:rPr>
              <a:t> </a:t>
            </a:r>
            <a:r>
              <a:rPr lang="en-US" sz="2800" dirty="0" err="1">
                <a:solidFill>
                  <a:schemeClr val="tx1"/>
                </a:solidFill>
              </a:rPr>
              <a:t>trước</a:t>
            </a:r>
            <a:r>
              <a:rPr lang="en-US" sz="2800" dirty="0">
                <a:solidFill>
                  <a:schemeClr val="tx1"/>
                </a:solidFill>
              </a:rPr>
              <a:t>, </a:t>
            </a:r>
            <a:r>
              <a:rPr lang="en-US" sz="2800" dirty="0" err="1">
                <a:solidFill>
                  <a:schemeClr val="tx1"/>
                </a:solidFill>
              </a:rPr>
              <a:t>bị</a:t>
            </a:r>
            <a:r>
              <a:rPr lang="en-US" sz="2800" dirty="0">
                <a:solidFill>
                  <a:schemeClr val="tx1"/>
                </a:solidFill>
              </a:rPr>
              <a:t> </a:t>
            </a:r>
            <a:r>
              <a:rPr lang="en-US" sz="2800" dirty="0" err="1">
                <a:solidFill>
                  <a:schemeClr val="tx1"/>
                </a:solidFill>
              </a:rPr>
              <a:t>đập</a:t>
            </a:r>
            <a:r>
              <a:rPr lang="en-US" sz="2800" dirty="0">
                <a:solidFill>
                  <a:schemeClr val="tx1"/>
                </a:solidFill>
              </a:rPr>
              <a:t> </a:t>
            </a:r>
            <a:r>
              <a:rPr lang="en-US" sz="2800" dirty="0" err="1">
                <a:solidFill>
                  <a:schemeClr val="tx1"/>
                </a:solidFill>
              </a:rPr>
              <a:t>ngực</a:t>
            </a:r>
            <a:r>
              <a:rPr lang="en-US" sz="2800" dirty="0">
                <a:solidFill>
                  <a:schemeClr val="tx1"/>
                </a:solidFill>
              </a:rPr>
              <a:t> </a:t>
            </a:r>
            <a:r>
              <a:rPr lang="en-US" sz="2800" dirty="0" err="1">
                <a:solidFill>
                  <a:schemeClr val="tx1"/>
                </a:solidFill>
              </a:rPr>
              <a:t>và</a:t>
            </a:r>
            <a:r>
              <a:rPr lang="en-US" sz="2800" dirty="0">
                <a:solidFill>
                  <a:schemeClr val="tx1"/>
                </a:solidFill>
              </a:rPr>
              <a:t> </a:t>
            </a:r>
            <a:r>
              <a:rPr lang="en-US" sz="2800" dirty="0" err="1">
                <a:solidFill>
                  <a:schemeClr val="tx1"/>
                </a:solidFill>
              </a:rPr>
              <a:t>bụng</a:t>
            </a:r>
            <a:r>
              <a:rPr lang="en-US" sz="2800" dirty="0">
                <a:solidFill>
                  <a:schemeClr val="tx1"/>
                </a:solidFill>
              </a:rPr>
              <a:t> </a:t>
            </a:r>
            <a:r>
              <a:rPr lang="en-US" sz="2800" dirty="0" err="1">
                <a:solidFill>
                  <a:schemeClr val="tx1"/>
                </a:solidFill>
              </a:rPr>
              <a:t>vào</a:t>
            </a:r>
            <a:r>
              <a:rPr lang="en-US" sz="2800" dirty="0">
                <a:solidFill>
                  <a:schemeClr val="tx1"/>
                </a:solidFill>
              </a:rPr>
              <a:t> </a:t>
            </a:r>
            <a:r>
              <a:rPr lang="en-US" sz="2800" dirty="0" err="1">
                <a:solidFill>
                  <a:schemeClr val="tx1"/>
                </a:solidFill>
              </a:rPr>
              <a:t>phía</a:t>
            </a:r>
            <a:r>
              <a:rPr lang="en-US" sz="2800" dirty="0">
                <a:solidFill>
                  <a:schemeClr val="tx1"/>
                </a:solidFill>
              </a:rPr>
              <a:t> </a:t>
            </a:r>
            <a:r>
              <a:rPr lang="en-US" sz="2800" dirty="0" err="1">
                <a:solidFill>
                  <a:schemeClr val="tx1"/>
                </a:solidFill>
              </a:rPr>
              <a:t>trước</a:t>
            </a:r>
            <a:r>
              <a:rPr lang="en-US" sz="2800" dirty="0">
                <a:solidFill>
                  <a:schemeClr val="tx1"/>
                </a:solidFill>
              </a:rPr>
              <a:t> </a:t>
            </a:r>
            <a:r>
              <a:rPr lang="en-US" sz="2800" dirty="0" err="1">
                <a:solidFill>
                  <a:schemeClr val="tx1"/>
                </a:solidFill>
              </a:rPr>
              <a:t>xe</a:t>
            </a:r>
            <a:r>
              <a:rPr lang="en-US" sz="2800" dirty="0">
                <a:solidFill>
                  <a:schemeClr val="tx1"/>
                </a:solidFill>
              </a:rPr>
              <a:t>. Sau </a:t>
            </a:r>
            <a:r>
              <a:rPr lang="en-US" sz="2800" dirty="0" err="1">
                <a:solidFill>
                  <a:schemeClr val="tx1"/>
                </a:solidFill>
              </a:rPr>
              <a:t>chấn</a:t>
            </a:r>
            <a:r>
              <a:rPr lang="en-US" sz="2800" dirty="0">
                <a:solidFill>
                  <a:schemeClr val="tx1"/>
                </a:solidFill>
              </a:rPr>
              <a:t> </a:t>
            </a:r>
            <a:r>
              <a:rPr lang="en-US" sz="2800" dirty="0" err="1">
                <a:solidFill>
                  <a:schemeClr val="tx1"/>
                </a:solidFill>
              </a:rPr>
              <a:t>thương</a:t>
            </a:r>
            <a:r>
              <a:rPr lang="en-US" sz="2800" dirty="0">
                <a:solidFill>
                  <a:schemeClr val="tx1"/>
                </a:solidFill>
              </a:rPr>
              <a:t>, </a:t>
            </a:r>
            <a:r>
              <a:rPr lang="en-US" sz="2800" dirty="0" err="1">
                <a:solidFill>
                  <a:schemeClr val="tx1"/>
                </a:solidFill>
              </a:rPr>
              <a:t>bé</a:t>
            </a:r>
            <a:r>
              <a:rPr lang="en-US" sz="2800" dirty="0">
                <a:solidFill>
                  <a:schemeClr val="tx1"/>
                </a:solidFill>
              </a:rPr>
              <a:t> </a:t>
            </a:r>
            <a:r>
              <a:rPr lang="en-US" sz="2800" dirty="0" err="1">
                <a:solidFill>
                  <a:schemeClr val="tx1"/>
                </a:solidFill>
              </a:rPr>
              <a:t>bất</a:t>
            </a:r>
            <a:r>
              <a:rPr lang="en-US" sz="2800" dirty="0">
                <a:solidFill>
                  <a:schemeClr val="tx1"/>
                </a:solidFill>
              </a:rPr>
              <a:t> </a:t>
            </a:r>
            <a:r>
              <a:rPr lang="en-US" sz="2800" dirty="0" err="1">
                <a:solidFill>
                  <a:schemeClr val="tx1"/>
                </a:solidFill>
              </a:rPr>
              <a:t>tỉnh</a:t>
            </a:r>
            <a:r>
              <a:rPr lang="en-US" sz="2800" dirty="0">
                <a:solidFill>
                  <a:schemeClr val="tx1"/>
                </a:solidFill>
              </a:rPr>
              <a:t> </a:t>
            </a:r>
            <a:r>
              <a:rPr lang="en-US" sz="2800" dirty="0" err="1">
                <a:solidFill>
                  <a:schemeClr val="tx1"/>
                </a:solidFill>
              </a:rPr>
              <a:t>và</a:t>
            </a:r>
            <a:r>
              <a:rPr lang="en-US" sz="2800" dirty="0">
                <a:solidFill>
                  <a:schemeClr val="tx1"/>
                </a:solidFill>
              </a:rPr>
              <a:t> </a:t>
            </a:r>
            <a:r>
              <a:rPr lang="en-US" sz="2800" dirty="0" err="1">
                <a:solidFill>
                  <a:schemeClr val="tx1"/>
                </a:solidFill>
              </a:rPr>
              <a:t>được</a:t>
            </a:r>
            <a:r>
              <a:rPr lang="en-US" sz="2800" dirty="0">
                <a:solidFill>
                  <a:schemeClr val="tx1"/>
                </a:solidFill>
              </a:rPr>
              <a:t> </a:t>
            </a:r>
            <a:r>
              <a:rPr lang="en-US" sz="2800" dirty="0" err="1">
                <a:solidFill>
                  <a:schemeClr val="tx1"/>
                </a:solidFill>
              </a:rPr>
              <a:t>người</a:t>
            </a:r>
            <a:r>
              <a:rPr lang="en-US" sz="2800" dirty="0">
                <a:solidFill>
                  <a:schemeClr val="tx1"/>
                </a:solidFill>
              </a:rPr>
              <a:t> </a:t>
            </a:r>
            <a:r>
              <a:rPr lang="en-US" sz="2800" dirty="0" err="1">
                <a:solidFill>
                  <a:schemeClr val="tx1"/>
                </a:solidFill>
              </a:rPr>
              <a:t>nhà</a:t>
            </a:r>
            <a:r>
              <a:rPr lang="en-US" sz="2800" dirty="0">
                <a:solidFill>
                  <a:schemeClr val="tx1"/>
                </a:solidFill>
              </a:rPr>
              <a:t> </a:t>
            </a:r>
            <a:r>
              <a:rPr lang="en-US" sz="2800" dirty="0" err="1">
                <a:solidFill>
                  <a:schemeClr val="tx1"/>
                </a:solidFill>
              </a:rPr>
              <a:t>đưa</a:t>
            </a:r>
            <a:r>
              <a:rPr lang="en-US" sz="2800" dirty="0">
                <a:solidFill>
                  <a:schemeClr val="tx1"/>
                </a:solidFill>
              </a:rPr>
              <a:t> </a:t>
            </a:r>
            <a:r>
              <a:rPr lang="en-US" sz="2800" dirty="0" err="1">
                <a:solidFill>
                  <a:schemeClr val="tx1"/>
                </a:solidFill>
              </a:rPr>
              <a:t>đến</a:t>
            </a:r>
            <a:r>
              <a:rPr lang="en-US" sz="2800" dirty="0">
                <a:solidFill>
                  <a:schemeClr val="tx1"/>
                </a:solidFill>
              </a:rPr>
              <a:t> khoa </a:t>
            </a:r>
            <a:r>
              <a:rPr lang="en-US" sz="2800" dirty="0" err="1">
                <a:solidFill>
                  <a:schemeClr val="tx1"/>
                </a:solidFill>
              </a:rPr>
              <a:t>cấp</a:t>
            </a:r>
            <a:r>
              <a:rPr lang="en-US" sz="2800" dirty="0">
                <a:solidFill>
                  <a:schemeClr val="tx1"/>
                </a:solidFill>
              </a:rPr>
              <a:t> </a:t>
            </a:r>
            <a:r>
              <a:rPr lang="en-US" sz="2800" dirty="0" err="1">
                <a:solidFill>
                  <a:schemeClr val="tx1"/>
                </a:solidFill>
              </a:rPr>
              <a:t>cứu</a:t>
            </a:r>
            <a:endParaRPr lang="en-VN" sz="2800" dirty="0">
              <a:solidFill>
                <a:schemeClr val="tx1"/>
              </a:solidFill>
            </a:endParaRPr>
          </a:p>
          <a:p>
            <a:r>
              <a:rPr lang="en-US" sz="2800" dirty="0" err="1">
                <a:solidFill>
                  <a:schemeClr val="tx1"/>
                </a:solidFill>
              </a:rPr>
              <a:t>Tại</a:t>
            </a:r>
            <a:r>
              <a:rPr lang="en-US" sz="2800" dirty="0">
                <a:solidFill>
                  <a:schemeClr val="tx1"/>
                </a:solidFill>
              </a:rPr>
              <a:t> khoa </a:t>
            </a:r>
            <a:r>
              <a:rPr lang="en-US" sz="2800" dirty="0" err="1">
                <a:solidFill>
                  <a:schemeClr val="tx1"/>
                </a:solidFill>
              </a:rPr>
              <a:t>cấp</a:t>
            </a:r>
            <a:r>
              <a:rPr lang="en-US" sz="2800" dirty="0">
                <a:solidFill>
                  <a:schemeClr val="tx1"/>
                </a:solidFill>
              </a:rPr>
              <a:t> </a:t>
            </a:r>
            <a:r>
              <a:rPr lang="en-US" sz="2800" dirty="0" err="1">
                <a:solidFill>
                  <a:schemeClr val="tx1"/>
                </a:solidFill>
              </a:rPr>
              <a:t>cứu</a:t>
            </a:r>
            <a:r>
              <a:rPr lang="en-US" sz="2800" dirty="0">
                <a:solidFill>
                  <a:schemeClr val="tx1"/>
                </a:solidFill>
              </a:rPr>
              <a:t>: </a:t>
            </a:r>
            <a:r>
              <a:rPr lang="en-US" sz="2800" dirty="0" err="1">
                <a:solidFill>
                  <a:schemeClr val="tx1"/>
                </a:solidFill>
              </a:rPr>
              <a:t>bé</a:t>
            </a:r>
            <a:r>
              <a:rPr lang="en-US" sz="2800" dirty="0">
                <a:solidFill>
                  <a:schemeClr val="tx1"/>
                </a:solidFill>
              </a:rPr>
              <a:t> </a:t>
            </a:r>
            <a:r>
              <a:rPr lang="en-US" sz="2800" dirty="0" err="1">
                <a:solidFill>
                  <a:schemeClr val="tx1"/>
                </a:solidFill>
              </a:rPr>
              <a:t>nằm</a:t>
            </a:r>
            <a:r>
              <a:rPr lang="en-US" sz="2800" dirty="0">
                <a:solidFill>
                  <a:schemeClr val="tx1"/>
                </a:solidFill>
              </a:rPr>
              <a:t> </a:t>
            </a:r>
            <a:r>
              <a:rPr lang="en-US" sz="2800" dirty="0" err="1">
                <a:solidFill>
                  <a:schemeClr val="tx1"/>
                </a:solidFill>
              </a:rPr>
              <a:t>yên</a:t>
            </a:r>
            <a:r>
              <a:rPr lang="en-US" sz="2800" dirty="0">
                <a:solidFill>
                  <a:schemeClr val="tx1"/>
                </a:solidFill>
              </a:rPr>
              <a:t>, </a:t>
            </a:r>
            <a:r>
              <a:rPr lang="en-US" sz="2800" dirty="0" err="1">
                <a:solidFill>
                  <a:schemeClr val="tx1"/>
                </a:solidFill>
              </a:rPr>
              <a:t>bất</a:t>
            </a:r>
            <a:r>
              <a:rPr lang="en-US" sz="2800" dirty="0">
                <a:solidFill>
                  <a:schemeClr val="tx1"/>
                </a:solidFill>
              </a:rPr>
              <a:t> </a:t>
            </a:r>
            <a:r>
              <a:rPr lang="en-US" sz="2800" dirty="0" err="1">
                <a:solidFill>
                  <a:schemeClr val="tx1"/>
                </a:solidFill>
              </a:rPr>
              <a:t>động</a:t>
            </a:r>
            <a:r>
              <a:rPr lang="en-US" sz="2800" dirty="0">
                <a:solidFill>
                  <a:schemeClr val="tx1"/>
                </a:solidFill>
              </a:rPr>
              <a:t>, </a:t>
            </a:r>
            <a:r>
              <a:rPr lang="en-US" sz="2800" err="1">
                <a:solidFill>
                  <a:schemeClr val="tx1"/>
                </a:solidFill>
              </a:rPr>
              <a:t>tím</a:t>
            </a:r>
            <a:r>
              <a:rPr lang="en-US" sz="2800">
                <a:solidFill>
                  <a:schemeClr val="tx1"/>
                </a:solidFill>
              </a:rPr>
              <a:t> </a:t>
            </a:r>
            <a:r>
              <a:rPr lang="en-US" sz="2800" smtClean="0">
                <a:solidFill>
                  <a:schemeClr val="tx1"/>
                </a:solidFill>
              </a:rPr>
              <a:t>tái</a:t>
            </a:r>
            <a:endParaRPr lang="en-VN" sz="2800" dirty="0">
              <a:solidFill>
                <a:schemeClr val="tx1"/>
              </a:solidFill>
            </a:endParaRPr>
          </a:p>
        </p:txBody>
      </p:sp>
    </p:spTree>
    <p:extLst>
      <p:ext uri="{BB962C8B-B14F-4D97-AF65-F5344CB8AC3E}">
        <p14:creationId xmlns:p14="http://schemas.microsoft.com/office/powerpoint/2010/main" val="186450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A7D-220A-47A1-941A-5B78F68965B9}"/>
              </a:ext>
            </a:extLst>
          </p:cNvPr>
          <p:cNvSpPr>
            <a:spLocks noGrp="1"/>
          </p:cNvSpPr>
          <p:nvPr>
            <p:ph type="title"/>
          </p:nvPr>
        </p:nvSpPr>
        <p:spPr/>
        <p:txBody>
          <a:bodyPr/>
          <a:lstStyle/>
          <a:p>
            <a:r>
              <a:rPr lang="en-US"/>
              <a:t/>
            </a:r>
            <a:br>
              <a:rPr lang="en-US"/>
            </a:br>
            <a:endParaRPr lang="en-US"/>
          </a:p>
        </p:txBody>
      </p:sp>
      <p:sp>
        <p:nvSpPr>
          <p:cNvPr id="3" name="Content Placeholder 2">
            <a:extLst>
              <a:ext uri="{FF2B5EF4-FFF2-40B4-BE49-F238E27FC236}">
                <a16:creationId xmlns:a16="http://schemas.microsoft.com/office/drawing/2014/main" id="{549E0F81-6D69-44F5-BE42-54A78CCD150C}"/>
              </a:ext>
            </a:extLst>
          </p:cNvPr>
          <p:cNvSpPr>
            <a:spLocks noGrp="1"/>
          </p:cNvSpPr>
          <p:nvPr>
            <p:ph idx="1"/>
          </p:nvPr>
        </p:nvSpPr>
        <p:spPr>
          <a:xfrm>
            <a:off x="1249680" y="2017184"/>
            <a:ext cx="10058400" cy="4023360"/>
          </a:xfrm>
        </p:spPr>
        <p:txBody>
          <a:bodyPr/>
          <a:lstStyle/>
          <a:p>
            <a:pPr marL="0" indent="0">
              <a:buNone/>
            </a:pPr>
            <a:r>
              <a:rPr lang="en-US" sz="2800" b="1"/>
              <a:t>Xét nghiệm</a:t>
            </a:r>
          </a:p>
          <a:p>
            <a:pPr>
              <a:buFontTx/>
              <a:buChar char="-"/>
            </a:pPr>
            <a:r>
              <a:rPr lang="en-US" sz="2400" smtClean="0"/>
              <a:t>Khí </a:t>
            </a:r>
            <a:r>
              <a:rPr lang="en-US" sz="2400" dirty="0" err="1"/>
              <a:t>máu</a:t>
            </a:r>
            <a:r>
              <a:rPr lang="en-US" sz="2400" dirty="0"/>
              <a:t> </a:t>
            </a:r>
            <a:r>
              <a:rPr lang="en-US" sz="2400" dirty="0" err="1"/>
              <a:t>động</a:t>
            </a:r>
            <a:r>
              <a:rPr lang="en-US" sz="2400" dirty="0"/>
              <a:t> </a:t>
            </a:r>
            <a:r>
              <a:rPr lang="en-US" sz="2400" dirty="0" err="1"/>
              <a:t>mạch</a:t>
            </a:r>
            <a:endParaRPr lang="en-US" sz="2400" dirty="0"/>
          </a:p>
          <a:p>
            <a:pPr>
              <a:buFontTx/>
              <a:buChar char="-"/>
            </a:pPr>
            <a:r>
              <a:rPr lang="vi-VN" sz="2400" smtClean="0">
                <a:latin typeface="Calibri" panose="020F0502020204030204" pitchFamily="34" charset="0"/>
                <a:cs typeface="Calibri" panose="020F0502020204030204" pitchFamily="34" charset="0"/>
              </a:rPr>
              <a:t>Lactate máu</a:t>
            </a:r>
          </a:p>
          <a:p>
            <a:pPr>
              <a:buFontTx/>
              <a:buChar char="-"/>
            </a:pPr>
            <a:r>
              <a:rPr lang="en-US" sz="2400" smtClean="0"/>
              <a:t>Công </a:t>
            </a:r>
            <a:r>
              <a:rPr lang="en-US" sz="2400" dirty="0" err="1"/>
              <a:t>thức</a:t>
            </a:r>
            <a:r>
              <a:rPr lang="en-US" sz="2400" dirty="0"/>
              <a:t> </a:t>
            </a:r>
            <a:r>
              <a:rPr lang="en-US" sz="2400" dirty="0" err="1"/>
              <a:t>máu</a:t>
            </a:r>
            <a:endParaRPr lang="en-US" sz="2400" dirty="0"/>
          </a:p>
          <a:p>
            <a:pPr>
              <a:buFontTx/>
              <a:buChar char="-"/>
            </a:pPr>
            <a:r>
              <a:rPr lang="en-US" sz="2400" dirty="0"/>
              <a:t>Ion </a:t>
            </a:r>
            <a:r>
              <a:rPr lang="en-US" sz="2400" dirty="0" err="1"/>
              <a:t>đồ</a:t>
            </a:r>
            <a:endParaRPr lang="en-US" sz="2400" dirty="0"/>
          </a:p>
          <a:p>
            <a:pPr>
              <a:buFontTx/>
              <a:buChar char="-"/>
            </a:pPr>
            <a:r>
              <a:rPr lang="en-US" sz="2400" dirty="0" err="1"/>
              <a:t>Đường</a:t>
            </a:r>
            <a:r>
              <a:rPr lang="en-US" sz="2400" dirty="0"/>
              <a:t> </a:t>
            </a:r>
            <a:r>
              <a:rPr lang="en-US" sz="2400" dirty="0" err="1"/>
              <a:t>huyết</a:t>
            </a:r>
            <a:endParaRPr lang="en-US" sz="2400" dirty="0"/>
          </a:p>
          <a:p>
            <a:pPr>
              <a:buFontTx/>
              <a:buChar char="-"/>
            </a:pPr>
            <a:r>
              <a:rPr lang="en-US" sz="2400" dirty="0" err="1"/>
              <a:t>Chức</a:t>
            </a:r>
            <a:r>
              <a:rPr lang="en-US" sz="2400" dirty="0"/>
              <a:t> </a:t>
            </a:r>
            <a:r>
              <a:rPr lang="en-US" sz="2400" dirty="0" err="1"/>
              <a:t>năng</a:t>
            </a:r>
            <a:r>
              <a:rPr lang="en-US" sz="2400" dirty="0"/>
              <a:t> </a:t>
            </a:r>
            <a:r>
              <a:rPr lang="en-US" sz="2400" dirty="0" err="1"/>
              <a:t>thận</a:t>
            </a:r>
            <a:endParaRPr lang="en-US" sz="2400" dirty="0"/>
          </a:p>
          <a:p>
            <a:pPr marL="0" indent="0">
              <a:buNone/>
            </a:pPr>
            <a:endParaRPr lang="en-US" dirty="0"/>
          </a:p>
        </p:txBody>
      </p:sp>
      <p:sp>
        <p:nvSpPr>
          <p:cNvPr id="4" name="Title 1">
            <a:extLst>
              <a:ext uri="{FF2B5EF4-FFF2-40B4-BE49-F238E27FC236}">
                <a16:creationId xmlns:a16="http://schemas.microsoft.com/office/drawing/2014/main" id="{35489E35-8B19-AD47-8EDE-9DA695E1E241}"/>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VN" smtClean="0"/>
              <a:t>Tình huống 3</a:t>
            </a:r>
            <a:endParaRPr lang="en-VN" dirty="0"/>
          </a:p>
        </p:txBody>
      </p:sp>
    </p:spTree>
    <p:extLst>
      <p:ext uri="{BB962C8B-B14F-4D97-AF65-F5344CB8AC3E}">
        <p14:creationId xmlns:p14="http://schemas.microsoft.com/office/powerpoint/2010/main" val="278272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4</a:t>
            </a:r>
          </a:p>
        </p:txBody>
      </p:sp>
      <p:sp>
        <p:nvSpPr>
          <p:cNvPr id="3" name="Content Placeholder 2">
            <a:extLst>
              <a:ext uri="{FF2B5EF4-FFF2-40B4-BE49-F238E27FC236}">
                <a16:creationId xmlns:a16="http://schemas.microsoft.com/office/drawing/2014/main" id="{4D7DF546-293A-6A4B-94D9-E6A10DF804E1}"/>
              </a:ext>
            </a:extLst>
          </p:cNvPr>
          <p:cNvSpPr>
            <a:spLocks noGrp="1"/>
          </p:cNvSpPr>
          <p:nvPr>
            <p:ph idx="1"/>
          </p:nvPr>
        </p:nvSpPr>
        <p:spPr>
          <a:xfrm>
            <a:off x="1097280" y="2036234"/>
            <a:ext cx="10058400" cy="4023360"/>
          </a:xfrm>
        </p:spPr>
        <p:txBody>
          <a:bodyPr>
            <a:normAutofit/>
          </a:bodyPr>
          <a:lstStyle/>
          <a:p>
            <a:r>
              <a:rPr lang="en-US" sz="2400" dirty="0" err="1"/>
              <a:t>Bé</a:t>
            </a:r>
            <a:r>
              <a:rPr lang="en-US" sz="2400" dirty="0"/>
              <a:t> </a:t>
            </a:r>
            <a:r>
              <a:rPr lang="en-US" sz="2400" dirty="0" err="1"/>
              <a:t>trai</a:t>
            </a:r>
            <a:r>
              <a:rPr lang="en-US" sz="2400" dirty="0"/>
              <a:t> 10 </a:t>
            </a:r>
            <a:r>
              <a:rPr lang="en-US" sz="2400" dirty="0" err="1"/>
              <a:t>tuổi</a:t>
            </a:r>
            <a:r>
              <a:rPr lang="en-US" sz="2400" dirty="0"/>
              <a:t>, </a:t>
            </a:r>
            <a:r>
              <a:rPr lang="en-US" sz="2400" dirty="0" err="1"/>
              <a:t>nhập</a:t>
            </a:r>
            <a:r>
              <a:rPr lang="en-US" sz="2400" dirty="0"/>
              <a:t> </a:t>
            </a:r>
            <a:r>
              <a:rPr lang="en-US" sz="2400" dirty="0" err="1"/>
              <a:t>viện</a:t>
            </a:r>
            <a:r>
              <a:rPr lang="en-US" sz="2400" dirty="0"/>
              <a:t> </a:t>
            </a:r>
            <a:r>
              <a:rPr lang="en-US" sz="2400" dirty="0" err="1"/>
              <a:t>vì</a:t>
            </a:r>
            <a:r>
              <a:rPr lang="en-US" sz="2400" dirty="0"/>
              <a:t> </a:t>
            </a:r>
            <a:r>
              <a:rPr lang="en-US" sz="2400" dirty="0" err="1"/>
              <a:t>sốt</a:t>
            </a:r>
            <a:r>
              <a:rPr lang="en-US" sz="2400" dirty="0"/>
              <a:t>, </a:t>
            </a:r>
            <a:r>
              <a:rPr lang="en-US" sz="2400" dirty="0" err="1"/>
              <a:t>mệt</a:t>
            </a:r>
            <a:r>
              <a:rPr lang="en-US" sz="2400" dirty="0"/>
              <a:t> </a:t>
            </a:r>
            <a:r>
              <a:rPr lang="en-US" sz="2400" dirty="0" err="1"/>
              <a:t>mỏi</a:t>
            </a:r>
            <a:r>
              <a:rPr lang="en-US" sz="2400" dirty="0"/>
              <a:t>, </a:t>
            </a:r>
            <a:r>
              <a:rPr lang="en-US" sz="2400" dirty="0" err="1"/>
              <a:t>ói</a:t>
            </a:r>
            <a:r>
              <a:rPr lang="en-US" sz="2400" dirty="0"/>
              <a:t>, </a:t>
            </a:r>
            <a:r>
              <a:rPr lang="en-US" sz="2400" dirty="0" err="1"/>
              <a:t>đau</a:t>
            </a:r>
            <a:r>
              <a:rPr lang="en-US" sz="2400" dirty="0"/>
              <a:t> </a:t>
            </a:r>
            <a:r>
              <a:rPr lang="en-US" sz="2400" dirty="0" err="1"/>
              <a:t>bụng</a:t>
            </a:r>
            <a:r>
              <a:rPr lang="en-US" sz="2400" dirty="0"/>
              <a:t> 2 </a:t>
            </a:r>
            <a:r>
              <a:rPr lang="en-US" sz="2400" dirty="0" err="1"/>
              <a:t>ngày</a:t>
            </a:r>
            <a:r>
              <a:rPr lang="en-US" sz="2400" dirty="0"/>
              <a:t>. </a:t>
            </a:r>
            <a:r>
              <a:rPr lang="en-US" sz="2400" dirty="0" err="1"/>
              <a:t>Cùng</a:t>
            </a:r>
            <a:r>
              <a:rPr lang="en-US" sz="2400" dirty="0"/>
              <a:t> </a:t>
            </a:r>
            <a:r>
              <a:rPr lang="en-US" sz="2400" dirty="0" err="1"/>
              <a:t>ngày</a:t>
            </a:r>
            <a:r>
              <a:rPr lang="en-US" sz="2400" dirty="0"/>
              <a:t> </a:t>
            </a:r>
            <a:r>
              <a:rPr lang="en-US" sz="2400" dirty="0" err="1"/>
              <a:t>nhập</a:t>
            </a:r>
            <a:r>
              <a:rPr lang="en-US" sz="2400" dirty="0"/>
              <a:t> </a:t>
            </a:r>
            <a:r>
              <a:rPr lang="en-US" sz="2400" dirty="0" err="1"/>
              <a:t>viện</a:t>
            </a:r>
            <a:r>
              <a:rPr lang="en-US" sz="2400" dirty="0"/>
              <a:t>, </a:t>
            </a:r>
            <a:r>
              <a:rPr lang="en-US" sz="2400" dirty="0" err="1"/>
              <a:t>em</a:t>
            </a:r>
            <a:r>
              <a:rPr lang="en-US" sz="2400" dirty="0"/>
              <a:t> </a:t>
            </a:r>
            <a:r>
              <a:rPr lang="en-US" sz="2400" dirty="0" err="1"/>
              <a:t>thở</a:t>
            </a:r>
            <a:r>
              <a:rPr lang="en-US" sz="2400" dirty="0"/>
              <a:t> </a:t>
            </a:r>
            <a:r>
              <a:rPr lang="en-US" sz="2400" dirty="0" err="1"/>
              <a:t>mệt</a:t>
            </a:r>
            <a:r>
              <a:rPr lang="en-US" sz="2400" dirty="0"/>
              <a:t> </a:t>
            </a:r>
            <a:r>
              <a:rPr lang="en-US" sz="2400" dirty="0" err="1"/>
              <a:t>nhiều</a:t>
            </a:r>
            <a:r>
              <a:rPr lang="en-US" sz="2400" dirty="0"/>
              <a:t>, </a:t>
            </a:r>
            <a:r>
              <a:rPr lang="en-US" sz="2400" dirty="0" err="1"/>
              <a:t>lơ</a:t>
            </a:r>
            <a:r>
              <a:rPr lang="en-US" sz="2400" dirty="0"/>
              <a:t> </a:t>
            </a:r>
            <a:r>
              <a:rPr lang="en-US" sz="2400" dirty="0" err="1"/>
              <a:t>mơ</a:t>
            </a:r>
            <a:r>
              <a:rPr lang="en-US" sz="2400" dirty="0"/>
              <a:t> → NV.</a:t>
            </a:r>
            <a:endParaRPr lang="en-VN" sz="2400" dirty="0"/>
          </a:p>
          <a:p>
            <a:pPr marL="0" indent="0">
              <a:buNone/>
            </a:pPr>
            <a:endParaRPr lang="en-VN" sz="2400" dirty="0"/>
          </a:p>
          <a:p>
            <a:r>
              <a:rPr lang="en-US" sz="2400" dirty="0" err="1"/>
              <a:t>Tại</a:t>
            </a:r>
            <a:r>
              <a:rPr lang="en-US" sz="2400" dirty="0"/>
              <a:t> khoa </a:t>
            </a:r>
            <a:r>
              <a:rPr lang="en-US" sz="2400" dirty="0" err="1"/>
              <a:t>cấp</a:t>
            </a:r>
            <a:r>
              <a:rPr lang="en-US" sz="2400" dirty="0"/>
              <a:t> </a:t>
            </a:r>
            <a:r>
              <a:rPr lang="en-US" sz="2400" dirty="0" err="1"/>
              <a:t>cứu</a:t>
            </a:r>
            <a:r>
              <a:rPr lang="en-US" sz="2400" dirty="0"/>
              <a:t>: </a:t>
            </a:r>
            <a:r>
              <a:rPr lang="en-US" sz="2400" dirty="0" err="1"/>
              <a:t>em</a:t>
            </a:r>
            <a:r>
              <a:rPr lang="en-US" sz="2400" dirty="0"/>
              <a:t> </a:t>
            </a:r>
            <a:r>
              <a:rPr lang="en-US" sz="2400" dirty="0" err="1"/>
              <a:t>lơ</a:t>
            </a:r>
            <a:r>
              <a:rPr lang="en-US" sz="2400" dirty="0"/>
              <a:t> </a:t>
            </a:r>
            <a:r>
              <a:rPr lang="en-US" sz="2400" dirty="0" err="1"/>
              <a:t>mơ</a:t>
            </a:r>
            <a:r>
              <a:rPr lang="en-US" sz="2400" dirty="0"/>
              <a:t>, </a:t>
            </a:r>
            <a:r>
              <a:rPr lang="en-US" sz="2400" dirty="0" err="1"/>
              <a:t>thở</a:t>
            </a:r>
            <a:r>
              <a:rPr lang="en-US" sz="2400" dirty="0"/>
              <a:t> </a:t>
            </a:r>
            <a:r>
              <a:rPr lang="en-US" sz="2400" dirty="0" err="1"/>
              <a:t>nhanh</a:t>
            </a:r>
            <a:r>
              <a:rPr lang="en-US" sz="2400" dirty="0"/>
              <a:t> </a:t>
            </a:r>
            <a:r>
              <a:rPr lang="en-US" sz="2400" dirty="0" err="1"/>
              <a:t>sâu</a:t>
            </a:r>
            <a:r>
              <a:rPr lang="en-US" sz="2400" dirty="0"/>
              <a:t>. Da </a:t>
            </a:r>
            <a:r>
              <a:rPr lang="en-US" sz="2400" dirty="0" err="1"/>
              <a:t>niêm</a:t>
            </a:r>
            <a:r>
              <a:rPr lang="en-US" sz="2400" dirty="0"/>
              <a:t> </a:t>
            </a:r>
            <a:r>
              <a:rPr lang="en-US" sz="2400" dirty="0" err="1"/>
              <a:t>tái</a:t>
            </a:r>
            <a:endParaRPr lang="en-VN" sz="2400" dirty="0"/>
          </a:p>
          <a:p>
            <a:endParaRPr lang="en-VN" sz="2400" dirty="0"/>
          </a:p>
          <a:p>
            <a:r>
              <a:rPr lang="en-VN" sz="2400" dirty="0"/>
              <a:t>Đánh giá cấp cứu ?</a:t>
            </a:r>
          </a:p>
        </p:txBody>
      </p:sp>
    </p:spTree>
    <p:extLst>
      <p:ext uri="{BB962C8B-B14F-4D97-AF65-F5344CB8AC3E}">
        <p14:creationId xmlns:p14="http://schemas.microsoft.com/office/powerpoint/2010/main" val="573899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BCD84-351B-FF4A-B394-108C937F7062}"/>
              </a:ext>
            </a:extLst>
          </p:cNvPr>
          <p:cNvSpPr>
            <a:spLocks noGrp="1"/>
          </p:cNvSpPr>
          <p:nvPr>
            <p:ph idx="1"/>
          </p:nvPr>
        </p:nvSpPr>
        <p:spPr>
          <a:xfrm>
            <a:off x="1097280" y="1845734"/>
            <a:ext cx="10542270" cy="4612216"/>
          </a:xfrm>
        </p:spPr>
        <p:txBody>
          <a:bodyPr>
            <a:normAutofit fontScale="92500" lnSpcReduction="20000"/>
          </a:bodyPr>
          <a:lstStyle/>
          <a:p>
            <a:pPr lvl="0">
              <a:lnSpc>
                <a:spcPct val="110000"/>
              </a:lnSpc>
            </a:pPr>
            <a:r>
              <a:rPr lang="en-US" dirty="0"/>
              <a:t>Airway	</a:t>
            </a:r>
            <a:r>
              <a:rPr lang="en-US" dirty="0" err="1"/>
              <a:t>Thông</a:t>
            </a:r>
            <a:r>
              <a:rPr lang="en-US" dirty="0"/>
              <a:t> </a:t>
            </a:r>
            <a:r>
              <a:rPr lang="en-US" dirty="0" err="1"/>
              <a:t>thoáng</a:t>
            </a:r>
            <a:endParaRPr lang="en-VN" dirty="0"/>
          </a:p>
          <a:p>
            <a:pPr lvl="0">
              <a:lnSpc>
                <a:spcPct val="110000"/>
              </a:lnSpc>
            </a:pPr>
            <a:r>
              <a:rPr lang="en-US" dirty="0"/>
              <a:t>Breathing	</a:t>
            </a:r>
            <a:r>
              <a:rPr lang="en-US" dirty="0" err="1"/>
              <a:t>Thở</a:t>
            </a:r>
            <a:r>
              <a:rPr lang="en-US" dirty="0"/>
              <a:t> 35 l/p, </a:t>
            </a:r>
            <a:r>
              <a:rPr lang="en-US" dirty="0" err="1"/>
              <a:t>thở</a:t>
            </a:r>
            <a:r>
              <a:rPr lang="en-US" dirty="0"/>
              <a:t> </a:t>
            </a:r>
            <a:r>
              <a:rPr lang="en-US" dirty="0" err="1"/>
              <a:t>sâu</a:t>
            </a:r>
            <a:r>
              <a:rPr lang="en-US" dirty="0"/>
              <a:t>, </a:t>
            </a:r>
            <a:r>
              <a:rPr lang="en-US" dirty="0" err="1"/>
              <a:t>tái</a:t>
            </a:r>
            <a:r>
              <a:rPr lang="en-US" dirty="0"/>
              <a:t> </a:t>
            </a:r>
            <a:r>
              <a:rPr lang="en-US" dirty="0" err="1"/>
              <a:t>môi</a:t>
            </a:r>
            <a:r>
              <a:rPr lang="en-US" dirty="0"/>
              <a:t>, SpO2 92%, </a:t>
            </a:r>
            <a:r>
              <a:rPr lang="en-US" dirty="0" err="1"/>
              <a:t>phế</a:t>
            </a:r>
            <a:r>
              <a:rPr lang="en-US" dirty="0"/>
              <a:t> </a:t>
            </a:r>
            <a:r>
              <a:rPr lang="en-US" dirty="0" err="1"/>
              <a:t>âm</a:t>
            </a:r>
            <a:r>
              <a:rPr lang="en-US" dirty="0"/>
              <a:t> </a:t>
            </a:r>
            <a:r>
              <a:rPr lang="en-US" dirty="0" err="1"/>
              <a:t>bình</a:t>
            </a:r>
            <a:r>
              <a:rPr lang="en-US" dirty="0"/>
              <a:t> </a:t>
            </a:r>
            <a:r>
              <a:rPr lang="en-US" dirty="0" err="1"/>
              <a:t>thường</a:t>
            </a:r>
            <a:r>
              <a:rPr lang="en-US" dirty="0"/>
              <a:t>.</a:t>
            </a:r>
            <a:endParaRPr lang="en-VN" dirty="0"/>
          </a:p>
          <a:p>
            <a:pPr lvl="0">
              <a:lnSpc>
                <a:spcPct val="110000"/>
              </a:lnSpc>
            </a:pPr>
            <a:r>
              <a:rPr lang="en-US" dirty="0"/>
              <a:t>Circulation	M 160 l/p </a:t>
            </a:r>
            <a:r>
              <a:rPr lang="en-US" dirty="0" err="1"/>
              <a:t>nhẹ</a:t>
            </a:r>
            <a:r>
              <a:rPr lang="en-US" dirty="0"/>
              <a:t>, CRT 2-3 </a:t>
            </a:r>
            <a:r>
              <a:rPr lang="en-US" dirty="0" err="1"/>
              <a:t>giây</a:t>
            </a:r>
            <a:r>
              <a:rPr lang="en-US" dirty="0"/>
              <a:t>, HA 90/70 mmHg, </a:t>
            </a:r>
            <a:r>
              <a:rPr lang="en-US" dirty="0" err="1"/>
              <a:t>tim</a:t>
            </a:r>
            <a:r>
              <a:rPr lang="en-US" dirty="0"/>
              <a:t> </a:t>
            </a:r>
            <a:r>
              <a:rPr lang="en-US" dirty="0" err="1"/>
              <a:t>đều</a:t>
            </a:r>
            <a:r>
              <a:rPr lang="en-US" dirty="0"/>
              <a:t> </a:t>
            </a:r>
            <a:r>
              <a:rPr lang="en-US" dirty="0" err="1"/>
              <a:t>không</a:t>
            </a:r>
            <a:r>
              <a:rPr lang="en-US" dirty="0"/>
              <a:t> </a:t>
            </a:r>
            <a:r>
              <a:rPr lang="en-US" dirty="0" err="1"/>
              <a:t>âm</a:t>
            </a:r>
            <a:r>
              <a:rPr lang="en-US" dirty="0"/>
              <a:t> </a:t>
            </a:r>
            <a:r>
              <a:rPr lang="en-US" dirty="0" err="1"/>
              <a:t>thổi</a:t>
            </a:r>
            <a:endParaRPr lang="en-VN" dirty="0"/>
          </a:p>
          <a:p>
            <a:pPr lvl="0">
              <a:lnSpc>
                <a:spcPct val="110000"/>
              </a:lnSpc>
            </a:pPr>
            <a:r>
              <a:rPr lang="en-US" dirty="0"/>
              <a:t>Disability  	</a:t>
            </a:r>
            <a:r>
              <a:rPr lang="en-US" dirty="0" err="1"/>
              <a:t>Lơ</a:t>
            </a:r>
            <a:r>
              <a:rPr lang="en-US" dirty="0"/>
              <a:t> </a:t>
            </a:r>
            <a:r>
              <a:rPr lang="en-US" dirty="0" err="1"/>
              <a:t>mơ</a:t>
            </a:r>
            <a:r>
              <a:rPr lang="en-US" dirty="0"/>
              <a:t> E2M5V3-4, </a:t>
            </a:r>
            <a:r>
              <a:rPr lang="en-US" dirty="0" err="1"/>
              <a:t>đồng</a:t>
            </a:r>
            <a:r>
              <a:rPr lang="en-US" dirty="0"/>
              <a:t> </a:t>
            </a:r>
            <a:r>
              <a:rPr lang="en-US" dirty="0" err="1"/>
              <a:t>tử</a:t>
            </a:r>
            <a:r>
              <a:rPr lang="en-US" dirty="0"/>
              <a:t> </a:t>
            </a:r>
            <a:r>
              <a:rPr lang="en-US" dirty="0" err="1"/>
              <a:t>đều</a:t>
            </a:r>
            <a:r>
              <a:rPr lang="en-US" dirty="0"/>
              <a:t> 2 </a:t>
            </a:r>
            <a:r>
              <a:rPr lang="en-US" dirty="0" err="1"/>
              <a:t>bên</a:t>
            </a:r>
            <a:r>
              <a:rPr lang="en-US" dirty="0"/>
              <a:t> 2mm,  PXAS (+) </a:t>
            </a:r>
            <a:r>
              <a:rPr lang="en-US" dirty="0" err="1"/>
              <a:t>cổ</a:t>
            </a:r>
            <a:r>
              <a:rPr lang="en-US" dirty="0"/>
              <a:t> </a:t>
            </a:r>
            <a:r>
              <a:rPr lang="en-US" dirty="0" err="1"/>
              <a:t>mềm</a:t>
            </a:r>
            <a:endParaRPr lang="en-VN" dirty="0"/>
          </a:p>
          <a:p>
            <a:pPr lvl="0">
              <a:lnSpc>
                <a:spcPct val="110000"/>
              </a:lnSpc>
            </a:pPr>
            <a:r>
              <a:rPr lang="en-US" dirty="0"/>
              <a:t>Exposure	T 38,5, da </a:t>
            </a:r>
            <a:r>
              <a:rPr lang="en-US" dirty="0" err="1"/>
              <a:t>niêm</a:t>
            </a:r>
            <a:r>
              <a:rPr lang="en-US" dirty="0"/>
              <a:t> </a:t>
            </a:r>
            <a:r>
              <a:rPr lang="en-US" dirty="0" err="1"/>
              <a:t>khô</a:t>
            </a:r>
            <a:r>
              <a:rPr lang="en-US" dirty="0"/>
              <a:t>, </a:t>
            </a:r>
            <a:r>
              <a:rPr lang="en-US" dirty="0" err="1"/>
              <a:t>mắt</a:t>
            </a:r>
            <a:r>
              <a:rPr lang="en-US" dirty="0"/>
              <a:t> </a:t>
            </a:r>
            <a:r>
              <a:rPr lang="en-US" dirty="0" err="1"/>
              <a:t>trũng</a:t>
            </a:r>
            <a:r>
              <a:rPr lang="en-US" dirty="0"/>
              <a:t>, </a:t>
            </a:r>
            <a:r>
              <a:rPr lang="en-US" dirty="0" err="1"/>
              <a:t>dấu</a:t>
            </a:r>
            <a:r>
              <a:rPr lang="en-US" dirty="0"/>
              <a:t> </a:t>
            </a:r>
            <a:r>
              <a:rPr lang="en-US" dirty="0" err="1"/>
              <a:t>véo</a:t>
            </a:r>
            <a:r>
              <a:rPr lang="en-US" dirty="0"/>
              <a:t> da </a:t>
            </a:r>
            <a:r>
              <a:rPr lang="en-US" dirty="0" err="1"/>
              <a:t>mất</a:t>
            </a:r>
            <a:r>
              <a:rPr lang="en-US" dirty="0"/>
              <a:t> </a:t>
            </a:r>
            <a:r>
              <a:rPr lang="en-US" dirty="0" err="1"/>
              <a:t>chậm</a:t>
            </a:r>
            <a:r>
              <a:rPr lang="en-US" dirty="0"/>
              <a:t>, CN </a:t>
            </a:r>
            <a:r>
              <a:rPr lang="en-US" dirty="0" err="1"/>
              <a:t>lúc</a:t>
            </a:r>
            <a:r>
              <a:rPr lang="en-US" dirty="0"/>
              <a:t> NV 27kg, </a:t>
            </a:r>
            <a:r>
              <a:rPr lang="en-US" dirty="0" err="1"/>
              <a:t>họng</a:t>
            </a:r>
            <a:r>
              <a:rPr lang="en-US" dirty="0"/>
              <a:t> </a:t>
            </a:r>
            <a:r>
              <a:rPr lang="en-US" dirty="0" err="1"/>
              <a:t>đỏ</a:t>
            </a:r>
            <a:r>
              <a:rPr lang="en-US" dirty="0"/>
              <a:t>, </a:t>
            </a:r>
            <a:r>
              <a:rPr lang="en-US" dirty="0" err="1"/>
              <a:t>amydagle</a:t>
            </a:r>
            <a:r>
              <a:rPr lang="en-US" dirty="0"/>
              <a:t> </a:t>
            </a:r>
            <a:r>
              <a:rPr lang="en-US" dirty="0" err="1"/>
              <a:t>mủ</a:t>
            </a:r>
            <a:r>
              <a:rPr lang="en-US" dirty="0"/>
              <a:t> </a:t>
            </a:r>
            <a:endParaRPr lang="en-VN" dirty="0"/>
          </a:p>
          <a:p>
            <a:pPr lvl="0">
              <a:lnSpc>
                <a:spcPct val="110000"/>
              </a:lnSpc>
            </a:pPr>
            <a:r>
              <a:rPr lang="en-US" dirty="0"/>
              <a:t>SAMPLE	½ </a:t>
            </a:r>
            <a:r>
              <a:rPr lang="en-US" dirty="0" err="1"/>
              <a:t>tháng</a:t>
            </a:r>
            <a:r>
              <a:rPr lang="en-US" dirty="0"/>
              <a:t>  nay, </a:t>
            </a:r>
            <a:r>
              <a:rPr lang="en-US" dirty="0" err="1"/>
              <a:t>bé</a:t>
            </a:r>
            <a:r>
              <a:rPr lang="en-US" dirty="0"/>
              <a:t> </a:t>
            </a:r>
            <a:r>
              <a:rPr lang="en-US" dirty="0" err="1"/>
              <a:t>ăn</a:t>
            </a:r>
            <a:r>
              <a:rPr lang="en-US" dirty="0"/>
              <a:t> </a:t>
            </a:r>
            <a:r>
              <a:rPr lang="en-US" dirty="0" err="1"/>
              <a:t>nhiều</a:t>
            </a:r>
            <a:r>
              <a:rPr lang="en-US" dirty="0"/>
              <a:t>, </a:t>
            </a:r>
            <a:r>
              <a:rPr lang="en-US" dirty="0" err="1"/>
              <a:t>uống</a:t>
            </a:r>
            <a:r>
              <a:rPr lang="en-US" dirty="0"/>
              <a:t> </a:t>
            </a:r>
            <a:r>
              <a:rPr lang="en-US" dirty="0" err="1"/>
              <a:t>nhiều</a:t>
            </a:r>
            <a:r>
              <a:rPr lang="en-US" dirty="0"/>
              <a:t>, </a:t>
            </a:r>
            <a:r>
              <a:rPr lang="en-US" dirty="0" err="1"/>
              <a:t>tiểu</a:t>
            </a:r>
            <a:r>
              <a:rPr lang="en-US" dirty="0"/>
              <a:t> </a:t>
            </a:r>
            <a:r>
              <a:rPr lang="en-US" dirty="0" err="1"/>
              <a:t>nhiều</a:t>
            </a:r>
            <a:r>
              <a:rPr lang="en-US" dirty="0"/>
              <a:t>, </a:t>
            </a:r>
            <a:r>
              <a:rPr lang="en-US" dirty="0" err="1"/>
              <a:t>sụt</a:t>
            </a:r>
            <a:r>
              <a:rPr lang="en-US" dirty="0"/>
              <a:t> </a:t>
            </a:r>
            <a:r>
              <a:rPr lang="en-US" dirty="0" err="1"/>
              <a:t>cân</a:t>
            </a:r>
            <a:r>
              <a:rPr lang="en-US" dirty="0"/>
              <a:t>. 2 </a:t>
            </a:r>
            <a:r>
              <a:rPr lang="en-US" dirty="0" err="1"/>
              <a:t>ngày</a:t>
            </a:r>
            <a:r>
              <a:rPr lang="en-US" dirty="0"/>
              <a:t> nay, </a:t>
            </a:r>
            <a:r>
              <a:rPr lang="en-US" dirty="0" err="1"/>
              <a:t>em</a:t>
            </a:r>
            <a:r>
              <a:rPr lang="en-US" dirty="0"/>
              <a:t> </a:t>
            </a:r>
            <a:r>
              <a:rPr lang="en-US" dirty="0" err="1"/>
              <a:t>đau</a:t>
            </a:r>
            <a:r>
              <a:rPr lang="en-US" dirty="0"/>
              <a:t> </a:t>
            </a:r>
            <a:r>
              <a:rPr lang="en-US" dirty="0" err="1"/>
              <a:t>họng</a:t>
            </a:r>
            <a:r>
              <a:rPr lang="en-US" dirty="0"/>
              <a:t>, </a:t>
            </a:r>
            <a:r>
              <a:rPr lang="en-US" dirty="0" err="1"/>
              <a:t>sốt</a:t>
            </a:r>
            <a:r>
              <a:rPr lang="en-US" dirty="0"/>
              <a:t>, ho </a:t>
            </a:r>
            <a:r>
              <a:rPr lang="en-US" dirty="0" err="1"/>
              <a:t>ít</a:t>
            </a:r>
            <a:r>
              <a:rPr lang="en-US" dirty="0"/>
              <a:t>, </a:t>
            </a:r>
            <a:r>
              <a:rPr lang="en-US" dirty="0" err="1"/>
              <a:t>mệt</a:t>
            </a:r>
            <a:r>
              <a:rPr lang="en-US" dirty="0"/>
              <a:t> </a:t>
            </a:r>
            <a:r>
              <a:rPr lang="en-US" dirty="0" err="1"/>
              <a:t>mỏi</a:t>
            </a:r>
            <a:r>
              <a:rPr lang="en-US" dirty="0"/>
              <a:t>, </a:t>
            </a:r>
            <a:r>
              <a:rPr lang="en-US" dirty="0" err="1"/>
              <a:t>đi</a:t>
            </a:r>
            <a:r>
              <a:rPr lang="en-US" dirty="0"/>
              <a:t> </a:t>
            </a:r>
            <a:r>
              <a:rPr lang="en-US" dirty="0" err="1"/>
              <a:t>tiểu</a:t>
            </a:r>
            <a:r>
              <a:rPr lang="en-US" dirty="0"/>
              <a:t> </a:t>
            </a:r>
            <a:r>
              <a:rPr lang="en-US" dirty="0" err="1"/>
              <a:t>nhiều</a:t>
            </a:r>
            <a:r>
              <a:rPr lang="en-US" dirty="0"/>
              <a:t>, </a:t>
            </a:r>
            <a:r>
              <a:rPr lang="en-US" dirty="0" err="1"/>
              <a:t>ăn</a:t>
            </a:r>
            <a:r>
              <a:rPr lang="en-US" dirty="0"/>
              <a:t> </a:t>
            </a:r>
            <a:r>
              <a:rPr lang="en-US" dirty="0" err="1"/>
              <a:t>uống</a:t>
            </a:r>
            <a:r>
              <a:rPr lang="en-US" dirty="0"/>
              <a:t> </a:t>
            </a:r>
            <a:r>
              <a:rPr lang="en-US" dirty="0" err="1"/>
              <a:t>kém</a:t>
            </a:r>
            <a:r>
              <a:rPr lang="en-US" dirty="0"/>
              <a:t>. </a:t>
            </a:r>
            <a:r>
              <a:rPr lang="en-US" dirty="0" err="1"/>
              <a:t>Không</a:t>
            </a:r>
            <a:r>
              <a:rPr lang="en-US" dirty="0"/>
              <a:t> </a:t>
            </a:r>
            <a:r>
              <a:rPr lang="en-US" dirty="0" err="1"/>
              <a:t>tiền</a:t>
            </a:r>
            <a:r>
              <a:rPr lang="en-US" dirty="0"/>
              <a:t> </a:t>
            </a:r>
            <a:r>
              <a:rPr lang="en-US" dirty="0" err="1"/>
              <a:t>sử</a:t>
            </a:r>
            <a:r>
              <a:rPr lang="en-US" dirty="0"/>
              <a:t> </a:t>
            </a:r>
            <a:r>
              <a:rPr lang="en-US" dirty="0" err="1"/>
              <a:t>bệnh</a:t>
            </a:r>
            <a:r>
              <a:rPr lang="en-US" dirty="0"/>
              <a:t> </a:t>
            </a:r>
            <a:r>
              <a:rPr lang="en-US" dirty="0" err="1"/>
              <a:t>trước</a:t>
            </a:r>
            <a:r>
              <a:rPr lang="en-US" dirty="0"/>
              <a:t> </a:t>
            </a:r>
            <a:r>
              <a:rPr lang="en-US" dirty="0" err="1"/>
              <a:t>đó</a:t>
            </a:r>
            <a:r>
              <a:rPr lang="en-US" dirty="0"/>
              <a:t>, </a:t>
            </a:r>
            <a:r>
              <a:rPr lang="en-US" dirty="0" err="1"/>
              <a:t>không</a:t>
            </a:r>
            <a:r>
              <a:rPr lang="en-US" dirty="0"/>
              <a:t> </a:t>
            </a:r>
            <a:r>
              <a:rPr lang="en-US" dirty="0" err="1"/>
              <a:t>tiền</a:t>
            </a:r>
            <a:r>
              <a:rPr lang="en-US" dirty="0"/>
              <a:t> </a:t>
            </a:r>
            <a:r>
              <a:rPr lang="en-US" dirty="0" err="1"/>
              <a:t>sử</a:t>
            </a:r>
            <a:r>
              <a:rPr lang="en-US" dirty="0"/>
              <a:t> </a:t>
            </a:r>
            <a:r>
              <a:rPr lang="en-US" dirty="0" err="1"/>
              <a:t>dị</a:t>
            </a:r>
            <a:r>
              <a:rPr lang="en-US" dirty="0"/>
              <a:t> </a:t>
            </a:r>
            <a:r>
              <a:rPr lang="en-US" dirty="0" err="1"/>
              <a:t>ứng</a:t>
            </a:r>
            <a:r>
              <a:rPr lang="en-US" dirty="0"/>
              <a:t>. </a:t>
            </a:r>
            <a:r>
              <a:rPr lang="en-US" dirty="0" err="1"/>
              <a:t>Không</a:t>
            </a:r>
            <a:r>
              <a:rPr lang="en-US" dirty="0"/>
              <a:t> </a:t>
            </a:r>
            <a:r>
              <a:rPr lang="en-US" dirty="0" err="1"/>
              <a:t>tiền</a:t>
            </a:r>
            <a:r>
              <a:rPr lang="en-US" dirty="0"/>
              <a:t> </a:t>
            </a:r>
            <a:r>
              <a:rPr lang="en-US" dirty="0" err="1"/>
              <a:t>sử</a:t>
            </a:r>
            <a:r>
              <a:rPr lang="en-US" dirty="0"/>
              <a:t> </a:t>
            </a:r>
            <a:r>
              <a:rPr lang="en-US" dirty="0" err="1"/>
              <a:t>chấn</a:t>
            </a:r>
            <a:r>
              <a:rPr lang="en-US" dirty="0"/>
              <a:t> </a:t>
            </a:r>
            <a:r>
              <a:rPr lang="en-US" dirty="0" err="1"/>
              <a:t>thương</a:t>
            </a:r>
            <a:r>
              <a:rPr lang="en-US" dirty="0"/>
              <a:t>. CN 2 </a:t>
            </a:r>
            <a:r>
              <a:rPr lang="en-US" dirty="0" err="1"/>
              <a:t>ngày</a:t>
            </a:r>
            <a:r>
              <a:rPr lang="en-US" dirty="0"/>
              <a:t> </a:t>
            </a:r>
            <a:r>
              <a:rPr lang="en-US" dirty="0" err="1"/>
              <a:t>trước</a:t>
            </a:r>
            <a:r>
              <a:rPr lang="en-US" dirty="0"/>
              <a:t> </a:t>
            </a:r>
            <a:r>
              <a:rPr lang="en-US" dirty="0" err="1"/>
              <a:t>sốt</a:t>
            </a:r>
            <a:r>
              <a:rPr lang="en-US" dirty="0"/>
              <a:t> 30kg</a:t>
            </a:r>
            <a:endParaRPr lang="en-VN" dirty="0"/>
          </a:p>
          <a:p>
            <a:pPr lvl="0">
              <a:lnSpc>
                <a:spcPct val="110000"/>
              </a:lnSpc>
            </a:pPr>
            <a:r>
              <a:rPr lang="en-US" dirty="0" err="1"/>
              <a:t>Xét</a:t>
            </a:r>
            <a:r>
              <a:rPr lang="en-US" dirty="0"/>
              <a:t> </a:t>
            </a:r>
            <a:r>
              <a:rPr lang="en-US" dirty="0" err="1"/>
              <a:t>nghiệm</a:t>
            </a:r>
            <a:r>
              <a:rPr lang="en-US" dirty="0"/>
              <a:t>	</a:t>
            </a:r>
            <a:r>
              <a:rPr lang="en-US" dirty="0" err="1"/>
              <a:t>Huyết</a:t>
            </a:r>
            <a:r>
              <a:rPr lang="en-US" dirty="0"/>
              <a:t> </a:t>
            </a:r>
            <a:r>
              <a:rPr lang="en-US" dirty="0" err="1"/>
              <a:t>đồ</a:t>
            </a:r>
            <a:r>
              <a:rPr lang="en-US" dirty="0"/>
              <a:t>, CRP, </a:t>
            </a:r>
            <a:r>
              <a:rPr lang="en-US" dirty="0" err="1"/>
              <a:t>cn</a:t>
            </a:r>
            <a:r>
              <a:rPr lang="en-US" dirty="0"/>
              <a:t> </a:t>
            </a:r>
            <a:r>
              <a:rPr lang="en-US" dirty="0" err="1"/>
              <a:t>gan</a:t>
            </a:r>
            <a:r>
              <a:rPr lang="en-US" dirty="0"/>
              <a:t> </a:t>
            </a:r>
            <a:r>
              <a:rPr lang="en-US" dirty="0" err="1"/>
              <a:t>thận</a:t>
            </a:r>
            <a:r>
              <a:rPr lang="en-US" dirty="0"/>
              <a:t>, ion </a:t>
            </a:r>
            <a:r>
              <a:rPr lang="en-US" dirty="0" err="1"/>
              <a:t>đồ</a:t>
            </a:r>
            <a:r>
              <a:rPr lang="en-US" dirty="0"/>
              <a:t> </a:t>
            </a:r>
            <a:r>
              <a:rPr lang="en-US" dirty="0" err="1"/>
              <a:t>máu</a:t>
            </a:r>
            <a:r>
              <a:rPr lang="en-US" dirty="0"/>
              <a:t>, </a:t>
            </a:r>
            <a:r>
              <a:rPr lang="en-US" dirty="0" err="1"/>
              <a:t>khí</a:t>
            </a:r>
            <a:r>
              <a:rPr lang="en-US" dirty="0"/>
              <a:t> </a:t>
            </a:r>
            <a:r>
              <a:rPr lang="en-US" dirty="0" err="1"/>
              <a:t>máu</a:t>
            </a:r>
            <a:r>
              <a:rPr lang="en-US" dirty="0"/>
              <a:t> ĐM, </a:t>
            </a:r>
            <a:r>
              <a:rPr lang="en-US" dirty="0" err="1"/>
              <a:t>dextrotix</a:t>
            </a:r>
            <a:r>
              <a:rPr lang="en-US" dirty="0"/>
              <a:t>, </a:t>
            </a:r>
            <a:r>
              <a:rPr lang="en-US" dirty="0" err="1"/>
              <a:t>Lactat</a:t>
            </a:r>
            <a:r>
              <a:rPr lang="en-US" dirty="0"/>
              <a:t>, XQ </a:t>
            </a:r>
            <a:r>
              <a:rPr lang="en-US" dirty="0" err="1"/>
              <a:t>phổi</a:t>
            </a:r>
            <a:r>
              <a:rPr lang="en-US" dirty="0"/>
              <a:t> </a:t>
            </a:r>
            <a:r>
              <a:rPr lang="en-US" dirty="0" err="1"/>
              <a:t>thẳng</a:t>
            </a:r>
            <a:r>
              <a:rPr lang="en-US" dirty="0"/>
              <a:t>, glycemia, </a:t>
            </a:r>
            <a:r>
              <a:rPr lang="en-US" dirty="0" err="1"/>
              <a:t>cấy</a:t>
            </a:r>
            <a:r>
              <a:rPr lang="en-US" dirty="0"/>
              <a:t> </a:t>
            </a:r>
            <a:r>
              <a:rPr lang="en-US" dirty="0" err="1"/>
              <a:t>máu</a:t>
            </a:r>
            <a:r>
              <a:rPr lang="en-US" dirty="0"/>
              <a:t>, TPTNT, </a:t>
            </a:r>
            <a:r>
              <a:rPr lang="en-US" dirty="0" err="1"/>
              <a:t>ceton</a:t>
            </a:r>
            <a:r>
              <a:rPr lang="en-US" dirty="0"/>
              <a:t> </a:t>
            </a:r>
            <a:r>
              <a:rPr lang="en-US" dirty="0" err="1"/>
              <a:t>máu</a:t>
            </a:r>
            <a:r>
              <a:rPr lang="en-US" dirty="0"/>
              <a:t>, </a:t>
            </a:r>
            <a:r>
              <a:rPr lang="en-US" dirty="0" err="1"/>
              <a:t>ceton</a:t>
            </a:r>
            <a:r>
              <a:rPr lang="en-US" dirty="0"/>
              <a:t> </a:t>
            </a:r>
            <a:r>
              <a:rPr lang="en-US" dirty="0" err="1"/>
              <a:t>niệu</a:t>
            </a:r>
            <a:r>
              <a:rPr lang="en-US" dirty="0"/>
              <a:t>, HbA1C, ECG 12 </a:t>
            </a:r>
            <a:r>
              <a:rPr lang="en-US" dirty="0" err="1"/>
              <a:t>chuyển</a:t>
            </a:r>
            <a:r>
              <a:rPr lang="en-US" dirty="0"/>
              <a:t> </a:t>
            </a:r>
            <a:r>
              <a:rPr lang="en-US" dirty="0" err="1"/>
              <a:t>đạo</a:t>
            </a:r>
            <a:endParaRPr lang="en-VN" dirty="0"/>
          </a:p>
          <a:p>
            <a:pPr>
              <a:lnSpc>
                <a:spcPct val="110000"/>
              </a:lnSpc>
            </a:pPr>
            <a:r>
              <a:rPr lang="en-US" dirty="0" err="1"/>
              <a:t>Dextrotix</a:t>
            </a:r>
            <a:r>
              <a:rPr lang="en-US" dirty="0"/>
              <a:t> High</a:t>
            </a:r>
            <a:endParaRPr lang="en-VN"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4</a:t>
            </a:r>
          </a:p>
        </p:txBody>
      </p:sp>
    </p:spTree>
    <p:extLst>
      <p:ext uri="{BB962C8B-B14F-4D97-AF65-F5344CB8AC3E}">
        <p14:creationId xmlns:p14="http://schemas.microsoft.com/office/powerpoint/2010/main" val="1282519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a:r>
            <a:br>
              <a:rPr lang="en-US"/>
            </a:br>
            <a:endParaRPr lang="en-US"/>
          </a:p>
        </p:txBody>
      </p:sp>
      <p:sp>
        <p:nvSpPr>
          <p:cNvPr id="3" name="Content Placeholder 2"/>
          <p:cNvSpPr>
            <a:spLocks noGrp="1"/>
          </p:cNvSpPr>
          <p:nvPr>
            <p:ph idx="1"/>
          </p:nvPr>
        </p:nvSpPr>
        <p:spPr/>
        <p:txBody>
          <a:bodyPr/>
          <a:lstStyle/>
          <a:p>
            <a:pPr marL="201168" lvl="1" indent="0">
              <a:buNone/>
            </a:pPr>
            <a:r>
              <a:rPr lang="en-US" sz="2800" b="1"/>
              <a:t>Đánh giá ấn tượng ban đầu</a:t>
            </a:r>
            <a:r>
              <a:rPr lang="en-US" sz="2800" b="1"/>
              <a:t>: </a:t>
            </a:r>
            <a:endParaRPr lang="en-US" sz="2800" b="1" smtClean="0"/>
          </a:p>
          <a:p>
            <a:pPr lvl="1"/>
            <a:r>
              <a:rPr lang="en-US" sz="2400" smtClean="0"/>
              <a:t>Tri </a:t>
            </a:r>
            <a:r>
              <a:rPr lang="en-US" sz="2400" smtClean="0"/>
              <a:t>giác: Lơ mơ</a:t>
            </a:r>
          </a:p>
          <a:p>
            <a:pPr lvl="1"/>
            <a:r>
              <a:rPr lang="en-US" sz="2400" smtClean="0"/>
              <a:t>Hô hấp: thở nhanh sâu </a:t>
            </a:r>
          </a:p>
          <a:p>
            <a:pPr lvl="1"/>
            <a:r>
              <a:rPr lang="en-US" sz="2400" smtClean="0"/>
              <a:t>Tuần hoàn: da niêm tái</a:t>
            </a:r>
          </a:p>
          <a:p>
            <a:pPr marL="201168" lvl="1" indent="0">
              <a:buNone/>
            </a:pPr>
            <a:r>
              <a:rPr lang="en-US" sz="2400"/>
              <a:t>-&gt; Không ngưng tim ngưng </a:t>
            </a:r>
            <a:r>
              <a:rPr lang="en-US" sz="2400" smtClean="0"/>
              <a:t>thở, có suy hô hấp tuần hoàn</a:t>
            </a:r>
          </a:p>
          <a:p>
            <a:pPr lvl="1"/>
            <a:r>
              <a:rPr lang="en-US" sz="2400" smtClean="0"/>
              <a:t>Xử trí: gọi cấp cứu, thở oxy lưu lượng cao, mắc monitor theo dõi, lập đường truyền tĩnh </a:t>
            </a:r>
            <a:r>
              <a:rPr lang="en-US" sz="2400" smtClean="0"/>
              <a:t>mạch.</a:t>
            </a:r>
            <a:endParaRPr lang="en-US" sz="2400" smtClean="0"/>
          </a:p>
          <a:p>
            <a:pPr marL="0" indent="0">
              <a:buNone/>
            </a:pPr>
            <a:r>
              <a:rPr lang="en-US" smtClean="0"/>
              <a:t> </a:t>
            </a:r>
            <a:endParaRPr lang="en-US"/>
          </a:p>
        </p:txBody>
      </p:sp>
      <p:sp>
        <p:nvSpPr>
          <p:cNvPr id="4" name="Title 1">
            <a:extLst>
              <a:ext uri="{FF2B5EF4-FFF2-40B4-BE49-F238E27FC236}">
                <a16:creationId xmlns:a16="http://schemas.microsoft.com/office/drawing/2014/main" id="{35489E35-8B19-AD47-8EDE-9DA695E1E241}"/>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VN" smtClean="0"/>
              <a:t>Tình huống 4</a:t>
            </a:r>
            <a:endParaRPr lang="en-VN" dirty="0"/>
          </a:p>
        </p:txBody>
      </p:sp>
    </p:spTree>
    <p:extLst>
      <p:ext uri="{BB962C8B-B14F-4D97-AF65-F5344CB8AC3E}">
        <p14:creationId xmlns:p14="http://schemas.microsoft.com/office/powerpoint/2010/main" val="335465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095842"/>
              </p:ext>
            </p:extLst>
          </p:nvPr>
        </p:nvGraphicFramePr>
        <p:xfrm>
          <a:off x="0" y="1"/>
          <a:ext cx="12192000" cy="6857998"/>
        </p:xfrm>
        <a:graphic>
          <a:graphicData uri="http://schemas.openxmlformats.org/drawingml/2006/table">
            <a:tbl>
              <a:tblPr firstRow="1" bandRow="1">
                <a:tableStyleId>{5C22544A-7EE6-4342-B048-85BDC9FD1C3A}</a:tableStyleId>
              </a:tblPr>
              <a:tblGrid>
                <a:gridCol w="1447333">
                  <a:extLst>
                    <a:ext uri="{9D8B030D-6E8A-4147-A177-3AD203B41FA5}">
                      <a16:colId xmlns:a16="http://schemas.microsoft.com/office/drawing/2014/main" val="20000"/>
                    </a:ext>
                  </a:extLst>
                </a:gridCol>
                <a:gridCol w="4972517">
                  <a:extLst>
                    <a:ext uri="{9D8B030D-6E8A-4147-A177-3AD203B41FA5}">
                      <a16:colId xmlns:a16="http://schemas.microsoft.com/office/drawing/2014/main" val="20001"/>
                    </a:ext>
                  </a:extLst>
                </a:gridCol>
                <a:gridCol w="340995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375407">
                <a:tc>
                  <a:txBody>
                    <a:bodyPr/>
                    <a:lstStyle/>
                    <a:p>
                      <a:r>
                        <a:rPr lang="en-US" smtClean="0"/>
                        <a:t>Cơ</a:t>
                      </a:r>
                      <a:r>
                        <a:rPr lang="en-US" baseline="0" smtClean="0"/>
                        <a:t> quan</a:t>
                      </a:r>
                      <a:endParaRPr lang="en-US"/>
                    </a:p>
                  </a:txBody>
                  <a:tcPr marL="68580" marR="68580"/>
                </a:tc>
                <a:tc>
                  <a:txBody>
                    <a:bodyPr/>
                    <a:lstStyle/>
                    <a:p>
                      <a:r>
                        <a:rPr lang="en-US" smtClean="0"/>
                        <a:t>Đánh</a:t>
                      </a:r>
                      <a:r>
                        <a:rPr lang="en-US" baseline="0" smtClean="0"/>
                        <a:t> giá</a:t>
                      </a:r>
                      <a:endParaRPr lang="en-US"/>
                    </a:p>
                  </a:txBody>
                  <a:tcPr marL="68580" marR="68580"/>
                </a:tc>
                <a:tc>
                  <a:txBody>
                    <a:bodyPr/>
                    <a:lstStyle/>
                    <a:p>
                      <a:r>
                        <a:rPr lang="en-US" smtClean="0"/>
                        <a:t>Nhận</a:t>
                      </a:r>
                      <a:r>
                        <a:rPr lang="en-US" baseline="0" smtClean="0"/>
                        <a:t> xét</a:t>
                      </a:r>
                      <a:endParaRPr lang="en-US"/>
                    </a:p>
                  </a:txBody>
                  <a:tcPr marL="68580" marR="68580"/>
                </a:tc>
                <a:tc>
                  <a:txBody>
                    <a:bodyPr/>
                    <a:lstStyle/>
                    <a:p>
                      <a:r>
                        <a:rPr lang="en-US" smtClean="0"/>
                        <a:t>Xử</a:t>
                      </a:r>
                      <a:r>
                        <a:rPr lang="en-US" baseline="0" smtClean="0"/>
                        <a:t> trí</a:t>
                      </a:r>
                      <a:endParaRPr lang="en-US"/>
                    </a:p>
                  </a:txBody>
                  <a:tcPr marL="68580" marR="68580"/>
                </a:tc>
                <a:extLst>
                  <a:ext uri="{0D108BD9-81ED-4DB2-BD59-A6C34878D82A}">
                    <a16:rowId xmlns:a16="http://schemas.microsoft.com/office/drawing/2014/main" val="10000"/>
                  </a:ext>
                </a:extLst>
              </a:tr>
              <a:tr h="375407">
                <a:tc>
                  <a:txBody>
                    <a:bodyPr/>
                    <a:lstStyle/>
                    <a:p>
                      <a:r>
                        <a:rPr lang="en-US" smtClean="0"/>
                        <a:t>Airway</a:t>
                      </a:r>
                      <a:endParaRPr lang="en-US"/>
                    </a:p>
                  </a:txBody>
                  <a:tcPr marL="68580" marR="68580"/>
                </a:tc>
                <a:tc>
                  <a:txBody>
                    <a:bodyPr/>
                    <a:lstStyle/>
                    <a:p>
                      <a:r>
                        <a:rPr lang="en-US" smtClean="0"/>
                        <a:t>Thông thoáng</a:t>
                      </a:r>
                      <a:endParaRPr lang="en-US"/>
                    </a:p>
                  </a:txBody>
                  <a:tcPr marL="68580" marR="68580"/>
                </a:tc>
                <a:tc>
                  <a:txBody>
                    <a:bodyPr/>
                    <a:lstStyle/>
                    <a:p>
                      <a:r>
                        <a:rPr lang="en-US" smtClean="0"/>
                        <a:t>Không</a:t>
                      </a:r>
                      <a:endParaRPr lang="en-US"/>
                    </a:p>
                  </a:txBody>
                  <a:tcPr marL="68580" marR="68580"/>
                </a:tc>
                <a:tc>
                  <a:txBody>
                    <a:bodyPr/>
                    <a:lstStyle/>
                    <a:p>
                      <a:r>
                        <a:rPr lang="en-US" smtClean="0"/>
                        <a:t>Không</a:t>
                      </a:r>
                      <a:endParaRPr lang="en-US"/>
                    </a:p>
                  </a:txBody>
                  <a:tcPr marL="68580" marR="68580"/>
                </a:tc>
                <a:extLst>
                  <a:ext uri="{0D108BD9-81ED-4DB2-BD59-A6C34878D82A}">
                    <a16:rowId xmlns:a16="http://schemas.microsoft.com/office/drawing/2014/main" val="10001"/>
                  </a:ext>
                </a:extLst>
              </a:tr>
              <a:tr h="807004">
                <a:tc>
                  <a:txBody>
                    <a:bodyPr/>
                    <a:lstStyle/>
                    <a:p>
                      <a:r>
                        <a:rPr lang="en-US" smtClean="0"/>
                        <a:t>Breathing</a:t>
                      </a:r>
                      <a:endParaRPr lang="en-US"/>
                    </a:p>
                  </a:txBody>
                  <a:tcPr marL="68580" marR="68580"/>
                </a:tc>
                <a:tc>
                  <a:txBody>
                    <a:bodyPr/>
                    <a:lstStyle/>
                    <a:p>
                      <a:r>
                        <a:rPr lang="en-US" smtClean="0">
                          <a:solidFill>
                            <a:srgbClr val="FF0000"/>
                          </a:solidFill>
                        </a:rPr>
                        <a:t>Thở 35 l/p, thở sâu, tái môi</a:t>
                      </a:r>
                      <a:r>
                        <a:rPr lang="en-US" smtClean="0"/>
                        <a:t>, SpO2 92%, phế âm bình thường</a:t>
                      </a:r>
                    </a:p>
                  </a:txBody>
                  <a:tcPr marL="68580" marR="68580"/>
                </a:tc>
                <a:tc>
                  <a:txBody>
                    <a:bodyPr/>
                    <a:lstStyle/>
                    <a:p>
                      <a:r>
                        <a:rPr lang="en-US" smtClean="0"/>
                        <a:t>Nguy</a:t>
                      </a:r>
                      <a:r>
                        <a:rPr lang="en-US" baseline="0" smtClean="0"/>
                        <a:t> kịch hô hấp</a:t>
                      </a:r>
                      <a:endParaRPr lang="en-US"/>
                    </a:p>
                  </a:txBody>
                  <a:tcPr marL="68580" marR="68580"/>
                </a:tc>
                <a:tc>
                  <a:txBody>
                    <a:bodyPr/>
                    <a:lstStyle/>
                    <a:p>
                      <a:r>
                        <a:rPr lang="en-US" smtClean="0"/>
                        <a:t>Thở</a:t>
                      </a:r>
                      <a:r>
                        <a:rPr lang="en-US" baseline="0" smtClean="0"/>
                        <a:t> oxy qua canulla</a:t>
                      </a:r>
                      <a:endParaRPr lang="en-US"/>
                    </a:p>
                  </a:txBody>
                  <a:tcPr marL="68580" marR="68580"/>
                </a:tc>
                <a:extLst>
                  <a:ext uri="{0D108BD9-81ED-4DB2-BD59-A6C34878D82A}">
                    <a16:rowId xmlns:a16="http://schemas.microsoft.com/office/drawing/2014/main" val="10002"/>
                  </a:ext>
                </a:extLst>
              </a:tr>
              <a:tr h="1053955">
                <a:tc>
                  <a:txBody>
                    <a:bodyPr/>
                    <a:lstStyle/>
                    <a:p>
                      <a:r>
                        <a:rPr lang="en-US" smtClean="0"/>
                        <a:t>Circulation</a:t>
                      </a:r>
                      <a:endParaRPr lang="en-US"/>
                    </a:p>
                  </a:txBody>
                  <a:tcPr marL="68580" marR="68580"/>
                </a:tc>
                <a:tc>
                  <a:txBody>
                    <a:bodyPr/>
                    <a:lstStyle/>
                    <a:p>
                      <a:r>
                        <a:rPr lang="en-US" smtClean="0"/>
                        <a:t>M 160 l/p nhẹ, CRT 2-3 giây, HA </a:t>
                      </a:r>
                      <a:r>
                        <a:rPr lang="en-US" smtClean="0">
                          <a:solidFill>
                            <a:srgbClr val="FF0000"/>
                          </a:solidFill>
                        </a:rPr>
                        <a:t>90/70</a:t>
                      </a:r>
                      <a:r>
                        <a:rPr lang="en-US" smtClean="0"/>
                        <a:t> mmHg, tim đều không âm thổi</a:t>
                      </a:r>
                      <a:endParaRPr lang="en-US"/>
                    </a:p>
                  </a:txBody>
                  <a:tcPr marL="68580" marR="68580"/>
                </a:tc>
                <a:tc>
                  <a:txBody>
                    <a:bodyPr/>
                    <a:lstStyle/>
                    <a:p>
                      <a:r>
                        <a:rPr lang="en-US" smtClean="0"/>
                        <a:t>Mạch</a:t>
                      </a:r>
                      <a:r>
                        <a:rPr lang="en-US" baseline="0" smtClean="0"/>
                        <a:t> nhanh, huyết áp kẹp</a:t>
                      </a:r>
                    </a:p>
                    <a:p>
                      <a:r>
                        <a:rPr lang="en-US" baseline="0" smtClean="0"/>
                        <a:t>Sốc giảm thể tích</a:t>
                      </a:r>
                      <a:endParaRPr lang="en-US"/>
                    </a:p>
                  </a:txBody>
                  <a:tcPr marL="68580" marR="68580"/>
                </a:tc>
                <a:tc>
                  <a:txBody>
                    <a:bodyPr/>
                    <a:lstStyle/>
                    <a:p>
                      <a:endParaRPr lang="en-US"/>
                    </a:p>
                  </a:txBody>
                  <a:tcPr marL="68580" marR="68580"/>
                </a:tc>
                <a:extLst>
                  <a:ext uri="{0D108BD9-81ED-4DB2-BD59-A6C34878D82A}">
                    <a16:rowId xmlns:a16="http://schemas.microsoft.com/office/drawing/2014/main" val="10003"/>
                  </a:ext>
                </a:extLst>
              </a:tr>
              <a:tr h="807004">
                <a:tc>
                  <a:txBody>
                    <a:bodyPr/>
                    <a:lstStyle/>
                    <a:p>
                      <a:r>
                        <a:rPr lang="en-US" smtClean="0"/>
                        <a:t>Disability</a:t>
                      </a:r>
                      <a:endParaRPr lang="en-US"/>
                    </a:p>
                  </a:txBody>
                  <a:tcPr marL="68580" marR="68580"/>
                </a:tc>
                <a:tc>
                  <a:txBody>
                    <a:bodyPr/>
                    <a:lstStyle/>
                    <a:p>
                      <a:r>
                        <a:rPr lang="en-US" smtClean="0"/>
                        <a:t>Lơ mơ </a:t>
                      </a:r>
                      <a:r>
                        <a:rPr lang="en-US" smtClean="0">
                          <a:solidFill>
                            <a:srgbClr val="FF0000"/>
                          </a:solidFill>
                        </a:rPr>
                        <a:t>E2M5V3-4</a:t>
                      </a:r>
                      <a:r>
                        <a:rPr lang="en-US" smtClean="0"/>
                        <a:t>, đồng tử đều 2 bên 2mm,  PXAS (+) cổ mềm</a:t>
                      </a:r>
                      <a:endParaRPr lang="en-US"/>
                    </a:p>
                  </a:txBody>
                  <a:tcPr marL="68580" marR="68580"/>
                </a:tc>
                <a:tc>
                  <a:txBody>
                    <a:bodyPr/>
                    <a:lstStyle/>
                    <a:p>
                      <a:r>
                        <a:rPr lang="en-US" smtClean="0"/>
                        <a:t>Rối</a:t>
                      </a:r>
                      <a:r>
                        <a:rPr lang="en-US" baseline="0" smtClean="0"/>
                        <a:t> loạn chức năng thần kinh</a:t>
                      </a:r>
                      <a:endParaRPr lang="en-US"/>
                    </a:p>
                  </a:txBody>
                  <a:tcPr marL="68580" marR="68580"/>
                </a:tc>
                <a:tc>
                  <a:txBody>
                    <a:bodyPr/>
                    <a:lstStyle/>
                    <a:p>
                      <a:endParaRPr lang="en-US"/>
                    </a:p>
                  </a:txBody>
                  <a:tcPr marL="68580" marR="68580"/>
                </a:tc>
                <a:extLst>
                  <a:ext uri="{0D108BD9-81ED-4DB2-BD59-A6C34878D82A}">
                    <a16:rowId xmlns:a16="http://schemas.microsoft.com/office/drawing/2014/main" val="10004"/>
                  </a:ext>
                </a:extLst>
              </a:tr>
              <a:tr h="1386783">
                <a:tc>
                  <a:txBody>
                    <a:bodyPr/>
                    <a:lstStyle/>
                    <a:p>
                      <a:r>
                        <a:rPr lang="en-US" smtClean="0"/>
                        <a:t>Exposure</a:t>
                      </a:r>
                      <a:endParaRPr lang="en-US"/>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 </a:t>
                      </a:r>
                      <a:r>
                        <a:rPr lang="en-US" smtClean="0">
                          <a:solidFill>
                            <a:srgbClr val="FF0000"/>
                          </a:solidFill>
                        </a:rPr>
                        <a:t>38,5</a:t>
                      </a:r>
                      <a:r>
                        <a:rPr lang="en-US" smtClean="0"/>
                        <a:t>, </a:t>
                      </a:r>
                      <a:r>
                        <a:rPr lang="en-US" smtClean="0">
                          <a:solidFill>
                            <a:srgbClr val="FF0000"/>
                          </a:solidFill>
                        </a:rPr>
                        <a:t>da niêm khô, mắt trũng, dấu véo da mất chậm</a:t>
                      </a:r>
                      <a:r>
                        <a:rPr lang="en-US" smtClean="0"/>
                        <a:t>, CN lúc NV 27kg, </a:t>
                      </a:r>
                      <a:r>
                        <a:rPr lang="en-US" smtClean="0">
                          <a:solidFill>
                            <a:srgbClr val="FF0000"/>
                          </a:solidFill>
                        </a:rPr>
                        <a:t>họng đỏ, amydagle mủ </a:t>
                      </a:r>
                      <a:endParaRPr lang="x-none" smtClean="0">
                        <a:solidFill>
                          <a:srgbClr val="FF0000"/>
                        </a:solidFill>
                      </a:endParaRPr>
                    </a:p>
                  </a:txBody>
                  <a:tcPr marL="68580" marR="68580"/>
                </a:tc>
                <a:tc>
                  <a:txBody>
                    <a:bodyPr/>
                    <a:lstStyle/>
                    <a:p>
                      <a:r>
                        <a:rPr lang="en-US" smtClean="0"/>
                        <a:t>Mất</a:t>
                      </a:r>
                      <a:r>
                        <a:rPr lang="en-US" baseline="0" smtClean="0"/>
                        <a:t> nước nặng</a:t>
                      </a:r>
                    </a:p>
                    <a:p>
                      <a:r>
                        <a:rPr lang="en-US" baseline="0" smtClean="0"/>
                        <a:t>Nhiễm trùng huyết, theo dõi sốc nhiễm trùng</a:t>
                      </a:r>
                    </a:p>
                  </a:txBody>
                  <a:tcPr marL="68580" marR="68580"/>
                </a:tc>
                <a:tc>
                  <a:txBody>
                    <a:bodyPr/>
                    <a:lstStyle/>
                    <a:p>
                      <a:r>
                        <a:rPr lang="en-US" smtClean="0"/>
                        <a:t>Bù</a:t>
                      </a:r>
                      <a:r>
                        <a:rPr lang="en-US" baseline="0" smtClean="0"/>
                        <a:t> nước bằng NaCl 0,9% 250ml, 210ml truyền trong 30p đầu</a:t>
                      </a:r>
                    </a:p>
                    <a:p>
                      <a:r>
                        <a:rPr lang="en-US" baseline="0" smtClean="0"/>
                        <a:t>Kháng sinh tĩnh mạch</a:t>
                      </a:r>
                    </a:p>
                  </a:txBody>
                  <a:tcPr marL="68580" marR="68580"/>
                </a:tc>
                <a:extLst>
                  <a:ext uri="{0D108BD9-81ED-4DB2-BD59-A6C34878D82A}">
                    <a16:rowId xmlns:a16="http://schemas.microsoft.com/office/drawing/2014/main" val="10005"/>
                  </a:ext>
                </a:extLst>
              </a:tr>
              <a:tr h="2052438">
                <a:tc>
                  <a:txBody>
                    <a:bodyPr/>
                    <a:lstStyle/>
                    <a:p>
                      <a:r>
                        <a:rPr lang="en-US" smtClean="0"/>
                        <a:t>SAMPLE</a:t>
                      </a:r>
                      <a:endParaRPr lang="en-US"/>
                    </a:p>
                  </a:txBody>
                  <a:tcPr marL="68580" marR="68580"/>
                </a:tc>
                <a:tc>
                  <a:txBody>
                    <a:bodyPr/>
                    <a:lstStyle/>
                    <a:p>
                      <a:r>
                        <a:rPr lang="en-US" smtClean="0"/>
                        <a:t>B</a:t>
                      </a:r>
                      <a:r>
                        <a:rPr lang="vi-VN" smtClean="0"/>
                        <a:t>é ăn nhiều, uống nhiều, tiểu nhiều, sụt cân</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FF0000"/>
                          </a:solidFill>
                        </a:rPr>
                        <a:t>Dextrotix High- đường</a:t>
                      </a:r>
                      <a:r>
                        <a:rPr lang="en-US" baseline="0" smtClean="0">
                          <a:solidFill>
                            <a:srgbClr val="FF0000"/>
                          </a:solidFill>
                        </a:rPr>
                        <a:t> huyết mao mạch &gt; 650 mg/dl</a:t>
                      </a:r>
                      <a:endParaRPr lang="x-none" smtClean="0">
                        <a:solidFill>
                          <a:srgbClr val="FF0000"/>
                        </a:solidFill>
                      </a:endParaRPr>
                    </a:p>
                    <a:p>
                      <a:endParaRPr lang="en-US"/>
                    </a:p>
                  </a:txBody>
                  <a:tcPr marL="68580" marR="68580"/>
                </a:tc>
                <a:tc>
                  <a:txBody>
                    <a:bodyPr/>
                    <a:lstStyle/>
                    <a:p>
                      <a:r>
                        <a:rPr lang="en-US" smtClean="0"/>
                        <a:t>Tăng</a:t>
                      </a:r>
                      <a:r>
                        <a:rPr lang="en-US" baseline="0" smtClean="0"/>
                        <a:t> đường huyết biến chứng hôn mê toan cetone theo dõi ĐTĐ type 1</a:t>
                      </a:r>
                    </a:p>
                    <a:p>
                      <a:r>
                        <a:rPr lang="en-US" baseline="0" smtClean="0"/>
                        <a:t>Đề nghị đường huyết tĩnh mạch ngay</a:t>
                      </a:r>
                      <a:endParaRPr lang="en-US"/>
                    </a:p>
                  </a:txBody>
                  <a:tcPr marL="68580" marR="68580"/>
                </a:tc>
                <a:tc>
                  <a:txBody>
                    <a:bodyPr/>
                    <a:lstStyle/>
                    <a:p>
                      <a:r>
                        <a:rPr lang="en-US" smtClean="0"/>
                        <a:t>Actrapid</a:t>
                      </a:r>
                      <a:r>
                        <a:rPr lang="en-US" baseline="0" smtClean="0"/>
                        <a:t> 270UI tiêm dưới da</a:t>
                      </a:r>
                    </a:p>
                    <a:p>
                      <a:r>
                        <a:rPr lang="en-US" baseline="0" smtClean="0"/>
                        <a:t>Theo dõi đường huyết lại sau 30p</a:t>
                      </a:r>
                      <a:endParaRPr lang="en-US"/>
                    </a:p>
                  </a:txBody>
                  <a:tcPr marL="68580" marR="6858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694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971" y="2527905"/>
            <a:ext cx="10058400" cy="4023360"/>
          </a:xfrm>
        </p:spPr>
        <p:txBody>
          <a:bodyPr/>
          <a:lstStyle/>
          <a:p>
            <a:r>
              <a:rPr lang="en-US" sz="2400" smtClean="0">
                <a:solidFill>
                  <a:schemeClr val="tx1"/>
                </a:solidFill>
              </a:rPr>
              <a:t>Ấn </a:t>
            </a:r>
            <a:r>
              <a:rPr lang="en-US" sz="2400">
                <a:solidFill>
                  <a:schemeClr val="tx1"/>
                </a:solidFill>
              </a:rPr>
              <a:t>tượng ban đầu:</a:t>
            </a:r>
          </a:p>
          <a:p>
            <a:pPr marL="0" indent="0">
              <a:buNone/>
            </a:pPr>
            <a:r>
              <a:rPr lang="en-US" sz="2400">
                <a:solidFill>
                  <a:schemeClr val="tx1"/>
                </a:solidFill>
              </a:rPr>
              <a:t>+ Tri giác: nằm yên bất động </a:t>
            </a:r>
            <a:endParaRPr lang="en-US" sz="2400">
              <a:solidFill>
                <a:schemeClr val="tx1"/>
              </a:solidFill>
              <a:sym typeface="Wingdings" panose="05000000000000000000" pitchFamily="2" charset="2"/>
            </a:endParaRPr>
          </a:p>
          <a:p>
            <a:pPr marL="0" indent="0">
              <a:buNone/>
            </a:pPr>
            <a:r>
              <a:rPr lang="en-US" sz="2400">
                <a:solidFill>
                  <a:schemeClr val="tx1"/>
                </a:solidFill>
                <a:sym typeface="Wingdings" panose="05000000000000000000" pitchFamily="2" charset="2"/>
              </a:rPr>
              <a:t>+ Hô hấp: cần đánh giá thêm</a:t>
            </a:r>
          </a:p>
          <a:p>
            <a:pPr marL="0" indent="0">
              <a:buNone/>
            </a:pPr>
            <a:r>
              <a:rPr lang="en-US" sz="2400">
                <a:solidFill>
                  <a:schemeClr val="tx1"/>
                </a:solidFill>
                <a:sym typeface="Wingdings" panose="05000000000000000000" pitchFamily="2" charset="2"/>
              </a:rPr>
              <a:t>+ Tuần hoàn: </a:t>
            </a:r>
            <a:r>
              <a:rPr lang="en-US" sz="2400">
                <a:solidFill>
                  <a:schemeClr val="tx1"/>
                </a:solidFill>
                <a:sym typeface="Wingdings" panose="05000000000000000000" pitchFamily="2" charset="2"/>
              </a:rPr>
              <a:t>tím </a:t>
            </a:r>
            <a:r>
              <a:rPr lang="en-US" sz="2400" smtClean="0">
                <a:solidFill>
                  <a:schemeClr val="tx1"/>
                </a:solidFill>
                <a:sym typeface="Wingdings" panose="05000000000000000000" pitchFamily="2" charset="2"/>
              </a:rPr>
              <a:t>tái, cần đánh giá thêm về mạch, CRT, nghe tim</a:t>
            </a:r>
            <a:endParaRPr lang="en-US" sz="2400">
              <a:solidFill>
                <a:schemeClr val="tx1"/>
              </a:solidFill>
              <a:sym typeface="Wingdings" panose="05000000000000000000" pitchFamily="2" charset="2"/>
            </a:endParaRPr>
          </a:p>
          <a:p>
            <a:pPr marL="0" indent="0">
              <a:buNone/>
            </a:pPr>
            <a:r>
              <a:rPr lang="en-US" sz="2400">
                <a:solidFill>
                  <a:schemeClr val="tx1"/>
                </a:solidFill>
                <a:sym typeface="Wingdings" panose="05000000000000000000" pitchFamily="2" charset="2"/>
              </a:rPr>
              <a:t> Rối loạn </a:t>
            </a:r>
            <a:r>
              <a:rPr lang="en-US" sz="2400">
                <a:solidFill>
                  <a:schemeClr val="tx1"/>
                </a:solidFill>
                <a:sym typeface="Wingdings" panose="05000000000000000000" pitchFamily="2" charset="2"/>
              </a:rPr>
              <a:t>chủ </a:t>
            </a:r>
            <a:r>
              <a:rPr lang="en-US" sz="2400" smtClean="0">
                <a:solidFill>
                  <a:schemeClr val="tx1"/>
                </a:solidFill>
                <a:sym typeface="Wingdings" panose="05000000000000000000" pitchFamily="2" charset="2"/>
              </a:rPr>
              <a:t>yếu hiện tại </a:t>
            </a:r>
            <a:r>
              <a:rPr lang="en-US" sz="2400">
                <a:solidFill>
                  <a:schemeClr val="tx1"/>
                </a:solidFill>
                <a:sym typeface="Wingdings" panose="05000000000000000000" pitchFamily="2" charset="2"/>
              </a:rPr>
              <a:t>là tri giác, nghĩ mức độ nặng. Cần gọi cấp cứu và kích hoạt hệ thống đáp ứng khẩn cấp, sau đó đánh giá mạch và tình trạng hô hấp của bệnh nhi.</a:t>
            </a:r>
            <a:endParaRPr lang="en-VN" sz="2400">
              <a:solidFill>
                <a:schemeClr val="tx1"/>
              </a:solidFill>
            </a:endParaRPr>
          </a:p>
          <a:p>
            <a:endParaRPr lang="en-US"/>
          </a:p>
        </p:txBody>
      </p:sp>
      <p:sp>
        <p:nvSpPr>
          <p:cNvPr id="4" name="TextBox 3"/>
          <p:cNvSpPr txBox="1"/>
          <p:nvPr/>
        </p:nvSpPr>
        <p:spPr>
          <a:xfrm>
            <a:off x="1113971" y="1880194"/>
            <a:ext cx="5573486" cy="861774"/>
          </a:xfrm>
          <a:prstGeom prst="rect">
            <a:avLst/>
          </a:prstGeom>
          <a:noFill/>
        </p:spPr>
        <p:txBody>
          <a:bodyPr wrap="square" rtlCol="0">
            <a:spAutoFit/>
          </a:bodyPr>
          <a:lstStyle/>
          <a:p>
            <a:r>
              <a:rPr lang="en-VN" sz="3200" b="1"/>
              <a:t>Đánh giá cấp cứu</a:t>
            </a:r>
            <a:r>
              <a:rPr lang="en-US" sz="3200" b="1"/>
              <a:t> ở bệnh nhi</a:t>
            </a:r>
            <a:r>
              <a:rPr lang="en-VN" sz="3200" b="1"/>
              <a:t> ?</a:t>
            </a:r>
            <a:endParaRPr lang="en-US" sz="3200" b="1"/>
          </a:p>
          <a:p>
            <a:endParaRPr lang="en-US"/>
          </a:p>
        </p:txBody>
      </p:sp>
      <p:sp>
        <p:nvSpPr>
          <p:cNvPr id="6" name="Title 1">
            <a:extLst>
              <a:ext uri="{FF2B5EF4-FFF2-40B4-BE49-F238E27FC236}">
                <a16:creationId xmlns:a16="http://schemas.microsoft.com/office/drawing/2014/main" id="{35489E35-8B19-AD47-8EDE-9DA695E1E241}"/>
              </a:ext>
            </a:extLst>
          </p:cNvPr>
          <p:cNvSpPr>
            <a:spLocks noGrp="1"/>
          </p:cNvSpPr>
          <p:nvPr>
            <p:ph type="title"/>
          </p:nvPr>
        </p:nvSpPr>
        <p:spPr>
          <a:xfrm>
            <a:off x="1113971" y="452210"/>
            <a:ext cx="10515600" cy="1325563"/>
          </a:xfrm>
        </p:spPr>
        <p:txBody>
          <a:bodyPr/>
          <a:lstStyle/>
          <a:p>
            <a:r>
              <a:rPr lang="en-VN" dirty="0"/>
              <a:t>Tình huống 1</a:t>
            </a:r>
          </a:p>
        </p:txBody>
      </p:sp>
    </p:spTree>
    <p:extLst>
      <p:ext uri="{BB962C8B-B14F-4D97-AF65-F5344CB8AC3E}">
        <p14:creationId xmlns:p14="http://schemas.microsoft.com/office/powerpoint/2010/main" val="49580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6EB8F-4671-E041-B0B2-DB88734455F4}"/>
              </a:ext>
            </a:extLst>
          </p:cNvPr>
          <p:cNvSpPr>
            <a:spLocks noGrp="1"/>
          </p:cNvSpPr>
          <p:nvPr>
            <p:ph idx="1"/>
          </p:nvPr>
        </p:nvSpPr>
        <p:spPr>
          <a:xfrm>
            <a:off x="1113971" y="2090057"/>
            <a:ext cx="10515600" cy="6132285"/>
          </a:xfrm>
        </p:spPr>
        <p:txBody>
          <a:bodyPr>
            <a:normAutofit/>
          </a:bodyPr>
          <a:lstStyle/>
          <a:p>
            <a:pPr lvl="0"/>
            <a:r>
              <a:rPr lang="en-US" sz="2400" dirty="0"/>
              <a:t>Airway: </a:t>
            </a:r>
            <a:r>
              <a:rPr lang="en-US" sz="2400" dirty="0" err="1"/>
              <a:t>ít</a:t>
            </a:r>
            <a:r>
              <a:rPr lang="en-US" sz="2400" dirty="0"/>
              <a:t> </a:t>
            </a:r>
            <a:r>
              <a:rPr lang="en-US" sz="2400" dirty="0" err="1"/>
              <a:t>đàm</a:t>
            </a:r>
            <a:r>
              <a:rPr lang="en-US" sz="2400" dirty="0"/>
              <a:t> </a:t>
            </a:r>
            <a:r>
              <a:rPr lang="en-US" sz="2400" dirty="0" err="1"/>
              <a:t>nhớt</a:t>
            </a:r>
            <a:r>
              <a:rPr lang="en-US" sz="2400" dirty="0"/>
              <a:t>, </a:t>
            </a:r>
            <a:r>
              <a:rPr lang="en-US" sz="2400" dirty="0" err="1"/>
              <a:t>không</a:t>
            </a:r>
            <a:r>
              <a:rPr lang="en-US" sz="2400" dirty="0"/>
              <a:t> </a:t>
            </a:r>
            <a:r>
              <a:rPr lang="en-US" sz="2400" dirty="0" err="1"/>
              <a:t>dị</a:t>
            </a:r>
            <a:r>
              <a:rPr lang="en-US" sz="2400" dirty="0"/>
              <a:t> </a:t>
            </a:r>
            <a:r>
              <a:rPr lang="en-US" sz="2400" dirty="0" err="1"/>
              <a:t>vật</a:t>
            </a:r>
            <a:r>
              <a:rPr lang="en-US" sz="2400" dirty="0"/>
              <a:t> </a:t>
            </a:r>
            <a:endParaRPr lang="en-VN" sz="2400" dirty="0"/>
          </a:p>
          <a:p>
            <a:pPr lvl="0"/>
            <a:r>
              <a:rPr lang="en-US" sz="2400" dirty="0"/>
              <a:t>Breathing: </a:t>
            </a:r>
            <a:r>
              <a:rPr lang="en-US" sz="2400" dirty="0" err="1"/>
              <a:t>không</a:t>
            </a:r>
            <a:r>
              <a:rPr lang="en-US" sz="2400" dirty="0"/>
              <a:t> </a:t>
            </a:r>
            <a:r>
              <a:rPr lang="en-US" sz="2400" dirty="0" err="1"/>
              <a:t>thở</a:t>
            </a:r>
            <a:endParaRPr lang="en-VN" sz="2400" dirty="0"/>
          </a:p>
          <a:p>
            <a:pPr lvl="0"/>
            <a:r>
              <a:rPr lang="en-US" sz="2400" dirty="0"/>
              <a:t>Circulation: </a:t>
            </a:r>
            <a:r>
              <a:rPr lang="en-US" sz="2400" dirty="0" err="1"/>
              <a:t>mạch</a:t>
            </a:r>
            <a:r>
              <a:rPr lang="en-US" sz="2400" dirty="0"/>
              <a:t> </a:t>
            </a:r>
            <a:r>
              <a:rPr lang="en-US" sz="2400" dirty="0" err="1"/>
              <a:t>không</a:t>
            </a:r>
            <a:r>
              <a:rPr lang="en-US" sz="2400" dirty="0"/>
              <a:t> </a:t>
            </a:r>
            <a:r>
              <a:rPr lang="en-US" sz="2400" dirty="0" err="1"/>
              <a:t>bắt</a:t>
            </a:r>
            <a:r>
              <a:rPr lang="en-US" sz="2400" dirty="0"/>
              <a:t> </a:t>
            </a:r>
            <a:r>
              <a:rPr lang="en-US" sz="2400" dirty="0" err="1"/>
              <a:t>được</a:t>
            </a:r>
            <a:r>
              <a:rPr lang="en-US" sz="2400" dirty="0"/>
              <a:t>, CRT 5s, </a:t>
            </a:r>
            <a:r>
              <a:rPr lang="en-US" sz="2400" dirty="0" err="1"/>
              <a:t>không</a:t>
            </a:r>
            <a:r>
              <a:rPr lang="en-US" sz="2400" dirty="0"/>
              <a:t> </a:t>
            </a:r>
            <a:r>
              <a:rPr lang="en-US" sz="2400" dirty="0" err="1"/>
              <a:t>nghe</a:t>
            </a:r>
            <a:r>
              <a:rPr lang="en-US" sz="2400" dirty="0"/>
              <a:t> </a:t>
            </a:r>
            <a:r>
              <a:rPr lang="en-US" sz="2400" dirty="0" err="1"/>
              <a:t>thấy</a:t>
            </a:r>
            <a:r>
              <a:rPr lang="en-US" sz="2400" dirty="0"/>
              <a:t> </a:t>
            </a:r>
            <a:r>
              <a:rPr lang="en-US" sz="2400" dirty="0" err="1"/>
              <a:t>tiếng</a:t>
            </a:r>
            <a:r>
              <a:rPr lang="en-US" sz="2400" dirty="0"/>
              <a:t> </a:t>
            </a:r>
            <a:r>
              <a:rPr lang="en-US" sz="2400" dirty="0" err="1"/>
              <a:t>tim</a:t>
            </a:r>
            <a:endParaRPr lang="en-VN" sz="2400" dirty="0"/>
          </a:p>
          <a:p>
            <a:pPr lvl="0"/>
            <a:r>
              <a:rPr lang="en-US" sz="2400" dirty="0"/>
              <a:t>Disability: </a:t>
            </a:r>
            <a:r>
              <a:rPr lang="en-US" sz="2400" dirty="0" err="1"/>
              <a:t>mê</a:t>
            </a:r>
            <a:r>
              <a:rPr lang="en-US" sz="2400" dirty="0"/>
              <a:t>, </a:t>
            </a:r>
            <a:r>
              <a:rPr lang="en-US" sz="2400" dirty="0" err="1"/>
              <a:t>đồng</a:t>
            </a:r>
            <a:r>
              <a:rPr lang="en-US" sz="2400" dirty="0"/>
              <a:t> </a:t>
            </a:r>
            <a:r>
              <a:rPr lang="en-US" sz="2400" dirty="0" err="1"/>
              <a:t>tử</a:t>
            </a:r>
            <a:r>
              <a:rPr lang="en-US" sz="2400" dirty="0"/>
              <a:t> 2 </a:t>
            </a:r>
            <a:r>
              <a:rPr lang="en-US" sz="2400" dirty="0" err="1"/>
              <a:t>bên</a:t>
            </a:r>
            <a:r>
              <a:rPr lang="en-US" sz="2400" dirty="0"/>
              <a:t> 4 mm, PXAS (+) </a:t>
            </a:r>
            <a:r>
              <a:rPr lang="en-US" sz="2400" dirty="0" err="1"/>
              <a:t>có</a:t>
            </a:r>
            <a:r>
              <a:rPr lang="en-US" sz="2400" dirty="0"/>
              <a:t> </a:t>
            </a:r>
            <a:r>
              <a:rPr lang="en-US" sz="2400" dirty="0" err="1"/>
              <a:t>vết</a:t>
            </a:r>
            <a:r>
              <a:rPr lang="en-US" sz="2400" dirty="0"/>
              <a:t> </a:t>
            </a:r>
            <a:r>
              <a:rPr lang="en-US" sz="2400" dirty="0" err="1"/>
              <a:t>trầy</a:t>
            </a:r>
            <a:r>
              <a:rPr lang="en-US" sz="2400" dirty="0"/>
              <a:t> </a:t>
            </a:r>
            <a:r>
              <a:rPr lang="en-US" sz="2400" dirty="0" err="1"/>
              <a:t>sướt</a:t>
            </a:r>
            <a:r>
              <a:rPr lang="en-US" sz="2400" dirty="0"/>
              <a:t> </a:t>
            </a:r>
            <a:r>
              <a:rPr lang="en-US" sz="2400" dirty="0" err="1"/>
              <a:t>vùng</a:t>
            </a:r>
            <a:r>
              <a:rPr lang="en-US" sz="2400" dirty="0"/>
              <a:t> </a:t>
            </a:r>
            <a:r>
              <a:rPr lang="en-US" sz="2400" dirty="0" err="1"/>
              <a:t>đầu</a:t>
            </a:r>
            <a:endParaRPr lang="en-VN" sz="2400" dirty="0"/>
          </a:p>
          <a:p>
            <a:pPr lvl="0"/>
            <a:r>
              <a:rPr lang="en-US" sz="2400" dirty="0"/>
              <a:t>Exposure: da </a:t>
            </a:r>
            <a:r>
              <a:rPr lang="en-US" sz="2400" dirty="0" err="1"/>
              <a:t>xanh</a:t>
            </a:r>
            <a:r>
              <a:rPr lang="en-US" sz="2400" dirty="0"/>
              <a:t>, </a:t>
            </a:r>
            <a:r>
              <a:rPr lang="en-US" sz="2400" dirty="0" err="1"/>
              <a:t>niêm</a:t>
            </a:r>
            <a:r>
              <a:rPr lang="en-US" sz="2400" dirty="0"/>
              <a:t> </a:t>
            </a:r>
            <a:r>
              <a:rPr lang="en-US" sz="2400" dirty="0" err="1"/>
              <a:t>nhạt</a:t>
            </a:r>
            <a:r>
              <a:rPr lang="en-US" sz="2400" dirty="0"/>
              <a:t>, </a:t>
            </a:r>
            <a:r>
              <a:rPr lang="en-US" sz="2400" dirty="0" err="1"/>
              <a:t>có</a:t>
            </a:r>
            <a:r>
              <a:rPr lang="en-US" sz="2400" dirty="0"/>
              <a:t> </a:t>
            </a:r>
            <a:r>
              <a:rPr lang="en-US" sz="2400" dirty="0" err="1"/>
              <a:t>vết</a:t>
            </a:r>
            <a:r>
              <a:rPr lang="en-US" sz="2400" dirty="0"/>
              <a:t> </a:t>
            </a:r>
            <a:r>
              <a:rPr lang="en-US" sz="2400" dirty="0" err="1"/>
              <a:t>bầm</a:t>
            </a:r>
            <a:r>
              <a:rPr lang="en-US" sz="2400" dirty="0"/>
              <a:t> </a:t>
            </a:r>
            <a:r>
              <a:rPr lang="en-US" sz="2400" dirty="0" err="1"/>
              <a:t>ở</a:t>
            </a:r>
            <a:r>
              <a:rPr lang="en-US" sz="2400" dirty="0"/>
              <a:t> </a:t>
            </a:r>
            <a:r>
              <a:rPr lang="en-US" sz="2400" dirty="0" err="1"/>
              <a:t>vùng</a:t>
            </a:r>
            <a:r>
              <a:rPr lang="en-US" sz="2400" dirty="0"/>
              <a:t> </a:t>
            </a:r>
            <a:r>
              <a:rPr lang="en-US" sz="2400" dirty="0" err="1"/>
              <a:t>dưới</a:t>
            </a:r>
            <a:r>
              <a:rPr lang="en-US" sz="2400" dirty="0"/>
              <a:t> </a:t>
            </a:r>
            <a:r>
              <a:rPr lang="en-US" sz="2400" dirty="0" err="1"/>
              <a:t>ngực</a:t>
            </a:r>
            <a:r>
              <a:rPr lang="en-US" sz="2400" dirty="0"/>
              <a:t> </a:t>
            </a:r>
            <a:r>
              <a:rPr lang="en-US" sz="2400" dirty="0" err="1"/>
              <a:t>phải</a:t>
            </a:r>
            <a:r>
              <a:rPr lang="en-US" sz="2400" dirty="0"/>
              <a:t> </a:t>
            </a:r>
            <a:r>
              <a:rPr lang="en-US" sz="2400" dirty="0" err="1"/>
              <a:t>và</a:t>
            </a:r>
            <a:r>
              <a:rPr lang="en-US" sz="2400" dirty="0"/>
              <a:t> </a:t>
            </a:r>
            <a:r>
              <a:rPr lang="en-US" sz="2400" dirty="0" err="1"/>
              <a:t>hạ</a:t>
            </a:r>
            <a:r>
              <a:rPr lang="en-US" sz="2400" dirty="0"/>
              <a:t> </a:t>
            </a:r>
            <a:r>
              <a:rPr lang="en-US" sz="2400" dirty="0" err="1"/>
              <a:t>sườn</a:t>
            </a:r>
            <a:r>
              <a:rPr lang="en-US" sz="2400" dirty="0"/>
              <a:t> </a:t>
            </a:r>
            <a:r>
              <a:rPr lang="en-US" sz="2400" dirty="0" err="1"/>
              <a:t>phải</a:t>
            </a:r>
            <a:endParaRPr lang="en-VN" sz="2400" dirty="0"/>
          </a:p>
          <a:p>
            <a:pPr lvl="0"/>
            <a:r>
              <a:rPr lang="en-US" sz="2400" dirty="0"/>
              <a:t>Sample: </a:t>
            </a:r>
            <a:r>
              <a:rPr lang="en-US" sz="2400" dirty="0" err="1"/>
              <a:t>không</a:t>
            </a:r>
            <a:r>
              <a:rPr lang="en-US" sz="2400" dirty="0"/>
              <a:t> </a:t>
            </a:r>
            <a:r>
              <a:rPr lang="en-US" sz="2400" dirty="0" err="1"/>
              <a:t>tiền</a:t>
            </a:r>
            <a:r>
              <a:rPr lang="en-US" sz="2400" dirty="0"/>
              <a:t> </a:t>
            </a:r>
            <a:r>
              <a:rPr lang="en-US" sz="2400" dirty="0" err="1"/>
              <a:t>sử</a:t>
            </a:r>
            <a:r>
              <a:rPr lang="en-US" sz="2400" dirty="0"/>
              <a:t> </a:t>
            </a:r>
            <a:r>
              <a:rPr lang="en-US" sz="2400" dirty="0" err="1"/>
              <a:t>bệnh</a:t>
            </a:r>
            <a:r>
              <a:rPr lang="en-US" sz="2400" dirty="0"/>
              <a:t> </a:t>
            </a:r>
            <a:r>
              <a:rPr lang="en-US" sz="2400" dirty="0" err="1"/>
              <a:t>lý</a:t>
            </a:r>
            <a:r>
              <a:rPr lang="en-US" sz="2400" dirty="0"/>
              <a:t>, </a:t>
            </a:r>
            <a:r>
              <a:rPr lang="en-US" sz="2400" dirty="0" err="1"/>
              <a:t>không</a:t>
            </a:r>
            <a:r>
              <a:rPr lang="en-US" sz="2400" dirty="0"/>
              <a:t> </a:t>
            </a:r>
            <a:r>
              <a:rPr lang="en-US" sz="2400" dirty="0" err="1"/>
              <a:t>tiền</a:t>
            </a:r>
            <a:r>
              <a:rPr lang="en-US" sz="2400" dirty="0"/>
              <a:t> </a:t>
            </a:r>
            <a:r>
              <a:rPr lang="en-US" sz="2400" dirty="0" err="1"/>
              <a:t>sử</a:t>
            </a:r>
            <a:r>
              <a:rPr lang="en-US" sz="2400" dirty="0"/>
              <a:t> </a:t>
            </a:r>
            <a:r>
              <a:rPr lang="en-US" sz="2400" dirty="0" err="1"/>
              <a:t>dị</a:t>
            </a:r>
            <a:r>
              <a:rPr lang="en-US" sz="2400" dirty="0"/>
              <a:t> </a:t>
            </a:r>
            <a:r>
              <a:rPr lang="en-US" sz="2400" dirty="0" err="1"/>
              <a:t>ứng</a:t>
            </a:r>
            <a:r>
              <a:rPr lang="en-US" sz="2400" dirty="0"/>
              <a:t>, </a:t>
            </a:r>
            <a:r>
              <a:rPr lang="en-US" sz="2400" dirty="0" err="1"/>
              <a:t>uống</a:t>
            </a:r>
            <a:r>
              <a:rPr lang="en-US" sz="2400" dirty="0"/>
              <a:t> </a:t>
            </a:r>
            <a:r>
              <a:rPr lang="en-US" sz="2400" dirty="0" err="1"/>
              <a:t>sữa</a:t>
            </a:r>
            <a:r>
              <a:rPr lang="en-US" sz="2400" dirty="0"/>
              <a:t> </a:t>
            </a:r>
            <a:r>
              <a:rPr lang="en-US" sz="2400" dirty="0" err="1"/>
              <a:t>lần</a:t>
            </a:r>
            <a:r>
              <a:rPr lang="en-US" sz="2400" dirty="0"/>
              <a:t> </a:t>
            </a:r>
            <a:r>
              <a:rPr lang="en-US" sz="2400" dirty="0" err="1"/>
              <a:t>cuối</a:t>
            </a:r>
            <a:r>
              <a:rPr lang="en-US" sz="2400" dirty="0"/>
              <a:t> </a:t>
            </a:r>
            <a:r>
              <a:rPr lang="en-US" sz="2400" dirty="0" err="1"/>
              <a:t>cách</a:t>
            </a:r>
            <a:r>
              <a:rPr lang="en-US" sz="2400" dirty="0"/>
              <a:t> </a:t>
            </a:r>
            <a:r>
              <a:rPr lang="en-US" sz="2400" dirty="0" err="1"/>
              <a:t>nhập</a:t>
            </a:r>
            <a:r>
              <a:rPr lang="en-US" sz="2400" dirty="0"/>
              <a:t> </a:t>
            </a:r>
            <a:r>
              <a:rPr lang="en-US" sz="2400" err="1"/>
              <a:t>viện</a:t>
            </a:r>
            <a:r>
              <a:rPr lang="en-US" sz="2400"/>
              <a:t> </a:t>
            </a:r>
            <a:r>
              <a:rPr lang="en-US" sz="2400" smtClean="0"/>
              <a:t>6h</a:t>
            </a:r>
            <a:endParaRPr lang="en-VN" sz="2400"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a:xfrm>
            <a:off x="1113971" y="452210"/>
            <a:ext cx="10515600" cy="1325563"/>
          </a:xfrm>
        </p:spPr>
        <p:txBody>
          <a:bodyPr/>
          <a:lstStyle/>
          <a:p>
            <a:r>
              <a:rPr lang="en-VN" dirty="0"/>
              <a:t>Tình huống 1</a:t>
            </a:r>
          </a:p>
        </p:txBody>
      </p:sp>
    </p:spTree>
    <p:extLst>
      <p:ext uri="{BB962C8B-B14F-4D97-AF65-F5344CB8AC3E}">
        <p14:creationId xmlns:p14="http://schemas.microsoft.com/office/powerpoint/2010/main" val="235436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è"/>
            </a:pPr>
            <a:r>
              <a:rPr lang="en-US" sz="2800" b="1" smtClean="0">
                <a:solidFill>
                  <a:schemeClr val="tx1"/>
                </a:solidFill>
                <a:sym typeface="Wingdings" panose="05000000000000000000" pitchFamily="2" charset="2"/>
              </a:rPr>
              <a:t>Cần đánh </a:t>
            </a:r>
            <a:r>
              <a:rPr lang="en-US" sz="2800" b="1">
                <a:solidFill>
                  <a:schemeClr val="tx1"/>
                </a:solidFill>
                <a:sym typeface="Wingdings" panose="05000000000000000000" pitchFamily="2" charset="2"/>
              </a:rPr>
              <a:t>giá tiếp theo ABC:</a:t>
            </a:r>
          </a:p>
          <a:p>
            <a:r>
              <a:rPr lang="en-US" sz="2400">
                <a:solidFill>
                  <a:schemeClr val="tx1"/>
                </a:solidFill>
                <a:sym typeface="Wingdings" panose="05000000000000000000" pitchFamily="2" charset="2"/>
              </a:rPr>
              <a:t>A</a:t>
            </a:r>
            <a:r>
              <a:rPr lang="en-US" sz="2400">
                <a:solidFill>
                  <a:schemeClr val="tx1"/>
                </a:solidFill>
                <a:sym typeface="Wingdings" panose="05000000000000000000" pitchFamily="2" charset="2"/>
              </a:rPr>
              <a:t>: </a:t>
            </a:r>
            <a:r>
              <a:rPr lang="en-US" sz="2400">
                <a:solidFill>
                  <a:schemeClr val="tx1"/>
                </a:solidFill>
                <a:sym typeface="Wingdings" panose="05000000000000000000" pitchFamily="2" charset="2"/>
              </a:rPr>
              <a:t>Đ</a:t>
            </a:r>
            <a:r>
              <a:rPr lang="en-US" sz="2400" smtClean="0">
                <a:solidFill>
                  <a:schemeClr val="tx1"/>
                </a:solidFill>
                <a:sym typeface="Wingdings" panose="05000000000000000000" pitchFamily="2" charset="2"/>
              </a:rPr>
              <a:t>ường </a:t>
            </a:r>
            <a:r>
              <a:rPr lang="en-US" sz="2400">
                <a:solidFill>
                  <a:schemeClr val="tx1"/>
                </a:solidFill>
                <a:sym typeface="Wingdings" panose="05000000000000000000" pitchFamily="2" charset="2"/>
              </a:rPr>
              <a:t>thở thông thoáng</a:t>
            </a:r>
          </a:p>
          <a:p>
            <a:r>
              <a:rPr lang="en-US" sz="2400">
                <a:solidFill>
                  <a:schemeClr val="tx1"/>
                </a:solidFill>
                <a:sym typeface="Wingdings" panose="05000000000000000000" pitchFamily="2" charset="2"/>
              </a:rPr>
              <a:t>B</a:t>
            </a:r>
            <a:r>
              <a:rPr lang="en-US" sz="2400">
                <a:solidFill>
                  <a:schemeClr val="tx1"/>
                </a:solidFill>
                <a:sym typeface="Wingdings" panose="05000000000000000000" pitchFamily="2" charset="2"/>
              </a:rPr>
              <a:t>: </a:t>
            </a:r>
            <a:r>
              <a:rPr lang="en-US" sz="2400" smtClean="0">
                <a:solidFill>
                  <a:schemeClr val="tx1"/>
                </a:solidFill>
                <a:sym typeface="Wingdings" panose="05000000000000000000" pitchFamily="2" charset="2"/>
              </a:rPr>
              <a:t>Bệnh </a:t>
            </a:r>
            <a:r>
              <a:rPr lang="en-US" sz="2400">
                <a:solidFill>
                  <a:schemeClr val="tx1"/>
                </a:solidFill>
                <a:sym typeface="Wingdings" panose="05000000000000000000" pitchFamily="2" charset="2"/>
              </a:rPr>
              <a:t>nhân không thở, bất tỉnh  Đặt nội khí quản để bảo vệ đường thở, hô hấp. Trong thời gian chuẩn bị dụng cụ NKQ, bóp bóng  giúp thở được thực hiện. Tư thế nằm ngửa, ngửa mặt nâng cằm, đặt khăn dưới vai.</a:t>
            </a:r>
          </a:p>
          <a:p>
            <a:r>
              <a:rPr lang="en-US" sz="2400">
                <a:solidFill>
                  <a:schemeClr val="tx1"/>
                </a:solidFill>
                <a:sym typeface="Wingdings" panose="05000000000000000000" pitchFamily="2" charset="2"/>
              </a:rPr>
              <a:t>C</a:t>
            </a:r>
            <a:r>
              <a:rPr lang="en-US" sz="2400">
                <a:solidFill>
                  <a:schemeClr val="tx1"/>
                </a:solidFill>
                <a:sym typeface="Wingdings" panose="05000000000000000000" pitchFamily="2" charset="2"/>
              </a:rPr>
              <a:t>: </a:t>
            </a:r>
            <a:r>
              <a:rPr lang="en-US" sz="2400" smtClean="0">
                <a:solidFill>
                  <a:schemeClr val="tx1"/>
                </a:solidFill>
                <a:sym typeface="Wingdings" panose="05000000000000000000" pitchFamily="2" charset="2"/>
              </a:rPr>
              <a:t>Ngưng </a:t>
            </a:r>
            <a:r>
              <a:rPr lang="en-US" sz="2400">
                <a:solidFill>
                  <a:schemeClr val="tx1"/>
                </a:solidFill>
                <a:sym typeface="Wingdings" panose="05000000000000000000" pitchFamily="2" charset="2"/>
              </a:rPr>
              <a:t>tuần hoàn  tiến hành hồi sức tim phổi.</a:t>
            </a:r>
          </a:p>
          <a:p>
            <a:pPr marL="0" indent="0">
              <a:buNone/>
            </a:pPr>
            <a:r>
              <a:rPr lang="en-US" sz="2400">
                <a:solidFill>
                  <a:schemeClr val="tx1"/>
                </a:solidFill>
                <a:sym typeface="Wingdings" panose="05000000000000000000" pitchFamily="2" charset="2"/>
              </a:rPr>
              <a:t>Sau khi tuần hoàn tự phát trở lại, bắt đầu đánh giá lần 2: xác định chẩn đoán (hỏi lại bệnh sử, khám, cận lâm sàng) và can thiệp theo nguyên nhân. </a:t>
            </a:r>
          </a:p>
          <a:p>
            <a:endParaRPr lang="en-US"/>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1</a:t>
            </a:r>
          </a:p>
        </p:txBody>
      </p:sp>
    </p:spTree>
    <p:extLst>
      <p:ext uri="{BB962C8B-B14F-4D97-AF65-F5344CB8AC3E}">
        <p14:creationId xmlns:p14="http://schemas.microsoft.com/office/powerpoint/2010/main" val="157039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VN"/>
              <a:t>Tình huống 1</a:t>
            </a:r>
            <a:endParaRPr lang="en-US"/>
          </a:p>
        </p:txBody>
      </p:sp>
      <p:sp>
        <p:nvSpPr>
          <p:cNvPr id="3" name="Content Placeholder 2"/>
          <p:cNvSpPr>
            <a:spLocks noGrp="1"/>
          </p:cNvSpPr>
          <p:nvPr>
            <p:ph idx="1"/>
          </p:nvPr>
        </p:nvSpPr>
        <p:spPr/>
        <p:txBody>
          <a:bodyPr>
            <a:normAutofit/>
          </a:bodyPr>
          <a:lstStyle/>
          <a:p>
            <a:r>
              <a:rPr lang="en-US" sz="2800" b="1" smtClean="0"/>
              <a:t>Cận lâm sàng chẩn đoán, điều trị, tiên lượng bệnh:</a:t>
            </a:r>
          </a:p>
          <a:p>
            <a:pPr>
              <a:buFont typeface="Arial" panose="020B0604020202020204" pitchFamily="34" charset="0"/>
              <a:buChar char="•"/>
            </a:pPr>
            <a:r>
              <a:rPr lang="en-US" sz="2400"/>
              <a:t> </a:t>
            </a:r>
            <a:r>
              <a:rPr lang="en-US" sz="2400" smtClean="0"/>
              <a:t>Công thức máu</a:t>
            </a:r>
            <a:r>
              <a:rPr lang="vi-VN" sz="2400" smtClean="0"/>
              <a:t>, </a:t>
            </a:r>
            <a:r>
              <a:rPr lang="vi-VN" sz="2400"/>
              <a:t>đông máu, nhóm máu</a:t>
            </a:r>
          </a:p>
          <a:p>
            <a:pPr>
              <a:buFont typeface="Arial" panose="020B0604020202020204" pitchFamily="34" charset="0"/>
              <a:buChar char="•"/>
            </a:pPr>
            <a:r>
              <a:rPr lang="en-US" sz="2400"/>
              <a:t> </a:t>
            </a:r>
            <a:r>
              <a:rPr lang="en-US" sz="2400" smtClean="0"/>
              <a:t>X-</a:t>
            </a:r>
            <a:r>
              <a:rPr lang="vi-VN" sz="2400" smtClean="0"/>
              <a:t>quang </a:t>
            </a:r>
            <a:r>
              <a:rPr lang="vi-VN" sz="2400"/>
              <a:t>ngực</a:t>
            </a:r>
          </a:p>
          <a:p>
            <a:pPr>
              <a:buFont typeface="Arial" panose="020B0604020202020204" pitchFamily="34" charset="0"/>
              <a:buChar char="•"/>
            </a:pPr>
            <a:r>
              <a:rPr lang="en-US" sz="2400"/>
              <a:t> </a:t>
            </a:r>
            <a:r>
              <a:rPr lang="en-US" sz="2400" smtClean="0"/>
              <a:t>S</a:t>
            </a:r>
            <a:r>
              <a:rPr lang="vi-VN" sz="2400" smtClean="0"/>
              <a:t>iêu </a:t>
            </a:r>
            <a:r>
              <a:rPr lang="vi-VN" sz="2400"/>
              <a:t>âm </a:t>
            </a:r>
            <a:r>
              <a:rPr lang="vi-VN" sz="2400" smtClean="0"/>
              <a:t>bụng</a:t>
            </a:r>
            <a:endParaRPr lang="en-US" sz="2400" smtClean="0"/>
          </a:p>
          <a:p>
            <a:pPr>
              <a:buFont typeface="Arial" panose="020B0604020202020204" pitchFamily="34" charset="0"/>
              <a:buChar char="•"/>
            </a:pPr>
            <a:r>
              <a:rPr lang="en-US" sz="2400"/>
              <a:t> </a:t>
            </a:r>
            <a:r>
              <a:rPr lang="vi-VN" sz="2400" smtClean="0"/>
              <a:t>K</a:t>
            </a:r>
            <a:r>
              <a:rPr lang="en-US" sz="2400" smtClean="0"/>
              <a:t>hí máu động mạch</a:t>
            </a:r>
          </a:p>
          <a:p>
            <a:pPr>
              <a:buFont typeface="Arial" panose="020B0604020202020204" pitchFamily="34" charset="0"/>
              <a:buChar char="•"/>
            </a:pPr>
            <a:r>
              <a:rPr lang="en-US" sz="2400"/>
              <a:t> </a:t>
            </a:r>
            <a:r>
              <a:rPr lang="en-US" sz="2400" smtClean="0"/>
              <a:t>CT</a:t>
            </a:r>
            <a:r>
              <a:rPr lang="vi-VN" sz="2400" smtClean="0"/>
              <a:t> </a:t>
            </a:r>
            <a:r>
              <a:rPr lang="vi-VN" sz="2400"/>
              <a:t>ngực bụng </a:t>
            </a:r>
          </a:p>
          <a:p>
            <a:pPr>
              <a:buFont typeface="Arial" panose="020B0604020202020204" pitchFamily="34" charset="0"/>
              <a:buChar char="•"/>
            </a:pPr>
            <a:r>
              <a:rPr lang="en-US" sz="2400"/>
              <a:t> </a:t>
            </a:r>
            <a:r>
              <a:rPr lang="en-US" sz="2400" smtClean="0"/>
              <a:t>T</a:t>
            </a:r>
            <a:r>
              <a:rPr lang="vi-VN" sz="2400" smtClean="0"/>
              <a:t>hường </a:t>
            </a:r>
            <a:r>
              <a:rPr lang="vi-VN" sz="2400"/>
              <a:t>quy</a:t>
            </a:r>
            <a:r>
              <a:rPr lang="vi-VN" sz="2400"/>
              <a:t>: </a:t>
            </a:r>
            <a:r>
              <a:rPr lang="vi-VN" sz="2400" smtClean="0"/>
              <a:t>B</a:t>
            </a:r>
            <a:r>
              <a:rPr lang="en-US" sz="2400" smtClean="0"/>
              <a:t>UN</a:t>
            </a:r>
            <a:r>
              <a:rPr lang="vi-VN" sz="2400" smtClean="0"/>
              <a:t>, </a:t>
            </a:r>
            <a:r>
              <a:rPr lang="en-US" sz="2400" smtClean="0"/>
              <a:t>C</a:t>
            </a:r>
            <a:r>
              <a:rPr lang="vi-VN" sz="2400" smtClean="0"/>
              <a:t>reatinin</a:t>
            </a:r>
            <a:r>
              <a:rPr lang="vi-VN" sz="2400"/>
              <a:t>, </a:t>
            </a:r>
            <a:r>
              <a:rPr lang="en-US" sz="2400" smtClean="0"/>
              <a:t>AST</a:t>
            </a:r>
            <a:r>
              <a:rPr lang="vi-VN" sz="2400" smtClean="0"/>
              <a:t>, </a:t>
            </a:r>
            <a:r>
              <a:rPr lang="en-US" sz="2400" smtClean="0"/>
              <a:t>ALT</a:t>
            </a:r>
            <a:r>
              <a:rPr lang="vi-VN" sz="2400" smtClean="0"/>
              <a:t>, </a:t>
            </a:r>
            <a:r>
              <a:rPr lang="en-US" sz="2400" smtClean="0"/>
              <a:t>bilirubin TP –TT, </a:t>
            </a:r>
            <a:r>
              <a:rPr lang="vi-VN" sz="2400" smtClean="0"/>
              <a:t>ion </a:t>
            </a:r>
            <a:r>
              <a:rPr lang="vi-VN" sz="2400"/>
              <a:t>đồ, đường huyết</a:t>
            </a:r>
            <a:r>
              <a:rPr lang="vi-VN" sz="2400"/>
              <a:t>, </a:t>
            </a:r>
            <a:r>
              <a:rPr lang="vi-VN" sz="2400" smtClean="0"/>
              <a:t>TPTNT</a:t>
            </a:r>
            <a:r>
              <a:rPr lang="en-US" sz="2400" smtClean="0"/>
              <a:t>. </a:t>
            </a:r>
            <a:endParaRPr lang="en-US" sz="2400"/>
          </a:p>
        </p:txBody>
      </p:sp>
    </p:spTree>
    <p:extLst>
      <p:ext uri="{BB962C8B-B14F-4D97-AF65-F5344CB8AC3E}">
        <p14:creationId xmlns:p14="http://schemas.microsoft.com/office/powerpoint/2010/main" val="318692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
        <p:nvSpPr>
          <p:cNvPr id="3" name="Content Placeholder 2">
            <a:extLst>
              <a:ext uri="{FF2B5EF4-FFF2-40B4-BE49-F238E27FC236}">
                <a16:creationId xmlns:a16="http://schemas.microsoft.com/office/drawing/2014/main" id="{4D7DF546-293A-6A4B-94D9-E6A10DF804E1}"/>
              </a:ext>
            </a:extLst>
          </p:cNvPr>
          <p:cNvSpPr>
            <a:spLocks noGrp="1"/>
          </p:cNvSpPr>
          <p:nvPr>
            <p:ph idx="1"/>
          </p:nvPr>
        </p:nvSpPr>
        <p:spPr/>
        <p:txBody>
          <a:bodyPr>
            <a:normAutofit/>
          </a:bodyPr>
          <a:lstStyle/>
          <a:p>
            <a:r>
              <a:rPr lang="en-US" sz="2400" dirty="0" err="1"/>
              <a:t>Bé</a:t>
            </a:r>
            <a:r>
              <a:rPr lang="en-US" sz="2400" dirty="0"/>
              <a:t> </a:t>
            </a:r>
            <a:r>
              <a:rPr lang="en-US" sz="2400" dirty="0" err="1"/>
              <a:t>trai</a:t>
            </a:r>
            <a:r>
              <a:rPr lang="en-US" sz="2400" dirty="0"/>
              <a:t> 8 </a:t>
            </a:r>
            <a:r>
              <a:rPr lang="en-US" sz="2400" dirty="0" err="1"/>
              <a:t>tuổi</a:t>
            </a:r>
            <a:r>
              <a:rPr lang="en-US" sz="2400" dirty="0"/>
              <a:t>, </a:t>
            </a:r>
            <a:r>
              <a:rPr lang="en-US" sz="2400" dirty="0" err="1"/>
              <a:t>thể</a:t>
            </a:r>
            <a:r>
              <a:rPr lang="en-US" sz="2400" dirty="0"/>
              <a:t> </a:t>
            </a:r>
            <a:r>
              <a:rPr lang="en-US" sz="2400" dirty="0" err="1"/>
              <a:t>trạng</a:t>
            </a:r>
            <a:r>
              <a:rPr lang="en-US" sz="2400" dirty="0"/>
              <a:t> </a:t>
            </a:r>
            <a:r>
              <a:rPr lang="en-US" sz="2400" dirty="0" err="1"/>
              <a:t>trung</a:t>
            </a:r>
            <a:r>
              <a:rPr lang="en-US" sz="2400" dirty="0"/>
              <a:t> </a:t>
            </a:r>
            <a:r>
              <a:rPr lang="en-US" sz="2400" dirty="0" err="1"/>
              <a:t>bình</a:t>
            </a:r>
            <a:r>
              <a:rPr lang="en-US" sz="2400" dirty="0"/>
              <a:t>, </a:t>
            </a:r>
            <a:r>
              <a:rPr lang="en-US" sz="2400" dirty="0" err="1"/>
              <a:t>tiền</a:t>
            </a:r>
            <a:r>
              <a:rPr lang="en-US" sz="2400" dirty="0"/>
              <a:t> </a:t>
            </a:r>
            <a:r>
              <a:rPr lang="en-US" sz="2400" dirty="0" err="1"/>
              <a:t>căn</a:t>
            </a:r>
            <a:r>
              <a:rPr lang="en-US" sz="2400" dirty="0"/>
              <a:t> </a:t>
            </a:r>
            <a:r>
              <a:rPr lang="en-US" sz="2400" dirty="0" err="1"/>
              <a:t>bị</a:t>
            </a:r>
            <a:r>
              <a:rPr lang="en-US" sz="2400" dirty="0"/>
              <a:t> </a:t>
            </a:r>
            <a:r>
              <a:rPr lang="en-US" sz="2400" dirty="0" err="1"/>
              <a:t>suyễn</a:t>
            </a:r>
            <a:r>
              <a:rPr lang="en-US" sz="2400" dirty="0"/>
              <a:t>. </a:t>
            </a:r>
            <a:r>
              <a:rPr lang="en-US" sz="2400" dirty="0" err="1"/>
              <a:t>Chiều</a:t>
            </a:r>
            <a:r>
              <a:rPr lang="en-US" sz="2400" dirty="0"/>
              <a:t> qua </a:t>
            </a:r>
            <a:r>
              <a:rPr lang="en-US" sz="2400" dirty="0" err="1"/>
              <a:t>em</a:t>
            </a:r>
            <a:r>
              <a:rPr lang="en-US" sz="2400" dirty="0"/>
              <a:t> </a:t>
            </a:r>
            <a:r>
              <a:rPr lang="en-US" sz="2400" dirty="0" err="1"/>
              <a:t>ăn</a:t>
            </a:r>
            <a:r>
              <a:rPr lang="en-US" sz="2400" dirty="0"/>
              <a:t> </a:t>
            </a:r>
            <a:r>
              <a:rPr lang="en-US" sz="2400" dirty="0" err="1"/>
              <a:t>thịt</a:t>
            </a:r>
            <a:r>
              <a:rPr lang="en-US" sz="2400" dirty="0"/>
              <a:t> </a:t>
            </a:r>
            <a:r>
              <a:rPr lang="en-US" sz="2400" dirty="0" err="1"/>
              <a:t>gà</a:t>
            </a:r>
            <a:r>
              <a:rPr lang="en-US" sz="2400" dirty="0"/>
              <a:t>, </a:t>
            </a:r>
            <a:r>
              <a:rPr lang="en-US" sz="2400" dirty="0" err="1"/>
              <a:t>tối</a:t>
            </a:r>
            <a:r>
              <a:rPr lang="en-US" sz="2400" dirty="0"/>
              <a:t> </a:t>
            </a:r>
            <a:r>
              <a:rPr lang="en-US" sz="2400" dirty="0" err="1"/>
              <a:t>em</a:t>
            </a:r>
            <a:r>
              <a:rPr lang="en-US" sz="2400" dirty="0"/>
              <a:t> </a:t>
            </a:r>
            <a:r>
              <a:rPr lang="en-US" sz="2400" dirty="0" err="1"/>
              <a:t>lên</a:t>
            </a:r>
            <a:r>
              <a:rPr lang="en-US" sz="2400" dirty="0"/>
              <a:t> </a:t>
            </a:r>
            <a:r>
              <a:rPr lang="en-US" sz="2400" dirty="0" err="1"/>
              <a:t>cơn</a:t>
            </a:r>
            <a:r>
              <a:rPr lang="en-US" sz="2400" dirty="0"/>
              <a:t> </a:t>
            </a:r>
            <a:r>
              <a:rPr lang="en-US" sz="2400" dirty="0" err="1"/>
              <a:t>khó</a:t>
            </a:r>
            <a:r>
              <a:rPr lang="en-US" sz="2400" dirty="0"/>
              <a:t> </a:t>
            </a:r>
            <a:r>
              <a:rPr lang="en-US" sz="2400" dirty="0" err="1"/>
              <a:t>thở</a:t>
            </a:r>
            <a:r>
              <a:rPr lang="en-US" sz="2400" dirty="0"/>
              <a:t> </a:t>
            </a:r>
            <a:r>
              <a:rPr lang="en-US" sz="2400" dirty="0">
                <a:sym typeface="Wingdings" pitchFamily="2" charset="2"/>
              </a:rPr>
              <a:t></a:t>
            </a:r>
            <a:r>
              <a:rPr lang="en-US" sz="2400" dirty="0"/>
              <a:t> </a:t>
            </a:r>
            <a:r>
              <a:rPr lang="en-US" sz="2400" dirty="0" err="1"/>
              <a:t>nhập</a:t>
            </a:r>
            <a:r>
              <a:rPr lang="en-US" sz="2400" dirty="0"/>
              <a:t> </a:t>
            </a:r>
            <a:r>
              <a:rPr lang="en-US" sz="2400" dirty="0" err="1"/>
              <a:t>cấp</a:t>
            </a:r>
            <a:r>
              <a:rPr lang="en-US" sz="2400" dirty="0"/>
              <a:t> </a:t>
            </a:r>
            <a:r>
              <a:rPr lang="en-US" sz="2400" dirty="0" err="1"/>
              <a:t>cứu</a:t>
            </a:r>
            <a:r>
              <a:rPr lang="en-US" sz="2400" dirty="0"/>
              <a:t> </a:t>
            </a:r>
            <a:r>
              <a:rPr lang="en-US" sz="2400" dirty="0" err="1"/>
              <a:t>Nhi</a:t>
            </a:r>
            <a:r>
              <a:rPr lang="en-US" sz="2400" dirty="0"/>
              <a:t> </a:t>
            </a:r>
            <a:r>
              <a:rPr lang="en-US" sz="2400" dirty="0" err="1"/>
              <a:t>Đồng</a:t>
            </a:r>
            <a:r>
              <a:rPr lang="en-US" sz="2400" dirty="0"/>
              <a:t> </a:t>
            </a:r>
            <a:r>
              <a:rPr lang="en-US" sz="2400"/>
              <a:t>2</a:t>
            </a:r>
            <a:r>
              <a:rPr lang="en-US" sz="2400" smtClean="0"/>
              <a:t>.</a:t>
            </a:r>
            <a:endParaRPr lang="en-US" sz="2400" dirty="0"/>
          </a:p>
          <a:p>
            <a:endParaRPr lang="en-VN" sz="2400" dirty="0"/>
          </a:p>
          <a:p>
            <a:r>
              <a:rPr lang="en-US" sz="2400" dirty="0" err="1"/>
              <a:t>Tại</a:t>
            </a:r>
            <a:r>
              <a:rPr lang="en-US" sz="2400" dirty="0"/>
              <a:t> khoa </a:t>
            </a:r>
            <a:r>
              <a:rPr lang="en-US" sz="2400" dirty="0" err="1"/>
              <a:t>cấp</a:t>
            </a:r>
            <a:r>
              <a:rPr lang="en-US" sz="2400" dirty="0"/>
              <a:t> </a:t>
            </a:r>
            <a:r>
              <a:rPr lang="en-US" sz="2400" dirty="0" err="1"/>
              <a:t>cứu</a:t>
            </a:r>
            <a:r>
              <a:rPr lang="en-US" sz="2400" dirty="0"/>
              <a:t>: </a:t>
            </a:r>
            <a:r>
              <a:rPr lang="en-US" sz="2400" dirty="0" err="1"/>
              <a:t>Em</a:t>
            </a:r>
            <a:r>
              <a:rPr lang="en-US" sz="2400" dirty="0"/>
              <a:t> </a:t>
            </a:r>
            <a:r>
              <a:rPr lang="en-US" sz="2400" dirty="0" err="1"/>
              <a:t>kích</a:t>
            </a:r>
            <a:r>
              <a:rPr lang="en-US" sz="2400" dirty="0"/>
              <a:t> </a:t>
            </a:r>
            <a:r>
              <a:rPr lang="en-US" sz="2400" dirty="0" err="1"/>
              <a:t>thích</a:t>
            </a:r>
            <a:r>
              <a:rPr lang="en-US" sz="2400" dirty="0"/>
              <a:t>, </a:t>
            </a:r>
            <a:r>
              <a:rPr lang="en-US" sz="2400" dirty="0" err="1"/>
              <a:t>vật</a:t>
            </a:r>
            <a:r>
              <a:rPr lang="en-US" sz="2400" dirty="0"/>
              <a:t> </a:t>
            </a:r>
            <a:r>
              <a:rPr lang="en-US" sz="2400" dirty="0" err="1"/>
              <a:t>vã</a:t>
            </a:r>
            <a:r>
              <a:rPr lang="en-US" sz="2400" dirty="0"/>
              <a:t>; </a:t>
            </a:r>
            <a:r>
              <a:rPr lang="en-US" sz="2400" dirty="0" err="1"/>
              <a:t>thở</a:t>
            </a:r>
            <a:r>
              <a:rPr lang="en-US" sz="2400" dirty="0"/>
              <a:t> </a:t>
            </a:r>
            <a:r>
              <a:rPr lang="en-US" sz="2400" dirty="0" err="1"/>
              <a:t>nhanh</a:t>
            </a:r>
            <a:r>
              <a:rPr lang="en-US" sz="2400" dirty="0"/>
              <a:t>, co </a:t>
            </a:r>
            <a:r>
              <a:rPr lang="en-US" sz="2400" dirty="0" err="1"/>
              <a:t>kéo</a:t>
            </a:r>
            <a:r>
              <a:rPr lang="en-US" sz="2400" dirty="0"/>
              <a:t> </a:t>
            </a:r>
            <a:r>
              <a:rPr lang="en-US" sz="2400" dirty="0" err="1"/>
              <a:t>nhiều</a:t>
            </a:r>
            <a:r>
              <a:rPr lang="en-US" sz="2400" dirty="0"/>
              <a:t>, </a:t>
            </a:r>
            <a:r>
              <a:rPr lang="en-US" sz="2400" dirty="0" err="1"/>
              <a:t>môi</a:t>
            </a:r>
            <a:r>
              <a:rPr lang="en-US" sz="2400" dirty="0"/>
              <a:t> </a:t>
            </a:r>
            <a:r>
              <a:rPr lang="en-US" sz="2400" dirty="0" err="1"/>
              <a:t>tái</a:t>
            </a:r>
            <a:endParaRPr lang="en-VN" sz="2400" dirty="0"/>
          </a:p>
          <a:p>
            <a:endParaRPr lang="en-VN" sz="2400" dirty="0"/>
          </a:p>
          <a:p>
            <a:r>
              <a:rPr lang="en-VN" sz="2400" dirty="0"/>
              <a:t>Đánh giá cấp cứu ?</a:t>
            </a:r>
          </a:p>
        </p:txBody>
      </p:sp>
    </p:spTree>
    <p:extLst>
      <p:ext uri="{BB962C8B-B14F-4D97-AF65-F5344CB8AC3E}">
        <p14:creationId xmlns:p14="http://schemas.microsoft.com/office/powerpoint/2010/main" val="422153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8704C-5912-5245-8545-98244DA2130D}"/>
              </a:ext>
            </a:extLst>
          </p:cNvPr>
          <p:cNvSpPr>
            <a:spLocks noGrp="1"/>
          </p:cNvSpPr>
          <p:nvPr>
            <p:ph idx="1"/>
          </p:nvPr>
        </p:nvSpPr>
        <p:spPr/>
        <p:txBody>
          <a:bodyPr>
            <a:normAutofit/>
          </a:bodyPr>
          <a:lstStyle/>
          <a:p>
            <a:pPr lvl="0"/>
            <a:r>
              <a:rPr lang="en-US" sz="2400" dirty="0"/>
              <a:t>Airway	</a:t>
            </a:r>
            <a:r>
              <a:rPr lang="en-US" sz="2400" dirty="0" err="1"/>
              <a:t>Đường</a:t>
            </a:r>
            <a:r>
              <a:rPr lang="en-US" sz="2400" dirty="0"/>
              <a:t> </a:t>
            </a:r>
            <a:r>
              <a:rPr lang="en-US" sz="2400" dirty="0" err="1"/>
              <a:t>thở</a:t>
            </a:r>
            <a:r>
              <a:rPr lang="en-US" sz="2400" dirty="0"/>
              <a:t> </a:t>
            </a:r>
            <a:r>
              <a:rPr lang="en-US" sz="2400" dirty="0" err="1"/>
              <a:t>thông</a:t>
            </a:r>
            <a:r>
              <a:rPr lang="en-US" sz="2400" dirty="0"/>
              <a:t> </a:t>
            </a:r>
            <a:r>
              <a:rPr lang="en-US" sz="2400" dirty="0" err="1"/>
              <a:t>thoáng</a:t>
            </a:r>
            <a:r>
              <a:rPr lang="en-US" sz="2400" dirty="0"/>
              <a:t>. </a:t>
            </a:r>
            <a:endParaRPr lang="en-VN" sz="2400" dirty="0"/>
          </a:p>
          <a:p>
            <a:pPr lvl="0"/>
            <a:r>
              <a:rPr lang="en-US" sz="2400" dirty="0"/>
              <a:t>Breathing	</a:t>
            </a:r>
            <a:r>
              <a:rPr lang="en-US" sz="2400" dirty="0" err="1"/>
              <a:t>Thở</a:t>
            </a:r>
            <a:r>
              <a:rPr lang="en-US" sz="2400" dirty="0"/>
              <a:t> 30 l/p, co </a:t>
            </a:r>
            <a:r>
              <a:rPr lang="en-US" sz="2400" dirty="0" err="1"/>
              <a:t>kéo</a:t>
            </a:r>
            <a:r>
              <a:rPr lang="en-US" sz="2400" dirty="0"/>
              <a:t>, </a:t>
            </a:r>
            <a:r>
              <a:rPr lang="en-US" sz="2400" dirty="0" err="1"/>
              <a:t>sử</a:t>
            </a:r>
            <a:r>
              <a:rPr lang="en-US" sz="2400" dirty="0"/>
              <a:t> </a:t>
            </a:r>
            <a:r>
              <a:rPr lang="en-US" sz="2400" dirty="0" err="1"/>
              <a:t>dụng</a:t>
            </a:r>
            <a:r>
              <a:rPr lang="en-US" sz="2400" dirty="0"/>
              <a:t> </a:t>
            </a:r>
            <a:r>
              <a:rPr lang="en-US" sz="2400" dirty="0" err="1"/>
              <a:t>ống</a:t>
            </a:r>
            <a:r>
              <a:rPr lang="en-US" sz="2400" dirty="0"/>
              <a:t> </a:t>
            </a:r>
            <a:r>
              <a:rPr lang="en-US" sz="2400" dirty="0" err="1"/>
              <a:t>nghe</a:t>
            </a:r>
            <a:r>
              <a:rPr lang="en-US" sz="2400" dirty="0"/>
              <a:t>: </a:t>
            </a:r>
            <a:r>
              <a:rPr lang="en-US" sz="2400" dirty="0" err="1"/>
              <a:t>phế</a:t>
            </a:r>
            <a:r>
              <a:rPr lang="en-US" sz="2400" dirty="0"/>
              <a:t> </a:t>
            </a:r>
            <a:r>
              <a:rPr lang="en-US" sz="2400" dirty="0" err="1"/>
              <a:t>âm</a:t>
            </a:r>
            <a:r>
              <a:rPr lang="en-US" sz="2400" dirty="0"/>
              <a:t> ran </a:t>
            </a:r>
            <a:r>
              <a:rPr lang="en-US" sz="2400" dirty="0" err="1"/>
              <a:t>rít</a:t>
            </a:r>
            <a:r>
              <a:rPr lang="en-US" sz="2400" dirty="0"/>
              <a:t>, SpO2 88%,.</a:t>
            </a:r>
            <a:endParaRPr lang="en-VN" sz="2400" dirty="0"/>
          </a:p>
          <a:p>
            <a:pPr lvl="0"/>
            <a:r>
              <a:rPr lang="en-US" sz="2400" dirty="0"/>
              <a:t>Circulation	M 140 l/p </a:t>
            </a:r>
            <a:r>
              <a:rPr lang="en-US" sz="2400" dirty="0" err="1"/>
              <a:t>rõ</a:t>
            </a:r>
            <a:r>
              <a:rPr lang="en-US" sz="2400" dirty="0"/>
              <a:t>, CRP 2 </a:t>
            </a:r>
            <a:r>
              <a:rPr lang="en-US" sz="2400" dirty="0" err="1"/>
              <a:t>giây</a:t>
            </a:r>
            <a:r>
              <a:rPr lang="en-US" sz="2400" dirty="0"/>
              <a:t>, </a:t>
            </a:r>
            <a:r>
              <a:rPr lang="en-US" sz="2400" dirty="0" err="1"/>
              <a:t>tim</a:t>
            </a:r>
            <a:r>
              <a:rPr lang="en-US" sz="2400" dirty="0"/>
              <a:t> </a:t>
            </a:r>
            <a:r>
              <a:rPr lang="en-US" sz="2400" dirty="0" err="1"/>
              <a:t>đều</a:t>
            </a:r>
            <a:r>
              <a:rPr lang="en-US" sz="2400" dirty="0"/>
              <a:t> </a:t>
            </a:r>
            <a:r>
              <a:rPr lang="en-US" sz="2400" dirty="0" err="1"/>
              <a:t>không</a:t>
            </a:r>
            <a:r>
              <a:rPr lang="en-US" sz="2400" dirty="0"/>
              <a:t> </a:t>
            </a:r>
            <a:r>
              <a:rPr lang="en-US" sz="2400" dirty="0" err="1"/>
              <a:t>âm</a:t>
            </a:r>
            <a:r>
              <a:rPr lang="en-US" sz="2400" dirty="0"/>
              <a:t> </a:t>
            </a:r>
            <a:r>
              <a:rPr lang="en-US" sz="2400" dirty="0" err="1"/>
              <a:t>thổi</a:t>
            </a:r>
            <a:endParaRPr lang="en-VN" sz="2400" dirty="0"/>
          </a:p>
          <a:p>
            <a:pPr lvl="0"/>
            <a:r>
              <a:rPr lang="en-US" sz="2400" dirty="0"/>
              <a:t>Disability	</a:t>
            </a:r>
            <a:r>
              <a:rPr lang="en-US" sz="2400" dirty="0" err="1"/>
              <a:t>Tỉnh</a:t>
            </a:r>
            <a:r>
              <a:rPr lang="en-US" sz="2400" dirty="0"/>
              <a:t> </a:t>
            </a:r>
            <a:r>
              <a:rPr lang="en-US" sz="2400" dirty="0" err="1"/>
              <a:t>bứt</a:t>
            </a:r>
            <a:r>
              <a:rPr lang="en-US" sz="2400" dirty="0"/>
              <a:t> </a:t>
            </a:r>
            <a:r>
              <a:rPr lang="en-US" sz="2400" dirty="0" err="1"/>
              <a:t>rứt</a:t>
            </a:r>
            <a:r>
              <a:rPr lang="en-US" sz="2400" dirty="0"/>
              <a:t>, </a:t>
            </a:r>
            <a:r>
              <a:rPr lang="en-US" sz="2400" dirty="0" err="1"/>
              <a:t>đồng</a:t>
            </a:r>
            <a:r>
              <a:rPr lang="en-US" sz="2400" dirty="0"/>
              <a:t> </a:t>
            </a:r>
            <a:r>
              <a:rPr lang="en-US" sz="2400" dirty="0" err="1"/>
              <a:t>tử</a:t>
            </a:r>
            <a:r>
              <a:rPr lang="en-US" sz="2400" dirty="0"/>
              <a:t> </a:t>
            </a:r>
            <a:r>
              <a:rPr lang="en-US" sz="2400" dirty="0" err="1"/>
              <a:t>đều</a:t>
            </a:r>
            <a:r>
              <a:rPr lang="en-US" sz="2400" dirty="0"/>
              <a:t> 2 </a:t>
            </a:r>
            <a:r>
              <a:rPr lang="en-US" sz="2400" dirty="0" err="1"/>
              <a:t>bên</a:t>
            </a:r>
            <a:r>
              <a:rPr lang="en-US" sz="2400" dirty="0"/>
              <a:t>,  PXAS (+).</a:t>
            </a:r>
            <a:endParaRPr lang="en-VN" sz="2400" dirty="0"/>
          </a:p>
          <a:p>
            <a:pPr lvl="0"/>
            <a:r>
              <a:rPr lang="en-US" sz="2400" dirty="0"/>
              <a:t>Exposure	T 37,5</a:t>
            </a:r>
            <a:r>
              <a:rPr lang="en-US" sz="2400" baseline="30000" dirty="0"/>
              <a:t>o</a:t>
            </a:r>
            <a:r>
              <a:rPr lang="en-US" sz="2400" dirty="0"/>
              <a:t>C, </a:t>
            </a:r>
            <a:r>
              <a:rPr lang="en-US" sz="2400" dirty="0" err="1"/>
              <a:t>tay</a:t>
            </a:r>
            <a:r>
              <a:rPr lang="en-US" sz="2400" dirty="0"/>
              <a:t> </a:t>
            </a:r>
            <a:r>
              <a:rPr lang="en-US" sz="2400" dirty="0" err="1"/>
              <a:t>chân</a:t>
            </a:r>
            <a:r>
              <a:rPr lang="en-US" sz="2400" dirty="0"/>
              <a:t> </a:t>
            </a:r>
            <a:r>
              <a:rPr lang="en-US" sz="2400" dirty="0" err="1"/>
              <a:t>lạnh</a:t>
            </a:r>
            <a:r>
              <a:rPr lang="en-US" sz="2400" dirty="0"/>
              <a:t>, </a:t>
            </a:r>
            <a:r>
              <a:rPr lang="en-US" sz="2400" dirty="0" err="1"/>
              <a:t>không</a:t>
            </a:r>
            <a:r>
              <a:rPr lang="en-US" sz="2400" dirty="0"/>
              <a:t> </a:t>
            </a:r>
            <a:r>
              <a:rPr lang="en-US" sz="2400" dirty="0" err="1"/>
              <a:t>phát</a:t>
            </a:r>
            <a:r>
              <a:rPr lang="en-US" sz="2400" dirty="0"/>
              <a:t> ban da</a:t>
            </a:r>
            <a:endParaRPr lang="en-VN" sz="2400" dirty="0"/>
          </a:p>
          <a:p>
            <a:pPr lvl="0"/>
            <a:r>
              <a:rPr lang="en-US" sz="2400" dirty="0"/>
              <a:t>Sample	</a:t>
            </a:r>
            <a:r>
              <a:rPr lang="en-US" sz="2400" dirty="0" err="1"/>
              <a:t>Tiền</a:t>
            </a:r>
            <a:r>
              <a:rPr lang="en-US" sz="2400" dirty="0"/>
              <a:t> </a:t>
            </a:r>
            <a:r>
              <a:rPr lang="en-US" sz="2400" dirty="0" err="1"/>
              <a:t>căn</a:t>
            </a:r>
            <a:r>
              <a:rPr lang="en-US" sz="2400" dirty="0"/>
              <a:t> </a:t>
            </a:r>
            <a:r>
              <a:rPr lang="en-US" sz="2400" dirty="0" err="1"/>
              <a:t>bị</a:t>
            </a:r>
            <a:r>
              <a:rPr lang="en-US" sz="2400" dirty="0"/>
              <a:t> </a:t>
            </a:r>
            <a:r>
              <a:rPr lang="en-US" sz="2400" dirty="0" err="1"/>
              <a:t>suyễn</a:t>
            </a:r>
            <a:r>
              <a:rPr lang="en-US" sz="2400" dirty="0"/>
              <a:t>, </a:t>
            </a:r>
            <a:r>
              <a:rPr lang="en-US" sz="2400" dirty="0" err="1"/>
              <a:t>tạm</a:t>
            </a:r>
            <a:r>
              <a:rPr lang="en-US" sz="2400" dirty="0"/>
              <a:t> </a:t>
            </a:r>
            <a:r>
              <a:rPr lang="en-US" sz="2400" dirty="0" err="1"/>
              <a:t>ngưng</a:t>
            </a:r>
            <a:r>
              <a:rPr lang="en-US" sz="2400" dirty="0"/>
              <a:t> </a:t>
            </a:r>
            <a:r>
              <a:rPr lang="en-US" sz="2400" dirty="0" err="1"/>
              <a:t>dùng</a:t>
            </a:r>
            <a:r>
              <a:rPr lang="en-US" sz="2400" dirty="0"/>
              <a:t> </a:t>
            </a:r>
            <a:r>
              <a:rPr lang="en-US" sz="2400" dirty="0" err="1"/>
              <a:t>Flixotide</a:t>
            </a:r>
            <a:r>
              <a:rPr lang="en-US" sz="2400" dirty="0"/>
              <a:t> </a:t>
            </a:r>
            <a:r>
              <a:rPr lang="en-US" sz="2400" dirty="0" err="1"/>
              <a:t>được</a:t>
            </a:r>
            <a:r>
              <a:rPr lang="en-US" sz="2400" dirty="0"/>
              <a:t> 4 </a:t>
            </a:r>
            <a:r>
              <a:rPr lang="en-US" sz="2400" dirty="0" err="1"/>
              <a:t>tuần</a:t>
            </a:r>
            <a:endParaRPr lang="en-VN" sz="2400" dirty="0"/>
          </a:p>
          <a:p>
            <a:r>
              <a:rPr lang="en-US" sz="2400" dirty="0" err="1"/>
              <a:t>Xét</a:t>
            </a:r>
            <a:r>
              <a:rPr lang="en-US" sz="2400" dirty="0"/>
              <a:t> </a:t>
            </a:r>
            <a:r>
              <a:rPr lang="en-US" sz="2400" dirty="0" err="1"/>
              <a:t>nghiệm</a:t>
            </a:r>
            <a:r>
              <a:rPr lang="en-US" sz="2400" dirty="0"/>
              <a:t>: 	</a:t>
            </a:r>
            <a:r>
              <a:rPr lang="en-US" sz="2400" dirty="0" err="1"/>
              <a:t>Huyết</a:t>
            </a:r>
            <a:r>
              <a:rPr lang="en-US" sz="2400" dirty="0"/>
              <a:t> </a:t>
            </a:r>
            <a:r>
              <a:rPr lang="en-US" sz="2400" dirty="0" err="1"/>
              <a:t>đồ</a:t>
            </a:r>
            <a:r>
              <a:rPr lang="en-US" sz="2400" dirty="0"/>
              <a:t>,  </a:t>
            </a:r>
            <a:r>
              <a:rPr lang="en-US" sz="2400" dirty="0" err="1"/>
              <a:t>cn</a:t>
            </a:r>
            <a:r>
              <a:rPr lang="en-US" sz="2400" dirty="0"/>
              <a:t> </a:t>
            </a:r>
            <a:r>
              <a:rPr lang="en-US" sz="2400" dirty="0" err="1"/>
              <a:t>gan</a:t>
            </a:r>
            <a:r>
              <a:rPr lang="en-US" sz="2400" dirty="0"/>
              <a:t> </a:t>
            </a:r>
            <a:r>
              <a:rPr lang="en-US" sz="2400" dirty="0" err="1"/>
              <a:t>thận</a:t>
            </a:r>
            <a:r>
              <a:rPr lang="en-US" sz="2400" dirty="0"/>
              <a:t>, ion </a:t>
            </a:r>
            <a:r>
              <a:rPr lang="en-US" sz="2400" dirty="0" err="1"/>
              <a:t>đồ</a:t>
            </a:r>
            <a:r>
              <a:rPr lang="en-US" sz="2400" dirty="0"/>
              <a:t> </a:t>
            </a:r>
            <a:r>
              <a:rPr lang="en-US" sz="2400" dirty="0" err="1"/>
              <a:t>máu</a:t>
            </a:r>
            <a:r>
              <a:rPr lang="en-US" sz="2400" dirty="0"/>
              <a:t>, </a:t>
            </a:r>
            <a:r>
              <a:rPr lang="en-US" sz="2400" dirty="0" err="1"/>
              <a:t>khí</a:t>
            </a:r>
            <a:r>
              <a:rPr lang="en-US" sz="2400" dirty="0"/>
              <a:t> </a:t>
            </a:r>
            <a:r>
              <a:rPr lang="en-US" sz="2400" dirty="0" err="1"/>
              <a:t>máu</a:t>
            </a:r>
            <a:r>
              <a:rPr lang="en-US" sz="2400" dirty="0"/>
              <a:t> ĐM, </a:t>
            </a:r>
            <a:r>
              <a:rPr lang="en-US" sz="2400" dirty="0" err="1"/>
              <a:t>dextrotix</a:t>
            </a:r>
            <a:r>
              <a:rPr lang="en-US" sz="2400" dirty="0"/>
              <a:t> 76mg%, XQ </a:t>
            </a:r>
            <a:r>
              <a:rPr lang="en-US" sz="2400" dirty="0" err="1"/>
              <a:t>phổi</a:t>
            </a:r>
            <a:r>
              <a:rPr lang="en-US" sz="2400" dirty="0"/>
              <a:t> </a:t>
            </a:r>
            <a:r>
              <a:rPr lang="en-US" sz="2400" dirty="0" err="1"/>
              <a:t>thẳng</a:t>
            </a:r>
            <a:r>
              <a:rPr lang="en-US" sz="2400" dirty="0"/>
              <a:t>: </a:t>
            </a:r>
            <a:r>
              <a:rPr lang="en-US" sz="2400" dirty="0" err="1"/>
              <a:t>hình</a:t>
            </a:r>
            <a:r>
              <a:rPr lang="en-US" sz="2400" dirty="0"/>
              <a:t> </a:t>
            </a:r>
            <a:r>
              <a:rPr lang="en-US" sz="2400" dirty="0" err="1"/>
              <a:t>ảnh</a:t>
            </a:r>
            <a:r>
              <a:rPr lang="en-US" sz="2400" dirty="0"/>
              <a:t> </a:t>
            </a:r>
            <a:r>
              <a:rPr lang="en-US" sz="2400" dirty="0" err="1"/>
              <a:t>ứ</a:t>
            </a:r>
            <a:r>
              <a:rPr lang="en-US" sz="2400" dirty="0"/>
              <a:t> </a:t>
            </a:r>
            <a:r>
              <a:rPr lang="en-US" sz="2400" dirty="0" err="1"/>
              <a:t>khí</a:t>
            </a:r>
            <a:endParaRPr lang="en-VN" sz="2400" dirty="0"/>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42163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DD58A-D5EC-4ACB-8D85-D7F0C8BED331}"/>
              </a:ext>
            </a:extLst>
          </p:cNvPr>
          <p:cNvSpPr>
            <a:spLocks noGrp="1"/>
          </p:cNvSpPr>
          <p:nvPr>
            <p:ph idx="1"/>
          </p:nvPr>
        </p:nvSpPr>
        <p:spPr/>
        <p:txBody>
          <a:bodyPr/>
          <a:lstStyle/>
          <a:p>
            <a:pPr marL="0" indent="0">
              <a:buNone/>
            </a:pPr>
            <a:r>
              <a:rPr lang="en-US" sz="2800" dirty="0"/>
              <a:t>1/ </a:t>
            </a:r>
            <a:r>
              <a:rPr lang="en-US" sz="2800" b="1" dirty="0" err="1"/>
              <a:t>Đánh</a:t>
            </a:r>
            <a:r>
              <a:rPr lang="en-US" sz="2800" b="1" dirty="0"/>
              <a:t> </a:t>
            </a:r>
            <a:r>
              <a:rPr lang="en-US" sz="2800" b="1" dirty="0" err="1"/>
              <a:t>giá</a:t>
            </a:r>
            <a:r>
              <a:rPr lang="en-US" sz="2800" b="1" dirty="0"/>
              <a:t> </a:t>
            </a:r>
            <a:r>
              <a:rPr lang="en-US" sz="2800" b="1" dirty="0" err="1"/>
              <a:t>ấn</a:t>
            </a:r>
            <a:r>
              <a:rPr lang="en-US" sz="2800" b="1" dirty="0"/>
              <a:t> </a:t>
            </a:r>
            <a:r>
              <a:rPr lang="en-US" sz="2800" b="1" dirty="0" err="1"/>
              <a:t>tượng</a:t>
            </a:r>
            <a:r>
              <a:rPr lang="en-US" sz="2800" b="1" dirty="0"/>
              <a:t> ban </a:t>
            </a:r>
            <a:r>
              <a:rPr lang="en-US" sz="2800" b="1" dirty="0" err="1"/>
              <a:t>đầu</a:t>
            </a:r>
            <a:endParaRPr lang="en-US" sz="2800" b="1" dirty="0"/>
          </a:p>
          <a:p>
            <a:pPr lvl="1">
              <a:buFont typeface="Wingdings" panose="05000000000000000000" pitchFamily="2" charset="2"/>
              <a:buChar char="§"/>
            </a:pPr>
            <a:r>
              <a:rPr lang="en-US" sz="2400" dirty="0"/>
              <a:t>(A) Tri </a:t>
            </a:r>
            <a:r>
              <a:rPr lang="en-US" sz="2400" dirty="0" err="1"/>
              <a:t>giác</a:t>
            </a:r>
            <a:r>
              <a:rPr lang="en-US" sz="2400" dirty="0"/>
              <a:t>: </a:t>
            </a:r>
            <a:r>
              <a:rPr lang="en-US" sz="2400" dirty="0" err="1"/>
              <a:t>kích</a:t>
            </a:r>
            <a:r>
              <a:rPr lang="en-US" sz="2400" dirty="0"/>
              <a:t> </a:t>
            </a:r>
            <a:r>
              <a:rPr lang="en-US" sz="2400" dirty="0" err="1"/>
              <a:t>thích</a:t>
            </a:r>
            <a:r>
              <a:rPr lang="en-US" sz="2400" dirty="0"/>
              <a:t>, </a:t>
            </a:r>
            <a:r>
              <a:rPr lang="en-US" sz="2400" dirty="0" err="1"/>
              <a:t>vật</a:t>
            </a:r>
            <a:r>
              <a:rPr lang="en-US" sz="2400" dirty="0"/>
              <a:t> </a:t>
            </a:r>
            <a:r>
              <a:rPr lang="en-US" sz="2400" dirty="0" err="1"/>
              <a:t>vã</a:t>
            </a:r>
            <a:endParaRPr lang="en-US" sz="2400" dirty="0"/>
          </a:p>
          <a:p>
            <a:pPr lvl="1">
              <a:buFont typeface="Wingdings" panose="05000000000000000000" pitchFamily="2" charset="2"/>
              <a:buChar char="§"/>
            </a:pPr>
            <a:r>
              <a:rPr lang="en-US" sz="2400" dirty="0"/>
              <a:t>(B) </a:t>
            </a:r>
            <a:r>
              <a:rPr lang="en-US" sz="2400" dirty="0" err="1"/>
              <a:t>Hô</a:t>
            </a:r>
            <a:r>
              <a:rPr lang="en-US" sz="2400" dirty="0"/>
              <a:t> </a:t>
            </a:r>
            <a:r>
              <a:rPr lang="en-US" sz="2400" dirty="0" err="1"/>
              <a:t>hấp</a:t>
            </a:r>
            <a:r>
              <a:rPr lang="en-US" sz="2400" dirty="0"/>
              <a:t>: </a:t>
            </a:r>
            <a:r>
              <a:rPr lang="en-US" sz="2400" dirty="0" err="1"/>
              <a:t>thở</a:t>
            </a:r>
            <a:r>
              <a:rPr lang="en-US" sz="2400" dirty="0"/>
              <a:t> </a:t>
            </a:r>
            <a:r>
              <a:rPr lang="en-US" sz="2400" dirty="0" err="1"/>
              <a:t>nhanh</a:t>
            </a:r>
            <a:r>
              <a:rPr lang="en-US" sz="2400" dirty="0"/>
              <a:t>, co </a:t>
            </a:r>
            <a:r>
              <a:rPr lang="en-US" sz="2400" dirty="0" err="1"/>
              <a:t>kéo</a:t>
            </a:r>
            <a:endParaRPr lang="en-US" sz="2400" dirty="0"/>
          </a:p>
          <a:p>
            <a:pPr lvl="1">
              <a:buFont typeface="Wingdings" panose="05000000000000000000" pitchFamily="2" charset="2"/>
              <a:buChar char="§"/>
            </a:pPr>
            <a:r>
              <a:rPr lang="en-US" sz="2400" dirty="0"/>
              <a:t>(C) </a:t>
            </a:r>
            <a:r>
              <a:rPr lang="en-US" sz="2400" dirty="0" err="1"/>
              <a:t>Môi</a:t>
            </a:r>
            <a:r>
              <a:rPr lang="en-US" sz="2400" dirty="0"/>
              <a:t> </a:t>
            </a:r>
            <a:r>
              <a:rPr lang="en-US" sz="2400" dirty="0" err="1"/>
              <a:t>tái</a:t>
            </a:r>
            <a:endParaRPr lang="en-US" sz="2400" dirty="0"/>
          </a:p>
          <a:p>
            <a:pPr lvl="1">
              <a:buFont typeface="Wingdings" panose="05000000000000000000" pitchFamily="2" charset="2"/>
              <a:buChar char="à"/>
            </a:pPr>
            <a:r>
              <a:rPr lang="en-US" sz="2400" dirty="0" err="1">
                <a:sym typeface="Wingdings" panose="05000000000000000000" pitchFamily="2" charset="2"/>
              </a:rPr>
              <a:t>Trẻ</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bất</a:t>
            </a:r>
            <a:r>
              <a:rPr lang="en-US" sz="2400" dirty="0">
                <a:sym typeface="Wingdings" panose="05000000000000000000" pitchFamily="2" charset="2"/>
              </a:rPr>
              <a:t> </a:t>
            </a:r>
            <a:r>
              <a:rPr lang="en-US" sz="2400" dirty="0" err="1">
                <a:sym typeface="Wingdings" panose="05000000000000000000" pitchFamily="2" charset="2"/>
              </a:rPr>
              <a:t>thường</a:t>
            </a:r>
            <a:r>
              <a:rPr lang="en-US" sz="2400" dirty="0">
                <a:sym typeface="Wingdings" panose="05000000000000000000" pitchFamily="2" charset="2"/>
              </a:rPr>
              <a:t> </a:t>
            </a:r>
            <a:r>
              <a:rPr lang="en-US" sz="2400" dirty="0" err="1">
                <a:sym typeface="Wingdings" panose="05000000000000000000" pitchFamily="2" charset="2"/>
              </a:rPr>
              <a:t>cả</a:t>
            </a:r>
            <a:r>
              <a:rPr lang="en-US" sz="2400" dirty="0">
                <a:sym typeface="Wingdings" panose="05000000000000000000" pitchFamily="2" charset="2"/>
              </a:rPr>
              <a:t> </a:t>
            </a:r>
            <a:r>
              <a:rPr lang="en-US" sz="2400" dirty="0" err="1">
                <a:sym typeface="Wingdings" panose="05000000000000000000" pitchFamily="2" charset="2"/>
              </a:rPr>
              <a:t>về</a:t>
            </a:r>
            <a:r>
              <a:rPr lang="en-US" sz="2400" dirty="0">
                <a:sym typeface="Wingdings" panose="05000000000000000000" pitchFamily="2" charset="2"/>
              </a:rPr>
              <a:t> tri </a:t>
            </a:r>
            <a:r>
              <a:rPr lang="en-US" sz="2400" dirty="0" err="1">
                <a:sym typeface="Wingdings" panose="05000000000000000000" pitchFamily="2" charset="2"/>
              </a:rPr>
              <a:t>giác</a:t>
            </a:r>
            <a:r>
              <a:rPr lang="en-US" sz="2400" dirty="0">
                <a:sym typeface="Wingdings" panose="05000000000000000000" pitchFamily="2" charset="2"/>
              </a:rPr>
              <a:t> (A),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r>
              <a:rPr lang="en-US" sz="2400" dirty="0">
                <a:sym typeface="Wingdings" panose="05000000000000000000" pitchFamily="2" charset="2"/>
              </a:rPr>
              <a:t> (B), </a:t>
            </a:r>
            <a:r>
              <a:rPr lang="en-US" sz="2400" dirty="0" err="1">
                <a:sym typeface="Wingdings" panose="05000000000000000000" pitchFamily="2" charset="2"/>
              </a:rPr>
              <a:t>tuần</a:t>
            </a:r>
            <a:r>
              <a:rPr lang="en-US" sz="2400" dirty="0">
                <a:sym typeface="Wingdings" panose="05000000000000000000" pitchFamily="2" charset="2"/>
              </a:rPr>
              <a:t> </a:t>
            </a:r>
            <a:r>
              <a:rPr lang="en-US" sz="2400" dirty="0" err="1">
                <a:sym typeface="Wingdings" panose="05000000000000000000" pitchFamily="2" charset="2"/>
              </a:rPr>
              <a:t>hoàn</a:t>
            </a:r>
            <a:r>
              <a:rPr lang="en-US" sz="2400" dirty="0">
                <a:sym typeface="Wingdings" panose="05000000000000000000" pitchFamily="2" charset="2"/>
              </a:rPr>
              <a:t> (C), </a:t>
            </a:r>
            <a:r>
              <a:rPr lang="en-US" sz="2400" dirty="0" err="1">
                <a:sym typeface="Wingdings" panose="05000000000000000000" pitchFamily="2" charset="2"/>
              </a:rPr>
              <a:t>nhưng</a:t>
            </a:r>
            <a:r>
              <a:rPr lang="en-US" sz="2400" dirty="0">
                <a:sym typeface="Wingdings" panose="05000000000000000000" pitchFamily="2" charset="2"/>
              </a:rPr>
              <a:t> </a:t>
            </a:r>
            <a:r>
              <a:rPr lang="en-US" sz="2400" dirty="0" err="1">
                <a:sym typeface="Wingdings" panose="05000000000000000000" pitchFamily="2" charset="2"/>
              </a:rPr>
              <a:t>vẫn</a:t>
            </a:r>
            <a:r>
              <a:rPr lang="en-US" sz="2400" dirty="0">
                <a:sym typeface="Wingdings" panose="05000000000000000000" pitchFamily="2" charset="2"/>
              </a:rPr>
              <a:t> </a:t>
            </a:r>
            <a:r>
              <a:rPr lang="en-US" sz="2400" dirty="0" err="1">
                <a:sym typeface="Wingdings" panose="05000000000000000000" pitchFamily="2" charset="2"/>
              </a:rPr>
              <a:t>đề</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dirty="0" err="1">
                <a:sym typeface="Wingdings" panose="05000000000000000000" pitchFamily="2" charset="2"/>
              </a:rPr>
              <a:t>nghĩ</a:t>
            </a:r>
            <a:r>
              <a:rPr lang="en-US" sz="2400" dirty="0">
                <a:sym typeface="Wingdings" panose="05000000000000000000" pitchFamily="2" charset="2"/>
              </a:rPr>
              <a:t> </a:t>
            </a:r>
            <a:r>
              <a:rPr lang="en-US" sz="2400" dirty="0" err="1">
                <a:sym typeface="Wingdings" panose="05000000000000000000" pitchFamily="2" charset="2"/>
              </a:rPr>
              <a:t>là</a:t>
            </a:r>
            <a:r>
              <a:rPr lang="en-US" sz="2400" dirty="0">
                <a:sym typeface="Wingdings" panose="05000000000000000000" pitchFamily="2" charset="2"/>
              </a:rPr>
              <a:t> (B) </a:t>
            </a:r>
            <a:r>
              <a:rPr lang="en-US" sz="2400" dirty="0" err="1">
                <a:sym typeface="Wingdings" panose="05000000000000000000" pitchFamily="2" charset="2"/>
              </a:rPr>
              <a:t>hô</a:t>
            </a:r>
            <a:r>
              <a:rPr lang="en-US" sz="2400" dirty="0">
                <a:sym typeface="Wingdings" panose="05000000000000000000" pitchFamily="2" charset="2"/>
              </a:rPr>
              <a:t> </a:t>
            </a:r>
            <a:r>
              <a:rPr lang="en-US" sz="2400" dirty="0" err="1">
                <a:sym typeface="Wingdings" panose="05000000000000000000" pitchFamily="2" charset="2"/>
              </a:rPr>
              <a:t>hấp</a:t>
            </a:r>
            <a:endParaRPr lang="en-US" sz="2400" dirty="0">
              <a:sym typeface="Wingdings" panose="05000000000000000000" pitchFamily="2" charset="2"/>
            </a:endParaRPr>
          </a:p>
          <a:p>
            <a:pPr marL="457200" lvl="1" indent="0">
              <a:buNone/>
            </a:pPr>
            <a:endParaRPr lang="en-US" dirty="0">
              <a:sym typeface="Wingdings" panose="05000000000000000000" pitchFamily="2" charset="2"/>
            </a:endParaRPr>
          </a:p>
        </p:txBody>
      </p:sp>
      <p:sp>
        <p:nvSpPr>
          <p:cNvPr id="4" name="Title 1">
            <a:extLst>
              <a:ext uri="{FF2B5EF4-FFF2-40B4-BE49-F238E27FC236}">
                <a16:creationId xmlns:a16="http://schemas.microsoft.com/office/drawing/2014/main" id="{35489E35-8B19-AD47-8EDE-9DA695E1E241}"/>
              </a:ext>
            </a:extLst>
          </p:cNvPr>
          <p:cNvSpPr>
            <a:spLocks noGrp="1"/>
          </p:cNvSpPr>
          <p:nvPr>
            <p:ph type="title"/>
          </p:nvPr>
        </p:nvSpPr>
        <p:spPr/>
        <p:txBody>
          <a:bodyPr/>
          <a:lstStyle/>
          <a:p>
            <a:r>
              <a:rPr lang="en-VN" dirty="0"/>
              <a:t>Tình huống 2</a:t>
            </a:r>
          </a:p>
        </p:txBody>
      </p:sp>
    </p:spTree>
    <p:extLst>
      <p:ext uri="{BB962C8B-B14F-4D97-AF65-F5344CB8AC3E}">
        <p14:creationId xmlns:p14="http://schemas.microsoft.com/office/powerpoint/2010/main" val="13134146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TotalTime>
  <Words>1632</Words>
  <Application>Microsoft Office PowerPoint</Application>
  <PresentationFormat>Widescreen</PresentationFormat>
  <Paragraphs>226</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Retrospect</vt:lpstr>
      <vt:lpstr>Tình huống lâm sàng  Đánh giá ABC</vt:lpstr>
      <vt:lpstr>Tình huống 1</vt:lpstr>
      <vt:lpstr>Tình huống 1</vt:lpstr>
      <vt:lpstr>Tình huống 1</vt:lpstr>
      <vt:lpstr>Tình huống 1</vt:lpstr>
      <vt:lpstr>Tình huống 1</vt:lpstr>
      <vt:lpstr>Tình huống 2</vt:lpstr>
      <vt:lpstr>Tình huống 2</vt:lpstr>
      <vt:lpstr>Tình huống 2</vt:lpstr>
      <vt:lpstr>Tình huống 2</vt:lpstr>
      <vt:lpstr>Tình huống 2</vt:lpstr>
      <vt:lpstr>Tình huống 2</vt:lpstr>
      <vt:lpstr>Tình huống 2</vt:lpstr>
      <vt:lpstr>Tình huống 2</vt:lpstr>
      <vt:lpstr>Tình huống 3</vt:lpstr>
      <vt:lpstr>Tình huống 3</vt:lpstr>
      <vt:lpstr> </vt:lpstr>
      <vt:lpstr>PowerPoint Presentation</vt:lpstr>
      <vt:lpstr>Tình huống 3</vt:lpstr>
      <vt:lpstr> </vt:lpstr>
      <vt:lpstr>Tình huống 4</vt:lpstr>
      <vt:lpstr>Tình huống 4</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Tình huống lâm sàng</dc:title>
  <dc:creator>Nguyen Huy Luan</dc:creator>
  <cp:lastModifiedBy>Đặng Văn Vương</cp:lastModifiedBy>
  <cp:revision>9</cp:revision>
  <dcterms:created xsi:type="dcterms:W3CDTF">2021-11-06T13:35:01Z</dcterms:created>
  <dcterms:modified xsi:type="dcterms:W3CDTF">2022-01-05T10:28:02Z</dcterms:modified>
</cp:coreProperties>
</file>