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66" d="100"/>
          <a:sy n="66" d="100"/>
        </p:scale>
        <p:origin x="9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12/06/2021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403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309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8304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atin typeface="Tahoma" panose="020B0604030504040204" pitchFamily="34" charset="0"/>
                <a:ea typeface="Tahoma" panose="020B0604030504040204" pitchFamily="34" charset="0"/>
                <a:cs typeface="Tahoma" panose="020B0604030504040204" pitchFamily="34" charset="0"/>
              </a:defRPr>
            </a:lvl1pPr>
            <a:lvl2pPr>
              <a:defRPr sz="24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1800">
                <a:latin typeface="Tahoma" panose="020B0604030504040204" pitchFamily="34" charset="0"/>
                <a:ea typeface="Tahoma" panose="020B0604030504040204" pitchFamily="34" charset="0"/>
                <a:cs typeface="Tahoma" panose="020B0604030504040204" pitchFamily="34" charset="0"/>
              </a:defRPr>
            </a:lvl4pPr>
            <a:lvl5pPr>
              <a:defRPr sz="18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376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Autofit/>
          </a:bodyPr>
          <a:lstStyle>
            <a:lvl1pPr marL="0" indent="0" algn="l" defTabSz="914400" rtl="0" eaLnBrk="1" latinLnBrk="0" hangingPunct="1">
              <a:lnSpc>
                <a:spcPct val="100000"/>
              </a:lnSpc>
              <a:spcBef>
                <a:spcPct val="0"/>
              </a:spcBef>
              <a:buNone/>
              <a:defRPr lang="en-US" sz="1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0101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normAutofit/>
          </a:bodyPr>
          <a:lstStyle>
            <a:lvl1pPr marL="228600" indent="-228600" algn="l" defTabSz="914400" rtl="0" eaLnBrk="1" latinLnBrk="0" hangingPunct="1">
              <a:lnSpc>
                <a:spcPct val="110000"/>
              </a:lnSpc>
              <a:buFont typeface="Arial" panose="020B0604020202020204" pitchFamily="34" charset="0"/>
              <a:buChar char="•"/>
              <a:defRPr lang="en-US"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110000"/>
              </a:lnSpc>
              <a:buFont typeface="Arial" panose="020B0604020202020204" pitchFamily="34" charset="0"/>
              <a:buChar char="•"/>
              <a:defRPr lang="en-US"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110000"/>
              </a:lnSpc>
              <a:buFont typeface="Arial" panose="020B0604020202020204" pitchFamily="34" charset="0"/>
              <a:buChar char="•"/>
              <a:defRPr lang="en-US"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110000"/>
              </a:lnSpc>
              <a:buFont typeface="Arial" panose="020B0604020202020204" pitchFamily="34" charset="0"/>
              <a:buChar char="•"/>
              <a:defRPr lang="en-US"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110000"/>
              </a:lnSpc>
              <a:buFont typeface="Arial" panose="020B0604020202020204" pitchFamily="34" charset="0"/>
              <a:buChar char="•"/>
              <a:def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7710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541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191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8698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dirty="0"/>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1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12/06/2021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0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12/06/2021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7370888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3" descr="Low angle view of a building corner against the clear blue sky">
            <a:extLst>
              <a:ext uri="{FF2B5EF4-FFF2-40B4-BE49-F238E27FC236}">
                <a16:creationId xmlns:a16="http://schemas.microsoft.com/office/drawing/2014/main" id="{CB9AC8EC-753B-4F47-A443-BFE0F02E4EE4}"/>
              </a:ext>
            </a:extLst>
          </p:cNvPr>
          <p:cNvPicPr>
            <a:picLocks noChangeAspect="1"/>
          </p:cNvPicPr>
          <p:nvPr/>
        </p:nvPicPr>
        <p:blipFill rotWithShape="1">
          <a:blip r:embed="rId2">
            <a:alphaModFix amt="55000"/>
          </a:blip>
          <a:srcRect t="24090"/>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5AB299B7-02D0-4EB9-9806-B386E4282F50}"/>
              </a:ext>
            </a:extLst>
          </p:cNvPr>
          <p:cNvSpPr>
            <a:spLocks noGrp="1"/>
          </p:cNvSpPr>
          <p:nvPr>
            <p:ph type="ctrTitle"/>
          </p:nvPr>
        </p:nvSpPr>
        <p:spPr>
          <a:xfrm>
            <a:off x="1524000" y="1026747"/>
            <a:ext cx="9144000" cy="2387600"/>
          </a:xfrm>
        </p:spPr>
        <p:txBody>
          <a:bodyPr>
            <a:normAutofit fontScale="90000"/>
          </a:bodyPr>
          <a:lstStyle/>
          <a:p>
            <a:pPr algn="ctr"/>
            <a:r>
              <a:rPr lang="en-US" sz="8000">
                <a:solidFill>
                  <a:schemeClr val="bg1"/>
                </a:solidFill>
                <a:latin typeface="Tahoma" panose="020B0604030504040204" pitchFamily="34" charset="0"/>
                <a:ea typeface="Tahoma" panose="020B0604030504040204" pitchFamily="34" charset="0"/>
                <a:cs typeface="Tahoma" panose="020B0604030504040204" pitchFamily="34" charset="0"/>
              </a:rPr>
              <a:t>HOẠI THƯ FOURNIER</a:t>
            </a:r>
          </a:p>
        </p:txBody>
      </p:sp>
      <p:sp>
        <p:nvSpPr>
          <p:cNvPr id="3" name="Subtitle 2">
            <a:extLst>
              <a:ext uri="{FF2B5EF4-FFF2-40B4-BE49-F238E27FC236}">
                <a16:creationId xmlns:a16="http://schemas.microsoft.com/office/drawing/2014/main" id="{7BAE3379-6B82-4A64-9875-C1285022674C}"/>
              </a:ext>
            </a:extLst>
          </p:cNvPr>
          <p:cNvSpPr>
            <a:spLocks noGrp="1"/>
          </p:cNvSpPr>
          <p:nvPr>
            <p:ph type="subTitle" idx="1"/>
          </p:nvPr>
        </p:nvSpPr>
        <p:spPr>
          <a:xfrm>
            <a:off x="1524000" y="3927080"/>
            <a:ext cx="9144000" cy="1197323"/>
          </a:xfrm>
        </p:spPr>
        <p:txBody>
          <a:bodyPr>
            <a:normAutofit/>
          </a:bodyPr>
          <a:lstStyle/>
          <a:p>
            <a:pPr algn="ctr"/>
            <a:endParaRPr lang="en-US" sz="3200">
              <a:solidFill>
                <a:schemeClr val="bg1"/>
              </a:solidFill>
            </a:endParaRPr>
          </a:p>
        </p:txBody>
      </p:sp>
      <p:sp>
        <p:nvSpPr>
          <p:cNvPr id="18"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018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05A7-24C1-447B-BB62-B73A1A57E021}"/>
              </a:ext>
            </a:extLst>
          </p:cNvPr>
          <p:cNvSpPr>
            <a:spLocks noGrp="1"/>
          </p:cNvSpPr>
          <p:nvPr>
            <p:ph type="title"/>
          </p:nvPr>
        </p:nvSpPr>
        <p:spPr/>
        <p:txBody>
          <a:bodyPr/>
          <a:lstStyle/>
          <a:p>
            <a:r>
              <a:rPr lang="en-US"/>
              <a:t>Xét nghiệm</a:t>
            </a:r>
          </a:p>
        </p:txBody>
      </p:sp>
      <p:sp>
        <p:nvSpPr>
          <p:cNvPr id="3" name="Content Placeholder 2">
            <a:extLst>
              <a:ext uri="{FF2B5EF4-FFF2-40B4-BE49-F238E27FC236}">
                <a16:creationId xmlns:a16="http://schemas.microsoft.com/office/drawing/2014/main" id="{82AE93E1-94F8-4097-BE24-CE6CC5819B75}"/>
              </a:ext>
            </a:extLst>
          </p:cNvPr>
          <p:cNvSpPr>
            <a:spLocks noGrp="1"/>
          </p:cNvSpPr>
          <p:nvPr>
            <p:ph idx="1"/>
          </p:nvPr>
        </p:nvSpPr>
        <p:spPr/>
        <p:txBody>
          <a:bodyPr>
            <a:normAutofit/>
          </a:bodyPr>
          <a:lstStyle/>
          <a:p>
            <a:r>
              <a:rPr lang="en-US" sz="1800">
                <a:effectLst/>
                <a:latin typeface="Times New Roman" panose="02020603050405020304" pitchFamily="18" charset="0"/>
                <a:ea typeface="Calibri" panose="020F0502020204030204" pitchFamily="34" charset="0"/>
              </a:rPr>
              <a:t>Dữ liệu xét nghiệm được dùng để tiên lượng bệnh tật và dự đoán tử vong.</a:t>
            </a:r>
          </a:p>
          <a:p>
            <a:r>
              <a:rPr lang="en-US" sz="1800">
                <a:effectLst/>
                <a:latin typeface="Times New Roman" panose="02020603050405020304" pitchFamily="18" charset="0"/>
                <a:ea typeface="Calibri" panose="020F0502020204030204" pitchFamily="34" charset="0"/>
              </a:rPr>
              <a:t>Các công cụ này gồm </a:t>
            </a:r>
          </a:p>
          <a:p>
            <a:pPr lvl="1">
              <a:buFont typeface="Wingdings" panose="05000000000000000000" pitchFamily="2" charset="2"/>
              <a:buChar char="q"/>
            </a:pPr>
            <a:r>
              <a:rPr lang="en-US" sz="1800" b="1">
                <a:effectLst/>
                <a:latin typeface="Times New Roman" panose="02020603050405020304" pitchFamily="18" charset="0"/>
                <a:ea typeface="Calibri" panose="020F0502020204030204" pitchFamily="34" charset="0"/>
              </a:rPr>
              <a:t>FGSI: </a:t>
            </a:r>
            <a:r>
              <a:rPr lang="en-US" sz="1800">
                <a:effectLst/>
                <a:latin typeface="Times New Roman" panose="02020603050405020304" pitchFamily="18" charset="0"/>
                <a:ea typeface="Calibri" panose="020F0502020204030204" pitchFamily="34" charset="0"/>
              </a:rPr>
              <a:t>chỉ số độ nặng của FG; </a:t>
            </a:r>
          </a:p>
          <a:p>
            <a:pPr lvl="1">
              <a:buFont typeface="Wingdings" panose="05000000000000000000" pitchFamily="2" charset="2"/>
              <a:buChar char="q"/>
            </a:pPr>
            <a:r>
              <a:rPr lang="en-US" sz="1800">
                <a:effectLst/>
                <a:latin typeface="Times New Roman" panose="02020603050405020304" pitchFamily="18" charset="0"/>
                <a:ea typeface="Calibri" panose="020F0502020204030204" pitchFamily="34" charset="0"/>
              </a:rPr>
              <a:t>UFGSI chỉ số độ nặng của FG theo đại học Uludag; </a:t>
            </a:r>
          </a:p>
          <a:p>
            <a:pPr lvl="1">
              <a:buFont typeface="Wingdings" panose="05000000000000000000" pitchFamily="2" charset="2"/>
              <a:buChar char="q"/>
            </a:pPr>
            <a:r>
              <a:rPr lang="en-US" sz="1800">
                <a:effectLst/>
                <a:latin typeface="Times New Roman" panose="02020603050405020304" pitchFamily="18" charset="0"/>
                <a:ea typeface="Calibri" panose="020F0502020204030204" pitchFamily="34" charset="0"/>
              </a:rPr>
              <a:t>ACCI: chỉ số bệnh tật của Charlson được điều chỉnh theo độ tuổi; </a:t>
            </a:r>
          </a:p>
          <a:p>
            <a:pPr lvl="1">
              <a:buFont typeface="Wingdings" panose="05000000000000000000" pitchFamily="2" charset="2"/>
              <a:buChar char="q"/>
            </a:pPr>
            <a:r>
              <a:rPr lang="en-US" sz="1800" b="1">
                <a:effectLst/>
                <a:latin typeface="Times New Roman" panose="02020603050405020304" pitchFamily="18" charset="0"/>
                <a:ea typeface="Calibri" panose="020F0502020204030204" pitchFamily="34" charset="0"/>
              </a:rPr>
              <a:t>LRINEC: </a:t>
            </a:r>
            <a:r>
              <a:rPr lang="en-US" sz="1800">
                <a:effectLst/>
                <a:latin typeface="Times New Roman" panose="02020603050405020304" pitchFamily="18" charset="0"/>
                <a:ea typeface="Calibri" panose="020F0502020204030204" pitchFamily="34" charset="0"/>
              </a:rPr>
              <a:t>điểm số nguy cơ từ xét nghiệm trong viêm mạc hoại tử; </a:t>
            </a:r>
          </a:p>
          <a:p>
            <a:pPr lvl="1">
              <a:buFont typeface="Wingdings" panose="05000000000000000000" pitchFamily="2" charset="2"/>
              <a:buChar char="q"/>
            </a:pPr>
            <a:r>
              <a:rPr lang="en-US" sz="1800">
                <a:effectLst/>
                <a:latin typeface="Times New Roman" panose="02020603050405020304" pitchFamily="18" charset="0"/>
                <a:ea typeface="Calibri" panose="020F0502020204030204" pitchFamily="34" charset="0"/>
              </a:rPr>
              <a:t>CUPI: chỉ số kết hợp niệu học và thẩm mĩ; </a:t>
            </a:r>
          </a:p>
          <a:p>
            <a:pPr lvl="1">
              <a:buFont typeface="Wingdings" panose="05000000000000000000" pitchFamily="2" charset="2"/>
              <a:buChar char="q"/>
            </a:pPr>
            <a:r>
              <a:rPr lang="en-US" sz="1800" b="1">
                <a:effectLst/>
                <a:latin typeface="Times New Roman" panose="02020603050405020304" pitchFamily="18" charset="0"/>
                <a:ea typeface="Calibri" panose="020F0502020204030204" pitchFamily="34" charset="0"/>
              </a:rPr>
              <a:t>PMI: </a:t>
            </a:r>
            <a:r>
              <a:rPr lang="en-US" sz="1800">
                <a:effectLst/>
                <a:latin typeface="Times New Roman" panose="02020603050405020304" pitchFamily="18" charset="0"/>
                <a:ea typeface="Calibri" panose="020F0502020204030204" pitchFamily="34" charset="0"/>
              </a:rPr>
              <a:t>điểm số chỉ số khối tiểu cầu.</a:t>
            </a:r>
            <a:endParaRPr lang="en-US" sz="1800"/>
          </a:p>
        </p:txBody>
      </p:sp>
    </p:spTree>
    <p:extLst>
      <p:ext uri="{BB962C8B-B14F-4D97-AF65-F5344CB8AC3E}">
        <p14:creationId xmlns:p14="http://schemas.microsoft.com/office/powerpoint/2010/main" val="1260411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0953-EE17-4404-908E-CDC218DAD42B}"/>
              </a:ext>
            </a:extLst>
          </p:cNvPr>
          <p:cNvSpPr>
            <a:spLocks noGrp="1"/>
          </p:cNvSpPr>
          <p:nvPr>
            <p:ph type="title"/>
          </p:nvPr>
        </p:nvSpPr>
        <p:spPr/>
        <p:txBody>
          <a:bodyPr/>
          <a:lstStyle/>
          <a:p>
            <a:r>
              <a:rPr lang="en-US"/>
              <a:t>Hệ thống đánh giá lâm sàng</a:t>
            </a:r>
          </a:p>
        </p:txBody>
      </p:sp>
      <p:sp>
        <p:nvSpPr>
          <p:cNvPr id="3" name="Content Placeholder 2">
            <a:extLst>
              <a:ext uri="{FF2B5EF4-FFF2-40B4-BE49-F238E27FC236}">
                <a16:creationId xmlns:a16="http://schemas.microsoft.com/office/drawing/2014/main" id="{8F99F7B7-7E30-4E7A-98BF-712309B242B5}"/>
              </a:ext>
            </a:extLst>
          </p:cNvPr>
          <p:cNvSpPr>
            <a:spLocks noGrp="1"/>
          </p:cNvSpPr>
          <p:nvPr>
            <p:ph idx="1"/>
          </p:nvPr>
        </p:nvSpPr>
        <p:spPr/>
        <p:txBody>
          <a:bodyPr/>
          <a:lstStyle/>
          <a:p>
            <a:r>
              <a:rPr lang="en-US" sz="1800">
                <a:effectLst/>
                <a:latin typeface="Times New Roman" panose="02020603050405020304" pitchFamily="18" charset="0"/>
                <a:ea typeface="Calibri" panose="020F0502020204030204" pitchFamily="34" charset="0"/>
              </a:rPr>
              <a:t>Điểm số </a:t>
            </a:r>
            <a:r>
              <a:rPr lang="en-US" sz="1800" b="1">
                <a:effectLst/>
                <a:latin typeface="Times New Roman" panose="02020603050405020304" pitchFamily="18" charset="0"/>
                <a:ea typeface="Calibri" panose="020F0502020204030204" pitchFamily="34" charset="0"/>
              </a:rPr>
              <a:t>LRINEC </a:t>
            </a:r>
            <a:r>
              <a:rPr lang="en-US" sz="1800">
                <a:effectLst/>
                <a:latin typeface="Times New Roman" panose="02020603050405020304" pitchFamily="18" charset="0"/>
                <a:ea typeface="Calibri" panose="020F0502020204030204" pitchFamily="34" charset="0"/>
              </a:rPr>
              <a:t>gồm: CRP, mức độ tăng BC, HGB, Na máu, Creatine máu, glucose </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rPr>
              <a:t> gợi ý bệnh NSTI. Điểm số 0-13, với &gt;=6 là liên quan NSTI, tuy nhiên không loại trừ được NSTI. </a:t>
            </a:r>
          </a:p>
          <a:p>
            <a:r>
              <a:rPr lang="en-US" sz="1800">
                <a:effectLst/>
                <a:latin typeface="Times New Roman" panose="02020603050405020304" pitchFamily="18" charset="0"/>
                <a:ea typeface="Calibri" panose="020F0502020204030204" pitchFamily="34" charset="0"/>
              </a:rPr>
              <a:t>Do độ nhạy hạn chế nên thang điểm này không thể dùng để đưa ra quyết định lâm sàng với bệnh nhân FG, đặc biệt là bệnh nhân ở khoa cấp cứu.</a:t>
            </a:r>
          </a:p>
          <a:p>
            <a:r>
              <a:rPr lang="en-US" sz="1800" b="1">
                <a:effectLst/>
                <a:latin typeface="Times New Roman" panose="02020603050405020304" pitchFamily="18" charset="0"/>
                <a:ea typeface="Calibri" panose="020F0502020204030204" pitchFamily="34" charset="0"/>
              </a:rPr>
              <a:t>FSGI</a:t>
            </a:r>
            <a:r>
              <a:rPr lang="en-US" sz="1800">
                <a:effectLst/>
                <a:latin typeface="Times New Roman" panose="02020603050405020304" pitchFamily="18" charset="0"/>
                <a:ea typeface="Calibri" panose="020F0502020204030204" pitchFamily="34" charset="0"/>
              </a:rPr>
              <a:t> xác định độ nặng và tiên lượng bệnh nhân FG thông qua 9 thông số lâm sàng, điểm số từ 0 đến 4. </a:t>
            </a:r>
          </a:p>
          <a:p>
            <a:r>
              <a:rPr lang="en-US" sz="1800">
                <a:effectLst/>
                <a:latin typeface="Times New Roman" panose="02020603050405020304" pitchFamily="18" charset="0"/>
                <a:ea typeface="Calibri" panose="020F0502020204030204" pitchFamily="34" charset="0"/>
              </a:rPr>
              <a:t>Điểm số &gt; 10,5 có liên quan đến xác suất tử vong 96% và điểm ≤10,5 xác suất sống sót 96 %.</a:t>
            </a:r>
            <a:endParaRPr lang="en-US" sz="1800">
              <a:latin typeface="Times New Roman" panose="02020603050405020304" pitchFamily="18" charset="0"/>
              <a:ea typeface="Calibri" panose="020F0502020204030204" pitchFamily="34" charset="0"/>
            </a:endParaRPr>
          </a:p>
          <a:p>
            <a:r>
              <a:rPr lang="en-US" sz="1800">
                <a:effectLst/>
                <a:latin typeface="Times New Roman" panose="02020603050405020304" pitchFamily="18" charset="0"/>
                <a:ea typeface="Calibri" panose="020F0502020204030204" pitchFamily="34" charset="0"/>
              </a:rPr>
              <a:t>So sánh FGSI và LRINEC cho thấy sự tương quan trong việc xác định </a:t>
            </a:r>
            <a:r>
              <a:rPr lang="en-US" sz="1800" b="1">
                <a:effectLst/>
                <a:latin typeface="Times New Roman" panose="02020603050405020304" pitchFamily="18" charset="0"/>
                <a:ea typeface="Calibri" panose="020F0502020204030204" pitchFamily="34" charset="0"/>
              </a:rPr>
              <a:t>tiên lượng diễn tiến nặng cần thở máy hoặc tử vong.</a:t>
            </a:r>
            <a:endParaRPr lang="en-US" b="1"/>
          </a:p>
        </p:txBody>
      </p:sp>
    </p:spTree>
    <p:extLst>
      <p:ext uri="{BB962C8B-B14F-4D97-AF65-F5344CB8AC3E}">
        <p14:creationId xmlns:p14="http://schemas.microsoft.com/office/powerpoint/2010/main" val="114743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A2A2-535C-4908-86B3-99C00D56CEC8}"/>
              </a:ext>
            </a:extLst>
          </p:cNvPr>
          <p:cNvSpPr>
            <a:spLocks noGrp="1"/>
          </p:cNvSpPr>
          <p:nvPr>
            <p:ph type="title"/>
          </p:nvPr>
        </p:nvSpPr>
        <p:spPr/>
        <p:txBody>
          <a:bodyPr/>
          <a:lstStyle/>
          <a:p>
            <a:r>
              <a:rPr lang="en-US"/>
              <a:t>Hệ thống đánh giá lâm sàng</a:t>
            </a:r>
          </a:p>
        </p:txBody>
      </p:sp>
      <p:sp>
        <p:nvSpPr>
          <p:cNvPr id="3" name="Content Placeholder 2">
            <a:extLst>
              <a:ext uri="{FF2B5EF4-FFF2-40B4-BE49-F238E27FC236}">
                <a16:creationId xmlns:a16="http://schemas.microsoft.com/office/drawing/2014/main" id="{420FC480-F83F-4725-98F1-ADB28F6D1105}"/>
              </a:ext>
            </a:extLst>
          </p:cNvPr>
          <p:cNvSpPr>
            <a:spLocks noGrp="1"/>
          </p:cNvSpPr>
          <p:nvPr>
            <p:ph idx="1"/>
          </p:nvPr>
        </p:nvSpPr>
        <p:spPr/>
        <p:txBody>
          <a:bodyPr/>
          <a:lstStyle/>
          <a:p>
            <a:r>
              <a:rPr lang="en-US" sz="1800" b="0" i="0">
                <a:solidFill>
                  <a:srgbClr val="000000"/>
                </a:solidFill>
                <a:effectLst/>
                <a:latin typeface="Times New Roman" panose="02020603050405020304" pitchFamily="18" charset="0"/>
                <a:ea typeface="Calibri" panose="020F0502020204030204" pitchFamily="34" charset="0"/>
              </a:rPr>
              <a:t>Tỉ số Neu/Lym (NLR), tiểu cầu/Lym (PLR), Mono/Lym (MLR)</a:t>
            </a:r>
          </a:p>
          <a:p>
            <a:r>
              <a:rPr lang="en-US" sz="1800" b="1" i="0">
                <a:solidFill>
                  <a:srgbClr val="000000"/>
                </a:solidFill>
                <a:effectLst/>
                <a:latin typeface="Times New Roman" panose="02020603050405020304" pitchFamily="18" charset="0"/>
                <a:ea typeface="Calibri" panose="020F0502020204030204" pitchFamily="34" charset="0"/>
              </a:rPr>
              <a:t>NLR và PLR </a:t>
            </a:r>
            <a:r>
              <a:rPr lang="en-US" sz="1800" b="0" i="0">
                <a:solidFill>
                  <a:srgbClr val="000000"/>
                </a:solidFill>
                <a:effectLst/>
                <a:latin typeface="Times New Roman" panose="02020603050405020304" pitchFamily="18" charset="0"/>
                <a:ea typeface="Calibri" panose="020F0502020204030204" pitchFamily="34" charset="0"/>
              </a:rPr>
              <a:t>đơn giản sử dụng, chi phí thấp. </a:t>
            </a:r>
          </a:p>
          <a:p>
            <a:r>
              <a:rPr lang="en-US" sz="1800" b="0" i="0">
                <a:solidFill>
                  <a:srgbClr val="000000"/>
                </a:solidFill>
                <a:effectLst/>
                <a:latin typeface="Times New Roman" panose="02020603050405020304" pitchFamily="18" charset="0"/>
                <a:ea typeface="Calibri" panose="020F0502020204030204" pitchFamily="34" charset="0"/>
              </a:rPr>
              <a:t>FSGI và NLR cũng được sử dụng trong các dịch vụ niệu học khi đánh giá dự kiến phương pháp </a:t>
            </a:r>
            <a:r>
              <a:rPr lang="en-US" sz="1800" b="1" i="0">
                <a:solidFill>
                  <a:srgbClr val="000000"/>
                </a:solidFill>
                <a:effectLst/>
                <a:latin typeface="Times New Roman" panose="02020603050405020304" pitchFamily="18" charset="0"/>
                <a:ea typeface="Calibri" panose="020F0502020204030204" pitchFamily="34" charset="0"/>
              </a:rPr>
              <a:t>tái tạo da </a:t>
            </a:r>
            <a:r>
              <a:rPr lang="en-US" sz="1800" b="0" i="0">
                <a:solidFill>
                  <a:srgbClr val="000000"/>
                </a:solidFill>
                <a:effectLst/>
                <a:latin typeface="Times New Roman" panose="02020603050405020304" pitchFamily="18" charset="0"/>
                <a:ea typeface="Calibri" panose="020F0502020204030204" pitchFamily="34" charset="0"/>
              </a:rPr>
              <a:t>bằng khâu da thì đầu so với ghép da hoặc chuyển vạt. </a:t>
            </a:r>
          </a:p>
          <a:p>
            <a:r>
              <a:rPr lang="en-US" sz="1800" b="1" i="0">
                <a:solidFill>
                  <a:srgbClr val="000000"/>
                </a:solidFill>
                <a:effectLst/>
                <a:latin typeface="Times New Roman" panose="02020603050405020304" pitchFamily="18" charset="0"/>
                <a:ea typeface="Calibri" panose="020F0502020204030204" pitchFamily="34" charset="0"/>
              </a:rPr>
              <a:t>MLR</a:t>
            </a:r>
            <a:r>
              <a:rPr lang="en-US" sz="1800" b="0" i="0">
                <a:solidFill>
                  <a:srgbClr val="000000"/>
                </a:solidFill>
                <a:effectLst/>
                <a:latin typeface="Times New Roman" panose="02020603050405020304" pitchFamily="18" charset="0"/>
                <a:ea typeface="Calibri" panose="020F0502020204030204" pitchFamily="34" charset="0"/>
              </a:rPr>
              <a:t> dùng để tiên lượng sự cần thiết của phẫu thuật </a:t>
            </a:r>
            <a:r>
              <a:rPr lang="en-US" sz="1800" b="1" i="0">
                <a:solidFill>
                  <a:srgbClr val="000000"/>
                </a:solidFill>
                <a:effectLst/>
                <a:latin typeface="Times New Roman" panose="02020603050405020304" pitchFamily="18" charset="0"/>
                <a:ea typeface="Calibri" panose="020F0502020204030204" pitchFamily="34" charset="0"/>
              </a:rPr>
              <a:t>cắt lọc lặp lại </a:t>
            </a:r>
            <a:r>
              <a:rPr lang="en-US" sz="1800" b="0" i="0">
                <a:solidFill>
                  <a:srgbClr val="000000"/>
                </a:solidFill>
                <a:effectLst/>
                <a:latin typeface="Times New Roman" panose="02020603050405020304" pitchFamily="18" charset="0"/>
                <a:ea typeface="Calibri" panose="020F0502020204030204" pitchFamily="34" charset="0"/>
              </a:rPr>
              <a:t>trong FG </a:t>
            </a:r>
          </a:p>
          <a:p>
            <a:r>
              <a:rPr lang="en-US" sz="1800" b="0" i="0">
                <a:solidFill>
                  <a:srgbClr val="000000"/>
                </a:solidFill>
                <a:effectLst/>
                <a:latin typeface="Times New Roman" panose="02020603050405020304" pitchFamily="18" charset="0"/>
                <a:ea typeface="Calibri" panose="020F0502020204030204" pitchFamily="34" charset="0"/>
              </a:rPr>
              <a:t>PMI được tính bằng cách nhân số lượng tiểu cầu với thể tích tiểu cầu trung bình. Dựa trên số liệu hạn chế thì độ nhạy và đặc hiệu của PMI tốt hơn FSGI</a:t>
            </a:r>
          </a:p>
          <a:p>
            <a:endParaRPr lang="en-US"/>
          </a:p>
        </p:txBody>
      </p:sp>
    </p:spTree>
    <p:extLst>
      <p:ext uri="{BB962C8B-B14F-4D97-AF65-F5344CB8AC3E}">
        <p14:creationId xmlns:p14="http://schemas.microsoft.com/office/powerpoint/2010/main" val="2341344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A704-BA95-4331-A8FB-5FD60976AE26}"/>
              </a:ext>
            </a:extLst>
          </p:cNvPr>
          <p:cNvSpPr>
            <a:spLocks noGrp="1"/>
          </p:cNvSpPr>
          <p:nvPr>
            <p:ph type="title"/>
          </p:nvPr>
        </p:nvSpPr>
        <p:spPr/>
        <p:txBody>
          <a:bodyPr/>
          <a:lstStyle/>
          <a:p>
            <a:r>
              <a:rPr lang="en-US"/>
              <a:t>Chẩn đoán hình ảnh</a:t>
            </a:r>
          </a:p>
        </p:txBody>
      </p:sp>
      <p:sp>
        <p:nvSpPr>
          <p:cNvPr id="3" name="Content Placeholder 2">
            <a:extLst>
              <a:ext uri="{FF2B5EF4-FFF2-40B4-BE49-F238E27FC236}">
                <a16:creationId xmlns:a16="http://schemas.microsoft.com/office/drawing/2014/main" id="{99B7C706-6CA7-42A7-8E9C-F42C06909125}"/>
              </a:ext>
            </a:extLst>
          </p:cNvPr>
          <p:cNvSpPr>
            <a:spLocks noGrp="1"/>
          </p:cNvSpPr>
          <p:nvPr>
            <p:ph idx="1"/>
          </p:nvPr>
        </p:nvSpPr>
        <p:spPr/>
        <p:txBody>
          <a:bodyPr/>
          <a:lstStyle/>
          <a:p>
            <a:r>
              <a:rPr lang="en-US" sz="1800" b="1" i="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 quang </a:t>
            </a:r>
            <a:r>
              <a:rPr lang="en-US" sz="1800" b="0" i="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 thường có thể phát hiện mô phù nề, tràn khí trong mô mềm dọc theo mặt phẳng cân mạc, hình ảnh này thấy sớm hơn tiếng lép bép dưới da trên lâm sàng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b="0" i="0">
                <a:solidFill>
                  <a:srgbClr val="000000"/>
                </a:solidFill>
                <a:effectLst/>
                <a:latin typeface="Times New Roman" panose="02020603050405020304" pitchFamily="18" charset="0"/>
                <a:ea typeface="Calibri" panose="020F0502020204030204" pitchFamily="34" charset="0"/>
              </a:rPr>
              <a:t>Sự xuất hiện của khí có độ chuyên cao 94% nhưng độ nhạy chỉ 49%. </a:t>
            </a:r>
          </a:p>
          <a:p>
            <a:r>
              <a:rPr lang="en-US" sz="1800" b="1" i="0">
                <a:solidFill>
                  <a:srgbClr val="000000"/>
                </a:solidFill>
                <a:effectLst/>
                <a:latin typeface="Times New Roman" panose="02020603050405020304" pitchFamily="18" charset="0"/>
                <a:ea typeface="Calibri" panose="020F0502020204030204" pitchFamily="34" charset="0"/>
              </a:rPr>
              <a:t>Ctscan </a:t>
            </a:r>
            <a:r>
              <a:rPr lang="en-US" sz="1800" b="0" i="0">
                <a:solidFill>
                  <a:srgbClr val="000000"/>
                </a:solidFill>
                <a:effectLst/>
                <a:latin typeface="Times New Roman" panose="02020603050405020304" pitchFamily="18" charset="0"/>
                <a:ea typeface="Calibri" panose="020F0502020204030204" pitchFamily="34" charset="0"/>
              </a:rPr>
              <a:t>hỗ trợ chẩn đoán và lên kế hoạch phẫu thuật. Ctscan có độ nhạy cao 88.5% và chuyên 93.3% trong chẩn đoán NSTI. </a:t>
            </a:r>
            <a:r>
              <a:rPr lang="en-US" sz="1800">
                <a:solidFill>
                  <a:srgbClr val="000000"/>
                </a:solidFill>
                <a:latin typeface="Times New Roman" panose="02020603050405020304" pitchFamily="18" charset="0"/>
                <a:ea typeface="Calibri" panose="020F0502020204030204" pitchFamily="34" charset="0"/>
                <a:sym typeface="Wingdings" panose="05000000000000000000" pitchFamily="2" charset="2"/>
              </a:rPr>
              <a:t> </a:t>
            </a:r>
            <a:r>
              <a:rPr lang="en-US" sz="1800" b="0" i="0">
                <a:solidFill>
                  <a:srgbClr val="000000"/>
                </a:solidFill>
                <a:effectLst/>
                <a:latin typeface="Times New Roman" panose="02020603050405020304" pitchFamily="18" charset="0"/>
                <a:ea typeface="Calibri" panose="020F0502020204030204" pitchFamily="34" charset="0"/>
              </a:rPr>
              <a:t>Trên CT thấy tụ dịch, áp xe, dầy cân mạc không đều, thâm nhiễm mở, tràn khí dưới da</a:t>
            </a:r>
          </a:p>
          <a:p>
            <a:r>
              <a:rPr lang="en-US" sz="1800" b="1" i="0">
                <a:solidFill>
                  <a:srgbClr val="000000"/>
                </a:solidFill>
                <a:effectLst/>
                <a:latin typeface="Times New Roman" panose="02020603050405020304" pitchFamily="18" charset="0"/>
                <a:ea typeface="Calibri" panose="020F0502020204030204" pitchFamily="34" charset="0"/>
              </a:rPr>
              <a:t>MRI </a:t>
            </a:r>
            <a:r>
              <a:rPr lang="en-US" sz="1800" b="0" i="0">
                <a:solidFill>
                  <a:srgbClr val="000000"/>
                </a:solidFill>
                <a:effectLst/>
                <a:latin typeface="Times New Roman" panose="02020603050405020304" pitchFamily="18" charset="0"/>
                <a:ea typeface="Calibri" panose="020F0502020204030204" pitchFamily="34" charset="0"/>
              </a:rPr>
              <a:t>không được khuyến cáo do tốn tiền và kéo dài thời gian kiểm tra. </a:t>
            </a:r>
          </a:p>
          <a:p>
            <a:r>
              <a:rPr lang="en-US" sz="1800" b="0" i="0">
                <a:solidFill>
                  <a:srgbClr val="000000"/>
                </a:solidFill>
                <a:effectLst/>
                <a:latin typeface="Times New Roman" panose="02020603050405020304" pitchFamily="18" charset="0"/>
                <a:ea typeface="Calibri" panose="020F0502020204030204" pitchFamily="34" charset="0"/>
              </a:rPr>
              <a:t>Siêu âm điểm POCUS hỗ trợ chẩn đoán có ích trong NSTI. Siêu âm tại giường đánh giá độ dầy mô dưới da, khí và dịch trong cân (STAFF) với độ nhạy 88% và chuyên 93%</a:t>
            </a:r>
          </a:p>
          <a:p>
            <a:r>
              <a:rPr lang="en-US" sz="1800" b="0" i="0">
                <a:solidFill>
                  <a:srgbClr val="000000"/>
                </a:solidFill>
                <a:effectLst/>
                <a:latin typeface="Times New Roman" panose="02020603050405020304" pitchFamily="18" charset="0"/>
                <a:ea typeface="Calibri" panose="020F0502020204030204" pitchFamily="34" charset="0"/>
              </a:rPr>
              <a:t>Nếu bệnh nhân huyết động không ổn định thì </a:t>
            </a:r>
            <a:r>
              <a:rPr lang="en-US" sz="1800" b="1" i="0">
                <a:solidFill>
                  <a:srgbClr val="000000"/>
                </a:solidFill>
                <a:effectLst/>
                <a:latin typeface="Times New Roman" panose="02020603050405020304" pitchFamily="18" charset="0"/>
                <a:ea typeface="Calibri" panose="020F0502020204030204" pitchFamily="34" charset="0"/>
              </a:rPr>
              <a:t>đẩy thẳng lên phòng mổ </a:t>
            </a:r>
            <a:r>
              <a:rPr lang="en-US" sz="1800" b="0" i="0">
                <a:solidFill>
                  <a:srgbClr val="000000"/>
                </a:solidFill>
                <a:effectLst/>
                <a:latin typeface="Times New Roman" panose="02020603050405020304" pitchFamily="18" charset="0"/>
                <a:ea typeface="Calibri" panose="020F0502020204030204" pitchFamily="34" charset="0"/>
              </a:rPr>
              <a:t>để xử lí nếu lâm sàng có nghi ngờ mà không cần chẩn đoán hình ảnh trước đó. </a:t>
            </a:r>
            <a:r>
              <a:rPr lang="en-US" sz="1800" b="0" i="0">
                <a:solidFill>
                  <a:srgbClr val="000000"/>
                </a:solidFill>
                <a:effectLst/>
                <a:latin typeface="Times New Roman" panose="02020603050405020304" pitchFamily="18" charset="0"/>
                <a:ea typeface="Calibri" panose="020F0502020204030204" pitchFamily="34" charset="0"/>
                <a:sym typeface="Wingdings" panose="05000000000000000000" pitchFamily="2" charset="2"/>
              </a:rPr>
              <a:t> </a:t>
            </a:r>
            <a:r>
              <a:rPr lang="en-US" sz="1800" b="0" i="0">
                <a:solidFill>
                  <a:srgbClr val="000000"/>
                </a:solidFill>
                <a:effectLst/>
                <a:latin typeface="Times New Roman" panose="02020603050405020304" pitchFamily="18" charset="0"/>
                <a:ea typeface="Calibri" panose="020F0502020204030204" pitchFamily="34" charset="0"/>
              </a:rPr>
              <a:t>Điều quan trọng cần ghi nhớ là hình ảnh không phải là chẩn đoán loại trừ và cũng không nên làm trì hoãn can thiệp phẫu thuật</a:t>
            </a:r>
            <a:endParaRPr lang="en-US"/>
          </a:p>
        </p:txBody>
      </p:sp>
    </p:spTree>
    <p:extLst>
      <p:ext uri="{BB962C8B-B14F-4D97-AF65-F5344CB8AC3E}">
        <p14:creationId xmlns:p14="http://schemas.microsoft.com/office/powerpoint/2010/main" val="231887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30D8-4A2E-4C8B-AE89-C4278349E81A}"/>
              </a:ext>
            </a:extLst>
          </p:cNvPr>
          <p:cNvSpPr>
            <a:spLocks noGrp="1"/>
          </p:cNvSpPr>
          <p:nvPr>
            <p:ph type="title"/>
          </p:nvPr>
        </p:nvSpPr>
        <p:spPr/>
        <p:txBody>
          <a:bodyPr/>
          <a:lstStyle/>
          <a:p>
            <a:r>
              <a:rPr lang="en-US"/>
              <a:t>Điều trị</a:t>
            </a:r>
          </a:p>
        </p:txBody>
      </p:sp>
      <p:sp>
        <p:nvSpPr>
          <p:cNvPr id="3" name="Content Placeholder 2">
            <a:extLst>
              <a:ext uri="{FF2B5EF4-FFF2-40B4-BE49-F238E27FC236}">
                <a16:creationId xmlns:a16="http://schemas.microsoft.com/office/drawing/2014/main" id="{A6F38166-3930-4799-B050-710117D66B78}"/>
              </a:ext>
            </a:extLst>
          </p:cNvPr>
          <p:cNvSpPr>
            <a:spLocks noGrp="1"/>
          </p:cNvSpPr>
          <p:nvPr>
            <p:ph idx="1"/>
          </p:nvPr>
        </p:nvSpPr>
        <p:spPr/>
        <p:txBody>
          <a:bodyPr/>
          <a:lstStyle/>
          <a:p>
            <a:r>
              <a:rPr lang="en-US"/>
              <a:t>Nguyên tắc cơ bản: mổ cấp cứu cắt lọc, kháng sinh phổ rộng, dịch truyền tĩnh mạch, thuốc vận mạch.</a:t>
            </a:r>
          </a:p>
          <a:p>
            <a:r>
              <a:rPr lang="en-US"/>
              <a:t>Do thường nhiễm đa khuẩn nên kháng sinh phải phủ hết streptococcal, staphylococcal, gram âm; coliforms; Pseudomonas; Bacteroides và Clostridium</a:t>
            </a:r>
          </a:p>
        </p:txBody>
      </p:sp>
    </p:spTree>
    <p:extLst>
      <p:ext uri="{BB962C8B-B14F-4D97-AF65-F5344CB8AC3E}">
        <p14:creationId xmlns:p14="http://schemas.microsoft.com/office/powerpoint/2010/main" val="2833615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5E90-CC25-4C94-B9CB-337495D7E7E5}"/>
              </a:ext>
            </a:extLst>
          </p:cNvPr>
          <p:cNvSpPr>
            <a:spLocks noGrp="1"/>
          </p:cNvSpPr>
          <p:nvPr>
            <p:ph type="title"/>
          </p:nvPr>
        </p:nvSpPr>
        <p:spPr/>
        <p:txBody>
          <a:bodyPr/>
          <a:lstStyle/>
          <a:p>
            <a:r>
              <a:rPr lang="en-US"/>
              <a:t>Kháng sinh theo kinh nghiệm</a:t>
            </a:r>
          </a:p>
        </p:txBody>
      </p:sp>
      <p:sp>
        <p:nvSpPr>
          <p:cNvPr id="3" name="Content Placeholder 2">
            <a:extLst>
              <a:ext uri="{FF2B5EF4-FFF2-40B4-BE49-F238E27FC236}">
                <a16:creationId xmlns:a16="http://schemas.microsoft.com/office/drawing/2014/main" id="{BE5A9594-FB82-4C21-934E-11A629062FB4}"/>
              </a:ext>
            </a:extLst>
          </p:cNvPr>
          <p:cNvSpPr>
            <a:spLocks noGrp="1"/>
          </p:cNvSpPr>
          <p:nvPr>
            <p:ph idx="1"/>
          </p:nvPr>
        </p:nvSpPr>
        <p:spPr/>
        <p:txBody>
          <a:bodyPr>
            <a:normAutofit/>
          </a:bodyPr>
          <a:lstStyle/>
          <a:p>
            <a:endParaRPr lang="en-US" sz="1200"/>
          </a:p>
        </p:txBody>
      </p:sp>
      <p:graphicFrame>
        <p:nvGraphicFramePr>
          <p:cNvPr id="7" name="Table 7">
            <a:extLst>
              <a:ext uri="{FF2B5EF4-FFF2-40B4-BE49-F238E27FC236}">
                <a16:creationId xmlns:a16="http://schemas.microsoft.com/office/drawing/2014/main" id="{70A4250A-9DF0-4B4A-A253-0EB30F341144}"/>
              </a:ext>
            </a:extLst>
          </p:cNvPr>
          <p:cNvGraphicFramePr>
            <a:graphicFrameLocks noGrp="1"/>
          </p:cNvGraphicFramePr>
          <p:nvPr>
            <p:extLst>
              <p:ext uri="{D42A27DB-BD31-4B8C-83A1-F6EECF244321}">
                <p14:modId xmlns:p14="http://schemas.microsoft.com/office/powerpoint/2010/main" val="2864252039"/>
              </p:ext>
            </p:extLst>
          </p:nvPr>
        </p:nvGraphicFramePr>
        <p:xfrm>
          <a:off x="2395793" y="2059387"/>
          <a:ext cx="7603613" cy="3904397"/>
        </p:xfrm>
        <a:graphic>
          <a:graphicData uri="http://schemas.openxmlformats.org/drawingml/2006/table">
            <a:tbl>
              <a:tblPr firstRow="1" bandRow="1">
                <a:tableStyleId>{5C22544A-7EE6-4342-B048-85BDC9FD1C3A}</a:tableStyleId>
              </a:tblPr>
              <a:tblGrid>
                <a:gridCol w="7603613">
                  <a:extLst>
                    <a:ext uri="{9D8B030D-6E8A-4147-A177-3AD203B41FA5}">
                      <a16:colId xmlns:a16="http://schemas.microsoft.com/office/drawing/2014/main" val="1438642739"/>
                    </a:ext>
                  </a:extLst>
                </a:gridCol>
              </a:tblGrid>
              <a:tr h="1797393">
                <a:tc>
                  <a:txBody>
                    <a:bodyPr/>
                    <a:lstStyle/>
                    <a:p>
                      <a:pPr algn="ctr"/>
                      <a:r>
                        <a:rPr lang="en-US" sz="1200" b="1">
                          <a:latin typeface="Tahoma" panose="020B0604030504040204" pitchFamily="34" charset="0"/>
                          <a:ea typeface="Tahoma" panose="020B0604030504040204" pitchFamily="34" charset="0"/>
                          <a:cs typeface="Tahoma" panose="020B0604030504040204" pitchFamily="34" charset="0"/>
                        </a:rPr>
                        <a:t>Carbapenem</a:t>
                      </a:r>
                      <a:r>
                        <a:rPr lang="en-US" sz="1200" b="0">
                          <a:latin typeface="Tahoma" panose="020B0604030504040204" pitchFamily="34" charset="0"/>
                          <a:ea typeface="Tahoma" panose="020B0604030504040204" pitchFamily="34" charset="0"/>
                          <a:cs typeface="Tahoma" panose="020B0604030504040204" pitchFamily="34" charset="0"/>
                        </a:rPr>
                        <a:t> (Imipenem, meropenem, or ertapenem)</a:t>
                      </a:r>
                    </a:p>
                    <a:p>
                      <a:pPr marL="0" indent="0" algn="ctr">
                        <a:buNone/>
                      </a:pPr>
                      <a:r>
                        <a:rPr lang="en-US" sz="1200" b="0">
                          <a:latin typeface="Tahoma" panose="020B0604030504040204" pitchFamily="34" charset="0"/>
                          <a:ea typeface="Tahoma" panose="020B0604030504040204" pitchFamily="34" charset="0"/>
                          <a:cs typeface="Tahoma" panose="020B0604030504040204" pitchFamily="34" charset="0"/>
                        </a:rPr>
                        <a:t>OR</a:t>
                      </a:r>
                    </a:p>
                    <a:p>
                      <a:pPr algn="ctr"/>
                      <a:r>
                        <a:rPr lang="en-US" sz="1200" b="0">
                          <a:latin typeface="Tahoma" panose="020B0604030504040204" pitchFamily="34" charset="0"/>
                          <a:ea typeface="Tahoma" panose="020B0604030504040204" pitchFamily="34" charset="0"/>
                          <a:cs typeface="Tahoma" panose="020B0604030504040204" pitchFamily="34" charset="0"/>
                        </a:rPr>
                        <a:t>Beta lactam-beta lactamase inhibitor (piperacillin-tazobactam or ampicillin-sulbactam)</a:t>
                      </a:r>
                    </a:p>
                    <a:p>
                      <a:pPr algn="ctr"/>
                      <a:r>
                        <a:rPr lang="en-US" sz="1200" b="0">
                          <a:latin typeface="Tahoma" panose="020B0604030504040204" pitchFamily="34" charset="0"/>
                          <a:ea typeface="Tahoma" panose="020B0604030504040204" pitchFamily="34" charset="0"/>
                          <a:cs typeface="Tahoma" panose="020B0604030504040204" pitchFamily="34" charset="0"/>
                        </a:rPr>
                        <a:t>PLUS</a:t>
                      </a:r>
                    </a:p>
                    <a:p>
                      <a:pPr marL="0" indent="0" algn="ctr">
                        <a:buNone/>
                      </a:pPr>
                      <a:r>
                        <a:rPr lang="en-US" sz="1200" b="0">
                          <a:latin typeface="Tahoma" panose="020B0604030504040204" pitchFamily="34" charset="0"/>
                          <a:ea typeface="Tahoma" panose="020B0604030504040204" pitchFamily="34" charset="0"/>
                          <a:cs typeface="Tahoma" panose="020B0604030504040204" pitchFamily="34" charset="0"/>
                        </a:rPr>
                        <a:t>		</a:t>
                      </a:r>
                      <a:r>
                        <a:rPr lang="en-US" sz="1200" b="1">
                          <a:latin typeface="Tahoma" panose="020B0604030504040204" pitchFamily="34" charset="0"/>
                          <a:ea typeface="Tahoma" panose="020B0604030504040204" pitchFamily="34" charset="0"/>
                          <a:cs typeface="Tahoma" panose="020B0604030504040204" pitchFamily="34" charset="0"/>
                        </a:rPr>
                        <a:t>Clindamycin</a:t>
                      </a:r>
                      <a:r>
                        <a:rPr lang="en-US" sz="1200" b="0">
                          <a:latin typeface="Tahoma" panose="020B0604030504040204" pitchFamily="34" charset="0"/>
                          <a:ea typeface="Tahoma" panose="020B0604030504040204" pitchFamily="34" charset="0"/>
                          <a:cs typeface="Tahoma" panose="020B0604030504040204" pitchFamily="34" charset="0"/>
                        </a:rPr>
                        <a:t> chống gram âm, kị khí, chống độc tố</a:t>
                      </a:r>
                    </a:p>
                    <a:p>
                      <a:pPr algn="ctr"/>
                      <a:r>
                        <a:rPr lang="en-US" sz="1200" b="0">
                          <a:latin typeface="Tahoma" panose="020B0604030504040204" pitchFamily="34" charset="0"/>
                          <a:ea typeface="Tahoma" panose="020B0604030504040204" pitchFamily="34" charset="0"/>
                          <a:cs typeface="Tahoma" panose="020B0604030504040204" pitchFamily="34" charset="0"/>
                        </a:rPr>
                        <a:t>PLUS</a:t>
                      </a:r>
                    </a:p>
                    <a:p>
                      <a:pPr marL="0" indent="0" algn="ctr">
                        <a:buNone/>
                      </a:pPr>
                      <a:r>
                        <a:rPr lang="en-US" sz="1200" b="0">
                          <a:latin typeface="Tahoma" panose="020B0604030504040204" pitchFamily="34" charset="0"/>
                          <a:ea typeface="Tahoma" panose="020B0604030504040204" pitchFamily="34" charset="0"/>
                          <a:cs typeface="Tahoma" panose="020B0604030504040204" pitchFamily="34" charset="0"/>
                        </a:rPr>
                        <a:t>            	Vancomycin, daptomycin, or linezolid chống gram dương và  MRSA</a:t>
                      </a:r>
                    </a:p>
                    <a:p>
                      <a:endParaRPr lang="en-US" sz="1200" b="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939331859"/>
                  </a:ext>
                </a:extLst>
              </a:tr>
              <a:tr h="1284044">
                <a:tc>
                  <a:txBody>
                    <a:bodyPr/>
                    <a:lstStyle/>
                    <a:p>
                      <a:pPr algn="ctr"/>
                      <a: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t>Bệnh nhân nhạy cảm nặng với carbapenems hoặc beta lactam-beta lactamase inhibitors, consider:</a:t>
                      </a:r>
                      <a:b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t>Aminoglycoside</a:t>
                      </a:r>
                      <a:b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t>OR</a:t>
                      </a:r>
                      <a:b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1" i="0">
                          <a:solidFill>
                            <a:srgbClr val="000000"/>
                          </a:solidFill>
                          <a:effectLst/>
                          <a:latin typeface="Tahoma" panose="020B0604030504040204" pitchFamily="34" charset="0"/>
                          <a:ea typeface="Tahoma" panose="020B0604030504040204" pitchFamily="34" charset="0"/>
                          <a:cs typeface="Tahoma" panose="020B0604030504040204" pitchFamily="34" charset="0"/>
                        </a:rPr>
                        <a:t>Fluoroquinolone</a:t>
                      </a:r>
                      <a: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t>PLUS</a:t>
                      </a:r>
                      <a:br>
                        <a:rPr lang="en-US" sz="12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1" i="0">
                          <a:solidFill>
                            <a:srgbClr val="000000"/>
                          </a:solidFill>
                          <a:effectLst/>
                          <a:latin typeface="Tahoma" panose="020B0604030504040204" pitchFamily="34" charset="0"/>
                          <a:ea typeface="Tahoma" panose="020B0604030504040204" pitchFamily="34" charset="0"/>
                          <a:cs typeface="Tahoma" panose="020B0604030504040204" pitchFamily="34" charset="0"/>
                        </a:rPr>
                        <a:t>Metronidazole</a:t>
                      </a:r>
                      <a:endParaRPr lang="en-US" sz="1200" b="1">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473828572"/>
                  </a:ext>
                </a:extLst>
              </a:tr>
              <a:tr h="503953">
                <a:tc>
                  <a:txBody>
                    <a:bodyPr/>
                    <a:lstStyle/>
                    <a:p>
                      <a:pPr algn="ctr"/>
                      <a:r>
                        <a:rPr lang="en-US" sz="1200" b="0">
                          <a:latin typeface="Tahoma" panose="020B0604030504040204" pitchFamily="34" charset="0"/>
                          <a:ea typeface="Tahoma" panose="020B0604030504040204" pitchFamily="34" charset="0"/>
                          <a:cs typeface="Tahoma" panose="020B0604030504040204" pitchFamily="34" charset="0"/>
                        </a:rPr>
                        <a:t>Bệnh nhân tiếp xúc với muối hoặc nước</a:t>
                      </a:r>
                    </a:p>
                    <a:p>
                      <a:pPr algn="ctr"/>
                      <a:r>
                        <a:rPr lang="en-US" sz="1200" b="1">
                          <a:latin typeface="Tahoma" panose="020B0604030504040204" pitchFamily="34" charset="0"/>
                          <a:ea typeface="Tahoma" panose="020B0604030504040204" pitchFamily="34" charset="0"/>
                          <a:cs typeface="Tahoma" panose="020B0604030504040204" pitchFamily="34" charset="0"/>
                        </a:rPr>
                        <a:t>Doxycycline</a:t>
                      </a:r>
                    </a:p>
                    <a:p>
                      <a:pPr algn="ctr"/>
                      <a:r>
                        <a:rPr lang="en-US" sz="1200" b="0">
                          <a:latin typeface="Tahoma" panose="020B0604030504040204" pitchFamily="34" charset="0"/>
                          <a:ea typeface="Tahoma" panose="020B0604030504040204" pitchFamily="34" charset="0"/>
                          <a:cs typeface="Tahoma" panose="020B0604030504040204" pitchFamily="34" charset="0"/>
                        </a:rPr>
                        <a:t>Bệnh nhân nguy cơ nhiễm nấm</a:t>
                      </a:r>
                    </a:p>
                    <a:p>
                      <a:pPr algn="ctr"/>
                      <a:r>
                        <a:rPr lang="en-US" sz="1200" b="1">
                          <a:latin typeface="Tahoma" panose="020B0604030504040204" pitchFamily="34" charset="0"/>
                          <a:ea typeface="Tahoma" panose="020B0604030504040204" pitchFamily="34" charset="0"/>
                          <a:cs typeface="Tahoma" panose="020B0604030504040204" pitchFamily="34" charset="0"/>
                        </a:rPr>
                        <a:t>Amphotericin B or fluoroconazoles</a:t>
                      </a:r>
                    </a:p>
                  </a:txBody>
                  <a:tcPr/>
                </a:tc>
                <a:extLst>
                  <a:ext uri="{0D108BD9-81ED-4DB2-BD59-A6C34878D82A}">
                    <a16:rowId xmlns:a16="http://schemas.microsoft.com/office/drawing/2014/main" val="3934659702"/>
                  </a:ext>
                </a:extLst>
              </a:tr>
            </a:tbl>
          </a:graphicData>
        </a:graphic>
      </p:graphicFrame>
    </p:spTree>
    <p:extLst>
      <p:ext uri="{BB962C8B-B14F-4D97-AF65-F5344CB8AC3E}">
        <p14:creationId xmlns:p14="http://schemas.microsoft.com/office/powerpoint/2010/main" val="116162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328C-96F1-4953-A0C6-3C47E1BBFE78}"/>
              </a:ext>
            </a:extLst>
          </p:cNvPr>
          <p:cNvSpPr>
            <a:spLocks noGrp="1"/>
          </p:cNvSpPr>
          <p:nvPr>
            <p:ph type="title"/>
          </p:nvPr>
        </p:nvSpPr>
        <p:spPr/>
        <p:txBody>
          <a:bodyPr/>
          <a:lstStyle/>
          <a:p>
            <a:r>
              <a:rPr lang="en-US"/>
              <a:t>Hồi sức</a:t>
            </a:r>
          </a:p>
        </p:txBody>
      </p:sp>
      <p:sp>
        <p:nvSpPr>
          <p:cNvPr id="3" name="Content Placeholder 2">
            <a:extLst>
              <a:ext uri="{FF2B5EF4-FFF2-40B4-BE49-F238E27FC236}">
                <a16:creationId xmlns:a16="http://schemas.microsoft.com/office/drawing/2014/main" id="{05C795DF-57EB-484E-B142-6220728FFA8B}"/>
              </a:ext>
            </a:extLst>
          </p:cNvPr>
          <p:cNvSpPr>
            <a:spLocks noGrp="1"/>
          </p:cNvSpPr>
          <p:nvPr>
            <p:ph idx="1"/>
          </p:nvPr>
        </p:nvSpPr>
        <p:spPr/>
        <p:txBody>
          <a:bodyPr/>
          <a:lstStyle/>
          <a:p>
            <a:r>
              <a:rPr lang="en-US"/>
              <a:t>Truyền dịch tinh thể như Lactate Ringer 30ml/Kg trong  giờ đầu với bằng chứng giảm tuần hoàn, nhiễm trùng huyết, shock nhiễm trùng</a:t>
            </a:r>
          </a:p>
          <a:p>
            <a:r>
              <a:rPr lang="en-US"/>
              <a:t>Truyền thêm dịch dưới hướng dẫn của thông số huyết động: nhịp tim, huyết áp, nước tiểu, thanh thải lactate</a:t>
            </a:r>
          </a:p>
          <a:p>
            <a:r>
              <a:rPr lang="en-US"/>
              <a:t>Sau khi tối ưu hóa dịch mà vẫn còn giảm tưới máu thì dùng Noradrenalin sớm để tăng tưới máu các cơ quan tận</a:t>
            </a:r>
          </a:p>
        </p:txBody>
      </p:sp>
    </p:spTree>
    <p:extLst>
      <p:ext uri="{BB962C8B-B14F-4D97-AF65-F5344CB8AC3E}">
        <p14:creationId xmlns:p14="http://schemas.microsoft.com/office/powerpoint/2010/main" val="280931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D3E0-D839-4C11-865E-03878F4F1660}"/>
              </a:ext>
            </a:extLst>
          </p:cNvPr>
          <p:cNvSpPr>
            <a:spLocks noGrp="1"/>
          </p:cNvSpPr>
          <p:nvPr>
            <p:ph type="title"/>
          </p:nvPr>
        </p:nvSpPr>
        <p:spPr/>
        <p:txBody>
          <a:bodyPr/>
          <a:lstStyle/>
          <a:p>
            <a:r>
              <a:rPr lang="en-US"/>
              <a:t>Phẫu thuật</a:t>
            </a:r>
          </a:p>
        </p:txBody>
      </p:sp>
      <p:sp>
        <p:nvSpPr>
          <p:cNvPr id="3" name="Content Placeholder 2">
            <a:extLst>
              <a:ext uri="{FF2B5EF4-FFF2-40B4-BE49-F238E27FC236}">
                <a16:creationId xmlns:a16="http://schemas.microsoft.com/office/drawing/2014/main" id="{66DA512C-805B-4C16-8093-D07526161088}"/>
              </a:ext>
            </a:extLst>
          </p:cNvPr>
          <p:cNvSpPr>
            <a:spLocks noGrp="1"/>
          </p:cNvSpPr>
          <p:nvPr>
            <p:ph idx="1"/>
          </p:nvPr>
        </p:nvSpPr>
        <p:spPr>
          <a:xfrm>
            <a:off x="838200" y="1997242"/>
            <a:ext cx="3584608" cy="4184102"/>
          </a:xfrm>
        </p:spPr>
        <p:txBody>
          <a:bodyPr>
            <a:normAutofit lnSpcReduction="10000"/>
          </a:bodyPr>
          <a:lstStyle/>
          <a:p>
            <a:r>
              <a:rPr lang="en-US" dirty="0" err="1"/>
              <a:t>Cần</a:t>
            </a:r>
            <a:r>
              <a:rPr lang="en-US" dirty="0"/>
              <a:t> </a:t>
            </a:r>
            <a:r>
              <a:rPr lang="en-US" dirty="0" err="1"/>
              <a:t>phẫu</a:t>
            </a:r>
            <a:r>
              <a:rPr lang="en-US" dirty="0"/>
              <a:t> </a:t>
            </a:r>
            <a:r>
              <a:rPr lang="en-US" dirty="0" err="1"/>
              <a:t>thuật</a:t>
            </a:r>
            <a:r>
              <a:rPr lang="en-US" dirty="0"/>
              <a:t> </a:t>
            </a:r>
            <a:r>
              <a:rPr lang="en-US" dirty="0" err="1"/>
              <a:t>cấp</a:t>
            </a:r>
            <a:r>
              <a:rPr lang="en-US" dirty="0"/>
              <a:t> </a:t>
            </a:r>
            <a:r>
              <a:rPr lang="en-US" dirty="0" err="1"/>
              <a:t>cứu</a:t>
            </a:r>
            <a:r>
              <a:rPr lang="en-US" dirty="0"/>
              <a:t>, </a:t>
            </a:r>
            <a:r>
              <a:rPr lang="en-US" dirty="0" err="1"/>
              <a:t>trì</a:t>
            </a:r>
            <a:r>
              <a:rPr lang="en-US" dirty="0"/>
              <a:t> </a:t>
            </a:r>
            <a:r>
              <a:rPr lang="en-US" dirty="0" err="1"/>
              <a:t>hoãn</a:t>
            </a:r>
            <a:r>
              <a:rPr lang="en-US" dirty="0"/>
              <a:t> </a:t>
            </a:r>
            <a:r>
              <a:rPr lang="en-US" dirty="0" err="1"/>
              <a:t>làm</a:t>
            </a:r>
            <a:r>
              <a:rPr lang="en-US" dirty="0"/>
              <a:t> </a:t>
            </a:r>
            <a:r>
              <a:rPr lang="en-US" dirty="0" err="1"/>
              <a:t>tăng</a:t>
            </a:r>
            <a:r>
              <a:rPr lang="en-US" dirty="0"/>
              <a:t> </a:t>
            </a:r>
            <a:r>
              <a:rPr lang="en-US" dirty="0" err="1"/>
              <a:t>tỉ</a:t>
            </a:r>
            <a:r>
              <a:rPr lang="en-US" dirty="0"/>
              <a:t> </a:t>
            </a:r>
            <a:r>
              <a:rPr lang="en-US" dirty="0" err="1"/>
              <a:t>lệ</a:t>
            </a:r>
            <a:r>
              <a:rPr lang="en-US" dirty="0"/>
              <a:t> </a:t>
            </a:r>
            <a:r>
              <a:rPr lang="en-US" dirty="0" err="1"/>
              <a:t>bệnh</a:t>
            </a:r>
            <a:r>
              <a:rPr lang="en-US" dirty="0"/>
              <a:t> </a:t>
            </a:r>
            <a:r>
              <a:rPr lang="en-US" dirty="0" err="1"/>
              <a:t>tật</a:t>
            </a:r>
            <a:r>
              <a:rPr lang="en-US" dirty="0"/>
              <a:t> </a:t>
            </a:r>
            <a:r>
              <a:rPr lang="en-US" dirty="0" err="1"/>
              <a:t>và</a:t>
            </a:r>
            <a:r>
              <a:rPr lang="en-US" dirty="0"/>
              <a:t> </a:t>
            </a:r>
            <a:r>
              <a:rPr lang="en-US" dirty="0" err="1"/>
              <a:t>tử</a:t>
            </a:r>
            <a:r>
              <a:rPr lang="en-US" dirty="0"/>
              <a:t> </a:t>
            </a:r>
            <a:r>
              <a:rPr lang="en-US" dirty="0" err="1"/>
              <a:t>vong</a:t>
            </a:r>
            <a:endParaRPr lang="en-US" dirty="0"/>
          </a:p>
          <a:p>
            <a:r>
              <a:rPr lang="en-US" dirty="0" err="1"/>
              <a:t>Phối</a:t>
            </a:r>
            <a:r>
              <a:rPr lang="en-US" dirty="0"/>
              <a:t> </a:t>
            </a:r>
            <a:r>
              <a:rPr lang="en-US" dirty="0" err="1"/>
              <a:t>hợp</a:t>
            </a:r>
            <a:r>
              <a:rPr lang="en-US" dirty="0"/>
              <a:t>: </a:t>
            </a:r>
            <a:r>
              <a:rPr lang="en-US" dirty="0" err="1"/>
              <a:t>niệu</a:t>
            </a:r>
            <a:r>
              <a:rPr lang="en-US" dirty="0"/>
              <a:t> </a:t>
            </a:r>
            <a:r>
              <a:rPr lang="en-US" dirty="0" err="1"/>
              <a:t>học</a:t>
            </a:r>
            <a:r>
              <a:rPr lang="en-US" dirty="0"/>
              <a:t>, </a:t>
            </a:r>
            <a:r>
              <a:rPr lang="en-US" dirty="0" err="1"/>
              <a:t>phẫu</a:t>
            </a:r>
            <a:r>
              <a:rPr lang="en-US" dirty="0"/>
              <a:t> </a:t>
            </a:r>
            <a:r>
              <a:rPr lang="en-US" dirty="0" err="1"/>
              <a:t>thuật</a:t>
            </a:r>
            <a:r>
              <a:rPr lang="en-US" dirty="0"/>
              <a:t> </a:t>
            </a:r>
            <a:r>
              <a:rPr lang="en-US" dirty="0" err="1"/>
              <a:t>tổng</a:t>
            </a:r>
            <a:r>
              <a:rPr lang="en-US" dirty="0"/>
              <a:t> </a:t>
            </a:r>
            <a:r>
              <a:rPr lang="en-US" dirty="0" err="1"/>
              <a:t>quát</a:t>
            </a:r>
            <a:r>
              <a:rPr lang="en-US" dirty="0"/>
              <a:t>, </a:t>
            </a:r>
            <a:r>
              <a:rPr lang="en-US" dirty="0" err="1"/>
              <a:t>phẫu</a:t>
            </a:r>
            <a:r>
              <a:rPr lang="en-US" dirty="0"/>
              <a:t> </a:t>
            </a:r>
            <a:r>
              <a:rPr lang="en-US" dirty="0" err="1"/>
              <a:t>thuật</a:t>
            </a:r>
            <a:r>
              <a:rPr lang="en-US" dirty="0"/>
              <a:t> </a:t>
            </a:r>
            <a:r>
              <a:rPr lang="en-US" dirty="0" err="1"/>
              <a:t>cấp</a:t>
            </a:r>
            <a:r>
              <a:rPr lang="en-US" dirty="0"/>
              <a:t> </a:t>
            </a:r>
            <a:r>
              <a:rPr lang="en-US" dirty="0" err="1"/>
              <a:t>cứu</a:t>
            </a:r>
            <a:r>
              <a:rPr lang="en-US" dirty="0"/>
              <a:t> </a:t>
            </a:r>
            <a:r>
              <a:rPr lang="en-US" dirty="0" err="1"/>
              <a:t>và</a:t>
            </a:r>
            <a:r>
              <a:rPr lang="en-US" dirty="0"/>
              <a:t> </a:t>
            </a:r>
            <a:r>
              <a:rPr lang="en-US" dirty="0" err="1"/>
              <a:t>hoặc</a:t>
            </a:r>
            <a:r>
              <a:rPr lang="en-US" dirty="0"/>
              <a:t> </a:t>
            </a:r>
            <a:r>
              <a:rPr lang="en-US" dirty="0" err="1"/>
              <a:t>sản</a:t>
            </a:r>
            <a:r>
              <a:rPr lang="en-US" dirty="0"/>
              <a:t> </a:t>
            </a:r>
            <a:r>
              <a:rPr lang="en-US" dirty="0" err="1"/>
              <a:t>phụ</a:t>
            </a:r>
            <a:endParaRPr lang="en-US"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552748" y="2560920"/>
            <a:ext cx="5505651" cy="3096929"/>
          </a:xfrm>
          <a:prstGeom prst="rect">
            <a:avLst/>
          </a:prstGeom>
        </p:spPr>
      </p:pic>
    </p:spTree>
    <p:extLst>
      <p:ext uri="{BB962C8B-B14F-4D97-AF65-F5344CB8AC3E}">
        <p14:creationId xmlns:p14="http://schemas.microsoft.com/office/powerpoint/2010/main" val="2996038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3012-59D2-4DE5-A3A5-7810B89BD387}"/>
              </a:ext>
            </a:extLst>
          </p:cNvPr>
          <p:cNvSpPr>
            <a:spLocks noGrp="1"/>
          </p:cNvSpPr>
          <p:nvPr>
            <p:ph type="title"/>
          </p:nvPr>
        </p:nvSpPr>
        <p:spPr/>
        <p:txBody>
          <a:bodyPr/>
          <a:lstStyle/>
          <a:p>
            <a:r>
              <a:rPr lang="en-US"/>
              <a:t>Các phương pháp khác</a:t>
            </a:r>
          </a:p>
        </p:txBody>
      </p:sp>
      <p:sp>
        <p:nvSpPr>
          <p:cNvPr id="3" name="Content Placeholder 2">
            <a:extLst>
              <a:ext uri="{FF2B5EF4-FFF2-40B4-BE49-F238E27FC236}">
                <a16:creationId xmlns:a16="http://schemas.microsoft.com/office/drawing/2014/main" id="{32AE684F-4217-4DDC-816C-CB85360B82EA}"/>
              </a:ext>
            </a:extLst>
          </p:cNvPr>
          <p:cNvSpPr>
            <a:spLocks noGrp="1"/>
          </p:cNvSpPr>
          <p:nvPr>
            <p:ph idx="1"/>
          </p:nvPr>
        </p:nvSpPr>
        <p:spPr/>
        <p:txBody>
          <a:bodyPr/>
          <a:lstStyle/>
          <a:p>
            <a:r>
              <a:rPr lang="en-US" b="1"/>
              <a:t>Liệu pháp oxy cao áp:</a:t>
            </a:r>
          </a:p>
          <a:p>
            <a:pPr>
              <a:buFont typeface="Wingdings" panose="05000000000000000000" pitchFamily="2" charset="2"/>
              <a:buChar char="q"/>
            </a:pPr>
            <a:r>
              <a:rPr lang="en-US"/>
              <a:t>Tác dụng diệt khuẩn và kìm khuẩn</a:t>
            </a:r>
          </a:p>
          <a:p>
            <a:pPr>
              <a:buFont typeface="Wingdings" panose="05000000000000000000" pitchFamily="2" charset="2"/>
              <a:buChar char="q"/>
            </a:pPr>
            <a:r>
              <a:rPr lang="en-US"/>
              <a:t>Dùng sau mổ khi hậu phẫu quá nặng</a:t>
            </a:r>
          </a:p>
          <a:p>
            <a:pPr marL="0" indent="0">
              <a:buNone/>
            </a:pPr>
            <a:endParaRPr lang="en-US"/>
          </a:p>
          <a:p>
            <a:r>
              <a:rPr lang="en-US" b="1"/>
              <a:t>Imunoglobulin và liệu pháp trao đổi huyết tương:</a:t>
            </a:r>
          </a:p>
          <a:p>
            <a:pPr>
              <a:buFont typeface="Wingdings" panose="05000000000000000000" pitchFamily="2" charset="2"/>
              <a:buChar char="q"/>
            </a:pPr>
            <a:r>
              <a:rPr lang="en-US"/>
              <a:t>Trung hòa độc tố</a:t>
            </a:r>
          </a:p>
          <a:p>
            <a:pPr>
              <a:buFont typeface="Wingdings" panose="05000000000000000000" pitchFamily="2" charset="2"/>
              <a:buChar char="q"/>
            </a:pPr>
            <a:r>
              <a:rPr lang="en-US"/>
              <a:t>Loại bỏ chất trung gian gây viêm</a:t>
            </a:r>
          </a:p>
          <a:p>
            <a:pPr marL="0" indent="0">
              <a:buNone/>
            </a:pPr>
            <a:endParaRPr lang="en-US"/>
          </a:p>
          <a:p>
            <a:endParaRPr lang="en-US"/>
          </a:p>
        </p:txBody>
      </p:sp>
    </p:spTree>
    <p:extLst>
      <p:ext uri="{BB962C8B-B14F-4D97-AF65-F5344CB8AC3E}">
        <p14:creationId xmlns:p14="http://schemas.microsoft.com/office/powerpoint/2010/main" val="3237941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Phan do lam sang</a:t>
            </a:r>
          </a:p>
          <a:p>
            <a:r>
              <a:rPr lang="en-US" dirty="0" err="1" smtClean="0"/>
              <a:t>Phau</a:t>
            </a:r>
            <a:r>
              <a:rPr lang="en-US" dirty="0" smtClean="0"/>
              <a:t> </a:t>
            </a:r>
            <a:r>
              <a:rPr lang="en-US" dirty="0" err="1" smtClean="0"/>
              <a:t>thuat</a:t>
            </a:r>
            <a:r>
              <a:rPr lang="en-US" dirty="0" smtClean="0"/>
              <a:t>: Phuong </a:t>
            </a:r>
            <a:r>
              <a:rPr lang="en-US" dirty="0" err="1" smtClean="0"/>
              <a:t>phap</a:t>
            </a:r>
            <a:r>
              <a:rPr lang="en-US" dirty="0" smtClean="0"/>
              <a:t>, </a:t>
            </a:r>
            <a:r>
              <a:rPr lang="en-US" dirty="0" err="1" smtClean="0"/>
              <a:t>cach</a:t>
            </a:r>
            <a:r>
              <a:rPr lang="en-US" dirty="0" smtClean="0"/>
              <a:t> </a:t>
            </a:r>
            <a:r>
              <a:rPr lang="en-US" dirty="0" err="1" smtClean="0"/>
              <a:t>dan</a:t>
            </a:r>
            <a:r>
              <a:rPr lang="en-US" dirty="0" smtClean="0"/>
              <a:t> </a:t>
            </a:r>
            <a:r>
              <a:rPr lang="en-US" dirty="0" err="1" smtClean="0"/>
              <a:t>luu</a:t>
            </a:r>
            <a:r>
              <a:rPr lang="en-US" dirty="0" smtClean="0"/>
              <a:t>, chi </a:t>
            </a:r>
            <a:r>
              <a:rPr lang="en-US" dirty="0" err="1" smtClean="0"/>
              <a:t>dinh</a:t>
            </a:r>
            <a:r>
              <a:rPr lang="en-US" dirty="0" smtClean="0"/>
              <a:t> lam HMNT</a:t>
            </a:r>
          </a:p>
          <a:p>
            <a:r>
              <a:rPr lang="en-US" dirty="0" err="1" smtClean="0"/>
              <a:t>Giai</a:t>
            </a:r>
            <a:r>
              <a:rPr lang="en-US" dirty="0" smtClean="0"/>
              <a:t> </a:t>
            </a:r>
            <a:r>
              <a:rPr lang="en-US" dirty="0" err="1" smtClean="0"/>
              <a:t>phau</a:t>
            </a:r>
            <a:r>
              <a:rPr lang="en-US" dirty="0" smtClean="0"/>
              <a:t> </a:t>
            </a:r>
            <a:r>
              <a:rPr lang="en-US" dirty="0" err="1" smtClean="0"/>
              <a:t>vung</a:t>
            </a:r>
            <a:r>
              <a:rPr lang="en-US" dirty="0" smtClean="0"/>
              <a:t> </a:t>
            </a:r>
            <a:r>
              <a:rPr lang="en-US" dirty="0" err="1" smtClean="0"/>
              <a:t>hau</a:t>
            </a:r>
            <a:r>
              <a:rPr lang="en-US" dirty="0" smtClean="0"/>
              <a:t> mon- </a:t>
            </a:r>
            <a:r>
              <a:rPr lang="en-US" dirty="0" err="1" smtClean="0"/>
              <a:t>sinh</a:t>
            </a:r>
            <a:r>
              <a:rPr lang="en-US" dirty="0" smtClean="0"/>
              <a:t> </a:t>
            </a:r>
            <a:r>
              <a:rPr lang="en-US" dirty="0" err="1" smtClean="0"/>
              <a:t>duc</a:t>
            </a:r>
            <a:r>
              <a:rPr lang="en-US" dirty="0" smtClean="0"/>
              <a:t>, day </a:t>
            </a:r>
            <a:r>
              <a:rPr lang="en-US" smtClean="0"/>
              <a:t>chau, </a:t>
            </a:r>
            <a:r>
              <a:rPr lang="en-US" dirty="0" err="1" smtClean="0"/>
              <a:t>cac</a:t>
            </a:r>
            <a:r>
              <a:rPr lang="en-US" dirty="0" smtClean="0"/>
              <a:t> </a:t>
            </a:r>
            <a:r>
              <a:rPr lang="en-US" dirty="0" err="1" smtClean="0"/>
              <a:t>thuat</a:t>
            </a:r>
            <a:r>
              <a:rPr lang="en-US" dirty="0" smtClean="0"/>
              <a:t> </a:t>
            </a:r>
            <a:r>
              <a:rPr lang="en-US" dirty="0" err="1" smtClean="0"/>
              <a:t>ngu</a:t>
            </a:r>
            <a:r>
              <a:rPr lang="en-US" dirty="0" smtClean="0"/>
              <a:t> </a:t>
            </a:r>
            <a:r>
              <a:rPr lang="en-US" dirty="0" err="1" smtClean="0"/>
              <a:t>chuyen</a:t>
            </a:r>
            <a:r>
              <a:rPr lang="en-US" dirty="0" smtClean="0"/>
              <a:t> mon</a:t>
            </a:r>
          </a:p>
          <a:p>
            <a:r>
              <a:rPr lang="en-US" dirty="0" smtClean="0"/>
              <a:t>Tong hop </a:t>
            </a:r>
            <a:r>
              <a:rPr lang="en-US" dirty="0" err="1" smtClean="0"/>
              <a:t>cac</a:t>
            </a:r>
            <a:r>
              <a:rPr lang="en-US" dirty="0" smtClean="0"/>
              <a:t> ca FG</a:t>
            </a:r>
          </a:p>
        </p:txBody>
      </p:sp>
    </p:spTree>
    <p:extLst>
      <p:ext uri="{BB962C8B-B14F-4D97-AF65-F5344CB8AC3E}">
        <p14:creationId xmlns:p14="http://schemas.microsoft.com/office/powerpoint/2010/main" val="163355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6507-9B3C-46F7-903A-1547346C93A0}"/>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Giới thiệu</a:t>
            </a:r>
          </a:p>
        </p:txBody>
      </p:sp>
      <p:sp>
        <p:nvSpPr>
          <p:cNvPr id="3" name="Content Placeholder 2">
            <a:extLst>
              <a:ext uri="{FF2B5EF4-FFF2-40B4-BE49-F238E27FC236}">
                <a16:creationId xmlns:a16="http://schemas.microsoft.com/office/drawing/2014/main" id="{7B55C3F8-8581-418D-BDD1-746C2ECCAEFF}"/>
              </a:ext>
            </a:extLst>
          </p:cNvPr>
          <p:cNvSpPr>
            <a:spLocks noGrp="1"/>
          </p:cNvSpPr>
          <p:nvPr>
            <p:ph idx="1"/>
          </p:nvPr>
        </p:nvSpPr>
        <p:spPr/>
        <p:txBody>
          <a:bodyPr>
            <a:normAutofit fontScale="77500" lnSpcReduction="20000"/>
          </a:bodyPr>
          <a:lstStyle/>
          <a:p>
            <a:r>
              <a:rPr lang="vi-VN">
                <a:latin typeface="Tahoma" panose="020B0604030504040204" pitchFamily="34" charset="0"/>
                <a:ea typeface="Tahoma" panose="020B0604030504040204" pitchFamily="34" charset="0"/>
                <a:cs typeface="Tahoma" panose="020B0604030504040204" pitchFamily="34" charset="0"/>
              </a:rPr>
              <a:t>Hoại </a:t>
            </a:r>
            <a:r>
              <a:rPr lang="en-US">
                <a:latin typeface="Tahoma" panose="020B0604030504040204" pitchFamily="34" charset="0"/>
                <a:ea typeface="Tahoma" panose="020B0604030504040204" pitchFamily="34" charset="0"/>
                <a:cs typeface="Tahoma" panose="020B0604030504040204" pitchFamily="34" charset="0"/>
              </a:rPr>
              <a:t>thư</a:t>
            </a:r>
            <a:r>
              <a:rPr lang="vi-VN">
                <a:latin typeface="Tahoma" panose="020B0604030504040204" pitchFamily="34" charset="0"/>
                <a:ea typeface="Tahoma" panose="020B0604030504040204" pitchFamily="34" charset="0"/>
                <a:cs typeface="Tahoma" panose="020B0604030504040204" pitchFamily="34" charset="0"/>
              </a:rPr>
              <a:t> Fournier</a:t>
            </a:r>
            <a:r>
              <a:rPr lang="en-US">
                <a:latin typeface="Tahoma" panose="020B0604030504040204" pitchFamily="34" charset="0"/>
                <a:ea typeface="Tahoma" panose="020B0604030504040204" pitchFamily="34" charset="0"/>
                <a:cs typeface="Tahoma" panose="020B0604030504040204" pitchFamily="34" charset="0"/>
              </a:rPr>
              <a:t> (FG)</a:t>
            </a:r>
            <a:r>
              <a:rPr lang="vi-VN">
                <a:latin typeface="Tahoma" panose="020B0604030504040204" pitchFamily="34" charset="0"/>
                <a:ea typeface="Tahoma" panose="020B0604030504040204" pitchFamily="34" charset="0"/>
                <a:cs typeface="Tahoma" panose="020B0604030504040204" pitchFamily="34" charset="0"/>
              </a:rPr>
              <a:t> là </a:t>
            </a:r>
            <a:r>
              <a:rPr lang="en-US">
                <a:latin typeface="Tahoma" panose="020B0604030504040204" pitchFamily="34" charset="0"/>
                <a:ea typeface="Tahoma" panose="020B0604030504040204" pitchFamily="34" charset="0"/>
                <a:cs typeface="Tahoma" panose="020B0604030504040204" pitchFamily="34" charset="0"/>
              </a:rPr>
              <a:t>bệnh </a:t>
            </a:r>
            <a:r>
              <a:rPr lang="vi-VN">
                <a:latin typeface="Tahoma" panose="020B0604030504040204" pitchFamily="34" charset="0"/>
                <a:ea typeface="Tahoma" panose="020B0604030504040204" pitchFamily="34" charset="0"/>
                <a:cs typeface="Tahoma" panose="020B0604030504040204" pitchFamily="34" charset="0"/>
              </a:rPr>
              <a:t>hiếm gặp (&lt;0,02%</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và nguy hiểm</a:t>
            </a:r>
            <a:r>
              <a:rPr lang="en-US">
                <a:latin typeface="Tahoma" panose="020B0604030504040204" pitchFamily="34" charset="0"/>
                <a:ea typeface="Tahoma" panose="020B0604030504040204" pitchFamily="34" charset="0"/>
                <a:cs typeface="Tahoma" panose="020B0604030504040204" pitchFamily="34" charset="0"/>
              </a:rPr>
              <a:t> tính mạng</a:t>
            </a:r>
            <a:endParaRPr lang="vi-VN">
              <a:latin typeface="Tahoma" panose="020B0604030504040204" pitchFamily="34" charset="0"/>
              <a:ea typeface="Tahoma" panose="020B0604030504040204" pitchFamily="34" charset="0"/>
              <a:cs typeface="Tahoma" panose="020B0604030504040204" pitchFamily="34" charset="0"/>
            </a:endParaRPr>
          </a:p>
          <a:p>
            <a:r>
              <a:rPr lang="vi-VN">
                <a:latin typeface="Tahoma" panose="020B0604030504040204" pitchFamily="34" charset="0"/>
                <a:ea typeface="Tahoma" panose="020B0604030504040204" pitchFamily="34" charset="0"/>
                <a:cs typeface="Tahoma" panose="020B0604030504040204" pitchFamily="34" charset="0"/>
              </a:rPr>
              <a:t>Bệnh diễn tiến nhanh</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nhiễm trùng huyết,</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shock nhiễm trùng,</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suy đa cơ quan và cuối cùng</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là </a:t>
            </a:r>
            <a:r>
              <a:rPr lang="en-US">
                <a:latin typeface="Tahoma" panose="020B0604030504040204" pitchFamily="34" charset="0"/>
                <a:ea typeface="Tahoma" panose="020B0604030504040204" pitchFamily="34" charset="0"/>
                <a:cs typeface="Tahoma" panose="020B0604030504040204" pitchFamily="34" charset="0"/>
              </a:rPr>
              <a:t>tử vong</a:t>
            </a:r>
            <a:r>
              <a:rPr lang="vi-VN">
                <a:latin typeface="Tahoma" panose="020B0604030504040204" pitchFamily="34" charset="0"/>
                <a:ea typeface="Tahoma" panose="020B0604030504040204" pitchFamily="34" charset="0"/>
                <a:cs typeface="Tahoma" panose="020B0604030504040204" pitchFamily="34" charset="0"/>
              </a:rPr>
              <a:t>.</a:t>
            </a:r>
          </a:p>
          <a:p>
            <a:r>
              <a:rPr lang="vi-VN">
                <a:latin typeface="Tahoma" panose="020B0604030504040204" pitchFamily="34" charset="0"/>
                <a:ea typeface="Tahoma" panose="020B0604030504040204" pitchFamily="34" charset="0"/>
                <a:cs typeface="Tahoma" panose="020B0604030504040204" pitchFamily="34" charset="0"/>
              </a:rPr>
              <a:t>Bệnh thường ở nam giới,</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nghiện rượu,</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suy giảm miễn dịch (như HIV) và </a:t>
            </a:r>
            <a:r>
              <a:rPr lang="en-US">
                <a:latin typeface="Tahoma" panose="020B0604030504040204" pitchFamily="34" charset="0"/>
                <a:ea typeface="Tahoma" panose="020B0604030504040204" pitchFamily="34" charset="0"/>
                <a:cs typeface="Tahoma" panose="020B0604030504040204" pitchFamily="34" charset="0"/>
              </a:rPr>
              <a:t>ĐTĐ </a:t>
            </a:r>
            <a:r>
              <a:rPr lang="vi-VN">
                <a:latin typeface="Tahoma" panose="020B0604030504040204" pitchFamily="34" charset="0"/>
                <a:ea typeface="Tahoma" panose="020B0604030504040204" pitchFamily="34" charset="0"/>
                <a:cs typeface="Tahoma" panose="020B0604030504040204" pitchFamily="34" charset="0"/>
              </a:rPr>
              <a:t>không kiểm soát.</a:t>
            </a:r>
          </a:p>
          <a:p>
            <a:r>
              <a:rPr lang="vi-VN">
                <a:latin typeface="Tahoma" panose="020B0604030504040204" pitchFamily="34" charset="0"/>
                <a:ea typeface="Tahoma" panose="020B0604030504040204" pitchFamily="34" charset="0"/>
                <a:cs typeface="Tahoma" panose="020B0604030504040204" pitchFamily="34" charset="0"/>
              </a:rPr>
              <a:t>Bệnh thường ở đáy chậu,</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vùng sinh dục và quanh hậu môn.</a:t>
            </a:r>
          </a:p>
          <a:p>
            <a:r>
              <a:rPr lang="vi-VN">
                <a:latin typeface="Tahoma" panose="020B0604030504040204" pitchFamily="34" charset="0"/>
                <a:ea typeface="Tahoma" panose="020B0604030504040204" pitchFamily="34" charset="0"/>
                <a:cs typeface="Tahoma" panose="020B0604030504040204" pitchFamily="34" charset="0"/>
              </a:rPr>
              <a:t>Bệnh thường khởi phát từ ổ áp xe hoặc viêm mô tế bào sao đó chuyển thành nhiễm trùng hoại tử mô</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mềm (NSTIs).</a:t>
            </a:r>
            <a:r>
              <a:rPr lang="en-US">
                <a:latin typeface="Tahoma" panose="020B0604030504040204" pitchFamily="34" charset="0"/>
                <a:ea typeface="Tahoma" panose="020B0604030504040204" pitchFamily="34" charset="0"/>
                <a:cs typeface="Tahoma" panose="020B0604030504040204" pitchFamily="34" charset="0"/>
              </a:rPr>
              <a:t> FG </a:t>
            </a:r>
            <a:r>
              <a:rPr lang="vi-VN">
                <a:latin typeface="Tahoma" panose="020B0604030504040204" pitchFamily="34" charset="0"/>
                <a:ea typeface="Tahoma" panose="020B0604030504040204" pitchFamily="34" charset="0"/>
                <a:cs typeface="Tahoma" panose="020B0604030504040204" pitchFamily="34" charset="0"/>
              </a:rPr>
              <a:t>là trong nhóm NSTIs</a:t>
            </a:r>
          </a:p>
          <a:p>
            <a:r>
              <a:rPr lang="en-US">
                <a:latin typeface="Tahoma" panose="020B0604030504040204" pitchFamily="34" charset="0"/>
                <a:ea typeface="Tahoma" panose="020B0604030504040204" pitchFamily="34" charset="0"/>
                <a:cs typeface="Tahoma" panose="020B0604030504040204" pitchFamily="34" charset="0"/>
              </a:rPr>
              <a:t>N</a:t>
            </a:r>
            <a:r>
              <a:rPr lang="vi-VN">
                <a:latin typeface="Tahoma" panose="020B0604030504040204" pitchFamily="34" charset="0"/>
                <a:ea typeface="Tahoma" panose="020B0604030504040204" pitchFamily="34" charset="0"/>
                <a:cs typeface="Tahoma" panose="020B0604030504040204" pitchFamily="34" charset="0"/>
              </a:rPr>
              <a:t>guy cơ tử vong cao tới 88%</a:t>
            </a:r>
            <a:r>
              <a:rPr lang="en-US">
                <a:latin typeface="Tahoma" panose="020B0604030504040204" pitchFamily="34" charset="0"/>
                <a:ea typeface="Tahoma" panose="020B0604030504040204" pitchFamily="34" charset="0"/>
                <a:cs typeface="Tahoma" panose="020B0604030504040204" pitchFamily="34" charset="0"/>
              </a:rPr>
              <a:t> nếu can thiệp trễ, nếu can thiệp sớm tỉ lệ là 50%</a:t>
            </a:r>
            <a:endParaRPr lang="vi-VN">
              <a:latin typeface="Tahoma" panose="020B0604030504040204" pitchFamily="34" charset="0"/>
              <a:ea typeface="Tahoma" panose="020B0604030504040204" pitchFamily="34" charset="0"/>
              <a:cs typeface="Tahoma" panose="020B0604030504040204" pitchFamily="34" charset="0"/>
            </a:endParaRPr>
          </a:p>
          <a:p>
            <a:r>
              <a:rPr lang="vi-VN">
                <a:latin typeface="Tahoma" panose="020B0604030504040204" pitchFamily="34" charset="0"/>
                <a:ea typeface="Tahoma" panose="020B0604030504040204" pitchFamily="34" charset="0"/>
                <a:cs typeface="Tahoma" panose="020B0604030504040204" pitchFamily="34" charset="0"/>
              </a:rPr>
              <a:t>Tỷ lệ cao nhất là nam</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50-79 tuổi.</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Nữ tuy chiếm tỷ lệ thấp hơn nam</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nhưng nguy hiểm và tử vong cao hơn so với nam.</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0704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8F0F-74E2-463A-A46D-9E8B0D1E198F}"/>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Lịch sử</a:t>
            </a:r>
          </a:p>
        </p:txBody>
      </p:sp>
      <p:sp>
        <p:nvSpPr>
          <p:cNvPr id="3" name="Content Placeholder 2">
            <a:extLst>
              <a:ext uri="{FF2B5EF4-FFF2-40B4-BE49-F238E27FC236}">
                <a16:creationId xmlns:a16="http://schemas.microsoft.com/office/drawing/2014/main" id="{6628A531-1D0C-48CD-A578-F51C3D5E45A9}"/>
              </a:ext>
            </a:extLst>
          </p:cNvPr>
          <p:cNvSpPr>
            <a:spLocks noGrp="1"/>
          </p:cNvSpPr>
          <p:nvPr>
            <p:ph idx="1"/>
          </p:nvPr>
        </p:nvSpPr>
        <p:spPr/>
        <p:txBody>
          <a:bodyPr>
            <a:normAutofit fontScale="77500" lnSpcReduction="20000"/>
          </a:bodyPr>
          <a:lstStyle/>
          <a:p>
            <a:r>
              <a:rPr lang="vi-VN">
                <a:latin typeface="Tahoma" panose="020B0604030504040204" pitchFamily="34" charset="0"/>
                <a:ea typeface="Tahoma" panose="020B0604030504040204" pitchFamily="34" charset="0"/>
                <a:cs typeface="Tahoma" panose="020B0604030504040204" pitchFamily="34" charset="0"/>
              </a:rPr>
              <a:t>Abu Ali al-Husayn ibn Sina (980-1037),</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bác sĩ người Ba Tư lần đầu tiên mô tả hoại tử vùng sinh dục là biến</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chứng của phẫu thuật lấy sỏi qua đường đáy chậu,</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dẫn tới tử vong.</a:t>
            </a:r>
          </a:p>
          <a:p>
            <a:r>
              <a:rPr lang="vi-VN">
                <a:latin typeface="Tahoma" panose="020B0604030504040204" pitchFamily="34" charset="0"/>
                <a:ea typeface="Tahoma" panose="020B0604030504040204" pitchFamily="34" charset="0"/>
                <a:cs typeface="Tahoma" panose="020B0604030504040204" pitchFamily="34" charset="0"/>
              </a:rPr>
              <a:t>Bác sĩ H</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Bauriene báo cáo trường hợp đứa bé bị sưng phù vùng bìu sau khi bị </a:t>
            </a:r>
            <a:r>
              <a:rPr lang="en-US">
                <a:latin typeface="Tahoma" panose="020B0604030504040204" pitchFamily="34" charset="0"/>
                <a:ea typeface="Tahoma" panose="020B0604030504040204" pitchFamily="34" charset="0"/>
                <a:cs typeface="Tahoma" panose="020B0604030504040204" pitchFamily="34" charset="0"/>
              </a:rPr>
              <a:t>bò</a:t>
            </a:r>
            <a:r>
              <a:rPr lang="vi-VN">
                <a:latin typeface="Tahoma" panose="020B0604030504040204" pitchFamily="34" charset="0"/>
                <a:ea typeface="Tahoma" panose="020B0604030504040204" pitchFamily="34" charset="0"/>
                <a:cs typeface="Tahoma" panose="020B0604030504040204" pitchFamily="34" charset="0"/>
              </a:rPr>
              <a:t> húc vào năm 1764.</a:t>
            </a:r>
          </a:p>
          <a:p>
            <a:r>
              <a:rPr lang="vi-VN">
                <a:latin typeface="Tahoma" panose="020B0604030504040204" pitchFamily="34" charset="0"/>
                <a:ea typeface="Tahoma" panose="020B0604030504040204" pitchFamily="34" charset="0"/>
                <a:cs typeface="Tahoma" panose="020B0604030504040204" pitchFamily="34" charset="0"/>
              </a:rPr>
              <a:t>Robert Robertson,</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nhà ngoại khoa người Anh cũng mô tả trường hợp người lớn tuổi sau khi quan hệ thì</a:t>
            </a:r>
            <a:r>
              <a:rPr lang="en-US">
                <a:latin typeface="Tahoma" panose="020B0604030504040204" pitchFamily="34" charset="0"/>
                <a:ea typeface="Tahoma" panose="020B0604030504040204" pitchFamily="34" charset="0"/>
                <a:cs typeface="Tahoma" panose="020B0604030504040204" pitchFamily="34" charset="0"/>
              </a:rPr>
              <a:t> bị </a:t>
            </a:r>
            <a:r>
              <a:rPr lang="vi-VN">
                <a:latin typeface="Tahoma" panose="020B0604030504040204" pitchFamily="34" charset="0"/>
                <a:ea typeface="Tahoma" panose="020B0604030504040204" pitchFamily="34" charset="0"/>
                <a:cs typeface="Tahoma" panose="020B0604030504040204" pitchFamily="34" charset="0"/>
              </a:rPr>
              <a:t>sưng to vùng dương vật và bìu,</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dẫn đến nhiễm trùng và chết trong 72 giờ.</a:t>
            </a:r>
          </a:p>
          <a:p>
            <a:r>
              <a:rPr lang="vi-VN">
                <a:latin typeface="Tahoma" panose="020B0604030504040204" pitchFamily="34" charset="0"/>
                <a:ea typeface="Tahoma" panose="020B0604030504040204" pitchFamily="34" charset="0"/>
                <a:cs typeface="Tahoma" panose="020B0604030504040204" pitchFamily="34" charset="0"/>
              </a:rPr>
              <a:t>Jean Alfred Fournier,</a:t>
            </a:r>
            <a:r>
              <a:rPr lang="en-US">
                <a:latin typeface="Tahoma" panose="020B0604030504040204" pitchFamily="34" charset="0"/>
                <a:ea typeface="Tahoma" panose="020B0604030504040204" pitchFamily="34" charset="0"/>
                <a:cs typeface="Tahoma" panose="020B0604030504040204" pitchFamily="34" charset="0"/>
              </a:rPr>
              <a:t> bs bệnh tình dục </a:t>
            </a:r>
            <a:r>
              <a:rPr lang="vi-VN">
                <a:latin typeface="Tahoma" panose="020B0604030504040204" pitchFamily="34" charset="0"/>
                <a:ea typeface="Tahoma" panose="020B0604030504040204" pitchFamily="34" charset="0"/>
                <a:cs typeface="Tahoma" panose="020B0604030504040204" pitchFamily="34" charset="0"/>
              </a:rPr>
              <a:t>người Pháp đã mô tả hàng loạt ca vào năm 1883.</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Những ca được mô tả</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là ở những người </a:t>
            </a:r>
            <a:r>
              <a:rPr lang="en-US">
                <a:latin typeface="Tahoma" panose="020B0604030504040204" pitchFamily="34" charset="0"/>
                <a:ea typeface="Tahoma" panose="020B0604030504040204" pitchFamily="34" charset="0"/>
                <a:cs typeface="Tahoma" panose="020B0604030504040204" pitchFamily="34" charset="0"/>
              </a:rPr>
              <a:t>nam </a:t>
            </a:r>
            <a:r>
              <a:rPr lang="vi-VN">
                <a:latin typeface="Tahoma" panose="020B0604030504040204" pitchFamily="34" charset="0"/>
                <a:ea typeface="Tahoma" panose="020B0604030504040204" pitchFamily="34" charset="0"/>
                <a:cs typeface="Tahoma" panose="020B0604030504040204" pitchFamily="34" charset="0"/>
              </a:rPr>
              <a:t>trẻ khỏe và là bệnh vô căn ở người trẻ.</a:t>
            </a:r>
          </a:p>
          <a:p>
            <a:r>
              <a:rPr lang="vi-VN">
                <a:latin typeface="Tahoma" panose="020B0604030504040204" pitchFamily="34" charset="0"/>
                <a:ea typeface="Tahoma" panose="020B0604030504040204" pitchFamily="34" charset="0"/>
                <a:cs typeface="Tahoma" panose="020B0604030504040204" pitchFamily="34" charset="0"/>
              </a:rPr>
              <a:t>Bệnh có thể ở bất kì bệnh nhân nào.</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583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64C6-9AA1-4412-BB73-0F3FA5CDB955}"/>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Yếu tố nguy cơ</a:t>
            </a:r>
          </a:p>
        </p:txBody>
      </p:sp>
      <p:sp>
        <p:nvSpPr>
          <p:cNvPr id="3" name="Content Placeholder 2">
            <a:extLst>
              <a:ext uri="{FF2B5EF4-FFF2-40B4-BE49-F238E27FC236}">
                <a16:creationId xmlns:a16="http://schemas.microsoft.com/office/drawing/2014/main" id="{844BFB96-1378-443D-89A1-4C96DFBEDC34}"/>
              </a:ext>
            </a:extLst>
          </p:cNvPr>
          <p:cNvSpPr>
            <a:spLocks noGrp="1"/>
          </p:cNvSpPr>
          <p:nvPr>
            <p:ph idx="1"/>
          </p:nvPr>
        </p:nvSpPr>
        <p:spPr/>
        <p:txBody>
          <a:bodyPr/>
          <a:lstStyle/>
          <a:p>
            <a:r>
              <a:rPr lang="vi-VN" sz="1800" b="0" i="0" dirty="0">
                <a:solidFill>
                  <a:srgbClr val="000000"/>
                </a:solidFill>
                <a:effectLst/>
              </a:rPr>
              <a:t>26-30 % bệnh nhân không có bệnh nền.</a:t>
            </a:r>
            <a:endParaRPr lang="en-US" sz="1800" b="0" i="0" dirty="0">
              <a:solidFill>
                <a:srgbClr val="000000"/>
              </a:solidFill>
              <a:effectLst/>
            </a:endParaRPr>
          </a:p>
          <a:p>
            <a:r>
              <a:rPr lang="vi-VN" sz="1800" b="0" i="0" dirty="0">
                <a:solidFill>
                  <a:srgbClr val="000000"/>
                </a:solidFill>
                <a:effectLst/>
              </a:rPr>
              <a:t>Yếu tổ nguy cơ chính là các bệnh lý tim mạch</a:t>
            </a:r>
            <a:r>
              <a:rPr lang="en-US" sz="1800" b="0" i="0" dirty="0">
                <a:solidFill>
                  <a:srgbClr val="000000"/>
                </a:solidFill>
                <a:effectLst/>
              </a:rPr>
              <a:t>, </a:t>
            </a:r>
            <a:r>
              <a:rPr lang="vi-VN" sz="1800" b="0" i="0" dirty="0">
                <a:solidFill>
                  <a:srgbClr val="000000"/>
                </a:solidFill>
                <a:effectLst/>
              </a:rPr>
              <a:t>đái tháo đường (20-70%),</a:t>
            </a:r>
            <a:r>
              <a:rPr lang="en-US" sz="1800" b="0" i="0" dirty="0">
                <a:solidFill>
                  <a:srgbClr val="000000"/>
                </a:solidFill>
                <a:effectLst/>
              </a:rPr>
              <a:t> </a:t>
            </a:r>
            <a:r>
              <a:rPr lang="vi-VN" sz="1800" b="0" i="0" dirty="0">
                <a:solidFill>
                  <a:srgbClr val="000000"/>
                </a:solidFill>
                <a:effectLst/>
              </a:rPr>
              <a:t>suy thận,</a:t>
            </a:r>
            <a:r>
              <a:rPr lang="en-US" sz="1800" b="0" i="0" dirty="0">
                <a:solidFill>
                  <a:srgbClr val="000000"/>
                </a:solidFill>
                <a:effectLst/>
              </a:rPr>
              <a:t> </a:t>
            </a:r>
            <a:r>
              <a:rPr lang="vi-VN" sz="1800" b="0" i="0" dirty="0">
                <a:solidFill>
                  <a:srgbClr val="000000"/>
                </a:solidFill>
                <a:effectLst/>
              </a:rPr>
              <a:t>nghiện rượu (25-50 %) và các bệnh lý suy giảm miễn dịch</a:t>
            </a:r>
            <a:r>
              <a:rPr lang="en-US" sz="1800" b="0" i="0" dirty="0">
                <a:solidFill>
                  <a:srgbClr val="000000"/>
                </a:solidFill>
                <a:effectLst/>
              </a:rPr>
              <a:t> </a:t>
            </a:r>
            <a:r>
              <a:rPr lang="vi-VN" sz="1800" b="0" i="0" dirty="0">
                <a:solidFill>
                  <a:srgbClr val="000000"/>
                </a:solidFill>
                <a:effectLst/>
              </a:rPr>
              <a:t>(HIV…).</a:t>
            </a:r>
            <a:r>
              <a:rPr lang="vi-VN" dirty="0"/>
              <a:t/>
            </a:r>
            <a:br>
              <a:rPr lang="vi-VN" dirty="0"/>
            </a:br>
            <a:endParaRPr lang="en-US" dirty="0"/>
          </a:p>
        </p:txBody>
      </p:sp>
    </p:spTree>
    <p:extLst>
      <p:ext uri="{BB962C8B-B14F-4D97-AF65-F5344CB8AC3E}">
        <p14:creationId xmlns:p14="http://schemas.microsoft.com/office/powerpoint/2010/main" val="1475335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1FF2AC6-430F-488D-9128-804D441D7C32}"/>
              </a:ext>
            </a:extLst>
          </p:cNvPr>
          <p:cNvGraphicFramePr>
            <a:graphicFrameLocks noGrp="1"/>
          </p:cNvGraphicFramePr>
          <p:nvPr>
            <p:ph idx="1"/>
            <p:extLst>
              <p:ext uri="{D42A27DB-BD31-4B8C-83A1-F6EECF244321}">
                <p14:modId xmlns:p14="http://schemas.microsoft.com/office/powerpoint/2010/main" val="3859123989"/>
              </p:ext>
            </p:extLst>
          </p:nvPr>
        </p:nvGraphicFramePr>
        <p:xfrm>
          <a:off x="838199" y="1071719"/>
          <a:ext cx="11245644" cy="5394062"/>
        </p:xfrm>
        <a:graphic>
          <a:graphicData uri="http://schemas.openxmlformats.org/drawingml/2006/table">
            <a:tbl>
              <a:tblPr firstRow="1" bandRow="1">
                <a:tableStyleId>{3C2FFA5D-87B4-456A-9821-1D502468CF0F}</a:tableStyleId>
              </a:tblPr>
              <a:tblGrid>
                <a:gridCol w="2888958">
                  <a:extLst>
                    <a:ext uri="{9D8B030D-6E8A-4147-A177-3AD203B41FA5}">
                      <a16:colId xmlns:a16="http://schemas.microsoft.com/office/drawing/2014/main" val="834937422"/>
                    </a:ext>
                  </a:extLst>
                </a:gridCol>
                <a:gridCol w="3391398">
                  <a:extLst>
                    <a:ext uri="{9D8B030D-6E8A-4147-A177-3AD203B41FA5}">
                      <a16:colId xmlns:a16="http://schemas.microsoft.com/office/drawing/2014/main" val="683727682"/>
                    </a:ext>
                  </a:extLst>
                </a:gridCol>
                <a:gridCol w="351893">
                  <a:extLst>
                    <a:ext uri="{9D8B030D-6E8A-4147-A177-3AD203B41FA5}">
                      <a16:colId xmlns:a16="http://schemas.microsoft.com/office/drawing/2014/main" val="966836265"/>
                    </a:ext>
                  </a:extLst>
                </a:gridCol>
                <a:gridCol w="2534081">
                  <a:extLst>
                    <a:ext uri="{9D8B030D-6E8A-4147-A177-3AD203B41FA5}">
                      <a16:colId xmlns:a16="http://schemas.microsoft.com/office/drawing/2014/main" val="967486001"/>
                    </a:ext>
                  </a:extLst>
                </a:gridCol>
                <a:gridCol w="2079314">
                  <a:extLst>
                    <a:ext uri="{9D8B030D-6E8A-4147-A177-3AD203B41FA5}">
                      <a16:colId xmlns:a16="http://schemas.microsoft.com/office/drawing/2014/main" val="614265246"/>
                    </a:ext>
                  </a:extLst>
                </a:gridCol>
              </a:tblGrid>
              <a:tr h="1522067">
                <a:tc>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Bản thân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Nam giới</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Lớn</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tuổi (&gt;50 tuổi)</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Chấn thương cột sống</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Béo phì (BMI &gt;30kg/m</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2</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Suy dinh dưỡng</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Chấn thương hay phẫu thuật gần đây</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3">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Chức năng hay cấu trúc giải phẫu khiếm</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khuyết</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Hẹp niệu đạo</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Thoát vị bẹn</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Rò hậu môn</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á</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p xe quanh hậu môn</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Liệt chi dưới</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B</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àng quang</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thần kinh</a:t>
                      </a:r>
                      <a:endParaRPr lang="en-US"/>
                    </a:p>
                  </a:txBody>
                  <a:tcPr anchor="ctr"/>
                </a:tc>
                <a:tc hMerge="1">
                  <a:txBody>
                    <a:bodyPr/>
                    <a:lstStyle/>
                    <a:p>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en-US"/>
                    </a:p>
                  </a:txBody>
                  <a:tcPr/>
                </a:tc>
                <a:extLst>
                  <a:ext uri="{0D108BD9-81ED-4DB2-BD59-A6C34878D82A}">
                    <a16:rowId xmlns:a16="http://schemas.microsoft.com/office/drawing/2014/main" val="2940357223"/>
                  </a:ext>
                </a:extLst>
              </a:tr>
              <a:tr h="292705">
                <a:tc>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Bệnh tim mạch </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Tăng huyết áp                                              • Bệnh mạch máu ngoại biên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6215722"/>
                  </a:ext>
                </a:extLst>
              </a:tr>
              <a:tr h="1112279">
                <a:tc>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Bệnh suy giảm miễn dịch </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vi-VN" sz="1400" b="1">
                          <a:solidFill>
                            <a:srgbClr val="000000"/>
                          </a:solidFill>
                          <a:effectLst/>
                          <a:latin typeface="Tahoma" panose="020B0604030504040204" pitchFamily="34" charset="0"/>
                          <a:ea typeface="Tahoma" panose="020B0604030504040204" pitchFamily="34" charset="0"/>
                          <a:cs typeface="Tahoma" panose="020B0604030504040204" pitchFamily="34" charset="0"/>
                        </a:rPr>
                        <a:t>Đái tháo đường</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1">
                          <a:solidFill>
                            <a:srgbClr val="000000"/>
                          </a:solidFill>
                          <a:effectLst/>
                          <a:latin typeface="Tahoma" panose="020B0604030504040204" pitchFamily="34" charset="0"/>
                          <a:ea typeface="Tahoma" panose="020B0604030504040204" pitchFamily="34" charset="0"/>
                          <a:cs typeface="Tahoma" panose="020B0604030504040204" pitchFamily="34" charset="0"/>
                        </a:rPr>
                        <a:t>• HIV/AIDS</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Sử dụng liều cao/lâu dài steroid</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Thuốc độc tế bao như hóa trị</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3">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Bệnh tăng sinh mô bạch huyết</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Bệnh bạch cầu</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Bệnh lupus ban đỏ</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Viêm ruột</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Bệnh ác tính đại trực tràng</a:t>
                      </a:r>
                      <a:endParaRPr lang="en-US"/>
                    </a:p>
                  </a:txBody>
                  <a:tcPr anchor="ctr"/>
                </a:tc>
                <a:tc hMerge="1">
                  <a:txBody>
                    <a:bodyPr/>
                    <a:lstStyle/>
                    <a:p>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en-US"/>
                    </a:p>
                  </a:txBody>
                  <a:tcPr/>
                </a:tc>
                <a:extLst>
                  <a:ext uri="{0D108BD9-81ED-4DB2-BD59-A6C34878D82A}">
                    <a16:rowId xmlns:a16="http://schemas.microsoft.com/office/drawing/2014/main" val="4067981767"/>
                  </a:ext>
                </a:extLst>
              </a:tr>
              <a:tr h="702492">
                <a:tc>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Thuốc </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Rượu</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1">
                          <a:solidFill>
                            <a:srgbClr val="000000"/>
                          </a:solidFill>
                          <a:effectLst/>
                          <a:latin typeface="Tahoma" panose="020B0604030504040204" pitchFamily="34" charset="0"/>
                          <a:ea typeface="Tahoma" panose="020B0604030504040204" pitchFamily="34" charset="0"/>
                          <a:cs typeface="Tahoma" panose="020B0604030504040204" pitchFamily="34" charset="0"/>
                        </a:rPr>
                        <a:t>Thuốc lá</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3">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Chất kích thích</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Dùng t</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huốc</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tiêm chích</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Thuốc </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ức chế </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SGLT2</a:t>
                      </a:r>
                      <a:endParaRPr lang="en-US"/>
                    </a:p>
                  </a:txBody>
                  <a:tcPr anchor="ctr"/>
                </a:tc>
                <a:tc hMerge="1">
                  <a:txBody>
                    <a:bodyPr/>
                    <a:lstStyle/>
                    <a:p>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en-US"/>
                    </a:p>
                  </a:txBody>
                  <a:tcPr/>
                </a:tc>
                <a:extLst>
                  <a:ext uri="{0D108BD9-81ED-4DB2-BD59-A6C34878D82A}">
                    <a16:rowId xmlns:a16="http://schemas.microsoft.com/office/drawing/2014/main" val="1079479443"/>
                  </a:ext>
                </a:extLst>
              </a:tr>
              <a:tr h="320529">
                <a:tc>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Bệnh mạn tính về suy cơ quan </a:t>
                      </a:r>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r>
                        <a:rPr lang="es-E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Suy thận mạn                           • Suy tim                             • Suy gan</a:t>
                      </a:r>
                      <a:endParaRPr lang="es-ES"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7795228"/>
                  </a:ext>
                </a:extLst>
              </a:tr>
              <a:tr h="1294013">
                <a:tc>
                  <a:txBody>
                    <a:bodyPr/>
                    <a:lstStyle/>
                    <a:p>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Do bác sĩ/thủ thuật </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anchor="ctr"/>
                </a:tc>
                <a:tc gridSpan="2">
                  <a:txBody>
                    <a:bodyPr/>
                    <a:lstStyle/>
                    <a:p>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Niệu</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Thông tiểu hay thiết bị đặt qua đường</a:t>
                      </a:r>
                      <a:r>
                        <a:rPr lang="en-US"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tiểu</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Sinh tiết tuyến tiền liệt</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Phẫu thuật thắt ống dẫn tinh</a:t>
                      </a:r>
                      <a:b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a:solidFill>
                            <a:srgbClr val="000000"/>
                          </a:solidFill>
                          <a:effectLst/>
                          <a:latin typeface="Tahoma" panose="020B0604030504040204" pitchFamily="34" charset="0"/>
                          <a:ea typeface="Tahoma" panose="020B0604030504040204" pitchFamily="34" charset="0"/>
                          <a:cs typeface="Tahoma" panose="020B0604030504040204" pitchFamily="34" charset="0"/>
                        </a:rPr>
                        <a:t>• Thủ thuật trong hệp niệu đạo</a:t>
                      </a:r>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endParaRPr lang="vi-VN" sz="140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Tiêu hóa</a:t>
                      </a:r>
                      <a:endParaRPr lang="en-US"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Stent tụy đặt lệch</a:t>
                      </a:r>
                      <a:b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Phẫu thuật thoát vị b</a:t>
                      </a:r>
                      <a:r>
                        <a:rPr lang="en-US" sz="1400" b="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ẹn</a:t>
                      </a: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Sinh thiết trực tràng</a:t>
                      </a:r>
                      <a:b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endParaRPr lang="vi-VN" sz="14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Phụ khoa</a:t>
                      </a:r>
                      <a:b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Cắt tử cung</a:t>
                      </a:r>
                      <a:b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vi-VN" sz="1400" b="0" dirty="0">
                          <a:solidFill>
                            <a:srgbClr val="000000"/>
                          </a:solidFill>
                          <a:effectLst/>
                          <a:latin typeface="Tahoma" panose="020B0604030504040204" pitchFamily="34" charset="0"/>
                          <a:ea typeface="Tahoma" panose="020B0604030504040204" pitchFamily="34" charset="0"/>
                          <a:cs typeface="Tahoma" panose="020B0604030504040204" pitchFamily="34" charset="0"/>
                        </a:rPr>
                        <a:t>• Vết thương tại tầng sinh môn</a:t>
                      </a:r>
                      <a:endParaRPr lang="vi-VN" sz="14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223966413"/>
                  </a:ext>
                </a:extLst>
              </a:tr>
            </a:tbl>
          </a:graphicData>
        </a:graphic>
      </p:graphicFrame>
      <p:sp>
        <p:nvSpPr>
          <p:cNvPr id="2" name="Title 1">
            <a:extLst>
              <a:ext uri="{FF2B5EF4-FFF2-40B4-BE49-F238E27FC236}">
                <a16:creationId xmlns:a16="http://schemas.microsoft.com/office/drawing/2014/main" id="{7ECAC64A-B759-4F70-9548-19AEF8FDB997}"/>
              </a:ext>
            </a:extLst>
          </p:cNvPr>
          <p:cNvSpPr>
            <a:spLocks noGrp="1"/>
          </p:cNvSpPr>
          <p:nvPr>
            <p:ph type="title"/>
          </p:nvPr>
        </p:nvSpPr>
        <p:spPr>
          <a:xfrm>
            <a:off x="838200" y="365126"/>
            <a:ext cx="10515600" cy="824578"/>
          </a:xfrm>
        </p:spPr>
        <p:txBody>
          <a:bodyPr/>
          <a:lstStyle/>
          <a:p>
            <a:r>
              <a:rPr lang="en-US">
                <a:latin typeface="Tahoma" panose="020B0604030504040204" pitchFamily="34" charset="0"/>
                <a:ea typeface="Tahoma" panose="020B0604030504040204" pitchFamily="34" charset="0"/>
                <a:cs typeface="Tahoma" panose="020B0604030504040204" pitchFamily="34" charset="0"/>
              </a:rPr>
              <a:t>Bảng YTNC</a:t>
            </a:r>
          </a:p>
        </p:txBody>
      </p:sp>
    </p:spTree>
    <p:extLst>
      <p:ext uri="{BB962C8B-B14F-4D97-AF65-F5344CB8AC3E}">
        <p14:creationId xmlns:p14="http://schemas.microsoft.com/office/powerpoint/2010/main" val="384065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9196-68C8-4DBF-8DB9-1BF4E501D8B4}"/>
              </a:ext>
            </a:extLst>
          </p:cNvPr>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Bệnh học – Giải phẫu</a:t>
            </a:r>
          </a:p>
        </p:txBody>
      </p:sp>
      <p:sp>
        <p:nvSpPr>
          <p:cNvPr id="3" name="Content Placeholder 2">
            <a:extLst>
              <a:ext uri="{FF2B5EF4-FFF2-40B4-BE49-F238E27FC236}">
                <a16:creationId xmlns:a16="http://schemas.microsoft.com/office/drawing/2014/main" id="{20EBD1E3-A4E8-48E1-80C7-D9EA0F18B43E}"/>
              </a:ext>
            </a:extLst>
          </p:cNvPr>
          <p:cNvSpPr>
            <a:spLocks noGrp="1"/>
          </p:cNvSpPr>
          <p:nvPr>
            <p:ph idx="1"/>
          </p:nvPr>
        </p:nvSpPr>
        <p:spPr/>
        <p:txBody>
          <a:bodyPr>
            <a:noAutofit/>
          </a:bodyPr>
          <a:lstStyle/>
          <a:p>
            <a:r>
              <a:rPr lang="en-US" sz="1600">
                <a:latin typeface="Tahoma" panose="020B0604030504040204" pitchFamily="34" charset="0"/>
                <a:ea typeface="Tahoma" panose="020B0604030504040204" pitchFamily="34" charset="0"/>
                <a:cs typeface="Tahoma" panose="020B0604030504040204" pitchFamily="34" charset="0"/>
              </a:rPr>
              <a:t>FG </a:t>
            </a:r>
            <a:r>
              <a:rPr lang="vi-VN" sz="1600">
                <a:latin typeface="Tahoma" panose="020B0604030504040204" pitchFamily="34" charset="0"/>
                <a:ea typeface="Tahoma" panose="020B0604030504040204" pitchFamily="34" charset="0"/>
                <a:cs typeface="Tahoma" panose="020B0604030504040204" pitchFamily="34" charset="0"/>
              </a:rPr>
              <a:t>là tình trạng nhiễm trùng đa khuẩn.</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Bao gồm các vi khuẩn hiếu khí,</a:t>
            </a:r>
            <a:r>
              <a:rPr lang="en-US" sz="1600">
                <a:latin typeface="Tahoma" panose="020B0604030504040204" pitchFamily="34" charset="0"/>
                <a:ea typeface="Tahoma" panose="020B0604030504040204" pitchFamily="34" charset="0"/>
                <a:cs typeface="Tahoma" panose="020B0604030504040204" pitchFamily="34" charset="0"/>
              </a:rPr>
              <a:t> kị</a:t>
            </a:r>
            <a:r>
              <a:rPr lang="vi-VN" sz="1600">
                <a:latin typeface="Tahoma" panose="020B0604030504040204" pitchFamily="34" charset="0"/>
                <a:ea typeface="Tahoma" panose="020B0604030504040204" pitchFamily="34" charset="0"/>
                <a:cs typeface="Tahoma" panose="020B0604030504040204" pitchFamily="34" charset="0"/>
              </a:rPr>
              <a:t> khí từ</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đường tiêu hóa,</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đường tiết niệu </a:t>
            </a:r>
            <a:r>
              <a:rPr lang="en-US" sz="1600">
                <a:latin typeface="Tahoma" panose="020B0604030504040204" pitchFamily="34" charset="0"/>
                <a:ea typeface="Tahoma" panose="020B0604030504040204" pitchFamily="34" charset="0"/>
                <a:cs typeface="Tahoma" panose="020B0604030504040204" pitchFamily="34" charset="0"/>
              </a:rPr>
              <a:t>và </a:t>
            </a:r>
            <a:r>
              <a:rPr lang="vi-VN" sz="1600">
                <a:latin typeface="Tahoma" panose="020B0604030504040204" pitchFamily="34" charset="0"/>
                <a:ea typeface="Tahoma" panose="020B0604030504040204" pitchFamily="34" charset="0"/>
                <a:cs typeface="Tahoma" panose="020B0604030504040204" pitchFamily="34" charset="0"/>
              </a:rPr>
              <a:t>trên bên mặt da.</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¼ trường hợp là vô căn và không rõ nguồn lây bệnh.</a:t>
            </a:r>
          </a:p>
          <a:p>
            <a:r>
              <a:rPr lang="en-US" sz="1600">
                <a:latin typeface="Tahoma" panose="020B0604030504040204" pitchFamily="34" charset="0"/>
                <a:ea typeface="Tahoma" panose="020B0604030504040204" pitchFamily="34" charset="0"/>
                <a:cs typeface="Tahoma" panose="020B0604030504040204" pitchFamily="34" charset="0"/>
              </a:rPr>
              <a:t>FG khởi đầu ở nhiễm trùng vùng bụng, sinh dục, đáy chậu, lan</a:t>
            </a:r>
            <a:r>
              <a:rPr lang="vi-VN" sz="1600">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nhanh </a:t>
            </a:r>
            <a:r>
              <a:rPr lang="vi-VN" sz="1600">
                <a:latin typeface="Tahoma" panose="020B0604030504040204" pitchFamily="34" charset="0"/>
                <a:ea typeface="Tahoma" panose="020B0604030504040204" pitchFamily="34" charset="0"/>
                <a:cs typeface="Tahoma" panose="020B0604030504040204" pitchFamily="34" charset="0"/>
              </a:rPr>
              <a:t>theo mặt phẳng </a:t>
            </a:r>
            <a:r>
              <a:rPr lang="en-US" sz="1600"/>
              <a:t>mạc </a:t>
            </a:r>
            <a:r>
              <a:rPr lang="vi-VN" sz="1600">
                <a:latin typeface="Tahoma" panose="020B0604030504040204" pitchFamily="34" charset="0"/>
                <a:ea typeface="Tahoma" panose="020B0604030504040204" pitchFamily="34" charset="0"/>
                <a:cs typeface="Tahoma" panose="020B0604030504040204" pitchFamily="34" charset="0"/>
              </a:rPr>
              <a:t>cơ </a:t>
            </a:r>
            <a:r>
              <a:rPr lang="en-US" sz="1600">
                <a:latin typeface="Tahoma" panose="020B0604030504040204" pitchFamily="34" charset="0"/>
                <a:ea typeface="Tahoma" panose="020B0604030504040204" pitchFamily="34" charset="0"/>
                <a:cs typeface="Tahoma" panose="020B0604030504040204" pitchFamily="34" charset="0"/>
              </a:rPr>
              <a:t>làm</a:t>
            </a:r>
            <a:r>
              <a:rPr lang="vi-VN" sz="1600">
                <a:latin typeface="Tahoma" panose="020B0604030504040204" pitchFamily="34" charset="0"/>
                <a:ea typeface="Tahoma" panose="020B0604030504040204" pitchFamily="34" charset="0"/>
                <a:cs typeface="Tahoma" panose="020B0604030504040204" pitchFamily="34" charset="0"/>
              </a:rPr>
              <a:t> nhiễm trùng, hoại tử các</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mô gần kề và cuối cùng </a:t>
            </a:r>
            <a:r>
              <a:rPr lang="en-US" sz="1600">
                <a:latin typeface="Tahoma" panose="020B0604030504040204" pitchFamily="34" charset="0"/>
                <a:ea typeface="Tahoma" panose="020B0604030504040204" pitchFamily="34" charset="0"/>
                <a:cs typeface="Tahoma" panose="020B0604030504040204" pitchFamily="34" charset="0"/>
              </a:rPr>
              <a:t>lan </a:t>
            </a:r>
            <a:r>
              <a:rPr lang="vi-VN" sz="1600">
                <a:latin typeface="Tahoma" panose="020B0604030504040204" pitchFamily="34" charset="0"/>
                <a:ea typeface="Tahoma" panose="020B0604030504040204" pitchFamily="34" charset="0"/>
                <a:cs typeface="Tahoma" panose="020B0604030504040204" pitchFamily="34" charset="0"/>
              </a:rPr>
              <a:t>đến các cơ quan </a:t>
            </a:r>
            <a:r>
              <a:rPr lang="en-US" sz="1600">
                <a:latin typeface="Tahoma" panose="020B0604030504040204" pitchFamily="34" charset="0"/>
                <a:ea typeface="Tahoma" panose="020B0604030504040204" pitchFamily="34" charset="0"/>
                <a:cs typeface="Tahoma" panose="020B0604030504040204" pitchFamily="34" charset="0"/>
              </a:rPr>
              <a:t>quanh </a:t>
            </a:r>
            <a:r>
              <a:rPr lang="vi-VN" sz="1600">
                <a:latin typeface="Tahoma" panose="020B0604030504040204" pitchFamily="34" charset="0"/>
                <a:ea typeface="Tahoma" panose="020B0604030504040204" pitchFamily="34" charset="0"/>
                <a:cs typeface="Tahoma" panose="020B0604030504040204" pitchFamily="34" charset="0"/>
              </a:rPr>
              <a:t>vùng chậu.</a:t>
            </a:r>
          </a:p>
          <a:p>
            <a:r>
              <a:rPr lang="en-US" sz="1600">
                <a:latin typeface="Tahoma" panose="020B0604030504040204" pitchFamily="34" charset="0"/>
                <a:ea typeface="Tahoma" panose="020B0604030504040204" pitchFamily="34" charset="0"/>
                <a:cs typeface="Tahoma" panose="020B0604030504040204" pitchFamily="34" charset="0"/>
              </a:rPr>
              <a:t>Do đặc điểm lan rộng, nếu </a:t>
            </a:r>
            <a:r>
              <a:rPr lang="vi-VN" sz="1600">
                <a:latin typeface="Tahoma" panose="020B0604030504040204" pitchFamily="34" charset="0"/>
                <a:ea typeface="Tahoma" panose="020B0604030504040204" pitchFamily="34" charset="0"/>
                <a:cs typeface="Tahoma" panose="020B0604030504040204" pitchFamily="34" charset="0"/>
              </a:rPr>
              <a:t>ổ nhiễm trùng ở lớp sâu thường </a:t>
            </a:r>
            <a:r>
              <a:rPr lang="en-US" sz="1600">
                <a:latin typeface="Tahoma" panose="020B0604030504040204" pitchFamily="34" charset="0"/>
                <a:ea typeface="Tahoma" panose="020B0604030504040204" pitchFamily="34" charset="0"/>
                <a:cs typeface="Tahoma" panose="020B0604030504040204" pitchFamily="34" charset="0"/>
              </a:rPr>
              <a:t>chỉ biểu </a:t>
            </a:r>
            <a:r>
              <a:rPr lang="vi-VN" sz="1600">
                <a:latin typeface="Tahoma" panose="020B0604030504040204" pitchFamily="34" charset="0"/>
                <a:ea typeface="Tahoma" panose="020B0604030504040204" pitchFamily="34" charset="0"/>
                <a:cs typeface="Tahoma" panose="020B0604030504040204" pitchFamily="34" charset="0"/>
              </a:rPr>
              <a:t>hiện </a:t>
            </a:r>
            <a:r>
              <a:rPr lang="en-US" sz="1600">
                <a:latin typeface="Tahoma" panose="020B0604030504040204" pitchFamily="34" charset="0"/>
                <a:ea typeface="Tahoma" panose="020B0604030504040204" pitchFamily="34" charset="0"/>
                <a:cs typeface="Tahoma" panose="020B0604030504040204" pitchFamily="34" charset="0"/>
              </a:rPr>
              <a:t>một ít ở lớp</a:t>
            </a:r>
            <a:r>
              <a:rPr lang="vi-VN" sz="1600">
                <a:latin typeface="Tahoma" panose="020B0604030504040204" pitchFamily="34" charset="0"/>
                <a:ea typeface="Tahoma" panose="020B0604030504040204" pitchFamily="34" charset="0"/>
                <a:cs typeface="Tahoma" panose="020B0604030504040204" pitchFamily="34" charset="0"/>
              </a:rPr>
              <a:t> nông.</a:t>
            </a:r>
            <a:r>
              <a:rPr lang="en-US" sz="1600">
                <a:latin typeface="Tahoma" panose="020B0604030504040204" pitchFamily="34" charset="0"/>
                <a:ea typeface="Tahoma" panose="020B0604030504040204" pitchFamily="34" charset="0"/>
                <a:cs typeface="Tahoma" panose="020B0604030504040204" pitchFamily="34" charset="0"/>
              </a:rPr>
              <a:t> Do đó, vị trí ngoài da chỉ thị cho hướng lan, từ đó xác định được ổ nguyên phát khi biểu hiện lâm sàng không rõ.</a:t>
            </a:r>
          </a:p>
          <a:p>
            <a:r>
              <a:rPr lang="vi-VN" sz="1600">
                <a:latin typeface="Tahoma" panose="020B0604030504040204" pitchFamily="34" charset="0"/>
                <a:ea typeface="Tahoma" panose="020B0604030504040204" pitchFamily="34" charset="0"/>
                <a:cs typeface="Tahoma" panose="020B0604030504040204" pitchFamily="34" charset="0"/>
              </a:rPr>
              <a:t>Ổ nhiễm trùng ở vùng đáy chậu,</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trực tràng</a:t>
            </a:r>
            <a:r>
              <a:rPr lang="en-US" sz="1600">
                <a:latin typeface="Tahoma" panose="020B0604030504040204" pitchFamily="34" charset="0"/>
                <a:ea typeface="Tahoma" panose="020B0604030504040204" pitchFamily="34" charset="0"/>
                <a:cs typeface="Tahoma" panose="020B0604030504040204" pitchFamily="34" charset="0"/>
              </a:rPr>
              <a:t> thường liên quan mô </a:t>
            </a:r>
            <a:r>
              <a:rPr lang="vi-VN" sz="1600">
                <a:latin typeface="Tahoma" panose="020B0604030504040204" pitchFamily="34" charset="0"/>
                <a:ea typeface="Tahoma" panose="020B0604030504040204" pitchFamily="34" charset="0"/>
                <a:cs typeface="Tahoma" panose="020B0604030504040204" pitchFamily="34" charset="0"/>
              </a:rPr>
              <a:t>vùng bìu,</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dương vật và </a:t>
            </a:r>
            <a:r>
              <a:rPr lang="en-US" sz="1600">
                <a:latin typeface="Tahoma" panose="020B0604030504040204" pitchFamily="34" charset="0"/>
                <a:ea typeface="Tahoma" panose="020B0604030504040204" pitchFamily="34" charset="0"/>
                <a:cs typeface="Tahoma" panose="020B0604030504040204" pitchFamily="34" charset="0"/>
              </a:rPr>
              <a:t>thành </a:t>
            </a:r>
            <a:r>
              <a:rPr lang="vi-VN" sz="1600">
                <a:latin typeface="Tahoma" panose="020B0604030504040204" pitchFamily="34" charset="0"/>
                <a:ea typeface="Tahoma" panose="020B0604030504040204" pitchFamily="34" charset="0"/>
                <a:cs typeface="Tahoma" panose="020B0604030504040204" pitchFamily="34" charset="0"/>
              </a:rPr>
              <a:t>bụng</a:t>
            </a:r>
            <a:r>
              <a:rPr lang="en-US" sz="1600">
                <a:latin typeface="Tahoma" panose="020B0604030504040204" pitchFamily="34" charset="0"/>
                <a:ea typeface="Tahoma" panose="020B0604030504040204" pitchFamily="34" charset="0"/>
                <a:cs typeface="Tahoma" panose="020B0604030504040204" pitchFamily="34" charset="0"/>
              </a:rPr>
              <a:t> trước</a:t>
            </a:r>
            <a:r>
              <a:rPr lang="vi-VN" sz="1600">
                <a:latin typeface="Tahoma" panose="020B0604030504040204" pitchFamily="34" charset="0"/>
                <a:ea typeface="Tahoma" panose="020B0604030504040204" pitchFamily="34" charset="0"/>
                <a:cs typeface="Tahoma" panose="020B0604030504040204" pitchFamily="34" charset="0"/>
              </a:rPr>
              <a:t> hoặc </a:t>
            </a:r>
            <a:r>
              <a:rPr lang="en-US" sz="1600">
                <a:latin typeface="Tahoma" panose="020B0604030504040204" pitchFamily="34" charset="0"/>
                <a:ea typeface="Tahoma" panose="020B0604030504040204" pitchFamily="34" charset="0"/>
                <a:cs typeface="Tahoma" panose="020B0604030504040204" pitchFamily="34" charset="0"/>
              </a:rPr>
              <a:t>có thể xa tới </a:t>
            </a:r>
            <a:r>
              <a:rPr lang="vi-VN" sz="1600">
                <a:latin typeface="Tahoma" panose="020B0604030504040204" pitchFamily="34" charset="0"/>
                <a:ea typeface="Tahoma" panose="020B0604030504040204" pitchFamily="34" charset="0"/>
                <a:cs typeface="Tahoma" panose="020B0604030504040204" pitchFamily="34" charset="0"/>
              </a:rPr>
              <a:t>xương đòn.</a:t>
            </a:r>
          </a:p>
          <a:p>
            <a:r>
              <a:rPr lang="vi-VN" sz="1600">
                <a:latin typeface="Tahoma" panose="020B0604030504040204" pitchFamily="34" charset="0"/>
                <a:ea typeface="Tahoma" panose="020B0604030504040204" pitchFamily="34" charset="0"/>
                <a:cs typeface="Tahoma" panose="020B0604030504040204" pitchFamily="34" charset="0"/>
              </a:rPr>
              <a:t>Lớp cơ sâu trong vùng chậu hay mô sâu trong dương vật (như thể hang,niệu đạo hay ống dẫn tinh)</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thường không phải là ổ </a:t>
            </a:r>
            <a:r>
              <a:rPr lang="en-US" sz="1600">
                <a:latin typeface="Tahoma" panose="020B0604030504040204" pitchFamily="34" charset="0"/>
                <a:ea typeface="Tahoma" panose="020B0604030504040204" pitchFamily="34" charset="0"/>
                <a:cs typeface="Tahoma" panose="020B0604030504040204" pitchFamily="34" charset="0"/>
              </a:rPr>
              <a:t>nguyên phát</a:t>
            </a:r>
            <a:endParaRPr lang="vi-VN" sz="1600">
              <a:latin typeface="Tahoma" panose="020B0604030504040204" pitchFamily="34" charset="0"/>
              <a:ea typeface="Tahoma" panose="020B0604030504040204" pitchFamily="34" charset="0"/>
              <a:cs typeface="Tahoma" panose="020B0604030504040204" pitchFamily="34" charset="0"/>
            </a:endParaRPr>
          </a:p>
          <a:p>
            <a:r>
              <a:rPr lang="vi-VN" sz="1600">
                <a:latin typeface="Tahoma" panose="020B0604030504040204" pitchFamily="34" charset="0"/>
                <a:ea typeface="Tahoma" panose="020B0604030504040204" pitchFamily="34" charset="0"/>
                <a:cs typeface="Tahoma" panose="020B0604030504040204" pitchFamily="34" charset="0"/>
              </a:rPr>
              <a:t>Nguồn nhiễm trùng từ hậu môn trực tràng thường bắt đầu từ rò hậu môn,</a:t>
            </a:r>
            <a:r>
              <a:rPr lang="en-US" sz="1600">
                <a:latin typeface="Tahoma" panose="020B0604030504040204" pitchFamily="34" charset="0"/>
                <a:ea typeface="Tahoma" panose="020B0604030504040204" pitchFamily="34" charset="0"/>
                <a:cs typeface="Tahoma" panose="020B0604030504040204" pitchFamily="34" charset="0"/>
              </a:rPr>
              <a:t> sau </a:t>
            </a:r>
            <a:r>
              <a:rPr lang="vi-VN" sz="1600">
                <a:latin typeface="Tahoma" panose="020B0604030504040204" pitchFamily="34" charset="0"/>
                <a:ea typeface="Tahoma" panose="020B0604030504040204" pitchFamily="34" charset="0"/>
                <a:cs typeface="Tahoma" panose="020B0604030504040204" pitchFamily="34" charset="0"/>
              </a:rPr>
              <a:t>sinh thiết tuyến tiền liệt hay</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nội soi đại trực tràng.</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Thường bắt đầu từ vùng </a:t>
            </a:r>
            <a:r>
              <a:rPr lang="en-US" sz="1600">
                <a:latin typeface="Tahoma" panose="020B0604030504040204" pitchFamily="34" charset="0"/>
                <a:ea typeface="Tahoma" panose="020B0604030504040204" pitchFamily="34" charset="0"/>
                <a:cs typeface="Tahoma" panose="020B0604030504040204" pitchFamily="34" charset="0"/>
              </a:rPr>
              <a:t>quanh hậu môn </a:t>
            </a:r>
            <a:r>
              <a:rPr lang="vi-VN" sz="1600">
                <a:latin typeface="Tahoma" panose="020B0604030504040204" pitchFamily="34" charset="0"/>
                <a:ea typeface="Tahoma" panose="020B0604030504040204" pitchFamily="34" charset="0"/>
                <a:cs typeface="Tahoma" panose="020B0604030504040204" pitchFamily="34" charset="0"/>
              </a:rPr>
              <a:t>và lan ra ngoài.</a:t>
            </a:r>
          </a:p>
          <a:p>
            <a:r>
              <a:rPr lang="vi-VN" sz="1600">
                <a:latin typeface="Tahoma" panose="020B0604030504040204" pitchFamily="34" charset="0"/>
                <a:ea typeface="Tahoma" panose="020B0604030504040204" pitchFamily="34" charset="0"/>
                <a:cs typeface="Tahoma" panose="020B0604030504040204" pitchFamily="34" charset="0"/>
              </a:rPr>
              <a:t>Nguồn nhiễm trùng từ tiết niệu thường bắt nguồn từ </a:t>
            </a:r>
            <a:r>
              <a:rPr lang="en-US" sz="1600">
                <a:latin typeface="Tahoma" panose="020B0604030504040204" pitchFamily="34" charset="0"/>
                <a:ea typeface="Tahoma" panose="020B0604030504040204" pitchFamily="34" charset="0"/>
                <a:cs typeface="Tahoma" panose="020B0604030504040204" pitchFamily="34" charset="0"/>
              </a:rPr>
              <a:t>mạc</a:t>
            </a:r>
            <a:r>
              <a:rPr lang="vi-VN" sz="1600">
                <a:latin typeface="Tahoma" panose="020B0604030504040204" pitchFamily="34" charset="0"/>
                <a:ea typeface="Tahoma" panose="020B0604030504040204" pitchFamily="34" charset="0"/>
                <a:cs typeface="Tahoma" panose="020B0604030504040204" pitchFamily="34" charset="0"/>
              </a:rPr>
              <a:t> nông và </a:t>
            </a:r>
            <a:r>
              <a:rPr lang="en-US" sz="1600">
                <a:latin typeface="Tahoma" panose="020B0604030504040204" pitchFamily="34" charset="0"/>
                <a:ea typeface="Tahoma" panose="020B0604030504040204" pitchFamily="34" charset="0"/>
                <a:cs typeface="Tahoma" panose="020B0604030504040204" pitchFamily="34" charset="0"/>
              </a:rPr>
              <a:t>mạc </a:t>
            </a:r>
            <a:r>
              <a:rPr lang="vi-VN" sz="1600">
                <a:latin typeface="Tahoma" panose="020B0604030504040204" pitchFamily="34" charset="0"/>
                <a:ea typeface="Tahoma" panose="020B0604030504040204" pitchFamily="34" charset="0"/>
                <a:cs typeface="Tahoma" panose="020B0604030504040204" pitchFamily="34" charset="0"/>
              </a:rPr>
              <a:t>sâu của cơ quan sinh dục.</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2396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CAD-4F00-45EF-A089-D06F3FB96807}"/>
              </a:ext>
            </a:extLst>
          </p:cNvPr>
          <p:cNvSpPr>
            <a:spLocks noGrp="1"/>
          </p:cNvSpPr>
          <p:nvPr>
            <p:ph type="title"/>
          </p:nvPr>
        </p:nvSpPr>
        <p:spPr/>
        <p:txBody>
          <a:bodyPr/>
          <a:lstStyle/>
          <a:p>
            <a:r>
              <a:rPr lang="en-US"/>
              <a:t>Vi khuẩn học</a:t>
            </a:r>
          </a:p>
        </p:txBody>
      </p:sp>
      <p:sp>
        <p:nvSpPr>
          <p:cNvPr id="3" name="Content Placeholder 2">
            <a:extLst>
              <a:ext uri="{FF2B5EF4-FFF2-40B4-BE49-F238E27FC236}">
                <a16:creationId xmlns:a16="http://schemas.microsoft.com/office/drawing/2014/main" id="{ACFCDA7E-CB9C-4266-9B62-F54B07C4AC8C}"/>
              </a:ext>
            </a:extLst>
          </p:cNvPr>
          <p:cNvSpPr>
            <a:spLocks noGrp="1"/>
          </p:cNvSpPr>
          <p:nvPr>
            <p:ph idx="1"/>
          </p:nvPr>
        </p:nvSpPr>
        <p:spPr>
          <a:xfrm>
            <a:off x="838200" y="1929384"/>
            <a:ext cx="10515600" cy="715493"/>
          </a:xfrm>
        </p:spPr>
        <p:txBody>
          <a:bodyPr>
            <a:normAutofit fontScale="77500" lnSpcReduction="20000"/>
          </a:bodyPr>
          <a:lstStyle/>
          <a:p>
            <a:pPr marL="0" indent="0">
              <a:buNone/>
            </a:pPr>
            <a:r>
              <a:rPr lang="vi-VN"/>
              <a:t>Hoại tử nhiễm trùng mô mềm gồm hoại tử Fournier được chia thành 4 nhóm:</a:t>
            </a:r>
          </a:p>
        </p:txBody>
      </p:sp>
      <p:graphicFrame>
        <p:nvGraphicFramePr>
          <p:cNvPr id="4" name="Table 4">
            <a:extLst>
              <a:ext uri="{FF2B5EF4-FFF2-40B4-BE49-F238E27FC236}">
                <a16:creationId xmlns:a16="http://schemas.microsoft.com/office/drawing/2014/main" id="{387BDE2D-2E19-49B5-B9C0-5DA3FD5E660E}"/>
              </a:ext>
            </a:extLst>
          </p:cNvPr>
          <p:cNvGraphicFramePr>
            <a:graphicFrameLocks noGrp="1"/>
          </p:cNvGraphicFramePr>
          <p:nvPr>
            <p:extLst>
              <p:ext uri="{D42A27DB-BD31-4B8C-83A1-F6EECF244321}">
                <p14:modId xmlns:p14="http://schemas.microsoft.com/office/powerpoint/2010/main" val="2430726766"/>
              </p:ext>
            </p:extLst>
          </p:nvPr>
        </p:nvGraphicFramePr>
        <p:xfrm>
          <a:off x="838200" y="2287130"/>
          <a:ext cx="10515599" cy="4323152"/>
        </p:xfrm>
        <a:graphic>
          <a:graphicData uri="http://schemas.openxmlformats.org/drawingml/2006/table">
            <a:tbl>
              <a:tblPr firstRow="1" bandRow="1">
                <a:tableStyleId>{5C22544A-7EE6-4342-B048-85BDC9FD1C3A}</a:tableStyleId>
              </a:tblPr>
              <a:tblGrid>
                <a:gridCol w="4540045">
                  <a:extLst>
                    <a:ext uri="{9D8B030D-6E8A-4147-A177-3AD203B41FA5}">
                      <a16:colId xmlns:a16="http://schemas.microsoft.com/office/drawing/2014/main" val="3351372136"/>
                    </a:ext>
                  </a:extLst>
                </a:gridCol>
                <a:gridCol w="2939845">
                  <a:extLst>
                    <a:ext uri="{9D8B030D-6E8A-4147-A177-3AD203B41FA5}">
                      <a16:colId xmlns:a16="http://schemas.microsoft.com/office/drawing/2014/main" val="460528236"/>
                    </a:ext>
                  </a:extLst>
                </a:gridCol>
                <a:gridCol w="1494504">
                  <a:extLst>
                    <a:ext uri="{9D8B030D-6E8A-4147-A177-3AD203B41FA5}">
                      <a16:colId xmlns:a16="http://schemas.microsoft.com/office/drawing/2014/main" val="3104763802"/>
                    </a:ext>
                  </a:extLst>
                </a:gridCol>
                <a:gridCol w="1541205">
                  <a:extLst>
                    <a:ext uri="{9D8B030D-6E8A-4147-A177-3AD203B41FA5}">
                      <a16:colId xmlns:a16="http://schemas.microsoft.com/office/drawing/2014/main" val="749074658"/>
                    </a:ext>
                  </a:extLst>
                </a:gridCol>
              </a:tblGrid>
              <a:tr h="391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ahoma" panose="020B0604030504040204" pitchFamily="34" charset="0"/>
                          <a:ea typeface="Tahoma" panose="020B0604030504040204" pitchFamily="34" charset="0"/>
                          <a:cs typeface="Tahoma" panose="020B0604030504040204" pitchFamily="34" charset="0"/>
                        </a:rPr>
                        <a:t>Type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latin typeface="Tahoma" panose="020B0604030504040204" pitchFamily="34" charset="0"/>
                          <a:ea typeface="Tahoma" panose="020B0604030504040204" pitchFamily="34" charset="0"/>
                          <a:cs typeface="Tahoma" panose="020B0604030504040204" pitchFamily="34" charset="0"/>
                        </a:rPr>
                        <a:t>Type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latin typeface="Tahoma" panose="020B0604030504040204" pitchFamily="34" charset="0"/>
                          <a:ea typeface="Tahoma" panose="020B0604030504040204" pitchFamily="34" charset="0"/>
                          <a:cs typeface="Tahoma" panose="020B0604030504040204" pitchFamily="34" charset="0"/>
                        </a:rPr>
                        <a:t>Type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latin typeface="Tahoma" panose="020B0604030504040204" pitchFamily="34" charset="0"/>
                          <a:ea typeface="Tahoma" panose="020B0604030504040204" pitchFamily="34" charset="0"/>
                          <a:cs typeface="Tahoma" panose="020B0604030504040204" pitchFamily="34" charset="0"/>
                        </a:rPr>
                        <a:t>Type 4</a:t>
                      </a:r>
                    </a:p>
                  </a:txBody>
                  <a:tcPr/>
                </a:tc>
                <a:extLst>
                  <a:ext uri="{0D108BD9-81ED-4DB2-BD59-A6C34878D82A}">
                    <a16:rowId xmlns:a16="http://schemas.microsoft.com/office/drawing/2014/main" val="2396772124"/>
                  </a:ext>
                </a:extLst>
              </a:tr>
              <a:tr h="3814513">
                <a:tc>
                  <a:txBody>
                    <a:bodyPr/>
                    <a:lstStyle/>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a:t>
                      </a:r>
                      <a:r>
                        <a:rPr lang="vi-VN" sz="1400" b="1">
                          <a:latin typeface="Tahoma" panose="020B0604030504040204" pitchFamily="34" charset="0"/>
                          <a:ea typeface="Tahoma" panose="020B0604030504040204" pitchFamily="34" charset="0"/>
                          <a:cs typeface="Tahoma" panose="020B0604030504040204" pitchFamily="34" charset="0"/>
                        </a:rPr>
                        <a:t>gặp nhất </a:t>
                      </a:r>
                      <a:r>
                        <a:rPr lang="vi-VN" sz="1400">
                          <a:latin typeface="Tahoma" panose="020B0604030504040204" pitchFamily="34" charset="0"/>
                          <a:ea typeface="Tahoma" panose="020B0604030504040204" pitchFamily="34" charset="0"/>
                          <a:cs typeface="Tahoma" panose="020B0604030504040204" pitchFamily="34" charset="0"/>
                        </a:rPr>
                        <a:t>trong 4 nhóm.</a:t>
                      </a: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liên quan tới nhiều loại vi khuẩn ( hơn 80% các trường</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hợp).</a:t>
                      </a:r>
                      <a:endParaRPr lang="en-US" sz="140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Gồm các vi khuẩn Gram âm,</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Gram</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dương,</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kỵ khí và vi khuẩn họ Clostridium.</a:t>
                      </a: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Nguồn vi khuẩn thường từ vùng đáy chậu,trực tràng và âm đạo.</a:t>
                      </a: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Các vi khuẩn </a:t>
                      </a:r>
                      <a:r>
                        <a:rPr lang="vi-VN" sz="1400" b="1">
                          <a:latin typeface="Tahoma" panose="020B0604030504040204" pitchFamily="34" charset="0"/>
                          <a:ea typeface="Tahoma" panose="020B0604030504040204" pitchFamily="34" charset="0"/>
                          <a:cs typeface="Tahoma" panose="020B0604030504040204" pitchFamily="34" charset="0"/>
                        </a:rPr>
                        <a:t>hiếu khí </a:t>
                      </a:r>
                      <a:r>
                        <a:rPr lang="vi-VN" sz="1400">
                          <a:latin typeface="Tahoma" panose="020B0604030504040204" pitchFamily="34" charset="0"/>
                          <a:ea typeface="Tahoma" panose="020B0604030504040204" pitchFamily="34" charset="0"/>
                          <a:cs typeface="Tahoma" panose="020B0604030504040204" pitchFamily="34" charset="0"/>
                        </a:rPr>
                        <a:t>(E coli,Klebsiella pneumonia,S aureus) và </a:t>
                      </a:r>
                      <a:r>
                        <a:rPr lang="en-US" sz="1400">
                          <a:latin typeface="Tahoma" panose="020B0604030504040204" pitchFamily="34" charset="0"/>
                          <a:ea typeface="Tahoma" panose="020B0604030504040204" pitchFamily="34" charset="0"/>
                          <a:cs typeface="Tahoma" panose="020B0604030504040204" pitchFamily="34" charset="0"/>
                        </a:rPr>
                        <a:t>kị</a:t>
                      </a:r>
                      <a:r>
                        <a:rPr lang="vi-VN" sz="1400">
                          <a:latin typeface="Tahoma" panose="020B0604030504040204" pitchFamily="34" charset="0"/>
                          <a:ea typeface="Tahoma" panose="020B0604030504040204" pitchFamily="34" charset="0"/>
                          <a:cs typeface="Tahoma" panose="020B0604030504040204" pitchFamily="34" charset="0"/>
                        </a:rPr>
                        <a:t> khí</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(Bacteroides fragilis,</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nhóm</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Clostrium) </a:t>
                      </a:r>
                      <a:r>
                        <a:rPr lang="vi-VN" sz="1400" b="1">
                          <a:latin typeface="Tahoma" panose="020B0604030504040204" pitchFamily="34" charset="0"/>
                          <a:ea typeface="Tahoma" panose="020B0604030504040204" pitchFamily="34" charset="0"/>
                          <a:cs typeface="Tahoma" panose="020B0604030504040204" pitchFamily="34" charset="0"/>
                        </a:rPr>
                        <a:t>tiết chất độc </a:t>
                      </a:r>
                      <a:r>
                        <a:rPr lang="vi-VN" sz="1400">
                          <a:latin typeface="Tahoma" panose="020B0604030504040204" pitchFamily="34" charset="0"/>
                          <a:ea typeface="Tahoma" panose="020B0604030504040204" pitchFamily="34" charset="0"/>
                          <a:cs typeface="Tahoma" panose="020B0604030504040204" pitchFamily="34" charset="0"/>
                        </a:rPr>
                        <a:t>và enzymes phát hủy mô và làm nhiễm trùng lan rộng.</a:t>
                      </a: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Các vi khuẩn hiếu khí phá hủy đại thực bào là gây kết tập tiểu cầu và hình thành bổ thể.</a:t>
                      </a:r>
                      <a:endParaRPr lang="en-US" sz="140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Còn vi khuẩn</a:t>
                      </a:r>
                      <a:r>
                        <a:rPr lang="en-US" sz="1400">
                          <a:latin typeface="Tahoma" panose="020B0604030504040204" pitchFamily="34" charset="0"/>
                          <a:ea typeface="Tahoma" panose="020B0604030504040204" pitchFamily="34" charset="0"/>
                          <a:cs typeface="Tahoma" panose="020B0604030504040204" pitchFamily="34" charset="0"/>
                        </a:rPr>
                        <a:t> </a:t>
                      </a:r>
                      <a:r>
                        <a:rPr lang="vi-VN" sz="1400" b="1">
                          <a:latin typeface="Tahoma" panose="020B0604030504040204" pitchFamily="34" charset="0"/>
                          <a:ea typeface="Tahoma" panose="020B0604030504040204" pitchFamily="34" charset="0"/>
                          <a:cs typeface="Tahoma" panose="020B0604030504040204" pitchFamily="34" charset="0"/>
                        </a:rPr>
                        <a:t>yếm khí </a:t>
                      </a:r>
                      <a:r>
                        <a:rPr lang="vi-VN" sz="1400">
                          <a:latin typeface="Tahoma" panose="020B0604030504040204" pitchFamily="34" charset="0"/>
                          <a:ea typeface="Tahoma" panose="020B0604030504040204" pitchFamily="34" charset="0"/>
                          <a:cs typeface="Tahoma" panose="020B0604030504040204" pitchFamily="34" charset="0"/>
                        </a:rPr>
                        <a:t>gây </a:t>
                      </a:r>
                      <a:r>
                        <a:rPr lang="vi-VN" sz="1400" b="1">
                          <a:latin typeface="Tahoma" panose="020B0604030504040204" pitchFamily="34" charset="0"/>
                          <a:ea typeface="Tahoma" panose="020B0604030504040204" pitchFamily="34" charset="0"/>
                          <a:cs typeface="Tahoma" panose="020B0604030504040204" pitchFamily="34" charset="0"/>
                        </a:rPr>
                        <a:t>đông máu </a:t>
                      </a:r>
                      <a:r>
                        <a:rPr lang="vi-VN" sz="1400">
                          <a:latin typeface="Tahoma" panose="020B0604030504040204" pitchFamily="34" charset="0"/>
                          <a:ea typeface="Tahoma" panose="020B0604030504040204" pitchFamily="34" charset="0"/>
                          <a:cs typeface="Tahoma" panose="020B0604030504040204" pitchFamily="34" charset="0"/>
                        </a:rPr>
                        <a:t>và huyết khối ở các mạch máu nhỏ dẫn đến tình tràng thiếu máu.Khi tình trạng</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thiếu máu nghiêm trọng và các mô bị nhiễm trùng thì sẽ dẫn đến hoại tử.</a:t>
                      </a:r>
                      <a:endParaRPr lang="en-US" sz="14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gặp ở </a:t>
                      </a:r>
                      <a:r>
                        <a:rPr lang="vi-VN" sz="1400" b="1">
                          <a:latin typeface="Tahoma" panose="020B0604030504040204" pitchFamily="34" charset="0"/>
                          <a:ea typeface="Tahoma" panose="020B0604030504040204" pitchFamily="34" charset="0"/>
                          <a:cs typeface="Tahoma" panose="020B0604030504040204" pitchFamily="34" charset="0"/>
                        </a:rPr>
                        <a:t>Streptococcus pyogenes </a:t>
                      </a:r>
                      <a:r>
                        <a:rPr lang="vi-VN" sz="1400">
                          <a:latin typeface="Tahoma" panose="020B0604030504040204" pitchFamily="34" charset="0"/>
                          <a:ea typeface="Tahoma" panose="020B0604030504040204" pitchFamily="34" charset="0"/>
                          <a:cs typeface="Tahoma" panose="020B0604030504040204" pitchFamily="34" charset="0"/>
                        </a:rPr>
                        <a:t>và Vi khuẩn Streptococcus tan huyết nhóm A (GAS).</a:t>
                      </a:r>
                    </a:p>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Hoại tử do Vi khuẩn</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Streptococcus tan huyết nhóm A (GAS) thường rất phức tạp gây shock nhiễm</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độc.</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Bệnh sinh là do các tế bào T cell kích hoạt và phóng thích các chất tiền viêm cytokines gây sự thoát</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dịch mao mạch và hạ huyết áp.</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Hạ huyết áp sẽ gây tổn hại đến hệ miễn dịch và tạo huyết khối ở hệ thống</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mạch máu và gây thiếu máu,</a:t>
                      </a:r>
                      <a:r>
                        <a:rPr lang="en-US" sz="1400">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tiếp đó đẩy nhanh quá trình hoại tử.</a:t>
                      </a:r>
                    </a:p>
                    <a:p>
                      <a:endParaRPr lang="en-US" sz="14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gặp nhất là </a:t>
                      </a:r>
                      <a:r>
                        <a:rPr lang="vi-VN" sz="1400" b="1">
                          <a:latin typeface="Tahoma" panose="020B0604030504040204" pitchFamily="34" charset="0"/>
                          <a:ea typeface="Tahoma" panose="020B0604030504040204" pitchFamily="34" charset="0"/>
                          <a:cs typeface="Tahoma" panose="020B0604030504040204" pitchFamily="34" charset="0"/>
                        </a:rPr>
                        <a:t>Clostridum perfringens</a:t>
                      </a:r>
                      <a:endParaRPr lang="en-US" sz="1400" b="1">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vi-VN" sz="140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Gặp trong các trường hợp </a:t>
                      </a:r>
                      <a:r>
                        <a:rPr lang="vi-VN" sz="1400" b="1">
                          <a:latin typeface="Tahoma" panose="020B0604030504040204" pitchFamily="34" charset="0"/>
                          <a:ea typeface="Tahoma" panose="020B0604030504040204" pitchFamily="34" charset="0"/>
                          <a:cs typeface="Tahoma" panose="020B0604030504040204" pitchFamily="34" charset="0"/>
                        </a:rPr>
                        <a:t>chấn thương.</a:t>
                      </a:r>
                    </a:p>
                    <a:p>
                      <a:endParaRPr lang="en-US" sz="14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gặp ở bệnh nhân </a:t>
                      </a:r>
                      <a:r>
                        <a:rPr lang="vi-VN" sz="1400" b="1">
                          <a:latin typeface="Tahoma" panose="020B0604030504040204" pitchFamily="34" charset="0"/>
                          <a:ea typeface="Tahoma" panose="020B0604030504040204" pitchFamily="34" charset="0"/>
                          <a:cs typeface="Tahoma" panose="020B0604030504040204" pitchFamily="34" charset="0"/>
                        </a:rPr>
                        <a:t>suy giảm miễn dịch hay ung thư.</a:t>
                      </a:r>
                      <a:endParaRPr lang="en-US" sz="1400" b="1">
                        <a:latin typeface="Tahoma" panose="020B0604030504040204" pitchFamily="34" charset="0"/>
                        <a:ea typeface="Tahoma" panose="020B0604030504040204" pitchFamily="34" charset="0"/>
                        <a:cs typeface="Tahoma" panose="020B0604030504040204" pitchFamily="34" charset="0"/>
                      </a:endParaRPr>
                    </a:p>
                    <a:p>
                      <a:pPr marL="0" indent="0">
                        <a:buFont typeface="Arial" panose="020B0604020202020204" pitchFamily="34" charset="0"/>
                        <a:buNone/>
                      </a:pPr>
                      <a:endParaRPr lang="vi-VN" sz="140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vi-VN" sz="1400">
                          <a:latin typeface="Tahoma" panose="020B0604030504040204" pitchFamily="34" charset="0"/>
                          <a:ea typeface="Tahoma" panose="020B0604030504040204" pitchFamily="34" charset="0"/>
                          <a:cs typeface="Tahoma" panose="020B0604030504040204" pitchFamily="34" charset="0"/>
                        </a:rPr>
                        <a:t>Thường gặp ở </a:t>
                      </a:r>
                      <a:r>
                        <a:rPr lang="vi-VN" sz="1400" b="1">
                          <a:latin typeface="Tahoma" panose="020B0604030504040204" pitchFamily="34" charset="0"/>
                          <a:ea typeface="Tahoma" panose="020B0604030504040204" pitchFamily="34" charset="0"/>
                          <a:cs typeface="Tahoma" panose="020B0604030504040204" pitchFamily="34" charset="0"/>
                        </a:rPr>
                        <a:t>Candida albicans</a:t>
                      </a:r>
                      <a:endParaRPr lang="en-US" sz="1400" b="1">
                        <a:latin typeface="Tahoma" panose="020B0604030504040204" pitchFamily="34" charset="0"/>
                        <a:ea typeface="Tahoma" panose="020B0604030504040204" pitchFamily="34" charset="0"/>
                        <a:cs typeface="Tahoma" panose="020B0604030504040204" pitchFamily="34" charset="0"/>
                      </a:endParaRPr>
                    </a:p>
                    <a:p>
                      <a:endParaRPr lang="en-US" sz="140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69580941"/>
                  </a:ext>
                </a:extLst>
              </a:tr>
            </a:tbl>
          </a:graphicData>
        </a:graphic>
      </p:graphicFrame>
    </p:spTree>
    <p:extLst>
      <p:ext uri="{BB962C8B-B14F-4D97-AF65-F5344CB8AC3E}">
        <p14:creationId xmlns:p14="http://schemas.microsoft.com/office/powerpoint/2010/main" val="315115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025E-47C0-4EBA-8277-134C87D942CA}"/>
              </a:ext>
            </a:extLst>
          </p:cNvPr>
          <p:cNvSpPr>
            <a:spLocks noGrp="1"/>
          </p:cNvSpPr>
          <p:nvPr>
            <p:ph type="title"/>
          </p:nvPr>
        </p:nvSpPr>
        <p:spPr/>
        <p:txBody>
          <a:bodyPr>
            <a:normAutofit/>
          </a:bodyPr>
          <a:lstStyle/>
          <a:p>
            <a:r>
              <a:rPr lang="vi-VN"/>
              <a:t>Bệnh sử và khám lâm sàng</a:t>
            </a:r>
            <a:endParaRPr lang="en-US"/>
          </a:p>
        </p:txBody>
      </p:sp>
      <p:sp>
        <p:nvSpPr>
          <p:cNvPr id="3" name="Content Placeholder 2">
            <a:extLst>
              <a:ext uri="{FF2B5EF4-FFF2-40B4-BE49-F238E27FC236}">
                <a16:creationId xmlns:a16="http://schemas.microsoft.com/office/drawing/2014/main" id="{5B4A4F5D-595B-42B5-958B-78E3628FCB50}"/>
              </a:ext>
            </a:extLst>
          </p:cNvPr>
          <p:cNvSpPr>
            <a:spLocks noGrp="1"/>
          </p:cNvSpPr>
          <p:nvPr>
            <p:ph idx="1"/>
          </p:nvPr>
        </p:nvSpPr>
        <p:spPr/>
        <p:txBody>
          <a:bodyPr>
            <a:normAutofit fontScale="62500" lnSpcReduction="20000"/>
          </a:bodyPr>
          <a:lstStyle/>
          <a:p>
            <a:r>
              <a:rPr lang="vi-VN" dirty="0"/>
              <a:t>Hoại tử Fournier là chẩn đoán dựa trên lâm sàng.</a:t>
            </a:r>
            <a:r>
              <a:rPr lang="en-US" dirty="0"/>
              <a:t> </a:t>
            </a:r>
            <a:r>
              <a:rPr lang="vi-VN" dirty="0"/>
              <a:t>Không có xét nghiệm nào đặc hiệu.</a:t>
            </a:r>
          </a:p>
          <a:p>
            <a:r>
              <a:rPr lang="vi-VN" dirty="0"/>
              <a:t>Hoại tử Fournier thường là tình tràng nhiễm trùng cấp tính và diễn tiễn từ vài ngày đến vài tuần.</a:t>
            </a:r>
          </a:p>
          <a:p>
            <a:r>
              <a:rPr lang="vi-VN" dirty="0"/>
              <a:t>Tuy nhiên,tình tràng nhiễm trùng ẩn hay thầm lặng thường có thể đã phát triển từ vài tuần.</a:t>
            </a:r>
            <a:r>
              <a:rPr lang="en-US" dirty="0"/>
              <a:t> </a:t>
            </a:r>
            <a:r>
              <a:rPr lang="vi-VN" dirty="0"/>
              <a:t>Sau đó diễn</a:t>
            </a:r>
            <a:r>
              <a:rPr lang="en-US" dirty="0"/>
              <a:t> </a:t>
            </a:r>
            <a:r>
              <a:rPr lang="vi-VN" dirty="0"/>
              <a:t>tiến bán cấp từ vài ngày tới vài tuần,và cuối cùng cấp tính diễn tính nhanh chóng tới shock và suy đa </a:t>
            </a:r>
            <a:r>
              <a:rPr lang="en-US" dirty="0" err="1"/>
              <a:t>cơ</a:t>
            </a:r>
            <a:r>
              <a:rPr lang="en-US" dirty="0"/>
              <a:t> </a:t>
            </a:r>
            <a:r>
              <a:rPr lang="vi-VN" dirty="0"/>
              <a:t>quan.</a:t>
            </a:r>
          </a:p>
          <a:p>
            <a:r>
              <a:rPr lang="vi-VN" dirty="0"/>
              <a:t>Những bệnh sử đặc trưng của hoại tử Fournier</a:t>
            </a:r>
            <a:r>
              <a:rPr lang="en-US" dirty="0"/>
              <a:t> </a:t>
            </a:r>
            <a:r>
              <a:rPr lang="en-US" dirty="0" err="1"/>
              <a:t>theo</a:t>
            </a:r>
            <a:r>
              <a:rPr lang="en-US" dirty="0"/>
              <a:t> </a:t>
            </a:r>
            <a:r>
              <a:rPr lang="en-US" dirty="0" err="1"/>
              <a:t>Talwar</a:t>
            </a:r>
            <a:r>
              <a:rPr lang="en-US" dirty="0"/>
              <a:t> </a:t>
            </a:r>
            <a:r>
              <a:rPr lang="en-US" dirty="0" err="1"/>
              <a:t>và</a:t>
            </a:r>
            <a:r>
              <a:rPr lang="en-US" dirty="0"/>
              <a:t> </a:t>
            </a:r>
            <a:r>
              <a:rPr lang="en-US" dirty="0" err="1"/>
              <a:t>cs</a:t>
            </a:r>
            <a:endParaRPr lang="vi-VN" dirty="0"/>
          </a:p>
          <a:p>
            <a:pPr>
              <a:buFont typeface="Wingdings" panose="05000000000000000000" pitchFamily="2" charset="2"/>
              <a:buChar char="q"/>
            </a:pPr>
            <a:r>
              <a:rPr lang="vi-VN" dirty="0"/>
              <a:t>Tiền triệu chứng thường là </a:t>
            </a:r>
            <a:r>
              <a:rPr lang="vi-VN" b="1" dirty="0"/>
              <a:t>sốt và </a:t>
            </a:r>
            <a:r>
              <a:rPr lang="en-US" b="1" dirty="0" err="1"/>
              <a:t>lơ</a:t>
            </a:r>
            <a:r>
              <a:rPr lang="en-US" b="1" dirty="0"/>
              <a:t> </a:t>
            </a:r>
            <a:r>
              <a:rPr lang="en-US" b="1" dirty="0" err="1"/>
              <a:t>mơ</a:t>
            </a:r>
            <a:r>
              <a:rPr lang="vi-VN" dirty="0"/>
              <a:t>,</a:t>
            </a:r>
            <a:r>
              <a:rPr lang="en-US" dirty="0"/>
              <a:t> </a:t>
            </a:r>
            <a:r>
              <a:rPr lang="vi-VN" dirty="0"/>
              <a:t>diễn tiến từ 2-7 ngày</a:t>
            </a:r>
          </a:p>
          <a:p>
            <a:pPr>
              <a:buFont typeface="Wingdings" panose="05000000000000000000" pitchFamily="2" charset="2"/>
              <a:buChar char="q"/>
            </a:pPr>
            <a:r>
              <a:rPr lang="vi-VN" dirty="0"/>
              <a:t>Đau dữ dội vùng cơ quan sinh dục và </a:t>
            </a:r>
            <a:r>
              <a:rPr lang="en-US" dirty="0" err="1"/>
              <a:t>ấn</a:t>
            </a:r>
            <a:r>
              <a:rPr lang="en-US" dirty="0"/>
              <a:t> </a:t>
            </a:r>
            <a:r>
              <a:rPr lang="en-US" dirty="0" err="1"/>
              <a:t>đau</a:t>
            </a:r>
            <a:r>
              <a:rPr lang="en-US" dirty="0"/>
              <a:t> </a:t>
            </a:r>
            <a:r>
              <a:rPr lang="vi-VN" dirty="0"/>
              <a:t>ở vùng da bị </a:t>
            </a:r>
            <a:r>
              <a:rPr lang="vi-VN" b="1" dirty="0"/>
              <a:t>phù </a:t>
            </a:r>
            <a:endParaRPr lang="en-US" b="1" dirty="0"/>
          </a:p>
          <a:p>
            <a:pPr>
              <a:buFont typeface="Wingdings" panose="05000000000000000000" pitchFamily="2" charset="2"/>
              <a:buChar char="q"/>
            </a:pPr>
            <a:r>
              <a:rPr lang="vi-VN" dirty="0"/>
              <a:t>Đau tăng </a:t>
            </a:r>
            <a:r>
              <a:rPr lang="en-US" dirty="0" err="1"/>
              <a:t>dần</a:t>
            </a:r>
            <a:r>
              <a:rPr lang="en-US" dirty="0"/>
              <a:t> </a:t>
            </a:r>
            <a:r>
              <a:rPr lang="vi-VN" dirty="0"/>
              <a:t>vùng cơ quan sinh dục và </a:t>
            </a:r>
            <a:r>
              <a:rPr lang="en-US" dirty="0" err="1"/>
              <a:t>ấn</a:t>
            </a:r>
            <a:r>
              <a:rPr lang="en-US" dirty="0"/>
              <a:t> </a:t>
            </a:r>
            <a:r>
              <a:rPr lang="en-US" dirty="0" err="1"/>
              <a:t>đau</a:t>
            </a:r>
            <a:r>
              <a:rPr lang="en-US" dirty="0"/>
              <a:t> </a:t>
            </a:r>
            <a:r>
              <a:rPr lang="vi-VN" dirty="0"/>
              <a:t>ở </a:t>
            </a:r>
            <a:r>
              <a:rPr lang="vi-VN" b="1" dirty="0"/>
              <a:t>vùng da </a:t>
            </a:r>
            <a:r>
              <a:rPr lang="en-US" b="1" dirty="0" err="1"/>
              <a:t>đỏ</a:t>
            </a:r>
            <a:endParaRPr lang="vi-VN" b="1" dirty="0"/>
          </a:p>
          <a:p>
            <a:pPr>
              <a:buFont typeface="Wingdings" panose="05000000000000000000" pitchFamily="2" charset="2"/>
              <a:buChar char="q"/>
            </a:pPr>
            <a:r>
              <a:rPr lang="vi-VN" dirty="0"/>
              <a:t>Vùng da chuyển </a:t>
            </a:r>
            <a:r>
              <a:rPr lang="en-US" b="1" dirty="0" err="1"/>
              <a:t>sậm</a:t>
            </a:r>
            <a:r>
              <a:rPr lang="en-US" b="1" dirty="0"/>
              <a:t> </a:t>
            </a:r>
            <a:r>
              <a:rPr lang="en-US" b="1" dirty="0" err="1"/>
              <a:t>màu</a:t>
            </a:r>
            <a:r>
              <a:rPr lang="en-US" b="1" dirty="0"/>
              <a:t> </a:t>
            </a:r>
            <a:r>
              <a:rPr lang="vi-VN" dirty="0"/>
              <a:t>và tiếng </a:t>
            </a:r>
            <a:r>
              <a:rPr lang="en-US" b="1" dirty="0" err="1"/>
              <a:t>lép</a:t>
            </a:r>
            <a:r>
              <a:rPr lang="en-US" b="1" dirty="0"/>
              <a:t> </a:t>
            </a:r>
            <a:r>
              <a:rPr lang="en-US" b="1" dirty="0" err="1"/>
              <a:t>bép</a:t>
            </a:r>
            <a:r>
              <a:rPr lang="en-US" b="1" dirty="0"/>
              <a:t> </a:t>
            </a:r>
            <a:r>
              <a:rPr lang="en-US" dirty="0" err="1"/>
              <a:t>khi</a:t>
            </a:r>
            <a:r>
              <a:rPr lang="en-US" dirty="0"/>
              <a:t> </a:t>
            </a:r>
            <a:r>
              <a:rPr lang="en-US" dirty="0" err="1"/>
              <a:t>sờ</a:t>
            </a:r>
            <a:endParaRPr lang="vi-VN" dirty="0"/>
          </a:p>
          <a:p>
            <a:pPr>
              <a:buFont typeface="Wingdings" panose="05000000000000000000" pitchFamily="2" charset="2"/>
              <a:buChar char="q"/>
            </a:pPr>
            <a:r>
              <a:rPr lang="vi-VN" dirty="0"/>
              <a:t>Hoại t</a:t>
            </a:r>
            <a:r>
              <a:rPr lang="en-US" dirty="0" err="1"/>
              <a:t>hư</a:t>
            </a:r>
            <a:r>
              <a:rPr lang="en-US" dirty="0"/>
              <a:t> </a:t>
            </a:r>
            <a:r>
              <a:rPr lang="vi-VN" dirty="0"/>
              <a:t>rõ ràng ở một phần cơ quan sinh dục và </a:t>
            </a:r>
            <a:r>
              <a:rPr lang="en-US" b="1" dirty="0" err="1"/>
              <a:t>chảy</a:t>
            </a:r>
            <a:r>
              <a:rPr lang="vi-VN" b="1" dirty="0"/>
              <a:t> mủ </a:t>
            </a:r>
            <a:r>
              <a:rPr lang="vi-VN" dirty="0"/>
              <a:t>từ vết thương</a:t>
            </a:r>
          </a:p>
        </p:txBody>
      </p:sp>
    </p:spTree>
    <p:extLst>
      <p:ext uri="{BB962C8B-B14F-4D97-AF65-F5344CB8AC3E}">
        <p14:creationId xmlns:p14="http://schemas.microsoft.com/office/powerpoint/2010/main" val="56379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39E1-E0E5-4B43-AE91-7986C0B94417}"/>
              </a:ext>
            </a:extLst>
          </p:cNvPr>
          <p:cNvSpPr>
            <a:spLocks noGrp="1"/>
          </p:cNvSpPr>
          <p:nvPr>
            <p:ph type="title"/>
          </p:nvPr>
        </p:nvSpPr>
        <p:spPr/>
        <p:txBody>
          <a:bodyPr/>
          <a:lstStyle/>
          <a:p>
            <a:r>
              <a:rPr lang="vi-VN"/>
              <a:t>Bệnh sử và khám lâm sàng</a:t>
            </a:r>
            <a:endParaRPr lang="en-US"/>
          </a:p>
        </p:txBody>
      </p:sp>
      <p:sp>
        <p:nvSpPr>
          <p:cNvPr id="3" name="Content Placeholder 2">
            <a:extLst>
              <a:ext uri="{FF2B5EF4-FFF2-40B4-BE49-F238E27FC236}">
                <a16:creationId xmlns:a16="http://schemas.microsoft.com/office/drawing/2014/main" id="{F3C008DB-CC82-4308-BC67-121DB3C15791}"/>
              </a:ext>
            </a:extLst>
          </p:cNvPr>
          <p:cNvSpPr>
            <a:spLocks noGrp="1"/>
          </p:cNvSpPr>
          <p:nvPr>
            <p:ph idx="1"/>
          </p:nvPr>
        </p:nvSpPr>
        <p:spPr/>
        <p:txBody>
          <a:bodyPr>
            <a:normAutofit fontScale="55000" lnSpcReduction="20000"/>
          </a:bodyPr>
          <a:lstStyle/>
          <a:p>
            <a:r>
              <a:rPr lang="en-US"/>
              <a:t>Cần </a:t>
            </a:r>
            <a:r>
              <a:rPr lang="vi-VN"/>
              <a:t>chú ý đến các bệnh nhân lớn tuổi,</a:t>
            </a:r>
            <a:r>
              <a:rPr lang="en-US"/>
              <a:t> </a:t>
            </a:r>
            <a:r>
              <a:rPr lang="vi-VN"/>
              <a:t>béo phì,</a:t>
            </a:r>
            <a:r>
              <a:rPr lang="en-US"/>
              <a:t> </a:t>
            </a:r>
            <a:r>
              <a:rPr lang="vi-VN"/>
              <a:t>lú lẫn,</a:t>
            </a:r>
            <a:r>
              <a:rPr lang="en-US"/>
              <a:t> </a:t>
            </a:r>
            <a:r>
              <a:rPr lang="vi-VN"/>
              <a:t>bị liệt chi dưới và bị câm.</a:t>
            </a:r>
          </a:p>
          <a:p>
            <a:r>
              <a:rPr lang="en-US"/>
              <a:t>Các</a:t>
            </a:r>
            <a:r>
              <a:rPr lang="vi-VN"/>
              <a:t> triệu chứng đầu tiên của </a:t>
            </a:r>
            <a:r>
              <a:rPr lang="en-US"/>
              <a:t>FG </a:t>
            </a:r>
            <a:r>
              <a:rPr lang="vi-VN"/>
              <a:t>là đau vùng </a:t>
            </a:r>
            <a:r>
              <a:rPr lang="en-US"/>
              <a:t>khi sờ</a:t>
            </a:r>
            <a:r>
              <a:rPr lang="vi-VN"/>
              <a:t>,</a:t>
            </a:r>
            <a:r>
              <a:rPr lang="en-US"/>
              <a:t> </a:t>
            </a:r>
            <a:r>
              <a:rPr lang="vi-VN"/>
              <a:t>ngứa,</a:t>
            </a:r>
            <a:r>
              <a:rPr lang="en-US"/>
              <a:t> </a:t>
            </a:r>
            <a:r>
              <a:rPr lang="vi-VN"/>
              <a:t>sưng phù,</a:t>
            </a:r>
            <a:r>
              <a:rPr lang="en-US"/>
              <a:t> </a:t>
            </a:r>
            <a:r>
              <a:rPr lang="vi-VN"/>
              <a:t>ban đỏ vùng bìu hay</a:t>
            </a:r>
            <a:r>
              <a:rPr lang="en-US"/>
              <a:t> </a:t>
            </a:r>
            <a:r>
              <a:rPr lang="vi-VN"/>
              <a:t>vùng môi ở bộ phận sinh dục nữ.</a:t>
            </a:r>
            <a:r>
              <a:rPr lang="en-US"/>
              <a:t> </a:t>
            </a:r>
            <a:r>
              <a:rPr lang="vi-VN"/>
              <a:t>Khi khám cần tìm kĩ các mô bị nhiễm trùng như viêm mô tê bào,</a:t>
            </a:r>
            <a:r>
              <a:rPr lang="en-US"/>
              <a:t> </a:t>
            </a:r>
            <a:r>
              <a:rPr lang="vi-VN"/>
              <a:t>chốc lở và viêm quầng vùng da.</a:t>
            </a:r>
            <a:endParaRPr lang="en-US"/>
          </a:p>
          <a:p>
            <a:r>
              <a:rPr lang="en-US"/>
              <a:t>FG </a:t>
            </a:r>
            <a:r>
              <a:rPr lang="vi-VN"/>
              <a:t>thường có ranh giới rõ ràng giữa vùng chốc lở ban đỏ với khối s</a:t>
            </a:r>
            <a:r>
              <a:rPr lang="en-US"/>
              <a:t>ư</a:t>
            </a:r>
            <a:r>
              <a:rPr lang="vi-VN"/>
              <a:t>ng bất thường.</a:t>
            </a:r>
          </a:p>
          <a:p>
            <a:r>
              <a:rPr lang="vi-VN"/>
              <a:t>Lớp da bị </a:t>
            </a:r>
            <a:r>
              <a:rPr lang="en-US"/>
              <a:t>lở mất </a:t>
            </a:r>
            <a:r>
              <a:rPr lang="vi-VN"/>
              <a:t>và phập phồng vùng da ở cơ quan sinh dục hay vùng chậu thường nên nghi ngờ là </a:t>
            </a:r>
            <a:r>
              <a:rPr lang="en-US"/>
              <a:t>FG</a:t>
            </a:r>
            <a:endParaRPr lang="vi-VN"/>
          </a:p>
          <a:p>
            <a:r>
              <a:rPr lang="vi-VN"/>
              <a:t>Các triệu chứng về da:</a:t>
            </a:r>
            <a:r>
              <a:rPr lang="en-US"/>
              <a:t> </a:t>
            </a:r>
            <a:r>
              <a:rPr lang="vi-VN"/>
              <a:t>tiếng </a:t>
            </a:r>
            <a:r>
              <a:rPr lang="en-US"/>
              <a:t>lép bép dưới da</a:t>
            </a:r>
            <a:r>
              <a:rPr lang="vi-VN"/>
              <a:t>,</a:t>
            </a:r>
            <a:r>
              <a:rPr lang="en-US"/>
              <a:t> </a:t>
            </a:r>
            <a:r>
              <a:rPr lang="vi-VN"/>
              <a:t>chuyển vàng,</a:t>
            </a:r>
            <a:r>
              <a:rPr lang="en-US"/>
              <a:t> </a:t>
            </a:r>
            <a:r>
              <a:rPr lang="vi-VN"/>
              <a:t>ban xuất huyết,</a:t>
            </a:r>
            <a:r>
              <a:rPr lang="en-US"/>
              <a:t> </a:t>
            </a:r>
            <a:r>
              <a:rPr lang="vi-VN"/>
              <a:t>khối sưng to,</a:t>
            </a:r>
            <a:r>
              <a:rPr lang="en-US"/>
              <a:t> </a:t>
            </a:r>
            <a:r>
              <a:rPr lang="vi-VN"/>
              <a:t>các vết </a:t>
            </a:r>
            <a:r>
              <a:rPr lang="en-US"/>
              <a:t>đen loang lỗ </a:t>
            </a:r>
            <a:r>
              <a:rPr lang="vi-VN"/>
              <a:t>là dấu hiệu của bệnh đang tiến triển.</a:t>
            </a:r>
          </a:p>
          <a:p>
            <a:r>
              <a:rPr lang="vi-VN"/>
              <a:t>Các tiếng </a:t>
            </a:r>
            <a:r>
              <a:rPr lang="en-US"/>
              <a:t>lép bép dưới da </a:t>
            </a:r>
            <a:r>
              <a:rPr lang="vi-VN"/>
              <a:t>hay </a:t>
            </a:r>
            <a:r>
              <a:rPr lang="en-US"/>
              <a:t>tràn khí </a:t>
            </a:r>
            <a:r>
              <a:rPr lang="vi-VN"/>
              <a:t>dưới da thường do nhiễm trùng nhóm Clostridium.</a:t>
            </a:r>
          </a:p>
          <a:p>
            <a:r>
              <a:rPr lang="vi-VN"/>
              <a:t>Đau khi chạm nhẹ hay đau lan ngoài nơi khám là dấu hiệu đặc trưng trong </a:t>
            </a:r>
            <a:r>
              <a:rPr lang="en-US"/>
              <a:t>FG</a:t>
            </a:r>
            <a:endParaRPr lang="vi-VN"/>
          </a:p>
          <a:p>
            <a:r>
              <a:rPr lang="vi-VN"/>
              <a:t>Nhiễm trùng có thể lan nhanh chóng qua lớp mạc và lan xa và rộng hơn so với bề ngoài lên thành trước</a:t>
            </a:r>
            <a:r>
              <a:rPr lang="en-US"/>
              <a:t> </a:t>
            </a:r>
            <a:r>
              <a:rPr lang="vi-VN"/>
              <a:t>bụng hay gần chi dưới.</a:t>
            </a:r>
            <a:r>
              <a:rPr lang="en-US"/>
              <a:t> </a:t>
            </a:r>
          </a:p>
          <a:p>
            <a:r>
              <a:rPr lang="vi-VN"/>
              <a:t>Vùng ảnh hưởng thường chuyển màu đen,</a:t>
            </a:r>
            <a:r>
              <a:rPr lang="en-US"/>
              <a:t> </a:t>
            </a:r>
            <a:r>
              <a:rPr lang="vi-VN"/>
              <a:t>sưng to,</a:t>
            </a:r>
            <a:r>
              <a:rPr lang="en-US"/>
              <a:t> </a:t>
            </a:r>
            <a:r>
              <a:rPr lang="vi-VN"/>
              <a:t>có mùi hôi,</a:t>
            </a:r>
            <a:r>
              <a:rPr lang="en-US"/>
              <a:t> </a:t>
            </a:r>
            <a:r>
              <a:rPr lang="vi-VN"/>
              <a:t>mốc và có mủ</a:t>
            </a:r>
            <a:r>
              <a:rPr lang="en-US"/>
              <a:t> </a:t>
            </a:r>
            <a:r>
              <a:rPr lang="vi-VN"/>
              <a:t>(thường liên quan đến vi khuẩn yếm khí)</a:t>
            </a:r>
          </a:p>
          <a:p>
            <a:r>
              <a:rPr lang="vi-VN"/>
              <a:t>Hạ huyết áp,</a:t>
            </a:r>
            <a:r>
              <a:rPr lang="en-US"/>
              <a:t> </a:t>
            </a:r>
            <a:r>
              <a:rPr lang="vi-VN"/>
              <a:t>shock và suy đa cơ quan là dấu hiệu trễ và thường bệnh nhân có tỷ lệ tử vong cao.</a:t>
            </a:r>
            <a:endParaRPr lang="en-US"/>
          </a:p>
          <a:p>
            <a:endParaRPr lang="en-US"/>
          </a:p>
        </p:txBody>
      </p:sp>
    </p:spTree>
    <p:extLst>
      <p:ext uri="{BB962C8B-B14F-4D97-AF65-F5344CB8AC3E}">
        <p14:creationId xmlns:p14="http://schemas.microsoft.com/office/powerpoint/2010/main" val="1462793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ketchyVTI">
  <a:themeElements>
    <a:clrScheme name="AnalogousFromRegularSeed_2SEEDS">
      <a:dk1>
        <a:srgbClr val="000000"/>
      </a:dk1>
      <a:lt1>
        <a:srgbClr val="FFFFFF"/>
      </a:lt1>
      <a:dk2>
        <a:srgbClr val="413224"/>
      </a:dk2>
      <a:lt2>
        <a:srgbClr val="E8E4E2"/>
      </a:lt2>
      <a:accent1>
        <a:srgbClr val="3B87B1"/>
      </a:accent1>
      <a:accent2>
        <a:srgbClr val="46B3AC"/>
      </a:accent2>
      <a:accent3>
        <a:srgbClr val="4D67C3"/>
      </a:accent3>
      <a:accent4>
        <a:srgbClr val="B1453B"/>
      </a:accent4>
      <a:accent5>
        <a:srgbClr val="C3884D"/>
      </a:accent5>
      <a:accent6>
        <a:srgbClr val="ADA339"/>
      </a:accent6>
      <a:hlink>
        <a:srgbClr val="BF6D3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367</TotalTime>
  <Words>2432</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Modern Love</vt:lpstr>
      <vt:lpstr>Tahoma</vt:lpstr>
      <vt:lpstr>The Hand</vt:lpstr>
      <vt:lpstr>Times New Roman</vt:lpstr>
      <vt:lpstr>Wingdings</vt:lpstr>
      <vt:lpstr>SketchyVTI</vt:lpstr>
      <vt:lpstr>HOẠI THƯ FOURNIER</vt:lpstr>
      <vt:lpstr>Giới thiệu</vt:lpstr>
      <vt:lpstr>Lịch sử</vt:lpstr>
      <vt:lpstr>Yếu tố nguy cơ</vt:lpstr>
      <vt:lpstr>Bảng YTNC</vt:lpstr>
      <vt:lpstr>Bệnh học – Giải phẫu</vt:lpstr>
      <vt:lpstr>Vi khuẩn học</vt:lpstr>
      <vt:lpstr>Bệnh sử và khám lâm sàng</vt:lpstr>
      <vt:lpstr>Bệnh sử và khám lâm sàng</vt:lpstr>
      <vt:lpstr>Xét nghiệm</vt:lpstr>
      <vt:lpstr>Hệ thống đánh giá lâm sàng</vt:lpstr>
      <vt:lpstr>Hệ thống đánh giá lâm sàng</vt:lpstr>
      <vt:lpstr>Chẩn đoán hình ảnh</vt:lpstr>
      <vt:lpstr>Điều trị</vt:lpstr>
      <vt:lpstr>Kháng sinh theo kinh nghiệm</vt:lpstr>
      <vt:lpstr>Hồi sức</vt:lpstr>
      <vt:lpstr>Phẫu thuật</vt:lpstr>
      <vt:lpstr>Các phương pháp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HOẠI THƯ FOURNIER</dc:title>
  <dc:creator>Ailien le</dc:creator>
  <cp:lastModifiedBy>NGOAI 12</cp:lastModifiedBy>
  <cp:revision>26</cp:revision>
  <dcterms:created xsi:type="dcterms:W3CDTF">2021-06-12T01:48:55Z</dcterms:created>
  <dcterms:modified xsi:type="dcterms:W3CDTF">2021-06-12T08:16:31Z</dcterms:modified>
</cp:coreProperties>
</file>