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81" r:id="rId9"/>
    <p:sldId id="282" r:id="rId10"/>
    <p:sldId id="277" r:id="rId11"/>
    <p:sldId id="283" r:id="rId12"/>
    <p:sldId id="278" r:id="rId13"/>
    <p:sldId id="279" r:id="rId14"/>
    <p:sldId id="280" r:id="rId15"/>
    <p:sldId id="263" r:id="rId16"/>
    <p:sldId id="285" r:id="rId17"/>
    <p:sldId id="286" r:id="rId18"/>
    <p:sldId id="287" r:id="rId19"/>
    <p:sldId id="289" r:id="rId20"/>
    <p:sldId id="288" r:id="rId21"/>
    <p:sldId id="291" r:id="rId22"/>
    <p:sldId id="300" r:id="rId23"/>
    <p:sldId id="301" r:id="rId24"/>
    <p:sldId id="302" r:id="rId25"/>
    <p:sldId id="284" r:id="rId26"/>
    <p:sldId id="264" r:id="rId27"/>
    <p:sldId id="295" r:id="rId28"/>
    <p:sldId id="294" r:id="rId29"/>
    <p:sldId id="265" r:id="rId30"/>
    <p:sldId id="266" r:id="rId31"/>
    <p:sldId id="292" r:id="rId32"/>
    <p:sldId id="296" r:id="rId33"/>
    <p:sldId id="297" r:id="rId34"/>
    <p:sldId id="298" r:id="rId35"/>
    <p:sldId id="312" r:id="rId36"/>
    <p:sldId id="267" r:id="rId37"/>
    <p:sldId id="313" r:id="rId38"/>
    <p:sldId id="303" r:id="rId39"/>
    <p:sldId id="304" r:id="rId40"/>
    <p:sldId id="305" r:id="rId41"/>
    <p:sldId id="314" r:id="rId42"/>
    <p:sldId id="268" r:id="rId43"/>
    <p:sldId id="270" r:id="rId44"/>
    <p:sldId id="310" r:id="rId45"/>
    <p:sldId id="311" r:id="rId46"/>
    <p:sldId id="269" r:id="rId47"/>
    <p:sldId id="306" r:id="rId48"/>
    <p:sldId id="273" r:id="rId49"/>
    <p:sldId id="275" r:id="rId50"/>
    <p:sldId id="309" r:id="rId51"/>
    <p:sldId id="307" r:id="rId52"/>
    <p:sldId id="308"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55" d="100"/>
          <a:sy n="55" d="100"/>
        </p:scale>
        <p:origin x="-326" y="-82"/>
      </p:cViewPr>
      <p:guideLst>
        <p:guide orient="horz" pos="2160"/>
        <p:guide pos="2880"/>
      </p:guideLst>
    </p:cSldViewPr>
  </p:slideViewPr>
  <p:outlineViewPr>
    <p:cViewPr>
      <p:scale>
        <a:sx n="33" d="100"/>
        <a:sy n="33" d="100"/>
      </p:scale>
      <p:origin x="0" y="292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theme" Target="theme/theme1.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8E286ADA-EDAB-4DA0-B4E7-9771737E867B}" type="datetimeFigureOut">
              <a:rPr lang="en-US" smtClean="0"/>
              <a:pPr/>
              <a:t>10/6/2020</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B3EF955-30D9-4572-8A65-25BB1828B737}"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E286ADA-EDAB-4DA0-B4E7-9771737E867B}" type="datetimeFigureOut">
              <a:rPr lang="en-US" smtClean="0"/>
              <a:pPr/>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EF955-30D9-4572-8A65-25BB1828B73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1B3EF955-30D9-4572-8A65-25BB1828B737}"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E286ADA-EDAB-4DA0-B4E7-9771737E867B}" type="datetimeFigureOut">
              <a:rPr lang="en-US" smtClean="0"/>
              <a:pPr/>
              <a:t>10/6/2020</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51575"/>
            <a:ext cx="2133600" cy="476250"/>
          </a:xfrm>
        </p:spPr>
        <p:txBody>
          <a:bodyPr/>
          <a:lstStyle>
            <a:lvl1pPr>
              <a:defRPr/>
            </a:lvl1pPr>
          </a:lstStyle>
          <a:p>
            <a:endParaRPr lang="en-US" altLang="en-US"/>
          </a:p>
        </p:txBody>
      </p:sp>
      <p:sp>
        <p:nvSpPr>
          <p:cNvPr id="5" name="Slide Number Placeholder 4"/>
          <p:cNvSpPr>
            <a:spLocks noGrp="1"/>
          </p:cNvSpPr>
          <p:nvPr>
            <p:ph type="sldNum" sz="quarter" idx="11"/>
          </p:nvPr>
        </p:nvSpPr>
        <p:spPr>
          <a:xfrm>
            <a:off x="6553200" y="6248400"/>
            <a:ext cx="2133600" cy="476250"/>
          </a:xfrm>
        </p:spPr>
        <p:txBody>
          <a:bodyPr/>
          <a:lstStyle>
            <a:lvl1pPr>
              <a:defRPr/>
            </a:lvl1pPr>
          </a:lstStyle>
          <a:p>
            <a:fld id="{D2243ADE-5781-49D9-AC5F-016A4314E99A}" type="slidenum">
              <a:rPr lang="en-US" altLang="en-US"/>
              <a:pPr/>
              <a:t>‹#›</a:t>
            </a:fld>
            <a:endParaRPr lang="en-US" altLang="en-US"/>
          </a:p>
        </p:txBody>
      </p:sp>
      <p:sp>
        <p:nvSpPr>
          <p:cNvPr id="6" name="Footer Placeholder 5"/>
          <p:cNvSpPr>
            <a:spLocks noGrp="1"/>
          </p:cNvSpPr>
          <p:nvPr>
            <p:ph type="ftr" sz="quarter" idx="12"/>
          </p:nvPr>
        </p:nvSpPr>
        <p:spPr>
          <a:xfrm>
            <a:off x="3124200" y="6248400"/>
            <a:ext cx="2895600" cy="476250"/>
          </a:xfrm>
        </p:spPr>
        <p:txBody>
          <a:bodyPr/>
          <a:lstStyle>
            <a:lvl1pPr>
              <a:defRPr/>
            </a:lvl1pPr>
          </a:lstStyle>
          <a:p>
            <a:endParaRPr lang="en-US" altLang="en-US"/>
          </a:p>
        </p:txBody>
      </p:sp>
    </p:spTree>
    <p:extLst>
      <p:ext uri="{BB962C8B-B14F-4D97-AF65-F5344CB8AC3E}">
        <p14:creationId xmlns:p14="http://schemas.microsoft.com/office/powerpoint/2010/main" val="2291813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8E286ADA-EDAB-4DA0-B4E7-9771737E867B}" type="datetimeFigureOut">
              <a:rPr lang="en-US" smtClean="0"/>
              <a:pPr/>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1B3EF955-30D9-4572-8A65-25BB1828B737}"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8E286ADA-EDAB-4DA0-B4E7-9771737E867B}" type="datetimeFigureOut">
              <a:rPr lang="en-US" smtClean="0"/>
              <a:pPr/>
              <a:t>10/6/2020</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B3EF955-30D9-4572-8A65-25BB1828B737}"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8E286ADA-EDAB-4DA0-B4E7-9771737E867B}" type="datetimeFigureOut">
              <a:rPr lang="en-US" smtClean="0"/>
              <a:pPr/>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3EF955-30D9-4572-8A65-25BB1828B737}"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8E286ADA-EDAB-4DA0-B4E7-9771737E867B}" type="datetimeFigureOut">
              <a:rPr lang="en-US" smtClean="0"/>
              <a:pPr/>
              <a:t>10/6/2020</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1B3EF955-30D9-4572-8A65-25BB1828B737}"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8E286ADA-EDAB-4DA0-B4E7-9771737E867B}" type="datetimeFigureOut">
              <a:rPr lang="en-US" smtClean="0"/>
              <a:pPr/>
              <a:t>10/6/2020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1B3EF955-30D9-4572-8A65-25BB1828B737}"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 name="Date Placeholder 1"/>
          <p:cNvSpPr>
            <a:spLocks noGrp="1"/>
          </p:cNvSpPr>
          <p:nvPr>
            <p:ph type="dt" sz="half" idx="10"/>
          </p:nvPr>
        </p:nvSpPr>
        <p:spPr/>
        <p:txBody>
          <a:bodyPr/>
          <a:lstStyle/>
          <a:p>
            <a:fld id="{8E286ADA-EDAB-4DA0-B4E7-9771737E867B}" type="datetimeFigureOut">
              <a:rPr lang="en-US" smtClean="0"/>
              <a:pPr/>
              <a:t>10/6/2020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1B3EF955-30D9-4572-8A65-25BB1828B737}"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1B3EF955-30D9-4572-8A65-25BB1828B737}"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8E286ADA-EDAB-4DA0-B4E7-9771737E867B}" type="datetimeFigureOut">
              <a:rPr lang="en-US" smtClean="0"/>
              <a:pPr/>
              <a:t>10/6/2020</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1B3EF955-30D9-4572-8A65-25BB1828B737}"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8E286ADA-EDAB-4DA0-B4E7-9771737E867B}" type="datetimeFigureOut">
              <a:rPr lang="en-US" smtClean="0"/>
              <a:pPr/>
              <a:t>10/6/2020</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8E286ADA-EDAB-4DA0-B4E7-9771737E867B}" type="datetimeFigureOut">
              <a:rPr lang="en-US" smtClean="0"/>
              <a:pPr/>
              <a:t>10/6/2020</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1B3EF955-30D9-4572-8A65-25BB1828B737}"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6.jpg" /><Relationship Id="rId2" Type="http://schemas.openxmlformats.org/officeDocument/2006/relationships/image" Target="../media/image5.jp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jp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21.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1.xml" /></Relationships>
</file>

<file path=ppt/slides/_rels/slide33.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12.jpeg" /><Relationship Id="rId1" Type="http://schemas.openxmlformats.org/officeDocument/2006/relationships/slideLayout" Target="../slideLayouts/slideLayout1.xml" /></Relationships>
</file>

<file path=ppt/slides/_rels/slide34.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image" Target="../media/image14.jpeg" /><Relationship Id="rId1" Type="http://schemas.openxmlformats.org/officeDocument/2006/relationships/slideLayout" Target="../slideLayouts/slideLayout1.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7.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image" Target="../media/image17.jpg"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image" Target="../media/image3.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atin typeface="Arial" pitchFamily="34" charset="0"/>
                <a:cs typeface="Arial" pitchFamily="34" charset="0"/>
              </a:rPr>
              <a:t>BỆNH ÁN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KHÁM LƯỢC QUA CÁC CƠ QUAN</a:t>
            </a:r>
          </a:p>
        </p:txBody>
      </p:sp>
      <p:sp>
        <p:nvSpPr>
          <p:cNvPr id="3" name="Content Placeholder 2"/>
          <p:cNvSpPr>
            <a:spLocks noGrp="1"/>
          </p:cNvSpPr>
          <p:nvPr>
            <p:ph sz="quarter" idx="1"/>
          </p:nvPr>
        </p:nvSpPr>
        <p:spPr>
          <a:xfrm>
            <a:off x="2133600" y="1600200"/>
            <a:ext cx="4724400" cy="4572000"/>
          </a:xfrm>
        </p:spPr>
        <p:txBody>
          <a:bodyPr>
            <a:normAutofit/>
          </a:bodyPr>
          <a:lstStyle/>
          <a:p>
            <a:pPr>
              <a:lnSpc>
                <a:spcPct val="200000"/>
              </a:lnSpc>
            </a:pPr>
            <a:r>
              <a:rPr lang="en-US"/>
              <a:t>KHÓ THỞ </a:t>
            </a:r>
          </a:p>
          <a:p>
            <a:pPr lvl="1">
              <a:lnSpc>
                <a:spcPct val="200000"/>
              </a:lnSpc>
            </a:pPr>
            <a:r>
              <a:rPr lang="en-US"/>
              <a:t>Không thở được , tím tái </a:t>
            </a:r>
          </a:p>
          <a:p>
            <a:pPr lvl="1">
              <a:lnSpc>
                <a:spcPct val="200000"/>
              </a:lnSpc>
            </a:pPr>
            <a:r>
              <a:rPr lang="en-US"/>
              <a:t>Khó thở khi hít vào </a:t>
            </a:r>
          </a:p>
          <a:p>
            <a:pPr lvl="1">
              <a:lnSpc>
                <a:spcPct val="200000"/>
              </a:lnSpc>
            </a:pPr>
            <a:r>
              <a:rPr lang="en-US"/>
              <a:t>Tiếng rít thanh quản </a:t>
            </a:r>
          </a:p>
        </p:txBody>
      </p:sp>
    </p:spTree>
    <p:extLst>
      <p:ext uri="{BB962C8B-B14F-4D97-AF65-F5344CB8AC3E}">
        <p14:creationId xmlns:p14="http://schemas.microsoft.com/office/powerpoint/2010/main" val="3008311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BORG DYSPNEA SCALE</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2400" y="1447800"/>
            <a:ext cx="4953001" cy="52578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1371600"/>
            <a:ext cx="3505200" cy="5403850"/>
          </a:xfrm>
          <a:prstGeom prst="rect">
            <a:avLst/>
          </a:prstGeom>
        </p:spPr>
      </p:pic>
    </p:spTree>
    <p:extLst>
      <p:ext uri="{BB962C8B-B14F-4D97-AF65-F5344CB8AC3E}">
        <p14:creationId xmlns:p14="http://schemas.microsoft.com/office/powerpoint/2010/main" val="2782797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KHÁM LƯỢC QUA CÁC CƠ QUAN</a:t>
            </a:r>
          </a:p>
        </p:txBody>
      </p:sp>
      <p:sp>
        <p:nvSpPr>
          <p:cNvPr id="3" name="Content Placeholder 2"/>
          <p:cNvSpPr>
            <a:spLocks noGrp="1"/>
          </p:cNvSpPr>
          <p:nvPr>
            <p:ph sz="quarter" idx="1"/>
          </p:nvPr>
        </p:nvSpPr>
        <p:spPr>
          <a:xfrm>
            <a:off x="2057400" y="1527048"/>
            <a:ext cx="5410200" cy="4572000"/>
          </a:xfrm>
        </p:spPr>
        <p:txBody>
          <a:bodyPr>
            <a:normAutofit/>
          </a:bodyPr>
          <a:lstStyle/>
          <a:p>
            <a:pPr>
              <a:lnSpc>
                <a:spcPct val="200000"/>
              </a:lnSpc>
            </a:pPr>
            <a:r>
              <a:rPr lang="en-US"/>
              <a:t>CHẢY MÁU </a:t>
            </a:r>
          </a:p>
          <a:p>
            <a:pPr lvl="1">
              <a:lnSpc>
                <a:spcPct val="200000"/>
              </a:lnSpc>
            </a:pPr>
            <a:r>
              <a:rPr lang="en-US"/>
              <a:t>Vết thương chảy máu tiến triển </a:t>
            </a:r>
          </a:p>
          <a:p>
            <a:pPr lvl="1">
              <a:lnSpc>
                <a:spcPct val="200000"/>
              </a:lnSpc>
            </a:pPr>
            <a:r>
              <a:rPr lang="en-US"/>
              <a:t>Màu sắc và lượng máu </a:t>
            </a:r>
          </a:p>
        </p:txBody>
      </p:sp>
    </p:spTree>
    <p:extLst>
      <p:ext uri="{BB962C8B-B14F-4D97-AF65-F5344CB8AC3E}">
        <p14:creationId xmlns:p14="http://schemas.microsoft.com/office/powerpoint/2010/main" val="494770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KHÁM LƯỢC QUA CÁC CƠ QUAN</a:t>
            </a:r>
          </a:p>
        </p:txBody>
      </p:sp>
      <p:sp>
        <p:nvSpPr>
          <p:cNvPr id="3" name="Content Placeholder 2"/>
          <p:cNvSpPr>
            <a:spLocks noGrp="1"/>
          </p:cNvSpPr>
          <p:nvPr>
            <p:ph sz="quarter" idx="1"/>
          </p:nvPr>
        </p:nvSpPr>
        <p:spPr>
          <a:xfrm>
            <a:off x="2133600" y="1524000"/>
            <a:ext cx="5486400" cy="4572000"/>
          </a:xfrm>
        </p:spPr>
        <p:txBody>
          <a:bodyPr>
            <a:normAutofit/>
          </a:bodyPr>
          <a:lstStyle/>
          <a:p>
            <a:pPr>
              <a:lnSpc>
                <a:spcPct val="200000"/>
              </a:lnSpc>
            </a:pPr>
            <a:r>
              <a:rPr lang="en-US"/>
              <a:t>DẤU SINH HIỆU </a:t>
            </a:r>
          </a:p>
          <a:p>
            <a:pPr lvl="1">
              <a:lnSpc>
                <a:spcPct val="200000"/>
              </a:lnSpc>
            </a:pPr>
            <a:r>
              <a:rPr lang="en-US"/>
              <a:t>Mạch </a:t>
            </a:r>
          </a:p>
          <a:p>
            <a:pPr lvl="1">
              <a:lnSpc>
                <a:spcPct val="200000"/>
              </a:lnSpc>
            </a:pPr>
            <a:r>
              <a:rPr lang="en-US"/>
              <a:t>Huyết áp </a:t>
            </a:r>
          </a:p>
          <a:p>
            <a:pPr lvl="1">
              <a:lnSpc>
                <a:spcPct val="200000"/>
              </a:lnSpc>
            </a:pPr>
            <a:r>
              <a:rPr lang="en-US"/>
              <a:t>Nhịp thở </a:t>
            </a:r>
          </a:p>
          <a:p>
            <a:pPr lvl="1">
              <a:lnSpc>
                <a:spcPct val="200000"/>
              </a:lnSpc>
            </a:pPr>
            <a:r>
              <a:rPr lang="en-US"/>
              <a:t>Lượng nước tiểu </a:t>
            </a:r>
          </a:p>
        </p:txBody>
      </p:sp>
    </p:spTree>
    <p:extLst>
      <p:ext uri="{BB962C8B-B14F-4D97-AF65-F5344CB8AC3E}">
        <p14:creationId xmlns:p14="http://schemas.microsoft.com/office/powerpoint/2010/main" val="494770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KHÁM LƯỢC QUA CÁC CƠ QUAN (TRIAGE)</a:t>
            </a:r>
          </a:p>
        </p:txBody>
      </p:sp>
      <p:sp>
        <p:nvSpPr>
          <p:cNvPr id="3" name="Content Placeholder 2"/>
          <p:cNvSpPr>
            <a:spLocks noGrp="1"/>
          </p:cNvSpPr>
          <p:nvPr>
            <p:ph sz="quarter" idx="1"/>
          </p:nvPr>
        </p:nvSpPr>
        <p:spPr>
          <a:xfrm>
            <a:off x="301752" y="1527048"/>
            <a:ext cx="4498848" cy="4572000"/>
          </a:xfrm>
        </p:spPr>
        <p:txBody>
          <a:bodyPr>
            <a:normAutofit fontScale="92500" lnSpcReduction="10000"/>
          </a:bodyPr>
          <a:lstStyle/>
          <a:p>
            <a:r>
              <a:rPr lang="en-US"/>
              <a:t>KHÓ THỞ </a:t>
            </a:r>
          </a:p>
          <a:p>
            <a:pPr lvl="1"/>
            <a:r>
              <a:rPr lang="en-US"/>
              <a:t>Không thở được , tím tái </a:t>
            </a:r>
          </a:p>
          <a:p>
            <a:pPr lvl="1"/>
            <a:r>
              <a:rPr lang="en-US"/>
              <a:t>Khó thở khi hít vào </a:t>
            </a:r>
          </a:p>
          <a:p>
            <a:pPr lvl="1"/>
            <a:r>
              <a:rPr lang="en-US"/>
              <a:t>Tiếng rít thanh quản </a:t>
            </a:r>
          </a:p>
          <a:p>
            <a:r>
              <a:rPr lang="en-US"/>
              <a:t>CHẢY MÁU </a:t>
            </a:r>
          </a:p>
          <a:p>
            <a:pPr lvl="1"/>
            <a:r>
              <a:rPr lang="en-US"/>
              <a:t>Vết thương chảy máu tiến triển </a:t>
            </a:r>
          </a:p>
          <a:p>
            <a:pPr lvl="1"/>
            <a:r>
              <a:rPr lang="en-US"/>
              <a:t>Màu sắc và lượng máu </a:t>
            </a:r>
          </a:p>
          <a:p>
            <a:r>
              <a:rPr lang="en-US"/>
              <a:t>DẤU SINH HIỆU </a:t>
            </a:r>
          </a:p>
          <a:p>
            <a:pPr lvl="1"/>
            <a:r>
              <a:rPr lang="en-US"/>
              <a:t>Mạch </a:t>
            </a:r>
          </a:p>
          <a:p>
            <a:pPr lvl="1"/>
            <a:r>
              <a:rPr lang="en-US"/>
              <a:t>Huyết áp </a:t>
            </a:r>
          </a:p>
          <a:p>
            <a:pPr lvl="1"/>
            <a:r>
              <a:rPr lang="en-US"/>
              <a:t>Nhịp thở </a:t>
            </a:r>
          </a:p>
          <a:p>
            <a:pPr lvl="1"/>
            <a:r>
              <a:rPr lang="en-US"/>
              <a:t>Lượng nước tiểu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0096" y="1752600"/>
            <a:ext cx="3832860" cy="762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5525" y="3581400"/>
            <a:ext cx="4244253" cy="2572529"/>
          </a:xfrm>
          <a:prstGeom prst="rect">
            <a:avLst/>
          </a:prstGeom>
        </p:spPr>
      </p:pic>
    </p:spTree>
    <p:extLst>
      <p:ext uri="{BB962C8B-B14F-4D97-AF65-F5344CB8AC3E}">
        <p14:creationId xmlns:p14="http://schemas.microsoft.com/office/powerpoint/2010/main" val="494770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itchFamily="34" charset="0"/>
                <a:cs typeface="Arial" pitchFamily="34" charset="0"/>
              </a:rPr>
              <a:t>KHÁM BỤNG</a:t>
            </a:r>
          </a:p>
        </p:txBody>
      </p:sp>
      <p:sp>
        <p:nvSpPr>
          <p:cNvPr id="3" name="Content Placeholder 2"/>
          <p:cNvSpPr>
            <a:spLocks noGrp="1"/>
          </p:cNvSpPr>
          <p:nvPr>
            <p:ph sz="quarter" idx="1"/>
          </p:nvPr>
        </p:nvSpPr>
        <p:spPr/>
        <p:txBody>
          <a:bodyPr/>
          <a:lstStyle/>
          <a:p>
            <a:pPr algn="just"/>
            <a:r>
              <a:rPr lang="en-US">
                <a:latin typeface="Arial" pitchFamily="34" charset="0"/>
                <a:cs typeface="Arial" pitchFamily="34" charset="0"/>
              </a:rPr>
              <a:t>Bụng xẹp, di động theo nhịp thở tốt </a:t>
            </a:r>
          </a:p>
          <a:p>
            <a:pPr algn="just"/>
            <a:r>
              <a:rPr lang="en-US">
                <a:latin typeface="Arial" pitchFamily="34" charset="0"/>
                <a:cs typeface="Arial" pitchFamily="34" charset="0"/>
              </a:rPr>
              <a:t>Vết thương ở KGS VI + </a:t>
            </a:r>
            <a:r>
              <a:rPr lang="vi-VN">
                <a:latin typeface="Arial" pitchFamily="34" charset="0"/>
                <a:cs typeface="Arial" pitchFamily="34" charset="0"/>
              </a:rPr>
              <a:t>đườn</a:t>
            </a:r>
            <a:r>
              <a:rPr lang="en-US">
                <a:latin typeface="Arial" pitchFamily="34" charset="0"/>
                <a:cs typeface="Arial" pitchFamily="34" charset="0"/>
              </a:rPr>
              <a:t>g nách trước, kích thước 2cm, không thấy chảy máu, không thấy chảy dịch tiêu hóa, không thấy mạc nối lớn lòi ra</a:t>
            </a:r>
          </a:p>
          <a:p>
            <a:pPr algn="just"/>
            <a:r>
              <a:rPr lang="en-US">
                <a:latin typeface="Arial" pitchFamily="34" charset="0"/>
                <a:cs typeface="Arial" pitchFamily="34" charset="0"/>
              </a:rPr>
              <a:t>Ấn đau vùng dưới sườn phải, không có đề kháng thành bụng, không có phản ứng dội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Vết thương bụng</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971800" y="1600200"/>
            <a:ext cx="3276600" cy="4914900"/>
          </a:xfrm>
        </p:spPr>
      </p:pic>
    </p:spTree>
    <p:extLst>
      <p:ext uri="{BB962C8B-B14F-4D97-AF65-F5344CB8AC3E}">
        <p14:creationId xmlns:p14="http://schemas.microsoft.com/office/powerpoint/2010/main" val="381050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5B6CE88-63ED-4E5A-A632-B91B55C47304}" type="datetime5">
              <a:rPr lang="en-US" altLang="en-US" smtClean="0">
                <a:solidFill>
                  <a:schemeClr val="bg1"/>
                </a:solidFill>
              </a:rPr>
              <a:pPr/>
              <a:t>6-Oct-20</a:t>
            </a:fld>
            <a:r>
              <a:rPr lang="en-US" altLang="en-US">
                <a:solidFill>
                  <a:schemeClr val="bg1"/>
                </a:solidFill>
              </a:rPr>
              <a:t>		</a:t>
            </a:r>
          </a:p>
        </p:txBody>
      </p:sp>
      <p:sp>
        <p:nvSpPr>
          <p:cNvPr id="4" name="Footer Placeholder 4"/>
          <p:cNvSpPr>
            <a:spLocks noGrp="1"/>
          </p:cNvSpPr>
          <p:nvPr>
            <p:ph type="ftr" sz="quarter" idx="11"/>
          </p:nvPr>
        </p:nvSpPr>
        <p:spPr/>
        <p:txBody>
          <a:bodyPr/>
          <a:lstStyle/>
          <a:p>
            <a:pPr>
              <a:defRPr/>
            </a:pPr>
            <a:r>
              <a:rPr lang="en-US">
                <a:latin typeface="VNI-Avo" pitchFamily="2" charset="0"/>
              </a:rPr>
              <a:t>Caáp cöùu</a:t>
            </a:r>
          </a:p>
        </p:txBody>
      </p:sp>
      <p:sp>
        <p:nvSpPr>
          <p:cNvPr id="3584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E9C0FC2-D4B1-4FF3-940D-6688396716DE}" type="slidenum">
              <a:rPr lang="en-US" altLang="en-US" smtClean="0">
                <a:solidFill>
                  <a:schemeClr val="bg1"/>
                </a:solidFill>
              </a:rPr>
              <a:pPr/>
              <a:t>17</a:t>
            </a:fld>
            <a:endParaRPr lang="en-US" altLang="en-US">
              <a:solidFill>
                <a:schemeClr val="bg1"/>
              </a:solidFill>
            </a:endParaRPr>
          </a:p>
        </p:txBody>
      </p:sp>
      <p:sp>
        <p:nvSpPr>
          <p:cNvPr id="35845" name="Rectangle 3"/>
          <p:cNvSpPr>
            <a:spLocks noGrp="1" noChangeArrowheads="1"/>
          </p:cNvSpPr>
          <p:nvPr>
            <p:ph type="body" idx="1"/>
          </p:nvPr>
        </p:nvSpPr>
        <p:spPr>
          <a:xfrm>
            <a:off x="381000" y="1600199"/>
            <a:ext cx="8305800" cy="4648201"/>
          </a:xfrm>
          <a:noFill/>
        </p:spPr>
        <p:txBody>
          <a:bodyPr/>
          <a:lstStyle/>
          <a:p>
            <a:pPr marL="0" indent="0" eaLnBrk="1" hangingPunct="1">
              <a:lnSpc>
                <a:spcPct val="140000"/>
              </a:lnSpc>
              <a:buFontTx/>
              <a:buNone/>
              <a:tabLst>
                <a:tab pos="803275" algn="l"/>
                <a:tab pos="1828800" algn="l"/>
                <a:tab pos="3824288" algn="l"/>
                <a:tab pos="6345238" algn="r"/>
              </a:tabLst>
            </a:pPr>
            <a:endParaRPr lang="en-US" altLang="en-US" sz="1900">
              <a:solidFill>
                <a:srgbClr val="FFCC00"/>
              </a:solidFill>
              <a:latin typeface="VNI-Avo" pitchFamily="2" charset="0"/>
            </a:endParaRPr>
          </a:p>
          <a:p>
            <a:pPr marL="0" indent="0" eaLnBrk="1" hangingPunct="1">
              <a:lnSpc>
                <a:spcPct val="140000"/>
              </a:lnSpc>
              <a:buFontTx/>
              <a:buNone/>
              <a:tabLst>
                <a:tab pos="803275" algn="l"/>
                <a:tab pos="1828800" algn="l"/>
                <a:tab pos="3824288" algn="l"/>
                <a:tab pos="6345238" algn="r"/>
              </a:tabLst>
            </a:pPr>
            <a:r>
              <a:rPr lang="en-US" altLang="en-US" sz="3200" b="1">
                <a:solidFill>
                  <a:srgbClr val="FF0000"/>
                </a:solidFill>
                <a:effectLst>
                  <a:outerShdw blurRad="38100" dist="38100" dir="2700000" algn="tl">
                    <a:srgbClr val="000000">
                      <a:alpha val="43137"/>
                    </a:srgbClr>
                  </a:outerShdw>
                </a:effectLst>
                <a:latin typeface="VNI-Avo" pitchFamily="2" charset="0"/>
              </a:rPr>
              <a:t>Veát traày saùt</a:t>
            </a:r>
          </a:p>
          <a:p>
            <a:pPr marL="801688" lvl="1" indent="-341313" eaLnBrk="1" hangingPunct="1">
              <a:lnSpc>
                <a:spcPct val="140000"/>
              </a:lnSpc>
              <a:buFontTx/>
              <a:buNone/>
              <a:tabLst>
                <a:tab pos="803275" algn="l"/>
                <a:tab pos="1828800" algn="l"/>
                <a:tab pos="3824288" algn="l"/>
                <a:tab pos="6345238" algn="r"/>
              </a:tabLst>
            </a:pPr>
            <a:r>
              <a:rPr lang="en-US" altLang="en-US" sz="1900">
                <a:solidFill>
                  <a:srgbClr val="BBE0E3"/>
                </a:solidFill>
                <a:latin typeface="VNI-Avo" pitchFamily="2" charset="0"/>
              </a:rPr>
              <a:t>	</a:t>
            </a:r>
            <a:r>
              <a:rPr lang="en-US" altLang="en-US" sz="1900">
                <a:solidFill>
                  <a:srgbClr val="0070C0"/>
                </a:solidFill>
                <a:latin typeface="VNI-Avo" pitchFamily="2" charset="0"/>
              </a:rPr>
              <a:t>Veát traày saùt treân thaønh buïng chæ ñieåm taïng bò toån thöông</a:t>
            </a:r>
          </a:p>
          <a:p>
            <a:pPr marL="801688" lvl="1" indent="-341313" eaLnBrk="1" hangingPunct="1">
              <a:lnSpc>
                <a:spcPct val="140000"/>
              </a:lnSpc>
              <a:buFontTx/>
              <a:buNone/>
              <a:tabLst>
                <a:tab pos="803275" algn="l"/>
                <a:tab pos="1828800" algn="l"/>
                <a:tab pos="3824288" algn="l"/>
                <a:tab pos="6345238" algn="r"/>
              </a:tabLst>
            </a:pPr>
            <a:r>
              <a:rPr lang="en-US" altLang="en-US" sz="1900">
                <a:solidFill>
                  <a:srgbClr val="BBE0E3"/>
                </a:solidFill>
                <a:latin typeface="VNI-Avo" pitchFamily="2" charset="0"/>
              </a:rPr>
              <a:t>	</a:t>
            </a:r>
            <a:r>
              <a:rPr lang="en-US" altLang="en-US" sz="1900">
                <a:solidFill>
                  <a:srgbClr val="0070C0"/>
                </a:solidFill>
                <a:latin typeface="VNI-Avo" pitchFamily="2" charset="0"/>
              </a:rPr>
              <a:t>Traày saùt	ôû maïng söôøn phaûi nghó tôùi </a:t>
            </a:r>
            <a:r>
              <a:rPr lang="en-US" altLang="en-US" sz="1900">
                <a:solidFill>
                  <a:srgbClr val="BBE0E3"/>
                </a:solidFill>
                <a:latin typeface="VNI-Avo" pitchFamily="2" charset="0"/>
              </a:rPr>
              <a:t>	</a:t>
            </a:r>
            <a:r>
              <a:rPr lang="en-US" altLang="en-US" sz="1900">
                <a:solidFill>
                  <a:srgbClr val="00FF00"/>
                </a:solidFill>
                <a:latin typeface="VNI-Avo" pitchFamily="2" charset="0"/>
              </a:rPr>
              <a:t>vôõ gan </a:t>
            </a:r>
          </a:p>
          <a:p>
            <a:pPr marL="0" indent="0" eaLnBrk="1" hangingPunct="1">
              <a:lnSpc>
                <a:spcPct val="140000"/>
              </a:lnSpc>
              <a:buFontTx/>
              <a:buNone/>
              <a:tabLst>
                <a:tab pos="803275" algn="l"/>
                <a:tab pos="1828800" algn="l"/>
                <a:tab pos="3824288" algn="l"/>
                <a:tab pos="6345238" algn="r"/>
              </a:tabLst>
            </a:pPr>
            <a:r>
              <a:rPr lang="en-US" altLang="en-US" sz="1900">
                <a:solidFill>
                  <a:srgbClr val="BBE0E3"/>
                </a:solidFill>
                <a:latin typeface="VNI-Avo" pitchFamily="2" charset="0"/>
              </a:rPr>
              <a:t>              	</a:t>
            </a:r>
            <a:r>
              <a:rPr lang="en-US" altLang="en-US" sz="1900">
                <a:solidFill>
                  <a:srgbClr val="0070C0"/>
                </a:solidFill>
                <a:latin typeface="VNI-Avo" pitchFamily="2" charset="0"/>
              </a:rPr>
              <a:t>ôû maïng söôøn traùi nghó tôùi  </a:t>
            </a:r>
            <a:r>
              <a:rPr lang="en-US" altLang="en-US" sz="1900">
                <a:solidFill>
                  <a:srgbClr val="BBE0E3"/>
                </a:solidFill>
                <a:latin typeface="VNI-Avo" pitchFamily="2" charset="0"/>
              </a:rPr>
              <a:t>	</a:t>
            </a:r>
            <a:r>
              <a:rPr lang="en-US" altLang="en-US" sz="1900">
                <a:solidFill>
                  <a:srgbClr val="00FF00"/>
                </a:solidFill>
                <a:latin typeface="VNI-Avo" pitchFamily="2" charset="0"/>
              </a:rPr>
              <a:t>vôõ laùch</a:t>
            </a:r>
          </a:p>
          <a:p>
            <a:pPr marL="0" indent="0" eaLnBrk="1" hangingPunct="1">
              <a:lnSpc>
                <a:spcPct val="140000"/>
              </a:lnSpc>
              <a:buFontTx/>
              <a:buNone/>
              <a:tabLst>
                <a:tab pos="803275" algn="l"/>
                <a:tab pos="1828800" algn="l"/>
                <a:tab pos="3824288" algn="l"/>
                <a:tab pos="6345238" algn="r"/>
              </a:tabLst>
            </a:pPr>
            <a:r>
              <a:rPr lang="en-US" altLang="en-US" sz="1900">
                <a:solidFill>
                  <a:srgbClr val="BBE0E3"/>
                </a:solidFill>
                <a:latin typeface="VNI-Avo" pitchFamily="2" charset="0"/>
              </a:rPr>
              <a:t>		</a:t>
            </a:r>
            <a:r>
              <a:rPr lang="en-US" altLang="en-US" sz="1900">
                <a:solidFill>
                  <a:srgbClr val="0070C0"/>
                </a:solidFill>
                <a:latin typeface="VNI-Avo" pitchFamily="2" charset="0"/>
              </a:rPr>
              <a:t>ôû sau löng nghó tôùi </a:t>
            </a:r>
            <a:r>
              <a:rPr lang="en-US" altLang="en-US" sz="1900">
                <a:solidFill>
                  <a:srgbClr val="BBE0E3"/>
                </a:solidFill>
                <a:latin typeface="VNI-Avo" pitchFamily="2" charset="0"/>
              </a:rPr>
              <a:t>	</a:t>
            </a:r>
            <a:r>
              <a:rPr lang="en-US" altLang="en-US" sz="1900">
                <a:solidFill>
                  <a:srgbClr val="00FF00"/>
                </a:solidFill>
                <a:latin typeface="VNI-Avo" pitchFamily="2" charset="0"/>
              </a:rPr>
              <a:t>daäp thaän…</a:t>
            </a:r>
          </a:p>
        </p:txBody>
      </p:sp>
      <p:sp>
        <p:nvSpPr>
          <p:cNvPr id="6" name="Title 1"/>
          <p:cNvSpPr>
            <a:spLocks noGrp="1"/>
          </p:cNvSpPr>
          <p:nvPr>
            <p:ph type="title"/>
          </p:nvPr>
        </p:nvSpPr>
        <p:spPr>
          <a:xfrm>
            <a:off x="301752" y="228600"/>
            <a:ext cx="8534400" cy="758952"/>
          </a:xfrm>
        </p:spPr>
        <p:txBody>
          <a:bodyPr/>
          <a:lstStyle/>
          <a:p>
            <a:r>
              <a:rPr lang="en-US">
                <a:latin typeface="Arial" pitchFamily="34" charset="0"/>
                <a:cs typeface="Arial" pitchFamily="34" charset="0"/>
              </a:rPr>
              <a:t>KHÁM BỤNG</a:t>
            </a:r>
          </a:p>
        </p:txBody>
      </p:sp>
    </p:spTree>
    <p:extLst>
      <p:ext uri="{BB962C8B-B14F-4D97-AF65-F5344CB8AC3E}">
        <p14:creationId xmlns:p14="http://schemas.microsoft.com/office/powerpoint/2010/main" val="525462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98DDA80-4A87-480A-8AFC-A027F758F61B}" type="datetime5">
              <a:rPr lang="en-US" altLang="en-US" smtClean="0">
                <a:solidFill>
                  <a:schemeClr val="bg1"/>
                </a:solidFill>
              </a:rPr>
              <a:pPr/>
              <a:t>6-Oct-20</a:t>
            </a:fld>
            <a:r>
              <a:rPr lang="en-US" altLang="en-US">
                <a:solidFill>
                  <a:schemeClr val="bg1"/>
                </a:solidFill>
              </a:rPr>
              <a:t>		</a:t>
            </a:r>
          </a:p>
        </p:txBody>
      </p:sp>
      <p:sp>
        <p:nvSpPr>
          <p:cNvPr id="6" name="Footer Placeholder 4"/>
          <p:cNvSpPr>
            <a:spLocks noGrp="1"/>
          </p:cNvSpPr>
          <p:nvPr>
            <p:ph type="ftr" sz="quarter" idx="11"/>
          </p:nvPr>
        </p:nvSpPr>
        <p:spPr/>
        <p:txBody>
          <a:bodyPr/>
          <a:lstStyle/>
          <a:p>
            <a:pPr>
              <a:defRPr/>
            </a:pPr>
            <a:r>
              <a:rPr lang="en-US">
                <a:latin typeface="VNI-Avo" pitchFamily="2" charset="0"/>
              </a:rPr>
              <a:t>Caáp cöùu</a:t>
            </a:r>
          </a:p>
        </p:txBody>
      </p:sp>
      <p:sp>
        <p:nvSpPr>
          <p:cNvPr id="3686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EE85C23-9CA7-4006-B5FB-F9363307DFC9}" type="slidenum">
              <a:rPr lang="en-US" altLang="en-US" smtClean="0">
                <a:solidFill>
                  <a:schemeClr val="bg1"/>
                </a:solidFill>
              </a:rPr>
              <a:pPr/>
              <a:t>18</a:t>
            </a:fld>
            <a:endParaRPr lang="en-US" altLang="en-US">
              <a:solidFill>
                <a:schemeClr val="bg1"/>
              </a:solidFill>
            </a:endParaRPr>
          </a:p>
        </p:txBody>
      </p:sp>
      <p:sp>
        <p:nvSpPr>
          <p:cNvPr id="36869" name="Rectangle 2"/>
          <p:cNvSpPr>
            <a:spLocks noGrp="1" noChangeArrowheads="1"/>
          </p:cNvSpPr>
          <p:nvPr>
            <p:ph type="body" idx="1"/>
          </p:nvPr>
        </p:nvSpPr>
        <p:spPr>
          <a:xfrm>
            <a:off x="304800" y="1219200"/>
            <a:ext cx="8534399" cy="5284787"/>
          </a:xfrm>
          <a:noFill/>
        </p:spPr>
        <p:txBody>
          <a:bodyPr>
            <a:normAutofit fontScale="92500"/>
          </a:bodyPr>
          <a:lstStyle/>
          <a:p>
            <a:pPr marL="0" indent="0" eaLnBrk="1" hangingPunct="1">
              <a:lnSpc>
                <a:spcPct val="160000"/>
              </a:lnSpc>
              <a:buFontTx/>
              <a:buNone/>
              <a:tabLst>
                <a:tab pos="803275" algn="l"/>
                <a:tab pos="1828800" algn="l"/>
                <a:tab pos="3995738" algn="l"/>
              </a:tabLst>
            </a:pPr>
            <a:r>
              <a:rPr lang="en-US" altLang="en-US" sz="2800" b="1">
                <a:solidFill>
                  <a:srgbClr val="FF0000"/>
                </a:solidFill>
                <a:effectLst>
                  <a:outerShdw blurRad="38100" dist="38100" dir="2700000" algn="tl">
                    <a:srgbClr val="000000">
                      <a:alpha val="43137"/>
                    </a:srgbClr>
                  </a:outerShdw>
                </a:effectLst>
                <a:latin typeface="VNI-Avo" pitchFamily="2" charset="0"/>
              </a:rPr>
              <a:t>Veát thöông thaønh buïng </a:t>
            </a:r>
          </a:p>
          <a:p>
            <a:pPr marL="460375" lvl="1" indent="0" eaLnBrk="1" hangingPunct="1">
              <a:lnSpc>
                <a:spcPct val="160000"/>
              </a:lnSpc>
              <a:buFontTx/>
              <a:buNone/>
              <a:tabLst>
                <a:tab pos="803275" algn="l"/>
                <a:tab pos="1828800" algn="l"/>
                <a:tab pos="3995738" algn="l"/>
              </a:tabLst>
            </a:pPr>
            <a:r>
              <a:rPr lang="en-US" altLang="en-US" sz="1900">
                <a:solidFill>
                  <a:srgbClr val="BBE0E3"/>
                </a:solidFill>
                <a:latin typeface="VNI-Avo" pitchFamily="2" charset="0"/>
              </a:rPr>
              <a:t>	</a:t>
            </a:r>
            <a:r>
              <a:rPr lang="en-US" altLang="en-US" sz="1900">
                <a:solidFill>
                  <a:srgbClr val="002060"/>
                </a:solidFill>
                <a:latin typeface="VNI-Avo" pitchFamily="2" charset="0"/>
              </a:rPr>
              <a:t>Choät hay xuyeân</a:t>
            </a:r>
          </a:p>
          <a:p>
            <a:pPr marL="460375" lvl="1" indent="0" eaLnBrk="1" hangingPunct="1">
              <a:lnSpc>
                <a:spcPct val="160000"/>
              </a:lnSpc>
              <a:buFontTx/>
              <a:buNone/>
              <a:tabLst>
                <a:tab pos="803275" algn="l"/>
                <a:tab pos="1828800" algn="l"/>
                <a:tab pos="3995738" algn="l"/>
              </a:tabLst>
            </a:pPr>
            <a:r>
              <a:rPr lang="en-US" altLang="en-US" sz="1900">
                <a:solidFill>
                  <a:srgbClr val="002060"/>
                </a:solidFill>
                <a:latin typeface="VNI-Avo" pitchFamily="2" charset="0"/>
              </a:rPr>
              <a:t>	Moät hay nhieàu </a:t>
            </a:r>
          </a:p>
          <a:p>
            <a:pPr marL="460375" lvl="1" indent="0" eaLnBrk="1" hangingPunct="1">
              <a:lnSpc>
                <a:spcPct val="160000"/>
              </a:lnSpc>
              <a:buFontTx/>
              <a:buNone/>
              <a:tabLst>
                <a:tab pos="803275" algn="l"/>
                <a:tab pos="1828800" algn="l"/>
                <a:tab pos="3995738" algn="l"/>
              </a:tabLst>
            </a:pPr>
            <a:r>
              <a:rPr lang="en-US" altLang="en-US" sz="1900">
                <a:solidFill>
                  <a:srgbClr val="002060"/>
                </a:solidFill>
                <a:latin typeface="VNI-Avo" pitchFamily="2" charset="0"/>
              </a:rPr>
              <a:t>	To  hay nhoû </a:t>
            </a:r>
            <a:r>
              <a:rPr lang="en-US" altLang="en-US" sz="1900">
                <a:solidFill>
                  <a:srgbClr val="BBE0E3"/>
                </a:solidFill>
                <a:latin typeface="VNI-Avo" pitchFamily="2" charset="0"/>
              </a:rPr>
              <a:t>		    </a:t>
            </a:r>
            <a:r>
              <a:rPr lang="en-US" altLang="en-US" sz="1900">
                <a:solidFill>
                  <a:srgbClr val="00FF00"/>
                </a:solidFill>
                <a:latin typeface="VNI-Avo" pitchFamily="2" charset="0"/>
              </a:rPr>
              <a:t>tieân löôïng taïng thöông toån</a:t>
            </a:r>
            <a:r>
              <a:rPr lang="en-US" altLang="en-US" sz="1900">
                <a:solidFill>
                  <a:srgbClr val="BBE0E3"/>
                </a:solidFill>
                <a:latin typeface="VNI-Avo" pitchFamily="2" charset="0"/>
              </a:rPr>
              <a:t> </a:t>
            </a:r>
          </a:p>
          <a:p>
            <a:pPr marL="460375" lvl="1" indent="0" eaLnBrk="1" hangingPunct="1">
              <a:lnSpc>
                <a:spcPct val="160000"/>
              </a:lnSpc>
              <a:buFontTx/>
              <a:buNone/>
              <a:tabLst>
                <a:tab pos="803275" algn="l"/>
                <a:tab pos="1828800" algn="l"/>
                <a:tab pos="3995738" algn="l"/>
              </a:tabLst>
            </a:pPr>
            <a:r>
              <a:rPr lang="en-US" altLang="en-US" sz="1900">
                <a:solidFill>
                  <a:srgbClr val="BBE0E3"/>
                </a:solidFill>
                <a:latin typeface="VNI-Avo" pitchFamily="2" charset="0"/>
              </a:rPr>
              <a:t>	</a:t>
            </a:r>
            <a:r>
              <a:rPr lang="en-US" altLang="en-US" sz="1900">
                <a:solidFill>
                  <a:srgbClr val="002060"/>
                </a:solidFill>
                <a:latin typeface="VNI-Avo" pitchFamily="2" charset="0"/>
              </a:rPr>
              <a:t>ÔÛ buïng treân hay buïng döôùi</a:t>
            </a:r>
          </a:p>
          <a:p>
            <a:pPr marL="460375" lvl="1" indent="0" eaLnBrk="1" hangingPunct="1">
              <a:lnSpc>
                <a:spcPct val="160000"/>
              </a:lnSpc>
              <a:buFontTx/>
              <a:buNone/>
              <a:tabLst>
                <a:tab pos="803275" algn="l"/>
                <a:tab pos="1828800" algn="l"/>
                <a:tab pos="3995738" algn="l"/>
              </a:tabLst>
            </a:pPr>
            <a:r>
              <a:rPr lang="en-US" altLang="en-US" sz="1900">
                <a:solidFill>
                  <a:srgbClr val="002060"/>
                </a:solidFill>
                <a:latin typeface="VNI-Avo" pitchFamily="2" charset="0"/>
              </a:rPr>
              <a:t>	ÔÛ beân phaûi hay beân traùi</a:t>
            </a:r>
          </a:p>
          <a:p>
            <a:pPr marL="0" indent="0" eaLnBrk="1" hangingPunct="1">
              <a:lnSpc>
                <a:spcPct val="160000"/>
              </a:lnSpc>
              <a:buFontTx/>
              <a:buNone/>
              <a:tabLst>
                <a:tab pos="803275" algn="l"/>
                <a:tab pos="1828800" algn="l"/>
                <a:tab pos="3995738" algn="l"/>
              </a:tabLst>
            </a:pPr>
            <a:r>
              <a:rPr lang="en-US" altLang="en-US" sz="2400" b="1">
                <a:solidFill>
                  <a:srgbClr val="FF0000"/>
                </a:solidFill>
                <a:effectLst>
                  <a:outerShdw blurRad="38100" dist="38100" dir="2700000" algn="tl">
                    <a:srgbClr val="000000">
                      <a:alpha val="43137"/>
                    </a:srgbClr>
                  </a:outerShdw>
                </a:effectLst>
                <a:latin typeface="VNI-Avo" pitchFamily="2" charset="0"/>
              </a:rPr>
              <a:t>Thaáy qua veát thöông </a:t>
            </a:r>
          </a:p>
          <a:p>
            <a:pPr marL="460375" lvl="1" indent="0" eaLnBrk="1" hangingPunct="1">
              <a:lnSpc>
                <a:spcPct val="160000"/>
              </a:lnSpc>
              <a:buFontTx/>
              <a:buNone/>
              <a:tabLst>
                <a:tab pos="803275" algn="l"/>
                <a:tab pos="1828800" algn="l"/>
                <a:tab pos="3995738" algn="l"/>
              </a:tabLst>
            </a:pPr>
            <a:r>
              <a:rPr lang="en-US" altLang="en-US" sz="1900">
                <a:solidFill>
                  <a:srgbClr val="BBE0E3"/>
                </a:solidFill>
                <a:latin typeface="VNI-Avo" pitchFamily="2" charset="0"/>
              </a:rPr>
              <a:t>	</a:t>
            </a:r>
            <a:r>
              <a:rPr lang="en-US" altLang="en-US" sz="1900">
                <a:solidFill>
                  <a:srgbClr val="002060"/>
                </a:solidFill>
                <a:latin typeface="VNI-Avo" pitchFamily="2" charset="0"/>
              </a:rPr>
              <a:t>Coù maïc noái lôùn, coù ruoät </a:t>
            </a:r>
            <a:r>
              <a:rPr lang="en-US" altLang="en-US" sz="1900">
                <a:solidFill>
                  <a:srgbClr val="BBE0E3"/>
                </a:solidFill>
                <a:latin typeface="VNI-Avo" pitchFamily="2" charset="0"/>
              </a:rPr>
              <a:t>	</a:t>
            </a:r>
            <a:r>
              <a:rPr lang="en-US" altLang="en-US" sz="1900">
                <a:solidFill>
                  <a:srgbClr val="00FF00"/>
                </a:solidFill>
                <a:latin typeface="VNI-Avo" pitchFamily="2" charset="0"/>
              </a:rPr>
              <a:t>raùch phuùc maïc</a:t>
            </a:r>
          </a:p>
          <a:p>
            <a:pPr marL="460375" lvl="1" indent="0" eaLnBrk="1" hangingPunct="1">
              <a:lnSpc>
                <a:spcPct val="160000"/>
              </a:lnSpc>
              <a:buFontTx/>
              <a:buNone/>
              <a:tabLst>
                <a:tab pos="803275" algn="l"/>
                <a:tab pos="1828800" algn="l"/>
                <a:tab pos="3995738" algn="l"/>
              </a:tabLst>
            </a:pPr>
            <a:r>
              <a:rPr lang="en-US" altLang="en-US" sz="1900">
                <a:solidFill>
                  <a:srgbClr val="BBE0E3"/>
                </a:solidFill>
                <a:latin typeface="VNI-Avo" pitchFamily="2" charset="0"/>
              </a:rPr>
              <a:t>	</a:t>
            </a:r>
            <a:r>
              <a:rPr lang="en-US" altLang="en-US" sz="1900">
                <a:solidFill>
                  <a:srgbClr val="002060"/>
                </a:solidFill>
                <a:latin typeface="VNI-Avo" pitchFamily="2" charset="0"/>
              </a:rPr>
              <a:t>Coù ñoà aên, dòch vaøng, phaân</a:t>
            </a:r>
            <a:r>
              <a:rPr lang="en-US" altLang="en-US" sz="1900">
                <a:solidFill>
                  <a:srgbClr val="BBE0E3"/>
                </a:solidFill>
                <a:latin typeface="VNI-Avo" pitchFamily="2" charset="0"/>
              </a:rPr>
              <a:t>	</a:t>
            </a:r>
            <a:r>
              <a:rPr lang="en-US" altLang="en-US" sz="1900">
                <a:solidFill>
                  <a:srgbClr val="00FF00"/>
                </a:solidFill>
                <a:latin typeface="VNI-Avo" pitchFamily="2" charset="0"/>
              </a:rPr>
              <a:t>thuûng ñöôøng tieâu hoùa</a:t>
            </a:r>
          </a:p>
          <a:p>
            <a:pPr marL="460375" lvl="1" indent="0" eaLnBrk="1" hangingPunct="1">
              <a:lnSpc>
                <a:spcPct val="160000"/>
              </a:lnSpc>
              <a:buFontTx/>
              <a:buNone/>
              <a:tabLst>
                <a:tab pos="803275" algn="l"/>
                <a:tab pos="1828800" algn="l"/>
                <a:tab pos="3995738" algn="l"/>
              </a:tabLst>
            </a:pPr>
            <a:r>
              <a:rPr lang="en-US" altLang="en-US" sz="1900">
                <a:solidFill>
                  <a:srgbClr val="BBE0E3"/>
                </a:solidFill>
                <a:latin typeface="VNI-Avo" pitchFamily="2" charset="0"/>
              </a:rPr>
              <a:t>	</a:t>
            </a:r>
            <a:r>
              <a:rPr lang="en-US" altLang="en-US" sz="1900">
                <a:solidFill>
                  <a:srgbClr val="002060"/>
                </a:solidFill>
                <a:latin typeface="VNI-Avo" pitchFamily="2" charset="0"/>
              </a:rPr>
              <a:t>Coù nhieàu maùu </a:t>
            </a:r>
            <a:r>
              <a:rPr lang="en-US" altLang="en-US" sz="1900">
                <a:solidFill>
                  <a:srgbClr val="BBE0E3"/>
                </a:solidFill>
                <a:latin typeface="VNI-Avo" pitchFamily="2" charset="0"/>
              </a:rPr>
              <a:t>	</a:t>
            </a:r>
            <a:r>
              <a:rPr lang="en-US" altLang="en-US" sz="1900">
                <a:solidFill>
                  <a:srgbClr val="00FF00"/>
                </a:solidFill>
                <a:latin typeface="VNI-Avo" pitchFamily="2" charset="0"/>
              </a:rPr>
              <a:t>vôõ gan, vôõ laùch, ñöùt maïch maùu</a:t>
            </a:r>
          </a:p>
        </p:txBody>
      </p:sp>
      <p:sp>
        <p:nvSpPr>
          <p:cNvPr id="36870" name="Line 3"/>
          <p:cNvSpPr>
            <a:spLocks noChangeShapeType="1"/>
          </p:cNvSpPr>
          <p:nvPr/>
        </p:nvSpPr>
        <p:spPr bwMode="auto">
          <a:xfrm>
            <a:off x="4800600" y="2286000"/>
            <a:ext cx="0" cy="2276475"/>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1" name="Line 4"/>
          <p:cNvSpPr>
            <a:spLocks noChangeShapeType="1"/>
          </p:cNvSpPr>
          <p:nvPr/>
        </p:nvSpPr>
        <p:spPr bwMode="auto">
          <a:xfrm>
            <a:off x="4800600" y="3352800"/>
            <a:ext cx="303212" cy="0"/>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Title 1"/>
          <p:cNvSpPr>
            <a:spLocks noGrp="1"/>
          </p:cNvSpPr>
          <p:nvPr>
            <p:ph type="title"/>
          </p:nvPr>
        </p:nvSpPr>
        <p:spPr>
          <a:xfrm>
            <a:off x="301752" y="228600"/>
            <a:ext cx="8534400" cy="758952"/>
          </a:xfrm>
        </p:spPr>
        <p:txBody>
          <a:bodyPr/>
          <a:lstStyle/>
          <a:p>
            <a:r>
              <a:rPr lang="en-US">
                <a:latin typeface="Arial" pitchFamily="34" charset="0"/>
                <a:cs typeface="Arial" pitchFamily="34" charset="0"/>
              </a:rPr>
              <a:t>KHÁM BỤNG</a:t>
            </a:r>
          </a:p>
        </p:txBody>
      </p:sp>
    </p:spTree>
    <p:extLst>
      <p:ext uri="{BB962C8B-B14F-4D97-AF65-F5344CB8AC3E}">
        <p14:creationId xmlns:p14="http://schemas.microsoft.com/office/powerpoint/2010/main" val="2841844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KHÁM BỤNG</a:t>
            </a:r>
          </a:p>
        </p:txBody>
      </p:sp>
      <p:sp>
        <p:nvSpPr>
          <p:cNvPr id="3" name="Content Placeholder 2"/>
          <p:cNvSpPr>
            <a:spLocks noGrp="1"/>
          </p:cNvSpPr>
          <p:nvPr>
            <p:ph sz="quarter" idx="1"/>
          </p:nvPr>
        </p:nvSpPr>
        <p:spPr/>
        <p:txBody>
          <a:bodyPr/>
          <a:lstStyle/>
          <a:p>
            <a:pPr>
              <a:lnSpc>
                <a:spcPct val="200000"/>
              </a:lnSpc>
            </a:pPr>
            <a:r>
              <a:rPr lang="en-US"/>
              <a:t>Bệnh nhân này:</a:t>
            </a:r>
          </a:p>
          <a:p>
            <a:pPr lvl="1">
              <a:lnSpc>
                <a:spcPct val="200000"/>
              </a:lnSpc>
            </a:pPr>
            <a:r>
              <a:rPr lang="en-US"/>
              <a:t>Vết thương bụng </a:t>
            </a:r>
          </a:p>
          <a:p>
            <a:pPr lvl="1">
              <a:lnSpc>
                <a:spcPct val="200000"/>
              </a:lnSpc>
            </a:pPr>
            <a:r>
              <a:rPr lang="en-US"/>
              <a:t>Vết thương thấu bụng </a:t>
            </a:r>
          </a:p>
          <a:p>
            <a:pPr lvl="1">
              <a:lnSpc>
                <a:spcPct val="200000"/>
              </a:lnSpc>
            </a:pPr>
            <a:r>
              <a:rPr lang="en-US"/>
              <a:t>Vết thương ngực – bụng </a:t>
            </a:r>
          </a:p>
          <a:p>
            <a:pPr lvl="1">
              <a:lnSpc>
                <a:spcPct val="200000"/>
              </a:lnSpc>
            </a:pPr>
            <a:r>
              <a:rPr lang="en-US"/>
              <a:t>Chấn thương bụng kín </a:t>
            </a:r>
          </a:p>
        </p:txBody>
      </p:sp>
    </p:spTree>
    <p:extLst>
      <p:ext uri="{BB962C8B-B14F-4D97-AF65-F5344CB8AC3E}">
        <p14:creationId xmlns:p14="http://schemas.microsoft.com/office/powerpoint/2010/main" val="2440065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itchFamily="34" charset="0"/>
                <a:cs typeface="Arial" pitchFamily="34" charset="0"/>
              </a:rPr>
              <a:t>HÀNH CHÍNH</a:t>
            </a:r>
          </a:p>
        </p:txBody>
      </p:sp>
      <p:sp>
        <p:nvSpPr>
          <p:cNvPr id="3" name="Content Placeholder 2"/>
          <p:cNvSpPr>
            <a:spLocks noGrp="1"/>
          </p:cNvSpPr>
          <p:nvPr>
            <p:ph sz="quarter" idx="1"/>
          </p:nvPr>
        </p:nvSpPr>
        <p:spPr>
          <a:xfrm>
            <a:off x="301752" y="2286000"/>
            <a:ext cx="8503920" cy="3813048"/>
          </a:xfrm>
        </p:spPr>
        <p:txBody>
          <a:bodyPr/>
          <a:lstStyle/>
          <a:p>
            <a:r>
              <a:rPr lang="en-US">
                <a:latin typeface="Arial" pitchFamily="34" charset="0"/>
                <a:cs typeface="Arial" pitchFamily="34" charset="0"/>
              </a:rPr>
              <a:t>BỆNH NHÂN: HỒ VĂN L.   		1977</a:t>
            </a:r>
          </a:p>
          <a:p>
            <a:r>
              <a:rPr lang="en-US">
                <a:latin typeface="Arial" pitchFamily="34" charset="0"/>
                <a:cs typeface="Arial" pitchFamily="34" charset="0"/>
              </a:rPr>
              <a:t>BÌNH ĐỊNH</a:t>
            </a:r>
          </a:p>
          <a:p>
            <a:r>
              <a:rPr lang="en-US">
                <a:latin typeface="Arial" pitchFamily="34" charset="0"/>
                <a:cs typeface="Arial" pitchFamily="34" charset="0"/>
              </a:rPr>
              <a:t>CÔNG NHÂN</a:t>
            </a:r>
          </a:p>
          <a:p>
            <a:r>
              <a:rPr lang="en-US">
                <a:latin typeface="Arial" pitchFamily="34" charset="0"/>
                <a:cs typeface="Arial" pitchFamily="34" charset="0"/>
              </a:rPr>
              <a:t>NV: 21H15 NGÀY 12/01/2016</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a:xfrm>
            <a:off x="2590800" y="152400"/>
            <a:ext cx="4495800" cy="944563"/>
          </a:xfrm>
        </p:spPr>
        <p:txBody>
          <a:bodyPr/>
          <a:lstStyle/>
          <a:p>
            <a:pPr algn="l"/>
            <a:r>
              <a:rPr lang="en-US" altLang="en-US" sz="3600" b="0">
                <a:solidFill>
                  <a:srgbClr val="FF3300"/>
                </a:solidFill>
                <a:latin typeface="VNI-Times" pitchFamily="2" charset="0"/>
              </a:rPr>
              <a:t>Cô cheá toån thöông</a:t>
            </a:r>
            <a:endParaRPr lang="en-US" altLang="en-US" sz="3600" b="0">
              <a:solidFill>
                <a:srgbClr val="FF3300"/>
              </a:solidFill>
              <a:latin typeface="Times New Roman" pitchFamily="18" charset="0"/>
            </a:endParaRPr>
          </a:p>
        </p:txBody>
      </p:sp>
      <p:graphicFrame>
        <p:nvGraphicFramePr>
          <p:cNvPr id="15439" name="Group 79"/>
          <p:cNvGraphicFramePr>
            <a:graphicFrameLocks noGrp="1"/>
          </p:cNvGraphicFramePr>
          <p:nvPr>
            <p:ph idx="1"/>
            <p:extLst>
              <p:ext uri="{D42A27DB-BD31-4B8C-83A1-F6EECF244321}">
                <p14:modId xmlns:p14="http://schemas.microsoft.com/office/powerpoint/2010/main" val="1406475959"/>
              </p:ext>
            </p:extLst>
          </p:nvPr>
        </p:nvGraphicFramePr>
        <p:xfrm>
          <a:off x="152400" y="1676400"/>
          <a:ext cx="8839200" cy="4343400"/>
        </p:xfrm>
        <a:graphic>
          <a:graphicData uri="http://schemas.openxmlformats.org/drawingml/2006/table">
            <a:tbl>
              <a:tblPr/>
              <a:tblGrid>
                <a:gridCol w="1309511">
                  <a:extLst>
                    <a:ext uri="{9D8B030D-6E8A-4147-A177-3AD203B41FA5}">
                      <a16:colId xmlns:a16="http://schemas.microsoft.com/office/drawing/2014/main" val="20000"/>
                    </a:ext>
                  </a:extLst>
                </a:gridCol>
                <a:gridCol w="3601156">
                  <a:extLst>
                    <a:ext uri="{9D8B030D-6E8A-4147-A177-3AD203B41FA5}">
                      <a16:colId xmlns:a16="http://schemas.microsoft.com/office/drawing/2014/main" val="20001"/>
                    </a:ext>
                  </a:extLst>
                </a:gridCol>
                <a:gridCol w="3928533">
                  <a:extLst>
                    <a:ext uri="{9D8B030D-6E8A-4147-A177-3AD203B41FA5}">
                      <a16:colId xmlns:a16="http://schemas.microsoft.com/office/drawing/2014/main" val="20002"/>
                    </a:ext>
                  </a:extLst>
                </a:gridCol>
              </a:tblGrid>
              <a:tr h="568325">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en-US" sz="24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300" b="0" i="0" u="none" strike="noStrike" cap="none" normalizeH="0" baseline="0">
                          <a:ln>
                            <a:noFill/>
                          </a:ln>
                          <a:solidFill>
                            <a:srgbClr val="FFFF00"/>
                          </a:solidFill>
                          <a:effectLst>
                            <a:outerShdw blurRad="38100" dist="38100" dir="2700000" algn="tl">
                              <a:srgbClr val="000000"/>
                            </a:outerShdw>
                          </a:effectLst>
                          <a:latin typeface="VNI-Times" pitchFamily="2" charset="0"/>
                        </a:rPr>
                        <a:t>Chaán thöông buïng kín</a:t>
                      </a:r>
                      <a:endParaRPr kumimoji="0" lang="en-US" altLang="en-US" sz="2300" b="0" i="0" u="none" strike="noStrike" cap="none" normalizeH="0" baseline="0">
                        <a:ln>
                          <a:noFill/>
                        </a:ln>
                        <a:solidFill>
                          <a:srgbClr val="FFFF00"/>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300" b="0" i="0" u="none" strike="noStrike" cap="none" normalizeH="0" baseline="0">
                          <a:ln>
                            <a:noFill/>
                          </a:ln>
                          <a:solidFill>
                            <a:srgbClr val="FFFF00"/>
                          </a:solidFill>
                          <a:effectLst>
                            <a:outerShdw blurRad="38100" dist="38100" dir="2700000" algn="tl">
                              <a:srgbClr val="000000"/>
                            </a:outerShdw>
                          </a:effectLst>
                          <a:latin typeface="VNI-Times" pitchFamily="2" charset="0"/>
                        </a:rPr>
                        <a:t>Veát thöông thaáu buïng</a:t>
                      </a:r>
                      <a:endParaRPr kumimoji="0" lang="en-US" altLang="en-US" sz="2300" b="0" i="0" u="none" strike="noStrike" cap="none" normalizeH="0" baseline="0">
                        <a:ln>
                          <a:noFill/>
                        </a:ln>
                        <a:solidFill>
                          <a:srgbClr val="FFFF00"/>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60500">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200" b="0" i="0" u="none" strike="noStrike" cap="none" normalizeH="0" baseline="0">
                          <a:ln>
                            <a:noFill/>
                          </a:ln>
                          <a:solidFill>
                            <a:srgbClr val="FFFF00"/>
                          </a:solidFill>
                          <a:effectLst>
                            <a:outerShdw blurRad="38100" dist="38100" dir="2700000" algn="tl">
                              <a:srgbClr val="000000"/>
                            </a:outerShdw>
                          </a:effectLst>
                          <a:latin typeface="VNI-Times" pitchFamily="2" charset="0"/>
                        </a:rPr>
                        <a:t>Cô cheá </a:t>
                      </a:r>
                      <a:endParaRPr kumimoji="0" lang="en-US" altLang="en-US" sz="2200" b="0" i="0" u="none" strike="noStrike" cap="none" normalizeH="0" baseline="0">
                        <a:ln>
                          <a:noFill/>
                        </a:ln>
                        <a:solidFill>
                          <a:srgbClr val="FFFF00"/>
                        </a:solidFill>
                        <a:effectLst>
                          <a:outerShdw blurRad="38100" dist="38100" dir="2700000" algn="tl">
                            <a:srgbClr val="000000"/>
                          </a:outerShdw>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Tx/>
                        <a:buNone/>
                        <a:tabLst/>
                      </a:pPr>
                      <a:r>
                        <a:rPr kumimoji="0" lang="en-US" altLang="en-US" sz="2100" b="0" i="0" u="none" strike="noStrike" cap="none" normalizeH="0" baseline="0">
                          <a:ln>
                            <a:noFill/>
                          </a:ln>
                          <a:solidFill>
                            <a:schemeClr val="tx1"/>
                          </a:solidFill>
                          <a:effectLst>
                            <a:outerShdw blurRad="38100" dist="38100" dir="2700000" algn="tl">
                              <a:srgbClr val="000000"/>
                            </a:outerShdw>
                          </a:effectLst>
                          <a:latin typeface="VNI-Times" pitchFamily="2" charset="0"/>
                        </a:rPr>
                        <a:t>- Taêng ñoät ngoät aùp löïc oå buïng (ñuïng daäp – eùp giöõa 2 löïc)</a:t>
                      </a:r>
                    </a:p>
                    <a:p>
                      <a:pPr marL="0" marR="0" lvl="0" indent="0" algn="l" defTabSz="914400" rtl="0" eaLnBrk="1" fontAlgn="base" latinLnBrk="0" hangingPunct="1">
                        <a:lnSpc>
                          <a:spcPct val="100000"/>
                        </a:lnSpc>
                        <a:spcBef>
                          <a:spcPct val="20000"/>
                        </a:spcBef>
                        <a:spcAft>
                          <a:spcPct val="0"/>
                        </a:spcAft>
                        <a:buClr>
                          <a:schemeClr val="hlink"/>
                        </a:buClr>
                        <a:buSzPct val="70000"/>
                        <a:buFontTx/>
                        <a:buNone/>
                        <a:tabLst/>
                      </a:pPr>
                      <a:r>
                        <a:rPr kumimoji="0" lang="en-US" altLang="en-US" sz="21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 </a:t>
                      </a:r>
                      <a:r>
                        <a:rPr kumimoji="0" lang="en-US" altLang="en-US" sz="2100" b="0" i="0" u="none" strike="noStrike" cap="none" normalizeH="0" baseline="0">
                          <a:ln>
                            <a:noFill/>
                          </a:ln>
                          <a:solidFill>
                            <a:schemeClr val="tx1"/>
                          </a:solidFill>
                          <a:effectLst>
                            <a:outerShdw blurRad="38100" dist="38100" dir="2700000" algn="tl">
                              <a:srgbClr val="000000"/>
                            </a:outerShdw>
                          </a:effectLst>
                          <a:latin typeface="VNI-Times" pitchFamily="2" charset="0"/>
                        </a:rPr>
                        <a:t>Thay ñoåi quaùn tính</a:t>
                      </a:r>
                      <a:endParaRPr kumimoji="0" lang="en-US" altLang="en-US" sz="21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Tx/>
                        <a:buNone/>
                        <a:tabLst/>
                      </a:pPr>
                      <a:r>
                        <a:rPr kumimoji="0" lang="en-US" altLang="en-US" sz="2100" b="0" i="0" u="none" strike="noStrike" cap="none" normalizeH="0" baseline="0">
                          <a:ln>
                            <a:noFill/>
                          </a:ln>
                          <a:solidFill>
                            <a:schemeClr val="tx1"/>
                          </a:solidFill>
                          <a:effectLst>
                            <a:outerShdw blurRad="38100" dist="38100" dir="2700000" algn="tl">
                              <a:srgbClr val="000000"/>
                            </a:outerShdw>
                          </a:effectLst>
                          <a:latin typeface="VNI-Times" pitchFamily="2" charset="0"/>
                        </a:rPr>
                        <a:t>- Baïch khí </a:t>
                      </a:r>
                      <a:r>
                        <a:rPr kumimoji="0" lang="en-US" altLang="en-US" sz="21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 </a:t>
                      </a:r>
                    </a:p>
                    <a:p>
                      <a:pPr marL="0" marR="0" lvl="0" indent="0" algn="l" defTabSz="914400" rtl="0" eaLnBrk="1" fontAlgn="base" latinLnBrk="0" hangingPunct="1">
                        <a:lnSpc>
                          <a:spcPct val="100000"/>
                        </a:lnSpc>
                        <a:spcBef>
                          <a:spcPct val="20000"/>
                        </a:spcBef>
                        <a:spcAft>
                          <a:spcPct val="0"/>
                        </a:spcAft>
                        <a:buClr>
                          <a:schemeClr val="hlink"/>
                        </a:buClr>
                        <a:buSzPct val="70000"/>
                        <a:buFontTx/>
                        <a:buNone/>
                        <a:tabLst/>
                      </a:pPr>
                      <a:r>
                        <a:rPr kumimoji="0" lang="en-US" altLang="en-US" sz="2100" b="0" i="0" u="none" strike="noStrike" cap="none" normalizeH="0" baseline="0">
                          <a:ln>
                            <a:noFill/>
                          </a:ln>
                          <a:solidFill>
                            <a:schemeClr val="tx1"/>
                          </a:solidFill>
                          <a:effectLst>
                            <a:outerShdw blurRad="38100" dist="38100" dir="2700000" algn="tl">
                              <a:srgbClr val="000000"/>
                            </a:outerShdw>
                          </a:effectLst>
                          <a:latin typeface="VNI-Times" pitchFamily="2" charset="0"/>
                        </a:rPr>
                        <a:t>- Hoûa khí: VT xuyeân – VT choät – VT tieáp</a:t>
                      </a:r>
                      <a:endParaRPr kumimoji="0" lang="en-US" altLang="en-US" sz="21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14575">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200" b="0" i="0" u="none" strike="noStrike" cap="none" normalizeH="0" baseline="0">
                          <a:ln>
                            <a:noFill/>
                          </a:ln>
                          <a:solidFill>
                            <a:srgbClr val="FFFF00"/>
                          </a:solidFill>
                          <a:effectLst>
                            <a:outerShdw blurRad="38100" dist="38100" dir="2700000" algn="tl">
                              <a:srgbClr val="000000"/>
                            </a:outerShdw>
                          </a:effectLst>
                          <a:latin typeface="VNI-Times" pitchFamily="2" charset="0"/>
                        </a:rPr>
                        <a:t>Taïng toån thöông</a:t>
                      </a:r>
                      <a:endParaRPr kumimoji="0" lang="en-US" altLang="en-US" sz="2200" b="0" i="0" u="none" strike="noStrike" cap="none" normalizeH="0" baseline="0">
                        <a:ln>
                          <a:noFill/>
                        </a:ln>
                        <a:solidFill>
                          <a:srgbClr val="FFFF00"/>
                        </a:solidFill>
                        <a:effectLst>
                          <a:outerShdw blurRad="38100" dist="38100" dir="2700000" algn="tl">
                            <a:srgbClr val="000000"/>
                          </a:outerShdw>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100" b="0" i="0" u="none" strike="noStrike" cap="none" normalizeH="0" baseline="0">
                          <a:ln>
                            <a:noFill/>
                          </a:ln>
                          <a:solidFill>
                            <a:srgbClr val="FF9900"/>
                          </a:solidFill>
                          <a:effectLst>
                            <a:outerShdw blurRad="38100" dist="38100" dir="2700000" algn="tl">
                              <a:srgbClr val="000000"/>
                            </a:outerShdw>
                          </a:effectLst>
                          <a:latin typeface="VNI-Times" pitchFamily="2" charset="0"/>
                        </a:rPr>
                        <a:t>Thöôøng taïng ñaëc &gt; roãng</a:t>
                      </a:r>
                      <a:endParaRPr kumimoji="0" lang="en-US" altLang="en-US" sz="2100" b="0" i="0" u="none" strike="noStrike" cap="none" normalizeH="0" baseline="0">
                        <a:ln>
                          <a:noFill/>
                        </a:ln>
                        <a:solidFill>
                          <a:srgbClr val="FF9900"/>
                        </a:solidFill>
                        <a:effectLst>
                          <a:outerShdw blurRad="38100" dist="38100" dir="2700000" algn="tl">
                            <a:srgbClr val="000000"/>
                          </a:outerShdw>
                        </a:effectLst>
                        <a:latin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100" b="0" i="0" u="none" strike="noStrike" cap="none" normalizeH="0" baseline="0">
                          <a:ln>
                            <a:noFill/>
                          </a:ln>
                          <a:solidFill>
                            <a:schemeClr val="tx1"/>
                          </a:solidFill>
                          <a:effectLst>
                            <a:outerShdw blurRad="38100" dist="38100" dir="2700000" algn="tl">
                              <a:srgbClr val="000000"/>
                            </a:outerShdw>
                          </a:effectLst>
                          <a:latin typeface="VNI-Times" pitchFamily="2" charset="0"/>
                        </a:rPr>
                        <a:t>Laùch: 40 – 55%</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100" b="0" i="0" u="none" strike="noStrike" cap="none" normalizeH="0" baseline="0">
                          <a:ln>
                            <a:noFill/>
                          </a:ln>
                          <a:solidFill>
                            <a:schemeClr val="tx1"/>
                          </a:solidFill>
                          <a:effectLst>
                            <a:outerShdw blurRad="38100" dist="38100" dir="2700000" algn="tl">
                              <a:srgbClr val="000000"/>
                            </a:outerShdw>
                          </a:effectLst>
                          <a:latin typeface="VNI-Times" pitchFamily="2" charset="0"/>
                        </a:rPr>
                        <a:t>Gan: 35 – 45%</a:t>
                      </a:r>
                      <a:endParaRPr kumimoji="0" lang="en-US" altLang="en-US" sz="21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en-US" sz="21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100" b="0" i="0" u="none" strike="noStrike" cap="none" normalizeH="0" baseline="0">
                          <a:ln>
                            <a:noFill/>
                          </a:ln>
                          <a:solidFill>
                            <a:srgbClr val="FF9900"/>
                          </a:solidFill>
                          <a:effectLst>
                            <a:outerShdw blurRad="38100" dist="38100" dir="2700000" algn="tl">
                              <a:srgbClr val="000000"/>
                            </a:outerShdw>
                          </a:effectLst>
                          <a:latin typeface="VNI-Times" pitchFamily="2" charset="0"/>
                        </a:rPr>
                        <a:t>Thöôøng taïng roãng &gt; ñaëc </a:t>
                      </a:r>
                      <a:endParaRPr kumimoji="0" lang="en-US" altLang="en-US" sz="2100" b="0" i="0" u="none" strike="noStrike" cap="none" normalizeH="0" baseline="0">
                        <a:ln>
                          <a:noFill/>
                        </a:ln>
                        <a:solidFill>
                          <a:srgbClr val="FF9900"/>
                        </a:solidFill>
                        <a:effectLst>
                          <a:outerShdw blurRad="38100" dist="38100" dir="2700000" algn="tl">
                            <a:srgbClr val="000000"/>
                          </a:outerShdw>
                        </a:effectLst>
                        <a:latin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100" b="0" i="0" u="none" strike="noStrike" cap="none" normalizeH="0" baseline="0">
                          <a:ln>
                            <a:noFill/>
                          </a:ln>
                          <a:solidFill>
                            <a:schemeClr val="hlink"/>
                          </a:solidFill>
                          <a:effectLst>
                            <a:outerShdw blurRad="38100" dist="38100" dir="2700000" algn="tl">
                              <a:srgbClr val="000000"/>
                            </a:outerShdw>
                          </a:effectLst>
                          <a:latin typeface="VNI-Times" pitchFamily="2" charset="0"/>
                        </a:rPr>
                        <a:t>Do baïch khí:</a:t>
                      </a:r>
                      <a:r>
                        <a:rPr kumimoji="0" lang="en-US" altLang="en-US" sz="2100" b="0" i="0" u="none" strike="noStrike" cap="none" normalizeH="0" baseline="0">
                          <a:ln>
                            <a:noFill/>
                          </a:ln>
                          <a:solidFill>
                            <a:srgbClr val="FFFF00"/>
                          </a:solidFill>
                          <a:effectLst>
                            <a:outerShdw blurRad="38100" dist="38100" dir="2700000" algn="tl">
                              <a:srgbClr val="000000"/>
                            </a:outerShdw>
                          </a:effectLst>
                          <a:latin typeface="VNI-Times" pitchFamily="2" charset="0"/>
                        </a:rPr>
                        <a:t> </a:t>
                      </a:r>
                      <a:r>
                        <a:rPr kumimoji="0" lang="en-US" altLang="en-US" sz="2100" b="0" i="0" u="none" strike="noStrike" cap="none" normalizeH="0" baseline="0">
                          <a:ln>
                            <a:noFill/>
                          </a:ln>
                          <a:solidFill>
                            <a:schemeClr val="tx1"/>
                          </a:solidFill>
                          <a:effectLst>
                            <a:outerShdw blurRad="38100" dist="38100" dir="2700000" algn="tl">
                              <a:srgbClr val="000000"/>
                            </a:outerShdw>
                          </a:effectLst>
                          <a:latin typeface="VNI-Times" pitchFamily="2" charset="0"/>
                        </a:rPr>
                        <a:t>taïng ôû caän keà VT (gan 40%, RN 30%)</a:t>
                      </a:r>
                      <a:endParaRPr kumimoji="0" lang="en-US" altLang="en-US" sz="21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100" b="0" i="0" u="none" strike="noStrike" cap="none" normalizeH="0" baseline="0">
                          <a:ln>
                            <a:noFill/>
                          </a:ln>
                          <a:solidFill>
                            <a:schemeClr val="hlink"/>
                          </a:solidFill>
                          <a:effectLst>
                            <a:outerShdw blurRad="38100" dist="38100" dir="2700000" algn="tl">
                              <a:srgbClr val="000000"/>
                            </a:outerShdw>
                          </a:effectLst>
                          <a:latin typeface="VNI-Times" pitchFamily="2" charset="0"/>
                        </a:rPr>
                        <a:t>Do hoûa khí:</a:t>
                      </a:r>
                      <a:r>
                        <a:rPr kumimoji="0" lang="en-US" altLang="en-US" sz="2100" b="0" i="0" u="none" strike="noStrike" cap="none" normalizeH="0" baseline="0">
                          <a:ln>
                            <a:noFill/>
                          </a:ln>
                          <a:solidFill>
                            <a:srgbClr val="FFFF00"/>
                          </a:solidFill>
                          <a:effectLst>
                            <a:outerShdw blurRad="38100" dist="38100" dir="2700000" algn="tl">
                              <a:srgbClr val="000000"/>
                            </a:outerShdw>
                          </a:effectLst>
                          <a:latin typeface="VNI-Times" pitchFamily="2" charset="0"/>
                        </a:rPr>
                        <a:t> </a:t>
                      </a:r>
                      <a:r>
                        <a:rPr kumimoji="0" lang="en-US" altLang="en-US" sz="2100" b="0" i="0" u="none" strike="noStrike" cap="none" normalizeH="0" baseline="0">
                          <a:ln>
                            <a:noFill/>
                          </a:ln>
                          <a:solidFill>
                            <a:schemeClr val="tx1"/>
                          </a:solidFill>
                          <a:effectLst>
                            <a:outerShdw blurRad="38100" dist="38100" dir="2700000" algn="tl">
                              <a:srgbClr val="000000"/>
                            </a:outerShdw>
                          </a:effectLst>
                          <a:latin typeface="VNI-Times" pitchFamily="2" charset="0"/>
                        </a:rPr>
                        <a:t>taïng ôû xa VT cuõng coù theå toån thöông (RN 50%, RG 40%)</a:t>
                      </a:r>
                      <a:endParaRPr kumimoji="0" lang="en-US" altLang="en-US" sz="21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76345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CƠ CHẾ T</a:t>
            </a:r>
            <a:r>
              <a:rPr lang="vi-VN"/>
              <a:t>ỔN THƯƠNG</a:t>
            </a:r>
            <a:r>
              <a:rPr lang="en-US"/>
              <a:t> </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371600" y="1600200"/>
            <a:ext cx="6597106" cy="4953000"/>
          </a:xfrm>
        </p:spPr>
      </p:pic>
    </p:spTree>
    <p:extLst>
      <p:ext uri="{BB962C8B-B14F-4D97-AF65-F5344CB8AC3E}">
        <p14:creationId xmlns:p14="http://schemas.microsoft.com/office/powerpoint/2010/main" val="2861232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HỘI CHỨNG CHẢY MÁU TRONG</a:t>
            </a:r>
          </a:p>
        </p:txBody>
      </p:sp>
      <p:sp>
        <p:nvSpPr>
          <p:cNvPr id="3" name="Content Placeholder 2"/>
          <p:cNvSpPr>
            <a:spLocks noGrp="1"/>
          </p:cNvSpPr>
          <p:nvPr>
            <p:ph idx="1"/>
          </p:nvPr>
        </p:nvSpPr>
        <p:spPr/>
        <p:txBody>
          <a:bodyPr>
            <a:normAutofit fontScale="92500"/>
          </a:bodyPr>
          <a:lstStyle/>
          <a:p>
            <a:pPr marL="0" indent="0" algn="just">
              <a:buNone/>
            </a:pPr>
            <a:r>
              <a:rPr lang="pt-BR" b="1">
                <a:solidFill>
                  <a:srgbClr val="FF0000"/>
                </a:solidFill>
                <a:effectLst>
                  <a:outerShdw blurRad="38100" dist="38100" dir="2700000" algn="tl">
                    <a:srgbClr val="000000">
                      <a:alpha val="43137"/>
                    </a:srgbClr>
                  </a:outerShdw>
                </a:effectLst>
              </a:rPr>
              <a:t>TRIỆU CHỨNG TOÀN THÂN</a:t>
            </a:r>
          </a:p>
          <a:p>
            <a:pPr algn="just"/>
            <a:r>
              <a:rPr lang="pt-BR"/>
              <a:t>Da xanh, niêm mạc nhợt </a:t>
            </a:r>
          </a:p>
          <a:p>
            <a:pPr algn="just"/>
            <a:r>
              <a:rPr lang="vi-VN"/>
              <a:t>Bệnh nhân thấy hoa mắt chóng mặt nhất là mỗi khi đổi tư thế.</a:t>
            </a:r>
          </a:p>
          <a:p>
            <a:pPr algn="just"/>
            <a:r>
              <a:rPr lang="vi-VN"/>
              <a:t>Nếu nặng hơn bệnh nhân vật vã, giãy dụa, hoảng hốt hoặc ngược lại nằm im, thờ ơ, đáp ứng chậm chạp.</a:t>
            </a:r>
          </a:p>
          <a:p>
            <a:pPr algn="just"/>
            <a:r>
              <a:rPr lang="pt-BR"/>
              <a:t>Tứ chi lạnh, có thể nổi vân.</a:t>
            </a:r>
          </a:p>
          <a:p>
            <a:pPr algn="just"/>
            <a:r>
              <a:rPr lang="vi-VN"/>
              <a:t>Khát nước.</a:t>
            </a:r>
          </a:p>
          <a:p>
            <a:pPr algn="just"/>
            <a:r>
              <a:rPr lang="vi-VN"/>
              <a:t>Mạch nhanh, nhỏ, khó bắt, có khi chỉ bắt được mạch ở các động mạch lớn (động mạch cảnh gốc, đùi) hoặc không có.</a:t>
            </a:r>
          </a:p>
          <a:p>
            <a:pPr algn="just"/>
            <a:r>
              <a:rPr lang="pt-BR"/>
              <a:t>Huyết áp hạ thấp, kẹt.</a:t>
            </a:r>
          </a:p>
          <a:p>
            <a:pPr algn="just"/>
            <a:endParaRPr lang="en-US"/>
          </a:p>
        </p:txBody>
      </p:sp>
    </p:spTree>
    <p:extLst>
      <p:ext uri="{BB962C8B-B14F-4D97-AF65-F5344CB8AC3E}">
        <p14:creationId xmlns:p14="http://schemas.microsoft.com/office/powerpoint/2010/main" val="3536102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DCE1336-38BF-4668-8D41-314763D23DAC}" type="datetime5">
              <a:rPr lang="en-US" altLang="en-US" smtClean="0">
                <a:solidFill>
                  <a:schemeClr val="bg1"/>
                </a:solidFill>
              </a:rPr>
              <a:pPr/>
              <a:t>6-Oct-20</a:t>
            </a:fld>
            <a:r>
              <a:rPr lang="en-US" altLang="en-US">
                <a:solidFill>
                  <a:schemeClr val="bg1"/>
                </a:solidFill>
              </a:rPr>
              <a:t>		</a:t>
            </a:r>
          </a:p>
        </p:txBody>
      </p:sp>
      <p:sp>
        <p:nvSpPr>
          <p:cNvPr id="5" name="Footer Placeholder 4"/>
          <p:cNvSpPr>
            <a:spLocks noGrp="1"/>
          </p:cNvSpPr>
          <p:nvPr>
            <p:ph type="ftr" sz="quarter" idx="11"/>
          </p:nvPr>
        </p:nvSpPr>
        <p:spPr/>
        <p:txBody>
          <a:bodyPr/>
          <a:lstStyle/>
          <a:p>
            <a:pPr>
              <a:defRPr/>
            </a:pPr>
            <a:r>
              <a:rPr lang="en-US">
                <a:latin typeface="VNI-Avo" pitchFamily="2" charset="0"/>
              </a:rPr>
              <a:t>Caáp cöùu</a:t>
            </a:r>
          </a:p>
        </p:txBody>
      </p:sp>
      <p:sp>
        <p:nvSpPr>
          <p:cNvPr id="3789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E24EAC0-C788-4CB7-A90B-B747C06A4821}" type="slidenum">
              <a:rPr lang="en-US" altLang="en-US" smtClean="0">
                <a:solidFill>
                  <a:schemeClr val="bg1"/>
                </a:solidFill>
              </a:rPr>
              <a:pPr/>
              <a:t>23</a:t>
            </a:fld>
            <a:endParaRPr lang="en-US" altLang="en-US">
              <a:solidFill>
                <a:schemeClr val="bg1"/>
              </a:solidFill>
            </a:endParaRPr>
          </a:p>
        </p:txBody>
      </p:sp>
      <p:sp>
        <p:nvSpPr>
          <p:cNvPr id="37893" name="Rectangle 2"/>
          <p:cNvSpPr>
            <a:spLocks noGrp="1" noChangeArrowheads="1"/>
          </p:cNvSpPr>
          <p:nvPr>
            <p:ph type="title"/>
          </p:nvPr>
        </p:nvSpPr>
        <p:spPr>
          <a:xfrm>
            <a:off x="762000" y="457200"/>
            <a:ext cx="7134225" cy="317500"/>
          </a:xfrm>
        </p:spPr>
        <p:txBody>
          <a:bodyPr>
            <a:normAutofit fontScale="90000"/>
          </a:bodyPr>
          <a:lstStyle/>
          <a:p>
            <a:pPr algn="l" eaLnBrk="1" hangingPunct="1"/>
            <a:r>
              <a:rPr lang="en-US" altLang="en-US" sz="2400">
                <a:solidFill>
                  <a:srgbClr val="00FF00"/>
                </a:solidFill>
                <a:latin typeface="VNI-Helve" pitchFamily="2" charset="0"/>
              </a:rPr>
              <a:t>SÔØ NAÉN</a:t>
            </a:r>
            <a:r>
              <a:rPr lang="en-US" altLang="en-US">
                <a:solidFill>
                  <a:srgbClr val="00FF00"/>
                </a:solidFill>
              </a:rPr>
              <a:t> – VIÊM PHÚC MẠC </a:t>
            </a:r>
          </a:p>
        </p:txBody>
      </p:sp>
      <p:sp>
        <p:nvSpPr>
          <p:cNvPr id="37894" name="Rectangle 3"/>
          <p:cNvSpPr>
            <a:spLocks noGrp="1" noChangeArrowheads="1"/>
          </p:cNvSpPr>
          <p:nvPr>
            <p:ph type="body" idx="1"/>
          </p:nvPr>
        </p:nvSpPr>
        <p:spPr>
          <a:xfrm>
            <a:off x="533400" y="1600200"/>
            <a:ext cx="8288338" cy="4257675"/>
          </a:xfrm>
          <a:noFill/>
        </p:spPr>
        <p:txBody>
          <a:bodyPr/>
          <a:lstStyle/>
          <a:p>
            <a:pPr eaLnBrk="1" hangingPunct="1">
              <a:lnSpc>
                <a:spcPct val="170000"/>
              </a:lnSpc>
              <a:buFontTx/>
              <a:buNone/>
              <a:tabLst>
                <a:tab pos="6569075" algn="r"/>
              </a:tabLst>
            </a:pPr>
            <a:r>
              <a:rPr lang="en-US" altLang="en-US" b="1">
                <a:solidFill>
                  <a:srgbClr val="FF0000"/>
                </a:solidFill>
                <a:effectLst>
                  <a:outerShdw blurRad="38100" dist="38100" dir="2700000" algn="tl">
                    <a:srgbClr val="000000">
                      <a:alpha val="43137"/>
                    </a:srgbClr>
                  </a:outerShdw>
                </a:effectLst>
                <a:latin typeface="VNI-Avo" pitchFamily="2" charset="0"/>
              </a:rPr>
              <a:t>Co cöùng thaønh buïng</a:t>
            </a:r>
          </a:p>
          <a:p>
            <a:pPr lvl="1" eaLnBrk="1" hangingPunct="1">
              <a:lnSpc>
                <a:spcPct val="170000"/>
              </a:lnSpc>
              <a:buFontTx/>
              <a:buNone/>
              <a:tabLst>
                <a:tab pos="6569075" algn="r"/>
              </a:tabLst>
            </a:pPr>
            <a:r>
              <a:rPr lang="en-US" altLang="en-US" sz="1900">
                <a:solidFill>
                  <a:srgbClr val="002060"/>
                </a:solidFill>
                <a:latin typeface="VNI-Avo" pitchFamily="2" charset="0"/>
              </a:rPr>
              <a:t>Co cöùng nhieàu ôû moät vuøng, co cöùng ít ôû nhöõng vuøng coøn laïi</a:t>
            </a:r>
          </a:p>
          <a:p>
            <a:pPr lvl="1" eaLnBrk="1" hangingPunct="1">
              <a:lnSpc>
                <a:spcPct val="170000"/>
              </a:lnSpc>
              <a:buFontTx/>
              <a:buNone/>
              <a:tabLst>
                <a:tab pos="6569075" algn="r"/>
              </a:tabLst>
            </a:pPr>
            <a:r>
              <a:rPr lang="en-US" altLang="en-US" sz="1900">
                <a:solidFill>
                  <a:srgbClr val="002060"/>
                </a:solidFill>
                <a:latin typeface="VNI-Avo" pitchFamily="2" charset="0"/>
              </a:rPr>
              <a:t>Co cöùng toaøn boä  </a:t>
            </a:r>
            <a:r>
              <a:rPr lang="en-US" altLang="en-US" sz="1900">
                <a:solidFill>
                  <a:srgbClr val="BBE0E3"/>
                </a:solidFill>
                <a:latin typeface="VNI-Avo" pitchFamily="2" charset="0"/>
              </a:rPr>
              <a:t>	</a:t>
            </a:r>
            <a:r>
              <a:rPr lang="en-US" altLang="en-US" sz="1900" b="1">
                <a:solidFill>
                  <a:srgbClr val="FFFF00"/>
                </a:solidFill>
                <a:latin typeface="VNI-Avo" pitchFamily="2" charset="0"/>
              </a:rPr>
              <a:t>VPM toaøn theå </a:t>
            </a:r>
          </a:p>
          <a:p>
            <a:pPr lvl="1" eaLnBrk="1" hangingPunct="1">
              <a:lnSpc>
                <a:spcPct val="170000"/>
              </a:lnSpc>
              <a:buFontTx/>
              <a:buNone/>
              <a:tabLst>
                <a:tab pos="6569075" algn="r"/>
              </a:tabLst>
            </a:pPr>
            <a:r>
              <a:rPr lang="en-US" altLang="en-US" sz="1900">
                <a:solidFill>
                  <a:srgbClr val="002060"/>
                </a:solidFill>
                <a:latin typeface="VNI-Avo" pitchFamily="2" charset="0"/>
              </a:rPr>
              <a:t>Co cöùng cuïc boä  </a:t>
            </a:r>
            <a:r>
              <a:rPr lang="en-US" altLang="en-US" sz="1900">
                <a:solidFill>
                  <a:srgbClr val="BBE0E3"/>
                </a:solidFill>
                <a:latin typeface="VNI-Avo" pitchFamily="2" charset="0"/>
              </a:rPr>
              <a:t>	</a:t>
            </a:r>
            <a:r>
              <a:rPr lang="en-US" altLang="en-US" sz="1900" b="1">
                <a:solidFill>
                  <a:srgbClr val="FFFF00"/>
                </a:solidFill>
                <a:latin typeface="VNI-Avo" pitchFamily="2" charset="0"/>
              </a:rPr>
              <a:t>VPM khu truù</a:t>
            </a:r>
          </a:p>
          <a:p>
            <a:pPr lvl="1" eaLnBrk="1" hangingPunct="1">
              <a:lnSpc>
                <a:spcPct val="170000"/>
              </a:lnSpc>
              <a:buFontTx/>
              <a:buNone/>
              <a:tabLst>
                <a:tab pos="6569075" algn="r"/>
              </a:tabLst>
            </a:pPr>
            <a:r>
              <a:rPr lang="en-US" altLang="en-US" sz="1900">
                <a:solidFill>
                  <a:srgbClr val="002060"/>
                </a:solidFill>
                <a:latin typeface="VNI-Avo" pitchFamily="2" charset="0"/>
              </a:rPr>
              <a:t>Cöùng lieân tuïc vôùi nhieàu möùc ñoä</a:t>
            </a:r>
          </a:p>
          <a:p>
            <a:pPr marL="1257300" lvl="2" indent="-342900" eaLnBrk="1" hangingPunct="1">
              <a:lnSpc>
                <a:spcPct val="170000"/>
              </a:lnSpc>
              <a:buFontTx/>
              <a:buNone/>
              <a:tabLst>
                <a:tab pos="6569075" algn="r"/>
              </a:tabLst>
            </a:pPr>
            <a:r>
              <a:rPr lang="en-US" altLang="en-US" sz="1900">
                <a:solidFill>
                  <a:srgbClr val="00FFFF"/>
                </a:solidFill>
                <a:latin typeface="VNI-Avo" pitchFamily="2" charset="0"/>
              </a:rPr>
              <a:t>	</a:t>
            </a:r>
            <a:r>
              <a:rPr lang="en-US" altLang="en-US" sz="1900">
                <a:solidFill>
                  <a:srgbClr val="C00000"/>
                </a:solidFill>
                <a:latin typeface="VNI-Avo" pitchFamily="2" charset="0"/>
              </a:rPr>
              <a:t>Cöùng nhieàu, </a:t>
            </a:r>
            <a:r>
              <a:rPr lang="en-US" altLang="en-US" sz="1900">
                <a:solidFill>
                  <a:srgbClr val="00FFFF"/>
                </a:solidFill>
                <a:latin typeface="VNI-Avo" pitchFamily="2" charset="0"/>
              </a:rPr>
              <a:t>	 </a:t>
            </a:r>
            <a:r>
              <a:rPr lang="en-US" altLang="en-US" sz="1900">
                <a:solidFill>
                  <a:schemeClr val="accent5">
                    <a:lumMod val="50000"/>
                  </a:schemeClr>
                </a:solidFill>
                <a:latin typeface="VNI-Avo" pitchFamily="2" charset="0"/>
              </a:rPr>
              <a:t>deã nhaän ñònh</a:t>
            </a:r>
          </a:p>
          <a:p>
            <a:pPr marL="1257300" lvl="2" indent="-342900" eaLnBrk="1" hangingPunct="1">
              <a:lnSpc>
                <a:spcPct val="170000"/>
              </a:lnSpc>
              <a:buFontTx/>
              <a:buNone/>
              <a:tabLst>
                <a:tab pos="6569075" algn="r"/>
              </a:tabLst>
            </a:pPr>
            <a:r>
              <a:rPr lang="en-US" altLang="en-US" sz="1900">
                <a:solidFill>
                  <a:srgbClr val="00FFFF"/>
                </a:solidFill>
                <a:latin typeface="VNI-Avo" pitchFamily="2" charset="0"/>
              </a:rPr>
              <a:t>	</a:t>
            </a:r>
            <a:r>
              <a:rPr lang="en-US" altLang="en-US" sz="1900">
                <a:solidFill>
                  <a:srgbClr val="C00000"/>
                </a:solidFill>
                <a:latin typeface="VNI-Avo" pitchFamily="2" charset="0"/>
              </a:rPr>
              <a:t>Cöùng ít, </a:t>
            </a:r>
            <a:r>
              <a:rPr lang="en-US" altLang="en-US" sz="1900">
                <a:solidFill>
                  <a:srgbClr val="00FFFF"/>
                </a:solidFill>
                <a:latin typeface="VNI-Avo" pitchFamily="2" charset="0"/>
              </a:rPr>
              <a:t>	</a:t>
            </a:r>
            <a:r>
              <a:rPr lang="en-US" altLang="en-US" sz="1900">
                <a:solidFill>
                  <a:schemeClr val="accent5">
                    <a:lumMod val="50000"/>
                  </a:schemeClr>
                </a:solidFill>
                <a:latin typeface="VNI-Avo" pitchFamily="2" charset="0"/>
              </a:rPr>
              <a:t> khoù nhaän ñònh </a:t>
            </a:r>
          </a:p>
        </p:txBody>
      </p:sp>
    </p:spTree>
    <p:extLst>
      <p:ext uri="{BB962C8B-B14F-4D97-AF65-F5344CB8AC3E}">
        <p14:creationId xmlns:p14="http://schemas.microsoft.com/office/powerpoint/2010/main" val="250506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1382B55-038D-4E0C-AFC1-4E278D83A1AC}" type="datetime5">
              <a:rPr lang="en-US" altLang="en-US" smtClean="0">
                <a:solidFill>
                  <a:schemeClr val="bg1"/>
                </a:solidFill>
              </a:rPr>
              <a:pPr/>
              <a:t>6-Oct-20</a:t>
            </a:fld>
            <a:r>
              <a:rPr lang="en-US" altLang="en-US">
                <a:solidFill>
                  <a:schemeClr val="bg1"/>
                </a:solidFill>
              </a:rPr>
              <a:t>		</a:t>
            </a:r>
          </a:p>
        </p:txBody>
      </p:sp>
      <p:sp>
        <p:nvSpPr>
          <p:cNvPr id="4" name="Footer Placeholder 4"/>
          <p:cNvSpPr>
            <a:spLocks noGrp="1"/>
          </p:cNvSpPr>
          <p:nvPr>
            <p:ph type="ftr" sz="quarter" idx="11"/>
          </p:nvPr>
        </p:nvSpPr>
        <p:spPr/>
        <p:txBody>
          <a:bodyPr/>
          <a:lstStyle/>
          <a:p>
            <a:pPr>
              <a:defRPr/>
            </a:pPr>
            <a:r>
              <a:rPr lang="en-US">
                <a:latin typeface="VNI-Avo" pitchFamily="2" charset="0"/>
              </a:rPr>
              <a:t>Caáp cöùu</a:t>
            </a:r>
          </a:p>
        </p:txBody>
      </p:sp>
      <p:sp>
        <p:nvSpPr>
          <p:cNvPr id="3891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7DC0A98-FE8E-4591-A9BE-2E2B81AB9694}" type="slidenum">
              <a:rPr lang="en-US" altLang="en-US" smtClean="0">
                <a:solidFill>
                  <a:schemeClr val="bg1"/>
                </a:solidFill>
              </a:rPr>
              <a:pPr/>
              <a:t>24</a:t>
            </a:fld>
            <a:endParaRPr lang="en-US" altLang="en-US">
              <a:solidFill>
                <a:schemeClr val="bg1"/>
              </a:solidFill>
            </a:endParaRPr>
          </a:p>
        </p:txBody>
      </p:sp>
      <p:sp>
        <p:nvSpPr>
          <p:cNvPr id="38917" name="Rectangle 3"/>
          <p:cNvSpPr>
            <a:spLocks noGrp="1" noChangeArrowheads="1"/>
          </p:cNvSpPr>
          <p:nvPr>
            <p:ph type="body" idx="4294967295"/>
          </p:nvPr>
        </p:nvSpPr>
        <p:spPr>
          <a:xfrm>
            <a:off x="457200" y="457200"/>
            <a:ext cx="8229600" cy="5464175"/>
          </a:xfrm>
          <a:noFill/>
        </p:spPr>
        <p:txBody>
          <a:bodyPr>
            <a:normAutofit fontScale="92500"/>
          </a:bodyPr>
          <a:lstStyle/>
          <a:p>
            <a:pPr eaLnBrk="1" hangingPunct="1">
              <a:lnSpc>
                <a:spcPct val="140000"/>
              </a:lnSpc>
              <a:buFontTx/>
              <a:buNone/>
              <a:tabLst>
                <a:tab pos="7827963" algn="r"/>
              </a:tabLst>
            </a:pPr>
            <a:r>
              <a:rPr lang="en-US" altLang="en-US">
                <a:solidFill>
                  <a:srgbClr val="FFCC00"/>
                </a:solidFill>
                <a:latin typeface="VNI-Avo" pitchFamily="2" charset="0"/>
              </a:rPr>
              <a:t>Phaûn öùng thaønh buïng</a:t>
            </a:r>
          </a:p>
          <a:p>
            <a:pPr lvl="1" eaLnBrk="1" hangingPunct="1">
              <a:lnSpc>
                <a:spcPct val="140000"/>
              </a:lnSpc>
              <a:buFontTx/>
              <a:buNone/>
              <a:tabLst>
                <a:tab pos="7827963" algn="r"/>
              </a:tabLst>
            </a:pPr>
            <a:r>
              <a:rPr lang="en-US" altLang="en-US" sz="1900">
                <a:solidFill>
                  <a:srgbClr val="002060"/>
                </a:solidFill>
                <a:latin typeface="VNI-Avo" pitchFamily="2" charset="0"/>
              </a:rPr>
              <a:t>Khaùc vôùi co cöùng, trong phaûn öùng coù söï ñaùp öùng cuûa beänh nhaân.</a:t>
            </a:r>
          </a:p>
          <a:p>
            <a:pPr lvl="1" eaLnBrk="1" hangingPunct="1">
              <a:lnSpc>
                <a:spcPct val="140000"/>
              </a:lnSpc>
              <a:buFontTx/>
              <a:buNone/>
              <a:tabLst>
                <a:tab pos="7827963" algn="r"/>
              </a:tabLst>
            </a:pPr>
            <a:r>
              <a:rPr lang="en-US" altLang="en-US" sz="1900" i="1">
                <a:solidFill>
                  <a:srgbClr val="C00000"/>
                </a:solidFill>
                <a:latin typeface="VNI-Avo" pitchFamily="2" charset="0"/>
              </a:rPr>
              <a:t>Khi môùi sôø nheï thaáy thaønh buïng meàm, aán saâu hôn</a:t>
            </a:r>
          </a:p>
          <a:p>
            <a:pPr lvl="1" eaLnBrk="1" hangingPunct="1">
              <a:lnSpc>
                <a:spcPct val="140000"/>
              </a:lnSpc>
              <a:buFontTx/>
              <a:buNone/>
              <a:tabLst>
                <a:tab pos="7827963" algn="r"/>
              </a:tabLst>
            </a:pPr>
            <a:r>
              <a:rPr lang="en-US" altLang="en-US" sz="1900" i="1">
                <a:solidFill>
                  <a:srgbClr val="C00000"/>
                </a:solidFill>
                <a:latin typeface="VNI-Avo" pitchFamily="2" charset="0"/>
              </a:rPr>
              <a:t>		ñeán </a:t>
            </a:r>
            <a:r>
              <a:rPr lang="en-US" altLang="en-US" sz="2000" i="1">
                <a:solidFill>
                  <a:srgbClr val="C00000"/>
                </a:solidFill>
                <a:latin typeface="VNI-Avo" pitchFamily="2" charset="0"/>
              </a:rPr>
              <a:t>moät</a:t>
            </a:r>
            <a:r>
              <a:rPr lang="en-US" altLang="en-US" sz="1900" i="1">
                <a:solidFill>
                  <a:srgbClr val="C00000"/>
                </a:solidFill>
                <a:latin typeface="VNI-Avo" pitchFamily="2" charset="0"/>
              </a:rPr>
              <a:t> möùc naøo ñoù, beänh nhaân goàng buïng</a:t>
            </a:r>
            <a:r>
              <a:rPr lang="en-US" altLang="en-US" sz="1900">
                <a:solidFill>
                  <a:srgbClr val="C00000"/>
                </a:solidFill>
                <a:latin typeface="VNI-Avo" pitchFamily="2" charset="0"/>
              </a:rPr>
              <a:t>.</a:t>
            </a:r>
          </a:p>
          <a:p>
            <a:pPr lvl="1" eaLnBrk="1" hangingPunct="1">
              <a:lnSpc>
                <a:spcPct val="140000"/>
              </a:lnSpc>
              <a:buFontTx/>
              <a:buNone/>
              <a:tabLst>
                <a:tab pos="7827963" algn="r"/>
              </a:tabLst>
            </a:pPr>
            <a:r>
              <a:rPr lang="en-US" altLang="en-US" sz="1900">
                <a:solidFill>
                  <a:srgbClr val="002060"/>
                </a:solidFill>
                <a:latin typeface="VNI-Avo" pitchFamily="2" charset="0"/>
              </a:rPr>
              <a:t>Phaûn öùng thaønh buïng </a:t>
            </a:r>
            <a:r>
              <a:rPr lang="en-US" altLang="en-US" sz="1900">
                <a:solidFill>
                  <a:srgbClr val="BBE0E3"/>
                </a:solidFill>
                <a:latin typeface="VNI-Avo" pitchFamily="2" charset="0"/>
              </a:rPr>
              <a:t>: </a:t>
            </a:r>
            <a:r>
              <a:rPr lang="en-US" altLang="en-US" sz="1900">
                <a:solidFill>
                  <a:srgbClr val="FF99CC"/>
                </a:solidFill>
                <a:latin typeface="VNI-Avo" pitchFamily="2" charset="0"/>
              </a:rPr>
              <a:t>chæ ñieåm coù taïng bò vieâm nhieãm.</a:t>
            </a:r>
          </a:p>
          <a:p>
            <a:pPr eaLnBrk="1" hangingPunct="1">
              <a:lnSpc>
                <a:spcPct val="140000"/>
              </a:lnSpc>
              <a:buFontTx/>
              <a:buNone/>
              <a:tabLst>
                <a:tab pos="7827963" algn="r"/>
              </a:tabLst>
            </a:pPr>
            <a:r>
              <a:rPr lang="en-US" altLang="en-US">
                <a:solidFill>
                  <a:srgbClr val="FFCC00"/>
                </a:solidFill>
                <a:latin typeface="VNI-Avo" pitchFamily="2" charset="0"/>
              </a:rPr>
              <a:t>Caûm öùng phuùc maïc</a:t>
            </a:r>
          </a:p>
          <a:p>
            <a:pPr lvl="1" eaLnBrk="1" hangingPunct="1">
              <a:lnSpc>
                <a:spcPct val="140000"/>
              </a:lnSpc>
              <a:buFontTx/>
              <a:buNone/>
              <a:tabLst>
                <a:tab pos="7827963" algn="r"/>
              </a:tabLst>
            </a:pPr>
            <a:r>
              <a:rPr lang="en-US" altLang="en-US" sz="1900" i="1">
                <a:solidFill>
                  <a:srgbClr val="C00000"/>
                </a:solidFill>
                <a:latin typeface="VNI-Avo" pitchFamily="2" charset="0"/>
              </a:rPr>
              <a:t>AÁn baèng ñaàu ngoùn tay, thaønh buïng loõm daàn xuoáng ñeø vaøo </a:t>
            </a:r>
          </a:p>
          <a:p>
            <a:pPr lvl="1" eaLnBrk="1" hangingPunct="1">
              <a:lnSpc>
                <a:spcPct val="140000"/>
              </a:lnSpc>
              <a:buFontTx/>
              <a:buNone/>
              <a:tabLst>
                <a:tab pos="7827963" algn="r"/>
              </a:tabLst>
            </a:pPr>
            <a:r>
              <a:rPr lang="en-US" altLang="en-US" sz="1900" i="1">
                <a:solidFill>
                  <a:srgbClr val="C00000"/>
                </a:solidFill>
                <a:latin typeface="VNI-Avo" pitchFamily="2" charset="0"/>
              </a:rPr>
              <a:t>		phuùc maïc, beänh nhaân ñau</a:t>
            </a:r>
          </a:p>
          <a:p>
            <a:pPr lvl="1" eaLnBrk="1" hangingPunct="1">
              <a:lnSpc>
                <a:spcPct val="140000"/>
              </a:lnSpc>
              <a:buFontTx/>
              <a:buNone/>
              <a:tabLst>
                <a:tab pos="7827963" algn="r"/>
              </a:tabLst>
            </a:pPr>
            <a:r>
              <a:rPr lang="en-US" altLang="en-US" sz="1900">
                <a:solidFill>
                  <a:srgbClr val="002060"/>
                </a:solidFill>
                <a:latin typeface="VNI-Avo" pitchFamily="2" charset="0"/>
              </a:rPr>
              <a:t>Ñau vì phuùc maïc taêng caûm giaùc khi bò vieâm, bò nhieãm truøng  </a:t>
            </a:r>
          </a:p>
          <a:p>
            <a:pPr lvl="1" eaLnBrk="1" hangingPunct="1">
              <a:lnSpc>
                <a:spcPct val="140000"/>
              </a:lnSpc>
              <a:buFontTx/>
              <a:buNone/>
              <a:tabLst>
                <a:tab pos="7827963" algn="r"/>
              </a:tabLst>
            </a:pPr>
            <a:r>
              <a:rPr lang="en-US" altLang="en-US" sz="1900">
                <a:solidFill>
                  <a:srgbClr val="002060"/>
                </a:solidFill>
                <a:latin typeface="VNI-Avo" pitchFamily="2" charset="0"/>
              </a:rPr>
              <a:t>Caûm öùng bao giôø cuõng keøm vôùi chöôùng buïng vaø co cöùng nheï</a:t>
            </a:r>
          </a:p>
          <a:p>
            <a:pPr lvl="1" eaLnBrk="1" hangingPunct="1">
              <a:lnSpc>
                <a:spcPct val="140000"/>
              </a:lnSpc>
              <a:buFontTx/>
              <a:buNone/>
              <a:tabLst>
                <a:tab pos="7827963" algn="r"/>
              </a:tabLst>
            </a:pPr>
            <a:r>
              <a:rPr lang="en-US" altLang="en-US" sz="1900">
                <a:solidFill>
                  <a:srgbClr val="002060"/>
                </a:solidFill>
                <a:latin typeface="VNI-Avo" pitchFamily="2" charset="0"/>
              </a:rPr>
              <a:t>Cuõng nhö co cöùng </a:t>
            </a:r>
            <a:r>
              <a:rPr lang="en-US" altLang="en-US" sz="1900">
                <a:solidFill>
                  <a:srgbClr val="BBE0E3"/>
                </a:solidFill>
                <a:latin typeface="VNI-Avo" pitchFamily="2" charset="0"/>
              </a:rPr>
              <a:t>: </a:t>
            </a:r>
            <a:r>
              <a:rPr lang="en-US" altLang="en-US" sz="1900">
                <a:solidFill>
                  <a:srgbClr val="FF99CC"/>
                </a:solidFill>
                <a:latin typeface="VNI-Avo" pitchFamily="2" charset="0"/>
              </a:rPr>
              <a:t>caûm öùng laø trieäu chöùng cuûa VPM</a:t>
            </a:r>
            <a:r>
              <a:rPr lang="en-US" altLang="en-US" sz="2000">
                <a:solidFill>
                  <a:srgbClr val="BBE0E3"/>
                </a:solidFill>
                <a:latin typeface="VNI-Avo" pitchFamily="2" charset="0"/>
              </a:rPr>
              <a:t> </a:t>
            </a:r>
          </a:p>
        </p:txBody>
      </p:sp>
    </p:spTree>
    <p:extLst>
      <p:ext uri="{BB962C8B-B14F-4D97-AF65-F5344CB8AC3E}">
        <p14:creationId xmlns:p14="http://schemas.microsoft.com/office/powerpoint/2010/main" val="309071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itchFamily="34" charset="0"/>
                <a:cs typeface="Arial" pitchFamily="34" charset="0"/>
              </a:rPr>
              <a:t>TÓM TẮT BỆNH ÁN</a:t>
            </a:r>
          </a:p>
        </p:txBody>
      </p:sp>
      <p:sp>
        <p:nvSpPr>
          <p:cNvPr id="3" name="Content Placeholder 2"/>
          <p:cNvSpPr>
            <a:spLocks noGrp="1"/>
          </p:cNvSpPr>
          <p:nvPr>
            <p:ph sz="quarter" idx="1"/>
          </p:nvPr>
        </p:nvSpPr>
        <p:spPr/>
        <p:txBody>
          <a:bodyPr/>
          <a:lstStyle/>
          <a:p>
            <a:r>
              <a:rPr lang="en-US">
                <a:latin typeface="Arial" pitchFamily="34" charset="0"/>
                <a:cs typeface="Arial" pitchFamily="34" charset="0"/>
              </a:rPr>
              <a:t>BN nam, 39 </a:t>
            </a:r>
            <a:r>
              <a:rPr lang="en-US" err="1">
                <a:latin typeface="Arial" pitchFamily="34" charset="0"/>
                <a:cs typeface="Arial" pitchFamily="34" charset="0"/>
              </a:rPr>
              <a:t>tuổi</a:t>
            </a:r>
            <a:r>
              <a:rPr lang="en-US">
                <a:latin typeface="Arial" pitchFamily="34" charset="0"/>
                <a:cs typeface="Arial" pitchFamily="34" charset="0"/>
              </a:rPr>
              <a:t> NV </a:t>
            </a:r>
            <a:r>
              <a:rPr lang="en-US" err="1">
                <a:latin typeface="Arial" pitchFamily="34" charset="0"/>
                <a:cs typeface="Arial" pitchFamily="34" charset="0"/>
              </a:rPr>
              <a:t>vì</a:t>
            </a:r>
            <a:r>
              <a:rPr lang="en-US">
                <a:latin typeface="Arial" pitchFamily="34" charset="0"/>
                <a:cs typeface="Arial" pitchFamily="34" charset="0"/>
              </a:rPr>
              <a:t> vết thương bụng do dao đâm</a:t>
            </a:r>
          </a:p>
          <a:p>
            <a:r>
              <a:rPr lang="en-US">
                <a:latin typeface="Arial" pitchFamily="34" charset="0"/>
                <a:cs typeface="Arial" pitchFamily="34" charset="0"/>
              </a:rPr>
              <a:t>TCCN: </a:t>
            </a:r>
            <a:r>
              <a:rPr lang="en-US" err="1">
                <a:latin typeface="Arial" pitchFamily="34" charset="0"/>
                <a:cs typeface="Arial" pitchFamily="34" charset="0"/>
              </a:rPr>
              <a:t>đau</a:t>
            </a:r>
            <a:r>
              <a:rPr lang="en-US">
                <a:latin typeface="Arial" pitchFamily="34" charset="0"/>
                <a:cs typeface="Arial" pitchFamily="34" charset="0"/>
              </a:rPr>
              <a:t> </a:t>
            </a:r>
            <a:r>
              <a:rPr lang="en-US" err="1">
                <a:latin typeface="Arial" pitchFamily="34" charset="0"/>
                <a:cs typeface="Arial" pitchFamily="34" charset="0"/>
              </a:rPr>
              <a:t>âm</a:t>
            </a:r>
            <a:r>
              <a:rPr lang="en-US">
                <a:latin typeface="Arial" pitchFamily="34" charset="0"/>
                <a:cs typeface="Arial" pitchFamily="34" charset="0"/>
              </a:rPr>
              <a:t> ỉ dưới sườn phải </a:t>
            </a:r>
          </a:p>
          <a:p>
            <a:r>
              <a:rPr lang="en-US">
                <a:latin typeface="Arial" pitchFamily="34" charset="0"/>
                <a:cs typeface="Arial" pitchFamily="34" charset="0"/>
              </a:rPr>
              <a:t>TCTT: </a:t>
            </a:r>
          </a:p>
          <a:p>
            <a:pPr lvl="1"/>
            <a:r>
              <a:rPr lang="en-US">
                <a:latin typeface="Arial" pitchFamily="34" charset="0"/>
                <a:cs typeface="Arial" pitchFamily="34" charset="0"/>
              </a:rPr>
              <a:t>Vết thương ở KGS VI + </a:t>
            </a:r>
            <a:r>
              <a:rPr lang="vi-VN">
                <a:latin typeface="Arial" pitchFamily="34" charset="0"/>
                <a:cs typeface="Arial" pitchFamily="34" charset="0"/>
              </a:rPr>
              <a:t>đườn</a:t>
            </a:r>
            <a:r>
              <a:rPr lang="en-US">
                <a:latin typeface="Arial" pitchFamily="34" charset="0"/>
                <a:cs typeface="Arial" pitchFamily="34" charset="0"/>
              </a:rPr>
              <a:t>g nách tr</a:t>
            </a:r>
            <a:r>
              <a:rPr lang="vi-VN">
                <a:latin typeface="Arial" pitchFamily="34" charset="0"/>
                <a:cs typeface="Arial" pitchFamily="34" charset="0"/>
              </a:rPr>
              <a:t>ướ</a:t>
            </a:r>
            <a:r>
              <a:rPr lang="en-US">
                <a:latin typeface="Arial" pitchFamily="34" charset="0"/>
                <a:cs typeface="Arial" pitchFamily="34" charset="0"/>
              </a:rPr>
              <a:t>c bên phải </a:t>
            </a:r>
          </a:p>
          <a:p>
            <a:pPr lvl="1"/>
            <a:r>
              <a:rPr lang="en-US">
                <a:latin typeface="Arial" pitchFamily="34" charset="0"/>
                <a:cs typeface="Arial" pitchFamily="34" charset="0"/>
              </a:rPr>
              <a:t>Vết thương lưng trái ngang mức D3-D4</a:t>
            </a:r>
          </a:p>
          <a:p>
            <a:pPr lvl="1"/>
            <a:r>
              <a:rPr lang="en-US">
                <a:latin typeface="Arial" pitchFamily="34" charset="0"/>
                <a:cs typeface="Arial" pitchFamily="34" charset="0"/>
              </a:rPr>
              <a:t>ấn đau, không có đề </a:t>
            </a:r>
            <a:r>
              <a:rPr lang="en-US" err="1">
                <a:latin typeface="Arial" pitchFamily="34" charset="0"/>
                <a:cs typeface="Arial" pitchFamily="34" charset="0"/>
              </a:rPr>
              <a:t>kháng</a:t>
            </a:r>
            <a:r>
              <a:rPr lang="en-US">
                <a:latin typeface="Arial" pitchFamily="34" charset="0"/>
                <a:cs typeface="Arial" pitchFamily="34" charset="0"/>
              </a:rPr>
              <a:t> dưới sườn (P)</a:t>
            </a:r>
          </a:p>
        </p:txBody>
      </p:sp>
    </p:spTree>
    <p:extLst>
      <p:ext uri="{BB962C8B-B14F-4D97-AF65-F5344CB8AC3E}">
        <p14:creationId xmlns:p14="http://schemas.microsoft.com/office/powerpoint/2010/main" val="3675316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itchFamily="34" charset="0"/>
                <a:cs typeface="Arial" pitchFamily="34" charset="0"/>
              </a:rPr>
              <a:t>CHẨN ĐOÁN SƠ BỘ</a:t>
            </a:r>
          </a:p>
        </p:txBody>
      </p:sp>
      <p:sp>
        <p:nvSpPr>
          <p:cNvPr id="3" name="Content Placeholder 2"/>
          <p:cNvSpPr>
            <a:spLocks noGrp="1"/>
          </p:cNvSpPr>
          <p:nvPr>
            <p:ph sz="quarter" idx="1"/>
          </p:nvPr>
        </p:nvSpPr>
        <p:spPr/>
        <p:txBody>
          <a:bodyPr/>
          <a:lstStyle/>
          <a:p>
            <a:r>
              <a:rPr lang="en-US">
                <a:latin typeface="Arial" pitchFamily="34" charset="0"/>
                <a:cs typeface="Arial" pitchFamily="34" charset="0"/>
              </a:rPr>
              <a:t>VẾT THƯƠNG THẤU BỤNG + CHẤN THƯƠNG BỤNG KÍN </a:t>
            </a:r>
          </a:p>
          <a:p>
            <a:r>
              <a:rPr lang="en-US">
                <a:latin typeface="Arial" pitchFamily="34" charset="0"/>
                <a:cs typeface="Arial" pitchFamily="34" charset="0"/>
              </a:rPr>
              <a:t>VẾT THƯƠNG NGỰC- BỤNG + CHẤN THƯƠNG BỤNG KÍN </a:t>
            </a:r>
          </a:p>
          <a:p>
            <a:r>
              <a:rPr lang="en-US">
                <a:latin typeface="Arial" pitchFamily="34" charset="0"/>
                <a:cs typeface="Arial" pitchFamily="34" charset="0"/>
              </a:rPr>
              <a:t>VẾT THƯƠNG BỤNG </a:t>
            </a:r>
          </a:p>
          <a:p>
            <a:pPr marL="0" indent="0">
              <a:buNone/>
            </a:pPr>
            <a:endParaRPr lang="en-US">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a:xfrm>
            <a:off x="2362200" y="381000"/>
            <a:ext cx="4419600" cy="609600"/>
          </a:xfrm>
        </p:spPr>
        <p:txBody>
          <a:bodyPr>
            <a:noAutofit/>
          </a:bodyPr>
          <a:lstStyle/>
          <a:p>
            <a:pPr algn="l"/>
            <a:r>
              <a:rPr lang="en-US" altLang="en-US" sz="4800" b="1">
                <a:solidFill>
                  <a:srgbClr val="FF0000"/>
                </a:solidFill>
                <a:effectLst>
                  <a:outerShdw blurRad="38100" dist="38100" dir="2700000" algn="tl">
                    <a:srgbClr val="000000">
                      <a:alpha val="43137"/>
                    </a:srgbClr>
                  </a:outerShdw>
                </a:effectLst>
                <a:latin typeface="VNI-Times" pitchFamily="2" charset="0"/>
              </a:rPr>
              <a:t>Caän laâm saøng</a:t>
            </a:r>
            <a:endParaRPr lang="en-US" altLang="en-US" sz="4800" b="1">
              <a:solidFill>
                <a:srgbClr val="FF0000"/>
              </a:solidFill>
              <a:effectLst>
                <a:outerShdw blurRad="38100" dist="38100" dir="2700000" algn="tl">
                  <a:srgbClr val="000000">
                    <a:alpha val="43137"/>
                  </a:srgbClr>
                </a:outerShdw>
              </a:effectLst>
              <a:latin typeface="Times New Roman" pitchFamily="18" charset="0"/>
            </a:endParaRPr>
          </a:p>
        </p:txBody>
      </p:sp>
      <p:sp>
        <p:nvSpPr>
          <p:cNvPr id="19459" name="Rectangle 3"/>
          <p:cNvSpPr>
            <a:spLocks noGrp="1" noChangeArrowheads="1"/>
          </p:cNvSpPr>
          <p:nvPr>
            <p:ph type="body" idx="1"/>
          </p:nvPr>
        </p:nvSpPr>
        <p:spPr>
          <a:xfrm>
            <a:off x="762000" y="1600200"/>
            <a:ext cx="7924800" cy="4525963"/>
          </a:xfrm>
        </p:spPr>
        <p:txBody>
          <a:bodyPr>
            <a:normAutofit/>
          </a:bodyPr>
          <a:lstStyle/>
          <a:p>
            <a:pPr algn="just">
              <a:lnSpc>
                <a:spcPct val="110000"/>
              </a:lnSpc>
            </a:pPr>
            <a:r>
              <a:rPr lang="en-US" altLang="en-US" sz="2800">
                <a:latin typeface="VNI-Times" pitchFamily="2" charset="0"/>
              </a:rPr>
              <a:t>Coâng thöùc maùu </a:t>
            </a:r>
          </a:p>
          <a:p>
            <a:pPr algn="just">
              <a:lnSpc>
                <a:spcPct val="110000"/>
              </a:lnSpc>
            </a:pPr>
            <a:r>
              <a:rPr lang="en-US" altLang="en-US" sz="2800">
                <a:latin typeface="VNI-Times" pitchFamily="2" charset="0"/>
              </a:rPr>
              <a:t>Hct </a:t>
            </a:r>
          </a:p>
          <a:p>
            <a:pPr algn="just">
              <a:lnSpc>
                <a:spcPct val="110000"/>
              </a:lnSpc>
            </a:pPr>
            <a:r>
              <a:rPr lang="en-US" altLang="en-US" sz="2800">
                <a:latin typeface="VNI-Times" pitchFamily="2" charset="0"/>
              </a:rPr>
              <a:t>Amylase maùu</a:t>
            </a:r>
          </a:p>
          <a:p>
            <a:pPr algn="just">
              <a:lnSpc>
                <a:spcPct val="110000"/>
              </a:lnSpc>
            </a:pPr>
            <a:r>
              <a:rPr lang="en-US" altLang="en-US" sz="2800">
                <a:latin typeface="VNI-Times" pitchFamily="2" charset="0"/>
              </a:rPr>
              <a:t>Sieâu aâm buïng</a:t>
            </a:r>
            <a:endParaRPr lang="en-US" altLang="en-US" sz="2800">
              <a:latin typeface="Times New Roman" pitchFamily="18" charset="0"/>
            </a:endParaRPr>
          </a:p>
          <a:p>
            <a:pPr algn="just">
              <a:lnSpc>
                <a:spcPct val="110000"/>
              </a:lnSpc>
            </a:pPr>
            <a:r>
              <a:rPr lang="en-US" altLang="en-US" sz="2800">
                <a:latin typeface="VNI-Times" pitchFamily="2" charset="0"/>
              </a:rPr>
              <a:t>XQ buïng khoâng söûa soaïn</a:t>
            </a:r>
          </a:p>
          <a:p>
            <a:pPr algn="just">
              <a:lnSpc>
                <a:spcPct val="110000"/>
              </a:lnSpc>
            </a:pPr>
            <a:r>
              <a:rPr lang="en-US" altLang="en-US" sz="2800">
                <a:latin typeface="VNI-Times" pitchFamily="2" charset="0"/>
              </a:rPr>
              <a:t>XQ ngực thẳng </a:t>
            </a:r>
            <a:endParaRPr lang="en-US" altLang="en-US" sz="2800">
              <a:latin typeface="Times New Roman" pitchFamily="18" charset="0"/>
            </a:endParaRPr>
          </a:p>
          <a:p>
            <a:pPr algn="just">
              <a:lnSpc>
                <a:spcPct val="110000"/>
              </a:lnSpc>
            </a:pPr>
            <a:r>
              <a:rPr lang="en-US" altLang="en-US" sz="2800">
                <a:latin typeface="VNI-Times" pitchFamily="2" charset="0"/>
              </a:rPr>
              <a:t>CT-scanner bụng – chậu </a:t>
            </a:r>
          </a:p>
          <a:p>
            <a:pPr algn="just">
              <a:lnSpc>
                <a:spcPct val="110000"/>
              </a:lnSpc>
            </a:pPr>
            <a:r>
              <a:rPr lang="en-US" altLang="en-US" sz="2800">
                <a:latin typeface="VNI-Times" pitchFamily="2" charset="0"/>
              </a:rPr>
              <a:t>CT- scanner ngöïc </a:t>
            </a:r>
            <a:endParaRPr lang="en-US" altLang="en-US" sz="2800">
              <a:latin typeface="Times New Roman" pitchFamily="18" charset="0"/>
            </a:endParaRPr>
          </a:p>
        </p:txBody>
      </p:sp>
    </p:spTree>
    <p:extLst>
      <p:ext uri="{BB962C8B-B14F-4D97-AF65-F5344CB8AC3E}">
        <p14:creationId xmlns:p14="http://schemas.microsoft.com/office/powerpoint/2010/main" val="214123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a:xfrm>
            <a:off x="2362200" y="381000"/>
            <a:ext cx="4419600" cy="609600"/>
          </a:xfrm>
        </p:spPr>
        <p:txBody>
          <a:bodyPr>
            <a:noAutofit/>
          </a:bodyPr>
          <a:lstStyle/>
          <a:p>
            <a:pPr algn="l"/>
            <a:r>
              <a:rPr lang="en-US" altLang="en-US" sz="4800" b="1">
                <a:solidFill>
                  <a:srgbClr val="FF0000"/>
                </a:solidFill>
                <a:effectLst>
                  <a:outerShdw blurRad="38100" dist="38100" dir="2700000" algn="tl">
                    <a:srgbClr val="000000">
                      <a:alpha val="43137"/>
                    </a:srgbClr>
                  </a:outerShdw>
                </a:effectLst>
                <a:latin typeface="VNI-Times" pitchFamily="2" charset="0"/>
              </a:rPr>
              <a:t>Caän laâm saøng</a:t>
            </a:r>
            <a:endParaRPr lang="en-US" altLang="en-US" sz="4800" b="1">
              <a:solidFill>
                <a:srgbClr val="FF0000"/>
              </a:solidFill>
              <a:effectLst>
                <a:outerShdw blurRad="38100" dist="38100" dir="2700000" algn="tl">
                  <a:srgbClr val="000000">
                    <a:alpha val="43137"/>
                  </a:srgbClr>
                </a:outerShdw>
              </a:effectLst>
              <a:latin typeface="Times New Roman" pitchFamily="18" charset="0"/>
            </a:endParaRPr>
          </a:p>
        </p:txBody>
      </p:sp>
      <p:sp>
        <p:nvSpPr>
          <p:cNvPr id="19459" name="Rectangle 3"/>
          <p:cNvSpPr>
            <a:spLocks noGrp="1" noChangeArrowheads="1"/>
          </p:cNvSpPr>
          <p:nvPr>
            <p:ph type="body" idx="1"/>
          </p:nvPr>
        </p:nvSpPr>
        <p:spPr>
          <a:xfrm>
            <a:off x="762000" y="1600200"/>
            <a:ext cx="7924800" cy="4525963"/>
          </a:xfrm>
        </p:spPr>
        <p:txBody>
          <a:bodyPr/>
          <a:lstStyle/>
          <a:p>
            <a:pPr algn="just">
              <a:lnSpc>
                <a:spcPct val="110000"/>
              </a:lnSpc>
            </a:pPr>
            <a:r>
              <a:rPr lang="en-US" altLang="en-US" sz="2800">
                <a:latin typeface="VNI-Times" pitchFamily="2" charset="0"/>
              </a:rPr>
              <a:t>Coâng thöùc maùu – Hct – Amylase maùu</a:t>
            </a:r>
          </a:p>
          <a:p>
            <a:pPr algn="just">
              <a:lnSpc>
                <a:spcPct val="110000"/>
              </a:lnSpc>
            </a:pPr>
            <a:r>
              <a:rPr lang="en-US" altLang="en-US" sz="2800">
                <a:latin typeface="VNI-Times" pitchFamily="2" charset="0"/>
              </a:rPr>
              <a:t>Sieâu aâm buïng</a:t>
            </a:r>
            <a:endParaRPr lang="en-US" altLang="en-US" sz="2800">
              <a:latin typeface="Times New Roman" pitchFamily="18" charset="0"/>
            </a:endParaRPr>
          </a:p>
          <a:p>
            <a:pPr algn="just">
              <a:lnSpc>
                <a:spcPct val="110000"/>
              </a:lnSpc>
            </a:pPr>
            <a:r>
              <a:rPr lang="en-US" altLang="en-US" sz="2800">
                <a:latin typeface="VNI-Times" pitchFamily="2" charset="0"/>
              </a:rPr>
              <a:t>XQ buïng khoâng söûa soaïn</a:t>
            </a:r>
            <a:endParaRPr lang="en-US" altLang="en-US" sz="2800">
              <a:latin typeface="Times New Roman" pitchFamily="18" charset="0"/>
            </a:endParaRPr>
          </a:p>
          <a:p>
            <a:pPr algn="just">
              <a:lnSpc>
                <a:spcPct val="110000"/>
              </a:lnSpc>
            </a:pPr>
            <a:r>
              <a:rPr lang="en-US" altLang="en-US" sz="2800">
                <a:latin typeface="VNI-Times" pitchFamily="2" charset="0"/>
              </a:rPr>
              <a:t>CT-scanner (khi huyeát ñoäng oån)</a:t>
            </a:r>
            <a:endParaRPr lang="en-US" altLang="en-US" sz="2800">
              <a:latin typeface="Times New Roman" pitchFamily="18" charset="0"/>
            </a:endParaRPr>
          </a:p>
          <a:p>
            <a:pPr algn="just">
              <a:lnSpc>
                <a:spcPct val="110000"/>
              </a:lnSpc>
            </a:pPr>
            <a:r>
              <a:rPr lang="en-US" altLang="en-US" sz="2800">
                <a:latin typeface="VNI-Times" pitchFamily="2" charset="0"/>
              </a:rPr>
              <a:t>Choïc doø (nhaïy 80%) – choïc röûa oå buïng (nhaïy 95%)</a:t>
            </a:r>
            <a:endParaRPr lang="en-US" altLang="en-US" sz="2800">
              <a:latin typeface="Times New Roman" pitchFamily="18" charset="0"/>
            </a:endParaRPr>
          </a:p>
          <a:p>
            <a:pPr algn="just">
              <a:lnSpc>
                <a:spcPct val="110000"/>
              </a:lnSpc>
            </a:pPr>
            <a:r>
              <a:rPr lang="en-US" altLang="en-US" sz="2800">
                <a:latin typeface="VNI-Times" pitchFamily="2" charset="0"/>
              </a:rPr>
              <a:t>UIV, Cystography</a:t>
            </a:r>
            <a:endParaRPr lang="en-US" altLang="en-US" sz="2800">
              <a:latin typeface="Times New Roman" pitchFamily="18" charset="0"/>
            </a:endParaRPr>
          </a:p>
          <a:p>
            <a:pPr algn="just">
              <a:lnSpc>
                <a:spcPct val="110000"/>
              </a:lnSpc>
            </a:pPr>
            <a:r>
              <a:rPr lang="en-US" altLang="en-US" sz="2800">
                <a:latin typeface="VNI-Times" pitchFamily="2" charset="0"/>
              </a:rPr>
              <a:t>Noäi soi chaån ñoaùn: caân nhaéc</a:t>
            </a:r>
            <a:r>
              <a:rPr lang="en-US" altLang="en-US" sz="2800">
                <a:latin typeface="Times New Roman" pitchFamily="18" charset="0"/>
              </a:rPr>
              <a:t>!</a:t>
            </a:r>
          </a:p>
        </p:txBody>
      </p:sp>
    </p:spTree>
    <p:extLst>
      <p:ext uri="{BB962C8B-B14F-4D97-AF65-F5344CB8AC3E}">
        <p14:creationId xmlns:p14="http://schemas.microsoft.com/office/powerpoint/2010/main" val="3181603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itchFamily="34" charset="0"/>
                <a:cs typeface="Arial" pitchFamily="34" charset="0"/>
              </a:rPr>
              <a:t>KẾT </a:t>
            </a:r>
            <a:r>
              <a:rPr lang="en-US" err="1">
                <a:latin typeface="Arial" pitchFamily="34" charset="0"/>
                <a:cs typeface="Arial" pitchFamily="34" charset="0"/>
              </a:rPr>
              <a:t>QuẢ</a:t>
            </a:r>
            <a:r>
              <a:rPr lang="en-US">
                <a:latin typeface="Arial" pitchFamily="34" charset="0"/>
                <a:cs typeface="Arial" pitchFamily="34" charset="0"/>
              </a:rPr>
              <a:t> CLS</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987700408"/>
              </p:ext>
            </p:extLst>
          </p:nvPr>
        </p:nvGraphicFramePr>
        <p:xfrm>
          <a:off x="1524000" y="1905000"/>
          <a:ext cx="6248400" cy="3606800"/>
        </p:xfrm>
        <a:graphic>
          <a:graphicData uri="http://schemas.openxmlformats.org/drawingml/2006/table">
            <a:tbl>
              <a:tblPr firstRow="1" bandRow="1">
                <a:tableStyleId>{5C22544A-7EE6-4342-B048-85BDC9FD1C3A}</a:tableStyleId>
              </a:tblPr>
              <a:tblGrid>
                <a:gridCol w="1499616">
                  <a:extLst>
                    <a:ext uri="{9D8B030D-6E8A-4147-A177-3AD203B41FA5}">
                      <a16:colId xmlns:a16="http://schemas.microsoft.com/office/drawing/2014/main" val="20000"/>
                    </a:ext>
                  </a:extLst>
                </a:gridCol>
                <a:gridCol w="4748784">
                  <a:extLst>
                    <a:ext uri="{9D8B030D-6E8A-4147-A177-3AD203B41FA5}">
                      <a16:colId xmlns:a16="http://schemas.microsoft.com/office/drawing/2014/main" val="20001"/>
                    </a:ext>
                  </a:extLst>
                </a:gridCol>
              </a:tblGrid>
              <a:tr h="370840">
                <a:tc>
                  <a:txBody>
                    <a:bodyPr/>
                    <a:lstStyle/>
                    <a:p>
                      <a:r>
                        <a:rPr lang="en-US" err="1"/>
                        <a:t>Hb</a:t>
                      </a:r>
                      <a:endParaRPr lang="en-US"/>
                    </a:p>
                  </a:txBody>
                  <a:tcPr/>
                </a:tc>
                <a:tc>
                  <a:txBody>
                    <a:bodyPr/>
                    <a:lstStyle/>
                    <a:p>
                      <a:r>
                        <a:rPr lang="en-US"/>
                        <a:t>123 g/L</a:t>
                      </a:r>
                    </a:p>
                  </a:txBody>
                  <a:tcPr/>
                </a:tc>
                <a:extLst>
                  <a:ext uri="{0D108BD9-81ED-4DB2-BD59-A6C34878D82A}">
                    <a16:rowId xmlns:a16="http://schemas.microsoft.com/office/drawing/2014/main" val="10000"/>
                  </a:ext>
                </a:extLst>
              </a:tr>
              <a:tr h="370840">
                <a:tc>
                  <a:txBody>
                    <a:bodyPr/>
                    <a:lstStyle/>
                    <a:p>
                      <a:r>
                        <a:rPr lang="en-US" err="1"/>
                        <a:t>Hct</a:t>
                      </a:r>
                      <a:endParaRPr lang="en-US"/>
                    </a:p>
                  </a:txBody>
                  <a:tcPr/>
                </a:tc>
                <a:tc>
                  <a:txBody>
                    <a:bodyPr/>
                    <a:lstStyle/>
                    <a:p>
                      <a:r>
                        <a:rPr lang="en-US"/>
                        <a:t>38.1 %</a:t>
                      </a:r>
                    </a:p>
                  </a:txBody>
                  <a:tcPr/>
                </a:tc>
                <a:extLst>
                  <a:ext uri="{0D108BD9-81ED-4DB2-BD59-A6C34878D82A}">
                    <a16:rowId xmlns:a16="http://schemas.microsoft.com/office/drawing/2014/main" val="10001"/>
                  </a:ext>
                </a:extLst>
              </a:tr>
              <a:tr h="370840">
                <a:tc>
                  <a:txBody>
                    <a:bodyPr/>
                    <a:lstStyle/>
                    <a:p>
                      <a:r>
                        <a:rPr lang="en-US"/>
                        <a:t>WBC</a:t>
                      </a:r>
                    </a:p>
                  </a:txBody>
                  <a:tcPr/>
                </a:tc>
                <a:tc>
                  <a:txBody>
                    <a:bodyPr/>
                    <a:lstStyle/>
                    <a:p>
                      <a:r>
                        <a:rPr lang="en-US"/>
                        <a:t>14.9</a:t>
                      </a:r>
                      <a:r>
                        <a:rPr lang="en-US" baseline="0"/>
                        <a:t> K/</a:t>
                      </a:r>
                      <a:r>
                        <a:rPr lang="en-US" baseline="0" err="1"/>
                        <a:t>uL</a:t>
                      </a:r>
                      <a:endParaRPr lang="en-US"/>
                    </a:p>
                  </a:txBody>
                  <a:tcPr/>
                </a:tc>
                <a:extLst>
                  <a:ext uri="{0D108BD9-81ED-4DB2-BD59-A6C34878D82A}">
                    <a16:rowId xmlns:a16="http://schemas.microsoft.com/office/drawing/2014/main" val="10002"/>
                  </a:ext>
                </a:extLst>
              </a:tr>
              <a:tr h="370840">
                <a:tc>
                  <a:txBody>
                    <a:bodyPr/>
                    <a:lstStyle/>
                    <a:p>
                      <a:r>
                        <a:rPr lang="en-US"/>
                        <a:t>%N</a:t>
                      </a:r>
                    </a:p>
                  </a:txBody>
                  <a:tcPr/>
                </a:tc>
                <a:tc>
                  <a:txBody>
                    <a:bodyPr/>
                    <a:lstStyle/>
                    <a:p>
                      <a:r>
                        <a:rPr lang="en-US"/>
                        <a:t>81</a:t>
                      </a:r>
                    </a:p>
                  </a:txBody>
                  <a:tcPr/>
                </a:tc>
                <a:extLst>
                  <a:ext uri="{0D108BD9-81ED-4DB2-BD59-A6C34878D82A}">
                    <a16:rowId xmlns:a16="http://schemas.microsoft.com/office/drawing/2014/main" val="10003"/>
                  </a:ext>
                </a:extLst>
              </a:tr>
              <a:tr h="370840">
                <a:tc>
                  <a:txBody>
                    <a:bodyPr/>
                    <a:lstStyle/>
                    <a:p>
                      <a:r>
                        <a:rPr lang="en-US"/>
                        <a:t>PLT</a:t>
                      </a:r>
                    </a:p>
                  </a:txBody>
                  <a:tcPr/>
                </a:tc>
                <a:tc>
                  <a:txBody>
                    <a:bodyPr/>
                    <a:lstStyle/>
                    <a:p>
                      <a:r>
                        <a:rPr lang="en-US"/>
                        <a:t>381 K/</a:t>
                      </a:r>
                      <a:r>
                        <a:rPr lang="en-US" err="1"/>
                        <a:t>uLs</a:t>
                      </a:r>
                      <a:endParaRPr lang="en-US"/>
                    </a:p>
                  </a:txBody>
                  <a:tcPr/>
                </a:tc>
                <a:extLst>
                  <a:ext uri="{0D108BD9-81ED-4DB2-BD59-A6C34878D82A}">
                    <a16:rowId xmlns:a16="http://schemas.microsoft.com/office/drawing/2014/main" val="10004"/>
                  </a:ext>
                </a:extLst>
              </a:tr>
              <a:tr h="370840">
                <a:tc>
                  <a:txBody>
                    <a:bodyPr/>
                    <a:lstStyle/>
                    <a:p>
                      <a:r>
                        <a:rPr lang="en-US" i="0" u="none"/>
                        <a:t>TPTNT</a:t>
                      </a:r>
                    </a:p>
                  </a:txBody>
                  <a:tcPr/>
                </a:tc>
                <a:tc>
                  <a:txBody>
                    <a:bodyPr/>
                    <a:lstStyle/>
                    <a:p>
                      <a:r>
                        <a:rPr lang="en-US" err="1"/>
                        <a:t>Trong</a:t>
                      </a:r>
                      <a:r>
                        <a:rPr lang="en-US"/>
                        <a:t> </a:t>
                      </a:r>
                      <a:r>
                        <a:rPr lang="en-US" err="1"/>
                        <a:t>giới</a:t>
                      </a:r>
                      <a:r>
                        <a:rPr lang="en-US" baseline="0"/>
                        <a:t> </a:t>
                      </a:r>
                      <a:r>
                        <a:rPr lang="en-US" baseline="0" err="1"/>
                        <a:t>hạn</a:t>
                      </a:r>
                      <a:r>
                        <a:rPr lang="en-US" baseline="0"/>
                        <a:t> </a:t>
                      </a:r>
                      <a:r>
                        <a:rPr lang="en-US" baseline="0" err="1"/>
                        <a:t>bình</a:t>
                      </a:r>
                      <a:r>
                        <a:rPr lang="en-US" baseline="0"/>
                        <a:t> </a:t>
                      </a:r>
                      <a:r>
                        <a:rPr lang="en-US" baseline="0" err="1"/>
                        <a:t>thường</a:t>
                      </a:r>
                      <a:endParaRPr lang="en-US"/>
                    </a:p>
                  </a:txBody>
                  <a:tcPr/>
                </a:tc>
                <a:extLst>
                  <a:ext uri="{0D108BD9-81ED-4DB2-BD59-A6C34878D82A}">
                    <a16:rowId xmlns:a16="http://schemas.microsoft.com/office/drawing/2014/main" val="10005"/>
                  </a:ext>
                </a:extLst>
              </a:tr>
              <a:tr h="370840">
                <a:tc>
                  <a:txBody>
                    <a:bodyPr/>
                    <a:lstStyle/>
                    <a:p>
                      <a:r>
                        <a:rPr lang="en-US" i="0" u="none"/>
                        <a:t>Amylase máu</a:t>
                      </a:r>
                      <a:r>
                        <a:rPr lang="en-US" i="0" u="none" baseline="0"/>
                        <a:t> </a:t>
                      </a:r>
                      <a:endParaRPr lang="en-US" i="0" u="none"/>
                    </a:p>
                  </a:txBody>
                  <a:tcPr/>
                </a:tc>
                <a:tc>
                  <a:txBody>
                    <a:bodyPr/>
                    <a:lstStyle/>
                    <a:p>
                      <a:r>
                        <a:rPr lang="en-US"/>
                        <a:t>39 UI/L</a:t>
                      </a:r>
                    </a:p>
                  </a:txBody>
                  <a:tcPr/>
                </a:tc>
                <a:extLst>
                  <a:ext uri="{0D108BD9-81ED-4DB2-BD59-A6C34878D82A}">
                    <a16:rowId xmlns:a16="http://schemas.microsoft.com/office/drawing/2014/main" val="10006"/>
                  </a:ext>
                </a:extLst>
              </a:tr>
              <a:tr h="370840">
                <a:tc>
                  <a:txBody>
                    <a:bodyPr/>
                    <a:lstStyle/>
                    <a:p>
                      <a:r>
                        <a:rPr lang="en-US" i="0" u="none"/>
                        <a:t>Ure </a:t>
                      </a:r>
                    </a:p>
                  </a:txBody>
                  <a:tcPr/>
                </a:tc>
                <a:tc>
                  <a:txBody>
                    <a:bodyPr/>
                    <a:lstStyle/>
                    <a:p>
                      <a:r>
                        <a:rPr lang="en-US"/>
                        <a:t>28 mmol/L</a:t>
                      </a:r>
                    </a:p>
                  </a:txBody>
                  <a:tcPr/>
                </a:tc>
                <a:extLst>
                  <a:ext uri="{0D108BD9-81ED-4DB2-BD59-A6C34878D82A}">
                    <a16:rowId xmlns:a16="http://schemas.microsoft.com/office/drawing/2014/main" val="10007"/>
                  </a:ext>
                </a:extLst>
              </a:tr>
              <a:tr h="370840">
                <a:tc>
                  <a:txBody>
                    <a:bodyPr/>
                    <a:lstStyle/>
                    <a:p>
                      <a:r>
                        <a:rPr lang="en-US" i="0" u="none"/>
                        <a:t>Creatinin</a:t>
                      </a:r>
                      <a:r>
                        <a:rPr lang="en-US" i="0" u="none" baseline="0"/>
                        <a:t> </a:t>
                      </a:r>
                      <a:endParaRPr lang="en-US" i="0" u="none"/>
                    </a:p>
                  </a:txBody>
                  <a:tcPr/>
                </a:tc>
                <a:tc>
                  <a:txBody>
                    <a:bodyPr/>
                    <a:lstStyle/>
                    <a:p>
                      <a:r>
                        <a:rPr lang="en-US"/>
                        <a:t>1.0 mg/dL </a:t>
                      </a:r>
                    </a:p>
                  </a:txBody>
                  <a:tcP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itchFamily="34" charset="0"/>
                <a:cs typeface="Arial" pitchFamily="34" charset="0"/>
              </a:rPr>
              <a:t>LÝ DO NHẬP </a:t>
            </a:r>
            <a:r>
              <a:rPr lang="en-US" err="1">
                <a:latin typeface="Arial" pitchFamily="34" charset="0"/>
                <a:cs typeface="Arial" pitchFamily="34" charset="0"/>
              </a:rPr>
              <a:t>ViỆN</a:t>
            </a:r>
            <a:endParaRPr lang="en-US">
              <a:latin typeface="Arial" pitchFamily="34" charset="0"/>
              <a:cs typeface="Arial" pitchFamily="34" charset="0"/>
            </a:endParaRPr>
          </a:p>
        </p:txBody>
      </p:sp>
      <p:sp>
        <p:nvSpPr>
          <p:cNvPr id="3" name="Content Placeholder 2"/>
          <p:cNvSpPr>
            <a:spLocks noGrp="1"/>
          </p:cNvSpPr>
          <p:nvPr>
            <p:ph sz="quarter" idx="1"/>
          </p:nvPr>
        </p:nvSpPr>
        <p:spPr/>
        <p:txBody>
          <a:bodyPr anchor="ctr"/>
          <a:lstStyle/>
          <a:p>
            <a:pPr algn="ctr"/>
            <a:r>
              <a:rPr lang="en-US">
                <a:latin typeface="Arial" pitchFamily="34" charset="0"/>
                <a:cs typeface="Arial" pitchFamily="34" charset="0"/>
              </a:rPr>
              <a:t>VẾT THƯƠNG BỤNG SAU ẨU ĐẢ</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itchFamily="34" charset="0"/>
                <a:cs typeface="Arial" pitchFamily="34" charset="0"/>
              </a:rPr>
              <a:t>SIÊU ÂM BỤNG</a:t>
            </a:r>
          </a:p>
        </p:txBody>
      </p:sp>
      <p:sp>
        <p:nvSpPr>
          <p:cNvPr id="3" name="Content Placeholder 2"/>
          <p:cNvSpPr>
            <a:spLocks noGrp="1"/>
          </p:cNvSpPr>
          <p:nvPr>
            <p:ph sz="quarter" idx="1"/>
          </p:nvPr>
        </p:nvSpPr>
        <p:spPr>
          <a:xfrm>
            <a:off x="685800" y="1752600"/>
            <a:ext cx="7586472" cy="3660648"/>
          </a:xfrm>
        </p:spPr>
        <p:txBody>
          <a:bodyPr/>
          <a:lstStyle/>
          <a:p>
            <a:pPr>
              <a:lnSpc>
                <a:spcPct val="150000"/>
              </a:lnSpc>
            </a:pPr>
            <a:r>
              <a:rPr lang="en-US"/>
              <a:t>Dịch bụng lượng trung bình (dưới gan, dọc rãnh đại tràng phải và hạ vị)</a:t>
            </a:r>
          </a:p>
          <a:p>
            <a:pPr>
              <a:lnSpc>
                <a:spcPct val="150000"/>
              </a:lnSpc>
            </a:pPr>
            <a:r>
              <a:rPr lang="en-US"/>
              <a:t>T</a:t>
            </a:r>
            <a:r>
              <a:rPr lang="vi-VN"/>
              <a:t>ổn thương</a:t>
            </a:r>
            <a:r>
              <a:rPr lang="en-US"/>
              <a:t> gan ở HPT VI </a:t>
            </a:r>
          </a:p>
          <a:p>
            <a:pPr marL="0" indent="0">
              <a:buNone/>
            </a:pP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 QUANG NGỰC THẲNG</a:t>
            </a:r>
          </a:p>
        </p:txBody>
      </p:sp>
      <p:sp>
        <p:nvSpPr>
          <p:cNvPr id="3" name="Content Placeholder 2"/>
          <p:cNvSpPr>
            <a:spLocks noGrp="1"/>
          </p:cNvSpPr>
          <p:nvPr>
            <p:ph sz="quarter" idx="1"/>
          </p:nvPr>
        </p:nvSpPr>
        <p:spPr>
          <a:xfrm>
            <a:off x="990600" y="1981200"/>
            <a:ext cx="7510272" cy="1905000"/>
          </a:xfrm>
        </p:spPr>
        <p:txBody>
          <a:bodyPr/>
          <a:lstStyle/>
          <a:p>
            <a:r>
              <a:rPr lang="en-US"/>
              <a:t>Không tràn dịch – tràn khí màng phổi </a:t>
            </a:r>
          </a:p>
          <a:p>
            <a:r>
              <a:rPr lang="en-US"/>
              <a:t>Không gãy xương sườn </a:t>
            </a:r>
          </a:p>
        </p:txBody>
      </p:sp>
    </p:spTree>
    <p:extLst>
      <p:ext uri="{BB962C8B-B14F-4D97-AF65-F5344CB8AC3E}">
        <p14:creationId xmlns:p14="http://schemas.microsoft.com/office/powerpoint/2010/main" val="1950094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ctrTitle"/>
          </p:nvPr>
        </p:nvSpPr>
        <p:spPr>
          <a:xfrm>
            <a:off x="609600" y="152400"/>
            <a:ext cx="7772400" cy="1143000"/>
          </a:xfrm>
          <a:noFill/>
          <a:ln/>
        </p:spPr>
        <p:txBody>
          <a:bodyPr>
            <a:normAutofit/>
          </a:bodyPr>
          <a:lstStyle/>
          <a:p>
            <a:r>
              <a:rPr lang="en-US" altLang="en-US" sz="3200" b="1"/>
              <a:t>FAST: (Focuse Assesment with Sonography for Trauma)</a:t>
            </a:r>
            <a:r>
              <a:rPr lang="en-US" altLang="en-US" sz="3200"/>
              <a:t> </a:t>
            </a:r>
          </a:p>
        </p:txBody>
      </p:sp>
      <p:pic>
        <p:nvPicPr>
          <p:cNvPr id="330759" name="Picture 7" descr="F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447800"/>
            <a:ext cx="415925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70384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ctrTitle"/>
          </p:nvPr>
        </p:nvSpPr>
        <p:spPr>
          <a:xfrm>
            <a:off x="609600" y="152400"/>
            <a:ext cx="7772400" cy="1143000"/>
          </a:xfrm>
          <a:noFill/>
          <a:ln/>
        </p:spPr>
        <p:txBody>
          <a:bodyPr/>
          <a:lstStyle/>
          <a:p>
            <a:r>
              <a:rPr lang="en-US" altLang="en-US" b="1">
                <a:latin typeface="VNI-Times" pitchFamily="2" charset="0"/>
                <a:cs typeface="Times New Roman" pitchFamily="18" charset="0"/>
              </a:rPr>
              <a:t>Xeùt nghieäm môùi. Sieâu aâm</a:t>
            </a:r>
          </a:p>
        </p:txBody>
      </p:sp>
      <p:pic>
        <p:nvPicPr>
          <p:cNvPr id="352259" name="Picture 3" descr="morissonB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3429000" cy="2863850"/>
          </a:xfrm>
          <a:prstGeom prst="rect">
            <a:avLst/>
          </a:prstGeom>
          <a:noFill/>
          <a:extLst>
            <a:ext uri="{909E8E84-426E-40DD-AFC4-6F175D3DCCD1}">
              <a14:hiddenFill xmlns:a14="http://schemas.microsoft.com/office/drawing/2010/main">
                <a:solidFill>
                  <a:srgbClr val="FFFFFF"/>
                </a:solidFill>
              </a14:hiddenFill>
            </a:ext>
          </a:extLst>
        </p:spPr>
      </p:pic>
      <p:sp>
        <p:nvSpPr>
          <p:cNvPr id="352260" name="Rectangle 4"/>
          <p:cNvSpPr>
            <a:spLocks noChangeArrowheads="1"/>
          </p:cNvSpPr>
          <p:nvPr/>
        </p:nvSpPr>
        <p:spPr bwMode="auto">
          <a:xfrm>
            <a:off x="762000" y="5105400"/>
            <a:ext cx="3200400" cy="7620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VNI-Times" pitchFamily="2" charset="0"/>
              </a:rPr>
              <a:t>Morisson bình thöôøng</a:t>
            </a:r>
          </a:p>
        </p:txBody>
      </p:sp>
      <p:pic>
        <p:nvPicPr>
          <p:cNvPr id="352261" name="Picture 5" descr="dichganth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676400"/>
            <a:ext cx="3657600" cy="2941638"/>
          </a:xfrm>
          <a:prstGeom prst="rect">
            <a:avLst/>
          </a:prstGeom>
          <a:noFill/>
          <a:extLst>
            <a:ext uri="{909E8E84-426E-40DD-AFC4-6F175D3DCCD1}">
              <a14:hiddenFill xmlns:a14="http://schemas.microsoft.com/office/drawing/2010/main">
                <a:solidFill>
                  <a:srgbClr val="FFFFFF"/>
                </a:solidFill>
              </a14:hiddenFill>
            </a:ext>
          </a:extLst>
        </p:spPr>
      </p:pic>
      <p:sp>
        <p:nvSpPr>
          <p:cNvPr id="352262" name="Rectangle 6"/>
          <p:cNvSpPr>
            <a:spLocks noChangeArrowheads="1"/>
          </p:cNvSpPr>
          <p:nvPr/>
        </p:nvSpPr>
        <p:spPr bwMode="auto">
          <a:xfrm>
            <a:off x="4572000" y="5029200"/>
            <a:ext cx="3200400" cy="7620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VNI-Times" pitchFamily="2" charset="0"/>
              </a:rPr>
              <a:t>Dòch gan-thaän</a:t>
            </a:r>
          </a:p>
        </p:txBody>
      </p:sp>
    </p:spTree>
    <p:extLst>
      <p:ext uri="{BB962C8B-B14F-4D97-AF65-F5344CB8AC3E}">
        <p14:creationId xmlns:p14="http://schemas.microsoft.com/office/powerpoint/2010/main" val="341188225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ctrTitle"/>
          </p:nvPr>
        </p:nvSpPr>
        <p:spPr>
          <a:xfrm>
            <a:off x="609600" y="152400"/>
            <a:ext cx="7772400" cy="1143000"/>
          </a:xfrm>
          <a:noFill/>
          <a:ln/>
        </p:spPr>
        <p:txBody>
          <a:bodyPr/>
          <a:lstStyle/>
          <a:p>
            <a:r>
              <a:rPr lang="en-US" altLang="en-US" b="1">
                <a:latin typeface="VNI-Times" pitchFamily="2" charset="0"/>
                <a:cs typeface="Times New Roman" pitchFamily="18" charset="0"/>
              </a:rPr>
              <a:t>Xeùt nghieäm môùi. Sieâu aâm</a:t>
            </a:r>
          </a:p>
        </p:txBody>
      </p:sp>
      <p:sp>
        <p:nvSpPr>
          <p:cNvPr id="353283" name="Rectangle 3"/>
          <p:cNvSpPr>
            <a:spLocks noChangeArrowheads="1"/>
          </p:cNvSpPr>
          <p:nvPr/>
        </p:nvSpPr>
        <p:spPr bwMode="auto">
          <a:xfrm>
            <a:off x="426194" y="5017882"/>
            <a:ext cx="3410793" cy="773317"/>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VNI-Times" pitchFamily="2" charset="0"/>
              </a:rPr>
              <a:t>Dòch giöõa ruoät non</a:t>
            </a:r>
          </a:p>
        </p:txBody>
      </p:sp>
      <p:sp>
        <p:nvSpPr>
          <p:cNvPr id="353284" name="Rectangle 4"/>
          <p:cNvSpPr>
            <a:spLocks noChangeArrowheads="1"/>
          </p:cNvSpPr>
          <p:nvPr/>
        </p:nvSpPr>
        <p:spPr bwMode="auto">
          <a:xfrm>
            <a:off x="5181600" y="5029200"/>
            <a:ext cx="3200400" cy="7620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VNI-Times" pitchFamily="2" charset="0"/>
              </a:rPr>
              <a:t>Dòch ôû chaäu</a:t>
            </a:r>
          </a:p>
        </p:txBody>
      </p:sp>
      <p:pic>
        <p:nvPicPr>
          <p:cNvPr id="353285" name="Picture 5" descr="giua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195" y="1752600"/>
            <a:ext cx="3410793" cy="2667000"/>
          </a:xfrm>
          <a:prstGeom prst="rect">
            <a:avLst/>
          </a:prstGeom>
          <a:noFill/>
          <a:extLst>
            <a:ext uri="{909E8E84-426E-40DD-AFC4-6F175D3DCCD1}">
              <a14:hiddenFill xmlns:a14="http://schemas.microsoft.com/office/drawing/2010/main">
                <a:solidFill>
                  <a:srgbClr val="FFFFFF"/>
                </a:solidFill>
              </a14:hiddenFill>
            </a:ext>
          </a:extLst>
        </p:spPr>
      </p:pic>
      <p:pic>
        <p:nvPicPr>
          <p:cNvPr id="353286" name="Picture 6" descr="dichpelv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676400"/>
            <a:ext cx="3429000" cy="279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622021"/>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a:xfrm>
            <a:off x="457200" y="296863"/>
            <a:ext cx="8229600" cy="617537"/>
          </a:xfrm>
        </p:spPr>
        <p:txBody>
          <a:bodyPr/>
          <a:lstStyle/>
          <a:p>
            <a:pPr fontAlgn="auto">
              <a:spcAft>
                <a:spcPts val="0"/>
              </a:spcAft>
              <a:defRPr/>
            </a:pPr>
            <a:r>
              <a:rPr lang="en-US" sz="2600">
                <a:solidFill>
                  <a:schemeClr val="accent5">
                    <a:lumMod val="50000"/>
                  </a:schemeClr>
                </a:solidFill>
                <a:latin typeface="VNI-Helve" pitchFamily="2" charset="0"/>
              </a:rPr>
              <a:t>CAÙC THUAÄN LÔÏI VAØ BAÁT LÔÏI CUÛA SIEÂU AÂM</a:t>
            </a:r>
          </a:p>
        </p:txBody>
      </p:sp>
      <p:sp>
        <p:nvSpPr>
          <p:cNvPr id="44035" name="Rectangle 3"/>
          <p:cNvSpPr>
            <a:spLocks noGrp="1" noChangeArrowheads="1"/>
          </p:cNvSpPr>
          <p:nvPr>
            <p:ph idx="1"/>
          </p:nvPr>
        </p:nvSpPr>
        <p:spPr>
          <a:xfrm>
            <a:off x="533400" y="1311275"/>
            <a:ext cx="8458200" cy="5546725"/>
          </a:xfrm>
        </p:spPr>
        <p:txBody>
          <a:bodyPr>
            <a:normAutofit/>
          </a:bodyPr>
          <a:lstStyle/>
          <a:p>
            <a:pPr marL="411480" fontAlgn="auto">
              <a:spcAft>
                <a:spcPts val="0"/>
              </a:spcAft>
              <a:buFont typeface="Wingdings"/>
              <a:buChar char=""/>
              <a:defRPr/>
            </a:pPr>
            <a:r>
              <a:rPr lang="en-US" sz="2000">
                <a:solidFill>
                  <a:srgbClr val="FFFF00"/>
                </a:solidFill>
                <a:latin typeface="VNI-Helve" pitchFamily="2" charset="0"/>
              </a:rPr>
              <a:t>THUAÄN LÔÏI</a:t>
            </a:r>
          </a:p>
          <a:p>
            <a:pPr marL="411480" fontAlgn="auto">
              <a:spcAft>
                <a:spcPts val="0"/>
              </a:spcAft>
              <a:buClr>
                <a:schemeClr val="tx1"/>
              </a:buClr>
              <a:buFontTx/>
              <a:buChar char="-"/>
              <a:defRPr/>
            </a:pPr>
            <a:r>
              <a:rPr lang="en-US" sz="2000">
                <a:latin typeface="VNI-Helve" pitchFamily="2" charset="0"/>
              </a:rPr>
              <a:t>Khoâng xaâm haïi</a:t>
            </a:r>
          </a:p>
          <a:p>
            <a:pPr marL="411480" fontAlgn="auto">
              <a:spcAft>
                <a:spcPts val="0"/>
              </a:spcAft>
              <a:buClr>
                <a:schemeClr val="tx1"/>
              </a:buClr>
              <a:buFontTx/>
              <a:buChar char="-"/>
              <a:defRPr/>
            </a:pPr>
            <a:r>
              <a:rPr lang="en-US" sz="2000">
                <a:latin typeface="VNI-Helve" pitchFamily="2" charset="0"/>
              </a:rPr>
              <a:t>Khoâng caàn ñeán tia xaï</a:t>
            </a:r>
          </a:p>
          <a:p>
            <a:pPr marL="411480" fontAlgn="auto">
              <a:spcAft>
                <a:spcPts val="0"/>
              </a:spcAft>
              <a:buClr>
                <a:schemeClr val="tx1"/>
              </a:buClr>
              <a:buFontTx/>
              <a:buChar char="-"/>
              <a:defRPr/>
            </a:pPr>
            <a:r>
              <a:rPr lang="en-US" sz="2000">
                <a:latin typeface="VNI-Helve" pitchFamily="2" charset="0"/>
              </a:rPr>
              <a:t>Tieän duïng taïi phoøng hoài söùc hay caáp cöùu</a:t>
            </a:r>
          </a:p>
          <a:p>
            <a:pPr marL="411480" fontAlgn="auto">
              <a:spcAft>
                <a:spcPts val="0"/>
              </a:spcAft>
              <a:buClr>
                <a:schemeClr val="tx1"/>
              </a:buClr>
              <a:buFontTx/>
              <a:buChar char="-"/>
              <a:defRPr/>
            </a:pPr>
            <a:r>
              <a:rPr lang="en-US" sz="2000">
                <a:latin typeface="VNI-Helve" pitchFamily="2" charset="0"/>
              </a:rPr>
              <a:t>Coù theå laëp laïi</a:t>
            </a:r>
          </a:p>
          <a:p>
            <a:pPr marL="411480" fontAlgn="auto">
              <a:spcAft>
                <a:spcPts val="0"/>
              </a:spcAft>
              <a:buClr>
                <a:schemeClr val="tx1"/>
              </a:buClr>
              <a:buFontTx/>
              <a:buChar char="-"/>
              <a:defRPr/>
            </a:pPr>
            <a:r>
              <a:rPr lang="en-US" sz="2000">
                <a:latin typeface="VNI-Helve" pitchFamily="2" charset="0"/>
              </a:rPr>
              <a:t>Duøng cho ñaùnh giaù ban ñaàu</a:t>
            </a:r>
          </a:p>
          <a:p>
            <a:pPr marL="411480" fontAlgn="auto">
              <a:spcAft>
                <a:spcPts val="0"/>
              </a:spcAft>
              <a:buClr>
                <a:schemeClr val="tx1"/>
              </a:buClr>
              <a:buFontTx/>
              <a:buChar char="-"/>
              <a:defRPr/>
            </a:pPr>
            <a:r>
              <a:rPr lang="en-US" sz="2000">
                <a:latin typeface="VNI-Helve" pitchFamily="2" charset="0"/>
              </a:rPr>
              <a:t>Reû</a:t>
            </a:r>
          </a:p>
          <a:p>
            <a:pPr marL="411480" fontAlgn="auto">
              <a:spcBef>
                <a:spcPct val="80000"/>
              </a:spcBef>
              <a:spcAft>
                <a:spcPts val="0"/>
              </a:spcAft>
              <a:buFont typeface="Wingdings"/>
              <a:buChar char=""/>
              <a:defRPr/>
            </a:pPr>
            <a:r>
              <a:rPr lang="en-US" sz="2000">
                <a:solidFill>
                  <a:srgbClr val="FFFF00"/>
                </a:solidFill>
                <a:latin typeface="VNI-Helve" pitchFamily="2" charset="0"/>
              </a:rPr>
              <a:t>BAÁT LÔÏI</a:t>
            </a:r>
          </a:p>
          <a:p>
            <a:pPr marL="411480" fontAlgn="auto">
              <a:spcAft>
                <a:spcPts val="0"/>
              </a:spcAft>
              <a:buClr>
                <a:schemeClr val="tx1"/>
              </a:buClr>
              <a:buFontTx/>
              <a:buChar char="-"/>
              <a:defRPr/>
            </a:pPr>
            <a:r>
              <a:rPr lang="en-US" sz="2000">
                <a:latin typeface="VNI-Helve" pitchFamily="2" charset="0"/>
              </a:rPr>
              <a:t>Phuï thuoäc ngöôøi laøm sieâu aâm</a:t>
            </a:r>
          </a:p>
          <a:p>
            <a:pPr marL="411480" fontAlgn="auto">
              <a:spcAft>
                <a:spcPts val="0"/>
              </a:spcAft>
              <a:buClr>
                <a:schemeClr val="tx1"/>
              </a:buClr>
              <a:buFontTx/>
              <a:buChar char="-"/>
              <a:defRPr/>
            </a:pPr>
            <a:r>
              <a:rPr lang="en-US" sz="2000">
                <a:latin typeface="VNI-Helve" pitchFamily="2" charset="0"/>
              </a:rPr>
              <a:t>Beùo phì</a:t>
            </a:r>
          </a:p>
          <a:p>
            <a:pPr marL="411480" fontAlgn="auto">
              <a:spcAft>
                <a:spcPts val="0"/>
              </a:spcAft>
              <a:buClr>
                <a:schemeClr val="tx1"/>
              </a:buClr>
              <a:buFontTx/>
              <a:buChar char="-"/>
              <a:defRPr/>
            </a:pPr>
            <a:r>
              <a:rPr lang="en-US" sz="2000">
                <a:latin typeface="VNI-Helve" pitchFamily="2" charset="0"/>
              </a:rPr>
              <a:t>Coù hôi xen vaøo giöõa</a:t>
            </a:r>
          </a:p>
          <a:p>
            <a:pPr marL="411480" fontAlgn="auto">
              <a:spcAft>
                <a:spcPts val="0"/>
              </a:spcAft>
              <a:buClr>
                <a:schemeClr val="tx1"/>
              </a:buClr>
              <a:buFontTx/>
              <a:buChar char="-"/>
              <a:defRPr/>
            </a:pPr>
            <a:r>
              <a:rPr lang="en-US" sz="2000">
                <a:latin typeface="VNI-Helve" pitchFamily="2" charset="0"/>
              </a:rPr>
              <a:t>Ñoä nhaïy thaáp trong phaùt hieän dòch töï do &lt; 500 ml</a:t>
            </a:r>
          </a:p>
          <a:p>
            <a:pPr marL="411480" fontAlgn="auto">
              <a:spcAft>
                <a:spcPts val="0"/>
              </a:spcAft>
              <a:buClr>
                <a:schemeClr val="tx1"/>
              </a:buClr>
              <a:buFontTx/>
              <a:buChar char="-"/>
              <a:defRPr/>
            </a:pPr>
            <a:r>
              <a:rPr lang="en-US" sz="2000">
                <a:latin typeface="VNI-Helve" pitchFamily="2" charset="0"/>
              </a:rPr>
              <a:t>Caùc aâm tính giaû: caùc toån thöông sau phuùc maïc hay cuûa taïng roãng</a:t>
            </a:r>
          </a:p>
        </p:txBody>
      </p:sp>
    </p:spTree>
    <p:extLst>
      <p:ext uri="{BB962C8B-B14F-4D97-AF65-F5344CB8AC3E}">
        <p14:creationId xmlns:p14="http://schemas.microsoft.com/office/powerpoint/2010/main" val="3613014492"/>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itchFamily="34" charset="0"/>
                <a:cs typeface="Arial" pitchFamily="34" charset="0"/>
              </a:rPr>
              <a:t>VẤN ĐỀ</a:t>
            </a:r>
          </a:p>
        </p:txBody>
      </p:sp>
      <p:sp>
        <p:nvSpPr>
          <p:cNvPr id="3" name="Content Placeholder 2"/>
          <p:cNvSpPr>
            <a:spLocks noGrp="1"/>
          </p:cNvSpPr>
          <p:nvPr>
            <p:ph sz="quarter" idx="1"/>
          </p:nvPr>
        </p:nvSpPr>
        <p:spPr/>
        <p:txBody>
          <a:bodyPr anchor="ctr"/>
          <a:lstStyle/>
          <a:p>
            <a:pPr algn="ctr">
              <a:buNone/>
            </a:pPr>
            <a:r>
              <a:rPr lang="en-US">
                <a:latin typeface="Arial" pitchFamily="34" charset="0"/>
                <a:cs typeface="Arial" pitchFamily="34" charset="0"/>
              </a:rPr>
              <a:t>CHẨN ĐOÁN?</a:t>
            </a:r>
          </a:p>
          <a:p>
            <a:pPr algn="ctr">
              <a:buNone/>
            </a:pPr>
            <a:r>
              <a:rPr lang="en-US">
                <a:latin typeface="Arial" pitchFamily="34" charset="0"/>
                <a:cs typeface="Arial" pitchFamily="34" charset="0"/>
              </a:rPr>
              <a:t>XỬ TRÍ?</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3" name="Picture 125"/>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bwMode="auto">
          <a:xfrm>
            <a:off x="457200" y="32539"/>
            <a:ext cx="8305800" cy="68148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1203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DIỄN TIẾN </a:t>
            </a:r>
          </a:p>
        </p:txBody>
      </p:sp>
      <p:sp>
        <p:nvSpPr>
          <p:cNvPr id="3" name="Content Placeholder 2"/>
          <p:cNvSpPr>
            <a:spLocks noGrp="1"/>
          </p:cNvSpPr>
          <p:nvPr>
            <p:ph sz="quarter" idx="1"/>
          </p:nvPr>
        </p:nvSpPr>
        <p:spPr>
          <a:xfrm>
            <a:off x="301752" y="1905000"/>
            <a:ext cx="8503920" cy="4194048"/>
          </a:xfrm>
        </p:spPr>
        <p:txBody>
          <a:bodyPr/>
          <a:lstStyle/>
          <a:p>
            <a:r>
              <a:rPr lang="en-US"/>
              <a:t>Nhập khoa Ngoại Tiêu hóa </a:t>
            </a:r>
          </a:p>
          <a:p>
            <a:r>
              <a:rPr lang="en-US"/>
              <a:t>Theo dõi tình trạng bụng </a:t>
            </a:r>
          </a:p>
          <a:p>
            <a:r>
              <a:rPr lang="en-US"/>
              <a:t>Theo dõi sinh hiệu mỗi 4g trong 24 giờ đầu, sau đó mỗi 6g trong 24 giờ tiếp theo </a:t>
            </a:r>
          </a:p>
          <a:p>
            <a:r>
              <a:rPr lang="en-US"/>
              <a:t>Thử Hb mỗi 6g  trong 24 giờ đầu </a:t>
            </a:r>
          </a:p>
        </p:txBody>
      </p:sp>
    </p:spTree>
    <p:extLst>
      <p:ext uri="{BB962C8B-B14F-4D97-AF65-F5344CB8AC3E}">
        <p14:creationId xmlns:p14="http://schemas.microsoft.com/office/powerpoint/2010/main" val="115428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DIỄN TIẾN </a:t>
            </a:r>
          </a:p>
        </p:txBody>
      </p:sp>
      <p:sp>
        <p:nvSpPr>
          <p:cNvPr id="3" name="Content Placeholder 2"/>
          <p:cNvSpPr>
            <a:spLocks noGrp="1"/>
          </p:cNvSpPr>
          <p:nvPr>
            <p:ph sz="quarter" idx="1"/>
          </p:nvPr>
        </p:nvSpPr>
        <p:spPr/>
        <p:txBody>
          <a:bodyPr/>
          <a:lstStyle/>
          <a:p>
            <a:r>
              <a:rPr lang="en-US"/>
              <a:t>Bệnh nhân tỉnh táo </a:t>
            </a:r>
          </a:p>
          <a:p>
            <a:r>
              <a:rPr lang="en-US"/>
              <a:t>Còn đau bụng dưới sườn phải </a:t>
            </a:r>
          </a:p>
          <a:p>
            <a:r>
              <a:rPr lang="en-US"/>
              <a:t>Hb 12,3 – 11,9 – 11,7 – 10,8 </a:t>
            </a:r>
          </a:p>
          <a:p>
            <a:r>
              <a:rPr lang="en-US"/>
              <a:t>Mạch 90 – 100 l/phút, Huyết áp tâm thu 100 – 140 mmHg</a:t>
            </a:r>
          </a:p>
        </p:txBody>
      </p:sp>
    </p:spTree>
    <p:extLst>
      <p:ext uri="{BB962C8B-B14F-4D97-AF65-F5344CB8AC3E}">
        <p14:creationId xmlns:p14="http://schemas.microsoft.com/office/powerpoint/2010/main" val="1119409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itchFamily="34" charset="0"/>
                <a:cs typeface="Arial" pitchFamily="34" charset="0"/>
              </a:rPr>
              <a:t>BỆNH SỬ</a:t>
            </a:r>
          </a:p>
        </p:txBody>
      </p:sp>
      <p:sp>
        <p:nvSpPr>
          <p:cNvPr id="3" name="Content Placeholder 2"/>
          <p:cNvSpPr>
            <a:spLocks noGrp="1"/>
          </p:cNvSpPr>
          <p:nvPr>
            <p:ph sz="quarter" idx="1"/>
          </p:nvPr>
        </p:nvSpPr>
        <p:spPr/>
        <p:txBody>
          <a:bodyPr/>
          <a:lstStyle/>
          <a:p>
            <a:r>
              <a:rPr lang="en-US" err="1">
                <a:latin typeface="Arial" pitchFamily="34" charset="0"/>
                <a:cs typeface="Arial" pitchFamily="34" charset="0"/>
              </a:rPr>
              <a:t>Cách</a:t>
            </a:r>
            <a:r>
              <a:rPr lang="en-US">
                <a:latin typeface="Arial" pitchFamily="34" charset="0"/>
                <a:cs typeface="Arial" pitchFamily="34" charset="0"/>
              </a:rPr>
              <a:t> NV 4 giờ, bệnh nhân có uống rượu, gây mâu thuẫn bị đánh và đâm vào vùng dưới sườn phải. Vết thương làm bệnh nhân đau bụng </a:t>
            </a:r>
            <a:r>
              <a:rPr lang="en-US" err="1">
                <a:latin typeface="Arial" pitchFamily="34" charset="0"/>
                <a:cs typeface="Arial" pitchFamily="34" charset="0"/>
              </a:rPr>
              <a:t>liên</a:t>
            </a:r>
            <a:r>
              <a:rPr lang="en-US">
                <a:latin typeface="Arial" pitchFamily="34" charset="0"/>
                <a:cs typeface="Arial" pitchFamily="34" charset="0"/>
              </a:rPr>
              <a:t> </a:t>
            </a:r>
            <a:r>
              <a:rPr lang="en-US" err="1">
                <a:latin typeface="Arial" pitchFamily="34" charset="0"/>
                <a:cs typeface="Arial" pitchFamily="34" charset="0"/>
              </a:rPr>
              <a:t>tục</a:t>
            </a:r>
            <a:r>
              <a:rPr lang="en-US">
                <a:latin typeface="Arial" pitchFamily="34" charset="0"/>
                <a:cs typeface="Arial" pitchFamily="34" charset="0"/>
              </a:rPr>
              <a:t>, cường </a:t>
            </a:r>
            <a:r>
              <a:rPr lang="en-US" err="1">
                <a:latin typeface="Arial" pitchFamily="34" charset="0"/>
                <a:cs typeface="Arial" pitchFamily="34" charset="0"/>
              </a:rPr>
              <a:t>độ</a:t>
            </a:r>
            <a:r>
              <a:rPr lang="en-US">
                <a:latin typeface="Arial" pitchFamily="34" charset="0"/>
                <a:cs typeface="Arial" pitchFamily="34" charset="0"/>
              </a:rPr>
              <a:t> </a:t>
            </a:r>
            <a:r>
              <a:rPr lang="en-US" err="1">
                <a:latin typeface="Arial" pitchFamily="34" charset="0"/>
                <a:cs typeface="Arial" pitchFamily="34" charset="0"/>
              </a:rPr>
              <a:t>nhẹ</a:t>
            </a:r>
            <a:r>
              <a:rPr lang="en-US">
                <a:latin typeface="Arial" pitchFamily="34" charset="0"/>
                <a:cs typeface="Arial" pitchFamily="34" charset="0"/>
              </a:rPr>
              <a:t> </a:t>
            </a:r>
            <a:r>
              <a:rPr lang="en-US" err="1">
                <a:latin typeface="Arial" pitchFamily="34" charset="0"/>
                <a:cs typeface="Arial" pitchFamily="34" charset="0"/>
              </a:rPr>
              <a:t>đến</a:t>
            </a:r>
            <a:r>
              <a:rPr lang="en-US">
                <a:latin typeface="Arial" pitchFamily="34" charset="0"/>
                <a:cs typeface="Arial" pitchFamily="34" charset="0"/>
              </a:rPr>
              <a:t> </a:t>
            </a:r>
            <a:r>
              <a:rPr lang="en-US" err="1">
                <a:latin typeface="Arial" pitchFamily="34" charset="0"/>
                <a:cs typeface="Arial" pitchFamily="34" charset="0"/>
              </a:rPr>
              <a:t>trung</a:t>
            </a:r>
            <a:r>
              <a:rPr lang="en-US">
                <a:latin typeface="Arial" pitchFamily="34" charset="0"/>
                <a:cs typeface="Arial" pitchFamily="34" charset="0"/>
              </a:rPr>
              <a:t> </a:t>
            </a:r>
            <a:r>
              <a:rPr lang="en-US" err="1">
                <a:latin typeface="Arial" pitchFamily="34" charset="0"/>
                <a:cs typeface="Arial" pitchFamily="34" charset="0"/>
              </a:rPr>
              <a:t>bình</a:t>
            </a:r>
            <a:r>
              <a:rPr lang="en-US">
                <a:latin typeface="Arial" pitchFamily="34" charset="0"/>
                <a:cs typeface="Arial" pitchFamily="34" charset="0"/>
              </a:rPr>
              <a:t>, </a:t>
            </a:r>
            <a:r>
              <a:rPr lang="en-US" err="1">
                <a:latin typeface="Arial" pitchFamily="34" charset="0"/>
                <a:cs typeface="Arial" pitchFamily="34" charset="0"/>
              </a:rPr>
              <a:t>không</a:t>
            </a:r>
            <a:r>
              <a:rPr lang="en-US">
                <a:latin typeface="Arial" pitchFamily="34" charset="0"/>
                <a:cs typeface="Arial" pitchFamily="34" charset="0"/>
              </a:rPr>
              <a:t> </a:t>
            </a:r>
            <a:r>
              <a:rPr lang="en-US" err="1">
                <a:latin typeface="Arial" pitchFamily="34" charset="0"/>
                <a:cs typeface="Arial" pitchFamily="34" charset="0"/>
              </a:rPr>
              <a:t>tư</a:t>
            </a:r>
            <a:r>
              <a:rPr lang="en-US">
                <a:latin typeface="Arial" pitchFamily="34" charset="0"/>
                <a:cs typeface="Arial" pitchFamily="34" charset="0"/>
              </a:rPr>
              <a:t> </a:t>
            </a:r>
            <a:r>
              <a:rPr lang="en-US" err="1">
                <a:latin typeface="Arial" pitchFamily="34" charset="0"/>
                <a:cs typeface="Arial" pitchFamily="34" charset="0"/>
              </a:rPr>
              <a:t>thế</a:t>
            </a:r>
            <a:r>
              <a:rPr lang="en-US">
                <a:latin typeface="Arial" pitchFamily="34" charset="0"/>
                <a:cs typeface="Arial" pitchFamily="34" charset="0"/>
              </a:rPr>
              <a:t> </a:t>
            </a:r>
            <a:r>
              <a:rPr lang="en-US" err="1">
                <a:latin typeface="Arial" pitchFamily="34" charset="0"/>
                <a:cs typeface="Arial" pitchFamily="34" charset="0"/>
              </a:rPr>
              <a:t>giảm</a:t>
            </a:r>
            <a:r>
              <a:rPr lang="en-US">
                <a:latin typeface="Arial" pitchFamily="34" charset="0"/>
                <a:cs typeface="Arial" pitchFamily="34" charset="0"/>
              </a:rPr>
              <a:t> </a:t>
            </a:r>
            <a:r>
              <a:rPr lang="en-US" err="1">
                <a:latin typeface="Arial" pitchFamily="34" charset="0"/>
                <a:cs typeface="Arial" pitchFamily="34" charset="0"/>
              </a:rPr>
              <a:t>đau</a:t>
            </a:r>
            <a:r>
              <a:rPr lang="en-US">
                <a:latin typeface="Arial" pitchFamily="34" charset="0"/>
                <a:cs typeface="Arial" pitchFamily="34" charset="0"/>
              </a:rPr>
              <a:t>, </a:t>
            </a:r>
            <a:r>
              <a:rPr lang="en-US" err="1">
                <a:latin typeface="Arial" pitchFamily="34" charset="0"/>
                <a:cs typeface="Arial" pitchFamily="34" charset="0"/>
              </a:rPr>
              <a:t>không</a:t>
            </a:r>
            <a:r>
              <a:rPr lang="en-US">
                <a:latin typeface="Arial" pitchFamily="34" charset="0"/>
                <a:cs typeface="Arial" pitchFamily="34" charset="0"/>
              </a:rPr>
              <a:t> </a:t>
            </a:r>
            <a:r>
              <a:rPr lang="en-US" err="1">
                <a:latin typeface="Arial" pitchFamily="34" charset="0"/>
                <a:cs typeface="Arial" pitchFamily="34" charset="0"/>
              </a:rPr>
              <a:t>lan</a:t>
            </a:r>
            <a:r>
              <a:rPr lang="en-US">
                <a:latin typeface="Arial" pitchFamily="34" charset="0"/>
                <a:cs typeface="Arial" pitchFamily="34" charset="0"/>
              </a:rPr>
              <a:t>. Bệnh nhân tỉnh táo. Tiểu bình thường. Đi lại b</a:t>
            </a:r>
            <a:r>
              <a:rPr lang="vi-VN">
                <a:latin typeface="Arial" pitchFamily="34" charset="0"/>
                <a:cs typeface="Arial" pitchFamily="34" charset="0"/>
              </a:rPr>
              <a:t>ình thường</a:t>
            </a:r>
            <a:r>
              <a:rPr lang="en-US">
                <a:latin typeface="Arial" pitchFamily="34" charset="0"/>
                <a:cs typeface="Arial" pitchFamily="34" charset="0"/>
              </a:rPr>
              <a:t> </a:t>
            </a:r>
          </a:p>
          <a:p>
            <a:r>
              <a:rPr lang="en-US">
                <a:latin typeface="Arial" pitchFamily="34" charset="0"/>
                <a:cs typeface="Arial" pitchFamily="34" charset="0"/>
              </a:rPr>
              <a:t>Vết thương chảy máu rỉ rả nhiều </a:t>
            </a:r>
            <a:r>
              <a:rPr lang="en-US" err="1">
                <a:latin typeface="Arial" pitchFamily="34" charset="0"/>
                <a:cs typeface="Arial" pitchFamily="34" charset="0"/>
              </a:rPr>
              <a:t>hơn</a:t>
            </a:r>
            <a:r>
              <a:rPr lang="en-US">
                <a:latin typeface="Arial" pitchFamily="34" charset="0"/>
                <a:cs typeface="Arial" pitchFamily="34" charset="0"/>
              </a:rPr>
              <a:t> -&gt; NV</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itchFamily="34" charset="0"/>
                <a:cs typeface="Arial" pitchFamily="34" charset="0"/>
              </a:rPr>
              <a:t>VẤN ĐỀ</a:t>
            </a:r>
          </a:p>
        </p:txBody>
      </p:sp>
      <p:sp>
        <p:nvSpPr>
          <p:cNvPr id="3" name="Content Placeholder 2"/>
          <p:cNvSpPr>
            <a:spLocks noGrp="1"/>
          </p:cNvSpPr>
          <p:nvPr>
            <p:ph sz="quarter" idx="1"/>
          </p:nvPr>
        </p:nvSpPr>
        <p:spPr/>
        <p:txBody>
          <a:bodyPr anchor="ctr"/>
          <a:lstStyle/>
          <a:p>
            <a:pPr algn="ctr">
              <a:buNone/>
            </a:pPr>
            <a:r>
              <a:rPr lang="en-US">
                <a:latin typeface="Arial" pitchFamily="34" charset="0"/>
                <a:cs typeface="Arial" pitchFamily="34" charset="0"/>
              </a:rPr>
              <a:t>CHẨN ĐOÁN?</a:t>
            </a:r>
          </a:p>
          <a:p>
            <a:pPr algn="ctr">
              <a:buNone/>
            </a:pPr>
            <a:r>
              <a:rPr lang="en-US">
                <a:latin typeface="Arial" pitchFamily="34" charset="0"/>
                <a:cs typeface="Arial" pitchFamily="34" charset="0"/>
              </a:rPr>
              <a:t>XỬ TRÍ?</a:t>
            </a:r>
          </a:p>
        </p:txBody>
      </p:sp>
    </p:spTree>
    <p:extLst>
      <p:ext uri="{BB962C8B-B14F-4D97-AF65-F5344CB8AC3E}">
        <p14:creationId xmlns:p14="http://schemas.microsoft.com/office/powerpoint/2010/main" val="3280009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p:txBody>
          <a:bodyPr/>
          <a:lstStyle/>
          <a:p>
            <a:r>
              <a:rPr lang="en-US">
                <a:solidFill>
                  <a:srgbClr val="FFFF00"/>
                </a:solidFill>
                <a:latin typeface="VNI-Helve" pitchFamily="2" charset="0"/>
                <a:cs typeface="Times New Roman" pitchFamily="18" charset="0"/>
              </a:rPr>
              <a:t>Phaùc ñoà xöû trí</a:t>
            </a:r>
          </a:p>
        </p:txBody>
      </p:sp>
      <p:sp>
        <p:nvSpPr>
          <p:cNvPr id="28677" name="Text Box 5"/>
          <p:cNvSpPr txBox="1">
            <a:spLocks noChangeArrowheads="1"/>
          </p:cNvSpPr>
          <p:nvPr/>
        </p:nvSpPr>
        <p:spPr bwMode="auto">
          <a:xfrm>
            <a:off x="3505200" y="1400175"/>
            <a:ext cx="2057400" cy="342900"/>
          </a:xfrm>
          <a:prstGeom prst="rect">
            <a:avLst/>
          </a:prstGeom>
          <a:solidFill>
            <a:schemeClr val="bg1"/>
          </a:solidFill>
          <a:ln w="9525">
            <a:solidFill>
              <a:schemeClr val="tx1"/>
            </a:solidFill>
            <a:miter lim="800000"/>
            <a:headEnd/>
            <a:tailEnd/>
          </a:ln>
        </p:spPr>
        <p:txBody>
          <a:bodyPr/>
          <a:lstStyle/>
          <a:p>
            <a:pPr algn="ctr"/>
            <a:r>
              <a:rPr lang="en-US" sz="1300" b="1">
                <a:latin typeface="VNI-Helve" pitchFamily="2" charset="0"/>
              </a:rPr>
              <a:t>Chaán thöông buïng kín </a:t>
            </a:r>
          </a:p>
        </p:txBody>
      </p:sp>
      <p:sp>
        <p:nvSpPr>
          <p:cNvPr id="28678" name="Line 6"/>
          <p:cNvSpPr>
            <a:spLocks noChangeShapeType="1"/>
          </p:cNvSpPr>
          <p:nvPr/>
        </p:nvSpPr>
        <p:spPr bwMode="auto">
          <a:xfrm flipH="1">
            <a:off x="2143125" y="2314575"/>
            <a:ext cx="800100" cy="457200"/>
          </a:xfrm>
          <a:prstGeom prst="line">
            <a:avLst/>
          </a:prstGeom>
          <a:noFill/>
          <a:ln w="9525">
            <a:solidFill>
              <a:schemeClr val="tx1"/>
            </a:solidFill>
            <a:round/>
            <a:headEnd/>
            <a:tailEnd type="triangle" w="med" len="med"/>
          </a:ln>
        </p:spPr>
        <p:txBody>
          <a:bodyPr/>
          <a:lstStyle/>
          <a:p>
            <a:endParaRPr lang="vi-VN"/>
          </a:p>
        </p:txBody>
      </p:sp>
      <p:sp>
        <p:nvSpPr>
          <p:cNvPr id="28679" name="Line 7"/>
          <p:cNvSpPr>
            <a:spLocks noChangeShapeType="1"/>
          </p:cNvSpPr>
          <p:nvPr/>
        </p:nvSpPr>
        <p:spPr bwMode="auto">
          <a:xfrm>
            <a:off x="4543425" y="1743075"/>
            <a:ext cx="685800" cy="457200"/>
          </a:xfrm>
          <a:prstGeom prst="line">
            <a:avLst/>
          </a:prstGeom>
          <a:noFill/>
          <a:ln w="9525">
            <a:solidFill>
              <a:schemeClr val="tx1"/>
            </a:solidFill>
            <a:round/>
            <a:headEnd/>
            <a:tailEnd type="triangle" w="med" len="med"/>
          </a:ln>
        </p:spPr>
        <p:txBody>
          <a:bodyPr/>
          <a:lstStyle/>
          <a:p>
            <a:endParaRPr lang="vi-VN"/>
          </a:p>
        </p:txBody>
      </p:sp>
      <p:sp>
        <p:nvSpPr>
          <p:cNvPr id="28680" name="Line 8"/>
          <p:cNvSpPr>
            <a:spLocks noChangeShapeType="1"/>
          </p:cNvSpPr>
          <p:nvPr/>
        </p:nvSpPr>
        <p:spPr bwMode="auto">
          <a:xfrm>
            <a:off x="3857625" y="3343275"/>
            <a:ext cx="0" cy="342900"/>
          </a:xfrm>
          <a:prstGeom prst="line">
            <a:avLst/>
          </a:prstGeom>
          <a:noFill/>
          <a:ln w="9525">
            <a:solidFill>
              <a:schemeClr val="tx1"/>
            </a:solidFill>
            <a:round/>
            <a:headEnd/>
            <a:tailEnd type="triangle" w="med" len="med"/>
          </a:ln>
        </p:spPr>
        <p:txBody>
          <a:bodyPr/>
          <a:lstStyle/>
          <a:p>
            <a:endParaRPr lang="vi-VN"/>
          </a:p>
        </p:txBody>
      </p:sp>
      <p:sp>
        <p:nvSpPr>
          <p:cNvPr id="28681" name="Line 9"/>
          <p:cNvSpPr>
            <a:spLocks noChangeShapeType="1"/>
          </p:cNvSpPr>
          <p:nvPr/>
        </p:nvSpPr>
        <p:spPr bwMode="auto">
          <a:xfrm>
            <a:off x="2143125" y="4271963"/>
            <a:ext cx="0" cy="798512"/>
          </a:xfrm>
          <a:prstGeom prst="line">
            <a:avLst/>
          </a:prstGeom>
          <a:noFill/>
          <a:ln w="9525">
            <a:solidFill>
              <a:schemeClr val="tx1"/>
            </a:solidFill>
            <a:round/>
            <a:headEnd/>
            <a:tailEnd type="triangle" w="med" len="med"/>
          </a:ln>
        </p:spPr>
        <p:txBody>
          <a:bodyPr/>
          <a:lstStyle/>
          <a:p>
            <a:endParaRPr lang="vi-VN"/>
          </a:p>
        </p:txBody>
      </p:sp>
      <p:sp>
        <p:nvSpPr>
          <p:cNvPr id="28682" name="Line 10"/>
          <p:cNvSpPr>
            <a:spLocks noChangeShapeType="1"/>
          </p:cNvSpPr>
          <p:nvPr/>
        </p:nvSpPr>
        <p:spPr bwMode="auto">
          <a:xfrm flipH="1">
            <a:off x="3743325" y="1743075"/>
            <a:ext cx="800100" cy="457200"/>
          </a:xfrm>
          <a:prstGeom prst="line">
            <a:avLst/>
          </a:prstGeom>
          <a:noFill/>
          <a:ln w="9525">
            <a:solidFill>
              <a:schemeClr val="tx1"/>
            </a:solidFill>
            <a:round/>
            <a:headEnd/>
            <a:tailEnd type="triangle" w="med" len="med"/>
          </a:ln>
        </p:spPr>
        <p:txBody>
          <a:bodyPr/>
          <a:lstStyle/>
          <a:p>
            <a:endParaRPr lang="vi-VN"/>
          </a:p>
        </p:txBody>
      </p:sp>
      <p:sp>
        <p:nvSpPr>
          <p:cNvPr id="28683" name="Line 11"/>
          <p:cNvSpPr>
            <a:spLocks noChangeShapeType="1"/>
          </p:cNvSpPr>
          <p:nvPr/>
        </p:nvSpPr>
        <p:spPr bwMode="auto">
          <a:xfrm>
            <a:off x="2943225" y="2314575"/>
            <a:ext cx="914400" cy="457200"/>
          </a:xfrm>
          <a:prstGeom prst="line">
            <a:avLst/>
          </a:prstGeom>
          <a:noFill/>
          <a:ln w="9525">
            <a:solidFill>
              <a:schemeClr val="tx1"/>
            </a:solidFill>
            <a:round/>
            <a:headEnd/>
            <a:tailEnd type="triangle" w="med" len="med"/>
          </a:ln>
        </p:spPr>
        <p:txBody>
          <a:bodyPr/>
          <a:lstStyle/>
          <a:p>
            <a:endParaRPr lang="vi-VN"/>
          </a:p>
        </p:txBody>
      </p:sp>
      <p:sp>
        <p:nvSpPr>
          <p:cNvPr id="28684" name="Text Box 12"/>
          <p:cNvSpPr txBox="1">
            <a:spLocks noChangeArrowheads="1"/>
          </p:cNvSpPr>
          <p:nvPr/>
        </p:nvSpPr>
        <p:spPr bwMode="auto">
          <a:xfrm>
            <a:off x="1752600" y="1971675"/>
            <a:ext cx="1990725" cy="331788"/>
          </a:xfrm>
          <a:prstGeom prst="rect">
            <a:avLst/>
          </a:prstGeom>
          <a:solidFill>
            <a:schemeClr val="bg1"/>
          </a:solidFill>
          <a:ln w="9525">
            <a:solidFill>
              <a:schemeClr val="tx1"/>
            </a:solidFill>
            <a:miter lim="800000"/>
            <a:headEnd/>
            <a:tailEnd/>
          </a:ln>
        </p:spPr>
        <p:txBody>
          <a:bodyPr/>
          <a:lstStyle/>
          <a:p>
            <a:pPr algn="ctr"/>
            <a:r>
              <a:rPr lang="en-US" sz="1300">
                <a:latin typeface="VNI-Helve" pitchFamily="2" charset="0"/>
              </a:rPr>
              <a:t>Huyeát ñoäng khoâng oån </a:t>
            </a:r>
          </a:p>
        </p:txBody>
      </p:sp>
      <p:sp>
        <p:nvSpPr>
          <p:cNvPr id="28685" name="Text Box 13"/>
          <p:cNvSpPr txBox="1">
            <a:spLocks noChangeArrowheads="1"/>
          </p:cNvSpPr>
          <p:nvPr/>
        </p:nvSpPr>
        <p:spPr bwMode="auto">
          <a:xfrm>
            <a:off x="1509713" y="5095875"/>
            <a:ext cx="1190625" cy="342900"/>
          </a:xfrm>
          <a:prstGeom prst="rect">
            <a:avLst/>
          </a:prstGeom>
          <a:solidFill>
            <a:schemeClr val="bg1"/>
          </a:solidFill>
          <a:ln w="9525">
            <a:solidFill>
              <a:schemeClr val="tx1"/>
            </a:solidFill>
            <a:miter lim="800000"/>
            <a:headEnd/>
            <a:tailEnd/>
          </a:ln>
        </p:spPr>
        <p:txBody>
          <a:bodyPr/>
          <a:lstStyle/>
          <a:p>
            <a:pPr algn="ctr"/>
            <a:r>
              <a:rPr lang="en-US" sz="1300" b="1">
                <a:solidFill>
                  <a:schemeClr val="folHlink"/>
                </a:solidFill>
                <a:latin typeface="VNI-Helve" pitchFamily="2" charset="0"/>
              </a:rPr>
              <a:t>Moå thaêm doø</a:t>
            </a:r>
            <a:r>
              <a:rPr lang="en-US" sz="1200" b="1">
                <a:latin typeface="VNI-Helve" pitchFamily="2" charset="0"/>
              </a:rPr>
              <a:t> </a:t>
            </a:r>
            <a:endParaRPr lang="en-US"/>
          </a:p>
        </p:txBody>
      </p:sp>
      <p:sp>
        <p:nvSpPr>
          <p:cNvPr id="28686" name="Text Box 14"/>
          <p:cNvSpPr txBox="1">
            <a:spLocks noChangeArrowheads="1"/>
          </p:cNvSpPr>
          <p:nvPr/>
        </p:nvSpPr>
        <p:spPr bwMode="auto">
          <a:xfrm>
            <a:off x="1371600" y="2800350"/>
            <a:ext cx="1571625" cy="504825"/>
          </a:xfrm>
          <a:prstGeom prst="rect">
            <a:avLst/>
          </a:prstGeom>
          <a:solidFill>
            <a:schemeClr val="bg1"/>
          </a:solidFill>
          <a:ln w="9525">
            <a:solidFill>
              <a:schemeClr val="tx1"/>
            </a:solidFill>
            <a:miter lim="800000"/>
            <a:headEnd/>
            <a:tailEnd/>
          </a:ln>
        </p:spPr>
        <p:txBody>
          <a:bodyPr/>
          <a:lstStyle/>
          <a:p>
            <a:pPr algn="ctr"/>
            <a:r>
              <a:rPr lang="en-US" sz="1300" b="1">
                <a:latin typeface="VNI-Helve" pitchFamily="2" charset="0"/>
              </a:rPr>
              <a:t>Khoâng coù nguoàn chaûy maùu khaùc</a:t>
            </a:r>
            <a:r>
              <a:rPr lang="en-US" sz="1300" b="1"/>
              <a:t> </a:t>
            </a:r>
            <a:r>
              <a:rPr lang="en-US" sz="1300" b="1">
                <a:latin typeface="VNI-Helve" pitchFamily="2" charset="0"/>
              </a:rPr>
              <a:t>*</a:t>
            </a:r>
            <a:endParaRPr lang="en-US" sz="1300">
              <a:latin typeface="VNI-Helve" pitchFamily="2" charset="0"/>
            </a:endParaRPr>
          </a:p>
        </p:txBody>
      </p:sp>
      <p:sp>
        <p:nvSpPr>
          <p:cNvPr id="28687" name="Text Box 15"/>
          <p:cNvSpPr txBox="1">
            <a:spLocks noChangeArrowheads="1"/>
          </p:cNvSpPr>
          <p:nvPr/>
        </p:nvSpPr>
        <p:spPr bwMode="auto">
          <a:xfrm>
            <a:off x="5243513" y="1971675"/>
            <a:ext cx="1552575" cy="542925"/>
          </a:xfrm>
          <a:prstGeom prst="rect">
            <a:avLst/>
          </a:prstGeom>
          <a:solidFill>
            <a:schemeClr val="bg1"/>
          </a:solidFill>
          <a:ln w="9525">
            <a:solidFill>
              <a:schemeClr val="tx1"/>
            </a:solidFill>
            <a:miter lim="800000"/>
            <a:headEnd/>
            <a:tailEnd/>
          </a:ln>
        </p:spPr>
        <p:txBody>
          <a:bodyPr/>
          <a:lstStyle/>
          <a:p>
            <a:pPr algn="ctr"/>
            <a:r>
              <a:rPr lang="en-US" sz="1300">
                <a:latin typeface="VNI-Helve" pitchFamily="2" charset="0"/>
              </a:rPr>
              <a:t>Huyeát ñoäng oån Khaùm buïng BT</a:t>
            </a:r>
            <a:endParaRPr lang="en-US" sz="1300"/>
          </a:p>
        </p:txBody>
      </p:sp>
      <p:sp>
        <p:nvSpPr>
          <p:cNvPr id="28688" name="Text Box 16"/>
          <p:cNvSpPr txBox="1">
            <a:spLocks noChangeArrowheads="1"/>
          </p:cNvSpPr>
          <p:nvPr/>
        </p:nvSpPr>
        <p:spPr bwMode="auto">
          <a:xfrm>
            <a:off x="3971925" y="4257675"/>
            <a:ext cx="800100" cy="342900"/>
          </a:xfrm>
          <a:prstGeom prst="rect">
            <a:avLst/>
          </a:prstGeom>
          <a:solidFill>
            <a:schemeClr val="bg1"/>
          </a:solidFill>
          <a:ln w="9525">
            <a:solidFill>
              <a:schemeClr val="tx1"/>
            </a:solidFill>
            <a:miter lim="800000"/>
            <a:headEnd/>
            <a:tailEnd/>
          </a:ln>
        </p:spPr>
        <p:txBody>
          <a:bodyPr/>
          <a:lstStyle/>
          <a:p>
            <a:r>
              <a:rPr lang="en-US" sz="1300">
                <a:latin typeface="VNI-Helve" pitchFamily="2" charset="0"/>
              </a:rPr>
              <a:t>DOÂB</a:t>
            </a:r>
            <a:r>
              <a:rPr lang="en-US" sz="1300"/>
              <a:t> (-)</a:t>
            </a:r>
          </a:p>
        </p:txBody>
      </p:sp>
      <p:sp>
        <p:nvSpPr>
          <p:cNvPr id="28689" name="Text Box 17"/>
          <p:cNvSpPr txBox="1">
            <a:spLocks noChangeArrowheads="1"/>
          </p:cNvSpPr>
          <p:nvPr/>
        </p:nvSpPr>
        <p:spPr bwMode="auto">
          <a:xfrm>
            <a:off x="3286125" y="2771775"/>
            <a:ext cx="1438275" cy="504825"/>
          </a:xfrm>
          <a:prstGeom prst="rect">
            <a:avLst/>
          </a:prstGeom>
          <a:solidFill>
            <a:schemeClr val="bg1"/>
          </a:solidFill>
          <a:ln w="9525">
            <a:solidFill>
              <a:schemeClr val="tx1"/>
            </a:solidFill>
            <a:miter lim="800000"/>
            <a:headEnd/>
            <a:tailEnd/>
          </a:ln>
        </p:spPr>
        <p:txBody>
          <a:bodyPr/>
          <a:lstStyle/>
          <a:p>
            <a:pPr algn="ctr"/>
            <a:r>
              <a:rPr lang="en-US" sz="1300">
                <a:latin typeface="VNI-Helve" pitchFamily="2" charset="0"/>
              </a:rPr>
              <a:t>Coù nguoàn chaûy maùu khaùc</a:t>
            </a:r>
          </a:p>
        </p:txBody>
      </p:sp>
      <p:sp>
        <p:nvSpPr>
          <p:cNvPr id="28690" name="Text Box 18"/>
          <p:cNvSpPr txBox="1">
            <a:spLocks noChangeArrowheads="1"/>
          </p:cNvSpPr>
          <p:nvPr/>
        </p:nvSpPr>
        <p:spPr bwMode="auto">
          <a:xfrm>
            <a:off x="3286125" y="3686175"/>
            <a:ext cx="1209675" cy="342900"/>
          </a:xfrm>
          <a:prstGeom prst="rect">
            <a:avLst/>
          </a:prstGeom>
          <a:solidFill>
            <a:schemeClr val="bg1"/>
          </a:solidFill>
          <a:ln w="9525">
            <a:solidFill>
              <a:schemeClr val="tx1"/>
            </a:solidFill>
            <a:miter lim="800000"/>
            <a:headEnd/>
            <a:tailEnd/>
          </a:ln>
        </p:spPr>
        <p:txBody>
          <a:bodyPr/>
          <a:lstStyle/>
          <a:p>
            <a:pPr algn="ctr"/>
            <a:r>
              <a:rPr lang="en-US" sz="1300">
                <a:latin typeface="VNI-Helve" pitchFamily="2" charset="0"/>
              </a:rPr>
              <a:t>SAÂ, choïc doø</a:t>
            </a:r>
          </a:p>
        </p:txBody>
      </p:sp>
      <p:sp>
        <p:nvSpPr>
          <p:cNvPr id="28691" name="Text Box 19"/>
          <p:cNvSpPr txBox="1">
            <a:spLocks noChangeArrowheads="1"/>
          </p:cNvSpPr>
          <p:nvPr/>
        </p:nvSpPr>
        <p:spPr bwMode="auto">
          <a:xfrm>
            <a:off x="1524000" y="3714750"/>
            <a:ext cx="1219200" cy="504825"/>
          </a:xfrm>
          <a:prstGeom prst="rect">
            <a:avLst/>
          </a:prstGeom>
          <a:solidFill>
            <a:schemeClr val="bg1"/>
          </a:solidFill>
          <a:ln w="9525">
            <a:solidFill>
              <a:schemeClr val="tx1"/>
            </a:solidFill>
            <a:miter lim="800000"/>
            <a:headEnd/>
            <a:tailEnd/>
          </a:ln>
        </p:spPr>
        <p:txBody>
          <a:bodyPr/>
          <a:lstStyle/>
          <a:p>
            <a:pPr algn="ctr"/>
            <a:r>
              <a:rPr lang="en-US" sz="1300">
                <a:latin typeface="VNI-Helve" pitchFamily="2" charset="0"/>
              </a:rPr>
              <a:t>SAÂ buïng </a:t>
            </a:r>
            <a:r>
              <a:rPr lang="en-US" sz="1300">
                <a:sym typeface="Wingdings" pitchFamily="2" charset="2"/>
              </a:rPr>
              <a:t></a:t>
            </a:r>
            <a:r>
              <a:rPr lang="en-US" sz="1300"/>
              <a:t> </a:t>
            </a:r>
            <a:r>
              <a:rPr lang="en-US" sz="1300">
                <a:latin typeface="VNI-Helve" pitchFamily="2" charset="0"/>
              </a:rPr>
              <a:t>DOÂB  (+/-)</a:t>
            </a:r>
          </a:p>
        </p:txBody>
      </p:sp>
      <p:sp>
        <p:nvSpPr>
          <p:cNvPr id="28692" name="Text Box 20"/>
          <p:cNvSpPr txBox="1">
            <a:spLocks noChangeArrowheads="1"/>
          </p:cNvSpPr>
          <p:nvPr/>
        </p:nvSpPr>
        <p:spPr bwMode="auto">
          <a:xfrm>
            <a:off x="3729038" y="5086350"/>
            <a:ext cx="985837" cy="504825"/>
          </a:xfrm>
          <a:prstGeom prst="rect">
            <a:avLst/>
          </a:prstGeom>
          <a:solidFill>
            <a:schemeClr val="bg1"/>
          </a:solidFill>
          <a:ln w="9525">
            <a:solidFill>
              <a:schemeClr val="tx1"/>
            </a:solidFill>
            <a:miter lim="800000"/>
            <a:headEnd/>
            <a:tailEnd/>
          </a:ln>
        </p:spPr>
        <p:txBody>
          <a:bodyPr/>
          <a:lstStyle/>
          <a:p>
            <a:r>
              <a:rPr lang="en-US" sz="1300">
                <a:solidFill>
                  <a:schemeClr val="folHlink"/>
                </a:solidFill>
                <a:latin typeface="VNI-Helve" pitchFamily="2" charset="0"/>
              </a:rPr>
              <a:t>Theo doõi Khaùm laïi</a:t>
            </a:r>
            <a:endParaRPr lang="en-US" sz="1300">
              <a:solidFill>
                <a:schemeClr val="folHlink"/>
              </a:solidFill>
            </a:endParaRPr>
          </a:p>
        </p:txBody>
      </p:sp>
      <p:sp>
        <p:nvSpPr>
          <p:cNvPr id="28693" name="Text Box 21"/>
          <p:cNvSpPr txBox="1">
            <a:spLocks noChangeArrowheads="1"/>
          </p:cNvSpPr>
          <p:nvPr/>
        </p:nvSpPr>
        <p:spPr bwMode="auto">
          <a:xfrm>
            <a:off x="2600325" y="4486275"/>
            <a:ext cx="981075" cy="342900"/>
          </a:xfrm>
          <a:prstGeom prst="rect">
            <a:avLst/>
          </a:prstGeom>
          <a:solidFill>
            <a:schemeClr val="bg1"/>
          </a:solidFill>
          <a:ln w="9525">
            <a:solidFill>
              <a:schemeClr val="tx1"/>
            </a:solidFill>
            <a:miter lim="800000"/>
            <a:headEnd/>
            <a:tailEnd/>
          </a:ln>
        </p:spPr>
        <p:txBody>
          <a:bodyPr/>
          <a:lstStyle/>
          <a:p>
            <a:r>
              <a:rPr lang="en-US" sz="1300" b="1">
                <a:latin typeface="VNI-Helve" pitchFamily="2" charset="0"/>
              </a:rPr>
              <a:t>DOÂB (+) *</a:t>
            </a:r>
            <a:endParaRPr lang="en-US" sz="1300">
              <a:latin typeface="VNI-Helve" pitchFamily="2" charset="0"/>
            </a:endParaRPr>
          </a:p>
        </p:txBody>
      </p:sp>
      <p:sp>
        <p:nvSpPr>
          <p:cNvPr id="28694" name="Text Box 22"/>
          <p:cNvSpPr txBox="1">
            <a:spLocks noChangeArrowheads="1"/>
          </p:cNvSpPr>
          <p:nvPr/>
        </p:nvSpPr>
        <p:spPr bwMode="auto">
          <a:xfrm>
            <a:off x="5343525" y="2886075"/>
            <a:ext cx="904875" cy="342900"/>
          </a:xfrm>
          <a:prstGeom prst="rect">
            <a:avLst/>
          </a:prstGeom>
          <a:solidFill>
            <a:schemeClr val="bg1"/>
          </a:solidFill>
          <a:ln w="9525">
            <a:solidFill>
              <a:schemeClr val="tx1"/>
            </a:solidFill>
            <a:miter lim="800000"/>
            <a:headEnd/>
            <a:tailEnd/>
          </a:ln>
        </p:spPr>
        <p:txBody>
          <a:bodyPr/>
          <a:lstStyle/>
          <a:p>
            <a:pPr algn="ctr"/>
            <a:r>
              <a:rPr lang="en-US" sz="1300">
                <a:latin typeface="VNI-Helve" pitchFamily="2" charset="0"/>
              </a:rPr>
              <a:t>SAÂ buïng</a:t>
            </a:r>
          </a:p>
        </p:txBody>
      </p:sp>
      <p:sp>
        <p:nvSpPr>
          <p:cNvPr id="28695" name="Line 23"/>
          <p:cNvSpPr>
            <a:spLocks noChangeShapeType="1"/>
          </p:cNvSpPr>
          <p:nvPr/>
        </p:nvSpPr>
        <p:spPr bwMode="auto">
          <a:xfrm>
            <a:off x="5800725" y="2543175"/>
            <a:ext cx="0" cy="342900"/>
          </a:xfrm>
          <a:prstGeom prst="line">
            <a:avLst/>
          </a:prstGeom>
          <a:noFill/>
          <a:ln w="9525">
            <a:solidFill>
              <a:schemeClr val="tx1"/>
            </a:solidFill>
            <a:round/>
            <a:headEnd/>
            <a:tailEnd type="triangle" w="med" len="med"/>
          </a:ln>
        </p:spPr>
        <p:txBody>
          <a:bodyPr/>
          <a:lstStyle/>
          <a:p>
            <a:endParaRPr lang="vi-VN"/>
          </a:p>
        </p:txBody>
      </p:sp>
      <p:sp>
        <p:nvSpPr>
          <p:cNvPr id="28696" name="Line 24"/>
          <p:cNvSpPr>
            <a:spLocks noChangeShapeType="1"/>
          </p:cNvSpPr>
          <p:nvPr/>
        </p:nvSpPr>
        <p:spPr bwMode="auto">
          <a:xfrm flipH="1">
            <a:off x="4657725" y="3228975"/>
            <a:ext cx="1143000" cy="1827213"/>
          </a:xfrm>
          <a:prstGeom prst="line">
            <a:avLst/>
          </a:prstGeom>
          <a:noFill/>
          <a:ln w="9525">
            <a:solidFill>
              <a:schemeClr val="tx1"/>
            </a:solidFill>
            <a:round/>
            <a:headEnd/>
            <a:tailEnd type="triangle" w="med" len="med"/>
          </a:ln>
        </p:spPr>
        <p:txBody>
          <a:bodyPr/>
          <a:lstStyle/>
          <a:p>
            <a:endParaRPr lang="vi-VN"/>
          </a:p>
        </p:txBody>
      </p:sp>
      <p:sp>
        <p:nvSpPr>
          <p:cNvPr id="28697" name="Line 25"/>
          <p:cNvSpPr>
            <a:spLocks noChangeShapeType="1"/>
          </p:cNvSpPr>
          <p:nvPr/>
        </p:nvSpPr>
        <p:spPr bwMode="auto">
          <a:xfrm>
            <a:off x="5800725" y="3228975"/>
            <a:ext cx="571500" cy="228600"/>
          </a:xfrm>
          <a:prstGeom prst="line">
            <a:avLst/>
          </a:prstGeom>
          <a:noFill/>
          <a:ln w="9525">
            <a:solidFill>
              <a:schemeClr val="tx1"/>
            </a:solidFill>
            <a:round/>
            <a:headEnd/>
            <a:tailEnd type="triangle" w="med" len="med"/>
          </a:ln>
        </p:spPr>
        <p:txBody>
          <a:bodyPr/>
          <a:lstStyle/>
          <a:p>
            <a:endParaRPr lang="vi-VN"/>
          </a:p>
        </p:txBody>
      </p:sp>
      <p:sp>
        <p:nvSpPr>
          <p:cNvPr id="28698" name="Text Box 26"/>
          <p:cNvSpPr txBox="1">
            <a:spLocks noChangeArrowheads="1"/>
          </p:cNvSpPr>
          <p:nvPr/>
        </p:nvSpPr>
        <p:spPr bwMode="auto">
          <a:xfrm>
            <a:off x="5929313" y="3486150"/>
            <a:ext cx="1004887" cy="342900"/>
          </a:xfrm>
          <a:prstGeom prst="rect">
            <a:avLst/>
          </a:prstGeom>
          <a:solidFill>
            <a:schemeClr val="bg1"/>
          </a:solidFill>
          <a:ln w="9525">
            <a:solidFill>
              <a:schemeClr val="tx1"/>
            </a:solidFill>
            <a:miter lim="800000"/>
            <a:headEnd/>
            <a:tailEnd/>
          </a:ln>
        </p:spPr>
        <p:txBody>
          <a:bodyPr/>
          <a:lstStyle/>
          <a:p>
            <a:r>
              <a:rPr lang="en-US" sz="1300" b="1">
                <a:latin typeface="VNI-Helve" pitchFamily="2" charset="0"/>
              </a:rPr>
              <a:t>DOÂB (+)</a:t>
            </a:r>
            <a:r>
              <a:rPr lang="en-US" sz="1300" b="1"/>
              <a:t> </a:t>
            </a:r>
            <a:r>
              <a:rPr lang="en-US" sz="1300" b="1">
                <a:latin typeface="VNI-Helve" pitchFamily="2" charset="0"/>
              </a:rPr>
              <a:t>*</a:t>
            </a:r>
            <a:endParaRPr lang="en-US" sz="1300">
              <a:latin typeface="VNI-Helve" pitchFamily="2" charset="0"/>
            </a:endParaRPr>
          </a:p>
        </p:txBody>
      </p:sp>
      <p:sp>
        <p:nvSpPr>
          <p:cNvPr id="28699" name="Text Box 27"/>
          <p:cNvSpPr txBox="1">
            <a:spLocks noChangeArrowheads="1"/>
          </p:cNvSpPr>
          <p:nvPr/>
        </p:nvSpPr>
        <p:spPr bwMode="auto">
          <a:xfrm>
            <a:off x="5800725" y="4029075"/>
            <a:ext cx="1362075" cy="685800"/>
          </a:xfrm>
          <a:prstGeom prst="rect">
            <a:avLst/>
          </a:prstGeom>
          <a:solidFill>
            <a:schemeClr val="bg1"/>
          </a:solidFill>
          <a:ln w="9525">
            <a:solidFill>
              <a:schemeClr val="tx1"/>
            </a:solidFill>
            <a:miter lim="800000"/>
            <a:headEnd/>
            <a:tailEnd/>
          </a:ln>
        </p:spPr>
        <p:txBody>
          <a:bodyPr/>
          <a:lstStyle/>
          <a:p>
            <a:pPr algn="ctr"/>
            <a:r>
              <a:rPr lang="en-US" sz="1300">
                <a:latin typeface="VNI-Helve" pitchFamily="2" charset="0"/>
              </a:rPr>
              <a:t>CT sacn</a:t>
            </a:r>
            <a:r>
              <a:rPr lang="en-US" sz="1300">
                <a:sym typeface="Wingdings" pitchFamily="2" charset="2"/>
              </a:rPr>
              <a:t></a:t>
            </a:r>
            <a:r>
              <a:rPr lang="en-US" sz="1300">
                <a:latin typeface="VNI-Helve" pitchFamily="2" charset="0"/>
                <a:sym typeface="Wingdings" pitchFamily="2" charset="2"/>
              </a:rPr>
              <a:t>tìm toån thöông gan, laùch, tuïy…</a:t>
            </a:r>
            <a:endParaRPr lang="en-US" sz="1300"/>
          </a:p>
        </p:txBody>
      </p:sp>
      <p:sp>
        <p:nvSpPr>
          <p:cNvPr id="28700" name="Line 28"/>
          <p:cNvSpPr>
            <a:spLocks noChangeShapeType="1"/>
          </p:cNvSpPr>
          <p:nvPr/>
        </p:nvSpPr>
        <p:spPr bwMode="auto">
          <a:xfrm flipH="1">
            <a:off x="5686425" y="4714875"/>
            <a:ext cx="685800" cy="341313"/>
          </a:xfrm>
          <a:prstGeom prst="line">
            <a:avLst/>
          </a:prstGeom>
          <a:noFill/>
          <a:ln w="9525">
            <a:solidFill>
              <a:schemeClr val="tx1"/>
            </a:solidFill>
            <a:round/>
            <a:headEnd/>
            <a:tailEnd type="triangle" w="med" len="med"/>
          </a:ln>
        </p:spPr>
        <p:txBody>
          <a:bodyPr/>
          <a:lstStyle/>
          <a:p>
            <a:endParaRPr lang="vi-VN"/>
          </a:p>
        </p:txBody>
      </p:sp>
      <p:sp>
        <p:nvSpPr>
          <p:cNvPr id="28701" name="Line 29"/>
          <p:cNvSpPr>
            <a:spLocks noChangeShapeType="1"/>
          </p:cNvSpPr>
          <p:nvPr/>
        </p:nvSpPr>
        <p:spPr bwMode="auto">
          <a:xfrm>
            <a:off x="6372225" y="4714875"/>
            <a:ext cx="685800" cy="341313"/>
          </a:xfrm>
          <a:prstGeom prst="line">
            <a:avLst/>
          </a:prstGeom>
          <a:noFill/>
          <a:ln w="9525">
            <a:solidFill>
              <a:schemeClr val="tx1"/>
            </a:solidFill>
            <a:round/>
            <a:headEnd/>
            <a:tailEnd type="triangle" w="med" len="med"/>
          </a:ln>
        </p:spPr>
        <p:txBody>
          <a:bodyPr/>
          <a:lstStyle/>
          <a:p>
            <a:endParaRPr lang="vi-VN"/>
          </a:p>
        </p:txBody>
      </p:sp>
      <p:sp>
        <p:nvSpPr>
          <p:cNvPr id="28702" name="Text Box 30"/>
          <p:cNvSpPr txBox="1">
            <a:spLocks noChangeArrowheads="1"/>
          </p:cNvSpPr>
          <p:nvPr/>
        </p:nvSpPr>
        <p:spPr bwMode="auto">
          <a:xfrm>
            <a:off x="5200650" y="5099050"/>
            <a:ext cx="1104900" cy="685800"/>
          </a:xfrm>
          <a:prstGeom prst="rect">
            <a:avLst/>
          </a:prstGeom>
          <a:solidFill>
            <a:schemeClr val="bg1"/>
          </a:solidFill>
          <a:ln w="9525">
            <a:solidFill>
              <a:schemeClr val="tx1"/>
            </a:solidFill>
            <a:miter lim="800000"/>
            <a:headEnd/>
            <a:tailEnd/>
          </a:ln>
        </p:spPr>
        <p:txBody>
          <a:bodyPr/>
          <a:lstStyle/>
          <a:p>
            <a:r>
              <a:rPr lang="en-US" sz="1300" b="1">
                <a:solidFill>
                  <a:schemeClr val="folHlink"/>
                </a:solidFill>
                <a:latin typeface="VNI-Helve" pitchFamily="2" charset="0"/>
              </a:rPr>
              <a:t>Caân nhaéc ñieàu trò baûo toàn?</a:t>
            </a:r>
            <a:r>
              <a:rPr lang="en-US" sz="1300" b="1">
                <a:solidFill>
                  <a:schemeClr val="folHlink"/>
                </a:solidFill>
                <a:latin typeface="Times New Roman" pitchFamily="18" charset="0"/>
              </a:rPr>
              <a:t>**</a:t>
            </a:r>
            <a:endParaRPr lang="en-US" sz="1300">
              <a:solidFill>
                <a:schemeClr val="folHlink"/>
              </a:solidFill>
            </a:endParaRPr>
          </a:p>
        </p:txBody>
      </p:sp>
      <p:sp>
        <p:nvSpPr>
          <p:cNvPr id="28703" name="Text Box 31"/>
          <p:cNvSpPr txBox="1">
            <a:spLocks noChangeArrowheads="1"/>
          </p:cNvSpPr>
          <p:nvPr/>
        </p:nvSpPr>
        <p:spPr bwMode="auto">
          <a:xfrm>
            <a:off x="6486525" y="5084763"/>
            <a:ext cx="1171575" cy="735012"/>
          </a:xfrm>
          <a:prstGeom prst="rect">
            <a:avLst/>
          </a:prstGeom>
          <a:solidFill>
            <a:schemeClr val="bg1"/>
          </a:solidFill>
          <a:ln w="9525">
            <a:solidFill>
              <a:schemeClr val="tx1"/>
            </a:solidFill>
            <a:miter lim="800000"/>
            <a:headEnd/>
            <a:tailEnd/>
          </a:ln>
        </p:spPr>
        <p:txBody>
          <a:bodyPr/>
          <a:lstStyle/>
          <a:p>
            <a:r>
              <a:rPr lang="en-US" sz="1300" b="1">
                <a:solidFill>
                  <a:schemeClr val="folHlink"/>
                </a:solidFill>
                <a:latin typeface="VNI-Helve" pitchFamily="2" charset="0"/>
              </a:rPr>
              <a:t>Nghó ñeán thuûng taïng roãng?***</a:t>
            </a:r>
            <a:endParaRPr lang="en-US" sz="1300">
              <a:solidFill>
                <a:schemeClr val="folHlink"/>
              </a:solidFill>
              <a:latin typeface="VNI-Helve" pitchFamily="2" charset="0"/>
            </a:endParaRPr>
          </a:p>
        </p:txBody>
      </p:sp>
      <p:sp>
        <p:nvSpPr>
          <p:cNvPr id="28704" name="Line 32"/>
          <p:cNvSpPr>
            <a:spLocks noChangeShapeType="1"/>
          </p:cNvSpPr>
          <p:nvPr/>
        </p:nvSpPr>
        <p:spPr bwMode="auto">
          <a:xfrm>
            <a:off x="2143125" y="3343275"/>
            <a:ext cx="0" cy="342900"/>
          </a:xfrm>
          <a:prstGeom prst="line">
            <a:avLst/>
          </a:prstGeom>
          <a:noFill/>
          <a:ln w="9525">
            <a:solidFill>
              <a:schemeClr val="tx1"/>
            </a:solidFill>
            <a:round/>
            <a:headEnd/>
            <a:tailEnd type="triangle" w="med" len="med"/>
          </a:ln>
        </p:spPr>
        <p:txBody>
          <a:bodyPr/>
          <a:lstStyle/>
          <a:p>
            <a:endParaRPr lang="vi-VN"/>
          </a:p>
        </p:txBody>
      </p:sp>
      <p:sp>
        <p:nvSpPr>
          <p:cNvPr id="28705" name="Line 33"/>
          <p:cNvSpPr>
            <a:spLocks noChangeShapeType="1"/>
          </p:cNvSpPr>
          <p:nvPr/>
        </p:nvSpPr>
        <p:spPr bwMode="auto">
          <a:xfrm flipH="1">
            <a:off x="3171825" y="4029075"/>
            <a:ext cx="571500" cy="457200"/>
          </a:xfrm>
          <a:prstGeom prst="line">
            <a:avLst/>
          </a:prstGeom>
          <a:noFill/>
          <a:ln w="9525">
            <a:solidFill>
              <a:schemeClr val="tx1"/>
            </a:solidFill>
            <a:round/>
            <a:headEnd/>
            <a:tailEnd type="triangle" w="med" len="med"/>
          </a:ln>
        </p:spPr>
        <p:txBody>
          <a:bodyPr/>
          <a:lstStyle/>
          <a:p>
            <a:endParaRPr lang="vi-VN"/>
          </a:p>
        </p:txBody>
      </p:sp>
      <p:sp>
        <p:nvSpPr>
          <p:cNvPr id="28706" name="Line 34"/>
          <p:cNvSpPr>
            <a:spLocks noChangeShapeType="1"/>
          </p:cNvSpPr>
          <p:nvPr/>
        </p:nvSpPr>
        <p:spPr bwMode="auto">
          <a:xfrm flipH="1">
            <a:off x="2700338" y="5243513"/>
            <a:ext cx="1028700" cy="0"/>
          </a:xfrm>
          <a:prstGeom prst="line">
            <a:avLst/>
          </a:prstGeom>
          <a:noFill/>
          <a:ln w="9525">
            <a:solidFill>
              <a:schemeClr val="tx1"/>
            </a:solidFill>
            <a:round/>
            <a:headEnd/>
            <a:tailEnd type="triangle" w="med" len="med"/>
          </a:ln>
        </p:spPr>
        <p:txBody>
          <a:bodyPr/>
          <a:lstStyle/>
          <a:p>
            <a:endParaRPr lang="vi-VN"/>
          </a:p>
        </p:txBody>
      </p:sp>
      <p:sp>
        <p:nvSpPr>
          <p:cNvPr id="28707" name="Line 35"/>
          <p:cNvSpPr>
            <a:spLocks noChangeShapeType="1"/>
          </p:cNvSpPr>
          <p:nvPr/>
        </p:nvSpPr>
        <p:spPr bwMode="auto">
          <a:xfrm flipH="1">
            <a:off x="4714875" y="5357813"/>
            <a:ext cx="457200" cy="0"/>
          </a:xfrm>
          <a:prstGeom prst="line">
            <a:avLst/>
          </a:prstGeom>
          <a:noFill/>
          <a:ln w="9525">
            <a:solidFill>
              <a:schemeClr val="tx1"/>
            </a:solidFill>
            <a:round/>
            <a:headEnd/>
            <a:tailEnd type="triangle" w="med" len="med"/>
          </a:ln>
        </p:spPr>
        <p:txBody>
          <a:bodyPr/>
          <a:lstStyle/>
          <a:p>
            <a:endParaRPr lang="vi-VN"/>
          </a:p>
        </p:txBody>
      </p:sp>
      <p:sp>
        <p:nvSpPr>
          <p:cNvPr id="28708" name="Text Box 36"/>
          <p:cNvSpPr txBox="1">
            <a:spLocks noChangeArrowheads="1"/>
          </p:cNvSpPr>
          <p:nvPr/>
        </p:nvSpPr>
        <p:spPr bwMode="auto">
          <a:xfrm>
            <a:off x="5653088" y="4743450"/>
            <a:ext cx="533400" cy="274638"/>
          </a:xfrm>
          <a:prstGeom prst="rect">
            <a:avLst/>
          </a:prstGeom>
          <a:noFill/>
          <a:ln w="9525">
            <a:noFill/>
            <a:miter lim="800000"/>
            <a:headEnd/>
            <a:tailEnd/>
          </a:ln>
          <a:effectLst/>
        </p:spPr>
        <p:txBody>
          <a:bodyPr>
            <a:spAutoFit/>
          </a:bodyPr>
          <a:lstStyle/>
          <a:p>
            <a:pPr>
              <a:spcBef>
                <a:spcPct val="50000"/>
              </a:spcBef>
            </a:pPr>
            <a:r>
              <a:rPr lang="en-US" sz="1200">
                <a:latin typeface="VNI-Helve" pitchFamily="2" charset="0"/>
              </a:rPr>
              <a:t>coù</a:t>
            </a:r>
          </a:p>
        </p:txBody>
      </p:sp>
      <p:sp>
        <p:nvSpPr>
          <p:cNvPr id="28709" name="Text Box 37"/>
          <p:cNvSpPr txBox="1">
            <a:spLocks noChangeArrowheads="1"/>
          </p:cNvSpPr>
          <p:nvPr/>
        </p:nvSpPr>
        <p:spPr bwMode="auto">
          <a:xfrm>
            <a:off x="6815138" y="4748213"/>
            <a:ext cx="685800" cy="274637"/>
          </a:xfrm>
          <a:prstGeom prst="rect">
            <a:avLst/>
          </a:prstGeom>
          <a:noFill/>
          <a:ln w="9525">
            <a:noFill/>
            <a:miter lim="800000"/>
            <a:headEnd/>
            <a:tailEnd/>
          </a:ln>
          <a:effectLst/>
        </p:spPr>
        <p:txBody>
          <a:bodyPr>
            <a:spAutoFit/>
          </a:bodyPr>
          <a:lstStyle/>
          <a:p>
            <a:pPr>
              <a:spcBef>
                <a:spcPct val="50000"/>
              </a:spcBef>
            </a:pPr>
            <a:r>
              <a:rPr lang="en-US" sz="1200">
                <a:latin typeface="VNI-Helve" pitchFamily="2" charset="0"/>
              </a:rPr>
              <a:t>khoâng</a:t>
            </a:r>
          </a:p>
        </p:txBody>
      </p:sp>
      <p:sp>
        <p:nvSpPr>
          <p:cNvPr id="28710" name="Line 38"/>
          <p:cNvSpPr>
            <a:spLocks noChangeShapeType="1"/>
          </p:cNvSpPr>
          <p:nvPr/>
        </p:nvSpPr>
        <p:spPr bwMode="auto">
          <a:xfrm flipH="1">
            <a:off x="2457450" y="4843463"/>
            <a:ext cx="342900" cy="228600"/>
          </a:xfrm>
          <a:prstGeom prst="line">
            <a:avLst/>
          </a:prstGeom>
          <a:noFill/>
          <a:ln w="9525">
            <a:solidFill>
              <a:schemeClr val="tx1"/>
            </a:solidFill>
            <a:round/>
            <a:headEnd/>
            <a:tailEnd type="triangle" w="med" len="med"/>
          </a:ln>
        </p:spPr>
        <p:txBody>
          <a:bodyPr/>
          <a:lstStyle/>
          <a:p>
            <a:endParaRPr lang="vi-VN"/>
          </a:p>
        </p:txBody>
      </p:sp>
      <p:sp>
        <p:nvSpPr>
          <p:cNvPr id="28711" name="Text Box 39"/>
          <p:cNvSpPr txBox="1">
            <a:spLocks noChangeArrowheads="1"/>
          </p:cNvSpPr>
          <p:nvPr/>
        </p:nvSpPr>
        <p:spPr bwMode="auto">
          <a:xfrm>
            <a:off x="4757738" y="4986338"/>
            <a:ext cx="609600" cy="366712"/>
          </a:xfrm>
          <a:prstGeom prst="rect">
            <a:avLst/>
          </a:prstGeom>
          <a:noFill/>
          <a:ln w="9525">
            <a:noFill/>
            <a:miter lim="800000"/>
            <a:headEnd/>
            <a:tailEnd/>
          </a:ln>
          <a:effectLst/>
        </p:spPr>
        <p:txBody>
          <a:bodyPr>
            <a:spAutoFit/>
          </a:bodyPr>
          <a:lstStyle/>
          <a:p>
            <a:pPr>
              <a:spcBef>
                <a:spcPct val="50000"/>
              </a:spcBef>
            </a:pPr>
            <a:r>
              <a:rPr lang="en-US" sz="1200"/>
              <a:t>(±)</a:t>
            </a:r>
            <a:r>
              <a:rPr lang="en-US"/>
              <a:t> </a:t>
            </a:r>
          </a:p>
        </p:txBody>
      </p:sp>
      <p:sp>
        <p:nvSpPr>
          <p:cNvPr id="28712" name="Text Box 40"/>
          <p:cNvSpPr txBox="1">
            <a:spLocks noChangeArrowheads="1"/>
          </p:cNvSpPr>
          <p:nvPr/>
        </p:nvSpPr>
        <p:spPr bwMode="auto">
          <a:xfrm>
            <a:off x="3095625" y="4967288"/>
            <a:ext cx="457200" cy="457200"/>
          </a:xfrm>
          <a:prstGeom prst="rect">
            <a:avLst/>
          </a:prstGeom>
          <a:noFill/>
          <a:ln w="9525">
            <a:noFill/>
            <a:miter lim="800000"/>
            <a:headEnd/>
            <a:tailEnd/>
          </a:ln>
          <a:effectLst/>
        </p:spPr>
        <p:txBody>
          <a:bodyPr>
            <a:spAutoFit/>
          </a:bodyPr>
          <a:lstStyle/>
          <a:p>
            <a:pPr>
              <a:spcBef>
                <a:spcPct val="50000"/>
              </a:spcBef>
            </a:pPr>
            <a:r>
              <a:rPr lang="en-US" sz="1200">
                <a:latin typeface="VNI-Helve" pitchFamily="2" charset="0"/>
              </a:rPr>
              <a:t>(+)	</a:t>
            </a:r>
          </a:p>
        </p:txBody>
      </p:sp>
    </p:spTree>
    <p:extLst>
      <p:ext uri="{BB962C8B-B14F-4D97-AF65-F5344CB8AC3E}">
        <p14:creationId xmlns:p14="http://schemas.microsoft.com/office/powerpoint/2010/main" val="996253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itchFamily="34" charset="0"/>
                <a:cs typeface="Arial" pitchFamily="34" charset="0"/>
              </a:rPr>
              <a:t>CT SCAN</a:t>
            </a:r>
          </a:p>
        </p:txBody>
      </p:sp>
      <p:sp>
        <p:nvSpPr>
          <p:cNvPr id="5" name="Content Placeholder 4"/>
          <p:cNvSpPr>
            <a:spLocks noGrp="1"/>
          </p:cNvSpPr>
          <p:nvPr>
            <p:ph sz="quarter" idx="1"/>
          </p:nvPr>
        </p:nvSpPr>
        <p:spPr/>
        <p:txBody>
          <a:bodyPr/>
          <a:lstStyle/>
          <a:p>
            <a:r>
              <a:rPr lang="vi-VN"/>
              <a:t>Tổn thương</a:t>
            </a:r>
            <a:r>
              <a:rPr lang="en-US"/>
              <a:t> gan 40mm ở HPT VIII, tụ dịch dưới bao gan </a:t>
            </a:r>
          </a:p>
          <a:p>
            <a:r>
              <a:rPr lang="en-US"/>
              <a:t>Dịch bụng trung bình dưới gan, rãnh đại tràng phải và hạ vị</a:t>
            </a:r>
          </a:p>
          <a:p>
            <a:r>
              <a:rPr lang="en-US"/>
              <a:t>Vết thương đứt cơ thắt lưng D3-D4</a:t>
            </a:r>
          </a:p>
          <a:p>
            <a:r>
              <a:rPr lang="en-US"/>
              <a:t>Tràn dịch màng phổi phải lượng ít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itchFamily="34" charset="0"/>
                <a:cs typeface="Arial" pitchFamily="34" charset="0"/>
              </a:rPr>
              <a:t>CT SCAN</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24000" y="1600200"/>
            <a:ext cx="6071956" cy="5105400"/>
          </a:xfr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a:xfrm>
            <a:off x="301752" y="533400"/>
            <a:ext cx="8534400" cy="454152"/>
          </a:xfrm>
        </p:spPr>
        <p:txBody>
          <a:bodyPr>
            <a:normAutofit fontScale="90000"/>
          </a:bodyPr>
          <a:lstStyle/>
          <a:p>
            <a:pPr fontAlgn="auto">
              <a:spcAft>
                <a:spcPts val="0"/>
              </a:spcAft>
              <a:defRPr/>
            </a:pPr>
            <a:r>
              <a:rPr lang="en-US" sz="2600">
                <a:solidFill>
                  <a:schemeClr val="accent5">
                    <a:lumMod val="50000"/>
                  </a:schemeClr>
                </a:solidFill>
                <a:latin typeface="VNI-Helve" pitchFamily="2" charset="0"/>
              </a:rPr>
              <a:t>CAÙC CHÆ ÑÒNH VAØ CHOÁNG CHÆ ÑÒNH </a:t>
            </a:r>
            <a:br>
              <a:rPr lang="en-US" sz="2600">
                <a:solidFill>
                  <a:schemeClr val="accent5">
                    <a:lumMod val="50000"/>
                  </a:schemeClr>
                </a:solidFill>
                <a:latin typeface="VNI-Helve" pitchFamily="2" charset="0"/>
              </a:rPr>
            </a:br>
            <a:r>
              <a:rPr lang="en-US" sz="2600">
                <a:solidFill>
                  <a:schemeClr val="accent5">
                    <a:lumMod val="50000"/>
                  </a:schemeClr>
                </a:solidFill>
                <a:latin typeface="VNI-Helve" pitchFamily="2" charset="0"/>
              </a:rPr>
              <a:t>CUÛA CHUÏP CAÉT LÔÙP ÑIEÄN TOAÙN BUÏNG</a:t>
            </a:r>
            <a:r>
              <a:rPr lang="en-US">
                <a:solidFill>
                  <a:schemeClr val="accent5">
                    <a:lumMod val="50000"/>
                  </a:schemeClr>
                </a:solidFill>
              </a:rPr>
              <a:t> </a:t>
            </a:r>
          </a:p>
        </p:txBody>
      </p:sp>
      <p:sp>
        <p:nvSpPr>
          <p:cNvPr id="28675" name="Rectangle 3"/>
          <p:cNvSpPr>
            <a:spLocks noGrp="1" noChangeArrowheads="1"/>
          </p:cNvSpPr>
          <p:nvPr>
            <p:ph idx="1"/>
          </p:nvPr>
        </p:nvSpPr>
        <p:spPr>
          <a:xfrm>
            <a:off x="685800" y="1555750"/>
            <a:ext cx="8001000" cy="4525963"/>
          </a:xfrm>
        </p:spPr>
        <p:txBody>
          <a:bodyPr/>
          <a:lstStyle/>
          <a:p>
            <a:pPr>
              <a:lnSpc>
                <a:spcPct val="90000"/>
              </a:lnSpc>
            </a:pPr>
            <a:r>
              <a:rPr lang="en-US" altLang="en-US" sz="2400">
                <a:solidFill>
                  <a:srgbClr val="FFFF00"/>
                </a:solidFill>
                <a:latin typeface="VNI-Helve" pitchFamily="2" charset="0"/>
              </a:rPr>
              <a:t>CAÙC CHÆ ÑÒNH</a:t>
            </a:r>
          </a:p>
          <a:p>
            <a:pPr>
              <a:lnSpc>
                <a:spcPct val="90000"/>
              </a:lnSpc>
              <a:buClr>
                <a:schemeClr val="tx1"/>
              </a:buClr>
              <a:buFontTx/>
              <a:buChar char="-"/>
            </a:pPr>
            <a:r>
              <a:rPr lang="en-US" altLang="en-US" sz="2400">
                <a:latin typeface="VNI-Helve" pitchFamily="2" charset="0"/>
              </a:rPr>
              <a:t>Chaán thöông kín</a:t>
            </a:r>
          </a:p>
          <a:p>
            <a:pPr>
              <a:lnSpc>
                <a:spcPct val="90000"/>
              </a:lnSpc>
              <a:buClr>
                <a:schemeClr val="tx1"/>
              </a:buClr>
              <a:buFontTx/>
              <a:buChar char="-"/>
            </a:pPr>
            <a:r>
              <a:rPr lang="en-US" altLang="en-US" sz="2400">
                <a:latin typeface="VNI-Helve" pitchFamily="2" charset="0"/>
              </a:rPr>
              <a:t>Huyeát ñoäng oån ñònh</a:t>
            </a:r>
          </a:p>
          <a:p>
            <a:pPr>
              <a:lnSpc>
                <a:spcPct val="90000"/>
              </a:lnSpc>
              <a:buClr>
                <a:schemeClr val="tx1"/>
              </a:buClr>
              <a:buFontTx/>
              <a:buChar char="-"/>
            </a:pPr>
            <a:r>
              <a:rPr lang="en-US" altLang="en-US" sz="2400">
                <a:latin typeface="VNI-Helve" pitchFamily="2" charset="0"/>
              </a:rPr>
              <a:t>Khaùm thöïc theå bình thöôøng hay khoâng ñaùng tin caäy</a:t>
            </a:r>
          </a:p>
          <a:p>
            <a:pPr>
              <a:lnSpc>
                <a:spcPct val="90000"/>
              </a:lnSpc>
              <a:buClr>
                <a:schemeClr val="tx1"/>
              </a:buClr>
              <a:buFontTx/>
              <a:buChar char="-"/>
            </a:pPr>
            <a:r>
              <a:rPr lang="en-US" altLang="en-US" sz="2400">
                <a:latin typeface="VNI-Helve" pitchFamily="2" charset="0"/>
              </a:rPr>
              <a:t>Cô cheá: chaán thöông taù traøng vaø tuïy </a:t>
            </a:r>
            <a:endParaRPr lang="en-US" altLang="en-US" sz="2400" b="1" i="1">
              <a:latin typeface="VNI-Helve" pitchFamily="2" charset="0"/>
            </a:endParaRPr>
          </a:p>
          <a:p>
            <a:pPr>
              <a:lnSpc>
                <a:spcPct val="90000"/>
              </a:lnSpc>
              <a:spcBef>
                <a:spcPct val="90000"/>
              </a:spcBef>
            </a:pPr>
            <a:r>
              <a:rPr lang="en-US" altLang="en-US" sz="2400">
                <a:solidFill>
                  <a:srgbClr val="FFFF00"/>
                </a:solidFill>
                <a:latin typeface="VNI-Helve" pitchFamily="2" charset="0"/>
              </a:rPr>
              <a:t>CAÙC CHOÁNG CHÆ ÑÒNH</a:t>
            </a:r>
          </a:p>
          <a:p>
            <a:pPr>
              <a:lnSpc>
                <a:spcPct val="90000"/>
              </a:lnSpc>
              <a:buClr>
                <a:schemeClr val="tx1"/>
              </a:buClr>
              <a:buFontTx/>
              <a:buChar char="-"/>
            </a:pPr>
            <a:r>
              <a:rPr lang="en-US" altLang="en-US" sz="2400">
                <a:latin typeface="VNI-Helve" pitchFamily="2" charset="0"/>
              </a:rPr>
              <a:t>Chæ ñònh roõ raøng cuûa môû buïng thaêm doø</a:t>
            </a:r>
          </a:p>
          <a:p>
            <a:pPr>
              <a:lnSpc>
                <a:spcPct val="90000"/>
              </a:lnSpc>
              <a:buClr>
                <a:schemeClr val="tx1"/>
              </a:buClr>
              <a:buFontTx/>
              <a:buChar char="-"/>
            </a:pPr>
            <a:r>
              <a:rPr lang="en-US" altLang="en-US" sz="2400">
                <a:latin typeface="VNI-Helve" pitchFamily="2" charset="0"/>
              </a:rPr>
              <a:t>Huyeát ñoäng khoâng oån ñònh</a:t>
            </a:r>
          </a:p>
          <a:p>
            <a:pPr>
              <a:lnSpc>
                <a:spcPct val="90000"/>
              </a:lnSpc>
              <a:buClr>
                <a:schemeClr val="tx1"/>
              </a:buClr>
              <a:buFontTx/>
              <a:buChar char="-"/>
            </a:pPr>
            <a:r>
              <a:rPr lang="en-US" altLang="en-US" sz="2400">
                <a:latin typeface="VNI-Helve" pitchFamily="2" charset="0"/>
              </a:rPr>
              <a:t>Daãy duïa</a:t>
            </a:r>
          </a:p>
          <a:p>
            <a:pPr>
              <a:lnSpc>
                <a:spcPct val="90000"/>
              </a:lnSpc>
              <a:buClr>
                <a:schemeClr val="tx1"/>
              </a:buClr>
              <a:buFontTx/>
              <a:buChar char="-"/>
            </a:pPr>
            <a:r>
              <a:rPr lang="en-US" altLang="en-US" sz="2400">
                <a:latin typeface="VNI-Helve" pitchFamily="2" charset="0"/>
              </a:rPr>
              <a:t>Dò öùng vôùi thuoác caûn quang</a:t>
            </a:r>
          </a:p>
        </p:txBody>
      </p:sp>
    </p:spTree>
    <p:extLst>
      <p:ext uri="{BB962C8B-B14F-4D97-AF65-F5344CB8AC3E}">
        <p14:creationId xmlns:p14="http://schemas.microsoft.com/office/powerpoint/2010/main" val="557772671"/>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a:xfrm>
            <a:off x="457200" y="207963"/>
            <a:ext cx="8229600" cy="782637"/>
          </a:xfrm>
        </p:spPr>
        <p:txBody>
          <a:bodyPr>
            <a:normAutofit fontScale="90000"/>
          </a:bodyPr>
          <a:lstStyle/>
          <a:p>
            <a:pPr fontAlgn="auto">
              <a:spcAft>
                <a:spcPts val="0"/>
              </a:spcAft>
              <a:defRPr/>
            </a:pPr>
            <a:r>
              <a:rPr lang="en-US" sz="2600">
                <a:solidFill>
                  <a:schemeClr val="accent5">
                    <a:lumMod val="50000"/>
                  </a:schemeClr>
                </a:solidFill>
                <a:latin typeface="VNI-Helve" pitchFamily="2" charset="0"/>
              </a:rPr>
              <a:t>     CAÙC THUAÄN LÔÏI VAØ BAÁT LÔÏI </a:t>
            </a:r>
            <a:br>
              <a:rPr lang="en-US" sz="2600">
                <a:solidFill>
                  <a:schemeClr val="accent5">
                    <a:lumMod val="50000"/>
                  </a:schemeClr>
                </a:solidFill>
                <a:latin typeface="VNI-Helve" pitchFamily="2" charset="0"/>
              </a:rPr>
            </a:br>
            <a:r>
              <a:rPr lang="en-US" sz="2600">
                <a:solidFill>
                  <a:schemeClr val="accent5">
                    <a:lumMod val="50000"/>
                  </a:schemeClr>
                </a:solidFill>
                <a:latin typeface="VNI-Helve" pitchFamily="2" charset="0"/>
              </a:rPr>
              <a:t>     CUÛA CHUÏP CAÉT LÔÙP ÑIEÄN TOAÙN BUÏNG</a:t>
            </a:r>
          </a:p>
        </p:txBody>
      </p:sp>
      <p:sp>
        <p:nvSpPr>
          <p:cNvPr id="29699" name="Rectangle 3"/>
          <p:cNvSpPr>
            <a:spLocks noGrp="1" noChangeArrowheads="1"/>
          </p:cNvSpPr>
          <p:nvPr>
            <p:ph idx="1"/>
          </p:nvPr>
        </p:nvSpPr>
        <p:spPr>
          <a:xfrm>
            <a:off x="914400" y="1511300"/>
            <a:ext cx="7772400" cy="4953000"/>
          </a:xfrm>
        </p:spPr>
        <p:txBody>
          <a:bodyPr/>
          <a:lstStyle/>
          <a:p>
            <a:pPr>
              <a:lnSpc>
                <a:spcPct val="80000"/>
              </a:lnSpc>
            </a:pPr>
            <a:r>
              <a:rPr lang="en-US" altLang="en-US" sz="2400">
                <a:solidFill>
                  <a:srgbClr val="FFFF00"/>
                </a:solidFill>
                <a:latin typeface="VNI-Helve" pitchFamily="2" charset="0"/>
              </a:rPr>
              <a:t>CAÙC THUAÄN LÔÏI</a:t>
            </a:r>
          </a:p>
          <a:p>
            <a:pPr>
              <a:lnSpc>
                <a:spcPct val="80000"/>
              </a:lnSpc>
              <a:buClr>
                <a:schemeClr val="tx1"/>
              </a:buClr>
              <a:buFontTx/>
              <a:buChar char="-"/>
            </a:pPr>
            <a:r>
              <a:rPr lang="en-US" altLang="en-US" sz="2400">
                <a:latin typeface="VNI-Helve" pitchFamily="2" charset="0"/>
              </a:rPr>
              <a:t>Ñaùnh giaù thích hôïp vuøng sau phuùc maïc</a:t>
            </a:r>
          </a:p>
          <a:p>
            <a:pPr>
              <a:lnSpc>
                <a:spcPct val="80000"/>
              </a:lnSpc>
              <a:buClr>
                <a:schemeClr val="tx1"/>
              </a:buClr>
              <a:buFontTx/>
              <a:buChar char="-"/>
            </a:pPr>
            <a:r>
              <a:rPr lang="en-US" altLang="en-US" sz="2400">
                <a:latin typeface="VNI-Helve" pitchFamily="2" charset="0"/>
              </a:rPr>
              <a:t>Xöû trí khoâng moå caùc chaán thöông taïng ñaëc</a:t>
            </a:r>
          </a:p>
          <a:p>
            <a:pPr>
              <a:lnSpc>
                <a:spcPct val="80000"/>
              </a:lnSpc>
              <a:buClr>
                <a:schemeClr val="tx1"/>
              </a:buClr>
              <a:buFontTx/>
              <a:buChar char="-"/>
            </a:pPr>
            <a:r>
              <a:rPr lang="en-US" altLang="en-US" sz="2400">
                <a:latin typeface="VNI-Helve" pitchFamily="2" charset="0"/>
              </a:rPr>
              <a:t>Ñaùnh giaù töôùi maùu thaän</a:t>
            </a:r>
          </a:p>
          <a:p>
            <a:pPr>
              <a:lnSpc>
                <a:spcPct val="80000"/>
              </a:lnSpc>
              <a:buClr>
                <a:schemeClr val="tx1"/>
              </a:buClr>
              <a:buFontTx/>
              <a:buChar char="-"/>
            </a:pPr>
            <a:r>
              <a:rPr lang="en-US" altLang="en-US" sz="2400">
                <a:latin typeface="VNI-Helve" pitchFamily="2" charset="0"/>
              </a:rPr>
              <a:t>Khoâng xaâm haïi</a:t>
            </a:r>
          </a:p>
          <a:p>
            <a:pPr>
              <a:lnSpc>
                <a:spcPct val="80000"/>
              </a:lnSpc>
              <a:buClr>
                <a:schemeClr val="tx1"/>
              </a:buClr>
              <a:buFontTx/>
              <a:buChar char="-"/>
            </a:pPr>
            <a:r>
              <a:rPr lang="en-US" altLang="en-US" sz="2400">
                <a:latin typeface="VNI-Helve" pitchFamily="2" charset="0"/>
              </a:rPr>
              <a:t>Ñoä ñaëc hieäu cao</a:t>
            </a:r>
          </a:p>
          <a:p>
            <a:pPr>
              <a:lnSpc>
                <a:spcPct val="80000"/>
              </a:lnSpc>
              <a:spcBef>
                <a:spcPct val="90000"/>
              </a:spcBef>
            </a:pPr>
            <a:r>
              <a:rPr lang="en-US" altLang="en-US" sz="2400">
                <a:solidFill>
                  <a:srgbClr val="FFFF00"/>
                </a:solidFill>
                <a:latin typeface="VNI-Helve" pitchFamily="2" charset="0"/>
              </a:rPr>
              <a:t>CAÙC BAÁT LÔÏI</a:t>
            </a:r>
          </a:p>
          <a:p>
            <a:pPr>
              <a:lnSpc>
                <a:spcPct val="80000"/>
              </a:lnSpc>
              <a:buClr>
                <a:schemeClr val="tx1"/>
              </a:buClr>
              <a:buFontTx/>
              <a:buChar char="-"/>
            </a:pPr>
            <a:r>
              <a:rPr lang="en-US" altLang="en-US" sz="2400">
                <a:latin typeface="VNI-Helve" pitchFamily="2" charset="0"/>
              </a:rPr>
              <a:t>Nhaân vieân chuyeân nghieäp</a:t>
            </a:r>
          </a:p>
          <a:p>
            <a:pPr>
              <a:lnSpc>
                <a:spcPct val="80000"/>
              </a:lnSpc>
              <a:buClr>
                <a:schemeClr val="tx1"/>
              </a:buClr>
              <a:buFontTx/>
              <a:buChar char="-"/>
            </a:pPr>
            <a:r>
              <a:rPr lang="en-US" altLang="en-US" sz="2400">
                <a:latin typeface="VNI-Helve" pitchFamily="2" charset="0"/>
              </a:rPr>
              <a:t>Phöông tieän maùy moùc</a:t>
            </a:r>
          </a:p>
          <a:p>
            <a:pPr>
              <a:lnSpc>
                <a:spcPct val="80000"/>
              </a:lnSpc>
              <a:buClr>
                <a:schemeClr val="tx1"/>
              </a:buClr>
              <a:buFontTx/>
              <a:buChar char="-"/>
            </a:pPr>
            <a:r>
              <a:rPr lang="en-US" altLang="en-US" sz="2400">
                <a:latin typeface="VNI-Helve" pitchFamily="2" charset="0"/>
              </a:rPr>
              <a:t>Thôøi gian:  maùy xoaén oác so vôùi maùy qui öôùc</a:t>
            </a:r>
          </a:p>
          <a:p>
            <a:pPr>
              <a:lnSpc>
                <a:spcPct val="80000"/>
              </a:lnSpc>
              <a:buClr>
                <a:schemeClr val="tx1"/>
              </a:buClr>
              <a:buFontTx/>
              <a:buChar char="-"/>
            </a:pPr>
            <a:r>
              <a:rPr lang="en-US" altLang="en-US" sz="2400">
                <a:latin typeface="VNI-Helve" pitchFamily="2" charset="0"/>
              </a:rPr>
              <a:t>Caùc chaán thöông taïng roãng</a:t>
            </a:r>
          </a:p>
          <a:p>
            <a:pPr>
              <a:lnSpc>
                <a:spcPct val="80000"/>
              </a:lnSpc>
              <a:buClr>
                <a:schemeClr val="tx1"/>
              </a:buClr>
              <a:buFontTx/>
              <a:buChar char="-"/>
            </a:pPr>
            <a:r>
              <a:rPr lang="en-US" altLang="en-US" sz="2400">
                <a:latin typeface="VNI-Helve" pitchFamily="2" charset="0"/>
              </a:rPr>
              <a:t>Chi phí cao</a:t>
            </a:r>
          </a:p>
        </p:txBody>
      </p:sp>
    </p:spTree>
    <p:extLst>
      <p:ext uri="{BB962C8B-B14F-4D97-AF65-F5344CB8AC3E}">
        <p14:creationId xmlns:p14="http://schemas.microsoft.com/office/powerpoint/2010/main" val="1797499183"/>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itchFamily="34" charset="0"/>
                <a:cs typeface="Arial" pitchFamily="34" charset="0"/>
              </a:rPr>
              <a:t>XQ NGỰC THẲNG LẦN 2</a:t>
            </a:r>
          </a:p>
        </p:txBody>
      </p:sp>
      <p:sp>
        <p:nvSpPr>
          <p:cNvPr id="3" name="Content Placeholder 2"/>
          <p:cNvSpPr>
            <a:spLocks noGrp="1"/>
          </p:cNvSpPr>
          <p:nvPr>
            <p:ph sz="quarter" idx="1"/>
          </p:nvPr>
        </p:nvSpPr>
        <p:spPr>
          <a:xfrm>
            <a:off x="914400" y="2057400"/>
            <a:ext cx="7357872" cy="3508248"/>
          </a:xfrm>
        </p:spPr>
        <p:txBody>
          <a:bodyPr/>
          <a:lstStyle/>
          <a:p>
            <a:r>
              <a:rPr lang="en-US"/>
              <a:t>Tràn dịch màng phổi phải lượng trung bình </a:t>
            </a:r>
          </a:p>
          <a:p>
            <a:r>
              <a:rPr lang="en-US"/>
              <a:t>Không tràn khí màng phổi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itchFamily="34" charset="0"/>
                <a:cs typeface="Arial" pitchFamily="34" charset="0"/>
              </a:rPr>
              <a:t>VẤN ĐỀ</a:t>
            </a:r>
          </a:p>
        </p:txBody>
      </p:sp>
      <p:sp>
        <p:nvSpPr>
          <p:cNvPr id="3" name="Content Placeholder 2"/>
          <p:cNvSpPr>
            <a:spLocks noGrp="1"/>
          </p:cNvSpPr>
          <p:nvPr>
            <p:ph sz="quarter" idx="1"/>
          </p:nvPr>
        </p:nvSpPr>
        <p:spPr/>
        <p:txBody>
          <a:bodyPr anchor="ctr"/>
          <a:lstStyle/>
          <a:p>
            <a:pPr algn="ctr">
              <a:buNone/>
            </a:pPr>
            <a:r>
              <a:rPr lang="en-US">
                <a:latin typeface="Arial" pitchFamily="34" charset="0"/>
                <a:cs typeface="Arial" pitchFamily="34" charset="0"/>
              </a:rPr>
              <a:t>CHẨN ĐOÁN?</a:t>
            </a:r>
          </a:p>
          <a:p>
            <a:pPr algn="ctr">
              <a:buNone/>
            </a:pPr>
            <a:r>
              <a:rPr lang="en-US">
                <a:latin typeface="Arial" pitchFamily="34" charset="0"/>
                <a:cs typeface="Arial" pitchFamily="34" charset="0"/>
              </a:rPr>
              <a:t>XỬ TRÍ?</a:t>
            </a:r>
          </a:p>
        </p:txBody>
      </p:sp>
    </p:spTree>
    <p:extLst>
      <p:ext uri="{BB962C8B-B14F-4D97-AF65-F5344CB8AC3E}">
        <p14:creationId xmlns:p14="http://schemas.microsoft.com/office/powerpoint/2010/main" val="272165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itchFamily="34" charset="0"/>
                <a:cs typeface="Arial" pitchFamily="34" charset="0"/>
              </a:rPr>
              <a:t>CHẨN ĐOÁN </a:t>
            </a:r>
          </a:p>
        </p:txBody>
      </p:sp>
      <p:sp>
        <p:nvSpPr>
          <p:cNvPr id="3" name="Content Placeholder 2"/>
          <p:cNvSpPr>
            <a:spLocks noGrp="1"/>
          </p:cNvSpPr>
          <p:nvPr>
            <p:ph sz="quarter" idx="1"/>
          </p:nvPr>
        </p:nvSpPr>
        <p:spPr>
          <a:xfrm>
            <a:off x="301752" y="2209800"/>
            <a:ext cx="8503920" cy="3889248"/>
          </a:xfrm>
        </p:spPr>
        <p:txBody>
          <a:bodyPr/>
          <a:lstStyle/>
          <a:p>
            <a:r>
              <a:rPr lang="en-US" err="1">
                <a:latin typeface="Arial" pitchFamily="34" charset="0"/>
                <a:cs typeface="Arial" pitchFamily="34" charset="0"/>
              </a:rPr>
              <a:t>Chẩn</a:t>
            </a:r>
            <a:r>
              <a:rPr lang="en-US">
                <a:latin typeface="Arial" pitchFamily="34" charset="0"/>
                <a:cs typeface="Arial" pitchFamily="34" charset="0"/>
              </a:rPr>
              <a:t> </a:t>
            </a:r>
            <a:r>
              <a:rPr lang="en-US" err="1">
                <a:latin typeface="Arial" pitchFamily="34" charset="0"/>
                <a:cs typeface="Arial" pitchFamily="34" charset="0"/>
              </a:rPr>
              <a:t>đoán</a:t>
            </a:r>
            <a:r>
              <a:rPr lang="en-US">
                <a:latin typeface="Arial" pitchFamily="34" charset="0"/>
                <a:cs typeface="Arial" pitchFamily="34" charset="0"/>
              </a:rPr>
              <a:t> : vết thương ngực bụng – t</a:t>
            </a:r>
            <a:r>
              <a:rPr lang="vi-VN">
                <a:latin typeface="Arial" pitchFamily="34" charset="0"/>
                <a:cs typeface="Arial" pitchFamily="34" charset="0"/>
              </a:rPr>
              <a:t>ổn thương</a:t>
            </a:r>
            <a:r>
              <a:rPr lang="en-US">
                <a:latin typeface="Arial" pitchFamily="34" charset="0"/>
                <a:cs typeface="Arial" pitchFamily="34" charset="0"/>
              </a:rPr>
              <a:t> gan độ 2 – tràn máu màng phổi phải </a:t>
            </a:r>
          </a:p>
          <a:p>
            <a:r>
              <a:rPr lang="en-US" err="1">
                <a:latin typeface="Arial" pitchFamily="34" charset="0"/>
                <a:cs typeface="Arial" pitchFamily="34" charset="0"/>
              </a:rPr>
              <a:t>Xử</a:t>
            </a:r>
            <a:r>
              <a:rPr lang="en-US">
                <a:latin typeface="Arial" pitchFamily="34" charset="0"/>
                <a:cs typeface="Arial" pitchFamily="34" charset="0"/>
              </a:rPr>
              <a:t> </a:t>
            </a:r>
            <a:r>
              <a:rPr lang="en-US" err="1">
                <a:latin typeface="Arial" pitchFamily="34" charset="0"/>
                <a:cs typeface="Arial" pitchFamily="34" charset="0"/>
              </a:rPr>
              <a:t>trí</a:t>
            </a:r>
            <a:r>
              <a:rPr lang="en-US">
                <a:latin typeface="Arial" pitchFamily="34" charset="0"/>
                <a:cs typeface="Arial" pitchFamily="34" charset="0"/>
              </a:rPr>
              <a:t> : </a:t>
            </a:r>
            <a:r>
              <a:rPr lang="en-US" err="1">
                <a:latin typeface="Arial" pitchFamily="34" charset="0"/>
                <a:cs typeface="Arial" pitchFamily="34" charset="0"/>
              </a:rPr>
              <a:t>mổ</a:t>
            </a:r>
            <a:r>
              <a:rPr lang="en-US">
                <a:latin typeface="Arial" pitchFamily="34" charset="0"/>
                <a:cs typeface="Arial" pitchFamily="34" charset="0"/>
              </a:rPr>
              <a:t> </a:t>
            </a:r>
            <a:r>
              <a:rPr lang="en-US" err="1">
                <a:latin typeface="Arial" pitchFamily="34" charset="0"/>
                <a:cs typeface="Arial" pitchFamily="34" charset="0"/>
              </a:rPr>
              <a:t>cấp</a:t>
            </a:r>
            <a:r>
              <a:rPr lang="en-US">
                <a:latin typeface="Arial" pitchFamily="34" charset="0"/>
                <a:cs typeface="Arial" pitchFamily="34" charset="0"/>
              </a:rPr>
              <a:t> cứu dẫn lưu màng phổi phải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latin typeface="Arial" pitchFamily="34" charset="0"/>
                <a:cs typeface="Arial" pitchFamily="34" charset="0"/>
              </a:rPr>
              <a:t>Diễn</a:t>
            </a:r>
            <a:r>
              <a:rPr lang="en-US">
                <a:latin typeface="Arial" pitchFamily="34" charset="0"/>
                <a:cs typeface="Arial" pitchFamily="34" charset="0"/>
              </a:rPr>
              <a:t> </a:t>
            </a:r>
            <a:r>
              <a:rPr lang="en-US" err="1">
                <a:latin typeface="Arial" pitchFamily="34" charset="0"/>
                <a:cs typeface="Arial" pitchFamily="34" charset="0"/>
              </a:rPr>
              <a:t>tiến</a:t>
            </a:r>
            <a:r>
              <a:rPr lang="en-US">
                <a:latin typeface="Arial" pitchFamily="34" charset="0"/>
                <a:cs typeface="Arial" pitchFamily="34" charset="0"/>
              </a:rPr>
              <a:t> </a:t>
            </a:r>
            <a:r>
              <a:rPr lang="en-US" err="1">
                <a:latin typeface="Arial" pitchFamily="34" charset="0"/>
                <a:cs typeface="Arial" pitchFamily="34" charset="0"/>
              </a:rPr>
              <a:t>sau</a:t>
            </a:r>
            <a:r>
              <a:rPr lang="en-US">
                <a:latin typeface="Arial" pitchFamily="34" charset="0"/>
                <a:cs typeface="Arial" pitchFamily="34" charset="0"/>
              </a:rPr>
              <a:t> </a:t>
            </a:r>
            <a:r>
              <a:rPr lang="en-US" err="1">
                <a:latin typeface="Arial" pitchFamily="34" charset="0"/>
                <a:cs typeface="Arial" pitchFamily="34" charset="0"/>
              </a:rPr>
              <a:t>mổ</a:t>
            </a:r>
            <a:endParaRPr lang="en-US">
              <a:latin typeface="Arial" pitchFamily="34" charset="0"/>
              <a:cs typeface="Arial" pitchFamily="34" charset="0"/>
            </a:endParaRPr>
          </a:p>
        </p:txBody>
      </p:sp>
      <p:sp>
        <p:nvSpPr>
          <p:cNvPr id="3" name="Content Placeholder 2"/>
          <p:cNvSpPr>
            <a:spLocks noGrp="1"/>
          </p:cNvSpPr>
          <p:nvPr>
            <p:ph sz="quarter" idx="1"/>
          </p:nvPr>
        </p:nvSpPr>
        <p:spPr>
          <a:xfrm>
            <a:off x="1066800" y="2057400"/>
            <a:ext cx="7205472" cy="4041648"/>
          </a:xfrm>
        </p:spPr>
        <p:txBody>
          <a:bodyPr/>
          <a:lstStyle/>
          <a:p>
            <a:r>
              <a:rPr lang="en-US" err="1">
                <a:latin typeface="Arial" pitchFamily="34" charset="0"/>
                <a:cs typeface="Arial" pitchFamily="34" charset="0"/>
              </a:rPr>
              <a:t>Được</a:t>
            </a:r>
            <a:r>
              <a:rPr lang="en-US">
                <a:latin typeface="Arial" pitchFamily="34" charset="0"/>
                <a:cs typeface="Arial" pitchFamily="34" charset="0"/>
              </a:rPr>
              <a:t> </a:t>
            </a:r>
            <a:r>
              <a:rPr lang="en-US" err="1">
                <a:latin typeface="Arial" pitchFamily="34" charset="0"/>
                <a:cs typeface="Arial" pitchFamily="34" charset="0"/>
              </a:rPr>
              <a:t>điều</a:t>
            </a:r>
            <a:r>
              <a:rPr lang="en-US">
                <a:latin typeface="Arial" pitchFamily="34" charset="0"/>
                <a:cs typeface="Arial" pitchFamily="34" charset="0"/>
              </a:rPr>
              <a:t> </a:t>
            </a:r>
            <a:r>
              <a:rPr lang="en-US" err="1">
                <a:latin typeface="Arial" pitchFamily="34" charset="0"/>
                <a:cs typeface="Arial" pitchFamily="34" charset="0"/>
              </a:rPr>
              <a:t>trị</a:t>
            </a:r>
            <a:r>
              <a:rPr lang="en-US">
                <a:latin typeface="Arial" pitchFamily="34" charset="0"/>
                <a:cs typeface="Arial" pitchFamily="34" charset="0"/>
              </a:rPr>
              <a:t> </a:t>
            </a:r>
            <a:r>
              <a:rPr lang="en-US" err="1">
                <a:latin typeface="Arial" pitchFamily="34" charset="0"/>
                <a:cs typeface="Arial" pitchFamily="34" charset="0"/>
              </a:rPr>
              <a:t>bằng</a:t>
            </a:r>
            <a:r>
              <a:rPr lang="en-US">
                <a:latin typeface="Arial" pitchFamily="34" charset="0"/>
                <a:cs typeface="Arial" pitchFamily="34" charset="0"/>
              </a:rPr>
              <a:t> </a:t>
            </a:r>
            <a:r>
              <a:rPr lang="en-US" err="1">
                <a:latin typeface="Arial" pitchFamily="34" charset="0"/>
                <a:cs typeface="Arial" pitchFamily="34" charset="0"/>
              </a:rPr>
              <a:t>forekaxim</a:t>
            </a:r>
            <a:r>
              <a:rPr lang="en-US">
                <a:latin typeface="Arial" pitchFamily="34" charset="0"/>
                <a:cs typeface="Arial" pitchFamily="34" charset="0"/>
              </a:rPr>
              <a:t> + </a:t>
            </a:r>
            <a:r>
              <a:rPr lang="en-US" err="1">
                <a:latin typeface="Arial" pitchFamily="34" charset="0"/>
                <a:cs typeface="Arial" pitchFamily="34" charset="0"/>
              </a:rPr>
              <a:t>Flagyl</a:t>
            </a:r>
            <a:endParaRPr lang="en-US">
              <a:latin typeface="Arial" pitchFamily="34" charset="0"/>
              <a:cs typeface="Arial" pitchFamily="34" charset="0"/>
            </a:endParaRPr>
          </a:p>
          <a:p>
            <a:r>
              <a:rPr lang="en-US">
                <a:latin typeface="Arial" pitchFamily="34" charset="0"/>
                <a:cs typeface="Arial" pitchFamily="34" charset="0"/>
              </a:rPr>
              <a:t>Dẫn lưu màng phổi # 500ml dịch máu/ 24g</a:t>
            </a:r>
          </a:p>
          <a:p>
            <a:r>
              <a:rPr lang="en-US">
                <a:latin typeface="Arial" pitchFamily="34" charset="0"/>
                <a:cs typeface="Arial" pitchFamily="34" charset="0"/>
              </a:rPr>
              <a:t>Tình trạng bụng không thay đổi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latin typeface="Arial" pitchFamily="34" charset="0"/>
                <a:cs typeface="Arial" pitchFamily="34" charset="0"/>
              </a:rPr>
              <a:t>TiỀN</a:t>
            </a:r>
            <a:r>
              <a:rPr lang="en-US">
                <a:latin typeface="Arial" pitchFamily="34" charset="0"/>
                <a:cs typeface="Arial" pitchFamily="34" charset="0"/>
              </a:rPr>
              <a:t> CĂN</a:t>
            </a:r>
          </a:p>
        </p:txBody>
      </p:sp>
      <p:sp>
        <p:nvSpPr>
          <p:cNvPr id="3" name="Content Placeholder 2"/>
          <p:cNvSpPr>
            <a:spLocks noGrp="1"/>
          </p:cNvSpPr>
          <p:nvPr>
            <p:ph sz="quarter" idx="1"/>
          </p:nvPr>
        </p:nvSpPr>
        <p:spPr/>
        <p:txBody>
          <a:bodyPr/>
          <a:lstStyle/>
          <a:p>
            <a:r>
              <a:rPr lang="en-US">
                <a:latin typeface="Arial" pitchFamily="34" charset="0"/>
                <a:cs typeface="Arial" pitchFamily="34" charset="0"/>
              </a:rPr>
              <a:t>Không </a:t>
            </a:r>
            <a:r>
              <a:rPr lang="en-US" err="1">
                <a:latin typeface="Arial" pitchFamily="34" charset="0"/>
                <a:cs typeface="Arial" pitchFamily="34" charset="0"/>
              </a:rPr>
              <a:t>ghi</a:t>
            </a:r>
            <a:r>
              <a:rPr lang="en-US">
                <a:latin typeface="Arial" pitchFamily="34" charset="0"/>
                <a:cs typeface="Arial" pitchFamily="34" charset="0"/>
              </a:rPr>
              <a:t> </a:t>
            </a:r>
            <a:r>
              <a:rPr lang="en-US" err="1">
                <a:latin typeface="Arial" pitchFamily="34" charset="0"/>
                <a:cs typeface="Arial" pitchFamily="34" charset="0"/>
              </a:rPr>
              <a:t>nhận</a:t>
            </a:r>
            <a:r>
              <a:rPr lang="en-US">
                <a:latin typeface="Arial" pitchFamily="34" charset="0"/>
                <a:cs typeface="Arial" pitchFamily="34" charset="0"/>
              </a:rPr>
              <a:t> t/c phẫu thuật, </a:t>
            </a:r>
            <a:r>
              <a:rPr lang="en-US" err="1">
                <a:latin typeface="Arial" pitchFamily="34" charset="0"/>
                <a:cs typeface="Arial" pitchFamily="34" charset="0"/>
              </a:rPr>
              <a:t>không</a:t>
            </a:r>
            <a:r>
              <a:rPr lang="en-US">
                <a:latin typeface="Arial" pitchFamily="34" charset="0"/>
                <a:cs typeface="Arial" pitchFamily="34" charset="0"/>
              </a:rPr>
              <a:t> tăng huyết áp, đái tháo đường.</a:t>
            </a:r>
          </a:p>
          <a:p>
            <a:r>
              <a:rPr lang="en-US">
                <a:latin typeface="Arial" pitchFamily="34" charset="0"/>
                <a:cs typeface="Arial" pitchFamily="34" charset="0"/>
              </a:rPr>
              <a:t>Không lao phổi </a:t>
            </a:r>
          </a:p>
          <a:p>
            <a:endParaRPr lang="en-US">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CT-VT BỤNG</a:t>
            </a:r>
          </a:p>
        </p:txBody>
      </p:sp>
      <p:sp>
        <p:nvSpPr>
          <p:cNvPr id="3" name="Content Placeholder 2"/>
          <p:cNvSpPr>
            <a:spLocks noGrp="1"/>
          </p:cNvSpPr>
          <p:nvPr>
            <p:ph sz="quarter" idx="1"/>
          </p:nvPr>
        </p:nvSpPr>
        <p:spPr>
          <a:xfrm>
            <a:off x="301752" y="2133600"/>
            <a:ext cx="8503920" cy="3965448"/>
          </a:xfrm>
        </p:spPr>
        <p:txBody>
          <a:bodyPr/>
          <a:lstStyle/>
          <a:p>
            <a:pPr>
              <a:lnSpc>
                <a:spcPct val="114000"/>
              </a:lnSpc>
            </a:pPr>
            <a:r>
              <a:rPr lang="en-US"/>
              <a:t>Đánh giá bệnh nhân theo ABC</a:t>
            </a:r>
          </a:p>
          <a:p>
            <a:pPr>
              <a:lnSpc>
                <a:spcPct val="114000"/>
              </a:lnSpc>
            </a:pPr>
            <a:r>
              <a:rPr lang="en-US"/>
              <a:t>Thăm khám toàn diện </a:t>
            </a:r>
          </a:p>
          <a:p>
            <a:pPr>
              <a:lnSpc>
                <a:spcPct val="114000"/>
              </a:lnSpc>
            </a:pPr>
            <a:r>
              <a:rPr lang="en-US"/>
              <a:t>Khám bụng và theo dõi rất quan trọng </a:t>
            </a:r>
          </a:p>
          <a:p>
            <a:pPr>
              <a:lnSpc>
                <a:spcPct val="114000"/>
              </a:lnSpc>
            </a:pPr>
            <a:r>
              <a:rPr lang="en-US"/>
              <a:t>CLS giúp ích: siêu âm FAST, CT scan khi huyết động ổn định để quyết định </a:t>
            </a:r>
            <a:r>
              <a:rPr lang="vi-VN"/>
              <a:t>điều trị</a:t>
            </a:r>
            <a:r>
              <a:rPr lang="en-US"/>
              <a:t> bảo tồn </a:t>
            </a:r>
          </a:p>
        </p:txBody>
      </p:sp>
    </p:spTree>
    <p:extLst>
      <p:ext uri="{BB962C8B-B14F-4D97-AF65-F5344CB8AC3E}">
        <p14:creationId xmlns:p14="http://schemas.microsoft.com/office/powerpoint/2010/main" val="710198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CT-VT BỤNG</a:t>
            </a:r>
          </a:p>
        </p:txBody>
      </p:sp>
      <p:sp>
        <p:nvSpPr>
          <p:cNvPr id="3" name="Content Placeholder 2"/>
          <p:cNvSpPr>
            <a:spLocks noGrp="1"/>
          </p:cNvSpPr>
          <p:nvPr>
            <p:ph sz="quarter" idx="1"/>
          </p:nvPr>
        </p:nvSpPr>
        <p:spPr>
          <a:xfrm>
            <a:off x="1066800" y="1828800"/>
            <a:ext cx="7391400" cy="3965448"/>
          </a:xfrm>
        </p:spPr>
        <p:txBody>
          <a:bodyPr/>
          <a:lstStyle/>
          <a:p>
            <a:pPr>
              <a:lnSpc>
                <a:spcPct val="150000"/>
              </a:lnSpc>
            </a:pPr>
            <a:r>
              <a:rPr lang="vi-VN"/>
              <a:t>Chẩn đoán</a:t>
            </a:r>
            <a:r>
              <a:rPr lang="en-US"/>
              <a:t> sớm và theo dõi sát để tránh bỏ sót thương tổn </a:t>
            </a:r>
          </a:p>
          <a:p>
            <a:pPr>
              <a:lnSpc>
                <a:spcPct val="150000"/>
              </a:lnSpc>
            </a:pPr>
            <a:r>
              <a:rPr lang="en-US"/>
              <a:t>Theo dõi bằng những phương tiện đơn giản: mạch, huyết áp, tri giác, Hb </a:t>
            </a:r>
          </a:p>
          <a:p>
            <a:pPr>
              <a:lnSpc>
                <a:spcPct val="150000"/>
              </a:lnSpc>
            </a:pPr>
            <a:r>
              <a:rPr lang="en-US"/>
              <a:t>Thăm khám nhiều lần để quyết định tốt nhất </a:t>
            </a:r>
          </a:p>
        </p:txBody>
      </p:sp>
    </p:spTree>
    <p:extLst>
      <p:ext uri="{BB962C8B-B14F-4D97-AF65-F5344CB8AC3E}">
        <p14:creationId xmlns:p14="http://schemas.microsoft.com/office/powerpoint/2010/main" val="19328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en-US" altLang="en-US" sz="4000" b="1">
                <a:latin typeface="VNI-Times" pitchFamily="2" charset="0"/>
                <a:cs typeface="Times New Roman" pitchFamily="18" charset="0"/>
              </a:rPr>
              <a:t>Keát luaän</a:t>
            </a:r>
          </a:p>
        </p:txBody>
      </p:sp>
      <p:sp>
        <p:nvSpPr>
          <p:cNvPr id="280579" name="Rectangle 3"/>
          <p:cNvSpPr>
            <a:spLocks noGrp="1" noChangeArrowheads="1"/>
          </p:cNvSpPr>
          <p:nvPr>
            <p:ph sz="quarter" idx="1"/>
          </p:nvPr>
        </p:nvSpPr>
        <p:spPr>
          <a:xfrm>
            <a:off x="301752" y="2286000"/>
            <a:ext cx="8503920" cy="3813048"/>
          </a:xfrm>
        </p:spPr>
        <p:txBody>
          <a:bodyPr/>
          <a:lstStyle/>
          <a:p>
            <a:pPr algn="just"/>
            <a:r>
              <a:rPr lang="en-US" altLang="en-US" b="1">
                <a:latin typeface="VNI-Times" pitchFamily="2" charset="0"/>
              </a:rPr>
              <a:t>Chaán thöông buïng kín laø moät thaùch thöùc lôùn cho thaày thuoác. Thaêm khaùm toaøn dieän vaø nhieàu laàn trong phoøng caáp cöùu giuùp chuùng ta khoâng boû soùt toån thöông vaø xuaát huyeát noäi vaø giuùp xöû trí kòp thôøi.</a:t>
            </a:r>
          </a:p>
          <a:p>
            <a:pPr algn="just"/>
            <a:r>
              <a:rPr lang="en-US" altLang="en-US" b="1">
                <a:latin typeface="VNI-Times" pitchFamily="2" charset="0"/>
              </a:rPr>
              <a:t>Veát thöông buïng tuy deã chaån ñoaùn hôn vaãn coù nhieàu toån thöông phöùc taïp khoù xöû trí vì theá phaãu thuaät vieân phaûi coù nhieàu kinh nghieäm veà tình huoáng naøy.</a:t>
            </a:r>
          </a:p>
        </p:txBody>
      </p:sp>
    </p:spTree>
    <p:extLst>
      <p:ext uri="{BB962C8B-B14F-4D97-AF65-F5344CB8AC3E}">
        <p14:creationId xmlns:p14="http://schemas.microsoft.com/office/powerpoint/2010/main" val="3165152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itchFamily="34" charset="0"/>
                <a:cs typeface="Arial" pitchFamily="34" charset="0"/>
              </a:rPr>
              <a:t>LƯỢC QUA CÁC CƠ QUAN</a:t>
            </a:r>
          </a:p>
        </p:txBody>
      </p:sp>
      <p:sp>
        <p:nvSpPr>
          <p:cNvPr id="3" name="Content Placeholder 2"/>
          <p:cNvSpPr>
            <a:spLocks noGrp="1"/>
          </p:cNvSpPr>
          <p:nvPr>
            <p:ph sz="quarter" idx="1"/>
          </p:nvPr>
        </p:nvSpPr>
        <p:spPr/>
        <p:txBody>
          <a:bodyPr/>
          <a:lstStyle/>
          <a:p>
            <a:r>
              <a:rPr lang="en-US" err="1">
                <a:latin typeface="Arial" pitchFamily="34" charset="0"/>
                <a:cs typeface="Arial" pitchFamily="34" charset="0"/>
              </a:rPr>
              <a:t>Không</a:t>
            </a:r>
            <a:r>
              <a:rPr lang="en-US">
                <a:latin typeface="Arial" pitchFamily="34" charset="0"/>
                <a:cs typeface="Arial" pitchFamily="34" charset="0"/>
              </a:rPr>
              <a:t> </a:t>
            </a:r>
            <a:r>
              <a:rPr lang="en-US" err="1">
                <a:latin typeface="Arial" pitchFamily="34" charset="0"/>
                <a:cs typeface="Arial" pitchFamily="34" charset="0"/>
              </a:rPr>
              <a:t>sốt</a:t>
            </a:r>
            <a:endParaRPr lang="en-US">
              <a:latin typeface="Arial" pitchFamily="34" charset="0"/>
              <a:cs typeface="Arial" pitchFamily="34" charset="0"/>
            </a:endParaRPr>
          </a:p>
          <a:p>
            <a:r>
              <a:rPr lang="en-US" err="1">
                <a:latin typeface="Arial" pitchFamily="34" charset="0"/>
                <a:cs typeface="Arial" pitchFamily="34" charset="0"/>
              </a:rPr>
              <a:t>Không</a:t>
            </a:r>
            <a:r>
              <a:rPr lang="en-US">
                <a:latin typeface="Arial" pitchFamily="34" charset="0"/>
                <a:cs typeface="Arial" pitchFamily="34" charset="0"/>
              </a:rPr>
              <a:t> </a:t>
            </a:r>
            <a:r>
              <a:rPr lang="en-US" err="1">
                <a:latin typeface="Arial" pitchFamily="34" charset="0"/>
                <a:cs typeface="Arial" pitchFamily="34" charset="0"/>
              </a:rPr>
              <a:t>khó</a:t>
            </a:r>
            <a:r>
              <a:rPr lang="en-US">
                <a:latin typeface="Arial" pitchFamily="34" charset="0"/>
                <a:cs typeface="Arial" pitchFamily="34" charset="0"/>
              </a:rPr>
              <a:t> </a:t>
            </a:r>
            <a:r>
              <a:rPr lang="en-US" err="1">
                <a:latin typeface="Arial" pitchFamily="34" charset="0"/>
                <a:cs typeface="Arial" pitchFamily="34" charset="0"/>
              </a:rPr>
              <a:t>thở</a:t>
            </a:r>
            <a:r>
              <a:rPr lang="en-US">
                <a:latin typeface="Arial" pitchFamily="34" charset="0"/>
                <a:cs typeface="Arial" pitchFamily="34" charset="0"/>
              </a:rPr>
              <a:t>, </a:t>
            </a:r>
            <a:r>
              <a:rPr lang="en-US" err="1">
                <a:latin typeface="Arial" pitchFamily="34" charset="0"/>
                <a:cs typeface="Arial" pitchFamily="34" charset="0"/>
              </a:rPr>
              <a:t>đau</a:t>
            </a:r>
            <a:r>
              <a:rPr lang="en-US">
                <a:latin typeface="Arial" pitchFamily="34" charset="0"/>
                <a:cs typeface="Arial" pitchFamily="34" charset="0"/>
              </a:rPr>
              <a:t> </a:t>
            </a:r>
            <a:r>
              <a:rPr lang="en-US" err="1">
                <a:latin typeface="Arial" pitchFamily="34" charset="0"/>
                <a:cs typeface="Arial" pitchFamily="34" charset="0"/>
              </a:rPr>
              <a:t>ngực</a:t>
            </a:r>
            <a:endParaRPr lang="en-US">
              <a:latin typeface="Arial" pitchFamily="34" charset="0"/>
              <a:cs typeface="Arial" pitchFamily="34" charset="0"/>
            </a:endParaRPr>
          </a:p>
          <a:p>
            <a:r>
              <a:rPr lang="en-US">
                <a:latin typeface="Arial" pitchFamily="34" charset="0"/>
                <a:cs typeface="Arial" pitchFamily="34" charset="0"/>
              </a:rPr>
              <a:t>Gas (+), </a:t>
            </a:r>
            <a:r>
              <a:rPr lang="en-US" err="1">
                <a:latin typeface="Arial" pitchFamily="34" charset="0"/>
                <a:cs typeface="Arial" pitchFamily="34" charset="0"/>
              </a:rPr>
              <a:t>chưa</a:t>
            </a:r>
            <a:r>
              <a:rPr lang="en-US">
                <a:latin typeface="Arial" pitchFamily="34" charset="0"/>
                <a:cs typeface="Arial" pitchFamily="34" charset="0"/>
              </a:rPr>
              <a:t> </a:t>
            </a:r>
            <a:r>
              <a:rPr lang="en-US" err="1">
                <a:latin typeface="Arial" pitchFamily="34" charset="0"/>
                <a:cs typeface="Arial" pitchFamily="34" charset="0"/>
              </a:rPr>
              <a:t>đi</a:t>
            </a:r>
            <a:r>
              <a:rPr lang="en-US">
                <a:latin typeface="Arial" pitchFamily="34" charset="0"/>
                <a:cs typeface="Arial" pitchFamily="34" charset="0"/>
              </a:rPr>
              <a:t> tiêu</a:t>
            </a:r>
          </a:p>
          <a:p>
            <a:r>
              <a:rPr lang="en-US">
                <a:latin typeface="Arial" pitchFamily="34" charset="0"/>
                <a:cs typeface="Arial" pitchFamily="34" charset="0"/>
              </a:rPr>
              <a:t>Vết thương ở KGS 6 </a:t>
            </a:r>
            <a:r>
              <a:rPr lang="vi-VN">
                <a:latin typeface="Arial" pitchFamily="34" charset="0"/>
                <a:cs typeface="Arial" pitchFamily="34" charset="0"/>
              </a:rPr>
              <a:t>đườn</a:t>
            </a:r>
            <a:r>
              <a:rPr lang="en-US">
                <a:latin typeface="Arial" pitchFamily="34" charset="0"/>
                <a:cs typeface="Arial" pitchFamily="34" charset="0"/>
              </a:rPr>
              <a:t>g nách trước và một vết thương ở vùng lưng bên trái, ngang mức đốt sống ngực D3-D4</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itchFamily="34" charset="0"/>
                <a:cs typeface="Arial" pitchFamily="34" charset="0"/>
              </a:rPr>
              <a:t>KHÁM NV</a:t>
            </a:r>
          </a:p>
        </p:txBody>
      </p:sp>
      <p:sp>
        <p:nvSpPr>
          <p:cNvPr id="3" name="Content Placeholder 2"/>
          <p:cNvSpPr>
            <a:spLocks noGrp="1"/>
          </p:cNvSpPr>
          <p:nvPr>
            <p:ph sz="quarter" idx="1"/>
          </p:nvPr>
        </p:nvSpPr>
        <p:spPr/>
        <p:txBody>
          <a:bodyPr/>
          <a:lstStyle/>
          <a:p>
            <a:r>
              <a:rPr lang="en-US" err="1">
                <a:latin typeface="Arial" pitchFamily="34" charset="0"/>
                <a:cs typeface="Arial" pitchFamily="34" charset="0"/>
              </a:rPr>
              <a:t>Tỉnh</a:t>
            </a:r>
            <a:r>
              <a:rPr lang="en-US">
                <a:latin typeface="Arial" pitchFamily="34" charset="0"/>
                <a:cs typeface="Arial" pitchFamily="34" charset="0"/>
              </a:rPr>
              <a:t>, </a:t>
            </a:r>
            <a:r>
              <a:rPr lang="en-US" err="1">
                <a:latin typeface="Arial" pitchFamily="34" charset="0"/>
                <a:cs typeface="Arial" pitchFamily="34" charset="0"/>
              </a:rPr>
              <a:t>s.hiệu</a:t>
            </a:r>
            <a:r>
              <a:rPr lang="en-US">
                <a:latin typeface="Arial" pitchFamily="34" charset="0"/>
                <a:cs typeface="Arial" pitchFamily="34" charset="0"/>
              </a:rPr>
              <a:t> </a:t>
            </a:r>
            <a:r>
              <a:rPr lang="en-US" err="1">
                <a:latin typeface="Arial" pitchFamily="34" charset="0"/>
                <a:cs typeface="Arial" pitchFamily="34" charset="0"/>
              </a:rPr>
              <a:t>trong</a:t>
            </a:r>
            <a:r>
              <a:rPr lang="en-US">
                <a:latin typeface="Arial" pitchFamily="34" charset="0"/>
                <a:cs typeface="Arial" pitchFamily="34" charset="0"/>
              </a:rPr>
              <a:t> </a:t>
            </a:r>
            <a:r>
              <a:rPr lang="en-US" err="1">
                <a:latin typeface="Arial" pitchFamily="34" charset="0"/>
                <a:cs typeface="Arial" pitchFamily="34" charset="0"/>
              </a:rPr>
              <a:t>giới</a:t>
            </a:r>
            <a:r>
              <a:rPr lang="en-US">
                <a:latin typeface="Arial" pitchFamily="34" charset="0"/>
                <a:cs typeface="Arial" pitchFamily="34" charset="0"/>
              </a:rPr>
              <a:t> </a:t>
            </a:r>
            <a:r>
              <a:rPr lang="en-US" err="1">
                <a:latin typeface="Arial" pitchFamily="34" charset="0"/>
                <a:cs typeface="Arial" pitchFamily="34" charset="0"/>
              </a:rPr>
              <a:t>hạn</a:t>
            </a:r>
            <a:r>
              <a:rPr lang="en-US">
                <a:latin typeface="Arial" pitchFamily="34" charset="0"/>
                <a:cs typeface="Arial" pitchFamily="34" charset="0"/>
              </a:rPr>
              <a:t> </a:t>
            </a:r>
            <a:r>
              <a:rPr lang="en-US" err="1">
                <a:latin typeface="Arial" pitchFamily="34" charset="0"/>
                <a:cs typeface="Arial" pitchFamily="34" charset="0"/>
              </a:rPr>
              <a:t>bình</a:t>
            </a:r>
            <a:r>
              <a:rPr lang="en-US">
                <a:latin typeface="Arial" pitchFamily="34" charset="0"/>
                <a:cs typeface="Arial" pitchFamily="34" charset="0"/>
              </a:rPr>
              <a:t> </a:t>
            </a:r>
            <a:r>
              <a:rPr lang="en-US" err="1">
                <a:latin typeface="Arial" pitchFamily="34" charset="0"/>
                <a:cs typeface="Arial" pitchFamily="34" charset="0"/>
              </a:rPr>
              <a:t>thường</a:t>
            </a:r>
            <a:r>
              <a:rPr lang="en-US">
                <a:latin typeface="Arial" pitchFamily="34" charset="0"/>
                <a:cs typeface="Arial" pitchFamily="34" charset="0"/>
              </a:rPr>
              <a:t>, </a:t>
            </a:r>
            <a:r>
              <a:rPr lang="en-US" err="1">
                <a:latin typeface="Arial" pitchFamily="34" charset="0"/>
                <a:cs typeface="Arial" pitchFamily="34" charset="0"/>
              </a:rPr>
              <a:t>niêm</a:t>
            </a:r>
            <a:r>
              <a:rPr lang="en-US">
                <a:latin typeface="Arial" pitchFamily="34" charset="0"/>
                <a:cs typeface="Arial" pitchFamily="34" charset="0"/>
              </a:rPr>
              <a:t> </a:t>
            </a:r>
            <a:r>
              <a:rPr lang="en-US" err="1">
                <a:latin typeface="Arial" pitchFamily="34" charset="0"/>
                <a:cs typeface="Arial" pitchFamily="34" charset="0"/>
              </a:rPr>
              <a:t>hồng</a:t>
            </a:r>
            <a:endParaRPr lang="en-US">
              <a:latin typeface="Arial" pitchFamily="34" charset="0"/>
              <a:cs typeface="Arial" pitchFamily="34" charset="0"/>
            </a:endParaRPr>
          </a:p>
          <a:p>
            <a:r>
              <a:rPr lang="en-US" err="1">
                <a:latin typeface="Arial" pitchFamily="34" charset="0"/>
                <a:cs typeface="Arial" pitchFamily="34" charset="0"/>
              </a:rPr>
              <a:t>Bụng</a:t>
            </a:r>
            <a:r>
              <a:rPr lang="en-US">
                <a:latin typeface="Arial" pitchFamily="34" charset="0"/>
                <a:cs typeface="Arial" pitchFamily="34" charset="0"/>
              </a:rPr>
              <a:t> </a:t>
            </a:r>
            <a:r>
              <a:rPr lang="en-US" err="1">
                <a:latin typeface="Arial" pitchFamily="34" charset="0"/>
                <a:cs typeface="Arial" pitchFamily="34" charset="0"/>
              </a:rPr>
              <a:t>mềm</a:t>
            </a:r>
            <a:endParaRPr lang="en-US">
              <a:latin typeface="Arial" pitchFamily="34" charset="0"/>
              <a:cs typeface="Arial" pitchFamily="34" charset="0"/>
            </a:endParaRPr>
          </a:p>
          <a:p>
            <a:r>
              <a:rPr lang="en-US" err="1">
                <a:latin typeface="Arial" pitchFamily="34" charset="0"/>
                <a:cs typeface="Arial" pitchFamily="34" charset="0"/>
              </a:rPr>
              <a:t>Ấn</a:t>
            </a:r>
            <a:r>
              <a:rPr lang="en-US">
                <a:latin typeface="Arial" pitchFamily="34" charset="0"/>
                <a:cs typeface="Arial" pitchFamily="34" charset="0"/>
              </a:rPr>
              <a:t> </a:t>
            </a:r>
            <a:r>
              <a:rPr lang="en-US" err="1">
                <a:latin typeface="Arial" pitchFamily="34" charset="0"/>
                <a:cs typeface="Arial" pitchFamily="34" charset="0"/>
              </a:rPr>
              <a:t>đau</a:t>
            </a:r>
            <a:r>
              <a:rPr lang="en-US">
                <a:latin typeface="Arial" pitchFamily="34" charset="0"/>
                <a:cs typeface="Arial" pitchFamily="34" charset="0"/>
              </a:rPr>
              <a:t> dưới sườn (P), </a:t>
            </a:r>
            <a:r>
              <a:rPr lang="en-US" err="1">
                <a:latin typeface="Arial" pitchFamily="34" charset="0"/>
                <a:cs typeface="Arial" pitchFamily="34" charset="0"/>
              </a:rPr>
              <a:t>đề</a:t>
            </a:r>
            <a:r>
              <a:rPr lang="en-US">
                <a:latin typeface="Arial" pitchFamily="34" charset="0"/>
                <a:cs typeface="Arial" pitchFamily="34" charset="0"/>
              </a:rPr>
              <a:t> </a:t>
            </a:r>
            <a:r>
              <a:rPr lang="en-US" err="1">
                <a:latin typeface="Arial" pitchFamily="34" charset="0"/>
                <a:cs typeface="Arial" pitchFamily="34" charset="0"/>
              </a:rPr>
              <a:t>kháng</a:t>
            </a:r>
            <a:r>
              <a:rPr lang="en-US">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KHÁM LƯỢC QUA CÁC CƠ QUAN</a:t>
            </a:r>
          </a:p>
        </p:txBody>
      </p:sp>
      <p:sp>
        <p:nvSpPr>
          <p:cNvPr id="3" name="Content Placeholder 2"/>
          <p:cNvSpPr>
            <a:spLocks noGrp="1"/>
          </p:cNvSpPr>
          <p:nvPr>
            <p:ph sz="quarter" idx="1"/>
          </p:nvPr>
        </p:nvSpPr>
        <p:spPr>
          <a:xfrm>
            <a:off x="1905000" y="1981200"/>
            <a:ext cx="6900672" cy="4117848"/>
          </a:xfrm>
        </p:spPr>
        <p:txBody>
          <a:bodyPr>
            <a:normAutofit/>
          </a:bodyPr>
          <a:lstStyle/>
          <a:p>
            <a:pPr>
              <a:lnSpc>
                <a:spcPct val="150000"/>
              </a:lnSpc>
            </a:pPr>
            <a:r>
              <a:rPr lang="en-US"/>
              <a:t>TRI GIÁC </a:t>
            </a:r>
          </a:p>
          <a:p>
            <a:pPr>
              <a:lnSpc>
                <a:spcPct val="150000"/>
              </a:lnSpc>
            </a:pPr>
            <a:r>
              <a:rPr lang="en-US"/>
              <a:t>KHÓ THỞ </a:t>
            </a:r>
          </a:p>
          <a:p>
            <a:pPr>
              <a:lnSpc>
                <a:spcPct val="150000"/>
              </a:lnSpc>
            </a:pPr>
            <a:r>
              <a:rPr lang="en-US"/>
              <a:t>CHẢY MÁU </a:t>
            </a:r>
          </a:p>
          <a:p>
            <a:pPr>
              <a:lnSpc>
                <a:spcPct val="150000"/>
              </a:lnSpc>
            </a:pPr>
            <a:r>
              <a:rPr lang="en-US"/>
              <a:t>DẤU SINH HIỆU </a:t>
            </a:r>
          </a:p>
        </p:txBody>
      </p:sp>
    </p:spTree>
    <p:extLst>
      <p:ext uri="{BB962C8B-B14F-4D97-AF65-F5344CB8AC3E}">
        <p14:creationId xmlns:p14="http://schemas.microsoft.com/office/powerpoint/2010/main" val="494770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3432048" cy="758952"/>
          </a:xfrm>
        </p:spPr>
        <p:txBody>
          <a:bodyPr>
            <a:normAutofit fontScale="90000"/>
          </a:bodyPr>
          <a:lstStyle/>
          <a:p>
            <a:r>
              <a:rPr lang="en-US"/>
              <a:t>GLASCOW COMA SCALE 15</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105400" y="-5282"/>
            <a:ext cx="4047653" cy="686328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52600"/>
            <a:ext cx="5094838" cy="3886200"/>
          </a:xfrm>
          <a:prstGeom prst="rect">
            <a:avLst/>
          </a:prstGeom>
        </p:spPr>
      </p:pic>
    </p:spTree>
    <p:extLst>
      <p:ext uri="{BB962C8B-B14F-4D97-AF65-F5344CB8AC3E}">
        <p14:creationId xmlns:p14="http://schemas.microsoft.com/office/powerpoint/2010/main" val="136621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274</TotalTime>
  <Words>1674</Words>
  <Application>Microsoft Office PowerPoint</Application>
  <PresentationFormat>Trình chiếu Trên màn hình (4:3)</PresentationFormat>
  <Paragraphs>309</Paragraphs>
  <Slides>52</Slides>
  <Notes>0</Notes>
  <HiddenSlides>0</HiddenSlides>
  <MMClips>0</MMClips>
  <ScaleCrop>false</ScaleCrop>
  <HeadingPairs>
    <vt:vector size="4" baseType="variant">
      <vt:variant>
        <vt:lpstr>Chủ đề</vt:lpstr>
      </vt:variant>
      <vt:variant>
        <vt:i4>1</vt:i4>
      </vt:variant>
      <vt:variant>
        <vt:lpstr>Tiêu đề Bản chiếu</vt:lpstr>
      </vt:variant>
      <vt:variant>
        <vt:i4>52</vt:i4>
      </vt:variant>
    </vt:vector>
  </HeadingPairs>
  <TitlesOfParts>
    <vt:vector size="53" baseType="lpstr">
      <vt:lpstr>Civic</vt:lpstr>
      <vt:lpstr>BỆNH ÁN</vt:lpstr>
      <vt:lpstr>HÀNH CHÍNH</vt:lpstr>
      <vt:lpstr>LÝ DO NHẬP ViỆN</vt:lpstr>
      <vt:lpstr>BỆNH SỬ</vt:lpstr>
      <vt:lpstr>TiỀN CĂN</vt:lpstr>
      <vt:lpstr>LƯỢC QUA CÁC CƠ QUAN</vt:lpstr>
      <vt:lpstr>KHÁM NV</vt:lpstr>
      <vt:lpstr>KHÁM LƯỢC QUA CÁC CƠ QUAN</vt:lpstr>
      <vt:lpstr>GLASCOW COMA SCALE 15</vt:lpstr>
      <vt:lpstr>KHÁM LƯỢC QUA CÁC CƠ QUAN</vt:lpstr>
      <vt:lpstr>BORG DYSPNEA SCALE</vt:lpstr>
      <vt:lpstr>KHÁM LƯỢC QUA CÁC CƠ QUAN</vt:lpstr>
      <vt:lpstr>KHÁM LƯỢC QUA CÁC CƠ QUAN</vt:lpstr>
      <vt:lpstr>KHÁM LƯỢC QUA CÁC CƠ QUAN (TRIAGE)</vt:lpstr>
      <vt:lpstr>KHÁM BỤNG</vt:lpstr>
      <vt:lpstr>Vết thương bụng</vt:lpstr>
      <vt:lpstr>KHÁM BỤNG</vt:lpstr>
      <vt:lpstr>KHÁM BỤNG</vt:lpstr>
      <vt:lpstr>KHÁM BỤNG</vt:lpstr>
      <vt:lpstr>Cô cheá toån thöông</vt:lpstr>
      <vt:lpstr>CƠ CHẾ TỔN THƯƠNG </vt:lpstr>
      <vt:lpstr>HỘI CHỨNG CHẢY MÁU TRONG</vt:lpstr>
      <vt:lpstr>SÔØ NAÉN – VIÊM PHÚC MẠC </vt:lpstr>
      <vt:lpstr>Bản trình bày PowerPoint</vt:lpstr>
      <vt:lpstr>TÓM TẮT BỆNH ÁN</vt:lpstr>
      <vt:lpstr>CHẨN ĐOÁN SƠ BỘ</vt:lpstr>
      <vt:lpstr>Caän laâm saøng</vt:lpstr>
      <vt:lpstr>Caän laâm saøng</vt:lpstr>
      <vt:lpstr>KẾT QuẢ CLS</vt:lpstr>
      <vt:lpstr>SIÊU ÂM BỤNG</vt:lpstr>
      <vt:lpstr>X QUANG NGỰC THẲNG</vt:lpstr>
      <vt:lpstr>FAST: (Focuse Assesment with Sonography for Trauma) </vt:lpstr>
      <vt:lpstr>Xeùt nghieäm môùi. Sieâu aâm</vt:lpstr>
      <vt:lpstr>Xeùt nghieäm môùi. Sieâu aâm</vt:lpstr>
      <vt:lpstr>CAÙC THUAÄN LÔÏI VAØ BAÁT LÔÏI CUÛA SIEÂU AÂM</vt:lpstr>
      <vt:lpstr>VẤN ĐỀ</vt:lpstr>
      <vt:lpstr>Bản trình bày PowerPoint</vt:lpstr>
      <vt:lpstr>DIỄN TIẾN </vt:lpstr>
      <vt:lpstr>DIỄN TIẾN </vt:lpstr>
      <vt:lpstr>VẤN ĐỀ</vt:lpstr>
      <vt:lpstr>Phaùc ñoà xöû trí</vt:lpstr>
      <vt:lpstr>CT SCAN</vt:lpstr>
      <vt:lpstr>CT SCAN</vt:lpstr>
      <vt:lpstr>CAÙC CHÆ ÑÒNH VAØ CHOÁNG CHÆ ÑÒNH  CUÛA CHUÏP CAÉT LÔÙP ÑIEÄN TOAÙN BUÏNG </vt:lpstr>
      <vt:lpstr>     CAÙC THUAÄN LÔÏI VAØ BAÁT LÔÏI       CUÛA CHUÏP CAÉT LÔÙP ÑIEÄN TOAÙN BUÏNG</vt:lpstr>
      <vt:lpstr>XQ NGỰC THẲNG LẦN 2</vt:lpstr>
      <vt:lpstr>VẤN ĐỀ</vt:lpstr>
      <vt:lpstr>CHẨN ĐOÁN </vt:lpstr>
      <vt:lpstr>Diễn tiến sau mổ</vt:lpstr>
      <vt:lpstr>CT-VT BỤNG</vt:lpstr>
      <vt:lpstr>CT-VT BỤNG</vt:lpstr>
      <vt:lpstr>Keát luaän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BỆNH ÁN</dc:title>
  <dc:creator>win7</dc:creator>
  <cp:lastModifiedBy>LE CHAU HOANG QUOC CHUONG</cp:lastModifiedBy>
  <cp:revision>65</cp:revision>
  <dcterms:created xsi:type="dcterms:W3CDTF">2012-10-10T16:03:32Z</dcterms:created>
  <dcterms:modified xsi:type="dcterms:W3CDTF">2020-10-06T01:08:55Z</dcterms:modified>
</cp:coreProperties>
</file>