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61" r:id="rId7"/>
    <p:sldId id="275" r:id="rId8"/>
    <p:sldId id="276" r:id="rId9"/>
    <p:sldId id="264" r:id="rId10"/>
    <p:sldId id="266" r:id="rId11"/>
    <p:sldId id="267" r:id="rId12"/>
    <p:sldId id="269" r:id="rId13"/>
    <p:sldId id="270" r:id="rId14"/>
    <p:sldId id="265" r:id="rId15"/>
    <p:sldId id="281" r:id="rId16"/>
    <p:sldId id="278" r:id="rId17"/>
    <p:sldId id="279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DB8B7-EDFA-3241-997F-29AEE6571C52}" type="doc">
      <dgm:prSet loTypeId="urn:microsoft.com/office/officeart/2005/8/layout/chart3" loCatId="" qsTypeId="urn:microsoft.com/office/officeart/2005/8/quickstyle/simple4" qsCatId="simple" csTypeId="urn:microsoft.com/office/officeart/2005/8/colors/accent1_2" csCatId="accent1" phldr="1"/>
      <dgm:spPr/>
    </dgm:pt>
    <dgm:pt modelId="{5B30D4CF-5520-E340-9134-054227EF8CF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>
              <a:latin typeface="Arial"/>
              <a:cs typeface="Arial"/>
            </a:rPr>
            <a:t>Tác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nhân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thường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gặp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nhất</a:t>
          </a:r>
          <a:r>
            <a:rPr lang="en-US" sz="1800" dirty="0" smtClean="0">
              <a:latin typeface="Arial"/>
              <a:cs typeface="Arial"/>
            </a:rPr>
            <a:t>: </a:t>
          </a:r>
          <a:r>
            <a:rPr lang="en-US" sz="1800" dirty="0" smtClean="0">
              <a:solidFill>
                <a:srgbClr val="FF0000"/>
              </a:solidFill>
              <a:latin typeface="Arial"/>
              <a:cs typeface="Arial"/>
            </a:rPr>
            <a:t>RSV</a:t>
          </a:r>
          <a:endParaRPr lang="en-US" sz="1800" dirty="0">
            <a:latin typeface="Arial"/>
            <a:cs typeface="Arial"/>
          </a:endParaRPr>
        </a:p>
      </dgm:t>
    </dgm:pt>
    <dgm:pt modelId="{0F384B75-1083-1548-9106-4D98DCA5AA26}" type="parTrans" cxnId="{0607D222-11DC-1E47-9595-2ADE8ECFCC0E}">
      <dgm:prSet/>
      <dgm:spPr/>
      <dgm:t>
        <a:bodyPr/>
        <a:lstStyle/>
        <a:p>
          <a:endParaRPr lang="en-US"/>
        </a:p>
      </dgm:t>
    </dgm:pt>
    <dgm:pt modelId="{C2A37B9B-C83B-2B42-BB8A-17C1E0E1DEBA}" type="sibTrans" cxnId="{0607D222-11DC-1E47-9595-2ADE8ECFCC0E}">
      <dgm:prSet/>
      <dgm:spPr/>
      <dgm:t>
        <a:bodyPr/>
        <a:lstStyle/>
        <a:p>
          <a:endParaRPr lang="en-US"/>
        </a:p>
      </dgm:t>
    </dgm:pt>
    <dgm:pt modelId="{C704534B-B849-3D43-9612-59CB815221E5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Lây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truyền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do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xúc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chất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tiết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(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trực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hay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gián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dirty="0" smtClean="0">
              <a:solidFill>
                <a:schemeClr val="tx1"/>
              </a:solidFill>
              <a:latin typeface="Arial"/>
              <a:cs typeface="Arial"/>
            </a:rPr>
            <a:t>)</a:t>
          </a:r>
          <a:endParaRPr lang="en-US" sz="1800" dirty="0">
            <a:latin typeface="Arial"/>
            <a:cs typeface="Arial"/>
          </a:endParaRPr>
        </a:p>
      </dgm:t>
    </dgm:pt>
    <dgm:pt modelId="{712EEC42-6E7C-5743-B95E-36D823E3D1A3}" type="parTrans" cxnId="{173DF0BB-8ADB-BB4C-94C5-FB5F97588D85}">
      <dgm:prSet/>
      <dgm:spPr/>
      <dgm:t>
        <a:bodyPr/>
        <a:lstStyle/>
        <a:p>
          <a:endParaRPr lang="en-US"/>
        </a:p>
      </dgm:t>
    </dgm:pt>
    <dgm:pt modelId="{99863AEC-0A6A-3249-B153-BCA5DA982B85}" type="sibTrans" cxnId="{173DF0BB-8ADB-BB4C-94C5-FB5F97588D85}">
      <dgm:prSet/>
      <dgm:spPr/>
      <dgm:t>
        <a:bodyPr/>
        <a:lstStyle/>
        <a:p>
          <a:endParaRPr lang="en-US"/>
        </a:p>
      </dgm:t>
    </dgm:pt>
    <dgm:pt modelId="{CDA83E47-7D81-5A49-A28A-1F958DB9A310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Nước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nhiệt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đới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: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xảy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ra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quanh</a:t>
          </a:r>
          <a:r>
            <a:rPr lang="en-US" sz="18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dirty="0" err="1" smtClean="0">
              <a:solidFill>
                <a:srgbClr val="000000"/>
              </a:solidFill>
              <a:latin typeface="Arial"/>
              <a:cs typeface="Arial"/>
            </a:rPr>
            <a:t>năm</a:t>
          </a:r>
          <a:endParaRPr lang="en-US" sz="1800" dirty="0">
            <a:solidFill>
              <a:srgbClr val="000000"/>
            </a:solidFill>
            <a:latin typeface="Arial"/>
            <a:cs typeface="Arial"/>
          </a:endParaRPr>
        </a:p>
      </dgm:t>
    </dgm:pt>
    <dgm:pt modelId="{489144AF-B5AA-0D4D-A660-74CC96D28A94}" type="parTrans" cxnId="{3884B39A-F48E-2649-8271-DA195C3040D8}">
      <dgm:prSet/>
      <dgm:spPr/>
      <dgm:t>
        <a:bodyPr/>
        <a:lstStyle/>
        <a:p>
          <a:endParaRPr lang="en-US"/>
        </a:p>
      </dgm:t>
    </dgm:pt>
    <dgm:pt modelId="{7576C5E9-1087-DB49-9999-C9818100A9BA}" type="sibTrans" cxnId="{3884B39A-F48E-2649-8271-DA195C3040D8}">
      <dgm:prSet/>
      <dgm:spPr/>
      <dgm:t>
        <a:bodyPr/>
        <a:lstStyle/>
        <a:p>
          <a:endParaRPr lang="en-US"/>
        </a:p>
      </dgm:t>
    </dgm:pt>
    <dgm:pt modelId="{896A539C-7B30-1946-A90E-65F79497975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>
              <a:latin typeface="Arial"/>
              <a:cs typeface="Arial"/>
            </a:rPr>
            <a:t>Đa</a:t>
          </a:r>
          <a:r>
            <a:rPr lang="en-US" sz="1800" dirty="0" smtClean="0">
              <a:latin typeface="Arial"/>
              <a:cs typeface="Arial"/>
            </a:rPr>
            <a:t> </a:t>
          </a:r>
          <a:r>
            <a:rPr lang="en-US" sz="1800" dirty="0" err="1" smtClean="0">
              <a:latin typeface="Arial"/>
              <a:cs typeface="Arial"/>
            </a:rPr>
            <a:t>số</a:t>
          </a:r>
          <a:r>
            <a:rPr lang="en-US" sz="1800" dirty="0" smtClean="0">
              <a:latin typeface="Arial"/>
              <a:cs typeface="Arial"/>
            </a:rPr>
            <a:t> &lt;12th, 80% &lt; 6th</a:t>
          </a:r>
          <a:r>
            <a:rPr lang="en-US" sz="1800" baseline="30000" dirty="0" smtClean="0">
              <a:latin typeface="Arial"/>
              <a:cs typeface="Arial"/>
            </a:rPr>
            <a:t> </a:t>
          </a:r>
          <a:endParaRPr lang="en-US" sz="1800" dirty="0">
            <a:latin typeface="Arial"/>
            <a:cs typeface="Arial"/>
          </a:endParaRPr>
        </a:p>
      </dgm:t>
    </dgm:pt>
    <dgm:pt modelId="{F923520C-CA60-0A4A-8CA5-3AC147DF1734}" type="parTrans" cxnId="{6695B2B7-684B-2042-8748-0C2540CEEB58}">
      <dgm:prSet/>
      <dgm:spPr/>
      <dgm:t>
        <a:bodyPr/>
        <a:lstStyle/>
        <a:p>
          <a:endParaRPr lang="en-US"/>
        </a:p>
      </dgm:t>
    </dgm:pt>
    <dgm:pt modelId="{0A10CC83-2DD4-9045-9192-A72641BBE2D8}" type="sibTrans" cxnId="{6695B2B7-684B-2042-8748-0C2540CEEB58}">
      <dgm:prSet/>
      <dgm:spPr/>
      <dgm:t>
        <a:bodyPr/>
        <a:lstStyle/>
        <a:p>
          <a:endParaRPr lang="en-US"/>
        </a:p>
      </dgm:t>
    </dgm:pt>
    <dgm:pt modelId="{95670DC5-42B5-2941-94A3-F2ACFE57C258}" type="pres">
      <dgm:prSet presAssocID="{03BDB8B7-EDFA-3241-997F-29AEE6571C52}" presName="compositeShape" presStyleCnt="0">
        <dgm:presLayoutVars>
          <dgm:chMax val="7"/>
          <dgm:dir/>
          <dgm:resizeHandles val="exact"/>
        </dgm:presLayoutVars>
      </dgm:prSet>
      <dgm:spPr/>
    </dgm:pt>
    <dgm:pt modelId="{AEC84AA7-48E9-814C-9D6E-3800C50D73FB}" type="pres">
      <dgm:prSet presAssocID="{03BDB8B7-EDFA-3241-997F-29AEE6571C52}" presName="wedge1" presStyleLbl="node1" presStyleIdx="0" presStyleCnt="4"/>
      <dgm:spPr/>
      <dgm:t>
        <a:bodyPr/>
        <a:lstStyle/>
        <a:p>
          <a:endParaRPr lang="en-US"/>
        </a:p>
      </dgm:t>
    </dgm:pt>
    <dgm:pt modelId="{CDA468FD-D179-3E45-8430-34CC2EF5E00C}" type="pres">
      <dgm:prSet presAssocID="{03BDB8B7-EDFA-3241-997F-29AEE6571C5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7C884-C286-FA4C-8933-C39B3EF63691}" type="pres">
      <dgm:prSet presAssocID="{03BDB8B7-EDFA-3241-997F-29AEE6571C52}" presName="wedge2" presStyleLbl="node1" presStyleIdx="1" presStyleCnt="4"/>
      <dgm:spPr/>
      <dgm:t>
        <a:bodyPr/>
        <a:lstStyle/>
        <a:p>
          <a:endParaRPr lang="en-US"/>
        </a:p>
      </dgm:t>
    </dgm:pt>
    <dgm:pt modelId="{C277D6B0-961A-954E-907D-AECEB0DDA0CF}" type="pres">
      <dgm:prSet presAssocID="{03BDB8B7-EDFA-3241-997F-29AEE6571C5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1C0EC-8DD4-EE40-9E7A-F307495113E5}" type="pres">
      <dgm:prSet presAssocID="{03BDB8B7-EDFA-3241-997F-29AEE6571C52}" presName="wedge3" presStyleLbl="node1" presStyleIdx="2" presStyleCnt="4"/>
      <dgm:spPr/>
      <dgm:t>
        <a:bodyPr/>
        <a:lstStyle/>
        <a:p>
          <a:endParaRPr lang="en-US"/>
        </a:p>
      </dgm:t>
    </dgm:pt>
    <dgm:pt modelId="{B5FD98B3-BCF7-F64C-8E6A-35C8C5294624}" type="pres">
      <dgm:prSet presAssocID="{03BDB8B7-EDFA-3241-997F-29AEE6571C5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805D2-B403-804F-887E-92842E558FA2}" type="pres">
      <dgm:prSet presAssocID="{03BDB8B7-EDFA-3241-997F-29AEE6571C52}" presName="wedge4" presStyleLbl="node1" presStyleIdx="3" presStyleCnt="4"/>
      <dgm:spPr/>
      <dgm:t>
        <a:bodyPr/>
        <a:lstStyle/>
        <a:p>
          <a:endParaRPr lang="en-US"/>
        </a:p>
      </dgm:t>
    </dgm:pt>
    <dgm:pt modelId="{F1782A69-D8F1-0447-A29A-ED8AB57BAEAA}" type="pres">
      <dgm:prSet presAssocID="{03BDB8B7-EDFA-3241-997F-29AEE6571C5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81DD8A-6603-184D-837A-42B4E2A868CA}" type="presOf" srcId="{896A539C-7B30-1946-A90E-65F794979755}" destId="{2F6805D2-B403-804F-887E-92842E558FA2}" srcOrd="0" destOrd="0" presId="urn:microsoft.com/office/officeart/2005/8/layout/chart3"/>
    <dgm:cxn modelId="{A272CB3C-720F-8C44-BAD8-457AC0C00D92}" type="presOf" srcId="{CDA83E47-7D81-5A49-A28A-1F958DB9A310}" destId="{B5FD98B3-BCF7-F64C-8E6A-35C8C5294624}" srcOrd="1" destOrd="0" presId="urn:microsoft.com/office/officeart/2005/8/layout/chart3"/>
    <dgm:cxn modelId="{07A5770F-A9C9-A84D-9B67-2EF32C7F75BC}" type="presOf" srcId="{C704534B-B849-3D43-9612-59CB815221E5}" destId="{C277D6B0-961A-954E-907D-AECEB0DDA0CF}" srcOrd="1" destOrd="0" presId="urn:microsoft.com/office/officeart/2005/8/layout/chart3"/>
    <dgm:cxn modelId="{0607D222-11DC-1E47-9595-2ADE8ECFCC0E}" srcId="{03BDB8B7-EDFA-3241-997F-29AEE6571C52}" destId="{5B30D4CF-5520-E340-9134-054227EF8CF2}" srcOrd="0" destOrd="0" parTransId="{0F384B75-1083-1548-9106-4D98DCA5AA26}" sibTransId="{C2A37B9B-C83B-2B42-BB8A-17C1E0E1DEBA}"/>
    <dgm:cxn modelId="{08D26A8F-1E53-104A-9B50-59B10D066158}" type="presOf" srcId="{5B30D4CF-5520-E340-9134-054227EF8CF2}" destId="{CDA468FD-D179-3E45-8430-34CC2EF5E00C}" srcOrd="1" destOrd="0" presId="urn:microsoft.com/office/officeart/2005/8/layout/chart3"/>
    <dgm:cxn modelId="{A2006BAE-D26D-C446-86C1-4373424E05BC}" type="presOf" srcId="{896A539C-7B30-1946-A90E-65F794979755}" destId="{F1782A69-D8F1-0447-A29A-ED8AB57BAEAA}" srcOrd="1" destOrd="0" presId="urn:microsoft.com/office/officeart/2005/8/layout/chart3"/>
    <dgm:cxn modelId="{6695B2B7-684B-2042-8748-0C2540CEEB58}" srcId="{03BDB8B7-EDFA-3241-997F-29AEE6571C52}" destId="{896A539C-7B30-1946-A90E-65F794979755}" srcOrd="3" destOrd="0" parTransId="{F923520C-CA60-0A4A-8CA5-3AC147DF1734}" sibTransId="{0A10CC83-2DD4-9045-9192-A72641BBE2D8}"/>
    <dgm:cxn modelId="{E9670AA4-F324-0B47-8951-7630FB88C061}" type="presOf" srcId="{C704534B-B849-3D43-9612-59CB815221E5}" destId="{7627C884-C286-FA4C-8933-C39B3EF63691}" srcOrd="0" destOrd="0" presId="urn:microsoft.com/office/officeart/2005/8/layout/chart3"/>
    <dgm:cxn modelId="{F71D8BB2-15ED-D94F-AB42-1AB2DAEBD11D}" type="presOf" srcId="{5B30D4CF-5520-E340-9134-054227EF8CF2}" destId="{AEC84AA7-48E9-814C-9D6E-3800C50D73FB}" srcOrd="0" destOrd="0" presId="urn:microsoft.com/office/officeart/2005/8/layout/chart3"/>
    <dgm:cxn modelId="{173DF0BB-8ADB-BB4C-94C5-FB5F97588D85}" srcId="{03BDB8B7-EDFA-3241-997F-29AEE6571C52}" destId="{C704534B-B849-3D43-9612-59CB815221E5}" srcOrd="1" destOrd="0" parTransId="{712EEC42-6E7C-5743-B95E-36D823E3D1A3}" sibTransId="{99863AEC-0A6A-3249-B153-BCA5DA982B85}"/>
    <dgm:cxn modelId="{15704A9A-4118-DF40-8066-3D2CF1BB0F97}" type="presOf" srcId="{CDA83E47-7D81-5A49-A28A-1F958DB9A310}" destId="{2C31C0EC-8DD4-EE40-9E7A-F307495113E5}" srcOrd="0" destOrd="0" presId="urn:microsoft.com/office/officeart/2005/8/layout/chart3"/>
    <dgm:cxn modelId="{3884B39A-F48E-2649-8271-DA195C3040D8}" srcId="{03BDB8B7-EDFA-3241-997F-29AEE6571C52}" destId="{CDA83E47-7D81-5A49-A28A-1F958DB9A310}" srcOrd="2" destOrd="0" parTransId="{489144AF-B5AA-0D4D-A660-74CC96D28A94}" sibTransId="{7576C5E9-1087-DB49-9999-C9818100A9BA}"/>
    <dgm:cxn modelId="{DD8AB8B5-B401-FB49-B9A7-CAE338604D5C}" type="presOf" srcId="{03BDB8B7-EDFA-3241-997F-29AEE6571C52}" destId="{95670DC5-42B5-2941-94A3-F2ACFE57C258}" srcOrd="0" destOrd="0" presId="urn:microsoft.com/office/officeart/2005/8/layout/chart3"/>
    <dgm:cxn modelId="{A1CB1D1C-A6EE-654F-8266-C88FA00EBC01}" type="presParOf" srcId="{95670DC5-42B5-2941-94A3-F2ACFE57C258}" destId="{AEC84AA7-48E9-814C-9D6E-3800C50D73FB}" srcOrd="0" destOrd="0" presId="urn:microsoft.com/office/officeart/2005/8/layout/chart3"/>
    <dgm:cxn modelId="{F76346C9-1B32-1843-B760-1AF238CAB6E5}" type="presParOf" srcId="{95670DC5-42B5-2941-94A3-F2ACFE57C258}" destId="{CDA468FD-D179-3E45-8430-34CC2EF5E00C}" srcOrd="1" destOrd="0" presId="urn:microsoft.com/office/officeart/2005/8/layout/chart3"/>
    <dgm:cxn modelId="{CA6DF853-4AD7-4B4B-85BC-A4D4B7FE5CAB}" type="presParOf" srcId="{95670DC5-42B5-2941-94A3-F2ACFE57C258}" destId="{7627C884-C286-FA4C-8933-C39B3EF63691}" srcOrd="2" destOrd="0" presId="urn:microsoft.com/office/officeart/2005/8/layout/chart3"/>
    <dgm:cxn modelId="{27C22894-9635-B444-AC1A-7B6C81E03143}" type="presParOf" srcId="{95670DC5-42B5-2941-94A3-F2ACFE57C258}" destId="{C277D6B0-961A-954E-907D-AECEB0DDA0CF}" srcOrd="3" destOrd="0" presId="urn:microsoft.com/office/officeart/2005/8/layout/chart3"/>
    <dgm:cxn modelId="{A62AC0BA-ACE2-AB44-AB34-2B5CE116B465}" type="presParOf" srcId="{95670DC5-42B5-2941-94A3-F2ACFE57C258}" destId="{2C31C0EC-8DD4-EE40-9E7A-F307495113E5}" srcOrd="4" destOrd="0" presId="urn:microsoft.com/office/officeart/2005/8/layout/chart3"/>
    <dgm:cxn modelId="{5265AA68-D882-AE49-84A2-0D705F923D7F}" type="presParOf" srcId="{95670DC5-42B5-2941-94A3-F2ACFE57C258}" destId="{B5FD98B3-BCF7-F64C-8E6A-35C8C5294624}" srcOrd="5" destOrd="0" presId="urn:microsoft.com/office/officeart/2005/8/layout/chart3"/>
    <dgm:cxn modelId="{4A3891CE-2E3B-564C-AF52-AE21AA266754}" type="presParOf" srcId="{95670DC5-42B5-2941-94A3-F2ACFE57C258}" destId="{2F6805D2-B403-804F-887E-92842E558FA2}" srcOrd="6" destOrd="0" presId="urn:microsoft.com/office/officeart/2005/8/layout/chart3"/>
    <dgm:cxn modelId="{A515D78F-26F6-D34D-9AD7-6FA8E86567E0}" type="presParOf" srcId="{95670DC5-42B5-2941-94A3-F2ACFE57C258}" destId="{F1782A69-D8F1-0447-A29A-ED8AB57BAEA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C149D-9522-AE48-A037-A7DDB44BF307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424285-00FA-AE42-9E07-30DD96646AD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VTPQ NẶNG</a:t>
          </a:r>
          <a:endParaRPr lang="en-US" sz="2000" dirty="0">
            <a:latin typeface="Arial"/>
            <a:cs typeface="Arial"/>
          </a:endParaRPr>
        </a:p>
      </dgm:t>
    </dgm:pt>
    <dgm:pt modelId="{BCD22274-74BE-A547-8B08-A2CF1DC31B3F}" type="parTrans" cxnId="{5F90D6AF-2BD2-5143-AF94-AB0382411B85}">
      <dgm:prSet/>
      <dgm:spPr/>
      <dgm:t>
        <a:bodyPr/>
        <a:lstStyle/>
        <a:p>
          <a:endParaRPr lang="en-US"/>
        </a:p>
      </dgm:t>
    </dgm:pt>
    <dgm:pt modelId="{FA7A25A2-DA3C-BC42-BD74-D6DF5EA924EA}" type="sibTrans" cxnId="{5F90D6AF-2BD2-5143-AF94-AB0382411B85}">
      <dgm:prSet/>
      <dgm:spPr/>
      <dgm:t>
        <a:bodyPr/>
        <a:lstStyle/>
        <a:p>
          <a:endParaRPr lang="en-US"/>
        </a:p>
      </dgm:t>
    </dgm:pt>
    <dgm:pt modelId="{3AE18441-CEC5-7847-A004-93ED652EBC5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SANH NON, TRẺ &lt; 3TH</a:t>
          </a:r>
          <a:endParaRPr lang="en-US" sz="2000" dirty="0">
            <a:latin typeface="Arial"/>
            <a:cs typeface="Arial"/>
          </a:endParaRPr>
        </a:p>
      </dgm:t>
    </dgm:pt>
    <dgm:pt modelId="{E30AFA00-C8EA-6F46-875A-05AB1FF5E3D5}" type="parTrans" cxnId="{A178F9DF-7B34-744C-AF1B-3113829B7A42}">
      <dgm:prSet/>
      <dgm:spPr/>
      <dgm:t>
        <a:bodyPr/>
        <a:lstStyle/>
        <a:p>
          <a:endParaRPr lang="en-US"/>
        </a:p>
      </dgm:t>
    </dgm:pt>
    <dgm:pt modelId="{2DCFC286-84C7-874C-A0A4-EC1887282275}" type="sibTrans" cxnId="{A178F9DF-7B34-744C-AF1B-3113829B7A42}">
      <dgm:prSet/>
      <dgm:spPr/>
      <dgm:t>
        <a:bodyPr/>
        <a:lstStyle/>
        <a:p>
          <a:endParaRPr lang="en-US"/>
        </a:p>
      </dgm:t>
    </dgm:pt>
    <dgm:pt modelId="{26BE86C2-795F-484D-8029-9061279795D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TBS, LSPQP, BỆNH TK CƠ</a:t>
          </a:r>
          <a:endParaRPr lang="en-US" sz="2000" dirty="0">
            <a:latin typeface="Arial"/>
            <a:cs typeface="Arial"/>
          </a:endParaRPr>
        </a:p>
      </dgm:t>
    </dgm:pt>
    <dgm:pt modelId="{30016591-6B4E-404A-BC29-72F3A9745831}" type="parTrans" cxnId="{D8D30C4E-178D-5C48-9150-BB8B9EAD04B9}">
      <dgm:prSet/>
      <dgm:spPr/>
      <dgm:t>
        <a:bodyPr/>
        <a:lstStyle/>
        <a:p>
          <a:endParaRPr lang="en-US"/>
        </a:p>
      </dgm:t>
    </dgm:pt>
    <dgm:pt modelId="{42542FBC-508F-7A43-ADD4-A30D166FE1B1}" type="sibTrans" cxnId="{D8D30C4E-178D-5C48-9150-BB8B9EAD04B9}">
      <dgm:prSet/>
      <dgm:spPr/>
      <dgm:t>
        <a:bodyPr/>
        <a:lstStyle/>
        <a:p>
          <a:endParaRPr lang="en-US"/>
        </a:p>
      </dgm:t>
    </dgm:pt>
    <dgm:pt modelId="{8887160F-B762-E14F-A277-E11120371A1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SGMD</a:t>
          </a:r>
          <a:endParaRPr lang="en-US" sz="2000" dirty="0">
            <a:latin typeface="Arial"/>
            <a:cs typeface="Arial"/>
          </a:endParaRPr>
        </a:p>
      </dgm:t>
    </dgm:pt>
    <dgm:pt modelId="{C953AF47-DE8D-B640-BEFA-691FA9F3BF21}" type="parTrans" cxnId="{11F07F14-69E9-9945-BD7A-DB4E3EE0555D}">
      <dgm:prSet/>
      <dgm:spPr/>
      <dgm:t>
        <a:bodyPr/>
        <a:lstStyle/>
        <a:p>
          <a:endParaRPr lang="en-US"/>
        </a:p>
      </dgm:t>
    </dgm:pt>
    <dgm:pt modelId="{61FAB28A-2333-A143-9F0C-51CB10798AFC}" type="sibTrans" cxnId="{11F07F14-69E9-9945-BD7A-DB4E3EE0555D}">
      <dgm:prSet/>
      <dgm:spPr/>
      <dgm:t>
        <a:bodyPr/>
        <a:lstStyle/>
        <a:p>
          <a:endParaRPr lang="en-US"/>
        </a:p>
      </dgm:t>
    </dgm:pt>
    <dgm:pt modelId="{8E8F995A-6B42-AF4E-B686-8DE145C7FCCD}" type="pres">
      <dgm:prSet presAssocID="{B00C149D-9522-AE48-A037-A7DDB44BF3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F374A9-8274-3441-BA27-AFAD8D4614BC}" type="pres">
      <dgm:prSet presAssocID="{3D424285-00FA-AE42-9E07-30DD96646AD3}" presName="centerShape" presStyleLbl="node0" presStyleIdx="0" presStyleCnt="1"/>
      <dgm:spPr/>
      <dgm:t>
        <a:bodyPr/>
        <a:lstStyle/>
        <a:p>
          <a:endParaRPr lang="en-US"/>
        </a:p>
      </dgm:t>
    </dgm:pt>
    <dgm:pt modelId="{1197C528-0E6F-B149-8253-F00B1F792DDB}" type="pres">
      <dgm:prSet presAssocID="{E30AFA00-C8EA-6F46-875A-05AB1FF5E3D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0C9E316-5107-F842-BF8D-A1F1302D241F}" type="pres">
      <dgm:prSet presAssocID="{3AE18441-CEC5-7847-A004-93ED652EBC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9BD4B-39C5-5740-B494-A9E6BB83FA13}" type="pres">
      <dgm:prSet presAssocID="{30016591-6B4E-404A-BC29-72F3A9745831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1A66386-62E8-AC4E-8DC2-858F6B3A017D}" type="pres">
      <dgm:prSet presAssocID="{26BE86C2-795F-484D-8029-9061279795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B05B6-D489-8440-B0A7-28E88726E274}" type="pres">
      <dgm:prSet presAssocID="{C953AF47-DE8D-B640-BEFA-691FA9F3BF2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64735DC-8AA3-884A-9556-0CE164CBC9EE}" type="pres">
      <dgm:prSet presAssocID="{8887160F-B762-E14F-A277-E11120371A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13FA-DBFB-7F46-928C-787DFEE9BDC2}" type="presOf" srcId="{8887160F-B762-E14F-A277-E11120371A1F}" destId="{C64735DC-8AA3-884A-9556-0CE164CBC9EE}" srcOrd="0" destOrd="0" presId="urn:microsoft.com/office/officeart/2005/8/layout/radial4"/>
    <dgm:cxn modelId="{A178F9DF-7B34-744C-AF1B-3113829B7A42}" srcId="{3D424285-00FA-AE42-9E07-30DD96646AD3}" destId="{3AE18441-CEC5-7847-A004-93ED652EBC5E}" srcOrd="0" destOrd="0" parTransId="{E30AFA00-C8EA-6F46-875A-05AB1FF5E3D5}" sibTransId="{2DCFC286-84C7-874C-A0A4-EC1887282275}"/>
    <dgm:cxn modelId="{0F7FB842-FE5B-404A-99E1-8811E2567FC9}" type="presOf" srcId="{E30AFA00-C8EA-6F46-875A-05AB1FF5E3D5}" destId="{1197C528-0E6F-B149-8253-F00B1F792DDB}" srcOrd="0" destOrd="0" presId="urn:microsoft.com/office/officeart/2005/8/layout/radial4"/>
    <dgm:cxn modelId="{AC526631-4BAE-FC49-9387-FE0167C366AC}" type="presOf" srcId="{3AE18441-CEC5-7847-A004-93ED652EBC5E}" destId="{50C9E316-5107-F842-BF8D-A1F1302D241F}" srcOrd="0" destOrd="0" presId="urn:microsoft.com/office/officeart/2005/8/layout/radial4"/>
    <dgm:cxn modelId="{11F07F14-69E9-9945-BD7A-DB4E3EE0555D}" srcId="{3D424285-00FA-AE42-9E07-30DD96646AD3}" destId="{8887160F-B762-E14F-A277-E11120371A1F}" srcOrd="2" destOrd="0" parTransId="{C953AF47-DE8D-B640-BEFA-691FA9F3BF21}" sibTransId="{61FAB28A-2333-A143-9F0C-51CB10798AFC}"/>
    <dgm:cxn modelId="{1B5001E8-B5B1-8440-BCC6-261D2DEAD211}" type="presOf" srcId="{26BE86C2-795F-484D-8029-9061279795D1}" destId="{C1A66386-62E8-AC4E-8DC2-858F6B3A017D}" srcOrd="0" destOrd="0" presId="urn:microsoft.com/office/officeart/2005/8/layout/radial4"/>
    <dgm:cxn modelId="{D8D30C4E-178D-5C48-9150-BB8B9EAD04B9}" srcId="{3D424285-00FA-AE42-9E07-30DD96646AD3}" destId="{26BE86C2-795F-484D-8029-9061279795D1}" srcOrd="1" destOrd="0" parTransId="{30016591-6B4E-404A-BC29-72F3A9745831}" sibTransId="{42542FBC-508F-7A43-ADD4-A30D166FE1B1}"/>
    <dgm:cxn modelId="{592A52B1-9AE0-EA47-90A2-30B71761AE63}" type="presOf" srcId="{B00C149D-9522-AE48-A037-A7DDB44BF307}" destId="{8E8F995A-6B42-AF4E-B686-8DE145C7FCCD}" srcOrd="0" destOrd="0" presId="urn:microsoft.com/office/officeart/2005/8/layout/radial4"/>
    <dgm:cxn modelId="{581DA460-3998-CE4C-8F5C-2CBEDF559ABB}" type="presOf" srcId="{C953AF47-DE8D-B640-BEFA-691FA9F3BF21}" destId="{BBFB05B6-D489-8440-B0A7-28E88726E274}" srcOrd="0" destOrd="0" presId="urn:microsoft.com/office/officeart/2005/8/layout/radial4"/>
    <dgm:cxn modelId="{5F90D6AF-2BD2-5143-AF94-AB0382411B85}" srcId="{B00C149D-9522-AE48-A037-A7DDB44BF307}" destId="{3D424285-00FA-AE42-9E07-30DD96646AD3}" srcOrd="0" destOrd="0" parTransId="{BCD22274-74BE-A547-8B08-A2CF1DC31B3F}" sibTransId="{FA7A25A2-DA3C-BC42-BD74-D6DF5EA924EA}"/>
    <dgm:cxn modelId="{42FEB220-CB32-EE45-BACA-8CA28CE45154}" type="presOf" srcId="{30016591-6B4E-404A-BC29-72F3A9745831}" destId="{80D9BD4B-39C5-5740-B494-A9E6BB83FA13}" srcOrd="0" destOrd="0" presId="urn:microsoft.com/office/officeart/2005/8/layout/radial4"/>
    <dgm:cxn modelId="{63448B01-E0EA-AD45-A6B2-AAA1199F213C}" type="presOf" srcId="{3D424285-00FA-AE42-9E07-30DD96646AD3}" destId="{4BF374A9-8274-3441-BA27-AFAD8D4614BC}" srcOrd="0" destOrd="0" presId="urn:microsoft.com/office/officeart/2005/8/layout/radial4"/>
    <dgm:cxn modelId="{CD2DAF7E-097E-A344-A52F-2D97B2FBCFFD}" type="presParOf" srcId="{8E8F995A-6B42-AF4E-B686-8DE145C7FCCD}" destId="{4BF374A9-8274-3441-BA27-AFAD8D4614BC}" srcOrd="0" destOrd="0" presId="urn:microsoft.com/office/officeart/2005/8/layout/radial4"/>
    <dgm:cxn modelId="{47FCB1BB-4A17-3C44-AE77-CC48FBA7E382}" type="presParOf" srcId="{8E8F995A-6B42-AF4E-B686-8DE145C7FCCD}" destId="{1197C528-0E6F-B149-8253-F00B1F792DDB}" srcOrd="1" destOrd="0" presId="urn:microsoft.com/office/officeart/2005/8/layout/radial4"/>
    <dgm:cxn modelId="{20F11D00-7B3F-3E49-ACCC-EA5DCBCCF139}" type="presParOf" srcId="{8E8F995A-6B42-AF4E-B686-8DE145C7FCCD}" destId="{50C9E316-5107-F842-BF8D-A1F1302D241F}" srcOrd="2" destOrd="0" presId="urn:microsoft.com/office/officeart/2005/8/layout/radial4"/>
    <dgm:cxn modelId="{8AE6936F-A0E8-EA43-A349-BDDF90092457}" type="presParOf" srcId="{8E8F995A-6B42-AF4E-B686-8DE145C7FCCD}" destId="{80D9BD4B-39C5-5740-B494-A9E6BB83FA13}" srcOrd="3" destOrd="0" presId="urn:microsoft.com/office/officeart/2005/8/layout/radial4"/>
    <dgm:cxn modelId="{21309E33-4DE7-564F-8FF3-21A3192C3A79}" type="presParOf" srcId="{8E8F995A-6B42-AF4E-B686-8DE145C7FCCD}" destId="{C1A66386-62E8-AC4E-8DC2-858F6B3A017D}" srcOrd="4" destOrd="0" presId="urn:microsoft.com/office/officeart/2005/8/layout/radial4"/>
    <dgm:cxn modelId="{4120AB2B-7DC1-654C-B1FF-BFEA843E8212}" type="presParOf" srcId="{8E8F995A-6B42-AF4E-B686-8DE145C7FCCD}" destId="{BBFB05B6-D489-8440-B0A7-28E88726E274}" srcOrd="5" destOrd="0" presId="urn:microsoft.com/office/officeart/2005/8/layout/radial4"/>
    <dgm:cxn modelId="{9CD5575E-6F97-F848-B319-EACCDB6C4E31}" type="presParOf" srcId="{8E8F995A-6B42-AF4E-B686-8DE145C7FCCD}" destId="{C64735DC-8AA3-884A-9556-0CE164CBC9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FEF02-5B05-214D-8F1D-0EFC059DBEE2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DE8EF-902B-AB46-BD3A-315FC28C47F1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CHẨN ĐOÁN PHÂN BIỆT VTPQ</a:t>
          </a:r>
          <a:endParaRPr lang="en-US" sz="2000" dirty="0">
            <a:latin typeface="Arial"/>
            <a:cs typeface="Arial"/>
          </a:endParaRPr>
        </a:p>
      </dgm:t>
    </dgm:pt>
    <dgm:pt modelId="{36F904C1-E3AD-0646-8347-1CB9D8D9CC8C}" type="parTrans" cxnId="{C6AECF62-CA89-814E-9731-3458192F1912}">
      <dgm:prSet/>
      <dgm:spPr/>
      <dgm:t>
        <a:bodyPr/>
        <a:lstStyle/>
        <a:p>
          <a:endParaRPr lang="en-US"/>
        </a:p>
      </dgm:t>
    </dgm:pt>
    <dgm:pt modelId="{6318E5AA-0B1D-FC44-A7A5-539841F54939}" type="sibTrans" cxnId="{C6AECF62-CA89-814E-9731-3458192F1912}">
      <dgm:prSet/>
      <dgm:spPr/>
      <dgm:t>
        <a:bodyPr/>
        <a:lstStyle/>
        <a:p>
          <a:endParaRPr lang="en-US"/>
        </a:p>
      </dgm:t>
    </dgm:pt>
    <dgm:pt modelId="{83CCA4DC-BA89-2848-B1DC-5676C15DBFA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Khò</a:t>
          </a:r>
          <a:r>
            <a:rPr lang="en-US" sz="1600" dirty="0" smtClean="0"/>
            <a:t> </a:t>
          </a:r>
          <a:r>
            <a:rPr lang="en-US" sz="1600" dirty="0" err="1" smtClean="0"/>
            <a:t>khè</a:t>
          </a:r>
          <a:r>
            <a:rPr lang="en-US" sz="1600" dirty="0" smtClean="0"/>
            <a:t> </a:t>
          </a:r>
          <a:r>
            <a:rPr lang="en-US" sz="1600" dirty="0" err="1" smtClean="0"/>
            <a:t>khởi</a:t>
          </a:r>
          <a:r>
            <a:rPr lang="en-US" sz="1600" dirty="0" smtClean="0"/>
            <a:t> </a:t>
          </a:r>
          <a:r>
            <a:rPr lang="en-US" sz="1600" dirty="0" err="1" smtClean="0"/>
            <a:t>phát</a:t>
          </a:r>
          <a:r>
            <a:rPr lang="en-US" sz="1600" dirty="0" smtClean="0"/>
            <a:t> do </a:t>
          </a:r>
          <a:r>
            <a:rPr lang="en-US" sz="1600" dirty="0" err="1" smtClean="0"/>
            <a:t>virút</a:t>
          </a:r>
          <a:r>
            <a:rPr lang="en-US" sz="1600" dirty="0" smtClean="0"/>
            <a:t> </a:t>
          </a:r>
          <a:r>
            <a:rPr lang="en-US" sz="1600" dirty="0" err="1" smtClean="0"/>
            <a:t>tái</a:t>
          </a:r>
          <a:r>
            <a:rPr lang="en-US" sz="1600" dirty="0" smtClean="0"/>
            <a:t> </a:t>
          </a:r>
          <a:r>
            <a:rPr lang="en-US" sz="1600" dirty="0" err="1" smtClean="0"/>
            <a:t>diễn</a:t>
          </a:r>
          <a:endParaRPr lang="en-US" sz="1600" dirty="0">
            <a:latin typeface="Arial"/>
            <a:cs typeface="Arial"/>
          </a:endParaRPr>
        </a:p>
      </dgm:t>
    </dgm:pt>
    <dgm:pt modelId="{4069EF88-F409-424F-85E5-0899CEE5DD4F}" type="parTrans" cxnId="{8FC53130-35DB-574C-8BA0-F8CBFBFA02C5}">
      <dgm:prSet/>
      <dgm:spPr/>
      <dgm:t>
        <a:bodyPr/>
        <a:lstStyle/>
        <a:p>
          <a:endParaRPr lang="en-US"/>
        </a:p>
      </dgm:t>
    </dgm:pt>
    <dgm:pt modelId="{79F164EC-97C7-F24B-A83D-6C5BD1C10408}" type="sibTrans" cxnId="{8FC53130-35DB-574C-8BA0-F8CBFBFA02C5}">
      <dgm:prSet/>
      <dgm:spPr/>
      <dgm:t>
        <a:bodyPr/>
        <a:lstStyle/>
        <a:p>
          <a:endParaRPr lang="en-US"/>
        </a:p>
      </dgm:t>
    </dgm:pt>
    <dgm:pt modelId="{F96736C7-334E-F445-B493-7ADD6265E437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Viêm</a:t>
          </a:r>
          <a:r>
            <a:rPr lang="en-US" sz="1600" dirty="0" smtClean="0"/>
            <a:t> </a:t>
          </a:r>
          <a:r>
            <a:rPr lang="en-US" sz="1600" dirty="0" err="1" smtClean="0"/>
            <a:t>phổi</a:t>
          </a:r>
          <a:r>
            <a:rPr lang="en-US" sz="1600" dirty="0" smtClean="0"/>
            <a:t> do vi </a:t>
          </a:r>
          <a:r>
            <a:rPr lang="en-US" sz="1600" dirty="0" err="1" smtClean="0"/>
            <a:t>khuẩn</a:t>
          </a:r>
          <a:endParaRPr lang="en-US" sz="1600" dirty="0">
            <a:latin typeface="Arial"/>
            <a:cs typeface="Arial"/>
          </a:endParaRPr>
        </a:p>
      </dgm:t>
    </dgm:pt>
    <dgm:pt modelId="{03C7BA7C-9353-B94E-ABD0-A3F4AA329E10}" type="parTrans" cxnId="{B6F153C5-6300-0A4E-9027-25F98931BC88}">
      <dgm:prSet/>
      <dgm:spPr/>
      <dgm:t>
        <a:bodyPr/>
        <a:lstStyle/>
        <a:p>
          <a:endParaRPr lang="en-US"/>
        </a:p>
      </dgm:t>
    </dgm:pt>
    <dgm:pt modelId="{F9F97118-B4B9-9C44-9670-93A9C017FD1E}" type="sibTrans" cxnId="{B6F153C5-6300-0A4E-9027-25F98931BC88}">
      <dgm:prSet/>
      <dgm:spPr/>
      <dgm:t>
        <a:bodyPr/>
        <a:lstStyle/>
        <a:p>
          <a:endParaRPr lang="en-US"/>
        </a:p>
      </dgm:t>
    </dgm:pt>
    <dgm:pt modelId="{FD007B2A-B2F4-004F-A81E-5D7076397D39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Bệnh</a:t>
          </a:r>
          <a:r>
            <a:rPr lang="en-US" sz="1600" dirty="0" smtClean="0"/>
            <a:t> </a:t>
          </a:r>
          <a:r>
            <a:rPr lang="en-US" sz="1600" dirty="0" err="1" smtClean="0"/>
            <a:t>phổi</a:t>
          </a:r>
          <a:r>
            <a:rPr lang="en-US" sz="1600" dirty="0" smtClean="0"/>
            <a:t> </a:t>
          </a:r>
          <a:r>
            <a:rPr lang="en-US" sz="1600" dirty="0" err="1" smtClean="0"/>
            <a:t>mạn</a:t>
          </a:r>
          <a:r>
            <a:rPr lang="en-US" sz="1600" dirty="0" smtClean="0"/>
            <a:t> </a:t>
          </a:r>
          <a:r>
            <a:rPr lang="en-US" sz="1600" dirty="0" err="1" smtClean="0"/>
            <a:t>tính</a:t>
          </a:r>
          <a:endParaRPr lang="en-US" sz="1600" dirty="0">
            <a:latin typeface="Arial"/>
            <a:cs typeface="Arial"/>
          </a:endParaRPr>
        </a:p>
      </dgm:t>
    </dgm:pt>
    <dgm:pt modelId="{CE85A92E-8EBA-064C-9CDD-A9DE8F08B53B}" type="parTrans" cxnId="{0B89241F-4BC7-B447-A460-EDA91110C7A7}">
      <dgm:prSet/>
      <dgm:spPr/>
      <dgm:t>
        <a:bodyPr/>
        <a:lstStyle/>
        <a:p>
          <a:endParaRPr lang="en-US"/>
        </a:p>
      </dgm:t>
    </dgm:pt>
    <dgm:pt modelId="{FFE25A82-C428-404E-9956-749ED1F0A743}" type="sibTrans" cxnId="{0B89241F-4BC7-B447-A460-EDA91110C7A7}">
      <dgm:prSet/>
      <dgm:spPr/>
      <dgm:t>
        <a:bodyPr/>
        <a:lstStyle/>
        <a:p>
          <a:endParaRPr lang="en-US"/>
        </a:p>
      </dgm:t>
    </dgm:pt>
    <dgm:pt modelId="{D16E6E01-512D-B742-9C31-94A594012DD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ViP</a:t>
          </a:r>
          <a:r>
            <a:rPr lang="en-US" sz="1400" dirty="0" smtClean="0"/>
            <a:t> </a:t>
          </a:r>
          <a:r>
            <a:rPr lang="en-US" sz="1400" dirty="0" err="1" smtClean="0"/>
            <a:t>hít</a:t>
          </a:r>
          <a:r>
            <a:rPr lang="en-US" sz="1400" dirty="0" smtClean="0"/>
            <a:t> /TNDDTQ ; </a:t>
          </a:r>
        </a:p>
        <a:p>
          <a:r>
            <a:rPr lang="en-US" sz="1400" dirty="0" smtClean="0"/>
            <a:t>RL </a:t>
          </a:r>
          <a:r>
            <a:rPr lang="en-US" sz="1400" dirty="0" err="1" smtClean="0"/>
            <a:t>chức</a:t>
          </a:r>
          <a:r>
            <a:rPr lang="en-US" sz="1400" dirty="0" smtClean="0"/>
            <a:t> </a:t>
          </a:r>
          <a:r>
            <a:rPr lang="en-US" sz="1400" dirty="0" err="1" smtClean="0"/>
            <a:t>năng</a:t>
          </a:r>
          <a:r>
            <a:rPr lang="en-US" sz="1400" dirty="0" smtClean="0"/>
            <a:t> </a:t>
          </a:r>
          <a:r>
            <a:rPr lang="en-US" sz="1400" dirty="0" err="1" smtClean="0"/>
            <a:t>nuốt</a:t>
          </a:r>
          <a:endParaRPr lang="en-US" sz="1400" dirty="0">
            <a:latin typeface="Arial"/>
            <a:cs typeface="Arial"/>
          </a:endParaRPr>
        </a:p>
      </dgm:t>
    </dgm:pt>
    <dgm:pt modelId="{429484C4-69EB-0445-A133-FEEF32E7BCAB}" type="parTrans" cxnId="{89761F59-85BC-4743-9853-F79DF4B90561}">
      <dgm:prSet/>
      <dgm:spPr/>
      <dgm:t>
        <a:bodyPr/>
        <a:lstStyle/>
        <a:p>
          <a:endParaRPr lang="en-US"/>
        </a:p>
      </dgm:t>
    </dgm:pt>
    <dgm:pt modelId="{C2C44DF4-6B5B-214F-ACA2-60AF53AF1F08}" type="sibTrans" cxnId="{89761F59-85BC-4743-9853-F79DF4B90561}">
      <dgm:prSet/>
      <dgm:spPr/>
      <dgm:t>
        <a:bodyPr/>
        <a:lstStyle/>
        <a:p>
          <a:endParaRPr lang="en-US"/>
        </a:p>
      </dgm:t>
    </dgm:pt>
    <dgm:pt modelId="{4BE428FF-4B48-CC4D-9A76-72D6D15BD58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err="1" smtClean="0"/>
            <a:t>Vòng</a:t>
          </a:r>
          <a:r>
            <a:rPr lang="en-US" sz="1400" dirty="0" smtClean="0"/>
            <a:t> </a:t>
          </a:r>
          <a:r>
            <a:rPr lang="en-US" sz="1400" dirty="0" err="1" smtClean="0"/>
            <a:t>nhẫn</a:t>
          </a:r>
          <a:r>
            <a:rPr lang="en-US" sz="1400" dirty="0" smtClean="0"/>
            <a:t> </a:t>
          </a:r>
          <a:r>
            <a:rPr lang="en-US" sz="1400" dirty="0" err="1" smtClean="0"/>
            <a:t>mạch</a:t>
          </a:r>
          <a:r>
            <a:rPr lang="en-US" sz="1400" dirty="0" smtClean="0"/>
            <a:t> </a:t>
          </a:r>
          <a:r>
            <a:rPr lang="en-US" sz="1400" dirty="0" err="1" smtClean="0"/>
            <a:t>máu</a:t>
          </a:r>
          <a:r>
            <a:rPr lang="en-US" sz="1400" dirty="0" smtClean="0"/>
            <a:t> , </a:t>
          </a:r>
          <a:r>
            <a:rPr lang="en-US" sz="1400" dirty="0" err="1" smtClean="0"/>
            <a:t>hẹp</a:t>
          </a:r>
          <a:r>
            <a:rPr lang="en-US" sz="1400" dirty="0" smtClean="0"/>
            <a:t> </a:t>
          </a:r>
          <a:r>
            <a:rPr lang="en-US" sz="1400" dirty="0" err="1" smtClean="0"/>
            <a:t>khí</a:t>
          </a:r>
          <a:r>
            <a:rPr lang="en-US" sz="1400" dirty="0" smtClean="0"/>
            <a:t> </a:t>
          </a:r>
          <a:r>
            <a:rPr lang="en-US" sz="1400" dirty="0" err="1" smtClean="0"/>
            <a:t>quản</a:t>
          </a:r>
          <a:r>
            <a:rPr lang="en-US" sz="1400" dirty="0" smtClean="0"/>
            <a:t> </a:t>
          </a:r>
          <a:r>
            <a:rPr lang="en-US" sz="1400" dirty="0" err="1" smtClean="0"/>
            <a:t>bẩm</a:t>
          </a:r>
          <a:r>
            <a:rPr lang="en-US" sz="1400" dirty="0" smtClean="0"/>
            <a:t> </a:t>
          </a:r>
          <a:r>
            <a:rPr lang="en-US" sz="1400" dirty="0" err="1" smtClean="0"/>
            <a:t>sinh</a:t>
          </a:r>
          <a:r>
            <a:rPr lang="en-US" sz="1400" dirty="0" smtClean="0"/>
            <a:t>. </a:t>
          </a:r>
          <a:endParaRPr lang="en-US" sz="1400" dirty="0">
            <a:latin typeface="Arial"/>
            <a:cs typeface="Arial"/>
          </a:endParaRPr>
        </a:p>
      </dgm:t>
    </dgm:pt>
    <dgm:pt modelId="{F6260354-13B9-DF4D-80FB-890BE7D6A860}" type="parTrans" cxnId="{8DAB5346-764B-A342-9E5D-7B58512BD0C7}">
      <dgm:prSet/>
      <dgm:spPr/>
      <dgm:t>
        <a:bodyPr/>
        <a:lstStyle/>
        <a:p>
          <a:endParaRPr lang="en-US"/>
        </a:p>
      </dgm:t>
    </dgm:pt>
    <dgm:pt modelId="{B0D80300-6CA6-104C-91A7-FE9B35564892}" type="sibTrans" cxnId="{8DAB5346-764B-A342-9E5D-7B58512BD0C7}">
      <dgm:prSet/>
      <dgm:spPr/>
      <dgm:t>
        <a:bodyPr/>
        <a:lstStyle/>
        <a:p>
          <a:endParaRPr lang="en-US"/>
        </a:p>
      </dgm:t>
    </dgm:pt>
    <dgm:pt modelId="{E5E65046-2545-F641-9769-F39E3CFEB2B8}" type="pres">
      <dgm:prSet presAssocID="{4CDFEF02-5B05-214D-8F1D-0EFC059DBEE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01584E-94EE-134E-B399-0DA12B442C22}" type="pres">
      <dgm:prSet presAssocID="{4CDFEF02-5B05-214D-8F1D-0EFC059DBEE2}" presName="radial" presStyleCnt="0">
        <dgm:presLayoutVars>
          <dgm:animLvl val="ctr"/>
        </dgm:presLayoutVars>
      </dgm:prSet>
      <dgm:spPr/>
    </dgm:pt>
    <dgm:pt modelId="{91AF21E9-81A1-D041-86AC-95CF2722A630}" type="pres">
      <dgm:prSet presAssocID="{C3ADE8EF-902B-AB46-BD3A-315FC28C47F1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98A414E5-E03E-9A4E-BB4A-4D1F0F90765E}" type="pres">
      <dgm:prSet presAssocID="{83CCA4DC-BA89-2848-B1DC-5676C15DBFA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50D42-CAF8-9447-A042-BC74AC76047E}" type="pres">
      <dgm:prSet presAssocID="{F96736C7-334E-F445-B493-7ADD6265E437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992F4-BE58-DE43-8668-0DFBDF4D8684}" type="pres">
      <dgm:prSet presAssocID="{FD007B2A-B2F4-004F-A81E-5D7076397D39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7364F-464E-E44E-A7F1-76D721C07014}" type="pres">
      <dgm:prSet presAssocID="{D16E6E01-512D-B742-9C31-94A594012DDB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C6954-D656-9944-8432-B22D53955E70}" type="pres">
      <dgm:prSet presAssocID="{4BE428FF-4B48-CC4D-9A76-72D6D15BD58C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A909D5-A0F2-8345-B5AF-B59B393E5BE2}" type="presOf" srcId="{4BE428FF-4B48-CC4D-9A76-72D6D15BD58C}" destId="{B2EC6954-D656-9944-8432-B22D53955E70}" srcOrd="0" destOrd="0" presId="urn:microsoft.com/office/officeart/2005/8/layout/radial3"/>
    <dgm:cxn modelId="{926443FC-4129-6342-816B-AB77F560A966}" type="presOf" srcId="{FD007B2A-B2F4-004F-A81E-5D7076397D39}" destId="{B79992F4-BE58-DE43-8668-0DFBDF4D8684}" srcOrd="0" destOrd="0" presId="urn:microsoft.com/office/officeart/2005/8/layout/radial3"/>
    <dgm:cxn modelId="{58C9132B-BCC1-0345-867C-49F6BF1772BF}" type="presOf" srcId="{4CDFEF02-5B05-214D-8F1D-0EFC059DBEE2}" destId="{E5E65046-2545-F641-9769-F39E3CFEB2B8}" srcOrd="0" destOrd="0" presId="urn:microsoft.com/office/officeart/2005/8/layout/radial3"/>
    <dgm:cxn modelId="{C6AECF62-CA89-814E-9731-3458192F1912}" srcId="{4CDFEF02-5B05-214D-8F1D-0EFC059DBEE2}" destId="{C3ADE8EF-902B-AB46-BD3A-315FC28C47F1}" srcOrd="0" destOrd="0" parTransId="{36F904C1-E3AD-0646-8347-1CB9D8D9CC8C}" sibTransId="{6318E5AA-0B1D-FC44-A7A5-539841F54939}"/>
    <dgm:cxn modelId="{0B89241F-4BC7-B447-A460-EDA91110C7A7}" srcId="{C3ADE8EF-902B-AB46-BD3A-315FC28C47F1}" destId="{FD007B2A-B2F4-004F-A81E-5D7076397D39}" srcOrd="2" destOrd="0" parTransId="{CE85A92E-8EBA-064C-9CDD-A9DE8F08B53B}" sibTransId="{FFE25A82-C428-404E-9956-749ED1F0A743}"/>
    <dgm:cxn modelId="{7B9D026E-6016-C048-A326-6BD3532DB6EF}" type="presOf" srcId="{C3ADE8EF-902B-AB46-BD3A-315FC28C47F1}" destId="{91AF21E9-81A1-D041-86AC-95CF2722A630}" srcOrd="0" destOrd="0" presId="urn:microsoft.com/office/officeart/2005/8/layout/radial3"/>
    <dgm:cxn modelId="{8FC53130-35DB-574C-8BA0-F8CBFBFA02C5}" srcId="{C3ADE8EF-902B-AB46-BD3A-315FC28C47F1}" destId="{83CCA4DC-BA89-2848-B1DC-5676C15DBFA8}" srcOrd="0" destOrd="0" parTransId="{4069EF88-F409-424F-85E5-0899CEE5DD4F}" sibTransId="{79F164EC-97C7-F24B-A83D-6C5BD1C10408}"/>
    <dgm:cxn modelId="{C642D108-5E42-2A4E-92FC-41782D8D835F}" type="presOf" srcId="{D16E6E01-512D-B742-9C31-94A594012DDB}" destId="{A1B7364F-464E-E44E-A7F1-76D721C07014}" srcOrd="0" destOrd="0" presId="urn:microsoft.com/office/officeart/2005/8/layout/radial3"/>
    <dgm:cxn modelId="{B6F153C5-6300-0A4E-9027-25F98931BC88}" srcId="{C3ADE8EF-902B-AB46-BD3A-315FC28C47F1}" destId="{F96736C7-334E-F445-B493-7ADD6265E437}" srcOrd="1" destOrd="0" parTransId="{03C7BA7C-9353-B94E-ABD0-A3F4AA329E10}" sibTransId="{F9F97118-B4B9-9C44-9670-93A9C017FD1E}"/>
    <dgm:cxn modelId="{8DAB5346-764B-A342-9E5D-7B58512BD0C7}" srcId="{C3ADE8EF-902B-AB46-BD3A-315FC28C47F1}" destId="{4BE428FF-4B48-CC4D-9A76-72D6D15BD58C}" srcOrd="4" destOrd="0" parTransId="{F6260354-13B9-DF4D-80FB-890BE7D6A860}" sibTransId="{B0D80300-6CA6-104C-91A7-FE9B35564892}"/>
    <dgm:cxn modelId="{8E83BA92-173E-654B-98B8-F1DF3C70F8BB}" type="presOf" srcId="{83CCA4DC-BA89-2848-B1DC-5676C15DBFA8}" destId="{98A414E5-E03E-9A4E-BB4A-4D1F0F90765E}" srcOrd="0" destOrd="0" presId="urn:microsoft.com/office/officeart/2005/8/layout/radial3"/>
    <dgm:cxn modelId="{89761F59-85BC-4743-9853-F79DF4B90561}" srcId="{C3ADE8EF-902B-AB46-BD3A-315FC28C47F1}" destId="{D16E6E01-512D-B742-9C31-94A594012DDB}" srcOrd="3" destOrd="0" parTransId="{429484C4-69EB-0445-A133-FEEF32E7BCAB}" sibTransId="{C2C44DF4-6B5B-214F-ACA2-60AF53AF1F08}"/>
    <dgm:cxn modelId="{76B98D0C-9243-1644-99A0-B20DFE1071A5}" type="presOf" srcId="{F96736C7-334E-F445-B493-7ADD6265E437}" destId="{2F550D42-CAF8-9447-A042-BC74AC76047E}" srcOrd="0" destOrd="0" presId="urn:microsoft.com/office/officeart/2005/8/layout/radial3"/>
    <dgm:cxn modelId="{67665EF4-B34E-8F4F-B352-E6D5F704F660}" type="presParOf" srcId="{E5E65046-2545-F641-9769-F39E3CFEB2B8}" destId="{9501584E-94EE-134E-B399-0DA12B442C22}" srcOrd="0" destOrd="0" presId="urn:microsoft.com/office/officeart/2005/8/layout/radial3"/>
    <dgm:cxn modelId="{3EC8F043-DC97-8348-BB60-162D58C3A65B}" type="presParOf" srcId="{9501584E-94EE-134E-B399-0DA12B442C22}" destId="{91AF21E9-81A1-D041-86AC-95CF2722A630}" srcOrd="0" destOrd="0" presId="urn:microsoft.com/office/officeart/2005/8/layout/radial3"/>
    <dgm:cxn modelId="{12893994-C6AD-5B43-B62D-33FCC9C4DF98}" type="presParOf" srcId="{9501584E-94EE-134E-B399-0DA12B442C22}" destId="{98A414E5-E03E-9A4E-BB4A-4D1F0F90765E}" srcOrd="1" destOrd="0" presId="urn:microsoft.com/office/officeart/2005/8/layout/radial3"/>
    <dgm:cxn modelId="{C06674A3-2A2E-0142-8787-5DEE4B45AD46}" type="presParOf" srcId="{9501584E-94EE-134E-B399-0DA12B442C22}" destId="{2F550D42-CAF8-9447-A042-BC74AC76047E}" srcOrd="2" destOrd="0" presId="urn:microsoft.com/office/officeart/2005/8/layout/radial3"/>
    <dgm:cxn modelId="{09D33E19-EA6B-1A4A-922A-FD8A6852F8A6}" type="presParOf" srcId="{9501584E-94EE-134E-B399-0DA12B442C22}" destId="{B79992F4-BE58-DE43-8668-0DFBDF4D8684}" srcOrd="3" destOrd="0" presId="urn:microsoft.com/office/officeart/2005/8/layout/radial3"/>
    <dgm:cxn modelId="{BEFE2D21-6D76-F844-96C7-AF4376470537}" type="presParOf" srcId="{9501584E-94EE-134E-B399-0DA12B442C22}" destId="{A1B7364F-464E-E44E-A7F1-76D721C07014}" srcOrd="4" destOrd="0" presId="urn:microsoft.com/office/officeart/2005/8/layout/radial3"/>
    <dgm:cxn modelId="{83CE3119-10E0-9A4B-88C9-9E5BA29C5623}" type="presParOf" srcId="{9501584E-94EE-134E-B399-0DA12B442C22}" destId="{B2EC6954-D656-9944-8432-B22D53955E7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84AA7-48E9-814C-9D6E-3800C50D73FB}">
      <dsp:nvSpPr>
        <dsp:cNvPr id="0" name=""/>
        <dsp:cNvSpPr/>
      </dsp:nvSpPr>
      <dsp:spPr>
        <a:xfrm>
          <a:off x="1388086" y="299234"/>
          <a:ext cx="4034622" cy="4034622"/>
        </a:xfrm>
        <a:prstGeom prst="pie">
          <a:avLst>
            <a:gd name="adj1" fmla="val 16200000"/>
            <a:gd name="adj2" fmla="val 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"/>
              <a:cs typeface="Arial"/>
            </a:rPr>
            <a:t>Tác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nhân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thường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gặp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nhất</a:t>
          </a:r>
          <a:r>
            <a:rPr lang="en-US" sz="1800" kern="1200" dirty="0" smtClean="0">
              <a:latin typeface="Arial"/>
              <a:cs typeface="Arial"/>
            </a:rPr>
            <a:t>: </a:t>
          </a:r>
          <a:r>
            <a:rPr lang="en-US" sz="1800" kern="1200" dirty="0" smtClean="0">
              <a:solidFill>
                <a:srgbClr val="FF0000"/>
              </a:solidFill>
              <a:latin typeface="Arial"/>
              <a:cs typeface="Arial"/>
            </a:rPr>
            <a:t>RSV</a:t>
          </a:r>
          <a:endParaRPr lang="en-US" sz="1800" kern="1200" dirty="0">
            <a:latin typeface="Arial"/>
            <a:cs typeface="Arial"/>
          </a:endParaRPr>
        </a:p>
      </dsp:txBody>
      <dsp:txXfrm>
        <a:off x="3451507" y="1045639"/>
        <a:ext cx="1488967" cy="1200780"/>
      </dsp:txXfrm>
    </dsp:sp>
    <dsp:sp modelId="{7627C884-C286-FA4C-8933-C39B3EF63691}">
      <dsp:nvSpPr>
        <dsp:cNvPr id="0" name=""/>
        <dsp:cNvSpPr/>
      </dsp:nvSpPr>
      <dsp:spPr>
        <a:xfrm>
          <a:off x="1218055" y="469265"/>
          <a:ext cx="4034622" cy="4034622"/>
        </a:xfrm>
        <a:prstGeom prst="pie">
          <a:avLst>
            <a:gd name="adj1" fmla="val 0"/>
            <a:gd name="adj2" fmla="val 540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Lây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truyền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do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xúc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chất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tiết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(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trực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hay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gián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chemeClr val="tx1"/>
              </a:solidFill>
              <a:latin typeface="Arial"/>
              <a:cs typeface="Arial"/>
            </a:rPr>
            <a:t>tiếp</a:t>
          </a:r>
          <a:r>
            <a:rPr lang="en-US" sz="1800" kern="1200" dirty="0" smtClean="0">
              <a:solidFill>
                <a:schemeClr val="tx1"/>
              </a:solidFill>
              <a:latin typeface="Arial"/>
              <a:cs typeface="Arial"/>
            </a:rPr>
            <a:t>)</a:t>
          </a:r>
          <a:endParaRPr lang="en-US" sz="1800" kern="1200" dirty="0">
            <a:latin typeface="Arial"/>
            <a:cs typeface="Arial"/>
          </a:endParaRPr>
        </a:p>
      </dsp:txBody>
      <dsp:txXfrm>
        <a:off x="3307413" y="2558623"/>
        <a:ext cx="1488967" cy="1200780"/>
      </dsp:txXfrm>
    </dsp:sp>
    <dsp:sp modelId="{2C31C0EC-8DD4-EE40-9E7A-F307495113E5}">
      <dsp:nvSpPr>
        <dsp:cNvPr id="0" name=""/>
        <dsp:cNvSpPr/>
      </dsp:nvSpPr>
      <dsp:spPr>
        <a:xfrm>
          <a:off x="1218055" y="469265"/>
          <a:ext cx="4034622" cy="4034622"/>
        </a:xfrm>
        <a:prstGeom prst="pie">
          <a:avLst>
            <a:gd name="adj1" fmla="val 5400000"/>
            <a:gd name="adj2" fmla="val 1080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Nước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nhiệt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đới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: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xảy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ra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quanh</a:t>
          </a:r>
          <a:r>
            <a:rPr lang="en-US" sz="1800" kern="1200" dirty="0" smtClean="0">
              <a:solidFill>
                <a:srgbClr val="000000"/>
              </a:solidFill>
              <a:latin typeface="Arial"/>
              <a:cs typeface="Arial"/>
            </a:rPr>
            <a:t> </a:t>
          </a:r>
          <a:r>
            <a:rPr lang="en-US" sz="1800" kern="1200" dirty="0" err="1" smtClean="0">
              <a:solidFill>
                <a:srgbClr val="000000"/>
              </a:solidFill>
              <a:latin typeface="Arial"/>
              <a:cs typeface="Arial"/>
            </a:rPr>
            <a:t>năm</a:t>
          </a:r>
          <a:endParaRPr lang="en-US" sz="1800" kern="1200" dirty="0">
            <a:solidFill>
              <a:srgbClr val="000000"/>
            </a:solidFill>
            <a:latin typeface="Arial"/>
            <a:cs typeface="Arial"/>
          </a:endParaRPr>
        </a:p>
      </dsp:txBody>
      <dsp:txXfrm>
        <a:off x="1674352" y="2558623"/>
        <a:ext cx="1488967" cy="1200780"/>
      </dsp:txXfrm>
    </dsp:sp>
    <dsp:sp modelId="{2F6805D2-B403-804F-887E-92842E558FA2}">
      <dsp:nvSpPr>
        <dsp:cNvPr id="0" name=""/>
        <dsp:cNvSpPr/>
      </dsp:nvSpPr>
      <dsp:spPr>
        <a:xfrm>
          <a:off x="1218055" y="469265"/>
          <a:ext cx="4034622" cy="4034622"/>
        </a:xfrm>
        <a:prstGeom prst="pie">
          <a:avLst>
            <a:gd name="adj1" fmla="val 10800000"/>
            <a:gd name="adj2" fmla="val 1620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"/>
              <a:cs typeface="Arial"/>
            </a:rPr>
            <a:t>Đa</a:t>
          </a:r>
          <a:r>
            <a:rPr lang="en-US" sz="1800" kern="1200" dirty="0" smtClean="0">
              <a:latin typeface="Arial"/>
              <a:cs typeface="Arial"/>
            </a:rPr>
            <a:t> </a:t>
          </a:r>
          <a:r>
            <a:rPr lang="en-US" sz="1800" kern="1200" dirty="0" err="1" smtClean="0">
              <a:latin typeface="Arial"/>
              <a:cs typeface="Arial"/>
            </a:rPr>
            <a:t>số</a:t>
          </a:r>
          <a:r>
            <a:rPr lang="en-US" sz="1800" kern="1200" dirty="0" smtClean="0">
              <a:latin typeface="Arial"/>
              <a:cs typeface="Arial"/>
            </a:rPr>
            <a:t> &lt;12th, 80% &lt; 6th</a:t>
          </a:r>
          <a:r>
            <a:rPr lang="en-US" sz="1800" kern="1200" baseline="30000" dirty="0" smtClean="0">
              <a:latin typeface="Arial"/>
              <a:cs typeface="Arial"/>
            </a:rPr>
            <a:t> </a:t>
          </a:r>
          <a:endParaRPr lang="en-US" sz="1800" kern="1200" dirty="0">
            <a:latin typeface="Arial"/>
            <a:cs typeface="Arial"/>
          </a:endParaRPr>
        </a:p>
      </dsp:txBody>
      <dsp:txXfrm>
        <a:off x="1674352" y="1213748"/>
        <a:ext cx="1488967" cy="120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374A9-8274-3441-BA27-AFAD8D4614BC}">
      <dsp:nvSpPr>
        <dsp:cNvPr id="0" name=""/>
        <dsp:cNvSpPr/>
      </dsp:nvSpPr>
      <dsp:spPr>
        <a:xfrm>
          <a:off x="3083005" y="2461550"/>
          <a:ext cx="2063588" cy="2063588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VTPQ NẶNG</a:t>
          </a:r>
          <a:endParaRPr lang="en-US" sz="2000" kern="1200" dirty="0">
            <a:latin typeface="Arial"/>
            <a:cs typeface="Arial"/>
          </a:endParaRPr>
        </a:p>
      </dsp:txBody>
      <dsp:txXfrm>
        <a:off x="3385210" y="2763755"/>
        <a:ext cx="1459178" cy="1459178"/>
      </dsp:txXfrm>
    </dsp:sp>
    <dsp:sp modelId="{1197C528-0E6F-B149-8253-F00B1F792DDB}">
      <dsp:nvSpPr>
        <dsp:cNvPr id="0" name=""/>
        <dsp:cNvSpPr/>
      </dsp:nvSpPr>
      <dsp:spPr>
        <a:xfrm rot="12900000">
          <a:off x="1752980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9E316-5107-F842-BF8D-A1F1302D241F}">
      <dsp:nvSpPr>
        <dsp:cNvPr id="0" name=""/>
        <dsp:cNvSpPr/>
      </dsp:nvSpPr>
      <dsp:spPr>
        <a:xfrm>
          <a:off x="916039" y="1155731"/>
          <a:ext cx="1960408" cy="156832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SANH NON, TRẺ &lt; 3TH</a:t>
          </a:r>
          <a:endParaRPr lang="en-US" sz="2000" kern="1200" dirty="0">
            <a:latin typeface="Arial"/>
            <a:cs typeface="Arial"/>
          </a:endParaRPr>
        </a:p>
      </dsp:txBody>
      <dsp:txXfrm>
        <a:off x="961974" y="1201666"/>
        <a:ext cx="1868538" cy="1476457"/>
      </dsp:txXfrm>
    </dsp:sp>
    <dsp:sp modelId="{80D9BD4B-39C5-5740-B494-A9E6BB83FA13}">
      <dsp:nvSpPr>
        <dsp:cNvPr id="0" name=""/>
        <dsp:cNvSpPr/>
      </dsp:nvSpPr>
      <dsp:spPr>
        <a:xfrm rot="16200000">
          <a:off x="3322623" y="1283102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66386-62E8-AC4E-8DC2-858F6B3A017D}">
      <dsp:nvSpPr>
        <dsp:cNvPr id="0" name=""/>
        <dsp:cNvSpPr/>
      </dsp:nvSpPr>
      <dsp:spPr>
        <a:xfrm>
          <a:off x="3134595" y="824"/>
          <a:ext cx="1960408" cy="156832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TBS, LSPQP, BỆNH TK CƠ</a:t>
          </a:r>
          <a:endParaRPr lang="en-US" sz="2000" kern="1200" dirty="0">
            <a:latin typeface="Arial"/>
            <a:cs typeface="Arial"/>
          </a:endParaRPr>
        </a:p>
      </dsp:txBody>
      <dsp:txXfrm>
        <a:off x="3180530" y="46759"/>
        <a:ext cx="1868538" cy="1476457"/>
      </dsp:txXfrm>
    </dsp:sp>
    <dsp:sp modelId="{BBFB05B6-D489-8440-B0A7-28E88726E274}">
      <dsp:nvSpPr>
        <dsp:cNvPr id="0" name=""/>
        <dsp:cNvSpPr/>
      </dsp:nvSpPr>
      <dsp:spPr>
        <a:xfrm rot="19500000">
          <a:off x="4892267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735DC-8AA3-884A-9556-0CE164CBC9EE}">
      <dsp:nvSpPr>
        <dsp:cNvPr id="0" name=""/>
        <dsp:cNvSpPr/>
      </dsp:nvSpPr>
      <dsp:spPr>
        <a:xfrm>
          <a:off x="5353151" y="1155731"/>
          <a:ext cx="1960408" cy="156832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SGMD</a:t>
          </a:r>
          <a:endParaRPr lang="en-US" sz="2000" kern="1200" dirty="0">
            <a:latin typeface="Arial"/>
            <a:cs typeface="Arial"/>
          </a:endParaRPr>
        </a:p>
      </dsp:txBody>
      <dsp:txXfrm>
        <a:off x="5399086" y="1201666"/>
        <a:ext cx="1868538" cy="1476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F21E9-81A1-D041-86AC-95CF2722A630}">
      <dsp:nvSpPr>
        <dsp:cNvPr id="0" name=""/>
        <dsp:cNvSpPr/>
      </dsp:nvSpPr>
      <dsp:spPr>
        <a:xfrm>
          <a:off x="2590781" y="1262998"/>
          <a:ext cx="2927736" cy="2927736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CHẨN ĐOÁN PHÂN BIỆT VTPQ</a:t>
          </a:r>
          <a:endParaRPr lang="en-US" sz="2000" kern="1200" dirty="0">
            <a:latin typeface="Arial"/>
            <a:cs typeface="Arial"/>
          </a:endParaRPr>
        </a:p>
      </dsp:txBody>
      <dsp:txXfrm>
        <a:off x="3019538" y="1691755"/>
        <a:ext cx="2070222" cy="2070222"/>
      </dsp:txXfrm>
    </dsp:sp>
    <dsp:sp modelId="{98A414E5-E03E-9A4E-BB4A-4D1F0F90765E}">
      <dsp:nvSpPr>
        <dsp:cNvPr id="0" name=""/>
        <dsp:cNvSpPr/>
      </dsp:nvSpPr>
      <dsp:spPr>
        <a:xfrm>
          <a:off x="3322715" y="90327"/>
          <a:ext cx="1463868" cy="1463868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Khò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khè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khởi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phát</a:t>
          </a:r>
          <a:r>
            <a:rPr lang="en-US" sz="1600" kern="1200" dirty="0" smtClean="0"/>
            <a:t> do </a:t>
          </a:r>
          <a:r>
            <a:rPr lang="en-US" sz="1600" kern="1200" dirty="0" err="1" smtClean="0"/>
            <a:t>virút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tái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diễn</a:t>
          </a:r>
          <a:endParaRPr lang="en-US" sz="1600" kern="1200" dirty="0">
            <a:latin typeface="Arial"/>
            <a:cs typeface="Arial"/>
          </a:endParaRPr>
        </a:p>
      </dsp:txBody>
      <dsp:txXfrm>
        <a:off x="3537094" y="304706"/>
        <a:ext cx="1035110" cy="1035110"/>
      </dsp:txXfrm>
    </dsp:sp>
    <dsp:sp modelId="{2F550D42-CAF8-9447-A042-BC74AC76047E}">
      <dsp:nvSpPr>
        <dsp:cNvPr id="0" name=""/>
        <dsp:cNvSpPr/>
      </dsp:nvSpPr>
      <dsp:spPr>
        <a:xfrm>
          <a:off x="5134103" y="1406377"/>
          <a:ext cx="1463868" cy="1463868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Viêm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phổi</a:t>
          </a:r>
          <a:r>
            <a:rPr lang="en-US" sz="1600" kern="1200" dirty="0" smtClean="0"/>
            <a:t> do vi </a:t>
          </a:r>
          <a:r>
            <a:rPr lang="en-US" sz="1600" kern="1200" dirty="0" err="1" smtClean="0"/>
            <a:t>khuẩn</a:t>
          </a:r>
          <a:endParaRPr lang="en-US" sz="1600" kern="1200" dirty="0">
            <a:latin typeface="Arial"/>
            <a:cs typeface="Arial"/>
          </a:endParaRPr>
        </a:p>
      </dsp:txBody>
      <dsp:txXfrm>
        <a:off x="5348482" y="1620756"/>
        <a:ext cx="1035110" cy="1035110"/>
      </dsp:txXfrm>
    </dsp:sp>
    <dsp:sp modelId="{B79992F4-BE58-DE43-8668-0DFBDF4D8684}">
      <dsp:nvSpPr>
        <dsp:cNvPr id="0" name=""/>
        <dsp:cNvSpPr/>
      </dsp:nvSpPr>
      <dsp:spPr>
        <a:xfrm>
          <a:off x="4442214" y="3535791"/>
          <a:ext cx="1463868" cy="1463868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Bệnh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phổi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mạn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tính</a:t>
          </a:r>
          <a:endParaRPr lang="en-US" sz="1600" kern="1200" dirty="0">
            <a:latin typeface="Arial"/>
            <a:cs typeface="Arial"/>
          </a:endParaRPr>
        </a:p>
      </dsp:txBody>
      <dsp:txXfrm>
        <a:off x="4656593" y="3750170"/>
        <a:ext cx="1035110" cy="1035110"/>
      </dsp:txXfrm>
    </dsp:sp>
    <dsp:sp modelId="{A1B7364F-464E-E44E-A7F1-76D721C07014}">
      <dsp:nvSpPr>
        <dsp:cNvPr id="0" name=""/>
        <dsp:cNvSpPr/>
      </dsp:nvSpPr>
      <dsp:spPr>
        <a:xfrm>
          <a:off x="2203216" y="3535791"/>
          <a:ext cx="1463868" cy="1463868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ViP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hít</a:t>
          </a:r>
          <a:r>
            <a:rPr lang="en-US" sz="1400" kern="1200" dirty="0" smtClean="0"/>
            <a:t> /TNDDTQ ;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RL </a:t>
          </a:r>
          <a:r>
            <a:rPr lang="en-US" sz="1400" kern="1200" dirty="0" err="1" smtClean="0"/>
            <a:t>chức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năng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nuốt</a:t>
          </a:r>
          <a:endParaRPr lang="en-US" sz="1400" kern="1200" dirty="0">
            <a:latin typeface="Arial"/>
            <a:cs typeface="Arial"/>
          </a:endParaRPr>
        </a:p>
      </dsp:txBody>
      <dsp:txXfrm>
        <a:off x="2417595" y="3750170"/>
        <a:ext cx="1035110" cy="1035110"/>
      </dsp:txXfrm>
    </dsp:sp>
    <dsp:sp modelId="{B2EC6954-D656-9944-8432-B22D53955E70}">
      <dsp:nvSpPr>
        <dsp:cNvPr id="0" name=""/>
        <dsp:cNvSpPr/>
      </dsp:nvSpPr>
      <dsp:spPr>
        <a:xfrm>
          <a:off x="1511328" y="1406377"/>
          <a:ext cx="1463868" cy="1463868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Vòng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nhẫn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mạch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máu</a:t>
          </a:r>
          <a:r>
            <a:rPr lang="en-US" sz="1400" kern="1200" dirty="0" smtClean="0"/>
            <a:t> , </a:t>
          </a:r>
          <a:r>
            <a:rPr lang="en-US" sz="1400" kern="1200" dirty="0" err="1" smtClean="0"/>
            <a:t>hẹp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khí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quản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bẩm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sinh</a:t>
          </a:r>
          <a:r>
            <a:rPr lang="en-US" sz="1400" kern="1200" dirty="0" smtClean="0"/>
            <a:t>. </a:t>
          </a:r>
          <a:endParaRPr lang="en-US" sz="1400" kern="1200" dirty="0">
            <a:latin typeface="Arial"/>
            <a:cs typeface="Arial"/>
          </a:endParaRPr>
        </a:p>
      </dsp:txBody>
      <dsp:txXfrm>
        <a:off x="1725707" y="1620756"/>
        <a:ext cx="1035110" cy="103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2CDA-4025-8A46-98DC-7F5E8DBA7F49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A124-42C0-DB48-873A-E3BA9776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76200" cmpd="tri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VIÊM TIỂU PHẾ QUẢN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6518" cy="9943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PGS.TS.BS.PHAN HỮU </a:t>
            </a:r>
            <a:r>
              <a:rPr lang="en-US" sz="2000" smtClean="0">
                <a:solidFill>
                  <a:srgbClr val="0000FF"/>
                </a:solidFill>
              </a:rPr>
              <a:t>NGUYỆT </a:t>
            </a:r>
            <a:r>
              <a:rPr lang="en-US" sz="2000" smtClean="0">
                <a:solidFill>
                  <a:srgbClr val="0000FF"/>
                </a:solidFill>
              </a:rPr>
              <a:t>DIỄM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34" y="5033545"/>
            <a:ext cx="1790166" cy="15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6" y="0"/>
            <a:ext cx="6449931" cy="685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2514" y="2340823"/>
            <a:ext cx="127721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ĐIỀU TRỊ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97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5412" y="881529"/>
            <a:ext cx="3645647" cy="881530"/>
          </a:xfrm>
          <a:prstGeom prst="rect">
            <a:avLst/>
          </a:prstGeom>
          <a:noFill/>
          <a:ln w="57150" cmpd="thinThick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VTPQ NHẸ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8166" y="2557911"/>
            <a:ext cx="3645647" cy="1386560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Điều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trị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ngoại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trú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nhỏ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mũi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xuyên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-chia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cử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ăn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bú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215" y="4682523"/>
            <a:ext cx="3645647" cy="1383591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rgbClr val="000000"/>
                </a:solidFill>
              </a:rPr>
              <a:t>Dặn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dò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các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dấu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hiệu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nặng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cần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khám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ngay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lvl="0"/>
            <a:r>
              <a:rPr lang="en-US" sz="2000" dirty="0" err="1">
                <a:solidFill>
                  <a:srgbClr val="000000"/>
                </a:solidFill>
              </a:rPr>
              <a:t>Tái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khám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sau</a:t>
            </a:r>
            <a:r>
              <a:rPr lang="en-US" sz="2000" dirty="0">
                <a:solidFill>
                  <a:srgbClr val="000000"/>
                </a:solidFill>
              </a:rPr>
              <a:t> 2 </a:t>
            </a:r>
            <a:r>
              <a:rPr lang="en-US" sz="2000" dirty="0" err="1">
                <a:solidFill>
                  <a:srgbClr val="000000"/>
                </a:solidFill>
              </a:rPr>
              <a:t>ngày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176" y="1763059"/>
            <a:ext cx="388471" cy="657412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98470" y="4064000"/>
            <a:ext cx="313765" cy="584142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6708" y="224125"/>
            <a:ext cx="4437526" cy="881530"/>
          </a:xfrm>
          <a:prstGeom prst="rect">
            <a:avLst/>
          </a:prstGeom>
          <a:noFill/>
          <a:ln w="57150" cmpd="thinThick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VTPQ TB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6707" y="1586746"/>
            <a:ext cx="4437527" cy="534907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NHẬP VIỆN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6707" y="2426432"/>
            <a:ext cx="4437528" cy="1228152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176" y="1195301"/>
            <a:ext cx="388471" cy="343647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53647" y="2151552"/>
            <a:ext cx="313765" cy="298808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41176" y="2405544"/>
            <a:ext cx="34812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/>
                <a:cs typeface="Arial"/>
              </a:rPr>
              <a:t>Thở</a:t>
            </a:r>
            <a:r>
              <a:rPr lang="en-US" sz="1600" b="1" dirty="0">
                <a:latin typeface="Arial"/>
                <a:cs typeface="Arial"/>
              </a:rPr>
              <a:t> oxy:</a:t>
            </a:r>
            <a:endParaRPr lang="en-US" sz="1600" dirty="0">
              <a:latin typeface="Arial"/>
              <a:cs typeface="Arial"/>
            </a:endParaRPr>
          </a:p>
          <a:p>
            <a:pPr lvl="0"/>
            <a:r>
              <a:rPr lang="en-US" sz="1600" dirty="0" err="1">
                <a:latin typeface="Arial"/>
                <a:cs typeface="Arial"/>
              </a:rPr>
              <a:t>Duy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trì</a:t>
            </a:r>
            <a:r>
              <a:rPr lang="en-US" sz="1600" dirty="0">
                <a:latin typeface="Arial"/>
                <a:cs typeface="Arial"/>
              </a:rPr>
              <a:t> SpO</a:t>
            </a:r>
            <a:r>
              <a:rPr lang="en-US" sz="1600" baseline="-25000" dirty="0">
                <a:latin typeface="Arial"/>
                <a:cs typeface="Arial"/>
              </a:rPr>
              <a:t>2</a:t>
            </a:r>
            <a:r>
              <a:rPr lang="en-US" sz="1600" dirty="0">
                <a:latin typeface="Arial"/>
                <a:cs typeface="Arial"/>
              </a:rPr>
              <a:t> &gt; 92%.</a:t>
            </a:r>
          </a:p>
          <a:p>
            <a:pPr lvl="0"/>
            <a:r>
              <a:rPr lang="en-US" sz="1600" dirty="0" err="1">
                <a:latin typeface="Arial"/>
                <a:cs typeface="Arial"/>
              </a:rPr>
              <a:t>Giảm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dần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lưu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lượng</a:t>
            </a:r>
            <a:r>
              <a:rPr lang="en-US" sz="1600" dirty="0">
                <a:latin typeface="Arial"/>
                <a:cs typeface="Arial"/>
              </a:rPr>
              <a:t> oxy.</a:t>
            </a:r>
          </a:p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106707" y="3783042"/>
            <a:ext cx="4437527" cy="845697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>
              <a:solidFill>
                <a:srgbClr val="000000"/>
              </a:solidFill>
            </a:endParaRPr>
          </a:p>
          <a:p>
            <a:pPr lvl="0"/>
            <a:r>
              <a:rPr lang="en-US" sz="1600" b="1" dirty="0" err="1" smtClean="0">
                <a:solidFill>
                  <a:srgbClr val="000000"/>
                </a:solidFill>
              </a:rPr>
              <a:t>Cân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nhắc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dùng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Salbutamol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trẻ</a:t>
            </a:r>
            <a:r>
              <a:rPr lang="en-US" sz="1600" dirty="0">
                <a:solidFill>
                  <a:srgbClr val="000000"/>
                </a:solidFill>
              </a:rPr>
              <a:t> &gt; 6 </a:t>
            </a:r>
            <a:r>
              <a:rPr lang="en-US" sz="1600" dirty="0" err="1" smtClean="0">
                <a:solidFill>
                  <a:srgbClr val="000000"/>
                </a:solidFill>
              </a:rPr>
              <a:t>th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endParaRPr lang="en-US" sz="1600" b="1" dirty="0">
              <a:solidFill>
                <a:srgbClr val="000000"/>
              </a:solidFill>
            </a:endParaRPr>
          </a:p>
          <a:p>
            <a:pPr lvl="0"/>
            <a:r>
              <a:rPr lang="en-US" sz="1600" b="1" dirty="0" err="1" smtClean="0">
                <a:solidFill>
                  <a:srgbClr val="000000"/>
                </a:solidFill>
              </a:rPr>
              <a:t>Xét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nghiệm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nếu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sốt</a:t>
            </a:r>
            <a:r>
              <a:rPr lang="en-US" sz="1600" dirty="0">
                <a:solidFill>
                  <a:srgbClr val="000000"/>
                </a:solidFill>
              </a:rPr>
              <a:t> &gt; 38,5</a:t>
            </a:r>
            <a:r>
              <a:rPr lang="en-US" sz="1600" baseline="30000" dirty="0">
                <a:solidFill>
                  <a:srgbClr val="000000"/>
                </a:solidFill>
              </a:rPr>
              <a:t>o</a:t>
            </a:r>
            <a:r>
              <a:rPr lang="en-US" sz="1600" dirty="0">
                <a:solidFill>
                  <a:srgbClr val="000000"/>
                </a:solidFill>
              </a:rPr>
              <a:t>C, </a:t>
            </a:r>
            <a:r>
              <a:rPr lang="en-US" sz="1600" dirty="0" err="1">
                <a:solidFill>
                  <a:srgbClr val="000000"/>
                </a:solidFill>
              </a:rPr>
              <a:t>cân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nhắc</a:t>
            </a:r>
            <a:r>
              <a:rPr lang="en-US" sz="1600" dirty="0">
                <a:solidFill>
                  <a:srgbClr val="000000"/>
                </a:solidFill>
              </a:rPr>
              <a:t> XN CTM, </a:t>
            </a:r>
            <a:r>
              <a:rPr lang="en-US" sz="1600" dirty="0" err="1">
                <a:solidFill>
                  <a:srgbClr val="000000"/>
                </a:solidFill>
              </a:rPr>
              <a:t>cấy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máu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các</a:t>
            </a:r>
            <a:r>
              <a:rPr lang="en-US" sz="1600" dirty="0">
                <a:solidFill>
                  <a:srgbClr val="000000"/>
                </a:solidFill>
              </a:rPr>
              <a:t> XN </a:t>
            </a:r>
            <a:r>
              <a:rPr lang="en-US" sz="1600" dirty="0" err="1">
                <a:solidFill>
                  <a:srgbClr val="000000"/>
                </a:solidFill>
              </a:rPr>
              <a:t>loại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trừ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nhiễm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khuẩn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huyết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06707" y="4628739"/>
            <a:ext cx="4437527" cy="1138506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</a:rPr>
              <a:t>Cung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cấp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dịch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và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dinh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dưỡng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  <a:endParaRPr lang="en-US" sz="1600" dirty="0">
              <a:solidFill>
                <a:srgbClr val="000000"/>
              </a:solidFill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</a:rPr>
              <a:t>Cho </a:t>
            </a:r>
            <a:r>
              <a:rPr lang="en-US" sz="1600" dirty="0" err="1">
                <a:solidFill>
                  <a:srgbClr val="000000"/>
                </a:solidFill>
              </a:rPr>
              <a:t>ăn</a:t>
            </a:r>
            <a:r>
              <a:rPr lang="en-US" sz="1600" dirty="0">
                <a:solidFill>
                  <a:srgbClr val="000000"/>
                </a:solidFill>
              </a:rPr>
              <a:t>/</a:t>
            </a:r>
            <a:r>
              <a:rPr lang="en-US" sz="1600" dirty="0" err="1">
                <a:solidFill>
                  <a:srgbClr val="000000"/>
                </a:solidFill>
              </a:rPr>
              <a:t>bú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từng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bữa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nhỏ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en-US" sz="1600" dirty="0" err="1">
                <a:solidFill>
                  <a:srgbClr val="000000"/>
                </a:solidFill>
              </a:rPr>
              <a:t>Có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thể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từng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bữa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nhỏ</a:t>
            </a:r>
            <a:r>
              <a:rPr lang="en-US" sz="1600" dirty="0">
                <a:solidFill>
                  <a:srgbClr val="000000"/>
                </a:solidFill>
              </a:rPr>
              <a:t> qua </a:t>
            </a:r>
            <a:r>
              <a:rPr lang="en-US" sz="1600" dirty="0" err="1">
                <a:solidFill>
                  <a:srgbClr val="000000"/>
                </a:solidFill>
              </a:rPr>
              <a:t>ống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thông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mũi-</a:t>
            </a:r>
            <a:r>
              <a:rPr lang="en-US" sz="1600" dirty="0" err="1" smtClean="0">
                <a:solidFill>
                  <a:srgbClr val="000000"/>
                </a:solidFill>
              </a:rPr>
              <a:t>dd</a:t>
            </a:r>
            <a:endParaRPr lang="en-US" sz="1600" dirty="0">
              <a:solidFill>
                <a:srgbClr val="000000"/>
              </a:solidFill>
            </a:endParaRPr>
          </a:p>
          <a:p>
            <a:pPr lvl="0"/>
            <a:endParaRPr lang="en-US" sz="16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6708" y="5946537"/>
            <a:ext cx="4437526" cy="845697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Theo </a:t>
            </a:r>
            <a:r>
              <a:rPr lang="en-US" sz="1600" b="1" dirty="0" err="1">
                <a:solidFill>
                  <a:srgbClr val="000000"/>
                </a:solidFill>
              </a:rPr>
              <a:t>dõi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mỗi</a:t>
            </a:r>
            <a:r>
              <a:rPr lang="en-US" sz="1600" dirty="0">
                <a:solidFill>
                  <a:srgbClr val="000000"/>
                </a:solidFill>
              </a:rPr>
              <a:t> 2-4 </a:t>
            </a:r>
            <a:r>
              <a:rPr lang="en-US" sz="1600" dirty="0" err="1">
                <a:solidFill>
                  <a:srgbClr val="000000"/>
                </a:solidFill>
              </a:rPr>
              <a:t>giờ</a:t>
            </a:r>
            <a:r>
              <a:rPr lang="en-US" sz="1600" dirty="0">
                <a:solidFill>
                  <a:srgbClr val="000000"/>
                </a:solidFill>
              </a:rPr>
              <a:t>):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0"/>
            <a:r>
              <a:rPr lang="en-US" sz="1600" dirty="0" err="1" smtClean="0">
                <a:solidFill>
                  <a:srgbClr val="000000"/>
                </a:solidFill>
              </a:rPr>
              <a:t>cơn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ngưng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thở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tần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số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thở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rút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lõm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lồng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ngực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phập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phồng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cánh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mũi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kích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thích</a:t>
            </a:r>
            <a:r>
              <a:rPr lang="en-US" sz="1600" dirty="0">
                <a:solidFill>
                  <a:srgbClr val="000000"/>
                </a:solidFill>
              </a:rPr>
              <a:t>, li </a:t>
            </a:r>
            <a:r>
              <a:rPr lang="en-US" sz="1600" dirty="0" err="1">
                <a:solidFill>
                  <a:srgbClr val="000000"/>
                </a:solidFill>
              </a:rPr>
              <a:t>bì</a:t>
            </a:r>
            <a:r>
              <a:rPr lang="en-US" sz="1600" dirty="0">
                <a:solidFill>
                  <a:srgbClr val="000000"/>
                </a:solidFill>
              </a:rPr>
              <a:t>, SpO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65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0588" y="224125"/>
            <a:ext cx="6320118" cy="881530"/>
          </a:xfrm>
          <a:prstGeom prst="rect">
            <a:avLst/>
          </a:prstGeom>
          <a:noFill/>
          <a:ln w="57150" cmpd="thinThick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VTPQ NẶNG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588" y="1419412"/>
            <a:ext cx="6320118" cy="851668"/>
          </a:xfrm>
          <a:prstGeom prst="rect">
            <a:avLst/>
          </a:prstGeom>
          <a:noFill/>
          <a:ln w="76200" cmpd="tri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Nếu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SpO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&lt; 92% </a:t>
            </a:r>
            <a:r>
              <a:rPr lang="en-US" dirty="0" err="1">
                <a:solidFill>
                  <a:srgbClr val="000000"/>
                </a:solidFill>
              </a:rPr>
              <a:t>dù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oxy 2 </a:t>
            </a:r>
            <a:r>
              <a:rPr lang="en-US" dirty="0" err="1">
                <a:solidFill>
                  <a:srgbClr val="000000"/>
                </a:solidFill>
              </a:rPr>
              <a:t>lít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phút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hoặc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diễn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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Chuyển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HSCC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19176" y="1060832"/>
            <a:ext cx="388471" cy="343647"/>
          </a:xfrm>
          <a:prstGeom prst="down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9176" y="2689423"/>
            <a:ext cx="2241177" cy="221129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CĐ  </a:t>
            </a:r>
            <a:r>
              <a:rPr lang="en-US" sz="1400" b="1" dirty="0" err="1" smtClean="0">
                <a:solidFill>
                  <a:srgbClr val="000000"/>
                </a:solidFill>
              </a:rPr>
              <a:t>thở</a:t>
            </a:r>
            <a:r>
              <a:rPr lang="en-US" sz="1400" b="1" dirty="0" smtClean="0">
                <a:solidFill>
                  <a:srgbClr val="000000"/>
                </a:solidFill>
              </a:rPr>
              <a:t> NCPAP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rgbClr val="000000"/>
                </a:solidFill>
              </a:rPr>
              <a:t>đang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thở</a:t>
            </a:r>
            <a:r>
              <a:rPr lang="en-US" sz="1400" dirty="0">
                <a:solidFill>
                  <a:srgbClr val="000000"/>
                </a:solidFill>
              </a:rPr>
              <a:t> oxy </a:t>
            </a:r>
            <a:r>
              <a:rPr lang="en-US" sz="1400" dirty="0" err="1">
                <a:solidFill>
                  <a:srgbClr val="000000"/>
                </a:solidFill>
              </a:rPr>
              <a:t>vẫn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còn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tím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thở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nhanh</a:t>
            </a:r>
            <a:r>
              <a:rPr lang="en-US" sz="1400" dirty="0">
                <a:solidFill>
                  <a:srgbClr val="000000"/>
                </a:solidFill>
              </a:rPr>
              <a:t> &gt; 70 </a:t>
            </a:r>
            <a:r>
              <a:rPr lang="en-US" sz="1400" dirty="0" err="1">
                <a:solidFill>
                  <a:srgbClr val="000000"/>
                </a:solidFill>
              </a:rPr>
              <a:t>lần</a:t>
            </a:r>
            <a:r>
              <a:rPr lang="en-US" sz="1400" dirty="0">
                <a:solidFill>
                  <a:srgbClr val="000000"/>
                </a:solidFill>
              </a:rPr>
              <a:t>/</a:t>
            </a:r>
            <a:r>
              <a:rPr lang="en-US" sz="1400" dirty="0" err="1">
                <a:solidFill>
                  <a:srgbClr val="000000"/>
                </a:solidFill>
              </a:rPr>
              <a:t>phút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có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hình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ảnh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xẹp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phổi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trên</a:t>
            </a:r>
            <a:r>
              <a:rPr lang="en-US" sz="1400" dirty="0">
                <a:solidFill>
                  <a:srgbClr val="000000"/>
                </a:solidFill>
              </a:rPr>
              <a:t> X-</a:t>
            </a:r>
            <a:r>
              <a:rPr lang="en-US" sz="1400" dirty="0" err="1">
                <a:solidFill>
                  <a:srgbClr val="000000"/>
                </a:solidFill>
              </a:rPr>
              <a:t>quang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Oval 13"/>
          <p:cNvSpPr/>
          <p:nvPr/>
        </p:nvSpPr>
        <p:spPr>
          <a:xfrm>
            <a:off x="2244142" y="3469345"/>
            <a:ext cx="2241177" cy="221129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000000"/>
                </a:solidFill>
              </a:rPr>
              <a:t>Thở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máy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- </a:t>
            </a:r>
            <a:r>
              <a:rPr lang="en-US" sz="1600" dirty="0" err="1" smtClean="0">
                <a:solidFill>
                  <a:srgbClr val="000000"/>
                </a:solidFill>
              </a:rPr>
              <a:t>vẫn</a:t>
            </a:r>
            <a:r>
              <a:rPr lang="en-US" sz="1600" dirty="0" smtClean="0">
                <a:solidFill>
                  <a:srgbClr val="000000"/>
                </a:solidFill>
              </a:rPr>
              <a:t> SHH </a:t>
            </a:r>
            <a:r>
              <a:rPr lang="en-US" sz="1600" dirty="0" err="1">
                <a:solidFill>
                  <a:srgbClr val="000000"/>
                </a:solidFill>
              </a:rPr>
              <a:t>dù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đã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thở</a:t>
            </a:r>
            <a:r>
              <a:rPr lang="en-US" sz="1600" dirty="0">
                <a:solidFill>
                  <a:srgbClr val="000000"/>
                </a:solidFill>
              </a:rPr>
              <a:t> oxy </a:t>
            </a:r>
            <a:r>
              <a:rPr lang="en-US" sz="1600" dirty="0" err="1">
                <a:solidFill>
                  <a:srgbClr val="000000"/>
                </a:solidFill>
              </a:rPr>
              <a:t>lưu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lượng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cao</a:t>
            </a:r>
            <a:r>
              <a:rPr lang="en-US" sz="1600" dirty="0">
                <a:solidFill>
                  <a:srgbClr val="000000"/>
                </a:solidFill>
              </a:rPr>
              <a:t> hay CPAP.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23931" y="3502217"/>
            <a:ext cx="2241177" cy="221129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KD </a:t>
            </a:r>
            <a:r>
              <a:rPr lang="en-US" sz="1600" b="1" dirty="0">
                <a:solidFill>
                  <a:srgbClr val="000000"/>
                </a:solidFill>
              </a:rPr>
              <a:t>Adrenaline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&gt; </a:t>
            </a:r>
            <a:r>
              <a:rPr lang="en-US" sz="1600" dirty="0">
                <a:solidFill>
                  <a:srgbClr val="000000"/>
                </a:solidFill>
              </a:rPr>
              <a:t>6 </a:t>
            </a:r>
            <a:r>
              <a:rPr lang="en-US" sz="1600" dirty="0" err="1">
                <a:solidFill>
                  <a:srgbClr val="000000"/>
                </a:solidFill>
              </a:rPr>
              <a:t>tháng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tuổi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và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LS </a:t>
            </a:r>
            <a:r>
              <a:rPr lang="en-US" sz="1600" dirty="0" err="1">
                <a:solidFill>
                  <a:srgbClr val="000000"/>
                </a:solidFill>
              </a:rPr>
              <a:t>không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cải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thiện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khi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phun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KD </a:t>
            </a:r>
            <a:r>
              <a:rPr lang="en-US" sz="1600" dirty="0">
                <a:solidFill>
                  <a:srgbClr val="000000"/>
                </a:solidFill>
              </a:rPr>
              <a:t>salbutamol</a:t>
            </a:r>
            <a:r>
              <a:rPr lang="en-US" sz="1600" dirty="0"/>
              <a:t>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3838" y="2578865"/>
            <a:ext cx="2241177" cy="221129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rgbClr val="000000"/>
                </a:solidFill>
              </a:rPr>
              <a:t>Cung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cấp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dịch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và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dinh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err="1">
                <a:solidFill>
                  <a:srgbClr val="000000"/>
                </a:solidFill>
              </a:rPr>
              <a:t>dưỡng</a:t>
            </a:r>
            <a:r>
              <a:rPr lang="en-US" sz="1400" b="1" dirty="0">
                <a:solidFill>
                  <a:srgbClr val="000000"/>
                </a:solidFill>
              </a:rPr>
              <a:t>:</a:t>
            </a:r>
            <a:endParaRPr lang="en-US" sz="1400" dirty="0">
              <a:solidFill>
                <a:srgbClr val="000000"/>
              </a:solidFill>
            </a:endParaRPr>
          </a:p>
          <a:p>
            <a:pPr lvl="0"/>
            <a:r>
              <a:rPr lang="en-US" sz="1400" dirty="0" smtClean="0">
                <a:solidFill>
                  <a:srgbClr val="000000"/>
                </a:solidFill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</a:rPr>
              <a:t>Nhỏ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giọt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liên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tục</a:t>
            </a:r>
            <a:r>
              <a:rPr lang="en-US" sz="1400" dirty="0">
                <a:solidFill>
                  <a:srgbClr val="000000"/>
                </a:solidFill>
              </a:rPr>
              <a:t> qua </a:t>
            </a:r>
            <a:r>
              <a:rPr lang="en-US" sz="1400" dirty="0" err="1">
                <a:solidFill>
                  <a:srgbClr val="000000"/>
                </a:solidFill>
              </a:rPr>
              <a:t>ống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thông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mũi-dạ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dày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</a:rPr>
              <a:t>Truyền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dịch</a:t>
            </a:r>
            <a:r>
              <a:rPr lang="en-US" sz="1400" dirty="0">
                <a:solidFill>
                  <a:srgbClr val="000000"/>
                </a:solidFill>
              </a:rPr>
              <a:t> TM</a:t>
            </a:r>
            <a:r>
              <a:rPr lang="en-US" sz="1400" dirty="0"/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53" y="5842002"/>
            <a:ext cx="876143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Theo </a:t>
            </a:r>
            <a:r>
              <a:rPr lang="en-US" sz="1600" b="1" dirty="0" err="1"/>
              <a:t>dõi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 smtClean="0"/>
              <a:t>giờ</a:t>
            </a:r>
            <a:r>
              <a:rPr lang="en-US" sz="1600" dirty="0"/>
              <a:t>)</a:t>
            </a:r>
            <a:r>
              <a:rPr lang="en-US" sz="1600" dirty="0" smtClean="0"/>
              <a:t>:</a:t>
            </a:r>
            <a:r>
              <a:rPr lang="en-US" sz="1600" b="1" dirty="0" smtClean="0"/>
              <a:t> </a:t>
            </a:r>
            <a:r>
              <a:rPr lang="en-US" sz="1600" dirty="0" err="1"/>
              <a:t>cơn</a:t>
            </a:r>
            <a:r>
              <a:rPr lang="en-US" sz="1600" dirty="0"/>
              <a:t> </a:t>
            </a:r>
            <a:r>
              <a:rPr lang="en-US" sz="1600" dirty="0" err="1"/>
              <a:t>ngưng</a:t>
            </a:r>
            <a:r>
              <a:rPr lang="en-US" sz="1600" dirty="0"/>
              <a:t> </a:t>
            </a:r>
            <a:r>
              <a:rPr lang="en-US" sz="1600" dirty="0" err="1"/>
              <a:t>thở</a:t>
            </a:r>
            <a:r>
              <a:rPr lang="en-US" sz="1600" dirty="0"/>
              <a:t>, </a:t>
            </a:r>
            <a:r>
              <a:rPr lang="en-US" sz="1600" dirty="0" smtClean="0"/>
              <a:t>NT, </a:t>
            </a:r>
            <a:r>
              <a:rPr lang="en-US" sz="1600" dirty="0" err="1"/>
              <a:t>rút</a:t>
            </a:r>
            <a:r>
              <a:rPr lang="en-US" sz="1600" dirty="0"/>
              <a:t> </a:t>
            </a:r>
            <a:r>
              <a:rPr lang="en-US" sz="1600" dirty="0" err="1"/>
              <a:t>lõm</a:t>
            </a:r>
            <a:r>
              <a:rPr lang="en-US" sz="1600" dirty="0"/>
              <a:t> </a:t>
            </a:r>
            <a:r>
              <a:rPr lang="en-US" sz="1600" dirty="0" err="1"/>
              <a:t>lồng</a:t>
            </a:r>
            <a:r>
              <a:rPr lang="en-US" sz="1600" dirty="0"/>
              <a:t> </a:t>
            </a:r>
            <a:r>
              <a:rPr lang="en-US" sz="1600" dirty="0" err="1"/>
              <a:t>ngực</a:t>
            </a:r>
            <a:r>
              <a:rPr lang="en-US" sz="1600" dirty="0"/>
              <a:t>, </a:t>
            </a:r>
            <a:r>
              <a:rPr lang="en-US" sz="1600" dirty="0" err="1"/>
              <a:t>phập</a:t>
            </a:r>
            <a:r>
              <a:rPr lang="en-US" sz="1600" dirty="0"/>
              <a:t> </a:t>
            </a:r>
            <a:r>
              <a:rPr lang="en-US" sz="1600" dirty="0" err="1"/>
              <a:t>phồng</a:t>
            </a:r>
            <a:r>
              <a:rPr lang="en-US" sz="1600" dirty="0"/>
              <a:t> </a:t>
            </a:r>
            <a:r>
              <a:rPr lang="en-US" sz="1600" dirty="0" err="1"/>
              <a:t>cánh</a:t>
            </a:r>
            <a:r>
              <a:rPr lang="en-US" sz="1600" dirty="0"/>
              <a:t> </a:t>
            </a:r>
            <a:r>
              <a:rPr lang="en-US" sz="1600" dirty="0" err="1"/>
              <a:t>mũi</a:t>
            </a:r>
            <a:r>
              <a:rPr lang="en-US" sz="1600" dirty="0"/>
              <a:t>,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, li </a:t>
            </a:r>
            <a:r>
              <a:rPr lang="en-US" sz="1600" dirty="0" err="1"/>
              <a:t>bì</a:t>
            </a:r>
            <a:r>
              <a:rPr lang="en-US" sz="1600" dirty="0"/>
              <a:t>, </a:t>
            </a:r>
            <a:r>
              <a:rPr lang="en-US" sz="1600" dirty="0" smtClean="0"/>
              <a:t>SpO</a:t>
            </a:r>
            <a:r>
              <a:rPr lang="en-US" sz="1600" baseline="-25000" dirty="0" smtClean="0"/>
              <a:t>2</a:t>
            </a:r>
          </a:p>
          <a:p>
            <a:r>
              <a:rPr lang="en-US" sz="1600" b="1" dirty="0" err="1"/>
              <a:t>Xét</a:t>
            </a:r>
            <a:r>
              <a:rPr lang="en-US" sz="1600" b="1" dirty="0"/>
              <a:t> </a:t>
            </a:r>
            <a:r>
              <a:rPr lang="en-US" sz="1600" b="1" dirty="0" err="1"/>
              <a:t>nghiệm</a:t>
            </a:r>
            <a:r>
              <a:rPr lang="en-US" sz="1600" dirty="0"/>
              <a:t> (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thường</a:t>
            </a:r>
            <a:r>
              <a:rPr lang="en-US" sz="1600" dirty="0"/>
              <a:t> qui): </a:t>
            </a:r>
            <a:r>
              <a:rPr lang="en-US" sz="1600" dirty="0" err="1"/>
              <a:t>khí</a:t>
            </a:r>
            <a:r>
              <a:rPr lang="en-US" sz="1600" dirty="0"/>
              <a:t> </a:t>
            </a:r>
            <a:r>
              <a:rPr lang="en-US" sz="1600" dirty="0" err="1"/>
              <a:t>máu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mạch</a:t>
            </a:r>
            <a:r>
              <a:rPr lang="en-US" sz="1600" dirty="0"/>
              <a:t>. </a:t>
            </a:r>
            <a:r>
              <a:rPr lang="en-US" sz="1600" dirty="0" err="1"/>
              <a:t>Các</a:t>
            </a:r>
            <a:r>
              <a:rPr lang="en-US" sz="1600" dirty="0"/>
              <a:t> XN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bình</a:t>
            </a:r>
            <a:r>
              <a:rPr lang="en-US" sz="1600" dirty="0"/>
              <a:t> 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>
            <a:off x="3989296" y="2271080"/>
            <a:ext cx="448236" cy="806802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CAI OXY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smtClean="0"/>
              <a:t>LS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  <a:endParaRPr lang="en-US" sz="3200" dirty="0"/>
          </a:p>
          <a:p>
            <a:pPr lvl="1"/>
            <a:r>
              <a:rPr lang="en-US" dirty="0"/>
              <a:t>SpO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&gt;</a:t>
            </a:r>
            <a:r>
              <a:rPr lang="en-US" dirty="0" smtClean="0"/>
              <a:t> </a:t>
            </a:r>
            <a:r>
              <a:rPr lang="en-US" dirty="0"/>
              <a:t>95%.</a:t>
            </a:r>
            <a:endParaRPr lang="en-US" sz="3200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 oxy: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oxy </a:t>
            </a:r>
            <a:r>
              <a:rPr lang="en-US" dirty="0" err="1"/>
              <a:t>mỗi</a:t>
            </a:r>
            <a:r>
              <a:rPr lang="en-US" dirty="0"/>
              <a:t> 4 </a:t>
            </a:r>
            <a:r>
              <a:rPr lang="en-US" dirty="0" err="1"/>
              <a:t>giờ</a:t>
            </a:r>
            <a:r>
              <a:rPr lang="en-US" dirty="0"/>
              <a:t>: 2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1,5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1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0,5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0,25 </a:t>
            </a:r>
            <a:r>
              <a:rPr lang="en-US" dirty="0" err="1"/>
              <a:t>lít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oxy,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SpO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/ </a:t>
            </a:r>
            <a:r>
              <a:rPr lang="en-US" dirty="0"/>
              <a:t>30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oxy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5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4866" y="504900"/>
            <a:ext cx="4416594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KHÍ DUNG SALBUTAMOL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861" y="1155856"/>
            <a:ext cx="74687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= </a:t>
            </a:r>
            <a:r>
              <a:rPr lang="en-US" sz="2000" dirty="0" err="1"/>
              <a:t>phun</a:t>
            </a:r>
            <a:r>
              <a:rPr lang="en-US" sz="2000" dirty="0"/>
              <a:t> </a:t>
            </a:r>
            <a:r>
              <a:rPr lang="en-US" sz="2000" dirty="0" err="1"/>
              <a:t>khí</a:t>
            </a:r>
            <a:r>
              <a:rPr lang="en-US" sz="2000" dirty="0"/>
              <a:t> dung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hít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liều</a:t>
            </a:r>
            <a:r>
              <a:rPr lang="en-US" sz="2000" dirty="0"/>
              <a:t> qua </a:t>
            </a:r>
            <a:r>
              <a:rPr lang="en-US" sz="2000" dirty="0" err="1"/>
              <a:t>buồng</a:t>
            </a:r>
            <a:r>
              <a:rPr lang="en-US" sz="2000" dirty="0"/>
              <a:t> </a:t>
            </a:r>
            <a:r>
              <a:rPr lang="en-US" sz="2000" dirty="0" err="1" smtClean="0"/>
              <a:t>đệm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trẻ</a:t>
            </a:r>
            <a:r>
              <a:rPr lang="en-US" sz="2000" dirty="0"/>
              <a:t> &gt; 6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 smtClean="0"/>
              <a:t>tuổi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dị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khò</a:t>
            </a:r>
            <a:r>
              <a:rPr lang="en-US" sz="2000" dirty="0"/>
              <a:t> </a:t>
            </a:r>
            <a:r>
              <a:rPr lang="en-US" sz="2000" dirty="0" err="1"/>
              <a:t>khè</a:t>
            </a:r>
            <a:r>
              <a:rPr lang="en-US" sz="2000" dirty="0"/>
              <a:t>,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solidFill>
                  <a:srgbClr val="FF0000"/>
                </a:solidFill>
              </a:rPr>
              <a:t>chỉ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lặp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khi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lâm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sàng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cải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thiện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8478" y="2616227"/>
            <a:ext cx="3644422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KHÍ DUNG ADRENALINE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93814" y="3237739"/>
            <a:ext cx="7198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dirty="0" err="1"/>
              <a:t>cân</a:t>
            </a:r>
            <a:r>
              <a:rPr lang="en-US" sz="2000" dirty="0"/>
              <a:t> </a:t>
            </a:r>
            <a:r>
              <a:rPr lang="en-US" sz="2000" dirty="0" err="1"/>
              <a:t>nhắc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 smtClean="0"/>
              <a:t>nặng</a:t>
            </a:r>
            <a:r>
              <a:rPr lang="en-US" sz="2000" dirty="0" smtClean="0"/>
              <a:t> 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Adrenalin 1 mg/ml: 1-2 ml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2-5 ml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muối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marL="285750" lvl="0" indent="-285750">
              <a:buFont typeface="Arial"/>
              <a:buChar char="•"/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/>
              <a:t>lại</a:t>
            </a:r>
            <a:r>
              <a:rPr lang="en-US" sz="2000" dirty="0"/>
              <a:t> 1-2 </a:t>
            </a:r>
            <a:r>
              <a:rPr lang="en-US" sz="2000" dirty="0" err="1"/>
              <a:t>giờ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0921" y="4498057"/>
            <a:ext cx="6214863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KHÍ DUNG NƯỚC MUỐI ƯU TRƯƠNG 3%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4964" y="5140631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ở</a:t>
            </a:r>
            <a:r>
              <a:rPr lang="en-US" sz="2000" dirty="0"/>
              <a:t> </a:t>
            </a:r>
            <a:r>
              <a:rPr lang="en-US" sz="2000" dirty="0" err="1"/>
              <a:t>trẻ</a:t>
            </a:r>
            <a:r>
              <a:rPr lang="en-US" sz="2000" dirty="0"/>
              <a:t> VTPQ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5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DINH DƯỠNG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lvl="0"/>
            <a:r>
              <a:rPr lang="en-US" b="1" dirty="0" err="1">
                <a:solidFill>
                  <a:srgbClr val="0000FF"/>
                </a:solidFill>
              </a:rPr>
              <a:t>Chỉ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định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nuôi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ăn</a:t>
            </a:r>
            <a:r>
              <a:rPr lang="en-US" b="1" dirty="0">
                <a:solidFill>
                  <a:srgbClr val="0000FF"/>
                </a:solidFill>
              </a:rPr>
              <a:t> qua </a:t>
            </a:r>
            <a:r>
              <a:rPr lang="en-US" b="1" dirty="0" err="1">
                <a:solidFill>
                  <a:srgbClr val="0000FF"/>
                </a:solidFill>
              </a:rPr>
              <a:t>ống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thông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mũi-dạ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dày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pPr lvl="0">
              <a:buFont typeface="Wingdings" charset="2"/>
              <a:buChar char="ü"/>
            </a:pP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/>
              <a:t>nhanh</a:t>
            </a:r>
            <a:r>
              <a:rPr lang="en-US" dirty="0"/>
              <a:t> &gt; 70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endParaRPr lang="en-US" dirty="0" smtClean="0"/>
          </a:p>
          <a:p>
            <a:pPr lvl="0">
              <a:buFont typeface="Wingdings" charset="2"/>
              <a:buChar char="ü"/>
            </a:pPr>
            <a:r>
              <a:rPr lang="en-US" dirty="0" err="1" smtClean="0"/>
              <a:t>nôn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/</a:t>
            </a:r>
            <a:r>
              <a:rPr lang="en-US" dirty="0" err="1" smtClean="0"/>
              <a:t>bú</a:t>
            </a:r>
            <a:endParaRPr lang="en-US" dirty="0" smtClean="0"/>
          </a:p>
          <a:p>
            <a:pPr lvl="0">
              <a:buFont typeface="Wingdings" charset="2"/>
              <a:buChar char="ü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/>
              <a:t>SpO</a:t>
            </a:r>
            <a:r>
              <a:rPr lang="en-US" baseline="-25000" dirty="0"/>
              <a:t>2</a:t>
            </a:r>
            <a:r>
              <a:rPr lang="en-US" dirty="0"/>
              <a:t> &lt; 90%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smtClean="0"/>
              <a:t>oxy</a:t>
            </a:r>
          </a:p>
          <a:p>
            <a:pPr lvl="0"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bú</a:t>
            </a:r>
            <a:r>
              <a:rPr lang="en-US" dirty="0"/>
              <a:t>.</a:t>
            </a:r>
          </a:p>
          <a:p>
            <a:pPr lvl="0"/>
            <a:r>
              <a:rPr lang="en-US" b="1" dirty="0" err="1">
                <a:solidFill>
                  <a:srgbClr val="0000FF"/>
                </a:solidFill>
              </a:rPr>
              <a:t>T</a:t>
            </a:r>
            <a:r>
              <a:rPr lang="en-US" b="1" dirty="0" err="1" smtClean="0">
                <a:solidFill>
                  <a:srgbClr val="0000FF"/>
                </a:solidFill>
              </a:rPr>
              <a:t>ruyền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dịch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và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nuôi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dưỡng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bằng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đường</a:t>
            </a:r>
            <a:r>
              <a:rPr lang="en-US" b="1" dirty="0">
                <a:solidFill>
                  <a:srgbClr val="0000FF"/>
                </a:solidFill>
              </a:rPr>
              <a:t> TM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75%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 /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 smtClean="0"/>
              <a:t>nặng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11" y="1039588"/>
            <a:ext cx="8229600" cy="1143000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Corticosteroid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phun</a:t>
            </a:r>
            <a:r>
              <a:rPr lang="en-US" sz="2800" dirty="0"/>
              <a:t> </a:t>
            </a:r>
            <a:r>
              <a:rPr lang="en-US" sz="2800" dirty="0" err="1"/>
              <a:t>khí</a:t>
            </a:r>
            <a:r>
              <a:rPr lang="en-US" sz="2800" dirty="0"/>
              <a:t> dung: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13" y="2564038"/>
            <a:ext cx="8229600" cy="1322003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KS</a:t>
            </a:r>
            <a:r>
              <a:rPr lang="en-US" sz="2400" dirty="0" smtClean="0"/>
              <a:t>: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 </a:t>
            </a:r>
            <a:r>
              <a:rPr lang="en-US" sz="2400" dirty="0" err="1"/>
              <a:t>ngờ</a:t>
            </a:r>
            <a:r>
              <a:rPr lang="en-US" sz="2400" dirty="0"/>
              <a:t> </a:t>
            </a:r>
            <a:r>
              <a:rPr lang="en-US" sz="2400" dirty="0" err="1"/>
              <a:t>bội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vi </a:t>
            </a:r>
            <a:r>
              <a:rPr lang="en-US" sz="2400" dirty="0" err="1" smtClean="0"/>
              <a:t>trùng</a:t>
            </a:r>
            <a:r>
              <a:rPr lang="en-US" sz="2400" dirty="0" err="1"/>
              <a:t>.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smtClean="0"/>
              <a:t>KS </a:t>
            </a:r>
            <a:r>
              <a:rPr lang="en-US" sz="2400" dirty="0"/>
              <a:t>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 smtClean="0"/>
              <a:t>VPdo</a:t>
            </a:r>
            <a:r>
              <a:rPr lang="en-US" sz="2400" dirty="0" smtClean="0"/>
              <a:t> </a:t>
            </a:r>
            <a:r>
              <a:rPr lang="en-US" sz="2400" dirty="0"/>
              <a:t>vi </a:t>
            </a:r>
            <a:r>
              <a:rPr lang="en-US" sz="2400" dirty="0" err="1" smtClean="0"/>
              <a:t>trùng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292235"/>
            <a:ext cx="8229600" cy="12767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FF0000"/>
                </a:solidFill>
              </a:rPr>
              <a:t>Kháng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virút</a:t>
            </a:r>
            <a:r>
              <a:rPr lang="en-US" sz="2400" b="1" dirty="0" smtClean="0">
                <a:solidFill>
                  <a:srgbClr val="FF0000"/>
                </a:solidFill>
              </a:rPr>
              <a:t> Ribavirin</a:t>
            </a:r>
            <a:r>
              <a:rPr lang="en-US" sz="2400" dirty="0" smtClean="0"/>
              <a:t>: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khuyến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qui,  </a:t>
            </a:r>
            <a:r>
              <a:rPr lang="en-US" sz="2400" dirty="0" err="1" smtClean="0"/>
              <a:t>cân</a:t>
            </a:r>
            <a:r>
              <a:rPr lang="en-US" sz="2400" dirty="0" smtClean="0"/>
              <a:t> </a:t>
            </a:r>
            <a:r>
              <a:rPr lang="en-US" sz="2400" dirty="0" err="1" smtClean="0"/>
              <a:t>nhắc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/ VTPQ </a:t>
            </a:r>
            <a:r>
              <a:rPr lang="en-US" sz="2400" dirty="0" err="1" smtClean="0"/>
              <a:t>nặng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SGMD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50" y="0"/>
            <a:ext cx="24939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5851" y="3427088"/>
            <a:ext cx="7451374" cy="92333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CÁM ƠN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3249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ĐỊNH NGHĨA  VTPQ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9368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vi-VN" dirty="0" smtClean="0"/>
              <a:t>  VPQ </a:t>
            </a:r>
            <a:r>
              <a:rPr lang="vi-VN" dirty="0"/>
              <a:t>nhỏ </a:t>
            </a:r>
            <a:r>
              <a:rPr lang="vi-VN" dirty="0" smtClean="0"/>
              <a:t>đk </a:t>
            </a:r>
            <a:r>
              <a:rPr lang="vi-VN" dirty="0"/>
              <a:t>&lt; 2mm </a:t>
            </a:r>
          </a:p>
          <a:p>
            <a:r>
              <a:rPr lang="vi-VN" dirty="0" smtClean="0"/>
              <a:t> </a:t>
            </a:r>
            <a:r>
              <a:rPr lang="vi-VN" dirty="0"/>
              <a:t>G</a:t>
            </a:r>
            <a:r>
              <a:rPr lang="vi-VN" dirty="0" smtClean="0"/>
              <a:t>ặp </a:t>
            </a:r>
            <a:r>
              <a:rPr lang="vi-VN" dirty="0"/>
              <a:t>ở trẻ dưới 2 </a:t>
            </a:r>
            <a:r>
              <a:rPr lang="vi-VN" dirty="0" smtClean="0"/>
              <a:t>tuổi</a:t>
            </a:r>
          </a:p>
          <a:p>
            <a:r>
              <a:rPr lang="vi-VN" dirty="0" smtClean="0"/>
              <a:t> Hội </a:t>
            </a:r>
            <a:r>
              <a:rPr lang="vi-VN" dirty="0"/>
              <a:t>chứng </a:t>
            </a:r>
            <a:r>
              <a:rPr lang="vi-VN" dirty="0" smtClean="0"/>
              <a:t>LS: </a:t>
            </a:r>
            <a:r>
              <a:rPr lang="vi-VN" dirty="0"/>
              <a:t>thở nhanh,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lõm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vi-VN" dirty="0"/>
              <a:t>, khò khè và ran phổi xảy ra sau nhiễm vir</a:t>
            </a:r>
            <a:r>
              <a:rPr lang="en-US" dirty="0" err="1"/>
              <a:t>út</a:t>
            </a:r>
            <a:r>
              <a:rPr lang="vi-VN" dirty="0"/>
              <a:t> đường hô hấp trên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4" y="4273176"/>
            <a:ext cx="3989294" cy="258482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Oval 6"/>
          <p:cNvSpPr/>
          <p:nvPr/>
        </p:nvSpPr>
        <p:spPr>
          <a:xfrm>
            <a:off x="5171591" y="5324225"/>
            <a:ext cx="734427" cy="749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2448069"/>
              </p:ext>
            </p:extLst>
          </p:nvPr>
        </p:nvGraphicFramePr>
        <p:xfrm>
          <a:off x="1009837" y="1606447"/>
          <a:ext cx="6640764" cy="48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 smtClean="0">
                <a:solidFill>
                  <a:srgbClr val="0000FF"/>
                </a:solidFill>
                <a:latin typeface="Arial"/>
                <a:cs typeface="Arial"/>
              </a:rPr>
              <a:t>DỊCH TỄ</a:t>
            </a:r>
            <a: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02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3687170"/>
            <a:ext cx="1759565" cy="1392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NSV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HÔ HẤP TRÊN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72842" y="3080872"/>
            <a:ext cx="1897529" cy="23756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Khò</a:t>
            </a:r>
            <a:r>
              <a:rPr lang="en-US" sz="2000" dirty="0" smtClean="0"/>
              <a:t> </a:t>
            </a:r>
            <a:r>
              <a:rPr lang="en-US" sz="2000" dirty="0" err="1" smtClean="0"/>
              <a:t>khè</a:t>
            </a:r>
            <a:r>
              <a:rPr lang="en-US" sz="2000" dirty="0" smtClean="0"/>
              <a:t>, </a:t>
            </a:r>
            <a:r>
              <a:rPr lang="en-US" sz="2000" dirty="0" err="1"/>
              <a:t>thở</a:t>
            </a:r>
            <a:r>
              <a:rPr lang="en-US" sz="2000" dirty="0"/>
              <a:t> </a:t>
            </a:r>
            <a:r>
              <a:rPr lang="en-US" sz="2000" dirty="0" err="1" smtClean="0"/>
              <a:t>gắng</a:t>
            </a:r>
            <a:r>
              <a:rPr lang="en-US" sz="2000" dirty="0" smtClean="0"/>
              <a:t> </a:t>
            </a:r>
            <a:r>
              <a:rPr lang="en-US" sz="2000" dirty="0" err="1" smtClean="0"/>
              <a:t>sức</a:t>
            </a:r>
            <a:r>
              <a:rPr lang="en-US" sz="2000" dirty="0" smtClean="0"/>
              <a:t> (</a:t>
            </a:r>
            <a:r>
              <a:rPr lang="en-US" sz="2000" dirty="0" err="1" smtClean="0"/>
              <a:t>thở</a:t>
            </a:r>
            <a:r>
              <a:rPr lang="en-US" sz="2000" dirty="0" smtClean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phập</a:t>
            </a:r>
            <a:r>
              <a:rPr lang="en-US" sz="2000" dirty="0"/>
              <a:t> </a:t>
            </a:r>
            <a:r>
              <a:rPr lang="en-US" sz="2000" dirty="0" err="1"/>
              <a:t>phồng</a:t>
            </a:r>
            <a:r>
              <a:rPr lang="en-US" sz="2000" dirty="0"/>
              <a:t> </a:t>
            </a:r>
            <a:r>
              <a:rPr lang="en-US" sz="2000" dirty="0" err="1"/>
              <a:t>cánh</a:t>
            </a:r>
            <a:r>
              <a:rPr lang="en-US" sz="2000" dirty="0"/>
              <a:t> </a:t>
            </a:r>
            <a:r>
              <a:rPr lang="en-US" sz="2000" dirty="0" err="1"/>
              <a:t>mũi</a:t>
            </a:r>
            <a:r>
              <a:rPr lang="en-US" sz="2000" dirty="0"/>
              <a:t> ,</a:t>
            </a:r>
            <a:r>
              <a:rPr lang="en-US" sz="2000" dirty="0" smtClean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lõm</a:t>
            </a:r>
            <a:r>
              <a:rPr lang="en-US" sz="2000" dirty="0"/>
              <a:t>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ngực</a:t>
            </a:r>
            <a:r>
              <a:rPr lang="en-US" sz="2000" dirty="0"/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529" y="3824943"/>
            <a:ext cx="971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1-3NG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020392" y="2235871"/>
            <a:ext cx="2920601" cy="18737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Khám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phổi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: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ran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ngáy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, ran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rít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, ran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ẩm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nhỏ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hạt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Nặng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nghe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phế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âm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04481" y="4471902"/>
            <a:ext cx="2936512" cy="15408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dirty="0" err="1" smtClean="0">
                <a:solidFill>
                  <a:srgbClr val="000000"/>
                </a:solidFill>
              </a:rPr>
              <a:t>rẻ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sinh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thiếu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tháng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đều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ngưng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thở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kéo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dài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70371" y="3687170"/>
            <a:ext cx="534110" cy="41315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70371" y="4250765"/>
            <a:ext cx="550021" cy="4767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 smtClean="0">
                <a:solidFill>
                  <a:srgbClr val="0000FF"/>
                </a:solidFill>
                <a:latin typeface="Arial"/>
                <a:cs typeface="Arial"/>
              </a:rPr>
              <a:t>CHẨN ĐOÁN</a:t>
            </a:r>
            <a: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127" y="1866539"/>
            <a:ext cx="2295408" cy="369332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CHỦ YẾU DỰA VÀO LS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9070" y="4364808"/>
            <a:ext cx="57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9565" y="4250765"/>
            <a:ext cx="8018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6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>CẬN LÂM SÀNG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026"/>
            <a:ext cx="3962846" cy="432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85" y="2815108"/>
            <a:ext cx="3886342" cy="3763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136616" y="3014001"/>
            <a:ext cx="1009837" cy="826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63394" y="2524417"/>
            <a:ext cx="918042" cy="1300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6453" y="26468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</a:t>
            </a:r>
            <a:r>
              <a:rPr lang="en-US" dirty="0" smtClean="0"/>
              <a:t> KHÍ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3394" y="2249026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XẸP ĐỈNH PHỔI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225" y="1453459"/>
            <a:ext cx="467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CTM: 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, </a:t>
            </a:r>
            <a:r>
              <a:rPr lang="en-US" dirty="0" err="1"/>
              <a:t>lympho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 </a:t>
            </a:r>
          </a:p>
          <a:p>
            <a:r>
              <a:rPr lang="en-US" dirty="0" smtClean="0"/>
              <a:t>XQ: 10 % </a:t>
            </a:r>
            <a:r>
              <a:rPr lang="en-US" dirty="0" err="1" smtClean="0"/>
              <a:t>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CHẨN ĐOÁN MỨC ĐỘ NẶNG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897311"/>
              </p:ext>
            </p:extLst>
          </p:nvPr>
        </p:nvGraphicFramePr>
        <p:xfrm>
          <a:off x="457200" y="1600199"/>
          <a:ext cx="8229600" cy="468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23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VTPQ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nhẹ</a:t>
                      </a:r>
                      <a:endParaRPr lang="en-US" sz="1600" b="1" dirty="0">
                        <a:solidFill>
                          <a:srgbClr val="008000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VTPQ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trung</a:t>
                      </a: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endParaRPr lang="en-US" sz="1600" b="1" dirty="0">
                        <a:solidFill>
                          <a:srgbClr val="008000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VTPQ </a:t>
                      </a:r>
                      <a:r>
                        <a:rPr lang="en-US" sz="1600" b="1" dirty="0" err="1">
                          <a:solidFill>
                            <a:srgbClr val="008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nặng</a:t>
                      </a:r>
                      <a:endParaRPr lang="en-US" sz="1600" b="1" dirty="0">
                        <a:solidFill>
                          <a:srgbClr val="008000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Ăn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/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bú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thường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Kém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còn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hơn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1/2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Bỏ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ăn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bú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15831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Tần số thở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&lt; 2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: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≥ 60/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2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: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≥ 50/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60/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phút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70/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phút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Rút lõm lồng ngực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Nhẹ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Trung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Nặng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010563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Phập phồng cánh mũi / thở rên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Không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có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Không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có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Có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SpO</a:t>
                      </a:r>
                      <a:r>
                        <a:rPr lang="en-US" sz="1600" baseline="-250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&gt; 92%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88-92%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&lt; 88%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230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Toàn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trạng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Bình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thường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Bứt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rứt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kích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thích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Li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bì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8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vi-VN" sz="3600" dirty="0" smtClean="0">
                <a:latin typeface="Arial"/>
                <a:cs typeface="Arial"/>
              </a:rPr>
              <a:t> </a:t>
            </a:r>
            <a:r>
              <a:rPr lang="vi-VN" sz="4000" dirty="0" smtClean="0">
                <a:solidFill>
                  <a:srgbClr val="0000FF"/>
                </a:solidFill>
                <a:latin typeface="Arial"/>
                <a:cs typeface="Arial"/>
              </a:rPr>
              <a:t>NGUY CƠ </a:t>
            </a:r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>VTPQ </a:t>
            </a:r>
            <a:r>
              <a:rPr lang="en-US" sz="4000" dirty="0" smtClean="0">
                <a:solidFill>
                  <a:srgbClr val="0000FF"/>
                </a:solidFill>
                <a:latin typeface="Arial"/>
                <a:cs typeface="Arial"/>
              </a:rPr>
              <a:t>NẶNG </a:t>
            </a: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0715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04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8613272"/>
              </p:ext>
            </p:extLst>
          </p:nvPr>
        </p:nvGraphicFramePr>
        <p:xfrm>
          <a:off x="413115" y="1396999"/>
          <a:ext cx="8109300" cy="508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 smtClean="0">
                <a:solidFill>
                  <a:srgbClr val="FF0000"/>
                </a:solidFill>
                <a:latin typeface="Arial"/>
                <a:cs typeface="Arial"/>
              </a:rPr>
              <a:t>CHẨN ĐOÁN PHÂN BIỆT</a:t>
            </a:r>
            <a:endParaRPr lang="en-US" sz="4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26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 cmpd="sng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4000" b="1" dirty="0" smtClean="0">
                <a:solidFill>
                  <a:srgbClr val="0000FF"/>
                </a:solidFill>
                <a:latin typeface="Arial"/>
                <a:cs typeface="Arial"/>
              </a:rPr>
              <a:t>CHỈ  ĐỊNH NHẬP VIỆN</a:t>
            </a:r>
            <a: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Arial"/>
                <a:cs typeface="Arial"/>
              </a:rPr>
            </a:br>
            <a:endParaRPr lang="en-US" sz="4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8573"/>
            <a:ext cx="8229600" cy="2775456"/>
          </a:xfrm>
          <a:ln>
            <a:solidFill>
              <a:srgbClr val="000000"/>
            </a:solidFill>
          </a:ln>
        </p:spPr>
        <p:txBody>
          <a:bodyPr/>
          <a:lstStyle/>
          <a:p>
            <a:pPr lvl="0"/>
            <a:r>
              <a:rPr lang="en-US" dirty="0" smtClean="0"/>
              <a:t>VTPQ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bú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.</a:t>
            </a:r>
          </a:p>
          <a:p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74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1024</Words>
  <Application>Microsoft Macintosh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VIÊM TIỂU PHẾ QUẢN</vt:lpstr>
      <vt:lpstr>ĐỊNH NGHĨA  VTPQ</vt:lpstr>
      <vt:lpstr>PowerPoint Presentation</vt:lpstr>
      <vt:lpstr>PowerPoint Presentation</vt:lpstr>
      <vt:lpstr>CẬN LÂM SÀNG</vt:lpstr>
      <vt:lpstr>CHẨN ĐOÁN MỨC ĐỘ NẶNG</vt:lpstr>
      <vt:lpstr> NGUY CƠ  VTPQ NẶNG </vt:lpstr>
      <vt:lpstr>PowerPoint Presentation</vt:lpstr>
      <vt:lpstr> CHỈ  ĐỊNH NHẬP VIỆN </vt:lpstr>
      <vt:lpstr>PowerPoint Presentation</vt:lpstr>
      <vt:lpstr>PowerPoint Presentation</vt:lpstr>
      <vt:lpstr>PowerPoint Presentation</vt:lpstr>
      <vt:lpstr>PowerPoint Presentation</vt:lpstr>
      <vt:lpstr>CAI OXY</vt:lpstr>
      <vt:lpstr>PowerPoint Presentation</vt:lpstr>
      <vt:lpstr>DINH DƯỠNG</vt:lpstr>
      <vt:lpstr>Corticosteroid đường toàn thân và phun khí dung: không khuyến cáo sử dụng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Diem Phan</dc:creator>
  <cp:lastModifiedBy>Diem Phan</cp:lastModifiedBy>
  <cp:revision>33</cp:revision>
  <dcterms:created xsi:type="dcterms:W3CDTF">2017-09-03T03:50:22Z</dcterms:created>
  <dcterms:modified xsi:type="dcterms:W3CDTF">2017-09-27T14:46:24Z</dcterms:modified>
</cp:coreProperties>
</file>