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74" r:id="rId10"/>
    <p:sldId id="268" r:id="rId11"/>
    <p:sldId id="269" r:id="rId12"/>
    <p:sldId id="277" r:id="rId13"/>
    <p:sldId id="278" r:id="rId14"/>
    <p:sldId id="279" r:id="rId15"/>
    <p:sldId id="272" r:id="rId16"/>
    <p:sldId id="275" r:id="rId1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66EAD-2563-4454-9031-9F202E4B3C03}" type="datetimeFigureOut">
              <a:rPr lang="vi-VN" smtClean="0"/>
              <a:t>14/07/2018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EE3C3-1FA0-4C88-A703-E1B1AB2B99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55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14/07/2018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398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14/07/2018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563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14/07/2018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59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14/07/2018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467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14/07/2018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039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14/07/2018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698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14/07/2018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22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14/07/2018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806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14/07/2018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279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14/07/2018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841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14/07/2018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998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9FE67-4EF5-40F1-AE1D-67FA56C31DB4}" type="datetimeFigureOut">
              <a:rPr lang="vi-VN" smtClean="0"/>
              <a:t>14/07/2018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2164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X QUANG TIM MẠCH </a:t>
            </a:r>
            <a:r>
              <a:rPr lang="vi-VN" sz="3600" smtClean="0">
                <a:latin typeface="Arial" panose="020B0604020202020204" pitchFamily="34" charset="0"/>
                <a:cs typeface="Arial" panose="020B0604020202020204" pitchFamily="34" charset="0"/>
              </a:rPr>
              <a:t>TRẺ EM</a:t>
            </a:r>
            <a:endParaRPr lang="vi-VN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95800"/>
            <a:ext cx="5334000" cy="1143000"/>
          </a:xfrm>
        </p:spPr>
        <p:txBody>
          <a:bodyPr>
            <a:normAutofit fontScale="92500" lnSpcReduction="10000"/>
          </a:bodyPr>
          <a:lstStyle/>
          <a:p>
            <a:r>
              <a:rPr lang="vi-VN" sz="2400" smtClean="0"/>
              <a:t>BS CK1 NGUYỄN THỊ LIÊN CHI</a:t>
            </a:r>
          </a:p>
          <a:p>
            <a:r>
              <a:rPr lang="vi-VN" sz="2400"/>
              <a:t>Bộ môn Nhi-Đại học Y </a:t>
            </a:r>
            <a:r>
              <a:rPr lang="vi-VN" sz="2400" smtClean="0"/>
              <a:t>Dược TPHCM</a:t>
            </a:r>
          </a:p>
          <a:p>
            <a:r>
              <a:rPr lang="vi-VN" sz="2400" smtClean="0"/>
              <a:t>Khoa Tim mạch-BV Nhi Đồng 1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298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CHỈ SỐ TIM/LỒNG NGỰC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/>
              <a:t>Nghi </a:t>
            </a:r>
            <a:r>
              <a:rPr lang="vi-VN" smtClean="0"/>
              <a:t>ngờ </a:t>
            </a:r>
            <a:r>
              <a:rPr lang="vi-VN"/>
              <a:t>tim </a:t>
            </a:r>
            <a:r>
              <a:rPr lang="vi-VN" smtClean="0"/>
              <a:t>to </a:t>
            </a:r>
            <a:r>
              <a:rPr lang="vi-VN"/>
              <a:t>khi chỉ số tim/lồng </a:t>
            </a:r>
            <a:r>
              <a:rPr lang="vi-VN" smtClean="0"/>
              <a:t>ngực:</a:t>
            </a:r>
          </a:p>
          <a:p>
            <a:r>
              <a:rPr lang="vi-VN" smtClean="0"/>
              <a:t> </a:t>
            </a:r>
            <a:r>
              <a:rPr lang="vi-VN"/>
              <a:t>&gt; 0,6 ở trẻ sơ sinh, </a:t>
            </a:r>
            <a:endParaRPr lang="vi-VN" smtClean="0"/>
          </a:p>
          <a:p>
            <a:r>
              <a:rPr lang="vi-VN" smtClean="0"/>
              <a:t>&gt; </a:t>
            </a:r>
            <a:r>
              <a:rPr lang="vi-VN"/>
              <a:t>0,55 ở trẻ 2 </a:t>
            </a:r>
            <a:r>
              <a:rPr lang="vi-VN" smtClean="0"/>
              <a:t>tháng - 1 </a:t>
            </a:r>
            <a:r>
              <a:rPr lang="vi-VN"/>
              <a:t>tuổi, </a:t>
            </a:r>
            <a:endParaRPr lang="vi-VN" smtClean="0"/>
          </a:p>
          <a:p>
            <a:r>
              <a:rPr lang="vi-VN" smtClean="0"/>
              <a:t>&gt; </a:t>
            </a:r>
            <a:r>
              <a:rPr lang="vi-VN"/>
              <a:t>0,5 ở trẻ &gt; 1 tuổi</a:t>
            </a:r>
          </a:p>
        </p:txBody>
      </p:sp>
    </p:spTree>
    <p:extLst>
      <p:ext uri="{BB962C8B-B14F-4D97-AF65-F5344CB8AC3E}">
        <p14:creationId xmlns:p14="http://schemas.microsoft.com/office/powerpoint/2010/main" val="45522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/>
              <a:t>CUNG ĐỘNG MẠCH PHỔI PHỒNG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vi-VN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altLang="vi-VN" smtClean="0"/>
              <a:t> </a:t>
            </a:r>
            <a:r>
              <a:rPr lang="vi-VN" altLang="vi-VN"/>
              <a:t>động mạch phổi nằm ở bờ trái, bên dưới cung động mạch </a:t>
            </a:r>
            <a:r>
              <a:rPr lang="vi-VN" altLang="vi-VN" smtClean="0"/>
              <a:t>chủ</a:t>
            </a:r>
            <a:r>
              <a:rPr lang="vi-VN" altLang="vi-VN"/>
              <a:t>. </a:t>
            </a:r>
            <a:endParaRPr lang="vi-VN" altLang="vi-VN" smtClean="0"/>
          </a:p>
          <a:p>
            <a:r>
              <a:rPr lang="vi-VN" altLang="vi-VN" smtClean="0"/>
              <a:t>Bình </a:t>
            </a:r>
            <a:r>
              <a:rPr lang="vi-VN" altLang="vi-VN"/>
              <a:t>thường, cung động mạch phổi phẳng hoặc hơi lồi nhẹ ra </a:t>
            </a:r>
            <a:r>
              <a:rPr lang="vi-VN" altLang="vi-VN" smtClean="0"/>
              <a:t>ngoài.</a:t>
            </a:r>
          </a:p>
          <a:p>
            <a:r>
              <a:rPr lang="vi-VN" altLang="vi-VN"/>
              <a:t>Khi cung động mạch phổi lớn sẽ phồng ra </a:t>
            </a:r>
            <a:r>
              <a:rPr lang="vi-VN" altLang="vi-VN" smtClean="0"/>
              <a:t>ngoài.</a:t>
            </a:r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48185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/>
              <a:t>TĂNG TUẦN HOÀN PHỔI </a:t>
            </a:r>
            <a:r>
              <a:rPr lang="vi-VN" smtClean="0"/>
              <a:t/>
            </a:r>
            <a:br>
              <a:rPr lang="vi-VN" smtClean="0"/>
            </a:br>
            <a:r>
              <a:rPr lang="vi-VN" smtClean="0"/>
              <a:t>CHỦ </a:t>
            </a:r>
            <a:r>
              <a:rPr lang="vi-VN"/>
              <a:t>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/>
              <a:t>Cung động mạch phổi phồng</a:t>
            </a:r>
          </a:p>
          <a:p>
            <a:r>
              <a:rPr lang="vi-VN" sz="2800"/>
              <a:t>Động mạch phổi phải </a:t>
            </a:r>
            <a:r>
              <a:rPr lang="vi-VN" sz="2800" smtClean="0"/>
              <a:t>dãn: </a:t>
            </a:r>
            <a:r>
              <a:rPr lang="vi-VN" sz="2400" smtClean="0"/>
              <a:t>đường </a:t>
            </a:r>
            <a:r>
              <a:rPr lang="vi-VN" sz="2400"/>
              <a:t>kính ngoài của động mạch phổi phải &gt; đường kính trong của khí </a:t>
            </a:r>
            <a:r>
              <a:rPr lang="vi-VN" sz="2400" smtClean="0"/>
              <a:t>quản</a:t>
            </a:r>
            <a:endParaRPr lang="vi-VN" sz="2400"/>
          </a:p>
          <a:p>
            <a:r>
              <a:rPr lang="vi-VN" sz="2800"/>
              <a:t>Mạch máu phổi ra 1/3 ngoài phế trường</a:t>
            </a:r>
          </a:p>
          <a:p>
            <a:r>
              <a:rPr lang="vi-VN" sz="2800" smtClean="0"/>
              <a:t>Đường </a:t>
            </a:r>
            <a:r>
              <a:rPr lang="vi-VN" sz="2800"/>
              <a:t>kính mạch máu </a:t>
            </a:r>
            <a:r>
              <a:rPr lang="vi-VN" sz="2800" smtClean="0"/>
              <a:t>ở </a:t>
            </a:r>
            <a:r>
              <a:rPr lang="vi-VN" sz="2800"/>
              <a:t>đáy phổi </a:t>
            </a:r>
            <a:r>
              <a:rPr lang="vi-VN" sz="2800" smtClean="0"/>
              <a:t>&gt; đỉnh phổi</a:t>
            </a:r>
          </a:p>
          <a:p>
            <a:r>
              <a:rPr lang="vi-VN" sz="2800"/>
              <a:t>Số lượng mạch máu ở đáy phổi &gt; </a:t>
            </a:r>
            <a:r>
              <a:rPr lang="vi-VN" sz="2800" smtClean="0"/>
              <a:t>đỉnh </a:t>
            </a:r>
            <a:r>
              <a:rPr lang="vi-VN" sz="2800"/>
              <a:t>phổi</a:t>
            </a:r>
            <a:endParaRPr lang="vi-VN" sz="2800" smtClean="0"/>
          </a:p>
          <a:p>
            <a:endParaRPr lang="vi-VN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1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000"/>
              <a:t>TĂNG TUẦN HOÀN PHỔI THỤ ĐỘNG </a:t>
            </a:r>
            <a:r>
              <a:rPr lang="vi-VN"/>
              <a:t>(Sung huyết tĩnh mạch </a:t>
            </a:r>
            <a:r>
              <a:rPr lang="vi-VN" smtClean="0"/>
              <a:t>phổi)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phổi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đáy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đỉnh.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đáy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Bờ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phổi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nét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163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000"/>
              <a:t>TĂNG TUẦN HOÀN PHỔI THỤ ĐỘNG</a:t>
            </a:r>
            <a:r>
              <a:rPr lang="vi-VN"/>
              <a:t> (Sung huyết tĩnh mạch phổi)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kẽ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Kerley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dải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sườn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hoành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err="1" smtClean="0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muộn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phế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nang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066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GIẢM TUẦN HOÀN PHỔI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Mạch </a:t>
            </a:r>
            <a:r>
              <a:rPr lang="vi-VN"/>
              <a:t>máu</a:t>
            </a:r>
            <a:r>
              <a:rPr lang="vi-VN" smtClean="0"/>
              <a:t> ở </a:t>
            </a:r>
            <a:r>
              <a:rPr lang="vi-VN"/>
              <a:t>1/3 trong phế </a:t>
            </a:r>
            <a:r>
              <a:rPr lang="vi-VN" smtClean="0"/>
              <a:t>trường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Giảm mạch máu ở cả đáy và đỉnh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Số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lượng mạch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máu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ở đáy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Đường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kính mạch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máu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ở đáy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Rốn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phổi sáng</a:t>
            </a:r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54823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HÌNH ẢNH CẮT CỤT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Cung động mạch phổi </a:t>
            </a:r>
            <a:r>
              <a:rPr lang="vi-VN" smtClean="0"/>
              <a:t>phồng.</a:t>
            </a:r>
            <a:endParaRPr lang="vi-VN" smtClean="0"/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nhánh động mạch phổi chính ở rốn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phổi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làm cho rốn phổi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rất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đậm. 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ng phản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với 2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phế trường ngoại biên sáng hơn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bình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thường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(mạch máu chỉ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ở 1/3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phế tr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ường)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315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vi-VN" altLang="vi-VN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-20173"/>
            <a:ext cx="6096000" cy="678629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801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LỚN THẤT TRÁI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/>
              <a:t>Mặt </a:t>
            </a:r>
            <a:r>
              <a:rPr lang="vi-VN" b="1"/>
              <a:t>phẳng trán:</a:t>
            </a:r>
            <a:endParaRPr lang="vi-VN" b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vi-VN"/>
              <a:t>Mỏm tim </a:t>
            </a:r>
            <a:r>
              <a:rPr lang="vi-VN" smtClean="0"/>
              <a:t>tròn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/>
              <a:t>Kéo </a:t>
            </a:r>
            <a:r>
              <a:rPr lang="vi-VN" smtClean="0"/>
              <a:t>dài trục </a:t>
            </a:r>
            <a:r>
              <a:rPr lang="vi-VN"/>
              <a:t>dọc của thất trái: thường sang trái và xuống dưới (mỏm tim có thể bị kéo xuống bên dưới cơ </a:t>
            </a:r>
            <a:r>
              <a:rPr lang="vi-VN" smtClean="0"/>
              <a:t>hoành)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582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05400"/>
            <a:ext cx="8229600" cy="1143000"/>
          </a:xfrm>
        </p:spPr>
        <p:txBody>
          <a:bodyPr>
            <a:normAutofit/>
          </a:bodyPr>
          <a:lstStyle/>
          <a:p>
            <a:r>
              <a:rPr lang="vi-VN" sz="2800"/>
              <a:t>Hình </a:t>
            </a:r>
            <a:r>
              <a:rPr lang="vi-VN" sz="2800" smtClean="0"/>
              <a:t>ảnh lớn </a:t>
            </a:r>
            <a:r>
              <a:rPr lang="vi-VN" sz="2800"/>
              <a:t>thất trái: mỏm tim xuống </a:t>
            </a:r>
            <a:r>
              <a:rPr lang="vi-VN" sz="2800" smtClean="0"/>
              <a:t>dưới</a:t>
            </a:r>
            <a:r>
              <a:rPr lang="vi-VN" sz="2800"/>
              <a:t>. </a:t>
            </a:r>
            <a:r>
              <a:rPr lang="vi-VN" sz="2800" smtClean="0"/>
              <a:t/>
            </a:r>
            <a:br>
              <a:rPr lang="vi-VN" sz="2800" smtClean="0"/>
            </a:br>
            <a:r>
              <a:rPr lang="vi-VN" sz="2800" smtClean="0"/>
              <a:t>Mũi </a:t>
            </a:r>
            <a:r>
              <a:rPr lang="vi-VN" sz="2800"/>
              <a:t>tên chỉ mỏm tim xuống bên dưới cơ hoành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381000"/>
            <a:ext cx="6393235" cy="4205489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93661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 QUANG: LỚN THẤT TRÁI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038" y="1600200"/>
            <a:ext cx="5029924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1221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LỚN THẤT PHẢI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/>
              <a:t>Mặt </a:t>
            </a:r>
            <a:r>
              <a:rPr lang="vi-VN" b="1"/>
              <a:t>phẳng trán:</a:t>
            </a:r>
            <a:endParaRPr lang="vi-VN" b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vi-VN"/>
              <a:t>Mỏm tim hướng </a:t>
            </a:r>
            <a:r>
              <a:rPr lang="vi-VN" smtClean="0"/>
              <a:t>lên.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/>
              <a:t>Mỏm tim hướng lên nhưng chỉ số tim/lồng ngực không </a:t>
            </a:r>
            <a:r>
              <a:rPr lang="vi-VN" smtClean="0"/>
              <a:t>tăng:</a:t>
            </a:r>
            <a:r>
              <a:rPr lang="vi-VN" smtClean="0">
                <a:sym typeface="Wingdings" panose="05000000000000000000" pitchFamily="2" charset="2"/>
              </a:rPr>
              <a:t> </a:t>
            </a:r>
            <a:r>
              <a:rPr lang="vi-VN">
                <a:sym typeface="Wingdings" panose="05000000000000000000" pitchFamily="2" charset="2"/>
              </a:rPr>
              <a:t>gợi ý dày thất phải (gặp trong Tứ chứng </a:t>
            </a:r>
            <a:r>
              <a:rPr lang="vi-VN" smtClean="0">
                <a:sym typeface="Wingdings" panose="05000000000000000000" pitchFamily="2" charset="2"/>
              </a:rPr>
              <a:t>Fallot)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989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 QUANG: DÀY THẤT PHẢI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 descr="F:\Users\chi\Downloads\246686cabd4b09417c66d4e20d344a_big_gallery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71" y="1828800"/>
            <a:ext cx="413112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48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CHỈ SỐ TIM / LỒNG NGỰC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vi-VN" smtClean="0"/>
          </a:p>
          <a:p>
            <a:endParaRPr lang="vi-VN"/>
          </a:p>
          <a:p>
            <a:endParaRPr lang="vi-VN" smtClean="0"/>
          </a:p>
          <a:p>
            <a:endParaRPr lang="vi-VN"/>
          </a:p>
          <a:p>
            <a:endParaRPr lang="vi-VN" smtClean="0"/>
          </a:p>
          <a:p>
            <a:endParaRPr lang="vi-VN"/>
          </a:p>
          <a:p>
            <a:endParaRPr lang="vi-VN" smtClean="0"/>
          </a:p>
          <a:p>
            <a:r>
              <a:rPr lang="vi-VN" smtClean="0"/>
              <a:t>CT </a:t>
            </a:r>
            <a:r>
              <a:rPr lang="vi-VN"/>
              <a:t>index = (MRD + MLD</a:t>
            </a:r>
            <a:r>
              <a:rPr lang="vi-VN" smtClean="0"/>
              <a:t>) / ID</a:t>
            </a:r>
            <a:endParaRPr lang="vi-VN"/>
          </a:p>
          <a:p>
            <a:endParaRPr lang="vi-V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30927"/>
            <a:ext cx="3810000" cy="364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94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CT index 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42195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81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4583848</TotalTime>
  <Words>478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X QUANG TIM MẠCH TRẺ EM</vt:lpstr>
      <vt:lpstr>PowerPoint Presentation</vt:lpstr>
      <vt:lpstr>LỚN THẤT TRÁI</vt:lpstr>
      <vt:lpstr>Hình ảnh lớn thất trái: mỏm tim xuống dưới.  Mũi tên chỉ mỏm tim xuống bên dưới cơ hoành</vt:lpstr>
      <vt:lpstr>X QUANG: LỚN THẤT TRÁI</vt:lpstr>
      <vt:lpstr>LỚN THẤT PHẢI</vt:lpstr>
      <vt:lpstr>X QUANG: DÀY THẤT PHẢI</vt:lpstr>
      <vt:lpstr>CHỈ SỐ TIM / LỒNG NGỰC</vt:lpstr>
      <vt:lpstr>CT index </vt:lpstr>
      <vt:lpstr>CHỈ SỐ TIM/LỒNG NGỰC</vt:lpstr>
      <vt:lpstr>CUNG ĐỘNG MẠCH PHỔI PHỒNG</vt:lpstr>
      <vt:lpstr>TĂNG TUẦN HOÀN PHỔI  CHỦ ĐỘNG</vt:lpstr>
      <vt:lpstr>TĂNG TUẦN HOÀN PHỔI THỤ ĐỘNG (Sung huyết tĩnh mạch phổi)</vt:lpstr>
      <vt:lpstr>TĂNG TUẦN HOÀN PHỔI THỤ ĐỘNG (Sung huyết tĩnh mạch phổi)</vt:lpstr>
      <vt:lpstr>GIẢM TUẦN HOÀN PHỔI</vt:lpstr>
      <vt:lpstr>HÌNH ẢNH CẮT CỤT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BẰNG CHỨNG MỚI TRONG ĐIỀU TRỊ KAWASAKI</dc:title>
  <dc:creator>chi</dc:creator>
  <cp:lastModifiedBy>chi</cp:lastModifiedBy>
  <cp:revision>88</cp:revision>
  <dcterms:created xsi:type="dcterms:W3CDTF">2008-12-25T17:37:35Z</dcterms:created>
  <dcterms:modified xsi:type="dcterms:W3CDTF">2018-07-14T00:56:38Z</dcterms:modified>
</cp:coreProperties>
</file>