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C656A-E4FF-4591-8B19-F0C5C9AA170B}" type="datetimeFigureOut">
              <a:rPr lang="en-US" smtClean="0"/>
              <a:t>09/10/2018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C1888-7F7C-4377-98E7-D3A2CE690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1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-Xuất huyết của bé khởi phát sau va chạm, dạng mảng, vị trí ở khớp, cơ, chảy máu răng không tự cầm được nên nghĩ nhiều là RL đông máu huyết tương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C1888-7F7C-4377-98E7-D3A2CE6904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81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1B0D-7DEA-4D2D-9293-226D5CAAF606}" type="datetimeFigureOut">
              <a:rPr lang="en-US" smtClean="0"/>
              <a:t>09/10/2018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9813B-0A0E-44D8-BB14-BD5250F2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7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1B0D-7DEA-4D2D-9293-226D5CAAF606}" type="datetimeFigureOut">
              <a:rPr lang="en-US" smtClean="0"/>
              <a:t>09/10/2018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9813B-0A0E-44D8-BB14-BD5250F2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9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1B0D-7DEA-4D2D-9293-226D5CAAF606}" type="datetimeFigureOut">
              <a:rPr lang="en-US" smtClean="0"/>
              <a:t>09/10/2018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9813B-0A0E-44D8-BB14-BD5250F2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1B0D-7DEA-4D2D-9293-226D5CAAF606}" type="datetimeFigureOut">
              <a:rPr lang="en-US" smtClean="0"/>
              <a:t>09/10/2018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9813B-0A0E-44D8-BB14-BD5250F2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9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1B0D-7DEA-4D2D-9293-226D5CAAF606}" type="datetimeFigureOut">
              <a:rPr lang="en-US" smtClean="0"/>
              <a:t>09/10/2018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9813B-0A0E-44D8-BB14-BD5250F2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7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1B0D-7DEA-4D2D-9293-226D5CAAF606}" type="datetimeFigureOut">
              <a:rPr lang="en-US" smtClean="0"/>
              <a:t>09/10/2018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9813B-0A0E-44D8-BB14-BD5250F2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1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1B0D-7DEA-4D2D-9293-226D5CAAF606}" type="datetimeFigureOut">
              <a:rPr lang="en-US" smtClean="0"/>
              <a:t>09/10/2018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9813B-0A0E-44D8-BB14-BD5250F2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1B0D-7DEA-4D2D-9293-226D5CAAF606}" type="datetimeFigureOut">
              <a:rPr lang="en-US" smtClean="0"/>
              <a:t>09/10/2018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9813B-0A0E-44D8-BB14-BD5250F2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2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1B0D-7DEA-4D2D-9293-226D5CAAF606}" type="datetimeFigureOut">
              <a:rPr lang="en-US" smtClean="0"/>
              <a:t>09/10/2018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9813B-0A0E-44D8-BB14-BD5250F2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4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1B0D-7DEA-4D2D-9293-226D5CAAF606}" type="datetimeFigureOut">
              <a:rPr lang="en-US" smtClean="0"/>
              <a:t>09/10/2018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9813B-0A0E-44D8-BB14-BD5250F2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7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1B0D-7DEA-4D2D-9293-226D5CAAF606}" type="datetimeFigureOut">
              <a:rPr lang="en-US" smtClean="0"/>
              <a:t>09/10/2018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9813B-0A0E-44D8-BB14-BD5250F2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55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21B0D-7DEA-4D2D-9293-226D5CAAF606}" type="datetimeFigureOut">
              <a:rPr lang="en-US" smtClean="0"/>
              <a:t>09/10/2018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9813B-0A0E-44D8-BB14-BD5250F2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5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BỆNH ÁN</a:t>
            </a:r>
            <a:br>
              <a:rPr lang="en-US" dirty="0" smtClean="0"/>
            </a:br>
            <a:r>
              <a:rPr lang="en-US" sz="4000" dirty="0"/>
              <a:t> </a:t>
            </a:r>
            <a:r>
              <a:rPr lang="en-US" sz="4000" dirty="0" smtClean="0"/>
              <a:t>                               </a:t>
            </a:r>
            <a:r>
              <a:rPr lang="en-US" sz="4000" dirty="0" err="1" smtClean="0"/>
              <a:t>Nhóm</a:t>
            </a:r>
            <a:r>
              <a:rPr lang="en-US" sz="4000" dirty="0" smtClean="0"/>
              <a:t>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7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217" y="365125"/>
            <a:ext cx="10632583" cy="5811838"/>
          </a:xfrm>
        </p:spPr>
        <p:txBody>
          <a:bodyPr/>
          <a:lstStyle/>
          <a:p>
            <a:pPr marL="0" indent="0">
              <a:buNone/>
            </a:pPr>
            <a:r>
              <a:rPr lang="en-US" sz="5400" dirty="0" smtClean="0"/>
              <a:t>VI. </a:t>
            </a:r>
            <a:r>
              <a:rPr lang="en-US" sz="5400" dirty="0" err="1" smtClean="0"/>
              <a:t>Đặt</a:t>
            </a:r>
            <a:r>
              <a:rPr lang="en-US" sz="5400" dirty="0" smtClean="0"/>
              <a:t> </a:t>
            </a:r>
            <a:r>
              <a:rPr lang="en-US" sz="5400" dirty="0" err="1" smtClean="0"/>
              <a:t>vấn</a:t>
            </a:r>
            <a:r>
              <a:rPr lang="en-US" sz="5400" dirty="0" smtClean="0"/>
              <a:t> </a:t>
            </a:r>
            <a:r>
              <a:rPr lang="en-US" sz="5400" dirty="0" err="1" smtClean="0"/>
              <a:t>đề</a:t>
            </a:r>
            <a:endParaRPr lang="en-US" sz="5400" dirty="0" smtClean="0"/>
          </a:p>
          <a:p>
            <a:pPr marL="0" indent="0">
              <a:buNone/>
            </a:pPr>
            <a:r>
              <a:rPr lang="en-US" sz="5400" dirty="0" smtClean="0"/>
              <a:t>1.	</a:t>
            </a:r>
            <a:r>
              <a:rPr lang="en-US" sz="5400" dirty="0" err="1" smtClean="0"/>
              <a:t>Hội</a:t>
            </a:r>
            <a:r>
              <a:rPr lang="en-US" sz="5400" dirty="0" smtClean="0"/>
              <a:t> </a:t>
            </a:r>
            <a:r>
              <a:rPr lang="en-US" sz="5400" dirty="0" err="1" smtClean="0"/>
              <a:t>chứng</a:t>
            </a:r>
            <a:r>
              <a:rPr lang="en-US" sz="5400" dirty="0" smtClean="0"/>
              <a:t> </a:t>
            </a:r>
            <a:r>
              <a:rPr lang="en-US" sz="5400" dirty="0" err="1" smtClean="0"/>
              <a:t>xuất</a:t>
            </a:r>
            <a:r>
              <a:rPr lang="en-US" sz="5400" dirty="0" smtClean="0"/>
              <a:t> </a:t>
            </a:r>
            <a:r>
              <a:rPr lang="en-US" sz="5400" dirty="0" err="1" smtClean="0"/>
              <a:t>huyết</a:t>
            </a:r>
            <a:endParaRPr lang="en-US" sz="5400" dirty="0" smtClean="0"/>
          </a:p>
          <a:p>
            <a:pPr marL="0" indent="0">
              <a:buNone/>
            </a:pPr>
            <a:r>
              <a:rPr lang="en-US" sz="5400" dirty="0" smtClean="0"/>
              <a:t>2.	</a:t>
            </a:r>
            <a:r>
              <a:rPr lang="en-US" sz="5400" dirty="0" err="1" smtClean="0"/>
              <a:t>Hội</a:t>
            </a:r>
            <a:r>
              <a:rPr lang="en-US" sz="5400" dirty="0" smtClean="0"/>
              <a:t> </a:t>
            </a:r>
            <a:r>
              <a:rPr lang="en-US" sz="5400" dirty="0" err="1" smtClean="0"/>
              <a:t>chứng</a:t>
            </a:r>
            <a:r>
              <a:rPr lang="en-US" sz="5400" dirty="0" smtClean="0"/>
              <a:t> </a:t>
            </a:r>
            <a:r>
              <a:rPr lang="en-US" sz="5400" dirty="0" err="1" smtClean="0"/>
              <a:t>thiếu</a:t>
            </a:r>
            <a:r>
              <a:rPr lang="en-US" sz="5400" dirty="0" smtClean="0"/>
              <a:t> </a:t>
            </a:r>
            <a:r>
              <a:rPr lang="en-US" sz="5400" dirty="0" err="1" smtClean="0"/>
              <a:t>máu</a:t>
            </a:r>
            <a:endParaRPr lang="en-US" sz="5400" dirty="0" smtClean="0"/>
          </a:p>
          <a:p>
            <a:pPr marL="0" indent="0">
              <a:buNone/>
            </a:pPr>
            <a:r>
              <a:rPr lang="en-US" sz="5400" dirty="0" smtClean="0"/>
              <a:t>3.	</a:t>
            </a:r>
            <a:r>
              <a:rPr lang="en-US" sz="5400" dirty="0" err="1" smtClean="0"/>
              <a:t>Sốt</a:t>
            </a:r>
            <a:endParaRPr lang="en-US" sz="5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856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46" y="-31745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49" y="1008108"/>
            <a:ext cx="10774251" cy="5168855"/>
          </a:xfrm>
        </p:spPr>
        <p:txBody>
          <a:bodyPr/>
          <a:lstStyle/>
          <a:p>
            <a:pPr marL="0" indent="0">
              <a:buNone/>
            </a:pPr>
            <a:r>
              <a:rPr lang="vi-VN" dirty="0" smtClean="0"/>
              <a:t>VII. Chẩn đoán sơ bộ</a:t>
            </a:r>
          </a:p>
          <a:p>
            <a:pPr marL="0" indent="0">
              <a:buNone/>
            </a:pPr>
            <a:r>
              <a:rPr lang="vi-VN" dirty="0" smtClean="0"/>
              <a:t>Nhiễm trùng răng miệng/Hemophilia A – Thiếu máu mạn mức độ trung bình do xuất huyết </a:t>
            </a:r>
          </a:p>
          <a:p>
            <a:pPr marL="0" indent="0">
              <a:buNone/>
            </a:pPr>
            <a:r>
              <a:rPr lang="vi-VN" dirty="0" smtClean="0"/>
              <a:t>VIII. Chẩn đoán phân biệt</a:t>
            </a:r>
          </a:p>
          <a:p>
            <a:pPr marL="0" indent="0">
              <a:buNone/>
            </a:pPr>
            <a:r>
              <a:rPr lang="vi-VN" dirty="0" smtClean="0"/>
              <a:t>Nhiễm trùng răng miệng/Hemophilia A – Thiếu máu mạn mức độ trung bình do thiếu máu thiếu sắt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45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2" t="21236" r="16187" b="14143"/>
          <a:stretch/>
        </p:blipFill>
        <p:spPr>
          <a:xfrm>
            <a:off x="1658657" y="1644556"/>
            <a:ext cx="7420949" cy="3931997"/>
          </a:xfrm>
        </p:spPr>
      </p:pic>
    </p:spTree>
    <p:extLst>
      <p:ext uri="{BB962C8B-B14F-4D97-AF65-F5344CB8AC3E}">
        <p14:creationId xmlns:p14="http://schemas.microsoft.com/office/powerpoint/2010/main" val="2021472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vi-VN" sz="4400" dirty="0" smtClean="0"/>
              <a:t>Xuất huyết của bé</a:t>
            </a:r>
            <a:endParaRPr lang="en-US" sz="4400" dirty="0" smtClean="0"/>
          </a:p>
          <a:p>
            <a:pPr marL="0" indent="0">
              <a:buNone/>
            </a:pPr>
            <a:r>
              <a:rPr lang="vi-VN" sz="4400" dirty="0" smtClean="0"/>
              <a:t> khởi phát sau va chạm</a:t>
            </a:r>
            <a:endParaRPr lang="en-US" sz="4400" dirty="0" smtClean="0"/>
          </a:p>
          <a:p>
            <a:pPr marL="0" indent="0">
              <a:buNone/>
            </a:pPr>
            <a:r>
              <a:rPr lang="vi-VN" sz="4400" dirty="0" smtClean="0"/>
              <a:t> dạng mảng</a:t>
            </a:r>
            <a:endParaRPr lang="en-US" sz="4400" dirty="0" smtClean="0"/>
          </a:p>
          <a:p>
            <a:pPr marL="0" indent="0">
              <a:buNone/>
            </a:pPr>
            <a:r>
              <a:rPr lang="vi-VN" sz="4400" dirty="0" smtClean="0"/>
              <a:t> vị trí ở khớp, cơ, </a:t>
            </a:r>
            <a:endParaRPr lang="en-US" sz="4400" dirty="0" smtClean="0"/>
          </a:p>
          <a:p>
            <a:pPr marL="0" indent="0">
              <a:buNone/>
            </a:pPr>
            <a:r>
              <a:rPr lang="vi-VN" sz="4400" dirty="0" smtClean="0"/>
              <a:t>chảy máu răng không tự cầm được </a:t>
            </a:r>
            <a:endParaRPr lang="en-US" sz="4400" dirty="0" smtClean="0"/>
          </a:p>
          <a:p>
            <a:pPr marL="0" indent="0">
              <a:buNone/>
            </a:pPr>
            <a:r>
              <a:rPr lang="vi-VN" sz="4400" dirty="0" smtClean="0"/>
              <a:t>nên nghĩ nhiều là RL đông máu huyết tương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07973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9307"/>
            <a:ext cx="10515600" cy="5917656"/>
          </a:xfrm>
        </p:spPr>
        <p:txBody>
          <a:bodyPr/>
          <a:lstStyle/>
          <a:p>
            <a:r>
              <a:rPr lang="vi-VN" dirty="0" smtClean="0"/>
              <a:t>Các nguyên nhân của rối loạn đông máu huyết tương là:</a:t>
            </a:r>
          </a:p>
          <a:p>
            <a:r>
              <a:rPr lang="vi-VN" dirty="0" smtClean="0"/>
              <a:t>+Mắc phải: </a:t>
            </a:r>
          </a:p>
          <a:p>
            <a:r>
              <a:rPr lang="vi-VN" dirty="0" smtClean="0"/>
              <a:t>Thiếu VitK: Bé không có hội chứng kém hấp thu, không dùng kháng sinh kéo dài nên không nghĩ</a:t>
            </a:r>
          </a:p>
          <a:p>
            <a:r>
              <a:rPr lang="vi-VN" dirty="0" smtClean="0"/>
              <a:t>Bệnh lí gan: Bé không có hội chứng suy tế bào gan và hội chứng TALTMC nên không nghĩ</a:t>
            </a:r>
          </a:p>
          <a:p>
            <a:r>
              <a:rPr lang="vi-VN" dirty="0" smtClean="0"/>
              <a:t>Truyền máu khối lượng lớn: hiện tại không truyền máu nên không nghĩ</a:t>
            </a:r>
          </a:p>
          <a:p>
            <a:r>
              <a:rPr lang="vi-VN" dirty="0" smtClean="0"/>
              <a:t>DIC: Bé không có chấn thương, tổng trạng tốt, không có khối máu tụ lớn, không có dấu hiệu tắc mạch nên hiện tại không nghĩ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99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7672"/>
            <a:ext cx="10515600" cy="5699291"/>
          </a:xfrm>
        </p:spPr>
        <p:txBody>
          <a:bodyPr/>
          <a:lstStyle/>
          <a:p>
            <a:r>
              <a:rPr lang="vi-VN" dirty="0" smtClean="0"/>
              <a:t>+Bẩm sinh:</a:t>
            </a:r>
          </a:p>
          <a:p>
            <a:r>
              <a:rPr lang="vi-VN" dirty="0" smtClean="0"/>
              <a:t>Hemophilia: bé trai, xuất huyết tái đi tái lại ở các khớp, cơ, đã được định lượng yếu tố VIII 1% -&gt; Hemophilia A</a:t>
            </a:r>
          </a:p>
          <a:p>
            <a:r>
              <a:rPr lang="vi-VN" dirty="0" smtClean="0"/>
              <a:t>-Mức độ Hemophilia:</a:t>
            </a:r>
          </a:p>
          <a:p>
            <a:r>
              <a:rPr lang="vi-VN" dirty="0" smtClean="0"/>
              <a:t>Bé xuất huyết sau nhổ răng, sau va chạm, có xuất huyết khớp, yếu tố VIII 1% -&gt; mức độ trung bình</a:t>
            </a:r>
          </a:p>
          <a:p>
            <a:r>
              <a:rPr lang="vi-VN" dirty="0" smtClean="0"/>
              <a:t>-Biến chứng: </a:t>
            </a:r>
          </a:p>
          <a:p>
            <a:r>
              <a:rPr lang="vi-VN" dirty="0" smtClean="0"/>
              <a:t>Biến chứng khớp: không biến dạng khớp, không cứng khớp, không giới hạn vận động. nên không nghĩ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6036"/>
            <a:ext cx="10515600" cy="5480927"/>
          </a:xfrm>
        </p:spPr>
        <p:txBody>
          <a:bodyPr/>
          <a:lstStyle/>
          <a:p>
            <a:r>
              <a:rPr lang="vi-VN" dirty="0" smtClean="0"/>
              <a:t>2.Hội chứng thiếu máu:</a:t>
            </a:r>
          </a:p>
          <a:p>
            <a:r>
              <a:rPr lang="vi-VN" dirty="0" smtClean="0"/>
              <a:t>-Thiếu máu mạn: bé dung nạp tốt với thiếu máu, không mệt mỏi, chóng mặt, không hồi hộp đánh trống ngực, không ảnh hưởng tri giác </a:t>
            </a:r>
          </a:p>
          <a:p>
            <a:r>
              <a:rPr lang="vi-VN" dirty="0" smtClean="0"/>
              <a:t>-Da niêm nhạt, chưa ảnh hưởng sinh hiệu -&gt; thiếu máu mức độ trung bình</a:t>
            </a:r>
          </a:p>
          <a:p>
            <a:r>
              <a:rPr lang="vi-VN" dirty="0" smtClean="0"/>
              <a:t>-Nguyên nhân:</a:t>
            </a:r>
          </a:p>
          <a:p>
            <a:r>
              <a:rPr lang="vi-VN" dirty="0" smtClean="0"/>
              <a:t>Bé có xuất huyết tái đi tái lại nên nghĩ nhiều thiếu máu do xuất huyết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4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3.Sốt:</a:t>
            </a:r>
          </a:p>
          <a:p>
            <a:pPr marL="0" indent="0">
              <a:buNone/>
            </a:pPr>
            <a:r>
              <a:rPr lang="vi-VN" dirty="0" smtClean="0"/>
              <a:t>Bé mới nhổ răng chưa lành, hiện giờ còn nhiều răng sâu -&gt; nghĩ nhiều có nhiễm trùng răng miệng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1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X.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nghị</a:t>
            </a:r>
            <a:r>
              <a:rPr lang="en-US" dirty="0" smtClean="0"/>
              <a:t> CLS:</a:t>
            </a:r>
          </a:p>
          <a:p>
            <a:r>
              <a:rPr lang="en-US" dirty="0" smtClean="0"/>
              <a:t>CTM, </a:t>
            </a:r>
            <a:r>
              <a:rPr lang="en-US" dirty="0" err="1" smtClean="0"/>
              <a:t>Đông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, CRP, </a:t>
            </a:r>
            <a:r>
              <a:rPr lang="en-US" dirty="0" err="1" smtClean="0"/>
              <a:t>Xquang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r>
              <a:rPr lang="en-US" dirty="0" smtClean="0"/>
              <a:t>, TPTNT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5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1117239" cy="5811838"/>
          </a:xfrm>
        </p:spPr>
        <p:txBody>
          <a:bodyPr numCol="2"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 WBC	                         6.05    4 – 12K/</a:t>
            </a:r>
            <a:r>
              <a:rPr lang="en-US" dirty="0" err="1" smtClean="0"/>
              <a:t>uL</a:t>
            </a:r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%</a:t>
            </a:r>
            <a:r>
              <a:rPr lang="en-US" b="1" i="1" dirty="0" err="1" smtClean="0"/>
              <a:t>Neu</a:t>
            </a:r>
            <a:r>
              <a:rPr lang="en-US" b="1" i="1" dirty="0" smtClean="0"/>
              <a:t>:                       	65.1</a:t>
            </a:r>
            <a:r>
              <a:rPr lang="en-US" dirty="0" smtClean="0"/>
              <a:t>	54-62 % </a:t>
            </a:r>
          </a:p>
          <a:p>
            <a:pPr marL="0" indent="0">
              <a:buNone/>
            </a:pPr>
            <a:r>
              <a:rPr lang="en-US" dirty="0" smtClean="0"/>
              <a:t>%</a:t>
            </a:r>
            <a:r>
              <a:rPr lang="en-US" dirty="0" err="1" smtClean="0"/>
              <a:t>Lym</a:t>
            </a:r>
            <a:r>
              <a:rPr lang="en-US" dirty="0" smtClean="0"/>
              <a:t>:                      	24.8	25-33% </a:t>
            </a:r>
          </a:p>
          <a:p>
            <a:pPr marL="0" indent="0">
              <a:buNone/>
            </a:pPr>
            <a:r>
              <a:rPr lang="en-US" dirty="0" smtClean="0"/>
              <a:t>%Mono:            	10.1	3 - 7 %</a:t>
            </a:r>
          </a:p>
          <a:p>
            <a:pPr marL="0" indent="0">
              <a:buNone/>
            </a:pPr>
            <a:r>
              <a:rPr lang="en-US" dirty="0" smtClean="0"/>
              <a:t>%Eos:                        	0	1-3 %</a:t>
            </a:r>
          </a:p>
          <a:p>
            <a:pPr marL="0" indent="0">
              <a:buNone/>
            </a:pPr>
            <a:r>
              <a:rPr lang="en-US" dirty="0" smtClean="0"/>
              <a:t>%</a:t>
            </a:r>
            <a:r>
              <a:rPr lang="en-US" dirty="0" err="1" smtClean="0"/>
              <a:t>Baso</a:t>
            </a:r>
            <a:r>
              <a:rPr lang="en-US" dirty="0" smtClean="0"/>
              <a:t>:                     	0	0-0.75%</a:t>
            </a:r>
          </a:p>
          <a:p>
            <a:pPr marL="0" indent="0">
              <a:buNone/>
            </a:pPr>
            <a:r>
              <a:rPr lang="en-US" dirty="0" err="1" smtClean="0"/>
              <a:t>Neu</a:t>
            </a:r>
            <a:r>
              <a:rPr lang="en-US" dirty="0" smtClean="0"/>
              <a:t>:                        	3.94	3-5.8K/</a:t>
            </a:r>
            <a:r>
              <a:rPr lang="en-US" dirty="0" err="1" smtClean="0"/>
              <a:t>uL</a:t>
            </a:r>
            <a:r>
              <a:rPr lang="en-US" dirty="0" smtClean="0"/>
              <a:t>                                </a:t>
            </a:r>
          </a:p>
          <a:p>
            <a:pPr marL="0" indent="0">
              <a:buNone/>
            </a:pPr>
            <a:r>
              <a:rPr lang="en-US" dirty="0" err="1" smtClean="0"/>
              <a:t>Lym</a:t>
            </a:r>
            <a:r>
              <a:rPr lang="en-US" dirty="0" smtClean="0"/>
              <a:t>:                          	1.5	1.5-3K/</a:t>
            </a:r>
            <a:r>
              <a:rPr lang="en-US" dirty="0" err="1" smtClean="0"/>
              <a:t>uL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Mono	                        0.61   0.285-0.5 K/</a:t>
            </a:r>
            <a:r>
              <a:rPr lang="en-US" dirty="0" err="1" smtClean="0"/>
              <a:t>uL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Eos:                            	0	0.05-0.25 K/</a:t>
            </a:r>
            <a:r>
              <a:rPr lang="en-US" dirty="0" err="1" smtClean="0"/>
              <a:t>uL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Baso</a:t>
            </a:r>
            <a:r>
              <a:rPr lang="en-US" dirty="0" smtClean="0"/>
              <a:t>:                          	0	0.015-0.05 RBC:	                     2.91	</a:t>
            </a:r>
          </a:p>
          <a:p>
            <a:pPr marL="0" indent="0">
              <a:buNone/>
            </a:pPr>
            <a:r>
              <a:rPr lang="en-US" dirty="0" smtClean="0"/>
              <a:t>HGB</a:t>
            </a:r>
            <a:r>
              <a:rPr lang="en-US" b="1" i="1" dirty="0" smtClean="0"/>
              <a:t>:                          7.4        </a:t>
            </a:r>
            <a:r>
              <a:rPr lang="en-US" dirty="0" smtClean="0"/>
              <a:t>11.5-14.5 g/L</a:t>
            </a:r>
          </a:p>
          <a:p>
            <a:pPr marL="0" indent="0">
              <a:buNone/>
            </a:pPr>
            <a:r>
              <a:rPr lang="en-US" dirty="0" err="1" smtClean="0"/>
              <a:t>Hct</a:t>
            </a:r>
            <a:r>
              <a:rPr lang="en-US" dirty="0" smtClean="0"/>
              <a:t>:                           	</a:t>
            </a:r>
            <a:r>
              <a:rPr lang="en-US" b="1" i="1" dirty="0" smtClean="0"/>
              <a:t>23.6 </a:t>
            </a:r>
            <a:r>
              <a:rPr lang="en-US" dirty="0" smtClean="0"/>
              <a:t>	33-43%</a:t>
            </a:r>
          </a:p>
          <a:p>
            <a:pPr marL="0" indent="0">
              <a:buNone/>
            </a:pPr>
            <a:r>
              <a:rPr lang="en-US" dirty="0" smtClean="0"/>
              <a:t>MCV:                         	81.1	76 – 90 </a:t>
            </a:r>
            <a:r>
              <a:rPr lang="en-US" dirty="0" err="1" smtClean="0"/>
              <a:t>fL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MCH:                         	25.4	25-31 </a:t>
            </a:r>
            <a:r>
              <a:rPr lang="en-US" dirty="0" err="1" smtClean="0"/>
              <a:t>pg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MCHC:                     	31.4 	32-36 g/L</a:t>
            </a:r>
          </a:p>
          <a:p>
            <a:pPr marL="0" indent="0">
              <a:buNone/>
            </a:pPr>
            <a:r>
              <a:rPr lang="en-US" dirty="0" smtClean="0"/>
              <a:t>RDW:	14.7	</a:t>
            </a:r>
          </a:p>
          <a:p>
            <a:pPr marL="0" indent="0">
              <a:buNone/>
            </a:pPr>
            <a:r>
              <a:rPr lang="en-US" dirty="0" smtClean="0"/>
              <a:t>PLT</a:t>
            </a:r>
            <a:r>
              <a:rPr lang="en-US" b="1" dirty="0" smtClean="0"/>
              <a:t>:                              314</a:t>
            </a:r>
            <a:r>
              <a:rPr lang="en-US" dirty="0" smtClean="0"/>
              <a:t>	 150-400 K/</a:t>
            </a:r>
            <a:r>
              <a:rPr lang="en-US" dirty="0" err="1" smtClean="0"/>
              <a:t>uL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I. Hành chính</a:t>
            </a:r>
          </a:p>
          <a:p>
            <a:r>
              <a:rPr lang="vi-VN" dirty="0" smtClean="0"/>
              <a:t>-	Họ và tên bệnh nhân: Nguyễn Thanh Khang</a:t>
            </a:r>
          </a:p>
          <a:p>
            <a:r>
              <a:rPr lang="vi-VN" dirty="0" smtClean="0"/>
              <a:t>-	Giới tính: Nam</a:t>
            </a:r>
          </a:p>
          <a:p>
            <a:r>
              <a:rPr lang="vi-VN" dirty="0" smtClean="0"/>
              <a:t>-	Ngày sinh:19/10/2014 </a:t>
            </a:r>
          </a:p>
          <a:p>
            <a:r>
              <a:rPr lang="vi-VN" dirty="0" smtClean="0"/>
              <a:t>-	Dân tộc: Kinh</a:t>
            </a:r>
          </a:p>
          <a:p>
            <a:r>
              <a:rPr lang="vi-VN" dirty="0" smtClean="0"/>
              <a:t>-	Địa chỉ: Bù Gia Mập, Bình Phước</a:t>
            </a:r>
          </a:p>
          <a:p>
            <a:r>
              <a:rPr lang="vi-VN" dirty="0" smtClean="0"/>
              <a:t>-	Nhập viện lúc : 15h30 ngày 08/10/2018 khoa Sốt xuất huyết - Huyết học BVNĐ1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5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vi-VN" sz="4000" dirty="0" smtClean="0"/>
              <a:t>Thiếu máu đẳng sắc đẳng bào -&gt; phù hợp với thiếu máu do xuất huyết</a:t>
            </a:r>
          </a:p>
          <a:p>
            <a:r>
              <a:rPr lang="vi-VN" sz="4000" dirty="0" smtClean="0"/>
              <a:t>Số lượng bạch cầu bình thường, %Neutro tăng theo tuổi (bình thường 4t Neutro&lt;Lympho) -&gt; có nhiễm trùng</a:t>
            </a:r>
          </a:p>
          <a:p>
            <a:r>
              <a:rPr lang="vi-VN" sz="4000" dirty="0" smtClean="0"/>
              <a:t>Dòng tiểu cầu</a:t>
            </a:r>
            <a:r>
              <a:rPr lang="en-US" sz="4000" dirty="0" smtClean="0"/>
              <a:t> </a:t>
            </a:r>
            <a:r>
              <a:rPr lang="en-US" sz="4000" dirty="0" err="1" smtClean="0"/>
              <a:t>số</a:t>
            </a:r>
            <a:r>
              <a:rPr lang="en-US" sz="4000" dirty="0" smtClean="0"/>
              <a:t> </a:t>
            </a:r>
            <a:r>
              <a:rPr lang="en-US" sz="4000" dirty="0" err="1" smtClean="0"/>
              <a:t>lượng</a:t>
            </a:r>
            <a:r>
              <a:rPr lang="vi-VN" sz="4000" dirty="0" smtClean="0"/>
              <a:t> bình thường: 314 K/uL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7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9684"/>
            <a:ext cx="10515600" cy="5467279"/>
          </a:xfrm>
        </p:spPr>
        <p:txBody>
          <a:bodyPr/>
          <a:lstStyle/>
          <a:p>
            <a:r>
              <a:rPr lang="pt-BR" sz="4800" dirty="0" smtClean="0"/>
              <a:t>PT                     	14	12.1-14.5 s </a:t>
            </a:r>
          </a:p>
          <a:p>
            <a:r>
              <a:rPr lang="pt-BR" sz="4800" dirty="0" smtClean="0"/>
              <a:t>PT%	77        	</a:t>
            </a:r>
          </a:p>
          <a:p>
            <a:r>
              <a:rPr lang="pt-BR" sz="4800" dirty="0" smtClean="0"/>
              <a:t>INR                          1.17	0.92-1.14</a:t>
            </a:r>
          </a:p>
          <a:p>
            <a:r>
              <a:rPr lang="pt-BR" sz="4800" dirty="0" smtClean="0"/>
              <a:t>aPTT (T’=29.5s)	</a:t>
            </a:r>
            <a:r>
              <a:rPr lang="pt-BR" sz="4800" i="1" u="sng" dirty="0" smtClean="0">
                <a:solidFill>
                  <a:srgbClr val="FF0000"/>
                </a:solidFill>
              </a:rPr>
              <a:t>79.8</a:t>
            </a:r>
            <a:r>
              <a:rPr lang="pt-BR" sz="4800" dirty="0" smtClean="0"/>
              <a:t>	28.6-35.8 s</a:t>
            </a:r>
          </a:p>
          <a:p>
            <a:r>
              <a:rPr lang="pt-BR" sz="4800" dirty="0" smtClean="0"/>
              <a:t>aPTT (R)	              2.7        0.97-1.21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7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3600" dirty="0" smtClean="0"/>
              <a:t>PT bình thường, aPTT kéo dài-&gt; đông máu ngoại sinh bình thường, rối loạn con đường nội sinh-&gt; Thiếu hụt yếu tố đông máu hoặc có kháng đông lưu hành</a:t>
            </a:r>
          </a:p>
          <a:p>
            <a:r>
              <a:rPr lang="vi-VN" sz="3600" dirty="0" smtClean="0"/>
              <a:t>Bé được định lượng yếu tố VIII 1% -&gt; Phù hợp với Hemophilia A</a:t>
            </a:r>
            <a:r>
              <a:rPr lang="en-US" sz="3600" dirty="0"/>
              <a:t> </a:t>
            </a:r>
            <a:r>
              <a:rPr lang="en-US" sz="3600" dirty="0" err="1" smtClean="0"/>
              <a:t>mức</a:t>
            </a:r>
            <a:r>
              <a:rPr lang="en-US" sz="3600" dirty="0" smtClean="0"/>
              <a:t> </a:t>
            </a:r>
            <a:r>
              <a:rPr lang="en-US" sz="3600" dirty="0" err="1" smtClean="0"/>
              <a:t>độ</a:t>
            </a:r>
            <a:r>
              <a:rPr lang="en-US" sz="3600" dirty="0" smtClean="0"/>
              <a:t> </a:t>
            </a:r>
            <a:r>
              <a:rPr lang="en-US" sz="3600" dirty="0" err="1" smtClean="0"/>
              <a:t>trung</a:t>
            </a:r>
            <a:r>
              <a:rPr lang="en-US" sz="3600" dirty="0" smtClean="0"/>
              <a:t> </a:t>
            </a:r>
            <a:r>
              <a:rPr lang="en-US" sz="3600" dirty="0" err="1" smtClean="0"/>
              <a:t>bình</a:t>
            </a:r>
            <a:endParaRPr lang="vi-VN" sz="3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0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CĐXĐ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Nhiễm</a:t>
            </a:r>
            <a:r>
              <a:rPr lang="en-US" sz="4800" dirty="0" smtClean="0"/>
              <a:t> </a:t>
            </a:r>
            <a:r>
              <a:rPr lang="en-US" sz="4800" dirty="0" err="1" smtClean="0"/>
              <a:t>trùng</a:t>
            </a:r>
            <a:r>
              <a:rPr lang="en-US" sz="4800" dirty="0" smtClean="0"/>
              <a:t> </a:t>
            </a:r>
            <a:r>
              <a:rPr lang="en-US" sz="4800" dirty="0" err="1" smtClean="0"/>
              <a:t>răng</a:t>
            </a:r>
            <a:r>
              <a:rPr lang="en-US" sz="4800" dirty="0" smtClean="0"/>
              <a:t> </a:t>
            </a:r>
            <a:r>
              <a:rPr lang="en-US" sz="4800" dirty="0" err="1" smtClean="0"/>
              <a:t>miệng</a:t>
            </a:r>
            <a:r>
              <a:rPr lang="en-US" sz="4800" dirty="0" smtClean="0"/>
              <a:t>/Hemophilia A </a:t>
            </a:r>
            <a:r>
              <a:rPr lang="en-US" sz="4800" dirty="0" err="1" smtClean="0"/>
              <a:t>mức</a:t>
            </a:r>
            <a:r>
              <a:rPr lang="en-US" sz="4800" dirty="0" smtClean="0"/>
              <a:t> </a:t>
            </a:r>
            <a:r>
              <a:rPr lang="en-US" sz="4800" dirty="0" err="1" smtClean="0"/>
              <a:t>độ</a:t>
            </a:r>
            <a:r>
              <a:rPr lang="en-US" sz="4800" dirty="0" smtClean="0"/>
              <a:t> </a:t>
            </a:r>
            <a:r>
              <a:rPr lang="en-US" sz="4800" dirty="0" err="1" smtClean="0"/>
              <a:t>trung</a:t>
            </a:r>
            <a:r>
              <a:rPr lang="en-US" sz="4800" dirty="0" smtClean="0"/>
              <a:t> </a:t>
            </a:r>
            <a:r>
              <a:rPr lang="en-US" sz="4800" dirty="0" err="1" smtClean="0"/>
              <a:t>bình</a:t>
            </a:r>
            <a:r>
              <a:rPr lang="en-US" sz="4800" dirty="0" smtClean="0"/>
              <a:t>– </a:t>
            </a:r>
            <a:r>
              <a:rPr lang="en-US" sz="4800" dirty="0" err="1" smtClean="0"/>
              <a:t>Thiếu</a:t>
            </a:r>
            <a:r>
              <a:rPr lang="en-US" sz="4800" dirty="0" smtClean="0"/>
              <a:t> </a:t>
            </a:r>
            <a:r>
              <a:rPr lang="en-US" sz="4800" dirty="0" err="1" smtClean="0"/>
              <a:t>máu</a:t>
            </a:r>
            <a:r>
              <a:rPr lang="en-US" sz="4800" dirty="0" smtClean="0"/>
              <a:t> </a:t>
            </a:r>
            <a:r>
              <a:rPr lang="en-US" sz="4800" dirty="0" err="1" smtClean="0"/>
              <a:t>mạn</a:t>
            </a:r>
            <a:r>
              <a:rPr lang="en-US" sz="4800" dirty="0" smtClean="0"/>
              <a:t> </a:t>
            </a:r>
            <a:r>
              <a:rPr lang="en-US" sz="4800" dirty="0" err="1" smtClean="0"/>
              <a:t>mức</a:t>
            </a:r>
            <a:r>
              <a:rPr lang="en-US" sz="4800" dirty="0" smtClean="0"/>
              <a:t> </a:t>
            </a:r>
            <a:r>
              <a:rPr lang="en-US" sz="4800" dirty="0" err="1" smtClean="0"/>
              <a:t>độ</a:t>
            </a:r>
            <a:r>
              <a:rPr lang="en-US" sz="4800" dirty="0" smtClean="0"/>
              <a:t> </a:t>
            </a:r>
            <a:r>
              <a:rPr lang="en-US" sz="4800" dirty="0" err="1" smtClean="0"/>
              <a:t>trung</a:t>
            </a:r>
            <a:r>
              <a:rPr lang="en-US" sz="4800" dirty="0" smtClean="0"/>
              <a:t> </a:t>
            </a:r>
            <a:r>
              <a:rPr lang="en-US" sz="4800" dirty="0" err="1" smtClean="0"/>
              <a:t>bình</a:t>
            </a:r>
            <a:r>
              <a:rPr lang="en-US" sz="4800" dirty="0" smtClean="0"/>
              <a:t> do </a:t>
            </a:r>
            <a:r>
              <a:rPr lang="en-US" sz="4800" dirty="0" err="1" smtClean="0"/>
              <a:t>xuất</a:t>
            </a:r>
            <a:r>
              <a:rPr lang="en-US" sz="4800" dirty="0" smtClean="0"/>
              <a:t> </a:t>
            </a:r>
            <a:r>
              <a:rPr lang="en-US" sz="4800" dirty="0" err="1" smtClean="0"/>
              <a:t>huyết</a:t>
            </a:r>
            <a:r>
              <a:rPr lang="en-US" sz="4800" dirty="0" smtClean="0"/>
              <a:t>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1421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vi-VN" dirty="0" smtClean="0"/>
              <a:t>XIII. Điều trị:</a:t>
            </a:r>
          </a:p>
          <a:p>
            <a:pPr marL="0" indent="0">
              <a:buNone/>
            </a:pPr>
            <a:r>
              <a:rPr lang="vi-VN" dirty="0" smtClean="0"/>
              <a:t>-Nghỉ ngơi, hạn chế vận động</a:t>
            </a:r>
          </a:p>
          <a:p>
            <a:pPr marL="0" indent="0">
              <a:buNone/>
            </a:pPr>
            <a:r>
              <a:rPr lang="vi-VN" dirty="0" smtClean="0"/>
              <a:t>-Chườm lạnh, giảm đau </a:t>
            </a:r>
          </a:p>
          <a:p>
            <a:pPr marL="0" indent="0">
              <a:buNone/>
            </a:pPr>
            <a:r>
              <a:rPr lang="vi-VN" dirty="0" smtClean="0"/>
              <a:t>-Bù YTĐM:</a:t>
            </a:r>
          </a:p>
          <a:p>
            <a:pPr marL="0" indent="0">
              <a:buNone/>
            </a:pPr>
            <a:r>
              <a:rPr lang="vi-VN" dirty="0" smtClean="0"/>
              <a:t>+ 4 túi kết tủa lạnh V = 50 ml điều chế từ 1000 ml máu toàn phần TTM</a:t>
            </a:r>
          </a:p>
          <a:p>
            <a:pPr marL="0" indent="0">
              <a:buNone/>
            </a:pPr>
            <a:r>
              <a:rPr lang="vi-VN" dirty="0" smtClean="0"/>
              <a:t>XXV giọt/phút</a:t>
            </a:r>
          </a:p>
          <a:p>
            <a:pPr marL="0" indent="0">
              <a:buNone/>
            </a:pPr>
            <a:r>
              <a:rPr lang="vi-VN" dirty="0" smtClean="0"/>
              <a:t>+ Chlorpheniramine 4mg</a:t>
            </a:r>
          </a:p>
          <a:p>
            <a:pPr marL="0" indent="0">
              <a:buNone/>
            </a:pPr>
            <a:r>
              <a:rPr lang="vi-VN" dirty="0" smtClean="0"/>
              <a:t>1v (u) trước truyền</a:t>
            </a:r>
          </a:p>
          <a:p>
            <a:pPr marL="0" indent="0">
              <a:buNone/>
            </a:pPr>
            <a:r>
              <a:rPr lang="vi-VN" dirty="0" smtClean="0"/>
              <a:t>-Kháng sinh: </a:t>
            </a:r>
          </a:p>
          <a:p>
            <a:pPr marL="0" indent="0">
              <a:buNone/>
            </a:pPr>
            <a:r>
              <a:rPr lang="vi-VN" dirty="0" smtClean="0"/>
              <a:t>Ceftriaxone 1g</a:t>
            </a:r>
          </a:p>
          <a:p>
            <a:pPr marL="0" indent="0">
              <a:buNone/>
            </a:pPr>
            <a:r>
              <a:rPr lang="vi-VN" dirty="0" smtClean="0"/>
              <a:t>0.75 g x 2 TMC</a:t>
            </a:r>
          </a:p>
          <a:p>
            <a:pPr marL="0" indent="0">
              <a:buNone/>
            </a:pPr>
            <a:r>
              <a:rPr lang="vi-VN" dirty="0" smtClean="0"/>
              <a:t>-Hạ sốt:</a:t>
            </a:r>
          </a:p>
          <a:p>
            <a:pPr marL="0" indent="0">
              <a:buNone/>
            </a:pPr>
            <a:r>
              <a:rPr lang="vi-VN" dirty="0" smtClean="0"/>
              <a:t>Paracetamol 150mg</a:t>
            </a:r>
          </a:p>
          <a:p>
            <a:pPr marL="0" indent="0">
              <a:buNone/>
            </a:pPr>
            <a:r>
              <a:rPr lang="vi-VN" dirty="0" smtClean="0"/>
              <a:t>1.5 gói x 3 (u) khi sốt từ 39oC</a:t>
            </a:r>
          </a:p>
          <a:p>
            <a:pPr marL="0" indent="0">
              <a:buNone/>
            </a:pPr>
            <a:r>
              <a:rPr lang="vi-VN" dirty="0" smtClean="0"/>
              <a:t>-Medsamic 250 mg/5ml/ống</a:t>
            </a:r>
          </a:p>
          <a:p>
            <a:pPr marL="0" indent="0">
              <a:buNone/>
            </a:pPr>
            <a:r>
              <a:rPr lang="vi-VN" dirty="0" smtClean="0"/>
              <a:t>	</a:t>
            </a:r>
          </a:p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7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Phòng</a:t>
            </a:r>
            <a:r>
              <a:rPr lang="en-US" dirty="0"/>
              <a:t> </a:t>
            </a:r>
            <a:r>
              <a:rPr lang="en-US" dirty="0" err="1" smtClean="0"/>
              <a:t>ngừa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990" y="1337482"/>
            <a:ext cx="10384810" cy="483948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vi-VN" dirty="0" smtClean="0"/>
              <a:t>. Bản thân:</a:t>
            </a:r>
          </a:p>
          <a:p>
            <a:pPr marL="0" indent="0">
              <a:buNone/>
            </a:pPr>
            <a:r>
              <a:rPr lang="vi-VN" dirty="0" smtClean="0"/>
              <a:t> Nghỉ ngơi, hạn chế vận động mạnh, hoạt động thể dục thể thao gây sang chấn.</a:t>
            </a:r>
          </a:p>
          <a:p>
            <a:pPr marL="0" indent="0">
              <a:buNone/>
            </a:pPr>
            <a:r>
              <a:rPr lang="vi-VN" dirty="0" smtClean="0"/>
              <a:t> Vệ sinh răng miệng tốt. Khám nha khoa định kỳ.</a:t>
            </a:r>
          </a:p>
          <a:p>
            <a:pPr marL="0" indent="0">
              <a:buNone/>
            </a:pPr>
            <a:r>
              <a:rPr lang="vi-VN" dirty="0" smtClean="0"/>
              <a:t> Tránh tiêm bắp chuyển sang tiêm sâu dưới da, dùng kim tiêm số nhỏ nhất, đè chặt, đắp đá lên chỗ tiêm 5 phút trước và sau </a:t>
            </a:r>
          </a:p>
          <a:p>
            <a:pPr marL="0" indent="0">
              <a:buNone/>
            </a:pPr>
            <a:r>
              <a:rPr lang="vi-VN" dirty="0" smtClean="0"/>
              <a:t>tiêm. Tránh lấy máu tĩnh mạch đùi, tĩnh mạch cổ.</a:t>
            </a:r>
          </a:p>
          <a:p>
            <a:pPr marL="0" indent="0">
              <a:buNone/>
            </a:pPr>
            <a:r>
              <a:rPr lang="vi-VN" dirty="0" smtClean="0"/>
              <a:t> Chủng ngừa HAV, HBV. Không dùng vaccin sống giảm độc lực như bại liệt, quai bị, sởi, rubella, thay bằng vaccin bị bất </a:t>
            </a:r>
          </a:p>
          <a:p>
            <a:pPr marL="0" indent="0">
              <a:buNone/>
            </a:pPr>
            <a:r>
              <a:rPr lang="vi-VN" dirty="0" smtClean="0"/>
              <a:t>hoạt.</a:t>
            </a:r>
          </a:p>
          <a:p>
            <a:pPr marL="0" indent="0">
              <a:buNone/>
            </a:pPr>
            <a:r>
              <a:rPr lang="vi-VN" dirty="0" smtClean="0"/>
              <a:t> Không dùng Aspirin, NSAIDS và các thuốc gây rối loạn đông máu khác.</a:t>
            </a:r>
          </a:p>
          <a:p>
            <a:pPr marL="0" indent="0">
              <a:buNone/>
            </a:pPr>
            <a:r>
              <a:rPr lang="vi-VN" dirty="0" smtClean="0"/>
              <a:t> Cấp thẻ Hemophilia: xác định Hemophilia, nồng độ yếu tố thiếu, có kháng thể chống yếu tố VIII, nhóm máu.</a:t>
            </a:r>
          </a:p>
          <a:p>
            <a:pPr marL="0" indent="0">
              <a:buNone/>
            </a:pPr>
            <a:r>
              <a:rPr lang="vi-VN" dirty="0" smtClean="0"/>
              <a:t> Cần nhập viện chuyên khoa khi nhổ răng, thủ thuật, phẫu thuật.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579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. Gia đình:</a:t>
            </a:r>
          </a:p>
          <a:p>
            <a:pPr marL="0" indent="0">
              <a:buNone/>
            </a:pPr>
            <a:r>
              <a:rPr lang="vi-VN" dirty="0" smtClean="0"/>
              <a:t> Cách chăm sóc và theo dõi bệnh tại nhà.</a:t>
            </a:r>
          </a:p>
          <a:p>
            <a:pPr marL="0" indent="0">
              <a:buNone/>
            </a:pPr>
            <a:r>
              <a:rPr lang="vi-VN" dirty="0" smtClean="0"/>
              <a:t> Kiểm tra yếu tố VIII cho anh/chị/em trong gia đình, chú ý giới nữ.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3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6000" dirty="0" smtClean="0"/>
              <a:t>II. </a:t>
            </a:r>
            <a:r>
              <a:rPr lang="en-US" sz="6000" dirty="0" err="1" smtClean="0"/>
              <a:t>Lí</a:t>
            </a:r>
            <a:r>
              <a:rPr lang="en-US" sz="6000" dirty="0" smtClean="0"/>
              <a:t> do </a:t>
            </a:r>
            <a:r>
              <a:rPr lang="en-US" sz="6000" dirty="0" err="1" smtClean="0"/>
              <a:t>nhập</a:t>
            </a:r>
            <a:r>
              <a:rPr lang="en-US" sz="6000" dirty="0" smtClean="0"/>
              <a:t> </a:t>
            </a:r>
            <a:r>
              <a:rPr lang="en-US" sz="6000" dirty="0" err="1" smtClean="0"/>
              <a:t>viện</a:t>
            </a:r>
            <a:r>
              <a:rPr lang="en-US" sz="6000" dirty="0" smtClean="0"/>
              <a:t>: </a:t>
            </a:r>
          </a:p>
          <a:p>
            <a:pPr marL="0" indent="0">
              <a:buNone/>
            </a:pPr>
            <a:r>
              <a:rPr lang="en-US" sz="4800" dirty="0" err="1" smtClean="0"/>
              <a:t>sốt</a:t>
            </a:r>
            <a:r>
              <a:rPr lang="en-US" sz="4800" dirty="0" smtClean="0"/>
              <a:t> + </a:t>
            </a:r>
            <a:r>
              <a:rPr lang="en-US" sz="4800" dirty="0" err="1" smtClean="0"/>
              <a:t>chảy</a:t>
            </a:r>
            <a:r>
              <a:rPr lang="en-US" sz="4800" dirty="0" smtClean="0"/>
              <a:t> </a:t>
            </a:r>
            <a:r>
              <a:rPr lang="en-US" sz="4800" dirty="0" err="1" smtClean="0"/>
              <a:t>máu</a:t>
            </a:r>
            <a:r>
              <a:rPr lang="en-US" sz="4800" dirty="0" smtClean="0"/>
              <a:t> </a:t>
            </a:r>
            <a:r>
              <a:rPr lang="en-US" sz="4800" dirty="0" err="1" smtClean="0"/>
              <a:t>chân</a:t>
            </a:r>
            <a:r>
              <a:rPr lang="en-US" sz="4800" dirty="0" smtClean="0"/>
              <a:t> </a:t>
            </a:r>
            <a:r>
              <a:rPr lang="en-US" sz="4800" dirty="0" err="1" smtClean="0"/>
              <a:t>răng</a:t>
            </a:r>
            <a:r>
              <a:rPr lang="en-US" sz="4800" dirty="0" smtClean="0"/>
              <a:t> </a:t>
            </a:r>
            <a:r>
              <a:rPr lang="en-US" sz="4800" dirty="0" err="1" smtClean="0"/>
              <a:t>kéo</a:t>
            </a:r>
            <a:r>
              <a:rPr lang="en-US" sz="4800" dirty="0" smtClean="0"/>
              <a:t> </a:t>
            </a:r>
            <a:r>
              <a:rPr lang="en-US" sz="4800" dirty="0" err="1" smtClean="0"/>
              <a:t>dài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970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096" y="682580"/>
            <a:ext cx="10619704" cy="5494383"/>
          </a:xfrm>
        </p:spPr>
        <p:txBody>
          <a:bodyPr/>
          <a:lstStyle/>
          <a:p>
            <a:r>
              <a:rPr lang="vi-VN" sz="3200" dirty="0" smtClean="0"/>
              <a:t>N1: Bé ho, sốt liên tục, nhiệt độ cao nhất 39oC, có đáp ứng thuốc hạ sốt, kèm đau đầu âm ỉ. Tối cùng ngày, em ói ra thức ăn 1 lần</a:t>
            </a:r>
          </a:p>
          <a:p>
            <a:r>
              <a:rPr lang="vi-VN" sz="3200" dirty="0" smtClean="0"/>
              <a:t>N2: Các triệu chứng trên không giảm kèm chảy máu chân răng hàm trên liên tục,  sau đó ói 1 lần ra thức ăn có lẫn máu cục . Bé </a:t>
            </a:r>
            <a:r>
              <a:rPr lang="en-US" sz="3200" dirty="0" err="1" smtClean="0"/>
              <a:t>bị</a:t>
            </a:r>
            <a:r>
              <a:rPr lang="vi-VN" sz="3200" dirty="0" smtClean="0"/>
              <a:t> sưng,  đau 2 khớp gối </a:t>
            </a:r>
          </a:p>
          <a:p>
            <a:r>
              <a:rPr lang="vi-VN" sz="3200" dirty="0" smtClean="0"/>
              <a:t>N3: Bé sốt, chảy máu chân răng nhiều -&gt; nhập viện BVNĐ1</a:t>
            </a:r>
          </a:p>
          <a:p>
            <a:r>
              <a:rPr lang="vi-VN" sz="3200" dirty="0" smtClean="0"/>
              <a:t>Trong quá trình bệnh, bé tỉnh, chơi, đi đứng được, tiêu tiểu bình thường.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96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err="1" smtClean="0"/>
              <a:t>Tình</a:t>
            </a:r>
            <a:r>
              <a:rPr lang="en-US" sz="3600" dirty="0" smtClean="0"/>
              <a:t> </a:t>
            </a:r>
            <a:r>
              <a:rPr lang="en-US" sz="3600" dirty="0" err="1" smtClean="0"/>
              <a:t>trạng</a:t>
            </a:r>
            <a:r>
              <a:rPr lang="en-US" sz="3600" dirty="0" smtClean="0"/>
              <a:t> </a:t>
            </a:r>
            <a:r>
              <a:rPr lang="en-US" sz="3600" dirty="0" err="1" smtClean="0"/>
              <a:t>lúc</a:t>
            </a:r>
            <a:r>
              <a:rPr lang="en-US" sz="3600" dirty="0" smtClean="0"/>
              <a:t> </a:t>
            </a:r>
            <a:r>
              <a:rPr lang="en-US" sz="3600" dirty="0" err="1" smtClean="0"/>
              <a:t>nhập</a:t>
            </a:r>
            <a:r>
              <a:rPr lang="en-US" sz="3600" dirty="0" smtClean="0"/>
              <a:t> </a:t>
            </a:r>
            <a:r>
              <a:rPr lang="en-US" sz="3600" dirty="0" err="1" smtClean="0"/>
              <a:t>viện</a:t>
            </a:r>
            <a:r>
              <a:rPr lang="en-US" sz="3600" dirty="0" smtClean="0"/>
              <a:t>:</a:t>
            </a:r>
          </a:p>
          <a:p>
            <a:pPr marL="0" indent="0">
              <a:buNone/>
            </a:pPr>
            <a:r>
              <a:rPr lang="en-US" sz="3600" dirty="0" smtClean="0"/>
              <a:t>-	</a:t>
            </a:r>
            <a:r>
              <a:rPr lang="en-US" sz="3600" dirty="0" err="1" smtClean="0"/>
              <a:t>Em</a:t>
            </a:r>
            <a:r>
              <a:rPr lang="en-US" sz="3600" dirty="0" smtClean="0"/>
              <a:t> </a:t>
            </a:r>
            <a:r>
              <a:rPr lang="en-US" sz="3600" dirty="0" err="1" smtClean="0"/>
              <a:t>tình</a:t>
            </a:r>
            <a:r>
              <a:rPr lang="en-US" sz="3600" dirty="0" smtClean="0"/>
              <a:t>, </a:t>
            </a:r>
            <a:r>
              <a:rPr lang="en-US" sz="3600" dirty="0" err="1" smtClean="0"/>
              <a:t>môi</a:t>
            </a:r>
            <a:r>
              <a:rPr lang="en-US" sz="3600" dirty="0" smtClean="0"/>
              <a:t> </a:t>
            </a:r>
            <a:r>
              <a:rPr lang="en-US" sz="3600" dirty="0" err="1" smtClean="0"/>
              <a:t>hồng</a:t>
            </a:r>
            <a:r>
              <a:rPr lang="en-US" sz="3600" dirty="0" smtClean="0"/>
              <a:t>, </a:t>
            </a:r>
            <a:r>
              <a:rPr lang="en-US" sz="3600" dirty="0" err="1" smtClean="0"/>
              <a:t>mạch</a:t>
            </a:r>
            <a:r>
              <a:rPr lang="en-US" sz="3600" dirty="0" smtClean="0"/>
              <a:t> </a:t>
            </a:r>
            <a:r>
              <a:rPr lang="en-US" sz="3600" dirty="0" err="1" smtClean="0"/>
              <a:t>rõ</a:t>
            </a:r>
            <a:r>
              <a:rPr lang="en-US" sz="3600" dirty="0" smtClean="0"/>
              <a:t>, chi </a:t>
            </a:r>
            <a:r>
              <a:rPr lang="en-US" sz="3600" dirty="0" err="1" smtClean="0"/>
              <a:t>ấm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-	</a:t>
            </a:r>
            <a:r>
              <a:rPr lang="en-US" sz="3600" dirty="0" err="1" smtClean="0"/>
              <a:t>Mạch</a:t>
            </a:r>
            <a:r>
              <a:rPr lang="en-US" sz="3600" dirty="0" smtClean="0"/>
              <a:t>: 100 l/p</a:t>
            </a:r>
          </a:p>
          <a:p>
            <a:pPr marL="0" indent="0">
              <a:buNone/>
            </a:pPr>
            <a:r>
              <a:rPr lang="en-US" sz="3600" dirty="0" smtClean="0"/>
              <a:t>-	NT: 24  l/p</a:t>
            </a:r>
          </a:p>
          <a:p>
            <a:pPr marL="0" indent="0">
              <a:buNone/>
            </a:pPr>
            <a:r>
              <a:rPr lang="en-US" sz="3600" dirty="0" smtClean="0"/>
              <a:t>-	T0: 38 </a:t>
            </a:r>
            <a:r>
              <a:rPr lang="en-US" sz="3600" dirty="0" err="1" smtClean="0"/>
              <a:t>oC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-	HA :90/60 mmHg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09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8034"/>
            <a:ext cx="10515600" cy="564892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vi-VN" dirty="0" smtClean="0"/>
              <a:t>IV. Tiền căn</a:t>
            </a:r>
          </a:p>
          <a:p>
            <a:pPr marL="0" indent="0">
              <a:buNone/>
            </a:pPr>
            <a:r>
              <a:rPr lang="vi-VN" dirty="0" smtClean="0"/>
              <a:t>1.	Bản thân:</a:t>
            </a:r>
          </a:p>
          <a:p>
            <a:pPr marL="0" indent="0">
              <a:buNone/>
            </a:pPr>
            <a:r>
              <a:rPr lang="vi-VN" dirty="0" smtClean="0"/>
              <a:t>	Bệnh lý: </a:t>
            </a:r>
          </a:p>
          <a:p>
            <a:pPr marL="0" indent="0">
              <a:buNone/>
            </a:pPr>
            <a:r>
              <a:rPr lang="vi-VN" dirty="0" smtClean="0"/>
              <a:t>CNV 6 ngày, sau khi nhổ 2 răng cửa hàm trên bé chảy máu không cầm, được chẩn đoán Hemophilia A và điều trị tại BVNĐ1, XN yếu tố VIII 1%</a:t>
            </a:r>
          </a:p>
          <a:p>
            <a:pPr marL="0" indent="0">
              <a:buNone/>
            </a:pPr>
            <a:r>
              <a:rPr lang="vi-VN" dirty="0" smtClean="0"/>
              <a:t>Từ nhỏ hay bị bầm máu khi va chạm ở những vị trí: cẳng chân, gối, mông, khuỷu tay; thỉnh thoảng bị sưng đau khớp gối, háng tự hết sau vài ngày</a:t>
            </a:r>
          </a:p>
          <a:p>
            <a:pPr marL="0" indent="0">
              <a:buNone/>
            </a:pPr>
            <a:r>
              <a:rPr lang="vi-VN" dirty="0" smtClean="0"/>
              <a:t>	Sản khoa: con thứ 2/2, PARA: 2002, sanh thường, đủ tháng, cân nặng sơ sinh 3 kg, cắt rốn?</a:t>
            </a:r>
          </a:p>
          <a:p>
            <a:pPr marL="0" indent="0">
              <a:buNone/>
            </a:pPr>
            <a:r>
              <a:rPr lang="vi-VN" dirty="0" smtClean="0"/>
              <a:t>Trong quá trình mang thai, mẹ khám thai định kì, không phát hiện dị tật bẩm sinh</a:t>
            </a:r>
          </a:p>
          <a:p>
            <a:pPr marL="0" indent="0">
              <a:buNone/>
            </a:pPr>
            <a:r>
              <a:rPr lang="vi-VN" dirty="0" smtClean="0"/>
              <a:t>	Dinh dưỡng: ăn cơm ngày 3 cữ</a:t>
            </a:r>
          </a:p>
          <a:p>
            <a:pPr marL="0" indent="0">
              <a:buNone/>
            </a:pPr>
            <a:r>
              <a:rPr lang="vi-VN" dirty="0" smtClean="0"/>
              <a:t>	Phát triển tâm vận: phù hợp với tuổi</a:t>
            </a:r>
          </a:p>
          <a:p>
            <a:pPr marL="0" indent="0">
              <a:buNone/>
            </a:pPr>
            <a:r>
              <a:rPr lang="vi-VN" dirty="0" smtClean="0"/>
              <a:t>	Chủng ngừa: Tiêm chủng đầy đủ theo TCMR</a:t>
            </a:r>
          </a:p>
          <a:p>
            <a:pPr marL="0" indent="0">
              <a:buNone/>
            </a:pPr>
            <a:r>
              <a:rPr lang="vi-VN" dirty="0" smtClean="0"/>
              <a:t>	Dị ứng: chưa ghi nhận dị ứng thức ăn, thuốc</a:t>
            </a:r>
            <a:endParaRPr lang="en-US" dirty="0" smtClean="0"/>
          </a:p>
          <a:p>
            <a:pPr marL="0" indent="0">
              <a:buNone/>
            </a:pPr>
            <a:r>
              <a:rPr lang="vi-VN" dirty="0" smtClean="0"/>
              <a:t>2.	Gia đình:</a:t>
            </a:r>
          </a:p>
          <a:p>
            <a:pPr marL="0" indent="0">
              <a:buNone/>
            </a:pPr>
            <a:r>
              <a:rPr lang="vi-VN" dirty="0" smtClean="0"/>
              <a:t>Nhà không ai bị bệnh tương tự</a:t>
            </a:r>
          </a:p>
          <a:p>
            <a:endParaRPr lang="vi-V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3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670" y="365125"/>
            <a:ext cx="10787130" cy="58118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	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-	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tỉnh</a:t>
            </a:r>
            <a:r>
              <a:rPr lang="en-US" dirty="0" smtClean="0"/>
              <a:t>,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	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hồng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	</a:t>
            </a:r>
            <a:r>
              <a:rPr lang="en-US" b="1" i="1" u="sng" dirty="0" smtClean="0"/>
              <a:t>Da </a:t>
            </a:r>
            <a:r>
              <a:rPr lang="en-US" b="1" i="1" u="sng" dirty="0" err="1" smtClean="0"/>
              <a:t>niêm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nhạt</a:t>
            </a:r>
            <a:endParaRPr lang="en-US" b="1" i="1" u="sng" dirty="0" smtClean="0"/>
          </a:p>
          <a:p>
            <a:pPr marL="0" indent="0">
              <a:buNone/>
            </a:pPr>
            <a:r>
              <a:rPr lang="en-US" dirty="0" smtClean="0"/>
              <a:t>-	Chi </a:t>
            </a:r>
            <a:r>
              <a:rPr lang="en-US" dirty="0" err="1" smtClean="0"/>
              <a:t>ấm</a:t>
            </a:r>
            <a:r>
              <a:rPr lang="en-US" dirty="0" smtClean="0"/>
              <a:t>, </a:t>
            </a:r>
            <a:r>
              <a:rPr lang="en-US" dirty="0" err="1" smtClean="0"/>
              <a:t>mạch</a:t>
            </a:r>
            <a:r>
              <a:rPr lang="en-US" dirty="0" smtClean="0"/>
              <a:t> quay </a:t>
            </a:r>
            <a:r>
              <a:rPr lang="en-US" dirty="0" err="1" smtClean="0"/>
              <a:t>rõ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	</a:t>
            </a:r>
            <a:r>
              <a:rPr lang="en-US" b="1" i="1" u="sng" dirty="0" err="1" smtClean="0"/>
              <a:t>Nhiều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mảng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bầm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cũ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rải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rác</a:t>
            </a:r>
            <a:r>
              <a:rPr lang="en-US" b="1" i="1" u="sng" dirty="0" smtClean="0"/>
              <a:t> ở </a:t>
            </a:r>
            <a:r>
              <a:rPr lang="en-US" b="1" i="1" u="sng" dirty="0" err="1" smtClean="0"/>
              <a:t>cẳng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chân</a:t>
            </a:r>
            <a:endParaRPr lang="en-US" b="1" i="1" u="sng" dirty="0" smtClean="0"/>
          </a:p>
          <a:p>
            <a:pPr marL="0" indent="0">
              <a:buNone/>
            </a:pPr>
            <a:r>
              <a:rPr lang="en-US" dirty="0" smtClean="0"/>
              <a:t>-	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NT 24 l/p, </a:t>
            </a:r>
            <a:r>
              <a:rPr lang="en-US" dirty="0" err="1" smtClean="0"/>
              <a:t>mạch</a:t>
            </a:r>
            <a:r>
              <a:rPr lang="en-US" dirty="0" smtClean="0"/>
              <a:t>: 100 l/p, </a:t>
            </a:r>
            <a:r>
              <a:rPr lang="en-US" dirty="0" err="1" smtClean="0"/>
              <a:t>nhiệt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: 38 </a:t>
            </a:r>
            <a:r>
              <a:rPr lang="en-US" dirty="0" err="1" smtClean="0"/>
              <a:t>oC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	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 smtClean="0"/>
              <a:t>: 15 kg,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: 110 cm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3944"/>
            <a:ext cx="10515600" cy="55330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2.	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cổ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-	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	Tai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chảy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	</a:t>
            </a:r>
            <a:r>
              <a:rPr lang="en-US" dirty="0" err="1" smtClean="0"/>
              <a:t>Họng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đỏ</a:t>
            </a:r>
            <a:r>
              <a:rPr lang="en-US" dirty="0" smtClean="0"/>
              <a:t>, </a:t>
            </a:r>
            <a:r>
              <a:rPr lang="en-US" dirty="0" err="1" smtClean="0"/>
              <a:t>amiđan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to,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mủ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	</a:t>
            </a:r>
            <a:r>
              <a:rPr lang="en-US" b="1" u="sng" dirty="0" err="1" smtClean="0"/>
              <a:t>Sâu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nhiều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răng</a:t>
            </a:r>
            <a:endParaRPr lang="en-US" b="1" u="sng" dirty="0" smtClean="0"/>
          </a:p>
          <a:p>
            <a:pPr marL="0" indent="0">
              <a:buNone/>
            </a:pPr>
            <a:r>
              <a:rPr lang="en-US" b="1" u="sng" dirty="0" smtClean="0"/>
              <a:t>-	</a:t>
            </a:r>
            <a:r>
              <a:rPr lang="en-US" b="1" dirty="0" err="1" smtClean="0"/>
              <a:t>Chảy</a:t>
            </a:r>
            <a:r>
              <a:rPr lang="en-US" b="1" dirty="0" smtClean="0"/>
              <a:t> </a:t>
            </a:r>
            <a:r>
              <a:rPr lang="en-US" b="1" dirty="0" err="1" smtClean="0"/>
              <a:t>máu</a:t>
            </a:r>
            <a:r>
              <a:rPr lang="en-US" b="1" dirty="0" smtClean="0"/>
              <a:t> </a:t>
            </a:r>
            <a:r>
              <a:rPr lang="en-US" b="1" dirty="0" err="1" smtClean="0"/>
              <a:t>răng</a:t>
            </a:r>
            <a:r>
              <a:rPr lang="en-US" b="1" dirty="0" smtClean="0"/>
              <a:t> </a:t>
            </a:r>
            <a:r>
              <a:rPr lang="en-US" b="1" dirty="0" err="1" smtClean="0"/>
              <a:t>cửa</a:t>
            </a:r>
            <a:r>
              <a:rPr lang="en-US" b="1" dirty="0" smtClean="0"/>
              <a:t> </a:t>
            </a:r>
            <a:r>
              <a:rPr lang="en-US" b="1" dirty="0" err="1" smtClean="0"/>
              <a:t>hàm</a:t>
            </a:r>
            <a:r>
              <a:rPr lang="en-US" b="1" dirty="0" smtClean="0"/>
              <a:t> </a:t>
            </a:r>
            <a:r>
              <a:rPr lang="en-US" b="1" dirty="0" err="1" smtClean="0"/>
              <a:t>trên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3.	</a:t>
            </a:r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ngực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-	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, di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	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	</a:t>
            </a:r>
            <a:r>
              <a:rPr lang="en-US" dirty="0" err="1" smtClean="0"/>
              <a:t>Phổi</a:t>
            </a:r>
            <a:r>
              <a:rPr lang="en-US" dirty="0" smtClean="0"/>
              <a:t>: </a:t>
            </a:r>
            <a:r>
              <a:rPr lang="en-US" dirty="0" err="1" smtClean="0"/>
              <a:t>Phổi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ran</a:t>
            </a:r>
          </a:p>
          <a:p>
            <a:pPr marL="0" indent="0">
              <a:buNone/>
            </a:pPr>
            <a:r>
              <a:rPr lang="en-US" dirty="0" smtClean="0"/>
              <a:t>-	Tim: </a:t>
            </a:r>
            <a:r>
              <a:rPr lang="en-US" dirty="0" err="1" smtClean="0"/>
              <a:t>đều</a:t>
            </a:r>
            <a:r>
              <a:rPr lang="en-US" dirty="0" smtClean="0"/>
              <a:t>, </a:t>
            </a:r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: 100 l/p, T1, T2 </a:t>
            </a:r>
            <a:r>
              <a:rPr lang="en-US" dirty="0" err="1" smtClean="0"/>
              <a:t>rõ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thổi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3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vi-VN" dirty="0" smtClean="0"/>
              <a:t>4.	Bụng:</a:t>
            </a:r>
          </a:p>
          <a:p>
            <a:pPr marL="0" indent="0">
              <a:buNone/>
            </a:pPr>
            <a:r>
              <a:rPr lang="vi-VN" dirty="0" smtClean="0"/>
              <a:t>-	Bụng mềm, cân đối, ấn không đau</a:t>
            </a:r>
          </a:p>
          <a:p>
            <a:pPr marL="0" indent="0">
              <a:buNone/>
            </a:pPr>
            <a:r>
              <a:rPr lang="vi-VN" dirty="0" smtClean="0"/>
              <a:t>-	Gan lách không sờ chạm</a:t>
            </a:r>
          </a:p>
          <a:p>
            <a:pPr marL="0" indent="0">
              <a:buNone/>
            </a:pPr>
            <a:r>
              <a:rPr lang="vi-VN" dirty="0" smtClean="0"/>
              <a:t>-	Chạm thận (-)</a:t>
            </a:r>
          </a:p>
          <a:p>
            <a:pPr marL="0" indent="0">
              <a:buNone/>
            </a:pPr>
            <a:r>
              <a:rPr lang="vi-VN" dirty="0" smtClean="0"/>
              <a:t>5.	Tiết niệu, sinh dục:</a:t>
            </a:r>
          </a:p>
          <a:p>
            <a:pPr marL="0" indent="0">
              <a:buNone/>
            </a:pPr>
            <a:r>
              <a:rPr lang="vi-VN" dirty="0" smtClean="0"/>
              <a:t>-	Không dị dạng cơ quan sinh dục ngoài</a:t>
            </a:r>
          </a:p>
          <a:p>
            <a:pPr marL="0" indent="0">
              <a:buNone/>
            </a:pPr>
            <a:r>
              <a:rPr lang="vi-VN" dirty="0" smtClean="0"/>
              <a:t>-	Không hẹp bao quy đầu</a:t>
            </a:r>
          </a:p>
          <a:p>
            <a:pPr marL="0" indent="0">
              <a:buNone/>
            </a:pPr>
            <a:r>
              <a:rPr lang="vi-VN" dirty="0" smtClean="0"/>
              <a:t>-	Lỗ tiểu ngoài không sưng, đỏ</a:t>
            </a:r>
          </a:p>
          <a:p>
            <a:pPr marL="0" indent="0">
              <a:buNone/>
            </a:pPr>
            <a:r>
              <a:rPr lang="vi-VN" dirty="0" smtClean="0"/>
              <a:t>6.	Thần kinh, cơ – xương – khớp:</a:t>
            </a:r>
          </a:p>
          <a:p>
            <a:pPr marL="0" indent="0">
              <a:buNone/>
            </a:pPr>
            <a:r>
              <a:rPr lang="vi-VN" dirty="0" smtClean="0"/>
              <a:t>-	Cổ mềm, không dấu thần kinh định vị</a:t>
            </a:r>
          </a:p>
          <a:p>
            <a:pPr marL="0" indent="0">
              <a:buNone/>
            </a:pPr>
            <a:r>
              <a:rPr lang="vi-VN" dirty="0" smtClean="0"/>
              <a:t>-	Không yếu liệt, không giới hạn vận động</a:t>
            </a:r>
          </a:p>
          <a:p>
            <a:pPr marL="0" indent="0">
              <a:buNone/>
            </a:pPr>
            <a:r>
              <a:rPr lang="vi-VN" dirty="0" smtClean="0"/>
              <a:t>-	Không biến dạng khớp</a:t>
            </a:r>
          </a:p>
          <a:p>
            <a:pPr marL="0" indent="0">
              <a:buNone/>
            </a:pPr>
            <a:r>
              <a:rPr lang="vi-VN" dirty="0" smtClean="0"/>
              <a:t>-	</a:t>
            </a:r>
            <a:r>
              <a:rPr lang="vi-VN" b="1" i="1" dirty="0" smtClean="0"/>
              <a:t>2 khớp gối bầm, sờ thấy sưng, nóng, đau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292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1007</Words>
  <Application>Microsoft Office PowerPoint</Application>
  <PresentationFormat>Widescreen</PresentationFormat>
  <Paragraphs>166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BỆNH ÁN                                 Nhóm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hội chứng xuất huyết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CĐXĐ</vt:lpstr>
      <vt:lpstr>PowerPoint Presentation</vt:lpstr>
      <vt:lpstr>Phòng ngừa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BỆNH ÁN                                 Nhóm 1</dc:title>
  <dc:creator>DELL</dc:creator>
  <cp:lastModifiedBy>DELL</cp:lastModifiedBy>
  <cp:revision>6</cp:revision>
  <dcterms:created xsi:type="dcterms:W3CDTF">2018-10-09T12:06:29Z</dcterms:created>
  <dcterms:modified xsi:type="dcterms:W3CDTF">2018-10-09T12:42:02Z</dcterms:modified>
</cp:coreProperties>
</file>