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81" r:id="rId20"/>
    <p:sldId id="282" r:id="rId21"/>
    <p:sldId id="277" r:id="rId22"/>
    <p:sldId id="272" r:id="rId23"/>
    <p:sldId id="273" r:id="rId24"/>
    <p:sldId id="274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A428CD29-2B63-4084-ACF1-DCD00503238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428CD29-2B63-4084-ACF1-DCD00503238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BEC0093-7277-47C8-A05C-BEAA1F48C2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Bệnh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Chảy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Cấp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 2 </a:t>
            </a:r>
            <a:r>
              <a:rPr lang="en-US" dirty="0" err="1" smtClean="0"/>
              <a:t>tháng</a:t>
            </a:r>
            <a:r>
              <a:rPr lang="en-US" dirty="0" smtClean="0"/>
              <a:t> 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Khám</a:t>
            </a:r>
            <a:r>
              <a:rPr lang="en-US" dirty="0" smtClean="0"/>
              <a:t> (12h30 </a:t>
            </a:r>
            <a:r>
              <a:rPr lang="en-US" dirty="0" err="1" smtClean="0"/>
              <a:t>ngày</a:t>
            </a:r>
            <a:r>
              <a:rPr lang="en-US" dirty="0" smtClean="0"/>
              <a:t> 5/10/2018)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chi </a:t>
            </a:r>
            <a:r>
              <a:rPr lang="en-US" dirty="0" err="1"/>
              <a:t>ấm</a:t>
            </a:r>
            <a:r>
              <a:rPr lang="en-US" dirty="0"/>
              <a:t> ,</a:t>
            </a:r>
            <a:r>
              <a:rPr lang="en-US" dirty="0" err="1"/>
              <a:t>mạch</a:t>
            </a:r>
            <a:r>
              <a:rPr lang="en-US" dirty="0"/>
              <a:t> quay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rõ</a:t>
            </a:r>
            <a:r>
              <a:rPr lang="en-US" dirty="0"/>
              <a:t>.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120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, </a:t>
            </a:r>
            <a:r>
              <a:rPr lang="en-US" dirty="0" err="1"/>
              <a:t>nách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: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háo</a:t>
            </a:r>
            <a:r>
              <a:rPr lang="en-US" dirty="0"/>
              <a:t> </a:t>
            </a:r>
            <a:r>
              <a:rPr lang="en-US" dirty="0" err="1"/>
              <a:t>hức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véo</a:t>
            </a:r>
            <a:r>
              <a:rPr lang="en-US" dirty="0"/>
              <a:t> da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lõm</a:t>
            </a:r>
            <a:r>
              <a:rPr lang="en-US" dirty="0"/>
              <a:t>.</a:t>
            </a:r>
          </a:p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8.2 kg, </a:t>
            </a:r>
            <a:r>
              <a:rPr lang="en-US" dirty="0" err="1"/>
              <a:t>dài</a:t>
            </a:r>
            <a:r>
              <a:rPr lang="en-US" dirty="0"/>
              <a:t> 72 cm, CN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CC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0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</a:t>
            </a:r>
          </a:p>
          <a:p>
            <a:r>
              <a:rPr lang="en-US" dirty="0"/>
              <a:t>- Tai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sưng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miệng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, </a:t>
            </a:r>
            <a:r>
              <a:rPr lang="en-US" dirty="0" err="1"/>
              <a:t>amidam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to,</a:t>
            </a:r>
          </a:p>
          <a:p>
            <a:r>
              <a:rPr lang="en-US" dirty="0"/>
              <a:t>-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Ngực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</a:t>
            </a:r>
          </a:p>
          <a:p>
            <a:r>
              <a:rPr lang="en-US" dirty="0"/>
              <a:t>-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êm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co </a:t>
            </a:r>
            <a:r>
              <a:rPr lang="en-US" dirty="0" err="1"/>
              <a:t>lõm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35 </a:t>
            </a:r>
            <a:r>
              <a:rPr lang="en-US" dirty="0" err="1"/>
              <a:t>lần</a:t>
            </a:r>
            <a:r>
              <a:rPr lang="en-US" dirty="0"/>
              <a:t> / </a:t>
            </a:r>
            <a:r>
              <a:rPr lang="en-US" dirty="0" err="1"/>
              <a:t>phút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ran</a:t>
            </a:r>
          </a:p>
          <a:p>
            <a:r>
              <a:rPr lang="en-US" dirty="0"/>
              <a:t>- Tim: </a:t>
            </a:r>
            <a:r>
              <a:rPr lang="en-US" dirty="0" err="1"/>
              <a:t>mõm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IV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đòn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T1, T2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rõ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3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Bụng</a:t>
            </a:r>
            <a:r>
              <a:rPr lang="en-US" dirty="0"/>
              <a:t>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  <a:p>
            <a:r>
              <a:rPr lang="en-US" dirty="0" err="1"/>
              <a:t>Thận</a:t>
            </a:r>
            <a:r>
              <a:rPr lang="en-US" dirty="0"/>
              <a:t>- </a:t>
            </a:r>
            <a:r>
              <a:rPr lang="en-US" dirty="0" err="1"/>
              <a:t>Niệu</a:t>
            </a:r>
            <a:r>
              <a:rPr lang="en-US" dirty="0"/>
              <a:t> -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: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.</a:t>
            </a:r>
          </a:p>
          <a:p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: </a:t>
            </a:r>
            <a:r>
              <a:rPr lang="en-US" dirty="0" err="1"/>
              <a:t>thóp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tứ</a:t>
            </a:r>
            <a:r>
              <a:rPr lang="en-US" dirty="0"/>
              <a:t> chi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5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, 10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 smtClean="0"/>
              <a:t>:</a:t>
            </a:r>
          </a:p>
          <a:p>
            <a:r>
              <a:rPr lang="en-US" dirty="0" smtClean="0"/>
              <a:t>TCCN: </a:t>
            </a:r>
            <a:r>
              <a:rPr lang="en-US" dirty="0" err="1" smtClean="0"/>
              <a:t>sốt</a:t>
            </a:r>
            <a:r>
              <a:rPr lang="en-US" dirty="0" smtClean="0"/>
              <a:t>,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, </a:t>
            </a:r>
            <a:r>
              <a:rPr lang="en-US" dirty="0" err="1" smtClean="0"/>
              <a:t>ói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bú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endParaRPr lang="en-US" dirty="0" smtClean="0"/>
          </a:p>
          <a:p>
            <a:r>
              <a:rPr lang="en-US" dirty="0" smtClean="0"/>
              <a:t>TCTT: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trũng</a:t>
            </a:r>
            <a:r>
              <a:rPr lang="en-US" dirty="0" smtClean="0"/>
              <a:t> da </a:t>
            </a:r>
            <a:r>
              <a:rPr lang="en-US" dirty="0" err="1" smtClean="0"/>
              <a:t>khô</a:t>
            </a:r>
            <a:r>
              <a:rPr lang="en-US" dirty="0" smtClean="0"/>
              <a:t>, </a:t>
            </a:r>
            <a:r>
              <a:rPr lang="en-US" dirty="0" err="1" smtClean="0"/>
              <a:t>mạch</a:t>
            </a:r>
            <a:r>
              <a:rPr lang="en-US" dirty="0" smtClean="0"/>
              <a:t> 160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r>
              <a:rPr lang="en-US" dirty="0" smtClean="0"/>
              <a:t>, </a:t>
            </a:r>
            <a:r>
              <a:rPr lang="en-US" dirty="0" err="1" smtClean="0"/>
              <a:t>sụt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8.8</a:t>
            </a:r>
            <a:r>
              <a:rPr lang="en-US" dirty="0" smtClean="0">
                <a:sym typeface="Wingdings" pitchFamily="2" charset="2"/>
              </a:rPr>
              <a:t>8.2 kg</a:t>
            </a:r>
            <a:endParaRPr lang="en-US" dirty="0" smtClean="0"/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vaccin</a:t>
            </a:r>
            <a:r>
              <a:rPr lang="en-US" dirty="0" smtClean="0"/>
              <a:t> rotavirus,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ói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&gt;3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 smtClean="0"/>
              <a:t>.</a:t>
            </a:r>
          </a:p>
          <a:p>
            <a:r>
              <a:rPr lang="vi-VN" dirty="0"/>
              <a:t>Phân độ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vi-VN" dirty="0"/>
              <a:t>tỉnh nhưng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trũng</a:t>
            </a:r>
            <a:r>
              <a:rPr lang="en-US" dirty="0"/>
              <a:t>, da </a:t>
            </a:r>
            <a:r>
              <a:rPr lang="en-US" dirty="0" err="1"/>
              <a:t>khô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vi-VN" dirty="0"/>
              <a:t> nhanh</a:t>
            </a:r>
            <a:r>
              <a:rPr lang="en-US" dirty="0"/>
              <a:t> 160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vi-VN" dirty="0"/>
              <a:t>cân </a:t>
            </a:r>
            <a:r>
              <a:rPr lang="en-US" dirty="0"/>
              <a:t>9%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/3 </a:t>
            </a:r>
            <a:r>
              <a:rPr lang="en-US" dirty="0" err="1"/>
              <a:t>ngày</a:t>
            </a:r>
            <a:r>
              <a:rPr lang="en-US" dirty="0"/>
              <a:t> (8</a:t>
            </a:r>
            <a:r>
              <a:rPr lang="vi-VN" dirty="0"/>
              <a:t>,</a:t>
            </a:r>
            <a:r>
              <a:rPr lang="en-US" dirty="0"/>
              <a:t>8-8</a:t>
            </a:r>
            <a:r>
              <a:rPr lang="vi-VN" dirty="0"/>
              <a:t>,</a:t>
            </a:r>
            <a:r>
              <a:rPr lang="en-US" dirty="0"/>
              <a:t>2 kg)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vi-VN" dirty="0"/>
              <a:t>có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vi-VN" dirty="0"/>
              <a:t>.</a:t>
            </a:r>
            <a:endParaRPr lang="en-US" dirty="0"/>
          </a:p>
          <a:p>
            <a:r>
              <a:rPr lang="vi-VN" dirty="0"/>
              <a:t>Nguy cơ thất bại bù dịch đường uống: bé nôn ói nhiều nên có nguy cơ thất bại bù dịch đường uống.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</a:p>
          <a:p>
            <a:r>
              <a:rPr lang="vi-VN" dirty="0"/>
              <a:t>	+ Vi trùng: bé có </a:t>
            </a:r>
            <a:r>
              <a:rPr lang="vi-VN" dirty="0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vi-VN" dirty="0" smtClean="0"/>
              <a:t>, </a:t>
            </a:r>
            <a:r>
              <a:rPr lang="vi-VN" dirty="0"/>
              <a:t>nôn ói nhiều lần, lúc nhập viện có dấu hiệu mất nước 	nên 	nghĩ nhiều </a:t>
            </a:r>
            <a:r>
              <a:rPr lang="vi-VN" dirty="0">
                <a:sym typeface="Wingdings 3"/>
              </a:rPr>
              <a:t></a:t>
            </a:r>
            <a:r>
              <a:rPr lang="vi-VN" dirty="0"/>
              <a:t> đề nghị CTM, CRP, soi cấy phân</a:t>
            </a:r>
            <a:endParaRPr lang="en-US" dirty="0"/>
          </a:p>
          <a:p>
            <a:r>
              <a:rPr lang="vi-VN" dirty="0"/>
              <a:t>	+ Ký sinh trùng: thường gây hội chứng lỵ phân có lẫn nhầy máu, bé tiêu 	phân 	không máu nên ít nghĩ</a:t>
            </a:r>
            <a:endParaRPr lang="en-US" dirty="0"/>
          </a:p>
          <a:p>
            <a:r>
              <a:rPr lang="vi-VN" dirty="0"/>
              <a:t>	+ Siêu vi: hiếm khi gây bệnh cảnh sốt cao và nôn ói nhiều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6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Biến chứng:</a:t>
            </a:r>
            <a:endParaRPr lang="en-US" dirty="0"/>
          </a:p>
          <a:p>
            <a:r>
              <a:rPr lang="vi-VN" dirty="0"/>
              <a:t>	+ Hạ đường huyết: bé tỉnh, khám tứ chi không lạnh ẩm, mạch rõ nên không nghĩ</a:t>
            </a:r>
            <a:endParaRPr lang="en-US" dirty="0"/>
          </a:p>
          <a:p>
            <a:r>
              <a:rPr lang="vi-VN" dirty="0"/>
              <a:t>	+ Rối loạn điện giải:</a:t>
            </a:r>
            <a:endParaRPr lang="en-US" dirty="0"/>
          </a:p>
          <a:p>
            <a:pPr lvl="2"/>
            <a:r>
              <a:rPr lang="vi-VN" dirty="0"/>
              <a:t>Hạ Natri máu: bé tỉnh, không co giật nhưng có dấu mất nước nên không thể loại trừ </a:t>
            </a:r>
            <a:r>
              <a:rPr lang="vi-VN" dirty="0">
                <a:sym typeface="Wingdings 3"/>
              </a:rPr>
              <a:t></a:t>
            </a:r>
            <a:r>
              <a:rPr lang="vi-VN" dirty="0"/>
              <a:t> đề nghị ion </a:t>
            </a:r>
            <a:r>
              <a:rPr lang="vi-VN" dirty="0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sz="1800" dirty="0"/>
          </a:p>
          <a:p>
            <a:pPr lvl="2"/>
            <a:r>
              <a:rPr lang="vi-VN" dirty="0"/>
              <a:t>Hạ Kali máu: bé không chướng bụng, âm ruột bình thường, không run giật chi, sức cơ 5/5, nghe tim đều rõ nên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vi-VN" dirty="0" smtClean="0"/>
              <a:t>nghĩ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ion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máu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7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Minh </a:t>
            </a:r>
            <a:r>
              <a:rPr lang="en-US" dirty="0" smtClean="0"/>
              <a:t>K.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22/12/2017 (10 </a:t>
            </a:r>
            <a:r>
              <a:rPr lang="en-US" dirty="0" err="1"/>
              <a:t>tháng</a:t>
            </a:r>
            <a:r>
              <a:rPr lang="en-US" dirty="0"/>
              <a:t>)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: </a:t>
            </a:r>
            <a:r>
              <a:rPr lang="en-US" dirty="0" err="1"/>
              <a:t>nam</a:t>
            </a:r>
            <a:endParaRPr lang="en-US" dirty="0"/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Đước</a:t>
            </a:r>
            <a:r>
              <a:rPr lang="en-US" dirty="0"/>
              <a:t> , Long An.</a:t>
            </a:r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13h 40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smtClean="0"/>
              <a:t>3/10/2018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10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+ Rối loạn toan kiềm: bé không thở nhanh sâu, môi không đỏ, mắt không đỏ, âm 	phế bào đều 2 bên nên không nghĩ</a:t>
            </a:r>
            <a:endParaRPr lang="en-US" dirty="0"/>
          </a:p>
          <a:p>
            <a:r>
              <a:rPr lang="vi-VN" dirty="0"/>
              <a:t>	+ Suy thận cấp: bé không phù, không THA, tiểu bình thường nên không nghĩ</a:t>
            </a:r>
            <a:endParaRPr lang="en-US" dirty="0"/>
          </a:p>
          <a:p>
            <a:r>
              <a:rPr lang="vi-VN" dirty="0"/>
              <a:t>	+ Suy dinh dưỡng: CC/T và CN/CC &gt; -2SD nên chưa có suy dinh dưỡng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2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vi-VN" dirty="0"/>
              <a:t> do vi trùng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vi-VN" dirty="0"/>
              <a:t>3 theo dõi nguy cơ thất bại bù dịch đường uống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Chẩn</a:t>
            </a:r>
            <a:r>
              <a:rPr lang="en-US" b="1" dirty="0" smtClean="0"/>
              <a:t> </a:t>
            </a:r>
            <a:r>
              <a:rPr lang="en-US" b="1" dirty="0" err="1" smtClean="0"/>
              <a:t>đoán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biệt</a:t>
            </a:r>
            <a:r>
              <a:rPr lang="en-US" b="1" dirty="0" smtClean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vi-VN" dirty="0"/>
              <a:t> do siêu vi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vi-VN" dirty="0"/>
              <a:t>3 theo dõi nguy cơ thất bại bù dịch đường uống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2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smtClean="0"/>
              <a:t>CRP</a:t>
            </a:r>
          </a:p>
          <a:p>
            <a:r>
              <a:rPr lang="en-US" dirty="0" smtClean="0"/>
              <a:t>Ion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cấy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175620"/>
              </p:ext>
            </p:extLst>
          </p:nvPr>
        </p:nvGraphicFramePr>
        <p:xfrm>
          <a:off x="1219200" y="2286000"/>
          <a:ext cx="3780292" cy="3627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73"/>
                <a:gridCol w="945073"/>
                <a:gridCol w="945073"/>
                <a:gridCol w="945073"/>
              </a:tblGrid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WBC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6.42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6.0-14.0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NEU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2.34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3.0-5.8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EOS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0.08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0.05-0.25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BASO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0.015-0.05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LYMPH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3.69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1.5-3.0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MONO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0.285-0.8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IG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%NEU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36.4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54-62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%EOS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1-3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%BASO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0-0.75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%LYMPH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57.5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25-43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%MONO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4.7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3-7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%IG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RBC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4.30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 10^12/L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HGB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10.7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10.5-14.0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g/L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HCT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32.2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32-42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MCV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74.9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72-88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MCH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24.9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24-30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Pg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MCHC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33.2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32-36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g/dL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RDW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14.2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PLT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345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150-400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 10^3/uL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PDW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8.4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MPV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8.7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fL</a:t>
                      </a:r>
                      <a:endParaRPr lang="en-US" sz="9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635" marR="42635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0200" y="2286000"/>
            <a:ext cx="281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, LYM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NEU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tuổi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Hct</a:t>
            </a:r>
            <a:r>
              <a:rPr lang="en-US" dirty="0"/>
              <a:t> 32.2%, Hg 10.7g/L  (&lt;11)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, MCV 74.9, MCH 24.9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025499"/>
              </p:ext>
            </p:extLst>
          </p:nvPr>
        </p:nvGraphicFramePr>
        <p:xfrm>
          <a:off x="1295400" y="2743200"/>
          <a:ext cx="6080760" cy="1226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Na+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137.8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135-145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mmol/L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K+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3.74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3.5-5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mmol/L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Ca2+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1.1-1.25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mmol/L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Cl-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114.7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98-107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mmol/L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CRP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&lt;5</a:t>
                      </a:r>
                      <a:endParaRPr lang="en-US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mg/L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4191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CRP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nồng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ion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0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3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do </a:t>
            </a:r>
            <a:r>
              <a:rPr lang="en-US" dirty="0" err="1" smtClean="0"/>
              <a:t>siêu</a:t>
            </a:r>
            <a:r>
              <a:rPr lang="en-US" dirty="0" smtClean="0"/>
              <a:t> 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9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Bù nước điện giải: bé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vi-VN" dirty="0"/>
              <a:t>có nguy cơ thất bại bù dịch đường uống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vi-VN" dirty="0"/>
              <a:t>Phác đồ B truyền tĩnh mạch: 75 ml/kg trong 4h kèm uống thêm ORS nếu được</a:t>
            </a:r>
            <a:r>
              <a:rPr lang="en-US" dirty="0"/>
              <a:t>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4h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, </a:t>
            </a:r>
            <a:r>
              <a:rPr lang="en-US" dirty="0" err="1"/>
              <a:t>uống</a:t>
            </a:r>
            <a:r>
              <a:rPr lang="en-US" dirty="0"/>
              <a:t> đ</a:t>
            </a:r>
            <a:r>
              <a:rPr lang="vi-VN" dirty="0"/>
              <a:t>ượ</a:t>
            </a:r>
            <a:r>
              <a:rPr lang="en-US" dirty="0"/>
              <a:t>c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</a:t>
            </a:r>
          </a:p>
          <a:p>
            <a:r>
              <a:rPr lang="vi-VN" dirty="0"/>
              <a:t>- Bổ sung kẽm: Tozinax </a:t>
            </a:r>
            <a:r>
              <a:rPr lang="en-US" dirty="0"/>
              <a:t>7</a:t>
            </a:r>
            <a:r>
              <a:rPr lang="vi-VN" dirty="0"/>
              <a:t>0mg 1 viên x 2 (uống)/ngày trong 14 ngày</a:t>
            </a:r>
            <a:endParaRPr lang="en-US" dirty="0"/>
          </a:p>
          <a:p>
            <a:r>
              <a:rPr lang="vi-VN" dirty="0"/>
              <a:t>- Chế độ dinh dưỡng: tiếp tục bú mẹ, thêm sữa thủy phân, ăn bột đủ thành phần</a:t>
            </a:r>
            <a:endParaRPr lang="en-US" dirty="0"/>
          </a:p>
          <a:p>
            <a:r>
              <a:rPr lang="vi-VN" dirty="0"/>
              <a:t>- Dặn dò theo dõi các dấu hiệu nặng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3 </a:t>
            </a:r>
            <a:r>
              <a:rPr lang="en-US" dirty="0" err="1"/>
              <a:t>ngày,Mẹ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r>
              <a:rPr lang="en-US" dirty="0"/>
              <a:t>N1,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cháo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38oC,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5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.</a:t>
            </a:r>
          </a:p>
          <a:p>
            <a:r>
              <a:rPr lang="en-US" dirty="0"/>
              <a:t>N2: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38oC, </a:t>
            </a:r>
            <a:r>
              <a:rPr lang="en-US" dirty="0" err="1"/>
              <a:t>ói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4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mệt</a:t>
            </a:r>
            <a:r>
              <a:rPr lang="en-US" dirty="0"/>
              <a:t>,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bú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,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2 </a:t>
            </a:r>
            <a:r>
              <a:rPr lang="en-US" dirty="0" err="1"/>
              <a:t>ngày</a:t>
            </a:r>
            <a:r>
              <a:rPr lang="en-US" dirty="0"/>
              <a:t>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38oC,tiêu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5 </a:t>
            </a:r>
            <a:r>
              <a:rPr lang="en-US" dirty="0" err="1"/>
              <a:t>lần</a:t>
            </a:r>
            <a:endParaRPr lang="en-US" dirty="0"/>
          </a:p>
          <a:p>
            <a:r>
              <a:rPr lang="en-US" dirty="0"/>
              <a:t>N3: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sốt</a:t>
            </a:r>
            <a:r>
              <a:rPr lang="en-US" dirty="0"/>
              <a:t> 39,5oC 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8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ND1,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ói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BV ND1.</a:t>
            </a:r>
          </a:p>
        </p:txBody>
      </p:sp>
    </p:spTree>
    <p:extLst>
      <p:ext uri="{BB962C8B-B14F-4D97-AF65-F5344CB8AC3E}">
        <p14:creationId xmlns:p14="http://schemas.microsoft.com/office/powerpoint/2010/main" val="3401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lúc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sốt</a:t>
            </a:r>
            <a:r>
              <a:rPr lang="en-US" dirty="0"/>
              <a:t>(+),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chi </a:t>
            </a:r>
            <a:r>
              <a:rPr lang="en-US" dirty="0" err="1"/>
              <a:t>ấm</a:t>
            </a:r>
            <a:r>
              <a:rPr lang="en-US" dirty="0"/>
              <a:t> CRT &lt;2s,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trũng</a:t>
            </a:r>
            <a:r>
              <a:rPr lang="en-US" dirty="0"/>
              <a:t>, da </a:t>
            </a:r>
            <a:r>
              <a:rPr lang="en-US" dirty="0" err="1"/>
              <a:t>khô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Mạch</a:t>
            </a:r>
            <a:r>
              <a:rPr lang="en-US" dirty="0"/>
              <a:t> 160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</a:t>
            </a:r>
            <a:r>
              <a:rPr lang="en-US" dirty="0"/>
              <a:t> – </a:t>
            </a:r>
            <a:r>
              <a:rPr lang="en-US" dirty="0" err="1"/>
              <a:t>nhịp</a:t>
            </a:r>
            <a:r>
              <a:rPr lang="en-US" dirty="0"/>
              <a:t> thở:38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</a:t>
            </a:r>
            <a:r>
              <a:rPr lang="en-US" dirty="0"/>
              <a:t> –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37.8oC –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8.2 kg.</a:t>
            </a:r>
          </a:p>
          <a:p>
            <a:r>
              <a:rPr lang="en-US" dirty="0"/>
              <a:t>- Tim </a:t>
            </a:r>
            <a:r>
              <a:rPr lang="en-US" dirty="0" err="1"/>
              <a:t>đều</a:t>
            </a:r>
            <a:r>
              <a:rPr lang="en-US" dirty="0"/>
              <a:t> 160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</a:t>
            </a:r>
            <a:r>
              <a:rPr lang="en-US" dirty="0"/>
              <a:t>,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,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nhầy</a:t>
            </a:r>
            <a:r>
              <a:rPr lang="en-US" dirty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/>
              <a:t>không</a:t>
            </a:r>
            <a:r>
              <a:rPr lang="en-US" dirty="0"/>
              <a:t> co </a:t>
            </a:r>
            <a:r>
              <a:rPr lang="en-US" dirty="0" err="1"/>
              <a:t>giật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dirty="0"/>
              <a:t>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/>
              <a:t>Dextrose 5%trong </a:t>
            </a:r>
            <a:r>
              <a:rPr lang="en-US" dirty="0" err="1" smtClean="0"/>
              <a:t>LactatRinger</a:t>
            </a:r>
            <a:r>
              <a:rPr lang="en-US" dirty="0" smtClean="0"/>
              <a:t> 500ml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4h( 300 2h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200 </a:t>
            </a:r>
            <a:r>
              <a:rPr lang="en-US" dirty="0" err="1"/>
              <a:t>trong</a:t>
            </a:r>
            <a:r>
              <a:rPr lang="en-US" dirty="0"/>
              <a:t> 2 h </a:t>
            </a:r>
            <a:r>
              <a:rPr lang="en-US" dirty="0" err="1"/>
              <a:t>sau</a:t>
            </a:r>
            <a:r>
              <a:rPr lang="en-US" dirty="0"/>
              <a:t>), </a:t>
            </a:r>
            <a:r>
              <a:rPr lang="en-US" dirty="0" err="1"/>
              <a:t>uống</a:t>
            </a:r>
            <a:r>
              <a:rPr lang="en-US" dirty="0"/>
              <a:t> ORS,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2-3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,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120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6h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1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khoa</a:t>
            </a:r>
            <a:r>
              <a:rPr lang="en-US" b="1" dirty="0"/>
              <a:t> </a:t>
            </a:r>
            <a:r>
              <a:rPr lang="en-US" b="1" dirty="0" err="1"/>
              <a:t>mẹ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đầu</a:t>
            </a:r>
            <a:r>
              <a:rPr lang="en-US" dirty="0"/>
              <a:t>  SSSS=1001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(39 </a:t>
            </a:r>
            <a:r>
              <a:rPr lang="en-US" dirty="0" err="1"/>
              <a:t>tuần</a:t>
            </a:r>
            <a:r>
              <a:rPr lang="en-US" dirty="0"/>
              <a:t>),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mỗ</a:t>
            </a:r>
            <a:r>
              <a:rPr lang="en-US" dirty="0"/>
              <a:t> do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hẹp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sanh</a:t>
            </a:r>
            <a:r>
              <a:rPr lang="en-US" dirty="0"/>
              <a:t> 3.3kg,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, </a:t>
            </a:r>
            <a:r>
              <a:rPr lang="en-US" dirty="0" err="1"/>
              <a:t>khóc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sanh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rubella </a:t>
            </a:r>
            <a:r>
              <a:rPr lang="en-US" dirty="0" err="1"/>
              <a:t>đủ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78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8.8 kg,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72cm.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bà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Tiêm</a:t>
            </a:r>
            <a:r>
              <a:rPr lang="en-US" b="1" dirty="0"/>
              <a:t> </a:t>
            </a:r>
            <a:r>
              <a:rPr lang="en-US" b="1" dirty="0" err="1"/>
              <a:t>chủng</a:t>
            </a:r>
            <a:r>
              <a:rPr lang="en-US" dirty="0"/>
              <a:t>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chủng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BCG, 3 </a:t>
            </a:r>
            <a:r>
              <a:rPr lang="en-US" dirty="0" err="1"/>
              <a:t>mũi</a:t>
            </a:r>
            <a:r>
              <a:rPr lang="en-US" dirty="0"/>
              <a:t> 5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1, </a:t>
            </a:r>
            <a:r>
              <a:rPr lang="en-US" dirty="0" smtClean="0"/>
              <a:t>1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sởi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vaccin</a:t>
            </a:r>
            <a:r>
              <a:rPr lang="en-US" dirty="0" smtClean="0"/>
              <a:t> rotavirus</a:t>
            </a:r>
            <a:endParaRPr lang="en-US" dirty="0"/>
          </a:p>
          <a:p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ói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bẩm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</TotalTime>
  <Words>1478</Words>
  <Application>Microsoft Office PowerPoint</Application>
  <PresentationFormat>On-screen Show (4:3)</PresentationFormat>
  <Paragraphs>229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Bệnh án Tiêu Chảy Cấp</vt:lpstr>
      <vt:lpstr>Hành chính</vt:lpstr>
      <vt:lpstr>Lý do nhập viện</vt:lpstr>
      <vt:lpstr>Bệnh sử</vt:lpstr>
      <vt:lpstr>Bệnh sử</vt:lpstr>
      <vt:lpstr>Bệnh sử</vt:lpstr>
      <vt:lpstr>Tiền căn bản thân</vt:lpstr>
      <vt:lpstr>Tiền căn bản thân</vt:lpstr>
      <vt:lpstr>Tiền căn bản thân</vt:lpstr>
      <vt:lpstr>Tiền căn gia đình</vt:lpstr>
      <vt:lpstr>Khám (12h30 ngày 5/10/2018)</vt:lpstr>
      <vt:lpstr>Khám </vt:lpstr>
      <vt:lpstr>Khám</vt:lpstr>
      <vt:lpstr>Khám </vt:lpstr>
      <vt:lpstr>Tóm tắt bệnh án</vt:lpstr>
      <vt:lpstr>Đặt vấn đề</vt:lpstr>
      <vt:lpstr>Biện luận</vt:lpstr>
      <vt:lpstr>Biện luận</vt:lpstr>
      <vt:lpstr>Biện luận</vt:lpstr>
      <vt:lpstr>Biện luận</vt:lpstr>
      <vt:lpstr>Chẩn đoán sơ bộ</vt:lpstr>
      <vt:lpstr>Đề nghị cận lâm sàng</vt:lpstr>
      <vt:lpstr>Kết quả cận lâm sàng</vt:lpstr>
      <vt:lpstr>Kết quả cận lâm sàng</vt:lpstr>
      <vt:lpstr>Chẩn đoán xác định</vt:lpstr>
      <vt:lpstr>Điều trị</vt:lpstr>
    </vt:vector>
  </TitlesOfParts>
  <Company>www.hoangthienit.net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Tiêu Chảy Cấp</dc:title>
  <dc:creator>Dell153210</dc:creator>
  <cp:lastModifiedBy>Dell153210</cp:lastModifiedBy>
  <cp:revision>12</cp:revision>
  <dcterms:created xsi:type="dcterms:W3CDTF">2018-10-10T06:18:45Z</dcterms:created>
  <dcterms:modified xsi:type="dcterms:W3CDTF">2018-10-10T14:39:09Z</dcterms:modified>
</cp:coreProperties>
</file>