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7" r:id="rId5"/>
    <p:sldId id="296" r:id="rId6"/>
    <p:sldId id="258" r:id="rId7"/>
    <p:sldId id="289" r:id="rId8"/>
    <p:sldId id="259" r:id="rId9"/>
    <p:sldId id="298" r:id="rId10"/>
    <p:sldId id="261" r:id="rId11"/>
    <p:sldId id="265" r:id="rId12"/>
    <p:sldId id="266" r:id="rId13"/>
    <p:sldId id="268" r:id="rId14"/>
    <p:sldId id="269" r:id="rId15"/>
    <p:sldId id="270" r:id="rId16"/>
    <p:sldId id="277" r:id="rId17"/>
    <p:sldId id="271" r:id="rId18"/>
    <p:sldId id="276" r:id="rId19"/>
    <p:sldId id="272" r:id="rId20"/>
    <p:sldId id="278" r:id="rId21"/>
    <p:sldId id="273" r:id="rId22"/>
    <p:sldId id="279" r:id="rId23"/>
    <p:sldId id="275" r:id="rId24"/>
    <p:sldId id="292" r:id="rId25"/>
    <p:sldId id="280" r:id="rId26"/>
    <p:sldId id="281" r:id="rId27"/>
    <p:sldId id="290" r:id="rId28"/>
    <p:sldId id="291" r:id="rId29"/>
    <p:sldId id="282" r:id="rId30"/>
    <p:sldId id="283" r:id="rId31"/>
    <p:sldId id="297" r:id="rId32"/>
    <p:sldId id="284" r:id="rId33"/>
    <p:sldId id="285" r:id="rId34"/>
    <p:sldId id="286" r:id="rId35"/>
    <p:sldId id="287" r:id="rId36"/>
    <p:sldId id="288" r:id="rId3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49"/>
    <p:restoredTop sz="57499" autoAdjust="0"/>
  </p:normalViewPr>
  <p:slideViewPr>
    <p:cSldViewPr snapToGrid="0">
      <p:cViewPr varScale="1">
        <p:scale>
          <a:sx n="47" d="100"/>
          <a:sy n="47" d="100"/>
        </p:scale>
        <p:origin x="2717"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a:defRPr/>
            </a:pPr>
            <a:fld id="{F40BD9A4-7142-0F46-AC77-0B7A8EE6ECC1}"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40BD9A4-7142-0F46-AC77-0B7A8EE6ECC1}" type="slidenum">
              <a:rPr lang="en-US" altLang="en-US" smtClean="0"/>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Hẹp dưới van: Có những bó cơ gây tắc nghẽn trong lòng thất P </a:t>
            </a:r>
            <a:r>
              <a:rPr lang="en-US" dirty="0">
                <a:sym typeface="Wingdings" panose="05000000000000000000" pitchFamily="2" charset="2"/>
              </a:rPr>
              <a:t> tăng áp suất trong lòng thất P trong thì tâm thu. Thất P đã 2 buồng rồi còn có nhiều thớ cơ chặn lại nữa nên thất P cứ thì tâm thu bóp thấy tía luôn nhưng máu vẫn không qua được  áp lực cứ thế tăng.</a:t>
            </a:r>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Hẹp trên van thì đỡ hơn, bóp thì thoải mái do đâu có ai làm khó đâu, chừng nào ra tới ngoại biên chỗ nào tắc thì tính. Do đó, áp suất thất P và ĐMP dưới chỗ hẹp mới tăng trong thì tâm thu, mà dưới chỗ hẹp thì rất rộng, chỗ chứa to để thoát. Khi hẹp thân và nhánh chính thì cần rất nhiều thời gian để đẩy máu qua khỏi đó (do rất gần van ĐMP  muốn giải áp hết lượng máu trong thất P thì cần thời gian tâm thu dài hơn) như vậy van ĐMP đóng muộn  T2 tách đôi muộn. Ngược lại với các nhánh nhỏ ngoại biên do xa van ĐMP  từ chỗ hẹp đến van xa xa nhiều lần hiển nhiên lượng máu tích trữ nhiều gây một áp lực cao nên mới mở van là tống máu đi liền  van ĐMP đóng sớm. Kết luận: lâm sàng nghe T2 tách đôi nghi ngờ nhiều hẹp ở thân và nhánh chính</a:t>
            </a:r>
            <a:endParaRPr lang="en-US" dirty="0">
              <a:sym typeface="Wingdings" panose="05000000000000000000" pitchFamily="2" charset="2"/>
            </a:endParaRPr>
          </a:p>
          <a:p>
            <a:r>
              <a:rPr lang="en-US" dirty="0">
                <a:sym typeface="Wingdings" panose="05000000000000000000" pitchFamily="2" charset="2"/>
              </a:rPr>
              <a:t>Còn nếu hẹp ở 1 nhánh chính thì bình thường hết, dễ hiểu mà, tắc đường này thì tui đi đường kia, ai làm khó nhau chi</a:t>
            </a:r>
            <a:endParaRPr lang="en-US" dirty="0"/>
          </a:p>
        </p:txBody>
      </p:sp>
      <p:sp>
        <p:nvSpPr>
          <p:cNvPr id="4" name="Slide Number Placeholder 3"/>
          <p:cNvSpPr>
            <a:spLocks noGrp="1"/>
          </p:cNvSpPr>
          <p:nvPr>
            <p:ph type="sldNum" sz="quarter" idx="5"/>
          </p:nvPr>
        </p:nvSpPr>
        <p:spPr/>
        <p:txBody>
          <a:bodyPr/>
          <a:lstStyle/>
          <a:p>
            <a:pPr>
              <a:defRPr/>
            </a:pPr>
            <a:fld id="{F40BD9A4-7142-0F46-AC77-0B7A8EE6ECC1}" type="slidenum">
              <a:rPr lang="en-US" altLang="en-US" smtClean="0"/>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Về TCCN, nếu hẹp nhẹ thì không có triệu chứng. Nếu vừa – nặng </a:t>
            </a:r>
            <a:r>
              <a:rPr lang="en-US" dirty="0">
                <a:sym typeface="Wingdings" panose="05000000000000000000" pitchFamily="2" charset="2"/>
              </a:rPr>
              <a:t> suy tim P nên mệt, khó thở khi gắng sức. Ngoài ra có đau ngực do máu lên P không được  tim T không có máu  stroke volume thấp  không có máu nuôi ĐMchủ thì thế quái nào có máu nuôi ĐM vành, triệu chứng giống hẹp ĐM chủ, thậm chí có thể ngất/ đột tử</a:t>
            </a:r>
            <a:endParaRPr lang="en-US" dirty="0">
              <a:sym typeface="Wingdings" panose="05000000000000000000" pitchFamily="2" charset="2"/>
            </a:endParaRPr>
          </a:p>
          <a:p>
            <a:r>
              <a:rPr lang="en-US" dirty="0">
                <a:sym typeface="Wingdings" panose="05000000000000000000" pitchFamily="2" charset="2"/>
              </a:rPr>
              <a:t>Còn sơ sinh mà nặng thì khỏi nói, sau khi làm việc nhiều năm thì cô đã nhận ra sơ sinh nào bị bệnh cũng có 2 triệu chứng giống nhau: khóc quấy, phản đối bằng cách không bú. Chỉ có điều sơ sinh còn lỗ bầu dục nên đẩy máu từ P  T nhiều hơn trẻ lớn và thở nhanh do toan máu khi thiếu O2 nặng</a:t>
            </a:r>
            <a:endParaRPr lang="en-US"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pPr>
              <a:defRPr/>
            </a:pPr>
            <a:fld id="{F40BD9A4-7142-0F46-AC77-0B7A8EE6ECC1}" type="slidenum">
              <a:rPr lang="en-US" altLang="en-US" smtClean="0"/>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Thể chất có thể bình thường nhưng tím nặng nhất ở sơ sinh nhưng sơ sinh thì nó rất ngoạn mục, bệnh nó biểu hiện rầm rộ nặng rứa nhưng điều trị đúng thì hồi phục rất nhanh. Các hội chứng thì xem qua cho biết tại cô khẳng định mấy hội chứng này nhiều quá làm sao mà học nổi, mà có học thì cũng không thể nào nhớ nổi nên coi cho biết, về nhà thích coi thì coi </a:t>
            </a:r>
            <a:r>
              <a:rPr lang="en-US" dirty="0">
                <a:sym typeface="Wingdings" panose="05000000000000000000" pitchFamily="2" charset="2"/>
              </a:rPr>
              <a:t> rồi khi nào đi lâm sàng trại tim mạch gặp rồi gặp 2-3 lần thì tự nhiên nhớ, chứ ngồi mà học thì không nhớ nổi đâu</a:t>
            </a:r>
            <a:endParaRPr lang="en-US" dirty="0">
              <a:sym typeface="Wingdings" panose="05000000000000000000" pitchFamily="2" charset="2"/>
            </a:endParaRPr>
          </a:p>
          <a:p>
            <a:endParaRPr lang="en-US" dirty="0">
              <a:sym typeface="Wingdings" panose="05000000000000000000" pitchFamily="2" charset="2"/>
            </a:endParaRPr>
          </a:p>
          <a:p>
            <a:r>
              <a:rPr lang="en-US" u="sng" dirty="0" err="1">
                <a:sym typeface="Wingdings" panose="05000000000000000000" pitchFamily="2" charset="2"/>
              </a:rPr>
              <a:t>Ghi</a:t>
            </a:r>
            <a:r>
              <a:rPr lang="en-US" u="sng" dirty="0">
                <a:sym typeface="Wingdings" panose="05000000000000000000" pitchFamily="2" charset="2"/>
              </a:rPr>
              <a:t> </a:t>
            </a:r>
            <a:r>
              <a:rPr lang="en-US" u="sng" dirty="0" err="1">
                <a:sym typeface="Wingdings" panose="05000000000000000000" pitchFamily="2" charset="2"/>
              </a:rPr>
              <a:t>chú</a:t>
            </a:r>
            <a:r>
              <a:rPr lang="en-US" u="sng" dirty="0">
                <a:sym typeface="Wingdings" panose="05000000000000000000" pitchFamily="2" charset="2"/>
              </a:rPr>
              <a:t>:</a:t>
            </a:r>
            <a:r>
              <a:rPr lang="en-US" u="none" dirty="0">
                <a:sym typeface="Wingdings" panose="05000000000000000000" pitchFamily="2" charset="2"/>
              </a:rPr>
              <a:t> 	+ </a:t>
            </a:r>
            <a:r>
              <a:rPr lang="en-US" dirty="0">
                <a:sym typeface="Wingdings" panose="05000000000000000000" pitchFamily="2" charset="2"/>
              </a:rPr>
              <a:t>T</a:t>
            </a:r>
            <a:r>
              <a:rPr lang="en-US" dirty="0">
                <a:sym typeface="Wingdings" panose="05000000000000000000" pitchFamily="2" charset="2"/>
              </a:rPr>
              <a:t>ưởng cô nói </a:t>
            </a:r>
            <a:r>
              <a:rPr lang="en-US" b="0" dirty="0">
                <a:sym typeface="Wingdings" panose="05000000000000000000" pitchFamily="2" charset="2"/>
              </a:rPr>
              <a:t>“lên lâm sàng đi rồi cô chỉ cho cái app” – tập 3 nhưng cô không nói. Xong hết slide này cô bấm lướt qua các slide hội chứng bên dưới kèm theo câu “Rồi mấy cái hội chứng này bỏ qua, mấy em thích thì về nhà coi, trong sách không viết chi tiết mấy hội chứng này đâu nên nếu muốn tìm hiểu thêm thì lên google kiểu gì cũng có”</a:t>
            </a:r>
            <a:endParaRPr lang="en-US" b="0" dirty="0">
              <a:sym typeface="Wingdings" panose="05000000000000000000" pitchFamily="2" charset="2"/>
            </a:endParaRPr>
          </a:p>
          <a:p>
            <a:r>
              <a:rPr lang="en-US" b="0" dirty="0">
                <a:sym typeface="Wingdings" panose="05000000000000000000" pitchFamily="2" charset="2"/>
              </a:rPr>
              <a:t>	+ Nhảy qua slide khám tim luôn nha các bợn, à cô có nói lướt qua là mấy cái hội chứng coi cho biết chứ không thi cử gì hết </a:t>
            </a:r>
            <a:endParaRPr lang="en-US" b="0" dirty="0">
              <a:sym typeface="Wingdings" panose="05000000000000000000" pitchFamily="2" charset="2"/>
            </a:endParaRPr>
          </a:p>
          <a:p>
            <a:endParaRPr lang="en-US" b="0" dirty="0">
              <a:sym typeface="Wingdings" panose="05000000000000000000" pitchFamily="2" charset="2"/>
            </a:endParaRPr>
          </a:p>
          <a:p>
            <a:endParaRPr lang="en-US" dirty="0"/>
          </a:p>
        </p:txBody>
      </p:sp>
      <p:sp>
        <p:nvSpPr>
          <p:cNvPr id="4" name="Slide Number Placeholder 3"/>
          <p:cNvSpPr>
            <a:spLocks noGrp="1"/>
          </p:cNvSpPr>
          <p:nvPr>
            <p:ph type="sldNum" sz="quarter" idx="5"/>
          </p:nvPr>
        </p:nvSpPr>
        <p:spPr/>
        <p:txBody>
          <a:bodyPr/>
          <a:lstStyle/>
          <a:p>
            <a:pPr>
              <a:defRPr/>
            </a:pPr>
            <a:fld id="{F40BD9A4-7142-0F46-AC77-0B7A8EE6ECC1}" type="slidenum">
              <a:rPr lang="en-US" altLang="en-US" smtClean="0"/>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Khám tim có ổ đập bất thường, rung miêu tâm thu ở KGS II T. </a:t>
            </a:r>
            <a:endParaRPr lang="en-US" dirty="0"/>
          </a:p>
          <a:p>
            <a:r>
              <a:rPr lang="en-US" dirty="0"/>
              <a:t>Cô hỏi “ổ ĐMP nằm ở đâu? </a:t>
            </a:r>
            <a:r>
              <a:rPr lang="en-US" dirty="0">
                <a:sym typeface="Wingdings" panose="05000000000000000000" pitchFamily="2" charset="2"/>
              </a:rPr>
              <a:t> KGS II bên P  bên P hay bên T?  bên T hay bên P?  Trái là chủ, phải mới là phổi  slide in lộn nha mấy em cho nên mấy em phải sửa lại nha  hề hề, bởi vậy tui mới hỏi để xem còn nhớ bài năm thứ hai không  *khẳng định lại*: ổ van ĐMP ở KGS II bên … T  *cô đã nhận ra*: tui nói lộn tui nói lộn, ổ van ĐMP ở KLS II bên T, ổ chủ ở KLS III bên T và KLS II bên P, hì hì riết rồi lú lẩn ”  đoạn này cô dễ thương quá nên trên tinh thần sub lại toàn bộ y chang lời giảng viên như Phú Khang Đít Bự bảo thì tui sub lại luôn, có thể bỏ qua, còn lỡ đọc rồi thì tui xin lỗi :))</a:t>
            </a:r>
            <a:endParaRPr lang="en-US" dirty="0">
              <a:sym typeface="Wingdings" panose="05000000000000000000" pitchFamily="2" charset="2"/>
            </a:endParaRPr>
          </a:p>
          <a:p>
            <a:r>
              <a:rPr lang="en-US" dirty="0">
                <a:sym typeface="Wingdings" panose="05000000000000000000" pitchFamily="2" charset="2"/>
              </a:rPr>
              <a:t>Vậy khi sờ thấy rung miêu thì tại chỗ đó sẽ nghe được âm thổi tâm thu rất là lớn. </a:t>
            </a:r>
            <a:endParaRPr lang="en-US" dirty="0">
              <a:sym typeface="Wingdings" panose="05000000000000000000" pitchFamily="2" charset="2"/>
            </a:endParaRPr>
          </a:p>
          <a:p>
            <a:r>
              <a:rPr lang="en-US" dirty="0">
                <a:sym typeface="Wingdings" panose="05000000000000000000" pitchFamily="2" charset="2"/>
              </a:rPr>
              <a:t>Nếu hẹp tại van  dãn sau hẹp  click phun tâm thu. Nhớ, </a:t>
            </a:r>
            <a:r>
              <a:rPr lang="en-US" b="1" dirty="0">
                <a:sym typeface="Wingdings" panose="05000000000000000000" pitchFamily="2" charset="2"/>
              </a:rPr>
              <a:t>chỉ hẹp tại van mới có click phun.</a:t>
            </a:r>
            <a:endParaRPr lang="en-US" b="1" dirty="0">
              <a:sym typeface="Wingdings" panose="05000000000000000000" pitchFamily="2" charset="2"/>
            </a:endParaRPr>
          </a:p>
          <a:p>
            <a:r>
              <a:rPr lang="en-US" b="0" dirty="0">
                <a:sym typeface="Wingdings" panose="05000000000000000000" pitchFamily="2" charset="2"/>
              </a:rPr>
              <a:t>T2 tách đôi như đã nói ở trên. Nếu hẹp tại van  van bị dầy, dính, cứng  cường độ P2 giảm (P2 mờ). Như vậy nghe T2 tách đôi mà P2 vẫn rõ  coi chừng hẹp trên van hoặc dưới van</a:t>
            </a:r>
            <a:endParaRPr lang="en-US" b="0" dirty="0">
              <a:sym typeface="Wingdings" panose="05000000000000000000" pitchFamily="2" charset="2"/>
            </a:endParaRPr>
          </a:p>
          <a:p>
            <a:r>
              <a:rPr lang="en-US" b="0" dirty="0">
                <a:sym typeface="Wingdings" panose="05000000000000000000" pitchFamily="2" charset="2"/>
              </a:rPr>
              <a:t>Nếu hẹp nhánh  âm thổi lan ra sau lưng (cấu trúc ĐMP chia làm 2 nhánh nằm ở phía sau)</a:t>
            </a:r>
            <a:endParaRPr lang="en-US" b="0" dirty="0">
              <a:sym typeface="Wingdings" panose="05000000000000000000" pitchFamily="2" charset="2"/>
            </a:endParaRPr>
          </a:p>
          <a:p>
            <a:r>
              <a:rPr lang="en-US" b="0" dirty="0">
                <a:sym typeface="Wingdings" panose="05000000000000000000" pitchFamily="2" charset="2"/>
              </a:rPr>
              <a:t>Đôi khi kèm PDA  do hẹp phổi  không có máu lên phổi  thời kì bào thai giữ lại ống ĐM  âm thổi liên tục. Bên cạnh đó, sự thành lập tuần hoàn bàng hệ chủ – phổi khi ĐMP không có máu cũng tạo âm thổi liên tục.</a:t>
            </a:r>
            <a:endParaRPr lang="en-US" b="0" dirty="0">
              <a:sym typeface="Wingdings" panose="05000000000000000000" pitchFamily="2" charset="2"/>
            </a:endParaRPr>
          </a:p>
          <a:p>
            <a:r>
              <a:rPr lang="en-US" b="0" dirty="0">
                <a:sym typeface="Wingdings" panose="05000000000000000000" pitchFamily="2" charset="2"/>
              </a:rPr>
              <a:t>Nếu BN suy tim  gan to</a:t>
            </a:r>
            <a:endParaRPr lang="en-US" b="0" dirty="0">
              <a:sym typeface="Wingdings" panose="05000000000000000000" pitchFamily="2" charset="2"/>
            </a:endParaRPr>
          </a:p>
          <a:p>
            <a:endParaRPr lang="en-US" b="0" dirty="0">
              <a:sym typeface="Wingdings" panose="05000000000000000000" pitchFamily="2" charset="2"/>
            </a:endParaRPr>
          </a:p>
          <a:p>
            <a:endParaRPr lang="en-US" b="0" dirty="0"/>
          </a:p>
        </p:txBody>
      </p:sp>
      <p:sp>
        <p:nvSpPr>
          <p:cNvPr id="4" name="Slide Number Placeholder 3"/>
          <p:cNvSpPr>
            <a:spLocks noGrp="1"/>
          </p:cNvSpPr>
          <p:nvPr>
            <p:ph type="sldNum" sz="quarter" idx="5"/>
          </p:nvPr>
        </p:nvSpPr>
        <p:spPr/>
        <p:txBody>
          <a:bodyPr/>
          <a:lstStyle/>
          <a:p>
            <a:pPr>
              <a:defRPr/>
            </a:pPr>
            <a:fld id="{F40BD9A4-7142-0F46-AC77-0B7A8EE6ECC1}" type="slidenum">
              <a:rPr lang="en-US" altLang="en-US" smtClean="0"/>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Lướt</a:t>
            </a:r>
            <a:endParaRPr lang="vi-VN" dirty="0"/>
          </a:p>
          <a:p>
            <a:r>
              <a:rPr lang="vi-VN" dirty="0"/>
              <a:t>Hẹp TB thì tách đôi rộng</a:t>
            </a:r>
            <a:endParaRPr lang="vi-VN" dirty="0"/>
          </a:p>
          <a:p>
            <a:r>
              <a:rPr lang="vi-VN" dirty="0"/>
              <a:t>Hẹp nặng tách đôi + AT lấn sang tâm trương</a:t>
            </a:r>
            <a:endParaRPr lang="en-US" dirty="0"/>
          </a:p>
        </p:txBody>
      </p:sp>
      <p:sp>
        <p:nvSpPr>
          <p:cNvPr id="4" name="Slide Number Placeholder 3"/>
          <p:cNvSpPr>
            <a:spLocks noGrp="1"/>
          </p:cNvSpPr>
          <p:nvPr>
            <p:ph type="sldNum" sz="quarter" idx="5"/>
          </p:nvPr>
        </p:nvSpPr>
        <p:spPr/>
        <p:txBody>
          <a:bodyPr/>
          <a:lstStyle/>
          <a:p>
            <a:pPr>
              <a:defRPr/>
            </a:pPr>
            <a:fld id="{F40BD9A4-7142-0F46-AC77-0B7A8EE6ECC1}" type="slidenum">
              <a:rPr lang="en-US" altLang="en-US" smtClean="0"/>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Khúc trên cô đọc y như slide</a:t>
            </a:r>
            <a:endParaRPr lang="en-US" dirty="0"/>
          </a:p>
          <a:p>
            <a:r>
              <a:rPr lang="en-US" dirty="0"/>
              <a:t>Lớn nhĩ P là như đã nói ở trên: Hẹp nặng </a:t>
            </a:r>
            <a:r>
              <a:rPr lang="en-US" dirty="0">
                <a:sym typeface="Wingdings" panose="05000000000000000000" pitchFamily="2" charset="2"/>
              </a:rPr>
              <a:t> máu ứ thất P  Dãn van 3 lá  Nhĩ P lớn theo</a:t>
            </a:r>
            <a:endParaRPr lang="en-US" dirty="0">
              <a:sym typeface="Wingdings" panose="05000000000000000000" pitchFamily="2" charset="2"/>
            </a:endParaRPr>
          </a:p>
          <a:p>
            <a:r>
              <a:rPr lang="en-US" dirty="0">
                <a:sym typeface="Wingdings" panose="05000000000000000000" pitchFamily="2" charset="2"/>
              </a:rPr>
              <a:t>Ớ sơ sinh thiểu sản thất P  máu qua tim T hết qua lỗ bầu dục  Lớn tim trái. Do đó một số trẻ hẹp phổi mà lớn thất T thì coi chừng thiểu sản thất P</a:t>
            </a:r>
            <a:endParaRPr lang="vi-VN" dirty="0">
              <a:sym typeface="Wingdings" panose="05000000000000000000" pitchFamily="2" charset="2"/>
            </a:endParaRPr>
          </a:p>
          <a:p>
            <a:r>
              <a:rPr lang="vi-VN" dirty="0">
                <a:sym typeface="Wingdings" panose="05000000000000000000" pitchFamily="2" charset="2"/>
              </a:rPr>
              <a:t>Mức dộ dày thất P tỷ lệ thuận mức độ hẹp</a:t>
            </a:r>
            <a:endParaRPr lang="en-US" dirty="0"/>
          </a:p>
        </p:txBody>
      </p:sp>
      <p:sp>
        <p:nvSpPr>
          <p:cNvPr id="4" name="Slide Number Placeholder 3"/>
          <p:cNvSpPr>
            <a:spLocks noGrp="1"/>
          </p:cNvSpPr>
          <p:nvPr>
            <p:ph type="sldNum" sz="quarter" idx="5"/>
          </p:nvPr>
        </p:nvSpPr>
        <p:spPr/>
        <p:txBody>
          <a:bodyPr/>
          <a:lstStyle/>
          <a:p>
            <a:pPr>
              <a:defRPr/>
            </a:pPr>
            <a:fld id="{F40BD9A4-7142-0F46-AC77-0B7A8EE6ECC1}" type="slidenum">
              <a:rPr lang="en-US" altLang="en-US" smtClean="0"/>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V1, V2 phản ánh thất P</a:t>
            </a:r>
            <a:endParaRPr lang="en-US" dirty="0"/>
          </a:p>
          <a:p>
            <a:r>
              <a:rPr lang="en-US" dirty="0"/>
              <a:t>V3, V4 phản ánh  vách liên thất</a:t>
            </a:r>
            <a:endParaRPr lang="en-US" dirty="0"/>
          </a:p>
          <a:p>
            <a:r>
              <a:rPr lang="en-US" dirty="0"/>
              <a:t>V5, V6 phản ánh  thất T</a:t>
            </a:r>
            <a:endParaRPr lang="en-US" dirty="0"/>
          </a:p>
          <a:p>
            <a:r>
              <a:rPr lang="en-US" dirty="0"/>
              <a:t>Nếu hẹp phổi </a:t>
            </a:r>
            <a:r>
              <a:rPr lang="en-US" b="1" dirty="0"/>
              <a:t>đơn thuần</a:t>
            </a:r>
            <a:r>
              <a:rPr lang="en-US" dirty="0"/>
              <a:t> </a:t>
            </a:r>
            <a:r>
              <a:rPr lang="en-US" dirty="0">
                <a:sym typeface="Wingdings" panose="05000000000000000000" pitchFamily="2" charset="2"/>
              </a:rPr>
              <a:t> thất P tăng gánh tâm thu  dày cả thất P + vách liên thất (do thuộc thất P)  từ </a:t>
            </a:r>
            <a:r>
              <a:rPr lang="en-US" b="1" dirty="0">
                <a:sym typeface="Wingdings" panose="05000000000000000000" pitchFamily="2" charset="2"/>
              </a:rPr>
              <a:t>V1 đến V4 R cao T âm</a:t>
            </a:r>
            <a:r>
              <a:rPr lang="en-US" dirty="0">
                <a:sym typeface="Wingdings" panose="05000000000000000000" pitchFamily="2" charset="2"/>
              </a:rPr>
              <a:t>, đến V5, V6 T mới dương trở lại</a:t>
            </a:r>
            <a:endParaRPr lang="en-US" dirty="0">
              <a:sym typeface="Wingdings" panose="05000000000000000000" pitchFamily="2" charset="2"/>
            </a:endParaRPr>
          </a:p>
          <a:p>
            <a:r>
              <a:rPr lang="en-US" dirty="0">
                <a:sym typeface="Wingdings" panose="05000000000000000000" pitchFamily="2" charset="2"/>
              </a:rPr>
              <a:t>(trường hợp lớn thất P + VSD như trong TOF thì hình ảnh khác  trong bài TOF)</a:t>
            </a:r>
            <a:endParaRPr lang="en-US"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pPr>
              <a:defRPr/>
            </a:pPr>
            <a:fld id="{F40BD9A4-7142-0F46-AC77-0B7A8EE6ECC1}" type="slidenum">
              <a:rPr lang="en-US" altLang="en-US" smtClean="0"/>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Tuần hoàn phổi giảm nhưng cung ĐMP thì phồng nếu hẹp tại van </a:t>
            </a:r>
            <a:r>
              <a:rPr lang="en-US" dirty="0">
                <a:sym typeface="Wingdings" panose="05000000000000000000" pitchFamily="2" charset="2"/>
              </a:rPr>
              <a:t> dãn sau hẹp (hình bên trái)</a:t>
            </a:r>
            <a:endParaRPr lang="en-US" dirty="0">
              <a:sym typeface="Wingdings" panose="05000000000000000000" pitchFamily="2" charset="2"/>
            </a:endParaRPr>
          </a:p>
          <a:p>
            <a:r>
              <a:rPr lang="en-US" dirty="0">
                <a:sym typeface="Wingdings" panose="05000000000000000000" pitchFamily="2" charset="2"/>
              </a:rPr>
              <a:t>Hẹp dưới van thì không có cung ĐMP phồng (hình phải), chỉ thấy tuần hoàn phổi giảm</a:t>
            </a:r>
            <a:endParaRPr lang="en-US" dirty="0"/>
          </a:p>
        </p:txBody>
      </p:sp>
      <p:sp>
        <p:nvSpPr>
          <p:cNvPr id="4" name="Slide Number Placeholder 3"/>
          <p:cNvSpPr>
            <a:spLocks noGrp="1"/>
          </p:cNvSpPr>
          <p:nvPr>
            <p:ph type="sldNum" sz="quarter" idx="5"/>
          </p:nvPr>
        </p:nvSpPr>
        <p:spPr/>
        <p:txBody>
          <a:bodyPr/>
          <a:lstStyle/>
          <a:p>
            <a:pPr>
              <a:defRPr/>
            </a:pPr>
            <a:fld id="{F40BD9A4-7142-0F46-AC77-0B7A8EE6ECC1}" type="slidenum">
              <a:rPr lang="en-US" altLang="en-US" smtClean="0"/>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Chỉ cần biết siêu âm giúp đánh giá cái gì để focus cho nó. Cụ thể: </a:t>
            </a:r>
            <a:endParaRPr lang="en-US" dirty="0"/>
          </a:p>
          <a:p>
            <a:r>
              <a:rPr lang="en-US" dirty="0"/>
              <a:t>+ cấu trúc vòng van: đường kính to/nhỏ</a:t>
            </a:r>
            <a:endParaRPr lang="en-US" dirty="0"/>
          </a:p>
          <a:p>
            <a:r>
              <a:rPr lang="en-US" dirty="0"/>
              <a:t>+ cấu trúc lá van: to/nhỏ,</a:t>
            </a:r>
            <a:r>
              <a:rPr lang="vi-VN" dirty="0"/>
              <a:t> mép</a:t>
            </a:r>
            <a:r>
              <a:rPr lang="en-US" dirty="0"/>
              <a:t> dính/không dính</a:t>
            </a:r>
            <a:endParaRPr lang="en-US" dirty="0"/>
          </a:p>
          <a:p>
            <a:r>
              <a:rPr lang="en-US" dirty="0"/>
              <a:t>+ thân và 2 nhánh: có bị hẹp? Đường kính to? Giãn sau hẹp?</a:t>
            </a:r>
            <a:endParaRPr lang="en-US" dirty="0"/>
          </a:p>
          <a:p>
            <a:r>
              <a:rPr lang="en-US" dirty="0"/>
              <a:t>+ cấu trúc thất P 1 hay 2 buồng, vùng phễu có hẹp do cơ thất phì đại?</a:t>
            </a:r>
            <a:endParaRPr lang="en-US" dirty="0"/>
          </a:p>
          <a:p>
            <a:r>
              <a:rPr lang="en-US" dirty="0"/>
              <a:t>+ đánh giá mức độ hẹp: chênh áp càng lớn hẹp càng nhiều</a:t>
            </a:r>
            <a:endParaRPr lang="en-US" dirty="0"/>
          </a:p>
          <a:p>
            <a:r>
              <a:rPr lang="en-US" dirty="0"/>
              <a:t>+ hậu quả của hẹp gây ra: thất P có dày dãn quá mức? Van 3 lá bị hở? Nhĩ P lớn? Lỗ bầu dục có lớn?</a:t>
            </a:r>
            <a:endParaRPr lang="vi-VN" dirty="0"/>
          </a:p>
          <a:p>
            <a:endParaRPr lang="vi-VN" dirty="0"/>
          </a:p>
          <a:p>
            <a:r>
              <a:rPr lang="vi-VN" dirty="0"/>
              <a:t>Lưu ý có kèm PDA: áp lực phổi tăng =&gt; chênh áp qua chỗ hẹp thấp xuống =&gt; tưởng hẹp nhẹ nhưng thật ra hẹp nặng</a:t>
            </a:r>
            <a:endParaRPr lang="en-US" dirty="0"/>
          </a:p>
        </p:txBody>
      </p:sp>
      <p:sp>
        <p:nvSpPr>
          <p:cNvPr id="4" name="Slide Number Placeholder 3"/>
          <p:cNvSpPr>
            <a:spLocks noGrp="1"/>
          </p:cNvSpPr>
          <p:nvPr>
            <p:ph type="sldNum" sz="quarter" idx="5"/>
          </p:nvPr>
        </p:nvSpPr>
        <p:spPr/>
        <p:txBody>
          <a:bodyPr/>
          <a:lstStyle/>
          <a:p>
            <a:pPr>
              <a:defRPr/>
            </a:pPr>
            <a:fld id="{F40BD9A4-7142-0F46-AC77-0B7A8EE6ECC1}" type="slidenum">
              <a:rPr lang="en-US" altLang="en-US" smtClean="0"/>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Một số trường hợp hẹp ngoại biên thì siêu âm không thất (</a:t>
            </a:r>
            <a:r>
              <a:rPr lang="en-US" b="1" dirty="0"/>
              <a:t>S.Â chỉ thất đến 2 nhánh ĐMP</a:t>
            </a:r>
            <a:r>
              <a:rPr lang="en-US" b="0" dirty="0"/>
              <a:t>) </a:t>
            </a:r>
            <a:r>
              <a:rPr lang="en-US" b="0" dirty="0">
                <a:sym typeface="Wingdings" panose="05000000000000000000" pitchFamily="2" charset="2"/>
              </a:rPr>
              <a:t> </a:t>
            </a:r>
            <a:r>
              <a:rPr lang="en-US" b="1" dirty="0">
                <a:sym typeface="Wingdings" panose="05000000000000000000" pitchFamily="2" charset="2"/>
              </a:rPr>
              <a:t>Bắt buộc chụp MM khi nghi ngờ tắc ngoại biên</a:t>
            </a:r>
            <a:endParaRPr lang="en-US" b="1" dirty="0">
              <a:sym typeface="Wingdings" panose="05000000000000000000" pitchFamily="2" charset="2"/>
            </a:endParaRPr>
          </a:p>
          <a:p>
            <a:r>
              <a:rPr lang="en-US" b="0" dirty="0">
                <a:sym typeface="Wingdings" panose="05000000000000000000" pitchFamily="2" charset="2"/>
              </a:rPr>
              <a:t>Hình bên phải: hẹp thắt eo  2 bên phình ra</a:t>
            </a:r>
            <a:endParaRPr lang="en-US" b="0" dirty="0"/>
          </a:p>
        </p:txBody>
      </p:sp>
      <p:sp>
        <p:nvSpPr>
          <p:cNvPr id="4" name="Slide Number Placeholder 3"/>
          <p:cNvSpPr>
            <a:spLocks noGrp="1"/>
          </p:cNvSpPr>
          <p:nvPr>
            <p:ph type="sldNum" sz="quarter" idx="5"/>
          </p:nvPr>
        </p:nvSpPr>
        <p:spPr/>
        <p:txBody>
          <a:bodyPr/>
          <a:lstStyle/>
          <a:p>
            <a:pPr>
              <a:defRPr/>
            </a:pPr>
            <a:fld id="{F40BD9A4-7142-0F46-AC77-0B7A8EE6ECC1}" type="slidenum">
              <a:rPr lang="en-US" altLang="en-US" smtClean="0"/>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Cô đề nghị học luôn 2 tiết sau rồi chiều nghỉ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pPr>
              <a:defRPr/>
            </a:pPr>
            <a:fld id="{F40BD9A4-7142-0F46-AC77-0B7A8EE6ECC1}" type="slidenum">
              <a:rPr lang="en-US" altLang="en-US" smtClean="0"/>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dirty="0"/>
              <a:t>ngiography (DSA) đẹp hơn CTA</a:t>
            </a:r>
            <a:endParaRPr lang="en-US" dirty="0"/>
          </a:p>
        </p:txBody>
      </p:sp>
      <p:sp>
        <p:nvSpPr>
          <p:cNvPr id="4" name="Slide Number Placeholder 3"/>
          <p:cNvSpPr>
            <a:spLocks noGrp="1"/>
          </p:cNvSpPr>
          <p:nvPr>
            <p:ph type="sldNum" sz="quarter" idx="5"/>
          </p:nvPr>
        </p:nvSpPr>
        <p:spPr/>
        <p:txBody>
          <a:bodyPr/>
          <a:lstStyle/>
          <a:p>
            <a:pPr>
              <a:defRPr/>
            </a:pPr>
            <a:fld id="{F40BD9A4-7142-0F46-AC77-0B7A8EE6ECC1}" type="slidenum">
              <a:rPr lang="en-US" altLang="en-US" smtClean="0"/>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Mức độ hẹp không thay đổi theo thời gian nếu đứa trẻ sinh ra đã hẹp nhẹ </a:t>
            </a:r>
            <a:r>
              <a:rPr lang="en-US" dirty="0">
                <a:sym typeface="Wingdings" panose="05000000000000000000" pitchFamily="2" charset="2"/>
              </a:rPr>
              <a:t> suốt đời hẹp nhẹ  tư vấn cho bà mẹ là đứa trẻ sống trọn đời với nó, không sao hết, không can thiệp gì</a:t>
            </a:r>
            <a:endParaRPr lang="en-US" dirty="0">
              <a:sym typeface="Wingdings" panose="05000000000000000000" pitchFamily="2" charset="2"/>
            </a:endParaRPr>
          </a:p>
          <a:p>
            <a:r>
              <a:rPr lang="en-US" dirty="0">
                <a:sym typeface="Wingdings" panose="05000000000000000000" pitchFamily="2" charset="2"/>
              </a:rPr>
              <a:t>Nếu mức độ tb – nặng càng ngày thất P dày hơn  càng hẹp dưới van  càng ngày càng hẹp hơn </a:t>
            </a:r>
            <a:endParaRPr lang="en-US" dirty="0">
              <a:sym typeface="Wingdings" panose="05000000000000000000" pitchFamily="2" charset="2"/>
            </a:endParaRPr>
          </a:p>
          <a:p>
            <a:r>
              <a:rPr lang="en-US" dirty="0">
                <a:sym typeface="Wingdings" panose="05000000000000000000" pitchFamily="2" charset="2"/>
              </a:rPr>
              <a:t>Nếu hẹp nặng  diễn tiến suy tim P</a:t>
            </a:r>
            <a:endParaRPr lang="en-US" dirty="0">
              <a:sym typeface="Wingdings" panose="05000000000000000000" pitchFamily="2" charset="2"/>
            </a:endParaRPr>
          </a:p>
          <a:p>
            <a:r>
              <a:rPr lang="en-US" dirty="0">
                <a:sym typeface="Wingdings" panose="05000000000000000000" pitchFamily="2" charset="2"/>
              </a:rPr>
              <a:t>3 ý cuối cô đọc slide</a:t>
            </a:r>
            <a:endParaRPr lang="en-US" dirty="0"/>
          </a:p>
        </p:txBody>
      </p:sp>
      <p:sp>
        <p:nvSpPr>
          <p:cNvPr id="4" name="Slide Number Placeholder 3"/>
          <p:cNvSpPr>
            <a:spLocks noGrp="1"/>
          </p:cNvSpPr>
          <p:nvPr>
            <p:ph type="sldNum" sz="quarter" idx="5"/>
          </p:nvPr>
        </p:nvSpPr>
        <p:spPr/>
        <p:txBody>
          <a:bodyPr/>
          <a:lstStyle/>
          <a:p>
            <a:pPr>
              <a:defRPr/>
            </a:pPr>
            <a:fld id="{F40BD9A4-7142-0F46-AC77-0B7A8EE6ECC1}" type="slidenum">
              <a:rPr lang="en-US" altLang="en-US" smtClean="0"/>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Sơ sinh có sẵn ống động mạch </a:t>
            </a:r>
            <a:r>
              <a:rPr lang="en-US" dirty="0">
                <a:sym typeface="Wingdings" panose="05000000000000000000" pitchFamily="2" charset="2"/>
              </a:rPr>
              <a:t> giữ ống để đưa máu từ chủ  phổi để phổi có máu  tim T có máu  truyền prostagladin để không cho ống đm co lại (truyền đỡ trong thời gian chờ đợi phẫu thuật/ thủ thuật)</a:t>
            </a:r>
            <a:endParaRPr lang="en-US" dirty="0">
              <a:sym typeface="Wingdings" panose="05000000000000000000" pitchFamily="2" charset="2"/>
            </a:endParaRPr>
          </a:p>
          <a:p>
            <a:r>
              <a:rPr lang="en-US" dirty="0">
                <a:sym typeface="Wingdings" panose="05000000000000000000" pitchFamily="2" charset="2"/>
              </a:rPr>
              <a:t>Nếu grad &gt; 36 mmHg  thông tim (do mức này là hẹp tb đến nặng), còn dưới  hẹp nhẹ, không sao</a:t>
            </a:r>
            <a:endParaRPr lang="en-US" dirty="0">
              <a:sym typeface="Wingdings" panose="05000000000000000000" pitchFamily="2" charset="2"/>
            </a:endParaRPr>
          </a:p>
          <a:p>
            <a:r>
              <a:rPr lang="en-US" dirty="0">
                <a:sym typeface="Wingdings" panose="05000000000000000000" pitchFamily="2" charset="2"/>
              </a:rPr>
              <a:t>Trong khi chờ đợi cần điều trị dự phòng VNTMNT với bác sĩ nội khoa</a:t>
            </a:r>
            <a:endParaRPr lang="en-US" dirty="0">
              <a:sym typeface="Wingdings" panose="05000000000000000000" pitchFamily="2" charset="2"/>
            </a:endParaRPr>
          </a:p>
          <a:p>
            <a:r>
              <a:rPr lang="en-US" dirty="0">
                <a:sym typeface="Wingdings" panose="05000000000000000000" pitchFamily="2" charset="2"/>
              </a:rPr>
              <a:t>Nếu hẹp nặng thì hạn chế gắng sức</a:t>
            </a:r>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5"/>
          </p:nvPr>
        </p:nvSpPr>
        <p:spPr/>
        <p:txBody>
          <a:bodyPr/>
          <a:lstStyle/>
          <a:p>
            <a:pPr>
              <a:defRPr/>
            </a:pPr>
            <a:fld id="{F40BD9A4-7142-0F46-AC77-0B7A8EE6ECC1}" type="slidenum">
              <a:rPr lang="en-US" altLang="en-US" smtClean="0"/>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Nếu hẹp tại van </a:t>
            </a:r>
            <a:r>
              <a:rPr lang="en-US" dirty="0">
                <a:sym typeface="Wingdings" panose="05000000000000000000" pitchFamily="2" charset="2"/>
              </a:rPr>
              <a:t> thông tim  nong van bằng bóng(can thiệp, không mổ): đi từ TM đùi  T</a:t>
            </a:r>
            <a:r>
              <a:rPr lang="en-US" dirty="0">
                <a:sym typeface="Wingdings" panose="05000000000000000000" pitchFamily="2" charset="2"/>
              </a:rPr>
              <a:t>m</a:t>
            </a:r>
            <a:r>
              <a:rPr lang="en-US" dirty="0">
                <a:sym typeface="Wingdings" panose="05000000000000000000" pitchFamily="2" charset="2"/>
              </a:rPr>
              <a:t> chủ dưới --&gt; nhĩ P  thất P  van ĐMP  bung bóng ra tách mép dính  xẹp bóng lại là xong, cứu sống ngoạn mục nhiều trẻ tím đen </a:t>
            </a:r>
            <a:endParaRPr lang="en-US" dirty="0"/>
          </a:p>
        </p:txBody>
      </p:sp>
      <p:sp>
        <p:nvSpPr>
          <p:cNvPr id="4" name="Slide Number Placeholder 3"/>
          <p:cNvSpPr>
            <a:spLocks noGrp="1"/>
          </p:cNvSpPr>
          <p:nvPr>
            <p:ph type="sldNum" sz="quarter" idx="5"/>
          </p:nvPr>
        </p:nvSpPr>
        <p:spPr/>
        <p:txBody>
          <a:bodyPr/>
          <a:lstStyle/>
          <a:p>
            <a:pPr>
              <a:defRPr/>
            </a:pPr>
            <a:fld id="{F40BD9A4-7142-0F46-AC77-0B7A8EE6ECC1}" type="slidenum">
              <a:rPr lang="en-US" altLang="en-US" smtClean="0"/>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Nong van bằng bóng chỉ làm khi hẹp tại van</a:t>
            </a:r>
            <a:endParaRPr lang="en-US" b="1" dirty="0"/>
          </a:p>
          <a:p>
            <a:r>
              <a:rPr lang="en-US" b="0" dirty="0"/>
              <a:t>Nhắc: S.Â &gt; 36mmHg mới đẩy đi thông tim</a:t>
            </a:r>
            <a:endParaRPr lang="en-US" b="0" dirty="0"/>
          </a:p>
          <a:p>
            <a:r>
              <a:rPr lang="en-US" b="0" dirty="0"/>
              <a:t>Khi thông tim: chỉ nong van khi: &gt; 40mmHg, hoặc &gt;30 mmHg mà có TCLS. Còn 30-39 và không có TCLS thì cân nhắc, bàn với người nhà</a:t>
            </a:r>
            <a:endParaRPr lang="en-US" b="0" dirty="0"/>
          </a:p>
          <a:p>
            <a:r>
              <a:rPr lang="en-US" b="0" dirty="0"/>
              <a:t>Hiệu quả: cô đọc slide</a:t>
            </a:r>
            <a:endParaRPr lang="en-US" b="0" dirty="0"/>
          </a:p>
          <a:p>
            <a:endParaRPr lang="en-US" b="0" dirty="0"/>
          </a:p>
        </p:txBody>
      </p:sp>
      <p:sp>
        <p:nvSpPr>
          <p:cNvPr id="4" name="Slide Number Placeholder 3"/>
          <p:cNvSpPr>
            <a:spLocks noGrp="1"/>
          </p:cNvSpPr>
          <p:nvPr>
            <p:ph type="sldNum" sz="quarter" idx="5"/>
          </p:nvPr>
        </p:nvSpPr>
        <p:spPr/>
        <p:txBody>
          <a:bodyPr/>
          <a:lstStyle/>
          <a:p>
            <a:pPr>
              <a:defRPr/>
            </a:pPr>
            <a:fld id="{F40BD9A4-7142-0F46-AC77-0B7A8EE6ECC1}" type="slidenum">
              <a:rPr lang="en-US" altLang="en-US" smtClean="0"/>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Chỉ chỉ định khi hẹp nhánh </a:t>
            </a:r>
            <a:r>
              <a:rPr lang="en-US" b="1" dirty="0"/>
              <a:t>TRONG</a:t>
            </a:r>
            <a:r>
              <a:rPr lang="en-US" b="0" dirty="0"/>
              <a:t> nhu mô, còn ở ngoài thì mổ được nên mổ</a:t>
            </a:r>
            <a:endParaRPr lang="en-US" b="0" dirty="0"/>
          </a:p>
          <a:p>
            <a:r>
              <a:rPr lang="en-US" b="0" dirty="0"/>
              <a:t>Nếu nong không được </a:t>
            </a:r>
            <a:r>
              <a:rPr lang="en-US" b="0" dirty="0">
                <a:sym typeface="Wingdings" panose="05000000000000000000" pitchFamily="2" charset="2"/>
              </a:rPr>
              <a:t> stent</a:t>
            </a:r>
            <a:endParaRPr lang="en-US" b="0" dirty="0">
              <a:sym typeface="Wingdings" panose="05000000000000000000" pitchFamily="2" charset="2"/>
            </a:endParaRPr>
          </a:p>
          <a:p>
            <a:r>
              <a:rPr lang="en-US" b="0" dirty="0">
                <a:sym typeface="Wingdings" panose="05000000000000000000" pitchFamily="2" charset="2"/>
              </a:rPr>
              <a:t>Trẻ lớn  MM lớn  người ta chế stent nhiều nấc để mỗi khi kiểm tra mà thất MM lớn thì chỉnh to lên, bung ra, không cần mổ lại</a:t>
            </a:r>
            <a:endParaRPr lang="en-US" dirty="0"/>
          </a:p>
        </p:txBody>
      </p:sp>
      <p:sp>
        <p:nvSpPr>
          <p:cNvPr id="4" name="Slide Number Placeholder 3"/>
          <p:cNvSpPr>
            <a:spLocks noGrp="1"/>
          </p:cNvSpPr>
          <p:nvPr>
            <p:ph type="sldNum" sz="quarter" idx="5"/>
          </p:nvPr>
        </p:nvSpPr>
        <p:spPr/>
        <p:txBody>
          <a:bodyPr/>
          <a:lstStyle/>
          <a:p>
            <a:pPr>
              <a:defRPr/>
            </a:pPr>
            <a:fld id="{F40BD9A4-7142-0F46-AC77-0B7A8EE6ECC1}" type="slidenum">
              <a:rPr lang="en-US" altLang="en-US" smtClean="0"/>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Hẹp dưới van là auto mổ do không nong được (cơ bùi nhùi trong đó mổ cái gì)</a:t>
            </a:r>
            <a:endParaRPr lang="en-US" dirty="0"/>
          </a:p>
          <a:p>
            <a:r>
              <a:rPr lang="en-US" dirty="0"/>
              <a:t>Kĩ thuật: cô đọc slide</a:t>
            </a:r>
            <a:endParaRPr lang="en-US" dirty="0"/>
          </a:p>
          <a:p>
            <a:r>
              <a:rPr lang="en-US" dirty="0"/>
              <a:t>BT shunt: shunt chủ - phổi</a:t>
            </a:r>
            <a:endParaRPr lang="en-US" dirty="0"/>
          </a:p>
        </p:txBody>
      </p:sp>
      <p:sp>
        <p:nvSpPr>
          <p:cNvPr id="4" name="Slide Number Placeholder 3"/>
          <p:cNvSpPr>
            <a:spLocks noGrp="1"/>
          </p:cNvSpPr>
          <p:nvPr>
            <p:ph type="sldNum" sz="quarter" idx="5"/>
          </p:nvPr>
        </p:nvSpPr>
        <p:spPr/>
        <p:txBody>
          <a:bodyPr/>
          <a:lstStyle/>
          <a:p>
            <a:pPr>
              <a:defRPr/>
            </a:pPr>
            <a:fld id="{F40BD9A4-7142-0F46-AC77-0B7A8EE6ECC1}" type="slidenum">
              <a:rPr lang="en-US" altLang="en-US" smtClean="0"/>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lướt</a:t>
            </a:r>
            <a:endParaRPr lang="en-US" dirty="0"/>
          </a:p>
        </p:txBody>
      </p:sp>
      <p:sp>
        <p:nvSpPr>
          <p:cNvPr id="4" name="Slide Number Placeholder 3"/>
          <p:cNvSpPr>
            <a:spLocks noGrp="1"/>
          </p:cNvSpPr>
          <p:nvPr>
            <p:ph type="sldNum" sz="quarter" idx="5"/>
          </p:nvPr>
        </p:nvSpPr>
        <p:spPr/>
        <p:txBody>
          <a:bodyPr/>
          <a:lstStyle/>
          <a:p>
            <a:pPr>
              <a:defRPr/>
            </a:pPr>
            <a:fld id="{F40BD9A4-7142-0F46-AC77-0B7A8EE6ECC1}" type="slidenum">
              <a:rPr lang="en-US" altLang="en-US" smtClean="0"/>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Cô nhấn mạnh kiến thức cơ bản là nền tảng cho lâm sàng từ chẩn đoán đến điều trị nên mục số 2 là quan trọng</a:t>
            </a:r>
            <a:endParaRPr lang="en-US" dirty="0"/>
          </a:p>
        </p:txBody>
      </p:sp>
      <p:sp>
        <p:nvSpPr>
          <p:cNvPr id="4" name="Slide Number Placeholder 3"/>
          <p:cNvSpPr>
            <a:spLocks noGrp="1"/>
          </p:cNvSpPr>
          <p:nvPr>
            <p:ph type="sldNum" sz="quarter" idx="5"/>
          </p:nvPr>
        </p:nvSpPr>
        <p:spPr/>
        <p:txBody>
          <a:bodyPr/>
          <a:lstStyle/>
          <a:p>
            <a:pPr>
              <a:defRPr/>
            </a:pPr>
            <a:fld id="{F40BD9A4-7142-0F46-AC77-0B7A8EE6ECC1}" type="slidenum">
              <a:rPr lang="en-US" altLang="en-US" smtClean="0"/>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Hẹp đmp phần lớn là ghép chung với rất nhiều tật (VSD,ASD,…) chiếm 50%, nhưng bài này chỉ đề cập hẹp ĐMP đơn thuần</a:t>
            </a:r>
            <a:endParaRPr lang="en-US" dirty="0"/>
          </a:p>
        </p:txBody>
      </p:sp>
      <p:sp>
        <p:nvSpPr>
          <p:cNvPr id="4" name="Slide Number Placeholder 3"/>
          <p:cNvSpPr>
            <a:spLocks noGrp="1"/>
          </p:cNvSpPr>
          <p:nvPr>
            <p:ph type="sldNum" sz="quarter" idx="5"/>
          </p:nvPr>
        </p:nvSpPr>
        <p:spPr/>
        <p:txBody>
          <a:bodyPr/>
          <a:lstStyle/>
          <a:p>
            <a:pPr>
              <a:defRPr/>
            </a:pPr>
            <a:fld id="{F40BD9A4-7142-0F46-AC77-0B7A8EE6ECC1}" type="slidenum">
              <a:rPr lang="en-US" altLang="en-US" smtClean="0"/>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Chia làm 3 nhóm tổn thương: </a:t>
            </a:r>
            <a:endParaRPr lang="en-US" dirty="0"/>
          </a:p>
          <a:p>
            <a:pPr marL="171450" indent="-171450">
              <a:buFontTx/>
              <a:buChar char="-"/>
            </a:pPr>
            <a:r>
              <a:rPr lang="en-US" dirty="0"/>
              <a:t>Dưới van (sub): chiếm khoảng 5%</a:t>
            </a:r>
            <a:endParaRPr lang="en-US" dirty="0"/>
          </a:p>
          <a:p>
            <a:pPr marL="171450" indent="-171450">
              <a:buFontTx/>
              <a:buChar char="-"/>
            </a:pPr>
            <a:r>
              <a:rPr lang="en-US" dirty="0"/>
              <a:t>Tại van (val): chiếm 80-90%</a:t>
            </a:r>
            <a:endParaRPr lang="en-US" dirty="0"/>
          </a:p>
          <a:p>
            <a:pPr marL="171450" indent="-171450">
              <a:buFontTx/>
              <a:buChar char="-"/>
            </a:pPr>
            <a:r>
              <a:rPr lang="en-US" dirty="0"/>
              <a:t>Trên van (supra): 1-2%, trên chia làm 2 nhánh chiếm 5%</a:t>
            </a:r>
            <a:endParaRPr lang="en-US" dirty="0"/>
          </a:p>
        </p:txBody>
      </p:sp>
      <p:sp>
        <p:nvSpPr>
          <p:cNvPr id="4" name="Slide Number Placeholder 3"/>
          <p:cNvSpPr>
            <a:spLocks noGrp="1"/>
          </p:cNvSpPr>
          <p:nvPr>
            <p:ph type="sldNum" sz="quarter" idx="5"/>
          </p:nvPr>
        </p:nvSpPr>
        <p:spPr/>
        <p:txBody>
          <a:bodyPr/>
          <a:lstStyle/>
          <a:p>
            <a:pPr>
              <a:defRPr/>
            </a:pPr>
            <a:fld id="{F40BD9A4-7142-0F46-AC77-0B7A8EE6ECC1}" type="slidenum">
              <a:rPr lang="en-US" altLang="en-US" smtClean="0"/>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Tại van: số xem cho biết</a:t>
            </a:r>
            <a:endParaRPr lang="en-US" dirty="0"/>
          </a:p>
          <a:p>
            <a:r>
              <a:rPr lang="en-US" dirty="0"/>
              <a:t>Van -&gt; vòng van và lá van. Mấy thằng cu hẹp tại van có:</a:t>
            </a:r>
            <a:endParaRPr lang="en-US" dirty="0"/>
          </a:p>
          <a:p>
            <a:r>
              <a:rPr lang="en-US" dirty="0"/>
              <a:t>1. Vòng van nhỏ, gặp trong HC Noonan (bất thường NST 13) (Cô bla bla về cần phải biết về một số hội chứng di truyền -&gt; cô sẽ chỉ về app trên ls, khỏi cần học làm gì, 4.0 rồi, học cái gì cũng phải tới nơi tới chốn)</a:t>
            </a:r>
            <a:endParaRPr lang="en-US" dirty="0"/>
          </a:p>
          <a:p>
            <a:r>
              <a:rPr lang="en-US" dirty="0"/>
              <a:t>H</a:t>
            </a:r>
            <a:r>
              <a:rPr lang="en-US" dirty="0"/>
              <a:t>oặc 2. Lá van dày, không đều, không thèm di động</a:t>
            </a:r>
            <a:endParaRPr lang="en-US" dirty="0"/>
          </a:p>
          <a:p>
            <a:r>
              <a:rPr lang="en-US" dirty="0"/>
              <a:t>Hoặc 3. Mép van (3 miếng) : dính lại với nhau</a:t>
            </a:r>
            <a:endParaRPr lang="en-US" dirty="0"/>
          </a:p>
          <a:p>
            <a:endParaRPr lang="en-US" dirty="0"/>
          </a:p>
          <a:p>
            <a:r>
              <a:rPr lang="en-US" dirty="0"/>
              <a:t>Đặc điểm của hẹp tại van là </a:t>
            </a:r>
            <a:r>
              <a:rPr lang="en-US" b="1" dirty="0"/>
              <a:t>dãn sau hẹp</a:t>
            </a:r>
            <a:r>
              <a:rPr lang="en-US" b="0" dirty="0"/>
              <a:t> (hình 2: MRI) số 1 là cái van, số 2 là 2, thân dãn chà bá</a:t>
            </a:r>
            <a:endParaRPr lang="en-US" b="0" dirty="0"/>
          </a:p>
          <a:p>
            <a:r>
              <a:rPr lang="en-US" b="0" dirty="0"/>
              <a:t>XQ phổi cung động mạch phổi phồng </a:t>
            </a:r>
            <a:r>
              <a:rPr lang="en-US" b="0" dirty="0">
                <a:sym typeface="Wingdings" panose="05000000000000000000" pitchFamily="2" charset="2"/>
              </a:rPr>
              <a:t> nghĩ tắc tuần hoàn phổi nhưng tuần hoàn phổi giảm  nghĩ đến giãn sau hẹp</a:t>
            </a:r>
            <a:endParaRPr lang="en-US" b="0" dirty="0">
              <a:sym typeface="Wingdings" panose="05000000000000000000" pitchFamily="2" charset="2"/>
            </a:endParaRPr>
          </a:p>
          <a:p>
            <a:endParaRPr lang="en-US" b="0" dirty="0">
              <a:sym typeface="Wingdings" panose="05000000000000000000" pitchFamily="2" charset="2"/>
            </a:endParaRPr>
          </a:p>
          <a:p>
            <a:r>
              <a:rPr lang="en-US" b="0" dirty="0">
                <a:sym typeface="Wingdings" panose="05000000000000000000" pitchFamily="2" charset="2"/>
              </a:rPr>
              <a:t>Kích thước thất phải bình thường nếu hẹp ít, hẹp nặng  kích thước thất (P) bị ảnh hưởng, nặng nữa  thiểu sản thất (P).</a:t>
            </a:r>
            <a:endParaRPr lang="en-US" b="0" dirty="0">
              <a:sym typeface="Wingdings" panose="05000000000000000000" pitchFamily="2" charset="2"/>
            </a:endParaRPr>
          </a:p>
          <a:p>
            <a:r>
              <a:rPr lang="en-US" b="0" dirty="0">
                <a:sym typeface="Wingdings" panose="05000000000000000000" pitchFamily="2" charset="2"/>
              </a:rPr>
              <a:t>Tại sao thiểu sản?: Nếu hẹp quá nặng trong thời kì bào thai, khi đó còn lỗ bầu dục. Máu xuống thất (P) gặp hẹp van  không lên được tuần hoàn phổi  ngu gì chơi khó nên nhĩ (P) chả thèm đẩy máu xuống thất (P) nữa mà đẩy qua nhĩ (T) qua lỗ bầu dục  lâu ngày thất (P) không nhận được máu  thiểu sản. Đó là khi hẹp quá nặng, máu không lên nổi, còn nếu hẹp ở 1 mức độ  máu lên tuần hoà phổi ít  áp suất trong thất (P) ngày càng tăng  dày + dãn</a:t>
            </a:r>
            <a:endParaRPr lang="en-US" b="0"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pPr>
              <a:defRPr/>
            </a:pPr>
            <a:fld id="{F40BD9A4-7142-0F46-AC77-0B7A8EE6ECC1}" type="slidenum">
              <a:rPr lang="en-US" altLang="en-US" smtClean="0"/>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Hẹp dưới van có 2 type: </a:t>
            </a:r>
            <a:endParaRPr lang="en-US" dirty="0"/>
          </a:p>
          <a:p>
            <a:r>
              <a:rPr lang="en-US" dirty="0"/>
              <a:t>Type 1 (hình phải): tự nhiên mọc 2 sớ cơ </a:t>
            </a:r>
            <a:r>
              <a:rPr lang="en-US" dirty="0">
                <a:sym typeface="Wingdings" panose="05000000000000000000" pitchFamily="2" charset="2"/>
              </a:rPr>
              <a:t> chia thất (P) thành 2 buồng: xa(bự bự ở dưới) và gần  THẤT P 2 BUỒNG</a:t>
            </a:r>
            <a:r>
              <a:rPr lang="vi-VN" dirty="0">
                <a:sym typeface="Wingdings" panose="05000000000000000000" pitchFamily="2" charset="2"/>
              </a:rPr>
              <a:t> DCRV</a:t>
            </a:r>
            <a:endParaRPr lang="en-US" dirty="0">
              <a:sym typeface="Wingdings" panose="05000000000000000000" pitchFamily="2" charset="2"/>
            </a:endParaRPr>
          </a:p>
          <a:p>
            <a:r>
              <a:rPr lang="en-US" dirty="0">
                <a:sym typeface="Wingdings" panose="05000000000000000000" pitchFamily="2" charset="2"/>
              </a:rPr>
              <a:t>Type 2: tăng sinh cơ ở 2 bên thành MM phổi tại vị trí phễu  hẹp  mổ người ta cắt bỏ phần tăng sinh</a:t>
            </a:r>
            <a:r>
              <a:rPr lang="vi-VN" dirty="0">
                <a:sym typeface="Wingdings" panose="05000000000000000000" pitchFamily="2" charset="2"/>
              </a:rPr>
              <a:t> (thường trong TOF)</a:t>
            </a:r>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5"/>
          </p:nvPr>
        </p:nvSpPr>
        <p:spPr/>
        <p:txBody>
          <a:bodyPr/>
          <a:lstStyle/>
          <a:p>
            <a:pPr>
              <a:defRPr/>
            </a:pPr>
            <a:fld id="{F40BD9A4-7142-0F46-AC77-0B7A8EE6ECC1}" type="slidenum">
              <a:rPr lang="en-US" altLang="en-US" smtClean="0"/>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Trên van trở đi thì có 2 nhánh, từ 2 nhánh đó chia ra rất nhiều nhánh </a:t>
            </a:r>
            <a:r>
              <a:rPr lang="en-US" dirty="0">
                <a:sym typeface="Wingdings" panose="05000000000000000000" pitchFamily="2" charset="2"/>
              </a:rPr>
              <a:t> càng vô sâu càng nhiều type tuỳ theo phân thuỳ, nhưng gọi chung là hẹp trên van</a:t>
            </a:r>
            <a:endParaRPr lang="en-US" dirty="0">
              <a:sym typeface="Wingdings" panose="05000000000000000000" pitchFamily="2" charset="2"/>
            </a:endParaRPr>
          </a:p>
          <a:p>
            <a:r>
              <a:rPr lang="en-US" dirty="0">
                <a:sym typeface="Wingdings" panose="05000000000000000000" pitchFamily="2" charset="2"/>
              </a:rPr>
              <a:t>Nhớ là hẹp trên van </a:t>
            </a:r>
            <a:r>
              <a:rPr lang="en-US" b="1" dirty="0">
                <a:sym typeface="Wingdings" panose="05000000000000000000" pitchFamily="2" charset="2"/>
              </a:rPr>
              <a:t>THƯỜNG ĐI KÈM HỘI CHỨNG</a:t>
            </a:r>
            <a:r>
              <a:rPr lang="en-US" b="0" dirty="0">
                <a:sym typeface="Wingdings" panose="05000000000000000000" pitchFamily="2" charset="2"/>
              </a:rPr>
              <a:t>, hội chứng gì thì “lên lâm sàng đi rồi cô chỉ cho cái app” – tập 2, cô khẳng định rằng cô nhớ không nổi đâu</a:t>
            </a:r>
            <a:endParaRPr lang="en-US" dirty="0"/>
          </a:p>
        </p:txBody>
      </p:sp>
      <p:sp>
        <p:nvSpPr>
          <p:cNvPr id="4" name="Slide Number Placeholder 3"/>
          <p:cNvSpPr>
            <a:spLocks noGrp="1"/>
          </p:cNvSpPr>
          <p:nvPr>
            <p:ph type="sldNum" sz="quarter" idx="5"/>
          </p:nvPr>
        </p:nvSpPr>
        <p:spPr/>
        <p:txBody>
          <a:bodyPr/>
          <a:lstStyle/>
          <a:p>
            <a:pPr>
              <a:defRPr/>
            </a:pPr>
            <a:fld id="{F40BD9A4-7142-0F46-AC77-0B7A8EE6ECC1}" type="slidenum">
              <a:rPr lang="en-US" altLang="en-US" smtClean="0"/>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Khi hẹp tại van </a:t>
            </a:r>
            <a:r>
              <a:rPr lang="en-US" dirty="0">
                <a:sym typeface="Wingdings" panose="05000000000000000000" pitchFamily="2" charset="2"/>
              </a:rPr>
              <a:t> tăng gánh áp suất thất P  tăng sinh, phì đại cơ thất P + tăng số lượng mao mạch  tăng công thất P: do hẹp quá thì thất P phải ráng làm việc để duy trì thể tích nhát bóp -&gt; trở thành lực sĩ cơ bắp cuồn cuộn  dầy lên. Anh lực sĩ cứ hì hà hì hụi bóp nhưng máu qua tuần hoàn phổi thế quái nào được  bị ứ lại thất P dãn  hở van 3 lá + nhĩ P dãn theo. Nhĩ phải dãn quá thì phải tìm đường thoát  qua lỗ bầu dục (bệnh PFO) đến tim T. Còn đứa nào “hên” có sẵn ASD thì qua đó luôn (lỗ bầu dục như ”cửa dự phòng” ai cũng có sẵn nhưng nó chỉ mở khi áp lực cao). Nhớ, </a:t>
            </a:r>
            <a:r>
              <a:rPr lang="en-US" b="1" dirty="0">
                <a:sym typeface="Wingdings" panose="05000000000000000000" pitchFamily="2" charset="2"/>
              </a:rPr>
              <a:t>ASD khác PFO</a:t>
            </a:r>
            <a:r>
              <a:rPr lang="en-US" b="0" dirty="0">
                <a:sym typeface="Wingdings" panose="05000000000000000000" pitchFamily="2" charset="2"/>
              </a:rPr>
              <a:t>. Máu từ P  T do đó BN tím</a:t>
            </a:r>
            <a:endParaRPr lang="en-US" b="0" dirty="0">
              <a:sym typeface="Wingdings" panose="05000000000000000000" pitchFamily="2" charset="2"/>
            </a:endParaRPr>
          </a:p>
          <a:p>
            <a:r>
              <a:rPr lang="en-US" b="0" dirty="0">
                <a:sym typeface="Wingdings" panose="05000000000000000000" pitchFamily="2" charset="2"/>
              </a:rPr>
              <a:t>Như vậy hẹp quá nặng bào thai thì có thiểu sản thất P và ASD/PFO sẽ đóng vai trò cứu vớt, chứ không thì tim T không hề có máu luôn (lên phổi còn không được thế quái nào qua tim T được.</a:t>
            </a:r>
            <a:endParaRPr lang="en-US" dirty="0"/>
          </a:p>
        </p:txBody>
      </p:sp>
      <p:sp>
        <p:nvSpPr>
          <p:cNvPr id="4" name="Slide Number Placeholder 3"/>
          <p:cNvSpPr>
            <a:spLocks noGrp="1"/>
          </p:cNvSpPr>
          <p:nvPr>
            <p:ph type="sldNum" sz="quarter" idx="5"/>
          </p:nvPr>
        </p:nvSpPr>
        <p:spPr/>
        <p:txBody>
          <a:bodyPr/>
          <a:lstStyle/>
          <a:p>
            <a:pPr>
              <a:defRPr/>
            </a:pPr>
            <a:fld id="{F40BD9A4-7142-0F46-AC77-0B7A8EE6ECC1}" type="slidenum">
              <a:rPr lang="en-US" altLang="en-US" smtClean="0"/>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vi-VN"/>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5A0D86F-E8D6-394C-81C3-569EB0230548}" type="slidenum">
              <a:rPr lang="en-US" altLang="en-US"/>
            </a:fld>
            <a:endParaRPr lang="en-US" altLang="en-US"/>
          </a:p>
        </p:txBody>
      </p:sp>
    </p:spTree>
  </p:cSld>
  <p:clrMapOvr>
    <a:masterClrMapping/>
  </p:clrMapOvr>
  <p:transition spd="med">
    <p:diamon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CCCAD3-18FA-8C46-B962-37E80F603692}" type="slidenum">
              <a:rPr lang="en-US" altLang="en-US"/>
            </a:fld>
            <a:endParaRPr lang="en-US" altLang="en-US"/>
          </a:p>
        </p:txBody>
      </p:sp>
    </p:spTree>
  </p:cSld>
  <p:clrMapOvr>
    <a:masterClrMapping/>
  </p:clrMapOvr>
  <p:transition spd="med">
    <p:diamon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D130DBB-D89A-F942-81D0-192F4E502B04}" type="slidenum">
              <a:rPr lang="en-US" altLang="en-US"/>
            </a:fld>
            <a:endParaRPr lang="en-US" altLang="en-US"/>
          </a:p>
        </p:txBody>
      </p:sp>
    </p:spTree>
  </p:cSld>
  <p:clrMapOvr>
    <a:masterClrMapping/>
  </p:clrMapOvr>
  <p:transition spd="med">
    <p:diamon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B6101BF-27BF-FD4D-BA85-0EE1084635FD}" type="slidenum">
              <a:rPr lang="en-US" altLang="en-US"/>
            </a:fld>
            <a:endParaRPr lang="en-US" altLang="en-US"/>
          </a:p>
        </p:txBody>
      </p:sp>
    </p:spTree>
  </p:cSld>
  <p:clrMapOvr>
    <a:masterClrMapping/>
  </p:clrMapOvr>
  <p:transition spd="med">
    <p:diamon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8DDB247-7E2B-DF48-BBEB-7B11EE1E6A37}" type="slidenum">
              <a:rPr lang="en-US" altLang="en-US"/>
            </a:fld>
            <a:endParaRPr lang="en-US" altLang="en-US"/>
          </a:p>
        </p:txBody>
      </p:sp>
    </p:spTree>
  </p:cSld>
  <p:clrMapOvr>
    <a:masterClrMapping/>
  </p:clrMapOvr>
  <p:transition spd="med">
    <p:diamon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BBF5E4E-C0A6-C349-ACC2-4B7FC20EF39B}" type="slidenum">
              <a:rPr lang="en-US" altLang="en-US"/>
            </a:fld>
            <a:endParaRPr lang="en-US" altLang="en-US"/>
          </a:p>
        </p:txBody>
      </p:sp>
    </p:spTree>
  </p:cSld>
  <p:clrMapOvr>
    <a:masterClrMapping/>
  </p:clrMapOvr>
  <p:transition spd="med">
    <p:diamon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57FC097-5AA8-1745-BC12-214802D00D14}" type="slidenum">
              <a:rPr lang="en-US" altLang="en-US"/>
            </a:fld>
            <a:endParaRPr lang="en-US" altLang="en-US"/>
          </a:p>
        </p:txBody>
      </p:sp>
    </p:spTree>
  </p:cSld>
  <p:clrMapOvr>
    <a:masterClrMapping/>
  </p:clrMapOvr>
  <p:transition spd="med">
    <p:diamon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0506603-8CD6-604C-820A-91FF158A5888}" type="slidenum">
              <a:rPr lang="en-US" altLang="en-US"/>
            </a:fld>
            <a:endParaRPr lang="en-US" altLang="en-US"/>
          </a:p>
        </p:txBody>
      </p:sp>
    </p:spTree>
  </p:cSld>
  <p:clrMapOvr>
    <a:masterClrMapping/>
  </p:clrMapOvr>
  <p:transition spd="med">
    <p:diamon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02C06C9-85A9-4B49-803B-F288C49E09FD}" type="slidenum">
              <a:rPr lang="en-US" altLang="en-US"/>
            </a:fld>
            <a:endParaRPr lang="en-US" altLang="en-US"/>
          </a:p>
        </p:txBody>
      </p:sp>
    </p:spTree>
  </p:cSld>
  <p:clrMapOvr>
    <a:masterClrMapping/>
  </p:clrMapOvr>
  <p:transition spd="med">
    <p:diamon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167DAE7-FA5A-C54A-BEE2-F17C6FC870C4}" type="slidenum">
              <a:rPr lang="en-US" altLang="en-US"/>
            </a:fld>
            <a:endParaRPr lang="en-US" altLang="en-US"/>
          </a:p>
        </p:txBody>
      </p:sp>
    </p:spTree>
  </p:cSld>
  <p:clrMapOvr>
    <a:masterClrMapping/>
  </p:clrMapOvr>
  <p:transition spd="med">
    <p:diamon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BE2AF33-64F8-F145-A398-81A3DDE128B7}" type="slidenum">
              <a:rPr lang="en-US" altLang="en-US"/>
            </a:fld>
            <a:endParaRPr lang="en-US" altLang="en-US"/>
          </a:p>
        </p:txBody>
      </p:sp>
    </p:spTree>
  </p:cSld>
  <p:clrMapOvr>
    <a:masterClrMapping/>
  </p:clrMapOvr>
  <p:transition spd="med">
    <p:diamond/>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vi-VN"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vi-V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a:defRPr/>
            </a:pPr>
            <a:fld id="{43863A61-C4AD-414F-A58B-D4A44CEEA31B}"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diamon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hyperlink" Target="http://en.wikipedia.org/wiki/File:EhlersDanlos.jpg" TargetMode="External"/><Relationship Id="rId4" Type="http://schemas.openxmlformats.org/officeDocument/2006/relationships/image" Target="../media/image12.jpeg"/><Relationship Id="rId3" Type="http://schemas.openxmlformats.org/officeDocument/2006/relationships/hyperlink" Target="http://en.wikipedia.org/wiki/File:Ehlers-Danlos_syndrome2.jpg" TargetMode="External"/><Relationship Id="rId2" Type="http://schemas.openxmlformats.org/officeDocument/2006/relationships/image" Target="../media/image11.jpeg"/><Relationship Id="rId1" Type="http://schemas.openxmlformats.org/officeDocument/2006/relationships/hyperlink" Target="http://en.wikipedia.org/wiki/File:Ehlers-Danlos_thumb.jpg"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 Id="rId3" Type="http://schemas.openxmlformats.org/officeDocument/2006/relationships/image" Target="../media/image16.jpeg"/><Relationship Id="rId2" Type="http://schemas.openxmlformats.org/officeDocument/2006/relationships/image" Target="NULL" TargetMode="External"/><Relationship Id="rId1" Type="http://schemas.openxmlformats.org/officeDocument/2006/relationships/image" Target="../media/image1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2.png"/><Relationship Id="rId6" Type="http://schemas.openxmlformats.org/officeDocument/2006/relationships/image" Target="../media/image21.GIF"/><Relationship Id="rId5" Type="http://schemas.openxmlformats.org/officeDocument/2006/relationships/hyperlink" Target="http://www.medscape.com/sendurl" TargetMode="External"/><Relationship Id="rId4" Type="http://schemas.openxmlformats.org/officeDocument/2006/relationships/image" Target="../media/image20.GIF"/><Relationship Id="rId3" Type="http://schemas.openxmlformats.org/officeDocument/2006/relationships/hyperlink" Target="http://www.medscape.com/viewprogram/7868_pnt" TargetMode="External"/><Relationship Id="rId2" Type="http://schemas.openxmlformats.org/officeDocument/2006/relationships/image" Target="NULL" TargetMode="External"/><Relationship Id="rId1" Type="http://schemas.openxmlformats.org/officeDocument/2006/relationships/image" Target="../media/image19.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http://www.ncbi.nlm.nih.gov/corehtml/jsutils/img/tileshop_pmc.1/loading_bg.gif"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image" Target="../media/image26.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28.jpeg"/><Relationship Id="rId1" Type="http://schemas.openxmlformats.org/officeDocument/2006/relationships/image" Target="../media/image27.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30.jpeg"/><Relationship Id="rId1" Type="http://schemas.openxmlformats.org/officeDocument/2006/relationships/image" Target="../media/image29.jpe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32.jpeg"/><Relationship Id="rId1" Type="http://schemas.openxmlformats.org/officeDocument/2006/relationships/image" Target="../media/image31.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3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6.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p:cNvSpPr>
          <p:nvPr>
            <p:ph type="ctrTitle"/>
          </p:nvPr>
        </p:nvSpPr>
        <p:spPr>
          <a:xfrm>
            <a:off x="1006475" y="1284288"/>
            <a:ext cx="7472363" cy="1311275"/>
          </a:xfrm>
        </p:spPr>
        <p:txBody>
          <a:bodyPr/>
          <a:lstStyle/>
          <a:p>
            <a:pPr eaLnBrk="1" hangingPunct="1"/>
            <a:r>
              <a:rPr lang="en-US" altLang="en-US" sz="4000" b="1">
                <a:solidFill>
                  <a:srgbClr val="C00000"/>
                </a:solidFill>
              </a:rPr>
              <a:t>HẸP ĐỘNG MẠCH PHỔI</a:t>
            </a:r>
            <a:br>
              <a:rPr lang="en-US" altLang="en-US" sz="4000" b="1">
                <a:solidFill>
                  <a:srgbClr val="C00000"/>
                </a:solidFill>
              </a:rPr>
            </a:br>
            <a:r>
              <a:rPr lang="en-US" altLang="en-US" sz="3600" b="1">
                <a:solidFill>
                  <a:srgbClr val="C00000"/>
                </a:solidFill>
              </a:rPr>
              <a:t>(PULMONARY STENOSIS = PS)</a:t>
            </a:r>
            <a:endParaRPr lang="en-US" altLang="en-US" sz="4000" b="1">
              <a:solidFill>
                <a:srgbClr val="C00000"/>
              </a:solidFill>
            </a:endParaRPr>
          </a:p>
        </p:txBody>
      </p:sp>
      <p:sp>
        <p:nvSpPr>
          <p:cNvPr id="14338" name="Rectangle 3"/>
          <p:cNvSpPr>
            <a:spLocks noGrp="1"/>
          </p:cNvSpPr>
          <p:nvPr>
            <p:ph type="subTitle" idx="1"/>
          </p:nvPr>
        </p:nvSpPr>
        <p:spPr>
          <a:xfrm>
            <a:off x="2684463" y="5911850"/>
            <a:ext cx="4114800" cy="558800"/>
          </a:xfrm>
        </p:spPr>
        <p:txBody>
          <a:bodyPr/>
          <a:lstStyle/>
          <a:p>
            <a:pPr eaLnBrk="1" hangingPunct="1"/>
            <a:r>
              <a:rPr lang="en-US" altLang="en-US" sz="2800" b="1">
                <a:solidFill>
                  <a:schemeClr val="tx1"/>
                </a:solidFill>
              </a:rPr>
              <a:t>PGS. TS. Vũ Minh Phúc</a:t>
            </a:r>
            <a:endParaRPr lang="en-US" altLang="en-US" sz="2800" b="1">
              <a:solidFill>
                <a:schemeClr val="tx1"/>
              </a:solidFill>
            </a:endParaRPr>
          </a:p>
        </p:txBody>
      </p:sp>
      <p:pic>
        <p:nvPicPr>
          <p:cNvPr id="14339"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45425" y="60325"/>
            <a:ext cx="1209675"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16038" cy="128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838" y="2773363"/>
            <a:ext cx="4087812" cy="285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diamon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p:nvPr>
        </p:nvSpPr>
        <p:spPr>
          <a:xfrm>
            <a:off x="1419225" y="219075"/>
            <a:ext cx="6316663" cy="938213"/>
          </a:xfrm>
        </p:spPr>
        <p:txBody>
          <a:bodyPr/>
          <a:lstStyle/>
          <a:p>
            <a:pPr eaLnBrk="1" hangingPunct="1"/>
            <a:r>
              <a:rPr lang="en-US" altLang="en-US" b="1">
                <a:solidFill>
                  <a:srgbClr val="C00000"/>
                </a:solidFill>
              </a:rPr>
              <a:t>3. SINH LÝ BỆNH</a:t>
            </a:r>
            <a:endParaRPr lang="en-US" altLang="en-US" b="1">
              <a:solidFill>
                <a:srgbClr val="C00000"/>
              </a:solidFill>
            </a:endParaRPr>
          </a:p>
        </p:txBody>
      </p:sp>
      <p:sp>
        <p:nvSpPr>
          <p:cNvPr id="15363" name="Rectangle 3"/>
          <p:cNvSpPr>
            <a:spLocks noGrp="1" noChangeArrowheads="1"/>
          </p:cNvSpPr>
          <p:nvPr>
            <p:ph idx="1"/>
          </p:nvPr>
        </p:nvSpPr>
        <p:spPr>
          <a:xfrm>
            <a:off x="604838" y="1600200"/>
            <a:ext cx="8415337" cy="4706938"/>
          </a:xfrm>
        </p:spPr>
        <p:txBody>
          <a:bodyPr rtlCol="0">
            <a:normAutofit fontScale="85000" lnSpcReduction="20000"/>
          </a:bodyPr>
          <a:lstStyle/>
          <a:p>
            <a:pPr eaLnBrk="1" fontAlgn="auto" hangingPunct="1">
              <a:lnSpc>
                <a:spcPct val="110000"/>
              </a:lnSpc>
              <a:spcAft>
                <a:spcPts val="0"/>
              </a:spcAft>
              <a:defRPr/>
            </a:pPr>
            <a:r>
              <a:rPr lang="en-US" altLang="en-US" b="1" dirty="0" err="1"/>
              <a:t>Hẹp</a:t>
            </a:r>
            <a:r>
              <a:rPr lang="en-US" altLang="en-US" b="1" dirty="0"/>
              <a:t> </a:t>
            </a:r>
            <a:r>
              <a:rPr lang="en-US" altLang="en-US" b="1" dirty="0" err="1"/>
              <a:t>dưới</a:t>
            </a:r>
            <a:r>
              <a:rPr lang="en-US" altLang="en-US" b="1" dirty="0"/>
              <a:t> van ĐMP</a:t>
            </a:r>
            <a:endParaRPr lang="en-US" altLang="en-US" b="1" dirty="0"/>
          </a:p>
          <a:p>
            <a:pPr lvl="1" eaLnBrk="1" fontAlgn="auto" hangingPunct="1">
              <a:lnSpc>
                <a:spcPct val="110000"/>
              </a:lnSpc>
              <a:spcAft>
                <a:spcPts val="0"/>
              </a:spcAft>
              <a:defRPr/>
            </a:pPr>
            <a:r>
              <a:rPr lang="en-US" altLang="en-US" dirty="0" err="1"/>
              <a:t>Những</a:t>
            </a:r>
            <a:r>
              <a:rPr lang="en-US" altLang="en-US" dirty="0"/>
              <a:t> </a:t>
            </a:r>
            <a:r>
              <a:rPr lang="en-US" altLang="en-US" dirty="0" err="1"/>
              <a:t>bó</a:t>
            </a:r>
            <a:r>
              <a:rPr lang="en-US" altLang="en-US" dirty="0"/>
              <a:t> </a:t>
            </a:r>
            <a:r>
              <a:rPr lang="en-US" altLang="en-US" dirty="0" err="1"/>
              <a:t>cơ</a:t>
            </a:r>
            <a:r>
              <a:rPr lang="en-US" altLang="en-US" dirty="0"/>
              <a:t> </a:t>
            </a:r>
            <a:r>
              <a:rPr lang="en-US" altLang="en-US" dirty="0" err="1"/>
              <a:t>trong</a:t>
            </a:r>
            <a:r>
              <a:rPr lang="en-US" altLang="en-US" dirty="0"/>
              <a:t> </a:t>
            </a:r>
            <a:r>
              <a:rPr lang="en-US" altLang="en-US" dirty="0" err="1"/>
              <a:t>thất</a:t>
            </a:r>
            <a:r>
              <a:rPr lang="en-US" altLang="en-US" dirty="0"/>
              <a:t> </a:t>
            </a:r>
            <a:r>
              <a:rPr lang="en-US" altLang="en-US" dirty="0" err="1"/>
              <a:t>phải</a:t>
            </a:r>
            <a:r>
              <a:rPr lang="en-US" altLang="en-US" dirty="0"/>
              <a:t> </a:t>
            </a:r>
            <a:r>
              <a:rPr lang="en-US" altLang="en-US" dirty="0" err="1"/>
              <a:t>gây</a:t>
            </a:r>
            <a:r>
              <a:rPr lang="en-US" altLang="en-US" dirty="0"/>
              <a:t> </a:t>
            </a:r>
            <a:r>
              <a:rPr lang="en-US" altLang="en-US" dirty="0" err="1"/>
              <a:t>tắc</a:t>
            </a:r>
            <a:r>
              <a:rPr lang="en-US" altLang="en-US" dirty="0"/>
              <a:t> </a:t>
            </a:r>
            <a:r>
              <a:rPr lang="en-US" altLang="en-US" dirty="0" err="1"/>
              <a:t>nghẽn</a:t>
            </a:r>
            <a:r>
              <a:rPr lang="en-US" altLang="en-US" dirty="0"/>
              <a:t> </a:t>
            </a:r>
            <a:r>
              <a:rPr lang="en-US" altLang="en-US" dirty="0" err="1"/>
              <a:t>trong</a:t>
            </a:r>
            <a:r>
              <a:rPr lang="en-US" altLang="en-US" dirty="0"/>
              <a:t> </a:t>
            </a:r>
            <a:r>
              <a:rPr lang="en-US" altLang="en-US" dirty="0" err="1"/>
              <a:t>lòng</a:t>
            </a:r>
            <a:r>
              <a:rPr lang="en-US" altLang="en-US" dirty="0"/>
              <a:t> </a:t>
            </a:r>
            <a:r>
              <a:rPr lang="en-US" altLang="en-US" dirty="0" err="1"/>
              <a:t>thất</a:t>
            </a:r>
            <a:r>
              <a:rPr lang="en-US" altLang="en-US" dirty="0"/>
              <a:t> </a:t>
            </a:r>
            <a:r>
              <a:rPr lang="en-US" altLang="en-US" dirty="0" err="1"/>
              <a:t>phải</a:t>
            </a:r>
            <a:r>
              <a:rPr lang="en-US" altLang="en-US" dirty="0"/>
              <a:t> </a:t>
            </a:r>
            <a:r>
              <a:rPr lang="en-US" altLang="en-US" dirty="0" err="1"/>
              <a:t>với</a:t>
            </a:r>
            <a:r>
              <a:rPr lang="en-US" altLang="en-US" dirty="0"/>
              <a:t> </a:t>
            </a:r>
            <a:r>
              <a:rPr lang="en-US" altLang="en-US" dirty="0" err="1"/>
              <a:t>những</a:t>
            </a:r>
            <a:r>
              <a:rPr lang="en-US" altLang="en-US" dirty="0"/>
              <a:t> </a:t>
            </a:r>
            <a:r>
              <a:rPr lang="en-US" altLang="en-US" dirty="0" err="1"/>
              <a:t>mức</a:t>
            </a:r>
            <a:r>
              <a:rPr lang="en-US" altLang="en-US" dirty="0"/>
              <a:t> </a:t>
            </a:r>
            <a:r>
              <a:rPr lang="en-US" altLang="en-US" dirty="0" err="1"/>
              <a:t>độ</a:t>
            </a:r>
            <a:r>
              <a:rPr lang="en-US" altLang="en-US" dirty="0"/>
              <a:t> </a:t>
            </a:r>
            <a:r>
              <a:rPr lang="en-US" altLang="en-US" dirty="0" err="1"/>
              <a:t>khác</a:t>
            </a:r>
            <a:r>
              <a:rPr lang="en-US" altLang="en-US" dirty="0"/>
              <a:t> </a:t>
            </a:r>
            <a:r>
              <a:rPr lang="en-US" altLang="en-US" dirty="0" err="1"/>
              <a:t>nhau</a:t>
            </a:r>
            <a:endParaRPr lang="en-US" altLang="en-US" dirty="0"/>
          </a:p>
          <a:p>
            <a:pPr lvl="1" eaLnBrk="1" fontAlgn="auto" hangingPunct="1">
              <a:lnSpc>
                <a:spcPct val="110000"/>
              </a:lnSpc>
              <a:spcAft>
                <a:spcPts val="0"/>
              </a:spcAft>
              <a:defRPr/>
            </a:pPr>
            <a:r>
              <a:rPr lang="en-US" altLang="en-US" dirty="0" err="1"/>
              <a:t>Mức</a:t>
            </a:r>
            <a:r>
              <a:rPr lang="en-US" altLang="en-US" dirty="0"/>
              <a:t> </a:t>
            </a:r>
            <a:r>
              <a:rPr lang="en-US" altLang="en-US" dirty="0" err="1"/>
              <a:t>độ</a:t>
            </a:r>
            <a:r>
              <a:rPr lang="en-US" altLang="en-US" dirty="0"/>
              <a:t> </a:t>
            </a:r>
            <a:r>
              <a:rPr lang="en-US" altLang="en-US" dirty="0" err="1"/>
              <a:t>tắc</a:t>
            </a:r>
            <a:r>
              <a:rPr lang="en-US" altLang="en-US" dirty="0"/>
              <a:t> </a:t>
            </a:r>
            <a:r>
              <a:rPr lang="en-US" altLang="en-US" dirty="0" err="1"/>
              <a:t>nghẽn</a:t>
            </a:r>
            <a:r>
              <a:rPr lang="en-US" altLang="en-US" dirty="0"/>
              <a:t> </a:t>
            </a:r>
            <a:r>
              <a:rPr lang="en-US" altLang="en-US" dirty="0" err="1"/>
              <a:t>và</a:t>
            </a:r>
            <a:r>
              <a:rPr lang="en-US" altLang="en-US" dirty="0"/>
              <a:t> </a:t>
            </a:r>
            <a:r>
              <a:rPr lang="en-US" altLang="en-US" dirty="0" err="1"/>
              <a:t>áp</a:t>
            </a:r>
            <a:r>
              <a:rPr lang="en-US" altLang="en-US" dirty="0"/>
              <a:t> </a:t>
            </a:r>
            <a:r>
              <a:rPr lang="en-US" altLang="en-US" dirty="0" err="1"/>
              <a:t>suất</a:t>
            </a:r>
            <a:r>
              <a:rPr lang="en-US" altLang="en-US" dirty="0"/>
              <a:t> </a:t>
            </a:r>
            <a:r>
              <a:rPr lang="en-US" altLang="en-US" dirty="0" err="1"/>
              <a:t>trong</a:t>
            </a:r>
            <a:r>
              <a:rPr lang="en-US" altLang="en-US" dirty="0"/>
              <a:t> </a:t>
            </a:r>
            <a:r>
              <a:rPr lang="en-US" altLang="en-US" dirty="0" err="1"/>
              <a:t>lòng</a:t>
            </a:r>
            <a:r>
              <a:rPr lang="en-US" altLang="en-US" dirty="0"/>
              <a:t> </a:t>
            </a:r>
            <a:r>
              <a:rPr lang="en-US" altLang="en-US" dirty="0" err="1"/>
              <a:t>thất</a:t>
            </a:r>
            <a:r>
              <a:rPr lang="en-US" altLang="en-US" dirty="0"/>
              <a:t> </a:t>
            </a:r>
            <a:r>
              <a:rPr lang="en-US" altLang="en-US" dirty="0" err="1"/>
              <a:t>phải</a:t>
            </a:r>
            <a:r>
              <a:rPr lang="en-US" altLang="en-US" dirty="0"/>
              <a:t> </a:t>
            </a:r>
            <a:r>
              <a:rPr lang="en-US" altLang="en-US" dirty="0" err="1"/>
              <a:t>tăng</a:t>
            </a:r>
            <a:r>
              <a:rPr lang="en-US" altLang="en-US" dirty="0"/>
              <a:t> </a:t>
            </a:r>
            <a:r>
              <a:rPr lang="en-US" altLang="en-US" dirty="0" err="1"/>
              <a:t>nhiều</a:t>
            </a:r>
            <a:r>
              <a:rPr lang="en-US" altLang="en-US" dirty="0"/>
              <a:t> </a:t>
            </a:r>
            <a:r>
              <a:rPr lang="en-US" altLang="en-US" dirty="0" err="1"/>
              <a:t>trong</a:t>
            </a:r>
            <a:r>
              <a:rPr lang="en-US" altLang="en-US" dirty="0"/>
              <a:t> </a:t>
            </a:r>
            <a:r>
              <a:rPr lang="en-US" altLang="en-US" dirty="0" err="1"/>
              <a:t>thì</a:t>
            </a:r>
            <a:r>
              <a:rPr lang="en-US" altLang="en-US" dirty="0"/>
              <a:t> </a:t>
            </a:r>
            <a:r>
              <a:rPr lang="en-US" altLang="en-US" dirty="0" err="1"/>
              <a:t>tâm</a:t>
            </a:r>
            <a:r>
              <a:rPr lang="en-US" altLang="en-US" dirty="0"/>
              <a:t> </a:t>
            </a:r>
            <a:r>
              <a:rPr lang="en-US" altLang="en-US" dirty="0" err="1"/>
              <a:t>thu</a:t>
            </a:r>
            <a:endParaRPr lang="en-US" altLang="en-US" dirty="0"/>
          </a:p>
          <a:p>
            <a:pPr eaLnBrk="1" fontAlgn="auto" hangingPunct="1">
              <a:lnSpc>
                <a:spcPct val="110000"/>
              </a:lnSpc>
              <a:spcBef>
                <a:spcPct val="50000"/>
              </a:spcBef>
              <a:spcAft>
                <a:spcPts val="0"/>
              </a:spcAft>
              <a:defRPr/>
            </a:pPr>
            <a:r>
              <a:rPr lang="en-US" altLang="en-US" b="1" dirty="0" err="1"/>
              <a:t>Hẹp</a:t>
            </a:r>
            <a:r>
              <a:rPr lang="en-US" altLang="en-US" b="1" dirty="0"/>
              <a:t> </a:t>
            </a:r>
            <a:r>
              <a:rPr lang="en-US" altLang="en-US" b="1" dirty="0" err="1"/>
              <a:t>trên</a:t>
            </a:r>
            <a:r>
              <a:rPr lang="en-US" altLang="en-US" b="1" dirty="0"/>
              <a:t> van ĐMP</a:t>
            </a:r>
            <a:endParaRPr lang="en-US" altLang="en-US" b="1" dirty="0"/>
          </a:p>
          <a:p>
            <a:pPr lvl="1" eaLnBrk="1" fontAlgn="auto" hangingPunct="1">
              <a:lnSpc>
                <a:spcPct val="110000"/>
              </a:lnSpc>
              <a:spcAft>
                <a:spcPts val="0"/>
              </a:spcAft>
              <a:defRPr/>
            </a:pPr>
            <a:r>
              <a:rPr lang="en-US" altLang="en-US" dirty="0" err="1"/>
              <a:t>Áp</a:t>
            </a:r>
            <a:r>
              <a:rPr lang="en-US" altLang="en-US" dirty="0"/>
              <a:t> </a:t>
            </a:r>
            <a:r>
              <a:rPr lang="en-US" altLang="en-US" dirty="0" err="1"/>
              <a:t>suất</a:t>
            </a:r>
            <a:r>
              <a:rPr lang="en-US" altLang="en-US" dirty="0"/>
              <a:t> </a:t>
            </a:r>
            <a:r>
              <a:rPr lang="en-US" altLang="en-US" dirty="0" err="1"/>
              <a:t>trong</a:t>
            </a:r>
            <a:r>
              <a:rPr lang="en-US" altLang="en-US" dirty="0"/>
              <a:t> </a:t>
            </a:r>
            <a:r>
              <a:rPr lang="en-US" altLang="en-US" dirty="0" err="1"/>
              <a:t>thất</a:t>
            </a:r>
            <a:r>
              <a:rPr lang="en-US" altLang="en-US" dirty="0"/>
              <a:t> </a:t>
            </a:r>
            <a:r>
              <a:rPr lang="en-US" altLang="en-US" dirty="0" err="1"/>
              <a:t>phải</a:t>
            </a:r>
            <a:r>
              <a:rPr lang="en-US" altLang="en-US" dirty="0"/>
              <a:t> </a:t>
            </a:r>
            <a:r>
              <a:rPr lang="en-US" altLang="en-US" dirty="0" err="1"/>
              <a:t>và</a:t>
            </a:r>
            <a:r>
              <a:rPr lang="en-US" altLang="en-US" dirty="0"/>
              <a:t> ĐMP </a:t>
            </a:r>
            <a:r>
              <a:rPr lang="en-US" altLang="en-US" dirty="0" err="1"/>
              <a:t>phần</a:t>
            </a:r>
            <a:r>
              <a:rPr lang="en-US" altLang="en-US" dirty="0"/>
              <a:t> </a:t>
            </a:r>
            <a:r>
              <a:rPr lang="en-US" altLang="en-US" dirty="0" err="1"/>
              <a:t>dươi</a:t>
            </a:r>
            <a:r>
              <a:rPr lang="en-US" altLang="en-US" dirty="0"/>
              <a:t> </a:t>
            </a:r>
            <a:r>
              <a:rPr lang="en-US" altLang="en-US" dirty="0" err="1"/>
              <a:t>chỗ</a:t>
            </a:r>
            <a:r>
              <a:rPr lang="en-US" altLang="en-US" dirty="0"/>
              <a:t> </a:t>
            </a:r>
            <a:r>
              <a:rPr lang="en-US" altLang="en-US" dirty="0" err="1"/>
              <a:t>hẹp</a:t>
            </a:r>
            <a:r>
              <a:rPr lang="en-US" altLang="en-US" dirty="0"/>
              <a:t> </a:t>
            </a:r>
            <a:r>
              <a:rPr lang="en-US" altLang="en-US" dirty="0" err="1"/>
              <a:t>tăng</a:t>
            </a:r>
            <a:r>
              <a:rPr lang="en-US" altLang="en-US" dirty="0"/>
              <a:t> </a:t>
            </a:r>
            <a:r>
              <a:rPr lang="en-US" altLang="en-US" dirty="0" err="1"/>
              <a:t>trong</a:t>
            </a:r>
            <a:r>
              <a:rPr lang="en-US" altLang="en-US" dirty="0"/>
              <a:t> </a:t>
            </a:r>
            <a:r>
              <a:rPr lang="en-US" altLang="en-US" dirty="0" err="1"/>
              <a:t>thì</a:t>
            </a:r>
            <a:r>
              <a:rPr lang="en-US" altLang="en-US" dirty="0"/>
              <a:t> </a:t>
            </a:r>
            <a:r>
              <a:rPr lang="en-US" altLang="en-US" dirty="0" err="1"/>
              <a:t>tâm</a:t>
            </a:r>
            <a:r>
              <a:rPr lang="en-US" altLang="en-US" dirty="0"/>
              <a:t> </a:t>
            </a:r>
            <a:r>
              <a:rPr lang="en-US" altLang="en-US" dirty="0" err="1"/>
              <a:t>thu</a:t>
            </a:r>
            <a:endParaRPr lang="en-US" altLang="en-US" dirty="0"/>
          </a:p>
          <a:p>
            <a:pPr lvl="1" eaLnBrk="1" fontAlgn="auto" hangingPunct="1">
              <a:lnSpc>
                <a:spcPct val="110000"/>
              </a:lnSpc>
              <a:spcAft>
                <a:spcPts val="0"/>
              </a:spcAft>
              <a:defRPr/>
            </a:pPr>
            <a:r>
              <a:rPr lang="en-US" altLang="en-US" dirty="0" err="1"/>
              <a:t>Hẹp</a:t>
            </a:r>
            <a:r>
              <a:rPr lang="en-US" altLang="en-US" dirty="0"/>
              <a:t> </a:t>
            </a:r>
            <a:r>
              <a:rPr lang="en-US" altLang="en-US" dirty="0" err="1"/>
              <a:t>thân</a:t>
            </a:r>
            <a:r>
              <a:rPr lang="en-US" altLang="en-US" dirty="0"/>
              <a:t> </a:t>
            </a:r>
            <a:r>
              <a:rPr lang="en-US" altLang="en-US" dirty="0" err="1"/>
              <a:t>và</a:t>
            </a:r>
            <a:r>
              <a:rPr lang="en-US" altLang="en-US" dirty="0"/>
              <a:t> </a:t>
            </a:r>
            <a:r>
              <a:rPr lang="en-US" altLang="en-US" dirty="0" err="1"/>
              <a:t>nhánh</a:t>
            </a:r>
            <a:r>
              <a:rPr lang="en-US" altLang="en-US" dirty="0"/>
              <a:t> </a:t>
            </a:r>
            <a:r>
              <a:rPr lang="en-US" altLang="en-US" dirty="0" err="1"/>
              <a:t>chính</a:t>
            </a:r>
            <a:r>
              <a:rPr lang="en-US" altLang="en-US" dirty="0"/>
              <a:t> : van ĐMP </a:t>
            </a:r>
            <a:r>
              <a:rPr lang="en-US" altLang="en-US" dirty="0" err="1"/>
              <a:t>đóng</a:t>
            </a:r>
            <a:r>
              <a:rPr lang="en-US" altLang="en-US" dirty="0"/>
              <a:t> </a:t>
            </a:r>
            <a:r>
              <a:rPr lang="en-US" altLang="en-US" dirty="0" err="1"/>
              <a:t>muộn</a:t>
            </a:r>
            <a:endParaRPr lang="en-US" altLang="en-US" dirty="0"/>
          </a:p>
          <a:p>
            <a:pPr lvl="1" eaLnBrk="1" fontAlgn="auto" hangingPunct="1">
              <a:lnSpc>
                <a:spcPct val="110000"/>
              </a:lnSpc>
              <a:spcAft>
                <a:spcPts val="0"/>
              </a:spcAft>
              <a:defRPr/>
            </a:pPr>
            <a:r>
              <a:rPr lang="en-US" altLang="en-US" dirty="0" err="1"/>
              <a:t>Hẹp</a:t>
            </a:r>
            <a:r>
              <a:rPr lang="en-US" altLang="en-US" dirty="0"/>
              <a:t> </a:t>
            </a:r>
            <a:r>
              <a:rPr lang="en-US" altLang="en-US" dirty="0" err="1"/>
              <a:t>các</a:t>
            </a:r>
            <a:r>
              <a:rPr lang="en-US" altLang="en-US" dirty="0"/>
              <a:t> </a:t>
            </a:r>
            <a:r>
              <a:rPr lang="en-US" altLang="en-US" dirty="0" err="1"/>
              <a:t>nhánh</a:t>
            </a:r>
            <a:r>
              <a:rPr lang="en-US" altLang="en-US" dirty="0"/>
              <a:t> </a:t>
            </a:r>
            <a:r>
              <a:rPr lang="en-US" altLang="en-US" dirty="0" err="1"/>
              <a:t>nhỏ</a:t>
            </a:r>
            <a:r>
              <a:rPr lang="en-US" altLang="en-US" dirty="0"/>
              <a:t> </a:t>
            </a:r>
            <a:r>
              <a:rPr lang="en-US" altLang="en-US" dirty="0" err="1"/>
              <a:t>ngoại</a:t>
            </a:r>
            <a:r>
              <a:rPr lang="en-US" altLang="en-US" dirty="0"/>
              <a:t> </a:t>
            </a:r>
            <a:r>
              <a:rPr lang="en-US" altLang="en-US" dirty="0" err="1"/>
              <a:t>biên</a:t>
            </a:r>
            <a:r>
              <a:rPr lang="en-US" altLang="en-US" dirty="0"/>
              <a:t> : van ĐMP </a:t>
            </a:r>
            <a:r>
              <a:rPr lang="en-US" altLang="en-US" dirty="0" err="1"/>
              <a:t>đóng</a:t>
            </a:r>
            <a:r>
              <a:rPr lang="en-US" altLang="en-US" dirty="0"/>
              <a:t> </a:t>
            </a:r>
            <a:r>
              <a:rPr lang="en-US" altLang="en-US" dirty="0" err="1"/>
              <a:t>sớm</a:t>
            </a:r>
            <a:endParaRPr lang="en-US" altLang="en-US" dirty="0"/>
          </a:p>
          <a:p>
            <a:pPr lvl="1" eaLnBrk="1" fontAlgn="auto" hangingPunct="1">
              <a:lnSpc>
                <a:spcPct val="110000"/>
              </a:lnSpc>
              <a:spcAft>
                <a:spcPts val="0"/>
              </a:spcAft>
              <a:defRPr/>
            </a:pPr>
            <a:r>
              <a:rPr lang="en-US" altLang="en-US" dirty="0" err="1"/>
              <a:t>Hẹp</a:t>
            </a:r>
            <a:r>
              <a:rPr lang="en-US" altLang="en-US" dirty="0"/>
              <a:t> 1 </a:t>
            </a:r>
            <a:r>
              <a:rPr lang="en-US" altLang="en-US" dirty="0" err="1"/>
              <a:t>nhánh</a:t>
            </a:r>
            <a:r>
              <a:rPr lang="en-US" altLang="en-US" dirty="0"/>
              <a:t> </a:t>
            </a:r>
            <a:r>
              <a:rPr lang="en-US" altLang="en-US" dirty="0" err="1"/>
              <a:t>chính</a:t>
            </a:r>
            <a:r>
              <a:rPr lang="en-US" altLang="en-US" dirty="0"/>
              <a:t> : </a:t>
            </a:r>
            <a:r>
              <a:rPr lang="en-US" altLang="en-US" dirty="0" err="1"/>
              <a:t>áp</a:t>
            </a:r>
            <a:r>
              <a:rPr lang="en-US" altLang="en-US" dirty="0"/>
              <a:t> </a:t>
            </a:r>
            <a:r>
              <a:rPr lang="en-US" altLang="en-US" dirty="0" err="1"/>
              <a:t>lực</a:t>
            </a:r>
            <a:r>
              <a:rPr lang="en-US" altLang="en-US" dirty="0"/>
              <a:t> </a:t>
            </a:r>
            <a:r>
              <a:rPr lang="en-US" altLang="en-US" dirty="0" err="1"/>
              <a:t>thất</a:t>
            </a:r>
            <a:r>
              <a:rPr lang="en-US" altLang="en-US" dirty="0"/>
              <a:t> </a:t>
            </a:r>
            <a:r>
              <a:rPr lang="en-US" altLang="en-US" dirty="0" err="1"/>
              <a:t>phải</a:t>
            </a:r>
            <a:r>
              <a:rPr lang="en-US" altLang="en-US" dirty="0"/>
              <a:t> </a:t>
            </a:r>
            <a:r>
              <a:rPr lang="en-US" altLang="en-US" dirty="0" err="1"/>
              <a:t>bình</a:t>
            </a:r>
            <a:r>
              <a:rPr lang="en-US" altLang="en-US" dirty="0"/>
              <a:t> </a:t>
            </a:r>
            <a:r>
              <a:rPr lang="en-US" altLang="en-US" dirty="0" err="1"/>
              <a:t>thường</a:t>
            </a:r>
            <a:endParaRPr lang="en-US" altLang="en-US" dirty="0"/>
          </a:p>
        </p:txBody>
      </p:sp>
    </p:spTree>
  </p:cSld>
  <p:clrMapOvr>
    <a:masterClrMapping/>
  </p:clrMapOvr>
  <p:transition spd="med">
    <p:diamon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273175" y="260350"/>
            <a:ext cx="6316663" cy="804863"/>
          </a:xfrm>
        </p:spPr>
        <p:txBody>
          <a:bodyPr rtlCol="0">
            <a:normAutofit/>
          </a:bodyPr>
          <a:lstStyle/>
          <a:p>
            <a:pPr eaLnBrk="1" fontAlgn="auto" hangingPunct="1">
              <a:spcAft>
                <a:spcPts val="0"/>
              </a:spcAft>
              <a:defRPr/>
            </a:pPr>
            <a:r>
              <a:rPr lang="en-US" sz="4000" b="1" dirty="0">
                <a:solidFill>
                  <a:srgbClr val="C00000"/>
                </a:solidFill>
                <a:effectLst>
                  <a:outerShdw blurRad="38100" dist="38100" dir="2700000" algn="tl">
                    <a:srgbClr val="000000"/>
                  </a:outerShdw>
                </a:effectLst>
              </a:rPr>
              <a:t>4. LÂM SÀNG</a:t>
            </a:r>
            <a:endParaRPr lang="en-US" sz="4000" b="1" dirty="0">
              <a:solidFill>
                <a:srgbClr val="C00000"/>
              </a:solidFill>
              <a:effectLst>
                <a:outerShdw blurRad="38100" dist="38100" dir="2700000" algn="tl">
                  <a:srgbClr val="000000"/>
                </a:outerShdw>
              </a:effectLst>
            </a:endParaRPr>
          </a:p>
        </p:txBody>
      </p:sp>
      <p:sp>
        <p:nvSpPr>
          <p:cNvPr id="16387" name="Rectangle 3"/>
          <p:cNvSpPr>
            <a:spLocks noGrp="1" noChangeArrowheads="1"/>
          </p:cNvSpPr>
          <p:nvPr>
            <p:ph idx="1"/>
          </p:nvPr>
        </p:nvSpPr>
        <p:spPr>
          <a:xfrm>
            <a:off x="515938" y="1430338"/>
            <a:ext cx="8504237" cy="5213350"/>
          </a:xfrm>
        </p:spPr>
        <p:txBody>
          <a:bodyPr rtlCol="0">
            <a:normAutofit lnSpcReduction="10000"/>
          </a:bodyPr>
          <a:lstStyle/>
          <a:p>
            <a:pPr eaLnBrk="1" fontAlgn="auto" hangingPunct="1">
              <a:lnSpc>
                <a:spcPct val="110000"/>
              </a:lnSpc>
              <a:spcAft>
                <a:spcPts val="0"/>
              </a:spcAft>
              <a:defRPr/>
            </a:pPr>
            <a:r>
              <a:rPr lang="en-US" altLang="en-US" b="1" dirty="0" err="1"/>
              <a:t>Triệu</a:t>
            </a:r>
            <a:r>
              <a:rPr lang="en-US" altLang="en-US" b="1" dirty="0"/>
              <a:t> </a:t>
            </a:r>
            <a:r>
              <a:rPr lang="en-US" altLang="en-US" b="1" dirty="0" err="1"/>
              <a:t>chứng</a:t>
            </a:r>
            <a:r>
              <a:rPr lang="en-US" altLang="en-US" b="1" dirty="0"/>
              <a:t> </a:t>
            </a:r>
            <a:r>
              <a:rPr lang="en-US" altLang="en-US" b="1" dirty="0" err="1"/>
              <a:t>cơ</a:t>
            </a:r>
            <a:r>
              <a:rPr lang="en-US" altLang="en-US" b="1" dirty="0"/>
              <a:t> </a:t>
            </a:r>
            <a:r>
              <a:rPr lang="en-US" altLang="en-US" b="1" dirty="0" err="1"/>
              <a:t>năng</a:t>
            </a:r>
            <a:endParaRPr lang="en-US" altLang="en-US" b="1" dirty="0"/>
          </a:p>
          <a:p>
            <a:pPr lvl="1" eaLnBrk="1" fontAlgn="auto" hangingPunct="1">
              <a:lnSpc>
                <a:spcPct val="110000"/>
              </a:lnSpc>
              <a:spcAft>
                <a:spcPts val="0"/>
              </a:spcAft>
              <a:defRPr/>
            </a:pPr>
            <a:r>
              <a:rPr lang="en-US" altLang="en-US" dirty="0" err="1"/>
              <a:t>Hẹp</a:t>
            </a:r>
            <a:r>
              <a:rPr lang="en-US" altLang="en-US" dirty="0"/>
              <a:t> </a:t>
            </a:r>
            <a:r>
              <a:rPr lang="en-US" altLang="en-US" dirty="0" err="1"/>
              <a:t>nhẹ</a:t>
            </a:r>
            <a:r>
              <a:rPr lang="en-US" altLang="en-US" dirty="0"/>
              <a:t> : </a:t>
            </a:r>
            <a:r>
              <a:rPr lang="en-US" altLang="en-US" dirty="0" err="1"/>
              <a:t>không</a:t>
            </a:r>
            <a:r>
              <a:rPr lang="en-US" altLang="en-US" dirty="0"/>
              <a:t> </a:t>
            </a:r>
            <a:r>
              <a:rPr lang="en-US" altLang="en-US" dirty="0" err="1"/>
              <a:t>có</a:t>
            </a:r>
            <a:r>
              <a:rPr lang="en-US" altLang="en-US" dirty="0"/>
              <a:t> </a:t>
            </a:r>
            <a:r>
              <a:rPr lang="en-US" altLang="en-US" dirty="0" err="1"/>
              <a:t>triệu</a:t>
            </a:r>
            <a:r>
              <a:rPr lang="en-US" altLang="en-US" dirty="0"/>
              <a:t> </a:t>
            </a:r>
            <a:r>
              <a:rPr lang="en-US" altLang="en-US" dirty="0" err="1"/>
              <a:t>chứng</a:t>
            </a:r>
            <a:endParaRPr lang="en-US" altLang="en-US" dirty="0"/>
          </a:p>
          <a:p>
            <a:pPr lvl="1" eaLnBrk="1" fontAlgn="auto" hangingPunct="1">
              <a:lnSpc>
                <a:spcPct val="110000"/>
              </a:lnSpc>
              <a:spcBef>
                <a:spcPct val="50000"/>
              </a:spcBef>
              <a:spcAft>
                <a:spcPts val="0"/>
              </a:spcAft>
              <a:defRPr/>
            </a:pPr>
            <a:r>
              <a:rPr lang="en-US" altLang="en-US" dirty="0" err="1"/>
              <a:t>Hẹp</a:t>
            </a:r>
            <a:r>
              <a:rPr lang="en-US" altLang="en-US" dirty="0"/>
              <a:t> </a:t>
            </a:r>
            <a:r>
              <a:rPr lang="en-US" altLang="en-US" dirty="0" err="1"/>
              <a:t>vừa</a:t>
            </a:r>
            <a:r>
              <a:rPr lang="en-US" altLang="en-US" dirty="0"/>
              <a:t> – </a:t>
            </a:r>
            <a:r>
              <a:rPr lang="en-US" altLang="en-US" dirty="0" err="1"/>
              <a:t>nặng</a:t>
            </a:r>
            <a:r>
              <a:rPr lang="en-US" altLang="en-US" dirty="0"/>
              <a:t> :</a:t>
            </a:r>
            <a:endParaRPr lang="en-US" altLang="en-US" dirty="0"/>
          </a:p>
          <a:p>
            <a:pPr lvl="2" eaLnBrk="1" fontAlgn="auto" hangingPunct="1">
              <a:lnSpc>
                <a:spcPct val="110000"/>
              </a:lnSpc>
              <a:spcAft>
                <a:spcPts val="0"/>
              </a:spcAft>
              <a:buFont typeface="Arial" panose="020B0604020202020204" pitchFamily="34" charset="0"/>
              <a:buChar char="*"/>
              <a:defRPr/>
            </a:pPr>
            <a:r>
              <a:rPr lang="en-US" altLang="en-US" dirty="0" err="1"/>
              <a:t>Khó</a:t>
            </a:r>
            <a:r>
              <a:rPr lang="en-US" altLang="en-US" dirty="0"/>
              <a:t> </a:t>
            </a:r>
            <a:r>
              <a:rPr lang="en-US" altLang="en-US" dirty="0" err="1"/>
              <a:t>thở</a:t>
            </a:r>
            <a:r>
              <a:rPr lang="en-US" altLang="en-US" dirty="0"/>
              <a:t>, </a:t>
            </a:r>
            <a:r>
              <a:rPr lang="en-US" altLang="en-US" dirty="0" err="1"/>
              <a:t>mệt</a:t>
            </a:r>
            <a:r>
              <a:rPr lang="en-US" altLang="en-US" dirty="0"/>
              <a:t> </a:t>
            </a:r>
            <a:r>
              <a:rPr lang="en-US" altLang="en-US" dirty="0" err="1"/>
              <a:t>khi</a:t>
            </a:r>
            <a:r>
              <a:rPr lang="en-US" altLang="en-US" dirty="0"/>
              <a:t> </a:t>
            </a:r>
            <a:r>
              <a:rPr lang="en-US" altLang="en-US" dirty="0" err="1"/>
              <a:t>gắng</a:t>
            </a:r>
            <a:r>
              <a:rPr lang="en-US" altLang="en-US" dirty="0"/>
              <a:t> </a:t>
            </a:r>
            <a:r>
              <a:rPr lang="en-US" altLang="en-US" dirty="0" err="1"/>
              <a:t>sức</a:t>
            </a:r>
            <a:endParaRPr lang="en-US" altLang="en-US" dirty="0"/>
          </a:p>
          <a:p>
            <a:pPr lvl="2" eaLnBrk="1" fontAlgn="auto" hangingPunct="1">
              <a:lnSpc>
                <a:spcPct val="110000"/>
              </a:lnSpc>
              <a:spcAft>
                <a:spcPts val="0"/>
              </a:spcAft>
              <a:buFont typeface="Arial" panose="020B0604020202020204" pitchFamily="34" charset="0"/>
              <a:buChar char="*"/>
              <a:defRPr/>
            </a:pPr>
            <a:r>
              <a:rPr lang="en-US" altLang="en-US" dirty="0" err="1"/>
              <a:t>Suy</a:t>
            </a:r>
            <a:r>
              <a:rPr lang="en-US" altLang="en-US" dirty="0"/>
              <a:t> </a:t>
            </a:r>
            <a:r>
              <a:rPr lang="en-US" altLang="en-US" dirty="0" err="1"/>
              <a:t>tim</a:t>
            </a:r>
            <a:r>
              <a:rPr lang="en-US" altLang="en-US" dirty="0"/>
              <a:t>, </a:t>
            </a:r>
            <a:r>
              <a:rPr lang="en-US" altLang="en-US" dirty="0" err="1"/>
              <a:t>đau</a:t>
            </a:r>
            <a:r>
              <a:rPr lang="en-US" altLang="en-US" dirty="0"/>
              <a:t> </a:t>
            </a:r>
            <a:r>
              <a:rPr lang="en-US" altLang="en-US" dirty="0" err="1"/>
              <a:t>ngực</a:t>
            </a:r>
            <a:endParaRPr lang="en-US" altLang="en-US" dirty="0"/>
          </a:p>
          <a:p>
            <a:pPr lvl="2" eaLnBrk="1" fontAlgn="auto" hangingPunct="1">
              <a:lnSpc>
                <a:spcPct val="110000"/>
              </a:lnSpc>
              <a:spcAft>
                <a:spcPts val="0"/>
              </a:spcAft>
              <a:buFont typeface="Arial" panose="020B0604020202020204" pitchFamily="34" charset="0"/>
              <a:buChar char="*"/>
              <a:defRPr/>
            </a:pPr>
            <a:r>
              <a:rPr lang="en-US" altLang="en-US" dirty="0" err="1"/>
              <a:t>Ngất</a:t>
            </a:r>
            <a:r>
              <a:rPr lang="en-US" altLang="en-US" dirty="0"/>
              <a:t>, </a:t>
            </a:r>
            <a:r>
              <a:rPr lang="en-US" altLang="en-US" dirty="0" err="1"/>
              <a:t>đột</a:t>
            </a:r>
            <a:r>
              <a:rPr lang="en-US" altLang="en-US" dirty="0"/>
              <a:t> </a:t>
            </a:r>
            <a:r>
              <a:rPr lang="en-US" altLang="en-US" dirty="0" err="1"/>
              <a:t>tử</a:t>
            </a:r>
            <a:r>
              <a:rPr lang="en-US" altLang="en-US" dirty="0"/>
              <a:t> (do </a:t>
            </a:r>
            <a:r>
              <a:rPr lang="en-US" altLang="en-US" dirty="0" err="1"/>
              <a:t>thiếu</a:t>
            </a:r>
            <a:r>
              <a:rPr lang="en-US" altLang="en-US" dirty="0"/>
              <a:t> </a:t>
            </a:r>
            <a:r>
              <a:rPr lang="en-US" altLang="en-US" dirty="0" err="1"/>
              <a:t>máu</a:t>
            </a:r>
            <a:r>
              <a:rPr lang="en-US" altLang="en-US" dirty="0"/>
              <a:t> </a:t>
            </a:r>
            <a:r>
              <a:rPr lang="en-US" altLang="en-US" dirty="0" err="1"/>
              <a:t>cơ</a:t>
            </a:r>
            <a:r>
              <a:rPr lang="en-US" altLang="en-US" dirty="0"/>
              <a:t> </a:t>
            </a:r>
            <a:r>
              <a:rPr lang="en-US" altLang="en-US" dirty="0" err="1"/>
              <a:t>tim</a:t>
            </a:r>
            <a:r>
              <a:rPr lang="en-US" altLang="en-US" dirty="0"/>
              <a:t>, </a:t>
            </a:r>
            <a:r>
              <a:rPr lang="en-US" altLang="en-US" dirty="0" err="1"/>
              <a:t>rối</a:t>
            </a:r>
            <a:r>
              <a:rPr lang="en-US" altLang="en-US" dirty="0"/>
              <a:t> </a:t>
            </a:r>
            <a:r>
              <a:rPr lang="en-US" altLang="en-US" dirty="0" err="1"/>
              <a:t>loạn</a:t>
            </a:r>
            <a:r>
              <a:rPr lang="en-US" altLang="en-US" dirty="0"/>
              <a:t> </a:t>
            </a:r>
            <a:r>
              <a:rPr lang="en-US" altLang="en-US" dirty="0" err="1"/>
              <a:t>nhịp</a:t>
            </a:r>
            <a:r>
              <a:rPr lang="en-US" altLang="en-US" dirty="0"/>
              <a:t> </a:t>
            </a:r>
            <a:r>
              <a:rPr lang="en-US" altLang="en-US" dirty="0" err="1"/>
              <a:t>thất</a:t>
            </a:r>
            <a:r>
              <a:rPr lang="en-US" altLang="en-US" dirty="0"/>
              <a:t>)</a:t>
            </a:r>
            <a:endParaRPr lang="en-US" altLang="en-US" dirty="0"/>
          </a:p>
          <a:p>
            <a:pPr lvl="1" eaLnBrk="1" fontAlgn="auto" hangingPunct="1">
              <a:lnSpc>
                <a:spcPct val="110000"/>
              </a:lnSpc>
              <a:spcBef>
                <a:spcPct val="50000"/>
              </a:spcBef>
              <a:spcAft>
                <a:spcPts val="0"/>
              </a:spcAft>
              <a:defRPr/>
            </a:pPr>
            <a:r>
              <a:rPr lang="en-US" altLang="en-US" dirty="0" err="1"/>
              <a:t>Hẹp</a:t>
            </a:r>
            <a:r>
              <a:rPr lang="en-US" altLang="en-US" dirty="0"/>
              <a:t> </a:t>
            </a:r>
            <a:r>
              <a:rPr lang="en-US" altLang="en-US" dirty="0" err="1"/>
              <a:t>nặng</a:t>
            </a:r>
            <a:r>
              <a:rPr lang="en-US" altLang="en-US" dirty="0"/>
              <a:t> ở </a:t>
            </a:r>
            <a:r>
              <a:rPr lang="en-US" altLang="en-US" dirty="0" err="1"/>
              <a:t>sơ</a:t>
            </a:r>
            <a:r>
              <a:rPr lang="en-US" altLang="en-US" dirty="0"/>
              <a:t> </a:t>
            </a:r>
            <a:r>
              <a:rPr lang="en-US" altLang="en-US" dirty="0" err="1"/>
              <a:t>sinh</a:t>
            </a:r>
            <a:endParaRPr lang="en-US" altLang="en-US" dirty="0"/>
          </a:p>
          <a:p>
            <a:pPr lvl="2" eaLnBrk="1" fontAlgn="auto" hangingPunct="1">
              <a:lnSpc>
                <a:spcPct val="110000"/>
              </a:lnSpc>
              <a:spcAft>
                <a:spcPts val="0"/>
              </a:spcAft>
              <a:buFont typeface="Arial" panose="020B0604020202020204" pitchFamily="34" charset="0"/>
              <a:buChar char="*"/>
              <a:defRPr/>
            </a:pPr>
            <a:r>
              <a:rPr lang="en-US" altLang="en-US" dirty="0" err="1"/>
              <a:t>Bú</a:t>
            </a:r>
            <a:r>
              <a:rPr lang="en-US" altLang="en-US" dirty="0"/>
              <a:t> </a:t>
            </a:r>
            <a:r>
              <a:rPr lang="en-US" altLang="en-US" dirty="0" err="1"/>
              <a:t>kém</a:t>
            </a:r>
            <a:endParaRPr lang="en-US" altLang="en-US" dirty="0"/>
          </a:p>
          <a:p>
            <a:pPr lvl="2" eaLnBrk="1" fontAlgn="auto" hangingPunct="1">
              <a:lnSpc>
                <a:spcPct val="110000"/>
              </a:lnSpc>
              <a:spcAft>
                <a:spcPts val="0"/>
              </a:spcAft>
              <a:buFont typeface="Arial" panose="020B0604020202020204" pitchFamily="34" charset="0"/>
              <a:buChar char="*"/>
              <a:defRPr/>
            </a:pPr>
            <a:r>
              <a:rPr lang="en-US" altLang="en-US" dirty="0" err="1"/>
              <a:t>Thở</a:t>
            </a:r>
            <a:r>
              <a:rPr lang="en-US" altLang="en-US" dirty="0"/>
              <a:t> </a:t>
            </a:r>
            <a:r>
              <a:rPr lang="en-US" altLang="en-US" dirty="0" err="1"/>
              <a:t>nhanh</a:t>
            </a:r>
            <a:endParaRPr lang="en-US" altLang="en-US" dirty="0"/>
          </a:p>
          <a:p>
            <a:pPr lvl="2" eaLnBrk="1" fontAlgn="auto" hangingPunct="1">
              <a:lnSpc>
                <a:spcPct val="110000"/>
              </a:lnSpc>
              <a:spcAft>
                <a:spcPts val="0"/>
              </a:spcAft>
              <a:buFont typeface="Arial" panose="020B0604020202020204" pitchFamily="34" charset="0"/>
              <a:buChar char="*"/>
              <a:defRPr/>
            </a:pPr>
            <a:r>
              <a:rPr lang="en-US" altLang="en-US" dirty="0" err="1"/>
              <a:t>Tím</a:t>
            </a:r>
            <a:r>
              <a:rPr lang="en-US" altLang="en-US" dirty="0"/>
              <a:t> </a:t>
            </a:r>
            <a:endParaRPr lang="en-US" altLang="en-US" dirty="0"/>
          </a:p>
        </p:txBody>
      </p:sp>
    </p:spTree>
  </p:cSld>
  <p:clrMapOvr>
    <a:masterClrMapping/>
  </p:clrMapOvr>
  <p:transition spd="med">
    <p:diamon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454150" y="274638"/>
            <a:ext cx="6316663" cy="854075"/>
          </a:xfrm>
        </p:spPr>
        <p:txBody>
          <a:bodyPr rtlCol="0">
            <a:normAutofit/>
          </a:bodyPr>
          <a:lstStyle/>
          <a:p>
            <a:pPr eaLnBrk="1" fontAlgn="auto" hangingPunct="1">
              <a:spcAft>
                <a:spcPts val="0"/>
              </a:spcAft>
              <a:defRPr/>
            </a:pPr>
            <a:r>
              <a:rPr lang="en-US" sz="4000" b="1" dirty="0">
                <a:solidFill>
                  <a:srgbClr val="C00000"/>
                </a:solidFill>
                <a:effectLst>
                  <a:outerShdw blurRad="38100" dist="38100" dir="2700000" algn="tl">
                    <a:srgbClr val="000000"/>
                  </a:outerShdw>
                </a:effectLst>
              </a:rPr>
              <a:t>4. LÂM SÀNG</a:t>
            </a:r>
            <a:endParaRPr lang="en-US" sz="4000" b="1" dirty="0">
              <a:solidFill>
                <a:srgbClr val="C00000"/>
              </a:solidFill>
              <a:effectLst>
                <a:outerShdw blurRad="38100" dist="38100" dir="2700000" algn="tl">
                  <a:srgbClr val="000000"/>
                </a:outerShdw>
              </a:effectLst>
            </a:endParaRPr>
          </a:p>
        </p:txBody>
      </p:sp>
      <p:sp>
        <p:nvSpPr>
          <p:cNvPr id="25602" name="Rectangle 3"/>
          <p:cNvSpPr>
            <a:spLocks noGrp="1"/>
          </p:cNvSpPr>
          <p:nvPr>
            <p:ph idx="1"/>
          </p:nvPr>
        </p:nvSpPr>
        <p:spPr>
          <a:xfrm>
            <a:off x="487363" y="1236663"/>
            <a:ext cx="8656637" cy="4741862"/>
          </a:xfrm>
        </p:spPr>
        <p:txBody>
          <a:bodyPr/>
          <a:lstStyle/>
          <a:p>
            <a:pPr eaLnBrk="1" hangingPunct="1"/>
            <a:r>
              <a:rPr lang="en-US" altLang="en-US" sz="2200"/>
              <a:t>Phát triển thể chất bình thường</a:t>
            </a:r>
            <a:endParaRPr lang="en-US" altLang="en-US" sz="2200"/>
          </a:p>
          <a:p>
            <a:pPr eaLnBrk="1" hangingPunct="1"/>
            <a:r>
              <a:rPr lang="en-US" altLang="en-US" sz="2200"/>
              <a:t>Tím khi hẹp nặng,nhất là ở sơ sinh</a:t>
            </a:r>
            <a:endParaRPr lang="en-US" altLang="en-US" sz="2200"/>
          </a:p>
          <a:p>
            <a:pPr eaLnBrk="1" hangingPunct="1"/>
            <a:r>
              <a:rPr lang="en-US" altLang="en-US" sz="2200" b="1"/>
              <a:t>Hội chứng bẩm sinh</a:t>
            </a:r>
            <a:endParaRPr lang="en-US" altLang="en-US" sz="2200" b="1"/>
          </a:p>
          <a:p>
            <a:pPr lvl="1" eaLnBrk="1" hangingPunct="1"/>
            <a:r>
              <a:rPr lang="en-US" altLang="en-US" sz="2200"/>
              <a:t>Hội chứng Alagille (xem bài TOF)</a:t>
            </a:r>
            <a:endParaRPr lang="en-US" altLang="en-US" sz="2200"/>
          </a:p>
          <a:p>
            <a:pPr lvl="1" eaLnBrk="1" hangingPunct="1"/>
            <a:r>
              <a:rPr lang="en-US" altLang="en-US" sz="2200"/>
              <a:t>Hội chứng Rubella (xem bài PDA)</a:t>
            </a:r>
            <a:endParaRPr lang="en-US" altLang="en-US" sz="2200"/>
          </a:p>
          <a:p>
            <a:pPr lvl="1" eaLnBrk="1" hangingPunct="1"/>
            <a:r>
              <a:rPr lang="en-US" altLang="en-US" sz="2200"/>
              <a:t>Hội chứng Ehler-Danlos</a:t>
            </a:r>
            <a:endParaRPr lang="en-US" altLang="en-US" sz="2200"/>
          </a:p>
          <a:p>
            <a:pPr lvl="2" eaLnBrk="1" hangingPunct="1">
              <a:buFont typeface="Arial" panose="020B0604020202020204" pitchFamily="34" charset="0"/>
              <a:buChar char="*"/>
            </a:pPr>
            <a:r>
              <a:rPr lang="en-US" altLang="en-US" sz="2200"/>
              <a:t>Dây chằng khớp dãn, độ duỗi khớp tăng, dễ trật khớp</a:t>
            </a:r>
            <a:endParaRPr lang="en-US" altLang="en-US" sz="2200"/>
          </a:p>
          <a:p>
            <a:pPr lvl="2" eaLnBrk="1" hangingPunct="1">
              <a:buFont typeface="Arial" panose="020B0604020202020204" pitchFamily="34" charset="0"/>
              <a:buChar char="*"/>
            </a:pPr>
            <a:r>
              <a:rPr lang="en-US" altLang="en-US" sz="2200"/>
              <a:t>Da tạo nên những vết sẹo giống giấy quấn xì gà</a:t>
            </a:r>
            <a:endParaRPr lang="en-US" altLang="en-US" sz="2200"/>
          </a:p>
        </p:txBody>
      </p:sp>
      <p:grpSp>
        <p:nvGrpSpPr>
          <p:cNvPr id="25603" name="Group 58"/>
          <p:cNvGrpSpPr/>
          <p:nvPr/>
        </p:nvGrpSpPr>
        <p:grpSpPr bwMode="auto">
          <a:xfrm>
            <a:off x="1503363" y="4789488"/>
            <a:ext cx="6354762" cy="1962150"/>
            <a:chOff x="1373" y="2952"/>
            <a:chExt cx="4003" cy="1236"/>
          </a:xfrm>
        </p:grpSpPr>
        <p:pic>
          <p:nvPicPr>
            <p:cNvPr id="25604" name="Picture 5" descr="Individual with EDS displaying hypermobile joints.">
              <a:hlinkClick r:id="rId1" tooltip="Individual with EDS displaying hypermobile joints."/>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 y="2952"/>
              <a:ext cx="1256" cy="1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8" descr="Individual with EDS displaying hypermobile joints.">
              <a:hlinkClick r:id="rId3" tooltip="Individual with EDS displaying hypermobile joints."/>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 y="2953"/>
              <a:ext cx="1200" cy="1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39" descr="190px-EhlersDanlos">
              <a:hlinkClick r:id="rId5" tooltip="EhlersDanlos.jpg"/>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0" y="2979"/>
              <a:ext cx="1536" cy="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diamon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160463" y="230188"/>
            <a:ext cx="6316662" cy="823912"/>
          </a:xfrm>
        </p:spPr>
        <p:txBody>
          <a:bodyPr rtlCol="0">
            <a:normAutofit/>
          </a:bodyPr>
          <a:lstStyle/>
          <a:p>
            <a:pPr eaLnBrk="1" fontAlgn="auto" hangingPunct="1">
              <a:spcAft>
                <a:spcPts val="0"/>
              </a:spcAft>
              <a:defRPr/>
            </a:pPr>
            <a:r>
              <a:rPr lang="en-US" sz="4000" b="1" dirty="0">
                <a:solidFill>
                  <a:srgbClr val="C00000"/>
                </a:solidFill>
                <a:effectLst>
                  <a:outerShdw blurRad="38100" dist="38100" dir="2700000" algn="tl">
                    <a:srgbClr val="000000"/>
                  </a:outerShdw>
                </a:effectLst>
              </a:rPr>
              <a:t>4. LÂM SÀNG</a:t>
            </a:r>
            <a:endParaRPr lang="en-US" sz="4000" b="1" dirty="0">
              <a:solidFill>
                <a:srgbClr val="C00000"/>
              </a:solidFill>
              <a:effectLst>
                <a:outerShdw blurRad="38100" dist="38100" dir="2700000" algn="tl">
                  <a:srgbClr val="000000"/>
                </a:outerShdw>
              </a:effectLst>
            </a:endParaRPr>
          </a:p>
        </p:txBody>
      </p:sp>
      <p:sp>
        <p:nvSpPr>
          <p:cNvPr id="26626" name="Rectangle 3"/>
          <p:cNvSpPr>
            <a:spLocks noGrp="1"/>
          </p:cNvSpPr>
          <p:nvPr>
            <p:ph idx="1"/>
          </p:nvPr>
        </p:nvSpPr>
        <p:spPr>
          <a:xfrm>
            <a:off x="466725" y="1193800"/>
            <a:ext cx="7421563" cy="2987675"/>
          </a:xfrm>
        </p:spPr>
        <p:txBody>
          <a:bodyPr/>
          <a:lstStyle/>
          <a:p>
            <a:pPr eaLnBrk="1" hangingPunct="1">
              <a:lnSpc>
                <a:spcPct val="120000"/>
              </a:lnSpc>
            </a:pPr>
            <a:r>
              <a:rPr lang="en-US" altLang="en-US" sz="2400" b="1"/>
              <a:t>Hội chứng bẩm sinh (tt)</a:t>
            </a:r>
            <a:endParaRPr lang="en-US" altLang="en-US" sz="2400" b="1"/>
          </a:p>
          <a:p>
            <a:pPr lvl="1" eaLnBrk="1" hangingPunct="1">
              <a:lnSpc>
                <a:spcPct val="120000"/>
              </a:lnSpc>
            </a:pPr>
            <a:r>
              <a:rPr lang="en-US" altLang="en-US" sz="2400"/>
              <a:t>Hội chứng William (khiếm khuyết gen q11.23 của NST 7)</a:t>
            </a:r>
            <a:endParaRPr lang="en-US" altLang="en-US" sz="2400"/>
          </a:p>
          <a:p>
            <a:pPr lvl="2" eaLnBrk="1" hangingPunct="1">
              <a:lnSpc>
                <a:spcPct val="120000"/>
              </a:lnSpc>
              <a:buFont typeface="Arial" panose="020B0604020202020204" pitchFamily="34" charset="0"/>
              <a:buChar char="*"/>
            </a:pPr>
            <a:r>
              <a:rPr lang="en-US" altLang="en-US"/>
              <a:t>mũi tẹt, nhân trung dài, răng thưa</a:t>
            </a:r>
            <a:endParaRPr lang="en-US" altLang="en-US"/>
          </a:p>
          <a:p>
            <a:pPr lvl="2" eaLnBrk="1" hangingPunct="1">
              <a:lnSpc>
                <a:spcPct val="120000"/>
              </a:lnSpc>
              <a:buFont typeface="Arial" panose="020B0604020202020204" pitchFamily="34" charset="0"/>
              <a:buChar char="*"/>
            </a:pPr>
            <a:r>
              <a:rPr lang="en-US" altLang="en-US"/>
              <a:t>tăng thính lực, sợ tiếng động</a:t>
            </a:r>
            <a:endParaRPr lang="en-US" altLang="en-US"/>
          </a:p>
          <a:p>
            <a:pPr lvl="2" eaLnBrk="1" hangingPunct="1">
              <a:lnSpc>
                <a:spcPct val="120000"/>
              </a:lnSpc>
              <a:buFont typeface="Arial" panose="020B0604020202020204" pitchFamily="34" charset="0"/>
              <a:buChar char="*"/>
            </a:pPr>
            <a:r>
              <a:rPr lang="en-US" altLang="en-US"/>
              <a:t>thuận tay trái, mắt trái</a:t>
            </a:r>
            <a:endParaRPr lang="en-US" altLang="en-US"/>
          </a:p>
          <a:p>
            <a:pPr lvl="2" eaLnBrk="1" hangingPunct="1">
              <a:lnSpc>
                <a:spcPct val="120000"/>
              </a:lnSpc>
              <a:buFont typeface="Arial" panose="020B0604020202020204" pitchFamily="34" charset="0"/>
              <a:buChar char="*"/>
            </a:pPr>
            <a:r>
              <a:rPr lang="en-US" altLang="en-US"/>
              <a:t>hay lo sợ, có khiếu và yêu âm nhạc</a:t>
            </a:r>
            <a:endParaRPr lang="en-US" altLang="en-US"/>
          </a:p>
        </p:txBody>
      </p:sp>
      <p:sp>
        <p:nvSpPr>
          <p:cNvPr id="26627" name="Rectangle 8"/>
          <p:cNvSpPr>
            <a:spLocks noChangeArrowheads="1"/>
          </p:cNvSpPr>
          <p:nvPr/>
        </p:nvSpPr>
        <p:spPr bwMode="auto">
          <a:xfrm>
            <a:off x="0" y="1304925"/>
            <a:ext cx="3929063"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37914" name="Group 26"/>
          <p:cNvGraphicFramePr>
            <a:graphicFrameLocks noGrp="1"/>
          </p:cNvGraphicFramePr>
          <p:nvPr/>
        </p:nvGraphicFramePr>
        <p:xfrm>
          <a:off x="0" y="1304925"/>
          <a:ext cx="3929063" cy="396875"/>
        </p:xfrm>
        <a:graphic>
          <a:graphicData uri="http://schemas.openxmlformats.org/drawingml/2006/table">
            <a:tbl>
              <a:tblPr/>
              <a:tblGrid>
                <a:gridCol w="3929063"/>
              </a:tblGrid>
              <a:tr h="396875">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pPr>
                      <a:endParaRPr kumimoji="0" lang="en-US" sz="20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marT="45793" marB="45793" horzOverflow="overflow">
                    <a:lnL cap="flat">
                      <a:noFill/>
                    </a:lnL>
                    <a:lnR cap="flat">
                      <a:noFill/>
                    </a:lnR>
                    <a:lnT cap="flat">
                      <a:noFill/>
                    </a:lnT>
                    <a:lnB cap="flat">
                      <a:noFill/>
                    </a:lnB>
                    <a:lnTlToBr>
                      <a:noFill/>
                    </a:lnTlToBr>
                    <a:lnBlToTr>
                      <a:noFill/>
                    </a:lnBlToTr>
                    <a:noFill/>
                  </a:tcPr>
                </a:tc>
              </a:tr>
            </a:tbl>
          </a:graphicData>
        </a:graphic>
      </p:graphicFrame>
      <p:sp>
        <p:nvSpPr>
          <p:cNvPr id="26630" name="Rectangle 27"/>
          <p:cNvSpPr>
            <a:spLocks noChangeArrowheads="1"/>
          </p:cNvSpPr>
          <p:nvPr/>
        </p:nvSpPr>
        <p:spPr bwMode="auto">
          <a:xfrm>
            <a:off x="0" y="1700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37933" name="Group 45"/>
          <p:cNvGraphicFramePr>
            <a:graphicFrameLocks noGrp="1"/>
          </p:cNvGraphicFramePr>
          <p:nvPr/>
        </p:nvGraphicFramePr>
        <p:xfrm>
          <a:off x="0" y="1700213"/>
          <a:ext cx="357188" cy="396875"/>
        </p:xfrm>
        <a:graphic>
          <a:graphicData uri="http://schemas.openxmlformats.org/drawingml/2006/table">
            <a:tbl>
              <a:tblPr/>
              <a:tblGrid>
                <a:gridCol w="357188"/>
              </a:tblGrid>
              <a:tr h="396875">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pPr>
                      <a:endParaRPr kumimoji="0" lang="en-US" sz="20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marT="45793" marB="45793" horzOverflow="overflow">
                    <a:lnL cap="flat">
                      <a:noFill/>
                    </a:lnL>
                    <a:lnR cap="flat">
                      <a:noFill/>
                    </a:lnR>
                    <a:lnT cap="flat">
                      <a:noFill/>
                    </a:lnT>
                    <a:lnB cap="flat">
                      <a:noFill/>
                    </a:lnB>
                    <a:lnTlToBr>
                      <a:noFill/>
                    </a:lnTlToBr>
                    <a:lnBlToTr>
                      <a:noFill/>
                    </a:lnBlToTr>
                    <a:noFill/>
                  </a:tcPr>
                </a:tc>
              </a:tr>
            </a:tbl>
          </a:graphicData>
        </a:graphic>
      </p:graphicFrame>
      <p:sp>
        <p:nvSpPr>
          <p:cNvPr id="26633" name="Rectangle 47"/>
          <p:cNvSpPr>
            <a:spLocks noChangeArrowheads="1"/>
          </p:cNvSpPr>
          <p:nvPr/>
        </p:nvSpPr>
        <p:spPr bwMode="auto">
          <a:xfrm>
            <a:off x="0" y="1304925"/>
            <a:ext cx="45624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6634" name="Rectangle 49"/>
          <p:cNvSpPr>
            <a:spLocks noChangeArrowheads="1"/>
          </p:cNvSpPr>
          <p:nvPr/>
        </p:nvSpPr>
        <p:spPr bwMode="auto">
          <a:xfrm>
            <a:off x="0" y="1304925"/>
            <a:ext cx="45624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37960" name="Group 72"/>
          <p:cNvGraphicFramePr>
            <a:graphicFrameLocks noGrp="1"/>
          </p:cNvGraphicFramePr>
          <p:nvPr/>
        </p:nvGraphicFramePr>
        <p:xfrm>
          <a:off x="9525" y="1314450"/>
          <a:ext cx="3910013" cy="396875"/>
        </p:xfrm>
        <a:graphic>
          <a:graphicData uri="http://schemas.openxmlformats.org/drawingml/2006/table">
            <a:tbl>
              <a:tblPr/>
              <a:tblGrid>
                <a:gridCol w="3910013"/>
              </a:tblGrid>
              <a:tr h="396875">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pPr>
                      <a:endParaRPr kumimoji="0" lang="en-US" sz="20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marT="45793" marB="45793" anchor="ctr" horzOverflow="overflow">
                    <a:lnL cap="flat">
                      <a:noFill/>
                    </a:lnL>
                    <a:lnR cap="flat">
                      <a:noFill/>
                    </a:lnR>
                    <a:lnT cap="flat">
                      <a:noFill/>
                    </a:lnT>
                    <a:lnB cap="flat">
                      <a:noFill/>
                    </a:lnB>
                    <a:lnTlToBr>
                      <a:noFill/>
                    </a:lnTlToBr>
                    <a:lnBlToTr>
                      <a:noFill/>
                    </a:lnBlToTr>
                    <a:noFill/>
                  </a:tcPr>
                </a:tc>
              </a:tr>
            </a:tbl>
          </a:graphicData>
        </a:graphic>
      </p:graphicFrame>
      <p:pic>
        <p:nvPicPr>
          <p:cNvPr id="26637" name="Picture 73" descr="p-avere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30988" y="3805238"/>
            <a:ext cx="2513012" cy="30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diamon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8"/>
          <p:cNvSpPr>
            <a:spLocks noChangeArrowheads="1"/>
          </p:cNvSpPr>
          <p:nvPr/>
        </p:nvSpPr>
        <p:spPr bwMode="auto">
          <a:xfrm>
            <a:off x="-3514725" y="1462088"/>
            <a:ext cx="4286250"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7650" name="Rectangle 9"/>
          <p:cNvSpPr>
            <a:spLocks noChangeArrowheads="1"/>
          </p:cNvSpPr>
          <p:nvPr/>
        </p:nvSpPr>
        <p:spPr bwMode="auto">
          <a:xfrm>
            <a:off x="-3514725" y="1462088"/>
            <a:ext cx="3929063"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7651" name="Rectangle 10"/>
          <p:cNvSpPr>
            <a:spLocks noChangeArrowheads="1"/>
          </p:cNvSpPr>
          <p:nvPr/>
        </p:nvSpPr>
        <p:spPr bwMode="auto">
          <a:xfrm>
            <a:off x="-3514725" y="1462088"/>
            <a:ext cx="3929063"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7652" name="Rectangle 11"/>
          <p:cNvSpPr>
            <a:spLocks noChangeArrowheads="1"/>
          </p:cNvSpPr>
          <p:nvPr/>
        </p:nvSpPr>
        <p:spPr bwMode="auto">
          <a:xfrm>
            <a:off x="-3514725" y="1462088"/>
            <a:ext cx="3929063"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7653" name="Rectangle 12"/>
          <p:cNvSpPr>
            <a:spLocks noChangeArrowheads="1"/>
          </p:cNvSpPr>
          <p:nvPr/>
        </p:nvSpPr>
        <p:spPr bwMode="auto">
          <a:xfrm>
            <a:off x="-3514725" y="1462088"/>
            <a:ext cx="3929063"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7654" name="Rectangle 13"/>
          <p:cNvSpPr>
            <a:spLocks noChangeArrowheads="1"/>
          </p:cNvSpPr>
          <p:nvPr/>
        </p:nvSpPr>
        <p:spPr bwMode="auto">
          <a:xfrm>
            <a:off x="-3514725" y="1462088"/>
            <a:ext cx="3929063"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7655" name="Rectangle 14"/>
          <p:cNvSpPr>
            <a:spLocks noChangeArrowheads="1"/>
          </p:cNvSpPr>
          <p:nvPr/>
        </p:nvSpPr>
        <p:spPr bwMode="auto">
          <a:xfrm>
            <a:off x="-3514725" y="1462088"/>
            <a:ext cx="3929063"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7656" name="Rectangle 15"/>
          <p:cNvSpPr>
            <a:spLocks noChangeArrowheads="1"/>
          </p:cNvSpPr>
          <p:nvPr/>
        </p:nvSpPr>
        <p:spPr bwMode="auto">
          <a:xfrm>
            <a:off x="-3514725" y="1462088"/>
            <a:ext cx="4562475"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7657" name="Rectangle 16"/>
          <p:cNvSpPr>
            <a:spLocks noChangeArrowheads="1"/>
          </p:cNvSpPr>
          <p:nvPr/>
        </p:nvSpPr>
        <p:spPr bwMode="auto">
          <a:xfrm>
            <a:off x="-3514725" y="1462088"/>
            <a:ext cx="4562475"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7658" name="Rectangle 17"/>
          <p:cNvSpPr>
            <a:spLocks noChangeArrowheads="1"/>
          </p:cNvSpPr>
          <p:nvPr/>
        </p:nvSpPr>
        <p:spPr bwMode="auto">
          <a:xfrm>
            <a:off x="-3514725" y="1462088"/>
            <a:ext cx="4562475"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7659" name="Rectangle 18"/>
          <p:cNvSpPr>
            <a:spLocks noChangeArrowheads="1"/>
          </p:cNvSpPr>
          <p:nvPr/>
        </p:nvSpPr>
        <p:spPr bwMode="auto">
          <a:xfrm>
            <a:off x="-3514725" y="1462088"/>
            <a:ext cx="4572000"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7660" name="Rectangle 19"/>
          <p:cNvSpPr>
            <a:spLocks noChangeArrowheads="1"/>
          </p:cNvSpPr>
          <p:nvPr/>
        </p:nvSpPr>
        <p:spPr bwMode="auto">
          <a:xfrm>
            <a:off x="-3514725" y="1462088"/>
            <a:ext cx="4572000"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7661" name="Rectangle 20"/>
          <p:cNvSpPr>
            <a:spLocks noChangeArrowheads="1"/>
          </p:cNvSpPr>
          <p:nvPr/>
        </p:nvSpPr>
        <p:spPr bwMode="auto">
          <a:xfrm>
            <a:off x="-3514725" y="1462088"/>
            <a:ext cx="4286250"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7662" name="Rectangle 21"/>
          <p:cNvSpPr>
            <a:spLocks noChangeArrowheads="1"/>
          </p:cNvSpPr>
          <p:nvPr/>
        </p:nvSpPr>
        <p:spPr bwMode="auto">
          <a:xfrm>
            <a:off x="-3514725" y="1462088"/>
            <a:ext cx="4286250"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7663" name="Rectangle 22"/>
          <p:cNvSpPr>
            <a:spLocks noChangeArrowheads="1"/>
          </p:cNvSpPr>
          <p:nvPr/>
        </p:nvSpPr>
        <p:spPr bwMode="auto">
          <a:xfrm>
            <a:off x="-3514725" y="1462088"/>
            <a:ext cx="4286250"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7664" name="Rectangle 23"/>
          <p:cNvSpPr>
            <a:spLocks noChangeArrowheads="1"/>
          </p:cNvSpPr>
          <p:nvPr/>
        </p:nvSpPr>
        <p:spPr bwMode="auto">
          <a:xfrm>
            <a:off x="-3514725" y="1462088"/>
            <a:ext cx="4286250"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7665" name="Rectangle 27"/>
          <p:cNvSpPr>
            <a:spLocks noChangeArrowheads="1"/>
          </p:cNvSpPr>
          <p:nvPr/>
        </p:nvSpPr>
        <p:spPr bwMode="auto">
          <a:xfrm>
            <a:off x="-3514725" y="1462088"/>
            <a:ext cx="4286250"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7666" name="Rectangle 28"/>
          <p:cNvSpPr>
            <a:spLocks noChangeArrowheads="1"/>
          </p:cNvSpPr>
          <p:nvPr/>
        </p:nvSpPr>
        <p:spPr bwMode="auto">
          <a:xfrm>
            <a:off x="-3514725" y="1462088"/>
            <a:ext cx="3017837"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27667" name="Group 84"/>
          <p:cNvGrpSpPr/>
          <p:nvPr/>
        </p:nvGrpSpPr>
        <p:grpSpPr bwMode="auto">
          <a:xfrm>
            <a:off x="0" y="0"/>
            <a:ext cx="9144000" cy="6858000"/>
            <a:chOff x="0" y="0"/>
            <a:chExt cx="5760" cy="4320"/>
          </a:xfrm>
        </p:grpSpPr>
        <p:pic>
          <p:nvPicPr>
            <p:cNvPr id="27668" name="Picture 6" descr="http://www.childrensheartinstitute.org/images/educate/williams/face-wil.jpg"/>
            <p:cNvPicPr>
              <a:picLocks noChangeAspect="1" noChangeArrowheads="1"/>
            </p:cNvPicPr>
            <p:nvPr/>
          </p:nvPicPr>
          <p:blipFill>
            <a:blip r:embed="rId1" r:link="rId2">
              <a:extLst>
                <a:ext uri="{28A0092B-C50C-407E-A947-70E740481C1C}">
                  <a14:useLocalDpi xmlns:a14="http://schemas.microsoft.com/office/drawing/2010/main" val="0"/>
                </a:ext>
              </a:extLst>
            </a:blip>
            <a:srcRect/>
            <a:stretch>
              <a:fillRect/>
            </a:stretch>
          </p:blipFill>
          <p:spPr bwMode="auto">
            <a:xfrm>
              <a:off x="0" y="0"/>
              <a:ext cx="2907" cy="3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9" name="Picture 5" descr="http://www.childrensheartinstitute.org/images/educate/williams/palpfiss.jpg"/>
            <p:cNvPicPr>
              <a:picLocks noChangeAspect="1" noChangeArrowheads="1"/>
            </p:cNvPicPr>
            <p:nvPr/>
          </p:nvPicPr>
          <p:blipFill>
            <a:blip r:embed="rId3" r:link="rId2">
              <a:extLst>
                <a:ext uri="{28A0092B-C50C-407E-A947-70E740481C1C}">
                  <a14:useLocalDpi xmlns:a14="http://schemas.microsoft.com/office/drawing/2010/main" val="0"/>
                </a:ext>
              </a:extLst>
            </a:blip>
            <a:srcRect/>
            <a:stretch>
              <a:fillRect/>
            </a:stretch>
          </p:blipFill>
          <p:spPr bwMode="auto">
            <a:xfrm>
              <a:off x="1527" y="3426"/>
              <a:ext cx="1383" cy="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0" name="Picture 4" descr="http://www.childrensheartinstitute.org/images/educate/williams/palpfis2.jpg"/>
            <p:cNvPicPr>
              <a:picLocks noChangeAspect="1" noChangeArrowheads="1"/>
            </p:cNvPicPr>
            <p:nvPr/>
          </p:nvPicPr>
          <p:blipFill>
            <a:blip r:embed="rId4" r:link="rId2">
              <a:extLst>
                <a:ext uri="{28A0092B-C50C-407E-A947-70E740481C1C}">
                  <a14:useLocalDpi xmlns:a14="http://schemas.microsoft.com/office/drawing/2010/main" val="0"/>
                </a:ext>
              </a:extLst>
            </a:blip>
            <a:srcRect/>
            <a:stretch>
              <a:fillRect/>
            </a:stretch>
          </p:blipFill>
          <p:spPr bwMode="auto">
            <a:xfrm>
              <a:off x="0" y="3426"/>
              <a:ext cx="1529" cy="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1" name="Picture 82" descr="http://www.childrensheartinstitute.org/images/educate/williams/facewil2.jpg"/>
            <p:cNvPicPr>
              <a:picLocks noChangeAspect="1" noChangeArrowheads="1"/>
            </p:cNvPicPr>
            <p:nvPr/>
          </p:nvPicPr>
          <p:blipFill>
            <a:blip r:embed="rId5" r:link="rId2">
              <a:extLst>
                <a:ext uri="{28A0092B-C50C-407E-A947-70E740481C1C}">
                  <a14:useLocalDpi xmlns:a14="http://schemas.microsoft.com/office/drawing/2010/main" val="0"/>
                </a:ext>
              </a:extLst>
            </a:blip>
            <a:srcRect/>
            <a:stretch>
              <a:fillRect/>
            </a:stretch>
          </p:blipFill>
          <p:spPr bwMode="auto">
            <a:xfrm>
              <a:off x="2936" y="347"/>
              <a:ext cx="2824" cy="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diamon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395413" y="230188"/>
            <a:ext cx="6316662" cy="823912"/>
          </a:xfrm>
        </p:spPr>
        <p:txBody>
          <a:bodyPr rtlCol="0">
            <a:normAutofit/>
          </a:bodyPr>
          <a:lstStyle/>
          <a:p>
            <a:pPr eaLnBrk="1" fontAlgn="auto" hangingPunct="1">
              <a:spcAft>
                <a:spcPts val="0"/>
              </a:spcAft>
              <a:defRPr/>
            </a:pPr>
            <a:r>
              <a:rPr lang="en-US" sz="4000" b="1" dirty="0">
                <a:solidFill>
                  <a:srgbClr val="C00000"/>
                </a:solidFill>
                <a:effectLst>
                  <a:outerShdw blurRad="38100" dist="38100" dir="2700000" algn="tl">
                    <a:srgbClr val="000000"/>
                  </a:outerShdw>
                </a:effectLst>
              </a:rPr>
              <a:t>4. LÂM SÀNG</a:t>
            </a:r>
            <a:endParaRPr lang="en-US" sz="4000" b="1" dirty="0">
              <a:solidFill>
                <a:srgbClr val="C00000"/>
              </a:solidFill>
              <a:effectLst>
                <a:outerShdw blurRad="38100" dist="38100" dir="2700000" algn="tl">
                  <a:srgbClr val="000000"/>
                </a:outerShdw>
              </a:effectLst>
            </a:endParaRPr>
          </a:p>
        </p:txBody>
      </p:sp>
      <p:sp>
        <p:nvSpPr>
          <p:cNvPr id="20483" name="Rectangle 3"/>
          <p:cNvSpPr>
            <a:spLocks noGrp="1" noChangeArrowheads="1"/>
          </p:cNvSpPr>
          <p:nvPr>
            <p:ph idx="1"/>
          </p:nvPr>
        </p:nvSpPr>
        <p:spPr>
          <a:xfrm>
            <a:off x="427038" y="1293813"/>
            <a:ext cx="8716962" cy="5310187"/>
          </a:xfrm>
        </p:spPr>
        <p:txBody>
          <a:bodyPr rtlCol="0">
            <a:normAutofit fontScale="92500" lnSpcReduction="10000"/>
          </a:bodyPr>
          <a:lstStyle/>
          <a:p>
            <a:pPr eaLnBrk="1" fontAlgn="auto" hangingPunct="1">
              <a:lnSpc>
                <a:spcPct val="110000"/>
              </a:lnSpc>
              <a:spcAft>
                <a:spcPts val="0"/>
              </a:spcAft>
              <a:defRPr/>
            </a:pPr>
            <a:r>
              <a:rPr lang="en-US" altLang="en-US" b="1" dirty="0" err="1"/>
              <a:t>Hội</a:t>
            </a:r>
            <a:r>
              <a:rPr lang="en-US" altLang="en-US" b="1" dirty="0"/>
              <a:t> </a:t>
            </a:r>
            <a:r>
              <a:rPr lang="en-US" altLang="en-US" b="1" dirty="0" err="1"/>
              <a:t>chứng</a:t>
            </a:r>
            <a:r>
              <a:rPr lang="en-US" altLang="en-US" b="1" dirty="0"/>
              <a:t> </a:t>
            </a:r>
            <a:r>
              <a:rPr lang="en-US" altLang="en-US" b="1" dirty="0" err="1"/>
              <a:t>bẩm</a:t>
            </a:r>
            <a:r>
              <a:rPr lang="en-US" altLang="en-US" b="1" dirty="0"/>
              <a:t> </a:t>
            </a:r>
            <a:r>
              <a:rPr lang="en-US" altLang="en-US" b="1" dirty="0" err="1"/>
              <a:t>sinh</a:t>
            </a:r>
            <a:r>
              <a:rPr lang="en-US" altLang="en-US" b="1" dirty="0"/>
              <a:t> (</a:t>
            </a:r>
            <a:r>
              <a:rPr lang="en-US" altLang="en-US" b="1" dirty="0" err="1"/>
              <a:t>tt</a:t>
            </a:r>
            <a:r>
              <a:rPr lang="en-US" altLang="en-US" b="1" dirty="0"/>
              <a:t>)</a:t>
            </a:r>
            <a:endParaRPr lang="en-US" altLang="en-US" b="1" dirty="0"/>
          </a:p>
          <a:p>
            <a:pPr lvl="1" eaLnBrk="1" fontAlgn="auto" hangingPunct="1">
              <a:lnSpc>
                <a:spcPct val="110000"/>
              </a:lnSpc>
              <a:spcAft>
                <a:spcPts val="0"/>
              </a:spcAft>
              <a:defRPr/>
            </a:pPr>
            <a:r>
              <a:rPr lang="en-US" altLang="en-US" dirty="0" err="1"/>
              <a:t>Hội</a:t>
            </a:r>
            <a:r>
              <a:rPr lang="en-US" altLang="en-US" dirty="0"/>
              <a:t> </a:t>
            </a:r>
            <a:r>
              <a:rPr lang="en-US" altLang="en-US" dirty="0" err="1"/>
              <a:t>chứng</a:t>
            </a:r>
            <a:r>
              <a:rPr lang="en-US" altLang="en-US" dirty="0"/>
              <a:t> Noonan</a:t>
            </a:r>
            <a:endParaRPr lang="en-US" altLang="en-US" dirty="0"/>
          </a:p>
          <a:p>
            <a:pPr lvl="2" eaLnBrk="1" fontAlgn="auto" hangingPunct="1">
              <a:lnSpc>
                <a:spcPct val="110000"/>
              </a:lnSpc>
              <a:spcAft>
                <a:spcPts val="0"/>
              </a:spcAft>
              <a:buFont typeface="Arial" panose="020B0604020202020204" pitchFamily="34" charset="0"/>
              <a:buChar char="*"/>
              <a:defRPr/>
            </a:pPr>
            <a:r>
              <a:rPr lang="en-US" altLang="en-US" dirty="0" err="1"/>
              <a:t>Lùn</a:t>
            </a:r>
            <a:r>
              <a:rPr lang="en-US" altLang="en-US" dirty="0"/>
              <a:t>, </a:t>
            </a:r>
            <a:r>
              <a:rPr lang="en-US" altLang="en-US" dirty="0" err="1"/>
              <a:t>dính</a:t>
            </a:r>
            <a:r>
              <a:rPr lang="en-US" altLang="en-US" dirty="0"/>
              <a:t> </a:t>
            </a:r>
            <a:r>
              <a:rPr lang="en-US" altLang="en-US" dirty="0" err="1"/>
              <a:t>đốt</a:t>
            </a:r>
            <a:r>
              <a:rPr lang="en-US" altLang="en-US" dirty="0"/>
              <a:t> </a:t>
            </a:r>
            <a:r>
              <a:rPr lang="en-US" altLang="en-US" dirty="0" err="1"/>
              <a:t>sống</a:t>
            </a:r>
            <a:r>
              <a:rPr lang="en-US" altLang="en-US" dirty="0"/>
              <a:t> </a:t>
            </a:r>
            <a:r>
              <a:rPr lang="en-US" altLang="en-US" dirty="0" err="1"/>
              <a:t>cổ</a:t>
            </a:r>
            <a:r>
              <a:rPr lang="en-US" altLang="en-US" dirty="0"/>
              <a:t>, </a:t>
            </a:r>
            <a:r>
              <a:rPr lang="en-US" altLang="en-US" dirty="0" err="1"/>
              <a:t>ngực</a:t>
            </a:r>
            <a:r>
              <a:rPr lang="en-US" altLang="en-US" dirty="0"/>
              <a:t> </a:t>
            </a:r>
            <a:r>
              <a:rPr lang="en-US" altLang="en-US" dirty="0" err="1"/>
              <a:t>lõm</a:t>
            </a:r>
            <a:r>
              <a:rPr lang="en-US" altLang="en-US" dirty="0"/>
              <a:t>/</a:t>
            </a:r>
            <a:r>
              <a:rPr lang="en-US" altLang="en-US" dirty="0" err="1"/>
              <a:t>lồi</a:t>
            </a:r>
            <a:r>
              <a:rPr lang="en-US" altLang="en-US" dirty="0"/>
              <a:t>, </a:t>
            </a:r>
            <a:r>
              <a:rPr lang="en-US" altLang="en-US" dirty="0" err="1"/>
              <a:t>gù</a:t>
            </a:r>
            <a:r>
              <a:rPr lang="en-US" altLang="en-US" dirty="0"/>
              <a:t> </a:t>
            </a:r>
            <a:r>
              <a:rPr lang="en-US" altLang="en-US" dirty="0" err="1"/>
              <a:t>vẹo</a:t>
            </a:r>
            <a:r>
              <a:rPr lang="en-US" altLang="en-US" dirty="0"/>
              <a:t> </a:t>
            </a:r>
            <a:r>
              <a:rPr lang="en-US" altLang="en-US" dirty="0" err="1"/>
              <a:t>cột</a:t>
            </a:r>
            <a:r>
              <a:rPr lang="en-US" altLang="en-US" dirty="0"/>
              <a:t> </a:t>
            </a:r>
            <a:r>
              <a:rPr lang="en-US" altLang="en-US" dirty="0" err="1"/>
              <a:t>sống</a:t>
            </a:r>
            <a:r>
              <a:rPr lang="en-US" altLang="en-US" dirty="0"/>
              <a:t>, </a:t>
            </a:r>
            <a:r>
              <a:rPr lang="en-US" altLang="en-US" dirty="0" err="1"/>
              <a:t>cứng</a:t>
            </a:r>
            <a:r>
              <a:rPr lang="en-US" altLang="en-US" dirty="0"/>
              <a:t> </a:t>
            </a:r>
            <a:r>
              <a:rPr lang="en-US" altLang="en-US" dirty="0" err="1"/>
              <a:t>khớp</a:t>
            </a:r>
            <a:r>
              <a:rPr lang="en-US" altLang="en-US" dirty="0"/>
              <a:t>, </a:t>
            </a:r>
            <a:r>
              <a:rPr lang="en-US" altLang="en-US" dirty="0" err="1"/>
              <a:t>lỏng</a:t>
            </a:r>
            <a:r>
              <a:rPr lang="en-US" altLang="en-US" dirty="0"/>
              <a:t> </a:t>
            </a:r>
            <a:r>
              <a:rPr lang="en-US" altLang="en-US" dirty="0" err="1"/>
              <a:t>khớp</a:t>
            </a:r>
            <a:r>
              <a:rPr lang="en-US" altLang="en-US" dirty="0"/>
              <a:t>, </a:t>
            </a:r>
            <a:r>
              <a:rPr lang="en-US" altLang="en-US" dirty="0" err="1"/>
              <a:t>giảm</a:t>
            </a:r>
            <a:r>
              <a:rPr lang="en-US" altLang="en-US" dirty="0"/>
              <a:t> </a:t>
            </a:r>
            <a:r>
              <a:rPr lang="en-US" altLang="en-US" dirty="0" err="1"/>
              <a:t>trương</a:t>
            </a:r>
            <a:r>
              <a:rPr lang="en-US" altLang="en-US" dirty="0"/>
              <a:t> </a:t>
            </a:r>
            <a:r>
              <a:rPr lang="en-US" altLang="en-US" dirty="0" err="1"/>
              <a:t>lực</a:t>
            </a:r>
            <a:r>
              <a:rPr lang="en-US" altLang="en-US" dirty="0"/>
              <a:t> </a:t>
            </a:r>
            <a:r>
              <a:rPr lang="en-US" altLang="en-US" dirty="0" err="1"/>
              <a:t>cơ</a:t>
            </a:r>
            <a:r>
              <a:rPr lang="en-US" altLang="en-US" dirty="0"/>
              <a:t>, </a:t>
            </a:r>
            <a:r>
              <a:rPr lang="en-US" altLang="en-US" dirty="0" err="1"/>
              <a:t>phù</a:t>
            </a:r>
            <a:r>
              <a:rPr lang="en-US" altLang="en-US" dirty="0"/>
              <a:t> mu </a:t>
            </a:r>
            <a:r>
              <a:rPr lang="en-US" altLang="en-US" dirty="0" err="1"/>
              <a:t>bàn</a:t>
            </a:r>
            <a:r>
              <a:rPr lang="en-US" altLang="en-US" dirty="0"/>
              <a:t> </a:t>
            </a:r>
            <a:r>
              <a:rPr lang="en-US" altLang="en-US" dirty="0" err="1"/>
              <a:t>tay</a:t>
            </a:r>
            <a:r>
              <a:rPr lang="en-US" altLang="en-US" dirty="0"/>
              <a:t>, </a:t>
            </a:r>
            <a:r>
              <a:rPr lang="en-US" altLang="en-US" dirty="0" err="1"/>
              <a:t>bàn</a:t>
            </a:r>
            <a:r>
              <a:rPr lang="en-US" altLang="en-US" dirty="0"/>
              <a:t> </a:t>
            </a:r>
            <a:r>
              <a:rPr lang="en-US" altLang="en-US" dirty="0" err="1"/>
              <a:t>chân</a:t>
            </a:r>
            <a:r>
              <a:rPr lang="en-US" altLang="en-US" dirty="0"/>
              <a:t>, </a:t>
            </a:r>
            <a:r>
              <a:rPr lang="en-US" altLang="en-US" dirty="0" err="1"/>
              <a:t>đau</a:t>
            </a:r>
            <a:r>
              <a:rPr lang="en-US" altLang="en-US" dirty="0"/>
              <a:t> </a:t>
            </a:r>
            <a:r>
              <a:rPr lang="en-US" altLang="en-US" dirty="0" err="1"/>
              <a:t>cơ</a:t>
            </a:r>
            <a:r>
              <a:rPr lang="en-US" altLang="en-US" dirty="0"/>
              <a:t>, </a:t>
            </a:r>
            <a:r>
              <a:rPr lang="en-US" altLang="en-US" dirty="0" err="1"/>
              <a:t>khớp</a:t>
            </a:r>
            <a:endParaRPr lang="en-US" altLang="en-US" dirty="0"/>
          </a:p>
          <a:p>
            <a:pPr lvl="2" eaLnBrk="1" fontAlgn="auto" hangingPunct="1">
              <a:lnSpc>
                <a:spcPct val="110000"/>
              </a:lnSpc>
              <a:spcBef>
                <a:spcPct val="50000"/>
              </a:spcBef>
              <a:spcAft>
                <a:spcPts val="0"/>
              </a:spcAft>
              <a:buFont typeface="Arial" panose="020B0604020202020204" pitchFamily="34" charset="0"/>
              <a:buChar char="*"/>
              <a:defRPr/>
            </a:pPr>
            <a:r>
              <a:rPr lang="en-US" altLang="en-US" dirty="0" err="1"/>
              <a:t>Thừa</a:t>
            </a:r>
            <a:r>
              <a:rPr lang="en-US" altLang="en-US" dirty="0"/>
              <a:t> da </a:t>
            </a:r>
            <a:r>
              <a:rPr lang="en-US" altLang="en-US" dirty="0" err="1"/>
              <a:t>cổ</a:t>
            </a:r>
            <a:r>
              <a:rPr lang="en-US" altLang="en-US" dirty="0"/>
              <a:t>, </a:t>
            </a:r>
            <a:r>
              <a:rPr lang="en-US" altLang="en-US" dirty="0" err="1"/>
              <a:t>chân</a:t>
            </a:r>
            <a:r>
              <a:rPr lang="en-US" altLang="en-US" dirty="0"/>
              <a:t> </a:t>
            </a:r>
            <a:r>
              <a:rPr lang="en-US" altLang="en-US" dirty="0" err="1"/>
              <a:t>tóc</a:t>
            </a:r>
            <a:r>
              <a:rPr lang="en-US" altLang="en-US" dirty="0"/>
              <a:t> </a:t>
            </a:r>
            <a:r>
              <a:rPr lang="en-US" altLang="en-US" dirty="0" err="1"/>
              <a:t>đóng</a:t>
            </a:r>
            <a:r>
              <a:rPr lang="en-US" altLang="en-US" dirty="0"/>
              <a:t> </a:t>
            </a:r>
            <a:r>
              <a:rPr lang="en-US" altLang="en-US" dirty="0" err="1"/>
              <a:t>thấp</a:t>
            </a:r>
            <a:r>
              <a:rPr lang="en-US" altLang="en-US" dirty="0"/>
              <a:t>, </a:t>
            </a:r>
            <a:r>
              <a:rPr lang="en-US" altLang="en-US" dirty="0" err="1"/>
              <a:t>đầu</a:t>
            </a:r>
            <a:r>
              <a:rPr lang="en-US" altLang="en-US" dirty="0"/>
              <a:t> to, </a:t>
            </a:r>
            <a:r>
              <a:rPr lang="en-US" altLang="en-US" dirty="0" err="1"/>
              <a:t>mặt</a:t>
            </a:r>
            <a:r>
              <a:rPr lang="en-US" altLang="en-US" dirty="0"/>
              <a:t> tam </a:t>
            </a:r>
            <a:r>
              <a:rPr lang="en-US" altLang="en-US" dirty="0" err="1"/>
              <a:t>giác</a:t>
            </a:r>
            <a:r>
              <a:rPr lang="en-US" altLang="en-US" dirty="0"/>
              <a:t>, </a:t>
            </a:r>
            <a:r>
              <a:rPr lang="en-US" altLang="en-US" dirty="0" err="1"/>
              <a:t>trán</a:t>
            </a:r>
            <a:r>
              <a:rPr lang="en-US" altLang="en-US" dirty="0"/>
              <a:t> </a:t>
            </a:r>
            <a:r>
              <a:rPr lang="en-US" altLang="en-US" dirty="0" err="1"/>
              <a:t>rộng</a:t>
            </a:r>
            <a:r>
              <a:rPr lang="en-US" altLang="en-US" dirty="0"/>
              <a:t>, </a:t>
            </a:r>
            <a:r>
              <a:rPr lang="en-US" altLang="en-US" dirty="0" err="1"/>
              <a:t>cổ</a:t>
            </a:r>
            <a:r>
              <a:rPr lang="en-US" altLang="en-US" dirty="0"/>
              <a:t> </a:t>
            </a:r>
            <a:r>
              <a:rPr lang="en-US" altLang="en-US" dirty="0" err="1"/>
              <a:t>ngắn</a:t>
            </a:r>
            <a:r>
              <a:rPr lang="en-US" altLang="en-US" dirty="0"/>
              <a:t>, </a:t>
            </a:r>
            <a:r>
              <a:rPr lang="en-US" altLang="en-US" dirty="0" err="1"/>
              <a:t>tóc</a:t>
            </a:r>
            <a:r>
              <a:rPr lang="en-US" altLang="en-US" dirty="0"/>
              <a:t> </a:t>
            </a:r>
            <a:r>
              <a:rPr lang="en-US" altLang="en-US" dirty="0" err="1"/>
              <a:t>xoăn</a:t>
            </a:r>
            <a:endParaRPr lang="en-US" altLang="en-US" dirty="0"/>
          </a:p>
          <a:p>
            <a:pPr lvl="2" eaLnBrk="1" fontAlgn="auto" hangingPunct="1">
              <a:lnSpc>
                <a:spcPct val="110000"/>
              </a:lnSpc>
              <a:spcBef>
                <a:spcPct val="50000"/>
              </a:spcBef>
              <a:spcAft>
                <a:spcPts val="0"/>
              </a:spcAft>
              <a:buFont typeface="Arial" panose="020B0604020202020204" pitchFamily="34" charset="0"/>
              <a:buChar char="*"/>
              <a:defRPr/>
            </a:pPr>
            <a:r>
              <a:rPr lang="en-US" altLang="en-US" dirty="0"/>
              <a:t>2 </a:t>
            </a:r>
            <a:r>
              <a:rPr lang="en-US" altLang="en-US" dirty="0" err="1"/>
              <a:t>mắt</a:t>
            </a:r>
            <a:r>
              <a:rPr lang="en-US" altLang="en-US" dirty="0"/>
              <a:t> </a:t>
            </a:r>
            <a:r>
              <a:rPr lang="en-US" altLang="en-US" dirty="0" err="1"/>
              <a:t>xa</a:t>
            </a:r>
            <a:r>
              <a:rPr lang="en-US" altLang="en-US" dirty="0"/>
              <a:t> </a:t>
            </a:r>
            <a:r>
              <a:rPr lang="en-US" altLang="en-US" dirty="0" err="1"/>
              <a:t>nhau</a:t>
            </a:r>
            <a:r>
              <a:rPr lang="en-US" altLang="en-US" dirty="0"/>
              <a:t>, </a:t>
            </a:r>
            <a:r>
              <a:rPr lang="en-US" altLang="en-US" dirty="0" err="1"/>
              <a:t>sụp</a:t>
            </a:r>
            <a:r>
              <a:rPr lang="en-US" altLang="en-US" dirty="0"/>
              <a:t> mi, </a:t>
            </a:r>
            <a:r>
              <a:rPr lang="en-US" altLang="en-US" dirty="0" err="1"/>
              <a:t>mắt</a:t>
            </a:r>
            <a:r>
              <a:rPr lang="en-US" altLang="en-US" dirty="0"/>
              <a:t> </a:t>
            </a:r>
            <a:r>
              <a:rPr lang="en-US" altLang="en-US" dirty="0" err="1"/>
              <a:t>lồi</a:t>
            </a:r>
            <a:r>
              <a:rPr lang="en-US" altLang="en-US" dirty="0"/>
              <a:t>, </a:t>
            </a:r>
            <a:r>
              <a:rPr lang="en-US" altLang="en-US" dirty="0" err="1"/>
              <a:t>lé</a:t>
            </a:r>
            <a:r>
              <a:rPr lang="en-US" altLang="en-US" dirty="0"/>
              <a:t>, RL </a:t>
            </a:r>
            <a:r>
              <a:rPr lang="en-US" altLang="en-US" dirty="0" err="1"/>
              <a:t>thị</a:t>
            </a:r>
            <a:r>
              <a:rPr lang="en-US" altLang="en-US" dirty="0"/>
              <a:t> </a:t>
            </a:r>
            <a:r>
              <a:rPr lang="en-US" altLang="en-US" dirty="0" err="1"/>
              <a:t>lực</a:t>
            </a:r>
            <a:r>
              <a:rPr lang="en-US" altLang="en-US" dirty="0"/>
              <a:t>, rung </a:t>
            </a:r>
            <a:r>
              <a:rPr lang="en-US" altLang="en-US" dirty="0" err="1"/>
              <a:t>giật</a:t>
            </a:r>
            <a:r>
              <a:rPr lang="en-US" altLang="en-US" dirty="0"/>
              <a:t> </a:t>
            </a:r>
            <a:r>
              <a:rPr lang="en-US" altLang="en-US" dirty="0" err="1"/>
              <a:t>nhãn</a:t>
            </a:r>
            <a:r>
              <a:rPr lang="en-US" altLang="en-US" dirty="0"/>
              <a:t> </a:t>
            </a:r>
            <a:r>
              <a:rPr lang="en-US" altLang="en-US" dirty="0" err="1"/>
              <a:t>cầu</a:t>
            </a:r>
            <a:endParaRPr lang="en-US" altLang="en-US" dirty="0"/>
          </a:p>
          <a:p>
            <a:pPr lvl="2" eaLnBrk="1" fontAlgn="auto" hangingPunct="1">
              <a:lnSpc>
                <a:spcPct val="110000"/>
              </a:lnSpc>
              <a:spcBef>
                <a:spcPct val="50000"/>
              </a:spcBef>
              <a:spcAft>
                <a:spcPts val="0"/>
              </a:spcAft>
              <a:buFont typeface="Arial" panose="020B0604020202020204" pitchFamily="34" charset="0"/>
              <a:buChar char="*"/>
              <a:defRPr/>
            </a:pPr>
            <a:r>
              <a:rPr lang="en-US" altLang="en-US" dirty="0" err="1"/>
              <a:t>Mũi</a:t>
            </a:r>
            <a:r>
              <a:rPr lang="en-US" altLang="en-US" dirty="0"/>
              <a:t> </a:t>
            </a:r>
            <a:r>
              <a:rPr lang="en-US" altLang="en-US" dirty="0" err="1"/>
              <a:t>nhỏ</a:t>
            </a:r>
            <a:r>
              <a:rPr lang="en-US" altLang="en-US" dirty="0"/>
              <a:t>, </a:t>
            </a:r>
            <a:r>
              <a:rPr lang="en-US" altLang="en-US" dirty="0" err="1"/>
              <a:t>hếch</a:t>
            </a:r>
            <a:r>
              <a:rPr lang="en-US" altLang="en-US" dirty="0"/>
              <a:t>, tai </a:t>
            </a:r>
            <a:r>
              <a:rPr lang="en-US" altLang="en-US" dirty="0" err="1"/>
              <a:t>đóng</a:t>
            </a:r>
            <a:r>
              <a:rPr lang="en-US" altLang="en-US" dirty="0"/>
              <a:t> </a:t>
            </a:r>
            <a:r>
              <a:rPr lang="en-US" altLang="en-US" dirty="0" err="1"/>
              <a:t>thấp</a:t>
            </a:r>
            <a:r>
              <a:rPr lang="en-US" altLang="en-US" dirty="0"/>
              <a:t>, </a:t>
            </a:r>
            <a:r>
              <a:rPr lang="en-US" altLang="en-US" dirty="0" err="1"/>
              <a:t>xoay</a:t>
            </a:r>
            <a:r>
              <a:rPr lang="en-US" altLang="en-US" dirty="0"/>
              <a:t> </a:t>
            </a:r>
            <a:r>
              <a:rPr lang="en-US" altLang="en-US" dirty="0" err="1"/>
              <a:t>ra</a:t>
            </a:r>
            <a:r>
              <a:rPr lang="en-US" altLang="en-US" dirty="0"/>
              <a:t> </a:t>
            </a:r>
            <a:r>
              <a:rPr lang="en-US" altLang="en-US" dirty="0" err="1"/>
              <a:t>sau</a:t>
            </a:r>
            <a:r>
              <a:rPr lang="en-US" altLang="en-US" dirty="0"/>
              <a:t>, </a:t>
            </a:r>
            <a:r>
              <a:rPr lang="en-US" altLang="en-US" dirty="0" err="1"/>
              <a:t>vành</a:t>
            </a:r>
            <a:r>
              <a:rPr lang="en-US" altLang="en-US" dirty="0"/>
              <a:t> tai </a:t>
            </a:r>
            <a:r>
              <a:rPr lang="en-US" altLang="en-US" dirty="0" err="1"/>
              <a:t>dầy</a:t>
            </a:r>
            <a:endParaRPr lang="en-US" altLang="en-US" dirty="0"/>
          </a:p>
          <a:p>
            <a:pPr lvl="2" eaLnBrk="1" fontAlgn="auto" hangingPunct="1">
              <a:lnSpc>
                <a:spcPct val="110000"/>
              </a:lnSpc>
              <a:spcBef>
                <a:spcPct val="50000"/>
              </a:spcBef>
              <a:spcAft>
                <a:spcPts val="0"/>
              </a:spcAft>
              <a:buFont typeface="Arial" panose="020B0604020202020204" pitchFamily="34" charset="0"/>
              <a:buChar char="*"/>
              <a:defRPr/>
            </a:pPr>
            <a:r>
              <a:rPr lang="en-US" altLang="en-US" dirty="0" err="1"/>
              <a:t>Nhân</a:t>
            </a:r>
            <a:r>
              <a:rPr lang="en-US" altLang="en-US" dirty="0"/>
              <a:t> </a:t>
            </a:r>
            <a:r>
              <a:rPr lang="en-US" altLang="en-US" dirty="0" err="1"/>
              <a:t>chung</a:t>
            </a:r>
            <a:r>
              <a:rPr lang="en-US" altLang="en-US" dirty="0"/>
              <a:t> </a:t>
            </a:r>
            <a:r>
              <a:rPr lang="en-US" altLang="en-US" dirty="0" err="1"/>
              <a:t>sâu</a:t>
            </a:r>
            <a:r>
              <a:rPr lang="en-US" altLang="en-US" dirty="0"/>
              <a:t>, </a:t>
            </a:r>
            <a:r>
              <a:rPr lang="en-US" altLang="en-US" dirty="0" err="1"/>
              <a:t>hàm</a:t>
            </a:r>
            <a:r>
              <a:rPr lang="en-US" altLang="en-US" dirty="0"/>
              <a:t> </a:t>
            </a:r>
            <a:r>
              <a:rPr lang="en-US" altLang="en-US" dirty="0" err="1"/>
              <a:t>nhỏ</a:t>
            </a:r>
            <a:r>
              <a:rPr lang="en-US" altLang="en-US" dirty="0"/>
              <a:t>, </a:t>
            </a:r>
            <a:r>
              <a:rPr lang="en-US" altLang="en-US" dirty="0" err="1"/>
              <a:t>vòm</a:t>
            </a:r>
            <a:r>
              <a:rPr lang="en-US" altLang="en-US" dirty="0"/>
              <a:t> </a:t>
            </a:r>
            <a:r>
              <a:rPr lang="en-US" altLang="en-US" dirty="0" err="1"/>
              <a:t>hầu</a:t>
            </a:r>
            <a:r>
              <a:rPr lang="en-US" altLang="en-US" dirty="0"/>
              <a:t> </a:t>
            </a:r>
            <a:r>
              <a:rPr lang="en-US" altLang="en-US" dirty="0" err="1"/>
              <a:t>cao</a:t>
            </a:r>
            <a:endParaRPr lang="en-US" altLang="en-US" dirty="0"/>
          </a:p>
          <a:p>
            <a:pPr lvl="2" eaLnBrk="1" fontAlgn="auto" hangingPunct="1">
              <a:lnSpc>
                <a:spcPct val="110000"/>
              </a:lnSpc>
              <a:spcBef>
                <a:spcPct val="50000"/>
              </a:spcBef>
              <a:spcAft>
                <a:spcPts val="0"/>
              </a:spcAft>
              <a:buFont typeface="Arial" panose="020B0604020202020204" pitchFamily="34" charset="0"/>
              <a:buChar char="*"/>
              <a:defRPr/>
            </a:pPr>
            <a:r>
              <a:rPr lang="en-US" altLang="en-US" dirty="0" err="1"/>
              <a:t>Chậm</a:t>
            </a:r>
            <a:r>
              <a:rPr lang="en-US" altLang="en-US" dirty="0"/>
              <a:t> </a:t>
            </a:r>
            <a:r>
              <a:rPr lang="en-US" altLang="en-US" dirty="0" err="1"/>
              <a:t>phát</a:t>
            </a:r>
            <a:r>
              <a:rPr lang="en-US" altLang="en-US" dirty="0"/>
              <a:t> </a:t>
            </a:r>
            <a:r>
              <a:rPr lang="en-US" altLang="en-US" dirty="0" err="1"/>
              <a:t>triển</a:t>
            </a:r>
            <a:r>
              <a:rPr lang="en-US" altLang="en-US" dirty="0"/>
              <a:t> </a:t>
            </a:r>
            <a:r>
              <a:rPr lang="en-US" altLang="en-US" dirty="0" err="1"/>
              <a:t>thể</a:t>
            </a:r>
            <a:r>
              <a:rPr lang="en-US" altLang="en-US" dirty="0"/>
              <a:t> </a:t>
            </a:r>
            <a:r>
              <a:rPr lang="en-US" altLang="en-US" dirty="0" err="1"/>
              <a:t>chất</a:t>
            </a:r>
            <a:r>
              <a:rPr lang="en-US" altLang="en-US" dirty="0"/>
              <a:t> </a:t>
            </a:r>
            <a:r>
              <a:rPr lang="en-US" altLang="en-US" dirty="0" err="1"/>
              <a:t>và</a:t>
            </a:r>
            <a:r>
              <a:rPr lang="en-US" altLang="en-US" dirty="0"/>
              <a:t> </a:t>
            </a:r>
            <a:r>
              <a:rPr lang="en-US" altLang="en-US" dirty="0" err="1"/>
              <a:t>tâm</a:t>
            </a:r>
            <a:r>
              <a:rPr lang="en-US" altLang="en-US" dirty="0"/>
              <a:t> </a:t>
            </a:r>
            <a:r>
              <a:rPr lang="en-US" altLang="en-US" dirty="0" err="1"/>
              <a:t>vận</a:t>
            </a:r>
            <a:endParaRPr lang="en-US" altLang="en-US" dirty="0"/>
          </a:p>
        </p:txBody>
      </p:sp>
    </p:spTree>
  </p:cSld>
  <p:clrMapOvr>
    <a:masterClrMapping/>
  </p:clrMapOvr>
  <p:transition spd="med">
    <p:diamon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16" descr="http://images.medscape.com/pi/global/ornaments/spacer.gif"/>
          <p:cNvPicPr>
            <a:picLocks noChangeAspect="1" noChangeArrowheads="1"/>
          </p:cNvPicPr>
          <p:nvPr/>
        </p:nvPicPr>
        <p:blipFill>
          <a:blip r:embed="rId1" r:link="rId2">
            <a:extLst>
              <a:ext uri="{28A0092B-C50C-407E-A947-70E740481C1C}">
                <a14:useLocalDpi xmlns:a14="http://schemas.microsoft.com/office/drawing/2010/main" val="0"/>
              </a:ext>
            </a:extLst>
          </a:blip>
          <a:srcRect/>
          <a:stretch>
            <a:fillRect/>
          </a:stretch>
        </p:blipFill>
        <p:spPr bwMode="auto">
          <a:xfrm>
            <a:off x="0" y="1679575"/>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8" name="Picture 15" descr="Printer-Friendly">
            <a:hlinkClick r:id="rId3"/>
          </p:cNvPr>
          <p:cNvPicPr>
            <a:picLocks noChangeAspect="1" noChangeArrowheads="1"/>
          </p:cNvPicPr>
          <p:nvPr/>
        </p:nvPicPr>
        <p:blipFill>
          <a:blip r:embed="rId4" r:link="rId2">
            <a:extLst>
              <a:ext uri="{28A0092B-C50C-407E-A947-70E740481C1C}">
                <a14:useLocalDpi xmlns:a14="http://schemas.microsoft.com/office/drawing/2010/main" val="0"/>
              </a:ext>
            </a:extLst>
          </a:blip>
          <a:srcRect/>
          <a:stretch>
            <a:fillRect/>
          </a:stretch>
        </p:blipFill>
        <p:spPr bwMode="auto">
          <a:xfrm>
            <a:off x="0" y="1679575"/>
            <a:ext cx="1809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Picture 14" descr="Email This">
            <a:hlinkClick r:id="rId5"/>
          </p:cNvPr>
          <p:cNvPicPr>
            <a:picLocks noChangeAspect="1" noChangeArrowheads="1"/>
          </p:cNvPicPr>
          <p:nvPr/>
        </p:nvPicPr>
        <p:blipFill>
          <a:blip r:embed="rId6" r:link="rId2">
            <a:extLst>
              <a:ext uri="{28A0092B-C50C-407E-A947-70E740481C1C}">
                <a14:useLocalDpi xmlns:a14="http://schemas.microsoft.com/office/drawing/2010/main" val="0"/>
              </a:ext>
            </a:extLst>
          </a:blip>
          <a:srcRect/>
          <a:stretch>
            <a:fillRect/>
          </a:stretch>
        </p:blipFill>
        <p:spPr bwMode="auto">
          <a:xfrm>
            <a:off x="0" y="1679575"/>
            <a:ext cx="1809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13" descr="http://images.medscape.com/pi/global/ornaments/spacer.gif"/>
          <p:cNvPicPr>
            <a:picLocks noChangeAspect="1" noChangeArrowheads="1"/>
          </p:cNvPicPr>
          <p:nvPr/>
        </p:nvPicPr>
        <p:blipFill>
          <a:blip r:embed="rId1" r:link="rId2">
            <a:extLst>
              <a:ext uri="{28A0092B-C50C-407E-A947-70E740481C1C}">
                <a14:useLocalDpi xmlns:a14="http://schemas.microsoft.com/office/drawing/2010/main" val="0"/>
              </a:ext>
            </a:extLst>
          </a:blip>
          <a:srcRect/>
          <a:stretch>
            <a:fillRect/>
          </a:stretch>
        </p:blipFill>
        <p:spPr bwMode="auto">
          <a:xfrm>
            <a:off x="0" y="1679575"/>
            <a:ext cx="95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10" descr="http://images.medscape.com/pi/global/ornaments/spacer.gif"/>
          <p:cNvPicPr>
            <a:picLocks noChangeAspect="1" noChangeArrowheads="1"/>
          </p:cNvPicPr>
          <p:nvPr/>
        </p:nvPicPr>
        <p:blipFill>
          <a:blip r:embed="rId1" r:link="rId2">
            <a:extLst>
              <a:ext uri="{28A0092B-C50C-407E-A947-70E740481C1C}">
                <a14:useLocalDpi xmlns:a14="http://schemas.microsoft.com/office/drawing/2010/main" val="0"/>
              </a:ext>
            </a:extLst>
          </a:blip>
          <a:srcRect/>
          <a:stretch>
            <a:fillRect/>
          </a:stretch>
        </p:blipFill>
        <p:spPr bwMode="auto">
          <a:xfrm>
            <a:off x="0" y="1679575"/>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9" descr="http://images.medscape.com/pi/global/ornaments/spacer.gif"/>
          <p:cNvPicPr>
            <a:picLocks noChangeAspect="1" noChangeArrowheads="1"/>
          </p:cNvPicPr>
          <p:nvPr/>
        </p:nvPicPr>
        <p:blipFill>
          <a:blip r:embed="rId1" r:link="rId2">
            <a:extLst>
              <a:ext uri="{28A0092B-C50C-407E-A947-70E740481C1C}">
                <a14:useLocalDpi xmlns:a14="http://schemas.microsoft.com/office/drawing/2010/main" val="0"/>
              </a:ext>
            </a:extLst>
          </a:blip>
          <a:srcRect/>
          <a:stretch>
            <a:fillRect/>
          </a:stretch>
        </p:blipFill>
        <p:spPr bwMode="auto">
          <a:xfrm>
            <a:off x="0" y="1679575"/>
            <a:ext cx="95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8" descr="http://images.medscape.com/pi/global/ornaments/spacer.gif"/>
          <p:cNvPicPr>
            <a:picLocks noChangeAspect="1" noChangeArrowheads="1"/>
          </p:cNvPicPr>
          <p:nvPr/>
        </p:nvPicPr>
        <p:blipFill>
          <a:blip r:embed="rId1" r:link="rId2">
            <a:extLst>
              <a:ext uri="{28A0092B-C50C-407E-A947-70E740481C1C}">
                <a14:useLocalDpi xmlns:a14="http://schemas.microsoft.com/office/drawing/2010/main" val="0"/>
              </a:ext>
            </a:extLst>
          </a:blip>
          <a:srcRect/>
          <a:stretch>
            <a:fillRect/>
          </a:stretch>
        </p:blipFill>
        <p:spPr bwMode="auto">
          <a:xfrm>
            <a:off x="0" y="1679575"/>
            <a:ext cx="9525"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4" name="Rectangle 17"/>
          <p:cNvSpPr>
            <a:spLocks noChangeArrowheads="1"/>
          </p:cNvSpPr>
          <p:nvPr/>
        </p:nvSpPr>
        <p:spPr bwMode="auto">
          <a:xfrm>
            <a:off x="0" y="1679575"/>
            <a:ext cx="1905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9705" name="Rectangle 22"/>
          <p:cNvSpPr>
            <a:spLocks noChangeArrowheads="1"/>
          </p:cNvSpPr>
          <p:nvPr/>
        </p:nvSpPr>
        <p:spPr bwMode="auto">
          <a:xfrm>
            <a:off x="0" y="1679575"/>
            <a:ext cx="50895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800">
              <a:latin typeface="Arial" panose="020B0604020202020204" pitchFamily="34" charset="0"/>
            </a:endParaRPr>
          </a:p>
        </p:txBody>
      </p:sp>
      <p:sp>
        <p:nvSpPr>
          <p:cNvPr id="29706" name="Rectangle 25"/>
          <p:cNvSpPr>
            <a:spLocks noChangeArrowheads="1"/>
          </p:cNvSpPr>
          <p:nvPr/>
        </p:nvSpPr>
        <p:spPr bwMode="auto">
          <a:xfrm>
            <a:off x="0" y="1679575"/>
            <a:ext cx="50895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9707" name="Rectangle 32"/>
          <p:cNvSpPr>
            <a:spLocks noChangeArrowheads="1"/>
          </p:cNvSpPr>
          <p:nvPr/>
        </p:nvSpPr>
        <p:spPr bwMode="auto">
          <a:xfrm>
            <a:off x="0" y="1679575"/>
            <a:ext cx="5329238"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9708" name="Rectangle 33"/>
          <p:cNvSpPr>
            <a:spLocks noChangeArrowheads="1"/>
          </p:cNvSpPr>
          <p:nvPr/>
        </p:nvSpPr>
        <p:spPr bwMode="auto">
          <a:xfrm>
            <a:off x="0" y="1679575"/>
            <a:ext cx="5329238"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9709" name="Rectangle 36"/>
          <p:cNvSpPr>
            <a:spLocks noChangeArrowheads="1"/>
          </p:cNvSpPr>
          <p:nvPr/>
        </p:nvSpPr>
        <p:spPr bwMode="auto">
          <a:xfrm>
            <a:off x="0" y="1679575"/>
            <a:ext cx="1905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9710" name="Rectangle 38"/>
          <p:cNvSpPr>
            <a:spLocks noChangeArrowheads="1"/>
          </p:cNvSpPr>
          <p:nvPr/>
        </p:nvSpPr>
        <p:spPr bwMode="auto">
          <a:xfrm>
            <a:off x="0" y="1679575"/>
            <a:ext cx="14287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29711" name="Picture 18" descr="C:\Users\PC\Desktop\3-Figure3-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1298575"/>
            <a:ext cx="86995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diamon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439863" y="260350"/>
            <a:ext cx="6316662" cy="823913"/>
          </a:xfrm>
        </p:spPr>
        <p:txBody>
          <a:bodyPr rtlCol="0">
            <a:normAutofit/>
          </a:bodyPr>
          <a:lstStyle/>
          <a:p>
            <a:pPr eaLnBrk="1" fontAlgn="auto" hangingPunct="1">
              <a:spcAft>
                <a:spcPts val="0"/>
              </a:spcAft>
              <a:defRPr/>
            </a:pPr>
            <a:r>
              <a:rPr lang="en-US" sz="4000" b="1" dirty="0">
                <a:solidFill>
                  <a:srgbClr val="C00000"/>
                </a:solidFill>
                <a:effectLst>
                  <a:outerShdw blurRad="38100" dist="38100" dir="2700000" algn="tl">
                    <a:srgbClr val="000000"/>
                  </a:outerShdw>
                </a:effectLst>
              </a:rPr>
              <a:t>4. LÂM SÀNG</a:t>
            </a:r>
            <a:endParaRPr lang="en-US" sz="4000" b="1" dirty="0">
              <a:solidFill>
                <a:srgbClr val="C00000"/>
              </a:solidFill>
              <a:effectLst>
                <a:outerShdw blurRad="38100" dist="38100" dir="2700000" algn="tl">
                  <a:srgbClr val="000000"/>
                </a:outerShdw>
              </a:effectLst>
            </a:endParaRPr>
          </a:p>
        </p:txBody>
      </p:sp>
      <p:sp>
        <p:nvSpPr>
          <p:cNvPr id="30722" name="Rectangle 3"/>
          <p:cNvSpPr>
            <a:spLocks noGrp="1"/>
          </p:cNvSpPr>
          <p:nvPr>
            <p:ph idx="1"/>
          </p:nvPr>
        </p:nvSpPr>
        <p:spPr>
          <a:xfrm>
            <a:off x="457200" y="1293813"/>
            <a:ext cx="8686800" cy="5310187"/>
          </a:xfrm>
        </p:spPr>
        <p:txBody>
          <a:bodyPr/>
          <a:lstStyle/>
          <a:p>
            <a:pPr eaLnBrk="1" hangingPunct="1">
              <a:spcBef>
                <a:spcPts val="600"/>
              </a:spcBef>
            </a:pPr>
            <a:r>
              <a:rPr lang="en-US" altLang="en-US" sz="2400" b="1"/>
              <a:t>Hội chứng bẩm sinh (tt)</a:t>
            </a:r>
            <a:endParaRPr lang="en-US" altLang="en-US" sz="2400" b="1"/>
          </a:p>
          <a:p>
            <a:pPr lvl="1" eaLnBrk="1" hangingPunct="1">
              <a:spcBef>
                <a:spcPts val="600"/>
              </a:spcBef>
            </a:pPr>
            <a:r>
              <a:rPr lang="en-US" altLang="en-US" sz="2400"/>
              <a:t>Hội chứng Silver-Russell</a:t>
            </a:r>
            <a:endParaRPr lang="en-US" altLang="en-US" sz="2400"/>
          </a:p>
          <a:p>
            <a:pPr lvl="2" eaLnBrk="1" hangingPunct="1">
              <a:spcBef>
                <a:spcPts val="600"/>
              </a:spcBef>
              <a:buFont typeface="Arial" panose="020B0604020202020204" pitchFamily="34" charset="0"/>
              <a:buChar char="*"/>
            </a:pPr>
            <a:r>
              <a:rPr lang="en-US" altLang="en-US"/>
              <a:t>CNLS thấp (&lt; 2800 gram)</a:t>
            </a:r>
            <a:endParaRPr lang="en-US" altLang="en-US"/>
          </a:p>
          <a:p>
            <a:pPr lvl="2" eaLnBrk="1" hangingPunct="1">
              <a:spcBef>
                <a:spcPts val="600"/>
              </a:spcBef>
              <a:buFont typeface="Arial" panose="020B0604020202020204" pitchFamily="34" charset="0"/>
              <a:buChar char="*"/>
            </a:pPr>
            <a:r>
              <a:rPr lang="en-US" altLang="en-US"/>
              <a:t>Bú ăn kém, hạ đường huyết, vả mồ hôi đêm</a:t>
            </a:r>
            <a:endParaRPr lang="en-US" altLang="en-US"/>
          </a:p>
          <a:p>
            <a:pPr lvl="2" eaLnBrk="1" hangingPunct="1">
              <a:spcBef>
                <a:spcPts val="600"/>
              </a:spcBef>
              <a:buFont typeface="Arial" panose="020B0604020202020204" pitchFamily="34" charset="0"/>
              <a:buChar char="*"/>
            </a:pPr>
            <a:r>
              <a:rPr lang="en-US" altLang="en-US"/>
              <a:t>Da xanh xám, mặt tam giác, trán rộng và thấp, mắt xanh-trắng, hàm nhỏ, cằm nhọn, miệng trễ</a:t>
            </a:r>
            <a:endParaRPr lang="en-US" altLang="en-US"/>
          </a:p>
          <a:p>
            <a:pPr lvl="2" eaLnBrk="1" hangingPunct="1">
              <a:spcBef>
                <a:spcPts val="600"/>
              </a:spcBef>
              <a:buFont typeface="Arial" panose="020B0604020202020204" pitchFamily="34" charset="0"/>
              <a:buChar char="*"/>
            </a:pPr>
            <a:r>
              <a:rPr lang="en-US" altLang="en-US"/>
              <a:t>Thân người nhỏ, không cân xứng, chậm lớn</a:t>
            </a:r>
            <a:endParaRPr lang="en-US" altLang="en-US"/>
          </a:p>
          <a:p>
            <a:pPr lvl="2" eaLnBrk="1" hangingPunct="1">
              <a:spcBef>
                <a:spcPts val="600"/>
              </a:spcBef>
              <a:buFont typeface="Arial" panose="020B0604020202020204" pitchFamily="34" charset="0"/>
              <a:buChar char="*"/>
            </a:pPr>
            <a:r>
              <a:rPr lang="en-US" altLang="en-US"/>
              <a:t>Giảm trương lực cơ, không có lớp mỡ dưới da</a:t>
            </a:r>
            <a:endParaRPr lang="en-US" altLang="en-US"/>
          </a:p>
          <a:p>
            <a:pPr lvl="2" eaLnBrk="1" hangingPunct="1">
              <a:spcBef>
                <a:spcPts val="600"/>
              </a:spcBef>
              <a:buFont typeface="Arial" panose="020B0604020202020204" pitchFamily="34" charset="0"/>
              <a:buChar char="*"/>
            </a:pPr>
            <a:r>
              <a:rPr lang="en-US" altLang="en-US"/>
              <a:t>Ngón cong quẹo</a:t>
            </a:r>
            <a:endParaRPr lang="en-US" altLang="en-US"/>
          </a:p>
          <a:p>
            <a:pPr lvl="2" eaLnBrk="1" hangingPunct="1">
              <a:spcBef>
                <a:spcPts val="600"/>
              </a:spcBef>
              <a:buFont typeface="Arial" panose="020B0604020202020204" pitchFamily="34" charset="0"/>
              <a:buChar char="*"/>
            </a:pPr>
            <a:r>
              <a:rPr lang="en-US" altLang="en-US"/>
              <a:t>Dậy thì sớm</a:t>
            </a:r>
            <a:endParaRPr lang="en-US" altLang="en-US"/>
          </a:p>
          <a:p>
            <a:pPr lvl="2" eaLnBrk="1" hangingPunct="1">
              <a:spcBef>
                <a:spcPts val="600"/>
              </a:spcBef>
              <a:buFont typeface="Arial" panose="020B0604020202020204" pitchFamily="34" charset="0"/>
              <a:buChar char="*"/>
            </a:pPr>
            <a:r>
              <a:rPr lang="en-US" altLang="en-US"/>
              <a:t>Trào ngược dạ dày-thực quản</a:t>
            </a:r>
            <a:endParaRPr lang="en-US" altLang="en-US"/>
          </a:p>
          <a:p>
            <a:pPr lvl="2" eaLnBrk="1" hangingPunct="1">
              <a:spcBef>
                <a:spcPts val="600"/>
              </a:spcBef>
              <a:buFont typeface="Arial" panose="020B0604020202020204" pitchFamily="34" charset="0"/>
              <a:buChar char="*"/>
            </a:pPr>
            <a:endParaRPr lang="en-US" altLang="en-US"/>
          </a:p>
        </p:txBody>
      </p:sp>
    </p:spTree>
  </p:cSld>
  <p:clrMapOvr>
    <a:masterClrMapping/>
  </p:clrMapOvr>
  <p:transition spd="med">
    <p:diamond/>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link="rId1"/>
          <a:srcRect/>
          <a:tile tx="0" ty="0" sx="100000" sy="100000" flip="none" algn="tl"/>
        </a:blipFill>
        <a:effectLst/>
      </p:bgPr>
    </p:bg>
    <p:spTree>
      <p:nvGrpSpPr>
        <p:cNvPr id="1" name=""/>
        <p:cNvGrpSpPr/>
        <p:nvPr/>
      </p:nvGrpSpPr>
      <p:grpSpPr>
        <a:xfrm>
          <a:off x="0" y="0"/>
          <a:ext cx="0" cy="0"/>
          <a:chOff x="0" y="0"/>
          <a:chExt cx="0" cy="0"/>
        </a:xfrm>
      </p:grpSpPr>
      <p:sp>
        <p:nvSpPr>
          <p:cNvPr id="31746" name="Rectangle 6"/>
          <p:cNvSpPr>
            <a:spLocks noChangeArrowheads="1"/>
          </p:cNvSpPr>
          <p:nvPr/>
        </p:nvSpPr>
        <p:spPr bwMode="auto">
          <a:xfrm>
            <a:off x="-1644650" y="496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31747" name="Picture 36" descr=" The name of referred object is jnma00334-0053-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14513"/>
            <a:ext cx="5176838" cy="443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Rectangle 40"/>
          <p:cNvSpPr>
            <a:spLocks noChangeArrowheads="1"/>
          </p:cNvSpPr>
          <p:nvPr/>
        </p:nvSpPr>
        <p:spPr bwMode="auto">
          <a:xfrm>
            <a:off x="-193675" y="-363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31749" name="Picture 70" descr=" The name of referred object is jnma00334-0054-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388" y="0"/>
            <a:ext cx="46466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diamon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443038" y="215900"/>
            <a:ext cx="6316662" cy="766763"/>
          </a:xfrm>
        </p:spPr>
        <p:txBody>
          <a:bodyPr rtlCol="0">
            <a:normAutofit/>
          </a:bodyPr>
          <a:lstStyle/>
          <a:p>
            <a:pPr eaLnBrk="1" fontAlgn="auto" hangingPunct="1">
              <a:spcAft>
                <a:spcPts val="0"/>
              </a:spcAft>
              <a:defRPr/>
            </a:pPr>
            <a:r>
              <a:rPr lang="en-US" sz="4000" b="1" dirty="0">
                <a:solidFill>
                  <a:srgbClr val="C00000"/>
                </a:solidFill>
                <a:effectLst>
                  <a:outerShdw blurRad="38100" dist="38100" dir="2700000" algn="tl">
                    <a:srgbClr val="000000"/>
                  </a:outerShdw>
                </a:effectLst>
              </a:rPr>
              <a:t>4. LÂM SÀNG</a:t>
            </a:r>
            <a:endParaRPr lang="en-US" sz="4000" b="1" dirty="0">
              <a:solidFill>
                <a:srgbClr val="C00000"/>
              </a:solidFill>
              <a:effectLst>
                <a:outerShdw blurRad="38100" dist="38100" dir="2700000" algn="tl">
                  <a:srgbClr val="000000"/>
                </a:outerShdw>
              </a:effectLst>
            </a:endParaRPr>
          </a:p>
        </p:txBody>
      </p:sp>
      <p:sp>
        <p:nvSpPr>
          <p:cNvPr id="24579" name="Rectangle 3"/>
          <p:cNvSpPr>
            <a:spLocks noGrp="1" noChangeArrowheads="1"/>
          </p:cNvSpPr>
          <p:nvPr>
            <p:ph idx="1"/>
          </p:nvPr>
        </p:nvSpPr>
        <p:spPr>
          <a:xfrm>
            <a:off x="368300" y="1352550"/>
            <a:ext cx="8651875" cy="5180013"/>
          </a:xfrm>
        </p:spPr>
        <p:txBody>
          <a:bodyPr rtlCol="0">
            <a:normAutofit fontScale="85000" lnSpcReduction="20000"/>
          </a:bodyPr>
          <a:lstStyle/>
          <a:p>
            <a:pPr eaLnBrk="1" fontAlgn="auto" hangingPunct="1">
              <a:lnSpc>
                <a:spcPct val="110000"/>
              </a:lnSpc>
              <a:spcBef>
                <a:spcPct val="40000"/>
              </a:spcBef>
              <a:spcAft>
                <a:spcPts val="0"/>
              </a:spcAft>
              <a:defRPr/>
            </a:pPr>
            <a:r>
              <a:rPr lang="en-US" altLang="en-US" b="1" dirty="0" err="1"/>
              <a:t>Khám</a:t>
            </a:r>
            <a:r>
              <a:rPr lang="en-US" altLang="en-US" b="1" dirty="0"/>
              <a:t> </a:t>
            </a:r>
            <a:r>
              <a:rPr lang="en-US" altLang="en-US" b="1" dirty="0" err="1"/>
              <a:t>tim</a:t>
            </a:r>
            <a:endParaRPr lang="en-US" altLang="en-US" b="1" dirty="0"/>
          </a:p>
          <a:p>
            <a:pPr lvl="1" eaLnBrk="1" fontAlgn="auto" hangingPunct="1">
              <a:lnSpc>
                <a:spcPct val="110000"/>
              </a:lnSpc>
              <a:spcBef>
                <a:spcPct val="40000"/>
              </a:spcBef>
              <a:spcAft>
                <a:spcPts val="0"/>
              </a:spcAft>
              <a:defRPr/>
            </a:pPr>
            <a:r>
              <a:rPr lang="en-US" altLang="en-US" dirty="0"/>
              <a:t>Ổ </a:t>
            </a:r>
            <a:r>
              <a:rPr lang="en-US" altLang="en-US" dirty="0" err="1"/>
              <a:t>đập</a:t>
            </a:r>
            <a:r>
              <a:rPr lang="en-US" altLang="en-US" dirty="0"/>
              <a:t> </a:t>
            </a:r>
            <a:r>
              <a:rPr lang="en-US" altLang="en-US" dirty="0" err="1"/>
              <a:t>bất</a:t>
            </a:r>
            <a:r>
              <a:rPr lang="en-US" altLang="en-US" dirty="0"/>
              <a:t> </a:t>
            </a:r>
            <a:r>
              <a:rPr lang="en-US" altLang="en-US" dirty="0" err="1"/>
              <a:t>thường</a:t>
            </a:r>
            <a:r>
              <a:rPr lang="en-US" altLang="en-US" dirty="0"/>
              <a:t> + rung </a:t>
            </a:r>
            <a:r>
              <a:rPr lang="en-US" altLang="en-US" dirty="0" err="1"/>
              <a:t>miêu</a:t>
            </a:r>
            <a:r>
              <a:rPr lang="en-US" altLang="en-US" dirty="0"/>
              <a:t> </a:t>
            </a:r>
            <a:r>
              <a:rPr lang="en-US" altLang="en-US" dirty="0" err="1"/>
              <a:t>tâm</a:t>
            </a:r>
            <a:r>
              <a:rPr lang="en-US" altLang="en-US" dirty="0"/>
              <a:t> </a:t>
            </a:r>
            <a:r>
              <a:rPr lang="en-US" altLang="en-US" dirty="0" err="1"/>
              <a:t>thu</a:t>
            </a:r>
            <a:r>
              <a:rPr lang="en-US" altLang="en-US" dirty="0"/>
              <a:t> ở KGS II,III </a:t>
            </a:r>
            <a:r>
              <a:rPr lang="en-US" altLang="en-US" dirty="0" err="1"/>
              <a:t>trái</a:t>
            </a:r>
            <a:r>
              <a:rPr lang="en-US" altLang="en-US" dirty="0"/>
              <a:t> </a:t>
            </a:r>
            <a:r>
              <a:rPr lang="en-US" altLang="en-US" dirty="0" err="1"/>
              <a:t>và</a:t>
            </a:r>
            <a:r>
              <a:rPr lang="en-US" altLang="en-US" dirty="0"/>
              <a:t> </a:t>
            </a:r>
            <a:r>
              <a:rPr lang="en-US" altLang="en-US" dirty="0" err="1"/>
              <a:t>có</a:t>
            </a:r>
            <a:r>
              <a:rPr lang="en-US" altLang="en-US" dirty="0"/>
              <a:t> </a:t>
            </a:r>
            <a:r>
              <a:rPr lang="en-US" altLang="en-US" dirty="0" err="1"/>
              <a:t>thể</a:t>
            </a:r>
            <a:r>
              <a:rPr lang="en-US" altLang="en-US" dirty="0"/>
              <a:t> ở </a:t>
            </a:r>
            <a:r>
              <a:rPr lang="en-US" altLang="en-US" dirty="0" err="1"/>
              <a:t>hố</a:t>
            </a:r>
            <a:r>
              <a:rPr lang="en-US" altLang="en-US" dirty="0"/>
              <a:t> </a:t>
            </a:r>
            <a:r>
              <a:rPr lang="en-US" altLang="en-US" dirty="0" err="1"/>
              <a:t>thượng</a:t>
            </a:r>
            <a:r>
              <a:rPr lang="en-US" altLang="en-US" dirty="0"/>
              <a:t> </a:t>
            </a:r>
            <a:r>
              <a:rPr lang="en-US" altLang="en-US" dirty="0" err="1"/>
              <a:t>ức</a:t>
            </a:r>
            <a:endParaRPr lang="en-US" altLang="en-US" dirty="0"/>
          </a:p>
          <a:p>
            <a:pPr lvl="1" eaLnBrk="1" fontAlgn="auto" hangingPunct="1">
              <a:lnSpc>
                <a:spcPct val="110000"/>
              </a:lnSpc>
              <a:spcBef>
                <a:spcPct val="40000"/>
              </a:spcBef>
              <a:spcAft>
                <a:spcPts val="0"/>
              </a:spcAft>
              <a:defRPr/>
            </a:pPr>
            <a:r>
              <a:rPr lang="en-US" altLang="en-US" dirty="0"/>
              <a:t> S2  </a:t>
            </a:r>
            <a:r>
              <a:rPr lang="en-US" altLang="en-US" dirty="0" err="1"/>
              <a:t>có</a:t>
            </a:r>
            <a:r>
              <a:rPr lang="en-US" altLang="en-US" dirty="0"/>
              <a:t> </a:t>
            </a:r>
            <a:r>
              <a:rPr lang="en-US" altLang="en-US" dirty="0" err="1"/>
              <a:t>thể</a:t>
            </a:r>
            <a:r>
              <a:rPr lang="en-US" altLang="en-US" dirty="0"/>
              <a:t> </a:t>
            </a:r>
            <a:r>
              <a:rPr lang="en-US" altLang="en-US" dirty="0" err="1"/>
              <a:t>tách</a:t>
            </a:r>
            <a:r>
              <a:rPr lang="en-US" altLang="en-US" dirty="0"/>
              <a:t> </a:t>
            </a:r>
            <a:r>
              <a:rPr lang="en-US" altLang="en-US" dirty="0" err="1"/>
              <a:t>đôi</a:t>
            </a:r>
            <a:r>
              <a:rPr lang="en-US" altLang="en-US" dirty="0"/>
              <a:t> </a:t>
            </a:r>
            <a:r>
              <a:rPr lang="en-US" altLang="en-US" dirty="0" err="1"/>
              <a:t>rộng</a:t>
            </a:r>
            <a:r>
              <a:rPr lang="en-US" altLang="en-US" dirty="0"/>
              <a:t>. </a:t>
            </a:r>
            <a:r>
              <a:rPr lang="en-US" altLang="en-US" dirty="0" err="1"/>
              <a:t>Cường</a:t>
            </a:r>
            <a:r>
              <a:rPr lang="en-US" altLang="en-US" dirty="0"/>
              <a:t> </a:t>
            </a:r>
            <a:r>
              <a:rPr lang="en-US" altLang="en-US" dirty="0" err="1"/>
              <a:t>độ</a:t>
            </a:r>
            <a:r>
              <a:rPr lang="en-US" altLang="en-US" dirty="0"/>
              <a:t> P2 </a:t>
            </a:r>
            <a:r>
              <a:rPr lang="en-US" altLang="en-US" dirty="0" err="1"/>
              <a:t>giảm</a:t>
            </a:r>
            <a:endParaRPr lang="en-US" altLang="en-US" dirty="0"/>
          </a:p>
          <a:p>
            <a:pPr lvl="1" eaLnBrk="1" fontAlgn="auto" hangingPunct="1">
              <a:lnSpc>
                <a:spcPct val="110000"/>
              </a:lnSpc>
              <a:spcBef>
                <a:spcPct val="40000"/>
              </a:spcBef>
              <a:spcAft>
                <a:spcPts val="0"/>
              </a:spcAft>
              <a:defRPr/>
            </a:pPr>
            <a:r>
              <a:rPr lang="en-US" altLang="en-US" dirty="0"/>
              <a:t>Click </a:t>
            </a:r>
            <a:r>
              <a:rPr lang="en-US" altLang="en-US" dirty="0" err="1"/>
              <a:t>phun</a:t>
            </a:r>
            <a:r>
              <a:rPr lang="en-US" altLang="en-US" dirty="0"/>
              <a:t> </a:t>
            </a:r>
            <a:r>
              <a:rPr lang="en-US" altLang="en-US" dirty="0" err="1"/>
              <a:t>tâm</a:t>
            </a:r>
            <a:r>
              <a:rPr lang="en-US" altLang="en-US" dirty="0"/>
              <a:t> </a:t>
            </a:r>
            <a:r>
              <a:rPr lang="en-US" altLang="en-US" dirty="0" err="1"/>
              <a:t>thu</a:t>
            </a:r>
            <a:r>
              <a:rPr lang="en-US" altLang="en-US" dirty="0"/>
              <a:t> ở KGS II, III </a:t>
            </a:r>
            <a:r>
              <a:rPr lang="en-US" altLang="en-US" dirty="0" err="1"/>
              <a:t>trái</a:t>
            </a:r>
            <a:endParaRPr lang="en-US" altLang="en-US" dirty="0"/>
          </a:p>
          <a:p>
            <a:pPr lvl="1" eaLnBrk="1" fontAlgn="auto" hangingPunct="1">
              <a:lnSpc>
                <a:spcPct val="110000"/>
              </a:lnSpc>
              <a:spcBef>
                <a:spcPct val="40000"/>
              </a:spcBef>
              <a:spcAft>
                <a:spcPts val="0"/>
              </a:spcAft>
              <a:defRPr/>
            </a:pPr>
            <a:r>
              <a:rPr lang="en-US" altLang="en-US" dirty="0" err="1"/>
              <a:t>Âm</a:t>
            </a:r>
            <a:r>
              <a:rPr lang="en-US" altLang="en-US" dirty="0"/>
              <a:t> </a:t>
            </a:r>
            <a:r>
              <a:rPr lang="en-US" altLang="en-US" dirty="0" err="1"/>
              <a:t>thổi</a:t>
            </a:r>
            <a:r>
              <a:rPr lang="en-US" altLang="en-US" dirty="0"/>
              <a:t> </a:t>
            </a:r>
            <a:r>
              <a:rPr lang="en-US" altLang="en-US" dirty="0" err="1"/>
              <a:t>tâm</a:t>
            </a:r>
            <a:r>
              <a:rPr lang="en-US" altLang="en-US" dirty="0"/>
              <a:t> </a:t>
            </a:r>
            <a:r>
              <a:rPr lang="en-US" altLang="en-US" dirty="0" err="1"/>
              <a:t>thu</a:t>
            </a:r>
            <a:r>
              <a:rPr lang="en-US" altLang="en-US" dirty="0"/>
              <a:t> </a:t>
            </a:r>
            <a:r>
              <a:rPr lang="en-US" altLang="en-US" dirty="0" err="1"/>
              <a:t>dạng</a:t>
            </a:r>
            <a:r>
              <a:rPr lang="en-US" altLang="en-US" dirty="0"/>
              <a:t> </a:t>
            </a:r>
            <a:r>
              <a:rPr lang="en-US" altLang="en-US" dirty="0" err="1"/>
              <a:t>phụt</a:t>
            </a:r>
            <a:r>
              <a:rPr lang="en-US" altLang="en-US" dirty="0"/>
              <a:t>, 2/6-5/6, ở KGS II, III </a:t>
            </a:r>
            <a:r>
              <a:rPr lang="en-US" altLang="en-US" dirty="0" err="1"/>
              <a:t>trái</a:t>
            </a:r>
            <a:r>
              <a:rPr lang="en-US" altLang="en-US" dirty="0"/>
              <a:t>, </a:t>
            </a:r>
            <a:r>
              <a:rPr lang="en-US" altLang="en-US" dirty="0" err="1"/>
              <a:t>lan</a:t>
            </a:r>
            <a:r>
              <a:rPr lang="en-US" altLang="en-US" dirty="0"/>
              <a:t> </a:t>
            </a:r>
            <a:r>
              <a:rPr lang="en-US" altLang="en-US" dirty="0" err="1"/>
              <a:t>ra</a:t>
            </a:r>
            <a:r>
              <a:rPr lang="en-US" altLang="en-US" dirty="0"/>
              <a:t> </a:t>
            </a:r>
            <a:r>
              <a:rPr lang="en-US" altLang="en-US" dirty="0" err="1"/>
              <a:t>sau</a:t>
            </a:r>
            <a:r>
              <a:rPr lang="en-US" altLang="en-US" dirty="0"/>
              <a:t> </a:t>
            </a:r>
            <a:r>
              <a:rPr lang="en-US" altLang="en-US" dirty="0" err="1"/>
              <a:t>lưng</a:t>
            </a:r>
            <a:r>
              <a:rPr lang="en-US" altLang="en-US" dirty="0"/>
              <a:t>. </a:t>
            </a:r>
            <a:r>
              <a:rPr lang="en-US" altLang="en-US" dirty="0" err="1"/>
              <a:t>Âm</a:t>
            </a:r>
            <a:r>
              <a:rPr lang="en-US" altLang="en-US" dirty="0"/>
              <a:t> </a:t>
            </a:r>
            <a:r>
              <a:rPr lang="en-US" altLang="en-US" dirty="0" err="1"/>
              <a:t>thổi</a:t>
            </a:r>
            <a:r>
              <a:rPr lang="en-US" altLang="en-US" dirty="0"/>
              <a:t> </a:t>
            </a:r>
            <a:r>
              <a:rPr lang="en-US" altLang="en-US" dirty="0" err="1"/>
              <a:t>lớn</a:t>
            </a:r>
            <a:r>
              <a:rPr lang="en-US" altLang="en-US" dirty="0"/>
              <a:t> </a:t>
            </a:r>
            <a:r>
              <a:rPr lang="en-US" altLang="en-US" dirty="0" err="1"/>
              <a:t>và</a:t>
            </a:r>
            <a:r>
              <a:rPr lang="en-US" altLang="en-US" dirty="0"/>
              <a:t> </a:t>
            </a:r>
            <a:r>
              <a:rPr lang="en-US" altLang="en-US" dirty="0" err="1"/>
              <a:t>dài</a:t>
            </a:r>
            <a:r>
              <a:rPr lang="en-US" altLang="en-US" dirty="0"/>
              <a:t> </a:t>
            </a:r>
            <a:r>
              <a:rPr lang="en-US" altLang="en-US" dirty="0">
                <a:sym typeface="Symbol" panose="05050102010706020507" pitchFamily="18" charset="2"/>
              </a:rPr>
              <a:t> </a:t>
            </a:r>
            <a:r>
              <a:rPr lang="en-US" altLang="en-US" dirty="0" err="1"/>
              <a:t>hẹp</a:t>
            </a:r>
            <a:r>
              <a:rPr lang="en-US" altLang="en-US" dirty="0"/>
              <a:t> </a:t>
            </a:r>
            <a:r>
              <a:rPr lang="en-US" altLang="en-US" dirty="0" err="1"/>
              <a:t>nặng</a:t>
            </a:r>
            <a:endParaRPr lang="en-US" altLang="en-US" dirty="0"/>
          </a:p>
          <a:p>
            <a:pPr lvl="1" eaLnBrk="1" fontAlgn="auto" hangingPunct="1">
              <a:lnSpc>
                <a:spcPct val="110000"/>
              </a:lnSpc>
              <a:spcBef>
                <a:spcPct val="40000"/>
              </a:spcBef>
              <a:spcAft>
                <a:spcPts val="0"/>
              </a:spcAft>
              <a:defRPr/>
            </a:pPr>
            <a:r>
              <a:rPr lang="en-US" altLang="en-US" dirty="0" err="1"/>
              <a:t>Hẹp</a:t>
            </a:r>
            <a:r>
              <a:rPr lang="en-US" altLang="en-US" dirty="0"/>
              <a:t> </a:t>
            </a:r>
            <a:r>
              <a:rPr lang="en-US" altLang="en-US" dirty="0" err="1"/>
              <a:t>trên</a:t>
            </a:r>
            <a:r>
              <a:rPr lang="en-US" altLang="en-US" dirty="0"/>
              <a:t> van ĐMP ở </a:t>
            </a:r>
            <a:r>
              <a:rPr lang="en-US" altLang="en-US" dirty="0" err="1"/>
              <a:t>nhánh</a:t>
            </a:r>
            <a:r>
              <a:rPr lang="en-US" altLang="en-US" dirty="0"/>
              <a:t> </a:t>
            </a:r>
            <a:r>
              <a:rPr lang="en-US" altLang="en-US" dirty="0" err="1"/>
              <a:t>ngọai</a:t>
            </a:r>
            <a:r>
              <a:rPr lang="en-US" altLang="en-US" dirty="0"/>
              <a:t> </a:t>
            </a:r>
            <a:r>
              <a:rPr lang="en-US" altLang="en-US" dirty="0" err="1"/>
              <a:t>biên</a:t>
            </a:r>
            <a:r>
              <a:rPr lang="en-US" altLang="en-US" dirty="0"/>
              <a:t> : </a:t>
            </a:r>
            <a:r>
              <a:rPr lang="en-US" altLang="en-US" dirty="0" err="1"/>
              <a:t>âm</a:t>
            </a:r>
            <a:r>
              <a:rPr lang="en-US" altLang="en-US" dirty="0"/>
              <a:t> </a:t>
            </a:r>
            <a:r>
              <a:rPr lang="en-US" altLang="en-US" dirty="0" err="1"/>
              <a:t>thổi</a:t>
            </a:r>
            <a:r>
              <a:rPr lang="en-US" altLang="en-US" dirty="0"/>
              <a:t> </a:t>
            </a:r>
            <a:r>
              <a:rPr lang="en-US" altLang="en-US" dirty="0" err="1"/>
              <a:t>giữa</a:t>
            </a:r>
            <a:r>
              <a:rPr lang="en-US" altLang="en-US" dirty="0"/>
              <a:t> </a:t>
            </a:r>
            <a:r>
              <a:rPr lang="en-US" altLang="en-US" dirty="0" err="1"/>
              <a:t>tâm</a:t>
            </a:r>
            <a:r>
              <a:rPr lang="en-US" altLang="en-US" dirty="0"/>
              <a:t> </a:t>
            </a:r>
            <a:r>
              <a:rPr lang="en-US" altLang="en-US" dirty="0" err="1"/>
              <a:t>thu</a:t>
            </a:r>
            <a:r>
              <a:rPr lang="en-US" altLang="en-US" dirty="0"/>
              <a:t> ở KGS II </a:t>
            </a:r>
            <a:r>
              <a:rPr lang="en-US" altLang="en-US" dirty="0" err="1"/>
              <a:t>trái</a:t>
            </a:r>
            <a:r>
              <a:rPr lang="en-US" altLang="en-US" dirty="0"/>
              <a:t>, </a:t>
            </a:r>
            <a:r>
              <a:rPr lang="en-US" altLang="en-US" dirty="0" err="1"/>
              <a:t>lan</a:t>
            </a:r>
            <a:r>
              <a:rPr lang="en-US" altLang="en-US" dirty="0"/>
              <a:t> </a:t>
            </a:r>
            <a:r>
              <a:rPr lang="en-US" altLang="en-US" dirty="0" err="1"/>
              <a:t>ra</a:t>
            </a:r>
            <a:r>
              <a:rPr lang="en-US" altLang="en-US" dirty="0"/>
              <a:t> </a:t>
            </a:r>
            <a:r>
              <a:rPr lang="en-US" altLang="en-US" dirty="0" err="1"/>
              <a:t>nách</a:t>
            </a:r>
            <a:r>
              <a:rPr lang="en-US" altLang="en-US" dirty="0"/>
              <a:t> </a:t>
            </a:r>
            <a:r>
              <a:rPr lang="en-US" altLang="en-US" dirty="0" err="1"/>
              <a:t>và</a:t>
            </a:r>
            <a:r>
              <a:rPr lang="en-US" altLang="en-US" dirty="0"/>
              <a:t> </a:t>
            </a:r>
            <a:r>
              <a:rPr lang="en-US" altLang="en-US" dirty="0" err="1"/>
              <a:t>lưng</a:t>
            </a:r>
            <a:endParaRPr lang="en-US" altLang="en-US" dirty="0"/>
          </a:p>
          <a:p>
            <a:pPr lvl="1" eaLnBrk="1" fontAlgn="auto" hangingPunct="1">
              <a:lnSpc>
                <a:spcPct val="110000"/>
              </a:lnSpc>
              <a:spcBef>
                <a:spcPct val="40000"/>
              </a:spcBef>
              <a:spcAft>
                <a:spcPts val="0"/>
              </a:spcAft>
              <a:defRPr/>
            </a:pPr>
            <a:r>
              <a:rPr lang="en-US" altLang="en-US" dirty="0" err="1"/>
              <a:t>Đôi</a:t>
            </a:r>
            <a:r>
              <a:rPr lang="en-US" altLang="en-US" dirty="0"/>
              <a:t> </a:t>
            </a:r>
            <a:r>
              <a:rPr lang="en-US" altLang="en-US" dirty="0" err="1"/>
              <a:t>khi</a:t>
            </a:r>
            <a:r>
              <a:rPr lang="en-US" altLang="en-US" dirty="0"/>
              <a:t> </a:t>
            </a:r>
            <a:r>
              <a:rPr lang="en-US" altLang="en-US" dirty="0" err="1"/>
              <a:t>có</a:t>
            </a:r>
            <a:r>
              <a:rPr lang="en-US" altLang="en-US" dirty="0"/>
              <a:t> </a:t>
            </a:r>
            <a:r>
              <a:rPr lang="en-US" altLang="en-US" dirty="0" err="1"/>
              <a:t>âm</a:t>
            </a:r>
            <a:r>
              <a:rPr lang="en-US" altLang="en-US" dirty="0"/>
              <a:t> </a:t>
            </a:r>
            <a:r>
              <a:rPr lang="en-US" altLang="en-US" dirty="0" err="1"/>
              <a:t>thổi</a:t>
            </a:r>
            <a:r>
              <a:rPr lang="en-US" altLang="en-US" dirty="0"/>
              <a:t> </a:t>
            </a:r>
            <a:r>
              <a:rPr lang="en-US" altLang="en-US" dirty="0" err="1"/>
              <a:t>liên</a:t>
            </a:r>
            <a:r>
              <a:rPr lang="en-US" altLang="en-US" dirty="0"/>
              <a:t> </a:t>
            </a:r>
            <a:r>
              <a:rPr lang="en-US" altLang="en-US" dirty="0" err="1"/>
              <a:t>tục</a:t>
            </a:r>
            <a:r>
              <a:rPr lang="en-US" altLang="en-US" dirty="0"/>
              <a:t> ở </a:t>
            </a:r>
            <a:r>
              <a:rPr lang="en-US" altLang="en-US" dirty="0" err="1"/>
              <a:t>phế</a:t>
            </a:r>
            <a:r>
              <a:rPr lang="en-US" altLang="en-US" dirty="0"/>
              <a:t> </a:t>
            </a:r>
            <a:r>
              <a:rPr lang="en-US" altLang="en-US" dirty="0" err="1"/>
              <a:t>trường</a:t>
            </a:r>
            <a:endParaRPr lang="en-US" altLang="en-US" dirty="0"/>
          </a:p>
          <a:p>
            <a:pPr eaLnBrk="1" fontAlgn="auto" hangingPunct="1">
              <a:lnSpc>
                <a:spcPct val="110000"/>
              </a:lnSpc>
              <a:spcBef>
                <a:spcPct val="40000"/>
              </a:spcBef>
              <a:spcAft>
                <a:spcPts val="0"/>
              </a:spcAft>
              <a:defRPr/>
            </a:pPr>
            <a:r>
              <a:rPr lang="en-US" altLang="en-US" b="1" dirty="0" err="1"/>
              <a:t>Gan</a:t>
            </a:r>
            <a:r>
              <a:rPr lang="en-US" altLang="en-US" b="1" dirty="0"/>
              <a:t> to </a:t>
            </a:r>
            <a:r>
              <a:rPr lang="en-US" altLang="en-US" dirty="0" err="1"/>
              <a:t>nếu</a:t>
            </a:r>
            <a:r>
              <a:rPr lang="en-US" altLang="en-US" dirty="0"/>
              <a:t> </a:t>
            </a:r>
            <a:r>
              <a:rPr lang="en-US" altLang="en-US" dirty="0" err="1"/>
              <a:t>suy</a:t>
            </a:r>
            <a:r>
              <a:rPr lang="en-US" altLang="en-US" dirty="0"/>
              <a:t> </a:t>
            </a:r>
            <a:r>
              <a:rPr lang="en-US" altLang="en-US" dirty="0" err="1"/>
              <a:t>tim</a:t>
            </a:r>
            <a:endParaRPr lang="en-US" altLang="en-US" dirty="0"/>
          </a:p>
        </p:txBody>
      </p:sp>
    </p:spTree>
  </p:cSld>
  <p:clrMapOvr>
    <a:masterClrMapping/>
  </p:clrMapOvr>
  <p:transition spd="med">
    <p:diamon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a:xfrm>
            <a:off x="1214438" y="304800"/>
            <a:ext cx="6316662" cy="881063"/>
          </a:xfrm>
        </p:spPr>
        <p:txBody>
          <a:bodyPr/>
          <a:lstStyle/>
          <a:p>
            <a:pPr eaLnBrk="1" hangingPunct="1"/>
            <a:r>
              <a:rPr lang="en-US" altLang="en-US" b="1">
                <a:solidFill>
                  <a:srgbClr val="C00000"/>
                </a:solidFill>
              </a:rPr>
              <a:t>NỘI DUNG</a:t>
            </a:r>
            <a:endParaRPr lang="en-US" altLang="en-US" b="1">
              <a:solidFill>
                <a:srgbClr val="C00000"/>
              </a:solidFill>
            </a:endParaRPr>
          </a:p>
        </p:txBody>
      </p:sp>
      <p:sp>
        <p:nvSpPr>
          <p:cNvPr id="15362" name="Rectangle 3"/>
          <p:cNvSpPr>
            <a:spLocks noGrp="1"/>
          </p:cNvSpPr>
          <p:nvPr>
            <p:ph idx="1"/>
          </p:nvPr>
        </p:nvSpPr>
        <p:spPr>
          <a:xfrm>
            <a:off x="2814638" y="1731963"/>
            <a:ext cx="3116262" cy="4138612"/>
          </a:xfrm>
        </p:spPr>
        <p:txBody>
          <a:bodyPr/>
          <a:lstStyle/>
          <a:p>
            <a:pPr marL="457200" indent="-457200" eaLnBrk="1" hangingPunct="1">
              <a:spcBef>
                <a:spcPts val="1200"/>
              </a:spcBef>
              <a:buFontTx/>
              <a:buAutoNum type="arabicPeriod"/>
            </a:pPr>
            <a:r>
              <a:rPr lang="en-US" altLang="en-US" sz="2800" b="1"/>
              <a:t>Tần suất</a:t>
            </a:r>
            <a:endParaRPr lang="en-US" altLang="en-US" sz="2800" b="1"/>
          </a:p>
          <a:p>
            <a:pPr marL="457200" indent="-457200" eaLnBrk="1" hangingPunct="1">
              <a:spcBef>
                <a:spcPts val="1200"/>
              </a:spcBef>
              <a:buFontTx/>
              <a:buAutoNum type="arabicPeriod"/>
            </a:pPr>
            <a:r>
              <a:rPr lang="en-US" altLang="en-US" sz="2800" b="1"/>
              <a:t>Bệnh học</a:t>
            </a:r>
            <a:endParaRPr lang="en-US" altLang="en-US" sz="2800" b="1"/>
          </a:p>
          <a:p>
            <a:pPr marL="457200" indent="-457200" eaLnBrk="1" hangingPunct="1">
              <a:spcBef>
                <a:spcPts val="1200"/>
              </a:spcBef>
              <a:buFontTx/>
              <a:buAutoNum type="arabicPeriod"/>
            </a:pPr>
            <a:r>
              <a:rPr lang="en-US" altLang="en-US" sz="2800" b="1"/>
              <a:t>Sinh lý bệnh</a:t>
            </a:r>
            <a:endParaRPr lang="en-US" altLang="en-US" sz="2800" b="1"/>
          </a:p>
          <a:p>
            <a:pPr marL="457200" indent="-457200" eaLnBrk="1" hangingPunct="1">
              <a:spcBef>
                <a:spcPts val="1200"/>
              </a:spcBef>
              <a:buFontTx/>
              <a:buAutoNum type="arabicPeriod"/>
            </a:pPr>
            <a:r>
              <a:rPr lang="en-US" altLang="en-US" sz="2800" b="1"/>
              <a:t>Lâm sàng</a:t>
            </a:r>
            <a:endParaRPr lang="en-US" altLang="en-US" sz="2800" b="1"/>
          </a:p>
          <a:p>
            <a:pPr marL="457200" indent="-457200" eaLnBrk="1" hangingPunct="1">
              <a:spcBef>
                <a:spcPts val="1200"/>
              </a:spcBef>
              <a:buFontTx/>
              <a:buAutoNum type="arabicPeriod"/>
            </a:pPr>
            <a:r>
              <a:rPr lang="en-US" altLang="en-US" sz="2800" b="1"/>
              <a:t>Cận lâm sàng</a:t>
            </a:r>
            <a:endParaRPr lang="en-US" altLang="en-US" sz="2800" b="1"/>
          </a:p>
          <a:p>
            <a:pPr marL="457200" indent="-457200" eaLnBrk="1" hangingPunct="1">
              <a:spcBef>
                <a:spcPts val="1200"/>
              </a:spcBef>
              <a:buFontTx/>
              <a:buAutoNum type="arabicPeriod"/>
            </a:pPr>
            <a:r>
              <a:rPr lang="en-US" altLang="en-US" sz="2800" b="1"/>
              <a:t>Diễn tiến</a:t>
            </a:r>
            <a:endParaRPr lang="en-US" altLang="en-US" sz="2800" b="1"/>
          </a:p>
          <a:p>
            <a:pPr marL="457200" indent="-457200" eaLnBrk="1" hangingPunct="1">
              <a:spcBef>
                <a:spcPts val="1200"/>
              </a:spcBef>
              <a:buFontTx/>
              <a:buAutoNum type="arabicPeriod"/>
            </a:pPr>
            <a:r>
              <a:rPr lang="en-US" altLang="en-US" sz="2800" b="1"/>
              <a:t>Xử trí</a:t>
            </a:r>
            <a:endParaRPr lang="en-US" altLang="en-US" sz="2800" b="1"/>
          </a:p>
        </p:txBody>
      </p:sp>
    </p:spTree>
  </p:cSld>
  <p:clrMapOvr>
    <a:masterClrMapping/>
  </p:clrMapOvr>
  <p:transition spd="med">
    <p:diamon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4" descr="16769C5B"/>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0113" y="2209800"/>
            <a:ext cx="7631112" cy="430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Rectangle 5"/>
          <p:cNvSpPr>
            <a:spLocks noGrp="1" noChangeArrowheads="1"/>
          </p:cNvSpPr>
          <p:nvPr>
            <p:ph type="title"/>
          </p:nvPr>
        </p:nvSpPr>
        <p:spPr>
          <a:xfrm>
            <a:off x="1797050" y="274638"/>
            <a:ext cx="6316663" cy="766762"/>
          </a:xfrm>
        </p:spPr>
        <p:txBody>
          <a:bodyPr rtlCol="0">
            <a:normAutofit/>
          </a:bodyPr>
          <a:lstStyle/>
          <a:p>
            <a:pPr eaLnBrk="1" fontAlgn="auto" hangingPunct="1">
              <a:spcAft>
                <a:spcPts val="0"/>
              </a:spcAft>
              <a:defRPr/>
            </a:pPr>
            <a:r>
              <a:rPr lang="en-US" sz="4000" b="1" dirty="0">
                <a:solidFill>
                  <a:srgbClr val="C00000"/>
                </a:solidFill>
                <a:effectLst>
                  <a:outerShdw blurRad="38100" dist="38100" dir="2700000" algn="tl">
                    <a:srgbClr val="000000">
                      <a:alpha val="43137"/>
                    </a:srgbClr>
                  </a:outerShdw>
                </a:effectLst>
              </a:rPr>
              <a:t>4. LÂM SÀNG</a:t>
            </a:r>
            <a:endParaRPr lang="en-US" sz="4000" b="1" dirty="0">
              <a:solidFill>
                <a:srgbClr val="C00000"/>
              </a:solidFill>
              <a:effectLst>
                <a:outerShdw blurRad="38100" dist="38100" dir="2700000" algn="tl">
                  <a:srgbClr val="000000">
                    <a:alpha val="43137"/>
                  </a:srgbClr>
                </a:outerShdw>
              </a:effectLst>
            </a:endParaRPr>
          </a:p>
        </p:txBody>
      </p:sp>
      <p:sp>
        <p:nvSpPr>
          <p:cNvPr id="33795" name="Text Box 7"/>
          <p:cNvSpPr txBox="1">
            <a:spLocks noChangeArrowheads="1"/>
          </p:cNvSpPr>
          <p:nvPr/>
        </p:nvSpPr>
        <p:spPr bwMode="auto">
          <a:xfrm>
            <a:off x="993775" y="1284288"/>
            <a:ext cx="4413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b="1">
                <a:latin typeface="Arial" panose="020B0604020202020204" pitchFamily="34" charset="0"/>
              </a:rPr>
              <a:t>Nghe tim</a:t>
            </a:r>
            <a:endParaRPr lang="en-US" altLang="en-US" sz="2400" b="1">
              <a:latin typeface="Arial" panose="020B0604020202020204" pitchFamily="34" charset="0"/>
            </a:endParaRPr>
          </a:p>
        </p:txBody>
      </p:sp>
    </p:spTree>
  </p:cSld>
  <p:clrMapOvr>
    <a:masterClrMapping/>
  </p:clrMapOvr>
  <p:transition spd="med">
    <p:diamon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485900" y="288925"/>
            <a:ext cx="6316663" cy="765175"/>
          </a:xfrm>
        </p:spPr>
        <p:txBody>
          <a:bodyPr rtlCol="0">
            <a:normAutofit/>
          </a:bodyPr>
          <a:lstStyle/>
          <a:p>
            <a:pPr eaLnBrk="1" fontAlgn="auto" hangingPunct="1">
              <a:spcAft>
                <a:spcPts val="0"/>
              </a:spcAft>
              <a:defRPr/>
            </a:pPr>
            <a:r>
              <a:rPr lang="en-US" sz="4000" b="1" dirty="0">
                <a:solidFill>
                  <a:srgbClr val="C00000"/>
                </a:solidFill>
                <a:effectLst>
                  <a:outerShdw blurRad="38100" dist="38100" dir="2700000" algn="tl">
                    <a:srgbClr val="000000"/>
                  </a:outerShdw>
                </a:effectLst>
              </a:rPr>
              <a:t>5. CẬN LÂM SÀNG</a:t>
            </a:r>
            <a:endParaRPr lang="en-US" sz="4000" b="1" dirty="0">
              <a:solidFill>
                <a:srgbClr val="C00000"/>
              </a:solidFill>
              <a:effectLst>
                <a:outerShdw blurRad="38100" dist="38100" dir="2700000" algn="tl">
                  <a:srgbClr val="000000"/>
                </a:outerShdw>
              </a:effectLst>
            </a:endParaRPr>
          </a:p>
        </p:txBody>
      </p:sp>
      <p:sp>
        <p:nvSpPr>
          <p:cNvPr id="26627" name="Rectangle 3"/>
          <p:cNvSpPr>
            <a:spLocks noGrp="1" noChangeArrowheads="1"/>
          </p:cNvSpPr>
          <p:nvPr>
            <p:ph idx="1"/>
          </p:nvPr>
        </p:nvSpPr>
        <p:spPr>
          <a:xfrm>
            <a:off x="781050" y="1439863"/>
            <a:ext cx="8239125" cy="4991100"/>
          </a:xfrm>
        </p:spPr>
        <p:txBody>
          <a:bodyPr rtlCol="0">
            <a:normAutofit fontScale="92500" lnSpcReduction="10000"/>
          </a:bodyPr>
          <a:lstStyle/>
          <a:p>
            <a:pPr eaLnBrk="1" fontAlgn="auto" hangingPunct="1">
              <a:spcBef>
                <a:spcPct val="40000"/>
              </a:spcBef>
              <a:spcAft>
                <a:spcPts val="0"/>
              </a:spcAft>
              <a:defRPr/>
            </a:pPr>
            <a:r>
              <a:rPr lang="en-US" altLang="en-US" b="1" dirty="0" err="1"/>
              <a:t>Điện</a:t>
            </a:r>
            <a:r>
              <a:rPr lang="en-US" altLang="en-US" b="1" dirty="0"/>
              <a:t> </a:t>
            </a:r>
            <a:r>
              <a:rPr lang="en-US" altLang="en-US" b="1" dirty="0" err="1"/>
              <a:t>tâm</a:t>
            </a:r>
            <a:r>
              <a:rPr lang="en-US" altLang="en-US" b="1" dirty="0"/>
              <a:t> </a:t>
            </a:r>
            <a:r>
              <a:rPr lang="en-US" altLang="en-US" b="1" dirty="0" err="1"/>
              <a:t>đồ</a:t>
            </a:r>
            <a:endParaRPr lang="en-US" altLang="en-US" b="1" dirty="0"/>
          </a:p>
          <a:p>
            <a:pPr lvl="1" eaLnBrk="1" fontAlgn="auto" hangingPunct="1">
              <a:spcBef>
                <a:spcPct val="40000"/>
              </a:spcBef>
              <a:spcAft>
                <a:spcPts val="0"/>
              </a:spcAft>
              <a:defRPr/>
            </a:pPr>
            <a:r>
              <a:rPr lang="en-US" altLang="en-US" dirty="0" err="1"/>
              <a:t>Hẹp</a:t>
            </a:r>
            <a:r>
              <a:rPr lang="en-US" altLang="en-US" dirty="0"/>
              <a:t> </a:t>
            </a:r>
            <a:r>
              <a:rPr lang="en-US" altLang="en-US" dirty="0" err="1"/>
              <a:t>nhẹ</a:t>
            </a:r>
            <a:r>
              <a:rPr lang="en-US" altLang="en-US" dirty="0"/>
              <a:t> : ECG </a:t>
            </a:r>
            <a:r>
              <a:rPr lang="en-US" altLang="en-US" dirty="0" err="1"/>
              <a:t>bình</a:t>
            </a:r>
            <a:r>
              <a:rPr lang="en-US" altLang="en-US" dirty="0"/>
              <a:t> </a:t>
            </a:r>
            <a:r>
              <a:rPr lang="en-US" altLang="en-US" dirty="0" err="1"/>
              <a:t>thường</a:t>
            </a:r>
            <a:endParaRPr lang="en-US" altLang="en-US" dirty="0"/>
          </a:p>
          <a:p>
            <a:pPr lvl="1" eaLnBrk="1" fontAlgn="auto" hangingPunct="1">
              <a:spcBef>
                <a:spcPct val="40000"/>
              </a:spcBef>
              <a:spcAft>
                <a:spcPts val="0"/>
              </a:spcAft>
              <a:defRPr/>
            </a:pPr>
            <a:r>
              <a:rPr lang="en-US" altLang="en-US" dirty="0" err="1"/>
              <a:t>Hẹp</a:t>
            </a:r>
            <a:r>
              <a:rPr lang="en-US" altLang="en-US" dirty="0"/>
              <a:t> </a:t>
            </a:r>
            <a:r>
              <a:rPr lang="en-US" altLang="en-US" dirty="0" err="1"/>
              <a:t>vừa</a:t>
            </a:r>
            <a:r>
              <a:rPr lang="en-US" altLang="en-US" dirty="0"/>
              <a:t> </a:t>
            </a:r>
            <a:endParaRPr lang="en-US" altLang="en-US" dirty="0"/>
          </a:p>
          <a:p>
            <a:pPr lvl="2" eaLnBrk="1" fontAlgn="auto" hangingPunct="1">
              <a:spcBef>
                <a:spcPct val="40000"/>
              </a:spcBef>
              <a:spcAft>
                <a:spcPts val="0"/>
              </a:spcAft>
              <a:defRPr/>
            </a:pPr>
            <a:r>
              <a:rPr lang="en-US" altLang="en-US" dirty="0" err="1"/>
              <a:t>Trục</a:t>
            </a:r>
            <a:r>
              <a:rPr lang="en-US" altLang="en-US" dirty="0"/>
              <a:t> QRS </a:t>
            </a:r>
            <a:r>
              <a:rPr lang="en-US" altLang="en-US" dirty="0" err="1"/>
              <a:t>lệch</a:t>
            </a:r>
            <a:r>
              <a:rPr lang="en-US" altLang="en-US" dirty="0"/>
              <a:t> </a:t>
            </a:r>
            <a:r>
              <a:rPr lang="en-US" altLang="en-US" dirty="0" err="1"/>
              <a:t>phải</a:t>
            </a:r>
            <a:r>
              <a:rPr lang="en-US" altLang="en-US" dirty="0"/>
              <a:t>, </a:t>
            </a:r>
            <a:r>
              <a:rPr lang="en-US" altLang="en-US" dirty="0" err="1"/>
              <a:t>dầy</a:t>
            </a:r>
            <a:r>
              <a:rPr lang="en-US" altLang="en-US" dirty="0"/>
              <a:t> </a:t>
            </a:r>
            <a:r>
              <a:rPr lang="en-US" altLang="en-US" dirty="0" err="1"/>
              <a:t>thất</a:t>
            </a:r>
            <a:r>
              <a:rPr lang="en-US" altLang="en-US" dirty="0"/>
              <a:t> </a:t>
            </a:r>
            <a:r>
              <a:rPr lang="en-US" altLang="en-US" dirty="0" err="1"/>
              <a:t>phải</a:t>
            </a:r>
            <a:endParaRPr lang="en-US" altLang="en-US" dirty="0"/>
          </a:p>
          <a:p>
            <a:pPr lvl="2" eaLnBrk="1" fontAlgn="auto" hangingPunct="1">
              <a:spcBef>
                <a:spcPct val="40000"/>
              </a:spcBef>
              <a:spcAft>
                <a:spcPts val="0"/>
              </a:spcAft>
              <a:defRPr/>
            </a:pPr>
            <a:r>
              <a:rPr lang="en-US" altLang="en-US" dirty="0" err="1"/>
              <a:t>Mức</a:t>
            </a:r>
            <a:r>
              <a:rPr lang="en-US" altLang="en-US" dirty="0"/>
              <a:t> </a:t>
            </a:r>
            <a:r>
              <a:rPr lang="en-US" altLang="en-US" dirty="0" err="1"/>
              <a:t>độ</a:t>
            </a:r>
            <a:r>
              <a:rPr lang="en-US" altLang="en-US" dirty="0"/>
              <a:t> </a:t>
            </a:r>
            <a:r>
              <a:rPr lang="en-US" altLang="en-US" dirty="0" err="1"/>
              <a:t>dầy</a:t>
            </a:r>
            <a:r>
              <a:rPr lang="en-US" altLang="en-US" dirty="0"/>
              <a:t> </a:t>
            </a:r>
            <a:r>
              <a:rPr lang="en-US" altLang="en-US" dirty="0" err="1"/>
              <a:t>thất</a:t>
            </a:r>
            <a:r>
              <a:rPr lang="en-US" altLang="en-US" dirty="0"/>
              <a:t> </a:t>
            </a:r>
            <a:r>
              <a:rPr lang="en-US" altLang="en-US" dirty="0" err="1"/>
              <a:t>phải</a:t>
            </a:r>
            <a:r>
              <a:rPr lang="en-US" altLang="en-US" dirty="0"/>
              <a:t> </a:t>
            </a:r>
            <a:r>
              <a:rPr lang="en-US" altLang="en-US" dirty="0" err="1"/>
              <a:t>tương</a:t>
            </a:r>
            <a:r>
              <a:rPr lang="en-US" altLang="en-US" dirty="0"/>
              <a:t> </a:t>
            </a:r>
            <a:r>
              <a:rPr lang="en-US" altLang="en-US" dirty="0" err="1"/>
              <a:t>ứng</a:t>
            </a:r>
            <a:r>
              <a:rPr lang="en-US" altLang="en-US" dirty="0"/>
              <a:t> </a:t>
            </a:r>
            <a:r>
              <a:rPr lang="en-US" altLang="en-US" dirty="0" err="1"/>
              <a:t>mức</a:t>
            </a:r>
            <a:r>
              <a:rPr lang="en-US" altLang="en-US" dirty="0"/>
              <a:t> </a:t>
            </a:r>
            <a:r>
              <a:rPr lang="en-US" altLang="en-US" dirty="0" err="1"/>
              <a:t>độ</a:t>
            </a:r>
            <a:r>
              <a:rPr lang="en-US" altLang="en-US" dirty="0"/>
              <a:t> </a:t>
            </a:r>
            <a:r>
              <a:rPr lang="en-US" altLang="en-US" dirty="0" err="1"/>
              <a:t>hẹp</a:t>
            </a:r>
            <a:endParaRPr lang="en-US" altLang="en-US" dirty="0"/>
          </a:p>
          <a:p>
            <a:pPr lvl="2" eaLnBrk="1" fontAlgn="auto" hangingPunct="1">
              <a:spcBef>
                <a:spcPct val="40000"/>
              </a:spcBef>
              <a:spcAft>
                <a:spcPts val="0"/>
              </a:spcAft>
              <a:defRPr/>
            </a:pPr>
            <a:r>
              <a:rPr lang="en-US" altLang="en-US" dirty="0"/>
              <a:t>RV1 &gt; 20 mm </a:t>
            </a:r>
            <a:r>
              <a:rPr lang="en-US" altLang="en-US" dirty="0">
                <a:sym typeface="Symbol" panose="05050102010706020507" pitchFamily="18" charset="2"/>
              </a:rPr>
              <a:t> </a:t>
            </a:r>
            <a:r>
              <a:rPr lang="en-US" altLang="en-US" dirty="0"/>
              <a:t>P</a:t>
            </a:r>
            <a:r>
              <a:rPr lang="en-US" altLang="en-US" baseline="-25000" dirty="0"/>
              <a:t>RV</a:t>
            </a:r>
            <a:r>
              <a:rPr lang="en-US" altLang="en-US" dirty="0"/>
              <a:t> = P</a:t>
            </a:r>
            <a:r>
              <a:rPr lang="en-US" altLang="en-US" baseline="-25000" dirty="0"/>
              <a:t>LV</a:t>
            </a:r>
            <a:endParaRPr lang="en-US" altLang="en-US" baseline="-25000" dirty="0"/>
          </a:p>
          <a:p>
            <a:pPr lvl="1" eaLnBrk="1" fontAlgn="auto" hangingPunct="1">
              <a:spcBef>
                <a:spcPct val="40000"/>
              </a:spcBef>
              <a:spcAft>
                <a:spcPts val="0"/>
              </a:spcAft>
              <a:defRPr/>
            </a:pPr>
            <a:r>
              <a:rPr lang="en-US" altLang="en-US" dirty="0" err="1"/>
              <a:t>Hẹp</a:t>
            </a:r>
            <a:r>
              <a:rPr lang="en-US" altLang="en-US" dirty="0"/>
              <a:t> </a:t>
            </a:r>
            <a:r>
              <a:rPr lang="en-US" altLang="en-US" dirty="0" err="1"/>
              <a:t>nặng</a:t>
            </a:r>
            <a:endParaRPr lang="en-US" altLang="en-US" dirty="0"/>
          </a:p>
          <a:p>
            <a:pPr lvl="2" eaLnBrk="1" fontAlgn="auto" hangingPunct="1">
              <a:spcBef>
                <a:spcPct val="40000"/>
              </a:spcBef>
              <a:spcAft>
                <a:spcPts val="0"/>
              </a:spcAft>
              <a:defRPr/>
            </a:pPr>
            <a:r>
              <a:rPr lang="en-US" altLang="en-US" dirty="0" err="1"/>
              <a:t>Dầy</a:t>
            </a:r>
            <a:r>
              <a:rPr lang="en-US" altLang="en-US" dirty="0"/>
              <a:t> </a:t>
            </a:r>
            <a:r>
              <a:rPr lang="en-US" altLang="en-US" dirty="0" err="1"/>
              <a:t>thất</a:t>
            </a:r>
            <a:r>
              <a:rPr lang="en-US" altLang="en-US" dirty="0"/>
              <a:t> </a:t>
            </a:r>
            <a:r>
              <a:rPr lang="en-US" altLang="en-US" dirty="0" err="1"/>
              <a:t>phải</a:t>
            </a:r>
            <a:r>
              <a:rPr lang="en-US" altLang="en-US" dirty="0"/>
              <a:t>, ST </a:t>
            </a:r>
            <a:r>
              <a:rPr lang="en-US" altLang="en-US" dirty="0" err="1"/>
              <a:t>chênh</a:t>
            </a:r>
            <a:r>
              <a:rPr lang="en-US" altLang="en-US" dirty="0"/>
              <a:t> </a:t>
            </a:r>
            <a:r>
              <a:rPr lang="en-US" altLang="en-US" dirty="0" err="1"/>
              <a:t>xuống</a:t>
            </a:r>
            <a:r>
              <a:rPr lang="en-US" altLang="en-US" dirty="0"/>
              <a:t>, T </a:t>
            </a:r>
            <a:r>
              <a:rPr lang="en-US" altLang="en-US" dirty="0" err="1"/>
              <a:t>âm</a:t>
            </a:r>
            <a:r>
              <a:rPr lang="en-US" altLang="en-US" dirty="0"/>
              <a:t> ở V1-4</a:t>
            </a:r>
            <a:endParaRPr lang="en-US" altLang="en-US" dirty="0"/>
          </a:p>
          <a:p>
            <a:pPr lvl="2" eaLnBrk="1" fontAlgn="auto" hangingPunct="1">
              <a:spcBef>
                <a:spcPct val="40000"/>
              </a:spcBef>
              <a:spcAft>
                <a:spcPts val="0"/>
              </a:spcAft>
              <a:defRPr/>
            </a:pPr>
            <a:r>
              <a:rPr lang="en-US" altLang="en-US" dirty="0" err="1"/>
              <a:t>Lớn</a:t>
            </a:r>
            <a:r>
              <a:rPr lang="en-US" altLang="en-US" dirty="0"/>
              <a:t> </a:t>
            </a:r>
            <a:r>
              <a:rPr lang="en-US" altLang="en-US" dirty="0" err="1"/>
              <a:t>nhĩ</a:t>
            </a:r>
            <a:r>
              <a:rPr lang="en-US" altLang="en-US" dirty="0"/>
              <a:t> </a:t>
            </a:r>
            <a:r>
              <a:rPr lang="en-US" altLang="en-US" dirty="0" err="1"/>
              <a:t>phải</a:t>
            </a:r>
            <a:endParaRPr lang="en-US" altLang="en-US" dirty="0"/>
          </a:p>
          <a:p>
            <a:pPr lvl="2" eaLnBrk="1" fontAlgn="auto" hangingPunct="1">
              <a:spcBef>
                <a:spcPct val="40000"/>
              </a:spcBef>
              <a:spcAft>
                <a:spcPts val="0"/>
              </a:spcAft>
              <a:defRPr/>
            </a:pPr>
            <a:r>
              <a:rPr lang="en-US" altLang="en-US" dirty="0"/>
              <a:t>Ở </a:t>
            </a:r>
            <a:r>
              <a:rPr lang="en-US" altLang="en-US" dirty="0" err="1"/>
              <a:t>sơ</a:t>
            </a:r>
            <a:r>
              <a:rPr lang="en-US" altLang="en-US" dirty="0"/>
              <a:t> </a:t>
            </a:r>
            <a:r>
              <a:rPr lang="en-US" altLang="en-US" dirty="0" err="1"/>
              <a:t>sinh</a:t>
            </a:r>
            <a:r>
              <a:rPr lang="en-US" altLang="en-US" dirty="0"/>
              <a:t> : </a:t>
            </a:r>
            <a:r>
              <a:rPr lang="en-US" altLang="en-US" dirty="0" err="1"/>
              <a:t>có</a:t>
            </a:r>
            <a:r>
              <a:rPr lang="en-US" altLang="en-US" dirty="0"/>
              <a:t> </a:t>
            </a:r>
            <a:r>
              <a:rPr lang="en-US" altLang="en-US" dirty="0" err="1"/>
              <a:t>thể</a:t>
            </a:r>
            <a:r>
              <a:rPr lang="en-US" altLang="en-US" dirty="0"/>
              <a:t> </a:t>
            </a:r>
            <a:r>
              <a:rPr lang="en-US" altLang="en-US" dirty="0" err="1"/>
              <a:t>có</a:t>
            </a:r>
            <a:r>
              <a:rPr lang="en-US" altLang="en-US" dirty="0"/>
              <a:t> </a:t>
            </a:r>
            <a:r>
              <a:rPr lang="en-US" altLang="en-US" dirty="0" err="1"/>
              <a:t>dầy</a:t>
            </a:r>
            <a:r>
              <a:rPr lang="en-US" altLang="en-US" dirty="0"/>
              <a:t> </a:t>
            </a:r>
            <a:r>
              <a:rPr lang="en-US" altLang="en-US" dirty="0" err="1"/>
              <a:t>và</a:t>
            </a:r>
            <a:r>
              <a:rPr lang="en-US" altLang="en-US" dirty="0"/>
              <a:t> </a:t>
            </a:r>
            <a:r>
              <a:rPr lang="en-US" altLang="en-US" dirty="0" err="1"/>
              <a:t>lớn</a:t>
            </a:r>
            <a:r>
              <a:rPr lang="en-US" altLang="en-US" dirty="0"/>
              <a:t> </a:t>
            </a:r>
            <a:r>
              <a:rPr lang="en-US" altLang="en-US" dirty="0" err="1"/>
              <a:t>thất</a:t>
            </a:r>
            <a:r>
              <a:rPr lang="en-US" altLang="en-US" dirty="0"/>
              <a:t> </a:t>
            </a:r>
            <a:r>
              <a:rPr lang="en-US" altLang="en-US" dirty="0" err="1"/>
              <a:t>trái</a:t>
            </a:r>
            <a:r>
              <a:rPr lang="en-US" altLang="en-US" dirty="0"/>
              <a:t> do </a:t>
            </a:r>
            <a:r>
              <a:rPr lang="en-US" altLang="en-US" dirty="0" err="1"/>
              <a:t>thiểu</a:t>
            </a:r>
            <a:r>
              <a:rPr lang="en-US" altLang="en-US" dirty="0"/>
              <a:t> </a:t>
            </a:r>
            <a:r>
              <a:rPr lang="en-US" altLang="en-US" dirty="0" err="1"/>
              <a:t>sản</a:t>
            </a:r>
            <a:r>
              <a:rPr lang="en-US" altLang="en-US" dirty="0"/>
              <a:t> </a:t>
            </a:r>
            <a:r>
              <a:rPr lang="en-US" altLang="en-US" dirty="0" err="1"/>
              <a:t>thất</a:t>
            </a:r>
            <a:r>
              <a:rPr lang="en-US" altLang="en-US" dirty="0"/>
              <a:t> </a:t>
            </a:r>
            <a:r>
              <a:rPr lang="en-US" altLang="en-US" dirty="0" err="1"/>
              <a:t>phải</a:t>
            </a:r>
            <a:endParaRPr lang="en-US" altLang="en-US" dirty="0"/>
          </a:p>
        </p:txBody>
      </p:sp>
    </p:spTree>
  </p:cSld>
  <p:clrMapOvr>
    <a:masterClrMapping/>
  </p:clrMapOvr>
  <p:transition spd="med">
    <p:diamon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eaLnBrk="1" hangingPunct="1"/>
            <a:endParaRPr lang="en-US" altLang="en-US"/>
          </a:p>
        </p:txBody>
      </p:sp>
      <p:pic>
        <p:nvPicPr>
          <p:cNvPr id="35842" name="Picture 2" descr="http://lifeinthefastlane.com/wp-content/uploads/2011/02/right-ventricular-hypertrophy.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2875" y="579438"/>
            <a:ext cx="8864600" cy="579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diamon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271588" y="200025"/>
            <a:ext cx="6316662" cy="765175"/>
          </a:xfrm>
        </p:spPr>
        <p:txBody>
          <a:bodyPr rtlCol="0">
            <a:normAutofit/>
          </a:bodyPr>
          <a:lstStyle/>
          <a:p>
            <a:pPr eaLnBrk="1" fontAlgn="auto" hangingPunct="1">
              <a:spcAft>
                <a:spcPts val="0"/>
              </a:spcAft>
              <a:defRPr/>
            </a:pPr>
            <a:r>
              <a:rPr lang="en-US" sz="4000" b="1" dirty="0">
                <a:solidFill>
                  <a:srgbClr val="C00000"/>
                </a:solidFill>
                <a:effectLst>
                  <a:outerShdw blurRad="38100" dist="38100" dir="2700000" algn="tl">
                    <a:srgbClr val="000000"/>
                  </a:outerShdw>
                </a:effectLst>
              </a:rPr>
              <a:t>5. CẬN LÂM SÀNG</a:t>
            </a:r>
            <a:endParaRPr lang="en-US" sz="4000" b="1" dirty="0">
              <a:solidFill>
                <a:srgbClr val="C00000"/>
              </a:solidFill>
              <a:effectLst>
                <a:outerShdw blurRad="38100" dist="38100" dir="2700000" algn="tl">
                  <a:srgbClr val="000000"/>
                </a:outerShdw>
              </a:effectLst>
            </a:endParaRPr>
          </a:p>
        </p:txBody>
      </p:sp>
      <p:sp>
        <p:nvSpPr>
          <p:cNvPr id="50179" name="Rectangle 3"/>
          <p:cNvSpPr>
            <a:spLocks noGrp="1" noChangeArrowheads="1"/>
          </p:cNvSpPr>
          <p:nvPr>
            <p:ph idx="1"/>
          </p:nvPr>
        </p:nvSpPr>
        <p:spPr>
          <a:xfrm>
            <a:off x="776288" y="1192213"/>
            <a:ext cx="7913687" cy="2508250"/>
          </a:xfrm>
          <a:solidFill>
            <a:schemeClr val="bg1"/>
          </a:solidFill>
        </p:spPr>
        <p:txBody>
          <a:bodyPr rtlCol="0">
            <a:normAutofit fontScale="85000" lnSpcReduction="10000"/>
          </a:bodyPr>
          <a:lstStyle/>
          <a:p>
            <a:pPr eaLnBrk="1" fontAlgn="auto" hangingPunct="1">
              <a:spcBef>
                <a:spcPts val="0"/>
              </a:spcBef>
              <a:spcAft>
                <a:spcPts val="0"/>
              </a:spcAft>
              <a:defRPr/>
            </a:pPr>
            <a:r>
              <a:rPr lang="en-US" b="1" dirty="0"/>
              <a:t>X </a:t>
            </a:r>
            <a:r>
              <a:rPr lang="en-US" b="1" dirty="0" err="1"/>
              <a:t>quang</a:t>
            </a:r>
            <a:r>
              <a:rPr lang="en-US" b="1" dirty="0"/>
              <a:t> </a:t>
            </a:r>
            <a:r>
              <a:rPr lang="en-US" b="1" dirty="0" err="1"/>
              <a:t>ngực</a:t>
            </a:r>
            <a:endParaRPr lang="en-US" b="1" dirty="0"/>
          </a:p>
          <a:p>
            <a:pPr lvl="1" eaLnBrk="1" fontAlgn="auto" hangingPunct="1">
              <a:spcBef>
                <a:spcPts val="600"/>
              </a:spcBef>
              <a:spcAft>
                <a:spcPts val="0"/>
              </a:spcAft>
              <a:defRPr/>
            </a:pPr>
            <a:r>
              <a:rPr lang="en-US" dirty="0" err="1"/>
              <a:t>Bóng</a:t>
            </a:r>
            <a:r>
              <a:rPr lang="en-US" dirty="0"/>
              <a:t> </a:t>
            </a:r>
            <a:r>
              <a:rPr lang="en-US" dirty="0" err="1"/>
              <a:t>tim</a:t>
            </a:r>
            <a:r>
              <a:rPr lang="en-US" dirty="0"/>
              <a:t> </a:t>
            </a:r>
            <a:r>
              <a:rPr lang="en-US" dirty="0" err="1"/>
              <a:t>bình</a:t>
            </a:r>
            <a:r>
              <a:rPr lang="en-US" dirty="0"/>
              <a:t> </a:t>
            </a:r>
            <a:r>
              <a:rPr lang="en-US" dirty="0" err="1"/>
              <a:t>thường</a:t>
            </a:r>
            <a:r>
              <a:rPr lang="en-US" dirty="0"/>
              <a:t>, </a:t>
            </a:r>
            <a:r>
              <a:rPr lang="en-US" dirty="0" err="1"/>
              <a:t>cung</a:t>
            </a:r>
            <a:r>
              <a:rPr lang="en-US" dirty="0"/>
              <a:t> ĐMP </a:t>
            </a:r>
            <a:r>
              <a:rPr lang="en-US" dirty="0" err="1"/>
              <a:t>có</a:t>
            </a:r>
            <a:r>
              <a:rPr lang="en-US" dirty="0"/>
              <a:t> </a:t>
            </a:r>
            <a:r>
              <a:rPr lang="en-US" dirty="0" err="1"/>
              <a:t>thể</a:t>
            </a:r>
            <a:r>
              <a:rPr lang="en-US" dirty="0"/>
              <a:t> </a:t>
            </a:r>
            <a:r>
              <a:rPr lang="en-US" dirty="0" err="1"/>
              <a:t>phồng</a:t>
            </a:r>
            <a:r>
              <a:rPr lang="en-US" dirty="0"/>
              <a:t> </a:t>
            </a:r>
            <a:r>
              <a:rPr lang="en-US" dirty="0" err="1"/>
              <a:t>nếu</a:t>
            </a:r>
            <a:r>
              <a:rPr lang="en-US" dirty="0"/>
              <a:t> </a:t>
            </a:r>
            <a:r>
              <a:rPr lang="en-US" dirty="0" err="1"/>
              <a:t>hẹp</a:t>
            </a:r>
            <a:r>
              <a:rPr lang="en-US" dirty="0"/>
              <a:t> van ĐMP do </a:t>
            </a:r>
            <a:r>
              <a:rPr lang="en-US" dirty="0" err="1"/>
              <a:t>dãn</a:t>
            </a:r>
            <a:r>
              <a:rPr lang="en-US" dirty="0"/>
              <a:t> </a:t>
            </a:r>
            <a:r>
              <a:rPr lang="en-US" dirty="0" err="1"/>
              <a:t>sau</a:t>
            </a:r>
            <a:r>
              <a:rPr lang="en-US" dirty="0"/>
              <a:t> </a:t>
            </a:r>
            <a:r>
              <a:rPr lang="en-US" dirty="0" err="1"/>
              <a:t>hẹp</a:t>
            </a:r>
            <a:endParaRPr lang="en-US" dirty="0"/>
          </a:p>
          <a:p>
            <a:pPr lvl="1" eaLnBrk="1" fontAlgn="auto" hangingPunct="1">
              <a:spcBef>
                <a:spcPts val="600"/>
              </a:spcBef>
              <a:spcAft>
                <a:spcPts val="0"/>
              </a:spcAft>
              <a:buFontTx/>
              <a:buNone/>
              <a:defRPr/>
            </a:pPr>
            <a:r>
              <a:rPr lang="en-US" dirty="0"/>
              <a:t>	</a:t>
            </a:r>
            <a:r>
              <a:rPr lang="en-US" dirty="0" err="1"/>
              <a:t>Bóng</a:t>
            </a:r>
            <a:r>
              <a:rPr lang="en-US" dirty="0"/>
              <a:t> </a:t>
            </a:r>
            <a:r>
              <a:rPr lang="en-US" dirty="0" err="1"/>
              <a:t>tim</a:t>
            </a:r>
            <a:r>
              <a:rPr lang="en-US" dirty="0"/>
              <a:t> to </a:t>
            </a:r>
            <a:r>
              <a:rPr lang="en-US" dirty="0" err="1"/>
              <a:t>nếu</a:t>
            </a:r>
            <a:r>
              <a:rPr lang="en-US" dirty="0"/>
              <a:t> </a:t>
            </a:r>
            <a:r>
              <a:rPr lang="en-US" dirty="0" err="1"/>
              <a:t>suy</a:t>
            </a:r>
            <a:r>
              <a:rPr lang="en-US" dirty="0"/>
              <a:t> </a:t>
            </a:r>
            <a:r>
              <a:rPr lang="en-US" dirty="0" err="1"/>
              <a:t>tim</a:t>
            </a:r>
            <a:endParaRPr lang="en-US" dirty="0"/>
          </a:p>
          <a:p>
            <a:pPr lvl="1" eaLnBrk="1" fontAlgn="auto" hangingPunct="1">
              <a:spcBef>
                <a:spcPts val="600"/>
              </a:spcBef>
              <a:spcAft>
                <a:spcPts val="0"/>
              </a:spcAft>
              <a:defRPr/>
            </a:pPr>
            <a:r>
              <a:rPr lang="en-US" dirty="0" err="1"/>
              <a:t>Tuần</a:t>
            </a:r>
            <a:r>
              <a:rPr lang="en-US" dirty="0"/>
              <a:t> </a:t>
            </a:r>
            <a:r>
              <a:rPr lang="en-US" dirty="0" err="1"/>
              <a:t>hòan</a:t>
            </a:r>
            <a:r>
              <a:rPr lang="en-US" dirty="0"/>
              <a:t> </a:t>
            </a:r>
            <a:r>
              <a:rPr lang="en-US" dirty="0" err="1"/>
              <a:t>phổi</a:t>
            </a:r>
            <a:r>
              <a:rPr lang="en-US" dirty="0"/>
              <a:t> </a:t>
            </a:r>
            <a:r>
              <a:rPr lang="en-US" dirty="0" err="1"/>
              <a:t>bình</a:t>
            </a:r>
            <a:r>
              <a:rPr lang="en-US" dirty="0"/>
              <a:t> </a:t>
            </a:r>
            <a:r>
              <a:rPr lang="en-US" dirty="0" err="1"/>
              <a:t>thường</a:t>
            </a:r>
            <a:r>
              <a:rPr lang="en-US" dirty="0"/>
              <a:t> </a:t>
            </a:r>
            <a:r>
              <a:rPr lang="en-US" dirty="0" err="1"/>
              <a:t>hoặc</a:t>
            </a:r>
            <a:r>
              <a:rPr lang="en-US" dirty="0"/>
              <a:t> </a:t>
            </a:r>
            <a:r>
              <a:rPr lang="en-US" dirty="0" err="1"/>
              <a:t>giảm</a:t>
            </a:r>
            <a:r>
              <a:rPr lang="en-US" dirty="0"/>
              <a:t> </a:t>
            </a:r>
            <a:r>
              <a:rPr lang="en-US" dirty="0" err="1"/>
              <a:t>nếu</a:t>
            </a:r>
            <a:r>
              <a:rPr lang="en-US" dirty="0"/>
              <a:t> </a:t>
            </a:r>
            <a:r>
              <a:rPr lang="en-US" dirty="0" err="1"/>
              <a:t>hẹp</a:t>
            </a:r>
            <a:r>
              <a:rPr lang="en-US" dirty="0"/>
              <a:t> </a:t>
            </a:r>
            <a:r>
              <a:rPr lang="en-US" dirty="0" err="1"/>
              <a:t>nặng</a:t>
            </a:r>
            <a:endParaRPr lang="en-US" dirty="0"/>
          </a:p>
          <a:p>
            <a:pPr lvl="1" eaLnBrk="1" fontAlgn="auto" hangingPunct="1">
              <a:spcBef>
                <a:spcPts val="600"/>
              </a:spcBef>
              <a:spcAft>
                <a:spcPts val="0"/>
              </a:spcAft>
              <a:defRPr/>
            </a:pPr>
            <a:r>
              <a:rPr lang="en-US" dirty="0" err="1"/>
              <a:t>Sơ</a:t>
            </a:r>
            <a:r>
              <a:rPr lang="en-US" dirty="0"/>
              <a:t> </a:t>
            </a:r>
            <a:r>
              <a:rPr lang="en-US" dirty="0" err="1"/>
              <a:t>sinh</a:t>
            </a:r>
            <a:r>
              <a:rPr lang="en-US" dirty="0"/>
              <a:t> </a:t>
            </a:r>
            <a:r>
              <a:rPr lang="en-US" dirty="0" err="1"/>
              <a:t>hẹp</a:t>
            </a:r>
            <a:r>
              <a:rPr lang="en-US" dirty="0"/>
              <a:t> ĐMP </a:t>
            </a:r>
            <a:r>
              <a:rPr lang="en-US" dirty="0" err="1"/>
              <a:t>nặng</a:t>
            </a:r>
            <a:r>
              <a:rPr lang="en-US" dirty="0"/>
              <a:t> : </a:t>
            </a:r>
            <a:r>
              <a:rPr lang="en-US" dirty="0" err="1"/>
              <a:t>tim</a:t>
            </a:r>
            <a:r>
              <a:rPr lang="en-US" dirty="0"/>
              <a:t> to, </a:t>
            </a:r>
            <a:r>
              <a:rPr lang="en-US" dirty="0" err="1"/>
              <a:t>phế</a:t>
            </a:r>
            <a:r>
              <a:rPr lang="en-US" dirty="0"/>
              <a:t> </a:t>
            </a:r>
            <a:r>
              <a:rPr lang="en-US" dirty="0" err="1"/>
              <a:t>trường</a:t>
            </a:r>
            <a:r>
              <a:rPr lang="en-US" dirty="0"/>
              <a:t> </a:t>
            </a:r>
            <a:r>
              <a:rPr lang="en-US" dirty="0" err="1"/>
              <a:t>sáng</a:t>
            </a:r>
            <a:endParaRPr lang="en-US" dirty="0"/>
          </a:p>
        </p:txBody>
      </p:sp>
      <p:grpSp>
        <p:nvGrpSpPr>
          <p:cNvPr id="36867" name="Group 5"/>
          <p:cNvGrpSpPr/>
          <p:nvPr/>
        </p:nvGrpSpPr>
        <p:grpSpPr bwMode="auto">
          <a:xfrm>
            <a:off x="565150" y="3840163"/>
            <a:ext cx="8124825" cy="2809875"/>
            <a:chOff x="403608" y="3879849"/>
            <a:chExt cx="8125229" cy="2809876"/>
          </a:xfrm>
        </p:grpSpPr>
        <p:pic>
          <p:nvPicPr>
            <p:cNvPr id="3686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3608" y="3879850"/>
              <a:ext cx="370522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9658" y="3879849"/>
              <a:ext cx="4259179"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diamon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470025" y="258763"/>
            <a:ext cx="6316663" cy="765175"/>
          </a:xfrm>
        </p:spPr>
        <p:txBody>
          <a:bodyPr rtlCol="0">
            <a:normAutofit/>
          </a:bodyPr>
          <a:lstStyle/>
          <a:p>
            <a:pPr eaLnBrk="1" fontAlgn="auto" hangingPunct="1">
              <a:spcAft>
                <a:spcPts val="0"/>
              </a:spcAft>
              <a:defRPr/>
            </a:pPr>
            <a:r>
              <a:rPr lang="en-US" sz="4000" b="1" dirty="0">
                <a:solidFill>
                  <a:srgbClr val="C00000"/>
                </a:solidFill>
                <a:effectLst>
                  <a:outerShdw blurRad="38100" dist="38100" dir="2700000" algn="tl">
                    <a:srgbClr val="000000"/>
                  </a:outerShdw>
                </a:effectLst>
              </a:rPr>
              <a:t>5. CẬN LÂM SÀNG</a:t>
            </a:r>
            <a:endParaRPr lang="en-US" sz="4000" b="1" dirty="0">
              <a:solidFill>
                <a:srgbClr val="C00000"/>
              </a:solidFill>
              <a:effectLst>
                <a:outerShdw blurRad="38100" dist="38100" dir="2700000" algn="tl">
                  <a:srgbClr val="000000"/>
                </a:outerShdw>
              </a:effectLst>
            </a:endParaRPr>
          </a:p>
        </p:txBody>
      </p:sp>
      <p:sp>
        <p:nvSpPr>
          <p:cNvPr id="37890" name="Rectangle 3"/>
          <p:cNvSpPr>
            <a:spLocks noGrp="1"/>
          </p:cNvSpPr>
          <p:nvPr>
            <p:ph idx="1"/>
          </p:nvPr>
        </p:nvSpPr>
        <p:spPr>
          <a:xfrm>
            <a:off x="501650" y="1084263"/>
            <a:ext cx="8509000" cy="5710237"/>
          </a:xfrm>
        </p:spPr>
        <p:txBody>
          <a:bodyPr/>
          <a:lstStyle/>
          <a:p>
            <a:pPr eaLnBrk="1" hangingPunct="1">
              <a:spcBef>
                <a:spcPts val="600"/>
              </a:spcBef>
            </a:pPr>
            <a:r>
              <a:rPr lang="en-US" altLang="en-US" sz="2400" b="1"/>
              <a:t>Siêu âm tim</a:t>
            </a:r>
            <a:endParaRPr lang="en-US" altLang="en-US" sz="2400" b="1"/>
          </a:p>
          <a:p>
            <a:pPr lvl="1" eaLnBrk="1" hangingPunct="1">
              <a:spcBef>
                <a:spcPts val="600"/>
              </a:spcBef>
            </a:pPr>
            <a:r>
              <a:rPr lang="en-US" altLang="en-US" sz="2200"/>
              <a:t>Lá van ĐMP dầy, cử động hạn chế (doming) trong thì tâm thu. Đường kính vòng van ĐMP có thể nhỏ</a:t>
            </a:r>
            <a:endParaRPr lang="en-US" altLang="en-US" sz="2200"/>
          </a:p>
          <a:p>
            <a:pPr lvl="1" eaLnBrk="1" hangingPunct="1">
              <a:spcBef>
                <a:spcPts val="600"/>
              </a:spcBef>
            </a:pPr>
            <a:r>
              <a:rPr lang="en-US" altLang="en-US" sz="2200"/>
              <a:t>Thân ĐMP có thể dãn sau hẹp van. Đo đường kính thân ĐMP, nhánh phải và trái</a:t>
            </a:r>
            <a:endParaRPr lang="en-US" altLang="en-US" sz="2200"/>
          </a:p>
          <a:p>
            <a:pPr lvl="1" eaLnBrk="1" hangingPunct="1">
              <a:spcBef>
                <a:spcPts val="600"/>
              </a:spcBef>
            </a:pPr>
            <a:r>
              <a:rPr lang="en-US" altLang="en-US" sz="2200"/>
              <a:t>Quan sát vùng buồng tống thất phải, có thể thấy hình ảnh thất phải 2 buồng, phì đại cơ thất vùng buồng tống</a:t>
            </a:r>
            <a:endParaRPr lang="en-US" altLang="en-US" sz="2200"/>
          </a:p>
          <a:p>
            <a:pPr lvl="1" eaLnBrk="1" hangingPunct="1">
              <a:spcBef>
                <a:spcPts val="600"/>
              </a:spcBef>
              <a:buFontTx/>
              <a:buNone/>
            </a:pPr>
            <a:r>
              <a:rPr lang="en-US" altLang="en-US" sz="2200"/>
              <a:t>	Thất phải dầy, có thể dãn hoặc thiểu sản. Nhĩ phải to</a:t>
            </a:r>
            <a:endParaRPr lang="en-US" altLang="en-US" sz="2200"/>
          </a:p>
          <a:p>
            <a:pPr lvl="1" eaLnBrk="1" hangingPunct="1">
              <a:spcBef>
                <a:spcPts val="600"/>
              </a:spcBef>
            </a:pPr>
            <a:r>
              <a:rPr lang="en-US" altLang="en-US" sz="2200"/>
              <a:t>Đo gradient RV/PA trong thì tâm thu</a:t>
            </a:r>
            <a:endParaRPr lang="en-US" altLang="en-US" sz="2200"/>
          </a:p>
          <a:p>
            <a:pPr lvl="2" eaLnBrk="1" hangingPunct="1">
              <a:spcBef>
                <a:spcPts val="600"/>
              </a:spcBef>
              <a:buFont typeface="Arial" panose="020B0604020202020204" pitchFamily="34" charset="0"/>
              <a:buChar char="*"/>
            </a:pPr>
            <a:r>
              <a:rPr lang="en-US" altLang="en-US" sz="2200"/>
              <a:t>&lt; 35-40 mmHg	hẹp ĐMP nhẹ</a:t>
            </a:r>
            <a:endParaRPr lang="en-US" altLang="en-US" sz="2200"/>
          </a:p>
          <a:p>
            <a:pPr lvl="2" eaLnBrk="1" hangingPunct="1">
              <a:spcBef>
                <a:spcPts val="600"/>
              </a:spcBef>
              <a:buFont typeface="Arial" panose="020B0604020202020204" pitchFamily="34" charset="0"/>
              <a:buChar char="*"/>
            </a:pPr>
            <a:r>
              <a:rPr lang="en-US" altLang="en-US" sz="2200"/>
              <a:t>40-70 mmHg		hẹp ĐMP trung bình</a:t>
            </a:r>
            <a:endParaRPr lang="en-US" altLang="en-US" sz="2200"/>
          </a:p>
          <a:p>
            <a:pPr lvl="2" eaLnBrk="1" hangingPunct="1">
              <a:spcBef>
                <a:spcPts val="600"/>
              </a:spcBef>
              <a:buFont typeface="Arial" panose="020B0604020202020204" pitchFamily="34" charset="0"/>
              <a:buChar char="*"/>
            </a:pPr>
            <a:r>
              <a:rPr lang="en-US" altLang="en-US" sz="2200"/>
              <a:t>&gt; 70 mmHg		hẹp ĐMP nặng</a:t>
            </a:r>
            <a:endParaRPr lang="en-US" altLang="en-US" sz="2200"/>
          </a:p>
          <a:p>
            <a:pPr lvl="1" eaLnBrk="1" hangingPunct="1">
              <a:spcBef>
                <a:spcPts val="600"/>
              </a:spcBef>
              <a:buFontTx/>
              <a:buNone/>
            </a:pPr>
            <a:r>
              <a:rPr lang="en-US" altLang="en-US" sz="2200"/>
              <a:t>	Sơ sinh hẹp ĐMP nặng, có PDA, gradient RV/PA sẽ thấp hơn so với số thực do áp lực ĐMP cao</a:t>
            </a:r>
            <a:endParaRPr lang="en-US" altLang="en-US" sz="2200"/>
          </a:p>
        </p:txBody>
      </p:sp>
    </p:spTree>
  </p:cSld>
  <p:clrMapOvr>
    <a:masterClrMapping/>
  </p:clrMapOvr>
  <p:transition spd="med">
    <p:diamon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247775" y="198438"/>
            <a:ext cx="6316663" cy="765175"/>
          </a:xfrm>
        </p:spPr>
        <p:txBody>
          <a:bodyPr rtlCol="0">
            <a:normAutofit/>
          </a:bodyPr>
          <a:lstStyle/>
          <a:p>
            <a:pPr eaLnBrk="1" fontAlgn="auto" hangingPunct="1">
              <a:spcAft>
                <a:spcPts val="0"/>
              </a:spcAft>
              <a:defRPr/>
            </a:pPr>
            <a:r>
              <a:rPr lang="en-US" sz="4000" b="1" dirty="0">
                <a:solidFill>
                  <a:srgbClr val="C00000"/>
                </a:solidFill>
                <a:effectLst>
                  <a:outerShdw blurRad="38100" dist="38100" dir="2700000" algn="tl">
                    <a:srgbClr val="000000"/>
                  </a:outerShdw>
                </a:effectLst>
              </a:rPr>
              <a:t>5. CẬN LÂM SÀNG</a:t>
            </a:r>
            <a:endParaRPr lang="en-US" sz="4000" b="1" dirty="0">
              <a:solidFill>
                <a:srgbClr val="C00000"/>
              </a:solidFill>
              <a:effectLst>
                <a:outerShdw blurRad="38100" dist="38100" dir="2700000" algn="tl">
                  <a:srgbClr val="000000"/>
                </a:outerShdw>
              </a:effectLst>
            </a:endParaRPr>
          </a:p>
        </p:txBody>
      </p:sp>
      <p:sp>
        <p:nvSpPr>
          <p:cNvPr id="38914" name="Rectangle 3"/>
          <p:cNvSpPr>
            <a:spLocks noGrp="1"/>
          </p:cNvSpPr>
          <p:nvPr>
            <p:ph idx="1"/>
          </p:nvPr>
        </p:nvSpPr>
        <p:spPr>
          <a:xfrm>
            <a:off x="1917700" y="1084263"/>
            <a:ext cx="7226300" cy="5710237"/>
          </a:xfrm>
        </p:spPr>
        <p:txBody>
          <a:bodyPr/>
          <a:lstStyle/>
          <a:p>
            <a:pPr eaLnBrk="1" hangingPunct="1">
              <a:lnSpc>
                <a:spcPct val="110000"/>
              </a:lnSpc>
            </a:pPr>
            <a:r>
              <a:rPr lang="en-US" altLang="en-US" b="1"/>
              <a:t>Chụp mạch máu phổi</a:t>
            </a:r>
            <a:endParaRPr lang="en-US" altLang="en-US" b="1"/>
          </a:p>
        </p:txBody>
      </p:sp>
      <p:grpSp>
        <p:nvGrpSpPr>
          <p:cNvPr id="38915" name="Group 7"/>
          <p:cNvGrpSpPr/>
          <p:nvPr/>
        </p:nvGrpSpPr>
        <p:grpSpPr bwMode="auto">
          <a:xfrm>
            <a:off x="285750" y="1827213"/>
            <a:ext cx="8385175" cy="4767262"/>
            <a:chOff x="286438" y="1826506"/>
            <a:chExt cx="8383837" cy="4767356"/>
          </a:xfrm>
        </p:grpSpPr>
        <p:pic>
          <p:nvPicPr>
            <p:cNvPr id="38916" name="Picture 2" descr="C:\Users\Vu Minh Phuc\Desktop\gr2-midi.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6438" y="1826506"/>
              <a:ext cx="4131325" cy="421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3" descr="C:\Users\Vu Minh Phuc\Desktop\gr3-mid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9862" y="1839817"/>
              <a:ext cx="3899396" cy="425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Box 5"/>
            <p:cNvSpPr txBox="1">
              <a:spLocks noChangeArrowheads="1"/>
            </p:cNvSpPr>
            <p:nvPr/>
          </p:nvSpPr>
          <p:spPr bwMode="auto">
            <a:xfrm>
              <a:off x="286439" y="6191480"/>
              <a:ext cx="41203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Hẹp thân và các nhánh ĐMP</a:t>
              </a:r>
              <a:endParaRPr lang="en-US" altLang="en-US" sz="1800" b="1">
                <a:latin typeface="Arial" panose="020B0604020202020204" pitchFamily="34" charset="0"/>
              </a:endParaRPr>
            </a:p>
          </p:txBody>
        </p:sp>
        <p:sp>
          <p:nvSpPr>
            <p:cNvPr id="38919" name="TextBox 6"/>
            <p:cNvSpPr txBox="1">
              <a:spLocks noChangeArrowheads="1"/>
            </p:cNvSpPr>
            <p:nvPr/>
          </p:nvSpPr>
          <p:spPr bwMode="auto">
            <a:xfrm>
              <a:off x="4814371" y="6224530"/>
              <a:ext cx="38559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Hẹp chỗ chia 2 nhánh ĐMP</a:t>
              </a:r>
              <a:endParaRPr lang="en-US" altLang="en-US" sz="1800" b="1">
                <a:latin typeface="Arial" panose="020B0604020202020204" pitchFamily="34" charset="0"/>
              </a:endParaRPr>
            </a:p>
          </p:txBody>
        </p:sp>
      </p:grpSp>
      <p:sp>
        <p:nvSpPr>
          <p:cNvPr id="2" name="Oval 1"/>
          <p:cNvSpPr/>
          <p:nvPr/>
        </p:nvSpPr>
        <p:spPr>
          <a:xfrm>
            <a:off x="6453052" y="3052383"/>
            <a:ext cx="914354" cy="91435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ransition spd="med">
    <p:diamon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263650" y="273050"/>
            <a:ext cx="6316663" cy="765175"/>
          </a:xfrm>
        </p:spPr>
        <p:txBody>
          <a:bodyPr rtlCol="0">
            <a:normAutofit/>
          </a:bodyPr>
          <a:lstStyle/>
          <a:p>
            <a:pPr eaLnBrk="1" fontAlgn="auto" hangingPunct="1">
              <a:spcAft>
                <a:spcPts val="0"/>
              </a:spcAft>
              <a:defRPr/>
            </a:pPr>
            <a:r>
              <a:rPr lang="en-US" sz="4000" b="1" dirty="0">
                <a:solidFill>
                  <a:srgbClr val="C00000"/>
                </a:solidFill>
                <a:effectLst>
                  <a:outerShdw blurRad="38100" dist="38100" dir="2700000" algn="tl">
                    <a:srgbClr val="000000"/>
                  </a:outerShdw>
                </a:effectLst>
              </a:rPr>
              <a:t>5. CẬN LÂM SÀNG</a:t>
            </a:r>
            <a:endParaRPr lang="en-US" sz="4000" b="1" dirty="0">
              <a:solidFill>
                <a:srgbClr val="C00000"/>
              </a:solidFill>
              <a:effectLst>
                <a:outerShdw blurRad="38100" dist="38100" dir="2700000" algn="tl">
                  <a:srgbClr val="000000"/>
                </a:outerShdw>
              </a:effectLst>
            </a:endParaRPr>
          </a:p>
        </p:txBody>
      </p:sp>
      <p:sp>
        <p:nvSpPr>
          <p:cNvPr id="39938" name="Rectangle 3"/>
          <p:cNvSpPr>
            <a:spLocks noGrp="1"/>
          </p:cNvSpPr>
          <p:nvPr>
            <p:ph idx="1"/>
          </p:nvPr>
        </p:nvSpPr>
        <p:spPr>
          <a:xfrm>
            <a:off x="1917700" y="1084263"/>
            <a:ext cx="7226300" cy="5710237"/>
          </a:xfrm>
        </p:spPr>
        <p:txBody>
          <a:bodyPr/>
          <a:lstStyle/>
          <a:p>
            <a:pPr eaLnBrk="1" hangingPunct="1">
              <a:lnSpc>
                <a:spcPct val="110000"/>
              </a:lnSpc>
            </a:pPr>
            <a:r>
              <a:rPr lang="en-US" altLang="en-US" b="1"/>
              <a:t>Chụp mạch máu phổi</a:t>
            </a:r>
            <a:endParaRPr lang="en-US" altLang="en-US" b="1"/>
          </a:p>
        </p:txBody>
      </p:sp>
      <p:grpSp>
        <p:nvGrpSpPr>
          <p:cNvPr id="39939" name="Group 11"/>
          <p:cNvGrpSpPr/>
          <p:nvPr/>
        </p:nvGrpSpPr>
        <p:grpSpPr bwMode="auto">
          <a:xfrm>
            <a:off x="1528763" y="1790700"/>
            <a:ext cx="6378575" cy="4759325"/>
            <a:chOff x="2280493" y="1791159"/>
            <a:chExt cx="6378765" cy="4758635"/>
          </a:xfrm>
        </p:grpSpPr>
        <p:pic>
          <p:nvPicPr>
            <p:cNvPr id="39940" name="Picture 2" descr="C:\Users\Vu Minh Phuc\Desktop\gr5-midi.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0493" y="1791159"/>
              <a:ext cx="3073706" cy="42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TextBox 9"/>
            <p:cNvSpPr txBox="1">
              <a:spLocks noChangeArrowheads="1"/>
            </p:cNvSpPr>
            <p:nvPr/>
          </p:nvSpPr>
          <p:spPr bwMode="auto">
            <a:xfrm>
              <a:off x="3492347" y="6180462"/>
              <a:ext cx="3492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Hẹp ĐMP ngoại biên 2 bên</a:t>
              </a:r>
              <a:endParaRPr lang="en-US" altLang="en-US" sz="1800" b="1">
                <a:latin typeface="Arial" panose="020B0604020202020204" pitchFamily="34" charset="0"/>
              </a:endParaRPr>
            </a:p>
          </p:txBody>
        </p:sp>
        <p:pic>
          <p:nvPicPr>
            <p:cNvPr id="39942" name="Picture 3" descr="C:\Users\Vu Minh Phuc\Desktop\gr6-mid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6676" y="1791160"/>
              <a:ext cx="3102582" cy="4202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diamon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979488" y="187325"/>
            <a:ext cx="6316662" cy="795338"/>
          </a:xfrm>
        </p:spPr>
        <p:txBody>
          <a:bodyPr rtlCol="0">
            <a:normAutofit fontScale="90000"/>
          </a:bodyPr>
          <a:lstStyle/>
          <a:p>
            <a:pPr eaLnBrk="1" fontAlgn="auto" hangingPunct="1">
              <a:spcAft>
                <a:spcPts val="0"/>
              </a:spcAft>
              <a:defRPr/>
            </a:pPr>
            <a:br>
              <a:rPr lang="en-US" sz="4000" b="1" dirty="0">
                <a:solidFill>
                  <a:srgbClr val="C00000"/>
                </a:solidFill>
                <a:effectLst>
                  <a:outerShdw blurRad="38100" dist="38100" dir="2700000" algn="tl">
                    <a:srgbClr val="000000"/>
                  </a:outerShdw>
                </a:effectLst>
              </a:rPr>
            </a:br>
            <a:r>
              <a:rPr lang="en-US" sz="4000" b="1" dirty="0">
                <a:solidFill>
                  <a:srgbClr val="C00000"/>
                </a:solidFill>
                <a:effectLst>
                  <a:outerShdw blurRad="38100" dist="38100" dir="2700000" algn="tl">
                    <a:srgbClr val="000000"/>
                  </a:outerShdw>
                </a:effectLst>
              </a:rPr>
              <a:t>6. DIỄN TIẾN</a:t>
            </a:r>
            <a:endParaRPr lang="en-US" sz="4000" b="1" dirty="0">
              <a:solidFill>
                <a:srgbClr val="C00000"/>
              </a:solidFill>
              <a:effectLst>
                <a:outerShdw blurRad="38100" dist="38100" dir="2700000" algn="tl">
                  <a:srgbClr val="000000"/>
                </a:outerShdw>
              </a:effectLst>
            </a:endParaRPr>
          </a:p>
        </p:txBody>
      </p:sp>
      <p:sp>
        <p:nvSpPr>
          <p:cNvPr id="40962" name="Rectangle 3"/>
          <p:cNvSpPr>
            <a:spLocks noGrp="1"/>
          </p:cNvSpPr>
          <p:nvPr>
            <p:ph idx="1"/>
          </p:nvPr>
        </p:nvSpPr>
        <p:spPr>
          <a:xfrm>
            <a:off x="427038" y="1471613"/>
            <a:ext cx="8593137" cy="4525962"/>
          </a:xfrm>
        </p:spPr>
        <p:txBody>
          <a:bodyPr/>
          <a:lstStyle/>
          <a:p>
            <a:pPr eaLnBrk="1" hangingPunct="1">
              <a:lnSpc>
                <a:spcPct val="120000"/>
              </a:lnSpc>
              <a:spcBef>
                <a:spcPct val="50000"/>
              </a:spcBef>
            </a:pPr>
            <a:r>
              <a:rPr lang="en-US" altLang="en-US" sz="2800"/>
              <a:t>Theo thời gian, mức độ hẹp ĐMP</a:t>
            </a:r>
            <a:endParaRPr lang="en-US" altLang="en-US" sz="2800"/>
          </a:p>
          <a:p>
            <a:pPr lvl="1" eaLnBrk="1" hangingPunct="1">
              <a:spcBef>
                <a:spcPct val="0"/>
              </a:spcBef>
            </a:pPr>
            <a:r>
              <a:rPr lang="en-US" altLang="en-US"/>
              <a:t>Không tăng lên nếu ban đầu hẹp nhẹ</a:t>
            </a:r>
            <a:endParaRPr lang="en-US" altLang="en-US"/>
          </a:p>
          <a:p>
            <a:pPr lvl="1" eaLnBrk="1" hangingPunct="1">
              <a:spcBef>
                <a:spcPct val="0"/>
              </a:spcBef>
            </a:pPr>
            <a:r>
              <a:rPr lang="en-US" altLang="en-US"/>
              <a:t>Tăng dần lên nếu ban đầu hẹp trung bình-nặng</a:t>
            </a:r>
            <a:endParaRPr lang="en-US" altLang="en-US"/>
          </a:p>
          <a:p>
            <a:pPr eaLnBrk="1" hangingPunct="1">
              <a:lnSpc>
                <a:spcPct val="120000"/>
              </a:lnSpc>
              <a:spcBef>
                <a:spcPct val="50000"/>
              </a:spcBef>
            </a:pPr>
            <a:r>
              <a:rPr lang="en-US" altLang="en-US" sz="2800"/>
              <a:t>Suy tim nếu hẹp ĐMP nặng.</a:t>
            </a:r>
            <a:endParaRPr lang="en-US" altLang="en-US" sz="2800"/>
          </a:p>
          <a:p>
            <a:pPr eaLnBrk="1" hangingPunct="1">
              <a:lnSpc>
                <a:spcPct val="120000"/>
              </a:lnSpc>
              <a:spcBef>
                <a:spcPct val="50000"/>
              </a:spcBef>
            </a:pPr>
            <a:r>
              <a:rPr lang="en-US" altLang="en-US" sz="2800"/>
              <a:t>Đôi khi có viêm nội tâm mạc nhiễm trùng.</a:t>
            </a:r>
            <a:endParaRPr lang="en-US" altLang="en-US" sz="2800"/>
          </a:p>
          <a:p>
            <a:pPr eaLnBrk="1" hangingPunct="1">
              <a:lnSpc>
                <a:spcPct val="120000"/>
              </a:lnSpc>
              <a:spcBef>
                <a:spcPct val="50000"/>
              </a:spcBef>
            </a:pPr>
            <a:r>
              <a:rPr lang="en-US" altLang="en-US" sz="2800"/>
              <a:t>Đột tử khi gắng sức có thể gặp trong hẹp nặng.</a:t>
            </a:r>
            <a:endParaRPr lang="en-US" altLang="en-US" sz="2800"/>
          </a:p>
          <a:p>
            <a:pPr eaLnBrk="1" hangingPunct="1">
              <a:lnSpc>
                <a:spcPct val="120000"/>
              </a:lnSpc>
              <a:spcBef>
                <a:spcPct val="50000"/>
              </a:spcBef>
            </a:pPr>
            <a:r>
              <a:rPr lang="en-US" altLang="en-US" sz="2800"/>
              <a:t>Sơ sinh hẹp ĐMP nặng, nếu không xử trí đúng hầu hết tử vong.</a:t>
            </a:r>
            <a:endParaRPr lang="en-US" altLang="en-US" sz="2800"/>
          </a:p>
        </p:txBody>
      </p:sp>
    </p:spTree>
  </p:cSld>
  <p:clrMapOvr>
    <a:masterClrMapping/>
  </p:clrMapOvr>
  <p:transition spd="med">
    <p:diamon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224213" y="225425"/>
            <a:ext cx="2847975" cy="809625"/>
          </a:xfrm>
        </p:spPr>
        <p:txBody>
          <a:bodyPr rtlCol="0">
            <a:normAutofit/>
          </a:bodyPr>
          <a:lstStyle/>
          <a:p>
            <a:pPr eaLnBrk="1" fontAlgn="auto" hangingPunct="1">
              <a:spcAft>
                <a:spcPts val="0"/>
              </a:spcAft>
              <a:defRPr/>
            </a:pPr>
            <a:r>
              <a:rPr lang="en-US" sz="4000" b="1" dirty="0">
                <a:solidFill>
                  <a:srgbClr val="C00000"/>
                </a:solidFill>
                <a:effectLst>
                  <a:outerShdw blurRad="38100" dist="38100" dir="2700000" algn="tl">
                    <a:srgbClr val="000000"/>
                  </a:outerShdw>
                </a:effectLst>
              </a:rPr>
              <a:t>7. XỬ TRÍ</a:t>
            </a:r>
            <a:endParaRPr lang="en-US" sz="4000" b="1" dirty="0">
              <a:solidFill>
                <a:srgbClr val="C00000"/>
              </a:solidFill>
              <a:effectLst>
                <a:outerShdw blurRad="38100" dist="38100" dir="2700000" algn="tl">
                  <a:srgbClr val="000000"/>
                </a:outerShdw>
              </a:effectLst>
            </a:endParaRPr>
          </a:p>
        </p:txBody>
      </p:sp>
      <p:sp>
        <p:nvSpPr>
          <p:cNvPr id="41986" name="Rectangle 3"/>
          <p:cNvSpPr>
            <a:spLocks noGrp="1"/>
          </p:cNvSpPr>
          <p:nvPr>
            <p:ph idx="1"/>
          </p:nvPr>
        </p:nvSpPr>
        <p:spPr>
          <a:xfrm>
            <a:off x="192088" y="1057275"/>
            <a:ext cx="4837112" cy="5576888"/>
          </a:xfrm>
        </p:spPr>
        <p:txBody>
          <a:bodyPr/>
          <a:lstStyle/>
          <a:p>
            <a:pPr eaLnBrk="1" hangingPunct="1">
              <a:lnSpc>
                <a:spcPct val="120000"/>
              </a:lnSpc>
            </a:pPr>
            <a:r>
              <a:rPr lang="en-US" altLang="en-US" sz="2400" b="1"/>
              <a:t>Nội khoa </a:t>
            </a:r>
            <a:endParaRPr lang="en-US" altLang="en-US" sz="2400" b="1"/>
          </a:p>
          <a:p>
            <a:pPr lvl="1" eaLnBrk="1" hangingPunct="1">
              <a:lnSpc>
                <a:spcPct val="120000"/>
              </a:lnSpc>
            </a:pPr>
            <a:r>
              <a:rPr lang="en-US" altLang="en-US" sz="2400"/>
              <a:t>Sơ sinh : TTM prostaglandin E</a:t>
            </a:r>
            <a:r>
              <a:rPr lang="en-US" altLang="en-US" sz="2400" baseline="-25000"/>
              <a:t>1</a:t>
            </a:r>
            <a:r>
              <a:rPr lang="en-US" altLang="en-US" sz="2400"/>
              <a:t> giữ ống ĐM</a:t>
            </a:r>
            <a:endParaRPr lang="en-US" altLang="en-US" sz="2400"/>
          </a:p>
          <a:p>
            <a:pPr lvl="1" eaLnBrk="1" hangingPunct="1">
              <a:lnSpc>
                <a:spcPct val="120000"/>
              </a:lnSpc>
            </a:pPr>
            <a:r>
              <a:rPr lang="en-US" altLang="en-US" sz="2400"/>
              <a:t>Siêu âm tim nếu grad RV/PA &gt; 36mmHg </a:t>
            </a:r>
            <a:r>
              <a:rPr lang="en-US" altLang="en-US" sz="2400">
                <a:sym typeface="Symbol" panose="05050102010706020507" pitchFamily="18" charset="2"/>
              </a:rPr>
              <a:t> thông tim</a:t>
            </a:r>
            <a:endParaRPr lang="en-US" altLang="en-US" sz="2400">
              <a:sym typeface="Symbol" panose="05050102010706020507" pitchFamily="18" charset="2"/>
            </a:endParaRPr>
          </a:p>
          <a:p>
            <a:pPr lvl="1" eaLnBrk="1" hangingPunct="1">
              <a:lnSpc>
                <a:spcPct val="120000"/>
              </a:lnSpc>
            </a:pPr>
            <a:r>
              <a:rPr lang="en-US" altLang="en-US" sz="2400"/>
              <a:t>Phòng viêm nội tâm mạc nhiễm trùng </a:t>
            </a:r>
            <a:endParaRPr lang="en-US" altLang="en-US" sz="2400"/>
          </a:p>
          <a:p>
            <a:pPr lvl="1" eaLnBrk="1" hangingPunct="1">
              <a:lnSpc>
                <a:spcPct val="120000"/>
              </a:lnSpc>
            </a:pPr>
            <a:r>
              <a:rPr lang="en-US" altLang="en-US" sz="2400"/>
              <a:t>Hạn chế gắng sức nếu hẹp nặng (grad RV/PA &gt; 70 mmHg)</a:t>
            </a:r>
            <a:endParaRPr lang="en-US" altLang="en-US" sz="2400"/>
          </a:p>
        </p:txBody>
      </p:sp>
      <p:pic>
        <p:nvPicPr>
          <p:cNvPr id="4198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29200" y="1055688"/>
            <a:ext cx="3859213" cy="555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diamon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2" descr="C:\Users\PC\Desktop\pcardio20140402v0004.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38" y="487363"/>
            <a:ext cx="8812212" cy="581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diamon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82738" y="244475"/>
            <a:ext cx="6316662" cy="787400"/>
          </a:xfrm>
        </p:spPr>
        <p:txBody>
          <a:bodyPr/>
          <a:lstStyle/>
          <a:p>
            <a:pPr eaLnBrk="1" hangingPunct="1"/>
            <a:r>
              <a:rPr lang="en-US" altLang="en-US" sz="3600" b="1">
                <a:solidFill>
                  <a:srgbClr val="C00000"/>
                </a:solidFill>
              </a:rPr>
              <a:t>MỤC TIÊU</a:t>
            </a:r>
            <a:endParaRPr lang="vi-VN" altLang="en-US" sz="3600" b="1">
              <a:solidFill>
                <a:srgbClr val="C00000"/>
              </a:solidFill>
            </a:endParaRPr>
          </a:p>
        </p:txBody>
      </p:sp>
      <p:sp>
        <p:nvSpPr>
          <p:cNvPr id="16386" name="Content Placeholder 2"/>
          <p:cNvSpPr>
            <a:spLocks noGrp="1"/>
          </p:cNvSpPr>
          <p:nvPr>
            <p:ph idx="1"/>
          </p:nvPr>
        </p:nvSpPr>
        <p:spPr>
          <a:xfrm>
            <a:off x="501650" y="1385888"/>
            <a:ext cx="8318500" cy="4770437"/>
          </a:xfrm>
        </p:spPr>
        <p:txBody>
          <a:bodyPr/>
          <a:lstStyle/>
          <a:p>
            <a:pPr marL="457200" indent="-457200" eaLnBrk="1" hangingPunct="1">
              <a:spcBef>
                <a:spcPts val="1200"/>
              </a:spcBef>
              <a:buFont typeface="Calibri" panose="020F0502020204030204" pitchFamily="34" charset="0"/>
              <a:buAutoNum type="arabicPeriod"/>
            </a:pPr>
            <a:r>
              <a:rPr lang="en-US" altLang="en-US" sz="2800" b="1"/>
              <a:t>Phân loại giải phẫu tật hẹp ĐMP.</a:t>
            </a:r>
            <a:endParaRPr lang="en-US" altLang="en-US" sz="2800" b="1"/>
          </a:p>
          <a:p>
            <a:pPr marL="457200" indent="-457200" eaLnBrk="1" hangingPunct="1">
              <a:spcBef>
                <a:spcPts val="1200"/>
              </a:spcBef>
              <a:buFont typeface="Calibri" panose="020F0502020204030204" pitchFamily="34" charset="0"/>
              <a:buAutoNum type="arabicPeriod"/>
            </a:pPr>
            <a:r>
              <a:rPr lang="en-US" altLang="en-US" sz="2800" b="1"/>
              <a:t>Trình bày sinh lý bệnh của hẹp ĐMP, áp dụng để giải thích các TCLS, CLS.</a:t>
            </a:r>
            <a:endParaRPr lang="en-US" altLang="en-US" sz="2800" b="1"/>
          </a:p>
          <a:p>
            <a:pPr marL="457200" indent="-457200" eaLnBrk="1" hangingPunct="1">
              <a:spcBef>
                <a:spcPts val="1200"/>
              </a:spcBef>
              <a:buFont typeface="Calibri" panose="020F0502020204030204" pitchFamily="34" charset="0"/>
              <a:buAutoNum type="arabicPeriod"/>
            </a:pPr>
            <a:r>
              <a:rPr lang="en-US" altLang="en-US" sz="2800" b="1"/>
              <a:t>Chỉ định điều trị nội ngoại khoa và giải thích.</a:t>
            </a:r>
            <a:endParaRPr lang="en-US" altLang="en-US" sz="2800" b="1"/>
          </a:p>
          <a:p>
            <a:pPr marL="457200" indent="-457200" eaLnBrk="1" hangingPunct="1">
              <a:spcBef>
                <a:spcPts val="1200"/>
              </a:spcBef>
              <a:buFont typeface="Calibri" panose="020F0502020204030204" pitchFamily="34" charset="0"/>
              <a:buAutoNum type="arabicPeriod"/>
            </a:pPr>
            <a:endParaRPr lang="en-US" altLang="en-US" sz="2800" b="1"/>
          </a:p>
          <a:p>
            <a:pPr marL="457200" indent="-457200" eaLnBrk="1" hangingPunct="1">
              <a:spcBef>
                <a:spcPts val="1200"/>
              </a:spcBef>
              <a:buFont typeface="Calibri" panose="020F0502020204030204" pitchFamily="34" charset="0"/>
              <a:buAutoNum type="arabicPeriod"/>
            </a:pPr>
            <a:endParaRPr lang="vi-VN" altLang="en-US" sz="2800" b="1"/>
          </a:p>
        </p:txBody>
      </p:sp>
    </p:spTree>
  </p:cSld>
  <p:clrMapOvr>
    <a:masterClrMapping/>
  </p:clrMapOvr>
  <p:transition spd="med">
    <p:diamon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181350" y="196850"/>
            <a:ext cx="2847975" cy="809625"/>
          </a:xfrm>
        </p:spPr>
        <p:txBody>
          <a:bodyPr rtlCol="0">
            <a:normAutofit/>
          </a:bodyPr>
          <a:lstStyle/>
          <a:p>
            <a:pPr eaLnBrk="1" fontAlgn="auto" hangingPunct="1">
              <a:spcAft>
                <a:spcPts val="0"/>
              </a:spcAft>
              <a:defRPr/>
            </a:pPr>
            <a:r>
              <a:rPr lang="en-US" sz="4000" b="1" dirty="0">
                <a:solidFill>
                  <a:srgbClr val="C00000"/>
                </a:solidFill>
                <a:effectLst>
                  <a:outerShdw blurRad="38100" dist="38100" dir="2700000" algn="tl">
                    <a:srgbClr val="000000"/>
                  </a:outerShdw>
                </a:effectLst>
              </a:rPr>
              <a:t>7. XỬ TRÍ</a:t>
            </a:r>
            <a:endParaRPr lang="en-US" sz="4000" b="1" dirty="0">
              <a:solidFill>
                <a:srgbClr val="C00000"/>
              </a:solidFill>
              <a:effectLst>
                <a:outerShdw blurRad="38100" dist="38100" dir="2700000" algn="tl">
                  <a:srgbClr val="000000"/>
                </a:outerShdw>
              </a:effectLst>
            </a:endParaRPr>
          </a:p>
        </p:txBody>
      </p:sp>
      <p:sp>
        <p:nvSpPr>
          <p:cNvPr id="44034" name="Rectangle 3"/>
          <p:cNvSpPr>
            <a:spLocks noGrp="1"/>
          </p:cNvSpPr>
          <p:nvPr>
            <p:ph idx="1"/>
          </p:nvPr>
        </p:nvSpPr>
        <p:spPr>
          <a:xfrm>
            <a:off x="257175" y="1054100"/>
            <a:ext cx="8628063" cy="5737225"/>
          </a:xfrm>
        </p:spPr>
        <p:txBody>
          <a:bodyPr/>
          <a:lstStyle/>
          <a:p>
            <a:pPr eaLnBrk="1" hangingPunct="1">
              <a:lnSpc>
                <a:spcPct val="110000"/>
              </a:lnSpc>
            </a:pPr>
            <a:r>
              <a:rPr lang="en-US" altLang="en-US" sz="2400" b="1"/>
              <a:t>Nong van bằng bóng</a:t>
            </a:r>
            <a:endParaRPr lang="en-US" altLang="en-US" sz="2400" b="1"/>
          </a:p>
          <a:p>
            <a:pPr lvl="1" eaLnBrk="1" hangingPunct="1">
              <a:spcBef>
                <a:spcPts val="600"/>
              </a:spcBef>
            </a:pPr>
            <a:r>
              <a:rPr lang="en-US" altLang="en-US" sz="2400"/>
              <a:t>Chỉ định khi hẹp van ĐMP</a:t>
            </a:r>
            <a:endParaRPr lang="en-US" altLang="en-US" sz="2400"/>
          </a:p>
          <a:p>
            <a:pPr lvl="2" eaLnBrk="1" hangingPunct="1">
              <a:spcBef>
                <a:spcPts val="600"/>
              </a:spcBef>
              <a:buFont typeface="Arial" panose="020B0604020202020204" pitchFamily="34" charset="0"/>
              <a:buChar char="*"/>
            </a:pPr>
            <a:r>
              <a:rPr lang="en-US" altLang="en-US"/>
              <a:t>grad RV/PA lúc thông tim &gt; 40mmHg + không TCLS</a:t>
            </a:r>
            <a:endParaRPr lang="en-US" altLang="en-US"/>
          </a:p>
          <a:p>
            <a:pPr lvl="2" eaLnBrk="1" hangingPunct="1">
              <a:spcBef>
                <a:spcPts val="600"/>
              </a:spcBef>
              <a:buFont typeface="Arial" panose="020B0604020202020204" pitchFamily="34" charset="0"/>
              <a:buChar char="*"/>
            </a:pPr>
            <a:r>
              <a:rPr lang="en-US" altLang="en-US"/>
              <a:t>grad RV/PA lúc thông tim &gt; 30mmHg + TCLS</a:t>
            </a:r>
            <a:endParaRPr lang="en-US" altLang="en-US"/>
          </a:p>
          <a:p>
            <a:pPr lvl="2" eaLnBrk="1" hangingPunct="1">
              <a:spcBef>
                <a:spcPts val="600"/>
              </a:spcBef>
              <a:buFont typeface="Arial" panose="020B0604020202020204" pitchFamily="34" charset="0"/>
              <a:buChar char="*"/>
            </a:pPr>
            <a:r>
              <a:rPr lang="en-US" altLang="en-US"/>
              <a:t>grad RV/PA lúc thông tim 30-39 mmHg + không TCLS : cân nhắc</a:t>
            </a:r>
            <a:endParaRPr lang="en-US" altLang="en-US"/>
          </a:p>
          <a:p>
            <a:pPr lvl="1" eaLnBrk="1" hangingPunct="1">
              <a:spcBef>
                <a:spcPts val="1200"/>
              </a:spcBef>
            </a:pPr>
            <a:r>
              <a:rPr lang="en-US" altLang="en-US" sz="2400"/>
              <a:t>Hiệu quả</a:t>
            </a:r>
            <a:endParaRPr lang="en-US" altLang="en-US" sz="2400"/>
          </a:p>
          <a:p>
            <a:pPr lvl="2" eaLnBrk="1" hangingPunct="1">
              <a:spcBef>
                <a:spcPts val="600"/>
              </a:spcBef>
              <a:buFont typeface="Arial" panose="020B0604020202020204" pitchFamily="34" charset="0"/>
              <a:buChar char="*"/>
            </a:pPr>
            <a:r>
              <a:rPr lang="en-US" altLang="en-US"/>
              <a:t>Sơ sinh : thành công &gt; 90%, tử vong 3%, biến chứng nhẹ 15%, biến chứng nặng 3,5%, một số BN cần nong lại sau đó</a:t>
            </a:r>
            <a:endParaRPr lang="en-US" altLang="en-US"/>
          </a:p>
          <a:p>
            <a:pPr lvl="2" eaLnBrk="1" hangingPunct="1">
              <a:spcBef>
                <a:spcPts val="1200"/>
              </a:spcBef>
              <a:buFont typeface="Arial" panose="020B0604020202020204" pitchFamily="34" charset="0"/>
              <a:buChar char="*"/>
            </a:pPr>
            <a:r>
              <a:rPr lang="en-US" altLang="en-US"/>
              <a:t>Trẻ lớn : thành công 85% (65% nếu thiểu sản van), hở van ĐMP nhẹ 15%, ít đau, ít tốn kém, thời gian nằm viện ngắn</a:t>
            </a:r>
            <a:endParaRPr lang="en-US" altLang="en-US"/>
          </a:p>
          <a:p>
            <a:pPr lvl="1" eaLnBrk="1" hangingPunct="1">
              <a:lnSpc>
                <a:spcPct val="110000"/>
              </a:lnSpc>
            </a:pPr>
            <a:endParaRPr lang="en-US" altLang="en-US" sz="2400"/>
          </a:p>
        </p:txBody>
      </p:sp>
    </p:spTree>
  </p:cSld>
  <p:clrMapOvr>
    <a:masterClrMapping/>
  </p:clrMapOvr>
  <p:transition spd="med">
    <p:diamon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163888" y="201613"/>
            <a:ext cx="2659062" cy="795337"/>
          </a:xfrm>
        </p:spPr>
        <p:txBody>
          <a:bodyPr rtlCol="0">
            <a:normAutofit/>
          </a:bodyPr>
          <a:lstStyle/>
          <a:p>
            <a:pPr eaLnBrk="1" fontAlgn="auto" hangingPunct="1">
              <a:spcAft>
                <a:spcPts val="0"/>
              </a:spcAft>
              <a:defRPr/>
            </a:pPr>
            <a:r>
              <a:rPr lang="en-US" sz="4000" b="1" dirty="0">
                <a:solidFill>
                  <a:srgbClr val="C00000"/>
                </a:solidFill>
                <a:effectLst>
                  <a:outerShdw blurRad="38100" dist="38100" dir="2700000" algn="tl">
                    <a:srgbClr val="000000"/>
                  </a:outerShdw>
                </a:effectLst>
              </a:rPr>
              <a:t>7. XỬ TRÍ</a:t>
            </a:r>
            <a:endParaRPr lang="en-US" sz="4000" b="1" dirty="0">
              <a:solidFill>
                <a:srgbClr val="C00000"/>
              </a:solidFill>
              <a:effectLst>
                <a:outerShdw blurRad="38100" dist="38100" dir="2700000" algn="tl">
                  <a:srgbClr val="000000"/>
                </a:outerShdw>
              </a:effectLst>
            </a:endParaRPr>
          </a:p>
        </p:txBody>
      </p:sp>
      <p:sp>
        <p:nvSpPr>
          <p:cNvPr id="45058" name="Rectangle 3"/>
          <p:cNvSpPr>
            <a:spLocks noGrp="1"/>
          </p:cNvSpPr>
          <p:nvPr>
            <p:ph idx="1"/>
          </p:nvPr>
        </p:nvSpPr>
        <p:spPr>
          <a:xfrm>
            <a:off x="487363" y="1179513"/>
            <a:ext cx="8532812" cy="4946650"/>
          </a:xfrm>
        </p:spPr>
        <p:txBody>
          <a:bodyPr/>
          <a:lstStyle/>
          <a:p>
            <a:pPr eaLnBrk="1" hangingPunct="1">
              <a:spcBef>
                <a:spcPts val="1200"/>
              </a:spcBef>
            </a:pPr>
            <a:r>
              <a:rPr lang="en-US" altLang="en-US" sz="2400" b="1"/>
              <a:t>Nong mạch máu bằng bóng</a:t>
            </a:r>
            <a:endParaRPr lang="en-US" altLang="en-US" sz="2400" b="1"/>
          </a:p>
          <a:p>
            <a:pPr lvl="1" eaLnBrk="1" hangingPunct="1">
              <a:spcBef>
                <a:spcPts val="1200"/>
              </a:spcBef>
            </a:pPr>
            <a:r>
              <a:rPr lang="en-US" altLang="en-US" sz="2400"/>
              <a:t>Chỉ định khi hẹp nhánh ĐMP trong nhu mô phổi</a:t>
            </a:r>
            <a:endParaRPr lang="en-US" altLang="en-US" sz="2400"/>
          </a:p>
          <a:p>
            <a:pPr lvl="1" eaLnBrk="1" hangingPunct="1">
              <a:spcBef>
                <a:spcPts val="1200"/>
              </a:spcBef>
            </a:pPr>
            <a:r>
              <a:rPr lang="en-US" altLang="en-US" sz="2400"/>
              <a:t>Thành công 50% do tái hẹp</a:t>
            </a:r>
            <a:endParaRPr lang="en-US" altLang="en-US" sz="2400"/>
          </a:p>
          <a:p>
            <a:pPr eaLnBrk="1" hangingPunct="1">
              <a:spcBef>
                <a:spcPts val="1200"/>
              </a:spcBef>
            </a:pPr>
            <a:r>
              <a:rPr lang="en-US" altLang="en-US" sz="2400" b="1"/>
              <a:t>Đặt stent nội mạch</a:t>
            </a:r>
            <a:r>
              <a:rPr lang="en-US" altLang="en-US" sz="2400"/>
              <a:t>, lọai có thể bung dãn làm tăng hiệu quả nong mạch máu bằng bóng lên 75-100%</a:t>
            </a:r>
            <a:endParaRPr lang="en-US" altLang="en-US" sz="2400"/>
          </a:p>
          <a:p>
            <a:pPr lvl="1" eaLnBrk="1" hangingPunct="1">
              <a:spcBef>
                <a:spcPts val="1200"/>
              </a:spcBef>
            </a:pPr>
            <a:endParaRPr lang="en-US" altLang="en-US" sz="2400"/>
          </a:p>
          <a:p>
            <a:pPr lvl="1" eaLnBrk="1" hangingPunct="1">
              <a:spcBef>
                <a:spcPts val="1200"/>
              </a:spcBef>
            </a:pPr>
            <a:endParaRPr lang="en-US" altLang="en-US" sz="2400"/>
          </a:p>
          <a:p>
            <a:pPr lvl="1" eaLnBrk="1" hangingPunct="1">
              <a:spcBef>
                <a:spcPts val="1200"/>
              </a:spcBef>
            </a:pPr>
            <a:endParaRPr lang="en-US" altLang="en-US" sz="2400"/>
          </a:p>
        </p:txBody>
      </p:sp>
      <p:pic>
        <p:nvPicPr>
          <p:cNvPr id="45059" name="Picture 4" descr="C:\Users\Vu Minh Phuc\Desktop\balloon dilation stent11630.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19425" y="3900488"/>
            <a:ext cx="30099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diamon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028950" y="215900"/>
            <a:ext cx="2819400" cy="882650"/>
          </a:xfrm>
        </p:spPr>
        <p:txBody>
          <a:bodyPr rtlCol="0">
            <a:normAutofit/>
          </a:bodyPr>
          <a:lstStyle/>
          <a:p>
            <a:pPr eaLnBrk="1" fontAlgn="auto" hangingPunct="1">
              <a:spcAft>
                <a:spcPts val="0"/>
              </a:spcAft>
              <a:defRPr/>
            </a:pPr>
            <a:r>
              <a:rPr lang="en-US" sz="4000" b="1" dirty="0">
                <a:solidFill>
                  <a:srgbClr val="C00000"/>
                </a:solidFill>
                <a:effectLst>
                  <a:outerShdw blurRad="38100" dist="38100" dir="2700000" algn="tl">
                    <a:srgbClr val="000000"/>
                  </a:outerShdw>
                </a:effectLst>
              </a:rPr>
              <a:t>7. XỬ TRÍ</a:t>
            </a:r>
            <a:endParaRPr lang="en-US" sz="4000" b="1" dirty="0">
              <a:solidFill>
                <a:srgbClr val="C00000"/>
              </a:solidFill>
              <a:effectLst>
                <a:outerShdw blurRad="38100" dist="38100" dir="2700000" algn="tl">
                  <a:srgbClr val="000000"/>
                </a:outerShdw>
              </a:effectLst>
            </a:endParaRPr>
          </a:p>
        </p:txBody>
      </p:sp>
      <p:sp>
        <p:nvSpPr>
          <p:cNvPr id="38915" name="Rectangle 3"/>
          <p:cNvSpPr>
            <a:spLocks noGrp="1" noChangeArrowheads="1"/>
          </p:cNvSpPr>
          <p:nvPr>
            <p:ph idx="1"/>
          </p:nvPr>
        </p:nvSpPr>
        <p:spPr>
          <a:xfrm>
            <a:off x="528638" y="1233488"/>
            <a:ext cx="8615362" cy="5164137"/>
          </a:xfrm>
        </p:spPr>
        <p:txBody>
          <a:bodyPr rtlCol="0">
            <a:normAutofit fontScale="92500"/>
          </a:bodyPr>
          <a:lstStyle/>
          <a:p>
            <a:pPr eaLnBrk="1" fontAlgn="auto" hangingPunct="1">
              <a:lnSpc>
                <a:spcPct val="120000"/>
              </a:lnSpc>
              <a:spcAft>
                <a:spcPts val="0"/>
              </a:spcAft>
              <a:defRPr/>
            </a:pPr>
            <a:r>
              <a:rPr lang="en-US" altLang="en-US" b="1" dirty="0" err="1"/>
              <a:t>Ngọai</a:t>
            </a:r>
            <a:r>
              <a:rPr lang="en-US" altLang="en-US" b="1" dirty="0"/>
              <a:t> </a:t>
            </a:r>
            <a:r>
              <a:rPr lang="en-US" altLang="en-US" b="1" dirty="0" err="1"/>
              <a:t>khoa</a:t>
            </a:r>
            <a:endParaRPr lang="en-US" altLang="en-US" b="1" dirty="0"/>
          </a:p>
          <a:p>
            <a:pPr lvl="1" eaLnBrk="1" fontAlgn="auto" hangingPunct="1">
              <a:lnSpc>
                <a:spcPct val="120000"/>
              </a:lnSpc>
              <a:spcAft>
                <a:spcPts val="0"/>
              </a:spcAft>
              <a:defRPr/>
            </a:pPr>
            <a:r>
              <a:rPr lang="en-US" altLang="en-US" dirty="0" err="1"/>
              <a:t>Chỉ</a:t>
            </a:r>
            <a:r>
              <a:rPr lang="en-US" altLang="en-US" dirty="0"/>
              <a:t> </a:t>
            </a:r>
            <a:r>
              <a:rPr lang="en-US" altLang="en-US" dirty="0" err="1"/>
              <a:t>định</a:t>
            </a:r>
            <a:r>
              <a:rPr lang="en-US" altLang="en-US" dirty="0"/>
              <a:t> </a:t>
            </a:r>
            <a:r>
              <a:rPr lang="en-US" altLang="en-US" dirty="0" err="1"/>
              <a:t>và</a:t>
            </a:r>
            <a:r>
              <a:rPr lang="en-US" altLang="en-US" dirty="0"/>
              <a:t> </a:t>
            </a:r>
            <a:r>
              <a:rPr lang="en-US" altLang="en-US" dirty="0" err="1"/>
              <a:t>thời</a:t>
            </a:r>
            <a:r>
              <a:rPr lang="en-US" altLang="en-US" dirty="0"/>
              <a:t> </a:t>
            </a:r>
            <a:r>
              <a:rPr lang="en-US" altLang="en-US" dirty="0" err="1"/>
              <a:t>điểm</a:t>
            </a:r>
            <a:endParaRPr lang="en-US" altLang="en-US" dirty="0"/>
          </a:p>
          <a:p>
            <a:pPr lvl="2" eaLnBrk="1" fontAlgn="auto" hangingPunct="1">
              <a:lnSpc>
                <a:spcPct val="120000"/>
              </a:lnSpc>
              <a:spcAft>
                <a:spcPts val="0"/>
              </a:spcAft>
              <a:buFont typeface="Arial" panose="020B0604020202020204" pitchFamily="34" charset="0"/>
              <a:buChar char="*"/>
              <a:defRPr/>
            </a:pPr>
            <a:r>
              <a:rPr lang="en-US" altLang="en-US" dirty="0" err="1"/>
              <a:t>Thiểu</a:t>
            </a:r>
            <a:r>
              <a:rPr lang="en-US" altLang="en-US" dirty="0"/>
              <a:t> </a:t>
            </a:r>
            <a:r>
              <a:rPr lang="en-US" altLang="en-US" dirty="0" err="1"/>
              <a:t>sản</a:t>
            </a:r>
            <a:r>
              <a:rPr lang="en-US" altLang="en-US" dirty="0"/>
              <a:t> </a:t>
            </a:r>
            <a:r>
              <a:rPr lang="en-US" altLang="en-US" dirty="0" err="1"/>
              <a:t>hoặc</a:t>
            </a:r>
            <a:r>
              <a:rPr lang="en-US" altLang="en-US" dirty="0"/>
              <a:t> </a:t>
            </a:r>
            <a:r>
              <a:rPr lang="en-US" altLang="en-US" dirty="0" err="1"/>
              <a:t>hẹp</a:t>
            </a:r>
            <a:r>
              <a:rPr lang="en-US" altLang="en-US" dirty="0"/>
              <a:t> van ĐMP </a:t>
            </a:r>
            <a:r>
              <a:rPr lang="en-US" altLang="en-US" dirty="0" err="1"/>
              <a:t>thất</a:t>
            </a:r>
            <a:r>
              <a:rPr lang="en-US" altLang="en-US" dirty="0"/>
              <a:t> </a:t>
            </a:r>
            <a:r>
              <a:rPr lang="en-US" altLang="en-US" dirty="0" err="1"/>
              <a:t>bại</a:t>
            </a:r>
            <a:r>
              <a:rPr lang="en-US" altLang="en-US" dirty="0"/>
              <a:t> </a:t>
            </a:r>
            <a:r>
              <a:rPr lang="en-US" altLang="en-US" dirty="0" err="1"/>
              <a:t>với</a:t>
            </a:r>
            <a:r>
              <a:rPr lang="en-US" altLang="en-US" dirty="0"/>
              <a:t> </a:t>
            </a:r>
            <a:r>
              <a:rPr lang="en-US" altLang="en-US" dirty="0" err="1"/>
              <a:t>nong</a:t>
            </a:r>
            <a:r>
              <a:rPr lang="en-US" altLang="en-US" dirty="0"/>
              <a:t> van</a:t>
            </a:r>
            <a:endParaRPr lang="en-US" altLang="en-US" dirty="0"/>
          </a:p>
          <a:p>
            <a:pPr lvl="2" eaLnBrk="1" fontAlgn="auto" hangingPunct="1">
              <a:lnSpc>
                <a:spcPct val="120000"/>
              </a:lnSpc>
              <a:spcAft>
                <a:spcPts val="0"/>
              </a:spcAft>
              <a:buFont typeface="Arial" panose="020B0604020202020204" pitchFamily="34" charset="0"/>
              <a:buChar char="*"/>
              <a:defRPr/>
            </a:pPr>
            <a:r>
              <a:rPr lang="en-US" altLang="en-US" dirty="0" err="1"/>
              <a:t>Hẹp</a:t>
            </a:r>
            <a:r>
              <a:rPr lang="en-US" altLang="en-US" dirty="0"/>
              <a:t> </a:t>
            </a:r>
            <a:r>
              <a:rPr lang="en-US" altLang="en-US" dirty="0" err="1"/>
              <a:t>dưới</a:t>
            </a:r>
            <a:r>
              <a:rPr lang="en-US" altLang="en-US" dirty="0"/>
              <a:t> van ĐMP </a:t>
            </a:r>
            <a:r>
              <a:rPr lang="en-US" altLang="en-US" dirty="0" err="1"/>
              <a:t>nặng</a:t>
            </a:r>
            <a:endParaRPr lang="en-US" altLang="en-US" dirty="0"/>
          </a:p>
          <a:p>
            <a:pPr lvl="1" eaLnBrk="1" fontAlgn="auto" hangingPunct="1">
              <a:lnSpc>
                <a:spcPct val="120000"/>
              </a:lnSpc>
              <a:spcBef>
                <a:spcPct val="50000"/>
              </a:spcBef>
              <a:spcAft>
                <a:spcPts val="0"/>
              </a:spcAft>
              <a:defRPr/>
            </a:pPr>
            <a:r>
              <a:rPr lang="en-US" altLang="en-US" dirty="0" err="1"/>
              <a:t>Kỹ</a:t>
            </a:r>
            <a:r>
              <a:rPr lang="en-US" altLang="en-US" dirty="0"/>
              <a:t> </a:t>
            </a:r>
            <a:r>
              <a:rPr lang="en-US" altLang="en-US" dirty="0" err="1"/>
              <a:t>thuật</a:t>
            </a:r>
            <a:endParaRPr lang="en-US" altLang="en-US" dirty="0"/>
          </a:p>
          <a:p>
            <a:pPr lvl="2" eaLnBrk="1" fontAlgn="auto" hangingPunct="1">
              <a:lnSpc>
                <a:spcPct val="120000"/>
              </a:lnSpc>
              <a:spcAft>
                <a:spcPts val="0"/>
              </a:spcAft>
              <a:buFont typeface="Arial" panose="020B0604020202020204" pitchFamily="34" charset="0"/>
              <a:buChar char="*"/>
              <a:defRPr/>
            </a:pPr>
            <a:r>
              <a:rPr lang="en-US" altLang="en-US" dirty="0" err="1"/>
              <a:t>Xẻ</a:t>
            </a:r>
            <a:r>
              <a:rPr lang="en-US" altLang="en-US" dirty="0"/>
              <a:t> </a:t>
            </a:r>
            <a:r>
              <a:rPr lang="en-US" altLang="en-US" dirty="0" err="1"/>
              <a:t>mép</a:t>
            </a:r>
            <a:r>
              <a:rPr lang="en-US" altLang="en-US" dirty="0"/>
              <a:t> van </a:t>
            </a:r>
            <a:r>
              <a:rPr lang="en-US" altLang="en-US" dirty="0" err="1"/>
              <a:t>bị</a:t>
            </a:r>
            <a:r>
              <a:rPr lang="en-US" altLang="en-US" dirty="0"/>
              <a:t> </a:t>
            </a:r>
            <a:r>
              <a:rPr lang="en-US" altLang="en-US" dirty="0" err="1"/>
              <a:t>dính</a:t>
            </a:r>
            <a:endParaRPr lang="en-US" altLang="en-US" dirty="0"/>
          </a:p>
          <a:p>
            <a:pPr lvl="2" eaLnBrk="1" fontAlgn="auto" hangingPunct="1">
              <a:lnSpc>
                <a:spcPct val="120000"/>
              </a:lnSpc>
              <a:spcAft>
                <a:spcPts val="0"/>
              </a:spcAft>
              <a:buFont typeface="Arial" panose="020B0604020202020204" pitchFamily="34" charset="0"/>
              <a:buChar char="*"/>
              <a:defRPr/>
            </a:pPr>
            <a:r>
              <a:rPr lang="en-US" altLang="en-US" dirty="0" err="1"/>
              <a:t>Thiểu</a:t>
            </a:r>
            <a:r>
              <a:rPr lang="en-US" altLang="en-US" dirty="0"/>
              <a:t> </a:t>
            </a:r>
            <a:r>
              <a:rPr lang="en-US" altLang="en-US" dirty="0" err="1"/>
              <a:t>sản</a:t>
            </a:r>
            <a:r>
              <a:rPr lang="en-US" altLang="en-US" dirty="0"/>
              <a:t> van </a:t>
            </a:r>
            <a:r>
              <a:rPr lang="en-US" altLang="en-US" dirty="0" err="1"/>
              <a:t>nặng</a:t>
            </a:r>
            <a:r>
              <a:rPr lang="en-US" altLang="en-US" dirty="0"/>
              <a:t> : </a:t>
            </a:r>
            <a:r>
              <a:rPr lang="en-US" altLang="en-US" dirty="0" err="1"/>
              <a:t>cắt</a:t>
            </a:r>
            <a:r>
              <a:rPr lang="en-US" altLang="en-US" dirty="0"/>
              <a:t> </a:t>
            </a:r>
            <a:r>
              <a:rPr lang="en-US" altLang="en-US" dirty="0" err="1"/>
              <a:t>bỏ</a:t>
            </a:r>
            <a:r>
              <a:rPr lang="en-US" altLang="en-US" dirty="0"/>
              <a:t> van, </a:t>
            </a:r>
            <a:r>
              <a:rPr lang="en-US" altLang="en-US" dirty="0" err="1"/>
              <a:t>tạo</a:t>
            </a:r>
            <a:r>
              <a:rPr lang="en-US" altLang="en-US" dirty="0"/>
              <a:t> van 1 </a:t>
            </a:r>
            <a:r>
              <a:rPr lang="en-US" altLang="en-US" dirty="0" err="1"/>
              <a:t>mảnh</a:t>
            </a:r>
            <a:endParaRPr lang="en-US" altLang="en-US" dirty="0"/>
          </a:p>
          <a:p>
            <a:pPr lvl="2" eaLnBrk="1" fontAlgn="auto" hangingPunct="1">
              <a:lnSpc>
                <a:spcPct val="120000"/>
              </a:lnSpc>
              <a:spcAft>
                <a:spcPts val="0"/>
              </a:spcAft>
              <a:buFont typeface="Arial" panose="020B0604020202020204" pitchFamily="34" charset="0"/>
              <a:buChar char="*"/>
              <a:defRPr/>
            </a:pPr>
            <a:r>
              <a:rPr lang="en-US" altLang="en-US" dirty="0" err="1"/>
              <a:t>Hẹp</a:t>
            </a:r>
            <a:r>
              <a:rPr lang="en-US" altLang="en-US" dirty="0"/>
              <a:t> </a:t>
            </a:r>
            <a:r>
              <a:rPr lang="en-US" altLang="en-US" dirty="0" err="1"/>
              <a:t>dưới</a:t>
            </a:r>
            <a:r>
              <a:rPr lang="en-US" altLang="en-US" dirty="0"/>
              <a:t> van : </a:t>
            </a:r>
            <a:r>
              <a:rPr lang="en-US" altLang="en-US" dirty="0" err="1"/>
              <a:t>cắt</a:t>
            </a:r>
            <a:r>
              <a:rPr lang="en-US" altLang="en-US" dirty="0"/>
              <a:t> </a:t>
            </a:r>
            <a:r>
              <a:rPr lang="en-US" altLang="en-US" dirty="0" err="1"/>
              <a:t>bỏ</a:t>
            </a:r>
            <a:r>
              <a:rPr lang="en-US" altLang="en-US" dirty="0"/>
              <a:t> </a:t>
            </a:r>
            <a:r>
              <a:rPr lang="en-US" altLang="en-US" dirty="0" err="1"/>
              <a:t>mô</a:t>
            </a:r>
            <a:r>
              <a:rPr lang="en-US" altLang="en-US" dirty="0"/>
              <a:t> </a:t>
            </a:r>
            <a:r>
              <a:rPr lang="en-US" altLang="en-US" dirty="0" err="1"/>
              <a:t>xơ</a:t>
            </a:r>
            <a:r>
              <a:rPr lang="en-US" altLang="en-US" dirty="0"/>
              <a:t> </a:t>
            </a:r>
            <a:r>
              <a:rPr lang="en-US" altLang="en-US" dirty="0" err="1"/>
              <a:t>và</a:t>
            </a:r>
            <a:r>
              <a:rPr lang="en-US" altLang="en-US" dirty="0"/>
              <a:t> </a:t>
            </a:r>
            <a:r>
              <a:rPr lang="en-US" altLang="en-US" dirty="0" err="1"/>
              <a:t>mở</a:t>
            </a:r>
            <a:r>
              <a:rPr lang="en-US" altLang="en-US" dirty="0"/>
              <a:t> </a:t>
            </a:r>
            <a:r>
              <a:rPr lang="en-US" altLang="en-US" dirty="0" err="1"/>
              <a:t>rộng</a:t>
            </a:r>
            <a:r>
              <a:rPr lang="en-US" altLang="en-US" dirty="0"/>
              <a:t> </a:t>
            </a:r>
            <a:r>
              <a:rPr lang="en-US" altLang="en-US" dirty="0" err="1"/>
              <a:t>buồng</a:t>
            </a:r>
            <a:r>
              <a:rPr lang="en-US" altLang="en-US" dirty="0"/>
              <a:t> </a:t>
            </a:r>
            <a:r>
              <a:rPr lang="en-US" altLang="en-US" dirty="0" err="1"/>
              <a:t>tống</a:t>
            </a:r>
            <a:r>
              <a:rPr lang="en-US" altLang="en-US" dirty="0"/>
              <a:t> </a:t>
            </a:r>
            <a:endParaRPr lang="en-US" altLang="en-US" dirty="0"/>
          </a:p>
          <a:p>
            <a:pPr lvl="2" eaLnBrk="1" fontAlgn="auto" hangingPunct="1">
              <a:lnSpc>
                <a:spcPct val="120000"/>
              </a:lnSpc>
              <a:spcAft>
                <a:spcPts val="0"/>
              </a:spcAft>
              <a:buFont typeface="Arial" panose="020B0604020202020204" pitchFamily="34" charset="0"/>
              <a:buChar char="*"/>
              <a:defRPr/>
            </a:pPr>
            <a:r>
              <a:rPr lang="en-US" altLang="en-US" dirty="0" err="1"/>
              <a:t>Hẹp</a:t>
            </a:r>
            <a:r>
              <a:rPr lang="en-US" altLang="en-US" dirty="0"/>
              <a:t> </a:t>
            </a:r>
            <a:r>
              <a:rPr lang="en-US" altLang="en-US" dirty="0" err="1"/>
              <a:t>thân</a:t>
            </a:r>
            <a:r>
              <a:rPr lang="en-US" altLang="en-US" dirty="0"/>
              <a:t> ĐMP : </a:t>
            </a:r>
            <a:r>
              <a:rPr lang="en-US" altLang="en-US" dirty="0" err="1"/>
              <a:t>mở</a:t>
            </a:r>
            <a:r>
              <a:rPr lang="en-US" altLang="en-US" dirty="0"/>
              <a:t> </a:t>
            </a:r>
            <a:r>
              <a:rPr lang="en-US" altLang="en-US" dirty="0" err="1"/>
              <a:t>rộng</a:t>
            </a:r>
            <a:r>
              <a:rPr lang="en-US" altLang="en-US" dirty="0"/>
              <a:t> </a:t>
            </a:r>
            <a:r>
              <a:rPr lang="en-US" altLang="en-US" dirty="0" err="1"/>
              <a:t>thân</a:t>
            </a:r>
            <a:r>
              <a:rPr lang="en-US" altLang="en-US" dirty="0"/>
              <a:t> </a:t>
            </a:r>
            <a:r>
              <a:rPr lang="en-US" altLang="en-US" dirty="0" err="1"/>
              <a:t>bằng</a:t>
            </a:r>
            <a:r>
              <a:rPr lang="en-US" altLang="en-US" dirty="0"/>
              <a:t> patch</a:t>
            </a:r>
            <a:endParaRPr lang="en-US" altLang="en-US" dirty="0"/>
          </a:p>
          <a:p>
            <a:pPr lvl="2" eaLnBrk="1" fontAlgn="auto" hangingPunct="1">
              <a:lnSpc>
                <a:spcPct val="120000"/>
              </a:lnSpc>
              <a:spcAft>
                <a:spcPts val="0"/>
              </a:spcAft>
              <a:buFont typeface="Arial" panose="020B0604020202020204" pitchFamily="34" charset="0"/>
              <a:buChar char="*"/>
              <a:defRPr/>
            </a:pPr>
            <a:r>
              <a:rPr lang="en-US" altLang="en-US" dirty="0" err="1"/>
              <a:t>Thiểu</a:t>
            </a:r>
            <a:r>
              <a:rPr lang="en-US" altLang="en-US" dirty="0"/>
              <a:t> </a:t>
            </a:r>
            <a:r>
              <a:rPr lang="en-US" altLang="en-US" dirty="0" err="1"/>
              <a:t>sản</a:t>
            </a:r>
            <a:r>
              <a:rPr lang="en-US" altLang="en-US" dirty="0"/>
              <a:t> </a:t>
            </a:r>
            <a:r>
              <a:rPr lang="en-US" altLang="en-US" dirty="0" err="1"/>
              <a:t>nặng</a:t>
            </a:r>
            <a:r>
              <a:rPr lang="en-US" altLang="en-US" dirty="0"/>
              <a:t> </a:t>
            </a:r>
            <a:r>
              <a:rPr lang="en-US" altLang="en-US" dirty="0" err="1"/>
              <a:t>vùng</a:t>
            </a:r>
            <a:r>
              <a:rPr lang="en-US" altLang="en-US" dirty="0"/>
              <a:t> </a:t>
            </a:r>
            <a:r>
              <a:rPr lang="en-US" altLang="en-US" dirty="0" err="1"/>
              <a:t>phễu</a:t>
            </a:r>
            <a:r>
              <a:rPr lang="en-US" altLang="en-US" dirty="0"/>
              <a:t> ĐMP : BT shunt</a:t>
            </a:r>
            <a:endParaRPr lang="en-US" altLang="en-US" dirty="0"/>
          </a:p>
        </p:txBody>
      </p:sp>
    </p:spTree>
  </p:cSld>
  <p:clrMapOvr>
    <a:masterClrMapping/>
  </p:clrMapOvr>
  <p:transition spd="med">
    <p:diamon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028950" y="244475"/>
            <a:ext cx="2819400" cy="882650"/>
          </a:xfrm>
        </p:spPr>
        <p:txBody>
          <a:bodyPr rtlCol="0">
            <a:normAutofit/>
          </a:bodyPr>
          <a:lstStyle/>
          <a:p>
            <a:pPr eaLnBrk="1" fontAlgn="auto" hangingPunct="1">
              <a:spcAft>
                <a:spcPts val="0"/>
              </a:spcAft>
              <a:defRPr/>
            </a:pPr>
            <a:r>
              <a:rPr lang="en-US" sz="4000" b="1" dirty="0">
                <a:solidFill>
                  <a:srgbClr val="C00000"/>
                </a:solidFill>
                <a:effectLst>
                  <a:outerShdw blurRad="38100" dist="38100" dir="2700000" algn="tl">
                    <a:srgbClr val="000000"/>
                  </a:outerShdw>
                </a:effectLst>
              </a:rPr>
              <a:t>7. XỬ TRÍ</a:t>
            </a:r>
            <a:endParaRPr lang="en-US" sz="4000" b="1" dirty="0">
              <a:solidFill>
                <a:srgbClr val="C00000"/>
              </a:solidFill>
              <a:effectLst>
                <a:outerShdw blurRad="38100" dist="38100" dir="2700000" algn="tl">
                  <a:srgbClr val="000000"/>
                </a:outerShdw>
              </a:effectLst>
            </a:endParaRPr>
          </a:p>
        </p:txBody>
      </p:sp>
      <p:sp>
        <p:nvSpPr>
          <p:cNvPr id="47106" name="Rectangle 3"/>
          <p:cNvSpPr>
            <a:spLocks noGrp="1"/>
          </p:cNvSpPr>
          <p:nvPr>
            <p:ph idx="1"/>
          </p:nvPr>
        </p:nvSpPr>
        <p:spPr>
          <a:xfrm>
            <a:off x="354013" y="1135063"/>
            <a:ext cx="8585200" cy="5278437"/>
          </a:xfrm>
        </p:spPr>
        <p:txBody>
          <a:bodyPr/>
          <a:lstStyle/>
          <a:p>
            <a:pPr eaLnBrk="1" hangingPunct="1">
              <a:lnSpc>
                <a:spcPct val="120000"/>
              </a:lnSpc>
            </a:pPr>
            <a:r>
              <a:rPr lang="en-US" altLang="en-US" b="1"/>
              <a:t>Ngọai khoa</a:t>
            </a:r>
            <a:endParaRPr lang="en-US" altLang="en-US" b="1"/>
          </a:p>
          <a:p>
            <a:pPr lvl="1" eaLnBrk="1" hangingPunct="1">
              <a:lnSpc>
                <a:spcPct val="120000"/>
              </a:lnSpc>
            </a:pPr>
            <a:r>
              <a:rPr lang="en-US" altLang="en-US"/>
              <a:t>Tỉ lệ tử vong </a:t>
            </a:r>
            <a:endParaRPr lang="en-US" altLang="en-US"/>
          </a:p>
          <a:p>
            <a:pPr lvl="2" eaLnBrk="1" hangingPunct="1">
              <a:lnSpc>
                <a:spcPct val="120000"/>
              </a:lnSpc>
              <a:buFont typeface="Arial" panose="020B0604020202020204" pitchFamily="34" charset="0"/>
              <a:buChar char="*"/>
            </a:pPr>
            <a:r>
              <a:rPr lang="en-US" altLang="en-US"/>
              <a:t>10% ở nhũ nhi</a:t>
            </a:r>
            <a:endParaRPr lang="en-US" altLang="en-US"/>
          </a:p>
          <a:p>
            <a:pPr lvl="2" eaLnBrk="1" hangingPunct="1">
              <a:lnSpc>
                <a:spcPct val="120000"/>
              </a:lnSpc>
              <a:buFont typeface="Arial" panose="020B0604020202020204" pitchFamily="34" charset="0"/>
              <a:buChar char="*"/>
            </a:pPr>
            <a:r>
              <a:rPr lang="en-US" altLang="en-US"/>
              <a:t>&lt; 1% ở trẻ lớn hơn</a:t>
            </a:r>
            <a:endParaRPr lang="en-US" altLang="en-US"/>
          </a:p>
          <a:p>
            <a:pPr lvl="1" eaLnBrk="1" hangingPunct="1">
              <a:lnSpc>
                <a:spcPct val="120000"/>
              </a:lnSpc>
              <a:spcBef>
                <a:spcPct val="50000"/>
              </a:spcBef>
            </a:pPr>
            <a:r>
              <a:rPr lang="en-US" altLang="en-US"/>
              <a:t>Theo dõi sau phẫu thuật</a:t>
            </a:r>
            <a:endParaRPr lang="en-US" altLang="en-US"/>
          </a:p>
          <a:p>
            <a:pPr lvl="2" eaLnBrk="1" hangingPunct="1">
              <a:lnSpc>
                <a:spcPct val="120000"/>
              </a:lnSpc>
              <a:buFont typeface="Arial" panose="020B0604020202020204" pitchFamily="34" charset="0"/>
              <a:buChar char="*"/>
            </a:pPr>
            <a:r>
              <a:rPr lang="en-US" altLang="en-US"/>
              <a:t>Nếu có phì đại và tắc nghẽn vùng buồng tống : cho propranolol uống</a:t>
            </a:r>
            <a:endParaRPr lang="en-US" altLang="en-US"/>
          </a:p>
          <a:p>
            <a:pPr lvl="2" eaLnBrk="1" hangingPunct="1">
              <a:lnSpc>
                <a:spcPct val="120000"/>
              </a:lnSpc>
              <a:buFont typeface="Arial" panose="020B0604020202020204" pitchFamily="34" charset="0"/>
              <a:buChar char="*"/>
            </a:pPr>
            <a:r>
              <a:rPr lang="en-US" altLang="en-US"/>
              <a:t>Phòng viêm nội tâm mạc nhiễm trùng</a:t>
            </a:r>
            <a:endParaRPr lang="en-US" altLang="en-US"/>
          </a:p>
          <a:p>
            <a:pPr lvl="2" eaLnBrk="1" hangingPunct="1">
              <a:lnSpc>
                <a:spcPct val="120000"/>
              </a:lnSpc>
              <a:buFont typeface="Arial" panose="020B0604020202020204" pitchFamily="34" charset="0"/>
              <a:buChar char="*"/>
            </a:pPr>
            <a:r>
              <a:rPr lang="en-US" altLang="en-US"/>
              <a:t>Siêu âm tim định kỳ đánh giá grad RV/PA</a:t>
            </a:r>
            <a:endParaRPr lang="en-US" altLang="en-US"/>
          </a:p>
        </p:txBody>
      </p:sp>
    </p:spTree>
  </p:cSld>
  <p:clrMapOvr>
    <a:masterClrMapping/>
  </p:clrMapOvr>
  <p:transition spd="med">
    <p:diamon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68488" y="1103313"/>
            <a:ext cx="5221287" cy="42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diamon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p:nvPr>
        </p:nvSpPr>
        <p:spPr>
          <a:xfrm>
            <a:off x="1139825" y="407988"/>
            <a:ext cx="6316663" cy="939800"/>
          </a:xfrm>
        </p:spPr>
        <p:txBody>
          <a:bodyPr/>
          <a:lstStyle/>
          <a:p>
            <a:pPr eaLnBrk="1" hangingPunct="1"/>
            <a:r>
              <a:rPr lang="en-US" altLang="en-US" sz="4000" b="1">
                <a:solidFill>
                  <a:srgbClr val="C00000"/>
                </a:solidFill>
              </a:rPr>
              <a:t>1. TẦN SUẤT</a:t>
            </a:r>
            <a:endParaRPr lang="en-US" altLang="en-US" sz="4000" b="1">
              <a:solidFill>
                <a:srgbClr val="C00000"/>
              </a:solidFill>
            </a:endParaRPr>
          </a:p>
        </p:txBody>
      </p:sp>
      <p:sp>
        <p:nvSpPr>
          <p:cNvPr id="17410" name="Rectangle 3"/>
          <p:cNvSpPr>
            <a:spLocks noGrp="1"/>
          </p:cNvSpPr>
          <p:nvPr>
            <p:ph idx="1"/>
          </p:nvPr>
        </p:nvSpPr>
        <p:spPr>
          <a:xfrm>
            <a:off x="884238" y="1600200"/>
            <a:ext cx="8135937" cy="4525963"/>
          </a:xfrm>
        </p:spPr>
        <p:txBody>
          <a:bodyPr/>
          <a:lstStyle/>
          <a:p>
            <a:pPr eaLnBrk="1" hangingPunct="1">
              <a:lnSpc>
                <a:spcPct val="150000"/>
              </a:lnSpc>
            </a:pPr>
            <a:r>
              <a:rPr lang="en-US" altLang="en-US" sz="2800"/>
              <a:t>Hẹp ĐMP đơn thuần 		: 8-12% TBS</a:t>
            </a:r>
            <a:endParaRPr lang="en-US" altLang="en-US" sz="2800"/>
          </a:p>
          <a:p>
            <a:pPr eaLnBrk="1" hangingPunct="1">
              <a:lnSpc>
                <a:spcPct val="150000"/>
              </a:lnSpc>
            </a:pPr>
            <a:r>
              <a:rPr lang="en-US" altLang="en-US" sz="2800"/>
              <a:t>Hẹp ĐMP + tật TBS khác	: 50% TBS</a:t>
            </a:r>
            <a:endParaRPr lang="en-US" altLang="en-US" sz="2800"/>
          </a:p>
          <a:p>
            <a:pPr eaLnBrk="1" hangingPunct="1">
              <a:lnSpc>
                <a:spcPct val="150000"/>
              </a:lnSpc>
              <a:buFontTx/>
              <a:buNone/>
            </a:pPr>
            <a:endParaRPr lang="en-US" altLang="en-US" sz="2800"/>
          </a:p>
          <a:p>
            <a:pPr algn="ctr" eaLnBrk="1" hangingPunct="1">
              <a:lnSpc>
                <a:spcPct val="150000"/>
              </a:lnSpc>
              <a:buFontTx/>
              <a:buNone/>
            </a:pPr>
            <a:r>
              <a:rPr lang="en-US" altLang="en-US" sz="2800" b="1" i="1"/>
              <a:t>Chỉ đề cập hẹp ĐMP đơn thuần</a:t>
            </a:r>
            <a:endParaRPr lang="en-US" altLang="en-US" sz="2800" b="1" i="1"/>
          </a:p>
          <a:p>
            <a:pPr eaLnBrk="1" hangingPunct="1">
              <a:lnSpc>
                <a:spcPct val="150000"/>
              </a:lnSpc>
            </a:pPr>
            <a:endParaRPr lang="en-US" altLang="en-US" sz="2800"/>
          </a:p>
        </p:txBody>
      </p:sp>
    </p:spTree>
  </p:cSld>
  <p:clrMapOvr>
    <a:masterClrMapping/>
  </p:clrMapOvr>
  <p:transition spd="med">
    <p:diamon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a:xfrm>
            <a:off x="1339850" y="230188"/>
            <a:ext cx="6316663" cy="852487"/>
          </a:xfrm>
        </p:spPr>
        <p:txBody>
          <a:bodyPr/>
          <a:lstStyle/>
          <a:p>
            <a:pPr eaLnBrk="1" hangingPunct="1"/>
            <a:r>
              <a:rPr lang="en-US" altLang="en-US" sz="4000" b="1">
                <a:solidFill>
                  <a:srgbClr val="C00000"/>
                </a:solidFill>
              </a:rPr>
              <a:t>2. BỆNH HỌC</a:t>
            </a:r>
            <a:endParaRPr lang="en-US" altLang="en-US" sz="4000" b="1">
              <a:solidFill>
                <a:srgbClr val="C00000"/>
              </a:solidFill>
            </a:endParaRPr>
          </a:p>
        </p:txBody>
      </p:sp>
      <p:pic>
        <p:nvPicPr>
          <p:cNvPr id="18434" name="Picture 8" descr="C:\Users\PC\Desktop\heartjnl-2013-March-99-5-339-F2.large.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38475" y="1274763"/>
            <a:ext cx="5514975" cy="543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diamon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992438" y="171450"/>
            <a:ext cx="3614737" cy="852488"/>
          </a:xfrm>
        </p:spPr>
        <p:txBody>
          <a:bodyPr rtlCol="0">
            <a:normAutofit/>
          </a:bodyPr>
          <a:lstStyle/>
          <a:p>
            <a:pPr eaLnBrk="1" fontAlgn="auto" hangingPunct="1">
              <a:spcAft>
                <a:spcPts val="0"/>
              </a:spcAft>
              <a:defRPr/>
            </a:pPr>
            <a:r>
              <a:rPr lang="en-US" sz="4000" b="1" dirty="0">
                <a:solidFill>
                  <a:srgbClr val="C00000"/>
                </a:solidFill>
                <a:effectLst>
                  <a:outerShdw blurRad="38100" dist="38100" dir="2700000" algn="tl">
                    <a:srgbClr val="000000"/>
                  </a:outerShdw>
                </a:effectLst>
              </a:rPr>
              <a:t>2. BỆNH HỌC</a:t>
            </a:r>
            <a:endParaRPr lang="en-US" sz="4000" b="1" dirty="0">
              <a:solidFill>
                <a:srgbClr val="C00000"/>
              </a:solidFill>
              <a:effectLst>
                <a:outerShdw blurRad="38100" dist="38100" dir="2700000" algn="tl">
                  <a:srgbClr val="000000"/>
                </a:outerShdw>
              </a:effectLst>
            </a:endParaRPr>
          </a:p>
        </p:txBody>
      </p:sp>
      <p:sp>
        <p:nvSpPr>
          <p:cNvPr id="19458" name="Rectangle 3"/>
          <p:cNvSpPr>
            <a:spLocks noGrp="1"/>
          </p:cNvSpPr>
          <p:nvPr>
            <p:ph idx="1"/>
          </p:nvPr>
        </p:nvSpPr>
        <p:spPr>
          <a:xfrm>
            <a:off x="3111500" y="1023938"/>
            <a:ext cx="6165850" cy="5813425"/>
          </a:xfrm>
        </p:spPr>
        <p:txBody>
          <a:bodyPr/>
          <a:lstStyle/>
          <a:p>
            <a:pPr eaLnBrk="1" hangingPunct="1">
              <a:spcBef>
                <a:spcPts val="600"/>
              </a:spcBef>
            </a:pPr>
            <a:r>
              <a:rPr lang="en-US" altLang="en-US" sz="2400" b="1"/>
              <a:t>Hẹp van ĐMP</a:t>
            </a:r>
            <a:r>
              <a:rPr lang="en-US" altLang="en-US" sz="2400"/>
              <a:t> </a:t>
            </a:r>
            <a:endParaRPr lang="en-US" altLang="en-US" sz="2400"/>
          </a:p>
          <a:p>
            <a:pPr lvl="1" eaLnBrk="1" hangingPunct="1">
              <a:spcBef>
                <a:spcPts val="600"/>
              </a:spcBef>
            </a:pPr>
            <a:r>
              <a:rPr lang="en-US" altLang="en-US" sz="2200"/>
              <a:t>Tần suất </a:t>
            </a:r>
            <a:endParaRPr lang="en-US" altLang="en-US" sz="2200"/>
          </a:p>
          <a:p>
            <a:pPr lvl="2" eaLnBrk="1" hangingPunct="1">
              <a:spcBef>
                <a:spcPts val="600"/>
              </a:spcBef>
              <a:buFont typeface="Arial" panose="020B0604020202020204" pitchFamily="34" charset="0"/>
              <a:buChar char="*"/>
            </a:pPr>
            <a:r>
              <a:rPr lang="en-US" altLang="en-US" sz="2200"/>
              <a:t>0,6-0,8/ 1000 trẻ SS sống</a:t>
            </a:r>
            <a:endParaRPr lang="en-US" altLang="en-US" sz="2200"/>
          </a:p>
          <a:p>
            <a:pPr lvl="2" eaLnBrk="1" hangingPunct="1">
              <a:spcBef>
                <a:spcPts val="600"/>
              </a:spcBef>
              <a:buFont typeface="Arial" panose="020B0604020202020204" pitchFamily="34" charset="0"/>
              <a:buChar char="*"/>
            </a:pPr>
            <a:r>
              <a:rPr lang="en-US" altLang="en-US" sz="2200"/>
              <a:t>80-90% các trường hợp hẹp ĐMP</a:t>
            </a:r>
            <a:endParaRPr lang="en-US" altLang="en-US" sz="2200"/>
          </a:p>
          <a:p>
            <a:pPr lvl="1" eaLnBrk="1" hangingPunct="1">
              <a:spcBef>
                <a:spcPts val="600"/>
              </a:spcBef>
            </a:pPr>
            <a:r>
              <a:rPr lang="en-US" altLang="en-US" sz="2200"/>
              <a:t>Cấu trúc van </a:t>
            </a:r>
            <a:endParaRPr lang="en-US" altLang="en-US" sz="2200"/>
          </a:p>
          <a:p>
            <a:pPr lvl="2" eaLnBrk="1" hangingPunct="1">
              <a:spcBef>
                <a:spcPts val="600"/>
              </a:spcBef>
              <a:buFont typeface="Arial" panose="020B0604020202020204" pitchFamily="34" charset="0"/>
              <a:buChar char="*"/>
            </a:pPr>
            <a:r>
              <a:rPr lang="en-US" altLang="en-US" sz="2200"/>
              <a:t>Lá van dầy, lỗ van nhỏ, mép van dính nhau, hoặc không có khe giữa các lá van</a:t>
            </a:r>
            <a:endParaRPr lang="en-US" altLang="en-US" sz="2200"/>
          </a:p>
          <a:p>
            <a:pPr lvl="2" eaLnBrk="1" hangingPunct="1">
              <a:spcBef>
                <a:spcPts val="600"/>
              </a:spcBef>
              <a:buFont typeface="Arial" panose="020B0604020202020204" pitchFamily="34" charset="0"/>
              <a:buChar char="*"/>
            </a:pPr>
            <a:r>
              <a:rPr lang="en-US" altLang="en-US" sz="2200"/>
              <a:t>Van thiểu sản: lá van dầy, không đều, không di động, vòng van nhỏ (hay gặp trong HC Noonan)</a:t>
            </a:r>
            <a:endParaRPr lang="en-US" altLang="en-US" sz="2200"/>
          </a:p>
          <a:p>
            <a:pPr lvl="1" eaLnBrk="1" hangingPunct="1">
              <a:spcBef>
                <a:spcPts val="600"/>
              </a:spcBef>
            </a:pPr>
            <a:r>
              <a:rPr lang="en-US" altLang="en-US" sz="2200"/>
              <a:t>Thân ĐMP sau chỗ hẹp dãn to</a:t>
            </a:r>
            <a:endParaRPr lang="en-US" altLang="en-US" sz="2200"/>
          </a:p>
          <a:p>
            <a:pPr lvl="1" eaLnBrk="1" hangingPunct="1">
              <a:spcBef>
                <a:spcPts val="600"/>
              </a:spcBef>
            </a:pPr>
            <a:r>
              <a:rPr lang="en-US" altLang="en-US" sz="2200"/>
              <a:t>Kích thước thất phải</a:t>
            </a:r>
            <a:endParaRPr lang="en-US" altLang="en-US" sz="2200"/>
          </a:p>
          <a:p>
            <a:pPr lvl="2" eaLnBrk="1" hangingPunct="1">
              <a:spcBef>
                <a:spcPts val="600"/>
              </a:spcBef>
              <a:buFont typeface="Arial" panose="020B0604020202020204" pitchFamily="34" charset="0"/>
              <a:buChar char="*"/>
            </a:pPr>
            <a:r>
              <a:rPr lang="en-US" altLang="en-US" sz="2200"/>
              <a:t>Thường bình thường</a:t>
            </a:r>
            <a:endParaRPr lang="en-US" altLang="en-US" sz="2200"/>
          </a:p>
          <a:p>
            <a:pPr lvl="2" eaLnBrk="1" hangingPunct="1">
              <a:spcBef>
                <a:spcPts val="600"/>
              </a:spcBef>
              <a:buFont typeface="Arial" panose="020B0604020202020204" pitchFamily="34" charset="0"/>
              <a:buChar char="*"/>
            </a:pPr>
            <a:r>
              <a:rPr lang="en-US" altLang="en-US" sz="2200"/>
              <a:t>Thiểu sản nếu hẹp quá nặng</a:t>
            </a:r>
            <a:endParaRPr lang="en-US" altLang="en-US" sz="2200"/>
          </a:p>
        </p:txBody>
      </p:sp>
      <p:grpSp>
        <p:nvGrpSpPr>
          <p:cNvPr id="19459" name="Group 5"/>
          <p:cNvGrpSpPr/>
          <p:nvPr/>
        </p:nvGrpSpPr>
        <p:grpSpPr bwMode="auto">
          <a:xfrm>
            <a:off x="0" y="20638"/>
            <a:ext cx="3287713" cy="6816725"/>
            <a:chOff x="0" y="21226"/>
            <a:chExt cx="3288073" cy="6815548"/>
          </a:xfrm>
        </p:grpSpPr>
        <p:pic>
          <p:nvPicPr>
            <p:cNvPr id="19460" name="Picture 5" descr="C:\Users\PC\Desktop\6fd0826b37b24ff5ae855e16f6b8798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1226"/>
              <a:ext cx="3288073" cy="361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73082"/>
              <a:ext cx="2816941" cy="3163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p:cNvSpPr txBox="1"/>
          <p:nvPr/>
        </p:nvSpPr>
        <p:spPr>
          <a:xfrm>
            <a:off x="786289" y="5005157"/>
            <a:ext cx="857567" cy="461665"/>
          </a:xfrm>
          <a:prstGeom prst="rect">
            <a:avLst/>
          </a:prstGeom>
          <a:noFill/>
        </p:spPr>
        <p:txBody>
          <a:bodyPr wrap="square" rtlCol="0">
            <a:spAutoFit/>
          </a:bodyPr>
          <a:lstStyle/>
          <a:p>
            <a:r>
              <a:rPr lang="en-US" sz="2400" b="1" dirty="0"/>
              <a:t>1</a:t>
            </a:r>
            <a:endParaRPr lang="en-US" sz="2400" b="1" dirty="0"/>
          </a:p>
        </p:txBody>
      </p:sp>
      <p:sp>
        <p:nvSpPr>
          <p:cNvPr id="8" name="TextBox 7"/>
          <p:cNvSpPr txBox="1"/>
          <p:nvPr/>
        </p:nvSpPr>
        <p:spPr>
          <a:xfrm>
            <a:off x="2001361" y="4793579"/>
            <a:ext cx="857567" cy="461665"/>
          </a:xfrm>
          <a:prstGeom prst="rect">
            <a:avLst/>
          </a:prstGeom>
          <a:noFill/>
        </p:spPr>
        <p:txBody>
          <a:bodyPr wrap="square" rtlCol="0">
            <a:spAutoFit/>
          </a:bodyPr>
          <a:lstStyle/>
          <a:p>
            <a:r>
              <a:rPr lang="en-US" sz="2400" b="1" dirty="0">
                <a:solidFill>
                  <a:srgbClr val="002060"/>
                </a:solidFill>
              </a:rPr>
              <a:t>2</a:t>
            </a:r>
            <a:endParaRPr lang="en-US" sz="2400" b="1" dirty="0">
              <a:solidFill>
                <a:srgbClr val="002060"/>
              </a:solidFill>
            </a:endParaRPr>
          </a:p>
        </p:txBody>
      </p:sp>
      <p:sp>
        <p:nvSpPr>
          <p:cNvPr id="9" name="TextBox 8"/>
          <p:cNvSpPr txBox="1"/>
          <p:nvPr/>
        </p:nvSpPr>
        <p:spPr>
          <a:xfrm>
            <a:off x="891222" y="4331914"/>
            <a:ext cx="857567" cy="461665"/>
          </a:xfrm>
          <a:prstGeom prst="rect">
            <a:avLst/>
          </a:prstGeom>
          <a:noFill/>
        </p:spPr>
        <p:txBody>
          <a:bodyPr wrap="square" rtlCol="0">
            <a:spAutoFit/>
          </a:bodyPr>
          <a:lstStyle/>
          <a:p>
            <a:r>
              <a:rPr lang="en-US" sz="2400" b="1" dirty="0">
                <a:solidFill>
                  <a:srgbClr val="002060"/>
                </a:solidFill>
              </a:rPr>
              <a:t>2</a:t>
            </a:r>
            <a:endParaRPr lang="en-US" sz="2400" b="1" dirty="0">
              <a:solidFill>
                <a:srgbClr val="002060"/>
              </a:solidFill>
            </a:endParaRPr>
          </a:p>
        </p:txBody>
      </p:sp>
    </p:spTree>
  </p:cSld>
  <p:clrMapOvr>
    <a:masterClrMapping/>
  </p:clrMapOvr>
  <p:transition spd="med">
    <p:diamon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p:nvPr>
        </p:nvSpPr>
        <p:spPr>
          <a:xfrm>
            <a:off x="1303338" y="0"/>
            <a:ext cx="6316662" cy="793750"/>
          </a:xfrm>
        </p:spPr>
        <p:txBody>
          <a:bodyPr/>
          <a:lstStyle/>
          <a:p>
            <a:pPr eaLnBrk="1" hangingPunct="1"/>
            <a:r>
              <a:rPr lang="en-US" altLang="en-US" sz="4000" b="1">
                <a:solidFill>
                  <a:srgbClr val="C00000"/>
                </a:solidFill>
              </a:rPr>
              <a:t>2. BỆNH HỌC</a:t>
            </a:r>
            <a:endParaRPr lang="en-US" altLang="en-US" sz="4000" b="1">
              <a:solidFill>
                <a:srgbClr val="C00000"/>
              </a:solidFill>
            </a:endParaRPr>
          </a:p>
        </p:txBody>
      </p:sp>
      <p:sp>
        <p:nvSpPr>
          <p:cNvPr id="8195" name="Rectangle 3"/>
          <p:cNvSpPr>
            <a:spLocks noGrp="1" noChangeArrowheads="1"/>
          </p:cNvSpPr>
          <p:nvPr>
            <p:ph idx="1"/>
          </p:nvPr>
        </p:nvSpPr>
        <p:spPr>
          <a:xfrm>
            <a:off x="374650" y="981075"/>
            <a:ext cx="8923338" cy="869950"/>
          </a:xfrm>
        </p:spPr>
        <p:txBody>
          <a:bodyPr/>
          <a:lstStyle/>
          <a:p>
            <a:pPr eaLnBrk="1" hangingPunct="1">
              <a:lnSpc>
                <a:spcPct val="110000"/>
              </a:lnSpc>
              <a:spcBef>
                <a:spcPct val="50000"/>
              </a:spcBef>
              <a:defRPr/>
            </a:pPr>
            <a:r>
              <a:rPr lang="en-US" altLang="en-US" sz="2800" b="1" dirty="0" err="1"/>
              <a:t>Hẹp</a:t>
            </a:r>
            <a:r>
              <a:rPr lang="en-US" altLang="en-US" sz="2800" b="1" dirty="0"/>
              <a:t> </a:t>
            </a:r>
            <a:r>
              <a:rPr lang="en-US" altLang="en-US" sz="2800" b="1" dirty="0" err="1"/>
              <a:t>dưới</a:t>
            </a:r>
            <a:r>
              <a:rPr lang="en-US" altLang="en-US" sz="2800" b="1" dirty="0"/>
              <a:t> van ĐMP (</a:t>
            </a:r>
            <a:r>
              <a:rPr lang="en-US" altLang="en-US" sz="2800" b="1" dirty="0" err="1"/>
              <a:t>hẹp</a:t>
            </a:r>
            <a:r>
              <a:rPr lang="en-US" altLang="en-US" sz="2800" b="1" dirty="0"/>
              <a:t> </a:t>
            </a:r>
            <a:r>
              <a:rPr lang="en-US" altLang="en-US" sz="2800" b="1" dirty="0" err="1"/>
              <a:t>phễu</a:t>
            </a:r>
            <a:r>
              <a:rPr lang="en-US" altLang="en-US" sz="2800" b="1" dirty="0"/>
              <a:t> ĐMP)</a:t>
            </a:r>
            <a:endParaRPr lang="en-US" altLang="en-US" sz="2800" b="1" dirty="0"/>
          </a:p>
          <a:p>
            <a:pPr marL="0" indent="0" eaLnBrk="1" hangingPunct="1">
              <a:spcBef>
                <a:spcPts val="600"/>
              </a:spcBef>
              <a:buFont typeface="Arial" panose="020B0604020202020204" pitchFamily="34" charset="0"/>
              <a:buNone/>
              <a:defRPr/>
            </a:pPr>
            <a:r>
              <a:rPr lang="en-US" altLang="en-US" sz="2800" b="1" dirty="0"/>
              <a:t>	</a:t>
            </a:r>
            <a:endParaRPr lang="en-US" altLang="en-US" sz="2400" dirty="0"/>
          </a:p>
        </p:txBody>
      </p:sp>
      <p:grpSp>
        <p:nvGrpSpPr>
          <p:cNvPr id="20483" name="Group 1"/>
          <p:cNvGrpSpPr/>
          <p:nvPr/>
        </p:nvGrpSpPr>
        <p:grpSpPr bwMode="auto">
          <a:xfrm>
            <a:off x="123825" y="1416050"/>
            <a:ext cx="9020175" cy="4970463"/>
            <a:chOff x="117475" y="1819275"/>
            <a:chExt cx="9019763" cy="4970462"/>
          </a:xfrm>
        </p:grpSpPr>
        <p:grpSp>
          <p:nvGrpSpPr>
            <p:cNvPr id="20484" name="Group 5"/>
            <p:cNvGrpSpPr/>
            <p:nvPr/>
          </p:nvGrpSpPr>
          <p:grpSpPr bwMode="auto">
            <a:xfrm>
              <a:off x="117475" y="1819275"/>
              <a:ext cx="8805863" cy="4268788"/>
              <a:chOff x="116912" y="1819431"/>
              <a:chExt cx="8806427" cy="4095750"/>
            </a:xfrm>
          </p:grpSpPr>
          <p:pic>
            <p:nvPicPr>
              <p:cNvPr id="20487" name="Picture 4" descr="C:\Users\PC\Desktop\Tetralogy_fallot-246x31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6912" y="2265108"/>
                <a:ext cx="3098236" cy="365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5103" y="1819431"/>
                <a:ext cx="3098236"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TextBox 3"/>
            <p:cNvSpPr txBox="1"/>
            <p:nvPr/>
          </p:nvSpPr>
          <p:spPr>
            <a:xfrm flipH="1">
              <a:off x="374638" y="6292849"/>
              <a:ext cx="2582745" cy="479425"/>
            </a:xfrm>
            <a:prstGeom prst="rect">
              <a:avLst/>
            </a:prstGeom>
            <a:noFill/>
          </p:spPr>
          <p:txBody>
            <a:bodyPr>
              <a:spAutoFit/>
            </a:bodyPr>
            <a:lstStyle/>
            <a:p>
              <a:pPr marL="0" lvl="1" algn="ctr">
                <a:lnSpc>
                  <a:spcPct val="110000"/>
                </a:lnSpc>
                <a:spcBef>
                  <a:spcPct val="50000"/>
                </a:spcBef>
                <a:defRPr/>
              </a:pPr>
              <a:r>
                <a:rPr lang="en-US" altLang="en-US" sz="2400" b="1" dirty="0">
                  <a:latin typeface="+mj-lt"/>
                  <a:sym typeface="Symbol" panose="05050102010706020507" pitchFamily="18" charset="2"/>
                </a:rPr>
                <a:t>Type 2</a:t>
              </a:r>
              <a:endParaRPr lang="en-US" altLang="en-US" sz="2400" b="1" dirty="0">
                <a:latin typeface="+mj-lt"/>
                <a:sym typeface="Symbol" panose="05050102010706020507" pitchFamily="18" charset="2"/>
              </a:endParaRPr>
            </a:p>
          </p:txBody>
        </p:sp>
        <p:sp>
          <p:nvSpPr>
            <p:cNvPr id="5" name="TextBox 4"/>
            <p:cNvSpPr txBox="1"/>
            <p:nvPr/>
          </p:nvSpPr>
          <p:spPr>
            <a:xfrm>
              <a:off x="5611562" y="6327774"/>
              <a:ext cx="3525676" cy="461963"/>
            </a:xfrm>
            <a:prstGeom prst="rect">
              <a:avLst/>
            </a:prstGeom>
            <a:noFill/>
          </p:spPr>
          <p:txBody>
            <a:bodyPr>
              <a:spAutoFit/>
            </a:bodyPr>
            <a:lstStyle/>
            <a:p>
              <a:pPr>
                <a:defRPr/>
              </a:pPr>
              <a:r>
                <a:rPr lang="en-US" altLang="en-US" sz="2400" b="1" dirty="0">
                  <a:latin typeface="+mn-lt"/>
                </a:rPr>
                <a:t>Type 1: </a:t>
              </a:r>
              <a:r>
                <a:rPr lang="en-US" altLang="en-US" sz="2400" b="1" dirty="0" err="1">
                  <a:latin typeface="+mn-lt"/>
                </a:rPr>
                <a:t>Thất</a:t>
              </a:r>
              <a:r>
                <a:rPr lang="en-US" altLang="en-US" sz="2400" b="1" dirty="0">
                  <a:latin typeface="+mn-lt"/>
                </a:rPr>
                <a:t> </a:t>
              </a:r>
              <a:r>
                <a:rPr lang="en-US" altLang="en-US" sz="2400" b="1" dirty="0" err="1">
                  <a:latin typeface="+mn-lt"/>
                </a:rPr>
                <a:t>phải</a:t>
              </a:r>
              <a:r>
                <a:rPr lang="en-US" altLang="en-US" sz="2400" b="1" dirty="0">
                  <a:latin typeface="+mn-lt"/>
                </a:rPr>
                <a:t> 2 </a:t>
              </a:r>
              <a:r>
                <a:rPr lang="en-US" altLang="en-US" sz="2400" b="1" dirty="0" err="1">
                  <a:latin typeface="+mn-lt"/>
                </a:rPr>
                <a:t>buồng</a:t>
              </a:r>
              <a:endParaRPr lang="en-US" sz="2400" b="1" dirty="0">
                <a:latin typeface="+mn-lt"/>
              </a:endParaRPr>
            </a:p>
          </p:txBody>
        </p:sp>
      </p:grpSp>
    </p:spTree>
  </p:cSld>
  <p:clrMapOvr>
    <a:masterClrMapping/>
  </p:clrMapOvr>
  <p:transition spd="med">
    <p:diamon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title"/>
          </p:nvPr>
        </p:nvSpPr>
        <p:spPr>
          <a:xfrm>
            <a:off x="1150938" y="134938"/>
            <a:ext cx="6316662" cy="750887"/>
          </a:xfrm>
        </p:spPr>
        <p:txBody>
          <a:bodyPr/>
          <a:lstStyle/>
          <a:p>
            <a:pPr eaLnBrk="1" hangingPunct="1"/>
            <a:r>
              <a:rPr lang="en-US" altLang="en-US" sz="4000" b="1">
                <a:solidFill>
                  <a:srgbClr val="C00000"/>
                </a:solidFill>
              </a:rPr>
              <a:t>2. BỆNH HỌC</a:t>
            </a:r>
            <a:endParaRPr lang="en-US" altLang="en-US" sz="4000" b="1">
              <a:solidFill>
                <a:srgbClr val="C00000"/>
              </a:solidFill>
            </a:endParaRPr>
          </a:p>
        </p:txBody>
      </p:sp>
      <p:sp>
        <p:nvSpPr>
          <p:cNvPr id="12291" name="Rectangle 3"/>
          <p:cNvSpPr>
            <a:spLocks noGrp="1" noChangeArrowheads="1"/>
          </p:cNvSpPr>
          <p:nvPr>
            <p:ph idx="1"/>
          </p:nvPr>
        </p:nvSpPr>
        <p:spPr>
          <a:xfrm>
            <a:off x="566738" y="1025525"/>
            <a:ext cx="8577262" cy="4946650"/>
          </a:xfrm>
        </p:spPr>
        <p:txBody>
          <a:bodyPr rtlCol="0">
            <a:normAutofit/>
          </a:bodyPr>
          <a:lstStyle/>
          <a:p>
            <a:pPr eaLnBrk="1" fontAlgn="auto" hangingPunct="1">
              <a:lnSpc>
                <a:spcPct val="110000"/>
              </a:lnSpc>
              <a:spcAft>
                <a:spcPts val="0"/>
              </a:spcAft>
              <a:defRPr/>
            </a:pPr>
            <a:r>
              <a:rPr lang="en-US" altLang="en-US" sz="2800" b="1" dirty="0" err="1"/>
              <a:t>Hẹp</a:t>
            </a:r>
            <a:r>
              <a:rPr lang="en-US" altLang="en-US" sz="2800" b="1" dirty="0"/>
              <a:t> </a:t>
            </a:r>
            <a:r>
              <a:rPr lang="en-US" altLang="en-US" sz="2800" b="1" dirty="0" err="1"/>
              <a:t>trên</a:t>
            </a:r>
            <a:r>
              <a:rPr lang="en-US" altLang="en-US" sz="2800" b="1" dirty="0"/>
              <a:t> van ĐMP</a:t>
            </a:r>
            <a:endParaRPr lang="en-US" altLang="en-US" sz="2800" dirty="0"/>
          </a:p>
          <a:p>
            <a:pPr lvl="1" eaLnBrk="1" fontAlgn="auto" hangingPunct="1">
              <a:lnSpc>
                <a:spcPct val="110000"/>
              </a:lnSpc>
              <a:spcAft>
                <a:spcPts val="0"/>
              </a:spcAft>
              <a:defRPr/>
            </a:pPr>
            <a:r>
              <a:rPr lang="en-US" altLang="en-US" sz="2400" dirty="0" err="1"/>
              <a:t>Tần</a:t>
            </a:r>
            <a:r>
              <a:rPr lang="en-US" altLang="en-US" sz="2400" dirty="0"/>
              <a:t> </a:t>
            </a:r>
            <a:r>
              <a:rPr lang="en-US" altLang="en-US" sz="2400" dirty="0" err="1"/>
              <a:t>suất</a:t>
            </a:r>
            <a:r>
              <a:rPr lang="en-US" altLang="en-US" sz="2400" dirty="0"/>
              <a:t> : 2-3 % (</a:t>
            </a:r>
            <a:r>
              <a:rPr lang="en-US" altLang="en-US" sz="2400" dirty="0" err="1"/>
              <a:t>đơn</a:t>
            </a:r>
            <a:r>
              <a:rPr lang="en-US" altLang="en-US" sz="2400" dirty="0"/>
              <a:t> </a:t>
            </a:r>
            <a:r>
              <a:rPr lang="en-US" altLang="en-US" sz="2400" dirty="0" err="1"/>
              <a:t>thuần</a:t>
            </a:r>
            <a:r>
              <a:rPr lang="en-US" altLang="en-US" sz="2400" dirty="0"/>
              <a:t> </a:t>
            </a:r>
            <a:r>
              <a:rPr lang="en-US" altLang="en-US" sz="2400" dirty="0" err="1"/>
              <a:t>và</a:t>
            </a:r>
            <a:r>
              <a:rPr lang="en-US" altLang="en-US" sz="2400" dirty="0"/>
              <a:t> </a:t>
            </a:r>
            <a:r>
              <a:rPr lang="en-US" altLang="en-US" sz="2400" dirty="0" err="1"/>
              <a:t>kết</a:t>
            </a:r>
            <a:r>
              <a:rPr lang="en-US" altLang="en-US" sz="2400" dirty="0"/>
              <a:t> </a:t>
            </a:r>
            <a:r>
              <a:rPr lang="en-US" altLang="en-US" sz="2400" dirty="0" err="1"/>
              <a:t>hợp</a:t>
            </a:r>
            <a:r>
              <a:rPr lang="en-US" altLang="en-US" sz="2400" dirty="0"/>
              <a:t> TBS </a:t>
            </a:r>
            <a:r>
              <a:rPr lang="en-US" altLang="en-US" sz="2400" dirty="0" err="1"/>
              <a:t>khác</a:t>
            </a:r>
            <a:r>
              <a:rPr lang="en-US" altLang="en-US" sz="2400" dirty="0"/>
              <a:t>)</a:t>
            </a:r>
            <a:endParaRPr lang="en-US" altLang="en-US" sz="2400" dirty="0"/>
          </a:p>
          <a:p>
            <a:pPr lvl="1" eaLnBrk="1" fontAlgn="auto" hangingPunct="1">
              <a:lnSpc>
                <a:spcPct val="110000"/>
              </a:lnSpc>
              <a:spcBef>
                <a:spcPct val="40000"/>
              </a:spcBef>
              <a:spcAft>
                <a:spcPts val="0"/>
              </a:spcAft>
              <a:defRPr/>
            </a:pPr>
            <a:r>
              <a:rPr lang="en-US" altLang="en-US" sz="2400" dirty="0" err="1"/>
              <a:t>Thường</a:t>
            </a:r>
            <a:r>
              <a:rPr lang="en-US" altLang="en-US" sz="2400" dirty="0"/>
              <a:t> </a:t>
            </a:r>
            <a:r>
              <a:rPr lang="en-US" altLang="en-US" sz="2400" dirty="0" err="1"/>
              <a:t>kèm</a:t>
            </a:r>
            <a:r>
              <a:rPr lang="en-US" altLang="en-US" sz="2400" dirty="0"/>
              <a:t> </a:t>
            </a:r>
            <a:r>
              <a:rPr lang="en-US" altLang="en-US" sz="2400" dirty="0" err="1"/>
              <a:t>các</a:t>
            </a:r>
            <a:r>
              <a:rPr lang="en-US" altLang="en-US" sz="2400" dirty="0"/>
              <a:t> </a:t>
            </a:r>
            <a:r>
              <a:rPr lang="en-US" altLang="en-US" sz="2400" dirty="0" err="1"/>
              <a:t>hội</a:t>
            </a:r>
            <a:r>
              <a:rPr lang="en-US" altLang="en-US" sz="2400" dirty="0"/>
              <a:t> </a:t>
            </a:r>
            <a:r>
              <a:rPr lang="en-US" altLang="en-US" sz="2400" dirty="0" err="1"/>
              <a:t>chứng</a:t>
            </a:r>
            <a:r>
              <a:rPr lang="en-US" altLang="en-US" sz="2400" dirty="0"/>
              <a:t> </a:t>
            </a:r>
            <a:r>
              <a:rPr lang="en-US" altLang="en-US" sz="2400" dirty="0" err="1"/>
              <a:t>bẩm</a:t>
            </a:r>
            <a:r>
              <a:rPr lang="en-US" altLang="en-US" sz="2400" dirty="0"/>
              <a:t> </a:t>
            </a:r>
            <a:r>
              <a:rPr lang="en-US" altLang="en-US" sz="2400" dirty="0" err="1"/>
              <a:t>sinh</a:t>
            </a:r>
            <a:r>
              <a:rPr lang="en-US" altLang="en-US" sz="2400" dirty="0"/>
              <a:t>: Rubella, William, Noonan, </a:t>
            </a:r>
            <a:r>
              <a:rPr lang="en-US" altLang="en-US" sz="2400" dirty="0" err="1"/>
              <a:t>Alagille</a:t>
            </a:r>
            <a:r>
              <a:rPr lang="en-US" altLang="en-US" sz="2400" dirty="0"/>
              <a:t>, </a:t>
            </a:r>
            <a:r>
              <a:rPr lang="en-US" altLang="en-US" sz="2400" dirty="0" err="1"/>
              <a:t>Ehler-Danlos</a:t>
            </a:r>
            <a:r>
              <a:rPr lang="en-US" altLang="en-US" sz="2400" dirty="0"/>
              <a:t>, Silver-Russell.</a:t>
            </a:r>
            <a:endParaRPr lang="en-US" altLang="en-US" sz="2400" dirty="0"/>
          </a:p>
          <a:p>
            <a:pPr marL="4396105" lvl="1" indent="-281305" eaLnBrk="1" fontAlgn="auto" hangingPunct="1">
              <a:lnSpc>
                <a:spcPct val="110000"/>
              </a:lnSpc>
              <a:spcBef>
                <a:spcPct val="40000"/>
              </a:spcBef>
              <a:spcAft>
                <a:spcPts val="0"/>
              </a:spcAft>
              <a:defRPr/>
            </a:pPr>
            <a:r>
              <a:rPr lang="en-US" altLang="en-US" sz="2400" dirty="0" err="1"/>
              <a:t>Vị</a:t>
            </a:r>
            <a:r>
              <a:rPr lang="en-US" altLang="en-US" sz="2400" dirty="0"/>
              <a:t> </a:t>
            </a:r>
            <a:r>
              <a:rPr lang="en-US" altLang="en-US" sz="2400" dirty="0" err="1"/>
              <a:t>trí</a:t>
            </a:r>
            <a:r>
              <a:rPr lang="en-US" altLang="en-US" sz="2400" dirty="0"/>
              <a:t> </a:t>
            </a:r>
            <a:r>
              <a:rPr lang="en-US" altLang="en-US" sz="2400" dirty="0" err="1"/>
              <a:t>hẹp</a:t>
            </a:r>
            <a:endParaRPr lang="en-US" altLang="en-US" sz="2400" dirty="0"/>
          </a:p>
          <a:p>
            <a:pPr marL="4689475" lvl="2" indent="-294005" eaLnBrk="1" fontAlgn="auto" hangingPunct="1">
              <a:lnSpc>
                <a:spcPct val="110000"/>
              </a:lnSpc>
              <a:spcAft>
                <a:spcPts val="0"/>
              </a:spcAft>
              <a:buFont typeface="Arial" panose="020B0604020202020204" pitchFamily="34" charset="0"/>
              <a:buChar char="*"/>
              <a:defRPr/>
            </a:pPr>
            <a:r>
              <a:rPr lang="en-US" altLang="en-US" dirty="0" err="1"/>
              <a:t>Thân</a:t>
            </a:r>
            <a:r>
              <a:rPr lang="en-US" altLang="en-US" dirty="0"/>
              <a:t> ĐMP</a:t>
            </a:r>
            <a:endParaRPr lang="en-US" altLang="en-US" dirty="0"/>
          </a:p>
          <a:p>
            <a:pPr marL="4689475" lvl="2" indent="-294005" eaLnBrk="1" fontAlgn="auto" hangingPunct="1">
              <a:lnSpc>
                <a:spcPct val="110000"/>
              </a:lnSpc>
              <a:spcAft>
                <a:spcPts val="0"/>
              </a:spcAft>
              <a:buFont typeface="Arial" panose="020B0604020202020204" pitchFamily="34" charset="0"/>
              <a:buChar char="*"/>
              <a:defRPr/>
            </a:pPr>
            <a:r>
              <a:rPr lang="en-US" altLang="en-US" dirty="0"/>
              <a:t>2 </a:t>
            </a:r>
            <a:r>
              <a:rPr lang="en-US" altLang="en-US" dirty="0" err="1"/>
              <a:t>nhánh</a:t>
            </a:r>
            <a:r>
              <a:rPr lang="en-US" altLang="en-US" dirty="0"/>
              <a:t> </a:t>
            </a:r>
            <a:r>
              <a:rPr lang="en-US" altLang="en-US" dirty="0" err="1"/>
              <a:t>chính</a:t>
            </a:r>
            <a:r>
              <a:rPr lang="en-US" altLang="en-US" dirty="0"/>
              <a:t> </a:t>
            </a:r>
            <a:endParaRPr lang="en-US" altLang="en-US" dirty="0"/>
          </a:p>
          <a:p>
            <a:pPr marL="4689475" lvl="2" indent="-294005" eaLnBrk="1" fontAlgn="auto" hangingPunct="1">
              <a:lnSpc>
                <a:spcPct val="110000"/>
              </a:lnSpc>
              <a:spcAft>
                <a:spcPts val="0"/>
              </a:spcAft>
              <a:buFont typeface="Arial" panose="020B0604020202020204" pitchFamily="34" charset="0"/>
              <a:buChar char="*"/>
              <a:defRPr/>
            </a:pPr>
            <a:r>
              <a:rPr lang="en-US" altLang="en-US" dirty="0" err="1"/>
              <a:t>Nhánh</a:t>
            </a:r>
            <a:r>
              <a:rPr lang="en-US" altLang="en-US" dirty="0"/>
              <a:t> </a:t>
            </a:r>
            <a:r>
              <a:rPr lang="en-US" altLang="en-US" dirty="0" err="1"/>
              <a:t>ngoại</a:t>
            </a:r>
            <a:r>
              <a:rPr lang="en-US" altLang="en-US" dirty="0"/>
              <a:t> </a:t>
            </a:r>
            <a:r>
              <a:rPr lang="en-US" altLang="en-US" dirty="0" err="1"/>
              <a:t>biên</a:t>
            </a:r>
            <a:endParaRPr lang="en-US" altLang="en-US" dirty="0"/>
          </a:p>
          <a:p>
            <a:pPr marL="4689475" lvl="2" indent="-294005" eaLnBrk="1" fontAlgn="auto" hangingPunct="1">
              <a:lnSpc>
                <a:spcPct val="110000"/>
              </a:lnSpc>
              <a:spcAft>
                <a:spcPts val="0"/>
              </a:spcAft>
              <a:buFont typeface="Arial" panose="020B0604020202020204" pitchFamily="34" charset="0"/>
              <a:buChar char="*"/>
              <a:defRPr/>
            </a:pPr>
            <a:r>
              <a:rPr lang="en-US" altLang="en-US" dirty="0" err="1"/>
              <a:t>Nhiều</a:t>
            </a:r>
            <a:r>
              <a:rPr lang="en-US" altLang="en-US" dirty="0"/>
              <a:t> </a:t>
            </a:r>
            <a:r>
              <a:rPr lang="en-US" altLang="en-US" dirty="0" err="1"/>
              <a:t>vị</a:t>
            </a:r>
            <a:r>
              <a:rPr lang="en-US" altLang="en-US" dirty="0"/>
              <a:t> </a:t>
            </a:r>
            <a:r>
              <a:rPr lang="en-US" altLang="en-US" dirty="0" err="1"/>
              <a:t>trí</a:t>
            </a:r>
            <a:endParaRPr lang="en-US" altLang="en-US" dirty="0"/>
          </a:p>
        </p:txBody>
      </p:sp>
      <p:pic>
        <p:nvPicPr>
          <p:cNvPr id="21507" name="Picture 4" descr="C:\Users\PC\Desktop\images.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3200400"/>
            <a:ext cx="4764088" cy="368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diamon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p:cNvSpPr>
          <p:nvPr>
            <p:ph type="title"/>
          </p:nvPr>
        </p:nvSpPr>
        <p:spPr>
          <a:xfrm>
            <a:off x="1339850" y="274638"/>
            <a:ext cx="6316663" cy="830262"/>
          </a:xfrm>
        </p:spPr>
        <p:txBody>
          <a:bodyPr/>
          <a:lstStyle/>
          <a:p>
            <a:pPr eaLnBrk="1" hangingPunct="1"/>
            <a:r>
              <a:rPr lang="en-US" altLang="en-US" b="1">
                <a:solidFill>
                  <a:srgbClr val="C00000"/>
                </a:solidFill>
              </a:rPr>
              <a:t>3. SINH LÝ BỆNH</a:t>
            </a:r>
            <a:endParaRPr lang="en-US" altLang="en-US" b="1">
              <a:solidFill>
                <a:srgbClr val="C00000"/>
              </a:solidFill>
            </a:endParaRPr>
          </a:p>
        </p:txBody>
      </p:sp>
      <p:sp>
        <p:nvSpPr>
          <p:cNvPr id="22530" name="Rectangle 3"/>
          <p:cNvSpPr>
            <a:spLocks noGrp="1"/>
          </p:cNvSpPr>
          <p:nvPr>
            <p:ph idx="1"/>
          </p:nvPr>
        </p:nvSpPr>
        <p:spPr>
          <a:xfrm>
            <a:off x="293688" y="1104900"/>
            <a:ext cx="4749800" cy="4946650"/>
          </a:xfrm>
        </p:spPr>
        <p:txBody>
          <a:bodyPr/>
          <a:lstStyle/>
          <a:p>
            <a:pPr eaLnBrk="1" hangingPunct="1"/>
            <a:r>
              <a:rPr lang="en-US" altLang="en-US" sz="2400" b="1"/>
              <a:t>Hẹp tại van ĐMP</a:t>
            </a:r>
            <a:endParaRPr lang="en-US" altLang="en-US" sz="2400" b="1"/>
          </a:p>
          <a:p>
            <a:pPr lvl="1" eaLnBrk="1" hangingPunct="1"/>
            <a:r>
              <a:rPr lang="en-US" altLang="en-US" sz="2400">
                <a:sym typeface="Symbol" panose="05050102010706020507" pitchFamily="18" charset="2"/>
              </a:rPr>
              <a:t></a:t>
            </a:r>
            <a:r>
              <a:rPr lang="en-US" altLang="en-US" sz="2400"/>
              <a:t> gánh áp suất RV tỉ lệ thuận với mức độ hẹp</a:t>
            </a:r>
            <a:endParaRPr lang="en-US" altLang="en-US" sz="2400"/>
          </a:p>
          <a:p>
            <a:pPr lvl="1" eaLnBrk="1" hangingPunct="1">
              <a:spcBef>
                <a:spcPts val="600"/>
              </a:spcBef>
            </a:pPr>
            <a:r>
              <a:rPr lang="en-US" altLang="en-US" sz="2400">
                <a:sym typeface="Symbol" panose="05050102010706020507" pitchFamily="18" charset="2"/>
              </a:rPr>
              <a:t></a:t>
            </a:r>
            <a:r>
              <a:rPr lang="en-US" altLang="en-US" sz="2400"/>
              <a:t> sinh phì đại cơ thất phải, </a:t>
            </a:r>
            <a:r>
              <a:rPr lang="en-US" altLang="en-US" sz="2400">
                <a:sym typeface="Symbol" panose="05050102010706020507" pitchFamily="18" charset="2"/>
              </a:rPr>
              <a:t></a:t>
            </a:r>
            <a:r>
              <a:rPr lang="en-US" altLang="en-US" sz="2400"/>
              <a:t>số lượng mao mạch ở bào thai &amp; SS </a:t>
            </a:r>
            <a:r>
              <a:rPr lang="en-US" altLang="en-US" sz="2400">
                <a:sym typeface="Symbol" panose="05050102010706020507" pitchFamily="18" charset="2"/>
              </a:rPr>
              <a:t> </a:t>
            </a:r>
            <a:r>
              <a:rPr lang="en-US" altLang="en-US" sz="2400"/>
              <a:t> công RV </a:t>
            </a:r>
            <a:r>
              <a:rPr lang="en-US" altLang="en-US" sz="2400">
                <a:sym typeface="Symbol" panose="05050102010706020507" pitchFamily="18" charset="2"/>
              </a:rPr>
              <a:t> </a:t>
            </a:r>
            <a:r>
              <a:rPr lang="en-US" altLang="en-US" sz="2400"/>
              <a:t>duy trì thể tích nhát bóp</a:t>
            </a:r>
            <a:endParaRPr lang="en-US" altLang="en-US" sz="2400"/>
          </a:p>
          <a:p>
            <a:pPr lvl="1" eaLnBrk="1" hangingPunct="1">
              <a:spcBef>
                <a:spcPts val="600"/>
              </a:spcBef>
            </a:pPr>
            <a:r>
              <a:rPr lang="en-US" altLang="en-US" sz="2400"/>
              <a:t>Dãn và suy RV, dãn RA.</a:t>
            </a:r>
            <a:endParaRPr lang="en-US" altLang="en-US" sz="2400"/>
          </a:p>
          <a:p>
            <a:pPr lvl="1" eaLnBrk="1" hangingPunct="1">
              <a:spcBef>
                <a:spcPts val="600"/>
              </a:spcBef>
            </a:pPr>
            <a:r>
              <a:rPr lang="en-US" altLang="en-US" sz="2400"/>
              <a:t>Hở van 3 lá</a:t>
            </a:r>
            <a:endParaRPr lang="en-US" altLang="en-US" sz="2400"/>
          </a:p>
          <a:p>
            <a:pPr lvl="1" eaLnBrk="1" hangingPunct="1">
              <a:spcBef>
                <a:spcPts val="600"/>
              </a:spcBef>
            </a:pPr>
            <a:r>
              <a:rPr lang="en-US" altLang="en-US" sz="2400"/>
              <a:t>PFO hoặc ASD với shunt R-L : tím / gắng sức</a:t>
            </a:r>
            <a:endParaRPr lang="en-US" altLang="en-US" sz="2400"/>
          </a:p>
          <a:p>
            <a:pPr lvl="1" eaLnBrk="1" hangingPunct="1">
              <a:spcBef>
                <a:spcPts val="600"/>
              </a:spcBef>
            </a:pPr>
            <a:r>
              <a:rPr lang="en-US" altLang="en-US" sz="2400"/>
              <a:t>Hẹp quá nặng trong bào thai : thiểu sản thất phải + PFO hoặc ASD với shunt P-T</a:t>
            </a:r>
            <a:endParaRPr lang="en-US" altLang="en-US" sz="2400"/>
          </a:p>
        </p:txBody>
      </p:sp>
      <p:pic>
        <p:nvPicPr>
          <p:cNvPr id="22531"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43475" y="1698625"/>
            <a:ext cx="4200525"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diamon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6620</Words>
  <Application>WPS Presentation</Application>
  <PresentationFormat>On-screen Show (4:3)</PresentationFormat>
  <Paragraphs>278</Paragraphs>
  <Slides>34</Slides>
  <Notes>27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Arial</vt:lpstr>
      <vt:lpstr>SimSun</vt:lpstr>
      <vt:lpstr>Wingdings</vt:lpstr>
      <vt:lpstr>Calibri</vt:lpstr>
      <vt:lpstr>Symbol</vt:lpstr>
      <vt:lpstr>Microsoft YaHei</vt:lpstr>
      <vt:lpstr>Arial Unicode MS</vt:lpstr>
      <vt:lpstr>Times New Roman</vt:lpstr>
      <vt:lpstr>Office Theme</vt:lpstr>
      <vt:lpstr>HẸP ĐỘNG MẠCH PHỔI (PULMONARY STENOSIS = PS)</vt:lpstr>
      <vt:lpstr>NỘI DUNG</vt:lpstr>
      <vt:lpstr>MỤC TIÊU</vt:lpstr>
      <vt:lpstr>1. TẦN SUẤT</vt:lpstr>
      <vt:lpstr>2. BỆNH HỌC</vt:lpstr>
      <vt:lpstr>2. BỆNH HỌC</vt:lpstr>
      <vt:lpstr>2. BỆNH HỌC</vt:lpstr>
      <vt:lpstr>2. BỆNH HỌC</vt:lpstr>
      <vt:lpstr>3. SINH LÝ BỆNH</vt:lpstr>
      <vt:lpstr>3. SINH LÝ BỆNH</vt:lpstr>
      <vt:lpstr>4. LÂM SÀNG</vt:lpstr>
      <vt:lpstr>4. LÂM SÀNG</vt:lpstr>
      <vt:lpstr>4. LÂM SÀNG</vt:lpstr>
      <vt:lpstr>PowerPoint 演示文稿</vt:lpstr>
      <vt:lpstr>4. LÂM SÀNG</vt:lpstr>
      <vt:lpstr>PowerPoint 演示文稿</vt:lpstr>
      <vt:lpstr>4. LÂM SÀNG</vt:lpstr>
      <vt:lpstr>PowerPoint 演示文稿</vt:lpstr>
      <vt:lpstr>4. LÂM SÀNG</vt:lpstr>
      <vt:lpstr>4. LÂM SÀNG</vt:lpstr>
      <vt:lpstr>5. CẬN LÂM SÀNG</vt:lpstr>
      <vt:lpstr>PowerPoint 演示文稿</vt:lpstr>
      <vt:lpstr>5. CẬN LÂM SÀNG</vt:lpstr>
      <vt:lpstr>5. CẬN LÂM SÀNG</vt:lpstr>
      <vt:lpstr>5. CẬN LÂM SÀNG</vt:lpstr>
      <vt:lpstr>5. CẬN LÂM SÀNG</vt:lpstr>
      <vt:lpstr> 6. DIỄN TIẾN</vt:lpstr>
      <vt:lpstr>7. XỬ TRÍ</vt:lpstr>
      <vt:lpstr>PowerPoint 演示文稿</vt:lpstr>
      <vt:lpstr>7. XỬ TRÍ</vt:lpstr>
      <vt:lpstr>7. XỬ TRÍ</vt:lpstr>
      <vt:lpstr>7. XỬ TRÍ</vt:lpstr>
      <vt:lpstr>7. XỬ TRÍ</vt:lpstr>
      <vt:lpstr>PowerPoint 演示文稿</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HẸP ĐỘNG MẠCH PHỔI (PULMONARY STENOSIS)</dc:title>
  <dc:creator>C.Phuc</dc:creator>
  <cp:lastModifiedBy>Asus</cp:lastModifiedBy>
  <cp:revision>121</cp:revision>
  <dcterms:created xsi:type="dcterms:W3CDTF">2009-03-29T16:09:00Z</dcterms:created>
  <dcterms:modified xsi:type="dcterms:W3CDTF">2021-05-13T08:01:09Z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1033-11.2.0.10130</vt:lpwstr>
  </property>
</Properties>
</file>