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5" r:id="rId5"/>
    <p:sldId id="300" r:id="rId6"/>
    <p:sldId id="302" r:id="rId7"/>
    <p:sldId id="303" r:id="rId8"/>
    <p:sldId id="332" r:id="rId9"/>
    <p:sldId id="308" r:id="rId10"/>
    <p:sldId id="309" r:id="rId11"/>
    <p:sldId id="310" r:id="rId12"/>
    <p:sldId id="311" r:id="rId13"/>
    <p:sldId id="335" r:id="rId14"/>
    <p:sldId id="333" r:id="rId15"/>
    <p:sldId id="334" r:id="rId16"/>
    <p:sldId id="315" r:id="rId17"/>
    <p:sldId id="316" r:id="rId18"/>
    <p:sldId id="338" r:id="rId19"/>
    <p:sldId id="339" r:id="rId20"/>
    <p:sldId id="322" r:id="rId21"/>
    <p:sldId id="323"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79774" autoAdjust="0"/>
  </p:normalViewPr>
  <p:slideViewPr>
    <p:cSldViewPr>
      <p:cViewPr varScale="1">
        <p:scale>
          <a:sx n="63" d="100"/>
          <a:sy n="63" d="100"/>
        </p:scale>
        <p:origin x="77"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549EC01-9A32-452F-A739-F0F85DB69015}" type="doc">
      <dgm:prSet loTypeId="urn:microsoft.com/office/officeart/2009/layout/ReverseList" loCatId="relationship" qsTypeId="urn:microsoft.com/office/officeart/2005/8/quickstyle/3d1" qsCatId="3D" csTypeId="urn:microsoft.com/office/officeart/2005/8/colors/accent1_2#1" csCatId="accent1" phldr="1"/>
      <dgm:spPr/>
      <dgm:t>
        <a:bodyPr/>
        <a:lstStyle/>
        <a:p>
          <a:endParaRPr lang="en-US"/>
        </a:p>
      </dgm:t>
    </dgm:pt>
    <dgm:pt modelId="{9D154A6B-719A-4B8F-B8A7-AD766D97CBA5}">
      <dgm:prSet phldrT="[Text]"/>
      <dgm:spPr/>
      <dgm:t>
        <a:bodyPr/>
        <a:lstStyle/>
        <a:p>
          <a:pPr algn="ctr"/>
          <a:endParaRPr lang="en-US" dirty="0">
            <a:latin typeface="Calibri" panose="020F0502020204030204" charset="0"/>
            <a:cs typeface="Calibri" panose="020F0502020204030204" charset="0"/>
          </a:endParaRPr>
        </a:p>
        <a:p>
          <a:pPr algn="ctr"/>
          <a:r>
            <a:rPr lang="en-US" b="1" dirty="0" err="1">
              <a:solidFill>
                <a:schemeClr val="bg2">
                  <a:lumMod val="60000"/>
                  <a:lumOff val="40000"/>
                </a:schemeClr>
              </a:solidFill>
              <a:latin typeface="Calibri" panose="020F0502020204030204" charset="0"/>
              <a:cs typeface="Calibri" panose="020F0502020204030204" charset="0"/>
            </a:rPr>
            <a:t>Kháng</a:t>
          </a:r>
          <a:r>
            <a:rPr lang="en-US" b="1" dirty="0">
              <a:solidFill>
                <a:schemeClr val="bg2">
                  <a:lumMod val="60000"/>
                  <a:lumOff val="40000"/>
                </a:schemeClr>
              </a:solidFill>
              <a:latin typeface="Calibri" panose="020F0502020204030204" charset="0"/>
              <a:cs typeface="Calibri" panose="020F0502020204030204" charset="0"/>
            </a:rPr>
            <a:t> </a:t>
          </a:r>
          <a:r>
            <a:rPr lang="en-US" b="1" dirty="0" err="1">
              <a:solidFill>
                <a:schemeClr val="bg2">
                  <a:lumMod val="60000"/>
                  <a:lumOff val="40000"/>
                </a:schemeClr>
              </a:solidFill>
              <a:latin typeface="Calibri" panose="020F0502020204030204" charset="0"/>
              <a:cs typeface="Calibri" panose="020F0502020204030204" charset="0"/>
            </a:rPr>
            <a:t>viêm</a:t>
          </a:r>
          <a:endParaRPr lang="en-US" b="1" dirty="0">
            <a:solidFill>
              <a:schemeClr val="bg2">
                <a:lumMod val="60000"/>
                <a:lumOff val="40000"/>
              </a:schemeClr>
            </a:solidFill>
            <a:latin typeface="Calibri" panose="020F0502020204030204" charset="0"/>
            <a:cs typeface="Calibri" panose="020F0502020204030204" charset="0"/>
          </a:endParaRPr>
        </a:p>
      </dgm:t>
    </dgm:pt>
    <dgm:pt modelId="{15AC8785-01E5-402D-8FAF-260ADEC61AF7}" cxnId="{DFAC243F-0A56-4E80-A1B0-5E5279A908A3}" type="parTrans">
      <dgm:prSet/>
      <dgm:spPr/>
      <dgm:t>
        <a:bodyPr/>
        <a:lstStyle/>
        <a:p>
          <a:endParaRPr lang="en-US"/>
        </a:p>
      </dgm:t>
    </dgm:pt>
    <dgm:pt modelId="{EDAB0590-B868-4992-A2A8-7ECF5A3F6027}" cxnId="{DFAC243F-0A56-4E80-A1B0-5E5279A908A3}" type="sibTrans">
      <dgm:prSet/>
      <dgm:spPr/>
      <dgm:t>
        <a:bodyPr/>
        <a:lstStyle/>
        <a:p>
          <a:endParaRPr lang="en-US"/>
        </a:p>
      </dgm:t>
    </dgm:pt>
    <dgm:pt modelId="{3540752A-266D-47F4-93A3-E572E01427ED}">
      <dgm:prSet phldrT="[Text]"/>
      <dgm:spPr/>
      <dgm:t>
        <a:bodyPr/>
        <a:lstStyle/>
        <a:p>
          <a:pPr algn="ctr"/>
          <a:r>
            <a:rPr lang="en-US" b="1" dirty="0" err="1">
              <a:solidFill>
                <a:schemeClr val="bg2">
                  <a:lumMod val="60000"/>
                  <a:lumOff val="40000"/>
                </a:schemeClr>
              </a:solidFill>
              <a:latin typeface="Calibri" panose="020F0502020204030204" charset="0"/>
              <a:cs typeface="Calibri" panose="020F0502020204030204" charset="0"/>
            </a:rPr>
            <a:t>Ức</a:t>
          </a:r>
          <a:r>
            <a:rPr lang="en-US" b="1" dirty="0">
              <a:solidFill>
                <a:schemeClr val="bg2">
                  <a:lumMod val="60000"/>
                  <a:lumOff val="40000"/>
                </a:schemeClr>
              </a:solidFill>
              <a:latin typeface="Calibri" panose="020F0502020204030204" charset="0"/>
              <a:cs typeface="Calibri" panose="020F0502020204030204" charset="0"/>
            </a:rPr>
            <a:t> </a:t>
          </a:r>
          <a:r>
            <a:rPr lang="en-US" b="1" dirty="0" err="1">
              <a:solidFill>
                <a:schemeClr val="bg2">
                  <a:lumMod val="60000"/>
                  <a:lumOff val="40000"/>
                </a:schemeClr>
              </a:solidFill>
              <a:latin typeface="Calibri" panose="020F0502020204030204" charset="0"/>
              <a:cs typeface="Calibri" panose="020F0502020204030204" charset="0"/>
            </a:rPr>
            <a:t>chế</a:t>
          </a:r>
          <a:r>
            <a:rPr lang="en-US" b="1" dirty="0">
              <a:solidFill>
                <a:schemeClr val="bg2">
                  <a:lumMod val="60000"/>
                  <a:lumOff val="40000"/>
                </a:schemeClr>
              </a:solidFill>
              <a:latin typeface="Calibri" panose="020F0502020204030204" charset="0"/>
              <a:cs typeface="Calibri" panose="020F0502020204030204" charset="0"/>
            </a:rPr>
            <a:t> </a:t>
          </a:r>
          <a:r>
            <a:rPr lang="en-US" b="1" dirty="0" err="1">
              <a:solidFill>
                <a:schemeClr val="bg2">
                  <a:lumMod val="60000"/>
                  <a:lumOff val="40000"/>
                </a:schemeClr>
              </a:solidFill>
              <a:latin typeface="Calibri" panose="020F0502020204030204" charset="0"/>
              <a:cs typeface="Calibri" panose="020F0502020204030204" charset="0"/>
            </a:rPr>
            <a:t>miễn</a:t>
          </a:r>
          <a:r>
            <a:rPr lang="en-US" b="1" dirty="0">
              <a:solidFill>
                <a:schemeClr val="bg2">
                  <a:lumMod val="60000"/>
                  <a:lumOff val="40000"/>
                </a:schemeClr>
              </a:solidFill>
              <a:latin typeface="Calibri" panose="020F0502020204030204" charset="0"/>
              <a:cs typeface="Calibri" panose="020F0502020204030204" charset="0"/>
            </a:rPr>
            <a:t> </a:t>
          </a:r>
          <a:r>
            <a:rPr lang="en-US" b="1" dirty="0" err="1">
              <a:solidFill>
                <a:schemeClr val="bg2">
                  <a:lumMod val="60000"/>
                  <a:lumOff val="40000"/>
                </a:schemeClr>
              </a:solidFill>
              <a:latin typeface="Calibri" panose="020F0502020204030204" charset="0"/>
              <a:cs typeface="Calibri" panose="020F0502020204030204" charset="0"/>
            </a:rPr>
            <a:t>dịch</a:t>
          </a:r>
          <a:endParaRPr lang="en-US" b="1" dirty="0">
            <a:solidFill>
              <a:schemeClr val="bg2">
                <a:lumMod val="60000"/>
                <a:lumOff val="40000"/>
              </a:schemeClr>
            </a:solidFill>
            <a:latin typeface="Calibri" panose="020F0502020204030204" charset="0"/>
            <a:cs typeface="Calibri" panose="020F0502020204030204" charset="0"/>
          </a:endParaRPr>
        </a:p>
      </dgm:t>
    </dgm:pt>
    <dgm:pt modelId="{C63024F7-DA62-433A-B640-EB9E86ECE6D6}" cxnId="{F5E69199-F066-4612-9328-903CBAB0C9CB}" type="parTrans">
      <dgm:prSet/>
      <dgm:spPr/>
      <dgm:t>
        <a:bodyPr/>
        <a:lstStyle/>
        <a:p>
          <a:endParaRPr lang="en-US"/>
        </a:p>
      </dgm:t>
    </dgm:pt>
    <dgm:pt modelId="{C4612892-4962-4DF6-81C6-89DF0D49F9E1}" cxnId="{F5E69199-F066-4612-9328-903CBAB0C9CB}" type="sibTrans">
      <dgm:prSet/>
      <dgm:spPr/>
      <dgm:t>
        <a:bodyPr/>
        <a:lstStyle/>
        <a:p>
          <a:endParaRPr lang="en-US"/>
        </a:p>
      </dgm:t>
    </dgm:pt>
    <dgm:pt modelId="{313AF7C8-C6DF-4F34-B622-EA20FDCF94CE}" type="pres">
      <dgm:prSet presAssocID="{4549EC01-9A32-452F-A739-F0F85DB69015}" presName="Name0" presStyleCnt="0">
        <dgm:presLayoutVars>
          <dgm:chMax val="2"/>
          <dgm:chPref val="2"/>
          <dgm:animLvl val="lvl"/>
        </dgm:presLayoutVars>
      </dgm:prSet>
      <dgm:spPr/>
    </dgm:pt>
    <dgm:pt modelId="{4CFF78F2-63A0-4D75-B185-4BC576D9DAC3}" type="pres">
      <dgm:prSet presAssocID="{4549EC01-9A32-452F-A739-F0F85DB69015}" presName="LeftText" presStyleLbl="revTx" presStyleIdx="0" presStyleCnt="0">
        <dgm:presLayoutVars>
          <dgm:bulletEnabled val="1"/>
        </dgm:presLayoutVars>
      </dgm:prSet>
      <dgm:spPr/>
    </dgm:pt>
    <dgm:pt modelId="{67291CE3-5F20-4172-AC78-3E890DC52D94}" type="pres">
      <dgm:prSet presAssocID="{4549EC01-9A32-452F-A739-F0F85DB69015}" presName="LeftNode" presStyleLbl="bgImgPlace1" presStyleIdx="0" presStyleCnt="2" custLinFactNeighborX="3132" custLinFactNeighborY="-8">
        <dgm:presLayoutVars>
          <dgm:chMax val="2"/>
          <dgm:chPref val="2"/>
        </dgm:presLayoutVars>
      </dgm:prSet>
      <dgm:spPr/>
    </dgm:pt>
    <dgm:pt modelId="{33D1EB33-88CB-4634-82D8-0792D396389F}" type="pres">
      <dgm:prSet presAssocID="{4549EC01-9A32-452F-A739-F0F85DB69015}" presName="RightText" presStyleLbl="revTx" presStyleIdx="0" presStyleCnt="0">
        <dgm:presLayoutVars>
          <dgm:bulletEnabled val="1"/>
        </dgm:presLayoutVars>
      </dgm:prSet>
      <dgm:spPr/>
    </dgm:pt>
    <dgm:pt modelId="{56E7B532-3880-41C8-A3D2-862730E059C6}" type="pres">
      <dgm:prSet presAssocID="{4549EC01-9A32-452F-A739-F0F85DB69015}" presName="RightNode" presStyleLbl="bgImgPlace1" presStyleIdx="1" presStyleCnt="2">
        <dgm:presLayoutVars>
          <dgm:chMax val="0"/>
          <dgm:chPref val="0"/>
        </dgm:presLayoutVars>
      </dgm:prSet>
      <dgm:spPr/>
    </dgm:pt>
    <dgm:pt modelId="{E1E4F453-D1DB-4096-B389-E90C5C7289C8}" type="pres">
      <dgm:prSet presAssocID="{4549EC01-9A32-452F-A739-F0F85DB69015}" presName="TopArrow" presStyleLbl="node1" presStyleIdx="0" presStyleCnt="2"/>
      <dgm:spPr/>
    </dgm:pt>
    <dgm:pt modelId="{7E604E25-10B2-4E6C-AB41-82B62067F6E1}" type="pres">
      <dgm:prSet presAssocID="{4549EC01-9A32-452F-A739-F0F85DB69015}" presName="BottomArrow" presStyleLbl="node1" presStyleIdx="1" presStyleCnt="2"/>
      <dgm:spPr/>
    </dgm:pt>
  </dgm:ptLst>
  <dgm:cxnLst>
    <dgm:cxn modelId="{4385C70C-9876-40B8-B8FA-2419D0DA5DE3}" type="presOf" srcId="{3540752A-266D-47F4-93A3-E572E01427ED}" destId="{33D1EB33-88CB-4634-82D8-0792D396389F}" srcOrd="0" destOrd="0" presId="urn:microsoft.com/office/officeart/2009/layout/ReverseList"/>
    <dgm:cxn modelId="{8B26B31E-3B0C-41D0-AB89-6B096FD2E30D}" type="presOf" srcId="{4549EC01-9A32-452F-A739-F0F85DB69015}" destId="{313AF7C8-C6DF-4F34-B622-EA20FDCF94CE}" srcOrd="0" destOrd="0" presId="urn:microsoft.com/office/officeart/2009/layout/ReverseList"/>
    <dgm:cxn modelId="{35F4473B-B30A-4879-8AD4-4CE7C8F19CD8}" type="presOf" srcId="{9D154A6B-719A-4B8F-B8A7-AD766D97CBA5}" destId="{67291CE3-5F20-4172-AC78-3E890DC52D94}" srcOrd="1" destOrd="0" presId="urn:microsoft.com/office/officeart/2009/layout/ReverseList"/>
    <dgm:cxn modelId="{DFAC243F-0A56-4E80-A1B0-5E5279A908A3}" srcId="{4549EC01-9A32-452F-A739-F0F85DB69015}" destId="{9D154A6B-719A-4B8F-B8A7-AD766D97CBA5}" srcOrd="0" destOrd="0" parTransId="{15AC8785-01E5-402D-8FAF-260ADEC61AF7}" sibTransId="{EDAB0590-B868-4992-A2A8-7ECF5A3F6027}"/>
    <dgm:cxn modelId="{8E585058-97D5-4293-93CF-72034DAFEAE8}" type="presOf" srcId="{9D154A6B-719A-4B8F-B8A7-AD766D97CBA5}" destId="{4CFF78F2-63A0-4D75-B185-4BC576D9DAC3}" srcOrd="0" destOrd="0" presId="urn:microsoft.com/office/officeart/2009/layout/ReverseList"/>
    <dgm:cxn modelId="{C1741C97-4B98-4D76-A77F-425D499CC20E}" type="presOf" srcId="{3540752A-266D-47F4-93A3-E572E01427ED}" destId="{56E7B532-3880-41C8-A3D2-862730E059C6}" srcOrd="1" destOrd="0" presId="urn:microsoft.com/office/officeart/2009/layout/ReverseList"/>
    <dgm:cxn modelId="{F5E69199-F066-4612-9328-903CBAB0C9CB}" srcId="{4549EC01-9A32-452F-A739-F0F85DB69015}" destId="{3540752A-266D-47F4-93A3-E572E01427ED}" srcOrd="1" destOrd="0" parTransId="{C63024F7-DA62-433A-B640-EB9E86ECE6D6}" sibTransId="{C4612892-4962-4DF6-81C6-89DF0D49F9E1}"/>
    <dgm:cxn modelId="{6D8840A6-BAE5-490C-AEF2-588F6A8AAD0B}" type="presParOf" srcId="{313AF7C8-C6DF-4F34-B622-EA20FDCF94CE}" destId="{4CFF78F2-63A0-4D75-B185-4BC576D9DAC3}" srcOrd="0" destOrd="0" presId="urn:microsoft.com/office/officeart/2009/layout/ReverseList"/>
    <dgm:cxn modelId="{66C9B56B-AF9A-4D0C-9676-4F5CD4BA50D4}" type="presParOf" srcId="{313AF7C8-C6DF-4F34-B622-EA20FDCF94CE}" destId="{67291CE3-5F20-4172-AC78-3E890DC52D94}" srcOrd="1" destOrd="0" presId="urn:microsoft.com/office/officeart/2009/layout/ReverseList"/>
    <dgm:cxn modelId="{D7D8ECCA-26D4-4C21-B6C0-7BCA51219F47}" type="presParOf" srcId="{313AF7C8-C6DF-4F34-B622-EA20FDCF94CE}" destId="{33D1EB33-88CB-4634-82D8-0792D396389F}" srcOrd="2" destOrd="0" presId="urn:microsoft.com/office/officeart/2009/layout/ReverseList"/>
    <dgm:cxn modelId="{117A4277-554A-4C36-99FB-00DD9BC8B9B5}" type="presParOf" srcId="{313AF7C8-C6DF-4F34-B622-EA20FDCF94CE}" destId="{56E7B532-3880-41C8-A3D2-862730E059C6}" srcOrd="3" destOrd="0" presId="urn:microsoft.com/office/officeart/2009/layout/ReverseList"/>
    <dgm:cxn modelId="{7A7DB259-73D3-479E-81B2-E2037E352B6A}" type="presParOf" srcId="{313AF7C8-C6DF-4F34-B622-EA20FDCF94CE}" destId="{E1E4F453-D1DB-4096-B389-E90C5C7289C8}" srcOrd="4" destOrd="0" presId="urn:microsoft.com/office/officeart/2009/layout/ReverseList"/>
    <dgm:cxn modelId="{EE7EEFC4-9C4A-4CEF-8D60-60D1C1DB64AE}" type="presParOf" srcId="{313AF7C8-C6DF-4F34-B622-EA20FDCF94CE}" destId="{7E604E25-10B2-4E6C-AB41-82B62067F6E1}" srcOrd="5" destOrd="0" presId="urn:microsoft.com/office/officeart/2009/layout/ReverseList"/>
  </dgm:cxnLst>
  <dgm:bg>
    <a:solidFill>
      <a:schemeClr val="accent5">
        <a:lumMod val="20000"/>
        <a:lumOff val="80000"/>
      </a:schemeClr>
    </a:solid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91CE3-5F20-4172-AC78-3E890DC52D94}">
      <dsp:nvSpPr>
        <dsp:cNvPr id="0" name=""/>
        <dsp:cNvSpPr/>
      </dsp:nvSpPr>
      <dsp:spPr>
        <a:xfrm rot="16200000">
          <a:off x="1968310" y="1266431"/>
          <a:ext cx="2682146" cy="1639075"/>
        </a:xfrm>
        <a:prstGeom prst="round2SameRect">
          <a:avLst>
            <a:gd name="adj1" fmla="val 16670"/>
            <a:gd name="adj2" fmla="val 0"/>
          </a:avLst>
        </a:prstGeom>
        <a:gradFill rotWithShape="0">
          <a:gsLst>
            <a:gs pos="0">
              <a:schemeClr val="accent1">
                <a:tint val="50000"/>
                <a:hueOff val="0"/>
                <a:satOff val="0"/>
                <a:lumOff val="0"/>
                <a:alphaOff val="0"/>
                <a:satMod val="103000"/>
                <a:lumMod val="102000"/>
                <a:tint val="94000"/>
              </a:schemeClr>
            </a:gs>
            <a:gs pos="50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88900" h="88900"/>
          <a:bevelB w="88900" h="31750" prst="angle"/>
        </a:sp3d>
      </dsp:spPr>
      <dsp:style>
        <a:lnRef idx="0">
          <a:scrgbClr r="0" g="0" b="0"/>
        </a:lnRef>
        <a:fillRef idx="3">
          <a:scrgbClr r="0" g="0" b="0"/>
        </a:fillRef>
        <a:effectRef idx="2">
          <a:scrgbClr r="0" g="0" b="0"/>
        </a:effectRef>
        <a:fontRef idx="minor"/>
      </dsp:style>
      <dsp:txBody>
        <a:bodyPr spcFirstLastPara="0" vert="horz" wrap="square" lIns="137160" tIns="228600" rIns="205740" bIns="228600" numCol="1" spcCol="1270" anchor="t" anchorCtr="0">
          <a:noAutofit/>
        </a:bodyPr>
        <a:lstStyle/>
        <a:p>
          <a:pPr marL="0" lvl="0" indent="0" algn="ctr" defTabSz="1600200">
            <a:lnSpc>
              <a:spcPct val="90000"/>
            </a:lnSpc>
            <a:spcBef>
              <a:spcPct val="0"/>
            </a:spcBef>
            <a:spcAft>
              <a:spcPct val="35000"/>
            </a:spcAft>
            <a:buNone/>
          </a:pPr>
          <a:endParaRPr lang="en-US" sz="3600" kern="1200" dirty="0">
            <a:latin typeface="Calibri" pitchFamily="34" charset="0"/>
            <a:cs typeface="Calibri" pitchFamily="34" charset="0"/>
          </a:endParaRPr>
        </a:p>
        <a:p>
          <a:pPr marL="0" lvl="0" indent="0" algn="ctr" defTabSz="1600200">
            <a:lnSpc>
              <a:spcPct val="90000"/>
            </a:lnSpc>
            <a:spcBef>
              <a:spcPct val="0"/>
            </a:spcBef>
            <a:spcAft>
              <a:spcPct val="35000"/>
            </a:spcAft>
            <a:buNone/>
          </a:pPr>
          <a:r>
            <a:rPr lang="en-US" sz="3600" b="1" kern="1200" dirty="0" err="1">
              <a:solidFill>
                <a:schemeClr val="bg2">
                  <a:lumMod val="60000"/>
                  <a:lumOff val="40000"/>
                </a:schemeClr>
              </a:solidFill>
              <a:latin typeface="Calibri" pitchFamily="34" charset="0"/>
              <a:cs typeface="Calibri" pitchFamily="34" charset="0"/>
            </a:rPr>
            <a:t>Kháng</a:t>
          </a:r>
          <a:r>
            <a:rPr lang="en-US" sz="3600" b="1" kern="1200" dirty="0">
              <a:solidFill>
                <a:schemeClr val="bg2">
                  <a:lumMod val="60000"/>
                  <a:lumOff val="40000"/>
                </a:schemeClr>
              </a:solidFill>
              <a:latin typeface="Calibri" pitchFamily="34" charset="0"/>
              <a:cs typeface="Calibri" pitchFamily="34" charset="0"/>
            </a:rPr>
            <a:t> </a:t>
          </a:r>
          <a:r>
            <a:rPr lang="en-US" sz="3600" b="1" kern="1200" dirty="0" err="1">
              <a:solidFill>
                <a:schemeClr val="bg2">
                  <a:lumMod val="60000"/>
                  <a:lumOff val="40000"/>
                </a:schemeClr>
              </a:solidFill>
              <a:latin typeface="Calibri" pitchFamily="34" charset="0"/>
              <a:cs typeface="Calibri" pitchFamily="34" charset="0"/>
            </a:rPr>
            <a:t>viêm</a:t>
          </a:r>
          <a:endParaRPr lang="en-US" sz="3600" b="1" kern="1200" dirty="0">
            <a:solidFill>
              <a:schemeClr val="bg2">
                <a:lumMod val="60000"/>
                <a:lumOff val="40000"/>
              </a:schemeClr>
            </a:solidFill>
            <a:latin typeface="Calibri" pitchFamily="34" charset="0"/>
            <a:cs typeface="Calibri" pitchFamily="34" charset="0"/>
          </a:endParaRPr>
        </a:p>
      </dsp:txBody>
      <dsp:txXfrm rot="5400000">
        <a:off x="2569873" y="824922"/>
        <a:ext cx="1559048" cy="2522092"/>
      </dsp:txXfrm>
    </dsp:sp>
    <dsp:sp modelId="{56E7B532-3880-41C8-A3D2-862730E059C6}">
      <dsp:nvSpPr>
        <dsp:cNvPr id="0" name=""/>
        <dsp:cNvSpPr/>
      </dsp:nvSpPr>
      <dsp:spPr>
        <a:xfrm rot="5400000">
          <a:off x="3630478" y="1266645"/>
          <a:ext cx="2682146" cy="1639075"/>
        </a:xfrm>
        <a:prstGeom prst="round2SameRect">
          <a:avLst>
            <a:gd name="adj1" fmla="val 16670"/>
            <a:gd name="adj2" fmla="val 0"/>
          </a:avLst>
        </a:prstGeom>
        <a:gradFill rotWithShape="0">
          <a:gsLst>
            <a:gs pos="0">
              <a:schemeClr val="accent1">
                <a:tint val="50000"/>
                <a:hueOff val="0"/>
                <a:satOff val="0"/>
                <a:lumOff val="0"/>
                <a:alphaOff val="0"/>
                <a:satMod val="103000"/>
                <a:lumMod val="102000"/>
                <a:tint val="94000"/>
              </a:schemeClr>
            </a:gs>
            <a:gs pos="50000">
              <a:schemeClr val="accent1">
                <a:tint val="50000"/>
                <a:hueOff val="0"/>
                <a:satOff val="0"/>
                <a:lumOff val="0"/>
                <a:alphaOff val="0"/>
                <a:satMod val="110000"/>
                <a:lumMod val="100000"/>
                <a:shade val="100000"/>
              </a:schemeClr>
            </a:gs>
            <a:gs pos="100000">
              <a:schemeClr val="accent1">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88900" h="88900"/>
          <a:bevelB w="88900" h="31750" prst="angle"/>
        </a:sp3d>
      </dsp:spPr>
      <dsp:style>
        <a:lnRef idx="0">
          <a:scrgbClr r="0" g="0" b="0"/>
        </a:lnRef>
        <a:fillRef idx="3">
          <a:scrgbClr r="0" g="0" b="0"/>
        </a:fillRef>
        <a:effectRef idx="2">
          <a:scrgbClr r="0" g="0" b="0"/>
        </a:effectRef>
        <a:fontRef idx="minor"/>
      </dsp:style>
      <dsp:txBody>
        <a:bodyPr spcFirstLastPara="0" vert="horz" wrap="square" lIns="205740" tIns="228600" rIns="137160" bIns="228600" numCol="1" spcCol="1270" anchor="t" anchorCtr="0">
          <a:noAutofit/>
        </a:bodyPr>
        <a:lstStyle/>
        <a:p>
          <a:pPr marL="0" lvl="0" indent="0" algn="ctr" defTabSz="1600200">
            <a:lnSpc>
              <a:spcPct val="90000"/>
            </a:lnSpc>
            <a:spcBef>
              <a:spcPct val="0"/>
            </a:spcBef>
            <a:spcAft>
              <a:spcPct val="35000"/>
            </a:spcAft>
            <a:buNone/>
          </a:pPr>
          <a:r>
            <a:rPr lang="en-US" sz="3600" b="1" kern="1200" dirty="0" err="1">
              <a:solidFill>
                <a:schemeClr val="bg2">
                  <a:lumMod val="60000"/>
                  <a:lumOff val="40000"/>
                </a:schemeClr>
              </a:solidFill>
              <a:latin typeface="Calibri" pitchFamily="34" charset="0"/>
              <a:cs typeface="Calibri" pitchFamily="34" charset="0"/>
            </a:rPr>
            <a:t>Ức</a:t>
          </a:r>
          <a:r>
            <a:rPr lang="en-US" sz="3600" b="1" kern="1200" dirty="0">
              <a:solidFill>
                <a:schemeClr val="bg2">
                  <a:lumMod val="60000"/>
                  <a:lumOff val="40000"/>
                </a:schemeClr>
              </a:solidFill>
              <a:latin typeface="Calibri" pitchFamily="34" charset="0"/>
              <a:cs typeface="Calibri" pitchFamily="34" charset="0"/>
            </a:rPr>
            <a:t> </a:t>
          </a:r>
          <a:r>
            <a:rPr lang="en-US" sz="3600" b="1" kern="1200" dirty="0" err="1">
              <a:solidFill>
                <a:schemeClr val="bg2">
                  <a:lumMod val="60000"/>
                  <a:lumOff val="40000"/>
                </a:schemeClr>
              </a:solidFill>
              <a:latin typeface="Calibri" pitchFamily="34" charset="0"/>
              <a:cs typeface="Calibri" pitchFamily="34" charset="0"/>
            </a:rPr>
            <a:t>chế</a:t>
          </a:r>
          <a:r>
            <a:rPr lang="en-US" sz="3600" b="1" kern="1200" dirty="0">
              <a:solidFill>
                <a:schemeClr val="bg2">
                  <a:lumMod val="60000"/>
                  <a:lumOff val="40000"/>
                </a:schemeClr>
              </a:solidFill>
              <a:latin typeface="Calibri" pitchFamily="34" charset="0"/>
              <a:cs typeface="Calibri" pitchFamily="34" charset="0"/>
            </a:rPr>
            <a:t> </a:t>
          </a:r>
          <a:r>
            <a:rPr lang="en-US" sz="3600" b="1" kern="1200" dirty="0" err="1">
              <a:solidFill>
                <a:schemeClr val="bg2">
                  <a:lumMod val="60000"/>
                  <a:lumOff val="40000"/>
                </a:schemeClr>
              </a:solidFill>
              <a:latin typeface="Calibri" pitchFamily="34" charset="0"/>
              <a:cs typeface="Calibri" pitchFamily="34" charset="0"/>
            </a:rPr>
            <a:t>miễn</a:t>
          </a:r>
          <a:r>
            <a:rPr lang="en-US" sz="3600" b="1" kern="1200" dirty="0">
              <a:solidFill>
                <a:schemeClr val="bg2">
                  <a:lumMod val="60000"/>
                  <a:lumOff val="40000"/>
                </a:schemeClr>
              </a:solidFill>
              <a:latin typeface="Calibri" pitchFamily="34" charset="0"/>
              <a:cs typeface="Calibri" pitchFamily="34" charset="0"/>
            </a:rPr>
            <a:t> </a:t>
          </a:r>
          <a:r>
            <a:rPr lang="en-US" sz="3600" b="1" kern="1200" dirty="0" err="1">
              <a:solidFill>
                <a:schemeClr val="bg2">
                  <a:lumMod val="60000"/>
                  <a:lumOff val="40000"/>
                </a:schemeClr>
              </a:solidFill>
              <a:latin typeface="Calibri" pitchFamily="34" charset="0"/>
              <a:cs typeface="Calibri" pitchFamily="34" charset="0"/>
            </a:rPr>
            <a:t>dịch</a:t>
          </a:r>
          <a:endParaRPr lang="en-US" sz="3600" b="1" kern="1200" dirty="0">
            <a:solidFill>
              <a:schemeClr val="bg2">
                <a:lumMod val="60000"/>
                <a:lumOff val="40000"/>
              </a:schemeClr>
            </a:solidFill>
            <a:latin typeface="Calibri" pitchFamily="34" charset="0"/>
            <a:cs typeface="Calibri" pitchFamily="34" charset="0"/>
          </a:endParaRPr>
        </a:p>
      </dsp:txBody>
      <dsp:txXfrm rot="-5400000">
        <a:off x="4152014" y="825137"/>
        <a:ext cx="1559048" cy="2522092"/>
      </dsp:txXfrm>
    </dsp:sp>
    <dsp:sp modelId="{E1E4F453-D1DB-4096-B389-E90C5C7289C8}">
      <dsp:nvSpPr>
        <dsp:cNvPr id="0" name=""/>
        <dsp:cNvSpPr/>
      </dsp:nvSpPr>
      <dsp:spPr>
        <a:xfrm>
          <a:off x="3257880" y="0"/>
          <a:ext cx="1713503" cy="1713419"/>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E604E25-10B2-4E6C-AB41-82B62067F6E1}">
      <dsp:nvSpPr>
        <dsp:cNvPr id="0" name=""/>
        <dsp:cNvSpPr/>
      </dsp:nvSpPr>
      <dsp:spPr>
        <a:xfrm rot="10800000">
          <a:off x="3257880" y="2458530"/>
          <a:ext cx="1713503" cy="1713419"/>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type="round2SameRect" r:blip="" rot="270"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type="round2SameRect" r:blip="" rot="270">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type="round2SameRect" r:blip="" rot="90"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type="round2SameRect" r:blip="" rot="90">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type="circularArrow" r:blip="" rot="180">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0C66E-BBDD-4AE7-AD2C-C5296C3A557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8EDE5-689B-4678-B1F9-29D9CE0119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Viêm khớp =&gt; đánh giá pư viêm. Nếu không phân biệt được viêm do nheiemx trùng hay miễn dịch =&gt; làm procalcitoin nếu dương là do nhiễm trùng</a:t>
            </a:r>
            <a:endParaRPr lang="vi-VN" dirty="0"/>
          </a:p>
          <a:p>
            <a:r>
              <a:rPr lang="vi-VN" dirty="0"/>
              <a:t>Tự phát =&gt; Đánh giá miễn dịch. Coi coi các kháng thể dương không. IL6, TNFalpha để coi pư viêm</a:t>
            </a:r>
            <a:endParaRPr lang="vi-VN" dirty="0"/>
          </a:p>
          <a:p>
            <a:r>
              <a:rPr lang="vi-VN" dirty="0"/>
              <a:t>Loại ác tính: BCC lymphoma =&gt; làm tủy đồ để loại trừ</a:t>
            </a:r>
            <a:endParaRPr lang="vi-VN" dirty="0"/>
          </a:p>
          <a:p>
            <a:endParaRPr lang="vi-VN"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Loại trừ các bệnh khác để chẩn đoán =&gt; Phân loại =&gt; Mức độ</a:t>
            </a:r>
            <a:endParaRPr lang="vi-VN" dirty="0"/>
          </a:p>
          <a:p>
            <a:r>
              <a:rPr lang="vi-VN" dirty="0"/>
              <a:t>Nhìn cái hình để nhớ khớp nào tính khớp nào không tính để tính AJC chính xác</a:t>
            </a:r>
            <a:endParaRPr lang="vi-VN" dirty="0"/>
          </a:p>
          <a:p>
            <a:r>
              <a:rPr lang="en-US" dirty="0"/>
              <a:t>Cổ</a:t>
            </a:r>
            <a:endParaRPr lang="en-US" dirty="0"/>
          </a:p>
          <a:p>
            <a:r>
              <a:rPr lang="en-US" dirty="0"/>
              <a:t>Tay: khuỷu, cổ tay, 3 khớp bàn ngón, 5 liên đốt gần</a:t>
            </a:r>
            <a:endParaRPr lang="en-US" dirty="0"/>
          </a:p>
          <a:p>
            <a:r>
              <a:rPr lang="en-US" dirty="0"/>
              <a:t>Chân: háng, gối, cổ chân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t>2 </a:t>
            </a:r>
            <a:r>
              <a:rPr lang="en-US" altLang="en-US" dirty="0" err="1"/>
              <a:t>ve</a:t>
            </a:r>
            <a:r>
              <a:rPr lang="en-US" altLang="en-US" dirty="0"/>
              <a:t> </a:t>
            </a:r>
            <a:r>
              <a:rPr lang="en-US" altLang="en-US" dirty="0" err="1"/>
              <a:t>dieu</a:t>
            </a:r>
            <a:r>
              <a:rPr lang="en-US" altLang="en-US" dirty="0"/>
              <a:t> tri ; </a:t>
            </a:r>
            <a:r>
              <a:rPr lang="en-US" altLang="en-US" dirty="0" err="1"/>
              <a:t>su</a:t>
            </a:r>
            <a:r>
              <a:rPr lang="en-US" altLang="en-US" dirty="0"/>
              <a:t> dung </a:t>
            </a:r>
            <a:r>
              <a:rPr lang="en-US" altLang="en-US" dirty="0" err="1"/>
              <a:t>khang</a:t>
            </a:r>
            <a:r>
              <a:rPr lang="en-US" altLang="en-US" dirty="0"/>
              <a:t> </a:t>
            </a:r>
            <a:r>
              <a:rPr lang="en-US" altLang="en-US" dirty="0" err="1"/>
              <a:t>viem</a:t>
            </a:r>
            <a:r>
              <a:rPr lang="en-US" altLang="en-US" dirty="0"/>
              <a:t> tac dung </a:t>
            </a:r>
            <a:r>
              <a:rPr lang="en-US" altLang="en-US" dirty="0" err="1"/>
              <a:t>nhanh</a:t>
            </a:r>
            <a:r>
              <a:rPr lang="en-US" altLang="en-US" dirty="0"/>
              <a:t> </a:t>
            </a:r>
            <a:r>
              <a:rPr lang="en-US" altLang="en-US" dirty="0" err="1"/>
              <a:t>va</a:t>
            </a:r>
            <a:r>
              <a:rPr lang="en-US" altLang="en-US" dirty="0"/>
              <a:t> </a:t>
            </a:r>
            <a:r>
              <a:rPr lang="en-US" altLang="en-US" dirty="0" err="1"/>
              <a:t>chong</a:t>
            </a:r>
            <a:r>
              <a:rPr lang="en-US" altLang="en-US" dirty="0"/>
              <a:t> </a:t>
            </a:r>
            <a:r>
              <a:rPr lang="en-US" altLang="en-US" dirty="0" err="1"/>
              <a:t>thap</a:t>
            </a:r>
            <a:r>
              <a:rPr lang="en-US" altLang="en-US" dirty="0"/>
              <a:t> tac dung cham.</a:t>
            </a:r>
            <a:endParaRPr lang="en-US" altLang="en-US" dirty="0"/>
          </a:p>
          <a:p>
            <a:pPr eaLnBrk="1" hangingPunct="1">
              <a:spcBef>
                <a:spcPct val="0"/>
              </a:spcBef>
            </a:pPr>
            <a:r>
              <a:rPr lang="en-US" altLang="en-US" dirty="0"/>
              <a:t>Thoi </a:t>
            </a:r>
            <a:r>
              <a:rPr lang="en-US" altLang="en-US" dirty="0" err="1"/>
              <a:t>gian</a:t>
            </a:r>
            <a:r>
              <a:rPr lang="en-US" altLang="en-US" dirty="0"/>
              <a:t> </a:t>
            </a:r>
            <a:r>
              <a:rPr lang="en-US" altLang="en-US" dirty="0" err="1"/>
              <a:t>khong</a:t>
            </a:r>
            <a:r>
              <a:rPr lang="en-US" altLang="en-US" dirty="0"/>
              <a:t> </a:t>
            </a:r>
            <a:r>
              <a:rPr lang="en-US" altLang="en-US" dirty="0" err="1"/>
              <a:t>quan</a:t>
            </a:r>
            <a:r>
              <a:rPr lang="en-US" altLang="en-US" dirty="0"/>
              <a:t> </a:t>
            </a:r>
            <a:r>
              <a:rPr lang="en-US" altLang="en-US" dirty="0" err="1"/>
              <a:t>trong</a:t>
            </a:r>
            <a:r>
              <a:rPr lang="en-US" altLang="en-US" dirty="0"/>
              <a:t> bang </a:t>
            </a:r>
            <a:r>
              <a:rPr lang="en-US" altLang="en-US" dirty="0" err="1"/>
              <a:t>hoat</a:t>
            </a:r>
            <a:r>
              <a:rPr lang="en-US" altLang="en-US" dirty="0"/>
              <a:t> </a:t>
            </a:r>
            <a:r>
              <a:rPr lang="en-US" altLang="en-US" dirty="0" err="1"/>
              <a:t>tinh</a:t>
            </a:r>
            <a:r>
              <a:rPr lang="en-US" altLang="en-US" dirty="0"/>
              <a:t> </a:t>
            </a:r>
            <a:r>
              <a:rPr lang="en-US" altLang="en-US" dirty="0" err="1"/>
              <a:t>benh</a:t>
            </a:r>
            <a:r>
              <a:rPr lang="en-US" altLang="en-US" dirty="0"/>
              <a:t>, </a:t>
            </a:r>
            <a:endParaRPr lang="vi-VN" altLang="en-US" dirty="0"/>
          </a:p>
          <a:p>
            <a:pPr eaLnBrk="1" hangingPunct="1">
              <a:spcBef>
                <a:spcPct val="0"/>
              </a:spcBef>
            </a:pPr>
            <a:endParaRPr lang="vi-VN" altLang="en-US" dirty="0"/>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CC1B2D0F-29EF-4F00-BEAD-F8549992CCFF}" type="slidenum">
              <a:rPr lang="en-US" altLang="en-US" sz="1200" smtClean="0">
                <a:latin typeface="Calibri" panose="020F0502020204030204" charset="0"/>
              </a:rPr>
            </a:fld>
            <a:endParaRPr lang="en-US" altLang="en-US" sz="1200">
              <a:latin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eaLnBrk="1" hangingPunct="1"/>
            <a:fld id="{03FDCD3C-16E7-47AD-9784-0E3462C01783}" type="slidenum">
              <a:rPr lang="en-US" altLang="en-US" sz="1200">
                <a:latin typeface="Calibri" panose="020F0502020204030204" charset="0"/>
              </a:rPr>
            </a:fld>
            <a:endParaRPr lang="en-US" altLang="en-US" sz="1200">
              <a:latin typeface="Calibri" panose="020F050202020403020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112</a:t>
            </a:r>
            <a:endParaRPr lang="vi-VN" altLang="en-US" dirty="0"/>
          </a:p>
          <a:p>
            <a:pPr eaLnBrk="1" hangingPunct="1"/>
            <a:endParaRPr lang="vi-VN" altLang="en-US" dirty="0"/>
          </a:p>
          <a:p>
            <a:pPr eaLnBrk="1" hangingPunct="1"/>
            <a:r>
              <a:rPr lang="vi-VN" altLang="en-US" dirty="0"/>
              <a:t>Cửa sổ cơ hội: điều trị càng sớm càng tốt</a:t>
            </a:r>
            <a:endParaRPr lang="vi-VN" altLang="en-US" dirty="0"/>
          </a:p>
          <a:p>
            <a:pPr eaLnBrk="1" hangingPunct="1"/>
            <a:r>
              <a:rPr lang="vi-VN" altLang="en-US" dirty="0"/>
              <a:t>Theo mục tiêu: thể ls nào dùng thuốc theo thể đó</a:t>
            </a: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ASA ít xài do nhiều tác dụng phụ tiêu hóa</a:t>
            </a:r>
            <a:endParaRPr lang="vi-VN" dirty="0"/>
          </a:p>
          <a:p>
            <a:r>
              <a:rPr lang="vi-VN" dirty="0"/>
              <a:t>Nep Ibu là 2 cái hay xài</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SSZ và MTX là 2 thuốc UCMD hay xài, mấy thuốc khác ít xài lắm</a:t>
            </a:r>
            <a:endParaRPr lang="vi-VN" dirty="0"/>
          </a:p>
          <a:p>
            <a:r>
              <a:rPr lang="vi-VN" dirty="0"/>
              <a:t>Nói chung học hết liệu pháp sinh học =&gt; THI</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eaLnBrk="1" hangingPunct="1"/>
            <a:fld id="{6E95624B-9DA9-49AC-90F7-96947F23260F}" type="slidenum">
              <a:rPr lang="en-US" altLang="en-US" sz="1200">
                <a:latin typeface="Calibri" panose="020F0502020204030204" charset="0"/>
              </a:rPr>
            </a:fld>
            <a:endParaRPr lang="en-US" altLang="en-US" sz="1200">
              <a:latin typeface="Calibri" panose="020F0502020204030204"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112</a:t>
            </a:r>
            <a:endParaRPr lang="vi-VN" altLang="en-US" dirty="0"/>
          </a:p>
          <a:p>
            <a:pPr eaLnBrk="1" hangingPunct="1"/>
            <a:endParaRPr lang="vi-VN" altLang="en-US" dirty="0"/>
          </a:p>
          <a:p>
            <a:pPr eaLnBrk="1" hangingPunct="1"/>
            <a:r>
              <a:rPr lang="vi-VN" altLang="en-US" dirty="0"/>
              <a:t>Dựa vào kháng thể đơn dòng nên có nguy cơ tạo ra tự kháng thể chống lại nó</a:t>
            </a:r>
            <a:endParaRPr lang="vi-VN" altLang="en-US" dirty="0"/>
          </a:p>
          <a:p>
            <a:pPr eaLnBrk="1" hangingPunct="1"/>
            <a:endParaRPr lang="vi-V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Liệu pháp sinh học =&gt; ức chế cytokin =&gt; không viêm</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HỌC THUỘC SLIDE NÀY</a:t>
            </a:r>
            <a:endParaRPr lang="vi-VN" dirty="0"/>
          </a:p>
          <a:p>
            <a:r>
              <a:rPr lang="vi-VN" dirty="0"/>
              <a:t>Ít khớp tiên lượng tốt nên lúc đầu chọn NSAIDs thôi nếu ko đáp ứng mới xài SSZ ko đáp ứng nữa mới tới cort</a:t>
            </a:r>
            <a:endParaRPr lang="vi-VN" dirty="0"/>
          </a:p>
          <a:p>
            <a:r>
              <a:rPr lang="vi-VN" dirty="0"/>
              <a:t>Đa khớp nặng hơn nên có thể xem xét cort sớm</a:t>
            </a:r>
            <a:endParaRPr lang="vi-VN" dirty="0"/>
          </a:p>
          <a:p>
            <a:r>
              <a:rPr lang="vi-VN" dirty="0"/>
              <a:t>Hệ thống nặng nhất nên cort liền luôn</a:t>
            </a:r>
            <a:endParaRPr lang="vi-VN" dirty="0"/>
          </a:p>
          <a:p>
            <a:r>
              <a:rPr lang="vi-VN" dirty="0"/>
              <a:t>Hệ thống LPSH là ức chế IL6</a:t>
            </a:r>
            <a:endParaRPr lang="vi-VN" dirty="0"/>
          </a:p>
          <a:p>
            <a:r>
              <a:rPr lang="vi-VN" dirty="0"/>
              <a:t>Ít khớp: LPSH là ức chế TNFalpha</a:t>
            </a:r>
            <a:endParaRPr lang="vi-VN" dirty="0"/>
          </a:p>
          <a:p>
            <a:r>
              <a:rPr lang="vi-VN" dirty="0"/>
              <a:t>Đa khớp: LPSH là ức chế IL6 hoặc TNF alpha</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Tự phát: vô căn, không tìm được nguyên nhân, là chẩn đoán loại trừ</a:t>
            </a:r>
            <a:endParaRPr lang="vi-VN" dirty="0"/>
          </a:p>
          <a:p>
            <a:r>
              <a:rPr lang="vi-VN" dirty="0"/>
              <a:t>Thiếu niên: &lt;16 tuổi</a:t>
            </a:r>
            <a:endParaRPr lang="vi-VN" dirty="0"/>
          </a:p>
          <a:p>
            <a:r>
              <a:rPr lang="vi-VN" dirty="0"/>
              <a:t>Có rất nhiều thể lâm sàng</a:t>
            </a:r>
            <a:endParaRPr lang="vi-VN" dirty="0"/>
          </a:p>
          <a:p>
            <a:r>
              <a:rPr lang="vi-VN" dirty="0"/>
              <a:t>Cơ chế sinh bệnh học chưa rõ ràng nên dành pháp còn chưa thống nhất</a:t>
            </a:r>
            <a:endParaRPr lang="vi-VN" dirty="0"/>
          </a:p>
          <a:p>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Môi trường</a:t>
            </a:r>
            <a:endParaRPr lang="vi-VN" dirty="0"/>
          </a:p>
          <a:p>
            <a:r>
              <a:rPr lang="vi-VN" dirty="0"/>
              <a:t>Cơ địa</a:t>
            </a:r>
            <a:endParaRPr lang="vi-VN" dirty="0"/>
          </a:p>
          <a:p>
            <a:r>
              <a:rPr lang="vi-VN" dirty="0"/>
              <a:t>Gen</a:t>
            </a:r>
            <a:endParaRPr lang="vi-VN" dirty="0"/>
          </a:p>
          <a:p>
            <a:r>
              <a:rPr lang="vi-VN" dirty="0"/>
              <a:t>3 yếu tố này tương tác nhau ảnh hưởng sinh bệnh học</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Liên quan cả 2 loại MD:</a:t>
            </a:r>
            <a:endParaRPr lang="vi-VN" dirty="0"/>
          </a:p>
          <a:p>
            <a:r>
              <a:rPr lang="vi-VN" dirty="0"/>
              <a:t>MD di truyền: không có trí nhớ MD =&gt; cấp</a:t>
            </a:r>
            <a:endParaRPr lang="vi-VN" dirty="0"/>
          </a:p>
          <a:p>
            <a:r>
              <a:rPr lang="vi-VN" dirty="0"/>
              <a:t>MD mắc phải: lq lympho B T có trí nhứo MD =&gt; mạn</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vi-VN" dirty="0"/>
              <a:t>Miễn dịch mắc phải</a:t>
            </a:r>
            <a:endParaRPr lang="vi-VN" dirty="0"/>
          </a:p>
          <a:p>
            <a:pPr marL="228600" indent="-228600">
              <a:buAutoNum type="alphaUcPeriod"/>
            </a:pPr>
            <a:r>
              <a:rPr lang="vi-VN" dirty="0"/>
              <a:t>MD bẩm sinh, tự sinh cytokin và gây đáp ứng viêm toàn thân</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Dùng ILAR</a:t>
            </a:r>
            <a:endParaRPr lang="vi-VN" dirty="0"/>
          </a:p>
          <a:p>
            <a:r>
              <a:rPr lang="vi-VN" dirty="0"/>
              <a:t>Thời gian 6w là thời gian để mình đi tìm chẩn đoán phân biệt, chứ còn nếu 2w mà mình loại đc tấ cả các nguyên nhân khác rồi thì nói JIA cũng được nhưng phải ghi JIA khởi phát do chưa đủ 6w như tiêu chuẩn.</a:t>
            </a:r>
            <a:endParaRPr lang="vi-VN" dirty="0"/>
          </a:p>
          <a:p>
            <a:r>
              <a:rPr lang="vi-VN" dirty="0"/>
              <a:t>4 thể 1 2 3 4 là hay gặp nhất</a:t>
            </a:r>
            <a:endParaRPr lang="vi-VN" dirty="0"/>
          </a:p>
          <a:p>
            <a:r>
              <a:rPr lang="vi-VN" dirty="0"/>
              <a:t>1 2 3 viêm tại khơps thôi</a:t>
            </a:r>
            <a:endParaRPr lang="vi-VN" dirty="0"/>
          </a:p>
          <a:p>
            <a:r>
              <a:rPr lang="vi-VN" dirty="0"/>
              <a:t>4. Gây viêm đa cơ quan, sốt kéo dài</a:t>
            </a:r>
            <a:endParaRPr lang="vi-VN" dirty="0"/>
          </a:p>
          <a:p>
            <a:r>
              <a:rPr lang="vi-VN" dirty="0"/>
              <a:t>7. Không thuộc nhóm nào hết</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Phải loại các bệnh lý nhiễm trùng, ác tính (SA bụng loại u nguyên bào TK, CTM loại lymphoma BC cấp), miễn dịch (ngoài tại khớp còn có trchung toàn thân (lupus, HSP, Kawasaki).</a:t>
            </a:r>
            <a:endParaRPr lang="vi-VN" dirty="0"/>
          </a:p>
          <a:p>
            <a:r>
              <a:rPr lang="vi-VN" dirty="0"/>
              <a:t>Ngoài ra cũng cần loại SGMD (mắc phải hoặc bẩm sinh)</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LQ MD mắc phải, sinh ra kháng thể</a:t>
            </a:r>
            <a:endParaRPr lang="vi-VN" dirty="0"/>
          </a:p>
          <a:p>
            <a:r>
              <a:rPr lang="vi-VN" dirty="0"/>
              <a:t>RF + =&gt; hướng đa khớp</a:t>
            </a:r>
            <a:endParaRPr lang="vi-VN" dirty="0"/>
          </a:p>
          <a:p>
            <a:r>
              <a:rPr lang="vi-VN" dirty="0"/>
              <a:t>ANA + =&gt; phải cho BN đi khám mắt để tầm soát viêm màng bồ đào do trễ là mù</a:t>
            </a:r>
            <a:endParaRPr lang="vi-VN" dirty="0"/>
          </a:p>
          <a:p>
            <a:r>
              <a:rPr lang="vi-VN" dirty="0"/>
              <a:t>Ít khớp và đa khớp thì liên quan MD mắc phải nen có kháng thể</a:t>
            </a:r>
            <a:endParaRPr lang="vi-VN" dirty="0"/>
          </a:p>
          <a:p>
            <a:r>
              <a:rPr lang="vi-VN" dirty="0"/>
              <a:t>Hệ thống chủ yếu tự viêm (MD bẩm sinh) nên cả 2 kháng thể này thường âm hết</a:t>
            </a:r>
            <a:endParaRPr lang="en-US" dirty="0"/>
          </a:p>
        </p:txBody>
      </p:sp>
      <p:sp>
        <p:nvSpPr>
          <p:cNvPr id="4" name="Slide Number Placeholder 3"/>
          <p:cNvSpPr>
            <a:spLocks noGrp="1"/>
          </p:cNvSpPr>
          <p:nvPr>
            <p:ph type="sldNum" sz="quarter" idx="5"/>
          </p:nvPr>
        </p:nvSpPr>
        <p:spPr/>
        <p:txBody>
          <a:bodyPr/>
          <a:lstStyle/>
          <a:p>
            <a:fld id="{02F8EDE5-689B-4678-B1F9-29D9CE01199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B872C49-EE11-4C00-830B-AC9D879895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par>
                                <p:cTn id="10" presetID="37"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872C49-EE11-4C00-830B-AC9D879895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872C49-EE11-4C00-830B-AC9D879895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5FF1F341-D6C8-4234-87ED-115A05B2077A}"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872C49-EE11-4C00-830B-AC9D879895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B872C49-EE11-4C00-830B-AC9D879895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B872C49-EE11-4C00-830B-AC9D879895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B872C49-EE11-4C00-830B-AC9D8798954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B872C49-EE11-4C00-830B-AC9D8798954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72C49-EE11-4C00-830B-AC9D8798954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B872C49-EE11-4C00-830B-AC9D879895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B872C49-EE11-4C00-830B-AC9D879895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E65AD-17C3-4C07-B60D-818BDF664C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872C49-EE11-4C00-830B-AC9D8798954D}"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4E65AD-17C3-4C07-B60D-818BDF664C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324600" cy="2387600"/>
          </a:xfrm>
        </p:spPr>
        <p:txBody>
          <a:bodyPr>
            <a:normAutofit/>
          </a:bodyPr>
          <a:lstStyle/>
          <a:p>
            <a:r>
              <a:rPr lang="en-US" sz="5000" b="1" dirty="0"/>
              <a:t>VIÊM KHỚP TỰ PHÁT THIẾU NIÊN</a:t>
            </a:r>
            <a:endParaRPr lang="en-US" sz="5000" b="1" dirty="0"/>
          </a:p>
        </p:txBody>
      </p:sp>
      <p:sp>
        <p:nvSpPr>
          <p:cNvPr id="3" name="Subtitle 2"/>
          <p:cNvSpPr>
            <a:spLocks noGrp="1"/>
          </p:cNvSpPr>
          <p:nvPr>
            <p:ph type="subTitle" idx="1"/>
          </p:nvPr>
        </p:nvSpPr>
        <p:spPr/>
        <p:txBody>
          <a:bodyPr/>
          <a:lstStyle/>
          <a:p>
            <a:pPr algn="r"/>
            <a:r>
              <a:rPr lang="en-US" dirty="0"/>
              <a:t>		</a:t>
            </a:r>
            <a:r>
              <a:rPr lang="en-US" b="1" dirty="0" err="1"/>
              <a:t>Th.s</a:t>
            </a:r>
            <a:r>
              <a:rPr lang="en-US" b="1" dirty="0"/>
              <a:t>. </a:t>
            </a:r>
            <a:r>
              <a:rPr lang="en-US" b="1" dirty="0" err="1"/>
              <a:t>Bs</a:t>
            </a:r>
            <a:r>
              <a:rPr lang="en-US" b="1" dirty="0"/>
              <a:t> </a:t>
            </a:r>
            <a:r>
              <a:rPr lang="en-US" b="1" dirty="0" err="1"/>
              <a:t>Tôn</a:t>
            </a:r>
            <a:r>
              <a:rPr lang="en-US" b="1" dirty="0"/>
              <a:t> </a:t>
            </a:r>
            <a:r>
              <a:rPr lang="en-US" b="1" dirty="0" err="1"/>
              <a:t>Thất</a:t>
            </a:r>
            <a:r>
              <a:rPr lang="en-US" b="1" dirty="0"/>
              <a:t> </a:t>
            </a:r>
            <a:r>
              <a:rPr lang="en-US" b="1" dirty="0" err="1"/>
              <a:t>Hoàng</a:t>
            </a:r>
            <a:endParaRPr lang="en-US" b="1" dirty="0"/>
          </a:p>
          <a:p>
            <a:pPr algn="r"/>
            <a:r>
              <a:rPr lang="en-US" b="1" dirty="0"/>
              <a:t>PGS. TS </a:t>
            </a:r>
            <a:r>
              <a:rPr lang="en-US" b="1" dirty="0" err="1"/>
              <a:t>Nguyễn</a:t>
            </a:r>
            <a:r>
              <a:rPr lang="en-US" b="1" dirty="0"/>
              <a:t> </a:t>
            </a:r>
            <a:r>
              <a:rPr lang="en-US" b="1" dirty="0" err="1"/>
              <a:t>Thị</a:t>
            </a:r>
            <a:r>
              <a:rPr lang="en-US" b="1" dirty="0"/>
              <a:t> </a:t>
            </a:r>
            <a:r>
              <a:rPr lang="en-US" b="1" dirty="0" err="1"/>
              <a:t>Thanh</a:t>
            </a:r>
            <a:r>
              <a:rPr lang="en-US" b="1" dirty="0"/>
              <a:t> </a:t>
            </a:r>
            <a:r>
              <a:rPr lang="en-US" b="1" dirty="0" err="1"/>
              <a:t>Lan</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685800"/>
          </a:xfrm>
          <a:noFill/>
        </p:spPr>
        <p:txBody>
          <a:bodyPr/>
          <a:lstStyle/>
          <a:p>
            <a:r>
              <a:rPr lang="en-US" altLang="en-US" sz="3000" b="1" dirty="0">
                <a:latin typeface="VNI-Helve-Condense" pitchFamily="2" charset="0"/>
              </a:rPr>
              <a:t>CAÄN LAÂM SAØNG</a:t>
            </a:r>
            <a:r>
              <a:rPr lang="en-US" altLang="en-US" sz="3200" dirty="0">
                <a:latin typeface="VNI-Cooper" pitchFamily="2" charset="0"/>
              </a:rPr>
              <a:t> </a:t>
            </a:r>
            <a:endParaRPr lang="en-US" altLang="en-US" sz="3200" dirty="0">
              <a:latin typeface="VNI-Cooper" pitchFamily="2" charset="0"/>
            </a:endParaRPr>
          </a:p>
        </p:txBody>
      </p:sp>
      <p:sp>
        <p:nvSpPr>
          <p:cNvPr id="18435" name="Text Box 3"/>
          <p:cNvSpPr txBox="1">
            <a:spLocks noChangeArrowheads="1"/>
          </p:cNvSpPr>
          <p:nvPr/>
        </p:nvSpPr>
        <p:spPr bwMode="auto">
          <a:xfrm>
            <a:off x="685800" y="838200"/>
            <a:ext cx="84582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r>
              <a:rPr lang="en-US" altLang="en-US" sz="2800" b="1" dirty="0">
                <a:solidFill>
                  <a:srgbClr val="FF0000"/>
                </a:solidFill>
              </a:rPr>
              <a:t>1. </a:t>
            </a:r>
            <a:r>
              <a:rPr lang="en-US" altLang="en-US" sz="2800" b="1" dirty="0" err="1">
                <a:solidFill>
                  <a:srgbClr val="FF0000"/>
                </a:solidFill>
              </a:rPr>
              <a:t>Phaûn</a:t>
            </a:r>
            <a:r>
              <a:rPr lang="en-US" altLang="en-US" sz="2800" b="1" dirty="0">
                <a:solidFill>
                  <a:srgbClr val="FF0000"/>
                </a:solidFill>
              </a:rPr>
              <a:t> </a:t>
            </a:r>
            <a:r>
              <a:rPr lang="en-US" altLang="en-US" sz="2800" b="1" dirty="0" err="1">
                <a:solidFill>
                  <a:srgbClr val="FF0000"/>
                </a:solidFill>
              </a:rPr>
              <a:t>öùng</a:t>
            </a:r>
            <a:r>
              <a:rPr lang="en-US" altLang="en-US" sz="2800" b="1" dirty="0">
                <a:solidFill>
                  <a:srgbClr val="FF0000"/>
                </a:solidFill>
              </a:rPr>
              <a:t> </a:t>
            </a:r>
            <a:r>
              <a:rPr lang="en-US" altLang="en-US" sz="2800" b="1" dirty="0" err="1">
                <a:solidFill>
                  <a:srgbClr val="FF0000"/>
                </a:solidFill>
              </a:rPr>
              <a:t>vieâm</a:t>
            </a:r>
            <a:r>
              <a:rPr lang="en-US" altLang="en-US" sz="2800" b="1" dirty="0">
                <a:solidFill>
                  <a:srgbClr val="FF0000"/>
                </a:solidFill>
              </a:rPr>
              <a:t> &amp; </a:t>
            </a:r>
            <a:r>
              <a:rPr lang="en-US" altLang="en-US" sz="2800" b="1" dirty="0" err="1">
                <a:solidFill>
                  <a:srgbClr val="FF0000"/>
                </a:solidFill>
              </a:rPr>
              <a:t>mieãn</a:t>
            </a:r>
            <a:r>
              <a:rPr lang="en-US" altLang="en-US" sz="2800" b="1" dirty="0">
                <a:solidFill>
                  <a:srgbClr val="FF0000"/>
                </a:solidFill>
              </a:rPr>
              <a:t> </a:t>
            </a:r>
            <a:r>
              <a:rPr lang="en-US" altLang="en-US" sz="2800" b="1" dirty="0" err="1">
                <a:solidFill>
                  <a:srgbClr val="FF0000"/>
                </a:solidFill>
              </a:rPr>
              <a:t>dòch</a:t>
            </a:r>
            <a:r>
              <a:rPr lang="en-US" altLang="en-US" sz="2800" b="1" dirty="0">
                <a:solidFill>
                  <a:srgbClr val="FF0000"/>
                </a:solidFill>
              </a:rPr>
              <a:t>:</a:t>
            </a:r>
            <a:r>
              <a:rPr lang="en-US" altLang="en-US" sz="2400" dirty="0">
                <a:solidFill>
                  <a:srgbClr val="FF0000"/>
                </a:solidFill>
              </a:rPr>
              <a:t> </a:t>
            </a:r>
            <a:endParaRPr lang="en-US" altLang="en-US" sz="2400" dirty="0">
              <a:solidFill>
                <a:srgbClr val="FF0000"/>
              </a:solidFill>
            </a:endParaRPr>
          </a:p>
          <a:p>
            <a:r>
              <a:rPr lang="en-US" altLang="en-US" sz="2400" dirty="0"/>
              <a:t>      </a:t>
            </a:r>
            <a:r>
              <a:rPr lang="en-US" altLang="en-US" sz="2400" b="1" dirty="0"/>
              <a:t>- </a:t>
            </a:r>
            <a:r>
              <a:rPr lang="en-US" altLang="en-US" sz="2400" b="1" dirty="0" err="1"/>
              <a:t>Coâng</a:t>
            </a:r>
            <a:r>
              <a:rPr lang="en-US" altLang="en-US" sz="2400" b="1" dirty="0"/>
              <a:t> </a:t>
            </a:r>
            <a:r>
              <a:rPr lang="en-US" altLang="en-US" sz="2400" b="1" dirty="0" err="1"/>
              <a:t>thöùc</a:t>
            </a:r>
            <a:r>
              <a:rPr lang="en-US" altLang="en-US" sz="2400" b="1" dirty="0"/>
              <a:t> </a:t>
            </a:r>
            <a:r>
              <a:rPr lang="en-US" altLang="en-US" sz="2400" b="1" dirty="0" err="1"/>
              <a:t>maùu</a:t>
            </a:r>
            <a:r>
              <a:rPr lang="en-US" altLang="en-US" sz="2400" b="1" dirty="0"/>
              <a:t>; </a:t>
            </a:r>
            <a:r>
              <a:rPr lang="en-US" altLang="en-US" sz="2400" b="1" dirty="0" err="1"/>
              <a:t>tieåu</a:t>
            </a:r>
            <a:r>
              <a:rPr lang="en-US" altLang="en-US" sz="2400" b="1" dirty="0"/>
              <a:t> </a:t>
            </a:r>
            <a:r>
              <a:rPr lang="en-US" altLang="en-US" sz="2400" b="1" dirty="0" err="1"/>
              <a:t>caàu</a:t>
            </a:r>
            <a:r>
              <a:rPr lang="en-US" altLang="en-US" sz="2400" b="1" dirty="0"/>
              <a:t> </a:t>
            </a:r>
            <a:r>
              <a:rPr lang="en-US" altLang="en-US" sz="2400" b="1" dirty="0" err="1"/>
              <a:t>ñeám</a:t>
            </a:r>
            <a:r>
              <a:rPr lang="en-US" altLang="en-US" sz="2400" b="1" dirty="0"/>
              <a:t>; </a:t>
            </a:r>
            <a:r>
              <a:rPr lang="en-US" altLang="en-US" sz="2400" b="1" dirty="0" err="1"/>
              <a:t>toác</a:t>
            </a:r>
            <a:r>
              <a:rPr lang="en-US" altLang="en-US" sz="2400" b="1" dirty="0"/>
              <a:t> </a:t>
            </a:r>
            <a:r>
              <a:rPr lang="en-US" altLang="en-US" sz="2400" b="1" dirty="0" err="1"/>
              <a:t>ñoä</a:t>
            </a:r>
            <a:r>
              <a:rPr lang="en-US" altLang="en-US" sz="2400" b="1" dirty="0"/>
              <a:t> </a:t>
            </a:r>
            <a:r>
              <a:rPr lang="en-US" altLang="en-US" sz="2400" b="1" dirty="0" err="1"/>
              <a:t>laéng</a:t>
            </a:r>
            <a:r>
              <a:rPr lang="en-US" altLang="en-US" sz="2400" b="1" dirty="0"/>
              <a:t> </a:t>
            </a:r>
            <a:r>
              <a:rPr lang="en-US" altLang="en-US" sz="2400" b="1" dirty="0" err="1"/>
              <a:t>maùu</a:t>
            </a:r>
            <a:r>
              <a:rPr lang="en-US" altLang="en-US" sz="2400" b="1" dirty="0"/>
              <a:t>; CRP.</a:t>
            </a:r>
            <a:endParaRPr lang="en-US" altLang="en-US" sz="2400" b="1" dirty="0"/>
          </a:p>
          <a:p>
            <a:r>
              <a:rPr lang="en-US" altLang="en-US" sz="2400" b="1" dirty="0"/>
              <a:t>      - </a:t>
            </a:r>
            <a:r>
              <a:rPr lang="en-US" altLang="en-US" sz="2400" b="1" dirty="0" err="1"/>
              <a:t>Ñieän</a:t>
            </a:r>
            <a:r>
              <a:rPr lang="en-US" altLang="en-US" sz="2400" b="1" dirty="0"/>
              <a:t> </a:t>
            </a:r>
            <a:r>
              <a:rPr lang="en-US" altLang="en-US" sz="2400" b="1" dirty="0" err="1"/>
              <a:t>di</a:t>
            </a:r>
            <a:r>
              <a:rPr lang="en-US" altLang="en-US" sz="2400" b="1" dirty="0"/>
              <a:t> protein </a:t>
            </a:r>
            <a:r>
              <a:rPr lang="en-US" altLang="en-US" sz="2400" b="1" dirty="0" err="1"/>
              <a:t>huyeát</a:t>
            </a:r>
            <a:r>
              <a:rPr lang="en-US" altLang="en-US" sz="2400" b="1" dirty="0"/>
              <a:t> </a:t>
            </a:r>
            <a:r>
              <a:rPr lang="en-US" altLang="en-US" sz="2400" b="1" dirty="0" err="1"/>
              <a:t>töông</a:t>
            </a:r>
            <a:endParaRPr lang="en-US" altLang="en-US" sz="2400" b="1" dirty="0"/>
          </a:p>
          <a:p>
            <a:r>
              <a:rPr lang="en-US" altLang="en-US" sz="2400" b="1" dirty="0"/>
              <a:t>      - ANA; RF; ASO; anti-CCP … </a:t>
            </a:r>
            <a:endParaRPr lang="en-US" altLang="en-US" sz="2400" b="1" dirty="0"/>
          </a:p>
          <a:p>
            <a:r>
              <a:rPr lang="en-US" altLang="en-US" sz="2400" b="1" dirty="0"/>
              <a:t>      - IL6 ; TNF</a:t>
            </a:r>
            <a:r>
              <a:rPr lang="el-GR" altLang="en-US" sz="2400" b="1" dirty="0">
                <a:latin typeface="Times New Roman" panose="02020603050405020304" charset="0"/>
                <a:cs typeface="Times New Roman" panose="02020603050405020304" charset="0"/>
              </a:rPr>
              <a:t>α</a:t>
            </a:r>
            <a:endParaRPr lang="en-US" altLang="en-US" sz="2400" b="1" dirty="0"/>
          </a:p>
          <a:p>
            <a:r>
              <a:rPr lang="en-US" altLang="en-US" sz="2800" b="1" dirty="0">
                <a:solidFill>
                  <a:srgbClr val="FF0000"/>
                </a:solidFill>
              </a:rPr>
              <a:t>2. </a:t>
            </a:r>
            <a:r>
              <a:rPr lang="en-US" altLang="en-US" sz="2800" b="1" dirty="0" err="1">
                <a:solidFill>
                  <a:srgbClr val="FF0000"/>
                </a:solidFill>
              </a:rPr>
              <a:t>Xeùt</a:t>
            </a:r>
            <a:r>
              <a:rPr lang="en-US" altLang="en-US" sz="2800" b="1" dirty="0">
                <a:solidFill>
                  <a:srgbClr val="FF0000"/>
                </a:solidFill>
              </a:rPr>
              <a:t> </a:t>
            </a:r>
            <a:r>
              <a:rPr lang="en-US" altLang="en-US" sz="2800" b="1" dirty="0" err="1">
                <a:solidFill>
                  <a:srgbClr val="FF0000"/>
                </a:solidFill>
              </a:rPr>
              <a:t>nghieäm</a:t>
            </a:r>
            <a:r>
              <a:rPr lang="en-US" altLang="en-US" sz="2800" b="1" dirty="0">
                <a:solidFill>
                  <a:srgbClr val="FF0000"/>
                </a:solidFill>
              </a:rPr>
              <a:t> </a:t>
            </a:r>
            <a:r>
              <a:rPr lang="en-US" altLang="en-US" sz="2800" b="1" dirty="0" err="1">
                <a:solidFill>
                  <a:srgbClr val="FF0000"/>
                </a:solidFill>
              </a:rPr>
              <a:t>ñaùnh</a:t>
            </a:r>
            <a:r>
              <a:rPr lang="en-US" altLang="en-US" sz="2800" b="1" dirty="0">
                <a:solidFill>
                  <a:srgbClr val="FF0000"/>
                </a:solidFill>
              </a:rPr>
              <a:t> </a:t>
            </a:r>
            <a:r>
              <a:rPr lang="en-US" altLang="en-US" sz="2800" b="1" dirty="0" err="1">
                <a:solidFill>
                  <a:srgbClr val="FF0000"/>
                </a:solidFill>
              </a:rPr>
              <a:t>giaù</a:t>
            </a:r>
            <a:r>
              <a:rPr lang="en-US" altLang="en-US" sz="2800" b="1" dirty="0">
                <a:solidFill>
                  <a:srgbClr val="FF0000"/>
                </a:solidFill>
              </a:rPr>
              <a:t> </a:t>
            </a:r>
            <a:r>
              <a:rPr lang="en-US" altLang="en-US" sz="2800" b="1" dirty="0" err="1">
                <a:solidFill>
                  <a:srgbClr val="FF0000"/>
                </a:solidFill>
              </a:rPr>
              <a:t>toån</a:t>
            </a:r>
            <a:r>
              <a:rPr lang="en-US" altLang="en-US" sz="2800" b="1" dirty="0">
                <a:solidFill>
                  <a:srgbClr val="FF0000"/>
                </a:solidFill>
              </a:rPr>
              <a:t> </a:t>
            </a:r>
            <a:r>
              <a:rPr lang="en-US" altLang="en-US" sz="2800" b="1" dirty="0" err="1">
                <a:solidFill>
                  <a:srgbClr val="FF0000"/>
                </a:solidFill>
              </a:rPr>
              <a:t>thöông</a:t>
            </a:r>
            <a:r>
              <a:rPr lang="en-US" altLang="en-US" sz="2800" b="1" dirty="0">
                <a:solidFill>
                  <a:srgbClr val="FF0000"/>
                </a:solidFill>
              </a:rPr>
              <a:t> </a:t>
            </a:r>
            <a:r>
              <a:rPr lang="en-US" altLang="en-US" sz="2800" b="1" dirty="0" err="1">
                <a:solidFill>
                  <a:srgbClr val="FF0000"/>
                </a:solidFill>
              </a:rPr>
              <a:t>xöông</a:t>
            </a:r>
            <a:r>
              <a:rPr lang="en-US" altLang="en-US" sz="2800" b="1" dirty="0">
                <a:solidFill>
                  <a:srgbClr val="FF0000"/>
                </a:solidFill>
              </a:rPr>
              <a:t>:</a:t>
            </a:r>
            <a:r>
              <a:rPr lang="en-US" altLang="en-US" sz="2800" dirty="0">
                <a:solidFill>
                  <a:srgbClr val="FF0000"/>
                </a:solidFill>
              </a:rPr>
              <a:t> </a:t>
            </a:r>
            <a:endParaRPr lang="en-US" altLang="en-US" sz="2800" dirty="0">
              <a:solidFill>
                <a:srgbClr val="FF0000"/>
              </a:solidFill>
              <a:sym typeface="Symbol" panose="05050102010706020507" pitchFamily="18" charset="2"/>
            </a:endParaRPr>
          </a:p>
          <a:p>
            <a:pPr lvl="2">
              <a:buFont typeface="Symbol" panose="05050102010706020507" pitchFamily="18" charset="2"/>
              <a:buNone/>
            </a:pPr>
            <a:r>
              <a:rPr lang="en-US" altLang="en-US" sz="2400" b="1" dirty="0">
                <a:sym typeface="Symbol" panose="05050102010706020507" pitchFamily="18" charset="2"/>
              </a:rPr>
              <a:t> </a:t>
            </a:r>
            <a:r>
              <a:rPr lang="en-US" altLang="en-US" sz="2400" b="1" dirty="0"/>
              <a:t>X </a:t>
            </a:r>
            <a:r>
              <a:rPr lang="en-US" altLang="en-US" sz="2400" b="1" dirty="0" err="1"/>
              <a:t>quang</a:t>
            </a:r>
            <a:r>
              <a:rPr lang="en-US" altLang="en-US" sz="2400" b="1" dirty="0"/>
              <a:t> </a:t>
            </a:r>
            <a:r>
              <a:rPr lang="en-US" altLang="en-US" sz="2400" b="1" dirty="0" err="1"/>
              <a:t>xöông</a:t>
            </a:r>
            <a:r>
              <a:rPr lang="en-US" altLang="en-US" sz="2400" b="1" dirty="0"/>
              <a:t> </a:t>
            </a:r>
            <a:r>
              <a:rPr lang="en-US" altLang="en-US" sz="2400" b="1" dirty="0" err="1"/>
              <a:t>khôùp</a:t>
            </a:r>
            <a:r>
              <a:rPr lang="en-US" altLang="en-US" sz="2400" b="1" dirty="0"/>
              <a:t> </a:t>
            </a:r>
            <a:r>
              <a:rPr lang="en-US" altLang="en-US" sz="2400" b="1" dirty="0" err="1"/>
              <a:t>quy</a:t>
            </a:r>
            <a:r>
              <a:rPr lang="en-US" altLang="en-US" sz="2400" b="1" dirty="0"/>
              <a:t> </a:t>
            </a:r>
            <a:endParaRPr lang="en-US" altLang="en-US" sz="2400" b="1" dirty="0"/>
          </a:p>
          <a:p>
            <a:pPr>
              <a:buFont typeface="Symbol" panose="05050102010706020507" pitchFamily="18" charset="2"/>
              <a:buNone/>
            </a:pPr>
            <a:r>
              <a:rPr lang="en-US" altLang="en-US" sz="2400" b="1" dirty="0">
                <a:sym typeface="Symbol" panose="05050102010706020507" pitchFamily="18" charset="2"/>
              </a:rPr>
              <a:t>	</a:t>
            </a:r>
            <a:r>
              <a:rPr lang="en-US" altLang="en-US" sz="2400" b="1" dirty="0"/>
              <a:t> </a:t>
            </a:r>
            <a:r>
              <a:rPr lang="en-US" altLang="en-US" sz="2400" b="1" dirty="0" err="1"/>
              <a:t>Sieâu</a:t>
            </a:r>
            <a:r>
              <a:rPr lang="en-US" altLang="en-US" sz="2400" b="1" dirty="0"/>
              <a:t> </a:t>
            </a:r>
            <a:r>
              <a:rPr lang="en-US" altLang="en-US" sz="2400" b="1" dirty="0" err="1"/>
              <a:t>aâm</a:t>
            </a:r>
            <a:r>
              <a:rPr lang="en-US" altLang="en-US" sz="2400" b="1" dirty="0"/>
              <a:t> </a:t>
            </a:r>
            <a:r>
              <a:rPr lang="en-US" altLang="en-US" sz="2400" b="1" dirty="0" err="1"/>
              <a:t>khôùp</a:t>
            </a:r>
            <a:r>
              <a:rPr lang="en-US" altLang="en-US" sz="2400" b="1" dirty="0"/>
              <a:t>  </a:t>
            </a:r>
            <a:endParaRPr lang="en-US" altLang="en-US" sz="2400" b="1" dirty="0"/>
          </a:p>
          <a:p>
            <a:r>
              <a:rPr lang="en-US" altLang="en-US" sz="2400" b="1" dirty="0">
                <a:sym typeface="Symbol" panose="05050102010706020507" pitchFamily="18" charset="2"/>
              </a:rPr>
              <a:t>	</a:t>
            </a:r>
            <a:r>
              <a:rPr lang="en-US" altLang="en-US" sz="2400" b="1" dirty="0"/>
              <a:t> </a:t>
            </a:r>
            <a:r>
              <a:rPr lang="en-US" altLang="en-US" sz="2400" b="1" dirty="0" err="1"/>
              <a:t>Choïc</a:t>
            </a:r>
            <a:r>
              <a:rPr lang="en-US" altLang="en-US" sz="2400" b="1" dirty="0"/>
              <a:t> </a:t>
            </a:r>
            <a:r>
              <a:rPr lang="en-US" altLang="en-US" sz="2400" b="1" dirty="0" err="1"/>
              <a:t>dòch</a:t>
            </a:r>
            <a:r>
              <a:rPr lang="en-US" altLang="en-US" sz="2400" b="1" dirty="0"/>
              <a:t> </a:t>
            </a:r>
            <a:r>
              <a:rPr lang="en-US" altLang="en-US" sz="2400" b="1" dirty="0" err="1"/>
              <a:t>khôùp</a:t>
            </a:r>
            <a:endParaRPr lang="en-US" altLang="en-US" sz="2400" b="1" dirty="0"/>
          </a:p>
          <a:p>
            <a:r>
              <a:rPr lang="en-US" altLang="en-US" sz="2400" b="1" dirty="0">
                <a:sym typeface="Symbol" panose="05050102010706020507" pitchFamily="18" charset="2"/>
              </a:rPr>
              <a:t>	</a:t>
            </a:r>
            <a:r>
              <a:rPr lang="en-US" altLang="en-US" sz="2400" b="1" dirty="0"/>
              <a:t> </a:t>
            </a:r>
            <a:r>
              <a:rPr lang="en-US" altLang="en-US" sz="2400" b="1" dirty="0" err="1"/>
              <a:t>Sinh</a:t>
            </a:r>
            <a:r>
              <a:rPr lang="en-US" altLang="en-US" sz="2400" b="1" dirty="0"/>
              <a:t> </a:t>
            </a:r>
            <a:r>
              <a:rPr lang="en-US" altLang="en-US" sz="2400" b="1" dirty="0" err="1"/>
              <a:t>thieát</a:t>
            </a:r>
            <a:r>
              <a:rPr lang="en-US" altLang="en-US" sz="2400" b="1" dirty="0"/>
              <a:t> </a:t>
            </a:r>
            <a:r>
              <a:rPr lang="en-US" altLang="en-US" sz="2400" b="1" dirty="0" err="1"/>
              <a:t>maøng</a:t>
            </a:r>
            <a:r>
              <a:rPr lang="en-US" altLang="en-US" sz="2400" b="1" dirty="0"/>
              <a:t> </a:t>
            </a:r>
            <a:r>
              <a:rPr lang="en-US" altLang="en-US" sz="2400" b="1" dirty="0" err="1"/>
              <a:t>hoaït</a:t>
            </a:r>
            <a:r>
              <a:rPr lang="en-US" altLang="en-US" sz="2400" b="1" dirty="0"/>
              <a:t> </a:t>
            </a:r>
            <a:r>
              <a:rPr lang="en-US" altLang="en-US" sz="2400" b="1" dirty="0" err="1"/>
              <a:t>dòch</a:t>
            </a:r>
            <a:r>
              <a:rPr lang="en-US" altLang="en-US" sz="2400" b="1" dirty="0"/>
              <a:t>  </a:t>
            </a:r>
            <a:endParaRPr lang="en-US" altLang="en-US" sz="2400" b="1" dirty="0"/>
          </a:p>
          <a:p>
            <a:r>
              <a:rPr lang="en-US" altLang="en-US" sz="2400" b="1" dirty="0">
                <a:sym typeface="Symbol" panose="05050102010706020507" pitchFamily="18" charset="2"/>
              </a:rPr>
              <a:t>	</a:t>
            </a:r>
            <a:r>
              <a:rPr lang="en-US" altLang="en-US" sz="2400" b="1" dirty="0"/>
              <a:t> </a:t>
            </a:r>
            <a:r>
              <a:rPr lang="en-US" altLang="en-US" sz="2400" b="1" dirty="0" err="1"/>
              <a:t>Noäi</a:t>
            </a:r>
            <a:r>
              <a:rPr lang="en-US" altLang="en-US" sz="2400" b="1" dirty="0"/>
              <a:t> </a:t>
            </a:r>
            <a:r>
              <a:rPr lang="en-US" altLang="en-US" sz="2400" b="1" dirty="0" err="1"/>
              <a:t>soi</a:t>
            </a:r>
            <a:r>
              <a:rPr lang="en-US" altLang="en-US" sz="2400" b="1" dirty="0"/>
              <a:t> </a:t>
            </a:r>
            <a:r>
              <a:rPr lang="en-US" altLang="en-US" sz="2400" b="1" dirty="0" err="1"/>
              <a:t>khôùp</a:t>
            </a:r>
            <a:endParaRPr lang="en-US" altLang="en-US" sz="2400" b="1" dirty="0"/>
          </a:p>
          <a:p>
            <a:r>
              <a:rPr lang="en-US" altLang="en-US" sz="2400" b="1" dirty="0"/>
              <a:t>                 </a:t>
            </a:r>
            <a:endParaRPr lang="en-US" altLang="en-US" sz="2400" b="1" dirty="0"/>
          </a:p>
          <a:p>
            <a:r>
              <a:rPr lang="en-US" altLang="en-US" sz="2800" b="1" dirty="0">
                <a:solidFill>
                  <a:srgbClr val="FF0000"/>
                </a:solidFill>
              </a:rPr>
              <a:t>3. XN </a:t>
            </a:r>
            <a:r>
              <a:rPr lang="en-US" altLang="en-US" sz="2800" b="1" dirty="0" err="1">
                <a:solidFill>
                  <a:srgbClr val="FF0000"/>
                </a:solidFill>
              </a:rPr>
              <a:t>caàn</a:t>
            </a:r>
            <a:r>
              <a:rPr lang="en-US" altLang="en-US" sz="2800" b="1" dirty="0">
                <a:solidFill>
                  <a:srgbClr val="FF0000"/>
                </a:solidFill>
              </a:rPr>
              <a:t> </a:t>
            </a:r>
            <a:r>
              <a:rPr lang="en-US" altLang="en-US" sz="2800" b="1" dirty="0" err="1">
                <a:solidFill>
                  <a:srgbClr val="FF0000"/>
                </a:solidFill>
              </a:rPr>
              <a:t>thieát</a:t>
            </a:r>
            <a:r>
              <a:rPr lang="en-US" altLang="en-US" sz="2800" b="1" dirty="0">
                <a:solidFill>
                  <a:srgbClr val="FF0000"/>
                </a:solidFill>
              </a:rPr>
              <a:t> </a:t>
            </a:r>
            <a:r>
              <a:rPr lang="en-US" altLang="en-US" sz="2800" b="1" dirty="0" err="1">
                <a:solidFill>
                  <a:srgbClr val="FF0000"/>
                </a:solidFill>
              </a:rPr>
              <a:t>cho</a:t>
            </a:r>
            <a:r>
              <a:rPr lang="en-US" altLang="en-US" sz="2800" b="1" dirty="0">
                <a:solidFill>
                  <a:srgbClr val="FF0000"/>
                </a:solidFill>
              </a:rPr>
              <a:t> </a:t>
            </a:r>
            <a:r>
              <a:rPr lang="en-US" altLang="en-US" sz="2800" b="1" dirty="0" err="1">
                <a:solidFill>
                  <a:srgbClr val="FF0000"/>
                </a:solidFill>
              </a:rPr>
              <a:t>chaån</a:t>
            </a:r>
            <a:r>
              <a:rPr lang="en-US" altLang="en-US" sz="2800" b="1" dirty="0">
                <a:solidFill>
                  <a:srgbClr val="FF0000"/>
                </a:solidFill>
              </a:rPr>
              <a:t> </a:t>
            </a:r>
            <a:r>
              <a:rPr lang="en-US" altLang="en-US" sz="2800" b="1" dirty="0" err="1">
                <a:solidFill>
                  <a:srgbClr val="FF0000"/>
                </a:solidFill>
              </a:rPr>
              <a:t>ñoaùn</a:t>
            </a:r>
            <a:r>
              <a:rPr lang="en-US" altLang="en-US" sz="2800" b="1" dirty="0">
                <a:solidFill>
                  <a:srgbClr val="FF0000"/>
                </a:solidFill>
              </a:rPr>
              <a:t> </a:t>
            </a:r>
            <a:r>
              <a:rPr lang="en-US" altLang="en-US" sz="2800" b="1" dirty="0" err="1">
                <a:solidFill>
                  <a:srgbClr val="FF0000"/>
                </a:solidFill>
              </a:rPr>
              <a:t>loaïi</a:t>
            </a:r>
            <a:r>
              <a:rPr lang="en-US" altLang="en-US" sz="2800" b="1" dirty="0">
                <a:solidFill>
                  <a:srgbClr val="FF0000"/>
                </a:solidFill>
              </a:rPr>
              <a:t> </a:t>
            </a:r>
            <a:r>
              <a:rPr lang="en-US" altLang="en-US" sz="2800" b="1" dirty="0" err="1">
                <a:solidFill>
                  <a:srgbClr val="FF0000"/>
                </a:solidFill>
              </a:rPr>
              <a:t>trö</a:t>
            </a:r>
            <a:r>
              <a:rPr lang="en-US" altLang="en-US" sz="2800" b="1" i="1" dirty="0" err="1">
                <a:solidFill>
                  <a:srgbClr val="FF0000"/>
                </a:solidFill>
              </a:rPr>
              <a:t>ø</a:t>
            </a:r>
            <a:r>
              <a:rPr lang="en-US" altLang="en-US" sz="2800" b="1" dirty="0">
                <a:solidFill>
                  <a:srgbClr val="FF0000"/>
                </a:solidFill>
              </a:rPr>
              <a:t>:</a:t>
            </a:r>
            <a:r>
              <a:rPr lang="en-US" altLang="en-US" sz="2800" b="1" i="1" dirty="0">
                <a:solidFill>
                  <a:srgbClr val="FF0000"/>
                </a:solidFill>
              </a:rPr>
              <a:t> </a:t>
            </a:r>
            <a:endParaRPr lang="en-US" altLang="en-US" sz="2800" b="1" i="1" dirty="0">
              <a:solidFill>
                <a:srgbClr val="FF0000"/>
              </a:solidFill>
            </a:endParaRPr>
          </a:p>
          <a:p>
            <a:r>
              <a:rPr lang="en-US" altLang="en-US" sz="2400" b="1" dirty="0"/>
              <a:t>       </a:t>
            </a:r>
            <a:r>
              <a:rPr lang="en-US" altLang="en-US" sz="2400" b="1" dirty="0" err="1"/>
              <a:t>Tuøy</a:t>
            </a:r>
            <a:r>
              <a:rPr lang="en-US" altLang="en-US" sz="2400" b="1" dirty="0"/>
              <a:t> </a:t>
            </a:r>
            <a:r>
              <a:rPr lang="en-US" altLang="en-US" sz="2400" b="1" dirty="0" err="1"/>
              <a:t>beänh</a:t>
            </a:r>
            <a:r>
              <a:rPr lang="en-US" altLang="en-US" sz="2400" b="1" dirty="0"/>
              <a:t> </a:t>
            </a:r>
            <a:r>
              <a:rPr lang="en-US" altLang="en-US" sz="2400" b="1" dirty="0" err="1"/>
              <a:t>caûnh</a:t>
            </a:r>
            <a:r>
              <a:rPr lang="en-US" altLang="en-US" sz="2400" b="1" dirty="0"/>
              <a:t> </a:t>
            </a:r>
            <a:r>
              <a:rPr lang="en-US" altLang="en-US" sz="2400" b="1" dirty="0" err="1"/>
              <a:t>laâm</a:t>
            </a:r>
            <a:r>
              <a:rPr lang="en-US" altLang="en-US" sz="2400" b="1" dirty="0"/>
              <a:t> </a:t>
            </a:r>
            <a:r>
              <a:rPr lang="en-US" altLang="en-US" sz="2400" b="1" dirty="0" err="1"/>
              <a:t>saøng</a:t>
            </a:r>
            <a:r>
              <a:rPr lang="en-US" altLang="en-US" sz="2400" b="1" dirty="0"/>
              <a:t>: </a:t>
            </a:r>
            <a:r>
              <a:rPr lang="en-US" altLang="en-US" sz="2400" b="1" dirty="0" err="1"/>
              <a:t>tuûy</a:t>
            </a:r>
            <a:r>
              <a:rPr lang="en-US" altLang="en-US" sz="2400" b="1" dirty="0"/>
              <a:t> </a:t>
            </a:r>
            <a:r>
              <a:rPr lang="en-US" altLang="en-US" sz="2400" b="1" dirty="0" err="1"/>
              <a:t>ñoà</a:t>
            </a:r>
            <a:r>
              <a:rPr lang="en-US" altLang="en-US" sz="2400" b="1" dirty="0"/>
              <a:t>; MRI, …</a:t>
            </a:r>
            <a:endParaRPr lang="en-US" altLang="en-US" sz="2400" b="1" dirty="0"/>
          </a:p>
          <a:p>
            <a:endParaRPr lang="en-US" alt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8"/>
          <p:cNvPicPr/>
          <p:nvPr/>
        </p:nvPicPr>
        <p:blipFill>
          <a:blip r:embed="rId1">
            <a:extLst>
              <a:ext uri="{28A0092B-C50C-407E-A947-70E740481C1C}">
                <a14:useLocalDpi xmlns:a14="http://schemas.microsoft.com/office/drawing/2010/main" val="0"/>
              </a:ext>
            </a:extLst>
          </a:blip>
          <a:srcRect/>
          <a:stretch>
            <a:fillRect/>
          </a:stretch>
        </p:blipFill>
        <p:spPr bwMode="auto">
          <a:xfrm>
            <a:off x="5105400" y="1447800"/>
            <a:ext cx="3733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5"/>
          <p:cNvSpPr txBox="1">
            <a:spLocks noChangeArrowheads="1"/>
          </p:cNvSpPr>
          <p:nvPr/>
        </p:nvSpPr>
        <p:spPr bwMode="auto">
          <a:xfrm>
            <a:off x="533400" y="1066800"/>
            <a:ext cx="488315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eaLnBrk="1" hangingPunct="1">
              <a:spcBef>
                <a:spcPct val="0"/>
              </a:spcBef>
              <a:buFontTx/>
              <a:buNone/>
            </a:pPr>
            <a:r>
              <a:rPr lang="vi-VN" altLang="en-US" sz="2000" b="1" dirty="0"/>
              <a:t>JADAS = PtGA + PGA + VS + AJC</a:t>
            </a:r>
            <a:endParaRPr lang="en-US" altLang="en-US" sz="2000" b="1" dirty="0"/>
          </a:p>
          <a:p>
            <a:pPr eaLnBrk="1" hangingPunct="1">
              <a:spcBef>
                <a:spcPct val="0"/>
              </a:spcBef>
            </a:pPr>
            <a:r>
              <a:rPr lang="en-US" altLang="en-US" sz="2000" dirty="0" err="1"/>
              <a:t>PtGA</a:t>
            </a:r>
            <a:r>
              <a:rPr lang="en-US" altLang="en-US" sz="2000" dirty="0"/>
              <a:t>: </a:t>
            </a:r>
            <a:r>
              <a:rPr lang="en-US" altLang="en-US" sz="2000" dirty="0" err="1"/>
              <a:t>Đánh</a:t>
            </a:r>
            <a:r>
              <a:rPr lang="en-US" altLang="en-US" sz="2000" dirty="0"/>
              <a:t> </a:t>
            </a:r>
            <a:r>
              <a:rPr lang="en-US" altLang="en-US" sz="2000" dirty="0" err="1"/>
              <a:t>giá</a:t>
            </a:r>
            <a:r>
              <a:rPr lang="en-US" altLang="en-US" sz="2000" dirty="0"/>
              <a:t> </a:t>
            </a:r>
            <a:r>
              <a:rPr lang="en-US" altLang="en-US" sz="2000" dirty="0" err="1"/>
              <a:t>bởi</a:t>
            </a:r>
            <a:r>
              <a:rPr lang="en-US" altLang="en-US" sz="2000" dirty="0"/>
              <a:t> cha </a:t>
            </a:r>
            <a:r>
              <a:rPr lang="en-US" altLang="en-US" sz="2000" dirty="0" err="1"/>
              <a:t>mẹ</a:t>
            </a:r>
            <a:r>
              <a:rPr lang="en-US" altLang="en-US" sz="2000" dirty="0"/>
              <a:t> / </a:t>
            </a:r>
            <a:r>
              <a:rPr lang="en-US" altLang="en-US" sz="2000" dirty="0" err="1"/>
              <a:t>bệnh</a:t>
            </a:r>
            <a:r>
              <a:rPr lang="en-US" altLang="en-US" sz="2000" dirty="0"/>
              <a:t> </a:t>
            </a:r>
            <a:r>
              <a:rPr lang="en-US" altLang="en-US" sz="2000" dirty="0" err="1"/>
              <a:t>nhi</a:t>
            </a:r>
            <a:r>
              <a:rPr lang="en-US" altLang="en-US" sz="2000" dirty="0"/>
              <a:t> (0-10)</a:t>
            </a:r>
            <a:endParaRPr lang="en-US" altLang="en-US" sz="2000" dirty="0"/>
          </a:p>
          <a:p>
            <a:pPr eaLnBrk="1" hangingPunct="1">
              <a:spcBef>
                <a:spcPct val="0"/>
              </a:spcBef>
            </a:pPr>
            <a:r>
              <a:rPr lang="en-US" altLang="en-US" sz="2000" dirty="0"/>
              <a:t>PGA:  </a:t>
            </a:r>
            <a:r>
              <a:rPr lang="en-US" altLang="en-US" sz="2000" dirty="0" err="1"/>
              <a:t>Đánh</a:t>
            </a:r>
            <a:r>
              <a:rPr lang="en-US" altLang="en-US" sz="2000" dirty="0"/>
              <a:t> </a:t>
            </a:r>
            <a:r>
              <a:rPr lang="en-US" altLang="en-US" sz="2000" dirty="0" err="1"/>
              <a:t>giá</a:t>
            </a:r>
            <a:r>
              <a:rPr lang="en-US" altLang="en-US" sz="2000" dirty="0"/>
              <a:t> </a:t>
            </a:r>
            <a:r>
              <a:rPr lang="en-US" altLang="en-US" sz="2000" dirty="0" err="1"/>
              <a:t>bởi</a:t>
            </a:r>
            <a:r>
              <a:rPr lang="en-US" altLang="en-US" sz="2000" dirty="0"/>
              <a:t> </a:t>
            </a:r>
            <a:r>
              <a:rPr lang="en-US" altLang="en-US" sz="2000" dirty="0" err="1"/>
              <a:t>bác</a:t>
            </a:r>
            <a:r>
              <a:rPr lang="en-US" altLang="en-US" sz="2000" dirty="0"/>
              <a:t> </a:t>
            </a:r>
            <a:r>
              <a:rPr lang="en-US" altLang="en-US" sz="2000" dirty="0" err="1"/>
              <a:t>sĩ</a:t>
            </a:r>
            <a:r>
              <a:rPr lang="en-US" altLang="en-US" sz="2000" dirty="0"/>
              <a:t> (0-10)</a:t>
            </a:r>
            <a:endParaRPr lang="en-US" altLang="en-US" sz="2000" dirty="0"/>
          </a:p>
          <a:p>
            <a:pPr eaLnBrk="1" hangingPunct="1">
              <a:spcBef>
                <a:spcPct val="0"/>
              </a:spcBef>
            </a:pPr>
            <a:r>
              <a:rPr lang="en-US" altLang="en-US" sz="2000" dirty="0"/>
              <a:t>VS: </a:t>
            </a:r>
            <a:r>
              <a:rPr lang="en-US" altLang="en-US" sz="2000" dirty="0" err="1"/>
              <a:t>Tốc</a:t>
            </a:r>
            <a:r>
              <a:rPr lang="en-US" altLang="en-US" sz="2000" dirty="0"/>
              <a:t> </a:t>
            </a:r>
            <a:r>
              <a:rPr lang="en-US" altLang="en-US" sz="2000" dirty="0" err="1"/>
              <a:t>độ</a:t>
            </a:r>
            <a:r>
              <a:rPr lang="en-US" altLang="en-US" sz="2000" dirty="0"/>
              <a:t> </a:t>
            </a:r>
            <a:r>
              <a:rPr lang="en-US" altLang="en-US" sz="2000" dirty="0" err="1"/>
              <a:t>lắng</a:t>
            </a:r>
            <a:r>
              <a:rPr lang="en-US" altLang="en-US" sz="2000" dirty="0"/>
              <a:t> </a:t>
            </a:r>
            <a:r>
              <a:rPr lang="en-US" altLang="en-US" sz="2000" dirty="0" err="1"/>
              <a:t>máu</a:t>
            </a:r>
            <a:r>
              <a:rPr lang="en-US" altLang="en-US" sz="2000" dirty="0"/>
              <a:t> </a:t>
            </a:r>
            <a:r>
              <a:rPr lang="en-US" altLang="en-US" sz="2000" dirty="0" err="1"/>
              <a:t>giờ</a:t>
            </a:r>
            <a:r>
              <a:rPr lang="en-US" altLang="en-US" sz="2000" dirty="0"/>
              <a:t> </a:t>
            </a:r>
            <a:r>
              <a:rPr lang="en-US" altLang="en-US" sz="2000" dirty="0" err="1"/>
              <a:t>đầu</a:t>
            </a:r>
            <a:endParaRPr lang="en-US" altLang="en-US" sz="2000" dirty="0"/>
          </a:p>
          <a:p>
            <a:pPr eaLnBrk="1" hangingPunct="1">
              <a:spcBef>
                <a:spcPct val="0"/>
              </a:spcBef>
              <a:buFontTx/>
              <a:buNone/>
            </a:pPr>
            <a:r>
              <a:rPr lang="de-DE" altLang="en-US" sz="2000" dirty="0"/>
              <a:t>		(VS   –   20</a:t>
            </a:r>
            <a:r>
              <a:rPr lang="en-US" altLang="en-US" sz="2000" dirty="0"/>
              <a:t>)/</a:t>
            </a:r>
            <a:r>
              <a:rPr lang="de-DE" altLang="en-US" sz="2000" dirty="0"/>
              <a:t>10</a:t>
            </a:r>
            <a:endParaRPr lang="de-DE" altLang="en-US" sz="2000" dirty="0"/>
          </a:p>
          <a:p>
            <a:pPr eaLnBrk="1" hangingPunct="1">
              <a:spcBef>
                <a:spcPct val="0"/>
              </a:spcBef>
            </a:pPr>
            <a:r>
              <a:rPr lang="en-US" altLang="en-US" sz="2000" dirty="0"/>
              <a:t>AJC: </a:t>
            </a:r>
            <a:r>
              <a:rPr lang="en-US" altLang="en-US" sz="2000" dirty="0" err="1"/>
              <a:t>Số</a:t>
            </a:r>
            <a:r>
              <a:rPr lang="en-US" altLang="en-US" sz="2000" dirty="0"/>
              <a:t> </a:t>
            </a:r>
            <a:r>
              <a:rPr lang="en-US" altLang="en-US" sz="2000" dirty="0" err="1"/>
              <a:t>khớp</a:t>
            </a:r>
            <a:r>
              <a:rPr lang="en-US" altLang="en-US" sz="2000" dirty="0"/>
              <a:t> </a:t>
            </a:r>
            <a:r>
              <a:rPr lang="en-US" altLang="en-US" sz="2000" dirty="0" err="1"/>
              <a:t>viêm</a:t>
            </a:r>
            <a:r>
              <a:rPr lang="en-US" altLang="en-US" sz="2000" dirty="0"/>
              <a:t> </a:t>
            </a:r>
            <a:r>
              <a:rPr lang="en-US" altLang="en-US" sz="2000" dirty="0" err="1"/>
              <a:t>hoạt</a:t>
            </a:r>
            <a:r>
              <a:rPr lang="en-US" altLang="en-US" sz="2000" dirty="0"/>
              <a:t> </a:t>
            </a:r>
            <a:r>
              <a:rPr lang="en-US" altLang="en-US" sz="2000" dirty="0" err="1"/>
              <a:t>động</a:t>
            </a:r>
            <a:r>
              <a:rPr lang="en-US" altLang="en-US" sz="2000" dirty="0"/>
              <a:t> </a:t>
            </a:r>
            <a:endParaRPr lang="en-US" altLang="en-US" sz="2000" dirty="0"/>
          </a:p>
          <a:p>
            <a:pPr eaLnBrk="1" hangingPunct="1">
              <a:spcBef>
                <a:spcPct val="0"/>
              </a:spcBef>
              <a:buFontTx/>
              <a:buNone/>
            </a:pPr>
            <a:br>
              <a:rPr lang="vi-VN" altLang="en-US" sz="1500" dirty="0">
                <a:solidFill>
                  <a:srgbClr val="000000"/>
                </a:solidFill>
              </a:rPr>
            </a:br>
            <a:endParaRPr lang="en-US" altLang="en-US" sz="1500" dirty="0">
              <a:solidFill>
                <a:srgbClr val="000000"/>
              </a:solidFill>
            </a:endParaRPr>
          </a:p>
        </p:txBody>
      </p:sp>
      <p:sp>
        <p:nvSpPr>
          <p:cNvPr id="31748" name="TextBox 9"/>
          <p:cNvSpPr txBox="1">
            <a:spLocks noChangeArrowheads="1"/>
          </p:cNvSpPr>
          <p:nvPr/>
        </p:nvSpPr>
        <p:spPr bwMode="auto">
          <a:xfrm>
            <a:off x="533400" y="4876800"/>
            <a:ext cx="381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spcBef>
                <a:spcPct val="0"/>
              </a:spcBef>
              <a:buNone/>
            </a:pPr>
            <a:r>
              <a:rPr lang="en-US" altLang="en-US" sz="2400" b="1" dirty="0"/>
              <a:t>HTB </a:t>
            </a:r>
            <a:r>
              <a:rPr lang="en-US" altLang="en-US" sz="2400" b="1" dirty="0" err="1"/>
              <a:t>nặng</a:t>
            </a:r>
            <a:r>
              <a:rPr lang="en-US" altLang="en-US" sz="2400" b="1" dirty="0"/>
              <a:t>: </a:t>
            </a:r>
            <a:r>
              <a:rPr lang="en-US" altLang="en-US" sz="2400" dirty="0">
                <a:solidFill>
                  <a:srgbClr val="FF0000"/>
                </a:solidFill>
              </a:rPr>
              <a:t> (</a:t>
            </a:r>
            <a:r>
              <a:rPr lang="en-US" altLang="en-US" sz="2400" dirty="0" err="1">
                <a:solidFill>
                  <a:srgbClr val="FF0000"/>
                </a:solidFill>
              </a:rPr>
              <a:t>Consolaro</a:t>
            </a:r>
            <a:r>
              <a:rPr lang="en-US" altLang="en-US" sz="2400" dirty="0">
                <a:solidFill>
                  <a:srgbClr val="FF0000"/>
                </a:solidFill>
              </a:rPr>
              <a:t> 2014)</a:t>
            </a:r>
            <a:endParaRPr lang="en-US" altLang="en-US" sz="2400" b="1" dirty="0"/>
          </a:p>
          <a:p>
            <a:pPr algn="ctr" eaLnBrk="1" hangingPunct="1">
              <a:spcBef>
                <a:spcPct val="0"/>
              </a:spcBef>
              <a:buFontTx/>
              <a:buNone/>
            </a:pPr>
            <a:r>
              <a:rPr lang="en-US" altLang="en-US" sz="2400" b="1" dirty="0">
                <a:solidFill>
                  <a:srgbClr val="FF0000"/>
                </a:solidFill>
              </a:rPr>
              <a:t>   </a:t>
            </a:r>
            <a:r>
              <a:rPr lang="en-US" altLang="en-US" sz="2400" b="1" dirty="0" err="1">
                <a:solidFill>
                  <a:srgbClr val="FF0000"/>
                </a:solidFill>
              </a:rPr>
              <a:t>Đa</a:t>
            </a:r>
            <a:r>
              <a:rPr lang="en-US" altLang="en-US" sz="2400" b="1" dirty="0">
                <a:solidFill>
                  <a:srgbClr val="FF0000"/>
                </a:solidFill>
              </a:rPr>
              <a:t> </a:t>
            </a:r>
            <a:r>
              <a:rPr lang="en-US" altLang="en-US" sz="2400" b="1" dirty="0" err="1">
                <a:solidFill>
                  <a:srgbClr val="FF0000"/>
                </a:solidFill>
              </a:rPr>
              <a:t>khớp</a:t>
            </a:r>
            <a:r>
              <a:rPr lang="en-US" altLang="en-US" sz="2400" b="1" dirty="0">
                <a:solidFill>
                  <a:srgbClr val="FF0000"/>
                </a:solidFill>
              </a:rPr>
              <a:t>: </a:t>
            </a:r>
            <a:r>
              <a:rPr lang="vi-VN" altLang="en-US" sz="2400" b="1" dirty="0">
                <a:solidFill>
                  <a:srgbClr val="FF0000"/>
                </a:solidFill>
              </a:rPr>
              <a:t>&gt;</a:t>
            </a:r>
            <a:r>
              <a:rPr lang="en-US" altLang="en-US" sz="2400" b="1" dirty="0">
                <a:solidFill>
                  <a:srgbClr val="FF0000"/>
                </a:solidFill>
              </a:rPr>
              <a:t>8,4</a:t>
            </a:r>
            <a:r>
              <a:rPr lang="vi-VN" altLang="en-US" sz="2400" b="1" dirty="0">
                <a:solidFill>
                  <a:srgbClr val="FF0000"/>
                </a:solidFill>
              </a:rPr>
              <a:t> =&gt; nặng</a:t>
            </a:r>
            <a:endParaRPr lang="en-US" altLang="en-US" sz="2400" b="1" dirty="0">
              <a:solidFill>
                <a:srgbClr val="FF0000"/>
              </a:solidFill>
            </a:endParaRPr>
          </a:p>
          <a:p>
            <a:pPr algn="ctr" eaLnBrk="1" hangingPunct="1">
              <a:spcBef>
                <a:spcPct val="0"/>
              </a:spcBef>
              <a:buFontTx/>
              <a:buNone/>
            </a:pPr>
            <a:r>
              <a:rPr lang="en-US" altLang="en-US" sz="2400" b="1" dirty="0">
                <a:solidFill>
                  <a:srgbClr val="FF0000"/>
                </a:solidFill>
              </a:rPr>
              <a:t>   </a:t>
            </a:r>
            <a:r>
              <a:rPr lang="en-US" altLang="en-US" sz="2400" b="1" dirty="0" err="1">
                <a:solidFill>
                  <a:srgbClr val="FF0000"/>
                </a:solidFill>
              </a:rPr>
              <a:t>Ít</a:t>
            </a:r>
            <a:r>
              <a:rPr lang="en-US" altLang="en-US" sz="2400" b="1" dirty="0">
                <a:solidFill>
                  <a:srgbClr val="FF0000"/>
                </a:solidFill>
              </a:rPr>
              <a:t> </a:t>
            </a:r>
            <a:r>
              <a:rPr lang="en-US" altLang="en-US" sz="2400" b="1" dirty="0" err="1">
                <a:solidFill>
                  <a:srgbClr val="FF0000"/>
                </a:solidFill>
              </a:rPr>
              <a:t>khớp</a:t>
            </a:r>
            <a:r>
              <a:rPr lang="en-US" altLang="en-US" sz="2400" b="1" dirty="0">
                <a:solidFill>
                  <a:srgbClr val="FF0000"/>
                </a:solidFill>
              </a:rPr>
              <a:t>:   </a:t>
            </a:r>
            <a:r>
              <a:rPr lang="vi-VN" altLang="en-US" sz="2400" b="1" dirty="0">
                <a:solidFill>
                  <a:srgbClr val="FF0000"/>
                </a:solidFill>
              </a:rPr>
              <a:t>&gt;</a:t>
            </a:r>
            <a:r>
              <a:rPr lang="en-US" altLang="en-US" sz="2400" b="1" dirty="0">
                <a:solidFill>
                  <a:srgbClr val="FF0000"/>
                </a:solidFill>
              </a:rPr>
              <a:t>4,2</a:t>
            </a:r>
            <a:r>
              <a:rPr lang="vi-VN" altLang="en-US" sz="2400" b="1" dirty="0">
                <a:solidFill>
                  <a:srgbClr val="FF0000"/>
                </a:solidFill>
              </a:rPr>
              <a:t> =&gt; nặng</a:t>
            </a:r>
            <a:endParaRPr lang="en-US" altLang="en-US" sz="2400" b="1" dirty="0">
              <a:solidFill>
                <a:srgbClr val="FF0000"/>
              </a:solidFill>
            </a:endParaRPr>
          </a:p>
        </p:txBody>
      </p:sp>
      <p:cxnSp>
        <p:nvCxnSpPr>
          <p:cNvPr id="8" name="Straight Connector 7"/>
          <p:cNvCxnSpPr/>
          <p:nvPr/>
        </p:nvCxnSpPr>
        <p:spPr>
          <a:xfrm>
            <a:off x="914400" y="838200"/>
            <a:ext cx="7848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 Box 4"/>
          <p:cNvSpPr txBox="1">
            <a:spLocks noChangeArrowheads="1"/>
          </p:cNvSpPr>
          <p:nvPr/>
        </p:nvSpPr>
        <p:spPr bwMode="auto">
          <a:xfrm>
            <a:off x="757238" y="152400"/>
            <a:ext cx="8386762" cy="707886"/>
          </a:xfrm>
          <a:prstGeom prst="rect">
            <a:avLst/>
          </a:prstGeom>
          <a:noFill/>
          <a:ln>
            <a:noFill/>
          </a:ln>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r>
              <a:rPr lang="en-US" sz="4000" b="1" dirty="0">
                <a:latin typeface="+mn-lt"/>
              </a:rPr>
              <a:t>JADAS- score</a:t>
            </a:r>
            <a:endParaRPr lang="en-US" sz="4000" b="1" dirty="0">
              <a:effectLst>
                <a:outerShdw blurRad="38100" dist="38100" dir="2700000" algn="tl">
                  <a:srgbClr val="C0C0C0"/>
                </a:outerShdw>
              </a:effectLst>
              <a:latin typeface="+mn-lt"/>
            </a:endParaRPr>
          </a:p>
        </p:txBody>
      </p:sp>
      <p:sp>
        <p:nvSpPr>
          <p:cNvPr id="10" name="Content Placeholder 9"/>
          <p:cNvSpPr>
            <a:spLocks noGrp="1"/>
          </p:cNvSpPr>
          <p:nvPr>
            <p:ph sz="half" idx="1"/>
          </p:nvPr>
        </p:nvSpPr>
        <p:spPr>
          <a:xfrm>
            <a:off x="533400" y="3200400"/>
            <a:ext cx="3886200" cy="1905000"/>
          </a:xfrm>
        </p:spPr>
        <p:txBody>
          <a:bodyPr/>
          <a:lstStyle/>
          <a:p>
            <a:pPr>
              <a:spcBef>
                <a:spcPct val="0"/>
              </a:spcBef>
              <a:buNone/>
            </a:pPr>
            <a:r>
              <a:rPr lang="en-US" altLang="en-US" sz="2400" b="1" dirty="0" err="1"/>
              <a:t>Đánh</a:t>
            </a:r>
            <a:r>
              <a:rPr lang="en-US" altLang="en-US" sz="2400" b="1" dirty="0"/>
              <a:t> </a:t>
            </a:r>
            <a:r>
              <a:rPr lang="en-US" altLang="en-US" sz="2400" b="1" dirty="0" err="1"/>
              <a:t>giá</a:t>
            </a:r>
            <a:r>
              <a:rPr lang="en-US" altLang="en-US" sz="2400" b="1" dirty="0"/>
              <a:t> </a:t>
            </a:r>
            <a:r>
              <a:rPr lang="en-US" altLang="en-US" sz="2400" b="1" dirty="0" err="1"/>
              <a:t>hiệu</a:t>
            </a:r>
            <a:r>
              <a:rPr lang="en-US" altLang="en-US" sz="2400" b="1" dirty="0"/>
              <a:t> </a:t>
            </a:r>
            <a:r>
              <a:rPr lang="en-US" altLang="en-US" sz="2400" b="1" dirty="0" err="1"/>
              <a:t>quả</a:t>
            </a:r>
            <a:r>
              <a:rPr lang="en-US" altLang="en-US" sz="2400" b="1" dirty="0"/>
              <a:t> </a:t>
            </a:r>
            <a:r>
              <a:rPr lang="en-US" altLang="en-US" sz="2400" b="1" dirty="0" err="1"/>
              <a:t>điều</a:t>
            </a:r>
            <a:r>
              <a:rPr lang="en-US" altLang="en-US" sz="2400" b="1" dirty="0"/>
              <a:t> </a:t>
            </a:r>
            <a:r>
              <a:rPr lang="en-US" altLang="en-US" sz="2400" b="1" dirty="0" err="1"/>
              <a:t>trị</a:t>
            </a:r>
            <a:r>
              <a:rPr lang="en-US" altLang="en-US" sz="2400" b="1" dirty="0"/>
              <a:t> : (</a:t>
            </a:r>
            <a:r>
              <a:rPr lang="en-US" altLang="en-US" sz="2400" b="1" dirty="0" err="1"/>
              <a:t>Bultavic</a:t>
            </a:r>
            <a:r>
              <a:rPr lang="en-US" altLang="en-US" sz="2400" b="1" dirty="0"/>
              <a:t>)</a:t>
            </a:r>
            <a:endParaRPr lang="en-US" altLang="en-US" sz="2400" b="1" dirty="0"/>
          </a:p>
          <a:p>
            <a:pPr algn="ctr">
              <a:spcBef>
                <a:spcPct val="0"/>
              </a:spcBef>
              <a:buNone/>
            </a:pPr>
            <a:r>
              <a:rPr lang="en-US" altLang="en-US" sz="2400" b="1" dirty="0" err="1">
                <a:solidFill>
                  <a:srgbClr val="FF0000"/>
                </a:solidFill>
              </a:rPr>
              <a:t>Cải</a:t>
            </a:r>
            <a:r>
              <a:rPr lang="en-US" altLang="en-US" sz="2400" b="1" dirty="0">
                <a:solidFill>
                  <a:srgbClr val="FF0000"/>
                </a:solidFill>
              </a:rPr>
              <a:t> </a:t>
            </a:r>
            <a:r>
              <a:rPr lang="en-US" altLang="en-US" sz="2400" b="1" dirty="0" err="1">
                <a:solidFill>
                  <a:srgbClr val="FF0000"/>
                </a:solidFill>
              </a:rPr>
              <a:t>thiện</a:t>
            </a:r>
            <a:r>
              <a:rPr lang="en-US" altLang="en-US" sz="2400" b="1" dirty="0">
                <a:solidFill>
                  <a:srgbClr val="FF0000"/>
                </a:solidFill>
              </a:rPr>
              <a:t>: - 5,5 </a:t>
            </a:r>
            <a:r>
              <a:rPr lang="en-US" altLang="en-US" sz="2400" b="1" dirty="0" err="1">
                <a:solidFill>
                  <a:srgbClr val="FF0000"/>
                </a:solidFill>
              </a:rPr>
              <a:t>điểm</a:t>
            </a:r>
            <a:endParaRPr lang="en-US" altLang="en-US" sz="2400" b="1" dirty="0">
              <a:solidFill>
                <a:srgbClr val="FF0000"/>
              </a:solidFill>
            </a:endParaRPr>
          </a:p>
          <a:p>
            <a:pPr algn="ctr">
              <a:spcBef>
                <a:spcPct val="0"/>
              </a:spcBef>
              <a:buNone/>
            </a:pPr>
            <a:r>
              <a:rPr lang="en-US" altLang="en-US" sz="2400" b="1" dirty="0" err="1">
                <a:solidFill>
                  <a:srgbClr val="FF0000"/>
                </a:solidFill>
              </a:rPr>
              <a:t>Xấu</a:t>
            </a:r>
            <a:r>
              <a:rPr lang="en-US" altLang="en-US" sz="2400" b="1" dirty="0">
                <a:solidFill>
                  <a:srgbClr val="FF0000"/>
                </a:solidFill>
              </a:rPr>
              <a:t> </a:t>
            </a:r>
            <a:r>
              <a:rPr lang="en-US" altLang="en-US" sz="2400" b="1" dirty="0" err="1">
                <a:solidFill>
                  <a:srgbClr val="FF0000"/>
                </a:solidFill>
              </a:rPr>
              <a:t>hơn</a:t>
            </a:r>
            <a:r>
              <a:rPr lang="en-US" altLang="en-US" sz="2400" b="1" dirty="0">
                <a:solidFill>
                  <a:srgbClr val="FF0000"/>
                </a:solidFill>
              </a:rPr>
              <a:t>: + 1,7 </a:t>
            </a:r>
            <a:r>
              <a:rPr lang="en-US" altLang="en-US" sz="2400" b="1" dirty="0" err="1">
                <a:solidFill>
                  <a:srgbClr val="FF0000"/>
                </a:solidFill>
              </a:rPr>
              <a:t>điểm</a:t>
            </a:r>
            <a:endParaRPr lang="en-US" altLang="en-US" sz="2400" b="1" dirty="0">
              <a:solidFill>
                <a:srgbClr val="FF0000"/>
              </a:solidFil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71544" y="1714500"/>
          <a:ext cx="8229600" cy="4171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Oval 5"/>
          <p:cNvSpPr/>
          <p:nvPr/>
        </p:nvSpPr>
        <p:spPr>
          <a:xfrm>
            <a:off x="6705600" y="2057400"/>
            <a:ext cx="19812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800" b="1" dirty="0">
                <a:cs typeface="Calibri" panose="020F0502020204030204" charset="0"/>
              </a:rPr>
              <a:t>DMARDs</a:t>
            </a:r>
            <a:endParaRPr lang="en-US" sz="1800" b="1" dirty="0">
              <a:cs typeface="Calibri" panose="020F0502020204030204" charset="0"/>
            </a:endParaRPr>
          </a:p>
        </p:txBody>
      </p:sp>
      <p:sp>
        <p:nvSpPr>
          <p:cNvPr id="7" name="Oval 6"/>
          <p:cNvSpPr/>
          <p:nvPr/>
        </p:nvSpPr>
        <p:spPr>
          <a:xfrm>
            <a:off x="7162800" y="3200400"/>
            <a:ext cx="1447800" cy="1314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800" b="1" dirty="0" err="1">
                <a:solidFill>
                  <a:srgbClr val="FFFFFF"/>
                </a:solidFill>
              </a:rPr>
              <a:t>Ức</a:t>
            </a:r>
            <a:r>
              <a:rPr lang="en-US" sz="1800" b="1" dirty="0">
                <a:solidFill>
                  <a:srgbClr val="FFFFFF"/>
                </a:solidFill>
              </a:rPr>
              <a:t> </a:t>
            </a:r>
            <a:r>
              <a:rPr lang="en-US" sz="1800" b="1" dirty="0" err="1">
                <a:solidFill>
                  <a:srgbClr val="FFFFFF"/>
                </a:solidFill>
              </a:rPr>
              <a:t>chế</a:t>
            </a:r>
            <a:r>
              <a:rPr lang="en-US" sz="1800" b="1" dirty="0">
                <a:solidFill>
                  <a:srgbClr val="FFFFFF"/>
                </a:solidFill>
              </a:rPr>
              <a:t> </a:t>
            </a:r>
            <a:r>
              <a:rPr lang="en-US" sz="1800" b="1" dirty="0" err="1">
                <a:solidFill>
                  <a:srgbClr val="FFFFFF"/>
                </a:solidFill>
              </a:rPr>
              <a:t>miễn</a:t>
            </a:r>
            <a:r>
              <a:rPr lang="en-US" sz="1800" b="1" dirty="0">
                <a:solidFill>
                  <a:srgbClr val="FFFFFF"/>
                </a:solidFill>
              </a:rPr>
              <a:t> </a:t>
            </a:r>
            <a:r>
              <a:rPr lang="en-US" sz="1800" b="1" dirty="0" err="1">
                <a:solidFill>
                  <a:srgbClr val="FFFFFF"/>
                </a:solidFill>
              </a:rPr>
              <a:t>dịch</a:t>
            </a:r>
            <a:r>
              <a:rPr lang="en-US" sz="1800" b="1" dirty="0">
                <a:solidFill>
                  <a:srgbClr val="FFFFFF"/>
                </a:solidFill>
              </a:rPr>
              <a:t> </a:t>
            </a:r>
            <a:endParaRPr lang="en-US" sz="1800" b="1" dirty="0">
              <a:solidFill>
                <a:srgbClr val="FFFFFF"/>
              </a:solidFill>
            </a:endParaRPr>
          </a:p>
        </p:txBody>
      </p:sp>
      <p:sp>
        <p:nvSpPr>
          <p:cNvPr id="8" name="Oval 7"/>
          <p:cNvSpPr/>
          <p:nvPr/>
        </p:nvSpPr>
        <p:spPr>
          <a:xfrm>
            <a:off x="7011988" y="4743450"/>
            <a:ext cx="1752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err="1">
                <a:solidFill>
                  <a:srgbClr val="FF0000"/>
                </a:solidFill>
              </a:rPr>
              <a:t>Liệu</a:t>
            </a:r>
            <a:r>
              <a:rPr lang="en-US" b="1" dirty="0">
                <a:solidFill>
                  <a:srgbClr val="FF0000"/>
                </a:solidFill>
              </a:rPr>
              <a:t> </a:t>
            </a:r>
            <a:r>
              <a:rPr lang="en-US" b="1" dirty="0" err="1">
                <a:solidFill>
                  <a:srgbClr val="FF0000"/>
                </a:solidFill>
              </a:rPr>
              <a:t>pháp</a:t>
            </a:r>
            <a:r>
              <a:rPr lang="en-US" b="1" dirty="0">
                <a:solidFill>
                  <a:srgbClr val="FF0000"/>
                </a:solidFill>
              </a:rPr>
              <a:t> </a:t>
            </a:r>
            <a:r>
              <a:rPr lang="en-US" b="1" dirty="0" err="1">
                <a:solidFill>
                  <a:srgbClr val="FF0000"/>
                </a:solidFill>
              </a:rPr>
              <a:t>sinh</a:t>
            </a:r>
            <a:r>
              <a:rPr lang="en-US" b="1" dirty="0">
                <a:solidFill>
                  <a:srgbClr val="FF0000"/>
                </a:solidFill>
              </a:rPr>
              <a:t> </a:t>
            </a:r>
            <a:r>
              <a:rPr lang="en-US" b="1" dirty="0" err="1">
                <a:solidFill>
                  <a:srgbClr val="FF0000"/>
                </a:solidFill>
              </a:rPr>
              <a:t>học</a:t>
            </a:r>
            <a:endParaRPr lang="en-US" b="1" dirty="0">
              <a:solidFill>
                <a:srgbClr val="FF0000"/>
              </a:solidFill>
            </a:endParaRPr>
          </a:p>
        </p:txBody>
      </p:sp>
      <p:sp>
        <p:nvSpPr>
          <p:cNvPr id="12" name="Rectangle 11"/>
          <p:cNvSpPr/>
          <p:nvPr/>
        </p:nvSpPr>
        <p:spPr>
          <a:xfrm>
            <a:off x="1023938" y="2430463"/>
            <a:ext cx="18288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800" b="1" dirty="0">
                <a:cs typeface="Calibri" panose="020F0502020204030204" charset="0"/>
              </a:rPr>
              <a:t>NSAIDS</a:t>
            </a:r>
            <a:endParaRPr lang="en-US" sz="1800" b="1" dirty="0">
              <a:cs typeface="Calibri" panose="020F0502020204030204" charset="0"/>
            </a:endParaRPr>
          </a:p>
        </p:txBody>
      </p:sp>
      <p:sp>
        <p:nvSpPr>
          <p:cNvPr id="13" name="Rectangle 12"/>
          <p:cNvSpPr/>
          <p:nvPr/>
        </p:nvSpPr>
        <p:spPr>
          <a:xfrm>
            <a:off x="1004888" y="3979863"/>
            <a:ext cx="17526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800" b="1" dirty="0">
                <a:cs typeface="Calibri" panose="020F0502020204030204" charset="0"/>
              </a:rPr>
              <a:t>STEROIDS</a:t>
            </a:r>
            <a:endParaRPr lang="en-US" sz="1800" b="1" dirty="0">
              <a:cs typeface="Calibri" panose="020F0502020204030204" charset="0"/>
            </a:endParaRPr>
          </a:p>
        </p:txBody>
      </p:sp>
      <p:sp>
        <p:nvSpPr>
          <p:cNvPr id="14" name="Up Arrow Callout 13"/>
          <p:cNvSpPr/>
          <p:nvPr/>
        </p:nvSpPr>
        <p:spPr>
          <a:xfrm>
            <a:off x="2095500" y="5049838"/>
            <a:ext cx="1600200" cy="857250"/>
          </a:xfrm>
          <a:prstGeom prst="up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800" b="1">
                <a:solidFill>
                  <a:srgbClr val="0A85FF"/>
                </a:solidFill>
              </a:rPr>
              <a:t>HOẠT TÍNH BỆNH</a:t>
            </a:r>
            <a:endParaRPr lang="en-US" sz="1800" b="1">
              <a:solidFill>
                <a:srgbClr val="0A85FF"/>
              </a:solidFill>
            </a:endParaRPr>
          </a:p>
        </p:txBody>
      </p:sp>
      <p:cxnSp>
        <p:nvCxnSpPr>
          <p:cNvPr id="16" name="Straight Connector 15"/>
          <p:cNvCxnSpPr/>
          <p:nvPr/>
        </p:nvCxnSpPr>
        <p:spPr>
          <a:xfrm flipH="1">
            <a:off x="1922463" y="3614738"/>
            <a:ext cx="102870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V="1">
            <a:off x="1881188" y="3314700"/>
            <a:ext cx="0" cy="285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1881188" y="3603625"/>
            <a:ext cx="0" cy="393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V="1">
            <a:off x="6396038" y="3078163"/>
            <a:ext cx="838200" cy="514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6432550" y="3586163"/>
            <a:ext cx="609600" cy="257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6442075" y="3614738"/>
            <a:ext cx="609600" cy="137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 Box 4"/>
          <p:cNvSpPr txBox="1">
            <a:spLocks noChangeArrowheads="1"/>
          </p:cNvSpPr>
          <p:nvPr/>
        </p:nvSpPr>
        <p:spPr bwMode="auto">
          <a:xfrm>
            <a:off x="1004888" y="152400"/>
            <a:ext cx="7758112" cy="646113"/>
          </a:xfrm>
          <a:prstGeom prst="rect">
            <a:avLst/>
          </a:prstGeom>
          <a:noFill/>
          <a:ln>
            <a:noFill/>
          </a:ln>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r>
              <a:rPr lang="en-US" sz="3600" b="1" dirty="0">
                <a:effectLst>
                  <a:outerShdw blurRad="38100" dist="38100" dir="2700000" algn="tl">
                    <a:srgbClr val="C0C0C0"/>
                  </a:outerShdw>
                </a:effectLst>
                <a:latin typeface="Calibri" panose="020F0502020204030204" charset="0"/>
              </a:rPr>
              <a:t>NGUYÊN TẮC </a:t>
            </a:r>
            <a:r>
              <a:rPr lang="en-US" sz="3600" b="1" dirty="0" err="1">
                <a:effectLst>
                  <a:outerShdw blurRad="38100" dist="38100" dir="2700000" algn="tl">
                    <a:srgbClr val="C0C0C0"/>
                  </a:outerShdw>
                </a:effectLst>
                <a:latin typeface="Calibri" panose="020F0502020204030204" charset="0"/>
              </a:rPr>
              <a:t>ĐiỀU</a:t>
            </a:r>
            <a:r>
              <a:rPr lang="en-US" sz="3600" b="1" dirty="0">
                <a:effectLst>
                  <a:outerShdw blurRad="38100" dist="38100" dir="2700000" algn="tl">
                    <a:srgbClr val="C0C0C0"/>
                  </a:outerShdw>
                </a:effectLst>
                <a:latin typeface="Calibri" panose="020F0502020204030204" charset="0"/>
              </a:rPr>
              <a:t> TRỊ</a:t>
            </a:r>
            <a:endParaRPr lang="en-US" sz="3600" b="1" dirty="0">
              <a:effectLst>
                <a:outerShdw blurRad="38100" dist="38100" dir="2700000" algn="tl">
                  <a:srgbClr val="C0C0C0"/>
                </a:outerShdw>
              </a:effectLst>
              <a:latin typeface="Calibri" panose="020F0502020204030204" charset="0"/>
            </a:endParaRPr>
          </a:p>
        </p:txBody>
      </p:sp>
      <p:cxnSp>
        <p:nvCxnSpPr>
          <p:cNvPr id="21" name="Straight Connector 20"/>
          <p:cNvCxnSpPr/>
          <p:nvPr/>
        </p:nvCxnSpPr>
        <p:spPr>
          <a:xfrm>
            <a:off x="914400" y="798513"/>
            <a:ext cx="78486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85474" y="152400"/>
            <a:ext cx="8386762" cy="646331"/>
          </a:xfrm>
          <a:prstGeom prst="rect">
            <a:avLst/>
          </a:prstGeom>
          <a:noFill/>
          <a:ln>
            <a:noFill/>
          </a:ln>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57150" indent="0">
              <a:buFont typeface="Arial" panose="020B0604020202020204" pitchFamily="34" charset="0"/>
              <a:buNone/>
              <a:defRPr/>
            </a:pPr>
            <a:r>
              <a:rPr lang="en-US" sz="3600" b="1" dirty="0"/>
              <a:t>HAI YẾU TỐ</a:t>
            </a:r>
            <a:endParaRPr lang="en-US" sz="3600" b="1" dirty="0"/>
          </a:p>
        </p:txBody>
      </p:sp>
      <p:cxnSp>
        <p:nvCxnSpPr>
          <p:cNvPr id="3" name="Straight Connector 2"/>
          <p:cNvCxnSpPr/>
          <p:nvPr/>
        </p:nvCxnSpPr>
        <p:spPr>
          <a:xfrm>
            <a:off x="914400" y="798513"/>
            <a:ext cx="7848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52" name="Text Box 4"/>
          <p:cNvSpPr txBox="1">
            <a:spLocks noChangeArrowheads="1"/>
          </p:cNvSpPr>
          <p:nvPr/>
        </p:nvSpPr>
        <p:spPr bwMode="auto">
          <a:xfrm>
            <a:off x="4838700" y="798513"/>
            <a:ext cx="4000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r" eaLnBrk="1" hangingPunct="1">
              <a:spcBef>
                <a:spcPct val="0"/>
              </a:spcBef>
              <a:buFontTx/>
              <a:buNone/>
            </a:pPr>
            <a:endParaRPr lang="en-US" altLang="en-US" sz="2000" b="1">
              <a:solidFill>
                <a:schemeClr val="accent2"/>
              </a:solidFill>
            </a:endParaRPr>
          </a:p>
        </p:txBody>
      </p:sp>
      <p:sp>
        <p:nvSpPr>
          <p:cNvPr id="4" name="Content Placeholder 3"/>
          <p:cNvSpPr>
            <a:spLocks noGrp="1"/>
          </p:cNvSpPr>
          <p:nvPr>
            <p:ph idx="1"/>
          </p:nvPr>
        </p:nvSpPr>
        <p:spPr>
          <a:xfrm>
            <a:off x="304800" y="1219200"/>
            <a:ext cx="8458200" cy="4876800"/>
          </a:xfrm>
        </p:spPr>
        <p:txBody>
          <a:bodyPr>
            <a:normAutofit/>
          </a:bodyPr>
          <a:lstStyle/>
          <a:p>
            <a:pPr lvl="1" algn="just">
              <a:buFont typeface="Arial" panose="020B0604020202020204" pitchFamily="34" charset="0"/>
              <a:buChar char="•"/>
              <a:defRPr/>
            </a:pPr>
            <a:r>
              <a:rPr lang="en-US" sz="2800" dirty="0" err="1"/>
              <a:t>Cửa</a:t>
            </a:r>
            <a:r>
              <a:rPr lang="en-US" sz="2800" dirty="0"/>
              <a:t> </a:t>
            </a:r>
            <a:r>
              <a:rPr lang="en-US" sz="2800" dirty="0" err="1"/>
              <a:t>sổ</a:t>
            </a:r>
            <a:r>
              <a:rPr lang="en-US" sz="2800" dirty="0"/>
              <a:t> </a:t>
            </a:r>
            <a:r>
              <a:rPr lang="en-US" sz="2800" dirty="0" err="1"/>
              <a:t>cơ</a:t>
            </a:r>
            <a:r>
              <a:rPr lang="en-US" sz="2800" dirty="0"/>
              <a:t> </a:t>
            </a:r>
            <a:r>
              <a:rPr lang="en-US" sz="2800" dirty="0" err="1"/>
              <a:t>hội</a:t>
            </a:r>
            <a:r>
              <a:rPr lang="en-US" sz="2800" dirty="0"/>
              <a:t> (Window of opportunity)</a:t>
            </a:r>
            <a:endParaRPr lang="en-US" sz="2800" dirty="0"/>
          </a:p>
          <a:p>
            <a:pPr marL="514350" lvl="1" indent="0" algn="just">
              <a:buFont typeface="Arial" panose="020B0604020202020204" pitchFamily="34" charset="0"/>
              <a:buNone/>
              <a:defRPr/>
            </a:pPr>
            <a:endParaRPr lang="en-US" sz="2800" dirty="0"/>
          </a:p>
          <a:p>
            <a:pPr lvl="1" algn="just">
              <a:buFont typeface="Arial" panose="020B0604020202020204" pitchFamily="34" charset="0"/>
              <a:buChar char="•"/>
              <a:defRPr/>
            </a:pPr>
            <a:r>
              <a:rPr lang="en-US" sz="2800" dirty="0" err="1"/>
              <a:t>Điều</a:t>
            </a:r>
            <a:r>
              <a:rPr lang="en-US" sz="2800" dirty="0"/>
              <a:t> </a:t>
            </a:r>
            <a:r>
              <a:rPr lang="en-US" sz="2800" dirty="0" err="1"/>
              <a:t>trị</a:t>
            </a:r>
            <a:r>
              <a:rPr lang="en-US" sz="2800" dirty="0"/>
              <a:t> </a:t>
            </a:r>
            <a:r>
              <a:rPr lang="en-US" sz="2800" dirty="0" err="1"/>
              <a:t>theo</a:t>
            </a:r>
            <a:r>
              <a:rPr lang="en-US" sz="2800" dirty="0"/>
              <a:t> </a:t>
            </a:r>
            <a:r>
              <a:rPr lang="en-US" sz="2800" dirty="0" err="1"/>
              <a:t>mục</a:t>
            </a:r>
            <a:r>
              <a:rPr lang="en-US" sz="2800" dirty="0"/>
              <a:t> </a:t>
            </a:r>
            <a:r>
              <a:rPr lang="en-US" sz="2800" dirty="0" err="1"/>
              <a:t>tiêu</a:t>
            </a:r>
            <a:r>
              <a:rPr lang="en-US" sz="2800" dirty="0"/>
              <a:t> (Treat to target)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543800" cy="1447800"/>
          </a:xfrm>
          <a:noFill/>
        </p:spPr>
        <p:txBody>
          <a:bodyPr>
            <a:normAutofit fontScale="90000"/>
          </a:bodyPr>
          <a:lstStyle/>
          <a:p>
            <a:br>
              <a:rPr lang="da-DK" altLang="en-US" sz="3200">
                <a:solidFill>
                  <a:srgbClr val="FFFF00"/>
                </a:solidFill>
                <a:latin typeface="VNI-Cooper" pitchFamily="2" charset="0"/>
              </a:rPr>
            </a:br>
            <a:r>
              <a:rPr lang="en-US" altLang="en-US" sz="3200" b="1">
                <a:solidFill>
                  <a:schemeClr val="folHlink"/>
                </a:solidFill>
                <a:latin typeface="VNI-Helve-Condense" pitchFamily="2" charset="0"/>
              </a:rPr>
              <a:t>ÑIEÀU TRÒ VIEÂM CAÁP</a:t>
            </a:r>
            <a:br>
              <a:rPr lang="en-US" altLang="en-US" sz="3200" b="1">
                <a:solidFill>
                  <a:schemeClr val="folHlink"/>
                </a:solidFill>
                <a:latin typeface="VNI-Helve-Condense" pitchFamily="2" charset="0"/>
              </a:rPr>
            </a:br>
            <a:r>
              <a:rPr lang="en-US" altLang="en-US" sz="2600" b="1">
                <a:solidFill>
                  <a:schemeClr val="tx1"/>
                </a:solidFill>
                <a:latin typeface="VNI-Helve-Condense" pitchFamily="2" charset="0"/>
              </a:rPr>
              <a:t>(Ñ</a:t>
            </a:r>
            <a:r>
              <a:rPr lang="en-US" altLang="en-US" sz="2600" b="1">
                <a:solidFill>
                  <a:schemeClr val="tx1"/>
                </a:solidFill>
                <a:latin typeface="VNI-Helve-Condense" pitchFamily="2" charset="0"/>
                <a:sym typeface="Symbol" panose="05050102010706020507" pitchFamily="18" charset="2"/>
              </a:rPr>
              <a:t>aùp öùng mieãn dòch baåm sinh)</a:t>
            </a:r>
            <a:br>
              <a:rPr lang="en-US" altLang="en-US" sz="2400" b="1">
                <a:solidFill>
                  <a:schemeClr val="tx1"/>
                </a:solidFill>
                <a:latin typeface="VNI-Helve-Condense" pitchFamily="2" charset="0"/>
                <a:sym typeface="Symbol" panose="05050102010706020507" pitchFamily="18" charset="2"/>
              </a:rPr>
            </a:br>
            <a:endParaRPr lang="en-US" altLang="en-US" sz="2400" b="1">
              <a:solidFill>
                <a:schemeClr val="tx1"/>
              </a:solidFill>
              <a:latin typeface="VNI-Helve-Condense" pitchFamily="2" charset="0"/>
              <a:sym typeface="Symbol" panose="05050102010706020507" pitchFamily="18" charset="2"/>
            </a:endParaRPr>
          </a:p>
        </p:txBody>
      </p:sp>
      <p:sp>
        <p:nvSpPr>
          <p:cNvPr id="22531" name="Text Box 3"/>
          <p:cNvSpPr txBox="1">
            <a:spLocks noChangeArrowheads="1"/>
          </p:cNvSpPr>
          <p:nvPr/>
        </p:nvSpPr>
        <p:spPr bwMode="auto">
          <a:xfrm>
            <a:off x="838200" y="1905000"/>
            <a:ext cx="746760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nSpc>
                <a:spcPct val="110000"/>
              </a:lnSpc>
            </a:pPr>
            <a:r>
              <a:rPr lang="en-US" altLang="en-US" sz="2500" b="1" dirty="0">
                <a:sym typeface="Symbol" panose="05050102010706020507" pitchFamily="18" charset="2"/>
              </a:rPr>
              <a:t>1. THUOÁC KHAÙNG VIEÂM  </a:t>
            </a:r>
            <a:endParaRPr lang="en-US" altLang="en-US" sz="2500" b="1" dirty="0">
              <a:sym typeface="Symbol" panose="05050102010706020507" pitchFamily="18" charset="2"/>
            </a:endParaRPr>
          </a:p>
          <a:p>
            <a:pPr>
              <a:lnSpc>
                <a:spcPct val="110000"/>
              </a:lnSpc>
            </a:pPr>
            <a:r>
              <a:rPr lang="en-US" altLang="en-US" sz="2500" b="1" dirty="0">
                <a:sym typeface="Symbol" panose="05050102010706020507" pitchFamily="18" charset="2"/>
              </a:rPr>
              <a:t>    </a:t>
            </a:r>
            <a:r>
              <a:rPr lang="en-US" altLang="en-US" sz="2500" dirty="0"/>
              <a:t> </a:t>
            </a:r>
            <a:r>
              <a:rPr lang="en-US" altLang="en-US" sz="2400" b="1" dirty="0"/>
              <a:t>KHAÙNG VIEÂM KHOÂNG CORTICOID (NSAIDs):</a:t>
            </a:r>
            <a:endParaRPr lang="en-US" altLang="en-US" sz="2400" b="1" dirty="0"/>
          </a:p>
          <a:p>
            <a:pPr>
              <a:lnSpc>
                <a:spcPct val="110000"/>
              </a:lnSpc>
            </a:pPr>
            <a:r>
              <a:rPr lang="en-US" altLang="en-US" sz="2500" b="1" dirty="0"/>
              <a:t>     - </a:t>
            </a:r>
            <a:r>
              <a:rPr lang="en-US" altLang="en-US" sz="2500" b="1" dirty="0" err="1"/>
              <a:t>Aspirine</a:t>
            </a:r>
            <a:r>
              <a:rPr lang="en-US" altLang="en-US" sz="2500" b="1" dirty="0"/>
              <a:t> :   75 – 100mg /kg/ </a:t>
            </a:r>
            <a:r>
              <a:rPr lang="en-US" altLang="en-US" sz="2500" b="1" dirty="0" err="1"/>
              <a:t>ngaøy</a:t>
            </a:r>
            <a:r>
              <a:rPr lang="en-US" altLang="en-US" sz="2500" b="1" dirty="0"/>
              <a:t>, chia 4 </a:t>
            </a:r>
            <a:r>
              <a:rPr lang="en-US" altLang="en-US" sz="2500" b="1" dirty="0" err="1"/>
              <a:t>laàn</a:t>
            </a:r>
            <a:endParaRPr lang="en-US" altLang="en-US" sz="2500" b="1" dirty="0"/>
          </a:p>
          <a:p>
            <a:pPr>
              <a:lnSpc>
                <a:spcPct val="110000"/>
              </a:lnSpc>
            </a:pPr>
            <a:r>
              <a:rPr lang="en-US" altLang="en-US" sz="2500" b="1" dirty="0"/>
              <a:t>     - Naproxen:  15 – 20 mg /kg/ </a:t>
            </a:r>
            <a:r>
              <a:rPr lang="en-US" altLang="en-US" sz="2500" b="1" dirty="0" err="1"/>
              <a:t>ngaøy</a:t>
            </a:r>
            <a:r>
              <a:rPr lang="en-US" altLang="en-US" sz="2500" b="1" dirty="0"/>
              <a:t>, chia 2 </a:t>
            </a:r>
            <a:r>
              <a:rPr lang="en-US" altLang="en-US" sz="2500" b="1" dirty="0" err="1"/>
              <a:t>laàn</a:t>
            </a:r>
            <a:endParaRPr lang="en-US" altLang="en-US" sz="2500" b="1" dirty="0"/>
          </a:p>
          <a:p>
            <a:pPr>
              <a:lnSpc>
                <a:spcPct val="110000"/>
              </a:lnSpc>
            </a:pPr>
            <a:r>
              <a:rPr lang="en-US" altLang="en-US" sz="2500" b="1" dirty="0"/>
              <a:t>     - Ibuprofen:  35 mg /kg/ </a:t>
            </a:r>
            <a:r>
              <a:rPr lang="en-US" altLang="en-US" sz="2500" b="1" dirty="0" err="1"/>
              <a:t>ngaøy</a:t>
            </a:r>
            <a:r>
              <a:rPr lang="en-US" altLang="en-US" sz="2500" b="1" dirty="0"/>
              <a:t>, chia 3 – 4 </a:t>
            </a:r>
            <a:r>
              <a:rPr lang="en-US" altLang="en-US" sz="2500" b="1" dirty="0" err="1"/>
              <a:t>laàn</a:t>
            </a:r>
            <a:endParaRPr lang="en-US" altLang="en-US" sz="2500" b="1" dirty="0"/>
          </a:p>
          <a:p>
            <a:pPr>
              <a:lnSpc>
                <a:spcPct val="110000"/>
              </a:lnSpc>
            </a:pPr>
            <a:r>
              <a:rPr lang="en-US" altLang="en-US" sz="2500" b="1" dirty="0"/>
              <a:t>     - Tolmetin :   25 mg /kg/ </a:t>
            </a:r>
            <a:r>
              <a:rPr lang="en-US" altLang="en-US" sz="2500" b="1" dirty="0" err="1"/>
              <a:t>ngaøy</a:t>
            </a:r>
            <a:r>
              <a:rPr lang="en-US" altLang="en-US" sz="2500" b="1" dirty="0"/>
              <a:t>, chia 4 </a:t>
            </a:r>
            <a:r>
              <a:rPr lang="en-US" altLang="en-US" sz="2500" b="1" dirty="0" err="1"/>
              <a:t>laàn</a:t>
            </a:r>
            <a:endParaRPr lang="en-US" altLang="en-US" sz="2500" b="1" i="1" dirty="0"/>
          </a:p>
          <a:p>
            <a:pPr>
              <a:lnSpc>
                <a:spcPct val="110000"/>
              </a:lnSpc>
            </a:pPr>
            <a:r>
              <a:rPr lang="en-US" altLang="en-US" sz="2500" b="1" i="1" dirty="0"/>
              <a:t>    </a:t>
            </a:r>
            <a:r>
              <a:rPr lang="en-US" altLang="en-US" sz="2500" b="1" dirty="0">
                <a:sym typeface="Symbol" panose="05050102010706020507" pitchFamily="18" charset="2"/>
              </a:rPr>
              <a:t></a:t>
            </a:r>
            <a:r>
              <a:rPr lang="en-US" altLang="en-US" sz="2500" dirty="0"/>
              <a:t> </a:t>
            </a:r>
            <a:r>
              <a:rPr lang="en-US" altLang="en-US" sz="2400" b="1" dirty="0"/>
              <a:t>CORTICOID:</a:t>
            </a:r>
            <a:endParaRPr lang="en-US" altLang="en-US" sz="2400" b="1" dirty="0"/>
          </a:p>
          <a:p>
            <a:pPr>
              <a:lnSpc>
                <a:spcPct val="110000"/>
              </a:lnSpc>
              <a:buFont typeface="Symbol" panose="05050102010706020507" pitchFamily="18" charset="2"/>
              <a:buNone/>
            </a:pPr>
            <a:r>
              <a:rPr lang="en-US" altLang="en-US" sz="2500" b="1" dirty="0"/>
              <a:t>     </a:t>
            </a:r>
            <a:r>
              <a:rPr lang="en-US" altLang="en-US" sz="2500" b="1" i="1" dirty="0"/>
              <a:t> </a:t>
            </a:r>
            <a:r>
              <a:rPr lang="en-US" altLang="en-US" sz="2500" b="1" dirty="0"/>
              <a:t>Prednisone</a:t>
            </a:r>
            <a:r>
              <a:rPr lang="en-US" altLang="en-US" sz="2500" b="1" dirty="0">
                <a:sym typeface="Symbol" panose="05050102010706020507" pitchFamily="18" charset="2"/>
              </a:rPr>
              <a:t>; </a:t>
            </a:r>
            <a:r>
              <a:rPr lang="en-US" altLang="en-US" sz="2500" b="1" dirty="0"/>
              <a:t>Methyl prednisolone</a:t>
            </a:r>
            <a:endParaRPr lang="en-US" altLang="en-US" sz="2500" b="1" dirty="0"/>
          </a:p>
          <a:p>
            <a:pPr>
              <a:lnSpc>
                <a:spcPct val="110000"/>
              </a:lnSpc>
              <a:buFont typeface="Symbol" panose="05050102010706020507" pitchFamily="18" charset="2"/>
              <a:buNone/>
            </a:pPr>
            <a:r>
              <a:rPr lang="en-US" altLang="en-US" sz="2500" b="1" dirty="0"/>
              <a:t>2. THUOÁC GIAÛM ÑAU</a:t>
            </a:r>
            <a:endParaRPr lang="en-US" altLang="en-US" sz="2500" b="1" dirty="0"/>
          </a:p>
          <a:p>
            <a:pPr>
              <a:lnSpc>
                <a:spcPct val="110000"/>
              </a:lnSpc>
              <a:buFont typeface="Symbol" panose="05050102010706020507" pitchFamily="18" charset="2"/>
              <a:buChar char="¨"/>
            </a:pPr>
            <a:endParaRPr lang="en-US" altLang="en-US" sz="2500" b="1" dirty="0"/>
          </a:p>
        </p:txBody>
      </p:sp>
      <p:sp>
        <p:nvSpPr>
          <p:cNvPr id="22532" name="Text Box 4"/>
          <p:cNvSpPr txBox="1">
            <a:spLocks noChangeArrowheads="1"/>
          </p:cNvSpPr>
          <p:nvPr/>
        </p:nvSpPr>
        <p:spPr bwMode="auto">
          <a:xfrm>
            <a:off x="2057400" y="13716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spcBef>
                <a:spcPct val="50000"/>
              </a:spcBef>
            </a:pPr>
            <a:r>
              <a:rPr lang="en-US" altLang="en-US" sz="2800" b="1" dirty="0"/>
              <a:t>THUOÁC ÑIEÀU TRÒ TRIEÄU CHÖÙNG</a:t>
            </a:r>
            <a:endParaRPr lang="en-US"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7200" y="607058"/>
            <a:ext cx="8305800" cy="625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nSpc>
                <a:spcPct val="115000"/>
              </a:lnSpc>
            </a:pPr>
            <a:r>
              <a:rPr lang="en-US" altLang="en-US" sz="2600" b="1" i="1" dirty="0"/>
              <a:t>                 </a:t>
            </a:r>
            <a:endParaRPr lang="en-US" altLang="en-US" sz="2400" b="1" i="1" dirty="0"/>
          </a:p>
          <a:p>
            <a:pPr>
              <a:lnSpc>
                <a:spcPct val="115000"/>
              </a:lnSpc>
            </a:pPr>
            <a:endParaRPr lang="en-US" altLang="en-US" sz="2400" b="1" dirty="0">
              <a:solidFill>
                <a:srgbClr val="FF0000"/>
              </a:solidFill>
              <a:sym typeface="Symbol" panose="05050102010706020507" pitchFamily="18" charset="2"/>
            </a:endParaRPr>
          </a:p>
          <a:p>
            <a:pPr>
              <a:lnSpc>
                <a:spcPct val="115000"/>
              </a:lnSpc>
            </a:pPr>
            <a:r>
              <a:rPr lang="en-US" altLang="en-US" sz="2400" b="1" dirty="0">
                <a:solidFill>
                  <a:srgbClr val="FF0000"/>
                </a:solidFill>
                <a:sym typeface="Symbol" panose="05050102010706020507" pitchFamily="18" charset="2"/>
              </a:rPr>
              <a:t></a:t>
            </a:r>
            <a:r>
              <a:rPr lang="en-US" altLang="en-US" dirty="0">
                <a:solidFill>
                  <a:srgbClr val="FF0000"/>
                </a:solidFill>
              </a:rPr>
              <a:t> </a:t>
            </a:r>
            <a:r>
              <a:rPr lang="en-US" altLang="en-US" sz="2200" b="1" dirty="0">
                <a:solidFill>
                  <a:srgbClr val="FF0000"/>
                </a:solidFill>
              </a:rPr>
              <a:t>THUOÁC THAY ÑOÅI DIEÃN TIEÁN BEÄNH (DISEASE MODIFYING </a:t>
            </a:r>
            <a:endParaRPr lang="en-US" altLang="en-US" sz="2200" b="1" dirty="0">
              <a:solidFill>
                <a:srgbClr val="FF0000"/>
              </a:solidFill>
            </a:endParaRPr>
          </a:p>
          <a:p>
            <a:pPr>
              <a:lnSpc>
                <a:spcPct val="115000"/>
              </a:lnSpc>
            </a:pPr>
            <a:r>
              <a:rPr lang="en-US" altLang="en-US" sz="2200" b="1" dirty="0">
                <a:solidFill>
                  <a:srgbClr val="FF0000"/>
                </a:solidFill>
              </a:rPr>
              <a:t>   ANTIRHEUMATIC DRUGS, DMARDs </a:t>
            </a:r>
            <a:r>
              <a:rPr lang="en-US" altLang="en-US" sz="2200" b="1" dirty="0" err="1">
                <a:solidFill>
                  <a:srgbClr val="FF0000"/>
                </a:solidFill>
              </a:rPr>
              <a:t>coå</a:t>
            </a:r>
            <a:r>
              <a:rPr lang="en-US" altLang="en-US" sz="2200" b="1" dirty="0">
                <a:solidFill>
                  <a:srgbClr val="FF0000"/>
                </a:solidFill>
              </a:rPr>
              <a:t> </a:t>
            </a:r>
            <a:r>
              <a:rPr lang="en-US" altLang="en-US" sz="2200" b="1" dirty="0" err="1">
                <a:solidFill>
                  <a:srgbClr val="FF0000"/>
                </a:solidFill>
              </a:rPr>
              <a:t>ñieån</a:t>
            </a:r>
            <a:r>
              <a:rPr lang="en-US" altLang="en-US" sz="2200" b="1" dirty="0">
                <a:solidFill>
                  <a:srgbClr val="FF0000"/>
                </a:solidFill>
              </a:rPr>
              <a:t>): </a:t>
            </a:r>
            <a:r>
              <a:rPr lang="en-US" altLang="en-US" sz="2200" b="1" dirty="0" err="1"/>
              <a:t>Sulfasalazine</a:t>
            </a:r>
            <a:r>
              <a:rPr lang="en-US" altLang="en-US" sz="2200" b="1" dirty="0"/>
              <a:t> (SSZ);</a:t>
            </a:r>
            <a:endParaRPr lang="en-US" altLang="en-US" sz="2200" b="1" dirty="0"/>
          </a:p>
          <a:p>
            <a:pPr>
              <a:lnSpc>
                <a:spcPct val="115000"/>
              </a:lnSpc>
            </a:pPr>
            <a:r>
              <a:rPr lang="en-US" altLang="en-US" sz="2200" b="1" dirty="0"/>
              <a:t>   </a:t>
            </a:r>
            <a:r>
              <a:rPr lang="en-US" altLang="en-US" sz="2200" b="1" dirty="0" err="1"/>
              <a:t>Hydroxychloroquine</a:t>
            </a:r>
            <a:r>
              <a:rPr lang="en-US" altLang="en-US" sz="2200" b="1" dirty="0"/>
              <a:t> (CHQ); </a:t>
            </a:r>
            <a:r>
              <a:rPr lang="en-US" altLang="en-US" sz="2200" b="1" dirty="0" err="1"/>
              <a:t>Methotrexate</a:t>
            </a:r>
            <a:r>
              <a:rPr lang="en-US" altLang="en-US" sz="2200" b="1" dirty="0"/>
              <a:t> (MTX)</a:t>
            </a:r>
            <a:endParaRPr lang="en-US" altLang="en-US" sz="2200" b="1" dirty="0"/>
          </a:p>
          <a:p>
            <a:pPr>
              <a:lnSpc>
                <a:spcPct val="115000"/>
              </a:lnSpc>
            </a:pPr>
            <a:r>
              <a:rPr lang="en-US" altLang="en-US" sz="2400" b="1" dirty="0">
                <a:solidFill>
                  <a:srgbClr val="FF0000"/>
                </a:solidFill>
                <a:sym typeface="Symbol" panose="05050102010706020507" pitchFamily="18" charset="2"/>
              </a:rPr>
              <a:t></a:t>
            </a:r>
            <a:r>
              <a:rPr lang="en-US" altLang="en-US" sz="2400" dirty="0">
                <a:solidFill>
                  <a:srgbClr val="FF0000"/>
                </a:solidFill>
              </a:rPr>
              <a:t> </a:t>
            </a:r>
            <a:r>
              <a:rPr lang="en-US" altLang="en-US" sz="2300" b="1" dirty="0">
                <a:solidFill>
                  <a:srgbClr val="FF0000"/>
                </a:solidFill>
              </a:rPr>
              <a:t>THUOÁC ÖÙC CHEÁ MIEÃN DÒCH :</a:t>
            </a:r>
            <a:endParaRPr lang="en-US" altLang="en-US" sz="2300" b="1" dirty="0">
              <a:solidFill>
                <a:srgbClr val="FF0000"/>
              </a:solidFill>
            </a:endParaRPr>
          </a:p>
          <a:p>
            <a:pPr>
              <a:lnSpc>
                <a:spcPct val="115000"/>
              </a:lnSpc>
            </a:pPr>
            <a:r>
              <a:rPr lang="en-US" altLang="en-US" sz="2400" b="1" dirty="0"/>
              <a:t>   </a:t>
            </a:r>
            <a:r>
              <a:rPr lang="en-US" altLang="en-US" sz="2200" b="1" dirty="0"/>
              <a:t>+ Cyclosporine A, </a:t>
            </a:r>
            <a:r>
              <a:rPr lang="en-US" altLang="en-US" sz="2200" b="1" dirty="0" err="1"/>
              <a:t>Azathioprine</a:t>
            </a:r>
            <a:r>
              <a:rPr lang="en-US" altLang="en-US" sz="2200" b="1" dirty="0"/>
              <a:t>, </a:t>
            </a:r>
            <a:r>
              <a:rPr lang="en-US" altLang="en-US" sz="2200" b="1" dirty="0" err="1"/>
              <a:t>Cyclophosphamide</a:t>
            </a:r>
            <a:r>
              <a:rPr lang="en-US" altLang="en-US" sz="2200" b="1" dirty="0"/>
              <a:t> … </a:t>
            </a:r>
            <a:endParaRPr lang="en-US" altLang="en-US" sz="2200" b="1" dirty="0"/>
          </a:p>
          <a:p>
            <a:pPr>
              <a:lnSpc>
                <a:spcPct val="115000"/>
              </a:lnSpc>
            </a:pPr>
            <a:r>
              <a:rPr lang="en-US" altLang="en-US" sz="2200" b="1" dirty="0"/>
              <a:t>   + </a:t>
            </a:r>
            <a:r>
              <a:rPr lang="en-US" altLang="en-US" sz="2200" b="1" dirty="0" err="1"/>
              <a:t>Lieäu</a:t>
            </a:r>
            <a:r>
              <a:rPr lang="en-US" altLang="en-US" sz="2200" b="1" dirty="0"/>
              <a:t> </a:t>
            </a:r>
            <a:r>
              <a:rPr lang="en-US" altLang="en-US" sz="2200" b="1" dirty="0" err="1"/>
              <a:t>phaùp</a:t>
            </a:r>
            <a:r>
              <a:rPr lang="en-US" altLang="en-US" sz="2200" b="1" dirty="0"/>
              <a:t> MD: gamma globulin </a:t>
            </a:r>
            <a:endParaRPr lang="en-US" altLang="en-US" sz="2200" b="1" dirty="0"/>
          </a:p>
          <a:p>
            <a:pPr>
              <a:lnSpc>
                <a:spcPct val="115000"/>
              </a:lnSpc>
            </a:pPr>
            <a:r>
              <a:rPr lang="en-US" altLang="en-US" sz="2800" b="1" dirty="0">
                <a:solidFill>
                  <a:srgbClr val="FF0000"/>
                </a:solidFill>
                <a:sym typeface="Symbol" panose="05050102010706020507" pitchFamily="18" charset="2"/>
              </a:rPr>
              <a:t></a:t>
            </a:r>
            <a:r>
              <a:rPr lang="en-US" altLang="en-US" sz="2800" dirty="0">
                <a:solidFill>
                  <a:srgbClr val="FF0000"/>
                </a:solidFill>
              </a:rPr>
              <a:t> </a:t>
            </a:r>
            <a:r>
              <a:rPr lang="en-US" altLang="en-US" sz="2800" b="1" dirty="0" err="1">
                <a:solidFill>
                  <a:srgbClr val="FF0000"/>
                </a:solidFill>
                <a:latin typeface="+mj-lt"/>
              </a:rPr>
              <a:t>LiỆU</a:t>
            </a:r>
            <a:r>
              <a:rPr lang="en-US" altLang="en-US" sz="2800" b="1" dirty="0">
                <a:solidFill>
                  <a:srgbClr val="FF0000"/>
                </a:solidFill>
                <a:latin typeface="+mj-lt"/>
              </a:rPr>
              <a:t> PHÁP SINH HỌC</a:t>
            </a:r>
            <a:endParaRPr lang="en-US" altLang="en-US" sz="2800" b="1" dirty="0"/>
          </a:p>
          <a:p>
            <a:pPr>
              <a:lnSpc>
                <a:spcPct val="115000"/>
              </a:lnSpc>
            </a:pPr>
            <a:r>
              <a:rPr lang="en-US" altLang="en-US" sz="2200" b="1" dirty="0"/>
              <a:t>   </a:t>
            </a:r>
            <a:r>
              <a:rPr lang="en-US" altLang="en-US" sz="2200" b="1" dirty="0" err="1"/>
              <a:t>ÖÙc</a:t>
            </a:r>
            <a:r>
              <a:rPr lang="en-US" altLang="en-US" sz="2200" b="1" dirty="0"/>
              <a:t> </a:t>
            </a:r>
            <a:r>
              <a:rPr lang="en-US" altLang="en-US" sz="2200" b="1" dirty="0" err="1"/>
              <a:t>cheá</a:t>
            </a:r>
            <a:r>
              <a:rPr lang="en-US" altLang="en-US" sz="2200" b="1" dirty="0"/>
              <a:t> IL6 : </a:t>
            </a:r>
            <a:r>
              <a:rPr lang="en-US" altLang="en-US" sz="2200" b="1" dirty="0" err="1"/>
              <a:t>Tocilizumab</a:t>
            </a:r>
            <a:r>
              <a:rPr lang="en-US" altLang="en-US" sz="2200" b="1" dirty="0"/>
              <a:t> (</a:t>
            </a:r>
            <a:r>
              <a:rPr lang="en-US" altLang="en-US" sz="2200" b="1" dirty="0" err="1"/>
              <a:t>Actemra</a:t>
            </a:r>
            <a:r>
              <a:rPr lang="en-US" altLang="en-US" sz="2200" b="1" dirty="0"/>
              <a:t>) </a:t>
            </a:r>
            <a:endParaRPr lang="en-US" altLang="en-US" sz="2200" b="1" dirty="0"/>
          </a:p>
          <a:p>
            <a:pPr>
              <a:lnSpc>
                <a:spcPct val="115000"/>
              </a:lnSpc>
            </a:pPr>
            <a:r>
              <a:rPr lang="en-US" altLang="en-US" sz="2200" b="1" dirty="0"/>
              <a:t>   </a:t>
            </a:r>
            <a:r>
              <a:rPr lang="en-US" altLang="en-US" sz="2200" b="1" dirty="0" err="1"/>
              <a:t>Öùc</a:t>
            </a:r>
            <a:r>
              <a:rPr lang="en-US" altLang="en-US" sz="2200" b="1" dirty="0"/>
              <a:t> </a:t>
            </a:r>
            <a:r>
              <a:rPr lang="en-US" altLang="en-US" sz="2200" b="1" dirty="0" err="1"/>
              <a:t>cheá</a:t>
            </a:r>
            <a:r>
              <a:rPr lang="en-US" altLang="en-US" sz="2200" b="1" dirty="0"/>
              <a:t> IL1 : </a:t>
            </a:r>
            <a:r>
              <a:rPr lang="en-US" altLang="en-US" sz="2200" b="1" dirty="0" err="1"/>
              <a:t>Anakinra</a:t>
            </a:r>
            <a:endParaRPr lang="en-US" altLang="en-US" sz="2200" b="1" dirty="0"/>
          </a:p>
          <a:p>
            <a:pPr>
              <a:lnSpc>
                <a:spcPct val="115000"/>
              </a:lnSpc>
            </a:pPr>
            <a:r>
              <a:rPr lang="en-US" altLang="en-US" sz="2200" b="1" dirty="0"/>
              <a:t>   </a:t>
            </a:r>
            <a:r>
              <a:rPr lang="en-US" altLang="en-US" sz="2200" b="1" dirty="0" err="1"/>
              <a:t>Khaùng</a:t>
            </a:r>
            <a:r>
              <a:rPr lang="en-US" altLang="en-US" sz="2200" b="1" dirty="0"/>
              <a:t> TNF</a:t>
            </a:r>
            <a:r>
              <a:rPr lang="en-US" altLang="en-US" sz="2200" b="1" dirty="0">
                <a:sym typeface="Symbol" panose="05050102010706020507" pitchFamily="18" charset="2"/>
              </a:rPr>
              <a:t> : </a:t>
            </a:r>
            <a:r>
              <a:rPr lang="en-US" altLang="en-US" sz="2200" b="1" dirty="0" err="1">
                <a:sym typeface="Symbol" panose="05050102010706020507" pitchFamily="18" charset="2"/>
              </a:rPr>
              <a:t>Etanercept</a:t>
            </a:r>
            <a:r>
              <a:rPr lang="en-US" altLang="en-US" sz="2200" b="1" dirty="0">
                <a:sym typeface="Symbol" panose="05050102010706020507" pitchFamily="18" charset="2"/>
              </a:rPr>
              <a:t> (</a:t>
            </a:r>
            <a:r>
              <a:rPr lang="en-US" altLang="en-US" sz="2200" b="1" dirty="0" err="1">
                <a:sym typeface="Symbol" panose="05050102010706020507" pitchFamily="18" charset="2"/>
              </a:rPr>
              <a:t>Enbrel</a:t>
            </a:r>
            <a:r>
              <a:rPr lang="en-US" altLang="en-US" sz="2200" b="1" dirty="0">
                <a:sym typeface="Symbol" panose="05050102010706020507" pitchFamily="18" charset="2"/>
              </a:rPr>
              <a:t>); </a:t>
            </a:r>
            <a:r>
              <a:rPr lang="en-US" altLang="en-US" sz="2200" b="1" dirty="0" err="1">
                <a:sym typeface="Symbol" panose="05050102010706020507" pitchFamily="18" charset="2"/>
              </a:rPr>
              <a:t>Infliximab</a:t>
            </a:r>
            <a:r>
              <a:rPr lang="en-US" altLang="en-US" sz="2200" b="1" dirty="0">
                <a:sym typeface="Symbol" panose="05050102010706020507" pitchFamily="18" charset="2"/>
              </a:rPr>
              <a:t>; </a:t>
            </a:r>
            <a:r>
              <a:rPr lang="en-US" altLang="en-US" sz="2200" b="1" dirty="0" err="1">
                <a:sym typeface="Symbol" panose="05050102010706020507" pitchFamily="18" charset="2"/>
              </a:rPr>
              <a:t>Adalimumab</a:t>
            </a:r>
            <a:endParaRPr lang="en-US" altLang="en-US" sz="2200" b="1" dirty="0">
              <a:sym typeface="Symbol" panose="05050102010706020507" pitchFamily="18" charset="2"/>
            </a:endParaRPr>
          </a:p>
          <a:p>
            <a:pPr>
              <a:lnSpc>
                <a:spcPct val="115000"/>
              </a:lnSpc>
            </a:pPr>
            <a:r>
              <a:rPr lang="en-US" altLang="en-US" sz="2200" b="1" dirty="0"/>
              <a:t>   </a:t>
            </a:r>
            <a:r>
              <a:rPr lang="en-US" altLang="en-US" sz="2200" b="1" dirty="0" err="1"/>
              <a:t>ÖÙc</a:t>
            </a:r>
            <a:r>
              <a:rPr lang="en-US" altLang="en-US" sz="2200" b="1" dirty="0"/>
              <a:t> </a:t>
            </a:r>
            <a:r>
              <a:rPr lang="en-US" altLang="en-US" sz="2200" b="1" dirty="0" err="1"/>
              <a:t>cheá</a:t>
            </a:r>
            <a:r>
              <a:rPr lang="en-US" altLang="en-US" sz="2200" b="1" dirty="0"/>
              <a:t> </a:t>
            </a:r>
            <a:r>
              <a:rPr lang="en-US" altLang="en-US" sz="2200" b="1" dirty="0" err="1"/>
              <a:t>teá</a:t>
            </a:r>
            <a:r>
              <a:rPr lang="en-US" altLang="en-US" sz="2200" b="1" dirty="0"/>
              <a:t> </a:t>
            </a:r>
            <a:r>
              <a:rPr lang="en-US" altLang="en-US" sz="2200" b="1" dirty="0" err="1"/>
              <a:t>baøo</a:t>
            </a:r>
            <a:r>
              <a:rPr lang="en-US" altLang="en-US" sz="2200" b="1" dirty="0"/>
              <a:t> B - CD20 : </a:t>
            </a:r>
            <a:r>
              <a:rPr lang="en-US" altLang="en-US" sz="2200" b="1" dirty="0" err="1"/>
              <a:t>Rituximab</a:t>
            </a:r>
            <a:r>
              <a:rPr lang="en-US" altLang="en-US" sz="2200" b="1" dirty="0"/>
              <a:t> (</a:t>
            </a:r>
            <a:r>
              <a:rPr lang="en-US" altLang="en-US" sz="2200" b="1" dirty="0" err="1"/>
              <a:t>Mabthera</a:t>
            </a:r>
            <a:r>
              <a:rPr lang="en-US" altLang="en-US" sz="2200" b="1" dirty="0"/>
              <a:t>)</a:t>
            </a:r>
            <a:endParaRPr lang="en-US" altLang="en-US" sz="2200" b="1" dirty="0"/>
          </a:p>
          <a:p>
            <a:pPr>
              <a:lnSpc>
                <a:spcPct val="115000"/>
              </a:lnSpc>
            </a:pPr>
            <a:r>
              <a:rPr lang="en-US" altLang="en-US" sz="2200" b="1" dirty="0"/>
              <a:t>   </a:t>
            </a:r>
            <a:r>
              <a:rPr lang="en-US" altLang="en-US" sz="2200" b="1" dirty="0" err="1"/>
              <a:t>ÖÙc</a:t>
            </a:r>
            <a:r>
              <a:rPr lang="en-US" altLang="en-US" sz="2200" b="1" dirty="0"/>
              <a:t> </a:t>
            </a:r>
            <a:r>
              <a:rPr lang="en-US" altLang="en-US" sz="2200" b="1" dirty="0" err="1"/>
              <a:t>cheá</a:t>
            </a:r>
            <a:r>
              <a:rPr lang="en-US" altLang="en-US" sz="2200" b="1" dirty="0"/>
              <a:t> </a:t>
            </a:r>
            <a:r>
              <a:rPr lang="en-US" altLang="en-US" sz="2200" b="1" dirty="0" err="1"/>
              <a:t>teá</a:t>
            </a:r>
            <a:r>
              <a:rPr lang="en-US" altLang="en-US" sz="2200" b="1" dirty="0"/>
              <a:t> </a:t>
            </a:r>
            <a:r>
              <a:rPr lang="en-US" altLang="en-US" sz="2200" b="1" dirty="0" err="1"/>
              <a:t>baøo</a:t>
            </a:r>
            <a:r>
              <a:rPr lang="en-US" altLang="en-US" sz="2200" b="1" dirty="0"/>
              <a:t> T : </a:t>
            </a:r>
            <a:r>
              <a:rPr lang="en-US" altLang="en-US" sz="2200" b="1" dirty="0" err="1"/>
              <a:t>Abatacept</a:t>
            </a:r>
            <a:endParaRPr lang="en-US" altLang="en-US" sz="2200" b="1" dirty="0"/>
          </a:p>
          <a:p>
            <a:pPr>
              <a:lnSpc>
                <a:spcPct val="115000"/>
              </a:lnSpc>
            </a:pPr>
            <a:r>
              <a:rPr lang="en-US" altLang="en-US" sz="2200" b="1" dirty="0"/>
              <a:t>   </a:t>
            </a:r>
            <a:endParaRPr lang="en-US" altLang="en-US" sz="2200" b="1" dirty="0"/>
          </a:p>
        </p:txBody>
      </p:sp>
      <p:sp>
        <p:nvSpPr>
          <p:cNvPr id="23555" name="Rectangle 3"/>
          <p:cNvSpPr>
            <a:spLocks noGrp="1" noChangeArrowheads="1"/>
          </p:cNvSpPr>
          <p:nvPr>
            <p:ph type="title"/>
          </p:nvPr>
        </p:nvSpPr>
        <p:spPr>
          <a:xfrm>
            <a:off x="838200" y="-152400"/>
            <a:ext cx="7620000" cy="1066800"/>
          </a:xfrm>
          <a:noFill/>
        </p:spPr>
        <p:txBody>
          <a:bodyPr>
            <a:normAutofit fontScale="90000"/>
          </a:bodyPr>
          <a:lstStyle/>
          <a:p>
            <a:br>
              <a:rPr lang="en-US" altLang="en-US" sz="3200" b="1" dirty="0">
                <a:solidFill>
                  <a:schemeClr val="folHlink"/>
                </a:solidFill>
                <a:latin typeface="VNI-Helve-Condense" pitchFamily="2" charset="0"/>
              </a:rPr>
            </a:br>
            <a:r>
              <a:rPr lang="en-US" altLang="en-US" sz="3000" b="1" dirty="0">
                <a:solidFill>
                  <a:schemeClr val="folHlink"/>
                </a:solidFill>
                <a:latin typeface="VNI-Helve-Condense" pitchFamily="2" charset="0"/>
              </a:rPr>
              <a:t>ÑIEÀU TRÒ VIEÂM MAÏN</a:t>
            </a:r>
            <a:br>
              <a:rPr lang="en-US" altLang="en-US" sz="3000" b="1" dirty="0">
                <a:solidFill>
                  <a:schemeClr val="folHlink"/>
                </a:solidFill>
                <a:latin typeface="VNI-Helve-Condense" pitchFamily="2" charset="0"/>
              </a:rPr>
            </a:br>
            <a:r>
              <a:rPr lang="en-US" altLang="en-US" sz="2600" b="1" dirty="0">
                <a:solidFill>
                  <a:schemeClr val="tx1"/>
                </a:solidFill>
                <a:latin typeface="VNI-Helve-Condense" pitchFamily="2" charset="0"/>
              </a:rPr>
              <a:t>(</a:t>
            </a:r>
            <a:r>
              <a:rPr lang="en-US" altLang="en-US" sz="2600" b="1" dirty="0" err="1">
                <a:solidFill>
                  <a:schemeClr val="tx1"/>
                </a:solidFill>
                <a:latin typeface="VNI-Helve-Condense" pitchFamily="2" charset="0"/>
              </a:rPr>
              <a:t>Ñaùp</a:t>
            </a:r>
            <a:r>
              <a:rPr lang="en-US" altLang="en-US" sz="2600" b="1" dirty="0">
                <a:solidFill>
                  <a:schemeClr val="tx1"/>
                </a:solidFill>
                <a:latin typeface="VNI-Helve-Condense" pitchFamily="2" charset="0"/>
              </a:rPr>
              <a:t> </a:t>
            </a:r>
            <a:r>
              <a:rPr lang="en-US" altLang="en-US" sz="2600" b="1" dirty="0" err="1">
                <a:solidFill>
                  <a:schemeClr val="tx1"/>
                </a:solidFill>
                <a:latin typeface="VNI-Helve-Condense" pitchFamily="2" charset="0"/>
              </a:rPr>
              <a:t>öùng</a:t>
            </a:r>
            <a:r>
              <a:rPr lang="en-US" altLang="en-US" sz="2600" b="1" dirty="0">
                <a:solidFill>
                  <a:schemeClr val="tx1"/>
                </a:solidFill>
                <a:latin typeface="VNI-Helve-Condense" pitchFamily="2" charset="0"/>
              </a:rPr>
              <a:t> </a:t>
            </a:r>
            <a:r>
              <a:rPr lang="en-US" altLang="en-US" sz="2600" b="1" dirty="0" err="1">
                <a:solidFill>
                  <a:schemeClr val="tx1"/>
                </a:solidFill>
                <a:latin typeface="VNI-Helve-Condense" pitchFamily="2" charset="0"/>
              </a:rPr>
              <a:t>mieãn</a:t>
            </a:r>
            <a:r>
              <a:rPr lang="en-US" altLang="en-US" sz="2600" b="1" dirty="0">
                <a:solidFill>
                  <a:schemeClr val="tx1"/>
                </a:solidFill>
                <a:latin typeface="VNI-Helve-Condense" pitchFamily="2" charset="0"/>
              </a:rPr>
              <a:t> </a:t>
            </a:r>
            <a:r>
              <a:rPr lang="en-US" altLang="en-US" sz="2600" b="1" dirty="0" err="1">
                <a:solidFill>
                  <a:schemeClr val="tx1"/>
                </a:solidFill>
                <a:latin typeface="VNI-Helve-Condense" pitchFamily="2" charset="0"/>
              </a:rPr>
              <a:t>dòch</a:t>
            </a:r>
            <a:r>
              <a:rPr lang="en-US" altLang="en-US" sz="2600" b="1" dirty="0">
                <a:solidFill>
                  <a:schemeClr val="tx1"/>
                </a:solidFill>
                <a:latin typeface="VNI-Helve-Condense" pitchFamily="2" charset="0"/>
              </a:rPr>
              <a:t> </a:t>
            </a:r>
            <a:r>
              <a:rPr lang="en-US" altLang="en-US" sz="2600" b="1" dirty="0" err="1">
                <a:solidFill>
                  <a:schemeClr val="tx1"/>
                </a:solidFill>
                <a:latin typeface="VNI-Helve-Condense" pitchFamily="2" charset="0"/>
              </a:rPr>
              <a:t>thích</a:t>
            </a:r>
            <a:r>
              <a:rPr lang="en-US" altLang="en-US" sz="2600" b="1" dirty="0">
                <a:solidFill>
                  <a:schemeClr val="tx1"/>
                </a:solidFill>
                <a:latin typeface="VNI-Helve-Condense" pitchFamily="2" charset="0"/>
              </a:rPr>
              <a:t> </a:t>
            </a:r>
            <a:r>
              <a:rPr lang="en-US" altLang="en-US" sz="2600" b="1" dirty="0" err="1">
                <a:solidFill>
                  <a:schemeClr val="tx1"/>
                </a:solidFill>
                <a:latin typeface="VNI-Helve-Condense" pitchFamily="2" charset="0"/>
              </a:rPr>
              <a:t>nghi</a:t>
            </a:r>
            <a:r>
              <a:rPr lang="en-US" altLang="en-US" sz="2600" b="1" dirty="0">
                <a:solidFill>
                  <a:schemeClr val="tx1"/>
                </a:solidFill>
                <a:latin typeface="VNI-Helve-Condense" pitchFamily="2" charset="0"/>
              </a:rPr>
              <a:t>)</a:t>
            </a:r>
            <a:br>
              <a:rPr lang="en-US" altLang="en-US" sz="3200" b="1" dirty="0">
                <a:solidFill>
                  <a:schemeClr val="tx1"/>
                </a:solidFill>
                <a:latin typeface="VNI-Helve-Condense" pitchFamily="2" charset="0"/>
              </a:rPr>
            </a:br>
            <a:endParaRPr lang="en-US" altLang="en-US" sz="2800" b="1" dirty="0">
              <a:latin typeface="VNI-Helve-Condense"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76238" y="152400"/>
            <a:ext cx="8386762" cy="646113"/>
          </a:xfrm>
          <a:prstGeom prst="rect">
            <a:avLst/>
          </a:prstGeom>
          <a:noFill/>
          <a:ln>
            <a:noFill/>
          </a:ln>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3600" b="1">
                <a:solidFill>
                  <a:srgbClr val="0070C0"/>
                </a:solidFill>
                <a:latin typeface="Calibri" panose="020F0502020204030204" charset="0"/>
              </a:rPr>
              <a:t>Lịch sử các thuốc sinh học</a:t>
            </a:r>
            <a:endParaRPr lang="en-US" sz="3600" b="1">
              <a:solidFill>
                <a:srgbClr val="0070C0"/>
              </a:solidFill>
              <a:effectLst>
                <a:outerShdw blurRad="38100" dist="38100" dir="2700000" algn="tl">
                  <a:srgbClr val="C0C0C0"/>
                </a:outerShdw>
              </a:effectLst>
              <a:latin typeface="Calibri" panose="020F0502020204030204" charset="0"/>
            </a:endParaRPr>
          </a:p>
        </p:txBody>
      </p:sp>
      <p:cxnSp>
        <p:nvCxnSpPr>
          <p:cNvPr id="3" name="Straight Connector 2"/>
          <p:cNvCxnSpPr/>
          <p:nvPr/>
        </p:nvCxnSpPr>
        <p:spPr>
          <a:xfrm>
            <a:off x="914400" y="798513"/>
            <a:ext cx="7848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304800" y="1447800"/>
            <a:ext cx="8486775" cy="4572000"/>
          </a:xfrm>
        </p:spPr>
        <p:txBody>
          <a:bodyPr>
            <a:normAutofit/>
          </a:bodyPr>
          <a:lstStyle/>
          <a:p>
            <a:pPr>
              <a:defRPr/>
            </a:pPr>
            <a:r>
              <a:rPr lang="en-US" dirty="0" err="1"/>
              <a:t>Thuốc</a:t>
            </a:r>
            <a:r>
              <a:rPr lang="en-US" dirty="0"/>
              <a:t> </a:t>
            </a:r>
            <a:r>
              <a:rPr lang="en-US" dirty="0" err="1"/>
              <a:t>sinh</a:t>
            </a:r>
            <a:r>
              <a:rPr lang="en-US" dirty="0"/>
              <a:t> </a:t>
            </a:r>
            <a:r>
              <a:rPr lang="en-US" dirty="0" err="1"/>
              <a:t>học</a:t>
            </a:r>
            <a:r>
              <a:rPr lang="en-US" dirty="0"/>
              <a:t> : “bench to bedside” medicine (</a:t>
            </a:r>
            <a:r>
              <a:rPr lang="en-US" dirty="0" err="1"/>
              <a:t>phòng</a:t>
            </a:r>
            <a:r>
              <a:rPr lang="en-US" dirty="0"/>
              <a:t> </a:t>
            </a:r>
            <a:r>
              <a:rPr lang="en-US" dirty="0" err="1"/>
              <a:t>thí</a:t>
            </a:r>
            <a:r>
              <a:rPr lang="en-US" dirty="0"/>
              <a:t> </a:t>
            </a:r>
            <a:r>
              <a:rPr lang="en-US" dirty="0" err="1"/>
              <a:t>nghiệm</a:t>
            </a:r>
            <a:r>
              <a:rPr lang="en-US" dirty="0"/>
              <a:t> </a:t>
            </a:r>
            <a:r>
              <a:rPr lang="en-US" dirty="0" err="1"/>
              <a:t>đến</a:t>
            </a:r>
            <a:r>
              <a:rPr lang="en-US" dirty="0"/>
              <a:t> </a:t>
            </a:r>
            <a:r>
              <a:rPr lang="en-US" dirty="0" err="1"/>
              <a:t>giường</a:t>
            </a:r>
            <a:r>
              <a:rPr lang="en-US" dirty="0"/>
              <a:t> </a:t>
            </a:r>
            <a:r>
              <a:rPr lang="en-US" dirty="0" err="1"/>
              <a:t>bệnh</a:t>
            </a:r>
            <a:r>
              <a:rPr lang="en-US" dirty="0"/>
              <a:t>).</a:t>
            </a:r>
            <a:endParaRPr lang="en-US" dirty="0"/>
          </a:p>
          <a:p>
            <a:pPr>
              <a:defRPr/>
            </a:pPr>
            <a:r>
              <a:rPr lang="en-US" dirty="0" err="1"/>
              <a:t>Các</a:t>
            </a:r>
            <a:r>
              <a:rPr lang="en-US" dirty="0"/>
              <a:t> </a:t>
            </a:r>
            <a:r>
              <a:rPr lang="en-US" dirty="0" err="1"/>
              <a:t>thuốc</a:t>
            </a:r>
            <a:r>
              <a:rPr lang="en-US" dirty="0"/>
              <a:t> </a:t>
            </a:r>
            <a:r>
              <a:rPr lang="en-US" dirty="0" err="1"/>
              <a:t>sinh</a:t>
            </a:r>
            <a:r>
              <a:rPr lang="en-US" dirty="0"/>
              <a:t> </a:t>
            </a:r>
            <a:r>
              <a:rPr lang="en-US" dirty="0" err="1"/>
              <a:t>học</a:t>
            </a:r>
            <a:r>
              <a:rPr lang="en-US" dirty="0"/>
              <a:t> </a:t>
            </a:r>
            <a:r>
              <a:rPr lang="en-US" dirty="0" err="1"/>
              <a:t>được</a:t>
            </a:r>
            <a:r>
              <a:rPr lang="en-US" dirty="0"/>
              <a:t> </a:t>
            </a:r>
            <a:r>
              <a:rPr lang="en-US" dirty="0" err="1"/>
              <a:t>chấp</a:t>
            </a:r>
            <a:r>
              <a:rPr lang="en-US" dirty="0"/>
              <a:t> </a:t>
            </a:r>
            <a:r>
              <a:rPr lang="en-US" dirty="0" err="1"/>
              <a:t>thuận</a:t>
            </a:r>
            <a:r>
              <a:rPr lang="en-US" dirty="0"/>
              <a:t> </a:t>
            </a:r>
            <a:r>
              <a:rPr lang="en-US" dirty="0" err="1"/>
              <a:t>dùng</a:t>
            </a:r>
            <a:r>
              <a:rPr lang="en-US" dirty="0"/>
              <a:t> ở </a:t>
            </a:r>
            <a:r>
              <a:rPr lang="en-US" dirty="0" err="1"/>
              <a:t>trẻ</a:t>
            </a:r>
            <a:r>
              <a:rPr lang="en-US" dirty="0"/>
              <a:t> </a:t>
            </a:r>
            <a:r>
              <a:rPr lang="en-US" dirty="0" err="1"/>
              <a:t>em</a:t>
            </a:r>
            <a:r>
              <a:rPr lang="en-US" dirty="0"/>
              <a:t> VKTPTN:</a:t>
            </a:r>
            <a:endParaRPr lang="en-US" dirty="0"/>
          </a:p>
          <a:p>
            <a:pPr lvl="1">
              <a:defRPr/>
            </a:pPr>
            <a:r>
              <a:rPr lang="en-US" sz="3000" dirty="0"/>
              <a:t>Anti TNF-α : Etanercept (1999), Adalimumab (2008)</a:t>
            </a:r>
            <a:endParaRPr lang="en-US" sz="3000" dirty="0"/>
          </a:p>
          <a:p>
            <a:pPr lvl="1">
              <a:defRPr/>
            </a:pPr>
            <a:r>
              <a:rPr lang="en-US" sz="3000" dirty="0"/>
              <a:t>Anti IL-6 : Tocilizumab (2011)</a:t>
            </a:r>
            <a:endParaRPr lang="en-US" sz="3000" dirty="0"/>
          </a:p>
          <a:p>
            <a:pPr lvl="1">
              <a:defRPr/>
            </a:pPr>
            <a:r>
              <a:rPr lang="en-US" sz="3000" dirty="0"/>
              <a:t>Anti IL-1 : Anakinra</a:t>
            </a:r>
            <a:endParaRPr lang="en-US" sz="3000" dirty="0"/>
          </a:p>
          <a:p>
            <a:pPr lvl="1">
              <a:defRPr/>
            </a:pPr>
            <a:r>
              <a:rPr lang="en-US" sz="3000" dirty="0" err="1"/>
              <a:t>Ức</a:t>
            </a:r>
            <a:r>
              <a:rPr lang="en-US" sz="3000" dirty="0"/>
              <a:t> </a:t>
            </a:r>
            <a:r>
              <a:rPr lang="en-US" sz="3000" dirty="0" err="1"/>
              <a:t>chế</a:t>
            </a:r>
            <a:r>
              <a:rPr lang="en-US" sz="3000" dirty="0"/>
              <a:t> </a:t>
            </a:r>
            <a:r>
              <a:rPr lang="en-US" sz="3000" dirty="0" err="1"/>
              <a:t>tế</a:t>
            </a:r>
            <a:r>
              <a:rPr lang="en-US" sz="3000" dirty="0"/>
              <a:t> </a:t>
            </a:r>
            <a:r>
              <a:rPr lang="en-US" sz="3000" dirty="0" err="1"/>
              <a:t>bào</a:t>
            </a:r>
            <a:r>
              <a:rPr lang="en-US" sz="3000" dirty="0"/>
              <a:t> B : Rituximab</a:t>
            </a:r>
            <a:endParaRPr lang="en-US" sz="3000" dirty="0"/>
          </a:p>
          <a:p>
            <a:pPr lvl="1">
              <a:defRPr/>
            </a:pPr>
            <a:r>
              <a:rPr lang="en-US" sz="3000" dirty="0" err="1"/>
              <a:t>Ức</a:t>
            </a:r>
            <a:r>
              <a:rPr lang="en-US" sz="3000" dirty="0"/>
              <a:t> </a:t>
            </a:r>
            <a:r>
              <a:rPr lang="en-US" sz="3000" dirty="0" err="1"/>
              <a:t>chế</a:t>
            </a:r>
            <a:r>
              <a:rPr lang="en-US" sz="3000" dirty="0"/>
              <a:t> </a:t>
            </a:r>
            <a:r>
              <a:rPr lang="en-US" sz="3000" dirty="0" err="1"/>
              <a:t>tế</a:t>
            </a:r>
            <a:r>
              <a:rPr lang="en-US" sz="3000" dirty="0"/>
              <a:t> </a:t>
            </a:r>
            <a:r>
              <a:rPr lang="en-US" sz="3000" dirty="0" err="1"/>
              <a:t>bào</a:t>
            </a:r>
            <a:r>
              <a:rPr lang="en-US" sz="3000" dirty="0"/>
              <a:t> T : Abatacept</a:t>
            </a:r>
            <a:endParaRPr lang="en-US" sz="3000" dirty="0"/>
          </a:p>
          <a:p>
            <a:pPr>
              <a:defRPr/>
            </a:pPr>
            <a:endParaRPr lang="en-US" dirty="0"/>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28600"/>
            <a:ext cx="8229600" cy="1143000"/>
          </a:xfrm>
        </p:spPr>
        <p:txBody>
          <a:bodyPr/>
          <a:lstStyle/>
          <a:p>
            <a:r>
              <a:rPr lang="en-US" altLang="en-US" b="1">
                <a:solidFill>
                  <a:srgbClr val="0070C0"/>
                </a:solidFill>
              </a:rPr>
              <a:t>Liệu pháp sinh học</a:t>
            </a:r>
            <a:endParaRPr lang="en-US" altLang="en-US" b="1">
              <a:solidFill>
                <a:srgbClr val="0070C0"/>
              </a:solidFill>
            </a:endParaRPr>
          </a:p>
        </p:txBody>
      </p:sp>
      <p:pic>
        <p:nvPicPr>
          <p:cNvPr id="39939"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295400" y="1416050"/>
            <a:ext cx="6400800" cy="52133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97"/>
          <p:cNvGrpSpPr/>
          <p:nvPr/>
        </p:nvGrpSpPr>
        <p:grpSpPr bwMode="auto">
          <a:xfrm>
            <a:off x="0" y="146050"/>
            <a:ext cx="8686800" cy="8616950"/>
            <a:chOff x="0" y="20"/>
            <a:chExt cx="5472" cy="5428"/>
          </a:xfrm>
        </p:grpSpPr>
        <p:sp>
          <p:nvSpPr>
            <p:cNvPr id="29699" name="Text Box 66"/>
            <p:cNvSpPr txBox="1">
              <a:spLocks noChangeArrowheads="1"/>
            </p:cNvSpPr>
            <p:nvPr/>
          </p:nvSpPr>
          <p:spPr bwMode="auto">
            <a:xfrm>
              <a:off x="384" y="331"/>
              <a:ext cx="968" cy="2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eaLnBrk="1" hangingPunct="1"/>
              <a:r>
                <a:rPr lang="en-US" altLang="en-US" b="1" dirty="0">
                  <a:cs typeface="Times New Roman" panose="02020603050405020304" charset="0"/>
                </a:rPr>
                <a:t>    </a:t>
              </a:r>
              <a:r>
                <a:rPr lang="en-US" altLang="en-US" sz="2000" b="1" dirty="0" err="1">
                  <a:cs typeface="Times New Roman" panose="02020603050405020304" charset="0"/>
                </a:rPr>
                <a:t>Ít</a:t>
              </a:r>
              <a:r>
                <a:rPr lang="en-US" altLang="en-US" sz="2000" b="1" dirty="0">
                  <a:cs typeface="Times New Roman" panose="02020603050405020304" charset="0"/>
                </a:rPr>
                <a:t> </a:t>
              </a:r>
              <a:r>
                <a:rPr lang="en-US" altLang="en-US" sz="2000" b="1" dirty="0" err="1">
                  <a:cs typeface="Times New Roman" panose="02020603050405020304" charset="0"/>
                </a:rPr>
                <a:t>khôùp</a:t>
              </a:r>
              <a:endParaRPr lang="en-US" altLang="en-US" sz="2000" b="1" dirty="0"/>
            </a:p>
          </p:txBody>
        </p:sp>
        <p:sp>
          <p:nvSpPr>
            <p:cNvPr id="29700" name="Text Box 64"/>
            <p:cNvSpPr txBox="1">
              <a:spLocks noChangeArrowheads="1"/>
            </p:cNvSpPr>
            <p:nvPr/>
          </p:nvSpPr>
          <p:spPr bwMode="auto">
            <a:xfrm>
              <a:off x="2256" y="322"/>
              <a:ext cx="792" cy="2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eaLnBrk="1" hangingPunct="1"/>
              <a:r>
                <a:rPr lang="en-US" altLang="en-US" sz="2000" b="1" dirty="0" err="1">
                  <a:cs typeface="Times New Roman" panose="02020603050405020304" charset="0"/>
                </a:rPr>
                <a:t>Ña</a:t>
              </a:r>
              <a:r>
                <a:rPr lang="en-US" altLang="en-US" sz="2000" b="1" dirty="0">
                  <a:cs typeface="Times New Roman" panose="02020603050405020304" charset="0"/>
                </a:rPr>
                <a:t> </a:t>
              </a:r>
              <a:r>
                <a:rPr lang="en-US" altLang="en-US" sz="2000" b="1" dirty="0" err="1">
                  <a:cs typeface="Times New Roman" panose="02020603050405020304" charset="0"/>
                </a:rPr>
                <a:t>khôùp</a:t>
              </a:r>
              <a:endParaRPr lang="en-US" altLang="en-US" sz="2000" dirty="0"/>
            </a:p>
          </p:txBody>
        </p:sp>
        <p:sp>
          <p:nvSpPr>
            <p:cNvPr id="29701" name="Text Box 65"/>
            <p:cNvSpPr txBox="1">
              <a:spLocks noChangeArrowheads="1"/>
            </p:cNvSpPr>
            <p:nvPr/>
          </p:nvSpPr>
          <p:spPr bwMode="auto">
            <a:xfrm>
              <a:off x="4344" y="322"/>
              <a:ext cx="792" cy="2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eaLnBrk="1" hangingPunct="1"/>
              <a:r>
                <a:rPr lang="en-US" altLang="en-US" sz="2000" b="1" dirty="0" err="1">
                  <a:cs typeface="Times New Roman" panose="02020603050405020304" charset="0"/>
                </a:rPr>
                <a:t>Heä</a:t>
              </a:r>
              <a:r>
                <a:rPr lang="en-US" altLang="en-US" sz="2000" b="1" dirty="0">
                  <a:cs typeface="Times New Roman" panose="02020603050405020304" charset="0"/>
                </a:rPr>
                <a:t> </a:t>
              </a:r>
              <a:r>
                <a:rPr lang="en-US" altLang="en-US" sz="2000" b="1" dirty="0" err="1">
                  <a:cs typeface="Times New Roman" panose="02020603050405020304" charset="0"/>
                </a:rPr>
                <a:t>thoáng</a:t>
              </a:r>
              <a:endParaRPr lang="en-US" altLang="en-US" sz="2000" dirty="0"/>
            </a:p>
          </p:txBody>
        </p:sp>
        <p:sp>
          <p:nvSpPr>
            <p:cNvPr id="29702" name="Line 61"/>
            <p:cNvSpPr>
              <a:spLocks noChangeShapeType="1"/>
            </p:cNvSpPr>
            <p:nvPr/>
          </p:nvSpPr>
          <p:spPr bwMode="auto">
            <a:xfrm>
              <a:off x="840" y="627"/>
              <a:ext cx="0" cy="288"/>
            </a:xfrm>
            <a:prstGeom prst="line">
              <a:avLst/>
            </a:prstGeom>
            <a:noFill/>
            <a:ln w="9525">
              <a:solidFill>
                <a:srgbClr val="00FF00"/>
              </a:solidFill>
              <a:rou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9703" name="Line 62"/>
            <p:cNvSpPr>
              <a:spLocks noChangeShapeType="1"/>
            </p:cNvSpPr>
            <p:nvPr/>
          </p:nvSpPr>
          <p:spPr bwMode="auto">
            <a:xfrm>
              <a:off x="2640" y="629"/>
              <a:ext cx="0" cy="288"/>
            </a:xfrm>
            <a:prstGeom prst="line">
              <a:avLst/>
            </a:prstGeom>
            <a:noFill/>
            <a:ln w="9525">
              <a:solidFill>
                <a:srgbClr val="00FF00"/>
              </a:solidFill>
              <a:rou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9704" name="Line 63"/>
            <p:cNvSpPr>
              <a:spLocks noChangeShapeType="1"/>
            </p:cNvSpPr>
            <p:nvPr/>
          </p:nvSpPr>
          <p:spPr bwMode="auto">
            <a:xfrm>
              <a:off x="4704" y="629"/>
              <a:ext cx="0" cy="288"/>
            </a:xfrm>
            <a:prstGeom prst="line">
              <a:avLst/>
            </a:prstGeom>
            <a:noFill/>
            <a:ln w="9525">
              <a:solidFill>
                <a:srgbClr val="00FF00"/>
              </a:solidFill>
              <a:rou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9705" name="Line 58"/>
            <p:cNvSpPr>
              <a:spLocks noChangeShapeType="1"/>
            </p:cNvSpPr>
            <p:nvPr/>
          </p:nvSpPr>
          <p:spPr bwMode="auto">
            <a:xfrm>
              <a:off x="2592" y="1723"/>
              <a:ext cx="0" cy="192"/>
            </a:xfrm>
            <a:prstGeom prst="line">
              <a:avLst/>
            </a:prstGeom>
            <a:noFill/>
            <a:ln w="9525">
              <a:solidFill>
                <a:srgbClr val="00FF00"/>
              </a:solidFill>
              <a:rou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6" name="Line 55"/>
            <p:cNvSpPr>
              <a:spLocks noChangeShapeType="1"/>
            </p:cNvSpPr>
            <p:nvPr/>
          </p:nvSpPr>
          <p:spPr bwMode="auto">
            <a:xfrm>
              <a:off x="816" y="2251"/>
              <a:ext cx="0" cy="288"/>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7" name="Line 54"/>
            <p:cNvSpPr>
              <a:spLocks noChangeShapeType="1"/>
            </p:cNvSpPr>
            <p:nvPr/>
          </p:nvSpPr>
          <p:spPr bwMode="auto">
            <a:xfrm>
              <a:off x="2592" y="2203"/>
              <a:ext cx="0" cy="144"/>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8" name="Line 53"/>
            <p:cNvSpPr>
              <a:spLocks noChangeShapeType="1"/>
            </p:cNvSpPr>
            <p:nvPr/>
          </p:nvSpPr>
          <p:spPr bwMode="auto">
            <a:xfrm>
              <a:off x="4752" y="3451"/>
              <a:ext cx="0" cy="192"/>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50"/>
            <p:cNvSpPr>
              <a:spLocks noChangeShapeType="1"/>
            </p:cNvSpPr>
            <p:nvPr/>
          </p:nvSpPr>
          <p:spPr bwMode="auto">
            <a:xfrm>
              <a:off x="2592" y="3691"/>
              <a:ext cx="0" cy="222"/>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Line 60"/>
            <p:cNvSpPr>
              <a:spLocks noChangeShapeType="1"/>
            </p:cNvSpPr>
            <p:nvPr/>
          </p:nvSpPr>
          <p:spPr bwMode="auto">
            <a:xfrm>
              <a:off x="840" y="1148"/>
              <a:ext cx="0" cy="792"/>
            </a:xfrm>
            <a:prstGeom prst="line">
              <a:avLst/>
            </a:prstGeom>
            <a:noFill/>
            <a:ln w="9525">
              <a:solidFill>
                <a:srgbClr val="00FF00"/>
              </a:solidFill>
              <a:rou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11" name="Line 59"/>
            <p:cNvSpPr>
              <a:spLocks noChangeShapeType="1"/>
            </p:cNvSpPr>
            <p:nvPr/>
          </p:nvSpPr>
          <p:spPr bwMode="auto">
            <a:xfrm>
              <a:off x="4704" y="1195"/>
              <a:ext cx="0" cy="240"/>
            </a:xfrm>
            <a:prstGeom prst="line">
              <a:avLst/>
            </a:prstGeom>
            <a:noFill/>
            <a:ln w="9525">
              <a:solidFill>
                <a:srgbClr val="00FF00"/>
              </a:solidFill>
              <a:rou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12" name="Line 52"/>
            <p:cNvSpPr>
              <a:spLocks noChangeShapeType="1"/>
            </p:cNvSpPr>
            <p:nvPr/>
          </p:nvSpPr>
          <p:spPr bwMode="auto">
            <a:xfrm>
              <a:off x="2592" y="3115"/>
              <a:ext cx="0" cy="192"/>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3" name="Line 56"/>
            <p:cNvSpPr>
              <a:spLocks noChangeShapeType="1"/>
            </p:cNvSpPr>
            <p:nvPr/>
          </p:nvSpPr>
          <p:spPr bwMode="auto">
            <a:xfrm>
              <a:off x="4704" y="2107"/>
              <a:ext cx="0" cy="144"/>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4" name="Line 44"/>
            <p:cNvSpPr>
              <a:spLocks noChangeShapeType="1"/>
            </p:cNvSpPr>
            <p:nvPr/>
          </p:nvSpPr>
          <p:spPr bwMode="auto">
            <a:xfrm flipH="1">
              <a:off x="3600" y="3835"/>
              <a:ext cx="768" cy="144"/>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5" name="Line 57"/>
            <p:cNvSpPr>
              <a:spLocks noChangeShapeType="1"/>
            </p:cNvSpPr>
            <p:nvPr/>
          </p:nvSpPr>
          <p:spPr bwMode="auto">
            <a:xfrm>
              <a:off x="336" y="2124"/>
              <a:ext cx="0" cy="0"/>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6" name="Line 49"/>
            <p:cNvSpPr>
              <a:spLocks noChangeShapeType="1"/>
            </p:cNvSpPr>
            <p:nvPr/>
          </p:nvSpPr>
          <p:spPr bwMode="auto">
            <a:xfrm>
              <a:off x="1488" y="4415"/>
              <a:ext cx="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Line 46"/>
            <p:cNvSpPr>
              <a:spLocks noChangeShapeType="1"/>
            </p:cNvSpPr>
            <p:nvPr/>
          </p:nvSpPr>
          <p:spPr bwMode="auto">
            <a:xfrm>
              <a:off x="1416" y="5448"/>
              <a:ext cx="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8" name="Line 48"/>
            <p:cNvSpPr>
              <a:spLocks noChangeShapeType="1"/>
            </p:cNvSpPr>
            <p:nvPr/>
          </p:nvSpPr>
          <p:spPr bwMode="auto">
            <a:xfrm>
              <a:off x="864" y="3499"/>
              <a:ext cx="912" cy="432"/>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Rectangle 67"/>
            <p:cNvSpPr>
              <a:spLocks noChangeArrowheads="1"/>
            </p:cNvSpPr>
            <p:nvPr/>
          </p:nvSpPr>
          <p:spPr bwMode="auto">
            <a:xfrm>
              <a:off x="921" y="20"/>
              <a:ext cx="385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eaLnBrk="1" hangingPunct="1"/>
              <a:r>
                <a:rPr lang="en-US" altLang="en-US" sz="2600" b="1" dirty="0">
                  <a:cs typeface="Times New Roman" panose="02020603050405020304" charset="0"/>
                </a:rPr>
                <a:t>LÖU ÑOÀ TOÙM TAÉT ÑIEÀU TRÒ BEÄNH VKTPTN</a:t>
              </a:r>
              <a:endParaRPr lang="en-US" altLang="en-US" sz="2600" dirty="0"/>
            </a:p>
          </p:txBody>
        </p:sp>
        <p:sp>
          <p:nvSpPr>
            <p:cNvPr id="29720" name="Rectangle 68"/>
            <p:cNvSpPr>
              <a:spLocks noChangeArrowheads="1"/>
            </p:cNvSpPr>
            <p:nvPr/>
          </p:nvSpPr>
          <p:spPr bwMode="auto">
            <a:xfrm>
              <a:off x="408" y="240"/>
              <a:ext cx="11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eaLnBrk="1" hangingPunct="1"/>
              <a:br>
                <a:rPr lang="en-US" altLang="en-US"/>
              </a:br>
              <a:endParaRPr lang="en-US" altLang="en-US"/>
            </a:p>
            <a:p>
              <a:endParaRPr lang="en-US" altLang="en-US"/>
            </a:p>
          </p:txBody>
        </p:sp>
        <p:sp>
          <p:nvSpPr>
            <p:cNvPr id="29721" name="Rectangle 70"/>
            <p:cNvSpPr>
              <a:spLocks noChangeArrowheads="1"/>
            </p:cNvSpPr>
            <p:nvPr/>
          </p:nvSpPr>
          <p:spPr bwMode="auto">
            <a:xfrm>
              <a:off x="0" y="740"/>
              <a:ext cx="546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eaLnBrk="1" hangingPunct="1"/>
              <a:endParaRPr lang="en-US" altLang="en-US">
                <a:cs typeface="Times New Roman" panose="02020603050405020304" charset="0"/>
              </a:endParaRPr>
            </a:p>
            <a:p>
              <a:r>
                <a:rPr lang="en-US" altLang="en-US">
                  <a:cs typeface="Times New Roman" panose="02020603050405020304" charset="0"/>
                </a:rPr>
                <a:t>              </a:t>
              </a:r>
              <a:r>
                <a:rPr lang="en-US" altLang="en-US" sz="1800" b="1">
                  <a:cs typeface="Times New Roman" panose="02020603050405020304" charset="0"/>
                </a:rPr>
                <a:t> NSAIDs                         NSAIDs                                Prednisone</a:t>
              </a:r>
              <a:endParaRPr lang="en-US" altLang="en-US" sz="1800" b="1"/>
            </a:p>
            <a:p>
              <a:r>
                <a:rPr lang="en-US" altLang="en-US" sz="1800" b="1">
                  <a:cs typeface="Times New Roman" panose="02020603050405020304" charset="0"/>
                </a:rPr>
                <a:t>                                           </a:t>
              </a:r>
              <a:r>
                <a:rPr lang="en-US" altLang="en-US" sz="1800" b="1">
                  <a:cs typeface="Times New Roman" panose="02020603050405020304" charset="0"/>
                  <a:sym typeface="Symbol" panose="05050102010706020507" pitchFamily="18" charset="2"/>
                </a:rPr>
                <a:t></a:t>
              </a:r>
              <a:r>
                <a:rPr lang="en-US" altLang="en-US" sz="1800" b="1">
                  <a:cs typeface="Times New Roman" panose="02020603050405020304" charset="0"/>
                </a:rPr>
                <a:t>  </a:t>
              </a:r>
              <a:r>
                <a:rPr lang="en-US" altLang="en-US" sz="1800" b="1">
                  <a:cs typeface="Times New Roman" panose="02020603050405020304" charset="0"/>
                  <a:sym typeface="Symbol" panose="05050102010706020507" pitchFamily="18" charset="2"/>
                </a:rPr>
                <a:t>Prednisone                     Methylprednisolone IV</a:t>
              </a:r>
              <a:endParaRPr lang="en-US" altLang="en-US" sz="1800" b="1">
                <a:sym typeface="Symbol" panose="05050102010706020507" pitchFamily="18" charset="2"/>
              </a:endParaRPr>
            </a:p>
            <a:p>
              <a:endParaRPr lang="en-US" altLang="en-US" sz="1800" b="1">
                <a:cs typeface="Times New Roman" panose="02020603050405020304" charset="0"/>
                <a:sym typeface="Symbol" panose="05050102010706020507" pitchFamily="18" charset="2"/>
              </a:endParaRPr>
            </a:p>
          </p:txBody>
        </p:sp>
        <p:sp>
          <p:nvSpPr>
            <p:cNvPr id="29722" name="Rectangle 71"/>
            <p:cNvSpPr>
              <a:spLocks noChangeArrowheads="1"/>
            </p:cNvSpPr>
            <p:nvPr/>
          </p:nvSpPr>
          <p:spPr bwMode="auto">
            <a:xfrm>
              <a:off x="2112" y="1180"/>
              <a:ext cx="120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eaLnBrk="1" hangingPunct="1"/>
              <a:r>
                <a:rPr lang="en-US" altLang="en-US">
                  <a:cs typeface="Times New Roman" panose="02020603050405020304" charset="0"/>
                </a:rPr>
                <a:t>                                                          </a:t>
              </a:r>
              <a:r>
                <a:rPr lang="en-US" altLang="en-US">
                  <a:cs typeface="Times New Roman" panose="02020603050405020304" charset="0"/>
                  <a:sym typeface="Symbol" panose="05050102010706020507" pitchFamily="18" charset="2"/>
                </a:rPr>
                <a:t></a:t>
              </a:r>
              <a:r>
                <a:rPr lang="en-US" altLang="en-US">
                  <a:cs typeface="Times New Roman" panose="02020603050405020304" charset="0"/>
                </a:rPr>
                <a:t> Chích Corticoid </a:t>
              </a:r>
              <a:r>
                <a:rPr lang="en-US" altLang="en-US">
                  <a:cs typeface="Times New Roman" panose="02020603050405020304" charset="0"/>
                  <a:sym typeface="Symbol" panose="05050102010706020507" pitchFamily="18" charset="2"/>
                </a:rPr>
                <a:t>                                                         vaøo khôùp</a:t>
              </a:r>
              <a:endParaRPr lang="en-US" altLang="en-US">
                <a:sym typeface="Symbol" panose="05050102010706020507" pitchFamily="18" charset="2"/>
              </a:endParaRPr>
            </a:p>
            <a:p>
              <a:endParaRPr lang="en-US" altLang="en-US">
                <a:cs typeface="Times New Roman" panose="02020603050405020304" charset="0"/>
                <a:sym typeface="Symbol" panose="05050102010706020507" pitchFamily="18" charset="2"/>
              </a:endParaRPr>
            </a:p>
          </p:txBody>
        </p:sp>
        <p:sp>
          <p:nvSpPr>
            <p:cNvPr id="29723" name="Rectangle 73"/>
            <p:cNvSpPr>
              <a:spLocks noChangeArrowheads="1"/>
            </p:cNvSpPr>
            <p:nvPr/>
          </p:nvSpPr>
          <p:spPr bwMode="auto">
            <a:xfrm>
              <a:off x="384" y="1868"/>
              <a:ext cx="49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eaLnBrk="1" hangingPunct="1"/>
              <a:r>
                <a:rPr lang="en-US" altLang="en-US" sz="1800">
                  <a:cs typeface="Times New Roman" panose="02020603050405020304" charset="0"/>
                </a:rPr>
                <a:t>(Hydroxychloroquine)          (Hydroxychloroquine)</a:t>
              </a:r>
              <a:endParaRPr lang="en-US" altLang="en-US" sz="1800"/>
            </a:p>
            <a:p>
              <a:r>
                <a:rPr lang="en-US" altLang="en-US" sz="1800">
                  <a:cs typeface="Times New Roman" panose="02020603050405020304" charset="0"/>
                </a:rPr>
                <a:t>  </a:t>
              </a:r>
              <a:r>
                <a:rPr lang="en-US" altLang="en-US" sz="1800" b="1">
                  <a:cs typeface="Times New Roman" panose="02020603050405020304" charset="0"/>
                </a:rPr>
                <a:t>Sulfasalazine           Sulfasalazine, Methotrexate </a:t>
              </a:r>
              <a:endParaRPr lang="en-US" altLang="en-US" sz="1800" b="1">
                <a:cs typeface="Times New Roman" panose="02020603050405020304" charset="0"/>
              </a:endParaRPr>
            </a:p>
          </p:txBody>
        </p:sp>
        <p:sp>
          <p:nvSpPr>
            <p:cNvPr id="29724" name="Text Box 83"/>
            <p:cNvSpPr txBox="1">
              <a:spLocks noChangeArrowheads="1"/>
            </p:cNvSpPr>
            <p:nvPr/>
          </p:nvSpPr>
          <p:spPr bwMode="auto">
            <a:xfrm>
              <a:off x="432" y="2491"/>
              <a:ext cx="105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nSpc>
                  <a:spcPct val="80000"/>
                </a:lnSpc>
                <a:spcBef>
                  <a:spcPct val="30000"/>
                </a:spcBef>
              </a:pPr>
              <a:r>
                <a:rPr lang="en-US" altLang="en-US">
                  <a:sym typeface="Symbol" panose="05050102010706020507" pitchFamily="18" charset="2"/>
                </a:rPr>
                <a:t></a:t>
              </a:r>
              <a:r>
                <a:rPr lang="en-US" altLang="en-US"/>
                <a:t>  </a:t>
              </a:r>
              <a:r>
                <a:rPr lang="en-US" altLang="en-US">
                  <a:sym typeface="Symbol" panose="05050102010706020507" pitchFamily="18" charset="2"/>
                </a:rPr>
                <a:t>Chích Corticoid</a:t>
              </a:r>
              <a:endParaRPr lang="en-US" altLang="en-US">
                <a:sym typeface="Symbol" panose="05050102010706020507" pitchFamily="18" charset="2"/>
              </a:endParaRPr>
            </a:p>
            <a:p>
              <a:pPr>
                <a:lnSpc>
                  <a:spcPct val="80000"/>
                </a:lnSpc>
                <a:spcBef>
                  <a:spcPct val="30000"/>
                </a:spcBef>
              </a:pPr>
              <a:r>
                <a:rPr lang="en-US" altLang="en-US"/>
                <a:t>     vaøo khôùp</a:t>
              </a:r>
              <a:endParaRPr lang="en-US" altLang="en-US"/>
            </a:p>
          </p:txBody>
        </p:sp>
        <p:sp>
          <p:nvSpPr>
            <p:cNvPr id="29725" name="Text Box 85"/>
            <p:cNvSpPr txBox="1">
              <a:spLocks noChangeArrowheads="1"/>
            </p:cNvSpPr>
            <p:nvPr/>
          </p:nvSpPr>
          <p:spPr bwMode="auto">
            <a:xfrm>
              <a:off x="1931" y="2317"/>
              <a:ext cx="1328"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r>
                <a:rPr lang="en-US" altLang="en-US" sz="1800" b="1"/>
                <a:t>Globulin MD  (TTM)</a:t>
              </a:r>
              <a:endParaRPr lang="en-US" altLang="en-US" sz="1800" b="1"/>
            </a:p>
            <a:p>
              <a:pPr algn="ctr"/>
              <a:endParaRPr lang="en-US" altLang="en-US"/>
            </a:p>
            <a:p>
              <a:pPr algn="ctr"/>
              <a:r>
                <a:rPr lang="en-US" altLang="en-US" sz="1800" b="1"/>
                <a:t>Cyclosporine</a:t>
              </a:r>
              <a:endParaRPr lang="en-US" altLang="en-US" sz="1800" b="1"/>
            </a:p>
            <a:p>
              <a:pPr algn="ctr"/>
              <a:r>
                <a:rPr lang="en-US" altLang="en-US" sz="1800" b="1"/>
                <a:t>Azathioprine</a:t>
              </a:r>
              <a:endParaRPr lang="en-US" altLang="en-US" sz="1800" b="1"/>
            </a:p>
            <a:p>
              <a:pPr algn="ctr"/>
              <a:r>
                <a:rPr lang="en-US" altLang="en-US" sz="1800" b="1"/>
                <a:t>Cyclophosphamide</a:t>
              </a:r>
              <a:endParaRPr lang="en-US" altLang="en-US" sz="1800" b="1"/>
            </a:p>
          </p:txBody>
        </p:sp>
        <p:sp>
          <p:nvSpPr>
            <p:cNvPr id="29726" name="Text Box 86"/>
            <p:cNvSpPr txBox="1">
              <a:spLocks noChangeArrowheads="1"/>
            </p:cNvSpPr>
            <p:nvPr/>
          </p:nvSpPr>
          <p:spPr bwMode="auto">
            <a:xfrm>
              <a:off x="4224" y="1789"/>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spcBef>
                  <a:spcPct val="50000"/>
                </a:spcBef>
              </a:pPr>
              <a:r>
                <a:rPr lang="en-US" altLang="en-US">
                  <a:sym typeface="Symbol" panose="05050102010706020507" pitchFamily="18" charset="2"/>
                </a:rPr>
                <a:t></a:t>
              </a:r>
              <a:r>
                <a:rPr lang="en-US" altLang="en-US"/>
                <a:t>  </a:t>
              </a:r>
              <a:r>
                <a:rPr lang="en-US" altLang="en-US">
                  <a:sym typeface="Symbol" panose="05050102010706020507" pitchFamily="18" charset="2"/>
                </a:rPr>
                <a:t>Chích Corticoid </a:t>
              </a:r>
              <a:r>
                <a:rPr lang="en-US" altLang="en-US"/>
                <a:t>vaøo khôùp </a:t>
              </a:r>
              <a:endParaRPr lang="en-US" altLang="en-US"/>
            </a:p>
          </p:txBody>
        </p:sp>
        <p:sp>
          <p:nvSpPr>
            <p:cNvPr id="29727" name="Text Box 87"/>
            <p:cNvSpPr txBox="1">
              <a:spLocks noChangeArrowheads="1"/>
            </p:cNvSpPr>
            <p:nvPr/>
          </p:nvSpPr>
          <p:spPr bwMode="auto">
            <a:xfrm>
              <a:off x="384" y="3067"/>
              <a:ext cx="96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spcBef>
                  <a:spcPct val="50000"/>
                </a:spcBef>
              </a:pPr>
              <a:r>
                <a:rPr lang="en-US" altLang="en-US" sz="1800" b="1"/>
                <a:t>Methotrexate</a:t>
              </a:r>
              <a:endParaRPr lang="en-US" altLang="en-US" sz="1800" b="1"/>
            </a:p>
            <a:p>
              <a:pPr algn="ctr">
                <a:spcBef>
                  <a:spcPct val="50000"/>
                </a:spcBef>
              </a:pPr>
              <a:endParaRPr lang="en-US" altLang="en-US"/>
            </a:p>
          </p:txBody>
        </p:sp>
        <p:sp>
          <p:nvSpPr>
            <p:cNvPr id="29728" name="Text Box 88"/>
            <p:cNvSpPr txBox="1">
              <a:spLocks noChangeArrowheads="1"/>
            </p:cNvSpPr>
            <p:nvPr/>
          </p:nvSpPr>
          <p:spPr bwMode="auto">
            <a:xfrm>
              <a:off x="4272" y="2251"/>
              <a:ext cx="1152"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spcBef>
                  <a:spcPct val="50000"/>
                </a:spcBef>
              </a:pPr>
              <a:r>
                <a:rPr lang="en-US" altLang="en-US" sz="1800" b="1"/>
                <a:t>Cyclosporine</a:t>
              </a:r>
              <a:endParaRPr lang="en-US" altLang="en-US" sz="1800" b="1"/>
            </a:p>
            <a:p>
              <a:pPr algn="ctr">
                <a:spcBef>
                  <a:spcPct val="50000"/>
                </a:spcBef>
              </a:pPr>
              <a:r>
                <a:rPr lang="en-US" altLang="en-US" sz="1800" b="1"/>
                <a:t>Globulin MD </a:t>
              </a:r>
              <a:endParaRPr lang="en-US" altLang="en-US" sz="1800" b="1"/>
            </a:p>
            <a:p>
              <a:pPr algn="ctr">
                <a:spcBef>
                  <a:spcPct val="50000"/>
                </a:spcBef>
              </a:pPr>
              <a:endParaRPr lang="en-US" altLang="en-US"/>
            </a:p>
          </p:txBody>
        </p:sp>
        <p:sp>
          <p:nvSpPr>
            <p:cNvPr id="29729" name="Text Box 89"/>
            <p:cNvSpPr txBox="1">
              <a:spLocks noChangeArrowheads="1"/>
            </p:cNvSpPr>
            <p:nvPr/>
          </p:nvSpPr>
          <p:spPr bwMode="auto">
            <a:xfrm>
              <a:off x="4368" y="1387"/>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spcBef>
                  <a:spcPct val="50000"/>
                </a:spcBef>
              </a:pPr>
              <a:r>
                <a:rPr lang="en-US" altLang="en-US" sz="1800" b="1"/>
                <a:t>   MTX</a:t>
              </a:r>
              <a:endParaRPr lang="en-US" altLang="en-US" sz="1800" b="1"/>
            </a:p>
          </p:txBody>
        </p:sp>
        <p:sp>
          <p:nvSpPr>
            <p:cNvPr id="29730" name="Text Box 90"/>
            <p:cNvSpPr txBox="1">
              <a:spLocks noChangeArrowheads="1"/>
            </p:cNvSpPr>
            <p:nvPr/>
          </p:nvSpPr>
          <p:spPr bwMode="auto">
            <a:xfrm>
              <a:off x="4224" y="3019"/>
              <a:ext cx="120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spcBef>
                  <a:spcPct val="50000"/>
                </a:spcBef>
              </a:pPr>
              <a:r>
                <a:rPr lang="en-US" altLang="en-US" sz="1800" b="1"/>
                <a:t>Azathioprine</a:t>
              </a:r>
              <a:endParaRPr lang="en-US" altLang="en-US" sz="1800" b="1"/>
            </a:p>
            <a:p>
              <a:pPr algn="ctr">
                <a:spcBef>
                  <a:spcPct val="50000"/>
                </a:spcBef>
              </a:pPr>
              <a:r>
                <a:rPr lang="en-US" altLang="en-US" sz="1800" b="1"/>
                <a:t>Cyclophosphamid</a:t>
              </a:r>
              <a:endParaRPr lang="en-US" altLang="en-US" sz="1800" b="1"/>
            </a:p>
          </p:txBody>
        </p:sp>
        <p:sp>
          <p:nvSpPr>
            <p:cNvPr id="29731" name="Text Box 91"/>
            <p:cNvSpPr txBox="1">
              <a:spLocks noChangeArrowheads="1"/>
            </p:cNvSpPr>
            <p:nvPr/>
          </p:nvSpPr>
          <p:spPr bwMode="auto">
            <a:xfrm>
              <a:off x="2016" y="3307"/>
              <a:ext cx="120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spcBef>
                  <a:spcPct val="50000"/>
                </a:spcBef>
              </a:pPr>
              <a:r>
                <a:rPr lang="en-US" altLang="en-US"/>
                <a:t>Phoái hôïp / Thay theá</a:t>
              </a:r>
              <a:endParaRPr lang="en-US" altLang="en-US"/>
            </a:p>
            <a:p>
              <a:pPr algn="ctr">
                <a:spcBef>
                  <a:spcPct val="50000"/>
                </a:spcBef>
              </a:pPr>
              <a:r>
                <a:rPr lang="en-US" altLang="en-US" sz="1800" b="1"/>
                <a:t>Leflunomide</a:t>
              </a:r>
              <a:endParaRPr lang="en-US" altLang="en-US" sz="1800" b="1"/>
            </a:p>
          </p:txBody>
        </p:sp>
        <p:sp>
          <p:nvSpPr>
            <p:cNvPr id="29732" name="Text Box 92"/>
            <p:cNvSpPr txBox="1">
              <a:spLocks noChangeArrowheads="1"/>
            </p:cNvSpPr>
            <p:nvPr/>
          </p:nvSpPr>
          <p:spPr bwMode="auto">
            <a:xfrm>
              <a:off x="4272" y="3584"/>
              <a:ext cx="120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spcBef>
                  <a:spcPct val="50000"/>
                </a:spcBef>
              </a:pPr>
              <a:r>
                <a:rPr lang="en-US" altLang="en-US"/>
                <a:t>Phoái hôïp / Thay theá</a:t>
              </a:r>
              <a:endParaRPr lang="en-US" altLang="en-US"/>
            </a:p>
            <a:p>
              <a:pPr algn="ctr">
                <a:spcBef>
                  <a:spcPct val="50000"/>
                </a:spcBef>
              </a:pPr>
              <a:r>
                <a:rPr lang="en-US" altLang="en-US" sz="1800" b="1"/>
                <a:t>Leflunomide</a:t>
              </a:r>
              <a:endParaRPr lang="en-US" altLang="en-US" sz="1800" b="1"/>
            </a:p>
          </p:txBody>
        </p:sp>
        <p:sp>
          <p:nvSpPr>
            <p:cNvPr id="29733" name="Text Box 93"/>
            <p:cNvSpPr txBox="1">
              <a:spLocks noChangeArrowheads="1"/>
            </p:cNvSpPr>
            <p:nvPr/>
          </p:nvSpPr>
          <p:spPr bwMode="auto">
            <a:xfrm>
              <a:off x="960" y="3853"/>
              <a:ext cx="3408"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r>
                <a:rPr lang="en-US" altLang="en-US" sz="2000" b="1" dirty="0" err="1">
                  <a:solidFill>
                    <a:srgbClr val="FF0000"/>
                  </a:solidFill>
                </a:rPr>
                <a:t>Caân</a:t>
              </a:r>
              <a:r>
                <a:rPr lang="en-US" altLang="en-US" sz="2000" b="1" dirty="0">
                  <a:solidFill>
                    <a:srgbClr val="FF0000"/>
                  </a:solidFill>
                </a:rPr>
                <a:t> </a:t>
              </a:r>
              <a:r>
                <a:rPr lang="en-US" altLang="en-US" sz="2000" b="1" dirty="0" err="1">
                  <a:solidFill>
                    <a:srgbClr val="FF0000"/>
                  </a:solidFill>
                </a:rPr>
                <a:t>nhaéc</a:t>
              </a:r>
              <a:r>
                <a:rPr lang="en-US" altLang="en-US" sz="2000" b="1" dirty="0">
                  <a:solidFill>
                    <a:srgbClr val="FF0000"/>
                  </a:solidFill>
                </a:rPr>
                <a:t> </a:t>
              </a:r>
              <a:r>
                <a:rPr lang="en-US" altLang="en-US" sz="2000" b="1" dirty="0" err="1">
                  <a:solidFill>
                    <a:srgbClr val="FF0000"/>
                  </a:solidFill>
                </a:rPr>
                <a:t>ñieàu</a:t>
              </a:r>
              <a:r>
                <a:rPr lang="en-US" altLang="en-US" sz="2000" b="1" dirty="0">
                  <a:solidFill>
                    <a:srgbClr val="FF0000"/>
                  </a:solidFill>
                </a:rPr>
                <a:t> </a:t>
              </a:r>
              <a:r>
                <a:rPr lang="en-US" altLang="en-US" sz="2000" b="1" dirty="0" err="1">
                  <a:solidFill>
                    <a:srgbClr val="FF0000"/>
                  </a:solidFill>
                </a:rPr>
                <a:t>trò</a:t>
              </a:r>
              <a:r>
                <a:rPr lang="en-US" altLang="en-US" sz="2000" b="1" dirty="0">
                  <a:solidFill>
                    <a:srgbClr val="FF0000"/>
                  </a:solidFill>
                </a:rPr>
                <a:t> </a:t>
              </a:r>
              <a:r>
                <a:rPr lang="en-US" altLang="en-US" sz="2000" b="1" dirty="0" err="1">
                  <a:solidFill>
                    <a:srgbClr val="FF0000"/>
                  </a:solidFill>
                </a:rPr>
                <a:t>sinh</a:t>
              </a:r>
              <a:r>
                <a:rPr lang="en-US" altLang="en-US" sz="2000" b="1" dirty="0">
                  <a:solidFill>
                    <a:srgbClr val="FF0000"/>
                  </a:solidFill>
                </a:rPr>
                <a:t> </a:t>
              </a:r>
              <a:r>
                <a:rPr lang="en-US" altLang="en-US" sz="2000" b="1" dirty="0" err="1">
                  <a:solidFill>
                    <a:srgbClr val="FF0000"/>
                  </a:solidFill>
                </a:rPr>
                <a:t>hoïc</a:t>
              </a:r>
              <a:endParaRPr lang="en-US" altLang="en-US" sz="2000" b="1" dirty="0">
                <a:solidFill>
                  <a:srgbClr val="FF0000"/>
                </a:solidFill>
              </a:endParaRPr>
            </a:p>
            <a:p>
              <a:pPr algn="ctr"/>
              <a:r>
                <a:rPr lang="en-US" altLang="en-US" sz="1700" b="1" dirty="0" err="1">
                  <a:solidFill>
                    <a:srgbClr val="FF0000"/>
                  </a:solidFill>
                </a:rPr>
                <a:t>Gheùp</a:t>
              </a:r>
              <a:r>
                <a:rPr lang="en-US" altLang="en-US" sz="1700" b="1" dirty="0">
                  <a:solidFill>
                    <a:srgbClr val="FF0000"/>
                  </a:solidFill>
                </a:rPr>
                <a:t> </a:t>
              </a:r>
              <a:r>
                <a:rPr lang="en-US" altLang="en-US" sz="1700" b="1" dirty="0" err="1">
                  <a:solidFill>
                    <a:srgbClr val="FF0000"/>
                  </a:solidFill>
                </a:rPr>
                <a:t>teá</a:t>
              </a:r>
              <a:r>
                <a:rPr lang="en-US" altLang="en-US" sz="1700" b="1" dirty="0">
                  <a:solidFill>
                    <a:srgbClr val="FF0000"/>
                  </a:solidFill>
                </a:rPr>
                <a:t> </a:t>
              </a:r>
              <a:r>
                <a:rPr lang="en-US" altLang="en-US" sz="1700" b="1" dirty="0" err="1">
                  <a:solidFill>
                    <a:srgbClr val="FF0000"/>
                  </a:solidFill>
                </a:rPr>
                <a:t>baøo</a:t>
              </a:r>
              <a:r>
                <a:rPr lang="en-US" altLang="en-US" sz="1700" b="1" dirty="0">
                  <a:solidFill>
                    <a:srgbClr val="FF0000"/>
                  </a:solidFill>
                </a:rPr>
                <a:t> </a:t>
              </a:r>
              <a:r>
                <a:rPr lang="en-US" altLang="en-US" sz="1700" b="1" dirty="0" err="1">
                  <a:solidFill>
                    <a:srgbClr val="FF0000"/>
                  </a:solidFill>
                </a:rPr>
                <a:t>maàm</a:t>
              </a:r>
              <a:r>
                <a:rPr lang="en-US" altLang="en-US" sz="1700" b="1" dirty="0">
                  <a:solidFill>
                    <a:srgbClr val="FF0000"/>
                  </a:solidFill>
                </a:rPr>
                <a:t> (</a:t>
              </a:r>
              <a:r>
                <a:rPr lang="en-US" altLang="en-US" sz="1700" b="1" dirty="0" err="1">
                  <a:solidFill>
                    <a:srgbClr val="FF0000"/>
                  </a:solidFill>
                </a:rPr>
                <a:t>Autologous</a:t>
              </a:r>
              <a:r>
                <a:rPr lang="en-US" altLang="en-US" sz="1700" b="1" dirty="0">
                  <a:solidFill>
                    <a:srgbClr val="FF0000"/>
                  </a:solidFill>
                </a:rPr>
                <a:t> stem cell transplantation)</a:t>
              </a:r>
              <a:endParaRPr lang="en-US" altLang="en-US" sz="1700" b="1" dirty="0">
                <a:solidFill>
                  <a:srgbClr val="FF0000"/>
                </a:solidFill>
              </a:endParaRPr>
            </a:p>
          </p:txBody>
        </p:sp>
        <p:sp>
          <p:nvSpPr>
            <p:cNvPr id="29734" name="Line 94"/>
            <p:cNvSpPr>
              <a:spLocks noChangeShapeType="1"/>
            </p:cNvSpPr>
            <p:nvPr/>
          </p:nvSpPr>
          <p:spPr bwMode="auto">
            <a:xfrm>
              <a:off x="4752" y="2875"/>
              <a:ext cx="0" cy="192"/>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5" name="Line 95"/>
            <p:cNvSpPr>
              <a:spLocks noChangeShapeType="1"/>
            </p:cNvSpPr>
            <p:nvPr/>
          </p:nvSpPr>
          <p:spPr bwMode="auto">
            <a:xfrm>
              <a:off x="4704" y="1584"/>
              <a:ext cx="0" cy="192"/>
            </a:xfrm>
            <a:prstGeom prst="line">
              <a:avLst/>
            </a:prstGeom>
            <a:noFill/>
            <a:ln w="9525">
              <a:solidFill>
                <a:srgbClr val="00FF00"/>
              </a:solidFill>
              <a:rou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36" name="Line 96"/>
            <p:cNvSpPr>
              <a:spLocks noChangeShapeType="1"/>
            </p:cNvSpPr>
            <p:nvPr/>
          </p:nvSpPr>
          <p:spPr bwMode="auto">
            <a:xfrm>
              <a:off x="768" y="2832"/>
              <a:ext cx="0" cy="288"/>
            </a:xfrm>
            <a:prstGeom prst="line">
              <a:avLst/>
            </a:prstGeom>
            <a:noFill/>
            <a:ln w="952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152400"/>
            <a:ext cx="7696200" cy="609600"/>
          </a:xfrm>
          <a:noFill/>
        </p:spPr>
        <p:txBody>
          <a:bodyPr/>
          <a:lstStyle/>
          <a:p>
            <a:r>
              <a:rPr lang="en-US" altLang="en-US" sz="3000" b="1" dirty="0">
                <a:latin typeface="VNI-Helve-Condense" pitchFamily="2" charset="0"/>
              </a:rPr>
              <a:t>THEO DOÕI &amp; TAÙI KHAÙM</a:t>
            </a:r>
            <a:r>
              <a:rPr lang="en-US" altLang="en-US" sz="3000" dirty="0">
                <a:latin typeface="VNI-Cooper" pitchFamily="2" charset="0"/>
              </a:rPr>
              <a:t> </a:t>
            </a:r>
            <a:endParaRPr lang="en-US" altLang="en-US" sz="3000" dirty="0">
              <a:latin typeface="VNI-Cooper" pitchFamily="2" charset="0"/>
            </a:endParaRPr>
          </a:p>
        </p:txBody>
      </p:sp>
      <p:sp>
        <p:nvSpPr>
          <p:cNvPr id="30723" name="Text Box 3"/>
          <p:cNvSpPr txBox="1">
            <a:spLocks noChangeArrowheads="1"/>
          </p:cNvSpPr>
          <p:nvPr/>
        </p:nvSpPr>
        <p:spPr bwMode="auto">
          <a:xfrm>
            <a:off x="381000" y="1295400"/>
            <a:ext cx="8305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gn="ctr">
              <a:lnSpc>
                <a:spcPct val="110000"/>
              </a:lnSpc>
              <a:spcBef>
                <a:spcPct val="50000"/>
              </a:spcBef>
            </a:pPr>
            <a:r>
              <a:rPr lang="en-US" altLang="en-US" sz="2800" b="1" dirty="0">
                <a:latin typeface="Times New Roman" panose="02020603050405020304" charset="0"/>
                <a:cs typeface="Times New Roman" panose="02020603050405020304" charset="0"/>
              </a:rPr>
              <a:t>► </a:t>
            </a:r>
            <a:r>
              <a:rPr lang="en-US" altLang="en-US" sz="2800" b="1" dirty="0"/>
              <a:t>VKTPTN </a:t>
            </a:r>
            <a:r>
              <a:rPr lang="en-US" altLang="en-US" sz="2800" b="1" dirty="0" err="1"/>
              <a:t>laø</a:t>
            </a:r>
            <a:r>
              <a:rPr lang="en-US" altLang="en-US" sz="2800" b="1" dirty="0"/>
              <a:t> </a:t>
            </a:r>
            <a:r>
              <a:rPr lang="en-US" altLang="en-US" sz="2800" b="1" dirty="0" err="1"/>
              <a:t>beänh</a:t>
            </a:r>
            <a:r>
              <a:rPr lang="en-US" altLang="en-US" sz="2800" b="1" dirty="0"/>
              <a:t> </a:t>
            </a:r>
            <a:r>
              <a:rPr lang="en-US" altLang="en-US" sz="2800" b="1" dirty="0" err="1"/>
              <a:t>maïn</a:t>
            </a:r>
            <a:r>
              <a:rPr lang="en-US" altLang="en-US" sz="2800" b="1" dirty="0"/>
              <a:t> </a:t>
            </a:r>
            <a:r>
              <a:rPr lang="en-US" altLang="en-US" sz="2800" b="1" dirty="0" err="1"/>
              <a:t>tính</a:t>
            </a:r>
            <a:r>
              <a:rPr lang="en-US" altLang="en-US" sz="2800" b="1" dirty="0"/>
              <a:t>, </a:t>
            </a:r>
            <a:r>
              <a:rPr lang="en-US" altLang="en-US" sz="2800" b="1" dirty="0" err="1"/>
              <a:t>nguy</a:t>
            </a:r>
            <a:r>
              <a:rPr lang="en-US" altLang="en-US" sz="2800" b="1" dirty="0"/>
              <a:t> </a:t>
            </a:r>
            <a:r>
              <a:rPr lang="en-US" altLang="en-US" sz="2800" b="1" dirty="0" err="1"/>
              <a:t>cô</a:t>
            </a:r>
            <a:r>
              <a:rPr lang="en-US" altLang="en-US" sz="2800" b="1" dirty="0"/>
              <a:t> </a:t>
            </a:r>
            <a:r>
              <a:rPr lang="en-US" altLang="en-US" sz="2800" b="1" dirty="0" err="1"/>
              <a:t>taøn</a:t>
            </a:r>
            <a:r>
              <a:rPr lang="en-US" altLang="en-US" sz="2800" b="1" dirty="0"/>
              <a:t> </a:t>
            </a:r>
            <a:r>
              <a:rPr lang="en-US" altLang="en-US" sz="2800" b="1" dirty="0" err="1"/>
              <a:t>pheá</a:t>
            </a:r>
            <a:r>
              <a:rPr lang="en-US" altLang="en-US" sz="2800" b="1" dirty="0"/>
              <a:t> </a:t>
            </a:r>
            <a:r>
              <a:rPr lang="en-US" altLang="en-US" sz="2800" b="1" dirty="0" err="1"/>
              <a:t>cao</a:t>
            </a:r>
            <a:r>
              <a:rPr lang="en-US" altLang="en-US" sz="2800" b="1" dirty="0"/>
              <a:t>,</a:t>
            </a:r>
            <a:endParaRPr lang="en-US" altLang="en-US" sz="2800" b="1" dirty="0"/>
          </a:p>
          <a:p>
            <a:pPr algn="ctr">
              <a:lnSpc>
                <a:spcPct val="110000"/>
              </a:lnSpc>
              <a:spcBef>
                <a:spcPct val="50000"/>
              </a:spcBef>
            </a:pPr>
            <a:r>
              <a:rPr lang="en-US" altLang="en-US" sz="2800" b="1" dirty="0" err="1"/>
              <a:t>töû</a:t>
            </a:r>
            <a:r>
              <a:rPr lang="en-US" altLang="en-US" sz="2800" b="1" dirty="0"/>
              <a:t> </a:t>
            </a:r>
            <a:r>
              <a:rPr lang="en-US" altLang="en-US" sz="2800" b="1" dirty="0" err="1"/>
              <a:t>vong</a:t>
            </a:r>
            <a:r>
              <a:rPr lang="en-US" altLang="en-US" sz="2800" b="1" dirty="0"/>
              <a:t> </a:t>
            </a:r>
            <a:r>
              <a:rPr lang="en-US" altLang="en-US" sz="2800" b="1" dirty="0" err="1"/>
              <a:t>thöôøng</a:t>
            </a:r>
            <a:r>
              <a:rPr lang="en-US" altLang="en-US" sz="2800" b="1" dirty="0"/>
              <a:t> </a:t>
            </a:r>
            <a:r>
              <a:rPr lang="en-US" altLang="en-US" sz="2800" b="1" dirty="0" err="1"/>
              <a:t>gaëp</a:t>
            </a:r>
            <a:r>
              <a:rPr lang="en-US" altLang="en-US" sz="2800" b="1" dirty="0"/>
              <a:t> </a:t>
            </a:r>
            <a:r>
              <a:rPr lang="en-US" altLang="en-US" sz="2800" b="1" dirty="0" err="1"/>
              <a:t>ôû</a:t>
            </a:r>
            <a:r>
              <a:rPr lang="en-US" altLang="en-US" sz="2800" b="1" dirty="0"/>
              <a:t> </a:t>
            </a:r>
            <a:r>
              <a:rPr lang="en-US" altLang="en-US" sz="2800" b="1" dirty="0" err="1"/>
              <a:t>theå</a:t>
            </a:r>
            <a:r>
              <a:rPr lang="en-US" altLang="en-US" sz="2800" b="1" dirty="0"/>
              <a:t> HTB </a:t>
            </a:r>
            <a:r>
              <a:rPr lang="en-US" altLang="en-US" sz="2800" b="1" dirty="0" err="1"/>
              <a:t>naëng</a:t>
            </a:r>
            <a:r>
              <a:rPr lang="en-US" altLang="en-US" sz="2800" b="1" dirty="0"/>
              <a:t> / </a:t>
            </a:r>
            <a:r>
              <a:rPr lang="en-US" altLang="en-US" sz="2800" b="1" dirty="0" err="1"/>
              <a:t>Khaùng</a:t>
            </a:r>
            <a:r>
              <a:rPr lang="en-US" altLang="en-US" sz="2800" b="1" dirty="0"/>
              <a:t> </a:t>
            </a:r>
            <a:r>
              <a:rPr lang="en-US" altLang="en-US" sz="2800" b="1" dirty="0" err="1"/>
              <a:t>trò</a:t>
            </a:r>
            <a:endParaRPr lang="en-US" altLang="en-US" sz="2800" b="1" dirty="0"/>
          </a:p>
          <a:p>
            <a:pPr algn="ctr">
              <a:lnSpc>
                <a:spcPct val="110000"/>
              </a:lnSpc>
              <a:spcBef>
                <a:spcPct val="50000"/>
              </a:spcBef>
            </a:pPr>
            <a:r>
              <a:rPr lang="en-US" altLang="en-US" sz="2800" b="1" dirty="0">
                <a:latin typeface="Times New Roman" panose="02020603050405020304" charset="0"/>
                <a:cs typeface="Times New Roman" panose="02020603050405020304" charset="0"/>
              </a:rPr>
              <a:t>► </a:t>
            </a:r>
            <a:r>
              <a:rPr lang="en-US" altLang="en-US" sz="2800" b="1" dirty="0" err="1"/>
              <a:t>Beänh</a:t>
            </a:r>
            <a:r>
              <a:rPr lang="en-US" altLang="en-US" sz="2800" b="1" dirty="0"/>
              <a:t> </a:t>
            </a:r>
            <a:r>
              <a:rPr lang="en-US" altLang="en-US" sz="2800" b="1" dirty="0" err="1"/>
              <a:t>nhi</a:t>
            </a:r>
            <a:r>
              <a:rPr lang="en-US" altLang="en-US" sz="2800" b="1" dirty="0"/>
              <a:t> VKTPTN </a:t>
            </a:r>
            <a:r>
              <a:rPr lang="en-US" altLang="en-US" sz="2800" b="1" dirty="0" err="1"/>
              <a:t>caàn</a:t>
            </a:r>
            <a:r>
              <a:rPr lang="en-US" altLang="en-US" sz="2800" b="1" dirty="0"/>
              <a:t> </a:t>
            </a:r>
            <a:r>
              <a:rPr lang="en-US" altLang="en-US" sz="2800" b="1" dirty="0" err="1"/>
              <a:t>ñöôïc</a:t>
            </a:r>
            <a:r>
              <a:rPr lang="en-US" altLang="en-US" sz="2800" b="1" dirty="0"/>
              <a:t> </a:t>
            </a:r>
            <a:r>
              <a:rPr lang="en-US" altLang="en-US" sz="2800" b="1" dirty="0" err="1"/>
              <a:t>taùi</a:t>
            </a:r>
            <a:r>
              <a:rPr lang="en-US" altLang="en-US" sz="2800" b="1" dirty="0"/>
              <a:t> </a:t>
            </a:r>
            <a:r>
              <a:rPr lang="en-US" altLang="en-US" sz="2800" b="1" dirty="0" err="1"/>
              <a:t>khaùm</a:t>
            </a:r>
            <a:r>
              <a:rPr lang="en-US" altLang="en-US" sz="2800" b="1" dirty="0"/>
              <a:t> </a:t>
            </a:r>
            <a:r>
              <a:rPr lang="en-US" altLang="en-US" sz="2800" b="1" dirty="0" err="1"/>
              <a:t>ñònh</a:t>
            </a:r>
            <a:r>
              <a:rPr lang="en-US" altLang="en-US" sz="2800" b="1" dirty="0"/>
              <a:t> </a:t>
            </a:r>
            <a:r>
              <a:rPr lang="en-US" altLang="en-US" sz="2800" b="1" dirty="0" err="1"/>
              <a:t>kyø</a:t>
            </a:r>
            <a:r>
              <a:rPr lang="en-US" altLang="en-US" sz="2800" b="1" dirty="0"/>
              <a:t> </a:t>
            </a:r>
            <a:r>
              <a:rPr lang="en-US" altLang="en-US" sz="2800" b="1" dirty="0" err="1"/>
              <a:t>taïi</a:t>
            </a:r>
            <a:r>
              <a:rPr lang="en-US" altLang="en-US" sz="2800" b="1" dirty="0"/>
              <a:t> </a:t>
            </a:r>
            <a:r>
              <a:rPr lang="en-US" altLang="en-US" sz="2800" b="1" dirty="0" err="1"/>
              <a:t>khoa</a:t>
            </a:r>
            <a:r>
              <a:rPr lang="en-US" altLang="en-US" sz="2800" b="1" dirty="0"/>
              <a:t> </a:t>
            </a:r>
            <a:r>
              <a:rPr lang="en-US" altLang="en-US" sz="2800" b="1" dirty="0" err="1"/>
              <a:t>khôùp</a:t>
            </a:r>
            <a:r>
              <a:rPr lang="en-US" altLang="en-US" sz="2800" b="1" dirty="0"/>
              <a:t> </a:t>
            </a:r>
            <a:r>
              <a:rPr lang="en-US" altLang="en-US" sz="2800" b="1" dirty="0" err="1"/>
              <a:t>nhi</a:t>
            </a:r>
            <a:r>
              <a:rPr lang="en-US" altLang="en-US" sz="2800" b="1" dirty="0"/>
              <a:t> :</a:t>
            </a:r>
            <a:endParaRPr lang="en-US" altLang="en-US" sz="2800" b="1" dirty="0"/>
          </a:p>
          <a:p>
            <a:pPr algn="ctr">
              <a:lnSpc>
                <a:spcPct val="110000"/>
              </a:lnSpc>
              <a:spcBef>
                <a:spcPct val="50000"/>
              </a:spcBef>
            </a:pPr>
            <a:r>
              <a:rPr lang="en-US" altLang="en-US" sz="2800" b="1" dirty="0">
                <a:latin typeface="Stencil" panose="040409050D0802020404" pitchFamily="82" charset="0"/>
              </a:rPr>
              <a:t>* </a:t>
            </a:r>
            <a:r>
              <a:rPr lang="en-US" altLang="en-US" sz="2800" b="1" dirty="0" err="1"/>
              <a:t>Ñieàu</a:t>
            </a:r>
            <a:r>
              <a:rPr lang="en-US" altLang="en-US" sz="2800" b="1" dirty="0"/>
              <a:t> </a:t>
            </a:r>
            <a:r>
              <a:rPr lang="en-US" altLang="en-US" sz="2800" b="1" dirty="0" err="1"/>
              <a:t>chænh</a:t>
            </a:r>
            <a:r>
              <a:rPr lang="en-US" altLang="en-US" sz="2800" b="1" dirty="0"/>
              <a:t> </a:t>
            </a:r>
            <a:r>
              <a:rPr lang="en-US" altLang="en-US" sz="2800" b="1" dirty="0" err="1"/>
              <a:t>trò</a:t>
            </a:r>
            <a:r>
              <a:rPr lang="en-US" altLang="en-US" sz="2800" b="1" dirty="0"/>
              <a:t> </a:t>
            </a:r>
            <a:r>
              <a:rPr lang="en-US" altLang="en-US" sz="2800" b="1" dirty="0" err="1"/>
              <a:t>lieäu</a:t>
            </a:r>
            <a:r>
              <a:rPr lang="en-US" altLang="en-US" sz="2800" b="1" dirty="0"/>
              <a:t> </a:t>
            </a:r>
            <a:r>
              <a:rPr lang="en-US" altLang="en-US" sz="2800" b="1" dirty="0" err="1"/>
              <a:t>theo</a:t>
            </a:r>
            <a:r>
              <a:rPr lang="en-US" altLang="en-US" sz="2800" b="1" dirty="0"/>
              <a:t> </a:t>
            </a:r>
            <a:r>
              <a:rPr lang="en-US" altLang="en-US" sz="2800" b="1" dirty="0" err="1"/>
              <a:t>möùc</a:t>
            </a:r>
            <a:r>
              <a:rPr lang="en-US" altLang="en-US" sz="2800" b="1" dirty="0"/>
              <a:t> </a:t>
            </a:r>
            <a:r>
              <a:rPr lang="en-US" altLang="en-US" sz="2800" b="1" dirty="0" err="1"/>
              <a:t>ñoä</a:t>
            </a:r>
            <a:r>
              <a:rPr lang="en-US" altLang="en-US" sz="2800" b="1" dirty="0"/>
              <a:t> </a:t>
            </a:r>
            <a:r>
              <a:rPr lang="en-US" altLang="en-US" sz="2800" b="1" dirty="0" err="1"/>
              <a:t>tieán</a:t>
            </a:r>
            <a:r>
              <a:rPr lang="en-US" altLang="en-US" sz="2800" b="1" dirty="0"/>
              <a:t> </a:t>
            </a:r>
            <a:r>
              <a:rPr lang="en-US" altLang="en-US" sz="2800" b="1" dirty="0" err="1"/>
              <a:t>trieån</a:t>
            </a:r>
            <a:r>
              <a:rPr lang="en-US" altLang="en-US" sz="2800" b="1" dirty="0"/>
              <a:t> </a:t>
            </a:r>
            <a:r>
              <a:rPr lang="en-US" altLang="en-US" sz="2800" b="1" dirty="0" err="1"/>
              <a:t>cuûa</a:t>
            </a:r>
            <a:r>
              <a:rPr lang="en-US" altLang="en-US" sz="2800" b="1" dirty="0"/>
              <a:t> </a:t>
            </a:r>
            <a:r>
              <a:rPr lang="en-US" altLang="en-US" sz="2800" b="1" dirty="0" err="1"/>
              <a:t>beänh</a:t>
            </a:r>
            <a:r>
              <a:rPr lang="en-US" altLang="en-US" sz="2800" b="1" dirty="0"/>
              <a:t> </a:t>
            </a:r>
            <a:r>
              <a:rPr lang="en-US" altLang="en-US" sz="2800" b="1" dirty="0" err="1"/>
              <a:t>vaø</a:t>
            </a:r>
            <a:r>
              <a:rPr lang="en-US" altLang="en-US" sz="2800" b="1" dirty="0"/>
              <a:t> </a:t>
            </a:r>
            <a:r>
              <a:rPr lang="en-US" altLang="en-US" sz="2800" b="1" dirty="0" err="1"/>
              <a:t>kòp</a:t>
            </a:r>
            <a:r>
              <a:rPr lang="en-US" altLang="en-US" sz="2800" b="1" dirty="0"/>
              <a:t> </a:t>
            </a:r>
            <a:r>
              <a:rPr lang="en-US" altLang="en-US" sz="2800" b="1" dirty="0" err="1"/>
              <a:t>thôøi</a:t>
            </a:r>
            <a:r>
              <a:rPr lang="en-US" altLang="en-US" sz="2800" b="1" dirty="0"/>
              <a:t> </a:t>
            </a:r>
            <a:r>
              <a:rPr lang="en-US" altLang="en-US" sz="2800" b="1" dirty="0" err="1"/>
              <a:t>phaùt</a:t>
            </a:r>
            <a:r>
              <a:rPr lang="en-US" altLang="en-US" sz="2800" b="1" dirty="0"/>
              <a:t> </a:t>
            </a:r>
            <a:r>
              <a:rPr lang="en-US" altLang="en-US" sz="2800" b="1" dirty="0" err="1"/>
              <a:t>hieän</a:t>
            </a:r>
            <a:r>
              <a:rPr lang="en-US" altLang="en-US" sz="2800" b="1" dirty="0"/>
              <a:t> </a:t>
            </a:r>
            <a:r>
              <a:rPr lang="en-US" altLang="en-US" sz="2800" b="1" dirty="0" err="1"/>
              <a:t>caùc</a:t>
            </a:r>
            <a:r>
              <a:rPr lang="en-US" altLang="en-US" sz="2800" b="1" dirty="0"/>
              <a:t> </a:t>
            </a:r>
            <a:r>
              <a:rPr lang="en-US" altLang="en-US" sz="2800" b="1" dirty="0" err="1"/>
              <a:t>taùc</a:t>
            </a:r>
            <a:r>
              <a:rPr lang="en-US" altLang="en-US" sz="2800" b="1" dirty="0"/>
              <a:t> </a:t>
            </a:r>
            <a:r>
              <a:rPr lang="en-US" altLang="en-US" sz="2800" b="1" dirty="0" err="1"/>
              <a:t>duïng</a:t>
            </a:r>
            <a:r>
              <a:rPr lang="en-US" altLang="en-US" sz="2800" b="1" dirty="0"/>
              <a:t> </a:t>
            </a:r>
            <a:r>
              <a:rPr lang="en-US" altLang="en-US" sz="2800" b="1" dirty="0" err="1"/>
              <a:t>phuï</a:t>
            </a:r>
            <a:r>
              <a:rPr lang="en-US" altLang="en-US" sz="2800" b="1" dirty="0"/>
              <a:t> </a:t>
            </a:r>
            <a:r>
              <a:rPr lang="en-US" altLang="en-US" sz="2800" b="1" dirty="0" err="1"/>
              <a:t>cuûa</a:t>
            </a:r>
            <a:r>
              <a:rPr lang="en-US" altLang="en-US" sz="2800" b="1" dirty="0"/>
              <a:t> </a:t>
            </a:r>
            <a:r>
              <a:rPr lang="en-US" altLang="en-US" sz="2800" b="1" dirty="0" err="1"/>
              <a:t>thuoác</a:t>
            </a:r>
            <a:r>
              <a:rPr lang="en-US" altLang="en-US" sz="2800" b="1" dirty="0"/>
              <a:t>. </a:t>
            </a:r>
            <a:endParaRPr lang="en-US" altLang="en-US" sz="2800" b="1" dirty="0"/>
          </a:p>
          <a:p>
            <a:pPr algn="ctr">
              <a:lnSpc>
                <a:spcPct val="110000"/>
              </a:lnSpc>
              <a:spcBef>
                <a:spcPct val="50000"/>
              </a:spcBef>
            </a:pPr>
            <a:r>
              <a:rPr lang="en-US" altLang="en-US" sz="2800" b="1" dirty="0">
                <a:solidFill>
                  <a:schemeClr val="tx2"/>
                </a:solidFill>
                <a:latin typeface="Stencil" panose="040409050D0802020404" pitchFamily="82" charset="0"/>
                <a:sym typeface="Wingdings 2" panose="05020102010507070707" pitchFamily="18" charset="2"/>
              </a:rPr>
              <a:t>* </a:t>
            </a:r>
            <a:r>
              <a:rPr lang="en-US" altLang="en-US" sz="2800" b="1" dirty="0" err="1">
                <a:solidFill>
                  <a:schemeClr val="tx2"/>
                </a:solidFill>
                <a:sym typeface="Wingdings 2" panose="05020102010507070707" pitchFamily="18" charset="2"/>
              </a:rPr>
              <a:t>Taàm</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soaùt</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caùc</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bieán</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chöùng</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ngoaøi</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khôùp</a:t>
            </a:r>
            <a:r>
              <a:rPr lang="en-US" altLang="en-US" sz="2800" b="1" dirty="0">
                <a:solidFill>
                  <a:schemeClr val="tx2"/>
                </a:solidFill>
                <a:sym typeface="Wingdings 2" panose="05020102010507070707" pitchFamily="18" charset="2"/>
              </a:rPr>
              <a:t> (VMBÑ; </a:t>
            </a:r>
            <a:r>
              <a:rPr lang="en-US" altLang="en-US" sz="2800" b="1" dirty="0" err="1">
                <a:solidFill>
                  <a:schemeClr val="tx2"/>
                </a:solidFill>
                <a:sym typeface="Wingdings 2" panose="05020102010507070707" pitchFamily="18" charset="2"/>
              </a:rPr>
              <a:t>vieâm</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chuoãi</a:t>
            </a:r>
            <a:r>
              <a:rPr lang="en-US" altLang="en-US" sz="2800" b="1" dirty="0">
                <a:solidFill>
                  <a:schemeClr val="tx2"/>
                </a:solidFill>
                <a:sym typeface="Wingdings 2" panose="05020102010507070707" pitchFamily="18" charset="2"/>
              </a:rPr>
              <a:t> </a:t>
            </a:r>
            <a:r>
              <a:rPr lang="en-US" altLang="en-US" sz="2800" b="1" dirty="0" err="1">
                <a:solidFill>
                  <a:schemeClr val="tx2"/>
                </a:solidFill>
                <a:sym typeface="Wingdings 2" panose="05020102010507070707" pitchFamily="18" charset="2"/>
              </a:rPr>
              <a:t>xöông</a:t>
            </a:r>
            <a:r>
              <a:rPr lang="en-US" altLang="en-US" sz="2800" b="1" dirty="0">
                <a:solidFill>
                  <a:schemeClr val="tx2"/>
                </a:solidFill>
                <a:sym typeface="Wingdings 2" panose="05020102010507070707" pitchFamily="18" charset="2"/>
              </a:rPr>
              <a:t> con, VMM…) </a:t>
            </a:r>
            <a:endParaRPr lang="en-US" altLang="en-US" sz="2800" b="1" dirty="0">
              <a:solidFill>
                <a:schemeClr val="tx2"/>
              </a:solidFill>
              <a:sym typeface="Wingdings 2" panose="05020102010507070707" pitchFamily="18" charset="2"/>
            </a:endParaRPr>
          </a:p>
          <a:p>
            <a:pPr algn="ctr">
              <a:lnSpc>
                <a:spcPct val="110000"/>
              </a:lnSpc>
              <a:spcBef>
                <a:spcPct val="50000"/>
              </a:spcBef>
            </a:pPr>
            <a:endParaRPr lang="en-US"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MỤC TIÊU</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Hiểu</a:t>
            </a:r>
            <a:r>
              <a:rPr lang="en-US" dirty="0"/>
              <a:t> </a:t>
            </a:r>
            <a:r>
              <a:rPr lang="en-US" dirty="0" err="1"/>
              <a:t>được</a:t>
            </a:r>
            <a:r>
              <a:rPr lang="en-US" dirty="0"/>
              <a:t> </a:t>
            </a:r>
            <a:r>
              <a:rPr lang="en-US" dirty="0" err="1"/>
              <a:t>sinh</a:t>
            </a:r>
            <a:r>
              <a:rPr lang="en-US" dirty="0"/>
              <a:t> </a:t>
            </a:r>
            <a:r>
              <a:rPr lang="en-US" dirty="0" err="1"/>
              <a:t>bệnh</a:t>
            </a:r>
            <a:r>
              <a:rPr lang="en-US" dirty="0"/>
              <a:t> </a:t>
            </a:r>
            <a:r>
              <a:rPr lang="en-US" dirty="0" err="1"/>
              <a:t>học</a:t>
            </a:r>
            <a:r>
              <a:rPr lang="en-US" dirty="0"/>
              <a:t> </a:t>
            </a:r>
            <a:r>
              <a:rPr lang="en-US" dirty="0" err="1"/>
              <a:t>của</a:t>
            </a:r>
            <a:r>
              <a:rPr lang="en-US" dirty="0"/>
              <a:t> </a:t>
            </a:r>
            <a:r>
              <a:rPr lang="en-US" dirty="0" err="1"/>
              <a:t>viêm</a:t>
            </a:r>
            <a:r>
              <a:rPr lang="en-US" dirty="0"/>
              <a:t> </a:t>
            </a:r>
            <a:r>
              <a:rPr lang="en-US" dirty="0" err="1"/>
              <a:t>khớp</a:t>
            </a:r>
            <a:r>
              <a:rPr lang="en-US" dirty="0"/>
              <a:t> </a:t>
            </a:r>
            <a:r>
              <a:rPr lang="en-US" dirty="0" err="1"/>
              <a:t>tự</a:t>
            </a:r>
            <a:r>
              <a:rPr lang="en-US" dirty="0"/>
              <a:t> </a:t>
            </a:r>
            <a:r>
              <a:rPr lang="en-US" dirty="0" err="1"/>
              <a:t>phát</a:t>
            </a:r>
            <a:r>
              <a:rPr lang="en-US" dirty="0"/>
              <a:t> </a:t>
            </a:r>
            <a:r>
              <a:rPr lang="en-US" dirty="0" err="1"/>
              <a:t>thiếu</a:t>
            </a:r>
            <a:r>
              <a:rPr lang="en-US" dirty="0"/>
              <a:t> </a:t>
            </a:r>
            <a:r>
              <a:rPr lang="en-US" dirty="0" err="1"/>
              <a:t>niên</a:t>
            </a:r>
            <a:endParaRPr lang="en-US" dirty="0"/>
          </a:p>
          <a:p>
            <a:pPr marL="514350" indent="-514350">
              <a:buFont typeface="+mj-lt"/>
              <a:buAutoNum type="arabicPeriod"/>
            </a:pPr>
            <a:r>
              <a:rPr lang="en-US" dirty="0" err="1"/>
              <a:t>Biết</a:t>
            </a:r>
            <a:r>
              <a:rPr lang="en-US" dirty="0"/>
              <a:t> </a:t>
            </a:r>
            <a:r>
              <a:rPr lang="en-US" dirty="0" err="1"/>
              <a:t>được</a:t>
            </a:r>
            <a:r>
              <a:rPr lang="en-US" dirty="0"/>
              <a:t> </a:t>
            </a:r>
            <a:r>
              <a:rPr lang="en-US" dirty="0" err="1"/>
              <a:t>nguyên</a:t>
            </a:r>
            <a:r>
              <a:rPr lang="en-US" dirty="0"/>
              <a:t> </a:t>
            </a:r>
            <a:r>
              <a:rPr lang="en-US" dirty="0" err="1"/>
              <a:t>tắc</a:t>
            </a:r>
            <a:r>
              <a:rPr lang="en-US" dirty="0"/>
              <a:t> </a:t>
            </a:r>
            <a:r>
              <a:rPr lang="en-US" dirty="0" err="1"/>
              <a:t>điều</a:t>
            </a:r>
            <a:r>
              <a:rPr lang="en-US" dirty="0"/>
              <a:t> </a:t>
            </a:r>
            <a:r>
              <a:rPr lang="en-US" dirty="0" err="1"/>
              <a:t>trị</a:t>
            </a:r>
            <a:r>
              <a:rPr lang="en-US" dirty="0"/>
              <a:t> VKTPTN</a:t>
            </a:r>
            <a:endParaRPr lang="en-US" dirty="0"/>
          </a:p>
          <a:p>
            <a:pPr marL="514350" indent="-514350">
              <a:buFont typeface="+mj-lt"/>
              <a:buAutoNum type="arabicPeriod"/>
            </a:pPr>
            <a:r>
              <a:rPr lang="en-US" dirty="0" err="1"/>
              <a:t>Hiểu</a:t>
            </a:r>
            <a:r>
              <a:rPr lang="en-US" dirty="0"/>
              <a:t> </a:t>
            </a:r>
            <a:r>
              <a:rPr lang="en-US" dirty="0" err="1"/>
              <a:t>được</a:t>
            </a:r>
            <a:r>
              <a:rPr lang="en-US" dirty="0"/>
              <a:t> </a:t>
            </a:r>
            <a:r>
              <a:rPr lang="en-US" dirty="0" err="1"/>
              <a:t>liệu</a:t>
            </a:r>
            <a:r>
              <a:rPr lang="en-US" dirty="0"/>
              <a:t> </a:t>
            </a:r>
            <a:r>
              <a:rPr lang="en-US" dirty="0" err="1"/>
              <a:t>pháp</a:t>
            </a:r>
            <a:r>
              <a:rPr lang="en-US" dirty="0"/>
              <a:t> </a:t>
            </a:r>
            <a:r>
              <a:rPr lang="en-US" dirty="0" err="1"/>
              <a:t>sinh</a:t>
            </a:r>
            <a:r>
              <a:rPr lang="en-US" dirty="0"/>
              <a:t> </a:t>
            </a:r>
            <a:r>
              <a:rPr lang="en-US" dirty="0" err="1"/>
              <a:t>học</a:t>
            </a:r>
            <a:r>
              <a:rPr lang="en-US" dirty="0"/>
              <a:t> </a:t>
            </a:r>
            <a:r>
              <a:rPr lang="en-US" dirty="0" err="1"/>
              <a:t>trong</a:t>
            </a:r>
            <a:r>
              <a:rPr lang="en-US" dirty="0"/>
              <a:t> </a:t>
            </a:r>
            <a:r>
              <a:rPr lang="en-US" dirty="0" err="1"/>
              <a:t>điều</a:t>
            </a:r>
            <a:r>
              <a:rPr lang="en-US" dirty="0"/>
              <a:t> </a:t>
            </a:r>
            <a:r>
              <a:rPr lang="en-US" dirty="0" err="1"/>
              <a:t>trị</a:t>
            </a:r>
            <a:r>
              <a:rPr lang="en-US" dirty="0"/>
              <a:t> VKTPTN</a:t>
            </a:r>
            <a:endParaRPr lang="en-US" dirty="0"/>
          </a:p>
          <a:p>
            <a:pPr marL="514350" indent="-51435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endParaRPr lang="en-US" dirty="0"/>
          </a:p>
        </p:txBody>
      </p:sp>
      <p:pic>
        <p:nvPicPr>
          <p:cNvPr id="4" name="Picture 7" descr="http://sphotos-b.ak.fbcdn.net/hphotos-ak-ash4/487744_3880104835307_1765340220_n.jpg"/>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1605179" y="1825625"/>
            <a:ext cx="5933642" cy="4351338"/>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848600" cy="1219200"/>
          </a:xfrm>
        </p:spPr>
        <p:txBody>
          <a:bodyPr>
            <a:normAutofit/>
          </a:bodyPr>
          <a:lstStyle/>
          <a:p>
            <a:r>
              <a:rPr lang="en-US" altLang="en-US" sz="3600" b="1" dirty="0">
                <a:latin typeface="VNI-Helve-Condense" pitchFamily="2" charset="0"/>
              </a:rPr>
              <a:t>VIEÂM KHÔÙP TÖÏ PHAÙT THIEÁU NIEÂN</a:t>
            </a:r>
            <a:br>
              <a:rPr lang="en-US" altLang="en-US" sz="3600" b="1" dirty="0">
                <a:latin typeface="VNI-Helve-Condense" pitchFamily="2" charset="0"/>
              </a:rPr>
            </a:br>
            <a:r>
              <a:rPr lang="en-US" altLang="en-US" sz="3000" b="1" dirty="0">
                <a:latin typeface="VNI-Helve-Condense" pitchFamily="2" charset="0"/>
              </a:rPr>
              <a:t>(JIA: JUVENILE IDIOPATHIC ARTHRITIS)</a:t>
            </a:r>
            <a:endParaRPr lang="en-US" altLang="en-US" sz="3000" b="1" dirty="0">
              <a:latin typeface="VNI-Helve-Condense" pitchFamily="2" charset="0"/>
            </a:endParaRPr>
          </a:p>
        </p:txBody>
      </p:sp>
      <p:sp>
        <p:nvSpPr>
          <p:cNvPr id="7171" name="Text Box 5"/>
          <p:cNvSpPr txBox="1">
            <a:spLocks noChangeArrowheads="1"/>
          </p:cNvSpPr>
          <p:nvPr/>
        </p:nvSpPr>
        <p:spPr bwMode="auto">
          <a:xfrm>
            <a:off x="838200" y="2209800"/>
            <a:ext cx="76962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nSpc>
                <a:spcPct val="110000"/>
              </a:lnSpc>
              <a:spcBef>
                <a:spcPct val="50000"/>
              </a:spcBef>
            </a:pPr>
            <a:r>
              <a:rPr lang="en-US" altLang="en-US" sz="3200" b="1">
                <a:solidFill>
                  <a:schemeClr val="accent1"/>
                </a:solidFill>
                <a:sym typeface="Symbol" panose="05050102010706020507" pitchFamily="18" charset="2"/>
              </a:rPr>
              <a:t></a:t>
            </a:r>
            <a:r>
              <a:rPr lang="en-US" altLang="en-US" sz="2800" b="1">
                <a:sym typeface="Symbol" panose="05050102010706020507" pitchFamily="18" charset="2"/>
              </a:rPr>
              <a:t> </a:t>
            </a:r>
            <a:r>
              <a:rPr lang="en-US" altLang="en-US" sz="3200" b="1">
                <a:sym typeface="Symbol" panose="05050102010706020507" pitchFamily="18" charset="2"/>
              </a:rPr>
              <a:t>N</a:t>
            </a:r>
            <a:r>
              <a:rPr lang="en-US" altLang="en-US" sz="3200" b="1"/>
              <a:t>hoùm beänh lyù khôùp maïn khoâng thuaàn nhaát, coù nhieàu bieåu hieän laâm saøng khaùc nhau ôû treû em. </a:t>
            </a:r>
            <a:endParaRPr lang="en-US" altLang="en-US" sz="3200" b="1"/>
          </a:p>
          <a:p>
            <a:pPr>
              <a:lnSpc>
                <a:spcPct val="110000"/>
              </a:lnSpc>
              <a:spcBef>
                <a:spcPct val="50000"/>
              </a:spcBef>
            </a:pPr>
            <a:r>
              <a:rPr lang="en-US" altLang="en-US" sz="3200" b="1">
                <a:solidFill>
                  <a:schemeClr val="accent1"/>
                </a:solidFill>
                <a:sym typeface="Symbol" panose="05050102010706020507" pitchFamily="18" charset="2"/>
              </a:rPr>
              <a:t></a:t>
            </a:r>
            <a:r>
              <a:rPr lang="en-US" altLang="en-US" sz="3200"/>
              <a:t> </a:t>
            </a:r>
            <a:r>
              <a:rPr lang="en-US" altLang="en-US" sz="3200" b="1"/>
              <a:t>Danh phaùp vaø caùch phaân loaïi beänh coøn nhieàu choã chöa thoáng nhaát. </a:t>
            </a:r>
            <a:endParaRPr lang="en-US" altLang="en-US" sz="3200" b="1"/>
          </a:p>
          <a:p>
            <a:pPr>
              <a:lnSpc>
                <a:spcPct val="110000"/>
              </a:lnSpc>
              <a:spcBef>
                <a:spcPct val="50000"/>
              </a:spcBef>
            </a:pPr>
            <a:endParaRPr lang="en-US" altLang="en-US" sz="3200" b="1"/>
          </a:p>
          <a:p>
            <a:pPr>
              <a:spcBef>
                <a:spcPct val="50000"/>
              </a:spcBef>
            </a:pPr>
            <a:endParaRPr lang="en-US" altLang="en-US" sz="3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762000"/>
          </a:xfrm>
          <a:noFill/>
        </p:spPr>
        <p:txBody>
          <a:bodyPr/>
          <a:lstStyle/>
          <a:p>
            <a:r>
              <a:rPr lang="en-US" altLang="en-US" sz="3400" b="1" dirty="0">
                <a:latin typeface="VNI-Helve-Condense" pitchFamily="2" charset="0"/>
              </a:rPr>
              <a:t>NGUYEÂN NHAÂN</a:t>
            </a:r>
            <a:endParaRPr lang="en-US" altLang="en-US" sz="3600" dirty="0">
              <a:latin typeface="VNI-Helve-Condense" pitchFamily="2" charset="0"/>
            </a:endParaRPr>
          </a:p>
        </p:txBody>
      </p:sp>
      <p:sp>
        <p:nvSpPr>
          <p:cNvPr id="9219" name="Text Box 3"/>
          <p:cNvSpPr txBox="1">
            <a:spLocks noChangeArrowheads="1"/>
          </p:cNvSpPr>
          <p:nvPr/>
        </p:nvSpPr>
        <p:spPr bwMode="auto">
          <a:xfrm>
            <a:off x="533400" y="1143000"/>
            <a:ext cx="8305800" cy="439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buFontTx/>
              <a:buBlip>
                <a:blip r:embed="rId1"/>
              </a:buBlip>
            </a:pPr>
            <a:r>
              <a:rPr lang="en-US" altLang="en-US" sz="2800" b="1" dirty="0"/>
              <a:t> </a:t>
            </a:r>
            <a:r>
              <a:rPr lang="en-US" altLang="en-US" sz="2800" b="1" dirty="0" err="1"/>
              <a:t>Chöa</a:t>
            </a:r>
            <a:r>
              <a:rPr lang="en-US" altLang="en-US" sz="2800" b="1" dirty="0"/>
              <a:t> </a:t>
            </a:r>
            <a:r>
              <a:rPr lang="en-US" altLang="en-US" sz="2800" b="1" dirty="0" err="1"/>
              <a:t>roõ</a:t>
            </a:r>
            <a:r>
              <a:rPr lang="en-US" altLang="en-US" sz="2800" b="1" dirty="0"/>
              <a:t>. </a:t>
            </a:r>
            <a:r>
              <a:rPr lang="en-US" altLang="en-US" sz="2800" b="1" dirty="0" err="1"/>
              <a:t>Giaû</a:t>
            </a:r>
            <a:r>
              <a:rPr lang="en-US" altLang="en-US" sz="2800" b="1" dirty="0"/>
              <a:t> </a:t>
            </a:r>
            <a:r>
              <a:rPr lang="en-US" altLang="en-US" sz="2800" b="1" dirty="0" err="1"/>
              <a:t>thuyeát</a:t>
            </a:r>
            <a:r>
              <a:rPr lang="en-US" altLang="en-US" sz="2800" b="1" dirty="0"/>
              <a:t>: </a:t>
            </a:r>
            <a:r>
              <a:rPr lang="en-US" altLang="en-US" sz="2800" b="1" dirty="0" err="1"/>
              <a:t>nhieãm</a:t>
            </a:r>
            <a:r>
              <a:rPr lang="en-US" altLang="en-US" sz="2800" b="1" dirty="0"/>
              <a:t> </a:t>
            </a:r>
            <a:r>
              <a:rPr lang="en-US" altLang="en-US" sz="2800" b="1" dirty="0" err="1"/>
              <a:t>khuaån</a:t>
            </a:r>
            <a:r>
              <a:rPr lang="en-US" altLang="en-US" sz="2800" b="1" dirty="0"/>
              <a:t>; </a:t>
            </a:r>
            <a:r>
              <a:rPr lang="en-US" altLang="en-US" sz="2800" b="1" dirty="0" err="1"/>
              <a:t>yeáu</a:t>
            </a:r>
            <a:r>
              <a:rPr lang="en-US" altLang="en-US" sz="2800" b="1" dirty="0"/>
              <a:t> </a:t>
            </a:r>
            <a:r>
              <a:rPr lang="en-US" altLang="en-US" sz="2800" b="1" dirty="0" err="1"/>
              <a:t>toá</a:t>
            </a:r>
            <a:r>
              <a:rPr lang="en-US" altLang="en-US" sz="2800" b="1" dirty="0"/>
              <a:t> </a:t>
            </a:r>
            <a:r>
              <a:rPr lang="en-US" altLang="en-US" sz="2800" b="1" dirty="0" err="1"/>
              <a:t>taâm</a:t>
            </a:r>
            <a:r>
              <a:rPr lang="en-US" altLang="en-US" sz="2800" b="1" dirty="0"/>
              <a:t> </a:t>
            </a:r>
            <a:r>
              <a:rPr lang="en-US" altLang="en-US" sz="2800" b="1" dirty="0" err="1"/>
              <a:t>lyù</a:t>
            </a:r>
            <a:r>
              <a:rPr lang="en-US" altLang="en-US" sz="2800" b="1" dirty="0"/>
              <a:t>, </a:t>
            </a:r>
            <a:r>
              <a:rPr lang="en-US" altLang="en-US" sz="2800" b="1" dirty="0" err="1"/>
              <a:t>chaán</a:t>
            </a:r>
            <a:r>
              <a:rPr lang="en-US" altLang="en-US" sz="2800" b="1" dirty="0"/>
              <a:t> </a:t>
            </a:r>
            <a:r>
              <a:rPr lang="en-US" altLang="en-US" sz="2800" b="1" dirty="0" err="1"/>
              <a:t>thöông</a:t>
            </a:r>
            <a:r>
              <a:rPr lang="en-US" altLang="en-US" sz="2800" b="1" dirty="0"/>
              <a:t>, </a:t>
            </a:r>
            <a:r>
              <a:rPr lang="en-US" altLang="en-US" sz="2800" b="1" dirty="0" err="1"/>
              <a:t>dinh</a:t>
            </a:r>
            <a:r>
              <a:rPr lang="en-US" altLang="en-US" sz="2800" b="1" dirty="0"/>
              <a:t> </a:t>
            </a:r>
            <a:r>
              <a:rPr lang="en-US" altLang="en-US" sz="2800" b="1" dirty="0" err="1"/>
              <a:t>döôõng</a:t>
            </a:r>
            <a:r>
              <a:rPr lang="en-US" altLang="en-US" sz="2800" b="1" dirty="0"/>
              <a:t>, </a:t>
            </a:r>
            <a:r>
              <a:rPr lang="en-US" altLang="en-US" sz="2800" b="1" dirty="0" err="1"/>
              <a:t>roái</a:t>
            </a:r>
            <a:r>
              <a:rPr lang="en-US" altLang="en-US" sz="2800" b="1" dirty="0"/>
              <a:t> </a:t>
            </a:r>
            <a:r>
              <a:rPr lang="en-US" altLang="en-US" sz="2800" b="1" dirty="0" err="1"/>
              <a:t>loaïn</a:t>
            </a:r>
            <a:r>
              <a:rPr lang="en-US" altLang="en-US" sz="2800" b="1" dirty="0"/>
              <a:t> </a:t>
            </a:r>
            <a:r>
              <a:rPr lang="en-US" altLang="en-US" sz="2800" b="1" dirty="0" err="1"/>
              <a:t>noäi</a:t>
            </a:r>
            <a:r>
              <a:rPr lang="en-US" altLang="en-US" sz="2800" b="1" dirty="0"/>
              <a:t> </a:t>
            </a:r>
            <a:r>
              <a:rPr lang="en-US" altLang="en-US" sz="2800" b="1" dirty="0" err="1"/>
              <a:t>tieát</a:t>
            </a:r>
            <a:r>
              <a:rPr lang="en-US" altLang="en-US" sz="2800" b="1" dirty="0"/>
              <a:t>; </a:t>
            </a:r>
            <a:r>
              <a:rPr lang="en-US" altLang="en-US" sz="2800" b="1" dirty="0" err="1"/>
              <a:t>roái</a:t>
            </a:r>
            <a:r>
              <a:rPr lang="en-US" altLang="en-US" sz="2800" b="1" dirty="0"/>
              <a:t> </a:t>
            </a:r>
            <a:r>
              <a:rPr lang="en-US" altLang="en-US" sz="2800" b="1" dirty="0" err="1"/>
              <a:t>loaïn</a:t>
            </a:r>
            <a:r>
              <a:rPr lang="en-US" altLang="en-US" sz="2800" b="1" dirty="0"/>
              <a:t> </a:t>
            </a:r>
            <a:r>
              <a:rPr lang="en-US" altLang="en-US" sz="2800" b="1" dirty="0" err="1"/>
              <a:t>heä</a:t>
            </a:r>
            <a:r>
              <a:rPr lang="en-US" altLang="en-US" sz="2800" b="1" dirty="0"/>
              <a:t> </a:t>
            </a:r>
            <a:r>
              <a:rPr lang="en-US" altLang="en-US" sz="2800" b="1" dirty="0" err="1"/>
              <a:t>thoáng</a:t>
            </a:r>
            <a:r>
              <a:rPr lang="en-US" altLang="en-US" sz="2800" b="1" dirty="0"/>
              <a:t> </a:t>
            </a:r>
            <a:r>
              <a:rPr lang="en-US" altLang="en-US" sz="2800" b="1" dirty="0" err="1"/>
              <a:t>mieãn</a:t>
            </a:r>
            <a:r>
              <a:rPr lang="en-US" altLang="en-US" sz="2800" b="1" dirty="0"/>
              <a:t> </a:t>
            </a:r>
            <a:r>
              <a:rPr lang="en-US" altLang="en-US" sz="2800" b="1" dirty="0" err="1"/>
              <a:t>dòch</a:t>
            </a:r>
            <a:r>
              <a:rPr lang="en-US" altLang="en-US" sz="2800" b="1" dirty="0"/>
              <a:t>...</a:t>
            </a:r>
            <a:endParaRPr lang="en-US" altLang="en-US" sz="2800" b="1" dirty="0"/>
          </a:p>
          <a:p>
            <a:endParaRPr lang="en-US" altLang="en-US" sz="2800" b="1" dirty="0"/>
          </a:p>
          <a:p>
            <a:endParaRPr lang="en-US" altLang="en-US" sz="2800" b="1" dirty="0"/>
          </a:p>
          <a:p>
            <a:pPr>
              <a:buFontTx/>
              <a:buBlip>
                <a:blip r:embed="rId1"/>
              </a:buBlip>
            </a:pPr>
            <a:r>
              <a:rPr lang="en-US" altLang="en-US" sz="2800" b="1" dirty="0"/>
              <a:t> </a:t>
            </a:r>
            <a:r>
              <a:rPr lang="en-US" altLang="en-US" sz="2800" b="1" dirty="0" err="1"/>
              <a:t>Nghieân</a:t>
            </a:r>
            <a:r>
              <a:rPr lang="en-US" altLang="en-US" sz="2800" b="1" dirty="0"/>
              <a:t> </a:t>
            </a:r>
            <a:r>
              <a:rPr lang="en-US" altLang="en-US" sz="2800" b="1" dirty="0" err="1"/>
              <a:t>cöùu</a:t>
            </a:r>
            <a:r>
              <a:rPr lang="en-US" altLang="en-US" sz="2800" b="1" dirty="0"/>
              <a:t> </a:t>
            </a:r>
            <a:r>
              <a:rPr lang="en-US" altLang="en-US" sz="2800" b="1" dirty="0" err="1"/>
              <a:t>gaàn</a:t>
            </a:r>
            <a:r>
              <a:rPr lang="en-US" altLang="en-US" sz="2800" b="1" dirty="0"/>
              <a:t> </a:t>
            </a:r>
            <a:r>
              <a:rPr lang="en-US" altLang="en-US" sz="2800" b="1" dirty="0" err="1"/>
              <a:t>ñaây</a:t>
            </a:r>
            <a:r>
              <a:rPr lang="en-US" altLang="en-US" sz="2800" b="1" dirty="0"/>
              <a:t>: </a:t>
            </a:r>
            <a:r>
              <a:rPr lang="en-US" altLang="en-US" sz="2800" b="1" dirty="0" err="1"/>
              <a:t>Beänh</a:t>
            </a:r>
            <a:r>
              <a:rPr lang="en-US" altLang="en-US" sz="2800" b="1" dirty="0"/>
              <a:t> do </a:t>
            </a:r>
            <a:r>
              <a:rPr lang="en-US" altLang="en-US" sz="2800" b="1" dirty="0" err="1"/>
              <a:t>nhieàu</a:t>
            </a:r>
            <a:r>
              <a:rPr lang="en-US" altLang="en-US" sz="2800" b="1" dirty="0"/>
              <a:t> </a:t>
            </a:r>
            <a:r>
              <a:rPr lang="en-US" altLang="en-US" sz="2800" b="1" dirty="0" err="1"/>
              <a:t>yeáu</a:t>
            </a:r>
            <a:r>
              <a:rPr lang="en-US" altLang="en-US" sz="2800" b="1" dirty="0"/>
              <a:t> </a:t>
            </a:r>
            <a:r>
              <a:rPr lang="en-US" altLang="en-US" sz="2800" b="1" dirty="0" err="1"/>
              <a:t>toá</a:t>
            </a:r>
            <a:r>
              <a:rPr lang="en-US" altLang="en-US" sz="2800" b="1" dirty="0"/>
              <a:t> </a:t>
            </a:r>
            <a:r>
              <a:rPr lang="en-US" altLang="en-US" sz="2800" b="1" dirty="0" err="1"/>
              <a:t>höôùng</a:t>
            </a:r>
            <a:r>
              <a:rPr lang="en-US" altLang="en-US" sz="2800" b="1" dirty="0"/>
              <a:t> </a:t>
            </a:r>
            <a:r>
              <a:rPr lang="en-US" altLang="en-US" sz="2800" b="1" dirty="0" err="1"/>
              <a:t>khôùp</a:t>
            </a:r>
            <a:r>
              <a:rPr lang="en-US" altLang="en-US" sz="2800" b="1" dirty="0"/>
              <a:t> </a:t>
            </a:r>
            <a:r>
              <a:rPr lang="en-US" altLang="en-US" sz="2800" b="1" dirty="0" err="1"/>
              <a:t>taùc</a:t>
            </a:r>
            <a:r>
              <a:rPr lang="en-US" altLang="en-US" sz="2800" b="1" dirty="0"/>
              <a:t> </a:t>
            </a:r>
            <a:r>
              <a:rPr lang="en-US" altLang="en-US" sz="2800" b="1" dirty="0" err="1"/>
              <a:t>ñoäng</a:t>
            </a:r>
            <a:r>
              <a:rPr lang="en-US" altLang="en-US" sz="2800" b="1" dirty="0"/>
              <a:t> </a:t>
            </a:r>
            <a:r>
              <a:rPr lang="en-US" altLang="en-US" sz="2800" b="1" dirty="0" err="1"/>
              <a:t>vaøo</a:t>
            </a:r>
            <a:r>
              <a:rPr lang="en-US" altLang="en-US" sz="2800" b="1" dirty="0"/>
              <a:t> </a:t>
            </a:r>
            <a:r>
              <a:rPr lang="en-US" altLang="en-US" sz="2800" b="1" dirty="0" err="1"/>
              <a:t>moät</a:t>
            </a:r>
            <a:r>
              <a:rPr lang="en-US" altLang="en-US" sz="2800" b="1" dirty="0"/>
              <a:t> </a:t>
            </a:r>
            <a:r>
              <a:rPr lang="en-US" altLang="en-US" sz="2800" b="1" dirty="0" err="1"/>
              <a:t>caù</a:t>
            </a:r>
            <a:r>
              <a:rPr lang="en-US" altLang="en-US" sz="2800" b="1" dirty="0"/>
              <a:t> </a:t>
            </a:r>
            <a:r>
              <a:rPr lang="en-US" altLang="en-US" sz="2800" b="1" dirty="0" err="1"/>
              <a:t>theå</a:t>
            </a:r>
            <a:r>
              <a:rPr lang="en-US" altLang="en-US" sz="2800" b="1" dirty="0"/>
              <a:t> </a:t>
            </a:r>
            <a:r>
              <a:rPr lang="en-US" altLang="en-US" sz="2800" b="1" dirty="0" err="1"/>
              <a:t>mang</a:t>
            </a:r>
            <a:r>
              <a:rPr lang="en-US" altLang="en-US" sz="2800" b="1" dirty="0"/>
              <a:t> </a:t>
            </a:r>
            <a:r>
              <a:rPr lang="en-US" altLang="en-US" sz="2800" b="1" dirty="0" err="1"/>
              <a:t>nhöõng</a:t>
            </a:r>
            <a:r>
              <a:rPr lang="en-US" altLang="en-US" sz="2800" b="1" dirty="0"/>
              <a:t> </a:t>
            </a:r>
            <a:r>
              <a:rPr lang="en-US" altLang="en-US" sz="2800" b="1" dirty="0" err="1"/>
              <a:t>yeáu</a:t>
            </a:r>
            <a:r>
              <a:rPr lang="en-US" altLang="en-US" sz="2800" b="1" dirty="0"/>
              <a:t> </a:t>
            </a:r>
            <a:r>
              <a:rPr lang="en-US" altLang="en-US" sz="2800" b="1" dirty="0" err="1"/>
              <a:t>toá</a:t>
            </a:r>
            <a:r>
              <a:rPr lang="en-US" altLang="en-US" sz="2800" b="1" dirty="0"/>
              <a:t> </a:t>
            </a:r>
            <a:r>
              <a:rPr lang="en-US" altLang="en-US" sz="2800" b="1" dirty="0" err="1"/>
              <a:t>di</a:t>
            </a:r>
            <a:r>
              <a:rPr lang="en-US" altLang="en-US" sz="2800" b="1" dirty="0"/>
              <a:t> </a:t>
            </a:r>
            <a:r>
              <a:rPr lang="en-US" altLang="en-US" sz="2800" b="1" dirty="0" err="1"/>
              <a:t>truyeàn</a:t>
            </a:r>
            <a:r>
              <a:rPr lang="en-US" altLang="en-US" sz="2800" b="1" dirty="0"/>
              <a:t> </a:t>
            </a:r>
            <a:r>
              <a:rPr lang="en-US" altLang="en-US" sz="2800" b="1" dirty="0" err="1"/>
              <a:t>nhaát</a:t>
            </a:r>
            <a:r>
              <a:rPr lang="en-US" altLang="en-US" sz="2800" b="1" dirty="0"/>
              <a:t> </a:t>
            </a:r>
            <a:r>
              <a:rPr lang="en-US" altLang="en-US" sz="2800" b="1" dirty="0" err="1"/>
              <a:t>ñònh</a:t>
            </a:r>
            <a:r>
              <a:rPr lang="en-US" altLang="en-US" sz="2800" b="1" dirty="0"/>
              <a:t> .</a:t>
            </a:r>
            <a:endParaRPr lang="en-US" altLang="en-US" sz="2800" b="1" dirty="0"/>
          </a:p>
          <a:p>
            <a:r>
              <a:rPr lang="en-US" altLang="en-US" sz="2800" b="1" dirty="0"/>
              <a:t> </a:t>
            </a:r>
            <a:endParaRPr lang="en-US" altLang="en-US" sz="2800" b="1" dirty="0"/>
          </a:p>
          <a:p>
            <a:pPr>
              <a:lnSpc>
                <a:spcPct val="120000"/>
              </a:lnSpc>
            </a:pPr>
            <a:endParaRPr lang="en-US" altLang="en-US" sz="2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922338"/>
            <a:ext cx="86106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nSpc>
                <a:spcPct val="120000"/>
              </a:lnSpc>
              <a:buFont typeface="Symbol" panose="05050102010706020507" pitchFamily="18" charset="2"/>
              <a:buChar char="¨"/>
            </a:pPr>
            <a:r>
              <a:rPr lang="en-US" altLang="en-US" sz="2600" b="1" dirty="0">
                <a:solidFill>
                  <a:srgbClr val="FF0000"/>
                </a:solidFill>
              </a:rPr>
              <a:t> </a:t>
            </a:r>
            <a:r>
              <a:rPr lang="en-US" altLang="en-US" sz="2400" b="1" dirty="0">
                <a:solidFill>
                  <a:srgbClr val="FF0000"/>
                </a:solidFill>
              </a:rPr>
              <a:t>MD di </a:t>
            </a:r>
            <a:r>
              <a:rPr lang="en-US" altLang="en-US" sz="2400" b="1" dirty="0" err="1">
                <a:solidFill>
                  <a:srgbClr val="FF0000"/>
                </a:solidFill>
              </a:rPr>
              <a:t>truyeàn</a:t>
            </a:r>
            <a:r>
              <a:rPr lang="en-US" altLang="en-US" sz="2400" b="1" dirty="0">
                <a:solidFill>
                  <a:srgbClr val="FF0000"/>
                </a:solidFill>
              </a:rPr>
              <a:t>: </a:t>
            </a:r>
            <a:r>
              <a:rPr lang="en-US" altLang="en-US" sz="2400" b="1" dirty="0" err="1"/>
              <a:t>Lieân</a:t>
            </a:r>
            <a:r>
              <a:rPr lang="en-US" altLang="en-US" sz="2400" b="1" dirty="0"/>
              <a:t> </a:t>
            </a:r>
            <a:r>
              <a:rPr lang="en-US" altLang="en-US" sz="2400" b="1" dirty="0" err="1"/>
              <a:t>quan</a:t>
            </a:r>
            <a:r>
              <a:rPr lang="en-US" altLang="en-US" sz="2400" b="1" dirty="0"/>
              <a:t> </a:t>
            </a:r>
            <a:r>
              <a:rPr lang="en-US" altLang="en-US" sz="2400" b="1" dirty="0" err="1"/>
              <a:t>giöõa</a:t>
            </a:r>
            <a:r>
              <a:rPr lang="en-US" altLang="en-US" sz="2400" b="1" dirty="0"/>
              <a:t> gen </a:t>
            </a:r>
            <a:r>
              <a:rPr lang="en-US" altLang="en-US" sz="2400" b="1" dirty="0" err="1"/>
              <a:t>vaø</a:t>
            </a:r>
            <a:r>
              <a:rPr lang="en-US" altLang="en-US" sz="2400" b="1" dirty="0"/>
              <a:t> cytokines</a:t>
            </a:r>
            <a:endParaRPr lang="en-US" altLang="en-US" sz="2400" b="1" dirty="0"/>
          </a:p>
          <a:p>
            <a:pPr>
              <a:lnSpc>
                <a:spcPct val="120000"/>
              </a:lnSpc>
              <a:buFont typeface="Symbol" panose="05050102010706020507" pitchFamily="18" charset="2"/>
              <a:buNone/>
            </a:pPr>
            <a:r>
              <a:rPr lang="en-US" altLang="en-US" sz="2400" b="1" dirty="0"/>
              <a:t>    </a:t>
            </a:r>
            <a:r>
              <a:rPr lang="en-US" altLang="en-US" sz="2400" b="1" dirty="0" err="1"/>
              <a:t>Cuïm</a:t>
            </a:r>
            <a:r>
              <a:rPr lang="en-US" altLang="en-US" sz="2400" b="1" dirty="0"/>
              <a:t> gen </a:t>
            </a:r>
            <a:r>
              <a:rPr lang="en-US" altLang="en-US" sz="2400" b="1" dirty="0" err="1"/>
              <a:t>lieân</a:t>
            </a:r>
            <a:r>
              <a:rPr lang="en-US" altLang="en-US" sz="2400" b="1" dirty="0"/>
              <a:t> </a:t>
            </a:r>
            <a:r>
              <a:rPr lang="en-US" altLang="en-US" sz="2400" b="1" dirty="0" err="1"/>
              <a:t>quan</a:t>
            </a:r>
            <a:r>
              <a:rPr lang="en-US" altLang="en-US" sz="2400" b="1" dirty="0"/>
              <a:t> </a:t>
            </a:r>
            <a:r>
              <a:rPr lang="en-US" altLang="en-US" sz="2400" b="1" dirty="0" err="1"/>
              <a:t>ñeán</a:t>
            </a:r>
            <a:r>
              <a:rPr lang="en-US" altLang="en-US" sz="2400" b="1" dirty="0"/>
              <a:t> </a:t>
            </a:r>
            <a:r>
              <a:rPr lang="en-US" altLang="en-US" sz="2400" b="1" dirty="0" err="1"/>
              <a:t>ñaùp</a:t>
            </a:r>
            <a:r>
              <a:rPr lang="en-US" altLang="en-US" sz="2400" b="1" dirty="0"/>
              <a:t> </a:t>
            </a:r>
            <a:r>
              <a:rPr lang="en-US" altLang="en-US" sz="2400" b="1" dirty="0" err="1"/>
              <a:t>öùng</a:t>
            </a:r>
            <a:r>
              <a:rPr lang="en-US" altLang="en-US" sz="2400" b="1" dirty="0"/>
              <a:t> MD (</a:t>
            </a:r>
            <a:r>
              <a:rPr lang="en-US" altLang="en-US" sz="2400" b="1" dirty="0" err="1"/>
              <a:t>Ir</a:t>
            </a:r>
            <a:r>
              <a:rPr lang="en-US" altLang="en-US" sz="2400" b="1" dirty="0"/>
              <a:t>: Immune response), </a:t>
            </a:r>
            <a:endParaRPr lang="en-US" altLang="en-US" sz="2400" b="1" dirty="0"/>
          </a:p>
          <a:p>
            <a:pPr>
              <a:lnSpc>
                <a:spcPct val="120000"/>
              </a:lnSpc>
              <a:buFont typeface="Symbol" panose="05050102010706020507" pitchFamily="18" charset="2"/>
              <a:buNone/>
            </a:pPr>
            <a:r>
              <a:rPr lang="en-US" altLang="en-US" sz="2400" b="1" dirty="0"/>
              <a:t>    gen HLA:</a:t>
            </a:r>
            <a:endParaRPr lang="en-US" altLang="en-US" sz="2400" b="1" dirty="0"/>
          </a:p>
          <a:p>
            <a:pPr>
              <a:lnSpc>
                <a:spcPct val="120000"/>
              </a:lnSpc>
              <a:buFont typeface="Symbol" panose="05050102010706020507" pitchFamily="18" charset="2"/>
              <a:buNone/>
            </a:pPr>
            <a:r>
              <a:rPr lang="en-US" altLang="en-US" sz="2400" b="1" dirty="0"/>
              <a:t>       + MCH I : </a:t>
            </a:r>
            <a:r>
              <a:rPr lang="en-US" altLang="en-US" sz="2400" b="1" dirty="0" err="1"/>
              <a:t>trình</a:t>
            </a:r>
            <a:r>
              <a:rPr lang="en-US" altLang="en-US" sz="2400" b="1" dirty="0"/>
              <a:t> </a:t>
            </a:r>
            <a:r>
              <a:rPr lang="en-US" altLang="en-US" sz="2400" b="1" dirty="0" err="1"/>
              <a:t>dieän</a:t>
            </a:r>
            <a:r>
              <a:rPr lang="en-US" altLang="en-US" sz="2400" b="1" dirty="0"/>
              <a:t> KN </a:t>
            </a:r>
            <a:r>
              <a:rPr lang="en-US" altLang="en-US" sz="2400" b="1" dirty="0" err="1"/>
              <a:t>noäi</a:t>
            </a:r>
            <a:r>
              <a:rPr lang="en-US" altLang="en-US" sz="2400" b="1" dirty="0"/>
              <a:t> </a:t>
            </a:r>
            <a:r>
              <a:rPr lang="en-US" altLang="en-US" sz="2400" b="1" dirty="0" err="1"/>
              <a:t>baøo</a:t>
            </a:r>
            <a:r>
              <a:rPr lang="en-US" altLang="en-US" sz="2400" b="1" dirty="0"/>
              <a:t> </a:t>
            </a:r>
            <a:r>
              <a:rPr lang="en-US" altLang="en-US" sz="2400" b="1" dirty="0" err="1"/>
              <a:t>cho</a:t>
            </a:r>
            <a:r>
              <a:rPr lang="en-US" altLang="en-US" sz="2400" b="1" dirty="0"/>
              <a:t> CD8</a:t>
            </a:r>
            <a:endParaRPr lang="en-US" altLang="en-US" sz="2400" b="1" dirty="0"/>
          </a:p>
          <a:p>
            <a:r>
              <a:rPr lang="en-US" altLang="en-US" sz="2400" b="1" dirty="0"/>
              <a:t>       + MCH II: </a:t>
            </a:r>
            <a:r>
              <a:rPr lang="en-US" altLang="en-US" sz="2400" b="1" dirty="0" err="1"/>
              <a:t>trình</a:t>
            </a:r>
            <a:r>
              <a:rPr lang="en-US" altLang="en-US" sz="2400" b="1" dirty="0"/>
              <a:t> </a:t>
            </a:r>
            <a:r>
              <a:rPr lang="en-US" altLang="en-US" sz="2400" b="1" dirty="0" err="1"/>
              <a:t>dieän</a:t>
            </a:r>
            <a:r>
              <a:rPr lang="en-US" altLang="en-US" sz="2400" b="1" dirty="0"/>
              <a:t> KN </a:t>
            </a:r>
            <a:r>
              <a:rPr lang="en-US" altLang="en-US" sz="2400" b="1" dirty="0" err="1"/>
              <a:t>ngoaïi</a:t>
            </a:r>
            <a:r>
              <a:rPr lang="en-US" altLang="en-US" sz="2400" b="1" dirty="0"/>
              <a:t> </a:t>
            </a:r>
            <a:r>
              <a:rPr lang="en-US" altLang="en-US" sz="2400" b="1" dirty="0" err="1"/>
              <a:t>baøo</a:t>
            </a:r>
            <a:r>
              <a:rPr lang="en-US" altLang="en-US" sz="2400" b="1" dirty="0"/>
              <a:t> </a:t>
            </a:r>
            <a:r>
              <a:rPr lang="en-US" altLang="en-US" sz="2400" b="1" dirty="0" err="1"/>
              <a:t>cho</a:t>
            </a:r>
            <a:r>
              <a:rPr lang="en-US" altLang="en-US" sz="2400" b="1" dirty="0"/>
              <a:t> CD4</a:t>
            </a:r>
            <a:endParaRPr lang="en-US" altLang="en-US" sz="2400" b="1" dirty="0"/>
          </a:p>
          <a:p>
            <a:r>
              <a:rPr lang="en-US" altLang="en-US" sz="2400" b="1" dirty="0">
                <a:solidFill>
                  <a:schemeClr val="folHlink"/>
                </a:solidFill>
              </a:rPr>
              <a:t>       </a:t>
            </a:r>
            <a:r>
              <a:rPr lang="en-US" altLang="en-US" sz="2400" b="1" dirty="0" err="1">
                <a:solidFill>
                  <a:schemeClr val="folHlink"/>
                </a:solidFill>
              </a:rPr>
              <a:t>Theå</a:t>
            </a:r>
            <a:r>
              <a:rPr lang="en-US" altLang="en-US" sz="2400" b="1" dirty="0">
                <a:solidFill>
                  <a:schemeClr val="folHlink"/>
                </a:solidFill>
              </a:rPr>
              <a:t> LS </a:t>
            </a:r>
            <a:r>
              <a:rPr lang="en-US" altLang="en-US" sz="2400" b="1" dirty="0" err="1">
                <a:solidFill>
                  <a:schemeClr val="folHlink"/>
                </a:solidFill>
              </a:rPr>
              <a:t>của</a:t>
            </a:r>
            <a:r>
              <a:rPr lang="en-US" altLang="en-US" sz="2400" b="1" dirty="0">
                <a:solidFill>
                  <a:schemeClr val="folHlink"/>
                </a:solidFill>
              </a:rPr>
              <a:t> VKTPTN </a:t>
            </a:r>
            <a:r>
              <a:rPr lang="en-US" altLang="en-US" sz="2400" b="1" dirty="0" err="1">
                <a:solidFill>
                  <a:schemeClr val="folHlink"/>
                </a:solidFill>
              </a:rPr>
              <a:t>lieân</a:t>
            </a:r>
            <a:r>
              <a:rPr lang="en-US" altLang="en-US" sz="2400" b="1" dirty="0">
                <a:solidFill>
                  <a:schemeClr val="folHlink"/>
                </a:solidFill>
              </a:rPr>
              <a:t> </a:t>
            </a:r>
            <a:r>
              <a:rPr lang="en-US" altLang="en-US" sz="2400" b="1" dirty="0" err="1">
                <a:solidFill>
                  <a:schemeClr val="folHlink"/>
                </a:solidFill>
              </a:rPr>
              <a:t>quan</a:t>
            </a:r>
            <a:r>
              <a:rPr lang="en-US" altLang="en-US" sz="2400" b="1" dirty="0">
                <a:solidFill>
                  <a:schemeClr val="folHlink"/>
                </a:solidFill>
              </a:rPr>
              <a:t> </a:t>
            </a:r>
            <a:r>
              <a:rPr lang="en-US" altLang="en-US" sz="2400" b="1" dirty="0" err="1">
                <a:solidFill>
                  <a:schemeClr val="folHlink"/>
                </a:solidFill>
              </a:rPr>
              <a:t>vôùi</a:t>
            </a:r>
            <a:r>
              <a:rPr lang="en-US" altLang="en-US" sz="2400" b="1" dirty="0">
                <a:solidFill>
                  <a:schemeClr val="folHlink"/>
                </a:solidFill>
              </a:rPr>
              <a:t> MCH (I,II)</a:t>
            </a:r>
            <a:endParaRPr lang="en-US" altLang="en-US" sz="2400" b="1" dirty="0">
              <a:solidFill>
                <a:schemeClr val="folHlink"/>
              </a:solidFill>
            </a:endParaRPr>
          </a:p>
          <a:p>
            <a:endParaRPr lang="en-US" altLang="en-US" sz="2400" b="1" dirty="0">
              <a:solidFill>
                <a:schemeClr val="folHlink"/>
              </a:solidFill>
            </a:endParaRPr>
          </a:p>
          <a:p>
            <a:pPr>
              <a:buFont typeface="Symbol" panose="05050102010706020507" pitchFamily="18" charset="2"/>
              <a:buChar char="¨"/>
            </a:pPr>
            <a:r>
              <a:rPr lang="en-US" altLang="en-US" sz="2400" b="1" dirty="0">
                <a:solidFill>
                  <a:srgbClr val="FF0000"/>
                </a:solidFill>
              </a:rPr>
              <a:t> </a:t>
            </a:r>
            <a:r>
              <a:rPr lang="en-US" altLang="en-US" sz="2400" b="1" dirty="0" err="1">
                <a:solidFill>
                  <a:srgbClr val="FF0000"/>
                </a:solidFill>
              </a:rPr>
              <a:t>Nhieàu</a:t>
            </a:r>
            <a:r>
              <a:rPr lang="en-US" altLang="en-US" sz="2400" b="1" dirty="0">
                <a:solidFill>
                  <a:srgbClr val="FF0000"/>
                </a:solidFill>
              </a:rPr>
              <a:t> </a:t>
            </a:r>
            <a:r>
              <a:rPr lang="en-US" altLang="en-US" sz="2400" b="1" dirty="0" err="1">
                <a:solidFill>
                  <a:srgbClr val="FF0000"/>
                </a:solidFill>
              </a:rPr>
              <a:t>loaïi</a:t>
            </a:r>
            <a:r>
              <a:rPr lang="en-US" altLang="en-US" sz="2400" b="1" dirty="0">
                <a:solidFill>
                  <a:srgbClr val="FF0000"/>
                </a:solidFill>
              </a:rPr>
              <a:t> </a:t>
            </a:r>
            <a:r>
              <a:rPr lang="en-US" altLang="en-US" sz="2400" b="1" dirty="0" err="1">
                <a:solidFill>
                  <a:srgbClr val="FF0000"/>
                </a:solidFill>
              </a:rPr>
              <a:t>ñaùp</a:t>
            </a:r>
            <a:r>
              <a:rPr lang="en-US" altLang="en-US" sz="2400" b="1" dirty="0">
                <a:solidFill>
                  <a:srgbClr val="FF0000"/>
                </a:solidFill>
              </a:rPr>
              <a:t> </a:t>
            </a:r>
            <a:r>
              <a:rPr lang="en-US" altLang="en-US" sz="2400" b="1" dirty="0" err="1">
                <a:solidFill>
                  <a:srgbClr val="FF0000"/>
                </a:solidFill>
              </a:rPr>
              <a:t>öùng</a:t>
            </a:r>
            <a:r>
              <a:rPr lang="en-US" altLang="en-US" sz="2400" b="1" dirty="0">
                <a:solidFill>
                  <a:srgbClr val="FF0000"/>
                </a:solidFill>
              </a:rPr>
              <a:t> MD</a:t>
            </a:r>
            <a:r>
              <a:rPr lang="en-US" altLang="en-US" sz="2400" b="1" dirty="0">
                <a:solidFill>
                  <a:srgbClr val="FFFF00"/>
                </a:solidFill>
              </a:rPr>
              <a:t>:</a:t>
            </a:r>
            <a:r>
              <a:rPr lang="en-US" altLang="en-US" sz="2400" b="1" dirty="0"/>
              <a:t> </a:t>
            </a:r>
            <a:r>
              <a:rPr lang="en-US" altLang="en-US" sz="2400" b="1" dirty="0" err="1"/>
              <a:t>dieãn</a:t>
            </a:r>
            <a:r>
              <a:rPr lang="en-US" altLang="en-US" sz="2400" b="1" dirty="0"/>
              <a:t> </a:t>
            </a:r>
            <a:r>
              <a:rPr lang="en-US" altLang="en-US" sz="2400" b="1" dirty="0" err="1"/>
              <a:t>ra</a:t>
            </a:r>
            <a:r>
              <a:rPr lang="en-US" altLang="en-US" sz="2400" b="1" dirty="0"/>
              <a:t> </a:t>
            </a:r>
            <a:r>
              <a:rPr lang="en-US" altLang="en-US" sz="2400" b="1" dirty="0" err="1"/>
              <a:t>khaùc</a:t>
            </a:r>
            <a:r>
              <a:rPr lang="en-US" altLang="en-US" sz="2400" b="1" dirty="0"/>
              <a:t> </a:t>
            </a:r>
            <a:r>
              <a:rPr lang="en-US" altLang="en-US" sz="2400" b="1" dirty="0" err="1"/>
              <a:t>nhau</a:t>
            </a:r>
            <a:r>
              <a:rPr lang="en-US" altLang="en-US" sz="2400" b="1" dirty="0"/>
              <a:t> </a:t>
            </a:r>
            <a:r>
              <a:rPr lang="en-US" altLang="en-US" sz="2400" b="1" dirty="0" err="1"/>
              <a:t>tuøy</a:t>
            </a:r>
            <a:r>
              <a:rPr lang="en-US" altLang="en-US" sz="2400" b="1" dirty="0"/>
              <a:t> </a:t>
            </a:r>
            <a:r>
              <a:rPr lang="en-US" altLang="en-US" sz="2400" b="1" dirty="0" err="1"/>
              <a:t>theå</a:t>
            </a:r>
            <a:r>
              <a:rPr lang="en-US" altLang="en-US" sz="2400" b="1" dirty="0"/>
              <a:t> LS ; </a:t>
            </a:r>
            <a:endParaRPr lang="en-US" altLang="en-US" sz="2400" b="1" dirty="0"/>
          </a:p>
          <a:p>
            <a:pPr>
              <a:buFont typeface="Symbol" panose="05050102010706020507" pitchFamily="18" charset="2"/>
              <a:buNone/>
            </a:pPr>
            <a:r>
              <a:rPr lang="en-US" altLang="en-US" sz="2400" b="1" dirty="0"/>
              <a:t>   </a:t>
            </a:r>
            <a:r>
              <a:rPr lang="en-US" altLang="en-US" sz="2400" b="1" dirty="0" err="1"/>
              <a:t>giai</a:t>
            </a:r>
            <a:r>
              <a:rPr lang="en-US" altLang="en-US" sz="2400" b="1" dirty="0"/>
              <a:t> </a:t>
            </a:r>
            <a:r>
              <a:rPr lang="en-US" altLang="en-US" sz="2400" b="1" dirty="0" err="1"/>
              <a:t>ñoaïn</a:t>
            </a:r>
            <a:r>
              <a:rPr lang="en-US" altLang="en-US" sz="2400" b="1" dirty="0"/>
              <a:t> </a:t>
            </a:r>
            <a:r>
              <a:rPr lang="en-US" altLang="en-US" sz="2400" b="1" dirty="0" err="1"/>
              <a:t>tieán</a:t>
            </a:r>
            <a:r>
              <a:rPr lang="en-US" altLang="en-US" sz="2400" b="1" dirty="0"/>
              <a:t> </a:t>
            </a:r>
            <a:r>
              <a:rPr lang="en-US" altLang="en-US" sz="2400" b="1" dirty="0" err="1"/>
              <a:t>trieån</a:t>
            </a:r>
            <a:r>
              <a:rPr lang="en-US" altLang="en-US" sz="2400" b="1" dirty="0"/>
              <a:t> </a:t>
            </a:r>
            <a:r>
              <a:rPr lang="en-US" altLang="en-US" sz="2400" b="1" dirty="0" err="1"/>
              <a:t>cuûa</a:t>
            </a:r>
            <a:r>
              <a:rPr lang="en-US" altLang="en-US" sz="2400" b="1" dirty="0"/>
              <a:t> </a:t>
            </a:r>
            <a:r>
              <a:rPr lang="en-US" altLang="en-US" sz="2400" b="1" dirty="0" err="1"/>
              <a:t>phaûn</a:t>
            </a:r>
            <a:r>
              <a:rPr lang="en-US" altLang="en-US" sz="2400" b="1" dirty="0"/>
              <a:t> </a:t>
            </a:r>
            <a:r>
              <a:rPr lang="en-US" altLang="en-US" sz="2400" b="1" dirty="0" err="1"/>
              <a:t>öùng</a:t>
            </a:r>
            <a:r>
              <a:rPr lang="en-US" altLang="en-US" sz="2400" b="1" dirty="0"/>
              <a:t> </a:t>
            </a:r>
            <a:r>
              <a:rPr lang="en-US" altLang="en-US" sz="2400" b="1" dirty="0" err="1"/>
              <a:t>vieâm</a:t>
            </a:r>
            <a:r>
              <a:rPr lang="en-US" altLang="en-US" sz="2400" b="1" dirty="0"/>
              <a:t>.</a:t>
            </a:r>
            <a:endParaRPr lang="en-US" altLang="en-US" sz="2400" b="1" dirty="0"/>
          </a:p>
          <a:p>
            <a:pPr>
              <a:buFont typeface="Symbol" panose="05050102010706020507" pitchFamily="18" charset="2"/>
              <a:buNone/>
            </a:pPr>
            <a:r>
              <a:rPr lang="en-US" altLang="en-US" sz="2400" b="1" dirty="0"/>
              <a:t>      + </a:t>
            </a:r>
            <a:r>
              <a:rPr lang="en-US" altLang="en-US" sz="2400" b="1" dirty="0" err="1"/>
              <a:t>Heä</a:t>
            </a:r>
            <a:r>
              <a:rPr lang="en-US" altLang="en-US" sz="2400" b="1" dirty="0"/>
              <a:t> </a:t>
            </a:r>
            <a:r>
              <a:rPr lang="en-US" altLang="en-US" sz="2400" b="1" dirty="0" err="1"/>
              <a:t>thoáng</a:t>
            </a:r>
            <a:r>
              <a:rPr lang="en-US" altLang="en-US" sz="2400" b="1" dirty="0"/>
              <a:t> MD </a:t>
            </a:r>
            <a:r>
              <a:rPr lang="en-US" altLang="en-US" sz="2400" b="1" dirty="0" err="1"/>
              <a:t>baåm</a:t>
            </a:r>
            <a:r>
              <a:rPr lang="en-US" altLang="en-US" sz="2400" b="1" dirty="0"/>
              <a:t> </a:t>
            </a:r>
            <a:r>
              <a:rPr lang="en-US" altLang="en-US" sz="2400" b="1" dirty="0" err="1"/>
              <a:t>sinh</a:t>
            </a:r>
            <a:r>
              <a:rPr lang="en-US" altLang="en-US" sz="2400" b="1" dirty="0"/>
              <a:t> chi </a:t>
            </a:r>
            <a:r>
              <a:rPr lang="en-US" altLang="en-US" sz="2400" b="1" dirty="0" err="1"/>
              <a:t>phoái</a:t>
            </a:r>
            <a:r>
              <a:rPr lang="en-US" altLang="en-US" sz="2400" b="1" dirty="0"/>
              <a:t> </a:t>
            </a:r>
            <a:r>
              <a:rPr lang="en-US" altLang="en-US" sz="2400" b="1" dirty="0" err="1"/>
              <a:t>ñaùp</a:t>
            </a:r>
            <a:r>
              <a:rPr lang="en-US" altLang="en-US" sz="2400" b="1" dirty="0"/>
              <a:t> </a:t>
            </a:r>
            <a:r>
              <a:rPr lang="en-US" altLang="en-US" sz="2400" b="1" dirty="0" err="1"/>
              <a:t>öùng</a:t>
            </a:r>
            <a:r>
              <a:rPr lang="en-US" altLang="en-US" sz="2400" b="1" dirty="0"/>
              <a:t> </a:t>
            </a:r>
            <a:r>
              <a:rPr lang="en-US" altLang="en-US" sz="2400" b="1" dirty="0" err="1"/>
              <a:t>vieâm</a:t>
            </a:r>
            <a:r>
              <a:rPr lang="en-US" altLang="en-US" sz="2400" b="1" dirty="0"/>
              <a:t> </a:t>
            </a:r>
            <a:r>
              <a:rPr lang="en-US" altLang="en-US" sz="2400" b="1" dirty="0" err="1"/>
              <a:t>caáp</a:t>
            </a:r>
            <a:r>
              <a:rPr lang="en-US" altLang="en-US" sz="2400" b="1" dirty="0"/>
              <a:t> </a:t>
            </a:r>
            <a:endParaRPr lang="en-US" altLang="en-US" sz="2400" b="1" dirty="0"/>
          </a:p>
          <a:p>
            <a:pPr>
              <a:buFont typeface="Symbol" panose="05050102010706020507" pitchFamily="18" charset="2"/>
              <a:buNone/>
            </a:pPr>
            <a:r>
              <a:rPr lang="en-US" altLang="en-US" sz="2400" b="1" dirty="0"/>
              <a:t>      + </a:t>
            </a:r>
            <a:r>
              <a:rPr lang="en-US" altLang="en-US" sz="2400" b="1" dirty="0" err="1"/>
              <a:t>Heä</a:t>
            </a:r>
            <a:r>
              <a:rPr lang="en-US" altLang="en-US" sz="2400" b="1" dirty="0"/>
              <a:t> </a:t>
            </a:r>
            <a:r>
              <a:rPr lang="en-US" altLang="en-US" sz="2400" b="1" dirty="0" err="1"/>
              <a:t>thoáng</a:t>
            </a:r>
            <a:r>
              <a:rPr lang="en-US" altLang="en-US" sz="2400" b="1" dirty="0"/>
              <a:t> MD </a:t>
            </a:r>
            <a:r>
              <a:rPr lang="en-US" altLang="en-US" sz="2400" b="1" dirty="0" err="1"/>
              <a:t>thích</a:t>
            </a:r>
            <a:r>
              <a:rPr lang="en-US" altLang="en-US" sz="2400" b="1" dirty="0"/>
              <a:t> </a:t>
            </a:r>
            <a:r>
              <a:rPr lang="en-US" altLang="en-US" sz="2400" b="1" dirty="0" err="1"/>
              <a:t>nghi</a:t>
            </a:r>
            <a:r>
              <a:rPr lang="en-US" altLang="en-US" sz="2400" b="1" dirty="0"/>
              <a:t> chi </a:t>
            </a:r>
            <a:r>
              <a:rPr lang="en-US" altLang="en-US" sz="2400" b="1" dirty="0" err="1"/>
              <a:t>phoái</a:t>
            </a:r>
            <a:r>
              <a:rPr lang="en-US" altLang="en-US" sz="2400" b="1" dirty="0"/>
              <a:t> </a:t>
            </a:r>
            <a:r>
              <a:rPr lang="en-US" altLang="en-US" sz="2400" b="1" dirty="0" err="1"/>
              <a:t>ñaùp</a:t>
            </a:r>
            <a:r>
              <a:rPr lang="en-US" altLang="en-US" sz="2400" b="1" dirty="0"/>
              <a:t> </a:t>
            </a:r>
            <a:r>
              <a:rPr lang="en-US" altLang="en-US" sz="2400" b="1" dirty="0" err="1"/>
              <a:t>öùng</a:t>
            </a:r>
            <a:r>
              <a:rPr lang="en-US" altLang="en-US" sz="2400" b="1" dirty="0"/>
              <a:t> </a:t>
            </a:r>
            <a:r>
              <a:rPr lang="en-US" altLang="en-US" sz="2400" b="1" dirty="0" err="1"/>
              <a:t>vieâm</a:t>
            </a:r>
            <a:r>
              <a:rPr lang="en-US" altLang="en-US" sz="2400" b="1" dirty="0"/>
              <a:t> </a:t>
            </a:r>
            <a:r>
              <a:rPr lang="en-US" altLang="en-US" sz="2400" b="1" dirty="0" err="1"/>
              <a:t>maïn</a:t>
            </a:r>
            <a:endParaRPr lang="en-US" altLang="en-US" sz="2400" b="1" dirty="0"/>
          </a:p>
          <a:p>
            <a:pPr>
              <a:buFont typeface="Symbol" panose="05050102010706020507" pitchFamily="18" charset="2"/>
              <a:buNone/>
            </a:pPr>
            <a:r>
              <a:rPr lang="en-US" altLang="en-US" sz="2400" b="1" dirty="0">
                <a:solidFill>
                  <a:schemeClr val="folHlink"/>
                </a:solidFill>
              </a:rPr>
              <a:t>       </a:t>
            </a:r>
            <a:r>
              <a:rPr lang="en-US" altLang="en-US" sz="2400" b="1" dirty="0" err="1">
                <a:solidFill>
                  <a:schemeClr val="folHlink"/>
                </a:solidFill>
              </a:rPr>
              <a:t>Ñaùp</a:t>
            </a:r>
            <a:r>
              <a:rPr lang="en-US" altLang="en-US" sz="2400" b="1" dirty="0">
                <a:solidFill>
                  <a:schemeClr val="folHlink"/>
                </a:solidFill>
              </a:rPr>
              <a:t> </a:t>
            </a:r>
            <a:r>
              <a:rPr lang="en-US" altLang="en-US" sz="2400" b="1" dirty="0" err="1">
                <a:solidFill>
                  <a:schemeClr val="folHlink"/>
                </a:solidFill>
              </a:rPr>
              <a:t>öùng</a:t>
            </a:r>
            <a:r>
              <a:rPr lang="en-US" altLang="en-US" sz="2400" b="1" dirty="0">
                <a:solidFill>
                  <a:schemeClr val="folHlink"/>
                </a:solidFill>
              </a:rPr>
              <a:t> </a:t>
            </a:r>
            <a:r>
              <a:rPr lang="en-US" altLang="en-US" sz="2400" b="1" dirty="0" err="1">
                <a:solidFill>
                  <a:schemeClr val="folHlink"/>
                </a:solidFill>
              </a:rPr>
              <a:t>mieãn</a:t>
            </a:r>
            <a:r>
              <a:rPr lang="en-US" altLang="en-US" sz="2400" b="1" dirty="0">
                <a:solidFill>
                  <a:schemeClr val="folHlink"/>
                </a:solidFill>
              </a:rPr>
              <a:t> </a:t>
            </a:r>
            <a:r>
              <a:rPr lang="en-US" altLang="en-US" sz="2400" b="1" dirty="0" err="1">
                <a:solidFill>
                  <a:schemeClr val="folHlink"/>
                </a:solidFill>
              </a:rPr>
              <a:t>dòch</a:t>
            </a:r>
            <a:r>
              <a:rPr lang="en-US" altLang="en-US" sz="2400" b="1" dirty="0">
                <a:solidFill>
                  <a:schemeClr val="folHlink"/>
                </a:solidFill>
              </a:rPr>
              <a:t> </a:t>
            </a:r>
            <a:r>
              <a:rPr lang="en-US" altLang="en-US" sz="2400" b="1" dirty="0" err="1">
                <a:solidFill>
                  <a:schemeClr val="folHlink"/>
                </a:solidFill>
              </a:rPr>
              <a:t>khaùc</a:t>
            </a:r>
            <a:r>
              <a:rPr lang="en-US" altLang="en-US" sz="2400" b="1" dirty="0">
                <a:solidFill>
                  <a:schemeClr val="folHlink"/>
                </a:solidFill>
              </a:rPr>
              <a:t> </a:t>
            </a:r>
            <a:r>
              <a:rPr lang="en-US" altLang="en-US" sz="2400" b="1" dirty="0" err="1">
                <a:solidFill>
                  <a:schemeClr val="folHlink"/>
                </a:solidFill>
              </a:rPr>
              <a:t>nhau</a:t>
            </a:r>
            <a:r>
              <a:rPr lang="en-US" altLang="en-US" sz="2400" b="1" dirty="0">
                <a:solidFill>
                  <a:schemeClr val="folHlink"/>
                </a:solidFill>
              </a:rPr>
              <a:t> </a:t>
            </a:r>
            <a:r>
              <a:rPr lang="en-US" altLang="en-US" sz="2400" b="1" dirty="0" err="1">
                <a:solidFill>
                  <a:schemeClr val="folHlink"/>
                </a:solidFill>
              </a:rPr>
              <a:t>giöõa</a:t>
            </a:r>
            <a:r>
              <a:rPr lang="en-US" altLang="en-US" sz="2400" b="1" dirty="0">
                <a:solidFill>
                  <a:schemeClr val="folHlink"/>
                </a:solidFill>
              </a:rPr>
              <a:t> </a:t>
            </a:r>
            <a:r>
              <a:rPr lang="en-US" altLang="en-US" sz="2400" b="1" dirty="0" err="1">
                <a:solidFill>
                  <a:schemeClr val="folHlink"/>
                </a:solidFill>
              </a:rPr>
              <a:t>caùc</a:t>
            </a:r>
            <a:r>
              <a:rPr lang="en-US" altLang="en-US" sz="2400" b="1" dirty="0">
                <a:solidFill>
                  <a:schemeClr val="folHlink"/>
                </a:solidFill>
              </a:rPr>
              <a:t> </a:t>
            </a:r>
            <a:r>
              <a:rPr lang="en-US" altLang="en-US" sz="2400" b="1" dirty="0" err="1">
                <a:solidFill>
                  <a:schemeClr val="folHlink"/>
                </a:solidFill>
              </a:rPr>
              <a:t>caù</a:t>
            </a:r>
            <a:r>
              <a:rPr lang="en-US" altLang="en-US" sz="2400" b="1" dirty="0">
                <a:solidFill>
                  <a:schemeClr val="folHlink"/>
                </a:solidFill>
              </a:rPr>
              <a:t> </a:t>
            </a:r>
            <a:r>
              <a:rPr lang="en-US" altLang="en-US" sz="2400" b="1" dirty="0" err="1">
                <a:solidFill>
                  <a:schemeClr val="folHlink"/>
                </a:solidFill>
              </a:rPr>
              <a:t>theå</a:t>
            </a:r>
            <a:r>
              <a:rPr lang="en-US" altLang="en-US" sz="2400" b="1" dirty="0">
                <a:solidFill>
                  <a:schemeClr val="folHlink"/>
                </a:solidFill>
              </a:rPr>
              <a:t> </a:t>
            </a:r>
            <a:r>
              <a:rPr lang="en-US" altLang="en-US" sz="2400" b="1" dirty="0" err="1">
                <a:solidFill>
                  <a:schemeClr val="folHlink"/>
                </a:solidFill>
              </a:rPr>
              <a:t>vaø</a:t>
            </a:r>
            <a:r>
              <a:rPr lang="en-US" altLang="en-US" sz="2400" b="1" dirty="0">
                <a:solidFill>
                  <a:schemeClr val="folHlink"/>
                </a:solidFill>
              </a:rPr>
              <a:t> </a:t>
            </a:r>
            <a:r>
              <a:rPr lang="en-US" altLang="en-US" sz="2400" b="1" dirty="0" err="1">
                <a:solidFill>
                  <a:schemeClr val="folHlink"/>
                </a:solidFill>
              </a:rPr>
              <a:t>giöõa</a:t>
            </a:r>
            <a:r>
              <a:rPr lang="en-US" altLang="en-US" sz="2400" b="1" dirty="0">
                <a:solidFill>
                  <a:schemeClr val="folHlink"/>
                </a:solidFill>
              </a:rPr>
              <a:t> </a:t>
            </a:r>
            <a:endParaRPr lang="en-US" altLang="en-US" sz="2400" b="1" dirty="0">
              <a:solidFill>
                <a:schemeClr val="folHlink"/>
              </a:solidFill>
            </a:endParaRPr>
          </a:p>
          <a:p>
            <a:pPr>
              <a:buFont typeface="Symbol" panose="05050102010706020507" pitchFamily="18" charset="2"/>
              <a:buNone/>
            </a:pPr>
            <a:r>
              <a:rPr lang="en-US" altLang="en-US" sz="2400" b="1" dirty="0">
                <a:solidFill>
                  <a:schemeClr val="folHlink"/>
                </a:solidFill>
              </a:rPr>
              <a:t>       </a:t>
            </a:r>
            <a:r>
              <a:rPr lang="en-US" altLang="en-US" sz="2400" b="1" dirty="0" err="1">
                <a:solidFill>
                  <a:schemeClr val="folHlink"/>
                </a:solidFill>
              </a:rPr>
              <a:t>caùc</a:t>
            </a:r>
            <a:r>
              <a:rPr lang="en-US" altLang="en-US" sz="2400" b="1" dirty="0">
                <a:solidFill>
                  <a:schemeClr val="folHlink"/>
                </a:solidFill>
              </a:rPr>
              <a:t> </a:t>
            </a:r>
            <a:r>
              <a:rPr lang="en-US" altLang="en-US" sz="2400" b="1" dirty="0" err="1">
                <a:solidFill>
                  <a:schemeClr val="folHlink"/>
                </a:solidFill>
              </a:rPr>
              <a:t>theå</a:t>
            </a:r>
            <a:r>
              <a:rPr lang="en-US" altLang="en-US" sz="2400" b="1" dirty="0">
                <a:solidFill>
                  <a:schemeClr val="folHlink"/>
                </a:solidFill>
              </a:rPr>
              <a:t> </a:t>
            </a:r>
            <a:r>
              <a:rPr lang="en-US" altLang="en-US" sz="2400" b="1" dirty="0" err="1">
                <a:solidFill>
                  <a:schemeClr val="folHlink"/>
                </a:solidFill>
              </a:rPr>
              <a:t>laâm</a:t>
            </a:r>
            <a:r>
              <a:rPr lang="en-US" altLang="en-US" sz="2400" b="1" dirty="0">
                <a:solidFill>
                  <a:schemeClr val="folHlink"/>
                </a:solidFill>
              </a:rPr>
              <a:t> </a:t>
            </a:r>
            <a:r>
              <a:rPr lang="en-US" altLang="en-US" sz="2400" b="1" dirty="0" err="1">
                <a:solidFill>
                  <a:schemeClr val="folHlink"/>
                </a:solidFill>
              </a:rPr>
              <a:t>saøng</a:t>
            </a:r>
            <a:r>
              <a:rPr lang="en-US" altLang="en-US" sz="2400" b="1" dirty="0">
                <a:solidFill>
                  <a:schemeClr val="folHlink"/>
                </a:solidFill>
              </a:rPr>
              <a:t> </a:t>
            </a:r>
            <a:r>
              <a:rPr lang="en-US" altLang="en-US" sz="2400" b="1" dirty="0" err="1">
                <a:solidFill>
                  <a:schemeClr val="folHlink"/>
                </a:solidFill>
              </a:rPr>
              <a:t>cuûa</a:t>
            </a:r>
            <a:r>
              <a:rPr lang="en-US" altLang="en-US" sz="2400" b="1" dirty="0">
                <a:solidFill>
                  <a:schemeClr val="folHlink"/>
                </a:solidFill>
              </a:rPr>
              <a:t> </a:t>
            </a:r>
            <a:r>
              <a:rPr lang="en-US" altLang="en-US" sz="2400" b="1" dirty="0" err="1">
                <a:solidFill>
                  <a:schemeClr val="folHlink"/>
                </a:solidFill>
              </a:rPr>
              <a:t>beänh</a:t>
            </a:r>
            <a:r>
              <a:rPr lang="en-US" altLang="en-US" sz="2400" b="1" dirty="0">
                <a:solidFill>
                  <a:schemeClr val="folHlink"/>
                </a:solidFill>
              </a:rPr>
              <a:t> VKTPTN.</a:t>
            </a:r>
            <a:endParaRPr lang="en-US" altLang="en-US" sz="2400" b="1" dirty="0">
              <a:solidFill>
                <a:schemeClr val="folHlink"/>
              </a:solidFill>
            </a:endParaRPr>
          </a:p>
          <a:p>
            <a:pPr>
              <a:buFont typeface="Symbol" panose="05050102010706020507" pitchFamily="18" charset="2"/>
              <a:buNone/>
            </a:pPr>
            <a:endParaRPr lang="en-US" altLang="en-US" sz="2400" b="1" dirty="0">
              <a:solidFill>
                <a:schemeClr val="folHlink"/>
              </a:solidFill>
            </a:endParaRPr>
          </a:p>
          <a:p>
            <a:pPr>
              <a:lnSpc>
                <a:spcPct val="110000"/>
              </a:lnSpc>
              <a:buFont typeface="Symbol" panose="05050102010706020507" pitchFamily="18" charset="2"/>
              <a:buNone/>
            </a:pPr>
            <a:endParaRPr lang="en-US" altLang="en-US" sz="2400" b="1" dirty="0">
              <a:solidFill>
                <a:schemeClr val="folHlink"/>
              </a:solidFill>
            </a:endParaRPr>
          </a:p>
        </p:txBody>
      </p:sp>
      <p:sp>
        <p:nvSpPr>
          <p:cNvPr id="10243" name="AutoShape 3"/>
          <p:cNvSpPr>
            <a:spLocks noChangeArrowheads="1"/>
          </p:cNvSpPr>
          <p:nvPr/>
        </p:nvSpPr>
        <p:spPr bwMode="auto">
          <a:xfrm>
            <a:off x="685800" y="3200400"/>
            <a:ext cx="4572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p:spPr>
        <p:txBody>
          <a:bodyPr wrap="none" anchor="ctr"/>
          <a:lstStyle/>
          <a:p>
            <a:endParaRPr lang="en-US"/>
          </a:p>
        </p:txBody>
      </p:sp>
      <p:sp>
        <p:nvSpPr>
          <p:cNvPr id="10244" name="Text Box 5"/>
          <p:cNvSpPr txBox="1">
            <a:spLocks noChangeArrowheads="1"/>
          </p:cNvSpPr>
          <p:nvPr/>
        </p:nvSpPr>
        <p:spPr bwMode="auto">
          <a:xfrm>
            <a:off x="1524000" y="242888"/>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r>
              <a:rPr lang="en-US" altLang="en-US" sz="2800" b="1" dirty="0"/>
              <a:t>CÔ CHEÁ BEÄNH SINH CUÛA BEÄNH VKTPTN</a:t>
            </a:r>
            <a:endParaRPr lang="en-US" altLang="en-US" sz="2800" dirty="0"/>
          </a:p>
        </p:txBody>
      </p:sp>
      <p:sp>
        <p:nvSpPr>
          <p:cNvPr id="10245" name="AutoShape 6"/>
          <p:cNvSpPr>
            <a:spLocks noChangeArrowheads="1"/>
          </p:cNvSpPr>
          <p:nvPr/>
        </p:nvSpPr>
        <p:spPr bwMode="auto">
          <a:xfrm>
            <a:off x="685800" y="5410200"/>
            <a:ext cx="4572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28650" y="365127"/>
            <a:ext cx="7886700" cy="854074"/>
          </a:xfrm>
        </p:spPr>
        <p:txBody>
          <a:bodyPr/>
          <a:lstStyle/>
          <a:p>
            <a:r>
              <a:rPr lang="en-US" altLang="en-US" b="1" dirty="0"/>
              <a:t>SINH LÝ BỆNH</a:t>
            </a:r>
            <a:endParaRPr lang="en-US" altLang="en-US" b="1" dirty="0"/>
          </a:p>
        </p:txBody>
      </p:sp>
      <p:pic>
        <p:nvPicPr>
          <p:cNvPr id="20483"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990600" y="1295400"/>
            <a:ext cx="7467600" cy="4724400"/>
          </a:xfrm>
        </p:spPr>
      </p:pic>
      <p:sp>
        <p:nvSpPr>
          <p:cNvPr id="2" name="TextBox 1"/>
          <p:cNvSpPr txBox="1"/>
          <p:nvPr/>
        </p:nvSpPr>
        <p:spPr>
          <a:xfrm>
            <a:off x="381000" y="6172200"/>
            <a:ext cx="8305800" cy="523875"/>
          </a:xfrm>
          <a:prstGeom prst="rect">
            <a:avLst/>
          </a:prstGeom>
          <a:noFill/>
        </p:spPr>
        <p:txBody>
          <a:bodyPr>
            <a:spAutoFit/>
          </a:bodyPr>
          <a:lstStyle/>
          <a:p>
            <a:pPr>
              <a:defRPr/>
            </a:pPr>
            <a:r>
              <a:rPr lang="en-US" sz="1400" dirty="0">
                <a:latin typeface="+mj-lt"/>
              </a:rPr>
              <a:t>Yu-</a:t>
            </a:r>
            <a:r>
              <a:rPr lang="en-US" sz="1400" dirty="0" err="1">
                <a:latin typeface="+mj-lt"/>
              </a:rPr>
              <a:t>Tsan</a:t>
            </a:r>
            <a:r>
              <a:rPr lang="en-US" sz="1400" dirty="0">
                <a:latin typeface="+mj-lt"/>
              </a:rPr>
              <a:t> Lin, Chen-</a:t>
            </a:r>
            <a:r>
              <a:rPr lang="en-US" sz="1400" dirty="0" err="1">
                <a:latin typeface="+mj-lt"/>
              </a:rPr>
              <a:t>Ti</a:t>
            </a:r>
            <a:r>
              <a:rPr lang="en-US" sz="1400" dirty="0">
                <a:latin typeface="+mj-lt"/>
              </a:rPr>
              <a:t> Wang, M. Eric Gershwin, </a:t>
            </a:r>
            <a:r>
              <a:rPr lang="en-US" sz="1400" dirty="0" err="1">
                <a:latin typeface="+mj-lt"/>
              </a:rPr>
              <a:t>Bor-Luen</a:t>
            </a:r>
            <a:r>
              <a:rPr lang="en-US" sz="1400" dirty="0">
                <a:latin typeface="+mj-lt"/>
              </a:rPr>
              <a:t> Chiang, The pathogenesis of </a:t>
            </a:r>
            <a:r>
              <a:rPr lang="en-US" sz="1400" dirty="0" err="1">
                <a:latin typeface="+mj-lt"/>
              </a:rPr>
              <a:t>oligoarticular</a:t>
            </a:r>
            <a:r>
              <a:rPr lang="en-US" sz="1400" dirty="0">
                <a:latin typeface="+mj-lt"/>
              </a:rPr>
              <a:t>/polyarticular vs systemic juvenile idiopathic arthritis, Autoimmunity Reviews, Volume 10, Issue 8, 2011, Pages 482-489,</a:t>
            </a:r>
            <a:endParaRPr lang="en-US" sz="14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533400"/>
          </a:xfrm>
        </p:spPr>
        <p:txBody>
          <a:bodyPr>
            <a:normAutofit/>
          </a:bodyPr>
          <a:lstStyle/>
          <a:p>
            <a:r>
              <a:rPr lang="en-US" altLang="en-US" sz="2200" b="1">
                <a:solidFill>
                  <a:schemeClr val="folHlink"/>
                </a:solidFill>
                <a:latin typeface="VNI-Helve-Condense" pitchFamily="2" charset="0"/>
              </a:rPr>
              <a:t>CAÙC TIEÂU CHUAÅN CHAÅN ÑOAÙN VIEÂM KHÔÙP MAÏN THIEÁU NIEÂN</a:t>
            </a:r>
            <a:endParaRPr lang="en-US" altLang="en-US" sz="2200" b="1">
              <a:solidFill>
                <a:schemeClr val="folHlink"/>
              </a:solidFill>
              <a:latin typeface="VNI-Helve-Condense" pitchFamily="2" charset="0"/>
            </a:endParaRPr>
          </a:p>
        </p:txBody>
      </p:sp>
      <p:graphicFrame>
        <p:nvGraphicFramePr>
          <p:cNvPr id="135216" name="Group 48"/>
          <p:cNvGraphicFramePr>
            <a:graphicFrameLocks noGrp="1"/>
          </p:cNvGraphicFramePr>
          <p:nvPr>
            <p:ph type="tbl" idx="1"/>
          </p:nvPr>
        </p:nvGraphicFramePr>
        <p:xfrm>
          <a:off x="152400" y="457200"/>
          <a:ext cx="8915400" cy="6566257"/>
        </p:xfrm>
        <a:graphic>
          <a:graphicData uri="http://schemas.openxmlformats.org/drawingml/2006/table">
            <a:tbl>
              <a:tblPr/>
              <a:tblGrid>
                <a:gridCol w="1690688"/>
                <a:gridCol w="2162175"/>
                <a:gridCol w="2417762"/>
                <a:gridCol w="2644775"/>
              </a:tblGrid>
              <a:tr h="670532">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rPr>
                        <a:t>TEÂN</a:t>
                      </a:r>
                      <a:endParaRPr kumimoji="0" lang="en-US" sz="1800" b="1" i="0" u="none" strike="noStrike" cap="none" normalizeH="0" baseline="0" dirty="0">
                        <a:ln>
                          <a:noFill/>
                        </a:ln>
                        <a:solidFill>
                          <a:schemeClr val="tx1"/>
                        </a:solidFill>
                        <a:effectLst/>
                        <a:latin typeface="VNI-Helve-Condense" pitchFamily="2"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2000" b="0" i="0" u="none" strike="noStrike" cap="none" normalizeH="0" baseline="0" dirty="0">
                          <a:ln>
                            <a:noFill/>
                          </a:ln>
                          <a:solidFill>
                            <a:srgbClr val="FFFF00"/>
                          </a:solidFill>
                          <a:effectLst/>
                          <a:latin typeface="VNI-Helve-Condense" pitchFamily="2" charset="0"/>
                        </a:rPr>
                        <a:t>    </a:t>
                      </a:r>
                      <a:r>
                        <a:rPr kumimoji="0" lang="en-US" sz="2000" b="1" i="0" u="none" strike="noStrike" cap="none" normalizeH="0" baseline="0" dirty="0">
                          <a:ln>
                            <a:noFill/>
                          </a:ln>
                          <a:solidFill>
                            <a:schemeClr val="tx1"/>
                          </a:solidFill>
                          <a:effectLst/>
                          <a:latin typeface="VNI-Helve-Condense" pitchFamily="2" charset="0"/>
                        </a:rPr>
                        <a:t>ACR</a:t>
                      </a:r>
                      <a:r>
                        <a:rPr kumimoji="0" lang="en-US" sz="2000" b="1" i="0" u="none" strike="noStrike" cap="none" normalizeH="0" baseline="0" dirty="0">
                          <a:ln>
                            <a:noFill/>
                          </a:ln>
                          <a:solidFill>
                            <a:srgbClr val="FFFF00"/>
                          </a:solidFill>
                          <a:effectLst/>
                          <a:latin typeface="VNI-Helve-Condense" pitchFamily="2" charset="0"/>
                        </a:rPr>
                        <a:t> </a:t>
                      </a:r>
                      <a:r>
                        <a:rPr kumimoji="0" lang="en-US" sz="2000" b="1" i="0" u="none" strike="noStrike" cap="none" normalizeH="0" baseline="0" dirty="0">
                          <a:ln>
                            <a:noFill/>
                          </a:ln>
                          <a:solidFill>
                            <a:srgbClr val="66FF33"/>
                          </a:solidFill>
                          <a:effectLst/>
                          <a:latin typeface="VNI-Helve-Condense" pitchFamily="2" charset="0"/>
                        </a:rPr>
                        <a:t>(</a:t>
                      </a:r>
                      <a:r>
                        <a:rPr kumimoji="0" lang="en-US" sz="2000" b="1" i="0" u="none" strike="noStrike" cap="none" normalizeH="0" baseline="0" dirty="0">
                          <a:ln>
                            <a:noFill/>
                          </a:ln>
                          <a:solidFill>
                            <a:srgbClr val="66FF33"/>
                          </a:solidFill>
                          <a:effectLst/>
                          <a:latin typeface="Times" charset="0"/>
                        </a:rPr>
                        <a:t>JRA)</a:t>
                      </a:r>
                      <a:endParaRPr kumimoji="0" lang="en-US" sz="2000" b="1" i="0" u="none" strike="noStrike" cap="none" normalizeH="0" baseline="0" dirty="0">
                        <a:ln>
                          <a:noFill/>
                        </a:ln>
                        <a:solidFill>
                          <a:srgbClr val="66FF33"/>
                        </a:solidFill>
                        <a:effectLst/>
                        <a:latin typeface="Times"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VNI-Helve-Condense" pitchFamily="2" charset="0"/>
                        </a:rPr>
                        <a:t>    </a:t>
                      </a:r>
                      <a:r>
                        <a:rPr kumimoji="0" lang="en-US" sz="2000" b="1" i="0" u="none" strike="noStrike" cap="none" normalizeH="0" baseline="0" dirty="0">
                          <a:ln>
                            <a:noFill/>
                          </a:ln>
                          <a:solidFill>
                            <a:schemeClr val="tx1"/>
                          </a:solidFill>
                          <a:effectLst/>
                          <a:latin typeface="VNI-Helve-Condense" pitchFamily="2" charset="0"/>
                        </a:rPr>
                        <a:t>EULAR </a:t>
                      </a:r>
                      <a:r>
                        <a:rPr kumimoji="0" lang="en-US" sz="2000" b="1" i="0" u="none" strike="noStrike" cap="none" normalizeH="0" baseline="0" dirty="0">
                          <a:ln>
                            <a:noFill/>
                          </a:ln>
                          <a:solidFill>
                            <a:srgbClr val="66FF33"/>
                          </a:solidFill>
                          <a:effectLst/>
                          <a:latin typeface="VNI-Helve-Condense" pitchFamily="2" charset="0"/>
                        </a:rPr>
                        <a:t>(</a:t>
                      </a:r>
                      <a:r>
                        <a:rPr kumimoji="0" lang="en-US" sz="2000" b="1" i="0" u="none" strike="noStrike" cap="none" normalizeH="0" baseline="0" dirty="0">
                          <a:ln>
                            <a:noFill/>
                          </a:ln>
                          <a:solidFill>
                            <a:srgbClr val="66FF33"/>
                          </a:solidFill>
                          <a:effectLst/>
                          <a:latin typeface="Times" charset="0"/>
                        </a:rPr>
                        <a:t>JCA)</a:t>
                      </a:r>
                      <a:endParaRPr kumimoji="0" lang="en-US" sz="2000" b="1" i="0" u="none" strike="noStrike" cap="none" normalizeH="0" baseline="0" dirty="0">
                        <a:ln>
                          <a:noFill/>
                        </a:ln>
                        <a:solidFill>
                          <a:srgbClr val="66FF33"/>
                        </a:solidFill>
                        <a:effectLst/>
                        <a:latin typeface="Times"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2000" b="0" i="0" u="none" strike="noStrike" cap="none" normalizeH="0" baseline="0" dirty="0">
                          <a:ln>
                            <a:noFill/>
                          </a:ln>
                          <a:solidFill>
                            <a:srgbClr val="FFFF00"/>
                          </a:solidFill>
                          <a:effectLst/>
                          <a:latin typeface="VNI-Helve-Condense" pitchFamily="2" charset="0"/>
                        </a:rPr>
                        <a:t>       </a:t>
                      </a:r>
                      <a:r>
                        <a:rPr kumimoji="0" lang="en-US" sz="2000" b="1" i="0" u="none" strike="noStrike" cap="none" normalizeH="0" baseline="0" dirty="0">
                          <a:ln>
                            <a:noFill/>
                          </a:ln>
                          <a:solidFill>
                            <a:schemeClr val="tx1"/>
                          </a:solidFill>
                          <a:effectLst/>
                          <a:latin typeface="VNI-Helve-Condense" pitchFamily="2" charset="0"/>
                        </a:rPr>
                        <a:t>ILAR </a:t>
                      </a:r>
                      <a:r>
                        <a:rPr kumimoji="0" lang="en-US" sz="2000" b="1" i="0" u="none" strike="noStrike" cap="none" normalizeH="0" baseline="0" dirty="0">
                          <a:ln>
                            <a:noFill/>
                          </a:ln>
                          <a:solidFill>
                            <a:srgbClr val="66FF33"/>
                          </a:solidFill>
                          <a:effectLst/>
                          <a:latin typeface="VNI-Helve-Condense" pitchFamily="2" charset="0"/>
                        </a:rPr>
                        <a:t>(</a:t>
                      </a:r>
                      <a:r>
                        <a:rPr kumimoji="0" lang="en-US" sz="2000" b="1" i="0" u="none" strike="noStrike" cap="none" normalizeH="0" baseline="0" dirty="0">
                          <a:ln>
                            <a:noFill/>
                          </a:ln>
                          <a:solidFill>
                            <a:srgbClr val="66FF33"/>
                          </a:solidFill>
                          <a:effectLst/>
                          <a:latin typeface="Times" charset="0"/>
                        </a:rPr>
                        <a:t>JIA)</a:t>
                      </a:r>
                      <a:endParaRPr kumimoji="0" lang="en-US" sz="2000" b="1" i="0" u="none" strike="noStrike" cap="none" normalizeH="0" baseline="0" dirty="0">
                        <a:ln>
                          <a:noFill/>
                        </a:ln>
                        <a:solidFill>
                          <a:srgbClr val="66FF33"/>
                        </a:solidFill>
                        <a:effectLst/>
                        <a:latin typeface="Times" charset="0"/>
                      </a:endParaRPr>
                    </a:p>
                    <a:p>
                      <a:pPr marL="0" marR="0" lvl="0" indent="0" algn="l" defTabSz="914400" rtl="0" eaLnBrk="0" fontAlgn="base" latinLnBrk="0" hangingPunct="0">
                        <a:lnSpc>
                          <a:spcPct val="85000"/>
                        </a:lnSpc>
                        <a:spcBef>
                          <a:spcPct val="20000"/>
                        </a:spcBef>
                        <a:spcAft>
                          <a:spcPct val="0"/>
                        </a:spcAft>
                        <a:buClrTx/>
                        <a:buSzTx/>
                        <a:buFontTx/>
                        <a:buNone/>
                      </a:pPr>
                      <a:endParaRPr kumimoji="0" lang="en-US" sz="2000" b="1" i="0" u="none" strike="noStrike" cap="none" normalizeH="0" baseline="0" dirty="0">
                        <a:ln>
                          <a:noFill/>
                        </a:ln>
                        <a:solidFill>
                          <a:srgbClr val="FFFF00"/>
                        </a:solidFill>
                        <a:effectLst/>
                        <a:latin typeface="VNI-Helve-Condense" pitchFamily="2"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22">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Danh phaùp</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Tuoåi khôûi phaùt</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Thôøi gian vieâm khôùp</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Tyùp khôûi phaùt</a:t>
                      </a:r>
                      <a:endParaRPr kumimoji="0" lang="en-US" sz="1700" b="1" i="0" u="none" strike="noStrike" cap="none" normalizeH="0" baseline="0">
                        <a:ln>
                          <a:noFill/>
                        </a:ln>
                        <a:solidFill>
                          <a:schemeClr val="tx1"/>
                        </a:solidFill>
                        <a:effectLst/>
                        <a:latin typeface="VNI-Helve-Condense" pitchFamily="2"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dirty="0" err="1">
                          <a:ln>
                            <a:noFill/>
                          </a:ln>
                          <a:solidFill>
                            <a:srgbClr val="66FF33"/>
                          </a:solidFill>
                          <a:effectLst/>
                          <a:latin typeface="VNI-Helve-Condense" pitchFamily="2" charset="0"/>
                        </a:rPr>
                        <a:t>Vieâm</a:t>
                      </a:r>
                      <a:r>
                        <a:rPr kumimoji="0" lang="en-US" sz="1700" b="1" i="0" u="none" strike="noStrike" cap="none" normalizeH="0" baseline="0" dirty="0">
                          <a:ln>
                            <a:noFill/>
                          </a:ln>
                          <a:solidFill>
                            <a:srgbClr val="66FF33"/>
                          </a:solidFill>
                          <a:effectLst/>
                          <a:latin typeface="VNI-Helve-Condense" pitchFamily="2" charset="0"/>
                        </a:rPr>
                        <a:t> </a:t>
                      </a:r>
                      <a:r>
                        <a:rPr kumimoji="0" lang="en-US" sz="1700" b="1" i="0" u="none" strike="noStrike" cap="none" normalizeH="0" baseline="0" dirty="0" err="1">
                          <a:ln>
                            <a:noFill/>
                          </a:ln>
                          <a:solidFill>
                            <a:srgbClr val="66FF33"/>
                          </a:solidFill>
                          <a:effectLst/>
                          <a:latin typeface="VNI-Helve-Condense" pitchFamily="2" charset="0"/>
                        </a:rPr>
                        <a:t>khôùp</a:t>
                      </a:r>
                      <a:r>
                        <a:rPr kumimoji="0" lang="en-US" sz="1700" b="1" i="0" u="none" strike="noStrike" cap="none" normalizeH="0" baseline="0" dirty="0">
                          <a:ln>
                            <a:noFill/>
                          </a:ln>
                          <a:solidFill>
                            <a:srgbClr val="66FF33"/>
                          </a:solidFill>
                          <a:effectLst/>
                          <a:latin typeface="VNI-Helve-Condense" pitchFamily="2" charset="0"/>
                        </a:rPr>
                        <a:t> </a:t>
                      </a:r>
                      <a:r>
                        <a:rPr kumimoji="0" lang="en-US" sz="1700" b="1" i="0" u="none" strike="noStrike" cap="none" normalizeH="0" baseline="0" dirty="0" err="1">
                          <a:ln>
                            <a:noFill/>
                          </a:ln>
                          <a:solidFill>
                            <a:srgbClr val="66FF33"/>
                          </a:solidFill>
                          <a:effectLst/>
                          <a:latin typeface="VNI-Helve-Condense" pitchFamily="2" charset="0"/>
                        </a:rPr>
                        <a:t>daïng</a:t>
                      </a:r>
                      <a:r>
                        <a:rPr kumimoji="0" lang="en-US" sz="1700" b="1" i="0" u="none" strike="noStrike" cap="none" normalizeH="0" baseline="0" dirty="0">
                          <a:ln>
                            <a:noFill/>
                          </a:ln>
                          <a:solidFill>
                            <a:srgbClr val="66FF33"/>
                          </a:solidFill>
                          <a:effectLst/>
                          <a:latin typeface="VNI-Helve-Condense" pitchFamily="2" charset="0"/>
                        </a:rPr>
                        <a:t> </a:t>
                      </a:r>
                      <a:r>
                        <a:rPr kumimoji="0" lang="en-US" sz="1700" b="1" i="0" u="none" strike="noStrike" cap="none" normalizeH="0" baseline="0" dirty="0" err="1">
                          <a:ln>
                            <a:noFill/>
                          </a:ln>
                          <a:solidFill>
                            <a:srgbClr val="66FF33"/>
                          </a:solidFill>
                          <a:effectLst/>
                          <a:latin typeface="VNI-Helve-Condense" pitchFamily="2" charset="0"/>
                        </a:rPr>
                        <a:t>thaáp</a:t>
                      </a:r>
                      <a:r>
                        <a:rPr kumimoji="0" lang="en-US" sz="1700" b="1" i="0" u="none" strike="noStrike" cap="none" normalizeH="0" baseline="0" dirty="0">
                          <a:ln>
                            <a:noFill/>
                          </a:ln>
                          <a:solidFill>
                            <a:srgbClr val="66FF33"/>
                          </a:solidFill>
                          <a:effectLst/>
                          <a:latin typeface="VNI-Helve-Condense" pitchFamily="2" charset="0"/>
                        </a:rPr>
                        <a:t> </a:t>
                      </a:r>
                      <a:r>
                        <a:rPr kumimoji="0" lang="en-US" sz="1700" b="1" i="0" u="none" strike="noStrike" cap="none" normalizeH="0" baseline="0" dirty="0" err="1">
                          <a:ln>
                            <a:noFill/>
                          </a:ln>
                          <a:solidFill>
                            <a:srgbClr val="66FF33"/>
                          </a:solidFill>
                          <a:effectLst/>
                          <a:latin typeface="VNI-Helve-Condense" pitchFamily="2" charset="0"/>
                        </a:rPr>
                        <a:t>thieáu</a:t>
                      </a:r>
                      <a:r>
                        <a:rPr kumimoji="0" lang="en-US" sz="1700" b="1" i="0" u="none" strike="noStrike" cap="none" normalizeH="0" baseline="0" dirty="0">
                          <a:ln>
                            <a:noFill/>
                          </a:ln>
                          <a:solidFill>
                            <a:srgbClr val="66FF33"/>
                          </a:solidFill>
                          <a:effectLst/>
                          <a:latin typeface="VNI-Helve-Condense" pitchFamily="2" charset="0"/>
                        </a:rPr>
                        <a:t> </a:t>
                      </a:r>
                      <a:r>
                        <a:rPr kumimoji="0" lang="en-US" sz="1700" b="1" i="0" u="none" strike="noStrike" cap="none" normalizeH="0" baseline="0" dirty="0" err="1">
                          <a:ln>
                            <a:noFill/>
                          </a:ln>
                          <a:solidFill>
                            <a:srgbClr val="66FF33"/>
                          </a:solidFill>
                          <a:effectLst/>
                          <a:latin typeface="VNI-Helve-Condense" pitchFamily="2" charset="0"/>
                        </a:rPr>
                        <a:t>nieân</a:t>
                      </a:r>
                      <a:endParaRPr kumimoji="0" lang="en-US" sz="1700" b="1" i="0" u="none" strike="noStrike" cap="none" normalizeH="0" baseline="0" dirty="0">
                        <a:ln>
                          <a:noFill/>
                        </a:ln>
                        <a:solidFill>
                          <a:srgbClr val="66FF33"/>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dirty="0">
                          <a:ln>
                            <a:noFill/>
                          </a:ln>
                          <a:solidFill>
                            <a:schemeClr val="tx1"/>
                          </a:solidFill>
                          <a:effectLst/>
                          <a:latin typeface="Times" charset="0"/>
                        </a:rPr>
                        <a:t>&lt; 16 </a:t>
                      </a:r>
                      <a:r>
                        <a:rPr kumimoji="0" lang="en-US" sz="1700" b="1" i="0" u="none" strike="noStrike" cap="none" normalizeH="0" baseline="0" dirty="0" err="1">
                          <a:ln>
                            <a:noFill/>
                          </a:ln>
                          <a:solidFill>
                            <a:schemeClr val="tx1"/>
                          </a:solidFill>
                          <a:effectLst/>
                          <a:latin typeface="Times" charset="0"/>
                        </a:rPr>
                        <a:t>t</a:t>
                      </a:r>
                      <a:r>
                        <a:rPr kumimoji="0" lang="en-US" sz="1700" b="1" i="0" u="none" strike="noStrike" cap="none" normalizeH="0" baseline="0" dirty="0" err="1">
                          <a:ln>
                            <a:noFill/>
                          </a:ln>
                          <a:solidFill>
                            <a:schemeClr val="tx1"/>
                          </a:solidFill>
                          <a:effectLst/>
                          <a:latin typeface="VNI-Helve-Condense" pitchFamily="2" charset="0"/>
                        </a:rPr>
                        <a:t>uoåi</a:t>
                      </a:r>
                      <a:endParaRPr kumimoji="0" lang="en-US" sz="1700" b="1" i="0" u="none" strike="noStrike" cap="none" normalizeH="0" baseline="0" dirty="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dirty="0">
                          <a:ln>
                            <a:noFill/>
                          </a:ln>
                          <a:solidFill>
                            <a:schemeClr val="tx1"/>
                          </a:solidFill>
                          <a:effectLst/>
                          <a:latin typeface="VNI-Helve-Condense" pitchFamily="2" charset="0"/>
                        </a:rPr>
                        <a:t>6 </a:t>
                      </a:r>
                      <a:r>
                        <a:rPr kumimoji="0" lang="en-US" sz="1700" b="1" i="0" u="none" strike="noStrike" cap="none" normalizeH="0" baseline="0" dirty="0" err="1">
                          <a:ln>
                            <a:noFill/>
                          </a:ln>
                          <a:solidFill>
                            <a:schemeClr val="tx1"/>
                          </a:solidFill>
                          <a:effectLst/>
                          <a:latin typeface="VNI-Helve-Condense" pitchFamily="2" charset="0"/>
                        </a:rPr>
                        <a:t>tuaàn</a:t>
                      </a:r>
                      <a:endParaRPr kumimoji="0" lang="en-US" sz="1700" b="1" i="0" u="none" strike="noStrike" cap="none" normalizeH="0" baseline="0" dirty="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endParaRPr kumimoji="0" lang="en-US" sz="1700" b="1" i="0" u="none" strike="noStrike" cap="none" normalizeH="0" baseline="0" dirty="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dirty="0">
                          <a:ln>
                            <a:noFill/>
                          </a:ln>
                          <a:solidFill>
                            <a:schemeClr val="tx1"/>
                          </a:solidFill>
                          <a:effectLst/>
                          <a:latin typeface="VNI-Helve-Condense" pitchFamily="2" charset="0"/>
                        </a:rPr>
                        <a:t>1. </a:t>
                      </a:r>
                      <a:r>
                        <a:rPr kumimoji="0" lang="en-US" sz="1700" b="1" i="0" u="none" strike="noStrike" cap="none" normalizeH="0" baseline="0" dirty="0" err="1">
                          <a:ln>
                            <a:noFill/>
                          </a:ln>
                          <a:solidFill>
                            <a:schemeClr val="tx1"/>
                          </a:solidFill>
                          <a:effectLst/>
                          <a:latin typeface="VNI-Helve-Condense" pitchFamily="2" charset="0"/>
                        </a:rPr>
                        <a:t>Theå</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ít</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khôùp</a:t>
                      </a:r>
                      <a:endParaRPr kumimoji="0" lang="en-US" sz="1700" b="1" i="0" u="none" strike="noStrike" cap="none" normalizeH="0" baseline="0" dirty="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dirty="0">
                          <a:ln>
                            <a:noFill/>
                          </a:ln>
                          <a:solidFill>
                            <a:schemeClr val="tx1"/>
                          </a:solidFill>
                          <a:effectLst/>
                          <a:latin typeface="VNI-Helve-Condense" pitchFamily="2" charset="0"/>
                        </a:rPr>
                        <a:t>2. </a:t>
                      </a:r>
                      <a:r>
                        <a:rPr kumimoji="0" lang="en-US" sz="1700" b="1" i="0" u="none" strike="noStrike" cap="none" normalizeH="0" baseline="0" dirty="0" err="1">
                          <a:ln>
                            <a:noFill/>
                          </a:ln>
                          <a:solidFill>
                            <a:schemeClr val="tx1"/>
                          </a:solidFill>
                          <a:effectLst/>
                          <a:latin typeface="VNI-Helve-Condense" pitchFamily="2" charset="0"/>
                        </a:rPr>
                        <a:t>Theå</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ña</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khôùp</a:t>
                      </a:r>
                      <a:endParaRPr kumimoji="0" lang="en-US" sz="1700" b="1" i="0" u="none" strike="noStrike" cap="none" normalizeH="0" baseline="0" dirty="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dirty="0">
                          <a:ln>
                            <a:noFill/>
                          </a:ln>
                          <a:solidFill>
                            <a:schemeClr val="tx1"/>
                          </a:solidFill>
                          <a:effectLst/>
                          <a:latin typeface="VNI-Helve-Condense" pitchFamily="2" charset="0"/>
                        </a:rPr>
                        <a:t>3. </a:t>
                      </a:r>
                      <a:r>
                        <a:rPr kumimoji="0" lang="en-US" sz="1700" b="1" i="0" u="none" strike="noStrike" cap="none" normalizeH="0" baseline="0" dirty="0" err="1">
                          <a:ln>
                            <a:noFill/>
                          </a:ln>
                          <a:solidFill>
                            <a:schemeClr val="tx1"/>
                          </a:solidFill>
                          <a:effectLst/>
                          <a:latin typeface="VNI-Helve-Condense" pitchFamily="2" charset="0"/>
                        </a:rPr>
                        <a:t>Theå</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heä</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thoáng</a:t>
                      </a:r>
                      <a:endParaRPr kumimoji="0" lang="en-US" sz="1700" b="1" i="0" u="none" strike="noStrike" cap="none" normalizeH="0" baseline="0" dirty="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endParaRPr kumimoji="0" lang="en-US" sz="1700" b="1" i="0" u="none" strike="noStrike" cap="none" normalizeH="0" baseline="0" dirty="0">
                        <a:ln>
                          <a:noFill/>
                        </a:ln>
                        <a:solidFill>
                          <a:schemeClr val="tx1"/>
                        </a:solidFill>
                        <a:effectLst/>
                        <a:latin typeface="Times"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rgbClr val="66FF33"/>
                          </a:solidFill>
                          <a:effectLst/>
                          <a:latin typeface="VNI-Helve-Condense" pitchFamily="2" charset="0"/>
                        </a:rPr>
                        <a:t>    Vieâm khôùp maïn </a:t>
                      </a:r>
                      <a:endParaRPr kumimoji="0" lang="en-US" sz="1700" b="1" i="0" u="none" strike="noStrike" cap="none" normalizeH="0" baseline="0">
                        <a:ln>
                          <a:noFill/>
                        </a:ln>
                        <a:solidFill>
                          <a:srgbClr val="66FF33"/>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rgbClr val="66FF33"/>
                          </a:solidFill>
                          <a:effectLst/>
                          <a:latin typeface="VNI-Helve-Condense" pitchFamily="2" charset="0"/>
                        </a:rPr>
                        <a:t>        thieáu nieân</a:t>
                      </a:r>
                      <a:endParaRPr kumimoji="0" lang="en-US" sz="1700" b="1" i="0" u="none" strike="noStrike" cap="none" normalizeH="0" baseline="0">
                        <a:ln>
                          <a:noFill/>
                        </a:ln>
                        <a:solidFill>
                          <a:srgbClr val="66FF33"/>
                        </a:solidFill>
                        <a:effectLst/>
                        <a:latin typeface="Times"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Times" charset="0"/>
                        </a:rPr>
                        <a:t>&lt; 16 t</a:t>
                      </a:r>
                      <a:r>
                        <a:rPr kumimoji="0" lang="en-US" sz="1700" b="1" i="0" u="none" strike="noStrike" cap="none" normalizeH="0" baseline="0">
                          <a:ln>
                            <a:noFill/>
                          </a:ln>
                          <a:solidFill>
                            <a:schemeClr val="tx1"/>
                          </a:solidFill>
                          <a:effectLst/>
                          <a:latin typeface="VNI-Helve-Condense" pitchFamily="2" charset="0"/>
                        </a:rPr>
                        <a:t>uoåi</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3 thaùng</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1. Theå ít khôùp</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2. Theå ña khôùp</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3. Theå heä thoáng</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4. Vieâm khôùp daïng thaáp thieáu nieân RF (+)</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5. Vieâm khôùp vaåy neán thieáu nieân</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6. Vieâm coät soáng dính khôùp thieáu nieân</a:t>
                      </a:r>
                      <a:endParaRPr kumimoji="0" lang="en-US" sz="1700" b="1" i="0" u="none" strike="noStrike" cap="none" normalizeH="0" baseline="0">
                        <a:ln>
                          <a:noFill/>
                        </a:ln>
                        <a:solidFill>
                          <a:schemeClr val="tx1"/>
                        </a:solidFill>
                        <a:effectLst/>
                        <a:latin typeface="VNI-Helve-Condense" pitchFamily="2"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rgbClr val="66FF33"/>
                          </a:solidFill>
                          <a:effectLst/>
                          <a:latin typeface="VNI-Helve-Condense" pitchFamily="2" charset="0"/>
                        </a:rPr>
                        <a:t>   Vieâm khôùp töï phaùt</a:t>
                      </a:r>
                      <a:endParaRPr kumimoji="0" lang="en-US" sz="1700" b="1" i="0" u="none" strike="noStrike" cap="none" normalizeH="0" baseline="0">
                        <a:ln>
                          <a:noFill/>
                        </a:ln>
                        <a:solidFill>
                          <a:srgbClr val="66FF33"/>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rgbClr val="66FF33"/>
                          </a:solidFill>
                          <a:effectLst/>
                          <a:latin typeface="VNI-Helve-Condense" pitchFamily="2" charset="0"/>
                        </a:rPr>
                        <a:t>         thieáu nieân </a:t>
                      </a:r>
                      <a:endParaRPr kumimoji="0" lang="en-US" sz="1700" b="1" i="0" u="none" strike="noStrike" cap="none" normalizeH="0" baseline="0">
                        <a:ln>
                          <a:noFill/>
                        </a:ln>
                        <a:solidFill>
                          <a:srgbClr val="66FF33"/>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Times" charset="0"/>
                        </a:rPr>
                        <a:t>&lt; 16 t</a:t>
                      </a:r>
                      <a:r>
                        <a:rPr kumimoji="0" lang="en-US" sz="1700" b="1" i="0" u="none" strike="noStrike" cap="none" normalizeH="0" baseline="0">
                          <a:ln>
                            <a:noFill/>
                          </a:ln>
                          <a:solidFill>
                            <a:schemeClr val="tx1"/>
                          </a:solidFill>
                          <a:effectLst/>
                          <a:latin typeface="VNI-Helve-Condense" pitchFamily="2" charset="0"/>
                        </a:rPr>
                        <a:t>uoåi</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6 tuaàn</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1. Theå ít khôùp (giôùi haïn;    </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                 lan roäng)</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2. Theå ña khôùp RF (+)</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3. Theå ña khôùp RF (-)</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4. Theå heä thoáng</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5. Vieâm khôùp vaåy neán</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6. Vieâm ñieåm baùm gaân</a:t>
                      </a:r>
                      <a:endParaRPr kumimoji="0" lang="en-US" sz="1700" b="1" i="0" u="none" strike="noStrike" cap="none" normalizeH="0" baseline="0">
                        <a:ln>
                          <a:noFill/>
                        </a:ln>
                        <a:solidFill>
                          <a:schemeClr val="tx1"/>
                        </a:solidFill>
                        <a:effectLst/>
                        <a:latin typeface="VNI-Helve-Condense" pitchFamily="2" charset="0"/>
                      </a:endParaRPr>
                    </a:p>
                    <a:p>
                      <a:pPr marL="533400" marR="0" lvl="0" indent="-533400" algn="l" defTabSz="914400" rtl="0" eaLnBrk="0" fontAlgn="base" latinLnBrk="0" hangingPunct="0">
                        <a:lnSpc>
                          <a:spcPct val="85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7. Vieâm khôùp khoâng phaân loaïi</a:t>
                      </a:r>
                      <a:endParaRPr kumimoji="0" lang="en-US" sz="1700" b="1" i="0" u="none" strike="noStrike" cap="none" normalizeH="0" baseline="0">
                        <a:ln>
                          <a:noFill/>
                        </a:ln>
                        <a:solidFill>
                          <a:schemeClr val="tx1"/>
                        </a:solidFill>
                        <a:effectLst/>
                        <a:latin typeface="VNI-Helve-Condense" pitchFamily="2"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150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rPr>
                        <a:t>THEÅ HEÄ THOÁNG</a:t>
                      </a:r>
                      <a:endParaRPr kumimoji="0" lang="en-US" sz="1800" b="1" i="0" u="none" strike="noStrike" cap="none" normalizeH="0" baseline="0">
                        <a:ln>
                          <a:noFill/>
                        </a:ln>
                        <a:solidFill>
                          <a:schemeClr val="tx1"/>
                        </a:solidFill>
                        <a:effectLst/>
                        <a:latin typeface="VNI-Helve-Condense" pitchFamily="2" charset="0"/>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Char char="*"/>
                      </a:pPr>
                      <a:r>
                        <a:rPr kumimoji="0" lang="en-US" sz="1700" b="1" i="0" u="none" strike="noStrike" cap="none" normalizeH="0" baseline="0">
                          <a:ln>
                            <a:noFill/>
                          </a:ln>
                          <a:solidFill>
                            <a:schemeClr val="tx1"/>
                          </a:solidFill>
                          <a:effectLst/>
                          <a:latin typeface="VNI-Helve-Condense" pitchFamily="2" charset="0"/>
                        </a:rPr>
                        <a:t> Vieâm khôùp vôùi soát ñaëc tröng cuûa beänh</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Char char="*"/>
                      </a:pPr>
                      <a:r>
                        <a:rPr kumimoji="0" lang="en-US" sz="1700" b="1" i="0" u="none" strike="noStrike" cap="none" normalizeH="0" baseline="0">
                          <a:ln>
                            <a:noFill/>
                          </a:ln>
                          <a:solidFill>
                            <a:schemeClr val="tx1"/>
                          </a:solidFill>
                          <a:effectLst/>
                          <a:latin typeface="VNI-Helve-Condense" pitchFamily="2" charset="0"/>
                        </a:rPr>
                        <a:t> Loaïi tröø caùc beänh </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None/>
                      </a:pPr>
                      <a:r>
                        <a:rPr kumimoji="0" lang="en-US" sz="1700" b="1" i="0" u="none" strike="noStrike" cap="none" normalizeH="0" baseline="0">
                          <a:ln>
                            <a:noFill/>
                          </a:ln>
                          <a:solidFill>
                            <a:schemeClr val="tx1"/>
                          </a:solidFill>
                          <a:effectLst/>
                          <a:latin typeface="VNI-Helve-Condense" pitchFamily="2" charset="0"/>
                        </a:rPr>
                        <a:t> bieåu hieän heä thoáng:</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None/>
                      </a:pPr>
                      <a:r>
                        <a:rPr kumimoji="0" lang="en-US" sz="1700" b="1" i="0" u="none" strike="noStrike" cap="none" normalizeH="0" baseline="0">
                          <a:ln>
                            <a:noFill/>
                          </a:ln>
                          <a:solidFill>
                            <a:schemeClr val="tx1"/>
                          </a:solidFill>
                          <a:effectLst/>
                          <a:latin typeface="VNI-Helve-Condense" pitchFamily="2" charset="0"/>
                        </a:rPr>
                        <a:t>BHC; NTH; Beänh moâ lieân keát …</a:t>
                      </a:r>
                      <a:endParaRPr kumimoji="0" lang="en-US" sz="1700" b="1" i="0" u="none" strike="noStrike" cap="none" normalizeH="0" baseline="0">
                        <a:ln>
                          <a:noFill/>
                        </a:ln>
                        <a:solidFill>
                          <a:schemeClr val="tx1"/>
                        </a:solidFill>
                        <a:effectLst/>
                        <a:latin typeface="VNI-Helve-Condense" pitchFamily="2" charset="0"/>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Char char="*"/>
                      </a:pPr>
                      <a:endParaRPr kumimoji="0" lang="en-US" sz="1700" b="1" i="0" u="none" strike="noStrike" cap="none" normalizeH="0" baseline="0">
                        <a:ln>
                          <a:noFill/>
                        </a:ln>
                        <a:solidFill>
                          <a:schemeClr val="tx1"/>
                        </a:solidFill>
                        <a:effectLst/>
                        <a:latin typeface="VNI-Helve-Condense" pitchFamily="2"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sz="1700" b="1" i="0" u="none" strike="noStrike" cap="none" normalizeH="0" baseline="0" dirty="0" err="1">
                          <a:ln>
                            <a:noFill/>
                          </a:ln>
                          <a:solidFill>
                            <a:schemeClr val="tx1"/>
                          </a:solidFill>
                          <a:effectLst/>
                          <a:latin typeface="VNI-Helve-Condense" pitchFamily="2" charset="0"/>
                        </a:rPr>
                        <a:t>Vieâm</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khôùp</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vôùi</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soát</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ñaëc</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tröng</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cuûa</a:t>
                      </a:r>
                      <a:r>
                        <a:rPr kumimoji="0" lang="en-US" sz="1700" b="1" i="0" u="none" strike="noStrike" cap="none" normalizeH="0" baseline="0" dirty="0">
                          <a:ln>
                            <a:noFill/>
                          </a:ln>
                          <a:solidFill>
                            <a:schemeClr val="tx1"/>
                          </a:solidFill>
                          <a:effectLst/>
                          <a:latin typeface="VNI-Helve-Condense" pitchFamily="2" charset="0"/>
                        </a:rPr>
                        <a:t> </a:t>
                      </a:r>
                      <a:r>
                        <a:rPr kumimoji="0" lang="en-US" sz="1700" b="1" i="0" u="none" strike="noStrike" cap="none" normalizeH="0" baseline="0" dirty="0" err="1">
                          <a:ln>
                            <a:noFill/>
                          </a:ln>
                          <a:solidFill>
                            <a:schemeClr val="tx1"/>
                          </a:solidFill>
                          <a:effectLst/>
                          <a:latin typeface="VNI-Helve-Condense" pitchFamily="2" charset="0"/>
                        </a:rPr>
                        <a:t>beänh</a:t>
                      </a:r>
                      <a:endParaRPr kumimoji="0" lang="en-US" sz="1700" b="1" i="0" u="none" strike="noStrike" cap="none" normalizeH="0" baseline="0" dirty="0">
                        <a:ln>
                          <a:noFill/>
                        </a:ln>
                        <a:solidFill>
                          <a:schemeClr val="tx1"/>
                        </a:solidFill>
                        <a:effectLst/>
                        <a:latin typeface="VNI-Helve-Condense" pitchFamily="2"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rPr>
                        <a:t>Vieâm khôùp +Soát keùo daøi &gt; 2 tuaàn, soát côn </a:t>
                      </a:r>
                      <a:r>
                        <a:rPr kumimoji="0" lang="en-US" sz="1700" b="1" i="0" u="none" strike="noStrike" cap="none" normalizeH="0" baseline="0">
                          <a:ln>
                            <a:noFill/>
                          </a:ln>
                          <a:solidFill>
                            <a:schemeClr val="tx1"/>
                          </a:solidFill>
                          <a:effectLst/>
                          <a:latin typeface="Times New Roman" panose="02020603050405020304" charset="0"/>
                          <a:cs typeface="Times New Roman" panose="02020603050405020304" charset="0"/>
                        </a:rPr>
                        <a:t>≥ </a:t>
                      </a:r>
                      <a:r>
                        <a:rPr kumimoji="0" lang="en-US" sz="1700" b="1" i="0" u="none" strike="noStrike" cap="none" normalizeH="0" baseline="0">
                          <a:ln>
                            <a:noFill/>
                          </a:ln>
                          <a:solidFill>
                            <a:schemeClr val="tx1"/>
                          </a:solidFill>
                          <a:effectLst/>
                          <a:latin typeface="VNI-Helve-Condense" pitchFamily="2" charset="0"/>
                          <a:cs typeface="Times New Roman" panose="02020603050405020304" charset="0"/>
                        </a:rPr>
                        <a:t>3 ngaøy + 1/ caùc daáu hieäu: </a:t>
                      </a:r>
                      <a:endParaRPr kumimoji="0" lang="en-US" sz="17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None/>
                      </a:pPr>
                      <a:r>
                        <a:rPr kumimoji="0" lang="en-US" sz="1700" b="1" i="0" u="none" strike="noStrike" cap="none" normalizeH="0" baseline="0">
                          <a:ln>
                            <a:noFill/>
                          </a:ln>
                          <a:solidFill>
                            <a:schemeClr val="tx1"/>
                          </a:solidFill>
                          <a:effectLst/>
                          <a:latin typeface="VNI-Helve-Condense" pitchFamily="2" charset="0"/>
                          <a:cs typeface="Times New Roman" panose="02020603050405020304" charset="0"/>
                          <a:sym typeface="Symbol" panose="05050102010706020507" pitchFamily="18" charset="2"/>
                        </a:rPr>
                        <a:t>Hoàng ban khoâng coá ñònh / Haïch to lan toûa</a:t>
                      </a:r>
                      <a:endParaRPr kumimoji="0" lang="en-US" sz="1700" b="1" i="0" u="none" strike="noStrike" cap="none" normalizeH="0" baseline="0">
                        <a:ln>
                          <a:noFill/>
                        </a:ln>
                        <a:solidFill>
                          <a:schemeClr val="tx1"/>
                        </a:solidFill>
                        <a:effectLst/>
                        <a:latin typeface="VNI-Helve-Condense" pitchFamily="2" charset="0"/>
                        <a:cs typeface="Times New Roman" panose="02020603050405020304" charset="0"/>
                        <a:sym typeface="Symbol" panose="05050102010706020507" pitchFamily="18" charset="2"/>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None/>
                      </a:pPr>
                      <a:r>
                        <a:rPr kumimoji="0" lang="en-US" sz="1700" b="1" i="0" u="none" strike="noStrike" cap="none" normalizeH="0" baseline="0">
                          <a:ln>
                            <a:noFill/>
                          </a:ln>
                          <a:solidFill>
                            <a:schemeClr val="tx1"/>
                          </a:solidFill>
                          <a:effectLst/>
                          <a:latin typeface="VNI-Helve-Condense" pitchFamily="2" charset="0"/>
                          <a:cs typeface="Times New Roman" panose="02020603050405020304" charset="0"/>
                          <a:sym typeface="Symbol" panose="05050102010706020507" pitchFamily="18" charset="2"/>
                        </a:rPr>
                        <a:t>Gan to / laùch to</a:t>
                      </a:r>
                      <a:endParaRPr kumimoji="0" lang="en-US" sz="1700" b="1" i="0" u="none" strike="noStrike" cap="none" normalizeH="0" baseline="0">
                        <a:ln>
                          <a:noFill/>
                        </a:ln>
                        <a:solidFill>
                          <a:schemeClr val="tx1"/>
                        </a:solidFill>
                        <a:effectLst/>
                        <a:latin typeface="VNI-Helve-Condense" pitchFamily="2" charset="0"/>
                        <a:cs typeface="Times New Roman" panose="02020603050405020304" charset="0"/>
                        <a:sym typeface="Symbol" panose="05050102010706020507" pitchFamily="18" charset="2"/>
                      </a:endParaRPr>
                    </a:p>
                    <a:p>
                      <a:pPr marL="0" marR="0" lvl="0" indent="0" algn="l" defTabSz="914400" rtl="0" eaLnBrk="0" fontAlgn="base" latinLnBrk="0" hangingPunct="0">
                        <a:lnSpc>
                          <a:spcPct val="100000"/>
                        </a:lnSpc>
                        <a:spcBef>
                          <a:spcPct val="20000"/>
                        </a:spcBef>
                        <a:spcAft>
                          <a:spcPct val="0"/>
                        </a:spcAft>
                        <a:buClrTx/>
                        <a:buSzTx/>
                        <a:buFont typeface="Symbol" panose="05050102010706020507" pitchFamily="18" charset="2"/>
                        <a:buNone/>
                      </a:pPr>
                      <a:r>
                        <a:rPr kumimoji="0" lang="en-US" sz="1700" b="1" i="0" u="none" strike="noStrike" cap="none" normalizeH="0" baseline="0">
                          <a:ln>
                            <a:noFill/>
                          </a:ln>
                          <a:solidFill>
                            <a:schemeClr val="tx1"/>
                          </a:solidFill>
                          <a:effectLst/>
                          <a:latin typeface="VNI-Helve-Condense" pitchFamily="2" charset="0"/>
                          <a:cs typeface="Times New Roman" panose="02020603050405020304" charset="0"/>
                          <a:sym typeface="Symbol" panose="05050102010706020507" pitchFamily="18" charset="2"/>
                        </a:rPr>
                        <a:t>Vieâm maøng thanh dòch</a:t>
                      </a:r>
                      <a:endParaRPr kumimoji="0" lang="en-US" sz="1700" b="1" i="0" u="none" strike="noStrike" cap="none" normalizeH="0" baseline="0">
                        <a:ln>
                          <a:noFill/>
                        </a:ln>
                        <a:solidFill>
                          <a:schemeClr val="tx1"/>
                        </a:solidFill>
                        <a:effectLst/>
                        <a:latin typeface="VNI-Helve-Condense" pitchFamily="2" charset="0"/>
                        <a:cs typeface="Times New Roman" panose="02020603050405020304" charset="0"/>
                        <a:sym typeface="Symbol" panose="05050102010706020507" pitchFamily="18" charset="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sz="1700" b="1" i="0" u="none" strike="noStrike" cap="none" normalizeH="0" baseline="0">
                          <a:ln>
                            <a:noFill/>
                          </a:ln>
                          <a:solidFill>
                            <a:schemeClr val="tx1"/>
                          </a:solidFill>
                          <a:effectLst/>
                          <a:latin typeface="VNI-Helve-Condense" pitchFamily="2" charset="0"/>
                          <a:cs typeface="Times New Roman" panose="02020603050405020304" charset="0"/>
                        </a:rPr>
                        <a:t> </a:t>
                      </a:r>
                      <a:endParaRPr kumimoji="0" lang="en-US" sz="1700" b="1" i="0" u="none" strike="noStrike" cap="none" normalizeH="0" baseline="0">
                        <a:ln>
                          <a:noFill/>
                        </a:ln>
                        <a:solidFill>
                          <a:schemeClr val="tx1"/>
                        </a:solidFill>
                        <a:effectLst/>
                        <a:latin typeface="Times New Roman" panose="02020603050405020304" charset="0"/>
                        <a:cs typeface="Times New Roman" panose="02020603050405020304"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838200"/>
          </a:xfrm>
          <a:noFill/>
        </p:spPr>
        <p:txBody>
          <a:bodyPr/>
          <a:lstStyle/>
          <a:p>
            <a:r>
              <a:rPr lang="en-US" altLang="en-US" sz="3200" b="1" dirty="0">
                <a:latin typeface="VNI-Helve-Condense" pitchFamily="2" charset="0"/>
              </a:rPr>
              <a:t>CHAÅN ÑOAÙN</a:t>
            </a:r>
            <a:endParaRPr lang="en-US" altLang="en-US" sz="3200" dirty="0">
              <a:latin typeface="VNI-Helve-Condense" pitchFamily="2" charset="0"/>
            </a:endParaRPr>
          </a:p>
        </p:txBody>
      </p:sp>
      <p:sp>
        <p:nvSpPr>
          <p:cNvPr id="16387" name="Text Box 3"/>
          <p:cNvSpPr txBox="1">
            <a:spLocks noChangeArrowheads="1"/>
          </p:cNvSpPr>
          <p:nvPr/>
        </p:nvSpPr>
        <p:spPr bwMode="auto">
          <a:xfrm>
            <a:off x="685800" y="914400"/>
            <a:ext cx="8382000" cy="641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pPr>
              <a:lnSpc>
                <a:spcPct val="120000"/>
              </a:lnSpc>
            </a:pPr>
            <a:r>
              <a:rPr lang="en-US" altLang="en-US" sz="2800" b="1" dirty="0" err="1">
                <a:solidFill>
                  <a:srgbClr val="66FF33"/>
                </a:solidFill>
              </a:rPr>
              <a:t>Chaån</a:t>
            </a:r>
            <a:r>
              <a:rPr lang="en-US" altLang="en-US" sz="2800" b="1" dirty="0">
                <a:solidFill>
                  <a:srgbClr val="66FF33"/>
                </a:solidFill>
              </a:rPr>
              <a:t> </a:t>
            </a:r>
            <a:r>
              <a:rPr lang="en-US" altLang="en-US" sz="2800" b="1" dirty="0" err="1">
                <a:solidFill>
                  <a:srgbClr val="66FF33"/>
                </a:solidFill>
              </a:rPr>
              <a:t>ñoaùn</a:t>
            </a:r>
            <a:r>
              <a:rPr lang="en-US" altLang="en-US" sz="2800" b="1" dirty="0">
                <a:solidFill>
                  <a:srgbClr val="66FF33"/>
                </a:solidFill>
              </a:rPr>
              <a:t> </a:t>
            </a:r>
            <a:r>
              <a:rPr lang="en-US" altLang="en-US" sz="2800" b="1" dirty="0" err="1">
                <a:solidFill>
                  <a:srgbClr val="66FF33"/>
                </a:solidFill>
              </a:rPr>
              <a:t>xaùc</a:t>
            </a:r>
            <a:r>
              <a:rPr lang="en-US" altLang="en-US" sz="2800" b="1" dirty="0">
                <a:solidFill>
                  <a:srgbClr val="66FF33"/>
                </a:solidFill>
              </a:rPr>
              <a:t> </a:t>
            </a:r>
            <a:r>
              <a:rPr lang="en-US" altLang="en-US" sz="2800" b="1" dirty="0" err="1">
                <a:solidFill>
                  <a:srgbClr val="66FF33"/>
                </a:solidFill>
              </a:rPr>
              <a:t>ñònh</a:t>
            </a:r>
            <a:r>
              <a:rPr lang="en-US" altLang="en-US" sz="2800" b="1" dirty="0">
                <a:solidFill>
                  <a:srgbClr val="66FF33"/>
                </a:solidFill>
              </a:rPr>
              <a:t> </a:t>
            </a:r>
            <a:r>
              <a:rPr lang="en-US" altLang="en-US" sz="2800" b="1" dirty="0" err="1">
                <a:solidFill>
                  <a:srgbClr val="66FF33"/>
                </a:solidFill>
              </a:rPr>
              <a:t>beänh</a:t>
            </a:r>
            <a:r>
              <a:rPr lang="en-US" altLang="en-US" sz="2800" b="1" dirty="0">
                <a:solidFill>
                  <a:srgbClr val="66FF33"/>
                </a:solidFill>
              </a:rPr>
              <a:t> VKTPTN </a:t>
            </a:r>
            <a:r>
              <a:rPr lang="en-US" altLang="en-US" sz="2800" b="1" dirty="0" err="1">
                <a:solidFill>
                  <a:srgbClr val="66FF33"/>
                </a:solidFill>
              </a:rPr>
              <a:t>döïa</a:t>
            </a:r>
            <a:r>
              <a:rPr lang="en-US" altLang="en-US" sz="2800" b="1" dirty="0">
                <a:solidFill>
                  <a:srgbClr val="66FF33"/>
                </a:solidFill>
              </a:rPr>
              <a:t> </a:t>
            </a:r>
            <a:r>
              <a:rPr lang="en-US" altLang="en-US" sz="2800" b="1" dirty="0" err="1">
                <a:solidFill>
                  <a:srgbClr val="66FF33"/>
                </a:solidFill>
              </a:rPr>
              <a:t>treân</a:t>
            </a:r>
            <a:r>
              <a:rPr lang="en-US" altLang="en-US" sz="2800" b="1" dirty="0">
                <a:solidFill>
                  <a:srgbClr val="66FF33"/>
                </a:solidFill>
              </a:rPr>
              <a:t> </a:t>
            </a:r>
            <a:r>
              <a:rPr lang="en-US" altLang="en-US" sz="2800" b="1" dirty="0" err="1">
                <a:solidFill>
                  <a:srgbClr val="66FF33"/>
                </a:solidFill>
              </a:rPr>
              <a:t>cô</a:t>
            </a:r>
            <a:r>
              <a:rPr lang="en-US" altLang="en-US" sz="2800" b="1" dirty="0">
                <a:solidFill>
                  <a:srgbClr val="66FF33"/>
                </a:solidFill>
              </a:rPr>
              <a:t> </a:t>
            </a:r>
            <a:r>
              <a:rPr lang="en-US" altLang="en-US" sz="2800" b="1" dirty="0" err="1">
                <a:solidFill>
                  <a:srgbClr val="66FF33"/>
                </a:solidFill>
              </a:rPr>
              <a:t>sôû</a:t>
            </a:r>
            <a:r>
              <a:rPr lang="en-US" altLang="en-US" sz="2800" b="1" dirty="0">
                <a:solidFill>
                  <a:srgbClr val="66FF33"/>
                </a:solidFill>
              </a:rPr>
              <a:t> </a:t>
            </a:r>
            <a:endParaRPr lang="en-US" altLang="en-US" sz="2800" b="1" dirty="0">
              <a:solidFill>
                <a:srgbClr val="66FF33"/>
              </a:solidFill>
            </a:endParaRPr>
          </a:p>
          <a:p>
            <a:pPr>
              <a:lnSpc>
                <a:spcPct val="120000"/>
              </a:lnSpc>
            </a:pPr>
            <a:r>
              <a:rPr lang="en-US" altLang="en-US" sz="2800" b="1" dirty="0" err="1">
                <a:solidFill>
                  <a:srgbClr val="66FF33"/>
                </a:solidFill>
              </a:rPr>
              <a:t>loaïi</a:t>
            </a:r>
            <a:r>
              <a:rPr lang="en-US" altLang="en-US" sz="2800" b="1" dirty="0">
                <a:solidFill>
                  <a:srgbClr val="66FF33"/>
                </a:solidFill>
              </a:rPr>
              <a:t> </a:t>
            </a:r>
            <a:r>
              <a:rPr lang="en-US" altLang="en-US" sz="2800" b="1" dirty="0" err="1">
                <a:solidFill>
                  <a:srgbClr val="66FF33"/>
                </a:solidFill>
              </a:rPr>
              <a:t>tröø</a:t>
            </a:r>
            <a:r>
              <a:rPr lang="en-US" altLang="en-US" sz="2800" b="1" dirty="0">
                <a:solidFill>
                  <a:srgbClr val="66FF33"/>
                </a:solidFill>
              </a:rPr>
              <a:t> </a:t>
            </a:r>
            <a:r>
              <a:rPr lang="en-US" altLang="en-US" sz="2800" b="1" dirty="0" err="1">
                <a:solidFill>
                  <a:srgbClr val="66FF33"/>
                </a:solidFill>
              </a:rPr>
              <a:t>caùc</a:t>
            </a:r>
            <a:r>
              <a:rPr lang="en-US" altLang="en-US" sz="2800" b="1" dirty="0">
                <a:solidFill>
                  <a:srgbClr val="66FF33"/>
                </a:solidFill>
              </a:rPr>
              <a:t> </a:t>
            </a:r>
            <a:r>
              <a:rPr lang="en-US" altLang="en-US" sz="2800" b="1" dirty="0" err="1">
                <a:solidFill>
                  <a:srgbClr val="66FF33"/>
                </a:solidFill>
              </a:rPr>
              <a:t>beänh</a:t>
            </a:r>
            <a:r>
              <a:rPr lang="en-US" altLang="en-US" sz="2800" b="1" dirty="0">
                <a:solidFill>
                  <a:srgbClr val="66FF33"/>
                </a:solidFill>
              </a:rPr>
              <a:t> </a:t>
            </a:r>
            <a:r>
              <a:rPr lang="en-US" altLang="en-US" sz="2800" b="1" dirty="0" err="1">
                <a:solidFill>
                  <a:srgbClr val="66FF33"/>
                </a:solidFill>
              </a:rPr>
              <a:t>lyù</a:t>
            </a:r>
            <a:r>
              <a:rPr lang="en-US" altLang="en-US" sz="2800" b="1" dirty="0">
                <a:solidFill>
                  <a:srgbClr val="66FF33"/>
                </a:solidFill>
              </a:rPr>
              <a:t> </a:t>
            </a:r>
            <a:r>
              <a:rPr lang="en-US" altLang="en-US" sz="2800" b="1" dirty="0" err="1">
                <a:solidFill>
                  <a:srgbClr val="66FF33"/>
                </a:solidFill>
              </a:rPr>
              <a:t>khôùp</a:t>
            </a:r>
            <a:r>
              <a:rPr lang="en-US" altLang="en-US" sz="2800" b="1" dirty="0">
                <a:solidFill>
                  <a:srgbClr val="66FF33"/>
                </a:solidFill>
              </a:rPr>
              <a:t> </a:t>
            </a:r>
            <a:r>
              <a:rPr lang="en-US" altLang="en-US" sz="2800" b="1" dirty="0" err="1">
                <a:solidFill>
                  <a:srgbClr val="66FF33"/>
                </a:solidFill>
              </a:rPr>
              <a:t>khaùc</a:t>
            </a:r>
            <a:r>
              <a:rPr lang="en-US" altLang="en-US" sz="2800" b="1" dirty="0">
                <a:solidFill>
                  <a:srgbClr val="66FF33"/>
                </a:solidFill>
              </a:rPr>
              <a:t> </a:t>
            </a:r>
            <a:r>
              <a:rPr lang="en-US" altLang="en-US" sz="2800" b="1" dirty="0" err="1">
                <a:solidFill>
                  <a:srgbClr val="66FF33"/>
                </a:solidFill>
              </a:rPr>
              <a:t>ôû</a:t>
            </a:r>
            <a:r>
              <a:rPr lang="en-US" altLang="en-US" sz="2800" b="1" dirty="0">
                <a:solidFill>
                  <a:srgbClr val="66FF33"/>
                </a:solidFill>
              </a:rPr>
              <a:t> </a:t>
            </a:r>
            <a:r>
              <a:rPr lang="en-US" altLang="en-US" sz="2800" b="1" dirty="0" err="1">
                <a:solidFill>
                  <a:srgbClr val="66FF33"/>
                </a:solidFill>
              </a:rPr>
              <a:t>treû</a:t>
            </a:r>
            <a:r>
              <a:rPr lang="en-US" altLang="en-US" sz="2800" b="1" dirty="0">
                <a:solidFill>
                  <a:srgbClr val="66FF33"/>
                </a:solidFill>
              </a:rPr>
              <a:t> </a:t>
            </a:r>
            <a:r>
              <a:rPr lang="en-US" altLang="en-US" sz="2800" b="1" dirty="0" err="1">
                <a:solidFill>
                  <a:srgbClr val="66FF33"/>
                </a:solidFill>
              </a:rPr>
              <a:t>em</a:t>
            </a:r>
            <a:r>
              <a:rPr lang="en-US" altLang="en-US" sz="2800" b="1" dirty="0">
                <a:solidFill>
                  <a:srgbClr val="66FF33"/>
                </a:solidFill>
              </a:rPr>
              <a:t> :</a:t>
            </a:r>
            <a:endParaRPr lang="en-US" altLang="en-US" sz="2800" b="1" dirty="0">
              <a:solidFill>
                <a:srgbClr val="66FF33"/>
              </a:solidFill>
            </a:endParaRPr>
          </a:p>
          <a:p>
            <a:pPr>
              <a:lnSpc>
                <a:spcPct val="120000"/>
              </a:lnSpc>
            </a:pPr>
            <a:r>
              <a:rPr lang="da-DK" altLang="en-US" sz="2700" b="1" dirty="0"/>
              <a:t>@ Nhieãm truøng (virus, vi truøng)</a:t>
            </a:r>
            <a:endParaRPr lang="da-DK" altLang="en-US" sz="2700" b="1" dirty="0"/>
          </a:p>
          <a:p>
            <a:pPr>
              <a:lnSpc>
                <a:spcPct val="120000"/>
              </a:lnSpc>
            </a:pPr>
            <a:r>
              <a:rPr lang="da-DK" altLang="en-US" sz="2700" b="1" dirty="0"/>
              <a:t>@ Haäu nhieãm truøng (HC Reiter, thaáp khôùp caáp…)</a:t>
            </a:r>
            <a:endParaRPr lang="da-DK" altLang="en-US" sz="2700" b="1" dirty="0"/>
          </a:p>
          <a:p>
            <a:pPr>
              <a:lnSpc>
                <a:spcPct val="120000"/>
              </a:lnSpc>
            </a:pPr>
            <a:r>
              <a:rPr lang="da-DK" altLang="en-US" sz="2700" b="1" dirty="0"/>
              <a:t>@ Loaïn saûn maùu (baïch huyeát caáp, heùmophilie…)</a:t>
            </a:r>
            <a:endParaRPr lang="da-DK" altLang="en-US" sz="2700" b="1" dirty="0"/>
          </a:p>
          <a:p>
            <a:pPr>
              <a:lnSpc>
                <a:spcPct val="120000"/>
              </a:lnSpc>
            </a:pPr>
            <a:r>
              <a:rPr lang="da-DK" altLang="en-US" sz="2700" b="1" dirty="0"/>
              <a:t>@ Neoplasm</a:t>
            </a:r>
            <a:endParaRPr lang="da-DK" altLang="en-US" sz="2700" b="1" dirty="0"/>
          </a:p>
          <a:p>
            <a:pPr>
              <a:lnSpc>
                <a:spcPct val="120000"/>
              </a:lnSpc>
            </a:pPr>
            <a:r>
              <a:rPr lang="da-DK" altLang="en-US" sz="2700" b="1" dirty="0"/>
              <a:t>@ Khoâng vieâm (ñau chi laønh tính, coøi xöông…)</a:t>
            </a:r>
            <a:endParaRPr lang="da-DK" altLang="en-US" sz="2700" b="1" dirty="0"/>
          </a:p>
          <a:p>
            <a:pPr>
              <a:lnSpc>
                <a:spcPct val="120000"/>
              </a:lnSpc>
            </a:pPr>
            <a:r>
              <a:rPr lang="da-DK" altLang="en-US" sz="2700" b="1" dirty="0"/>
              <a:t>@ Beänh moâ lieân keát (Lupus ñoû, Kawasaki, Beh</a:t>
            </a:r>
            <a:r>
              <a:rPr lang="en-US" altLang="en-US" sz="2700" b="1" dirty="0">
                <a:sym typeface="Symbol" panose="05050102010706020507" pitchFamily="18" charset="2"/>
              </a:rPr>
              <a:t></a:t>
            </a:r>
            <a:r>
              <a:rPr lang="da-DK" altLang="en-US" sz="2700" b="1" dirty="0"/>
              <a:t>et…)</a:t>
            </a:r>
            <a:endParaRPr lang="da-DK" altLang="en-US" sz="2700" b="1" dirty="0"/>
          </a:p>
          <a:p>
            <a:pPr>
              <a:lnSpc>
                <a:spcPct val="120000"/>
              </a:lnSpc>
            </a:pPr>
            <a:r>
              <a:rPr lang="da-DK" altLang="en-US" sz="2700" b="1" dirty="0"/>
              <a:t>@ Vieâm khôùp thöù phaùt sau vieâm ruoät, beänh vaåy neán…</a:t>
            </a:r>
            <a:endParaRPr lang="da-DK" altLang="en-US" sz="2700" b="1" dirty="0"/>
          </a:p>
          <a:p>
            <a:pPr>
              <a:lnSpc>
                <a:spcPct val="120000"/>
              </a:lnSpc>
            </a:pPr>
            <a:r>
              <a:rPr lang="da-DK" altLang="en-US" sz="2700" b="1" dirty="0"/>
              <a:t>@ Beänh khaùc: </a:t>
            </a:r>
            <a:r>
              <a:rPr lang="da-DK" altLang="en-US" sz="2700" b="1" dirty="0">
                <a:sym typeface="Symbol" panose="05050102010706020507" pitchFamily="18" charset="2"/>
              </a:rPr>
              <a:t> </a:t>
            </a:r>
            <a:r>
              <a:rPr lang="da-DK" altLang="en-US" sz="2700" b="1" dirty="0"/>
              <a:t>gamma globulin maùu, sarco</a:t>
            </a:r>
            <a:r>
              <a:rPr lang="el-GR" altLang="en-US" sz="2700" b="1" dirty="0">
                <a:latin typeface="Times New Roman" panose="02020603050405020304" charset="0"/>
                <a:cs typeface="Times New Roman" panose="02020603050405020304" charset="0"/>
              </a:rPr>
              <a:t>ϊ</a:t>
            </a:r>
            <a:r>
              <a:rPr lang="da-DK" altLang="en-US" sz="2700" b="1" dirty="0"/>
              <a:t>dosis…</a:t>
            </a:r>
            <a:endParaRPr lang="da-DK" altLang="en-US" sz="2700" b="1" dirty="0"/>
          </a:p>
          <a:p>
            <a:pPr>
              <a:lnSpc>
                <a:spcPct val="120000"/>
              </a:lnSpc>
            </a:pPr>
            <a:endParaRPr lang="da-DK" altLang="en-US" sz="2700" b="1" dirty="0"/>
          </a:p>
          <a:p>
            <a:endParaRPr lang="da-DK" altLang="en-US" sz="2800" b="1" dirty="0"/>
          </a:p>
          <a:p>
            <a:endParaRPr lang="en-US"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685800"/>
          </a:xfrm>
          <a:noFill/>
        </p:spPr>
        <p:txBody>
          <a:bodyPr/>
          <a:lstStyle/>
          <a:p>
            <a:r>
              <a:rPr lang="en-US" altLang="en-US" sz="3000" b="1" dirty="0">
                <a:latin typeface="VNI-Helve-Condense" pitchFamily="2" charset="0"/>
              </a:rPr>
              <a:t>TRIEÄU CHÖÙNG LAÂM SAØNG</a:t>
            </a:r>
            <a:r>
              <a:rPr lang="en-US" altLang="en-US" sz="3200" dirty="0">
                <a:latin typeface="VNI-Cooper" pitchFamily="2" charset="0"/>
              </a:rPr>
              <a:t>  </a:t>
            </a:r>
            <a:endParaRPr lang="en-US" altLang="en-US" sz="3200" dirty="0">
              <a:latin typeface="VNI-Cooper" pitchFamily="2" charset="0"/>
            </a:endParaRPr>
          </a:p>
        </p:txBody>
      </p:sp>
      <p:sp>
        <p:nvSpPr>
          <p:cNvPr id="17411" name="Rectangle 3"/>
          <p:cNvSpPr>
            <a:spLocks noChangeArrowheads="1"/>
          </p:cNvSpPr>
          <p:nvPr/>
        </p:nvSpPr>
        <p:spPr bwMode="auto">
          <a:xfrm>
            <a:off x="1577975" y="1377950"/>
            <a:ext cx="14859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NI-Helve-Condense" pitchFamily="2" charset="0"/>
              </a:defRPr>
            </a:lvl1pPr>
            <a:lvl2pPr marL="742950" indent="-285750">
              <a:defRPr sz="1600">
                <a:solidFill>
                  <a:schemeClr val="tx1"/>
                </a:solidFill>
                <a:latin typeface="VNI-Helve-Condense" pitchFamily="2" charset="0"/>
              </a:defRPr>
            </a:lvl2pPr>
            <a:lvl3pPr marL="1143000" indent="-228600">
              <a:defRPr sz="1600">
                <a:solidFill>
                  <a:schemeClr val="tx1"/>
                </a:solidFill>
                <a:latin typeface="VNI-Helve-Condense" pitchFamily="2" charset="0"/>
              </a:defRPr>
            </a:lvl3pPr>
            <a:lvl4pPr marL="1600200" indent="-228600">
              <a:defRPr sz="1600">
                <a:solidFill>
                  <a:schemeClr val="tx1"/>
                </a:solidFill>
                <a:latin typeface="VNI-Helve-Condense" pitchFamily="2" charset="0"/>
              </a:defRPr>
            </a:lvl4pPr>
            <a:lvl5pPr marL="2057400" indent="-228600">
              <a:defRPr sz="1600">
                <a:solidFill>
                  <a:schemeClr val="tx1"/>
                </a:solidFill>
                <a:latin typeface="VNI-Helve-Condense" pitchFamily="2" charset="0"/>
              </a:defRPr>
            </a:lvl5pPr>
            <a:lvl6pPr marL="2514600" indent="-228600" eaLnBrk="0" fontAlgn="base" hangingPunct="0">
              <a:spcBef>
                <a:spcPct val="0"/>
              </a:spcBef>
              <a:spcAft>
                <a:spcPct val="0"/>
              </a:spcAft>
              <a:defRPr sz="1600">
                <a:solidFill>
                  <a:schemeClr val="tx1"/>
                </a:solidFill>
                <a:latin typeface="VNI-Helve-Condense" pitchFamily="2" charset="0"/>
              </a:defRPr>
            </a:lvl6pPr>
            <a:lvl7pPr marL="2971800" indent="-228600" eaLnBrk="0" fontAlgn="base" hangingPunct="0">
              <a:spcBef>
                <a:spcPct val="0"/>
              </a:spcBef>
              <a:spcAft>
                <a:spcPct val="0"/>
              </a:spcAft>
              <a:defRPr sz="1600">
                <a:solidFill>
                  <a:schemeClr val="tx1"/>
                </a:solidFill>
                <a:latin typeface="VNI-Helve-Condense" pitchFamily="2" charset="0"/>
              </a:defRPr>
            </a:lvl7pPr>
            <a:lvl8pPr marL="3429000" indent="-228600" eaLnBrk="0" fontAlgn="base" hangingPunct="0">
              <a:spcBef>
                <a:spcPct val="0"/>
              </a:spcBef>
              <a:spcAft>
                <a:spcPct val="0"/>
              </a:spcAft>
              <a:defRPr sz="1600">
                <a:solidFill>
                  <a:schemeClr val="tx1"/>
                </a:solidFill>
                <a:latin typeface="VNI-Helve-Condense" pitchFamily="2" charset="0"/>
              </a:defRPr>
            </a:lvl8pPr>
            <a:lvl9pPr marL="3886200" indent="-228600" eaLnBrk="0" fontAlgn="base" hangingPunct="0">
              <a:spcBef>
                <a:spcPct val="0"/>
              </a:spcBef>
              <a:spcAft>
                <a:spcPct val="0"/>
              </a:spcAft>
              <a:defRPr sz="1600">
                <a:solidFill>
                  <a:schemeClr val="tx1"/>
                </a:solidFill>
                <a:latin typeface="VNI-Helve-Condense" pitchFamily="2" charset="0"/>
              </a:defRPr>
            </a:lvl9pPr>
          </a:lstStyle>
          <a:p>
            <a:endParaRPr lang="en-US" altLang="en-US"/>
          </a:p>
        </p:txBody>
      </p:sp>
      <p:graphicFrame>
        <p:nvGraphicFramePr>
          <p:cNvPr id="154628" name="Group 4"/>
          <p:cNvGraphicFramePr>
            <a:graphicFrameLocks noGrp="1"/>
          </p:cNvGraphicFramePr>
          <p:nvPr/>
        </p:nvGraphicFramePr>
        <p:xfrm>
          <a:off x="304800" y="685800"/>
          <a:ext cx="8610600" cy="5953246"/>
        </p:xfrm>
        <a:graphic>
          <a:graphicData uri="http://schemas.openxmlformats.org/drawingml/2006/table">
            <a:tbl>
              <a:tblPr/>
              <a:tblGrid>
                <a:gridCol w="2057400"/>
                <a:gridCol w="2057400"/>
                <a:gridCol w="2209800"/>
                <a:gridCol w="2286000"/>
              </a:tblGrid>
              <a:tr h="70159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PLLS</a:t>
                      </a:r>
                      <a:endPar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ÑÑ LS</a:t>
                      </a:r>
                      <a:endPar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a:ln>
                            <a:noFill/>
                          </a:ln>
                          <a:solidFill>
                            <a:srgbClr val="00FF00"/>
                          </a:solidFill>
                          <a:effectLst/>
                          <a:latin typeface="VNI-Helve-Condense" pitchFamily="2" charset="0"/>
                          <a:cs typeface="Times New Roman" panose="02020603050405020304" charset="0"/>
                        </a:rPr>
                        <a:t>THEÅ ÑA KHÔÙP</a:t>
                      </a:r>
                      <a:endParaRPr kumimoji="0" lang="en-US" sz="2000" b="1" i="0" u="none" strike="noStrike" cap="none" normalizeH="0" baseline="0">
                        <a:ln>
                          <a:noFill/>
                        </a:ln>
                        <a:solidFill>
                          <a:srgbClr val="00FF00"/>
                        </a:solidFill>
                        <a:effectLst/>
                        <a:latin typeface="VNI-Helve-Condense" pitchFamily="2" charset="0"/>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rgbClr val="00FF00"/>
                          </a:solidFill>
                          <a:effectLst/>
                          <a:latin typeface="VNI-Helve-Condense" pitchFamily="2" charset="0"/>
                          <a:cs typeface="Times New Roman" panose="02020603050405020304" charset="0"/>
                        </a:rPr>
                        <a:t>  RF(+) vaø RF(-)</a:t>
                      </a:r>
                      <a:endParaRPr kumimoji="0" lang="en-US" sz="2000" b="0" i="0" u="none" strike="noStrike" cap="none" normalizeH="0" baseline="0">
                        <a:ln>
                          <a:noFill/>
                        </a:ln>
                        <a:solidFill>
                          <a:srgbClr val="00FF00"/>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a:ln>
                            <a:noFill/>
                          </a:ln>
                          <a:solidFill>
                            <a:srgbClr val="00FF00"/>
                          </a:solidFill>
                          <a:effectLst/>
                          <a:latin typeface="VNI-Helve-Condense" pitchFamily="2" charset="0"/>
                          <a:cs typeface="Times New Roman" panose="02020603050405020304" charset="0"/>
                        </a:rPr>
                        <a:t>THEÅ ÍT KHÔÙP</a:t>
                      </a:r>
                      <a:endParaRPr kumimoji="0" lang="en-US" sz="2000" b="1" i="0" u="none" strike="noStrike" cap="none" normalizeH="0" baseline="0">
                        <a:ln>
                          <a:noFill/>
                        </a:ln>
                        <a:solidFill>
                          <a:srgbClr val="00FF00"/>
                        </a:solidFill>
                        <a:effectLst/>
                        <a:latin typeface="VNI-Helve-Condense" pitchFamily="2" charset="0"/>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rgbClr val="00FF00"/>
                          </a:solidFill>
                          <a:effectLst/>
                          <a:latin typeface="VNI-Helve-Condense" pitchFamily="2" charset="0"/>
                          <a:cs typeface="Times New Roman" panose="02020603050405020304" charset="0"/>
                        </a:rPr>
                        <a:t>Giôùi haïn; lan roäng</a:t>
                      </a:r>
                      <a:endParaRPr kumimoji="0" lang="en-US" sz="2000" b="0" i="0" u="none" strike="noStrike" cap="none" normalizeH="0" baseline="0">
                        <a:ln>
                          <a:noFill/>
                        </a:ln>
                        <a:solidFill>
                          <a:srgbClr val="00FF00"/>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a:ln>
                            <a:noFill/>
                          </a:ln>
                          <a:solidFill>
                            <a:srgbClr val="00FF00"/>
                          </a:solidFill>
                          <a:effectLst/>
                          <a:latin typeface="VNI-Helve-Condense" pitchFamily="2" charset="0"/>
                          <a:cs typeface="Times New Roman" panose="02020603050405020304" charset="0"/>
                        </a:rPr>
                        <a:t>THEÅ HEÄ THOÁNG</a:t>
                      </a:r>
                      <a:endParaRPr kumimoji="0" lang="en-US" sz="2000" b="1" i="0" u="none" strike="noStrike" cap="none" normalizeH="0" baseline="0">
                        <a:ln>
                          <a:noFill/>
                        </a:ln>
                        <a:solidFill>
                          <a:srgbClr val="00FF00"/>
                        </a:solidFill>
                        <a:effectLst/>
                        <a:latin typeface="VNI-Helve-Condense" pitchFamily="2" charset="0"/>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rgbClr val="00FF00"/>
                          </a:solidFill>
                          <a:effectLst/>
                          <a:latin typeface="VNI-Helve-Condense" pitchFamily="2" charset="0"/>
                        </a:rPr>
                        <a:t>Ñôn giaûn; phöùc taïp</a:t>
                      </a:r>
                      <a:endParaRPr kumimoji="0" lang="en-US" sz="2000" b="1" i="0" u="none" strike="noStrike" cap="none" normalizeH="0" baseline="0">
                        <a:ln>
                          <a:noFill/>
                        </a:ln>
                        <a:solidFill>
                          <a:srgbClr val="00FF00"/>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Tyû</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leä</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thöôøng</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gaëp</a:t>
                      </a:r>
                      <a:endParaRPr kumimoji="0" lang="en-US" sz="1800" b="1" i="0" u="none" strike="noStrike" cap="none" normalizeH="0" baseline="0" dirty="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a:ln>
                            <a:noFill/>
                          </a:ln>
                          <a:solidFill>
                            <a:schemeClr val="tx1"/>
                          </a:solidFill>
                          <a:effectLst/>
                          <a:latin typeface="VNI-Helve-Condense" pitchFamily="2" charset="0"/>
                          <a:cs typeface="Times New Roman" panose="02020603050405020304" charset="0"/>
                        </a:rPr>
                        <a:t>30 - 40%</a:t>
                      </a:r>
                      <a:endParaRPr kumimoji="0" lang="en-US" sz="20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a:ln>
                            <a:noFill/>
                          </a:ln>
                          <a:solidFill>
                            <a:schemeClr val="tx1"/>
                          </a:solidFill>
                          <a:effectLst/>
                          <a:latin typeface="VNI-Helve-Condense" pitchFamily="2" charset="0"/>
                          <a:cs typeface="Times New Roman" panose="02020603050405020304" charset="0"/>
                        </a:rPr>
                        <a:t>50%</a:t>
                      </a: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1</a:t>
                      </a:r>
                      <a:r>
                        <a:rPr kumimoji="0" lang="en-US" sz="2000" b="1" i="0" u="none" strike="noStrike" cap="none" normalizeH="0" baseline="0">
                          <a:ln>
                            <a:noFill/>
                          </a:ln>
                          <a:solidFill>
                            <a:schemeClr val="tx1"/>
                          </a:solidFill>
                          <a:effectLst/>
                          <a:latin typeface="VNI-Helve-Condense" pitchFamily="2" charset="0"/>
                          <a:cs typeface="Times New Roman" panose="02020603050405020304" charset="0"/>
                        </a:rPr>
                        <a:t>0 - 20%</a:t>
                      </a: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07">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Soá khôùp vieâm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rPr>
                        <a:t>          </a:t>
                      </a: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sym typeface="Symbol" panose="05050102010706020507" pitchFamily="18" charset="2"/>
                        </a:rPr>
                        <a:t></a:t>
                      </a: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rPr>
                        <a:t> 5</a:t>
                      </a:r>
                      <a:endParaRPr kumimoji="0" lang="en-US" sz="1800" b="1" i="0" u="none" strike="noStrike" cap="none" normalizeH="0" baseline="0">
                        <a:ln>
                          <a:noFill/>
                        </a:ln>
                        <a:solidFill>
                          <a:srgbClr val="FF0000"/>
                        </a:solidFill>
                        <a:effectLst/>
                        <a:latin typeface="VNI-Helve-Condense" pitchFamily="2" charset="0"/>
                        <a:cs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rPr>
                        <a:t>          </a:t>
                      </a: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sym typeface="Symbol" panose="05050102010706020507" pitchFamily="18" charset="2"/>
                        </a:rPr>
                        <a:t></a:t>
                      </a: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rPr>
                        <a:t> 4</a:t>
                      </a:r>
                      <a:endParaRPr kumimoji="0" lang="en-US" sz="1800" b="1" i="0" u="none" strike="noStrike" cap="none" normalizeH="0" baseline="0">
                        <a:ln>
                          <a:noFill/>
                        </a:ln>
                        <a:solidFill>
                          <a:srgbClr val="FF0000"/>
                        </a:solidFill>
                        <a:effectLst/>
                        <a:latin typeface="VNI-Helve-Condense" pitchFamily="2" charset="0"/>
                        <a:cs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Thay ñoåi</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757">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Tuoåi</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khôûi</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phaùt</a:t>
                      </a:r>
                      <a:endParaRPr kumimoji="0" lang="en-US" sz="1800" b="1" i="0" u="none" strike="noStrike" cap="none" normalizeH="0" baseline="0" dirty="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Moïi</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löùa</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tuoåi</a:t>
                      </a:r>
                      <a:endPar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ñænh</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cao</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1- 3tuoåi)</a:t>
                      </a:r>
                      <a:endParaRPr kumimoji="0" lang="en-US" sz="1800" b="1" i="0" u="none" strike="noStrike" cap="none" normalizeH="0" baseline="0" dirty="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Löùa</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tuoåi</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nhoû</a:t>
                      </a:r>
                      <a:endPar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ñænh</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cao</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1- 2tuoåi)</a:t>
                      </a:r>
                      <a:endParaRPr kumimoji="0" lang="en-US" sz="1800" b="1" i="0" u="none" strike="noStrike" cap="none" normalizeH="0" baseline="0" dirty="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Thôøi</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kyø</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treû</a:t>
                      </a:r>
                      <a:r>
                        <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2000" b="1" i="0" u="none" strike="noStrike" cap="none" normalizeH="0" baseline="0" dirty="0" err="1">
                          <a:ln>
                            <a:noFill/>
                          </a:ln>
                          <a:solidFill>
                            <a:schemeClr val="tx1"/>
                          </a:solidFill>
                          <a:effectLst/>
                          <a:latin typeface="VNI-Helve-Condense" pitchFamily="2" charset="0"/>
                          <a:cs typeface="Times New Roman" panose="02020603050405020304" charset="0"/>
                        </a:rPr>
                        <a:t>em</a:t>
                      </a:r>
                      <a:endParaRPr kumimoji="0" lang="en-US" sz="2000" b="1" i="0" u="none" strike="noStrike" cap="none" normalizeH="0" baseline="0" dirty="0">
                        <a:ln>
                          <a:noFill/>
                        </a:ln>
                        <a:solidFill>
                          <a:schemeClr val="tx1"/>
                        </a:solidFill>
                        <a:effectLst/>
                        <a:latin typeface="VNI-Helve-Condense" pitchFamily="2"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khoâng</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ñænh</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cao</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a:t>
                      </a:r>
                      <a:endParaRPr kumimoji="0" lang="en-US" sz="1800" b="1" i="0" u="none" strike="noStrike" cap="none" normalizeH="0" baseline="0" dirty="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Tyû leä Nöõ / Nam</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3 : 1</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5 : 1</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1 : 1</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Bieåu hieän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ngoaøi khôùp</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Thöôøng nheï</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Khoâng coù</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Naëng</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59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Vieâm maøng boà ñaøo maïn tính</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5 %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20 %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Hieám</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3984">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RF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ANA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20 %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(taêng vôùi tuoåi)</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40 – 50 %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Hieám</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a:ln>
                            <a:noFill/>
                          </a:ln>
                          <a:solidFill>
                            <a:srgbClr val="FF0000"/>
                          </a:solidFill>
                          <a:effectLst/>
                          <a:latin typeface="VNI-Helve-Condense" pitchFamily="2" charset="0"/>
                          <a:cs typeface="Times New Roman" panose="02020603050405020304" charset="0"/>
                        </a:rPr>
                        <a:t> 75 – 85 %</a:t>
                      </a:r>
                      <a:endParaRPr kumimoji="0" lang="en-US" sz="1800" b="1" i="0" u="none" strike="noStrike" cap="none" normalizeH="0" baseline="0">
                        <a:ln>
                          <a:noFill/>
                        </a:ln>
                        <a:solidFill>
                          <a:srgbClr val="FF0000"/>
                        </a:solidFill>
                        <a:effectLst/>
                        <a:latin typeface="VNI-Helve-Condense" pitchFamily="2" charset="0"/>
                        <a:cs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Hieám</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10 %</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Tieân löôïng</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Töông ñoái toát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nhoùm RF (+) :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deø daët</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Thöôøng toát  </a:t>
                      </a:r>
                      <a:endParaRPr kumimoji="0" lang="en-US" sz="1800" b="1" i="0" u="none" strike="noStrike" cap="none" normalizeH="0" baseline="0">
                        <a:ln>
                          <a:noFill/>
                        </a:ln>
                        <a:solidFill>
                          <a:schemeClr val="tx1"/>
                        </a:solidFill>
                        <a:effectLst/>
                        <a:latin typeface="VNI-Helve-Condense" pitchFamily="2"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VNI-Helve-Condense" pitchFamily="2" charset="0"/>
                          <a:cs typeface="Times New Roman" panose="02020603050405020304" charset="0"/>
                        </a:rPr>
                        <a:t>  (bieán chöùng maét)</a:t>
                      </a:r>
                      <a:endParaRPr kumimoji="0" lang="en-US" sz="1800" b="1" i="0" u="none" strike="noStrike" cap="none" normalizeH="0" baseline="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Töông</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ñoái</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endPar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ñeán</a:t>
                      </a:r>
                      <a:r>
                        <a:rPr kumimoji="0" lang="en-US" sz="1800" b="1" i="0" u="none" strike="noStrike" cap="none" normalizeH="0" baseline="0" dirty="0">
                          <a:ln>
                            <a:noFill/>
                          </a:ln>
                          <a:solidFill>
                            <a:schemeClr val="tx1"/>
                          </a:solidFill>
                          <a:effectLst/>
                          <a:latin typeface="VNI-Helve-Condense" pitchFamily="2" charset="0"/>
                          <a:cs typeface="Times New Roman" panose="02020603050405020304" charset="0"/>
                        </a:rPr>
                        <a:t> </a:t>
                      </a:r>
                      <a:r>
                        <a:rPr kumimoji="0" lang="en-US" sz="1800" b="1" i="0" u="none" strike="noStrike" cap="none" normalizeH="0" baseline="0" dirty="0" err="1">
                          <a:ln>
                            <a:noFill/>
                          </a:ln>
                          <a:solidFill>
                            <a:schemeClr val="tx1"/>
                          </a:solidFill>
                          <a:effectLst/>
                          <a:latin typeface="VNI-Helve-Condense" pitchFamily="2" charset="0"/>
                          <a:cs typeface="Times New Roman" panose="02020603050405020304" charset="0"/>
                        </a:rPr>
                        <a:t>xaáu</a:t>
                      </a:r>
                      <a:endParaRPr kumimoji="0" lang="en-US" sz="1800" b="1" i="0" u="none" strike="noStrike" cap="none" normalizeH="0" baseline="0" dirty="0">
                        <a:ln>
                          <a:noFill/>
                        </a:ln>
                        <a:solidFill>
                          <a:schemeClr val="tx1"/>
                        </a:solidFill>
                        <a:effectLst/>
                        <a:latin typeface="VNI-Helve-Condense"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7815</Words>
  <Application>WPS Presentation</Application>
  <PresentationFormat>On-screen Show (4:3)</PresentationFormat>
  <Paragraphs>394</Paragraphs>
  <Slides>20</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VNI-Helve-Condense</vt:lpstr>
      <vt:lpstr>Symbol</vt:lpstr>
      <vt:lpstr>Times</vt:lpstr>
      <vt:lpstr>Times New Roman</vt:lpstr>
      <vt:lpstr>VNI-Cooper</vt:lpstr>
      <vt:lpstr>Calibri Light</vt:lpstr>
      <vt:lpstr>Calibri</vt:lpstr>
      <vt:lpstr>Microsoft YaHei</vt:lpstr>
      <vt:lpstr>Arial Unicode MS</vt:lpstr>
      <vt:lpstr>Stencil</vt:lpstr>
      <vt:lpstr>Wingdings 2</vt:lpstr>
      <vt:lpstr>Office Theme</vt:lpstr>
      <vt:lpstr>VIÊM KHỚP TỰ PHÁT THIẾU NIÊN</vt:lpstr>
      <vt:lpstr>MỤC TIÊU</vt:lpstr>
      <vt:lpstr>VIEÂM KHÔÙP TÖÏ PHAÙT THIEÁU NIEÂN (JIA: JUVENILE IDIOPATHIC ARTHRITIS)</vt:lpstr>
      <vt:lpstr>NGUYEÂN NHAÂN</vt:lpstr>
      <vt:lpstr>PowerPoint 演示文稿</vt:lpstr>
      <vt:lpstr>SINH LÝ BỆNH</vt:lpstr>
      <vt:lpstr>CAÙC TIEÂU CHUAÅN CHAÅN ÑOAÙN VIEÂM KHÔÙP MAÏN THIEÁU NIEÂN</vt:lpstr>
      <vt:lpstr>CHAÅN ÑOAÙN</vt:lpstr>
      <vt:lpstr>TRIEÄU CHÖÙNG LAÂM SAØNG  </vt:lpstr>
      <vt:lpstr>CAÄN LAÂM SAØNG </vt:lpstr>
      <vt:lpstr>PowerPoint 演示文稿</vt:lpstr>
      <vt:lpstr>PowerPoint 演示文稿</vt:lpstr>
      <vt:lpstr>PowerPoint 演示文稿</vt:lpstr>
      <vt:lpstr> ÑIEÀU TRÒ VIEÂM CAÁP (Ñaùp öùng mieãn dòch baåm sinh) </vt:lpstr>
      <vt:lpstr> ÑIEÀU TRÒ VIEÂM MAÏN (Ñaùp öùng mieãn dòch thích nghi) </vt:lpstr>
      <vt:lpstr>PowerPoint 演示文稿</vt:lpstr>
      <vt:lpstr>Liệu pháp sinh học</vt:lpstr>
      <vt:lpstr>PowerPoint 演示文稿</vt:lpstr>
      <vt:lpstr>THEO DOÕI &amp; TAÙI KHAÙM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TIẾP CẬN ĐAU KHỚP Ở TRẺ EM</dc:title>
  <dc:creator>DS KIM</dc:creator>
  <cp:lastModifiedBy>Asus</cp:lastModifiedBy>
  <cp:revision>77</cp:revision>
  <dcterms:created xsi:type="dcterms:W3CDTF">2016-05-28T01:19:00Z</dcterms:created>
  <dcterms:modified xsi:type="dcterms:W3CDTF">2021-05-15T03:42:40Z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