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83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99" r:id="rId39"/>
    <p:sldId id="300" r:id="rId40"/>
    <p:sldId id="292" r:id="rId41"/>
    <p:sldId id="293" r:id="rId42"/>
    <p:sldId id="258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9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349" autoAdjust="0"/>
  </p:normalViewPr>
  <p:slideViewPr>
    <p:cSldViewPr snapToGrid="0">
      <p:cViewPr>
        <p:scale>
          <a:sx n="47" d="100"/>
          <a:sy n="47" d="100"/>
        </p:scale>
        <p:origin x="-93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AD830-B3F1-467C-B5E9-ED34645AA6B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8BCEF-383E-48A8-8B58-A01369AD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6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5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1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2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4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53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0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8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1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2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5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9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8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4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1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2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7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5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5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2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8BCEF-383E-48A8-8B58-A01369AD11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6F88-2D83-4637-BD55-ADB3B953285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472B-0EE0-4112-94E6-6E497557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2033097"/>
            <a:ext cx="9144000" cy="1051771"/>
          </a:xfrm>
        </p:spPr>
        <p:txBody>
          <a:bodyPr>
            <a:normAutofit/>
          </a:bodyPr>
          <a:lstStyle/>
          <a:p>
            <a:r>
              <a:rPr lang="en-US" sz="4600" b="1" smtClean="0"/>
              <a:t>CÁC THỜI KỲ CỦA TUỔI TRẺ</a:t>
            </a:r>
            <a:endParaRPr lang="en-US" sz="4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122" y="331944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TS. BS.  Nguyễn An Nghĩa</a:t>
            </a:r>
          </a:p>
          <a:p>
            <a:r>
              <a:rPr lang="en-US" smtClean="0"/>
              <a:t>Bộ môn Nhi Đại học Y Dược </a:t>
            </a:r>
            <a:r>
              <a:rPr lang="en-US" smtClean="0"/>
              <a:t>TP.HCM</a:t>
            </a:r>
          </a:p>
          <a:p>
            <a:endParaRPr lang="en-US"/>
          </a:p>
          <a:p>
            <a:r>
              <a:rPr lang="en-US" smtClean="0"/>
              <a:t>Sub by tổ 9. -HN-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167423" y="185980"/>
            <a:ext cx="8945580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Đặc điểm bệnh lý giai đoạn thai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5448" y="1220302"/>
            <a:ext cx="10647352" cy="5165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smtClean="0"/>
              <a:t>Tỷ lệ tử vong và tàn tật cao nhất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smtClean="0"/>
              <a:t>50% các thai kỳ bị sẩy thai tự nhiên (10% -20% các thai kỳ được nhận biết)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smtClean="0"/>
              <a:t>Thừa hưởng dị tật từ giai đoạn phôi (gd phôi không hình thành tim, não thì qua gd thai cũng không có luôn).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smtClean="0"/>
              <a:t>Mẹ tăng cân không đủ </a:t>
            </a:r>
            <a:r>
              <a:rPr lang="en-US" sz="2400" smtClean="0">
                <a:sym typeface="Wingdings" panose="05000000000000000000" pitchFamily="2" charset="2"/>
              </a:rPr>
              <a:t> suy dinh dưỡng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smtClean="0">
                <a:sym typeface="Wingdings" panose="05000000000000000000" pitchFamily="2" charset="2"/>
              </a:rPr>
              <a:t>“Epigenetic imprinting” </a:t>
            </a: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(bất thường thoát vị rốn do thành bụng đóng không kín ở gd 13-16 tuần. Cái này khỏi quan tâm)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- Khoảng 12 tuần chưa thấy rõ bàn tay, chân, còn màng, đến 13-16 tuần sẽ không còn màng nữa.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smtClean="0">
                <a:solidFill>
                  <a:srgbClr val="FF0000"/>
                </a:solidFill>
                <a:sym typeface="Wingdings" panose="05000000000000000000" pitchFamily="2" charset="2"/>
              </a:rPr>
              <a:t>- Khoảng 17-21 tuần bắt đầu có trương lực có thể quơ tay, chân, có lông mày...</a:t>
            </a:r>
            <a:endParaRPr lang="en-US" sz="2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167423" y="185980"/>
            <a:ext cx="7659221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Dự phòng – giai đoạn phôi thai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5448" y="1220302"/>
            <a:ext cx="10647352" cy="516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altLang="en-US" sz="2400" smtClean="0"/>
              <a:t>Giáo dục tiền hôn nhân + Tham vấn di truyền về nguy cơ dị tật bẩm sinh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altLang="en-US" sz="2400" smtClean="0"/>
              <a:t>Chủng ngừa cho phụ nữ tuổi sinh sản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smtClean="0"/>
              <a:t>Giáo dục thai nghén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altLang="en-US" sz="2400" smtClean="0"/>
              <a:t>Tránh tiếp xúc với các yếu tố nguy cơ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altLang="en-US" sz="2400" smtClean="0"/>
              <a:t>Tầm soát dị tật bẩm sinh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smtClean="0"/>
              <a:t>Theo dõi thai định kỳ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smtClean="0"/>
              <a:t>Mẹ tránh tâm trạng xấu lúc mang thai</a:t>
            </a:r>
          </a:p>
          <a:p>
            <a:pPr marL="0" indent="0">
              <a:buNone/>
            </a:pPr>
            <a:r>
              <a:rPr lang="en-US" altLang="en-US" sz="2400" smtClean="0"/>
              <a:t>=&gt; Học sản rồi nhé!!! khỏi note.</a:t>
            </a:r>
          </a:p>
        </p:txBody>
      </p:sp>
    </p:spTree>
    <p:extLst>
      <p:ext uri="{BB962C8B-B14F-4D97-AF65-F5344CB8AC3E}">
        <p14:creationId xmlns:p14="http://schemas.microsoft.com/office/powerpoint/2010/main" val="6221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3199428" y="2405056"/>
            <a:ext cx="5820586" cy="1066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600" b="1" smtClean="0"/>
              <a:t>Thời kỳ sơ sinh</a:t>
            </a:r>
            <a:endParaRPr lang="en-US" sz="4600" b="1"/>
          </a:p>
        </p:txBody>
      </p:sp>
    </p:spTree>
    <p:extLst>
      <p:ext uri="{BB962C8B-B14F-4D97-AF65-F5344CB8AC3E}">
        <p14:creationId xmlns:p14="http://schemas.microsoft.com/office/powerpoint/2010/main" val="18953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28 ngày đầu sau sinh (rất đặc biệt)</a:t>
            </a:r>
          </a:p>
          <a:p>
            <a:r>
              <a:rPr lang="en-US" altLang="en-US"/>
              <a:t>Cơ thể độc lập thích nghi với môi trường ngoài</a:t>
            </a: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/>
              <a:t>Nhiều yếu tố cản trở sự thích nghi </a:t>
            </a:r>
          </a:p>
          <a:p>
            <a:r>
              <a:rPr lang="en-US" altLang="en-US"/>
              <a:t>Mối quan hệ thể xác + tâm lý giúp bé sống còn và phát triển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hạn chế tách mẹ và con sau </a:t>
            </a:r>
            <a:r>
              <a:rPr lang="en-US" altLang="en-US" smtClean="0"/>
              <a:t>sinh </a:t>
            </a:r>
            <a:endParaRPr lang="en-US" altLang="en-US"/>
          </a:p>
          <a:p>
            <a:r>
              <a:rPr lang="en-US" altLang="en-US"/>
              <a:t>Sữa mẹ là thức ăn đầu tiên + lý tưởng nhất. </a:t>
            </a:r>
          </a:p>
          <a:p>
            <a:pPr>
              <a:defRPr/>
            </a:pPr>
            <a:endParaRPr lang="en-US" smtClean="0"/>
          </a:p>
          <a:p>
            <a:pPr>
              <a:buNone/>
              <a:defRPr/>
            </a:pPr>
            <a:r>
              <a:rPr lang="en-US" sz="2200" smtClean="0"/>
              <a:t>(Bé thay đổi mt ối-&gt; mt ngoài, hệ hô hấp bắt đầu hoạt động, tim thay đổi, tự ăn uống mấy đứa sinh non chưa có phản xạ nuốt nên khó tự bú mẹ)</a:t>
            </a:r>
            <a:endParaRPr lang="en-US" sz="2200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6202380" cy="61993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Đặc điểm giai đoạn sơ sinh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167423" y="185980"/>
            <a:ext cx="9441526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Yếu tố ảnh hưởng xấu tương tác mẹ-con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4350" y="5680127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430" y="1208302"/>
            <a:ext cx="6477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Khám lâm sàng: đánh giá tăng trưởng + hành vi</a:t>
            </a:r>
          </a:p>
          <a:p>
            <a:pPr>
              <a:defRPr/>
            </a:pPr>
            <a:r>
              <a:rPr lang="en-US" smtClean="0"/>
              <a:t>Trẻ đủ tháng: ~ 3,4kg; dài ~ 50 cm; vòng đầu ~ 35 cm</a:t>
            </a:r>
          </a:p>
          <a:p>
            <a:pPr>
              <a:defRPr/>
            </a:pPr>
            <a:r>
              <a:rPr lang="en-US" smtClean="0"/>
              <a:t>Theo dõi bằng biểu đồ tăng trưởng</a:t>
            </a:r>
          </a:p>
          <a:p>
            <a:pPr>
              <a:defRPr/>
            </a:pPr>
            <a:r>
              <a:rPr lang="en-US" smtClean="0"/>
              <a:t>Thứ tự khám: từ thao tác ít xâm lấn nhất </a:t>
            </a:r>
            <a:r>
              <a:rPr lang="en-US" smtClean="0">
                <a:sym typeface="Wingdings" panose="05000000000000000000" pitchFamily="2" charset="2"/>
              </a:rPr>
              <a:t> nhiều </a:t>
            </a:r>
          </a:p>
          <a:p>
            <a:pPr>
              <a:defRPr/>
            </a:pPr>
            <a:endParaRPr lang="en-US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Bé có thể mắc một số bệnh nhiễm từ đường sd của mẹ như giang mai, sang thương HSV 1 thường thể hiện từ lỗ rốn đi lên, HSV2 từ rốn đi xuống</a:t>
            </a:r>
            <a:r>
              <a:rPr lang="en-US" smtClean="0">
                <a:sym typeface="Wingdings" panose="05000000000000000000" pitchFamily="2" charset="2"/>
              </a:rPr>
              <a:t>.</a:t>
            </a:r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4978014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Giai đoạn sơ sinh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097205"/>
            <a:ext cx="11141989" cy="536558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mtClean="0"/>
              <a:t>Non </a:t>
            </a:r>
            <a:r>
              <a:rPr lang="en-US"/>
              <a:t>tháng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/>
              <a:t>Ngạt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/>
              <a:t>Suy hô hấp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/>
              <a:t>Nhiễm trùng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/>
              <a:t>Dị tật bẩm sinh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/>
              <a:t>Chậm tăng trưởng trong tử </a:t>
            </a:r>
            <a:r>
              <a:rPr lang="en-US" smtClean="0"/>
              <a:t>cung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/>
              <a:t>Tử </a:t>
            </a:r>
            <a:r>
              <a:rPr lang="en-US"/>
              <a:t>vong sơ sinh (2013)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/>
              <a:t>45% của tử vong ở trẻ &lt;5 </a:t>
            </a:r>
            <a:r>
              <a:rPr lang="en-US" smtClean="0"/>
              <a:t>tuổi: 73% trong tuần đầu, 36% trong 24 giờ đầu</a:t>
            </a:r>
            <a:endParaRPr lang="en-US"/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mtClean="0"/>
              <a:t>2/3 </a:t>
            </a:r>
            <a:r>
              <a:rPr lang="en-US"/>
              <a:t>tử vong sơ sinh có thể dự phòng nếu hồi sức tại phòng </a:t>
            </a:r>
            <a:r>
              <a:rPr lang="en-US" smtClean="0"/>
              <a:t>sanh </a:t>
            </a:r>
            <a:r>
              <a:rPr lang="en-US"/>
              <a:t>+ chăm sóc tuần đầu tốt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/>
              <a:t>Non tháng là nguyên nhân hàng </a:t>
            </a:r>
            <a:r>
              <a:rPr lang="en-US" smtClean="0"/>
              <a:t>đầu 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4978014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Bệnh lý thường gặp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08363" y="6431796"/>
            <a:ext cx="624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http://www.who.int/gho/child_health/mortality/neonatal_text/en//</a:t>
            </a:r>
          </a:p>
        </p:txBody>
      </p:sp>
    </p:spTree>
    <p:extLst>
      <p:ext uri="{BB962C8B-B14F-4D97-AF65-F5344CB8AC3E}">
        <p14:creationId xmlns:p14="http://schemas.microsoft.com/office/powerpoint/2010/main" val="22650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097205"/>
            <a:ext cx="11141989" cy="5365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Chủng ngừa + sinh tại các cơ sở y tế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Chuẩn bị/ hồi sức tốt tại phòng sanh</a:t>
            </a:r>
          </a:p>
          <a:p>
            <a:pPr>
              <a:lnSpc>
                <a:spcPct val="150000"/>
              </a:lnSpc>
            </a:pPr>
            <a:r>
              <a:rPr lang="en-US" altLang="en-US"/>
              <a:t>“Cái ôm đầu tiên”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Khuyến khích nuôi con bằng sữa mẹ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Theo dõi sát, phát hiện bệnh ở trẻ, đặc biệt là trẻ có nguy cơ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3288699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Phòng ngừa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3199428" y="2405056"/>
            <a:ext cx="5820586" cy="1066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600" b="1" smtClean="0"/>
              <a:t>Thời kỳ nhũ nhi</a:t>
            </a:r>
            <a:endParaRPr lang="en-US" sz="4600" b="1"/>
          </a:p>
        </p:txBody>
      </p:sp>
    </p:spTree>
    <p:extLst>
      <p:ext uri="{BB962C8B-B14F-4D97-AF65-F5344CB8AC3E}">
        <p14:creationId xmlns:p14="http://schemas.microsoft.com/office/powerpoint/2010/main" val="38027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205693"/>
            <a:ext cx="11141989" cy="5365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1 – 12 tháng</a:t>
            </a:r>
          </a:p>
          <a:p>
            <a:pPr>
              <a:defRPr/>
            </a:pPr>
            <a:r>
              <a:rPr lang="en-US" smtClean="0"/>
              <a:t>Tiếp </a:t>
            </a:r>
            <a:r>
              <a:rPr lang="en-US"/>
              <a:t>tục lớn + phát triển vận động, tâm thần nhanh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/>
              <a:t>12 tháng: CNLS x3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/>
              <a:t>CC tăng 25cm (75cm)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/>
              <a:t>VĐ tăng 10cm (45cm)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/>
              <a:t>Não đạt 75% thể tich não trưởng thành </a:t>
            </a:r>
          </a:p>
          <a:p>
            <a:pPr>
              <a:defRPr/>
            </a:pPr>
            <a:r>
              <a:rPr lang="en-US"/>
              <a:t>Lớp mỡ dưới da phát triển mạnh </a:t>
            </a:r>
            <a:r>
              <a:rPr lang="en-US">
                <a:sym typeface="Wingdings"/>
              </a:rPr>
              <a:t></a:t>
            </a:r>
            <a:r>
              <a:rPr lang="en-US"/>
              <a:t> bụ bẫm</a:t>
            </a:r>
          </a:p>
          <a:p>
            <a:pPr>
              <a:defRPr/>
            </a:pPr>
            <a:r>
              <a:rPr lang="en-US"/>
              <a:t>Nhu cầu năng lượng 120 – 130 kcal/kg/ngày</a:t>
            </a:r>
          </a:p>
          <a:p>
            <a:pPr>
              <a:defRPr/>
            </a:pPr>
            <a:r>
              <a:rPr lang="en-US"/>
              <a:t>Globulin miễn dịch mẹ truyền qua nhau giúp tránh 1 số bệnh truyền nhiễm khi trẻ &lt; 6 </a:t>
            </a:r>
            <a:r>
              <a:rPr lang="en-US" smtClean="0"/>
              <a:t>tháng =&gt; ít bị bệnh vặt, &gt;6 tháng sẽ dễ bị bệnh vặt nhiều.</a:t>
            </a:r>
            <a:endParaRPr lang="en-US"/>
          </a:p>
          <a:p>
            <a:pPr>
              <a:defRPr/>
            </a:pPr>
            <a:r>
              <a:rPr lang="en-US"/>
              <a:t>Quan hệ mẹ – con, xã hội hình thành và phát triển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2792753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Đặc điểm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Liệt kê được tên của 6 thời kỳ</a:t>
            </a:r>
          </a:p>
          <a:p>
            <a:r>
              <a:rPr lang="en-US" smtClean="0"/>
              <a:t>Mô tả được đặc điểm của mỗi thời kỳ</a:t>
            </a:r>
          </a:p>
          <a:p>
            <a:r>
              <a:rPr lang="en-US" smtClean="0"/>
              <a:t>Kể được hậu quả của bất thường</a:t>
            </a:r>
          </a:p>
          <a:p>
            <a:r>
              <a:rPr lang="en-US" smtClean="0"/>
              <a:t>Dự phòng bất thường </a:t>
            </a:r>
          </a:p>
          <a:p>
            <a:r>
              <a:rPr lang="en-US" smtClean="0">
                <a:solidFill>
                  <a:srgbClr val="FF0000"/>
                </a:solidFill>
              </a:rPr>
              <a:t>Note: 6 thời kì phát triển tuổi trẻ: (slide dưới sẽ có hình mô tả)</a:t>
            </a:r>
          </a:p>
          <a:p>
            <a:r>
              <a:rPr lang="en-US" smtClean="0">
                <a:solidFill>
                  <a:srgbClr val="FF0000"/>
                </a:solidFill>
              </a:rPr>
              <a:t>1. Bào thai: gồm phôi 8tuần đầu và thai 32 tuần còn lại.</a:t>
            </a:r>
          </a:p>
          <a:p>
            <a:r>
              <a:rPr lang="en-US" smtClean="0">
                <a:solidFill>
                  <a:srgbClr val="FF0000"/>
                </a:solidFill>
              </a:rPr>
              <a:t>2. Sơ sinh: 28 ngày đầu.</a:t>
            </a:r>
          </a:p>
          <a:p>
            <a:r>
              <a:rPr lang="en-US" smtClean="0">
                <a:solidFill>
                  <a:srgbClr val="FF0000"/>
                </a:solidFill>
              </a:rPr>
              <a:t>3. Nhũ nhi: 1-12 tháng.</a:t>
            </a:r>
          </a:p>
          <a:p>
            <a:r>
              <a:rPr lang="en-US" smtClean="0">
                <a:solidFill>
                  <a:srgbClr val="FF0000"/>
                </a:solidFill>
              </a:rPr>
              <a:t>4. Răng sữa: 1-6 tuổi.</a:t>
            </a:r>
          </a:p>
          <a:p>
            <a:r>
              <a:rPr lang="en-US" smtClean="0">
                <a:solidFill>
                  <a:srgbClr val="FF0000"/>
                </a:solidFill>
              </a:rPr>
              <a:t>5. Thiếu niên: 7-14 tuổi.</a:t>
            </a:r>
          </a:p>
          <a:p>
            <a:r>
              <a:rPr lang="en-US" smtClean="0">
                <a:solidFill>
                  <a:srgbClr val="FF0000"/>
                </a:solidFill>
              </a:rPr>
              <a:t>6. Dậy thì: 15-20 tuổi.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67423" y="185980"/>
            <a:ext cx="280825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Mục tiêu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0" y="259436"/>
            <a:ext cx="11864202" cy="5149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77488" y="5897104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118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77488" y="5897104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" y="697424"/>
            <a:ext cx="11940130" cy="4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205693"/>
            <a:ext cx="11141989" cy="5365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Chức năng tiêu hóa chưa hoàn chỉnh </a:t>
            </a:r>
            <a:r>
              <a:rPr lang="en-US">
                <a:sym typeface="Wingdings"/>
              </a:rPr>
              <a:t></a:t>
            </a:r>
            <a:r>
              <a:rPr lang="en-US"/>
              <a:t> dễ bị rối loạn</a:t>
            </a:r>
          </a:p>
          <a:p>
            <a:pPr>
              <a:defRPr/>
            </a:pPr>
            <a:r>
              <a:rPr lang="en-US"/>
              <a:t>Hệ miễn dịch chưa hoàn chỉnh</a:t>
            </a:r>
            <a:r>
              <a:rPr lang="en-US">
                <a:sym typeface="Wingdings"/>
              </a:rPr>
              <a:t></a:t>
            </a:r>
            <a:r>
              <a:rPr lang="en-US"/>
              <a:t> dễ nhiễm trùng</a:t>
            </a:r>
          </a:p>
          <a:p>
            <a:pPr>
              <a:defRPr/>
            </a:pPr>
            <a:r>
              <a:rPr lang="en-US"/>
              <a:t>Hệ thần kinh chưa myéline hóa đầy đủ </a:t>
            </a:r>
            <a:r>
              <a:rPr lang="en-US">
                <a:sym typeface="Wingdings"/>
              </a:rPr>
              <a:t></a:t>
            </a:r>
            <a:r>
              <a:rPr lang="en-US"/>
              <a:t> dễ có phản ứng toàn thân (sốt co giật, phản ứng não – màng não) </a:t>
            </a:r>
            <a:r>
              <a:rPr lang="en-US" smtClean="0"/>
              <a:t>(đến 6 tuổi sẽ hoàn thiện, các phản ứng này sẽ không còn)</a:t>
            </a:r>
            <a:endParaRPr lang="en-US"/>
          </a:p>
          <a:p>
            <a:pPr>
              <a:defRPr/>
            </a:pPr>
            <a:r>
              <a:rPr lang="en-US"/>
              <a:t>Tai nạn, ngộ độc do lầm lẫn, các vấn đề về nuôi ăn, dinh dưỡng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527248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Đặc điểm bệnh lý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097205"/>
            <a:ext cx="11141989" cy="5365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/>
              <a:t>Phòng ngừa</a:t>
            </a:r>
            <a:endParaRPr lang="en-US" altLang="en-US"/>
          </a:p>
          <a:p>
            <a:r>
              <a:rPr lang="en-US" altLang="en-US"/>
              <a:t>Giáo dục, hướng dẫn cho con bú sữa mẹ ngay sau sinh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24 tháng </a:t>
            </a:r>
          </a:p>
          <a:p>
            <a:r>
              <a:rPr lang="en-US" altLang="en-US"/>
              <a:t>Ăn dặm đúng cách từ khi tròn 6 tháng </a:t>
            </a:r>
          </a:p>
          <a:p>
            <a:r>
              <a:rPr lang="en-US" altLang="en-US"/>
              <a:t>Dự phòng tai nạn, ngộ độc</a:t>
            </a:r>
          </a:p>
          <a:p>
            <a:r>
              <a:rPr lang="en-US" altLang="en-US"/>
              <a:t>Theo dõi trẻ định kỳ + chích ngừa đầy đủ 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3288699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Phòng ngừa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3199428" y="2405056"/>
            <a:ext cx="5820586" cy="1066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600" b="1" smtClean="0"/>
              <a:t>Thời kỳ răng sữa</a:t>
            </a:r>
            <a:endParaRPr lang="en-US" sz="4600" b="1"/>
          </a:p>
        </p:txBody>
      </p:sp>
      <p:sp>
        <p:nvSpPr>
          <p:cNvPr id="2" name="Rectangle 1"/>
          <p:cNvSpPr/>
          <p:nvPr/>
        </p:nvSpPr>
        <p:spPr>
          <a:xfrm>
            <a:off x="3199428" y="34716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Lứa tuổi nhà trẻ: từ 1 – 3 tuổi.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Lứa tuổi mẫu giáo: từ 3 – 6 tuổi</a:t>
            </a:r>
          </a:p>
        </p:txBody>
      </p:sp>
    </p:spTree>
    <p:extLst>
      <p:ext uri="{BB962C8B-B14F-4D97-AF65-F5344CB8AC3E}">
        <p14:creationId xmlns:p14="http://schemas.microsoft.com/office/powerpoint/2010/main" val="9451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47" y="1220302"/>
            <a:ext cx="11298281" cy="5165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mtClean="0"/>
              <a:t>Tốc độ lớn chậm dần, tăng 2000g/ năm từ sau 2 tuổi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thon gầy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CC gấp đôi khi sanh/ 4 tuổi (1m)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VĐ bằng người lớn (55cm) + não đạt 100% lúc 6 tuổi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Hệ miễn dịch tốt ( dễ gặp chàm, bệnh lý thận, hen suyễn... mấy bệnh dị ứng)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Tập nói nên dễ nói lắp, trước 6 tuổi nếu bé nói lắp thì khoan đi khám.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Tự điều khiển được 1 số động tác, khéo léo hơn, mất các phản ứng lan toả &gt; 4 tuổi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Ham tìm hiểu môi trường, thích bạn bè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Hoạt động với đồ vật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học chức năng của đồ vật xung quanh 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Học quy tắc hành vi / xã hội, dùng ngôn ngữ giao tiếp với người lớn, hình thành trí tưởng tượng, nhân cách và tư duy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262227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điểm</a:t>
            </a:r>
            <a:endParaRPr lang="en-US" sz="4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5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205693"/>
            <a:ext cx="11141989" cy="536558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Các rối loạn về nuôi ăn (Biếng ăn, ác cảm với thức ăn..)</a:t>
            </a:r>
          </a:p>
          <a:p>
            <a:r>
              <a:rPr lang="en-US" altLang="en-US" smtClean="0"/>
              <a:t>Nói lắp, không lưu loát</a:t>
            </a:r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en-US" altLang="en-US" smtClean="0"/>
          </a:p>
          <a:p>
            <a:r>
              <a:rPr lang="en-US" altLang="en-US" smtClean="0"/>
              <a:t>Dễ bệnh truyền nhiễm, bệnh lây truyền do muỗi</a:t>
            </a:r>
          </a:p>
          <a:p>
            <a:r>
              <a:rPr lang="en-US" altLang="en-US" smtClean="0"/>
              <a:t>Bệnh dị ứng phát triển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viêm cầu thận cấp, hen, mề đay</a:t>
            </a:r>
          </a:p>
          <a:p>
            <a:r>
              <a:rPr lang="en-US" altLang="en-US" smtClean="0"/>
              <a:t>Tai nạn và ngộ độc 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527248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Đặc điểm bệnh lý</a:t>
            </a:r>
            <a:endParaRPr lang="en-US" sz="420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12019" y="1919212"/>
            <a:ext cx="6858000" cy="2871788"/>
            <a:chOff x="2512019" y="1919212"/>
            <a:chExt cx="6858000" cy="2871788"/>
          </a:xfrm>
        </p:grpSpPr>
        <p:pic>
          <p:nvPicPr>
            <p:cNvPr id="4" name="Picture 18" descr="http://nhp.org.vn/images/data/big/14_201091713453_tai-nan-o-tre-e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419" y="1919212"/>
              <a:ext cx="4038600" cy="287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0" descr="http://dantri.vcmedia.vn/Uploaded/2010/10/20/an_20.10.0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019" y="2008112"/>
              <a:ext cx="1962150" cy="227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29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097205"/>
            <a:ext cx="11141989" cy="536558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mtClean="0"/>
              <a:t>Dinh </a:t>
            </a:r>
            <a:r>
              <a:rPr lang="en-US" altLang="en-US"/>
              <a:t>dưỡng hợp lý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/>
              <a:t>Khám răng định kỳ cho trẻ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/>
              <a:t>Tiêm chủng đầy đủ (tiêm nhắc ++)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/>
              <a:t>Giảm mật độ muỗi trong cộng đồng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/>
              <a:t>Giáo dục phòng ngừa tai nạn và ngộ độc</a:t>
            </a:r>
          </a:p>
          <a:p>
            <a:pPr marL="0" indent="0">
              <a:buNone/>
              <a:defRPr/>
            </a:pPr>
            <a:endParaRPr lang="en-US" altLang="en-US"/>
          </a:p>
          <a:p>
            <a:pPr marL="0" indent="0">
              <a:buNone/>
              <a:defRPr/>
            </a:pPr>
            <a:endParaRPr lang="en-US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3288699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Phòng ngừa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3199428" y="2405056"/>
            <a:ext cx="5820586" cy="1066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600" b="1" smtClean="0"/>
              <a:t>Thời kỳ niên thiếu</a:t>
            </a:r>
            <a:endParaRPr lang="en-US" sz="4600" b="1"/>
          </a:p>
        </p:txBody>
      </p:sp>
    </p:spTree>
    <p:extLst>
      <p:ext uri="{BB962C8B-B14F-4D97-AF65-F5344CB8AC3E}">
        <p14:creationId xmlns:p14="http://schemas.microsoft.com/office/powerpoint/2010/main" val="17501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47" y="1220302"/>
            <a:ext cx="11298281" cy="5165000"/>
          </a:xfrm>
        </p:spPr>
        <p:txBody>
          <a:bodyPr>
            <a:normAutofit/>
          </a:bodyPr>
          <a:lstStyle/>
          <a:p>
            <a:r>
              <a:rPr lang="en-US" altLang="en-US" smtClean="0"/>
              <a:t>7 – 14 tuổi</a:t>
            </a:r>
          </a:p>
          <a:p>
            <a:r>
              <a:rPr lang="en-US" altLang="en-US" smtClean="0"/>
              <a:t>Tiếp thu nhanh, biết phán đoán, phát triển trí thông minh, bắt đầu phân biệt giới tính. </a:t>
            </a:r>
          </a:p>
          <a:p>
            <a:r>
              <a:rPr lang="en-US" altLang="en-US" smtClean="0"/>
              <a:t>Bắp thịt bắt đầu nở nang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mập ra nhưng vẫn thon gầy</a:t>
            </a:r>
          </a:p>
          <a:p>
            <a:r>
              <a:rPr lang="en-US" altLang="en-US" smtClean="0"/>
              <a:t>Thay răng</a:t>
            </a:r>
            <a:r>
              <a:rPr lang="en-US" altLang="en-US" sz="3200" smtClean="0"/>
              <a:t> </a:t>
            </a:r>
          </a:p>
          <a:p>
            <a:endParaRPr lang="en-US" altLang="en-US" sz="3200" smtClean="0"/>
          </a:p>
          <a:p>
            <a:r>
              <a:rPr lang="en-US" sz="2200">
                <a:solidFill>
                  <a:srgbClr val="FF0000"/>
                </a:solidFill>
              </a:rPr>
              <a:t>Vòng đầu tăng chỉ khoảng 2cm trong suốt giai đoạn này. Myelin hóa tiếp tục diễn ra với đỉnh ở 12-14 tuổi.</a:t>
            </a:r>
          </a:p>
          <a:p>
            <a:r>
              <a:rPr lang="en-US" sz="2200">
                <a:solidFill>
                  <a:srgbClr val="FF0000"/>
                </a:solidFill>
              </a:rPr>
              <a:t>Thay răng với tốc độ khoảng 4 răng 1 năm, lúc 9 tuổi trẻ sẽ có 8 răng cửa vĩnh viễn và 4 răng hàm vĩnh viễn. Răng tiền hàm nhú lúc trẻ 11-12 </a:t>
            </a:r>
            <a:r>
              <a:rPr lang="en-US" sz="2200" smtClean="0">
                <a:solidFill>
                  <a:srgbClr val="FF0000"/>
                </a:solidFill>
              </a:rPr>
              <a:t>tuổi.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Hệ </a:t>
            </a:r>
            <a:r>
              <a:rPr lang="en-US" sz="2200">
                <a:solidFill>
                  <a:srgbClr val="FF0000"/>
                </a:solidFill>
              </a:rPr>
              <a:t>cơ chưa hoàn toàn trưởng thành </a:t>
            </a:r>
            <a:r>
              <a:rPr lang="en-US" sz="2200">
                <a:solidFill>
                  <a:srgbClr val="FF0000"/>
                </a:solidFill>
                <a:sym typeface="Wingdings" panose="05000000000000000000" pitchFamily="2" charset="2"/>
              </a:rPr>
              <a:t> tránh các môn như cử tạ, bóng bầu dục.</a:t>
            </a:r>
            <a:endParaRPr lang="en-US" sz="2200">
              <a:solidFill>
                <a:srgbClr val="FF0000"/>
              </a:solidFill>
            </a:endParaRPr>
          </a:p>
          <a:p>
            <a:endParaRPr lang="en-US" altLang="en-US" sz="3200" smtClean="0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262227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điểm</a:t>
            </a:r>
            <a:endParaRPr lang="en-US" sz="4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1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ết quả hình ảnh cho zyg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7770"/>
            <a:ext cx="2044485" cy="15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adol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39" y="1676562"/>
            <a:ext cx="3813954" cy="233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487118" y="3086310"/>
            <a:ext cx="412255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4083803" y="2097938"/>
            <a:ext cx="2929180" cy="755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Tăng trưởng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083803" y="3319561"/>
            <a:ext cx="2929180" cy="75512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Trưởng thành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67423" y="185980"/>
            <a:ext cx="280825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Tổng quan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205693"/>
            <a:ext cx="11141989" cy="5365588"/>
          </a:xfrm>
        </p:spPr>
        <p:txBody>
          <a:bodyPr>
            <a:normAutofit/>
          </a:bodyPr>
          <a:lstStyle/>
          <a:p>
            <a:r>
              <a:rPr lang="en-US" altLang="en-US" smtClean="0"/>
              <a:t>Răng </a:t>
            </a:r>
            <a:r>
              <a:rPr lang="en-US" altLang="en-US"/>
              <a:t>sữa hư không nhổ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răng vĩnh viễn mọc lệch </a:t>
            </a:r>
          </a:p>
          <a:p>
            <a:r>
              <a:rPr lang="en-US" altLang="en-US"/>
              <a:t>Amidan phì đại nhiều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dễ </a:t>
            </a:r>
            <a:r>
              <a:rPr lang="en-US" altLang="en-US" smtClean="0"/>
              <a:t>viêm</a:t>
            </a:r>
          </a:p>
          <a:p>
            <a:r>
              <a:rPr lang="en-US" altLang="en-US" smtClean="0"/>
              <a:t>Thói quen ngồi 1 chỗ </a:t>
            </a:r>
            <a:r>
              <a:rPr lang="en-US" altLang="en-US" smtClean="0">
                <a:sym typeface="Wingdings" panose="05000000000000000000" pitchFamily="2" charset="2"/>
              </a:rPr>
              <a:t> béo phì, bệnh lý tim mạch, thiếu tự tin, </a:t>
            </a:r>
            <a:endParaRPr lang="en-US" altLang="en-US"/>
          </a:p>
          <a:p>
            <a:r>
              <a:rPr lang="en-US" altLang="en-US"/>
              <a:t>Bệnh lứa tuổi học đường: tật khúc xạ, vẹo cột sống</a:t>
            </a:r>
            <a:r>
              <a:rPr lang="en-US" altLang="en-US" smtClean="0"/>
              <a:t>…</a:t>
            </a:r>
          </a:p>
          <a:p>
            <a:endParaRPr lang="en-US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527248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Đặc điểm bệnh lý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097205"/>
            <a:ext cx="11141989" cy="5365588"/>
          </a:xfrm>
        </p:spPr>
        <p:txBody>
          <a:bodyPr>
            <a:normAutofit/>
          </a:bodyPr>
          <a:lstStyle/>
          <a:p>
            <a:r>
              <a:rPr lang="en-US" altLang="en-US"/>
              <a:t>Tạo thói quen vệ sinh cho trẻ (cộng đồng, gia đình, nhà trường). </a:t>
            </a:r>
          </a:p>
          <a:p>
            <a:r>
              <a:rPr lang="en-US" altLang="en-US"/>
              <a:t>Bảo đảm điều kiện sinh hoạt, học tập, vệ sinh tốt</a:t>
            </a:r>
          </a:p>
          <a:p>
            <a:r>
              <a:rPr lang="en-US" altLang="en-US"/>
              <a:t>Phổ biến chương trình giáo dục sức khoẻ: vẹo cột sống, tật khúc xạ, hen suyễn, bệnh lây</a:t>
            </a:r>
          </a:p>
          <a:p>
            <a:r>
              <a:rPr lang="en-US" altLang="en-US"/>
              <a:t>Đưa giáo dục giới tính vào </a:t>
            </a:r>
            <a:r>
              <a:rPr lang="en-US" altLang="en-US" smtClean="0"/>
              <a:t>chương </a:t>
            </a:r>
            <a:r>
              <a:rPr lang="en-US" altLang="en-US"/>
              <a:t>trình học</a:t>
            </a:r>
          </a:p>
          <a:p>
            <a:pPr marL="0" indent="0">
              <a:buNone/>
              <a:defRPr/>
            </a:pPr>
            <a:endParaRPr lang="en-US" altLang="en-US"/>
          </a:p>
          <a:p>
            <a:pPr marL="0" indent="0">
              <a:buNone/>
              <a:defRPr/>
            </a:pPr>
            <a:endParaRPr lang="en-US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3288699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Phòng ngừa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3199428" y="2405056"/>
            <a:ext cx="5820586" cy="1066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600" b="1" smtClean="0"/>
              <a:t>Thời kỳ dậy thì</a:t>
            </a:r>
            <a:endParaRPr lang="en-US" sz="4600" b="1"/>
          </a:p>
        </p:txBody>
      </p:sp>
    </p:spTree>
    <p:extLst>
      <p:ext uri="{BB962C8B-B14F-4D97-AF65-F5344CB8AC3E}">
        <p14:creationId xmlns:p14="http://schemas.microsoft.com/office/powerpoint/2010/main" val="14693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47" y="1220302"/>
            <a:ext cx="11298281" cy="5165000"/>
          </a:xfrm>
        </p:spPr>
        <p:txBody>
          <a:bodyPr>
            <a:normAutofit/>
          </a:bodyPr>
          <a:lstStyle/>
          <a:p>
            <a:r>
              <a:rPr lang="en-US" altLang="en-US" smtClean="0"/>
              <a:t>15 – 20 tuổi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3200" smtClean="0"/>
              <a:t>Có </a:t>
            </a:r>
            <a:r>
              <a:rPr lang="en-US" altLang="en-US" sz="3200"/>
              <a:t>thể dậy thì lúc 9-10 tuổi, tốc độ phát triển rất cao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3200"/>
              <a:t>Cân nặng phụ thuộc chế độ ăn + sinh hoạt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3200"/>
              <a:t>Dáng hình biến đổi:  vai rộng, ngực nở/ nam</a:t>
            </a:r>
          </a:p>
          <a:p>
            <a:pPr marL="0" indent="0">
              <a:buNone/>
              <a:defRPr/>
            </a:pPr>
            <a:r>
              <a:rPr lang="en-US" altLang="en-US" sz="3200"/>
              <a:t>				vú, mông to/ nữ.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3200"/>
              <a:t>Nhu cầu năng lượng:  80 - 150Kcalo/kg/ngày </a:t>
            </a:r>
          </a:p>
          <a:p>
            <a:pPr>
              <a:buFont typeface="Arial" charset="0"/>
              <a:buChar char="•"/>
              <a:defRPr/>
            </a:pPr>
            <a:endParaRPr lang="en-US" altLang="en-US" sz="3200" b="1" i="1"/>
          </a:p>
          <a:p>
            <a:endParaRPr lang="en-US" altLang="en-US" sz="3200" smtClean="0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5303479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điểm thể chất</a:t>
            </a:r>
            <a:endParaRPr lang="en-US" sz="4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1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47" y="1220302"/>
            <a:ext cx="11298281" cy="5165000"/>
          </a:xfrm>
        </p:spPr>
        <p:txBody>
          <a:bodyPr>
            <a:normAutofit/>
          </a:bodyPr>
          <a:lstStyle/>
          <a:p>
            <a:r>
              <a:rPr lang="en-US" altLang="en-US" smtClean="0"/>
              <a:t>Các </a:t>
            </a:r>
            <a:r>
              <a:rPr lang="en-US" altLang="en-US"/>
              <a:t>tuyến nội tiết hoạt động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xáo trộn lớn về thể chất + tâm sinh lý. </a:t>
            </a:r>
          </a:p>
          <a:p>
            <a:r>
              <a:rPr lang="en-US" altLang="en-US"/>
              <a:t>Bộ phận sinh dục trong + ngoài phát triển hoàn thiện dần về kích thước và chức năng. </a:t>
            </a:r>
          </a:p>
          <a:p>
            <a:r>
              <a:rPr lang="en-US" altLang="en-US"/>
              <a:t>Nữ có kinh, có thể kèm theo đau bụng (đều dần, ổn định sau 1 - 2 năm) </a:t>
            </a:r>
          </a:p>
          <a:p>
            <a:r>
              <a:rPr lang="en-US" altLang="en-US"/>
              <a:t>Nam (có thể mộng tinh – có tinh trùng 1 năm sau dậy thì; thay đổi giọng nói và mọc râu)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5117499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điểm sinh dục</a:t>
            </a:r>
            <a:endParaRPr lang="en-US" sz="4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1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47" y="1220302"/>
            <a:ext cx="11298281" cy="5165000"/>
          </a:xfrm>
        </p:spPr>
        <p:txBody>
          <a:bodyPr>
            <a:normAutofit/>
          </a:bodyPr>
          <a:lstStyle/>
          <a:p>
            <a:r>
              <a:rPr lang="en-US" altLang="en-US" smtClean="0"/>
              <a:t>Nhiều </a:t>
            </a:r>
            <a:r>
              <a:rPr lang="en-US" altLang="en-US"/>
              <a:t>xáo trộn (lo âu, sợ hãi về các biến đổi hình dáng, cơ quan sinh dục)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nhịn ăn, giảm ngủ…</a:t>
            </a:r>
          </a:p>
          <a:p>
            <a:r>
              <a:rPr lang="en-US" altLang="en-US"/>
              <a:t> Nhu cầu khám sức khoẻ (đau bụng kinh/ mộng tinh) </a:t>
            </a:r>
          </a:p>
          <a:p>
            <a:r>
              <a:rPr lang="en-US" altLang="en-US"/>
              <a:t>Nhu cầu được tâm sự, được hướng dẫn, và tự đi tìm tình thương, tình bạn, tình </a:t>
            </a:r>
            <a:r>
              <a:rPr lang="en-US" altLang="en-US" smtClean="0"/>
              <a:t>yêu</a:t>
            </a:r>
          </a:p>
          <a:p>
            <a:r>
              <a:rPr lang="en-US" altLang="en-US" smtClean="0"/>
              <a:t>Muốn </a:t>
            </a:r>
            <a:r>
              <a:rPr lang="en-US" altLang="en-US"/>
              <a:t>tỏ ra là người lớn, gây uy tín, thể hiện năng lực và tính độc lập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dễ nghiện ngập, ăn mặc khác người, hành động táo bạo, phiêu lưu.</a:t>
            </a:r>
          </a:p>
          <a:p>
            <a:r>
              <a:rPr lang="en-US" altLang="en-US"/>
              <a:t>Tò mò, muốn biết mọi điều, muốn làm thử mọi chuyện của người lớn</a:t>
            </a:r>
          </a:p>
          <a:p>
            <a:endParaRPr lang="en-US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5040008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điểm sinh lý</a:t>
            </a:r>
            <a:endParaRPr lang="en-US" sz="4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1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0" y="238124"/>
            <a:ext cx="11846247" cy="5046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4043" y="5494148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11439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4043" y="5494148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2" y="952823"/>
            <a:ext cx="11790905" cy="39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1756" y="6486040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58" y="340963"/>
            <a:ext cx="3953922" cy="2937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258" y="3407634"/>
            <a:ext cx="3953922" cy="2799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834" y="111232"/>
            <a:ext cx="3915102" cy="63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4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1756" y="6486040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76" y="338137"/>
            <a:ext cx="7193311" cy="58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9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Kết quả hình ảnh cho adol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962" y="2454374"/>
            <a:ext cx="2374913" cy="14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Alternate Process 9"/>
          <p:cNvSpPr/>
          <p:nvPr/>
        </p:nvSpPr>
        <p:spPr>
          <a:xfrm>
            <a:off x="40378" y="5239926"/>
            <a:ext cx="1792606" cy="64700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Phôi thai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280 ± 15 ngày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378" y="1921489"/>
            <a:ext cx="1548539" cy="2531681"/>
            <a:chOff x="613808" y="1720011"/>
            <a:chExt cx="1548539" cy="2531681"/>
          </a:xfrm>
        </p:grpSpPr>
        <p:pic>
          <p:nvPicPr>
            <p:cNvPr id="2050" name="Picture 2" descr="Kết quả hình ảnh cho zygo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08" y="1720011"/>
              <a:ext cx="1548539" cy="1177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Kết quả hình ảnh cho fetu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08" y="3075902"/>
              <a:ext cx="1548539" cy="1175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Kết quả hình ảnh cho neon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79" y="2329833"/>
            <a:ext cx="1618682" cy="1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ết quả hình ảnh cho infa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43" y="1847602"/>
            <a:ext cx="1592219" cy="243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ết quả hình ảnh cho childhoo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78" y="2517600"/>
            <a:ext cx="1895342" cy="1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14893" y="3013735"/>
            <a:ext cx="563510" cy="371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03334" y="3013735"/>
            <a:ext cx="563510" cy="371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971226" y="2996590"/>
            <a:ext cx="563510" cy="371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789433" y="3013734"/>
            <a:ext cx="563510" cy="371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167423" y="1308393"/>
            <a:ext cx="1341554" cy="526988"/>
          </a:xfrm>
          <a:prstGeom prst="flowChartAlternateProcess">
            <a:avLst/>
          </a:prstGeom>
          <a:solidFill>
            <a:srgbClr val="CD93A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Phôi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8 tuần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128372" y="4505558"/>
            <a:ext cx="1341554" cy="526988"/>
          </a:xfrm>
          <a:prstGeom prst="flowChartAlternateProcess">
            <a:avLst/>
          </a:prstGeom>
          <a:solidFill>
            <a:srgbClr val="CD93A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Thai 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32 tuần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230455" y="5239927"/>
            <a:ext cx="1792606" cy="64700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Sơ sinh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28 ngày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4433749" y="5239925"/>
            <a:ext cx="1792606" cy="64700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Nhũ nhi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1 – 12 tháng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6687868" y="5239924"/>
            <a:ext cx="1792606" cy="64700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Răng sữa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1 – 6 tuổi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598666" y="3926182"/>
            <a:ext cx="1969048" cy="526988"/>
          </a:xfrm>
          <a:prstGeom prst="flowChartAlternateProcess">
            <a:avLst/>
          </a:prstGeom>
          <a:solidFill>
            <a:srgbClr val="CD93A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Lứa tuổi nhà trẻ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1 - 3 tuổi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6457246" y="4526808"/>
            <a:ext cx="2254697" cy="526988"/>
          </a:xfrm>
          <a:prstGeom prst="flowChartAlternateProcess">
            <a:avLst/>
          </a:prstGeom>
          <a:solidFill>
            <a:srgbClr val="CD93A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Lứa tuổi mẫu giáo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3</a:t>
            </a:r>
            <a:r>
              <a:rPr lang="en-US" sz="2000" smtClean="0">
                <a:solidFill>
                  <a:schemeClr val="tx1"/>
                </a:solidFill>
              </a:rPr>
              <a:t> - 6 tuổi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9813617" y="5239924"/>
            <a:ext cx="1792606" cy="64700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Dậy thì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15 – 20 tuổi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9813617" y="4406795"/>
            <a:ext cx="1792606" cy="64700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Thiếu niên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7 – 14 tuổi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67423" y="185980"/>
            <a:ext cx="280825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Tổng quan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5783495" y="735409"/>
            <a:ext cx="3580108" cy="1425844"/>
          </a:xfrm>
          <a:prstGeom prst="irregularSeal2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Mốc tương đối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205693"/>
            <a:ext cx="11141989" cy="5365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mtClean="0"/>
              <a:t>Các </a:t>
            </a:r>
            <a:r>
              <a:rPr lang="en-US" altLang="en-US"/>
              <a:t>vấn đề Nhi xã hội: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hoang thai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tự tử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nghiện hút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bệnh lây truyền qua đường tình </a:t>
            </a:r>
            <a:r>
              <a:rPr lang="en-US" altLang="en-US" smtClean="0"/>
              <a:t>dục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en-US"/>
          </a:p>
          <a:p>
            <a:r>
              <a:rPr lang="en-US" altLang="en-US" b="1"/>
              <a:t>Đặc điểm về dịch tễ: </a:t>
            </a:r>
            <a:r>
              <a:rPr lang="en-US" altLang="en-US"/>
              <a:t>tử vong chính:</a:t>
            </a:r>
            <a:r>
              <a:rPr lang="en-US" altLang="en-US" i="1"/>
              <a:t> </a:t>
            </a:r>
            <a:endParaRPr lang="en-US" alt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Tai nạn giao thông, nhất là ở nam.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Tự tử, nhất là nữ.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/>
              <a:t>1 số bệnh ác tính</a:t>
            </a:r>
          </a:p>
          <a:p>
            <a:endParaRPr lang="en-US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4311587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Đặc điểm bệnh lý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1097205"/>
            <a:ext cx="11141989" cy="5365588"/>
          </a:xfrm>
        </p:spPr>
        <p:txBody>
          <a:bodyPr>
            <a:normAutofit/>
          </a:bodyPr>
          <a:lstStyle/>
          <a:p>
            <a:r>
              <a:rPr lang="en-US" altLang="en-US" smtClean="0"/>
              <a:t>Triển khai, giáo dục khái niệm Sức khoẻ Trẻ Vị Thành niên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/>
              <a:t>tham vấn các vấn đề sức khoẻ và xã hội </a:t>
            </a:r>
          </a:p>
          <a:p>
            <a:r>
              <a:rPr lang="en-US" altLang="en-US" smtClean="0"/>
              <a:t>Giáo dục tuyên truyền cho cha mẹ về đặc điểm tâm sinh lý vị thành niên </a:t>
            </a:r>
          </a:p>
          <a:p>
            <a:r>
              <a:rPr lang="en-US" altLang="en-US" smtClean="0"/>
              <a:t>Giáo dục giới tính, các biện pháp phòng tránh thai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3288699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Phòng ngừa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33318"/>
              </p:ext>
            </p:extLst>
          </p:nvPr>
        </p:nvGraphicFramePr>
        <p:xfrm>
          <a:off x="787826" y="200187"/>
          <a:ext cx="10789403" cy="6464084"/>
        </p:xfrm>
        <a:graphic>
          <a:graphicData uri="http://schemas.openxmlformats.org/drawingml/2006/table">
            <a:tbl>
              <a:tblPr/>
              <a:tblGrid>
                <a:gridCol w="1752125">
                  <a:extLst>
                    <a:ext uri="{9D8B030D-6E8A-4147-A177-3AD203B41FA5}"/>
                  </a:extLst>
                </a:gridCol>
                <a:gridCol w="1936560">
                  <a:extLst>
                    <a:ext uri="{9D8B030D-6E8A-4147-A177-3AD203B41FA5}"/>
                  </a:extLst>
                </a:gridCol>
                <a:gridCol w="7100718">
                  <a:extLst>
                    <a:ext uri="{9D8B030D-6E8A-4147-A177-3AD203B41FA5}"/>
                  </a:extLst>
                </a:gridCol>
              </a:tblGrid>
              <a:tr h="53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  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Thời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kỳ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          Tuổi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                                  Đặc điểm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59279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Bào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NI-Times" pitchFamily="2" charset="0"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Phôi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NI-Times" pitchFamily="2" charset="0"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Thai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NI-Times" pitchFamily="2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Nhũ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Răng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sữa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NI-Times" pitchFamily="2" charset="0"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trẻ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NI-Times" pitchFamily="2" charset="0"/>
                        <a:buChar char="-"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NI-Times" pitchFamily="2" charset="0"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NI-Times" pitchFamily="2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5.Niên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Dậy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thì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NI-Times" pitchFamily="2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2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tháng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đầu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7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tháng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cuối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28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ngày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đầu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1 - 12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tháng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1 - 3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tuổi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3 - 6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tuổi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7 - 14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tuổi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15 - 20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tuổi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Tượng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hình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các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phủ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tạng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nhanh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một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chức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năng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bắt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đầu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hoạt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động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Trở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thành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thể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độc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lập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thích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sym typeface="Wingdings" pitchFamily="2" charset="2"/>
                        </a:rPr>
                        <a:t>nghi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trưởng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thành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nhanh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nhất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chậm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phát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triển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các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động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tác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có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điều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khiển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kiểm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soát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được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tiểu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tiện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Phát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triển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thông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minh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khéo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Phát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triển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thông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minh,bắt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đầu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có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phân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biệt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giới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tính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tối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các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giới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phụ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trưởng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thành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dục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phát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triển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đòi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hỏi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được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tự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do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có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trách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nhiệm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0688">
            <a:off x="3819564" y="4821079"/>
            <a:ext cx="3317941" cy="197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599" y="685799"/>
            <a:ext cx="10992173" cy="1313481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DEVELOPMENTAL STAGES</a:t>
            </a:r>
            <a:br>
              <a:rPr lang="en-US" b="1" dirty="0"/>
            </a:br>
            <a:r>
              <a:rPr lang="en-US" sz="4000" b="1" dirty="0"/>
              <a:t>American Academy of Pediatrics AAP (</a:t>
            </a:r>
            <a:r>
              <a:rPr lang="en-US" sz="4000" b="1" u="sng" dirty="0"/>
              <a:t>www.aap.org</a:t>
            </a:r>
            <a:r>
              <a:rPr lang="en-US" sz="4000" b="1" dirty="0"/>
              <a:t>)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255838"/>
            <a:ext cx="1121302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smtClean="0"/>
              <a:t>Infancy: Prenatal - 1 year</a:t>
            </a:r>
          </a:p>
          <a:p>
            <a:pPr algn="ctr"/>
            <a:r>
              <a:rPr lang="en-US" altLang="en-US" b="1" smtClean="0"/>
              <a:t>Early Childhood: 1 year - 4 years</a:t>
            </a:r>
          </a:p>
          <a:p>
            <a:pPr algn="ctr"/>
            <a:r>
              <a:rPr lang="en-US" altLang="en-US" b="1" smtClean="0"/>
              <a:t>Middle Childhood: 5 - 10 years</a:t>
            </a:r>
          </a:p>
          <a:p>
            <a:pPr algn="ctr"/>
            <a:r>
              <a:rPr lang="en-US" altLang="en-US" b="1" smtClean="0"/>
              <a:t>Adolescence: 11 - 21 years</a:t>
            </a:r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630">
            <a:off x="7038060" y="4940512"/>
            <a:ext cx="3438171" cy="175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1742961"/>
            <a:ext cx="2859359" cy="1992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Cách chia khác.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75557" y="3853543"/>
            <a:ext cx="2941002" cy="249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Sau này còn nhiều thay đổi về cách chia các giai đoạn tuổi trẻ </a:t>
            </a:r>
            <a:r>
              <a:rPr lang="en-US" smtClean="0"/>
              <a:t>nữa.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3199428" y="2405056"/>
            <a:ext cx="5820586" cy="1066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600" b="1" smtClean="0"/>
              <a:t>Thời kỳ bào thai</a:t>
            </a:r>
            <a:endParaRPr lang="en-US" sz="4600" b="1"/>
          </a:p>
        </p:txBody>
      </p:sp>
    </p:spTree>
    <p:extLst>
      <p:ext uri="{BB962C8B-B14F-4D97-AF65-F5344CB8AC3E}">
        <p14:creationId xmlns:p14="http://schemas.microsoft.com/office/powerpoint/2010/main" val="24039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167423" y="185980"/>
            <a:ext cx="353667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Giai đoạn phôi</a:t>
            </a:r>
            <a:endParaRPr lang="en-US" sz="4200">
              <a:solidFill>
                <a:schemeClr val="tx1"/>
              </a:solidFill>
            </a:endParaRPr>
          </a:p>
        </p:txBody>
      </p:sp>
      <p:pic>
        <p:nvPicPr>
          <p:cNvPr id="4" name="Picture 2" descr="Human_Embryogenes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42" y="1385913"/>
            <a:ext cx="6533363" cy="51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423" y="1875296"/>
            <a:ext cx="4931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8 tuần đầu thai kỳ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Tượng hình và biệt hóa cho 100% các bộ phận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Phát triển chủ yếu số lượng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Tăng cân ít, dài ra nhiều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smtClean="0"/>
              <a:t>Một </a:t>
            </a:r>
            <a:r>
              <a:rPr lang="en-US"/>
              <a:t>số yếu tố có thể gây rối loạn hoặc cản trở sự tượng hình </a:t>
            </a:r>
            <a:r>
              <a:rPr lang="en-US">
                <a:sym typeface="Wingdings"/>
              </a:rPr>
              <a:t></a:t>
            </a:r>
            <a:r>
              <a:rPr lang="en-US"/>
              <a:t> sẩy thai/ quái thai, dị tật</a:t>
            </a:r>
          </a:p>
          <a:p>
            <a:pPr lvl="2">
              <a:defRPr/>
            </a:pPr>
            <a:r>
              <a:rPr lang="en-US" sz="2200"/>
              <a:t>Bất thường gen</a:t>
            </a:r>
          </a:p>
          <a:p>
            <a:pPr lvl="2">
              <a:defRPr/>
            </a:pPr>
            <a:r>
              <a:rPr lang="en-US" sz="2200"/>
              <a:t>Độc chất: </a:t>
            </a:r>
            <a:r>
              <a:rPr lang="en-US" sz="2200" smtClean="0"/>
              <a:t>Dioxin</a:t>
            </a:r>
            <a:endParaRPr lang="en-US" sz="2200"/>
          </a:p>
          <a:p>
            <a:pPr lvl="2">
              <a:defRPr/>
            </a:pPr>
            <a:r>
              <a:rPr lang="en-US" sz="2200"/>
              <a:t>Thuốc: an thần, kháng sinh, nội tiết tố, thuốc chống ung </a:t>
            </a:r>
            <a:r>
              <a:rPr lang="en-US" sz="2200" smtClean="0"/>
              <a:t>thư</a:t>
            </a:r>
            <a:endParaRPr lang="en-US" sz="2200"/>
          </a:p>
          <a:p>
            <a:pPr lvl="2">
              <a:defRPr/>
            </a:pPr>
            <a:r>
              <a:rPr lang="en-US" sz="2200"/>
              <a:t>Nhiễm trùng: siêu vi (TORCH, cúm…) </a:t>
            </a:r>
          </a:p>
          <a:p>
            <a:pPr lvl="2">
              <a:defRPr/>
            </a:pPr>
            <a:r>
              <a:rPr lang="en-US" sz="2200"/>
              <a:t>Tia X, </a:t>
            </a:r>
            <a:r>
              <a:rPr lang="en-US" sz="2200" smtClean="0"/>
              <a:t>phóng xạ.</a:t>
            </a:r>
          </a:p>
          <a:p>
            <a:pPr lvl="2">
              <a:defRPr/>
            </a:pPr>
            <a:endParaRPr lang="en-US" sz="2200"/>
          </a:p>
          <a:p>
            <a:pPr lvl="2">
              <a:defRPr/>
            </a:pPr>
            <a:r>
              <a:rPr lang="en-US" sz="2200" smtClean="0">
                <a:solidFill>
                  <a:srgbClr val="FF0000"/>
                </a:solidFill>
              </a:rPr>
              <a:t>=&gt; Bất kì 1 ảnh hưởng nào cũng làm em bé tổn thương.</a:t>
            </a:r>
            <a:endParaRPr lang="en-US" sz="2200">
              <a:solidFill>
                <a:srgbClr val="FF0000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353667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Giai đoạn phôi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48" y="1220302"/>
            <a:ext cx="10647352" cy="5165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mtClean="0"/>
              <a:t>Tuần thứ 9 </a:t>
            </a:r>
            <a:r>
              <a:rPr lang="en-US" smtClean="0">
                <a:sym typeface="Wingdings" panose="05000000000000000000" pitchFamily="2" charset="2"/>
              </a:rPr>
              <a:t> sinh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mtClean="0">
                <a:sym typeface="Wingdings" panose="05000000000000000000" pitchFamily="2" charset="2"/>
              </a:rPr>
              <a:t>Phát triển và biệt hóa nhanh các mô, cơ quan, và hệ cơ quan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mtClean="0">
                <a:sym typeface="Wingdings" panose="05000000000000000000" pitchFamily="2" charset="2"/>
              </a:rPr>
              <a:t>Hình thành nhau thai  năng lượng, oxy, các chất cần thiết  tăng nhanh chiều cao và cân nặng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mtClean="0">
                <a:sym typeface="Wingdings" panose="05000000000000000000" pitchFamily="2" charset="2"/>
              </a:rPr>
              <a:t>Phụ thuộc nhiều vào sự tăng cân của mẹ (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mẹ cung cấp năng lượng không đủ, dễ bị sdd bào thai</a:t>
            </a:r>
            <a:r>
              <a:rPr lang="en-US" smtClean="0">
                <a:sym typeface="Wingdings" panose="05000000000000000000" pitchFamily="2" charset="2"/>
              </a:rPr>
              <a:t>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mtClean="0">
                <a:sym typeface="Wingdings" panose="05000000000000000000" pitchFamily="2" charset="2"/>
              </a:rPr>
              <a:t>Phát triển các giác quan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mtClean="0">
                <a:sym typeface="Wingdings" panose="05000000000000000000" pitchFamily="2" charset="2"/>
              </a:rPr>
              <a:t>Tương tác mẹ-con (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cỡ sau 20 tuần bắt đầu có</a:t>
            </a:r>
            <a:r>
              <a:rPr lang="en-US" smtClean="0">
                <a:sym typeface="Wingdings" panose="05000000000000000000" pitchFamily="2" charset="2"/>
              </a:rPr>
              <a:t>).</a:t>
            </a:r>
          </a:p>
          <a:p>
            <a:pPr algn="just">
              <a:defRPr/>
            </a:pPr>
            <a:endParaRPr lang="en-US" smtClean="0">
              <a:sym typeface="Wingdings" panose="05000000000000000000" pitchFamily="2" charset="2"/>
            </a:endParaRPr>
          </a:p>
          <a:p>
            <a:pPr algn="just">
              <a:buNone/>
              <a:defRPr/>
            </a:pPr>
            <a:endParaRPr lang="en-US" sz="2200"/>
          </a:p>
        </p:txBody>
      </p:sp>
      <p:sp>
        <p:nvSpPr>
          <p:cNvPr id="6" name="Flowchart: Alternate Process 5"/>
          <p:cNvSpPr/>
          <p:nvPr/>
        </p:nvSpPr>
        <p:spPr>
          <a:xfrm>
            <a:off x="167423" y="185980"/>
            <a:ext cx="353667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Giai đoạn thai</a:t>
            </a:r>
            <a:endParaRPr lang="en-US" sz="4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167423" y="185980"/>
            <a:ext cx="3536672" cy="71292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8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smtClean="0">
                <a:solidFill>
                  <a:schemeClr val="tx1"/>
                </a:solidFill>
              </a:rPr>
              <a:t>Giai đoạn thai</a:t>
            </a:r>
            <a:endParaRPr lang="en-US" sz="42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55" y="1275842"/>
            <a:ext cx="6757261" cy="434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2659" y="5810755"/>
            <a:ext cx="2340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Nelson Textbook, </a:t>
            </a:r>
            <a:r>
              <a:rPr lang="en-US" smtClean="0"/>
              <a:t>2016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6232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9829</TotalTime>
  <Words>2309</Words>
  <Application>Microsoft Office PowerPoint</Application>
  <PresentationFormat>Custom</PresentationFormat>
  <Paragraphs>332</Paragraphs>
  <Slides>43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CÁC THỜI KỲ CỦA TUỔI TRẺ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DEVELOPMENTAL STAGES American Academy of Pediatrics AAP (www.aap.org)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THỜI KỲ CỦA TUỔI TRẺ</dc:title>
  <dc:creator>My PC</dc:creator>
  <cp:lastModifiedBy>Nguyen </cp:lastModifiedBy>
  <cp:revision>69</cp:revision>
  <dcterms:created xsi:type="dcterms:W3CDTF">2016-09-28T15:23:22Z</dcterms:created>
  <dcterms:modified xsi:type="dcterms:W3CDTF">2017-06-20T13:29:02Z</dcterms:modified>
</cp:coreProperties>
</file>