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smtClean="0"/>
              <a:t>BỆNH TIM BẨM SINH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 smtClean="0"/>
              <a:t>Tê Ka Vê biên soạn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1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73152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II.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Bệnh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bẩm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sinh</a:t>
            </a:r>
            <a:r>
              <a:rPr lang="vi-V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(Slide thầy Lê Văn Nam)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9287"/>
            <a:ext cx="3733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Không</a:t>
            </a:r>
            <a:r>
              <a:rPr lang="en-US" sz="2400" b="1" dirty="0"/>
              <a:t> </a:t>
            </a:r>
            <a:r>
              <a:rPr lang="en-US" sz="2400" b="1" dirty="0" err="1"/>
              <a:t>tím</a:t>
            </a:r>
            <a:endParaRPr lang="en-US" sz="2400" b="1" dirty="0"/>
          </a:p>
          <a:p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 smtClean="0"/>
              <a:t>thất</a:t>
            </a:r>
            <a:r>
              <a:rPr lang="en-US" sz="2400" dirty="0" smtClean="0"/>
              <a:t>, 30 60%</a:t>
            </a:r>
            <a:endParaRPr lang="en-US" sz="2400" dirty="0"/>
          </a:p>
          <a:p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 smtClean="0"/>
              <a:t>nhĩ</a:t>
            </a:r>
            <a:r>
              <a:rPr lang="en-US" sz="2400" dirty="0" smtClean="0"/>
              <a:t>, 7%</a:t>
            </a:r>
            <a:endParaRPr lang="en-US" sz="2400" dirty="0"/>
          </a:p>
          <a:p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ống</a:t>
            </a:r>
            <a:r>
              <a:rPr lang="en-US" sz="2400" dirty="0" smtClean="0"/>
              <a:t> ĐM, 5-10%</a:t>
            </a:r>
          </a:p>
          <a:p>
            <a:r>
              <a:rPr lang="en-US" sz="2400" dirty="0" err="1" smtClean="0"/>
              <a:t>Kênh</a:t>
            </a:r>
            <a:r>
              <a:rPr lang="en-US" sz="2400" dirty="0" smtClean="0"/>
              <a:t> </a:t>
            </a:r>
            <a:r>
              <a:rPr lang="en-US" sz="2400" dirty="0" err="1"/>
              <a:t>nhĩ</a:t>
            </a:r>
            <a:r>
              <a:rPr lang="en-US" sz="2400" dirty="0"/>
              <a:t> </a:t>
            </a:r>
            <a:r>
              <a:rPr lang="en-US" sz="2400" dirty="0" err="1"/>
              <a:t>thất</a:t>
            </a:r>
            <a:endParaRPr lang="en-US" sz="2400" dirty="0"/>
          </a:p>
          <a:p>
            <a:r>
              <a:rPr lang="en-US" sz="2400" dirty="0" err="1"/>
              <a:t>Hẹp</a:t>
            </a:r>
            <a:r>
              <a:rPr lang="en-US" sz="2400" dirty="0"/>
              <a:t> </a:t>
            </a:r>
            <a:r>
              <a:rPr lang="en-US" sz="2400" dirty="0" err="1"/>
              <a:t>eo</a:t>
            </a:r>
            <a:r>
              <a:rPr lang="en-US" sz="2400" dirty="0"/>
              <a:t> ĐM </a:t>
            </a:r>
            <a:r>
              <a:rPr lang="en-US" sz="2400" dirty="0" err="1"/>
              <a:t>chủ</a:t>
            </a:r>
            <a:endParaRPr lang="en-US" sz="2400" dirty="0"/>
          </a:p>
          <a:p>
            <a:r>
              <a:rPr lang="en-US" sz="2400" dirty="0" err="1" smtClean="0"/>
              <a:t>Chuyển</a:t>
            </a:r>
            <a:r>
              <a:rPr lang="en-US" sz="2400" dirty="0" smtClean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đại</a:t>
            </a:r>
            <a:r>
              <a:rPr lang="en-US" sz="2400" dirty="0"/>
              <a:t> ĐM</a:t>
            </a:r>
          </a:p>
          <a:p>
            <a:r>
              <a:rPr lang="en-US" sz="2400" dirty="0" err="1"/>
              <a:t>Hẹp</a:t>
            </a:r>
            <a:r>
              <a:rPr lang="en-US" sz="2400" dirty="0"/>
              <a:t> van ĐM </a:t>
            </a:r>
            <a:r>
              <a:rPr lang="en-US" sz="2400" dirty="0" err="1"/>
              <a:t>chủ</a:t>
            </a:r>
            <a:endParaRPr lang="en-US" sz="2400" dirty="0"/>
          </a:p>
          <a:p>
            <a:r>
              <a:rPr lang="en-US" sz="2400" dirty="0" err="1"/>
              <a:t>Hẹp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van ĐM </a:t>
            </a:r>
            <a:r>
              <a:rPr lang="en-US" sz="2400" dirty="0" err="1" smtClean="0"/>
              <a:t>chủ</a:t>
            </a:r>
            <a:endParaRPr lang="en-US" sz="2400" dirty="0" smtClean="0"/>
          </a:p>
          <a:p>
            <a:r>
              <a:rPr lang="en-US" sz="2400" dirty="0" smtClean="0"/>
              <a:t>…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91000" y="1723127"/>
            <a:ext cx="4953000" cy="4372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 err="1"/>
              <a:t>Có</a:t>
            </a:r>
            <a:r>
              <a:rPr lang="en-US" sz="2400" b="1" dirty="0"/>
              <a:t> </a:t>
            </a:r>
            <a:r>
              <a:rPr lang="en-US" sz="2400" b="1" dirty="0" err="1"/>
              <a:t>tim</a:t>
            </a:r>
            <a:r>
              <a:rPr lang="en-US" sz="2400" b="1" dirty="0"/>
              <a:t>:</a:t>
            </a:r>
          </a:p>
          <a:p>
            <a:r>
              <a:rPr lang="en-US" sz="2400" dirty="0" err="1" smtClean="0"/>
              <a:t>Tứ</a:t>
            </a:r>
            <a:r>
              <a:rPr lang="en-US" sz="2400" dirty="0" smtClean="0"/>
              <a:t> </a:t>
            </a:r>
            <a:r>
              <a:rPr lang="en-US" sz="2400" dirty="0" err="1" smtClean="0"/>
              <a:t>chứng</a:t>
            </a:r>
            <a:r>
              <a:rPr lang="en-US" sz="2400" dirty="0" smtClean="0"/>
              <a:t> </a:t>
            </a:r>
            <a:r>
              <a:rPr lang="en-US" sz="2400" dirty="0" err="1" smtClean="0"/>
              <a:t>Fallot</a:t>
            </a:r>
            <a:r>
              <a:rPr lang="en-US" sz="2400" dirty="0" smtClean="0"/>
              <a:t>, 4-9%</a:t>
            </a:r>
          </a:p>
          <a:p>
            <a:r>
              <a:rPr lang="en-US" sz="2400" dirty="0" err="1" smtClean="0"/>
              <a:t>Bất</a:t>
            </a:r>
            <a:r>
              <a:rPr lang="en-US" sz="2400" dirty="0" smtClean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TM </a:t>
            </a:r>
            <a:r>
              <a:rPr lang="en-US" sz="2400" dirty="0" err="1"/>
              <a:t>phổi</a:t>
            </a:r>
            <a:endParaRPr lang="en-US" sz="2400" dirty="0"/>
          </a:p>
          <a:p>
            <a:r>
              <a:rPr lang="en-US" sz="2400" dirty="0" err="1"/>
              <a:t>Thân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ĐM</a:t>
            </a:r>
          </a:p>
          <a:p>
            <a:r>
              <a:rPr lang="en-US" sz="2400" dirty="0" err="1"/>
              <a:t>Thiểu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thất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endParaRPr lang="en-US" sz="2400" dirty="0"/>
          </a:p>
          <a:p>
            <a:r>
              <a:rPr lang="en-US" sz="2400" dirty="0" err="1"/>
              <a:t>Teo</a:t>
            </a:r>
            <a:r>
              <a:rPr lang="en-US" sz="2400" dirty="0"/>
              <a:t> van </a:t>
            </a:r>
            <a:r>
              <a:rPr lang="en-US" sz="2400" dirty="0" err="1"/>
              <a:t>ba</a:t>
            </a:r>
            <a:r>
              <a:rPr lang="en-US" sz="2400" dirty="0"/>
              <a:t> </a:t>
            </a:r>
            <a:r>
              <a:rPr lang="en-US" sz="2400" dirty="0" err="1"/>
              <a:t>lá</a:t>
            </a:r>
            <a:endParaRPr lang="en-US" sz="2400" dirty="0"/>
          </a:p>
          <a:p>
            <a:r>
              <a:rPr lang="en-US" sz="2400" dirty="0" err="1"/>
              <a:t>Teo</a:t>
            </a:r>
            <a:r>
              <a:rPr lang="en-US" sz="2400" dirty="0"/>
              <a:t> van ĐM </a:t>
            </a:r>
            <a:r>
              <a:rPr lang="en-US" sz="2400" dirty="0" err="1"/>
              <a:t>phổi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kèm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thất</a:t>
            </a:r>
            <a:endParaRPr lang="en-US" sz="2400" dirty="0"/>
          </a:p>
          <a:p>
            <a:r>
              <a:rPr lang="en-US" sz="2400" dirty="0" err="1" smtClean="0"/>
              <a:t>Bệnh</a:t>
            </a:r>
            <a:r>
              <a:rPr lang="en-US" sz="2400" dirty="0" smtClean="0"/>
              <a:t> </a:t>
            </a:r>
            <a:r>
              <a:rPr lang="en-US" sz="2400" dirty="0" err="1" smtClean="0"/>
              <a:t>Ebstein</a:t>
            </a:r>
            <a:endParaRPr lang="en-US" sz="2400" dirty="0" smtClean="0"/>
          </a:p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20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APVR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763000" cy="5193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2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ĐỊNH NGHĨA BỆNH TIM BẨM SINH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vi-VN" dirty="0" smtClean="0"/>
              <a:t>Dị tật của:</a:t>
            </a:r>
          </a:p>
          <a:p>
            <a:pPr lvl="1"/>
            <a:r>
              <a:rPr lang="vi-VN" dirty="0" smtClean="0"/>
              <a:t>Buồng tim</a:t>
            </a:r>
          </a:p>
          <a:p>
            <a:pPr lvl="1"/>
            <a:r>
              <a:rPr lang="vi-VN" dirty="0" smtClean="0"/>
              <a:t>Van tim</a:t>
            </a:r>
          </a:p>
          <a:p>
            <a:pPr lvl="1"/>
            <a:r>
              <a:rPr lang="vi-VN" dirty="0" smtClean="0"/>
              <a:t>Vách tim</a:t>
            </a:r>
          </a:p>
          <a:p>
            <a:pPr lvl="1"/>
            <a:r>
              <a:rPr lang="vi-VN" dirty="0" smtClean="0"/>
              <a:t>Các mạch máu lớn của tim</a:t>
            </a:r>
          </a:p>
          <a:p>
            <a:r>
              <a:rPr lang="vi-VN" dirty="0" smtClean="0"/>
              <a:t>Xảy ra ngay từ lúc còn trong bào thai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DỊCH TỄ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 smtClean="0"/>
              <a:t>Tần suất giống nhau ở các nước</a:t>
            </a:r>
          </a:p>
          <a:p>
            <a:r>
              <a:rPr lang="vi-VN" dirty="0" smtClean="0"/>
              <a:t>Không phân biệt chủng tộc, màu da, trình độ kinh tế - văn hóa – xã hội...</a:t>
            </a:r>
          </a:p>
          <a:p>
            <a:r>
              <a:rPr lang="vi-VN" dirty="0" smtClean="0"/>
              <a:t>10% trẻ sơ sinh có dị tật bẩm sinh</a:t>
            </a:r>
          </a:p>
          <a:p>
            <a:r>
              <a:rPr lang="vi-VN" dirty="0" smtClean="0"/>
              <a:t>0.7-0.8% trẻ sơ sinh có tật TBS</a:t>
            </a:r>
          </a:p>
          <a:p>
            <a:r>
              <a:rPr lang="vi-VN" dirty="0" smtClean="0"/>
              <a:t>Nam = Nữ</a:t>
            </a:r>
          </a:p>
          <a:p>
            <a:r>
              <a:rPr lang="vi-VN" dirty="0" smtClean="0"/>
              <a:t>Đặc điểm của TBS ở các nước đang phát triển: chẩn đoán muộn</a:t>
            </a:r>
            <a:r>
              <a:rPr lang="vi-VN" dirty="0"/>
              <a:t> </a:t>
            </a:r>
            <a:r>
              <a:rPr lang="vi-VN" dirty="0" smtClean="0"/>
              <a:t>=&gt; TBS ở trẻ nhỏ &gt; trẻ lớn (Do tử vong hầu hết ở trẻ lớn)</a:t>
            </a:r>
          </a:p>
        </p:txBody>
      </p:sp>
    </p:spTree>
    <p:extLst>
      <p:ext uri="{BB962C8B-B14F-4D97-AF65-F5344CB8AC3E}">
        <p14:creationId xmlns:p14="http://schemas.microsoft.com/office/powerpoint/2010/main" val="192888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DỊCH TỄ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r>
              <a:rPr lang="vi-VN" dirty="0" smtClean="0"/>
              <a:t>Âu-Mỹ: VSD&gt;ASD+AVSD&gt;PS&gt;PDA&gt;TOF&gt;AS&gt;</a:t>
            </a:r>
          </a:p>
          <a:p>
            <a:pPr marL="0" indent="0">
              <a:buNone/>
            </a:pPr>
            <a:r>
              <a:rPr lang="vi-VN" dirty="0" smtClean="0"/>
              <a:t>COA&gt;TGA </a:t>
            </a:r>
          </a:p>
          <a:p>
            <a:r>
              <a:rPr lang="vi-VN" dirty="0" smtClean="0"/>
              <a:t>VN: </a:t>
            </a:r>
          </a:p>
          <a:p>
            <a:pPr lvl="1"/>
            <a:r>
              <a:rPr lang="vi-VN" dirty="0" smtClean="0"/>
              <a:t>1984-1994:VSD&gt;TOF&gt;ASD&gt;PDA&gt;PS&gt;AVSD</a:t>
            </a:r>
          </a:p>
          <a:p>
            <a:pPr lvl="1"/>
            <a:r>
              <a:rPr lang="vi-VN" dirty="0" smtClean="0"/>
              <a:t>1997-2002:VSD&gt;ASD&gt;TOF&gt;PDA&gt;AVSD</a:t>
            </a:r>
          </a:p>
          <a:p>
            <a:r>
              <a:rPr lang="vi-VN" dirty="0" smtClean="0"/>
              <a:t>VN khác Âu - Mỹ là ít gặp COA</a:t>
            </a:r>
          </a:p>
          <a:p>
            <a:r>
              <a:rPr lang="vi-VN" dirty="0" smtClean="0"/>
              <a:t>Dù khác nhưng thật sự tần suất không khác biệt ở mọi nơi =&gt; chỉ do thiếu phương tiện chẩn đoán</a:t>
            </a:r>
          </a:p>
          <a:p>
            <a:r>
              <a:rPr lang="vi-VN" dirty="0" smtClean="0"/>
              <a:t>Do chẩn đoán kém TBS khi vừa mới sinh ra =&gt; các TBS quá nặng đều chết ngay sau sinh vài giờ - vài ngày =&gt; chẩn đoán lầm bệnh khác và xếp nhầm vào nhóm Tử vong chu sinh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9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DỊCH TỄ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vi-VN" dirty="0" smtClean="0"/>
              <a:t>Trong TBS tím:</a:t>
            </a:r>
          </a:p>
          <a:p>
            <a:pPr lvl="1"/>
            <a:r>
              <a:rPr lang="vi-VN" dirty="0" smtClean="0"/>
              <a:t>TBS tím phức tạp (VSD + PS) thường gặp nhất</a:t>
            </a:r>
          </a:p>
          <a:p>
            <a:pPr lvl="1"/>
            <a:r>
              <a:rPr lang="vi-VN" dirty="0" smtClean="0"/>
              <a:t>TBS tím không kèm PS (tím do PAH) ít gặp hơn và là các bệnh nặng nên thường chết</a:t>
            </a:r>
          </a:p>
          <a:p>
            <a:r>
              <a:rPr lang="vi-VN" dirty="0" smtClean="0"/>
              <a:t>VN có tần suất khá cao của:</a:t>
            </a:r>
          </a:p>
          <a:p>
            <a:pPr lvl="1"/>
            <a:r>
              <a:rPr lang="vi-VN" dirty="0" smtClean="0"/>
              <a:t>Tổn thương vách liên thất vùng nón =&gt; VSD vùng phễu gây Sa van ĐMC =&gt; hở van ĐMC =&gt; Bệnh Laubry Pezzi</a:t>
            </a:r>
          </a:p>
          <a:p>
            <a:pPr lvl="1"/>
            <a:r>
              <a:rPr lang="vi-VN" dirty="0" smtClean="0"/>
              <a:t>Các thể PS mà chỉ có 1 vòng van nhỏ với những lá van kém phát triển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9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vi-V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NGUYÊN NHÂN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vi-VN" dirty="0" smtClean="0"/>
              <a:t>YẾU TỐ GIA ĐÌNH VÀ DI TRUYỀN =&gt;tham vấn di truyền</a:t>
            </a:r>
          </a:p>
          <a:p>
            <a:r>
              <a:rPr lang="vi-VN" dirty="0" smtClean="0"/>
              <a:t>Không liên quan trisomy 13,18,21,22, X.O</a:t>
            </a:r>
            <a:r>
              <a:rPr lang="vi-VN" smtClean="0"/>
              <a:t>, XXY =&gt; Không </a:t>
            </a:r>
            <a:r>
              <a:rPr lang="vi-VN" dirty="0" smtClean="0"/>
              <a:t>di truyền</a:t>
            </a:r>
          </a:p>
          <a:p>
            <a:r>
              <a:rPr lang="vi-VN" dirty="0" smtClean="0"/>
              <a:t>3% di truyền theo định luật Mendel – đặc biệt là nhóm TBS của:</a:t>
            </a:r>
          </a:p>
          <a:p>
            <a:pPr lvl="1"/>
            <a:r>
              <a:rPr lang="vi-VN" dirty="0" smtClean="0"/>
              <a:t>Bệnh Van tim</a:t>
            </a:r>
          </a:p>
          <a:p>
            <a:pPr lvl="1"/>
            <a:r>
              <a:rPr lang="vi-VN" dirty="0" smtClean="0"/>
              <a:t>Bệnh cơ tim do tích tụ</a:t>
            </a:r>
          </a:p>
          <a:p>
            <a:pPr lvl="1"/>
            <a:r>
              <a:rPr lang="vi-VN" dirty="0" smtClean="0"/>
              <a:t>Bệnh các mạch máu lớn do RL di truyền về enzyme</a:t>
            </a:r>
          </a:p>
          <a:p>
            <a:r>
              <a:rPr lang="vi-VN" dirty="0" smtClean="0"/>
              <a:t>Di truyền trội: Các $Đa dị tật với:</a:t>
            </a:r>
          </a:p>
          <a:p>
            <a:pPr lvl="1"/>
            <a:r>
              <a:rPr lang="vi-VN" dirty="0" smtClean="0"/>
              <a:t>TBS là tật chính: $Ehlers-Danlos, $Noonan</a:t>
            </a:r>
            <a:r>
              <a:rPr lang="vi-VN" dirty="0"/>
              <a:t>, $</a:t>
            </a:r>
            <a:r>
              <a:rPr lang="vi-VN" dirty="0" smtClean="0"/>
              <a:t>Leopard, $Holt-Oram</a:t>
            </a:r>
          </a:p>
          <a:p>
            <a:pPr lvl="1"/>
            <a:r>
              <a:rPr lang="vi-VN" dirty="0" smtClean="0"/>
              <a:t>TBS là tật riêng biệt: $Ramano-Ward, $Barlow, Bệnh cơ tim tắc nghẽn, Bệnh RL dẫn truyền TK tim BS</a:t>
            </a:r>
          </a:p>
          <a:p>
            <a:r>
              <a:rPr lang="vi-VN" dirty="0" smtClean="0"/>
              <a:t>Di truyền lặn:</a:t>
            </a:r>
          </a:p>
          <a:p>
            <a:pPr lvl="1"/>
            <a:r>
              <a:rPr lang="vi-VN" dirty="0" smtClean="0"/>
              <a:t>Hôn nhân cùng huyết thống: $Friedreich, $Jervell, $Ellis-van Creveld</a:t>
            </a:r>
          </a:p>
          <a:p>
            <a:pPr lvl="1"/>
            <a:r>
              <a:rPr lang="vi-VN" dirty="0" smtClean="0"/>
              <a:t>Liên quan NST giới tính: $Hunter, $Duchenne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0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Bệnh</a:t>
            </a:r>
            <a:r>
              <a:rPr lang="en-US" b="1" dirty="0" smtClean="0"/>
              <a:t> gene </a:t>
            </a:r>
            <a:r>
              <a:rPr lang="en-US" b="1" dirty="0" err="1" smtClean="0"/>
              <a:t>liên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đến</a:t>
            </a:r>
            <a:r>
              <a:rPr lang="en-US" b="1" dirty="0" smtClean="0"/>
              <a:t> </a:t>
            </a:r>
            <a:r>
              <a:rPr lang="en-US" b="1" dirty="0" err="1" smtClean="0"/>
              <a:t>tim</a:t>
            </a:r>
            <a:r>
              <a:rPr lang="en-US" b="1" dirty="0" smtClean="0"/>
              <a:t>: </a:t>
            </a:r>
            <a:r>
              <a:rPr lang="en-US" b="1" dirty="0" err="1" smtClean="0"/>
              <a:t>Hội</a:t>
            </a:r>
            <a:r>
              <a:rPr lang="en-US" b="1" dirty="0" smtClean="0"/>
              <a:t> </a:t>
            </a:r>
            <a:r>
              <a:rPr lang="en-US" b="1" dirty="0" err="1" smtClean="0"/>
              <a:t>chứng</a:t>
            </a:r>
            <a:endParaRPr lang="en-US" b="1" dirty="0" smtClean="0"/>
          </a:p>
          <a:p>
            <a:r>
              <a:rPr lang="en-US" dirty="0" err="1" smtClean="0"/>
              <a:t>DiGeoge</a:t>
            </a:r>
            <a:r>
              <a:rPr lang="en-US" dirty="0" smtClean="0"/>
              <a:t>,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NST 22</a:t>
            </a:r>
          </a:p>
          <a:p>
            <a:r>
              <a:rPr lang="en-US" dirty="0" smtClean="0"/>
              <a:t>Down: NST 21</a:t>
            </a:r>
          </a:p>
          <a:p>
            <a:r>
              <a:rPr lang="en-US" dirty="0" err="1" smtClean="0"/>
              <a:t>Marfan</a:t>
            </a:r>
            <a:r>
              <a:rPr lang="en-US" dirty="0" smtClean="0"/>
              <a:t>: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. (</a:t>
            </a:r>
            <a:r>
              <a:rPr lang="en-US" dirty="0" err="1" smtClean="0"/>
              <a:t>Xương</a:t>
            </a:r>
            <a:r>
              <a:rPr lang="en-US" dirty="0" smtClean="0"/>
              <a:t>,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, </a:t>
            </a:r>
            <a:r>
              <a:rPr lang="en-US" dirty="0" err="1" smtClean="0"/>
              <a:t>mắt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da)</a:t>
            </a:r>
          </a:p>
          <a:p>
            <a:r>
              <a:rPr lang="en-US" dirty="0" smtClean="0"/>
              <a:t>Noonan: gene </a:t>
            </a:r>
            <a:r>
              <a:rPr lang="en-US" dirty="0" err="1" smtClean="0"/>
              <a:t>trội</a:t>
            </a:r>
            <a:r>
              <a:rPr lang="en-US" dirty="0" smtClean="0"/>
              <a:t>,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  <a:p>
            <a:r>
              <a:rPr lang="en-US" dirty="0" err="1" smtClean="0"/>
              <a:t>Patau</a:t>
            </a:r>
            <a:r>
              <a:rPr lang="en-US" dirty="0" smtClean="0"/>
              <a:t>: </a:t>
            </a:r>
            <a:r>
              <a:rPr lang="en-US" dirty="0" err="1" smtClean="0"/>
              <a:t>Trisome</a:t>
            </a:r>
            <a:r>
              <a:rPr lang="en-US" dirty="0" smtClean="0"/>
              <a:t> 13</a:t>
            </a:r>
          </a:p>
          <a:p>
            <a:r>
              <a:rPr lang="en-US" dirty="0" smtClean="0"/>
              <a:t>Tuner: NST X, </a:t>
            </a:r>
            <a:r>
              <a:rPr lang="en-US" dirty="0" err="1" smtClean="0"/>
              <a:t>nữ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4876800" cy="792162"/>
          </a:xfrm>
        </p:spPr>
        <p:txBody>
          <a:bodyPr>
            <a:normAutofit/>
          </a:bodyPr>
          <a:lstStyle/>
          <a:p>
            <a:pPr algn="l"/>
            <a:r>
              <a:rPr lang="vi-V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 THẦY LÊ VĂN NAM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809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vi-V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NGUYÊN NHÂN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 smtClean="0"/>
              <a:t>YẾU TỐ NGOẠI LAI</a:t>
            </a:r>
          </a:p>
          <a:p>
            <a:r>
              <a:rPr lang="vi-VN" dirty="0" smtClean="0"/>
              <a:t>Vật lý: tia phóng xạ, tia X quang</a:t>
            </a:r>
          </a:p>
          <a:p>
            <a:r>
              <a:rPr lang="vi-VN" dirty="0" smtClean="0"/>
              <a:t>Hóa học: Rượu, Amphetamine, Hydantoine, Trimethadione, Thalidomide, Hormon sinh dục</a:t>
            </a:r>
          </a:p>
          <a:p>
            <a:r>
              <a:rPr lang="vi-VN" dirty="0" smtClean="0"/>
              <a:t>Siêu vi ở 3 tháng đầu thai kỳ:</a:t>
            </a:r>
          </a:p>
          <a:p>
            <a:pPr lvl="1"/>
            <a:r>
              <a:rPr lang="vi-VN" dirty="0" smtClean="0"/>
              <a:t>Rubella: PDA, PS</a:t>
            </a:r>
          </a:p>
          <a:p>
            <a:pPr lvl="1"/>
            <a:r>
              <a:rPr lang="vi-VN" dirty="0" smtClean="0"/>
              <a:t>Quai bị, HSV, CMV</a:t>
            </a:r>
          </a:p>
          <a:p>
            <a:pPr lvl="1"/>
            <a:r>
              <a:rPr lang="vi-VN" dirty="0" smtClean="0"/>
              <a:t>Coxsackie B: Xơ hóa nội mạch</a:t>
            </a:r>
          </a:p>
          <a:p>
            <a:r>
              <a:rPr lang="vi-VN" dirty="0" smtClean="0"/>
              <a:t>Bệnh RLCH hoặc Bệnh toàn thân của mẹ: ĐTĐ, Phenylketon niệu, SLE</a:t>
            </a:r>
          </a:p>
        </p:txBody>
      </p:sp>
    </p:spTree>
    <p:extLst>
      <p:ext uri="{BB962C8B-B14F-4D97-AF65-F5344CB8AC3E}">
        <p14:creationId xmlns:p14="http://schemas.microsoft.com/office/powerpoint/2010/main" val="372947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PHÂN LOẠI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TBS không shunt: PS,AS,COA</a:t>
            </a:r>
          </a:p>
          <a:p>
            <a:r>
              <a:rPr lang="vi-VN" dirty="0" smtClean="0"/>
              <a:t>TBS shunt T-P: VSD,ASD,PDA,ECD</a:t>
            </a:r>
          </a:p>
          <a:p>
            <a:r>
              <a:rPr lang="vi-VN" dirty="0" smtClean="0"/>
              <a:t>TBS shunt P-T:</a:t>
            </a:r>
          </a:p>
          <a:p>
            <a:pPr lvl="1"/>
            <a:r>
              <a:rPr lang="vi-VN" dirty="0" smtClean="0"/>
              <a:t>Tuần hoàn phổi giảm:TOF, TA, PAtr, Bất thường Ebstein của van 3 lá</a:t>
            </a:r>
          </a:p>
          <a:p>
            <a:pPr lvl="1"/>
            <a:r>
              <a:rPr lang="vi-VN" smtClean="0"/>
              <a:t>Tuần hoàn phổi tăng: TGA, APVR, Tim 1 thất, Thất (T) kém phát triển, Thân chung ĐM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67402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724</Words>
  <Application>Microsoft Office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BỆNH TIM BẨM SINH</vt:lpstr>
      <vt:lpstr>ĐỊNH NGHĨA BỆNH TIM BẨM SINH</vt:lpstr>
      <vt:lpstr>DỊCH TỄ</vt:lpstr>
      <vt:lpstr>DỊCH TỄ</vt:lpstr>
      <vt:lpstr>DỊCH TỄ</vt:lpstr>
      <vt:lpstr>NGUYÊN NHÂN</vt:lpstr>
      <vt:lpstr>SLIDE THẦY LÊ VĂN NAM</vt:lpstr>
      <vt:lpstr>NGUYÊN NHÂN</vt:lpstr>
      <vt:lpstr>PHÂN LOẠI</vt:lpstr>
      <vt:lpstr>II. Bệnh tim bẩm sinh (Slide thầy Lê Văn Nam) </vt:lpstr>
      <vt:lpstr>APVR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TIM BẨM SINH</dc:title>
  <dc:creator>Vinh Trieu</dc:creator>
  <cp:lastModifiedBy>Vinh Trieu</cp:lastModifiedBy>
  <cp:revision>9</cp:revision>
  <dcterms:created xsi:type="dcterms:W3CDTF">2006-08-16T00:00:00Z</dcterms:created>
  <dcterms:modified xsi:type="dcterms:W3CDTF">2019-07-01T16:16:41Z</dcterms:modified>
</cp:coreProperties>
</file>