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79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SUY TIM Ở TRẺ 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Tê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2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Phì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/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=&gt; </a:t>
            </a:r>
            <a:r>
              <a:rPr lang="en-US" i="1" dirty="0" smtClean="0"/>
              <a:t>ĐÁP ỨNG ĐẦU TIÊN LÀ </a:t>
            </a:r>
            <a:r>
              <a:rPr lang="en-US" b="1" i="1" dirty="0" smtClean="0"/>
              <a:t>DÃN BUỒNG THẤT</a:t>
            </a:r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phì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dãn</a:t>
            </a:r>
            <a:r>
              <a:rPr lang="en-US" dirty="0" smtClean="0"/>
              <a:t> </a:t>
            </a:r>
            <a:r>
              <a:rPr lang="en-US" dirty="0" err="1" smtClean="0"/>
              <a:t>buồng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V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</a:t>
            </a:r>
          </a:p>
          <a:p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căng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phì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0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TK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Lượng</a:t>
            </a:r>
            <a:r>
              <a:rPr lang="en-US" dirty="0" smtClean="0"/>
              <a:t> Noradrenaline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ST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gấp</a:t>
            </a:r>
            <a:r>
              <a:rPr lang="en-US" dirty="0" smtClean="0"/>
              <a:t> 2-3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ST, </a:t>
            </a:r>
            <a:r>
              <a:rPr lang="en-US" b="1" i="1" u="sng" dirty="0" err="1" smtClean="0"/>
              <a:t>đôi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khi</a:t>
            </a:r>
            <a:r>
              <a:rPr lang="en-US" b="1" i="1" u="sng" dirty="0" smtClean="0"/>
              <a:t> </a:t>
            </a:r>
            <a:r>
              <a:rPr lang="en-US" dirty="0" smtClean="0"/>
              <a:t>Adrenaline </a:t>
            </a:r>
            <a:r>
              <a:rPr lang="en-US" dirty="0" err="1" smtClean="0"/>
              <a:t>và</a:t>
            </a:r>
            <a:r>
              <a:rPr lang="en-US" dirty="0" smtClean="0"/>
              <a:t> Dopamine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Catecholamine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8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TK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Noradrenaline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</a:t>
            </a:r>
            <a:r>
              <a:rPr lang="en-US" dirty="0" smtClean="0"/>
              <a:t>1R =&gt; </a:t>
            </a:r>
            <a:r>
              <a:rPr lang="en-US" dirty="0" err="1" smtClean="0"/>
              <a:t>Tăng</a:t>
            </a:r>
            <a:r>
              <a:rPr lang="en-US" dirty="0" smtClean="0"/>
              <a:t> co </a:t>
            </a:r>
            <a:r>
              <a:rPr lang="en-US" dirty="0" err="1" smtClean="0"/>
              <a:t>bóp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HR </a:t>
            </a:r>
          </a:p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1R =&gt; </a:t>
            </a:r>
            <a:r>
              <a:rPr lang="en-US" dirty="0" err="1" smtClean="0">
                <a:sym typeface="Symbol"/>
              </a:rPr>
              <a:t>Tăng</a:t>
            </a:r>
            <a:r>
              <a:rPr lang="en-US" dirty="0" smtClean="0">
                <a:sym typeface="Symbol"/>
              </a:rPr>
              <a:t> co </a:t>
            </a:r>
            <a:r>
              <a:rPr lang="en-US" dirty="0" err="1" smtClean="0">
                <a:sym typeface="Symbol"/>
              </a:rPr>
              <a:t>bóp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cơ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tim</a:t>
            </a:r>
            <a:r>
              <a:rPr lang="en-US" dirty="0" smtClean="0">
                <a:sym typeface="Symbol"/>
              </a:rPr>
              <a:t> (</a:t>
            </a:r>
            <a:r>
              <a:rPr lang="en-US" dirty="0" err="1" smtClean="0">
                <a:sym typeface="Symbol"/>
              </a:rPr>
              <a:t>mức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vừa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phải</a:t>
            </a:r>
            <a:r>
              <a:rPr lang="en-US" dirty="0" smtClean="0">
                <a:sym typeface="Symbol"/>
              </a:rPr>
              <a:t>) </a:t>
            </a:r>
            <a:r>
              <a:rPr lang="en-US" dirty="0" err="1" smtClean="0">
                <a:sym typeface="Symbol"/>
              </a:rPr>
              <a:t>và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phì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đại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tb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cơ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tim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Co </a:t>
            </a:r>
            <a:r>
              <a:rPr lang="en-US" dirty="0" err="1" smtClean="0">
                <a:sym typeface="Symbol"/>
              </a:rPr>
              <a:t>mạch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ngoại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biên</a:t>
            </a:r>
            <a:endParaRPr lang="en-US" dirty="0">
              <a:sym typeface="Symbol"/>
            </a:endParaRPr>
          </a:p>
          <a:p>
            <a:r>
              <a:rPr lang="en-US" dirty="0" err="1" smtClean="0">
                <a:sym typeface="Symbol"/>
              </a:rPr>
              <a:t>Các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catecholamines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còn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tăng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trương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lực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hệ</a:t>
            </a:r>
            <a:r>
              <a:rPr lang="en-US" dirty="0" smtClean="0">
                <a:sym typeface="Symbol"/>
              </a:rPr>
              <a:t> TM =&gt; </a:t>
            </a:r>
            <a:r>
              <a:rPr lang="en-US" dirty="0" err="1" smtClean="0">
                <a:sym typeface="Symbol"/>
              </a:rPr>
              <a:t>tăng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máu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về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tim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261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TK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Catecholamines</a:t>
            </a:r>
            <a:endParaRPr lang="en-US" dirty="0" smtClean="0"/>
          </a:p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</a:t>
            </a:r>
            <a:r>
              <a:rPr lang="en-US" dirty="0"/>
              <a:t>1R </a:t>
            </a:r>
            <a:r>
              <a:rPr lang="en-US" dirty="0" smtClean="0"/>
              <a:t>=&gt;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=&gt; </a:t>
            </a:r>
            <a:r>
              <a:rPr lang="en-US" dirty="0" err="1" smtClean="0"/>
              <a:t>Tăng</a:t>
            </a:r>
            <a:r>
              <a:rPr lang="en-US" dirty="0" smtClean="0"/>
              <a:t> TMCT</a:t>
            </a:r>
          </a:p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=&gt; RL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kiệt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 smtClean="0"/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do co </a:t>
            </a:r>
            <a:r>
              <a:rPr lang="en-US" dirty="0" err="1" smtClean="0"/>
              <a:t>tiểu</a:t>
            </a:r>
            <a:r>
              <a:rPr lang="en-US" dirty="0" smtClean="0"/>
              <a:t> ĐM =&gt;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do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TM =&gt;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–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41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TK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Catecholamines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err="1" smtClean="0"/>
              <a:t>Lượng</a:t>
            </a:r>
            <a:r>
              <a:rPr lang="en-US" dirty="0"/>
              <a:t> </a:t>
            </a:r>
            <a:r>
              <a:rPr lang="en-US" dirty="0" smtClean="0"/>
              <a:t>Noradrenaline ở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1</a:t>
            </a:r>
            <a:r>
              <a:rPr lang="en-US" dirty="0" smtClean="0"/>
              <a:t>R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ở ST </a:t>
            </a:r>
            <a:r>
              <a:rPr lang="en-US" dirty="0" err="1" smtClean="0"/>
              <a:t>nặng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1</a:t>
            </a:r>
            <a:r>
              <a:rPr lang="en-US" dirty="0" smtClean="0"/>
              <a:t>R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ở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R </a:t>
            </a:r>
            <a:r>
              <a:rPr lang="en-US" dirty="0" err="1" smtClean="0">
                <a:sym typeface="Symbol"/>
              </a:rPr>
              <a:t>và</a:t>
            </a:r>
            <a:r>
              <a:rPr lang="en-US" dirty="0" smtClean="0">
                <a:sym typeface="Symbol"/>
              </a:rPr>
              <a:t> 2</a:t>
            </a:r>
            <a:r>
              <a:rPr lang="en-US" dirty="0" smtClean="0"/>
              <a:t>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Noradrenaline ở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/>
          </a:p>
          <a:p>
            <a:pPr lvl="1"/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EF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 smtClean="0"/>
          </a:p>
          <a:p>
            <a:pPr lvl="1"/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Noradrenaline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5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Tăng</a:t>
            </a:r>
            <a:r>
              <a:rPr lang="en-US" dirty="0" smtClean="0"/>
              <a:t> Renin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do:</a:t>
            </a:r>
            <a:endParaRPr lang="en-US" dirty="0"/>
          </a:p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tưới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endParaRPr lang="en-US" dirty="0" smtClean="0"/>
          </a:p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Natri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Maculadensa</a:t>
            </a:r>
            <a:r>
              <a:rPr lang="en-US" dirty="0" smtClean="0"/>
              <a:t> ở </a:t>
            </a:r>
            <a:r>
              <a:rPr lang="en-US" dirty="0" err="1" smtClean="0"/>
              <a:t>thận</a:t>
            </a:r>
            <a:endParaRPr lang="en-US" dirty="0" smtClean="0"/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endParaRPr lang="en-US" dirty="0" smtClean="0"/>
          </a:p>
          <a:p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qua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 smtClean="0"/>
          </a:p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nồng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Calci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dãn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5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:</a:t>
            </a:r>
          </a:p>
          <a:p>
            <a:r>
              <a:rPr lang="en-US" dirty="0" smtClean="0"/>
              <a:t>AT2 co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=&gt;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endParaRPr lang="en-US" dirty="0" smtClean="0"/>
          </a:p>
          <a:p>
            <a:r>
              <a:rPr lang="en-US" dirty="0" smtClean="0"/>
              <a:t>AT2 co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=&gt;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endParaRPr lang="en-US" dirty="0" smtClean="0"/>
          </a:p>
          <a:p>
            <a:r>
              <a:rPr lang="en-US" dirty="0" smtClean="0"/>
              <a:t>AT2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endParaRPr lang="en-US" dirty="0" smtClean="0"/>
          </a:p>
          <a:p>
            <a:r>
              <a:rPr lang="en-US" dirty="0" smtClean="0"/>
              <a:t>Aldosterone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muối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=&gt;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17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Arginine - </a:t>
            </a:r>
            <a:r>
              <a:rPr lang="en-US" dirty="0" err="1" smtClean="0"/>
              <a:t>Vasopressine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Hormon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co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muối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 smtClean="0"/>
          </a:p>
          <a:p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: </a:t>
            </a:r>
            <a:r>
              <a:rPr lang="en-US" dirty="0" err="1" smtClean="0"/>
              <a:t>Căng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ở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=&gt; </a:t>
            </a:r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A-V =&gt; </a:t>
            </a:r>
            <a:r>
              <a:rPr lang="en-US" dirty="0" err="1" smtClean="0"/>
              <a:t>giảm</a:t>
            </a:r>
            <a:r>
              <a:rPr lang="en-US" dirty="0" smtClean="0"/>
              <a:t> co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muối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 smtClean="0"/>
          </a:p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=&gt;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căng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=&gt;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nhạy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=&gt;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=&gt; </a:t>
            </a:r>
            <a:r>
              <a:rPr lang="en-US" dirty="0" err="1" smtClean="0"/>
              <a:t>tăng</a:t>
            </a:r>
            <a:r>
              <a:rPr lang="en-US" dirty="0" smtClean="0"/>
              <a:t> A-V </a:t>
            </a:r>
            <a:r>
              <a:rPr lang="en-US" dirty="0" err="1" smtClean="0"/>
              <a:t>khoảng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=&gt; co </a:t>
            </a:r>
            <a:r>
              <a:rPr lang="en-US" dirty="0" err="1" smtClean="0"/>
              <a:t>tiểu</a:t>
            </a:r>
            <a:r>
              <a:rPr lang="en-US" dirty="0" smtClean="0"/>
              <a:t> ĐM =&gt;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7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Peptides </a:t>
            </a:r>
            <a:r>
              <a:rPr lang="en-US" dirty="0" err="1" smtClean="0"/>
              <a:t>thải</a:t>
            </a:r>
            <a:r>
              <a:rPr lang="en-US" dirty="0" smtClean="0"/>
              <a:t> </a:t>
            </a:r>
            <a:r>
              <a:rPr lang="en-US" dirty="0" err="1" smtClean="0"/>
              <a:t>Natri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(ANP)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endParaRPr lang="en-US" dirty="0" smtClean="0"/>
          </a:p>
          <a:p>
            <a:r>
              <a:rPr lang="en-US" dirty="0" err="1" smtClean="0"/>
              <a:t>Tăng</a:t>
            </a:r>
            <a:r>
              <a:rPr lang="en-US" dirty="0" smtClean="0"/>
              <a:t> GFR</a:t>
            </a:r>
          </a:p>
          <a:p>
            <a:r>
              <a:rPr lang="en-US" dirty="0" err="1" smtClean="0"/>
              <a:t>Tăng</a:t>
            </a:r>
            <a:r>
              <a:rPr lang="en-US" dirty="0" smtClean="0"/>
              <a:t> V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endParaRPr lang="en-US" dirty="0" smtClean="0"/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thải</a:t>
            </a:r>
            <a:r>
              <a:rPr lang="en-US" dirty="0" smtClean="0"/>
              <a:t> </a:t>
            </a:r>
            <a:r>
              <a:rPr lang="en-US" dirty="0" err="1" smtClean="0"/>
              <a:t>Natri</a:t>
            </a:r>
            <a:endParaRPr lang="en-US" dirty="0" smtClean="0"/>
          </a:p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Renin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Aldosterone </a:t>
            </a:r>
            <a:r>
              <a:rPr lang="en-US" dirty="0" err="1" smtClean="0"/>
              <a:t>và</a:t>
            </a:r>
            <a:r>
              <a:rPr lang="en-US" dirty="0" smtClean="0"/>
              <a:t> A-V</a:t>
            </a:r>
          </a:p>
        </p:txBody>
      </p:sp>
    </p:spTree>
    <p:extLst>
      <p:ext uri="{BB962C8B-B14F-4D97-AF65-F5344CB8AC3E}">
        <p14:creationId xmlns:p14="http://schemas.microsoft.com/office/powerpoint/2010/main" val="276519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ndothelin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Peptide 21 </a:t>
            </a:r>
            <a:r>
              <a:rPr lang="en-US" dirty="0" err="1" smtClean="0"/>
              <a:t>a.a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mạc</a:t>
            </a:r>
            <a:endParaRPr lang="en-US" dirty="0"/>
          </a:p>
          <a:p>
            <a:r>
              <a:rPr lang="en-US" dirty="0" smtClean="0"/>
              <a:t>Co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co TM </a:t>
            </a:r>
            <a:r>
              <a:rPr lang="en-US" dirty="0" err="1" smtClean="0"/>
              <a:t>mạnh</a:t>
            </a:r>
            <a:r>
              <a:rPr lang="en-US" dirty="0" smtClean="0"/>
              <a:t> =&gt;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+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4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DỊCH TỄ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0,1-0,2%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</a:p>
          <a:p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50%</a:t>
            </a:r>
          </a:p>
          <a:p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50%</a:t>
            </a:r>
          </a:p>
        </p:txBody>
      </p:sp>
    </p:spTree>
    <p:extLst>
      <p:ext uri="{BB962C8B-B14F-4D97-AF65-F5344CB8AC3E}">
        <p14:creationId xmlns:p14="http://schemas.microsoft.com/office/powerpoint/2010/main" val="721910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cytokines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r>
              <a:rPr lang="en-US" dirty="0" smtClean="0"/>
              <a:t>IL-1, TNF, IFN</a:t>
            </a:r>
            <a:r>
              <a:rPr lang="en-US" dirty="0" smtClean="0">
                <a:sym typeface="Symbol"/>
              </a:rPr>
              <a:t> =&gt; Inotrope (-) </a:t>
            </a:r>
            <a:r>
              <a:rPr lang="en-US" dirty="0" err="1" smtClean="0">
                <a:sym typeface="Symbol"/>
              </a:rPr>
              <a:t>và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tác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dụng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lên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chức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năng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tb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nội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58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NGUYÊN NHÂN SUY 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TĂNG TẢI THẾ TÍCH</a:t>
            </a:r>
          </a:p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BS </a:t>
            </a:r>
            <a:r>
              <a:rPr lang="en-US" dirty="0" err="1" smtClean="0"/>
              <a:t>có</a:t>
            </a:r>
            <a:r>
              <a:rPr lang="en-US" dirty="0" smtClean="0"/>
              <a:t> shunt T-P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/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, PDA </a:t>
            </a:r>
            <a:r>
              <a:rPr lang="en-US" dirty="0" err="1" smtClean="0"/>
              <a:t>và</a:t>
            </a:r>
            <a:r>
              <a:rPr lang="en-US" dirty="0" smtClean="0"/>
              <a:t> VSD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ST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1"/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6-8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NN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ST </a:t>
            </a:r>
            <a:r>
              <a:rPr lang="en-US" dirty="0" err="1" smtClean="0"/>
              <a:t>sớm</a:t>
            </a:r>
            <a:r>
              <a:rPr lang="en-US" dirty="0" smtClean="0"/>
              <a:t>: </a:t>
            </a: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gối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mạc</a:t>
            </a:r>
            <a:r>
              <a:rPr lang="en-US" dirty="0" smtClean="0"/>
              <a:t>, </a:t>
            </a:r>
            <a:r>
              <a:rPr lang="en-US" dirty="0" err="1" smtClean="0"/>
              <a:t>dò</a:t>
            </a:r>
            <a:r>
              <a:rPr lang="en-US" dirty="0" smtClean="0"/>
              <a:t> ĐM-TM </a:t>
            </a:r>
            <a:r>
              <a:rPr lang="en-US" dirty="0" err="1" smtClean="0"/>
              <a:t>lớn</a:t>
            </a:r>
            <a:r>
              <a:rPr lang="en-US" dirty="0" smtClean="0"/>
              <a:t>, BTBS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shunt P-T (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ĐM,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ĐM, </a:t>
            </a:r>
            <a:r>
              <a:rPr lang="en-US" dirty="0" err="1" smtClean="0"/>
              <a:t>Teo</a:t>
            </a:r>
            <a:r>
              <a:rPr lang="en-US" dirty="0" smtClean="0"/>
              <a:t> van 3 </a:t>
            </a:r>
            <a:r>
              <a:rPr lang="en-US" dirty="0" err="1" smtClean="0"/>
              <a:t>lá</a:t>
            </a:r>
            <a:r>
              <a:rPr lang="en-US" dirty="0" smtClean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36408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NGUYÊN NHÂN SUY 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TĂNG TẢI ÁP SUẤT</a:t>
            </a:r>
          </a:p>
          <a:p>
            <a:r>
              <a:rPr lang="en-US" dirty="0" err="1" smtClean="0"/>
              <a:t>Hẹp</a:t>
            </a:r>
            <a:r>
              <a:rPr lang="en-US" dirty="0" smtClean="0"/>
              <a:t> van ĐMC </a:t>
            </a:r>
            <a:r>
              <a:rPr lang="en-US" dirty="0" err="1" smtClean="0"/>
              <a:t>nặng</a:t>
            </a:r>
            <a:endParaRPr lang="en-US" dirty="0" smtClean="0"/>
          </a:p>
          <a:p>
            <a:r>
              <a:rPr lang="en-US" dirty="0" err="1" smtClean="0"/>
              <a:t>Hẹp</a:t>
            </a:r>
            <a:r>
              <a:rPr lang="en-US" dirty="0" smtClean="0"/>
              <a:t> </a:t>
            </a:r>
            <a:r>
              <a:rPr lang="en-US" dirty="0" err="1" smtClean="0"/>
              <a:t>eo</a:t>
            </a:r>
            <a:r>
              <a:rPr lang="en-US" dirty="0" smtClean="0"/>
              <a:t> ĐMC</a:t>
            </a:r>
          </a:p>
          <a:p>
            <a:r>
              <a:rPr lang="en-US" dirty="0" err="1" smtClean="0"/>
              <a:t>Tắc</a:t>
            </a:r>
            <a:r>
              <a:rPr lang="en-US" dirty="0" smtClean="0"/>
              <a:t> TM </a:t>
            </a:r>
            <a:r>
              <a:rPr lang="en-US" dirty="0" err="1" smtClean="0"/>
              <a:t>phổi</a:t>
            </a:r>
            <a:r>
              <a:rPr lang="en-US" dirty="0" smtClean="0"/>
              <a:t> (Tim 3 </a:t>
            </a:r>
            <a:r>
              <a:rPr lang="en-US" dirty="0" err="1" smtClean="0"/>
              <a:t>nhĩ</a:t>
            </a:r>
            <a:r>
              <a:rPr lang="en-US" dirty="0" smtClean="0"/>
              <a:t>,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TM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teo</a:t>
            </a:r>
            <a:r>
              <a:rPr lang="en-US" dirty="0" smtClean="0"/>
              <a:t> van 2 </a:t>
            </a:r>
            <a:r>
              <a:rPr lang="en-US" dirty="0" err="1" smtClean="0"/>
              <a:t>lá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PAH, </a:t>
            </a:r>
            <a:r>
              <a:rPr lang="en-US" dirty="0" err="1" smtClean="0"/>
              <a:t>hẹp</a:t>
            </a:r>
            <a:r>
              <a:rPr lang="en-US" dirty="0" smtClean="0"/>
              <a:t> van ĐMP =&gt;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RV</a:t>
            </a:r>
          </a:p>
        </p:txBody>
      </p:sp>
    </p:spTree>
    <p:extLst>
      <p:ext uri="{BB962C8B-B14F-4D97-AF65-F5344CB8AC3E}">
        <p14:creationId xmlns:p14="http://schemas.microsoft.com/office/powerpoint/2010/main" val="90672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NGUYÊN NHÂN SUY 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TẠI CƠ TIM</a:t>
            </a:r>
          </a:p>
          <a:p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lvl="1"/>
            <a:r>
              <a:rPr lang="en-US" dirty="0" err="1" smtClean="0"/>
              <a:t>Tật</a:t>
            </a:r>
            <a:r>
              <a:rPr lang="en-US" dirty="0" smtClean="0"/>
              <a:t> BS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 </a:t>
            </a:r>
            <a:r>
              <a:rPr lang="en-US" dirty="0" err="1" smtClean="0"/>
              <a:t>Hạ</a:t>
            </a:r>
            <a:r>
              <a:rPr lang="en-US" dirty="0" smtClean="0"/>
              <a:t> ĐH,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Calci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, </a:t>
            </a:r>
            <a:r>
              <a:rPr lang="en-US" dirty="0" err="1" smtClean="0"/>
              <a:t>Hạ</a:t>
            </a:r>
            <a:r>
              <a:rPr lang="en-US" dirty="0" smtClean="0"/>
              <a:t> Magnesium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endParaRPr lang="en-US" dirty="0" smtClean="0"/>
          </a:p>
          <a:p>
            <a:pPr lvl="1"/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pPr lvl="1"/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pPr lvl="1"/>
            <a:r>
              <a:rPr lang="en-US" dirty="0" smtClean="0"/>
              <a:t>RL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pPr lvl="1"/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 ĐMV </a:t>
            </a:r>
            <a:r>
              <a:rPr lang="en-US" dirty="0" err="1" smtClean="0"/>
              <a:t>trái</a:t>
            </a:r>
            <a:r>
              <a:rPr lang="en-US" dirty="0" smtClean="0"/>
              <a:t> (</a:t>
            </a:r>
            <a:r>
              <a:rPr lang="en-US" dirty="0" err="1" smtClean="0"/>
              <a:t>gây</a:t>
            </a:r>
            <a:r>
              <a:rPr lang="en-US" dirty="0" smtClean="0"/>
              <a:t> TMCT)</a:t>
            </a:r>
          </a:p>
        </p:txBody>
      </p:sp>
    </p:spTree>
    <p:extLst>
      <p:ext uri="{BB962C8B-B14F-4D97-AF65-F5344CB8AC3E}">
        <p14:creationId xmlns:p14="http://schemas.microsoft.com/office/powerpoint/2010/main" val="370759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NGUYÊN NHÂN SUY 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RỐI LOẠN NHỊP TIM</a:t>
            </a:r>
          </a:p>
          <a:p>
            <a:r>
              <a:rPr lang="en-US" dirty="0" smtClean="0"/>
              <a:t>RL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r>
              <a:rPr lang="en-US" dirty="0" smtClean="0"/>
              <a:t>RL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8473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TRIỆU CHỨNG VÀ CHẨN ĐOÁN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=&gt;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Framingham</a:t>
            </a:r>
          </a:p>
          <a:p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nhũ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mạn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/</a:t>
            </a:r>
            <a:r>
              <a:rPr lang="en-US" dirty="0" err="1" smtClean="0"/>
              <a:t>phải</a:t>
            </a:r>
            <a:r>
              <a:rPr lang="en-US" dirty="0" smtClean="0"/>
              <a:t>/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CN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NYHA</a:t>
            </a:r>
          </a:p>
          <a:p>
            <a:pPr lvl="1"/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US" dirty="0" smtClean="0"/>
          </a:p>
          <a:p>
            <a:pPr lvl="2"/>
            <a:r>
              <a:rPr lang="en-US" dirty="0" smtClean="0"/>
              <a:t>Tim </a:t>
            </a:r>
            <a:r>
              <a:rPr lang="en-US" dirty="0" err="1" smtClean="0"/>
              <a:t>nhanh</a:t>
            </a:r>
            <a:endParaRPr lang="en-US" dirty="0" smtClean="0"/>
          </a:p>
          <a:p>
            <a:pPr lvl="2"/>
            <a:r>
              <a:rPr lang="en-US" dirty="0" smtClean="0"/>
              <a:t>Ran </a:t>
            </a:r>
            <a:r>
              <a:rPr lang="en-US" dirty="0" err="1" smtClean="0"/>
              <a:t>phổi</a:t>
            </a:r>
            <a:r>
              <a:rPr lang="en-US" dirty="0" smtClean="0"/>
              <a:t> ứ </a:t>
            </a:r>
            <a:r>
              <a:rPr lang="en-US" dirty="0" err="1" smtClean="0"/>
              <a:t>đọng</a:t>
            </a:r>
            <a:endParaRPr lang="en-US" dirty="0" smtClean="0"/>
          </a:p>
          <a:p>
            <a:pPr lvl="2"/>
            <a:r>
              <a:rPr lang="en-US" dirty="0" err="1" smtClean="0"/>
              <a:t>Gan</a:t>
            </a:r>
            <a:r>
              <a:rPr lang="en-US" dirty="0" smtClean="0"/>
              <a:t>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79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TRIỆU CHỨNG VÀ CHẨN ĐOÁN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=&gt;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Framingham</a:t>
            </a:r>
          </a:p>
          <a:p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nhũ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mạn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/</a:t>
            </a:r>
            <a:r>
              <a:rPr lang="en-US" dirty="0" err="1" smtClean="0"/>
              <a:t>phải</a:t>
            </a:r>
            <a:r>
              <a:rPr lang="en-US" dirty="0" smtClean="0"/>
              <a:t>/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CN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NYHA</a:t>
            </a:r>
          </a:p>
          <a:p>
            <a:pPr lvl="1"/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: (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ở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US" dirty="0" smtClean="0"/>
          </a:p>
          <a:p>
            <a:pPr lvl="2"/>
            <a:r>
              <a:rPr lang="en-US" dirty="0" smtClean="0"/>
              <a:t>Tim </a:t>
            </a:r>
            <a:r>
              <a:rPr lang="en-US" dirty="0" err="1" smtClean="0"/>
              <a:t>nhanh</a:t>
            </a:r>
            <a:endParaRPr lang="en-US" dirty="0" smtClean="0"/>
          </a:p>
          <a:p>
            <a:pPr lvl="2"/>
            <a:r>
              <a:rPr lang="en-US" dirty="0" smtClean="0"/>
              <a:t>Ran </a:t>
            </a:r>
            <a:r>
              <a:rPr lang="en-US" dirty="0" err="1" smtClean="0"/>
              <a:t>phổi</a:t>
            </a:r>
            <a:r>
              <a:rPr lang="en-US" dirty="0" smtClean="0"/>
              <a:t> ứ </a:t>
            </a:r>
            <a:r>
              <a:rPr lang="en-US" dirty="0" err="1" smtClean="0"/>
              <a:t>đọng</a:t>
            </a:r>
            <a:endParaRPr lang="en-US" dirty="0" smtClean="0"/>
          </a:p>
          <a:p>
            <a:pPr lvl="2"/>
            <a:r>
              <a:rPr lang="en-US" dirty="0" err="1" smtClean="0"/>
              <a:t>Gan</a:t>
            </a:r>
            <a:r>
              <a:rPr lang="en-US" dirty="0" smtClean="0"/>
              <a:t>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75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TRIỆU CHỨNG VÀ CHẨN ĐOÁN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ST ở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nhũ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CƠ NĂNG:</a:t>
            </a:r>
          </a:p>
          <a:p>
            <a:pPr lvl="2"/>
            <a:r>
              <a:rPr lang="en-US" dirty="0" err="1" smtClean="0"/>
              <a:t>Sụt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,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(81%)</a:t>
            </a:r>
          </a:p>
          <a:p>
            <a:pPr lvl="2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: </a:t>
            </a:r>
            <a:r>
              <a:rPr lang="en-US" dirty="0" err="1" smtClean="0"/>
              <a:t>Nhạy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(66%)</a:t>
            </a:r>
          </a:p>
          <a:p>
            <a:pPr lvl="2"/>
            <a:r>
              <a:rPr lang="en-US" dirty="0" smtClean="0"/>
              <a:t>Ho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hay </a:t>
            </a:r>
            <a:r>
              <a:rPr lang="en-US" dirty="0" err="1" smtClean="0"/>
              <a:t>Khò</a:t>
            </a:r>
            <a:r>
              <a:rPr lang="en-US" dirty="0" smtClean="0"/>
              <a:t> </a:t>
            </a:r>
            <a:r>
              <a:rPr lang="en-US" dirty="0" err="1" smtClean="0"/>
              <a:t>khè</a:t>
            </a:r>
            <a:r>
              <a:rPr lang="en-US" dirty="0" smtClean="0"/>
              <a:t>: PFV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(26%),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(76%)</a:t>
            </a:r>
          </a:p>
          <a:p>
            <a:pPr lvl="1"/>
            <a:r>
              <a:rPr lang="en-US" dirty="0" smtClean="0"/>
              <a:t>THỰC THỂ:</a:t>
            </a:r>
          </a:p>
          <a:p>
            <a:pPr lvl="2"/>
            <a:r>
              <a:rPr lang="en-US" dirty="0" smtClean="0"/>
              <a:t>Da </a:t>
            </a:r>
            <a:r>
              <a:rPr lang="en-US" dirty="0" err="1" smtClean="0"/>
              <a:t>xanh</a:t>
            </a:r>
            <a:r>
              <a:rPr lang="en-US" dirty="0" smtClean="0"/>
              <a:t>, </a:t>
            </a:r>
            <a:r>
              <a:rPr lang="en-US" dirty="0" err="1" smtClean="0"/>
              <a:t>lạnh</a:t>
            </a:r>
            <a:r>
              <a:rPr lang="en-US" dirty="0" smtClean="0"/>
              <a:t>, </a:t>
            </a:r>
            <a:r>
              <a:rPr lang="en-US" dirty="0" err="1" smtClean="0"/>
              <a:t>ẩm</a:t>
            </a:r>
            <a:r>
              <a:rPr lang="en-US" dirty="0" smtClean="0"/>
              <a:t>, CRT &gt;2s: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(93%), HA </a:t>
            </a:r>
            <a:r>
              <a:rPr lang="en-US" dirty="0" err="1" smtClean="0"/>
              <a:t>thấp</a:t>
            </a:r>
            <a:r>
              <a:rPr lang="en-US" dirty="0" smtClean="0"/>
              <a:t>: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(91%)</a:t>
            </a:r>
          </a:p>
          <a:p>
            <a:pPr lvl="2"/>
            <a:r>
              <a:rPr lang="en-US" dirty="0" err="1" smtClean="0"/>
              <a:t>Phù</a:t>
            </a:r>
            <a:r>
              <a:rPr lang="en-US" dirty="0" smtClean="0"/>
              <a:t>: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(99%)</a:t>
            </a:r>
          </a:p>
          <a:p>
            <a:pPr lvl="2"/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: </a:t>
            </a:r>
            <a:r>
              <a:rPr lang="en-US" dirty="0" err="1" smtClean="0"/>
              <a:t>nhạy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(31%), PFV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(61%)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22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TRIỆU CHỨNG VÀ CHẨN ĐOÁN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CLS:</a:t>
            </a:r>
          </a:p>
          <a:p>
            <a:pPr lvl="1"/>
            <a:r>
              <a:rPr lang="en-US" dirty="0" smtClean="0"/>
              <a:t>EF </a:t>
            </a:r>
            <a:r>
              <a:rPr lang="en-US" dirty="0" err="1" smtClean="0"/>
              <a:t>giảm</a:t>
            </a:r>
            <a:r>
              <a:rPr lang="en-US" dirty="0" smtClean="0"/>
              <a:t> (</a:t>
            </a:r>
            <a:r>
              <a:rPr lang="en-US" dirty="0" err="1" smtClean="0"/>
              <a:t>bt</a:t>
            </a:r>
            <a:r>
              <a:rPr lang="en-US" dirty="0" smtClean="0"/>
              <a:t>: 60-80%), SF </a:t>
            </a:r>
            <a:r>
              <a:rPr lang="en-US" dirty="0" err="1" smtClean="0"/>
              <a:t>giảm</a:t>
            </a:r>
            <a:r>
              <a:rPr lang="en-US" dirty="0" smtClean="0"/>
              <a:t> (</a:t>
            </a:r>
            <a:r>
              <a:rPr lang="en-US" dirty="0" err="1" smtClean="0"/>
              <a:t>bt</a:t>
            </a:r>
            <a:r>
              <a:rPr lang="en-US" dirty="0" smtClean="0"/>
              <a:t>: 28-42%)</a:t>
            </a:r>
          </a:p>
          <a:p>
            <a:pPr lvl="1"/>
            <a:r>
              <a:rPr lang="en-US" dirty="0" smtClean="0"/>
              <a:t>EF = [(LVd3-LVs3)/LVd3] x 100%</a:t>
            </a:r>
          </a:p>
          <a:p>
            <a:pPr lvl="1"/>
            <a:r>
              <a:rPr lang="en-US" dirty="0" smtClean="0"/>
              <a:t>SF = [(</a:t>
            </a:r>
            <a:r>
              <a:rPr lang="en-US" dirty="0" err="1" smtClean="0"/>
              <a:t>LVd</a:t>
            </a:r>
            <a:r>
              <a:rPr lang="en-US" dirty="0" smtClean="0"/>
              <a:t>-LVs)/</a:t>
            </a:r>
            <a:r>
              <a:rPr lang="en-US" dirty="0" err="1" smtClean="0"/>
              <a:t>LVd</a:t>
            </a:r>
            <a:r>
              <a:rPr lang="en-US" dirty="0" smtClean="0"/>
              <a:t>] x 100%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10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THỂ LÂM SÀNG CỦA SUY TIM TRẺ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Theo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/</a:t>
            </a:r>
            <a:r>
              <a:rPr lang="en-US" dirty="0" err="1" smtClean="0"/>
              <a:t>trương</a:t>
            </a:r>
            <a:endParaRPr lang="en-US" dirty="0" smtClean="0"/>
          </a:p>
          <a:p>
            <a:pPr lvl="1"/>
            <a:r>
              <a:rPr lang="en-US" dirty="0" smtClean="0"/>
              <a:t>Thu: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đuối</a:t>
            </a:r>
            <a:r>
              <a:rPr lang="en-US" dirty="0" smtClean="0"/>
              <a:t>, </a:t>
            </a:r>
            <a:r>
              <a:rPr lang="en-US" dirty="0" err="1" smtClean="0"/>
              <a:t>mệt</a:t>
            </a:r>
            <a:r>
              <a:rPr lang="en-US" dirty="0" smtClean="0"/>
              <a:t> </a:t>
            </a:r>
            <a:r>
              <a:rPr lang="en-US" dirty="0" err="1" smtClean="0"/>
              <a:t>nhọc</a:t>
            </a:r>
            <a:r>
              <a:rPr lang="en-US" dirty="0" smtClean="0"/>
              <a:t>,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,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tưới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Trương</a:t>
            </a:r>
            <a:r>
              <a:rPr lang="en-US" dirty="0" smtClean="0"/>
              <a:t>: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endParaRPr lang="en-US" dirty="0" smtClean="0"/>
          </a:p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/</a:t>
            </a:r>
            <a:r>
              <a:rPr lang="en-US" dirty="0" err="1" smtClean="0"/>
              <a:t>thấp</a:t>
            </a:r>
            <a:endParaRPr lang="en-US" dirty="0"/>
          </a:p>
          <a:p>
            <a:pPr lvl="1"/>
            <a:r>
              <a:rPr lang="en-US" dirty="0" smtClean="0"/>
              <a:t>Cao: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, TM </a:t>
            </a:r>
            <a:r>
              <a:rPr lang="en-US" dirty="0" err="1" smtClean="0"/>
              <a:t>mạn</a:t>
            </a:r>
            <a:r>
              <a:rPr lang="en-US" dirty="0" smtClean="0"/>
              <a:t>, Thai </a:t>
            </a:r>
            <a:r>
              <a:rPr lang="en-US" dirty="0" err="1" smtClean="0"/>
              <a:t>kỳ</a:t>
            </a:r>
            <a:r>
              <a:rPr lang="en-US" dirty="0" smtClean="0"/>
              <a:t>, </a:t>
            </a:r>
            <a:r>
              <a:rPr lang="en-US" dirty="0" err="1" smtClean="0"/>
              <a:t>Dò</a:t>
            </a:r>
            <a:r>
              <a:rPr lang="en-US" dirty="0" smtClean="0"/>
              <a:t> ĐM-TM, </a:t>
            </a:r>
            <a:r>
              <a:rPr lang="en-US" dirty="0" err="1" smtClean="0"/>
              <a:t>Beri-beri</a:t>
            </a:r>
            <a:r>
              <a:rPr lang="en-US" dirty="0" smtClean="0"/>
              <a:t>, </a:t>
            </a:r>
            <a:r>
              <a:rPr lang="en-US" dirty="0" err="1" smtClean="0"/>
              <a:t>Bướu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Thấp</a:t>
            </a:r>
            <a:r>
              <a:rPr lang="en-US" dirty="0" smtClean="0"/>
              <a:t>: BTBS, </a:t>
            </a:r>
            <a:r>
              <a:rPr lang="en-US" dirty="0" err="1" smtClean="0"/>
              <a:t>Bệnh</a:t>
            </a:r>
            <a:r>
              <a:rPr lang="en-US" dirty="0" smtClean="0"/>
              <a:t> van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14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bơm</a:t>
            </a:r>
            <a:r>
              <a:rPr lang="en-US" dirty="0" smtClean="0"/>
              <a:t> 1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oxy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872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THỂ LÂM SÀNG CỦA SUY TIM TRẺ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Theo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  <a:p>
            <a:r>
              <a:rPr lang="en-US" dirty="0" smtClean="0"/>
              <a:t>RLCN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/>
              <a:t>/</a:t>
            </a:r>
            <a:r>
              <a:rPr lang="en-US" dirty="0" smtClean="0"/>
              <a:t>ST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endParaRPr lang="en-US" dirty="0" smtClean="0"/>
          </a:p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/</a:t>
            </a:r>
            <a:r>
              <a:rPr lang="en-US" dirty="0" err="1" smtClean="0"/>
              <a:t>mạn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Cấp</a:t>
            </a:r>
            <a:r>
              <a:rPr lang="en-US" dirty="0" smtClean="0"/>
              <a:t>: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ngột</a:t>
            </a:r>
            <a:r>
              <a:rPr lang="en-US" dirty="0" smtClean="0"/>
              <a:t> CO =&gt; </a:t>
            </a:r>
            <a:r>
              <a:rPr lang="en-US" dirty="0" err="1" smtClean="0"/>
              <a:t>tụt</a:t>
            </a:r>
            <a:r>
              <a:rPr lang="en-US" dirty="0" smtClean="0"/>
              <a:t> HA +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 smtClean="0"/>
          </a:p>
          <a:p>
            <a:pPr lvl="1"/>
            <a:r>
              <a:rPr lang="en-US" dirty="0" err="1" smtClean="0"/>
              <a:t>Mạn</a:t>
            </a:r>
            <a:r>
              <a:rPr lang="en-US" dirty="0" smtClean="0"/>
              <a:t>: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ĐM </a:t>
            </a:r>
            <a:r>
              <a:rPr lang="en-US" dirty="0" err="1" smtClean="0"/>
              <a:t>khuynh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gđ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+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761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THỂ LÂM SÀNG CỦA SUY TIM TRẺ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Theo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endParaRPr lang="en-US" dirty="0"/>
          </a:p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/</a:t>
            </a:r>
            <a:r>
              <a:rPr lang="en-US" dirty="0" err="1" smtClean="0"/>
              <a:t>trái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/>
              <a:t>ST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,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ứ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(do PAH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ST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do ứ </a:t>
            </a:r>
            <a:r>
              <a:rPr lang="en-US" dirty="0" err="1"/>
              <a:t>muối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/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1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tống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: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ĐM</a:t>
            </a:r>
          </a:p>
        </p:txBody>
      </p:sp>
    </p:spTree>
    <p:extLst>
      <p:ext uri="{BB962C8B-B14F-4D97-AF65-F5344CB8AC3E}">
        <p14:creationId xmlns:p14="http://schemas.microsoft.com/office/powerpoint/2010/main" val="253886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ĐIỀU 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ST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do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Glucose do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kỵ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=&gt;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TM </a:t>
            </a:r>
            <a:r>
              <a:rPr lang="en-US" b="1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dd</a:t>
            </a:r>
            <a:r>
              <a:rPr lang="en-US" dirty="0" smtClean="0"/>
              <a:t> Glucose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digoxin </a:t>
            </a:r>
            <a:r>
              <a:rPr lang="en-US" dirty="0" err="1" smtClean="0"/>
              <a:t>liều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ngay</a:t>
            </a:r>
            <a:r>
              <a:rPr lang="en-US" dirty="0" smtClean="0"/>
              <a:t> 50% </a:t>
            </a:r>
            <a:r>
              <a:rPr lang="en-US" dirty="0" err="1" smtClean="0"/>
              <a:t>liều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liều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(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liều</a:t>
            </a:r>
            <a:r>
              <a:rPr lang="en-US" dirty="0" smtClean="0"/>
              <a:t> 25% </a:t>
            </a:r>
            <a:r>
              <a:rPr lang="en-US" dirty="0" err="1" smtClean="0"/>
              <a:t>liều</a:t>
            </a:r>
            <a:r>
              <a:rPr lang="en-US" dirty="0" smtClean="0"/>
              <a:t>) </a:t>
            </a:r>
            <a:r>
              <a:rPr lang="en-US" dirty="0" err="1" smtClean="0"/>
              <a:t>cách</a:t>
            </a:r>
            <a:r>
              <a:rPr lang="en-US" dirty="0" smtClean="0"/>
              <a:t> 6-8 </a:t>
            </a:r>
            <a:r>
              <a:rPr lang="en-US" dirty="0" err="1" smtClean="0"/>
              <a:t>giờ</a:t>
            </a:r>
            <a:endParaRPr lang="en-US" dirty="0" smtClean="0"/>
          </a:p>
          <a:p>
            <a:pPr lvl="1"/>
            <a:r>
              <a:rPr lang="en-US" dirty="0" err="1" smtClean="0"/>
              <a:t>Chích</a:t>
            </a:r>
            <a:r>
              <a:rPr lang="en-US" dirty="0" smtClean="0"/>
              <a:t> = 75% </a:t>
            </a:r>
            <a:r>
              <a:rPr lang="en-US" dirty="0" err="1" smtClean="0"/>
              <a:t>liều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454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PHÒNG NGỪA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tật</a:t>
            </a:r>
            <a:r>
              <a:rPr lang="en-US" dirty="0" smtClean="0"/>
              <a:t> BS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họng</a:t>
            </a:r>
            <a:r>
              <a:rPr lang="en-US" dirty="0" smtClean="0"/>
              <a:t> do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(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đợt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b/c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di </a:t>
            </a:r>
            <a:r>
              <a:rPr lang="en-US" dirty="0" err="1" smtClean="0"/>
              <a:t>chứng</a:t>
            </a:r>
            <a:r>
              <a:rPr lang="en-US" dirty="0" smtClean="0"/>
              <a:t> van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lvl="1"/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ở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 smtClean="0"/>
          </a:p>
          <a:p>
            <a:pPr lvl="1"/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do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r>
              <a:rPr lang="en-US" dirty="0" smtClean="0"/>
              <a:t> (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do </a:t>
            </a:r>
            <a:r>
              <a:rPr lang="en-US" dirty="0" err="1" smtClean="0"/>
              <a:t>thiếu</a:t>
            </a:r>
            <a:r>
              <a:rPr lang="en-US" dirty="0" smtClean="0"/>
              <a:t> B1)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kịp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CG, </a:t>
            </a:r>
            <a:r>
              <a:rPr lang="en-US" dirty="0" err="1" smtClean="0"/>
              <a:t>Dò</a:t>
            </a:r>
            <a:r>
              <a:rPr lang="en-US" dirty="0" smtClean="0"/>
              <a:t> Đ-TM </a:t>
            </a:r>
            <a:r>
              <a:rPr lang="en-US" dirty="0" err="1" smtClean="0"/>
              <a:t>lớn</a:t>
            </a:r>
            <a:r>
              <a:rPr lang="en-US" dirty="0" smtClean="0"/>
              <a:t>, TM…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ST</a:t>
            </a:r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VNTMNT ở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BTBS </a:t>
            </a:r>
            <a:r>
              <a:rPr lang="en-US" dirty="0" err="1" smtClean="0"/>
              <a:t>và</a:t>
            </a:r>
            <a:r>
              <a:rPr lang="en-US" dirty="0" smtClean="0"/>
              <a:t> BT 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24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CHĂM SÓC SỨC KHỎE BAN 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BTBS (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,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BTBS – </a:t>
            </a:r>
            <a:r>
              <a:rPr lang="en-US" dirty="0" err="1" smtClean="0"/>
              <a:t>Rubeola</a:t>
            </a:r>
            <a:r>
              <a:rPr lang="en-US" dirty="0" smtClean="0"/>
              <a:t>, virus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nghiện</a:t>
            </a:r>
            <a:r>
              <a:rPr lang="en-US" dirty="0" smtClean="0"/>
              <a:t> </a:t>
            </a:r>
            <a:r>
              <a:rPr lang="en-US" dirty="0" err="1" smtClean="0"/>
              <a:t>rượu</a:t>
            </a:r>
            <a:r>
              <a:rPr lang="en-US" dirty="0" smtClean="0"/>
              <a:t>,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,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, </a:t>
            </a:r>
            <a:r>
              <a:rPr lang="en-US" dirty="0" err="1" smtClean="0"/>
              <a:t>thuốc</a:t>
            </a:r>
            <a:r>
              <a:rPr lang="en-US" dirty="0" smtClean="0"/>
              <a:t> an </a:t>
            </a:r>
            <a:r>
              <a:rPr lang="en-US" dirty="0" err="1" smtClean="0"/>
              <a:t>thần</a:t>
            </a:r>
            <a:r>
              <a:rPr lang="en-US" dirty="0" smtClean="0"/>
              <a:t>…) </a:t>
            </a:r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BTMP (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đúc</a:t>
            </a:r>
            <a:r>
              <a:rPr lang="en-US" dirty="0" smtClean="0"/>
              <a:t> </a:t>
            </a:r>
            <a:r>
              <a:rPr lang="en-US" dirty="0" err="1" smtClean="0"/>
              <a:t>chật</a:t>
            </a:r>
            <a:r>
              <a:rPr lang="en-US" dirty="0" smtClean="0"/>
              <a:t> </a:t>
            </a:r>
            <a:r>
              <a:rPr lang="en-US" dirty="0" err="1" smtClean="0"/>
              <a:t>chội</a:t>
            </a:r>
            <a:r>
              <a:rPr lang="en-US" dirty="0" smtClean="0"/>
              <a:t>,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họng</a:t>
            </a:r>
            <a:r>
              <a:rPr lang="en-US" dirty="0" smtClean="0"/>
              <a:t> do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8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b="1" dirty="0" err="1" smtClean="0"/>
              <a:t>Suy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tim</a:t>
            </a:r>
            <a:r>
              <a:rPr lang="en-US" b="1" dirty="0" smtClean="0"/>
              <a:t> </a:t>
            </a:r>
            <a:r>
              <a:rPr lang="en-US" dirty="0" smtClean="0"/>
              <a:t>(Myocardial failure): </a:t>
            </a:r>
            <a:r>
              <a:rPr lang="en-US" dirty="0" err="1" smtClean="0"/>
              <a:t>Sức</a:t>
            </a:r>
            <a:r>
              <a:rPr lang="en-US" dirty="0" smtClean="0"/>
              <a:t> co </a:t>
            </a:r>
            <a:r>
              <a:rPr lang="en-US" dirty="0" err="1" smtClean="0"/>
              <a:t>bóp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endParaRPr lang="en-US" dirty="0" smtClean="0"/>
          </a:p>
          <a:p>
            <a:pPr lvl="1"/>
            <a:r>
              <a:rPr lang="en-US" b="1" dirty="0" err="1" smtClean="0"/>
              <a:t>Suy</a:t>
            </a:r>
            <a:r>
              <a:rPr lang="en-US" b="1" dirty="0" smtClean="0"/>
              <a:t> </a:t>
            </a:r>
            <a:r>
              <a:rPr lang="en-US" b="1" dirty="0" err="1" smtClean="0"/>
              <a:t>tuần</a:t>
            </a:r>
            <a:r>
              <a:rPr lang="en-US" b="1" dirty="0" smtClean="0"/>
              <a:t> </a:t>
            </a:r>
            <a:r>
              <a:rPr lang="en-US" b="1" dirty="0" err="1" smtClean="0"/>
              <a:t>hoàn</a:t>
            </a:r>
            <a:r>
              <a:rPr lang="en-US" b="1" dirty="0" smtClean="0"/>
              <a:t> </a:t>
            </a:r>
            <a:r>
              <a:rPr lang="en-US" dirty="0" smtClean="0"/>
              <a:t>(Circulatory failure):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oxy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=&gt;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1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(Tim,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, V </a:t>
            </a:r>
            <a:r>
              <a:rPr lang="en-US" dirty="0" err="1" smtClean="0"/>
              <a:t>máu</a:t>
            </a:r>
            <a:r>
              <a:rPr lang="en-US" dirty="0" smtClean="0"/>
              <a:t>, </a:t>
            </a:r>
            <a:r>
              <a:rPr lang="en-US" dirty="0" err="1" smtClean="0"/>
              <a:t>Nồng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Hb</a:t>
            </a:r>
            <a:r>
              <a:rPr lang="en-US" dirty="0" smtClean="0"/>
              <a:t> oxy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ĐM)</a:t>
            </a:r>
          </a:p>
          <a:p>
            <a:pPr lvl="1"/>
            <a:r>
              <a:rPr lang="en-US" b="1" dirty="0" smtClean="0"/>
              <a:t>SUY CƠ TIM =&gt; SUY TIM =&gt; SUY TUẦN HOÀN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02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SINH LÝ BỆNH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1/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smtClean="0"/>
              <a:t>HA = CO x PR</a:t>
            </a:r>
          </a:p>
          <a:p>
            <a:r>
              <a:rPr lang="en-US" dirty="0" smtClean="0"/>
              <a:t>CO = HR x SV</a:t>
            </a:r>
          </a:p>
          <a:p>
            <a:r>
              <a:rPr lang="en-US" dirty="0" smtClean="0"/>
              <a:t>SV =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smtClean="0"/>
              <a:t>co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(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) x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co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x </a:t>
            </a:r>
            <a:r>
              <a:rPr lang="en-US" dirty="0" err="1" smtClean="0"/>
              <a:t>Sức</a:t>
            </a:r>
            <a:r>
              <a:rPr lang="en-US" dirty="0" smtClean="0"/>
              <a:t> co </a:t>
            </a:r>
            <a:r>
              <a:rPr lang="en-US" dirty="0" err="1" smtClean="0"/>
              <a:t>bóp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x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CO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b="1" dirty="0" smtClean="0"/>
              <a:t>4 </a:t>
            </a:r>
            <a:r>
              <a:rPr lang="en-US" b="1" dirty="0" err="1" smtClean="0"/>
              <a:t>yếu</a:t>
            </a:r>
            <a:r>
              <a:rPr lang="en-US" b="1" dirty="0" smtClean="0"/>
              <a:t> </a:t>
            </a:r>
            <a:r>
              <a:rPr lang="en-US" b="1" dirty="0" err="1" smtClean="0"/>
              <a:t>tố</a:t>
            </a:r>
            <a:r>
              <a:rPr lang="en-US" dirty="0" smtClean="0"/>
              <a:t>: </a:t>
            </a:r>
            <a:r>
              <a:rPr lang="en-US" dirty="0" err="1" smtClean="0"/>
              <a:t>Sức</a:t>
            </a:r>
            <a:r>
              <a:rPr lang="en-US" dirty="0" smtClean="0"/>
              <a:t> co </a:t>
            </a:r>
            <a:r>
              <a:rPr lang="en-US" dirty="0" err="1" smtClean="0"/>
              <a:t>bóp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,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, HR</a:t>
            </a:r>
          </a:p>
        </p:txBody>
      </p:sp>
    </p:spTree>
    <p:extLst>
      <p:ext uri="{BB962C8B-B14F-4D97-AF65-F5344CB8AC3E}">
        <p14:creationId xmlns:p14="http://schemas.microsoft.com/office/powerpoint/2010/main" val="77322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CO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SỰ CO BÓP NỘI TẠI CỦA CƠ TIM (SCBNTCCT)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TK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endParaRPr lang="en-US" dirty="0" smtClean="0"/>
          </a:p>
          <a:p>
            <a:r>
              <a:rPr lang="en-US" dirty="0" err="1" smtClean="0"/>
              <a:t>Lượng</a:t>
            </a:r>
            <a:r>
              <a:rPr lang="en-US" dirty="0" smtClean="0"/>
              <a:t> catecholamine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r>
              <a:rPr lang="en-US" dirty="0" smtClean="0"/>
              <a:t>Digitalis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co </a:t>
            </a:r>
            <a:r>
              <a:rPr lang="en-US" dirty="0" err="1" smtClean="0"/>
              <a:t>bóp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Thiếu</a:t>
            </a:r>
            <a:r>
              <a:rPr lang="en-US" dirty="0" smtClean="0"/>
              <a:t> oxy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CO2, </a:t>
            </a:r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co </a:t>
            </a:r>
            <a:r>
              <a:rPr lang="en-US" dirty="0" err="1" smtClean="0"/>
              <a:t>bóp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(Quinidine, Procainamide,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ngủ</a:t>
            </a:r>
            <a:r>
              <a:rPr lang="en-US" dirty="0" smtClean="0"/>
              <a:t>,…)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hoại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/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co </a:t>
            </a:r>
            <a:r>
              <a:rPr lang="en-US" dirty="0" err="1" smtClean="0"/>
              <a:t>bóp</a:t>
            </a:r>
            <a:r>
              <a:rPr lang="en-US" dirty="0" smtClean="0"/>
              <a:t> (TMCT/NMCT)</a:t>
            </a:r>
          </a:p>
          <a:p>
            <a:pPr marL="0" indent="0">
              <a:buNone/>
            </a:pPr>
            <a:r>
              <a:rPr lang="en-US" dirty="0" smtClean="0"/>
              <a:t>ĐỊNH LUẬT Frank – Starling =&gt;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b="1" dirty="0" err="1" smtClean="0"/>
              <a:t>lực</a:t>
            </a:r>
            <a:r>
              <a:rPr lang="en-US" b="1" dirty="0" smtClean="0"/>
              <a:t> – </a:t>
            </a:r>
            <a:r>
              <a:rPr lang="en-US" b="1" dirty="0" err="1" smtClean="0"/>
              <a:t>tốc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-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dài</a:t>
            </a:r>
            <a:r>
              <a:rPr lang="en-US" b="1" dirty="0" smtClean="0"/>
              <a:t> </a:t>
            </a:r>
            <a:r>
              <a:rPr lang="en-US" b="1" dirty="0" err="1" smtClean="0"/>
              <a:t>sợi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tim</a:t>
            </a:r>
            <a:r>
              <a:rPr lang="en-US" dirty="0" smtClean="0"/>
              <a:t> =&gt;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/>
              <a:t>tiền</a:t>
            </a:r>
            <a:r>
              <a:rPr lang="en-US" b="1" dirty="0" smtClean="0"/>
              <a:t> </a:t>
            </a:r>
            <a:r>
              <a:rPr lang="en-US" b="1" dirty="0" err="1" smtClean="0"/>
              <a:t>tải</a:t>
            </a:r>
            <a:r>
              <a:rPr lang="en-US" b="1" dirty="0" smtClean="0"/>
              <a:t> </a:t>
            </a:r>
            <a:r>
              <a:rPr lang="en-US" dirty="0" smtClean="0"/>
              <a:t>=&gt; SCBNTCCT </a:t>
            </a:r>
            <a:r>
              <a:rPr lang="en-US" dirty="0" err="1" smtClean="0"/>
              <a:t>góp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(</a:t>
            </a:r>
            <a:r>
              <a:rPr lang="en-US" b="1" i="1" dirty="0" smtClean="0"/>
              <a:t>BIỂU ĐỒ F-S </a:t>
            </a:r>
            <a:r>
              <a:rPr lang="en-US" b="1" i="1" dirty="0" err="1" smtClean="0"/>
              <a:t>trong</a:t>
            </a:r>
            <a:r>
              <a:rPr lang="en-US" b="1" i="1" dirty="0" smtClean="0"/>
              <a:t> SGK)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9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CO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TIỀN TẢI</a:t>
            </a:r>
          </a:p>
          <a:p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Sức</a:t>
            </a:r>
            <a:r>
              <a:rPr lang="en-US" dirty="0" smtClean="0"/>
              <a:t> co </a:t>
            </a:r>
            <a:r>
              <a:rPr lang="en-US" dirty="0" err="1" smtClean="0"/>
              <a:t>bóp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endParaRPr lang="en-US" dirty="0" smtClean="0"/>
          </a:p>
          <a:p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TM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khoang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bắp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err="1" smtClean="0"/>
              <a:t>Độ</a:t>
            </a:r>
            <a:r>
              <a:rPr lang="en-US" dirty="0" smtClean="0"/>
              <a:t> co </a:t>
            </a:r>
            <a:r>
              <a:rPr lang="en-US" dirty="0" err="1" smtClean="0"/>
              <a:t>dãn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5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CO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HẬU TẢI (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tống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TẦN SỐ TIM</a:t>
            </a:r>
          </a:p>
          <a:p>
            <a:pPr marL="0" indent="0">
              <a:buNone/>
            </a:pPr>
            <a:r>
              <a:rPr lang="en-US" dirty="0" smtClean="0"/>
              <a:t>=&gt; Tim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SCBNTCCT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CO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CO</a:t>
            </a:r>
          </a:p>
        </p:txBody>
      </p:sp>
    </p:spTree>
    <p:extLst>
      <p:ext uri="{BB962C8B-B14F-4D97-AF65-F5344CB8AC3E}">
        <p14:creationId xmlns:p14="http://schemas.microsoft.com/office/powerpoint/2010/main" val="319477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Frank – Starling: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=&gt; </a:t>
            </a:r>
            <a:r>
              <a:rPr lang="en-US" b="1" i="1" dirty="0" err="1" smtClean="0"/>
              <a:t>duy</a:t>
            </a:r>
            <a:r>
              <a:rPr lang="en-US" b="1" i="1" dirty="0" smtClean="0"/>
              <a:t> </a:t>
            </a:r>
            <a:r>
              <a:rPr lang="en-US" b="1" i="1" dirty="0" err="1" smtClean="0"/>
              <a:t>trì</a:t>
            </a:r>
            <a:r>
              <a:rPr lang="en-US" b="1" i="1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bơm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err="1" smtClean="0"/>
              <a:t>Phì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: </a:t>
            </a:r>
            <a:r>
              <a:rPr lang="en-US" dirty="0" err="1" smtClean="0"/>
              <a:t>tăng</a:t>
            </a:r>
            <a:r>
              <a:rPr lang="en-US" dirty="0" smtClean="0"/>
              <a:t> SCBNTCCT =&gt; </a:t>
            </a:r>
            <a:r>
              <a:rPr lang="en-US" b="1" i="1" dirty="0" err="1"/>
              <a:t>duy</a:t>
            </a:r>
            <a:r>
              <a:rPr lang="en-US" b="1" i="1" dirty="0"/>
              <a:t> </a:t>
            </a:r>
            <a:r>
              <a:rPr lang="en-US" b="1" i="1" dirty="0" err="1"/>
              <a:t>trì</a:t>
            </a:r>
            <a:r>
              <a:rPr lang="en-US" b="1" i="1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tim</a:t>
            </a:r>
            <a:endParaRPr lang="en-US" dirty="0"/>
          </a:p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TK –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ăng</a:t>
            </a:r>
            <a:r>
              <a:rPr lang="en-US" dirty="0" smtClean="0"/>
              <a:t> SCBNTCCT,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ĐM (</a:t>
            </a:r>
            <a:r>
              <a:rPr lang="en-US" dirty="0" err="1" smtClean="0"/>
              <a:t>Hệ</a:t>
            </a:r>
            <a:r>
              <a:rPr lang="en-US" dirty="0" smtClean="0"/>
              <a:t> TK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tưới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</a:t>
            </a:r>
            <a:r>
              <a:rPr lang="en-US" dirty="0" err="1" smtClean="0"/>
              <a:t>Hệ</a:t>
            </a:r>
            <a:r>
              <a:rPr lang="en-US" dirty="0" smtClean="0"/>
              <a:t> RAA – </a:t>
            </a:r>
            <a:r>
              <a:rPr lang="en-US" dirty="0" err="1" smtClean="0"/>
              <a:t>Tăng</a:t>
            </a:r>
            <a:r>
              <a:rPr lang="en-US" dirty="0" smtClean="0"/>
              <a:t> ANP)</a:t>
            </a:r>
            <a:endParaRPr lang="en-US" sz="3200" dirty="0" smtClean="0"/>
          </a:p>
          <a:p>
            <a:pPr lvl="1">
              <a:buFont typeface="Symbol"/>
              <a:buChar char="Þ"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chế</a:t>
            </a:r>
            <a:r>
              <a:rPr lang="en-US" sz="3200" dirty="0" smtClean="0"/>
              <a:t> </a:t>
            </a:r>
            <a:r>
              <a:rPr lang="en-US" sz="3200" dirty="0" err="1" smtClean="0"/>
              <a:t>bù</a:t>
            </a:r>
            <a:r>
              <a:rPr lang="en-US" sz="3200" dirty="0" smtClean="0"/>
              <a:t> </a:t>
            </a:r>
            <a:r>
              <a:rPr lang="en-US" sz="3200" dirty="0" err="1" smtClean="0"/>
              <a:t>trừ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ST </a:t>
            </a:r>
            <a:r>
              <a:rPr lang="en-US" sz="3200" dirty="0" err="1" smtClean="0"/>
              <a:t>cấp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gđ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ST</a:t>
            </a:r>
          </a:p>
          <a:p>
            <a:pPr lvl="1">
              <a:buFont typeface="Symbol"/>
              <a:buChar char="Þ"/>
            </a:pP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suy</a:t>
            </a:r>
            <a:r>
              <a:rPr lang="en-US" sz="3200" dirty="0" smtClean="0"/>
              <a:t> </a:t>
            </a:r>
            <a:r>
              <a:rPr lang="en-US" sz="3200" dirty="0" err="1" smtClean="0"/>
              <a:t>tim</a:t>
            </a:r>
            <a:r>
              <a:rPr lang="en-US" sz="3200" dirty="0" smtClean="0"/>
              <a:t> </a:t>
            </a:r>
            <a:r>
              <a:rPr lang="en-US" sz="3200" dirty="0" err="1" smtClean="0"/>
              <a:t>kéo</a:t>
            </a:r>
            <a:r>
              <a:rPr lang="en-US" sz="3200" dirty="0" smtClean="0"/>
              <a:t> </a:t>
            </a:r>
            <a:r>
              <a:rPr lang="en-US" sz="3200" dirty="0" err="1" smtClean="0"/>
              <a:t>dài</a:t>
            </a:r>
            <a:r>
              <a:rPr lang="en-US" sz="3200" dirty="0" smtClean="0"/>
              <a:t>,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còn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lợi</a:t>
            </a:r>
            <a:r>
              <a:rPr lang="en-US" sz="3200" dirty="0" smtClean="0"/>
              <a:t> </a:t>
            </a:r>
            <a:r>
              <a:rPr lang="en-US" sz="3200" dirty="0" err="1" smtClean="0"/>
              <a:t>mà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hại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598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2256</Words>
  <Application>Microsoft Office PowerPoint</Application>
  <PresentationFormat>On-screen Show (4:3)</PresentationFormat>
  <Paragraphs>216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SUY TIM Ở TRẺ EM</vt:lpstr>
      <vt:lpstr>DỊCH TỄ HỌC</vt:lpstr>
      <vt:lpstr>ĐỊNH NGHĨA</vt:lpstr>
      <vt:lpstr>ĐỊNH NGHĨA</vt:lpstr>
      <vt:lpstr>SINH LÝ BỆNH</vt:lpstr>
      <vt:lpstr>Các yếu tố ảnh hưởng CO và mối liên quan của chúng</vt:lpstr>
      <vt:lpstr>Các yếu tố ảnh hưởng CO và mối liên quan của chúng</vt:lpstr>
      <vt:lpstr>Các yếu tố ảnh hưởng CO và mối liên quan của chúng</vt:lpstr>
      <vt:lpstr>Cơ chế bù trừ trong suy tim</vt:lpstr>
      <vt:lpstr>Phì đại cơ tim</vt:lpstr>
      <vt:lpstr>Hoạt hóa hệ TK giao cảm</vt:lpstr>
      <vt:lpstr>Hoạt hóa hệ TK giao cảm</vt:lpstr>
      <vt:lpstr>Hoạt hóa hệ TK giao cảm</vt:lpstr>
      <vt:lpstr>Hoạt hóa hệ TK giao cảm</vt:lpstr>
      <vt:lpstr>Hoạt hóa hệ RAA</vt:lpstr>
      <vt:lpstr>Hoạt hóa hệ RAA</vt:lpstr>
      <vt:lpstr>Tăng tiết Arginine - Vasopressine</vt:lpstr>
      <vt:lpstr>Tăng tiết các Peptides thải Natri của tâm nhĩ (ANP)</vt:lpstr>
      <vt:lpstr>Tiết các Endothelin</vt:lpstr>
      <vt:lpstr>Các cytokines</vt:lpstr>
      <vt:lpstr>NGUYÊN NHÂN SUY TIM</vt:lpstr>
      <vt:lpstr>NGUYÊN NHÂN SUY TIM</vt:lpstr>
      <vt:lpstr>NGUYÊN NHÂN SUY TIM</vt:lpstr>
      <vt:lpstr>NGUYÊN NHÂN SUY TIM</vt:lpstr>
      <vt:lpstr>TRIỆU CHỨNG VÀ CHẨN ĐOÁN</vt:lpstr>
      <vt:lpstr>TRIỆU CHỨNG VÀ CHẨN ĐOÁN</vt:lpstr>
      <vt:lpstr>TRIỆU CHỨNG VÀ CHẨN ĐOÁN</vt:lpstr>
      <vt:lpstr>TRIỆU CHỨNG VÀ CHẨN ĐOÁN</vt:lpstr>
      <vt:lpstr>THỂ LÂM SÀNG CỦA SUY TIM TRẺ EM</vt:lpstr>
      <vt:lpstr>THỂ LÂM SÀNG CỦA SUY TIM TRẺ EM</vt:lpstr>
      <vt:lpstr>THỂ LÂM SÀNG CỦA SUY TIM TRẺ EM</vt:lpstr>
      <vt:lpstr>ĐIỀU TRỊ</vt:lpstr>
      <vt:lpstr>PHÒNG NGỪA</vt:lpstr>
      <vt:lpstr>CHĂM SÓC SỨC KHỎE BAN ĐẦU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TIM Ở TRẺ EM</dc:title>
  <dc:creator>Vinh Trieu</dc:creator>
  <cp:lastModifiedBy>Vinh Trieu</cp:lastModifiedBy>
  <cp:revision>27</cp:revision>
  <dcterms:created xsi:type="dcterms:W3CDTF">2006-08-16T00:00:00Z</dcterms:created>
  <dcterms:modified xsi:type="dcterms:W3CDTF">2019-06-10T18:04:30Z</dcterms:modified>
</cp:coreProperties>
</file>