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8" r:id="rId2"/>
    <p:sldMasterId id="2147484028" r:id="rId3"/>
  </p:sldMasterIdLst>
  <p:notesMasterIdLst>
    <p:notesMasterId r:id="rId25"/>
  </p:notesMasterIdLst>
  <p:handoutMasterIdLst>
    <p:handoutMasterId r:id="rId26"/>
  </p:handoutMasterIdLst>
  <p:sldIdLst>
    <p:sldId id="256" r:id="rId4"/>
    <p:sldId id="667" r:id="rId5"/>
    <p:sldId id="552" r:id="rId6"/>
    <p:sldId id="668" r:id="rId7"/>
    <p:sldId id="669" r:id="rId8"/>
    <p:sldId id="670" r:id="rId9"/>
    <p:sldId id="671" r:id="rId10"/>
    <p:sldId id="672" r:id="rId11"/>
    <p:sldId id="673" r:id="rId12"/>
    <p:sldId id="674" r:id="rId13"/>
    <p:sldId id="675" r:id="rId14"/>
    <p:sldId id="676" r:id="rId15"/>
    <p:sldId id="677" r:id="rId16"/>
    <p:sldId id="678" r:id="rId17"/>
    <p:sldId id="679" r:id="rId18"/>
    <p:sldId id="680" r:id="rId19"/>
    <p:sldId id="681" r:id="rId20"/>
    <p:sldId id="682" r:id="rId21"/>
    <p:sldId id="683" r:id="rId22"/>
    <p:sldId id="684" r:id="rId23"/>
    <p:sldId id="685" r:id="rId24"/>
  </p:sldIdLst>
  <p:sldSz cx="9144000" cy="6858000" type="screen4x3"/>
  <p:notesSz cx="6953250" cy="92329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51" autoAdjust="0"/>
    <p:restoredTop sz="94027" autoAdjust="0"/>
  </p:normalViewPr>
  <p:slideViewPr>
    <p:cSldViewPr>
      <p:cViewPr varScale="1">
        <p:scale>
          <a:sx n="71" d="100"/>
          <a:sy n="71" d="100"/>
        </p:scale>
        <p:origin x="1608" y="16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18" Type="http://schemas.openxmlformats.org/officeDocument/2006/relationships/slide" Target="slides/slide15.xml" /><Relationship Id="rId26" Type="http://schemas.openxmlformats.org/officeDocument/2006/relationships/handoutMaster" Target="handoutMasters/handoutMaster1.xml" /><Relationship Id="rId3" Type="http://schemas.openxmlformats.org/officeDocument/2006/relationships/slideMaster" Target="slideMasters/slideMaster3.xml" /><Relationship Id="rId21" Type="http://schemas.openxmlformats.org/officeDocument/2006/relationships/slide" Target="slides/slide18.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slide" Target="slides/slide14.xml" /><Relationship Id="rId25" Type="http://schemas.openxmlformats.org/officeDocument/2006/relationships/notesMaster" Target="notesMasters/notesMaster1.xml" /><Relationship Id="rId2" Type="http://schemas.openxmlformats.org/officeDocument/2006/relationships/slideMaster" Target="slideMasters/slideMaster2.xml" /><Relationship Id="rId16" Type="http://schemas.openxmlformats.org/officeDocument/2006/relationships/slide" Target="slides/slide13.xml" /><Relationship Id="rId20" Type="http://schemas.openxmlformats.org/officeDocument/2006/relationships/slide" Target="slides/slide17.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24" Type="http://schemas.openxmlformats.org/officeDocument/2006/relationships/slide" Target="slides/slide21.xml" /><Relationship Id="rId5" Type="http://schemas.openxmlformats.org/officeDocument/2006/relationships/slide" Target="slides/slide2.xml" /><Relationship Id="rId15" Type="http://schemas.openxmlformats.org/officeDocument/2006/relationships/slide" Target="slides/slide12.xml" /><Relationship Id="rId23" Type="http://schemas.openxmlformats.org/officeDocument/2006/relationships/slide" Target="slides/slide20.xml" /><Relationship Id="rId28" Type="http://schemas.openxmlformats.org/officeDocument/2006/relationships/viewProps" Target="viewProps.xml" /><Relationship Id="rId10" Type="http://schemas.openxmlformats.org/officeDocument/2006/relationships/slide" Target="slides/slide7.xml" /><Relationship Id="rId19" Type="http://schemas.openxmlformats.org/officeDocument/2006/relationships/slide" Target="slides/slide16.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slide" Target="slides/slide11.xml" /><Relationship Id="rId22" Type="http://schemas.openxmlformats.org/officeDocument/2006/relationships/slide" Target="slides/slide19.xml" /><Relationship Id="rId27" Type="http://schemas.openxmlformats.org/officeDocument/2006/relationships/presProps" Target="presProps.xml" /><Relationship Id="rId30" Type="http://schemas.openxmlformats.org/officeDocument/2006/relationships/tableStyles" Target="tableStyles.xml" /></Relationships>
</file>

<file path=ppt/_rels/viewProps.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slide" Target="slides/slid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15257997-0131-B048-96B4-4F19182EA278}"/>
              </a:ext>
            </a:extLst>
          </p:cNvPr>
          <p:cNvSpPr>
            <a:spLocks noGrp="1" noChangeArrowheads="1"/>
          </p:cNvSpPr>
          <p:nvPr>
            <p:ph type="hdr" sz="quarter"/>
          </p:nvPr>
        </p:nvSpPr>
        <p:spPr bwMode="auto">
          <a:xfrm>
            <a:off x="0" y="0"/>
            <a:ext cx="3013075" cy="458788"/>
          </a:xfrm>
          <a:prstGeom prst="rect">
            <a:avLst/>
          </a:prstGeom>
          <a:noFill/>
          <a:ln w="9525">
            <a:noFill/>
            <a:miter lim="800000"/>
            <a:headEnd/>
            <a:tailEnd/>
          </a:ln>
          <a:effectLst/>
        </p:spPr>
        <p:txBody>
          <a:bodyPr vert="horz" wrap="square" lIns="91233" tIns="45617" rIns="91233" bIns="45617" numCol="1" anchor="t" anchorCtr="0" compatLnSpc="1">
            <a:prstTxWarp prst="textNoShape">
              <a:avLst/>
            </a:prstTxWarp>
          </a:bodyPr>
          <a:lstStyle>
            <a:lvl1pPr defTabSz="912813" eaLnBrk="1" hangingPunct="1">
              <a:defRPr sz="1200">
                <a:latin typeface="Times New Roman" pitchFamily="18" charset="0"/>
              </a:defRPr>
            </a:lvl1pPr>
          </a:lstStyle>
          <a:p>
            <a:pPr>
              <a:defRPr/>
            </a:pPr>
            <a:endParaRPr lang="vi-VN"/>
          </a:p>
        </p:txBody>
      </p:sp>
      <p:sp>
        <p:nvSpPr>
          <p:cNvPr id="94211" name="Rectangle 3">
            <a:extLst>
              <a:ext uri="{FF2B5EF4-FFF2-40B4-BE49-F238E27FC236}">
                <a16:creationId xmlns:a16="http://schemas.microsoft.com/office/drawing/2014/main" id="{B1C1F77D-E54F-B74E-9268-C1795D02C7FB}"/>
              </a:ext>
            </a:extLst>
          </p:cNvPr>
          <p:cNvSpPr>
            <a:spLocks noGrp="1" noChangeArrowheads="1"/>
          </p:cNvSpPr>
          <p:nvPr>
            <p:ph type="dt" sz="quarter" idx="1"/>
          </p:nvPr>
        </p:nvSpPr>
        <p:spPr bwMode="auto">
          <a:xfrm>
            <a:off x="3940175" y="0"/>
            <a:ext cx="3013075" cy="458788"/>
          </a:xfrm>
          <a:prstGeom prst="rect">
            <a:avLst/>
          </a:prstGeom>
          <a:noFill/>
          <a:ln w="9525">
            <a:noFill/>
            <a:miter lim="800000"/>
            <a:headEnd/>
            <a:tailEnd/>
          </a:ln>
          <a:effectLst/>
        </p:spPr>
        <p:txBody>
          <a:bodyPr vert="horz" wrap="square" lIns="91233" tIns="45617" rIns="91233" bIns="45617" numCol="1" anchor="t" anchorCtr="0" compatLnSpc="1">
            <a:prstTxWarp prst="textNoShape">
              <a:avLst/>
            </a:prstTxWarp>
          </a:bodyPr>
          <a:lstStyle>
            <a:lvl1pPr algn="r" defTabSz="912813" eaLnBrk="1" hangingPunct="1">
              <a:defRPr sz="1200">
                <a:latin typeface="Times New Roman" pitchFamily="18" charset="0"/>
              </a:defRPr>
            </a:lvl1pPr>
          </a:lstStyle>
          <a:p>
            <a:pPr>
              <a:defRPr/>
            </a:pPr>
            <a:fld id="{83F2EE09-C1F6-4EF5-B430-56CBBE2365D5}" type="datetime1">
              <a:rPr lang="en-US"/>
              <a:pPr>
                <a:defRPr/>
              </a:pPr>
              <a:t>6/21/2019</a:t>
            </a:fld>
            <a:endParaRPr lang="en-US"/>
          </a:p>
        </p:txBody>
      </p:sp>
      <p:sp>
        <p:nvSpPr>
          <p:cNvPr id="94212" name="Rectangle 4">
            <a:extLst>
              <a:ext uri="{FF2B5EF4-FFF2-40B4-BE49-F238E27FC236}">
                <a16:creationId xmlns:a16="http://schemas.microsoft.com/office/drawing/2014/main" id="{AF6DA56A-5DF9-8B4D-853E-189C33D7EC98}"/>
              </a:ext>
            </a:extLst>
          </p:cNvPr>
          <p:cNvSpPr>
            <a:spLocks noGrp="1" noChangeArrowheads="1"/>
          </p:cNvSpPr>
          <p:nvPr>
            <p:ph type="ftr" sz="quarter" idx="2"/>
          </p:nvPr>
        </p:nvSpPr>
        <p:spPr bwMode="auto">
          <a:xfrm>
            <a:off x="0" y="8774113"/>
            <a:ext cx="3013075" cy="458787"/>
          </a:xfrm>
          <a:prstGeom prst="rect">
            <a:avLst/>
          </a:prstGeom>
          <a:noFill/>
          <a:ln w="9525">
            <a:noFill/>
            <a:miter lim="800000"/>
            <a:headEnd/>
            <a:tailEnd/>
          </a:ln>
          <a:effectLst/>
        </p:spPr>
        <p:txBody>
          <a:bodyPr vert="horz" wrap="square" lIns="91233" tIns="45617" rIns="91233" bIns="45617" numCol="1" anchor="b" anchorCtr="0" compatLnSpc="1">
            <a:prstTxWarp prst="textNoShape">
              <a:avLst/>
            </a:prstTxWarp>
          </a:bodyPr>
          <a:lstStyle>
            <a:lvl1pPr defTabSz="912813" eaLnBrk="1" hangingPunct="1">
              <a:defRPr sz="1200">
                <a:latin typeface="Times New Roman" pitchFamily="18" charset="0"/>
              </a:defRPr>
            </a:lvl1pPr>
          </a:lstStyle>
          <a:p>
            <a:pPr>
              <a:defRPr/>
            </a:pPr>
            <a:endParaRPr lang="vi-VN"/>
          </a:p>
        </p:txBody>
      </p:sp>
      <p:sp>
        <p:nvSpPr>
          <p:cNvPr id="94213" name="Rectangle 5">
            <a:extLst>
              <a:ext uri="{FF2B5EF4-FFF2-40B4-BE49-F238E27FC236}">
                <a16:creationId xmlns:a16="http://schemas.microsoft.com/office/drawing/2014/main" id="{1A108E95-B9B4-BB44-86A7-E7F50E4A9774}"/>
              </a:ext>
            </a:extLst>
          </p:cNvPr>
          <p:cNvSpPr>
            <a:spLocks noGrp="1" noChangeArrowheads="1"/>
          </p:cNvSpPr>
          <p:nvPr>
            <p:ph type="sldNum" sz="quarter" idx="3"/>
          </p:nvPr>
        </p:nvSpPr>
        <p:spPr bwMode="auto">
          <a:xfrm>
            <a:off x="3940175" y="8774113"/>
            <a:ext cx="3013075" cy="458787"/>
          </a:xfrm>
          <a:prstGeom prst="rect">
            <a:avLst/>
          </a:prstGeom>
          <a:noFill/>
          <a:ln w="9525">
            <a:noFill/>
            <a:miter lim="800000"/>
            <a:headEnd/>
            <a:tailEnd/>
          </a:ln>
          <a:effectLst/>
        </p:spPr>
        <p:txBody>
          <a:bodyPr vert="horz" wrap="square" lIns="91233" tIns="45617" rIns="91233" bIns="45617" numCol="1" anchor="b" anchorCtr="0" compatLnSpc="1">
            <a:prstTxWarp prst="textNoShape">
              <a:avLst/>
            </a:prstTxWarp>
          </a:bodyPr>
          <a:lstStyle>
            <a:lvl1pPr algn="r" defTabSz="912813" eaLnBrk="1" hangingPunct="1">
              <a:defRPr sz="1200">
                <a:latin typeface="Times New Roman" panose="02020603050405020304" pitchFamily="18" charset="0"/>
              </a:defRPr>
            </a:lvl1pPr>
          </a:lstStyle>
          <a:p>
            <a:pPr>
              <a:defRPr/>
            </a:pPr>
            <a:fld id="{CAC92446-B1B3-46E3-A37D-4A3B839D7A1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F7B29507-5C08-AB41-B1BA-04021EA9711A}"/>
              </a:ext>
            </a:extLst>
          </p:cNvPr>
          <p:cNvSpPr>
            <a:spLocks noGrp="1" noChangeArrowheads="1"/>
          </p:cNvSpPr>
          <p:nvPr>
            <p:ph type="hdr" sz="quarter"/>
          </p:nvPr>
        </p:nvSpPr>
        <p:spPr bwMode="auto">
          <a:xfrm>
            <a:off x="0" y="0"/>
            <a:ext cx="3013075"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vi-VN"/>
          </a:p>
        </p:txBody>
      </p:sp>
      <p:sp>
        <p:nvSpPr>
          <p:cNvPr id="162819" name="Rectangle 3">
            <a:extLst>
              <a:ext uri="{FF2B5EF4-FFF2-40B4-BE49-F238E27FC236}">
                <a16:creationId xmlns:a16="http://schemas.microsoft.com/office/drawing/2014/main" id="{418A6090-5D64-A043-9E89-9FC673842B68}"/>
              </a:ext>
            </a:extLst>
          </p:cNvPr>
          <p:cNvSpPr>
            <a:spLocks noGrp="1" noChangeArrowheads="1"/>
          </p:cNvSpPr>
          <p:nvPr>
            <p:ph type="dt" idx="1"/>
          </p:nvPr>
        </p:nvSpPr>
        <p:spPr bwMode="auto">
          <a:xfrm>
            <a:off x="3938588" y="0"/>
            <a:ext cx="3013075"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fld id="{5F1B3061-F2D8-40DF-AF02-0EB98015D0B2}" type="datetime1">
              <a:rPr lang="en-US"/>
              <a:pPr>
                <a:defRPr/>
              </a:pPr>
              <a:t>6/21/2019</a:t>
            </a:fld>
            <a:endParaRPr lang="en-US"/>
          </a:p>
        </p:txBody>
      </p:sp>
      <p:sp>
        <p:nvSpPr>
          <p:cNvPr id="30724" name="Rectangle 4">
            <a:extLst>
              <a:ext uri="{FF2B5EF4-FFF2-40B4-BE49-F238E27FC236}">
                <a16:creationId xmlns:a16="http://schemas.microsoft.com/office/drawing/2014/main" id="{1166CACB-66FF-461A-AD6F-CFF5D2E04276}"/>
              </a:ext>
            </a:extLst>
          </p:cNvPr>
          <p:cNvSpPr>
            <a:spLocks noGrp="1" noRot="1" noChangeAspect="1" noChangeArrowheads="1" noTextEdit="1"/>
          </p:cNvSpPr>
          <p:nvPr>
            <p:ph type="sldImg" idx="2"/>
          </p:nvPr>
        </p:nvSpPr>
        <p:spPr bwMode="auto">
          <a:xfrm>
            <a:off x="1168400" y="692150"/>
            <a:ext cx="4616450" cy="34623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21" name="Rectangle 5">
            <a:extLst>
              <a:ext uri="{FF2B5EF4-FFF2-40B4-BE49-F238E27FC236}">
                <a16:creationId xmlns:a16="http://schemas.microsoft.com/office/drawing/2014/main" id="{8477FFD8-7F14-3D41-8326-36A7DD865A6B}"/>
              </a:ext>
            </a:extLst>
          </p:cNvPr>
          <p:cNvSpPr>
            <a:spLocks noGrp="1" noChangeArrowheads="1"/>
          </p:cNvSpPr>
          <p:nvPr>
            <p:ph type="body" sz="quarter" idx="3"/>
          </p:nvPr>
        </p:nvSpPr>
        <p:spPr bwMode="auto">
          <a:xfrm>
            <a:off x="695325" y="4384675"/>
            <a:ext cx="5564188" cy="4156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2822" name="Rectangle 6">
            <a:extLst>
              <a:ext uri="{FF2B5EF4-FFF2-40B4-BE49-F238E27FC236}">
                <a16:creationId xmlns:a16="http://schemas.microsoft.com/office/drawing/2014/main" id="{2B5ECC22-46C6-EA42-BE09-8600C963BFDA}"/>
              </a:ext>
            </a:extLst>
          </p:cNvPr>
          <p:cNvSpPr>
            <a:spLocks noGrp="1" noChangeArrowheads="1"/>
          </p:cNvSpPr>
          <p:nvPr>
            <p:ph type="ftr" sz="quarter" idx="4"/>
          </p:nvPr>
        </p:nvSpPr>
        <p:spPr bwMode="auto">
          <a:xfrm>
            <a:off x="0" y="8769350"/>
            <a:ext cx="3013075"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vi-VN"/>
          </a:p>
        </p:txBody>
      </p:sp>
      <p:sp>
        <p:nvSpPr>
          <p:cNvPr id="162823" name="Rectangle 7">
            <a:extLst>
              <a:ext uri="{FF2B5EF4-FFF2-40B4-BE49-F238E27FC236}">
                <a16:creationId xmlns:a16="http://schemas.microsoft.com/office/drawing/2014/main" id="{40B4AD36-EED6-5B4C-93A2-4E02B385BE77}"/>
              </a:ext>
            </a:extLst>
          </p:cNvPr>
          <p:cNvSpPr>
            <a:spLocks noGrp="1" noChangeArrowheads="1"/>
          </p:cNvSpPr>
          <p:nvPr>
            <p:ph type="sldNum" sz="quarter" idx="5"/>
          </p:nvPr>
        </p:nvSpPr>
        <p:spPr bwMode="auto">
          <a:xfrm>
            <a:off x="3938588" y="8769350"/>
            <a:ext cx="3013075"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31A25BC3-DB75-4575-AB61-AB9EE05744C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a:extLst>
              <a:ext uri="{FF2B5EF4-FFF2-40B4-BE49-F238E27FC236}">
                <a16:creationId xmlns:a16="http://schemas.microsoft.com/office/drawing/2014/main" id="{B3C12792-4198-4B5B-AB93-78C1FC0AD8FE}"/>
              </a:ext>
            </a:extLst>
          </p:cNvPr>
          <p:cNvSpPr>
            <a:spLocks noGrp="1" noRot="1" noChangeAspect="1" noChangeArrowheads="1" noTextEdit="1"/>
          </p:cNvSpPr>
          <p:nvPr>
            <p:ph type="sldImg"/>
          </p:nvPr>
        </p:nvSpPr>
        <p:spPr>
          <a:ln/>
        </p:spPr>
      </p:sp>
      <p:sp>
        <p:nvSpPr>
          <p:cNvPr id="33794" name="Notes Placeholder 2">
            <a:extLst>
              <a:ext uri="{FF2B5EF4-FFF2-40B4-BE49-F238E27FC236}">
                <a16:creationId xmlns:a16="http://schemas.microsoft.com/office/drawing/2014/main" id="{D1567A4A-1BF5-4962-9ED8-DCC0724489D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3795" name="Slide Number Placeholder 3">
            <a:extLst>
              <a:ext uri="{FF2B5EF4-FFF2-40B4-BE49-F238E27FC236}">
                <a16:creationId xmlns:a16="http://schemas.microsoft.com/office/drawing/2014/main" id="{611FCEE1-7F2F-4E79-8B8C-21E8C324E5C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A138E0C0-E795-40EC-B39D-447C85A39C14}" type="slidenum">
              <a:rPr lang="en-US" altLang="en-US" sz="1200" smtClean="0">
                <a:latin typeface="Times New Roman" panose="02020603050405020304" pitchFamily="18" charset="0"/>
              </a:rPr>
              <a:pPr/>
              <a:t>1</a:t>
            </a:fld>
            <a:endParaRPr lang="en-US" altLang="en-US" sz="120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a:extLst>
              <a:ext uri="{FF2B5EF4-FFF2-40B4-BE49-F238E27FC236}">
                <a16:creationId xmlns:a16="http://schemas.microsoft.com/office/drawing/2014/main" id="{03C0AC6A-645C-45BE-B365-05004B5659F9}"/>
              </a:ext>
            </a:extLst>
          </p:cNvPr>
          <p:cNvSpPr>
            <a:spLocks noGrp="1" noRot="1" noChangeAspect="1" noChangeArrowheads="1" noTextEdit="1"/>
          </p:cNvSpPr>
          <p:nvPr>
            <p:ph type="sldImg"/>
          </p:nvPr>
        </p:nvSpPr>
        <p:spPr>
          <a:ln/>
        </p:spPr>
      </p:sp>
      <p:sp>
        <p:nvSpPr>
          <p:cNvPr id="37890" name="Notes Placeholder 2">
            <a:extLst>
              <a:ext uri="{FF2B5EF4-FFF2-40B4-BE49-F238E27FC236}">
                <a16:creationId xmlns:a16="http://schemas.microsoft.com/office/drawing/2014/main" id="{A24D5536-C008-4F98-86DE-62D420AAC4E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7891" name="Slide Number Placeholder 3">
            <a:extLst>
              <a:ext uri="{FF2B5EF4-FFF2-40B4-BE49-F238E27FC236}">
                <a16:creationId xmlns:a16="http://schemas.microsoft.com/office/drawing/2014/main" id="{BFFE5B5E-3159-48C6-8091-7D76128B0FA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7DC63E9D-AA8A-4A90-9D43-054F9A0EEF3C}" type="slidenum">
              <a:rPr lang="en-US" altLang="en-US" sz="1200" smtClean="0">
                <a:latin typeface="Times New Roman" panose="02020603050405020304" pitchFamily="18" charset="0"/>
              </a:rPr>
              <a:pPr/>
              <a:t>4</a:t>
            </a:fld>
            <a:endParaRPr lang="en-US" altLang="en-US" sz="12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a:extLst>
              <a:ext uri="{FF2B5EF4-FFF2-40B4-BE49-F238E27FC236}">
                <a16:creationId xmlns:a16="http://schemas.microsoft.com/office/drawing/2014/main" id="{81E06C5A-32AD-4434-8246-9A411702AD15}"/>
              </a:ext>
            </a:extLst>
          </p:cNvPr>
          <p:cNvSpPr>
            <a:spLocks noGrp="1" noRot="1" noChangeAspect="1" noChangeArrowheads="1" noTextEdit="1"/>
          </p:cNvSpPr>
          <p:nvPr>
            <p:ph type="sldImg"/>
          </p:nvPr>
        </p:nvSpPr>
        <p:spPr>
          <a:ln/>
        </p:spPr>
      </p:sp>
      <p:sp>
        <p:nvSpPr>
          <p:cNvPr id="46082" name="Notes Placeholder 2">
            <a:extLst>
              <a:ext uri="{FF2B5EF4-FFF2-40B4-BE49-F238E27FC236}">
                <a16:creationId xmlns:a16="http://schemas.microsoft.com/office/drawing/2014/main" id="{27EE2CE9-5792-42C2-B9C7-EDF15ABF44E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6083" name="Slide Number Placeholder 3">
            <a:extLst>
              <a:ext uri="{FF2B5EF4-FFF2-40B4-BE49-F238E27FC236}">
                <a16:creationId xmlns:a16="http://schemas.microsoft.com/office/drawing/2014/main" id="{14708B74-359B-47F8-83F9-6E69490C0CE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C5390B03-6445-47FA-8C14-0F153C99C977}" type="slidenum">
              <a:rPr lang="en-US" altLang="en-US" sz="1200" smtClean="0">
                <a:latin typeface="Times New Roman" panose="02020603050405020304" pitchFamily="18" charset="0"/>
              </a:rPr>
              <a:pPr/>
              <a:t>11</a:t>
            </a:fld>
            <a:endParaRPr lang="en-US" altLang="en-US" sz="12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id="{31945869-4FA2-4800-A221-83DA91C7BCED}"/>
              </a:ext>
            </a:extLst>
          </p:cNvPr>
          <p:cNvSpPr>
            <a:spLocks noGrp="1" noRot="1" noChangeAspect="1" noChangeArrowheads="1" noTextEdit="1"/>
          </p:cNvSpPr>
          <p:nvPr>
            <p:ph type="sldImg"/>
          </p:nvPr>
        </p:nvSpPr>
        <p:spPr>
          <a:ln/>
        </p:spPr>
      </p:sp>
      <p:sp>
        <p:nvSpPr>
          <p:cNvPr id="48130" name="Notes Placeholder 2">
            <a:extLst>
              <a:ext uri="{FF2B5EF4-FFF2-40B4-BE49-F238E27FC236}">
                <a16:creationId xmlns:a16="http://schemas.microsoft.com/office/drawing/2014/main" id="{ADC8A7D4-64BE-4D5F-9C2F-23E003914BB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8131" name="Slide Number Placeholder 3">
            <a:extLst>
              <a:ext uri="{FF2B5EF4-FFF2-40B4-BE49-F238E27FC236}">
                <a16:creationId xmlns:a16="http://schemas.microsoft.com/office/drawing/2014/main" id="{88909500-023B-4464-AE47-E3D10A2E822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D87D1DDF-D1EE-4E98-B6D6-891AFA25B12E}" type="slidenum">
              <a:rPr lang="en-US" altLang="en-US" sz="1200" smtClean="0">
                <a:latin typeface="Times New Roman" panose="02020603050405020304" pitchFamily="18" charset="0"/>
              </a:rPr>
              <a:pPr/>
              <a:t>12</a:t>
            </a:fld>
            <a:endParaRPr lang="en-US" altLang="en-US" sz="120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a:extLst>
              <a:ext uri="{FF2B5EF4-FFF2-40B4-BE49-F238E27FC236}">
                <a16:creationId xmlns:a16="http://schemas.microsoft.com/office/drawing/2014/main" id="{6C130E62-DF30-43E2-AD4F-04640A4A43DF}"/>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1304269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038CF52-130D-4609-B1A2-D0C1B8D9121C}"/>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1357208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228600"/>
            <a:ext cx="22098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228600"/>
            <a:ext cx="64770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F6C4DC9B-E5B8-4ECB-B74A-ADB28C35CD9B}"/>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2454353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839200" cy="609600"/>
          </a:xfrm>
        </p:spPr>
        <p:txBody>
          <a:bodyPr/>
          <a:lstStyle/>
          <a:p>
            <a:r>
              <a:rPr lang="en-US"/>
              <a:t>Click to edit Master title style</a:t>
            </a:r>
          </a:p>
        </p:txBody>
      </p:sp>
      <p:sp>
        <p:nvSpPr>
          <p:cNvPr id="3" name="Table Placeholder 2"/>
          <p:cNvSpPr>
            <a:spLocks noGrp="1"/>
          </p:cNvSpPr>
          <p:nvPr>
            <p:ph type="tbl" idx="1"/>
          </p:nvPr>
        </p:nvSpPr>
        <p:spPr>
          <a:xfrm>
            <a:off x="304800" y="1066800"/>
            <a:ext cx="8534400" cy="5562600"/>
          </a:xfrm>
        </p:spPr>
        <p:txBody>
          <a:bodyPr/>
          <a:lstStyle/>
          <a:p>
            <a:pPr lvl="0"/>
            <a:endParaRPr lang="en-US" noProof="0"/>
          </a:p>
        </p:txBody>
      </p:sp>
      <p:sp>
        <p:nvSpPr>
          <p:cNvPr id="4" name="Rectangle 6">
            <a:extLst>
              <a:ext uri="{FF2B5EF4-FFF2-40B4-BE49-F238E27FC236}">
                <a16:creationId xmlns:a16="http://schemas.microsoft.com/office/drawing/2014/main" id="{0FFCC9CA-361C-4F14-8CED-3922A06706B8}"/>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3337276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839200" cy="609600"/>
          </a:xfrm>
        </p:spPr>
        <p:txBody>
          <a:bodyPr/>
          <a:lstStyle/>
          <a:p>
            <a:r>
              <a:rPr lang="en-US"/>
              <a:t>Click to edit Master title style</a:t>
            </a:r>
          </a:p>
        </p:txBody>
      </p:sp>
      <p:sp>
        <p:nvSpPr>
          <p:cNvPr id="3" name="Text Placeholder 2"/>
          <p:cNvSpPr>
            <a:spLocks noGrp="1"/>
          </p:cNvSpPr>
          <p:nvPr>
            <p:ph type="body" sz="half" idx="1"/>
          </p:nvPr>
        </p:nvSpPr>
        <p:spPr>
          <a:xfrm>
            <a:off x="304800" y="1066800"/>
            <a:ext cx="4191000" cy="556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191000" cy="556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230AA27E-A27A-4BAB-8DD4-C0BFA98E552E}"/>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2034838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6"/>
            <a:ext cx="6400800" cy="49244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014634326"/>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06407" y="1676420"/>
            <a:ext cx="8316913" cy="21205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2892788"/>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7"/>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40011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6886598"/>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6" y="1676408"/>
            <a:ext cx="4081463" cy="277460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0263" y="1676408"/>
            <a:ext cx="4083050" cy="277460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5048873"/>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8"/>
            <a:ext cx="4040188" cy="83099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242681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535118"/>
            <a:ext cx="4041775" cy="83099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2174875"/>
            <a:ext cx="4041775" cy="242681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1881249"/>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790520"/>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1AD701F2-0C89-478E-A8B0-9DB9E045C121}"/>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13147659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8743390"/>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49"/>
            <a:ext cx="3008313" cy="1162051"/>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2865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435120"/>
            <a:ext cx="3008313" cy="30777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10174633"/>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9"/>
            <a:ext cx="5486400" cy="584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57"/>
            <a:ext cx="5486400" cy="30777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23380884"/>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7170255" y="1676400"/>
            <a:ext cx="15893582" cy="1339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5870031"/>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9427" y="263543"/>
            <a:ext cx="2155825" cy="27527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14816" y="263543"/>
            <a:ext cx="9491829" cy="2752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8780039"/>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a:extLst>
              <a:ext uri="{FF2B5EF4-FFF2-40B4-BE49-F238E27FC236}">
                <a16:creationId xmlns:a16="http://schemas.microsoft.com/office/drawing/2014/main" id="{50C8E3A5-80F3-41F1-9FE0-8B64C8BFFB97}"/>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13077028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CDEA1BAF-D771-4922-8AC8-5C611787D3D1}"/>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2052051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28D31B9B-6B3F-4FA6-AF69-603E115102AD}"/>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20022457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41910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1910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67693BC8-4CF6-4F3C-9BF0-A90BCA9930AA}"/>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34890254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1"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62DFE33D-70FD-413C-BBB8-B8B3973BF853}"/>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1873903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7"/>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FEC4BADF-8363-4087-B983-583D2462DB30}"/>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20359016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6D774FD-7D33-4263-9A08-7385403C4D87}"/>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4429903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9A0C325-8EEB-4E19-801F-61CADE3AEFAE}"/>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22142601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53BC675B-A6E6-40D6-9BD1-5C74C6D59364}"/>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36302518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45B6A969-AFB4-4829-9D71-E0ECCC60AF20}"/>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18253394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8920BBAD-374F-4C2E-BF91-7D6941D3EE8E}"/>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24353216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228600"/>
            <a:ext cx="22098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228600"/>
            <a:ext cx="64770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A88A8437-44B6-421D-B24C-127B6C0AB16A}"/>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42233884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839200" cy="609600"/>
          </a:xfrm>
        </p:spPr>
        <p:txBody>
          <a:bodyPr/>
          <a:lstStyle/>
          <a:p>
            <a:r>
              <a:rPr lang="en-US"/>
              <a:t>Click to edit Master title style</a:t>
            </a:r>
          </a:p>
        </p:txBody>
      </p:sp>
      <p:sp>
        <p:nvSpPr>
          <p:cNvPr id="3" name="Table Placeholder 2"/>
          <p:cNvSpPr>
            <a:spLocks noGrp="1"/>
          </p:cNvSpPr>
          <p:nvPr>
            <p:ph type="tbl" idx="1"/>
          </p:nvPr>
        </p:nvSpPr>
        <p:spPr>
          <a:xfrm>
            <a:off x="304800" y="1066800"/>
            <a:ext cx="8534400" cy="5562600"/>
          </a:xfrm>
        </p:spPr>
        <p:txBody>
          <a:bodyPr/>
          <a:lstStyle/>
          <a:p>
            <a:pPr lvl="0"/>
            <a:endParaRPr lang="en-US" noProof="0"/>
          </a:p>
        </p:txBody>
      </p:sp>
      <p:sp>
        <p:nvSpPr>
          <p:cNvPr id="4" name="Rectangle 6">
            <a:extLst>
              <a:ext uri="{FF2B5EF4-FFF2-40B4-BE49-F238E27FC236}">
                <a16:creationId xmlns:a16="http://schemas.microsoft.com/office/drawing/2014/main" id="{99F20C02-DBE9-46C8-BA27-7576FFB737E6}"/>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4350918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839200" cy="609600"/>
          </a:xfrm>
        </p:spPr>
        <p:txBody>
          <a:bodyPr/>
          <a:lstStyle/>
          <a:p>
            <a:r>
              <a:rPr lang="en-US"/>
              <a:t>Click to edit Master title style</a:t>
            </a:r>
          </a:p>
        </p:txBody>
      </p:sp>
      <p:sp>
        <p:nvSpPr>
          <p:cNvPr id="3" name="Text Placeholder 2"/>
          <p:cNvSpPr>
            <a:spLocks noGrp="1"/>
          </p:cNvSpPr>
          <p:nvPr>
            <p:ph type="body" sz="half" idx="1"/>
          </p:nvPr>
        </p:nvSpPr>
        <p:spPr>
          <a:xfrm>
            <a:off x="304800" y="1066800"/>
            <a:ext cx="4191000" cy="556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191000" cy="556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B652A0FF-0CE9-46C7-B7DB-4AADE9D13732}"/>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1131379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41910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1910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59A50E60-631F-4886-B47A-1BCC9DF1C288}"/>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999469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E99248BE-07BA-4C65-8CBD-118BFF137884}"/>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260067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1A58D3CC-24DF-4C8E-A2CB-9D4F54855601}"/>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2464775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AA2AC87-E023-4D07-B553-B6B68D73CFD5}"/>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3758046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6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47AE72C7-77B0-4E3E-822C-BD148518CB60}"/>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3236916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0B76AF8D-A2AB-400B-8255-0F227D67289B}"/>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1468803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1.jpe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 /><Relationship Id="rId3" Type="http://schemas.openxmlformats.org/officeDocument/2006/relationships/slideLayout" Target="../slideLayouts/slideLayout16.xml" /><Relationship Id="rId7" Type="http://schemas.openxmlformats.org/officeDocument/2006/relationships/slideLayout" Target="../slideLayouts/slideLayout20.xml" /><Relationship Id="rId12" Type="http://schemas.openxmlformats.org/officeDocument/2006/relationships/theme" Target="../theme/theme2.xml" /><Relationship Id="rId2" Type="http://schemas.openxmlformats.org/officeDocument/2006/relationships/slideLayout" Target="../slideLayouts/slideLayout15.xml" /><Relationship Id="rId1" Type="http://schemas.openxmlformats.org/officeDocument/2006/relationships/slideLayout" Target="../slideLayouts/slideLayout14.xml" /><Relationship Id="rId6" Type="http://schemas.openxmlformats.org/officeDocument/2006/relationships/slideLayout" Target="../slideLayouts/slideLayout19.xml" /><Relationship Id="rId11" Type="http://schemas.openxmlformats.org/officeDocument/2006/relationships/slideLayout" Target="../slideLayouts/slideLayout24.xml" /><Relationship Id="rId5" Type="http://schemas.openxmlformats.org/officeDocument/2006/relationships/slideLayout" Target="../slideLayouts/slideLayout18.xml" /><Relationship Id="rId10" Type="http://schemas.openxmlformats.org/officeDocument/2006/relationships/slideLayout" Target="../slideLayouts/slideLayout23.xml" /><Relationship Id="rId4" Type="http://schemas.openxmlformats.org/officeDocument/2006/relationships/slideLayout" Target="../slideLayouts/slideLayout17.xml" /><Relationship Id="rId9" Type="http://schemas.openxmlformats.org/officeDocument/2006/relationships/slideLayout" Target="../slideLayouts/slideLayout22.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 /><Relationship Id="rId13" Type="http://schemas.openxmlformats.org/officeDocument/2006/relationships/slideLayout" Target="../slideLayouts/slideLayout37.xml" /><Relationship Id="rId3" Type="http://schemas.openxmlformats.org/officeDocument/2006/relationships/slideLayout" Target="../slideLayouts/slideLayout27.xml" /><Relationship Id="rId7" Type="http://schemas.openxmlformats.org/officeDocument/2006/relationships/slideLayout" Target="../slideLayouts/slideLayout31.xml" /><Relationship Id="rId12" Type="http://schemas.openxmlformats.org/officeDocument/2006/relationships/slideLayout" Target="../slideLayouts/slideLayout36.xml" /><Relationship Id="rId2" Type="http://schemas.openxmlformats.org/officeDocument/2006/relationships/slideLayout" Target="../slideLayouts/slideLayout26.xml" /><Relationship Id="rId1" Type="http://schemas.openxmlformats.org/officeDocument/2006/relationships/slideLayout" Target="../slideLayouts/slideLayout25.xml" /><Relationship Id="rId6" Type="http://schemas.openxmlformats.org/officeDocument/2006/relationships/slideLayout" Target="../slideLayouts/slideLayout30.xml" /><Relationship Id="rId11" Type="http://schemas.openxmlformats.org/officeDocument/2006/relationships/slideLayout" Target="../slideLayouts/slideLayout35.xml" /><Relationship Id="rId5" Type="http://schemas.openxmlformats.org/officeDocument/2006/relationships/slideLayout" Target="../slideLayouts/slideLayout29.xml" /><Relationship Id="rId15" Type="http://schemas.openxmlformats.org/officeDocument/2006/relationships/image" Target="../media/image1.jpeg" /><Relationship Id="rId10" Type="http://schemas.openxmlformats.org/officeDocument/2006/relationships/slideLayout" Target="../slideLayouts/slideLayout34.xml" /><Relationship Id="rId4" Type="http://schemas.openxmlformats.org/officeDocument/2006/relationships/slideLayout" Target="../slideLayouts/slideLayout28.xml" /><Relationship Id="rId9" Type="http://schemas.openxmlformats.org/officeDocument/2006/relationships/slideLayout" Target="../slideLayouts/slideLayout33.xml" /><Relationship Id="rId14" Type="http://schemas.openxmlformats.org/officeDocument/2006/relationships/theme" Target="../theme/theme3.xml"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E5C64E9-783A-41B9-AD8F-8727621B059C}"/>
              </a:ext>
            </a:extLst>
          </p:cNvPr>
          <p:cNvSpPr>
            <a:spLocks noGrp="1" noChangeArrowheads="1"/>
          </p:cNvSpPr>
          <p:nvPr>
            <p:ph type="title"/>
          </p:nvPr>
        </p:nvSpPr>
        <p:spPr bwMode="auto">
          <a:xfrm>
            <a:off x="304800" y="228600"/>
            <a:ext cx="883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D96F5BDF-D5E9-47D4-87BA-B8B41DFBF4EE}"/>
              </a:ext>
            </a:extLst>
          </p:cNvPr>
          <p:cNvSpPr>
            <a:spLocks noGrp="1" noChangeArrowheads="1"/>
          </p:cNvSpPr>
          <p:nvPr>
            <p:ph type="body" idx="1"/>
          </p:nvPr>
        </p:nvSpPr>
        <p:spPr bwMode="auto">
          <a:xfrm>
            <a:off x="304800" y="1066800"/>
            <a:ext cx="85344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level0</a:t>
            </a:r>
          </a:p>
        </p:txBody>
      </p:sp>
      <p:sp>
        <p:nvSpPr>
          <p:cNvPr id="2054" name="Rectangle 6">
            <a:extLst>
              <a:ext uri="{FF2B5EF4-FFF2-40B4-BE49-F238E27FC236}">
                <a16:creationId xmlns:a16="http://schemas.microsoft.com/office/drawing/2014/main" id="{AECFC118-0017-2844-B26F-6FCB3107D4B7}"/>
              </a:ext>
            </a:extLst>
          </p:cNvPr>
          <p:cNvSpPr>
            <a:spLocks noGrp="1" noChangeArrowheads="1"/>
          </p:cNvSpPr>
          <p:nvPr>
            <p:ph type="ftr" sz="quarter" idx="3"/>
          </p:nvPr>
        </p:nvSpPr>
        <p:spPr bwMode="auto">
          <a:xfrm>
            <a:off x="8153400" y="6381750"/>
            <a:ext cx="990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1"/>
                </a:solidFill>
              </a:defRPr>
            </a:lvl1pPr>
          </a:lstStyle>
          <a:p>
            <a:pPr>
              <a:defRPr/>
            </a:pPr>
            <a:endParaRPr lang="vi-VN"/>
          </a:p>
        </p:txBody>
      </p:sp>
    </p:spTree>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Lst>
  <p:hf hdr="0" ftr="0" dt="0"/>
  <p:txStyles>
    <p:titleStyle>
      <a:lvl1pPr algn="ctr" rtl="0" eaLnBrk="0" fontAlgn="base" hangingPunct="0">
        <a:spcBef>
          <a:spcPct val="0"/>
        </a:spcBef>
        <a:spcAft>
          <a:spcPct val="0"/>
        </a:spcAft>
        <a:defRPr sz="3600" b="1">
          <a:solidFill>
            <a:srgbClr val="00FFFF"/>
          </a:solidFill>
          <a:latin typeface="+mj-lt"/>
          <a:ea typeface="+mj-ea"/>
          <a:cs typeface="+mj-cs"/>
        </a:defRPr>
      </a:lvl1pPr>
      <a:lvl2pPr algn="ctr" rtl="0" eaLnBrk="0" fontAlgn="base" hangingPunct="0">
        <a:spcBef>
          <a:spcPct val="0"/>
        </a:spcBef>
        <a:spcAft>
          <a:spcPct val="0"/>
        </a:spcAft>
        <a:defRPr sz="3600" b="1">
          <a:solidFill>
            <a:srgbClr val="00FFFF"/>
          </a:solidFill>
          <a:latin typeface="Arial" charset="0"/>
        </a:defRPr>
      </a:lvl2pPr>
      <a:lvl3pPr algn="ctr" rtl="0" eaLnBrk="0" fontAlgn="base" hangingPunct="0">
        <a:spcBef>
          <a:spcPct val="0"/>
        </a:spcBef>
        <a:spcAft>
          <a:spcPct val="0"/>
        </a:spcAft>
        <a:defRPr sz="3600" b="1">
          <a:solidFill>
            <a:srgbClr val="00FFFF"/>
          </a:solidFill>
          <a:latin typeface="Arial" charset="0"/>
        </a:defRPr>
      </a:lvl3pPr>
      <a:lvl4pPr algn="ctr" rtl="0" eaLnBrk="0" fontAlgn="base" hangingPunct="0">
        <a:spcBef>
          <a:spcPct val="0"/>
        </a:spcBef>
        <a:spcAft>
          <a:spcPct val="0"/>
        </a:spcAft>
        <a:defRPr sz="3600" b="1">
          <a:solidFill>
            <a:srgbClr val="00FFFF"/>
          </a:solidFill>
          <a:latin typeface="Arial" charset="0"/>
        </a:defRPr>
      </a:lvl4pPr>
      <a:lvl5pPr algn="ctr" rtl="0" eaLnBrk="0" fontAlgn="base" hangingPunct="0">
        <a:spcBef>
          <a:spcPct val="0"/>
        </a:spcBef>
        <a:spcAft>
          <a:spcPct val="0"/>
        </a:spcAft>
        <a:defRPr sz="3600" b="1">
          <a:solidFill>
            <a:srgbClr val="00FFFF"/>
          </a:solidFill>
          <a:latin typeface="Arial" charset="0"/>
        </a:defRPr>
      </a:lvl5pPr>
      <a:lvl6pPr marL="457200" algn="r" rtl="0" fontAlgn="base">
        <a:spcBef>
          <a:spcPct val="0"/>
        </a:spcBef>
        <a:spcAft>
          <a:spcPct val="0"/>
        </a:spcAft>
        <a:defRPr sz="3600" b="1">
          <a:solidFill>
            <a:srgbClr val="00FFFF"/>
          </a:solidFill>
          <a:latin typeface="Arial" charset="0"/>
        </a:defRPr>
      </a:lvl6pPr>
      <a:lvl7pPr marL="914400" algn="r" rtl="0" fontAlgn="base">
        <a:spcBef>
          <a:spcPct val="0"/>
        </a:spcBef>
        <a:spcAft>
          <a:spcPct val="0"/>
        </a:spcAft>
        <a:defRPr sz="3600" b="1">
          <a:solidFill>
            <a:srgbClr val="00FFFF"/>
          </a:solidFill>
          <a:latin typeface="Arial" charset="0"/>
        </a:defRPr>
      </a:lvl7pPr>
      <a:lvl8pPr marL="1371600" algn="r" rtl="0" fontAlgn="base">
        <a:spcBef>
          <a:spcPct val="0"/>
        </a:spcBef>
        <a:spcAft>
          <a:spcPct val="0"/>
        </a:spcAft>
        <a:defRPr sz="3600" b="1">
          <a:solidFill>
            <a:srgbClr val="00FFFF"/>
          </a:solidFill>
          <a:latin typeface="Arial" charset="0"/>
        </a:defRPr>
      </a:lvl8pPr>
      <a:lvl9pPr marL="1828800" algn="r" rtl="0" fontAlgn="base">
        <a:spcBef>
          <a:spcPct val="0"/>
        </a:spcBef>
        <a:spcAft>
          <a:spcPct val="0"/>
        </a:spcAft>
        <a:defRPr sz="3600" b="1">
          <a:solidFill>
            <a:srgbClr val="00FFFF"/>
          </a:solidFill>
          <a:latin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j-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j-lt"/>
        </a:defRPr>
      </a:lvl2pPr>
      <a:lvl3pPr marL="1143000" indent="-228600" algn="l" rtl="0" eaLnBrk="0" fontAlgn="base" hangingPunct="0">
        <a:spcBef>
          <a:spcPct val="20000"/>
        </a:spcBef>
        <a:spcAft>
          <a:spcPct val="0"/>
        </a:spcAft>
        <a:buChar char="•"/>
        <a:defRPr sz="2400">
          <a:solidFill>
            <a:schemeClr val="bg1"/>
          </a:solidFill>
          <a:latin typeface="+mj-lt"/>
        </a:defRPr>
      </a:lvl3pPr>
      <a:lvl4pPr marL="1600200" indent="-228600" algn="l" rtl="0" eaLnBrk="0" fontAlgn="base" hangingPunct="0">
        <a:spcBef>
          <a:spcPct val="20000"/>
        </a:spcBef>
        <a:spcAft>
          <a:spcPct val="0"/>
        </a:spcAft>
        <a:buChar char="–"/>
        <a:defRPr sz="2000">
          <a:solidFill>
            <a:schemeClr val="bg1"/>
          </a:solidFill>
          <a:latin typeface="+mj-lt"/>
        </a:defRPr>
      </a:lvl4pPr>
      <a:lvl5pPr marL="2057400" indent="-228600" algn="l" rtl="0" eaLnBrk="0" fontAlgn="base" hangingPunct="0">
        <a:spcBef>
          <a:spcPct val="20000"/>
        </a:spcBef>
        <a:spcAft>
          <a:spcPct val="0"/>
        </a:spcAft>
        <a:buChar char="»"/>
        <a:defRPr sz="2000">
          <a:solidFill>
            <a:schemeClr val="bg1"/>
          </a:solidFill>
          <a:latin typeface="+mj-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66"/>
            </a:gs>
            <a:gs pos="100000">
              <a:srgbClr val="003399"/>
            </a:gs>
          </a:gsLst>
          <a:lin ang="5400000" scaled="1"/>
        </a:gra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F3FD0A7-47D5-47E6-AD71-032175DFF0AB}"/>
              </a:ext>
            </a:extLst>
          </p:cNvPr>
          <p:cNvSpPr>
            <a:spLocks noGrp="1" noChangeArrowheads="1"/>
          </p:cNvSpPr>
          <p:nvPr>
            <p:ph type="title"/>
          </p:nvPr>
        </p:nvSpPr>
        <p:spPr bwMode="auto">
          <a:xfrm>
            <a:off x="258763" y="263525"/>
            <a:ext cx="8626475"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5363" name="Rectangle 3">
            <a:extLst>
              <a:ext uri="{FF2B5EF4-FFF2-40B4-BE49-F238E27FC236}">
                <a16:creationId xmlns:a16="http://schemas.microsoft.com/office/drawing/2014/main" id="{08B6FB3D-F271-4CF6-AC6D-2324E6A964A5}"/>
              </a:ext>
            </a:extLst>
          </p:cNvPr>
          <p:cNvSpPr>
            <a:spLocks noGrp="1" noChangeArrowheads="1"/>
          </p:cNvSpPr>
          <p:nvPr>
            <p:ph type="body" idx="1"/>
          </p:nvPr>
        </p:nvSpPr>
        <p:spPr bwMode="auto">
          <a:xfrm>
            <a:off x="406400" y="1676400"/>
            <a:ext cx="8316913"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p:txBody>
      </p:sp>
    </p:spTree>
  </p:cSld>
  <p:clrMap bg1="dk2" tx1="lt1" bg2="dk1" tx2="lt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Lst>
  <p:transition spd="slow"/>
  <p:hf hdr="0" ftr="0" dt="0"/>
  <p:txStyles>
    <p:titleStyle>
      <a:lvl1pPr algn="ctr" rtl="0" eaLnBrk="0" fontAlgn="base" hangingPunct="0">
        <a:spcBef>
          <a:spcPct val="0"/>
        </a:spcBef>
        <a:spcAft>
          <a:spcPct val="0"/>
        </a:spcAft>
        <a:defRPr sz="2800" b="1">
          <a:solidFill>
            <a:srgbClr val="FFFF00"/>
          </a:solidFill>
          <a:latin typeface="+mj-lt"/>
          <a:ea typeface="+mj-ea"/>
          <a:cs typeface="+mj-cs"/>
        </a:defRPr>
      </a:lvl1pPr>
      <a:lvl2pPr algn="ctr" rtl="0" eaLnBrk="0" fontAlgn="base" hangingPunct="0">
        <a:spcBef>
          <a:spcPct val="0"/>
        </a:spcBef>
        <a:spcAft>
          <a:spcPct val="0"/>
        </a:spcAft>
        <a:defRPr sz="2800" b="1">
          <a:solidFill>
            <a:srgbClr val="FFFF00"/>
          </a:solidFill>
          <a:latin typeface="Tahoma" pitchFamily="34" charset="0"/>
        </a:defRPr>
      </a:lvl2pPr>
      <a:lvl3pPr algn="ctr" rtl="0" eaLnBrk="0" fontAlgn="base" hangingPunct="0">
        <a:spcBef>
          <a:spcPct val="0"/>
        </a:spcBef>
        <a:spcAft>
          <a:spcPct val="0"/>
        </a:spcAft>
        <a:defRPr sz="2800" b="1">
          <a:solidFill>
            <a:srgbClr val="FFFF00"/>
          </a:solidFill>
          <a:latin typeface="Tahoma" pitchFamily="34" charset="0"/>
        </a:defRPr>
      </a:lvl3pPr>
      <a:lvl4pPr algn="ctr" rtl="0" eaLnBrk="0" fontAlgn="base" hangingPunct="0">
        <a:spcBef>
          <a:spcPct val="0"/>
        </a:spcBef>
        <a:spcAft>
          <a:spcPct val="0"/>
        </a:spcAft>
        <a:defRPr sz="2800" b="1">
          <a:solidFill>
            <a:srgbClr val="FFFF00"/>
          </a:solidFill>
          <a:latin typeface="Tahoma" pitchFamily="34" charset="0"/>
        </a:defRPr>
      </a:lvl4pPr>
      <a:lvl5pPr algn="ctr" rtl="0" eaLnBrk="0" fontAlgn="base" hangingPunct="0">
        <a:spcBef>
          <a:spcPct val="0"/>
        </a:spcBef>
        <a:spcAft>
          <a:spcPct val="0"/>
        </a:spcAft>
        <a:defRPr sz="2800" b="1">
          <a:solidFill>
            <a:srgbClr val="FFFF00"/>
          </a:solidFill>
          <a:latin typeface="Tahoma" pitchFamily="34" charset="0"/>
        </a:defRPr>
      </a:lvl5pPr>
      <a:lvl6pPr marL="457200" algn="ctr" rtl="0" fontAlgn="base">
        <a:spcBef>
          <a:spcPct val="0"/>
        </a:spcBef>
        <a:spcAft>
          <a:spcPct val="0"/>
        </a:spcAft>
        <a:defRPr sz="2800" b="1">
          <a:solidFill>
            <a:srgbClr val="FFFF00"/>
          </a:solidFill>
          <a:latin typeface="Tahoma" pitchFamily="34" charset="0"/>
        </a:defRPr>
      </a:lvl6pPr>
      <a:lvl7pPr marL="914400" algn="ctr" rtl="0" fontAlgn="base">
        <a:spcBef>
          <a:spcPct val="0"/>
        </a:spcBef>
        <a:spcAft>
          <a:spcPct val="0"/>
        </a:spcAft>
        <a:defRPr sz="2800" b="1">
          <a:solidFill>
            <a:srgbClr val="FFFF00"/>
          </a:solidFill>
          <a:latin typeface="Tahoma" pitchFamily="34" charset="0"/>
        </a:defRPr>
      </a:lvl7pPr>
      <a:lvl8pPr marL="1371600" algn="ctr" rtl="0" fontAlgn="base">
        <a:spcBef>
          <a:spcPct val="0"/>
        </a:spcBef>
        <a:spcAft>
          <a:spcPct val="0"/>
        </a:spcAft>
        <a:defRPr sz="2800" b="1">
          <a:solidFill>
            <a:srgbClr val="FFFF00"/>
          </a:solidFill>
          <a:latin typeface="Tahoma" pitchFamily="34" charset="0"/>
        </a:defRPr>
      </a:lvl8pPr>
      <a:lvl9pPr marL="1828800" algn="ctr" rtl="0" fontAlgn="base">
        <a:spcBef>
          <a:spcPct val="0"/>
        </a:spcBef>
        <a:spcAft>
          <a:spcPct val="0"/>
        </a:spcAft>
        <a:defRPr sz="2800" b="1">
          <a:solidFill>
            <a:srgbClr val="FFFF00"/>
          </a:solidFill>
          <a:latin typeface="Tahoma" pitchFamily="34" charset="0"/>
        </a:defRPr>
      </a:lvl9pPr>
    </p:titleStyle>
    <p:bodyStyle>
      <a:lvl1pPr marL="400050" indent="-400050" algn="l" rtl="0" eaLnBrk="0" fontAlgn="base" hangingPunct="0">
        <a:spcBef>
          <a:spcPct val="50000"/>
        </a:spcBef>
        <a:spcAft>
          <a:spcPct val="20000"/>
        </a:spcAft>
        <a:buClr>
          <a:srgbClr val="FF6600"/>
        </a:buClr>
        <a:buChar char="•"/>
        <a:tabLst>
          <a:tab pos="2686050" algn="l"/>
          <a:tab pos="5942013" algn="l"/>
        </a:tabLst>
        <a:defRPr sz="2600" b="1">
          <a:solidFill>
            <a:schemeClr val="tx1"/>
          </a:solidFill>
          <a:latin typeface="+mn-lt"/>
          <a:ea typeface="+mn-ea"/>
          <a:cs typeface="+mn-cs"/>
        </a:defRPr>
      </a:lvl1pPr>
      <a:lvl2pPr marL="793750" indent="-279400" algn="l" rtl="0" eaLnBrk="0" fontAlgn="base" hangingPunct="0">
        <a:spcBef>
          <a:spcPct val="15000"/>
        </a:spcBef>
        <a:spcAft>
          <a:spcPct val="0"/>
        </a:spcAft>
        <a:buClr>
          <a:srgbClr val="FF6600"/>
        </a:buClr>
        <a:buFont typeface="Tahoma" panose="020B0604030504040204" pitchFamily="34" charset="0"/>
        <a:buChar char="–"/>
        <a:tabLst>
          <a:tab pos="2686050" algn="l"/>
          <a:tab pos="5942013" algn="l"/>
        </a:tabLst>
        <a:defRPr sz="2200" b="1">
          <a:solidFill>
            <a:schemeClr val="tx1"/>
          </a:solidFill>
          <a:latin typeface="+mn-lt"/>
        </a:defRPr>
      </a:lvl2pPr>
      <a:lvl3pPr marL="1949450" indent="-609600" algn="l" rtl="0" eaLnBrk="0" fontAlgn="base" hangingPunct="0">
        <a:spcBef>
          <a:spcPct val="15000"/>
        </a:spcBef>
        <a:spcAft>
          <a:spcPct val="0"/>
        </a:spcAft>
        <a:buClr>
          <a:schemeClr val="tx1"/>
        </a:buClr>
        <a:buFont typeface="Tahoma" panose="020B0604030504040204" pitchFamily="34" charset="0"/>
        <a:buChar char="—"/>
        <a:tabLst>
          <a:tab pos="2686050" algn="l"/>
          <a:tab pos="5942013" algn="l"/>
        </a:tabLst>
        <a:defRPr sz="2200">
          <a:solidFill>
            <a:schemeClr val="tx1"/>
          </a:solidFill>
          <a:latin typeface="+mn-lt"/>
        </a:defRPr>
      </a:lvl3pPr>
      <a:lvl4pPr marL="2571750" indent="-508000" algn="l" rtl="0" eaLnBrk="0" fontAlgn="base" hangingPunct="0">
        <a:lnSpc>
          <a:spcPct val="95000"/>
        </a:lnSpc>
        <a:spcBef>
          <a:spcPct val="30000"/>
        </a:spcBef>
        <a:spcAft>
          <a:spcPct val="0"/>
        </a:spcAft>
        <a:buClr>
          <a:schemeClr val="accent2"/>
        </a:buClr>
        <a:buChar char="–"/>
        <a:tabLst>
          <a:tab pos="2686050" algn="l"/>
          <a:tab pos="5942013" algn="l"/>
        </a:tabLst>
        <a:defRPr sz="2000">
          <a:solidFill>
            <a:schemeClr val="tx1"/>
          </a:solidFill>
          <a:latin typeface="+mn-lt"/>
        </a:defRPr>
      </a:lvl4pPr>
      <a:lvl5pPr marL="3194050" indent="-508000" algn="l" rtl="0" eaLnBrk="0" fontAlgn="base" hangingPunct="0">
        <a:lnSpc>
          <a:spcPct val="95000"/>
        </a:lnSpc>
        <a:spcBef>
          <a:spcPct val="30000"/>
        </a:spcBef>
        <a:spcAft>
          <a:spcPct val="0"/>
        </a:spcAft>
        <a:buChar char="»"/>
        <a:tabLst>
          <a:tab pos="2686050" algn="l"/>
          <a:tab pos="5942013" algn="l"/>
        </a:tabLst>
        <a:defRPr sz="2000">
          <a:solidFill>
            <a:schemeClr val="tx1"/>
          </a:solidFill>
          <a:latin typeface="+mn-lt"/>
        </a:defRPr>
      </a:lvl5pPr>
      <a:lvl6pPr marL="3651250" indent="-508000" algn="l" rtl="0" fontAlgn="base">
        <a:lnSpc>
          <a:spcPct val="95000"/>
        </a:lnSpc>
        <a:spcBef>
          <a:spcPct val="30000"/>
        </a:spcBef>
        <a:spcAft>
          <a:spcPct val="0"/>
        </a:spcAft>
        <a:buChar char="»"/>
        <a:tabLst>
          <a:tab pos="2686050" algn="l"/>
          <a:tab pos="5942013" algn="l"/>
        </a:tabLst>
        <a:defRPr sz="2000">
          <a:solidFill>
            <a:schemeClr val="tx1"/>
          </a:solidFill>
          <a:latin typeface="+mn-lt"/>
        </a:defRPr>
      </a:lvl6pPr>
      <a:lvl7pPr marL="4108450" indent="-508000" algn="l" rtl="0" fontAlgn="base">
        <a:lnSpc>
          <a:spcPct val="95000"/>
        </a:lnSpc>
        <a:spcBef>
          <a:spcPct val="30000"/>
        </a:spcBef>
        <a:spcAft>
          <a:spcPct val="0"/>
        </a:spcAft>
        <a:buChar char="»"/>
        <a:tabLst>
          <a:tab pos="2686050" algn="l"/>
          <a:tab pos="5942013" algn="l"/>
        </a:tabLst>
        <a:defRPr sz="2000">
          <a:solidFill>
            <a:schemeClr val="tx1"/>
          </a:solidFill>
          <a:latin typeface="+mn-lt"/>
        </a:defRPr>
      </a:lvl7pPr>
      <a:lvl8pPr marL="4565650" indent="-508000" algn="l" rtl="0" fontAlgn="base">
        <a:lnSpc>
          <a:spcPct val="95000"/>
        </a:lnSpc>
        <a:spcBef>
          <a:spcPct val="30000"/>
        </a:spcBef>
        <a:spcAft>
          <a:spcPct val="0"/>
        </a:spcAft>
        <a:buChar char="»"/>
        <a:tabLst>
          <a:tab pos="2686050" algn="l"/>
          <a:tab pos="5942013" algn="l"/>
        </a:tabLst>
        <a:defRPr sz="2000">
          <a:solidFill>
            <a:schemeClr val="tx1"/>
          </a:solidFill>
          <a:latin typeface="+mn-lt"/>
        </a:defRPr>
      </a:lvl8pPr>
      <a:lvl9pPr marL="5022850" indent="-508000" algn="l" rtl="0" fontAlgn="base">
        <a:lnSpc>
          <a:spcPct val="95000"/>
        </a:lnSpc>
        <a:spcBef>
          <a:spcPct val="30000"/>
        </a:spcBef>
        <a:spcAft>
          <a:spcPct val="0"/>
        </a:spcAft>
        <a:buChar char="»"/>
        <a:tabLst>
          <a:tab pos="2686050" algn="l"/>
          <a:tab pos="5942013" algn="l"/>
        </a:tabLs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06C24AE-B94C-4367-A19C-1E09FC609360}"/>
              </a:ext>
            </a:extLst>
          </p:cNvPr>
          <p:cNvSpPr>
            <a:spLocks noGrp="1" noChangeArrowheads="1"/>
          </p:cNvSpPr>
          <p:nvPr>
            <p:ph type="title"/>
          </p:nvPr>
        </p:nvSpPr>
        <p:spPr bwMode="auto">
          <a:xfrm>
            <a:off x="304800" y="228600"/>
            <a:ext cx="883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6387" name="Rectangle 3">
            <a:extLst>
              <a:ext uri="{FF2B5EF4-FFF2-40B4-BE49-F238E27FC236}">
                <a16:creationId xmlns:a16="http://schemas.microsoft.com/office/drawing/2014/main" id="{834F4DC2-D1F0-4B4F-A531-FDCEF4E22F97}"/>
              </a:ext>
            </a:extLst>
          </p:cNvPr>
          <p:cNvSpPr>
            <a:spLocks noGrp="1" noChangeArrowheads="1"/>
          </p:cNvSpPr>
          <p:nvPr>
            <p:ph type="body" idx="1"/>
          </p:nvPr>
        </p:nvSpPr>
        <p:spPr bwMode="auto">
          <a:xfrm>
            <a:off x="304800" y="1066800"/>
            <a:ext cx="85344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level0</a:t>
            </a:r>
          </a:p>
        </p:txBody>
      </p:sp>
      <p:sp>
        <p:nvSpPr>
          <p:cNvPr id="2054" name="Rectangle 6">
            <a:extLst>
              <a:ext uri="{FF2B5EF4-FFF2-40B4-BE49-F238E27FC236}">
                <a16:creationId xmlns:a16="http://schemas.microsoft.com/office/drawing/2014/main" id="{9EE6710F-76F3-E940-BE98-D7EF3DE2DEDA}"/>
              </a:ext>
            </a:extLst>
          </p:cNvPr>
          <p:cNvSpPr>
            <a:spLocks noGrp="1" noChangeArrowheads="1"/>
          </p:cNvSpPr>
          <p:nvPr>
            <p:ph type="ftr" sz="quarter" idx="3"/>
          </p:nvPr>
        </p:nvSpPr>
        <p:spPr bwMode="auto">
          <a:xfrm>
            <a:off x="8153400" y="6381750"/>
            <a:ext cx="990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1"/>
                </a:solidFill>
              </a:defRPr>
            </a:lvl1pPr>
          </a:lstStyle>
          <a:p>
            <a:pPr>
              <a:defRPr/>
            </a:pPr>
            <a:endParaRPr lang="vi-VN"/>
          </a:p>
        </p:txBody>
      </p:sp>
    </p:spTree>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Lst>
  <p:hf hdr="0" ftr="0" dt="0"/>
  <p:txStyles>
    <p:titleStyle>
      <a:lvl1pPr algn="r" rtl="0" eaLnBrk="0" fontAlgn="base" hangingPunct="0">
        <a:spcBef>
          <a:spcPct val="0"/>
        </a:spcBef>
        <a:spcAft>
          <a:spcPct val="0"/>
        </a:spcAft>
        <a:defRPr sz="3600" b="1">
          <a:solidFill>
            <a:srgbClr val="00FFFF"/>
          </a:solidFill>
          <a:latin typeface="+mj-lt"/>
          <a:ea typeface="+mj-ea"/>
          <a:cs typeface="+mj-cs"/>
        </a:defRPr>
      </a:lvl1pPr>
      <a:lvl2pPr algn="r" rtl="0" eaLnBrk="0" fontAlgn="base" hangingPunct="0">
        <a:spcBef>
          <a:spcPct val="0"/>
        </a:spcBef>
        <a:spcAft>
          <a:spcPct val="0"/>
        </a:spcAft>
        <a:defRPr sz="3600" b="1">
          <a:solidFill>
            <a:srgbClr val="00FFFF"/>
          </a:solidFill>
          <a:latin typeface="Arial" charset="0"/>
        </a:defRPr>
      </a:lvl2pPr>
      <a:lvl3pPr algn="r" rtl="0" eaLnBrk="0" fontAlgn="base" hangingPunct="0">
        <a:spcBef>
          <a:spcPct val="0"/>
        </a:spcBef>
        <a:spcAft>
          <a:spcPct val="0"/>
        </a:spcAft>
        <a:defRPr sz="3600" b="1">
          <a:solidFill>
            <a:srgbClr val="00FFFF"/>
          </a:solidFill>
          <a:latin typeface="Arial" charset="0"/>
        </a:defRPr>
      </a:lvl3pPr>
      <a:lvl4pPr algn="r" rtl="0" eaLnBrk="0" fontAlgn="base" hangingPunct="0">
        <a:spcBef>
          <a:spcPct val="0"/>
        </a:spcBef>
        <a:spcAft>
          <a:spcPct val="0"/>
        </a:spcAft>
        <a:defRPr sz="3600" b="1">
          <a:solidFill>
            <a:srgbClr val="00FFFF"/>
          </a:solidFill>
          <a:latin typeface="Arial" charset="0"/>
        </a:defRPr>
      </a:lvl4pPr>
      <a:lvl5pPr algn="r" rtl="0" eaLnBrk="0" fontAlgn="base" hangingPunct="0">
        <a:spcBef>
          <a:spcPct val="0"/>
        </a:spcBef>
        <a:spcAft>
          <a:spcPct val="0"/>
        </a:spcAft>
        <a:defRPr sz="3600" b="1">
          <a:solidFill>
            <a:srgbClr val="00FFFF"/>
          </a:solidFill>
          <a:latin typeface="Arial" charset="0"/>
        </a:defRPr>
      </a:lvl5pPr>
      <a:lvl6pPr marL="457200" algn="r" rtl="0" fontAlgn="base">
        <a:spcBef>
          <a:spcPct val="0"/>
        </a:spcBef>
        <a:spcAft>
          <a:spcPct val="0"/>
        </a:spcAft>
        <a:defRPr sz="3600" b="1">
          <a:solidFill>
            <a:srgbClr val="00FFFF"/>
          </a:solidFill>
          <a:latin typeface="Arial" charset="0"/>
        </a:defRPr>
      </a:lvl6pPr>
      <a:lvl7pPr marL="914400" algn="r" rtl="0" fontAlgn="base">
        <a:spcBef>
          <a:spcPct val="0"/>
        </a:spcBef>
        <a:spcAft>
          <a:spcPct val="0"/>
        </a:spcAft>
        <a:defRPr sz="3600" b="1">
          <a:solidFill>
            <a:srgbClr val="00FFFF"/>
          </a:solidFill>
          <a:latin typeface="Arial" charset="0"/>
        </a:defRPr>
      </a:lvl7pPr>
      <a:lvl8pPr marL="1371600" algn="r" rtl="0" fontAlgn="base">
        <a:spcBef>
          <a:spcPct val="0"/>
        </a:spcBef>
        <a:spcAft>
          <a:spcPct val="0"/>
        </a:spcAft>
        <a:defRPr sz="3600" b="1">
          <a:solidFill>
            <a:srgbClr val="00FFFF"/>
          </a:solidFill>
          <a:latin typeface="Arial" charset="0"/>
        </a:defRPr>
      </a:lvl8pPr>
      <a:lvl9pPr marL="1828800" algn="r" rtl="0" fontAlgn="base">
        <a:spcBef>
          <a:spcPct val="0"/>
        </a:spcBef>
        <a:spcAft>
          <a:spcPct val="0"/>
        </a:spcAft>
        <a:defRPr sz="3600" b="1">
          <a:solidFill>
            <a:srgbClr val="00FFFF"/>
          </a:solidFill>
          <a:latin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5.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6.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26.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6.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DC6FD541-6641-4038-8965-91B031E39F67}"/>
              </a:ext>
            </a:extLst>
          </p:cNvPr>
          <p:cNvSpPr>
            <a:spLocks noGrp="1" noChangeArrowheads="1"/>
          </p:cNvSpPr>
          <p:nvPr>
            <p:ph type="title"/>
          </p:nvPr>
        </p:nvSpPr>
        <p:spPr>
          <a:xfrm>
            <a:off x="228600" y="585788"/>
            <a:ext cx="8458200" cy="2843212"/>
          </a:xfrm>
          <a:ln cap="flat">
            <a:solidFill>
              <a:srgbClr val="0000FF"/>
            </a:solidFill>
            <a:prstDash val="dash"/>
            <a:miter lim="800000"/>
            <a:headEnd/>
            <a:tailEnd/>
          </a:ln>
        </p:spPr>
        <p:txBody>
          <a:bodyPr/>
          <a:lstStyle/>
          <a:p>
            <a:pPr eaLnBrk="1" hangingPunct="1">
              <a:lnSpc>
                <a:spcPct val="140000"/>
              </a:lnSpc>
              <a:spcBef>
                <a:spcPct val="5000"/>
              </a:spcBef>
            </a:pPr>
            <a:r>
              <a:rPr lang="en-US" altLang="en-US" sz="6600">
                <a:latin typeface="Arial" panose="020B0604020202020204" pitchFamily="34" charset="0"/>
                <a:cs typeface="Arial" panose="020B0604020202020204" pitchFamily="34" charset="0"/>
              </a:rPr>
              <a:t>TIẾP CẬN BỆNH NHÂN SUY TIM MẠN</a:t>
            </a:r>
          </a:p>
        </p:txBody>
      </p:sp>
      <p:sp>
        <p:nvSpPr>
          <p:cNvPr id="32770" name="Rectangle 3">
            <a:extLst>
              <a:ext uri="{FF2B5EF4-FFF2-40B4-BE49-F238E27FC236}">
                <a16:creationId xmlns:a16="http://schemas.microsoft.com/office/drawing/2014/main" id="{636F4E8F-2E53-4C23-BE73-7D933D0064EC}"/>
              </a:ext>
            </a:extLst>
          </p:cNvPr>
          <p:cNvSpPr>
            <a:spLocks noGrp="1" noChangeArrowheads="1"/>
          </p:cNvSpPr>
          <p:nvPr>
            <p:ph idx="1"/>
          </p:nvPr>
        </p:nvSpPr>
        <p:spPr>
          <a:xfrm>
            <a:off x="1752600" y="4648200"/>
            <a:ext cx="6816725" cy="1168400"/>
          </a:xfrm>
        </p:spPr>
        <p:txBody>
          <a:bodyPr/>
          <a:lstStyle/>
          <a:p>
            <a:pPr marL="904875" lvl="1" indent="-447675" algn="r" eaLnBrk="1" hangingPunct="1">
              <a:lnSpc>
                <a:spcPct val="150000"/>
              </a:lnSpc>
              <a:spcBef>
                <a:spcPct val="0"/>
              </a:spcBef>
              <a:buFont typeface="Wingdings" panose="05000000000000000000" pitchFamily="2" charset="2"/>
              <a:buNone/>
            </a:pPr>
            <a:endParaRPr lang="en-US" altLang="en-US" sz="2400">
              <a:latin typeface="Arial" panose="020B0604020202020204" pitchFamily="34" charset="0"/>
              <a:cs typeface="Arial" panose="020B0604020202020204" pitchFamily="34" charset="0"/>
            </a:endParaRPr>
          </a:p>
          <a:p>
            <a:pPr marL="904875" lvl="1" indent="-447675" algn="r" eaLnBrk="1" hangingPunct="1">
              <a:lnSpc>
                <a:spcPct val="150000"/>
              </a:lnSpc>
              <a:spcBef>
                <a:spcPct val="0"/>
              </a:spcBef>
              <a:buFont typeface="Wingdings" panose="05000000000000000000" pitchFamily="2" charset="2"/>
              <a:buNone/>
            </a:pPr>
            <a:r>
              <a:rPr lang="en-US" altLang="en-US" sz="2400">
                <a:latin typeface="Arial" panose="020B0604020202020204" pitchFamily="34" charset="0"/>
                <a:cs typeface="Arial" panose="020B0604020202020204" pitchFamily="34" charset="0"/>
              </a:rPr>
              <a:t>BỘ MÔN NỘI- ĐẠI HỌC Y DƯỢC TPHCM</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FF7D1438-7281-46C0-A18E-B6CFBBDF81E0}"/>
              </a:ext>
            </a:extLst>
          </p:cNvPr>
          <p:cNvSpPr>
            <a:spLocks noGrp="1" noChangeArrowheads="1"/>
          </p:cNvSpPr>
          <p:nvPr>
            <p:ph type="title"/>
          </p:nvPr>
        </p:nvSpPr>
        <p:spPr>
          <a:xfrm>
            <a:off x="-76200" y="228600"/>
            <a:ext cx="9982200" cy="609600"/>
          </a:xfrm>
        </p:spPr>
        <p:txBody>
          <a:bodyPr/>
          <a:lstStyle/>
          <a:p>
            <a:pPr algn="l"/>
            <a:r>
              <a:rPr lang="en-US" altLang="en-US"/>
              <a:t>Triệu chứng của suy tim (T) và suy tim (P)</a:t>
            </a:r>
          </a:p>
        </p:txBody>
      </p:sp>
      <p:graphicFrame>
        <p:nvGraphicFramePr>
          <p:cNvPr id="5" name="Content Placeholder 4">
            <a:extLst>
              <a:ext uri="{FF2B5EF4-FFF2-40B4-BE49-F238E27FC236}">
                <a16:creationId xmlns:a16="http://schemas.microsoft.com/office/drawing/2014/main" id="{CE21752E-6082-AB43-8B5C-5A107260D57A}"/>
              </a:ext>
            </a:extLst>
          </p:cNvPr>
          <p:cNvGraphicFramePr>
            <a:graphicFrameLocks noGrp="1"/>
          </p:cNvGraphicFramePr>
          <p:nvPr>
            <p:ph idx="1"/>
          </p:nvPr>
        </p:nvGraphicFramePr>
        <p:xfrm>
          <a:off x="304800" y="1371600"/>
          <a:ext cx="8534400" cy="4968875"/>
        </p:xfrm>
        <a:graphic>
          <a:graphicData uri="http://schemas.openxmlformats.org/drawingml/2006/table">
            <a:tbl>
              <a:tblPr firstRow="1" bandRow="1">
                <a:tableStyleId>{5C22544A-7EE6-4342-B048-85BDC9FD1C3A}</a:tableStyleId>
              </a:tblPr>
              <a:tblGrid>
                <a:gridCol w="2844800">
                  <a:extLst>
                    <a:ext uri="{9D8B030D-6E8A-4147-A177-3AD203B41FA5}">
                      <a16:colId xmlns:a16="http://schemas.microsoft.com/office/drawing/2014/main" val="20000"/>
                    </a:ext>
                  </a:extLst>
                </a:gridCol>
                <a:gridCol w="2844800">
                  <a:extLst>
                    <a:ext uri="{9D8B030D-6E8A-4147-A177-3AD203B41FA5}">
                      <a16:colId xmlns:a16="http://schemas.microsoft.com/office/drawing/2014/main" val="20001"/>
                    </a:ext>
                  </a:extLst>
                </a:gridCol>
                <a:gridCol w="2844800">
                  <a:extLst>
                    <a:ext uri="{9D8B030D-6E8A-4147-A177-3AD203B41FA5}">
                      <a16:colId xmlns:a16="http://schemas.microsoft.com/office/drawing/2014/main" val="20002"/>
                    </a:ext>
                  </a:extLst>
                </a:gridCol>
              </a:tblGrid>
              <a:tr h="487742">
                <a:tc>
                  <a:txBody>
                    <a:bodyPr/>
                    <a:lstStyle/>
                    <a:p>
                      <a:endParaRPr lang="en-US" sz="1800" dirty="0"/>
                    </a:p>
                  </a:txBody>
                  <a:tcPr marT="45726" marB="45726"/>
                </a:tc>
                <a:tc>
                  <a:txBody>
                    <a:bodyPr/>
                    <a:lstStyle/>
                    <a:p>
                      <a:pPr algn="ctr"/>
                      <a:r>
                        <a:rPr lang="en-US" sz="2600" dirty="0" err="1"/>
                        <a:t>Suy</a:t>
                      </a:r>
                      <a:r>
                        <a:rPr lang="en-US" sz="2600" dirty="0"/>
                        <a:t> </a:t>
                      </a:r>
                      <a:r>
                        <a:rPr lang="en-US" sz="2600" dirty="0" err="1"/>
                        <a:t>tim</a:t>
                      </a:r>
                      <a:r>
                        <a:rPr lang="en-US" sz="2600" dirty="0"/>
                        <a:t> (T)</a:t>
                      </a:r>
                    </a:p>
                  </a:txBody>
                  <a:tcPr marT="45726" marB="45726"/>
                </a:tc>
                <a:tc>
                  <a:txBody>
                    <a:bodyPr/>
                    <a:lstStyle/>
                    <a:p>
                      <a:pPr algn="ctr"/>
                      <a:r>
                        <a:rPr lang="en-US" sz="2600" dirty="0" err="1"/>
                        <a:t>Suy</a:t>
                      </a:r>
                      <a:r>
                        <a:rPr lang="en-US" sz="2600" dirty="0"/>
                        <a:t> </a:t>
                      </a:r>
                      <a:r>
                        <a:rPr lang="en-US" sz="2600" dirty="0" err="1"/>
                        <a:t>tim</a:t>
                      </a:r>
                      <a:r>
                        <a:rPr lang="en-US" sz="2600" dirty="0"/>
                        <a:t> (P)</a:t>
                      </a:r>
                    </a:p>
                  </a:txBody>
                  <a:tcPr marT="45726" marB="45726"/>
                </a:tc>
                <a:extLst>
                  <a:ext uri="{0D108BD9-81ED-4DB2-BD59-A6C34878D82A}">
                    <a16:rowId xmlns:a16="http://schemas.microsoft.com/office/drawing/2014/main" val="10000"/>
                  </a:ext>
                </a:extLst>
              </a:tr>
              <a:tr h="1737582">
                <a:tc>
                  <a:txBody>
                    <a:bodyPr/>
                    <a:lstStyle/>
                    <a:p>
                      <a:r>
                        <a:rPr lang="en-US" sz="1800" dirty="0" err="1"/>
                        <a:t>Khám</a:t>
                      </a:r>
                      <a:r>
                        <a:rPr lang="en-US" sz="1800" baseline="0" dirty="0"/>
                        <a:t> </a:t>
                      </a:r>
                      <a:r>
                        <a:rPr lang="en-US" sz="1800" baseline="0" dirty="0" err="1"/>
                        <a:t>tim</a:t>
                      </a:r>
                      <a:r>
                        <a:rPr lang="en-US" sz="1800" baseline="0" dirty="0"/>
                        <a:t> </a:t>
                      </a:r>
                      <a:endParaRPr lang="en-US" sz="1800" dirty="0"/>
                    </a:p>
                  </a:txBody>
                  <a:tcPr marT="45726" marB="45726"/>
                </a:tc>
                <a:tc>
                  <a:txBody>
                    <a:bodyPr/>
                    <a:lstStyle/>
                    <a:p>
                      <a:r>
                        <a:rPr lang="en-US" sz="1800" dirty="0" err="1"/>
                        <a:t>Mỏm</a:t>
                      </a:r>
                      <a:r>
                        <a:rPr lang="en-US" sz="1800" dirty="0"/>
                        <a:t> </a:t>
                      </a:r>
                      <a:r>
                        <a:rPr lang="en-US" sz="1800" dirty="0" err="1"/>
                        <a:t>tim</a:t>
                      </a:r>
                      <a:r>
                        <a:rPr lang="en-US" sz="1800" dirty="0"/>
                        <a:t> </a:t>
                      </a:r>
                      <a:r>
                        <a:rPr lang="en-US" sz="1800" dirty="0" err="1"/>
                        <a:t>lệch</a:t>
                      </a:r>
                      <a:r>
                        <a:rPr lang="en-US" sz="1800" baseline="0" dirty="0"/>
                        <a:t> </a:t>
                      </a:r>
                      <a:r>
                        <a:rPr lang="en-US" sz="1800" baseline="0" dirty="0" err="1"/>
                        <a:t>ngoài</a:t>
                      </a:r>
                      <a:r>
                        <a:rPr lang="en-US" sz="1800" baseline="0" dirty="0"/>
                        <a:t>, </a:t>
                      </a:r>
                      <a:r>
                        <a:rPr lang="en-US" sz="1800" baseline="0" dirty="0" err="1"/>
                        <a:t>xuống</a:t>
                      </a:r>
                      <a:r>
                        <a:rPr lang="en-US" sz="1800" baseline="0" dirty="0"/>
                        <a:t> </a:t>
                      </a:r>
                      <a:r>
                        <a:rPr lang="en-US" sz="1800" baseline="0" dirty="0" err="1"/>
                        <a:t>dưới</a:t>
                      </a:r>
                      <a:r>
                        <a:rPr lang="en-US" sz="1800" baseline="0" dirty="0"/>
                        <a:t> </a:t>
                      </a:r>
                      <a:r>
                        <a:rPr lang="en-US" sz="1800" baseline="0" dirty="0" err="1"/>
                        <a:t>đường</a:t>
                      </a:r>
                      <a:r>
                        <a:rPr lang="en-US" sz="1800" baseline="0" dirty="0"/>
                        <a:t> </a:t>
                      </a:r>
                      <a:r>
                        <a:rPr lang="en-US" sz="1800" baseline="0" dirty="0" err="1"/>
                        <a:t>trung</a:t>
                      </a:r>
                      <a:r>
                        <a:rPr lang="en-US" sz="1800" baseline="0" dirty="0"/>
                        <a:t> </a:t>
                      </a:r>
                      <a:r>
                        <a:rPr lang="en-US" sz="1800" baseline="0" dirty="0" err="1"/>
                        <a:t>đòn</a:t>
                      </a:r>
                      <a:r>
                        <a:rPr lang="en-US" sz="1800" baseline="0" dirty="0"/>
                        <a:t> </a:t>
                      </a:r>
                    </a:p>
                    <a:p>
                      <a:r>
                        <a:rPr lang="en-US" sz="1800" baseline="0" dirty="0"/>
                        <a:t>Gallop T3</a:t>
                      </a:r>
                    </a:p>
                    <a:p>
                      <a:r>
                        <a:rPr lang="en-US" sz="1800" baseline="0" dirty="0" err="1"/>
                        <a:t>Âm</a:t>
                      </a:r>
                      <a:r>
                        <a:rPr lang="en-US" sz="1800" baseline="0" dirty="0"/>
                        <a:t> </a:t>
                      </a:r>
                      <a:r>
                        <a:rPr lang="en-US" sz="1800" baseline="0" dirty="0" err="1"/>
                        <a:t>thổi</a:t>
                      </a:r>
                      <a:r>
                        <a:rPr lang="en-US" sz="1800" baseline="0" dirty="0"/>
                        <a:t> </a:t>
                      </a:r>
                      <a:r>
                        <a:rPr lang="en-US" sz="1800" baseline="0" dirty="0" err="1"/>
                        <a:t>tâm</a:t>
                      </a:r>
                      <a:r>
                        <a:rPr lang="en-US" sz="1800" baseline="0" dirty="0"/>
                        <a:t> </a:t>
                      </a:r>
                      <a:r>
                        <a:rPr lang="en-US" sz="1800" baseline="0" dirty="0" err="1"/>
                        <a:t>thu</a:t>
                      </a:r>
                      <a:r>
                        <a:rPr lang="en-US" sz="1800" baseline="0" dirty="0"/>
                        <a:t> </a:t>
                      </a:r>
                      <a:r>
                        <a:rPr lang="en-US" sz="1800" baseline="0" dirty="0" err="1"/>
                        <a:t>hở</a:t>
                      </a:r>
                      <a:r>
                        <a:rPr lang="en-US" sz="1800" baseline="0" dirty="0"/>
                        <a:t> 2 </a:t>
                      </a:r>
                      <a:r>
                        <a:rPr lang="en-US" sz="1800" baseline="0" dirty="0" err="1"/>
                        <a:t>lá</a:t>
                      </a:r>
                      <a:r>
                        <a:rPr lang="en-US" sz="1800" baseline="0" dirty="0"/>
                        <a:t> </a:t>
                      </a:r>
                      <a:r>
                        <a:rPr lang="en-US" sz="1800" baseline="0" dirty="0" err="1"/>
                        <a:t>cơ</a:t>
                      </a:r>
                      <a:r>
                        <a:rPr lang="en-US" sz="1800" baseline="0" dirty="0"/>
                        <a:t> </a:t>
                      </a:r>
                      <a:r>
                        <a:rPr lang="en-US" sz="1800" baseline="0" dirty="0" err="1"/>
                        <a:t>năng</a:t>
                      </a:r>
                      <a:r>
                        <a:rPr lang="en-US" sz="1800" baseline="0" dirty="0"/>
                        <a:t> </a:t>
                      </a:r>
                      <a:endParaRPr lang="en-US" sz="1800" dirty="0"/>
                    </a:p>
                  </a:txBody>
                  <a:tcPr marT="45726" marB="45726"/>
                </a:tc>
                <a:tc>
                  <a:txBody>
                    <a:bodyPr/>
                    <a:lstStyle/>
                    <a:p>
                      <a:r>
                        <a:rPr lang="en-US" sz="1800" dirty="0" err="1"/>
                        <a:t>Dấu</a:t>
                      </a:r>
                      <a:r>
                        <a:rPr lang="en-US" sz="1800" dirty="0"/>
                        <a:t> </a:t>
                      </a:r>
                      <a:r>
                        <a:rPr lang="en-US" sz="1800" dirty="0" err="1"/>
                        <a:t>nảy</a:t>
                      </a:r>
                      <a:r>
                        <a:rPr lang="en-US" sz="1800" baseline="0" dirty="0"/>
                        <a:t> </a:t>
                      </a:r>
                      <a:r>
                        <a:rPr lang="en-US" sz="1800" baseline="0" dirty="0" err="1"/>
                        <a:t>trước</a:t>
                      </a:r>
                      <a:r>
                        <a:rPr lang="en-US" sz="1800" baseline="0" dirty="0"/>
                        <a:t> </a:t>
                      </a:r>
                      <a:r>
                        <a:rPr lang="en-US" sz="1800" baseline="0" dirty="0" err="1"/>
                        <a:t>ngực</a:t>
                      </a:r>
                      <a:r>
                        <a:rPr lang="en-US" sz="1800" baseline="0" dirty="0"/>
                        <a:t> </a:t>
                      </a:r>
                    </a:p>
                    <a:p>
                      <a:r>
                        <a:rPr lang="en-US" sz="1800" baseline="0" dirty="0" err="1"/>
                        <a:t>Hardzer</a:t>
                      </a:r>
                      <a:r>
                        <a:rPr lang="en-US" sz="1800" baseline="0" dirty="0"/>
                        <a:t> (+)</a:t>
                      </a:r>
                    </a:p>
                    <a:p>
                      <a:r>
                        <a:rPr lang="en-US" sz="1800" baseline="0" dirty="0"/>
                        <a:t>Gallop T3</a:t>
                      </a:r>
                    </a:p>
                    <a:p>
                      <a:r>
                        <a:rPr lang="en-US" sz="1800" baseline="0" dirty="0"/>
                        <a:t>S/S </a:t>
                      </a:r>
                      <a:r>
                        <a:rPr lang="en-US" sz="1800" baseline="0" dirty="0" err="1"/>
                        <a:t>hở</a:t>
                      </a:r>
                      <a:r>
                        <a:rPr lang="en-US" sz="1800" baseline="0" dirty="0"/>
                        <a:t> 3 </a:t>
                      </a:r>
                      <a:r>
                        <a:rPr lang="en-US" sz="1800" baseline="0" dirty="0" err="1"/>
                        <a:t>lá</a:t>
                      </a:r>
                      <a:r>
                        <a:rPr lang="en-US" sz="1800" baseline="0" dirty="0"/>
                        <a:t> </a:t>
                      </a:r>
                      <a:r>
                        <a:rPr lang="en-US" sz="1800" baseline="0" dirty="0" err="1"/>
                        <a:t>cơ</a:t>
                      </a:r>
                      <a:r>
                        <a:rPr lang="en-US" sz="1800" baseline="0" dirty="0"/>
                        <a:t> </a:t>
                      </a:r>
                      <a:r>
                        <a:rPr lang="en-US" sz="1800" baseline="0" dirty="0" err="1"/>
                        <a:t>năng</a:t>
                      </a:r>
                      <a:r>
                        <a:rPr lang="en-US" sz="1800" baseline="0" dirty="0"/>
                        <a:t> </a:t>
                      </a:r>
                      <a:endParaRPr lang="en-US" sz="1800" dirty="0"/>
                    </a:p>
                  </a:txBody>
                  <a:tcPr marT="45726" marB="45726"/>
                </a:tc>
                <a:extLst>
                  <a:ext uri="{0D108BD9-81ED-4DB2-BD59-A6C34878D82A}">
                    <a16:rowId xmlns:a16="http://schemas.microsoft.com/office/drawing/2014/main" val="10001"/>
                  </a:ext>
                </a:extLst>
              </a:tr>
              <a:tr h="640162">
                <a:tc>
                  <a:txBody>
                    <a:bodyPr/>
                    <a:lstStyle/>
                    <a:p>
                      <a:r>
                        <a:rPr lang="en-US" sz="1800" dirty="0" err="1"/>
                        <a:t>Khám</a:t>
                      </a:r>
                      <a:r>
                        <a:rPr lang="en-US" sz="1800" baseline="0" dirty="0"/>
                        <a:t> </a:t>
                      </a:r>
                      <a:r>
                        <a:rPr lang="en-US" sz="1800" baseline="0" dirty="0" err="1"/>
                        <a:t>phổi</a:t>
                      </a:r>
                      <a:r>
                        <a:rPr lang="en-US" sz="1800" baseline="0" dirty="0"/>
                        <a:t> </a:t>
                      </a:r>
                      <a:endParaRPr lang="en-US" sz="1800" dirty="0"/>
                    </a:p>
                  </a:txBody>
                  <a:tcPr marT="45726" marB="45726"/>
                </a:tc>
                <a:tc>
                  <a:txBody>
                    <a:bodyPr/>
                    <a:lstStyle/>
                    <a:p>
                      <a:r>
                        <a:rPr lang="en-US" sz="1800" dirty="0"/>
                        <a:t>Ran </a:t>
                      </a:r>
                      <a:r>
                        <a:rPr lang="en-US" sz="1800" dirty="0" err="1"/>
                        <a:t>nổ</a:t>
                      </a:r>
                      <a:r>
                        <a:rPr lang="en-US" sz="1800" dirty="0"/>
                        <a:t>,</a:t>
                      </a:r>
                      <a:r>
                        <a:rPr lang="en-US" sz="1800" baseline="0" dirty="0"/>
                        <a:t> </a:t>
                      </a:r>
                      <a:r>
                        <a:rPr lang="en-US" sz="1800" baseline="0" dirty="0" err="1"/>
                        <a:t>ẩm</a:t>
                      </a:r>
                      <a:r>
                        <a:rPr lang="en-US" sz="1800" baseline="0" dirty="0"/>
                        <a:t>, </a:t>
                      </a:r>
                      <a:r>
                        <a:rPr lang="en-US" sz="1800" baseline="0" dirty="0" err="1"/>
                        <a:t>ngáy</a:t>
                      </a:r>
                      <a:endParaRPr lang="en-US" sz="1800" dirty="0"/>
                    </a:p>
                  </a:txBody>
                  <a:tcPr marT="45726" marB="45726"/>
                </a:tc>
                <a:tc>
                  <a:txBody>
                    <a:bodyPr/>
                    <a:lstStyle/>
                    <a:p>
                      <a:r>
                        <a:rPr lang="en-US" sz="1800" dirty="0"/>
                        <a:t>Ran </a:t>
                      </a:r>
                      <a:r>
                        <a:rPr lang="en-US" sz="1800" dirty="0" err="1"/>
                        <a:t>nổ</a:t>
                      </a:r>
                      <a:r>
                        <a:rPr lang="en-US" sz="1800" dirty="0"/>
                        <a:t>,</a:t>
                      </a:r>
                      <a:r>
                        <a:rPr lang="en-US" sz="1800" baseline="0" dirty="0"/>
                        <a:t> </a:t>
                      </a:r>
                      <a:r>
                        <a:rPr lang="en-US" sz="1800" baseline="0" dirty="0" err="1"/>
                        <a:t>ẩm</a:t>
                      </a:r>
                      <a:r>
                        <a:rPr lang="en-US" sz="1800" baseline="0" dirty="0"/>
                        <a:t>, </a:t>
                      </a:r>
                      <a:r>
                        <a:rPr lang="en-US" sz="1800" baseline="0" dirty="0" err="1"/>
                        <a:t>ngáy</a:t>
                      </a:r>
                      <a:endParaRPr lang="en-US" sz="1800" baseline="0" dirty="0"/>
                    </a:p>
                    <a:p>
                      <a:r>
                        <a:rPr lang="en-US" sz="1800" baseline="0" dirty="0" err="1"/>
                        <a:t>Tràn</a:t>
                      </a:r>
                      <a:r>
                        <a:rPr lang="en-US" sz="1800" baseline="0" dirty="0"/>
                        <a:t> </a:t>
                      </a:r>
                      <a:r>
                        <a:rPr lang="en-US" sz="1800" baseline="0" dirty="0" err="1"/>
                        <a:t>dịch</a:t>
                      </a:r>
                      <a:r>
                        <a:rPr lang="en-US" sz="1800" baseline="0" dirty="0"/>
                        <a:t> </a:t>
                      </a:r>
                      <a:r>
                        <a:rPr lang="en-US" sz="1800" baseline="0" dirty="0" err="1"/>
                        <a:t>màng</a:t>
                      </a:r>
                      <a:r>
                        <a:rPr lang="en-US" sz="1800" baseline="0" dirty="0"/>
                        <a:t> </a:t>
                      </a:r>
                      <a:r>
                        <a:rPr lang="en-US" sz="1800" baseline="0" dirty="0" err="1"/>
                        <a:t>phổi</a:t>
                      </a:r>
                      <a:r>
                        <a:rPr lang="en-US" sz="1800" baseline="0" dirty="0"/>
                        <a:t> </a:t>
                      </a:r>
                      <a:endParaRPr lang="en-US" sz="1800" dirty="0"/>
                    </a:p>
                  </a:txBody>
                  <a:tcPr marT="45726" marB="45726"/>
                </a:tc>
                <a:extLst>
                  <a:ext uri="{0D108BD9-81ED-4DB2-BD59-A6C34878D82A}">
                    <a16:rowId xmlns:a16="http://schemas.microsoft.com/office/drawing/2014/main" val="10002"/>
                  </a:ext>
                </a:extLst>
              </a:tr>
              <a:tr h="914517">
                <a:tc>
                  <a:txBody>
                    <a:bodyPr/>
                    <a:lstStyle/>
                    <a:p>
                      <a:r>
                        <a:rPr lang="en-US" sz="1800" dirty="0" err="1"/>
                        <a:t>Khám</a:t>
                      </a:r>
                      <a:r>
                        <a:rPr lang="en-US" sz="1800" baseline="0" dirty="0"/>
                        <a:t> </a:t>
                      </a:r>
                      <a:r>
                        <a:rPr lang="en-US" sz="1800" baseline="0" dirty="0" err="1"/>
                        <a:t>bụng</a:t>
                      </a:r>
                      <a:r>
                        <a:rPr lang="en-US" sz="1800" baseline="0" dirty="0"/>
                        <a:t> </a:t>
                      </a:r>
                      <a:endParaRPr lang="en-US" sz="1800" dirty="0"/>
                    </a:p>
                  </a:txBody>
                  <a:tcPr marT="45726" marB="45726"/>
                </a:tc>
                <a:tc>
                  <a:txBody>
                    <a:bodyPr/>
                    <a:lstStyle/>
                    <a:p>
                      <a:endParaRPr lang="en-US" sz="1800" dirty="0"/>
                    </a:p>
                  </a:txBody>
                  <a:tcPr marT="45726" marB="45726"/>
                </a:tc>
                <a:tc>
                  <a:txBody>
                    <a:bodyPr/>
                    <a:lstStyle/>
                    <a:p>
                      <a:r>
                        <a:rPr lang="en-US" sz="1800" dirty="0" err="1"/>
                        <a:t>Gan</a:t>
                      </a:r>
                      <a:r>
                        <a:rPr lang="en-US" sz="1800" dirty="0"/>
                        <a:t> to, </a:t>
                      </a:r>
                      <a:r>
                        <a:rPr lang="en-US" sz="1800" dirty="0" err="1"/>
                        <a:t>đàn</a:t>
                      </a:r>
                      <a:r>
                        <a:rPr lang="en-US" sz="1800" baseline="0" dirty="0"/>
                        <a:t> </a:t>
                      </a:r>
                      <a:r>
                        <a:rPr lang="en-US" sz="1800" baseline="0" dirty="0" err="1"/>
                        <a:t>xếp</a:t>
                      </a:r>
                      <a:r>
                        <a:rPr lang="en-US" sz="1800" baseline="0" dirty="0"/>
                        <a:t>, </a:t>
                      </a:r>
                      <a:r>
                        <a:rPr lang="en-US" sz="1800" baseline="0" dirty="0" err="1"/>
                        <a:t>đập</a:t>
                      </a:r>
                      <a:r>
                        <a:rPr lang="en-US" sz="1800" baseline="0" dirty="0"/>
                        <a:t> </a:t>
                      </a:r>
                      <a:r>
                        <a:rPr lang="en-US" sz="1800" baseline="0" dirty="0" err="1"/>
                        <a:t>theo</a:t>
                      </a:r>
                      <a:r>
                        <a:rPr lang="en-US" sz="1800" baseline="0" dirty="0"/>
                        <a:t> </a:t>
                      </a:r>
                      <a:r>
                        <a:rPr lang="en-US" sz="1800" baseline="0" dirty="0" err="1"/>
                        <a:t>mạch</a:t>
                      </a:r>
                      <a:r>
                        <a:rPr lang="en-US" sz="1800" baseline="0" dirty="0"/>
                        <a:t> </a:t>
                      </a:r>
                      <a:r>
                        <a:rPr lang="en-US" sz="1800" baseline="0" dirty="0" err="1"/>
                        <a:t>đập</a:t>
                      </a:r>
                      <a:endParaRPr lang="en-US" sz="1800" baseline="0" dirty="0"/>
                    </a:p>
                    <a:p>
                      <a:r>
                        <a:rPr lang="en-US" sz="1800" baseline="0" dirty="0" err="1"/>
                        <a:t>Báng</a:t>
                      </a:r>
                      <a:r>
                        <a:rPr lang="en-US" sz="1800" baseline="0" dirty="0"/>
                        <a:t> </a:t>
                      </a:r>
                      <a:r>
                        <a:rPr lang="en-US" sz="1800" baseline="0" dirty="0" err="1"/>
                        <a:t>bụng</a:t>
                      </a:r>
                      <a:r>
                        <a:rPr lang="en-US" sz="1800" baseline="0" dirty="0"/>
                        <a:t>, </a:t>
                      </a:r>
                      <a:r>
                        <a:rPr lang="en-US" sz="1800" baseline="0" dirty="0" err="1"/>
                        <a:t>vàng</a:t>
                      </a:r>
                      <a:r>
                        <a:rPr lang="en-US" sz="1800" baseline="0" dirty="0"/>
                        <a:t> da</a:t>
                      </a:r>
                      <a:endParaRPr lang="en-US" sz="1800" dirty="0"/>
                    </a:p>
                  </a:txBody>
                  <a:tcPr marT="45726" marB="45726"/>
                </a:tc>
                <a:extLst>
                  <a:ext uri="{0D108BD9-81ED-4DB2-BD59-A6C34878D82A}">
                    <a16:rowId xmlns:a16="http://schemas.microsoft.com/office/drawing/2014/main" val="10003"/>
                  </a:ext>
                </a:extLst>
              </a:tr>
              <a:tr h="1188872">
                <a:tc>
                  <a:txBody>
                    <a:bodyPr/>
                    <a:lstStyle/>
                    <a:p>
                      <a:r>
                        <a:rPr lang="en-US" sz="1800" dirty="0" err="1"/>
                        <a:t>Dấu</a:t>
                      </a:r>
                      <a:r>
                        <a:rPr lang="en-US" sz="1800" dirty="0"/>
                        <a:t> </a:t>
                      </a:r>
                      <a:r>
                        <a:rPr lang="en-US" sz="1800" dirty="0" err="1"/>
                        <a:t>hiệu</a:t>
                      </a:r>
                      <a:r>
                        <a:rPr lang="en-US" sz="1800" baseline="0" dirty="0"/>
                        <a:t> </a:t>
                      </a:r>
                      <a:r>
                        <a:rPr lang="en-US" sz="1800" baseline="0" dirty="0" err="1"/>
                        <a:t>gợi</a:t>
                      </a:r>
                      <a:r>
                        <a:rPr lang="en-US" sz="1800" baseline="0" dirty="0"/>
                        <a:t> ý </a:t>
                      </a:r>
                      <a:r>
                        <a:rPr lang="en-US" sz="1800" baseline="0" dirty="0" err="1"/>
                        <a:t>nguyên</a:t>
                      </a:r>
                      <a:r>
                        <a:rPr lang="en-US" sz="1800" baseline="0" dirty="0"/>
                        <a:t> </a:t>
                      </a:r>
                      <a:r>
                        <a:rPr lang="en-US" sz="1800" baseline="0" dirty="0" err="1"/>
                        <a:t>nhân</a:t>
                      </a:r>
                      <a:r>
                        <a:rPr lang="en-US" sz="1800" baseline="0" dirty="0"/>
                        <a:t> </a:t>
                      </a:r>
                      <a:r>
                        <a:rPr lang="en-US" sz="1800" baseline="0" dirty="0" err="1"/>
                        <a:t>hoặc</a:t>
                      </a:r>
                      <a:r>
                        <a:rPr lang="en-US" sz="1800" baseline="0" dirty="0"/>
                        <a:t> </a:t>
                      </a:r>
                      <a:r>
                        <a:rPr lang="en-US" sz="1800" baseline="0" dirty="0" err="1"/>
                        <a:t>yếu</a:t>
                      </a:r>
                      <a:r>
                        <a:rPr lang="en-US" sz="1800" baseline="0" dirty="0"/>
                        <a:t> </a:t>
                      </a:r>
                      <a:r>
                        <a:rPr lang="en-US" sz="1800" baseline="0" dirty="0" err="1"/>
                        <a:t>tố</a:t>
                      </a:r>
                      <a:r>
                        <a:rPr lang="en-US" sz="1800" baseline="0" dirty="0"/>
                        <a:t> </a:t>
                      </a:r>
                      <a:r>
                        <a:rPr lang="en-US" sz="1800" baseline="0" dirty="0" err="1"/>
                        <a:t>thúc</a:t>
                      </a:r>
                      <a:r>
                        <a:rPr lang="en-US" sz="1800" baseline="0" dirty="0"/>
                        <a:t> </a:t>
                      </a:r>
                      <a:r>
                        <a:rPr lang="en-US" sz="1800" baseline="0" dirty="0" err="1"/>
                        <a:t>đẩy</a:t>
                      </a:r>
                      <a:r>
                        <a:rPr lang="en-US" sz="1800" baseline="0" dirty="0"/>
                        <a:t> </a:t>
                      </a:r>
                      <a:endParaRPr lang="en-US" sz="1800" dirty="0"/>
                    </a:p>
                  </a:txBody>
                  <a:tcPr marT="45726" marB="45726"/>
                </a:tc>
                <a:tc>
                  <a:txBody>
                    <a:bodyPr/>
                    <a:lstStyle/>
                    <a:p>
                      <a:r>
                        <a:rPr lang="en-US" sz="1800" dirty="0" err="1"/>
                        <a:t>Mỏm</a:t>
                      </a:r>
                      <a:r>
                        <a:rPr lang="en-US" sz="1800" dirty="0"/>
                        <a:t> </a:t>
                      </a:r>
                      <a:r>
                        <a:rPr lang="en-US" sz="1800" dirty="0" err="1"/>
                        <a:t>tim</a:t>
                      </a:r>
                      <a:r>
                        <a:rPr lang="en-US" sz="1800" dirty="0"/>
                        <a:t> </a:t>
                      </a:r>
                      <a:r>
                        <a:rPr lang="en-US" sz="1800" dirty="0" err="1"/>
                        <a:t>nảy</a:t>
                      </a:r>
                      <a:r>
                        <a:rPr lang="en-US" sz="1800" baseline="0" dirty="0"/>
                        <a:t> </a:t>
                      </a:r>
                      <a:r>
                        <a:rPr lang="en-US" sz="1800" baseline="0" dirty="0" err="1"/>
                        <a:t>mạnh</a:t>
                      </a:r>
                      <a:r>
                        <a:rPr lang="en-US" sz="1800" baseline="0" dirty="0"/>
                        <a:t> </a:t>
                      </a:r>
                      <a:r>
                        <a:rPr lang="en-US" sz="1800" baseline="0" dirty="0" err="1"/>
                        <a:t>kéo</a:t>
                      </a:r>
                      <a:r>
                        <a:rPr lang="en-US" sz="1800" baseline="0" dirty="0"/>
                        <a:t> </a:t>
                      </a:r>
                      <a:r>
                        <a:rPr lang="en-US" sz="1800" baseline="0" dirty="0" err="1"/>
                        <a:t>dài</a:t>
                      </a:r>
                      <a:endParaRPr lang="en-US" sz="1800" baseline="0" dirty="0"/>
                    </a:p>
                    <a:p>
                      <a:r>
                        <a:rPr lang="en-US" sz="1800" baseline="0" dirty="0"/>
                        <a:t>S/S </a:t>
                      </a:r>
                      <a:r>
                        <a:rPr lang="en-US" sz="1800" baseline="0" dirty="0" err="1"/>
                        <a:t>khoang</a:t>
                      </a:r>
                      <a:r>
                        <a:rPr lang="en-US" sz="1800" baseline="0" dirty="0"/>
                        <a:t> </a:t>
                      </a:r>
                      <a:r>
                        <a:rPr lang="en-US" sz="1800" baseline="0" dirty="0" err="1"/>
                        <a:t>liên</a:t>
                      </a:r>
                      <a:r>
                        <a:rPr lang="en-US" sz="1800" baseline="0" dirty="0"/>
                        <a:t> </a:t>
                      </a:r>
                      <a:r>
                        <a:rPr lang="en-US" sz="1800" baseline="0" dirty="0" err="1"/>
                        <a:t>sườn</a:t>
                      </a:r>
                      <a:r>
                        <a:rPr lang="en-US" sz="1800" baseline="0" dirty="0"/>
                        <a:t> III </a:t>
                      </a:r>
                      <a:r>
                        <a:rPr lang="en-US" sz="1800" baseline="0" dirty="0" err="1"/>
                        <a:t>lan</a:t>
                      </a:r>
                      <a:r>
                        <a:rPr lang="en-US" sz="1800" baseline="0" dirty="0"/>
                        <a:t> </a:t>
                      </a:r>
                      <a:r>
                        <a:rPr lang="en-US" sz="1800" baseline="0" dirty="0" err="1"/>
                        <a:t>cổ</a:t>
                      </a:r>
                      <a:endParaRPr lang="en-US" sz="1800" dirty="0"/>
                    </a:p>
                  </a:txBody>
                  <a:tcPr marT="45726" marB="45726"/>
                </a:tc>
                <a:tc>
                  <a:txBody>
                    <a:bodyPr/>
                    <a:lstStyle/>
                    <a:p>
                      <a:r>
                        <a:rPr lang="en-US" sz="1800" dirty="0"/>
                        <a:t>T1 </a:t>
                      </a:r>
                      <a:r>
                        <a:rPr lang="en-US" sz="1800" dirty="0" err="1"/>
                        <a:t>đanh</a:t>
                      </a:r>
                      <a:r>
                        <a:rPr lang="en-US" sz="1800" dirty="0"/>
                        <a:t>,</a:t>
                      </a:r>
                      <a:r>
                        <a:rPr lang="en-US" sz="1800" baseline="0" dirty="0"/>
                        <a:t> </a:t>
                      </a:r>
                      <a:r>
                        <a:rPr lang="en-US" sz="1800" baseline="0" dirty="0" err="1"/>
                        <a:t>rù</a:t>
                      </a:r>
                      <a:r>
                        <a:rPr lang="en-US" sz="1800" baseline="0" dirty="0"/>
                        <a:t> </a:t>
                      </a:r>
                      <a:r>
                        <a:rPr lang="en-US" sz="1800" baseline="0" dirty="0" err="1"/>
                        <a:t>tâm</a:t>
                      </a:r>
                      <a:r>
                        <a:rPr lang="en-US" sz="1800" baseline="0" dirty="0"/>
                        <a:t> </a:t>
                      </a:r>
                      <a:r>
                        <a:rPr lang="en-US" sz="1800" baseline="0" dirty="0" err="1"/>
                        <a:t>trương</a:t>
                      </a:r>
                      <a:r>
                        <a:rPr lang="en-US" sz="1800" baseline="0" dirty="0"/>
                        <a:t> </a:t>
                      </a:r>
                    </a:p>
                    <a:p>
                      <a:r>
                        <a:rPr lang="en-US" sz="1800" baseline="0" dirty="0"/>
                        <a:t>T2 </a:t>
                      </a:r>
                      <a:r>
                        <a:rPr lang="en-US" sz="1800" baseline="0" dirty="0" err="1"/>
                        <a:t>tách</a:t>
                      </a:r>
                      <a:r>
                        <a:rPr lang="en-US" sz="1800" baseline="0" dirty="0"/>
                        <a:t> </a:t>
                      </a:r>
                      <a:r>
                        <a:rPr lang="en-US" sz="1800" baseline="0" dirty="0" err="1"/>
                        <a:t>đôi</a:t>
                      </a:r>
                      <a:r>
                        <a:rPr lang="en-US" sz="1800" baseline="0" dirty="0"/>
                        <a:t> </a:t>
                      </a:r>
                      <a:r>
                        <a:rPr lang="en-US" sz="1800" baseline="0" dirty="0" err="1"/>
                        <a:t>rộng</a:t>
                      </a:r>
                      <a:r>
                        <a:rPr lang="en-US" sz="1800" baseline="0" dirty="0"/>
                        <a:t> </a:t>
                      </a:r>
                      <a:r>
                        <a:rPr lang="en-US" sz="1800" baseline="0" dirty="0" err="1"/>
                        <a:t>cố</a:t>
                      </a:r>
                      <a:r>
                        <a:rPr lang="en-US" sz="1800" baseline="0" dirty="0"/>
                        <a:t> </a:t>
                      </a:r>
                      <a:r>
                        <a:rPr lang="en-US" sz="1800" baseline="0" dirty="0" err="1"/>
                        <a:t>định</a:t>
                      </a:r>
                      <a:endParaRPr lang="en-US" sz="1800" dirty="0"/>
                    </a:p>
                  </a:txBody>
                  <a:tcPr marT="45726" marB="45726"/>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2D923A84-A129-4A1C-9EF2-A80BD330BA2F}"/>
              </a:ext>
            </a:extLst>
          </p:cNvPr>
          <p:cNvSpPr>
            <a:spLocks noGrp="1" noChangeArrowheads="1"/>
          </p:cNvSpPr>
          <p:nvPr>
            <p:ph type="title"/>
          </p:nvPr>
        </p:nvSpPr>
        <p:spPr/>
        <p:txBody>
          <a:bodyPr/>
          <a:lstStyle/>
          <a:p>
            <a:r>
              <a:rPr lang="en-US" altLang="en-US"/>
              <a:t>Phân loại suy tim</a:t>
            </a:r>
          </a:p>
        </p:txBody>
      </p:sp>
      <p:sp>
        <p:nvSpPr>
          <p:cNvPr id="3" name="Content Placeholder 2">
            <a:extLst>
              <a:ext uri="{FF2B5EF4-FFF2-40B4-BE49-F238E27FC236}">
                <a16:creationId xmlns:a16="http://schemas.microsoft.com/office/drawing/2014/main" id="{F68D804D-4414-E747-9AA6-C99E19F1723E}"/>
              </a:ext>
            </a:extLst>
          </p:cNvPr>
          <p:cNvSpPr>
            <a:spLocks noGrp="1"/>
          </p:cNvSpPr>
          <p:nvPr>
            <p:ph idx="1"/>
          </p:nvPr>
        </p:nvSpPr>
        <p:spPr>
          <a:xfrm>
            <a:off x="457200" y="990600"/>
            <a:ext cx="8534400" cy="5562600"/>
          </a:xfrm>
        </p:spPr>
        <p:txBody>
          <a:bodyPr/>
          <a:lstStyle/>
          <a:p>
            <a:pPr marL="0" indent="0">
              <a:buFontTx/>
              <a:buNone/>
              <a:defRPr/>
            </a:pPr>
            <a:r>
              <a:rPr lang="en-US" sz="2400" dirty="0" err="1"/>
              <a:t>Phân</a:t>
            </a:r>
            <a:r>
              <a:rPr lang="en-US" sz="2400" dirty="0"/>
              <a:t> </a:t>
            </a:r>
            <a:r>
              <a:rPr lang="en-US" sz="2400" dirty="0" err="1"/>
              <a:t>loại</a:t>
            </a:r>
            <a:r>
              <a:rPr lang="en-US" sz="2400" dirty="0"/>
              <a:t> </a:t>
            </a:r>
            <a:r>
              <a:rPr lang="en-US" sz="2400" dirty="0" err="1"/>
              <a:t>theo</a:t>
            </a:r>
            <a:r>
              <a:rPr lang="en-US" sz="2400" dirty="0"/>
              <a:t>:</a:t>
            </a:r>
          </a:p>
          <a:p>
            <a:pPr>
              <a:buFontTx/>
              <a:buChar char="-"/>
              <a:defRPr/>
            </a:pPr>
            <a:r>
              <a:rPr lang="en-US" sz="2400" dirty="0" err="1"/>
              <a:t>Chức</a:t>
            </a:r>
            <a:r>
              <a:rPr lang="en-US" sz="2400" dirty="0"/>
              <a:t> </a:t>
            </a:r>
            <a:r>
              <a:rPr lang="en-US" sz="2400" dirty="0" err="1"/>
              <a:t>năng</a:t>
            </a:r>
            <a:r>
              <a:rPr lang="en-US" sz="2400" dirty="0"/>
              <a:t> (</a:t>
            </a:r>
            <a:r>
              <a:rPr lang="en-US" sz="2400" dirty="0" err="1"/>
              <a:t>tâm</a:t>
            </a:r>
            <a:r>
              <a:rPr lang="en-US" sz="2400" dirty="0"/>
              <a:t> </a:t>
            </a:r>
            <a:r>
              <a:rPr lang="en-US" sz="2400" dirty="0" err="1"/>
              <a:t>thu</a:t>
            </a:r>
            <a:r>
              <a:rPr lang="en-US" sz="2400" dirty="0"/>
              <a:t>, </a:t>
            </a:r>
            <a:r>
              <a:rPr lang="en-US" sz="2400" dirty="0" err="1"/>
              <a:t>tâm</a:t>
            </a:r>
            <a:r>
              <a:rPr lang="en-US" sz="2400" dirty="0"/>
              <a:t> </a:t>
            </a:r>
            <a:r>
              <a:rPr lang="en-US" sz="2400" dirty="0" err="1"/>
              <a:t>trương</a:t>
            </a:r>
            <a:r>
              <a:rPr lang="en-US" sz="2400" dirty="0"/>
              <a:t>)</a:t>
            </a:r>
          </a:p>
          <a:p>
            <a:pPr>
              <a:buFontTx/>
              <a:buChar char="-"/>
              <a:defRPr/>
            </a:pPr>
            <a:r>
              <a:rPr lang="en-US" sz="2400" dirty="0"/>
              <a:t>Theo </a:t>
            </a:r>
            <a:r>
              <a:rPr lang="en-US" sz="2400" dirty="0" err="1"/>
              <a:t>cấu</a:t>
            </a:r>
            <a:r>
              <a:rPr lang="en-US" sz="2400" dirty="0"/>
              <a:t> </a:t>
            </a:r>
            <a:r>
              <a:rPr lang="en-US" sz="2400" dirty="0" err="1"/>
              <a:t>trúc</a:t>
            </a:r>
            <a:r>
              <a:rPr lang="en-US" sz="2400" dirty="0"/>
              <a:t> (</a:t>
            </a:r>
            <a:r>
              <a:rPr lang="en-US" sz="2400" dirty="0" err="1"/>
              <a:t>trái</a:t>
            </a:r>
            <a:r>
              <a:rPr lang="en-US" sz="2400" dirty="0"/>
              <a:t>, </a:t>
            </a:r>
            <a:r>
              <a:rPr lang="en-US" sz="2400" dirty="0" err="1"/>
              <a:t>phải</a:t>
            </a:r>
            <a:r>
              <a:rPr lang="en-US" sz="2400" dirty="0"/>
              <a:t>)</a:t>
            </a:r>
          </a:p>
          <a:p>
            <a:pPr>
              <a:buFontTx/>
              <a:buChar char="-"/>
              <a:defRPr/>
            </a:pPr>
            <a:r>
              <a:rPr lang="en-US" sz="2400" dirty="0"/>
              <a:t>Theo </a:t>
            </a:r>
            <a:r>
              <a:rPr lang="en-US" sz="2400" dirty="0" err="1"/>
              <a:t>phân</a:t>
            </a:r>
            <a:r>
              <a:rPr lang="en-US" sz="2400" dirty="0"/>
              <a:t> </a:t>
            </a:r>
            <a:r>
              <a:rPr lang="en-US" sz="2400" dirty="0" err="1"/>
              <a:t>suất</a:t>
            </a:r>
            <a:r>
              <a:rPr lang="en-US" sz="2400" dirty="0"/>
              <a:t> </a:t>
            </a:r>
            <a:r>
              <a:rPr lang="en-US" sz="2400" dirty="0" err="1"/>
              <a:t>tống</a:t>
            </a:r>
            <a:r>
              <a:rPr lang="en-US" sz="2400" dirty="0"/>
              <a:t> </a:t>
            </a:r>
            <a:r>
              <a:rPr lang="en-US" sz="2400" dirty="0" err="1"/>
              <a:t>máu</a:t>
            </a:r>
            <a:r>
              <a:rPr lang="en-US" sz="2400" dirty="0"/>
              <a:t> (</a:t>
            </a:r>
            <a:r>
              <a:rPr lang="en-US" sz="2400" dirty="0" err="1"/>
              <a:t>giảm</a:t>
            </a:r>
            <a:r>
              <a:rPr lang="en-US" sz="2400" dirty="0"/>
              <a:t>, </a:t>
            </a:r>
            <a:r>
              <a:rPr lang="en-US" sz="2400" dirty="0" err="1"/>
              <a:t>trung</a:t>
            </a:r>
            <a:r>
              <a:rPr lang="en-US" sz="2400" dirty="0"/>
              <a:t> </a:t>
            </a:r>
            <a:r>
              <a:rPr lang="en-US" sz="2400" dirty="0" err="1"/>
              <a:t>gian</a:t>
            </a:r>
            <a:r>
              <a:rPr lang="en-US" sz="2400" dirty="0"/>
              <a:t>, </a:t>
            </a:r>
            <a:r>
              <a:rPr lang="en-US" sz="2400" dirty="0" err="1"/>
              <a:t>cao</a:t>
            </a:r>
            <a:r>
              <a:rPr lang="en-US" sz="2400" dirty="0"/>
              <a:t>)</a:t>
            </a:r>
          </a:p>
          <a:p>
            <a:pPr marL="0" indent="0">
              <a:buFontTx/>
              <a:buNone/>
              <a:defRPr/>
            </a:pPr>
            <a:endParaRPr lang="en-US" dirty="0"/>
          </a:p>
        </p:txBody>
      </p:sp>
      <p:graphicFrame>
        <p:nvGraphicFramePr>
          <p:cNvPr id="4" name="Table 3">
            <a:extLst>
              <a:ext uri="{FF2B5EF4-FFF2-40B4-BE49-F238E27FC236}">
                <a16:creationId xmlns:a16="http://schemas.microsoft.com/office/drawing/2014/main" id="{4AA86D09-26AB-9E43-A5AF-75F5DB370746}"/>
              </a:ext>
            </a:extLst>
          </p:cNvPr>
          <p:cNvGraphicFramePr>
            <a:graphicFrameLocks noGrp="1"/>
          </p:cNvGraphicFramePr>
          <p:nvPr/>
        </p:nvGraphicFramePr>
        <p:xfrm>
          <a:off x="457200" y="2819400"/>
          <a:ext cx="8382000" cy="38735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2819400">
                  <a:extLst>
                    <a:ext uri="{9D8B030D-6E8A-4147-A177-3AD203B41FA5}">
                      <a16:colId xmlns:a16="http://schemas.microsoft.com/office/drawing/2014/main" val="20003"/>
                    </a:ext>
                  </a:extLst>
                </a:gridCol>
                <a:gridCol w="3048000">
                  <a:extLst>
                    <a:ext uri="{9D8B030D-6E8A-4147-A177-3AD203B41FA5}">
                      <a16:colId xmlns:a16="http://schemas.microsoft.com/office/drawing/2014/main" val="20004"/>
                    </a:ext>
                  </a:extLst>
                </a:gridCol>
              </a:tblGrid>
              <a:tr h="538894">
                <a:tc>
                  <a:txBody>
                    <a:bodyPr/>
                    <a:lstStyle/>
                    <a:p>
                      <a:endParaRPr lang="en-US" sz="1800" dirty="0"/>
                    </a:p>
                  </a:txBody>
                  <a:tcPr marT="45724" marB="45724"/>
                </a:tc>
                <a:tc>
                  <a:txBody>
                    <a:bodyPr/>
                    <a:lstStyle/>
                    <a:p>
                      <a:endParaRPr lang="en-US" sz="1800"/>
                    </a:p>
                  </a:txBody>
                  <a:tcPr marT="45724" marB="45724"/>
                </a:tc>
                <a:tc>
                  <a:txBody>
                    <a:bodyPr/>
                    <a:lstStyle/>
                    <a:p>
                      <a:r>
                        <a:rPr lang="en-US" sz="1800" dirty="0"/>
                        <a:t>EF</a:t>
                      </a:r>
                      <a:r>
                        <a:rPr lang="en-US" sz="1800" baseline="0" dirty="0"/>
                        <a:t> </a:t>
                      </a:r>
                      <a:r>
                        <a:rPr lang="en-US" sz="1800" baseline="0" dirty="0" err="1"/>
                        <a:t>giảm</a:t>
                      </a:r>
                      <a:endParaRPr lang="en-US" sz="1800" dirty="0"/>
                    </a:p>
                  </a:txBody>
                  <a:tcPr marT="45724" marB="45724"/>
                </a:tc>
                <a:tc>
                  <a:txBody>
                    <a:bodyPr/>
                    <a:lstStyle/>
                    <a:p>
                      <a:r>
                        <a:rPr lang="en-US" sz="1800" dirty="0"/>
                        <a:t>EF</a:t>
                      </a:r>
                      <a:r>
                        <a:rPr lang="en-US" sz="1800" baseline="0" dirty="0"/>
                        <a:t> </a:t>
                      </a:r>
                      <a:r>
                        <a:rPr lang="en-US" sz="1800" baseline="0" dirty="0" err="1"/>
                        <a:t>trung</a:t>
                      </a:r>
                      <a:r>
                        <a:rPr lang="en-US" sz="1800" baseline="0" dirty="0"/>
                        <a:t> </a:t>
                      </a:r>
                      <a:r>
                        <a:rPr lang="en-US" sz="1800" baseline="0" dirty="0" err="1"/>
                        <a:t>gian</a:t>
                      </a:r>
                      <a:r>
                        <a:rPr lang="en-US" sz="1800" baseline="0" dirty="0"/>
                        <a:t> </a:t>
                      </a:r>
                      <a:endParaRPr lang="en-US" sz="1800" dirty="0"/>
                    </a:p>
                  </a:txBody>
                  <a:tcPr marT="45724" marB="45724"/>
                </a:tc>
                <a:tc>
                  <a:txBody>
                    <a:bodyPr/>
                    <a:lstStyle/>
                    <a:p>
                      <a:r>
                        <a:rPr lang="en-US" sz="1800" dirty="0"/>
                        <a:t>EF</a:t>
                      </a:r>
                      <a:r>
                        <a:rPr lang="en-US" sz="1800" baseline="0" dirty="0"/>
                        <a:t> </a:t>
                      </a:r>
                      <a:r>
                        <a:rPr lang="en-US" sz="1800" baseline="0" dirty="0" err="1"/>
                        <a:t>bảo</a:t>
                      </a:r>
                      <a:r>
                        <a:rPr lang="en-US" sz="1800" baseline="0" dirty="0"/>
                        <a:t> </a:t>
                      </a:r>
                      <a:r>
                        <a:rPr lang="en-US" sz="1800" baseline="0" dirty="0" err="1"/>
                        <a:t>tồn</a:t>
                      </a:r>
                      <a:r>
                        <a:rPr lang="en-US" sz="1800" baseline="0" dirty="0"/>
                        <a:t> </a:t>
                      </a:r>
                      <a:endParaRPr lang="en-US" sz="1800" dirty="0"/>
                    </a:p>
                  </a:txBody>
                  <a:tcPr marT="45724" marB="45724"/>
                </a:tc>
                <a:extLst>
                  <a:ext uri="{0D108BD9-81ED-4DB2-BD59-A6C34878D82A}">
                    <a16:rowId xmlns:a16="http://schemas.microsoft.com/office/drawing/2014/main" val="10000"/>
                  </a:ext>
                </a:extLst>
              </a:tr>
              <a:tr h="769848">
                <a:tc>
                  <a:txBody>
                    <a:bodyPr/>
                    <a:lstStyle/>
                    <a:p>
                      <a:r>
                        <a:rPr lang="en-US" sz="1800" dirty="0" err="1"/>
                        <a:t>Tiêu</a:t>
                      </a:r>
                      <a:r>
                        <a:rPr lang="en-US" sz="1800" baseline="0" dirty="0"/>
                        <a:t> </a:t>
                      </a:r>
                      <a:r>
                        <a:rPr lang="en-US" sz="1800" baseline="0" dirty="0" err="1"/>
                        <a:t>chuẩn</a:t>
                      </a:r>
                      <a:endParaRPr lang="en-US" sz="1800" dirty="0"/>
                    </a:p>
                  </a:txBody>
                  <a:tcPr marT="45724" marB="45724"/>
                </a:tc>
                <a:tc>
                  <a:txBody>
                    <a:bodyPr/>
                    <a:lstStyle/>
                    <a:p>
                      <a:r>
                        <a:rPr lang="en-US" sz="1800" dirty="0"/>
                        <a:t>1</a:t>
                      </a:r>
                    </a:p>
                  </a:txBody>
                  <a:tcPr marT="45724" marB="45724"/>
                </a:tc>
                <a:tc>
                  <a:txBody>
                    <a:bodyPr/>
                    <a:lstStyle/>
                    <a:p>
                      <a:r>
                        <a:rPr lang="en-US" sz="1800" dirty="0" err="1"/>
                        <a:t>Lâm</a:t>
                      </a:r>
                      <a:r>
                        <a:rPr lang="en-US" sz="1800" baseline="0" dirty="0"/>
                        <a:t> </a:t>
                      </a:r>
                      <a:r>
                        <a:rPr lang="en-US" sz="1800" baseline="0" dirty="0" err="1"/>
                        <a:t>sàng</a:t>
                      </a:r>
                      <a:r>
                        <a:rPr lang="en-US" sz="1800" baseline="0" dirty="0"/>
                        <a:t> </a:t>
                      </a:r>
                      <a:r>
                        <a:rPr lang="en-US" sz="1800" baseline="0" dirty="0" err="1"/>
                        <a:t>phù</a:t>
                      </a:r>
                      <a:r>
                        <a:rPr lang="en-US" sz="1800" baseline="0" dirty="0"/>
                        <a:t> </a:t>
                      </a:r>
                      <a:r>
                        <a:rPr lang="en-US" sz="1800" baseline="0" dirty="0" err="1"/>
                        <a:t>hợp</a:t>
                      </a:r>
                      <a:r>
                        <a:rPr lang="en-US" sz="1800" baseline="0" dirty="0"/>
                        <a:t> </a:t>
                      </a:r>
                      <a:endParaRPr lang="en-US" sz="1800" dirty="0"/>
                    </a:p>
                  </a:txBody>
                  <a:tcPr marT="45724" marB="45724"/>
                </a:tc>
                <a:tc>
                  <a:txBody>
                    <a:bodyPr/>
                    <a:lstStyle/>
                    <a:p>
                      <a:r>
                        <a:rPr lang="en-US" sz="1800" dirty="0" err="1"/>
                        <a:t>Lâm</a:t>
                      </a:r>
                      <a:r>
                        <a:rPr lang="en-US" sz="1800" baseline="0" dirty="0"/>
                        <a:t> </a:t>
                      </a:r>
                      <a:r>
                        <a:rPr lang="en-US" sz="1800" baseline="0" dirty="0" err="1"/>
                        <a:t>sàng</a:t>
                      </a:r>
                      <a:r>
                        <a:rPr lang="en-US" sz="1800" baseline="0" dirty="0"/>
                        <a:t> </a:t>
                      </a:r>
                      <a:r>
                        <a:rPr lang="en-US" sz="1800" baseline="0" dirty="0" err="1"/>
                        <a:t>phù</a:t>
                      </a:r>
                      <a:r>
                        <a:rPr lang="en-US" sz="1800" baseline="0" dirty="0"/>
                        <a:t> </a:t>
                      </a:r>
                      <a:r>
                        <a:rPr lang="en-US" sz="1800" baseline="0" dirty="0" err="1"/>
                        <a:t>hợp</a:t>
                      </a:r>
                      <a:r>
                        <a:rPr lang="en-US" sz="1800" baseline="0" dirty="0"/>
                        <a:t> </a:t>
                      </a:r>
                      <a:endParaRPr lang="en-US" sz="1800" dirty="0"/>
                    </a:p>
                  </a:txBody>
                  <a:tcPr marT="45724" marB="45724"/>
                </a:tc>
                <a:tc>
                  <a:txBody>
                    <a:bodyPr/>
                    <a:lstStyle/>
                    <a:p>
                      <a:r>
                        <a:rPr lang="en-US" sz="1800" dirty="0" err="1"/>
                        <a:t>Lâm</a:t>
                      </a:r>
                      <a:r>
                        <a:rPr lang="en-US" sz="1800" baseline="0" dirty="0"/>
                        <a:t> </a:t>
                      </a:r>
                      <a:r>
                        <a:rPr lang="en-US" sz="1800" baseline="0" dirty="0" err="1"/>
                        <a:t>sàng</a:t>
                      </a:r>
                      <a:r>
                        <a:rPr lang="en-US" sz="1800" baseline="0" dirty="0"/>
                        <a:t> </a:t>
                      </a:r>
                      <a:r>
                        <a:rPr lang="en-US" sz="1800" baseline="0" dirty="0" err="1"/>
                        <a:t>phù</a:t>
                      </a:r>
                      <a:r>
                        <a:rPr lang="en-US" sz="1800" baseline="0" dirty="0"/>
                        <a:t> </a:t>
                      </a:r>
                      <a:r>
                        <a:rPr lang="en-US" sz="1800" baseline="0" dirty="0" err="1"/>
                        <a:t>hợp</a:t>
                      </a:r>
                      <a:r>
                        <a:rPr lang="en-US" sz="1800" baseline="0" dirty="0"/>
                        <a:t> </a:t>
                      </a:r>
                      <a:endParaRPr lang="en-US" sz="1800" dirty="0"/>
                    </a:p>
                  </a:txBody>
                  <a:tcPr marT="45724" marB="45724"/>
                </a:tc>
                <a:extLst>
                  <a:ext uri="{0D108BD9-81ED-4DB2-BD59-A6C34878D82A}">
                    <a16:rowId xmlns:a16="http://schemas.microsoft.com/office/drawing/2014/main" val="10001"/>
                  </a:ext>
                </a:extLst>
              </a:tr>
              <a:tr h="640140">
                <a:tc>
                  <a:txBody>
                    <a:bodyPr/>
                    <a:lstStyle/>
                    <a:p>
                      <a:endParaRPr lang="en-US" sz="1800"/>
                    </a:p>
                  </a:txBody>
                  <a:tcPr marT="45724" marB="45724"/>
                </a:tc>
                <a:tc>
                  <a:txBody>
                    <a:bodyPr/>
                    <a:lstStyle/>
                    <a:p>
                      <a:r>
                        <a:rPr lang="en-US" sz="1800" dirty="0"/>
                        <a:t>2</a:t>
                      </a:r>
                    </a:p>
                  </a:txBody>
                  <a:tcPr marT="45724" marB="45724"/>
                </a:tc>
                <a:tc>
                  <a:txBody>
                    <a:bodyPr/>
                    <a:lstStyle/>
                    <a:p>
                      <a:r>
                        <a:rPr lang="en-US" sz="1800" dirty="0"/>
                        <a:t>LVEF &lt; 40%</a:t>
                      </a:r>
                    </a:p>
                  </a:txBody>
                  <a:tcPr marT="45724" marB="45724"/>
                </a:tc>
                <a:tc>
                  <a:txBody>
                    <a:bodyPr/>
                    <a:lstStyle/>
                    <a:p>
                      <a:r>
                        <a:rPr lang="en-US" sz="1800" dirty="0"/>
                        <a:t>LVEF 40-49%</a:t>
                      </a:r>
                    </a:p>
                  </a:txBody>
                  <a:tcPr marT="45724" marB="45724"/>
                </a:tc>
                <a:tc>
                  <a:txBody>
                    <a:bodyPr/>
                    <a:lstStyle/>
                    <a:p>
                      <a:r>
                        <a:rPr lang="en-US" sz="1800" dirty="0"/>
                        <a:t>LVEF 50%</a:t>
                      </a:r>
                    </a:p>
                  </a:txBody>
                  <a:tcPr marT="45724" marB="45724"/>
                </a:tc>
                <a:extLst>
                  <a:ext uri="{0D108BD9-81ED-4DB2-BD59-A6C34878D82A}">
                    <a16:rowId xmlns:a16="http://schemas.microsoft.com/office/drawing/2014/main" val="10002"/>
                  </a:ext>
                </a:extLst>
              </a:tr>
              <a:tr h="1924618">
                <a:tc>
                  <a:txBody>
                    <a:bodyPr/>
                    <a:lstStyle/>
                    <a:p>
                      <a:endParaRPr lang="en-US" sz="1800" dirty="0"/>
                    </a:p>
                  </a:txBody>
                  <a:tcPr marT="45724" marB="45724"/>
                </a:tc>
                <a:tc>
                  <a:txBody>
                    <a:bodyPr/>
                    <a:lstStyle/>
                    <a:p>
                      <a:r>
                        <a:rPr lang="en-US" sz="1800" dirty="0"/>
                        <a:t>3</a:t>
                      </a:r>
                    </a:p>
                  </a:txBody>
                  <a:tcPr marT="45724" marB="45724"/>
                </a:tc>
                <a:tc>
                  <a:txBody>
                    <a:bodyPr/>
                    <a:lstStyle/>
                    <a:p>
                      <a:endParaRPr lang="en-US" sz="1800" dirty="0"/>
                    </a:p>
                  </a:txBody>
                  <a:tcPr marT="45724" marB="45724"/>
                </a:tc>
                <a:tc>
                  <a:txBody>
                    <a:bodyPr/>
                    <a:lstStyle/>
                    <a:p>
                      <a:r>
                        <a:rPr lang="en-US" sz="1800" dirty="0"/>
                        <a:t>NT pro BNP &gt; 125 </a:t>
                      </a:r>
                      <a:r>
                        <a:rPr lang="en-US" sz="1800" dirty="0" err="1"/>
                        <a:t>pg</a:t>
                      </a:r>
                      <a:r>
                        <a:rPr lang="en-US" sz="1800" dirty="0"/>
                        <a:t>/ml </a:t>
                      </a:r>
                      <a:r>
                        <a:rPr lang="en-US" sz="1800" dirty="0" err="1"/>
                        <a:t>và</a:t>
                      </a:r>
                      <a:endParaRPr lang="en-US" sz="1800" dirty="0"/>
                    </a:p>
                    <a:p>
                      <a:r>
                        <a:rPr lang="en-US" sz="1800" dirty="0" err="1"/>
                        <a:t>Rối</a:t>
                      </a:r>
                      <a:r>
                        <a:rPr lang="en-US" sz="1800" dirty="0"/>
                        <a:t> </a:t>
                      </a:r>
                      <a:r>
                        <a:rPr lang="en-US" sz="1800" dirty="0" err="1"/>
                        <a:t>loạn</a:t>
                      </a:r>
                      <a:r>
                        <a:rPr lang="en-US" sz="1800" baseline="0" dirty="0"/>
                        <a:t> </a:t>
                      </a:r>
                      <a:r>
                        <a:rPr lang="en-US" sz="1800" baseline="0" dirty="0" err="1"/>
                        <a:t>chức</a:t>
                      </a:r>
                      <a:r>
                        <a:rPr lang="en-US" sz="1800" baseline="0" dirty="0"/>
                        <a:t> </a:t>
                      </a:r>
                      <a:r>
                        <a:rPr lang="en-US" sz="1800" baseline="0" dirty="0" err="1"/>
                        <a:t>năng</a:t>
                      </a:r>
                      <a:r>
                        <a:rPr lang="en-US" sz="1800" baseline="0" dirty="0"/>
                        <a:t> </a:t>
                      </a:r>
                      <a:r>
                        <a:rPr lang="en-US" sz="1800" baseline="0" dirty="0" err="1"/>
                        <a:t>tâm</a:t>
                      </a:r>
                      <a:r>
                        <a:rPr lang="en-US" sz="1800" baseline="0" dirty="0"/>
                        <a:t> </a:t>
                      </a:r>
                      <a:r>
                        <a:rPr lang="en-US" sz="1800" baseline="0" dirty="0" err="1"/>
                        <a:t>trương</a:t>
                      </a:r>
                      <a:r>
                        <a:rPr lang="en-US" sz="1800" baseline="0" dirty="0"/>
                        <a:t> </a:t>
                      </a:r>
                      <a:r>
                        <a:rPr lang="en-US" sz="1800" baseline="0" dirty="0" err="1"/>
                        <a:t>Hoặc</a:t>
                      </a:r>
                      <a:r>
                        <a:rPr lang="en-US" sz="1800" baseline="0" dirty="0"/>
                        <a:t> </a:t>
                      </a:r>
                      <a:r>
                        <a:rPr lang="en-US" sz="1800" baseline="0" dirty="0" err="1"/>
                        <a:t>bệnh</a:t>
                      </a:r>
                      <a:r>
                        <a:rPr lang="en-US" sz="1800" baseline="0" dirty="0"/>
                        <a:t> </a:t>
                      </a:r>
                      <a:r>
                        <a:rPr lang="en-US" sz="1800" baseline="0" dirty="0" err="1"/>
                        <a:t>tim</a:t>
                      </a:r>
                      <a:r>
                        <a:rPr lang="en-US" sz="1800" baseline="0" dirty="0"/>
                        <a:t> </a:t>
                      </a:r>
                      <a:r>
                        <a:rPr lang="en-US" sz="1800" baseline="0" dirty="0" err="1"/>
                        <a:t>cấu</a:t>
                      </a:r>
                      <a:r>
                        <a:rPr lang="en-US" sz="1800" baseline="0" dirty="0"/>
                        <a:t> </a:t>
                      </a:r>
                      <a:r>
                        <a:rPr lang="en-US" sz="1800" baseline="0" dirty="0" err="1"/>
                        <a:t>trúc</a:t>
                      </a:r>
                      <a:endParaRPr lang="en-US" sz="1800" dirty="0"/>
                    </a:p>
                  </a:txBody>
                  <a:tcPr marT="45724" marB="45724"/>
                </a:tc>
                <a:tc>
                  <a:txBody>
                    <a:bodyPr/>
                    <a:lstStyle/>
                    <a:p>
                      <a:r>
                        <a:rPr lang="en-US" sz="1800" dirty="0"/>
                        <a:t>NT pro BNP &gt; 125 </a:t>
                      </a:r>
                      <a:r>
                        <a:rPr lang="en-US" sz="1800" dirty="0" err="1"/>
                        <a:t>pg</a:t>
                      </a:r>
                      <a:r>
                        <a:rPr lang="en-US" sz="1800" dirty="0"/>
                        <a:t>/ml </a:t>
                      </a:r>
                      <a:r>
                        <a:rPr lang="en-US" sz="1800" dirty="0" err="1"/>
                        <a:t>và</a:t>
                      </a:r>
                      <a:endParaRPr lang="en-US" sz="1800" dirty="0"/>
                    </a:p>
                    <a:p>
                      <a:r>
                        <a:rPr lang="en-US" sz="1800" dirty="0" err="1"/>
                        <a:t>Rối</a:t>
                      </a:r>
                      <a:r>
                        <a:rPr lang="en-US" sz="1800" dirty="0"/>
                        <a:t> </a:t>
                      </a:r>
                      <a:r>
                        <a:rPr lang="en-US" sz="1800" dirty="0" err="1"/>
                        <a:t>loạn</a:t>
                      </a:r>
                      <a:r>
                        <a:rPr lang="en-US" sz="1800" baseline="0" dirty="0"/>
                        <a:t> </a:t>
                      </a:r>
                      <a:r>
                        <a:rPr lang="en-US" sz="1800" baseline="0" dirty="0" err="1"/>
                        <a:t>chức</a:t>
                      </a:r>
                      <a:r>
                        <a:rPr lang="en-US" sz="1800" baseline="0" dirty="0"/>
                        <a:t> </a:t>
                      </a:r>
                      <a:r>
                        <a:rPr lang="en-US" sz="1800" baseline="0" dirty="0" err="1"/>
                        <a:t>năng</a:t>
                      </a:r>
                      <a:r>
                        <a:rPr lang="en-US" sz="1800" baseline="0" dirty="0"/>
                        <a:t> </a:t>
                      </a:r>
                      <a:r>
                        <a:rPr lang="en-US" sz="1800" baseline="0" dirty="0" err="1"/>
                        <a:t>tâm</a:t>
                      </a:r>
                      <a:r>
                        <a:rPr lang="en-US" sz="1800" baseline="0" dirty="0"/>
                        <a:t> </a:t>
                      </a:r>
                      <a:r>
                        <a:rPr lang="en-US" sz="1800" baseline="0" dirty="0" err="1"/>
                        <a:t>trương</a:t>
                      </a:r>
                      <a:r>
                        <a:rPr lang="en-US" sz="1800" baseline="0" dirty="0"/>
                        <a:t> </a:t>
                      </a:r>
                      <a:r>
                        <a:rPr lang="en-US" sz="1800" baseline="0" dirty="0" err="1"/>
                        <a:t>Hoặc</a:t>
                      </a:r>
                      <a:r>
                        <a:rPr lang="en-US" sz="1800" baseline="0" dirty="0"/>
                        <a:t> </a:t>
                      </a:r>
                      <a:r>
                        <a:rPr lang="en-US" sz="1800" baseline="0" dirty="0" err="1"/>
                        <a:t>bệnh</a:t>
                      </a:r>
                      <a:r>
                        <a:rPr lang="en-US" sz="1800" baseline="0" dirty="0"/>
                        <a:t> </a:t>
                      </a:r>
                      <a:r>
                        <a:rPr lang="en-US" sz="1800" baseline="0" dirty="0" err="1"/>
                        <a:t>tim</a:t>
                      </a:r>
                      <a:r>
                        <a:rPr lang="en-US" sz="1800" baseline="0" dirty="0"/>
                        <a:t> </a:t>
                      </a:r>
                      <a:r>
                        <a:rPr lang="en-US" sz="1800" baseline="0" dirty="0" err="1"/>
                        <a:t>cấu</a:t>
                      </a:r>
                      <a:r>
                        <a:rPr lang="en-US" sz="1800" baseline="0" dirty="0"/>
                        <a:t> </a:t>
                      </a:r>
                      <a:r>
                        <a:rPr lang="en-US" sz="1800" baseline="0" dirty="0" err="1"/>
                        <a:t>trúc</a:t>
                      </a:r>
                      <a:endParaRPr lang="en-US" sz="1800" dirty="0"/>
                    </a:p>
                  </a:txBody>
                  <a:tcPr marT="45724" marB="45724"/>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E1673CC9-460B-4021-BEB9-53E85AEB081E}"/>
              </a:ext>
            </a:extLst>
          </p:cNvPr>
          <p:cNvSpPr>
            <a:spLocks noGrp="1" noChangeArrowheads="1"/>
          </p:cNvSpPr>
          <p:nvPr>
            <p:ph type="title"/>
          </p:nvPr>
        </p:nvSpPr>
        <p:spPr/>
        <p:txBody>
          <a:bodyPr/>
          <a:lstStyle/>
          <a:p>
            <a:r>
              <a:rPr lang="en-US" altLang="en-US"/>
              <a:t>Phân độ suy tim </a:t>
            </a:r>
          </a:p>
        </p:txBody>
      </p:sp>
      <p:sp>
        <p:nvSpPr>
          <p:cNvPr id="47106" name="Content Placeholder 2">
            <a:extLst>
              <a:ext uri="{FF2B5EF4-FFF2-40B4-BE49-F238E27FC236}">
                <a16:creationId xmlns:a16="http://schemas.microsoft.com/office/drawing/2014/main" id="{A724E385-3F8D-4AF2-B2E1-95A51F4D58B1}"/>
              </a:ext>
            </a:extLst>
          </p:cNvPr>
          <p:cNvSpPr>
            <a:spLocks noGrp="1" noChangeArrowheads="1"/>
          </p:cNvSpPr>
          <p:nvPr>
            <p:ph idx="1"/>
          </p:nvPr>
        </p:nvSpPr>
        <p:spPr/>
        <p:txBody>
          <a:bodyPr/>
          <a:lstStyle/>
          <a:p>
            <a:pPr marL="0" indent="0">
              <a:buFontTx/>
              <a:buNone/>
            </a:pPr>
            <a:r>
              <a:rPr lang="en-US" altLang="en-US"/>
              <a:t>Có 2 cách phân độ: theo NYHA hoặc ACC/AHA</a:t>
            </a:r>
          </a:p>
          <a:p>
            <a:pPr marL="0" indent="0">
              <a:buFontTx/>
              <a:buNone/>
            </a:pPr>
            <a:r>
              <a:rPr lang="en-US" altLang="en-US"/>
              <a:t>Phân độ suy tim theo NYHA</a:t>
            </a:r>
          </a:p>
          <a:p>
            <a:pPr marL="0" indent="0">
              <a:buFontTx/>
              <a:buNone/>
            </a:pPr>
            <a:endParaRPr lang="en-US" altLang="en-US"/>
          </a:p>
        </p:txBody>
      </p:sp>
      <p:graphicFrame>
        <p:nvGraphicFramePr>
          <p:cNvPr id="4" name="Table 3">
            <a:extLst>
              <a:ext uri="{FF2B5EF4-FFF2-40B4-BE49-F238E27FC236}">
                <a16:creationId xmlns:a16="http://schemas.microsoft.com/office/drawing/2014/main" id="{9D5F969B-24F0-C24D-B121-687661BF9166}"/>
              </a:ext>
            </a:extLst>
          </p:cNvPr>
          <p:cNvGraphicFramePr>
            <a:graphicFrameLocks noGrp="1"/>
          </p:cNvGraphicFramePr>
          <p:nvPr/>
        </p:nvGraphicFramePr>
        <p:xfrm>
          <a:off x="152400" y="2895600"/>
          <a:ext cx="8839200" cy="3438525"/>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8229600">
                  <a:extLst>
                    <a:ext uri="{9D8B030D-6E8A-4147-A177-3AD203B41FA5}">
                      <a16:colId xmlns:a16="http://schemas.microsoft.com/office/drawing/2014/main" val="20001"/>
                    </a:ext>
                  </a:extLst>
                </a:gridCol>
              </a:tblGrid>
              <a:tr h="507807">
                <a:tc gridSpan="2">
                  <a:txBody>
                    <a:bodyPr/>
                    <a:lstStyle/>
                    <a:p>
                      <a:r>
                        <a:rPr lang="en-US" sz="1800" dirty="0" err="1"/>
                        <a:t>Phân</a:t>
                      </a:r>
                      <a:r>
                        <a:rPr lang="en-US" sz="1800" baseline="0" dirty="0"/>
                        <a:t> </a:t>
                      </a:r>
                      <a:r>
                        <a:rPr lang="en-US" sz="1800" baseline="0" dirty="0" err="1"/>
                        <a:t>độ</a:t>
                      </a:r>
                      <a:r>
                        <a:rPr lang="en-US" sz="1800" baseline="0" dirty="0"/>
                        <a:t> NYHA</a:t>
                      </a:r>
                    </a:p>
                  </a:txBody>
                  <a:tcPr marT="45703" marB="45703"/>
                </a:tc>
                <a:tc hMerge="1">
                  <a:txBody>
                    <a:bodyPr/>
                    <a:lstStyle/>
                    <a:p>
                      <a:endParaRPr lang="en-US" dirty="0"/>
                    </a:p>
                  </a:txBody>
                  <a:tcPr/>
                </a:tc>
                <a:extLst>
                  <a:ext uri="{0D108BD9-81ED-4DB2-BD59-A6C34878D82A}">
                    <a16:rowId xmlns:a16="http://schemas.microsoft.com/office/drawing/2014/main" val="10000"/>
                  </a:ext>
                </a:extLst>
              </a:tr>
              <a:tr h="370699">
                <a:tc>
                  <a:txBody>
                    <a:bodyPr/>
                    <a:lstStyle/>
                    <a:p>
                      <a:r>
                        <a:rPr lang="en-US" sz="1800" dirty="0" err="1"/>
                        <a:t>Độ</a:t>
                      </a:r>
                      <a:endParaRPr lang="en-US" sz="1800" dirty="0"/>
                    </a:p>
                  </a:txBody>
                  <a:tcPr marT="45703" marB="45703"/>
                </a:tc>
                <a:tc>
                  <a:txBody>
                    <a:bodyPr/>
                    <a:lstStyle/>
                    <a:p>
                      <a:r>
                        <a:rPr lang="en-US" sz="1800" dirty="0" err="1"/>
                        <a:t>Triệu</a:t>
                      </a:r>
                      <a:r>
                        <a:rPr lang="en-US" sz="1800" dirty="0"/>
                        <a:t> </a:t>
                      </a:r>
                      <a:r>
                        <a:rPr lang="en-US" sz="1800" dirty="0" err="1"/>
                        <a:t>chứng</a:t>
                      </a:r>
                      <a:r>
                        <a:rPr lang="en-US" sz="1800" baseline="0" dirty="0"/>
                        <a:t> </a:t>
                      </a:r>
                      <a:endParaRPr lang="en-US" sz="1800" dirty="0"/>
                    </a:p>
                  </a:txBody>
                  <a:tcPr marT="45703" marB="45703"/>
                </a:tc>
                <a:extLst>
                  <a:ext uri="{0D108BD9-81ED-4DB2-BD59-A6C34878D82A}">
                    <a16:rowId xmlns:a16="http://schemas.microsoft.com/office/drawing/2014/main" val="10001"/>
                  </a:ext>
                </a:extLst>
              </a:tr>
              <a:tr h="640005">
                <a:tc>
                  <a:txBody>
                    <a:bodyPr/>
                    <a:lstStyle/>
                    <a:p>
                      <a:r>
                        <a:rPr lang="en-US" sz="1800" dirty="0"/>
                        <a:t>I</a:t>
                      </a:r>
                    </a:p>
                  </a:txBody>
                  <a:tcPr marT="45703" marB="45703"/>
                </a:tc>
                <a:tc>
                  <a:txBody>
                    <a:bodyPr/>
                    <a:lstStyle/>
                    <a:p>
                      <a:r>
                        <a:rPr lang="en-US" sz="1800" dirty="0" err="1"/>
                        <a:t>Không</a:t>
                      </a:r>
                      <a:r>
                        <a:rPr lang="en-US" sz="1800" baseline="0" dirty="0"/>
                        <a:t> </a:t>
                      </a:r>
                      <a:r>
                        <a:rPr lang="en-US" sz="1800" baseline="0" dirty="0" err="1"/>
                        <a:t>giới</a:t>
                      </a:r>
                      <a:r>
                        <a:rPr lang="en-US" sz="1800" baseline="0" dirty="0"/>
                        <a:t> </a:t>
                      </a:r>
                      <a:r>
                        <a:rPr lang="en-US" sz="1800" baseline="0" dirty="0" err="1"/>
                        <a:t>hạn</a:t>
                      </a:r>
                      <a:r>
                        <a:rPr lang="en-US" sz="1800" baseline="0" dirty="0"/>
                        <a:t> </a:t>
                      </a:r>
                      <a:r>
                        <a:rPr lang="en-US" sz="1800" baseline="0" dirty="0" err="1"/>
                        <a:t>vận</a:t>
                      </a:r>
                      <a:r>
                        <a:rPr lang="en-US" sz="1800" baseline="0" dirty="0"/>
                        <a:t> </a:t>
                      </a:r>
                      <a:r>
                        <a:rPr lang="en-US" sz="1800" baseline="0" dirty="0" err="1"/>
                        <a:t>động</a:t>
                      </a:r>
                      <a:r>
                        <a:rPr lang="en-US" sz="1800" baseline="0" dirty="0"/>
                        <a:t> </a:t>
                      </a:r>
                      <a:r>
                        <a:rPr lang="en-US" sz="1800" baseline="0" dirty="0" err="1"/>
                        <a:t>thể</a:t>
                      </a:r>
                      <a:r>
                        <a:rPr lang="en-US" sz="1800" baseline="0" dirty="0"/>
                        <a:t> </a:t>
                      </a:r>
                      <a:r>
                        <a:rPr lang="en-US" sz="1800" baseline="0" dirty="0" err="1"/>
                        <a:t>lưc</a:t>
                      </a:r>
                      <a:r>
                        <a:rPr lang="en-US" sz="1800" baseline="0" dirty="0"/>
                        <a:t>. </a:t>
                      </a:r>
                      <a:r>
                        <a:rPr lang="en-US" sz="1800" baseline="0" dirty="0" err="1"/>
                        <a:t>Các</a:t>
                      </a:r>
                      <a:r>
                        <a:rPr lang="en-US" sz="1800" baseline="0" dirty="0"/>
                        <a:t> </a:t>
                      </a:r>
                      <a:r>
                        <a:rPr lang="en-US" sz="1800" baseline="0" dirty="0" err="1"/>
                        <a:t>hoạt</a:t>
                      </a:r>
                      <a:r>
                        <a:rPr lang="en-US" sz="1800" baseline="0" dirty="0"/>
                        <a:t> </a:t>
                      </a:r>
                      <a:r>
                        <a:rPr lang="en-US" sz="1800" baseline="0" dirty="0" err="1"/>
                        <a:t>động</a:t>
                      </a:r>
                      <a:r>
                        <a:rPr lang="en-US" sz="1800" baseline="0" dirty="0"/>
                        <a:t> </a:t>
                      </a:r>
                      <a:r>
                        <a:rPr lang="en-US" sz="1800" baseline="0" dirty="0" err="1"/>
                        <a:t>thông</a:t>
                      </a:r>
                      <a:r>
                        <a:rPr lang="en-US" sz="1800" baseline="0" dirty="0"/>
                        <a:t> </a:t>
                      </a:r>
                      <a:r>
                        <a:rPr lang="en-US" sz="1800" baseline="0" dirty="0" err="1"/>
                        <a:t>thường</a:t>
                      </a:r>
                      <a:r>
                        <a:rPr lang="en-US" sz="1800" baseline="0" dirty="0"/>
                        <a:t> </a:t>
                      </a:r>
                      <a:r>
                        <a:rPr lang="en-US" sz="1800" baseline="0" dirty="0" err="1"/>
                        <a:t>không</a:t>
                      </a:r>
                      <a:r>
                        <a:rPr lang="en-US" sz="1800" baseline="0" dirty="0"/>
                        <a:t> </a:t>
                      </a:r>
                      <a:r>
                        <a:rPr lang="en-US" sz="1800" baseline="0" dirty="0" err="1"/>
                        <a:t>gây</a:t>
                      </a:r>
                      <a:r>
                        <a:rPr lang="en-US" sz="1800" baseline="0" dirty="0"/>
                        <a:t> </a:t>
                      </a:r>
                      <a:r>
                        <a:rPr lang="en-US" sz="1800" baseline="0" dirty="0" err="1"/>
                        <a:t>mệt</a:t>
                      </a:r>
                      <a:r>
                        <a:rPr lang="en-US" sz="1800" baseline="0" dirty="0"/>
                        <a:t> </a:t>
                      </a:r>
                      <a:r>
                        <a:rPr lang="en-US" sz="1800" baseline="0" dirty="0" err="1"/>
                        <a:t>hồi</a:t>
                      </a:r>
                      <a:r>
                        <a:rPr lang="en-US" sz="1800" baseline="0" dirty="0"/>
                        <a:t> </a:t>
                      </a:r>
                      <a:r>
                        <a:rPr lang="en-US" sz="1800" baseline="0" dirty="0" err="1"/>
                        <a:t>hộp</a:t>
                      </a:r>
                      <a:r>
                        <a:rPr lang="en-US" sz="1800" baseline="0" dirty="0"/>
                        <a:t> </a:t>
                      </a:r>
                      <a:r>
                        <a:rPr lang="en-US" sz="1800" baseline="0" dirty="0" err="1"/>
                        <a:t>khó</a:t>
                      </a:r>
                      <a:r>
                        <a:rPr lang="en-US" sz="1800" baseline="0" dirty="0"/>
                        <a:t> </a:t>
                      </a:r>
                      <a:r>
                        <a:rPr lang="en-US" sz="1800" baseline="0" dirty="0" err="1"/>
                        <a:t>thở</a:t>
                      </a:r>
                      <a:endParaRPr lang="en-US" sz="1800" dirty="0"/>
                    </a:p>
                  </a:txBody>
                  <a:tcPr marT="45703" marB="45703"/>
                </a:tc>
                <a:extLst>
                  <a:ext uri="{0D108BD9-81ED-4DB2-BD59-A6C34878D82A}">
                    <a16:rowId xmlns:a16="http://schemas.microsoft.com/office/drawing/2014/main" val="10002"/>
                  </a:ext>
                </a:extLst>
              </a:tr>
              <a:tr h="640005">
                <a:tc>
                  <a:txBody>
                    <a:bodyPr/>
                    <a:lstStyle/>
                    <a:p>
                      <a:r>
                        <a:rPr lang="en-US" sz="1800" dirty="0"/>
                        <a:t>II</a:t>
                      </a:r>
                    </a:p>
                  </a:txBody>
                  <a:tcPr marT="45703" marB="45703"/>
                </a:tc>
                <a:tc>
                  <a:txBody>
                    <a:bodyPr/>
                    <a:lstStyle/>
                    <a:p>
                      <a:r>
                        <a:rPr lang="en-US" sz="1800" dirty="0" err="1"/>
                        <a:t>Giới</a:t>
                      </a:r>
                      <a:r>
                        <a:rPr lang="en-US" sz="1800" dirty="0"/>
                        <a:t> </a:t>
                      </a:r>
                      <a:r>
                        <a:rPr lang="en-US" sz="1800" dirty="0" err="1"/>
                        <a:t>hạn</a:t>
                      </a:r>
                      <a:r>
                        <a:rPr lang="en-US" sz="1800" baseline="0" dirty="0"/>
                        <a:t> </a:t>
                      </a:r>
                      <a:r>
                        <a:rPr lang="en-US" sz="1800" baseline="0" dirty="0" err="1"/>
                        <a:t>nhẹ</a:t>
                      </a:r>
                      <a:r>
                        <a:rPr lang="en-US" sz="1800" baseline="0" dirty="0"/>
                        <a:t> </a:t>
                      </a:r>
                      <a:r>
                        <a:rPr lang="en-US" sz="1800" baseline="0" dirty="0" err="1"/>
                        <a:t>hoạt</a:t>
                      </a:r>
                      <a:r>
                        <a:rPr lang="en-US" sz="1800" baseline="0" dirty="0"/>
                        <a:t> </a:t>
                      </a:r>
                      <a:r>
                        <a:rPr lang="en-US" sz="1800" baseline="0" dirty="0" err="1"/>
                        <a:t>động</a:t>
                      </a:r>
                      <a:r>
                        <a:rPr lang="en-US" sz="1800" baseline="0" dirty="0"/>
                        <a:t> </a:t>
                      </a:r>
                      <a:r>
                        <a:rPr lang="en-US" sz="1800" baseline="0" dirty="0" err="1"/>
                        <a:t>thể</a:t>
                      </a:r>
                      <a:r>
                        <a:rPr lang="en-US" sz="1800" baseline="0" dirty="0"/>
                        <a:t> </a:t>
                      </a:r>
                      <a:r>
                        <a:rPr lang="en-US" sz="1800" baseline="0" dirty="0" err="1"/>
                        <a:t>lưc</a:t>
                      </a:r>
                      <a:r>
                        <a:rPr lang="en-US" sz="1800" baseline="0" dirty="0"/>
                        <a:t>. </a:t>
                      </a:r>
                      <a:r>
                        <a:rPr lang="en-US" sz="1800" baseline="0" dirty="0" err="1"/>
                        <a:t>Thoải</a:t>
                      </a:r>
                      <a:r>
                        <a:rPr lang="en-US" sz="1800" baseline="0" dirty="0"/>
                        <a:t> </a:t>
                      </a:r>
                      <a:r>
                        <a:rPr lang="en-US" sz="1800" baseline="0" dirty="0" err="1"/>
                        <a:t>mái</a:t>
                      </a:r>
                      <a:r>
                        <a:rPr lang="en-US" sz="1800" baseline="0" dirty="0"/>
                        <a:t> </a:t>
                      </a:r>
                      <a:r>
                        <a:rPr lang="en-US" sz="1800" baseline="0" dirty="0" err="1"/>
                        <a:t>khi</a:t>
                      </a:r>
                      <a:r>
                        <a:rPr lang="en-US" sz="1800" baseline="0" dirty="0"/>
                        <a:t> </a:t>
                      </a:r>
                      <a:r>
                        <a:rPr lang="en-US" sz="1800" baseline="0" dirty="0" err="1"/>
                        <a:t>nghỉ</a:t>
                      </a:r>
                      <a:r>
                        <a:rPr lang="en-US" sz="1800" baseline="0" dirty="0"/>
                        <a:t>. </a:t>
                      </a:r>
                      <a:r>
                        <a:rPr lang="en-US" sz="1800" baseline="0" dirty="0" err="1"/>
                        <a:t>Các</a:t>
                      </a:r>
                      <a:r>
                        <a:rPr lang="en-US" sz="1800" baseline="0" dirty="0"/>
                        <a:t> </a:t>
                      </a:r>
                      <a:r>
                        <a:rPr lang="en-US" sz="1800" baseline="0" dirty="0" err="1"/>
                        <a:t>hoạt</a:t>
                      </a:r>
                      <a:r>
                        <a:rPr lang="en-US" sz="1800" baseline="0" dirty="0"/>
                        <a:t> </a:t>
                      </a:r>
                      <a:r>
                        <a:rPr lang="en-US" sz="1800" baseline="0" dirty="0" err="1"/>
                        <a:t>động</a:t>
                      </a:r>
                      <a:r>
                        <a:rPr lang="en-US" sz="1800" baseline="0" dirty="0"/>
                        <a:t> </a:t>
                      </a:r>
                      <a:r>
                        <a:rPr lang="en-US" sz="1800" baseline="0" dirty="0" err="1"/>
                        <a:t>thông</a:t>
                      </a:r>
                      <a:r>
                        <a:rPr lang="en-US" sz="1800" baseline="0" dirty="0"/>
                        <a:t> </a:t>
                      </a:r>
                      <a:r>
                        <a:rPr lang="en-US" sz="1800" baseline="0" dirty="0" err="1"/>
                        <a:t>thường</a:t>
                      </a:r>
                      <a:r>
                        <a:rPr lang="en-US" sz="1800" baseline="0" dirty="0"/>
                        <a:t> </a:t>
                      </a:r>
                      <a:r>
                        <a:rPr lang="en-US" sz="1800" baseline="0" dirty="0" err="1"/>
                        <a:t>gây</a:t>
                      </a:r>
                      <a:r>
                        <a:rPr lang="en-US" sz="1800" baseline="0" dirty="0"/>
                        <a:t> </a:t>
                      </a:r>
                      <a:r>
                        <a:rPr lang="en-US" sz="1800" baseline="0" dirty="0" err="1"/>
                        <a:t>mệt</a:t>
                      </a:r>
                      <a:r>
                        <a:rPr lang="en-US" sz="1800" baseline="0" dirty="0"/>
                        <a:t>, </a:t>
                      </a:r>
                      <a:r>
                        <a:rPr lang="en-US" sz="1800" baseline="0" dirty="0" err="1"/>
                        <a:t>hồi</a:t>
                      </a:r>
                      <a:r>
                        <a:rPr lang="en-US" sz="1800" baseline="0" dirty="0"/>
                        <a:t> </a:t>
                      </a:r>
                      <a:r>
                        <a:rPr lang="en-US" sz="1800" baseline="0" dirty="0" err="1"/>
                        <a:t>hộp</a:t>
                      </a:r>
                      <a:r>
                        <a:rPr lang="en-US" sz="1800" baseline="0" dirty="0"/>
                        <a:t>, </a:t>
                      </a:r>
                      <a:r>
                        <a:rPr lang="en-US" sz="1800" baseline="0" dirty="0" err="1"/>
                        <a:t>khó</a:t>
                      </a:r>
                      <a:r>
                        <a:rPr lang="en-US" sz="1800" baseline="0" dirty="0"/>
                        <a:t> </a:t>
                      </a:r>
                      <a:r>
                        <a:rPr lang="en-US" sz="1800" baseline="0" dirty="0" err="1"/>
                        <a:t>thở</a:t>
                      </a:r>
                      <a:endParaRPr lang="en-US" sz="1800" dirty="0"/>
                    </a:p>
                  </a:txBody>
                  <a:tcPr marT="45703" marB="45703"/>
                </a:tc>
                <a:extLst>
                  <a:ext uri="{0D108BD9-81ED-4DB2-BD59-A6C34878D82A}">
                    <a16:rowId xmlns:a16="http://schemas.microsoft.com/office/drawing/2014/main" val="10003"/>
                  </a:ext>
                </a:extLst>
              </a:tr>
              <a:tr h="640005">
                <a:tc>
                  <a:txBody>
                    <a:bodyPr/>
                    <a:lstStyle/>
                    <a:p>
                      <a:r>
                        <a:rPr lang="en-US" sz="1800" dirty="0"/>
                        <a:t>III</a:t>
                      </a:r>
                    </a:p>
                  </a:txBody>
                  <a:tcPr marT="45703" marB="45703"/>
                </a:tc>
                <a:tc>
                  <a:txBody>
                    <a:bodyPr/>
                    <a:lstStyle/>
                    <a:p>
                      <a:r>
                        <a:rPr lang="en-US" sz="1800" dirty="0" err="1"/>
                        <a:t>Giới</a:t>
                      </a:r>
                      <a:r>
                        <a:rPr lang="en-US" sz="1800" dirty="0"/>
                        <a:t> </a:t>
                      </a:r>
                      <a:r>
                        <a:rPr lang="en-US" sz="1800" dirty="0" err="1"/>
                        <a:t>hạn</a:t>
                      </a:r>
                      <a:r>
                        <a:rPr lang="en-US" sz="1800" baseline="0" dirty="0"/>
                        <a:t> </a:t>
                      </a:r>
                      <a:r>
                        <a:rPr lang="en-US" sz="1800" baseline="0" dirty="0" err="1"/>
                        <a:t>nhẹ</a:t>
                      </a:r>
                      <a:r>
                        <a:rPr lang="en-US" sz="1800" baseline="0" dirty="0"/>
                        <a:t> </a:t>
                      </a:r>
                      <a:r>
                        <a:rPr lang="en-US" sz="1800" baseline="0" dirty="0" err="1"/>
                        <a:t>hoạt</a:t>
                      </a:r>
                      <a:r>
                        <a:rPr lang="en-US" sz="1800" baseline="0" dirty="0"/>
                        <a:t> </a:t>
                      </a:r>
                      <a:r>
                        <a:rPr lang="en-US" sz="1800" baseline="0" dirty="0" err="1"/>
                        <a:t>động</a:t>
                      </a:r>
                      <a:r>
                        <a:rPr lang="en-US" sz="1800" baseline="0" dirty="0"/>
                        <a:t> </a:t>
                      </a:r>
                      <a:r>
                        <a:rPr lang="en-US" sz="1800" baseline="0" dirty="0" err="1"/>
                        <a:t>thể</a:t>
                      </a:r>
                      <a:r>
                        <a:rPr lang="en-US" sz="1800" baseline="0" dirty="0"/>
                        <a:t> </a:t>
                      </a:r>
                      <a:r>
                        <a:rPr lang="en-US" sz="1800" baseline="0" dirty="0" err="1"/>
                        <a:t>lưc</a:t>
                      </a:r>
                      <a:r>
                        <a:rPr lang="en-US" sz="1800" baseline="0" dirty="0"/>
                        <a:t>. </a:t>
                      </a:r>
                      <a:r>
                        <a:rPr lang="en-US" sz="1800" baseline="0" dirty="0" err="1"/>
                        <a:t>Thoải</a:t>
                      </a:r>
                      <a:r>
                        <a:rPr lang="en-US" sz="1800" baseline="0" dirty="0"/>
                        <a:t> </a:t>
                      </a:r>
                      <a:r>
                        <a:rPr lang="en-US" sz="1800" baseline="0" dirty="0" err="1"/>
                        <a:t>mái</a:t>
                      </a:r>
                      <a:r>
                        <a:rPr lang="en-US" sz="1800" baseline="0" dirty="0"/>
                        <a:t> </a:t>
                      </a:r>
                      <a:r>
                        <a:rPr lang="en-US" sz="1800" baseline="0" dirty="0" err="1"/>
                        <a:t>khi</a:t>
                      </a:r>
                      <a:r>
                        <a:rPr lang="en-US" sz="1800" baseline="0" dirty="0"/>
                        <a:t> </a:t>
                      </a:r>
                      <a:r>
                        <a:rPr lang="en-US" sz="1800" baseline="0" dirty="0" err="1"/>
                        <a:t>nghỉ</a:t>
                      </a:r>
                      <a:r>
                        <a:rPr lang="en-US" sz="1800" baseline="0" dirty="0"/>
                        <a:t>. </a:t>
                      </a:r>
                      <a:r>
                        <a:rPr lang="en-US" sz="1800" baseline="0" dirty="0" err="1"/>
                        <a:t>Các</a:t>
                      </a:r>
                      <a:r>
                        <a:rPr lang="en-US" sz="1800" baseline="0" dirty="0"/>
                        <a:t> </a:t>
                      </a:r>
                      <a:r>
                        <a:rPr lang="en-US" sz="1800" baseline="0" dirty="0" err="1"/>
                        <a:t>hoạt</a:t>
                      </a:r>
                      <a:r>
                        <a:rPr lang="en-US" sz="1800" baseline="0" dirty="0"/>
                        <a:t> </a:t>
                      </a:r>
                      <a:r>
                        <a:rPr lang="en-US" sz="1800" baseline="0" dirty="0" err="1"/>
                        <a:t>động</a:t>
                      </a:r>
                      <a:r>
                        <a:rPr lang="en-US" sz="1800" baseline="0" dirty="0"/>
                        <a:t> </a:t>
                      </a:r>
                      <a:r>
                        <a:rPr lang="en-US" sz="1800" baseline="0" dirty="0" err="1"/>
                        <a:t>dưới</a:t>
                      </a:r>
                      <a:r>
                        <a:rPr lang="en-US" sz="1800" baseline="0" dirty="0"/>
                        <a:t> </a:t>
                      </a:r>
                      <a:r>
                        <a:rPr lang="en-US" sz="1800" baseline="0" dirty="0" err="1"/>
                        <a:t>mức</a:t>
                      </a:r>
                      <a:r>
                        <a:rPr lang="en-US" sz="1800" baseline="0" dirty="0"/>
                        <a:t> </a:t>
                      </a:r>
                      <a:r>
                        <a:rPr lang="en-US" sz="1800" baseline="0" dirty="0" err="1"/>
                        <a:t>thông</a:t>
                      </a:r>
                      <a:r>
                        <a:rPr lang="en-US" sz="1800" baseline="0" dirty="0"/>
                        <a:t> </a:t>
                      </a:r>
                      <a:r>
                        <a:rPr lang="en-US" sz="1800" baseline="0" dirty="0" err="1"/>
                        <a:t>thường</a:t>
                      </a:r>
                      <a:r>
                        <a:rPr lang="en-US" sz="1800" baseline="0" dirty="0"/>
                        <a:t> </a:t>
                      </a:r>
                      <a:r>
                        <a:rPr lang="en-US" sz="1800" baseline="0" dirty="0" err="1"/>
                        <a:t>gây</a:t>
                      </a:r>
                      <a:r>
                        <a:rPr lang="en-US" sz="1800" baseline="0" dirty="0"/>
                        <a:t> </a:t>
                      </a:r>
                      <a:r>
                        <a:rPr lang="en-US" sz="1800" baseline="0" dirty="0" err="1"/>
                        <a:t>mệt</a:t>
                      </a:r>
                      <a:r>
                        <a:rPr lang="en-US" sz="1800" baseline="0" dirty="0"/>
                        <a:t>, </a:t>
                      </a:r>
                      <a:r>
                        <a:rPr lang="en-US" sz="1800" baseline="0" dirty="0" err="1"/>
                        <a:t>hồi</a:t>
                      </a:r>
                      <a:r>
                        <a:rPr lang="en-US" sz="1800" baseline="0" dirty="0"/>
                        <a:t> </a:t>
                      </a:r>
                      <a:r>
                        <a:rPr lang="en-US" sz="1800" baseline="0" dirty="0" err="1"/>
                        <a:t>hộp</a:t>
                      </a:r>
                      <a:r>
                        <a:rPr lang="en-US" sz="1800" baseline="0" dirty="0"/>
                        <a:t>, </a:t>
                      </a:r>
                      <a:r>
                        <a:rPr lang="en-US" sz="1800" baseline="0" dirty="0" err="1"/>
                        <a:t>khó</a:t>
                      </a:r>
                      <a:r>
                        <a:rPr lang="en-US" sz="1800" baseline="0" dirty="0"/>
                        <a:t> </a:t>
                      </a:r>
                      <a:r>
                        <a:rPr lang="en-US" sz="1800" baseline="0" dirty="0" err="1"/>
                        <a:t>thở</a:t>
                      </a:r>
                      <a:endParaRPr lang="en-US" sz="1800" dirty="0"/>
                    </a:p>
                  </a:txBody>
                  <a:tcPr marT="45703" marB="45703"/>
                </a:tc>
                <a:extLst>
                  <a:ext uri="{0D108BD9-81ED-4DB2-BD59-A6C34878D82A}">
                    <a16:rowId xmlns:a16="http://schemas.microsoft.com/office/drawing/2014/main" val="10004"/>
                  </a:ext>
                </a:extLst>
              </a:tr>
              <a:tr h="640005">
                <a:tc>
                  <a:txBody>
                    <a:bodyPr/>
                    <a:lstStyle/>
                    <a:p>
                      <a:r>
                        <a:rPr lang="en-US" sz="1800" dirty="0"/>
                        <a:t>IV</a:t>
                      </a:r>
                    </a:p>
                  </a:txBody>
                  <a:tcPr marT="45703" marB="45703"/>
                </a:tc>
                <a:tc>
                  <a:txBody>
                    <a:bodyPr/>
                    <a:lstStyle/>
                    <a:p>
                      <a:r>
                        <a:rPr lang="en-US" sz="1800" dirty="0" err="1"/>
                        <a:t>Mọi</a:t>
                      </a:r>
                      <a:r>
                        <a:rPr lang="en-US" sz="1800" dirty="0"/>
                        <a:t> </a:t>
                      </a:r>
                      <a:r>
                        <a:rPr lang="en-US" sz="1800" dirty="0" err="1"/>
                        <a:t>hoạt</a:t>
                      </a:r>
                      <a:r>
                        <a:rPr lang="en-US" sz="1800" baseline="0" dirty="0"/>
                        <a:t> </a:t>
                      </a:r>
                      <a:r>
                        <a:rPr lang="en-US" sz="1800" baseline="0" dirty="0" err="1"/>
                        <a:t>động</a:t>
                      </a:r>
                      <a:r>
                        <a:rPr lang="en-US" sz="1800" baseline="0" dirty="0"/>
                        <a:t> </a:t>
                      </a:r>
                      <a:r>
                        <a:rPr lang="en-US" sz="1800" baseline="0" dirty="0" err="1"/>
                        <a:t>thể</a:t>
                      </a:r>
                      <a:r>
                        <a:rPr lang="en-US" sz="1800" baseline="0" dirty="0"/>
                        <a:t> </a:t>
                      </a:r>
                      <a:r>
                        <a:rPr lang="en-US" sz="1800" baseline="0" dirty="0" err="1"/>
                        <a:t>lực</a:t>
                      </a:r>
                      <a:r>
                        <a:rPr lang="en-US" sz="1800" baseline="0" dirty="0"/>
                        <a:t> </a:t>
                      </a:r>
                      <a:r>
                        <a:rPr lang="en-US" sz="1800" baseline="0" dirty="0" err="1"/>
                        <a:t>đều</a:t>
                      </a:r>
                      <a:r>
                        <a:rPr lang="en-US" sz="1800" baseline="0" dirty="0"/>
                        <a:t> </a:t>
                      </a:r>
                      <a:r>
                        <a:rPr lang="en-US" sz="1800" baseline="0" dirty="0" err="1"/>
                        <a:t>gây</a:t>
                      </a:r>
                      <a:r>
                        <a:rPr lang="en-US" sz="1800" baseline="0" dirty="0"/>
                        <a:t> </a:t>
                      </a:r>
                      <a:r>
                        <a:rPr lang="en-US" sz="1800" baseline="0" dirty="0" err="1"/>
                        <a:t>khó</a:t>
                      </a:r>
                      <a:r>
                        <a:rPr lang="en-US" sz="1800" baseline="0" dirty="0"/>
                        <a:t> </a:t>
                      </a:r>
                      <a:r>
                        <a:rPr lang="en-US" sz="1800" baseline="0" dirty="0" err="1"/>
                        <a:t>thở</a:t>
                      </a:r>
                      <a:r>
                        <a:rPr lang="en-US" sz="1800" baseline="0" dirty="0"/>
                        <a:t>. </a:t>
                      </a:r>
                      <a:r>
                        <a:rPr lang="en-US" sz="1800" baseline="0" dirty="0" err="1"/>
                        <a:t>Triệu</a:t>
                      </a:r>
                      <a:r>
                        <a:rPr lang="en-US" sz="1800" baseline="0" dirty="0"/>
                        <a:t> </a:t>
                      </a:r>
                      <a:r>
                        <a:rPr lang="en-US" sz="1800" baseline="0" dirty="0" err="1"/>
                        <a:t>chứng</a:t>
                      </a:r>
                      <a:r>
                        <a:rPr lang="en-US" sz="1800" baseline="0" dirty="0"/>
                        <a:t> </a:t>
                      </a:r>
                      <a:r>
                        <a:rPr lang="en-US" sz="1800" baseline="0" dirty="0" err="1"/>
                        <a:t>xảy</a:t>
                      </a:r>
                      <a:r>
                        <a:rPr lang="en-US" sz="1800" baseline="0" dirty="0"/>
                        <a:t> </a:t>
                      </a:r>
                      <a:r>
                        <a:rPr lang="en-US" sz="1800" baseline="0" dirty="0" err="1"/>
                        <a:t>ra</a:t>
                      </a:r>
                      <a:r>
                        <a:rPr lang="en-US" sz="1800" baseline="0" dirty="0"/>
                        <a:t> </a:t>
                      </a:r>
                      <a:r>
                        <a:rPr lang="en-US" sz="1800" baseline="0" dirty="0" err="1"/>
                        <a:t>khi</a:t>
                      </a:r>
                      <a:r>
                        <a:rPr lang="en-US" sz="1800" baseline="0" dirty="0"/>
                        <a:t> </a:t>
                      </a:r>
                      <a:r>
                        <a:rPr lang="en-US" sz="1800" baseline="0" dirty="0" err="1"/>
                        <a:t>nghỉ</a:t>
                      </a:r>
                      <a:r>
                        <a:rPr lang="en-US" sz="1800" baseline="0" dirty="0"/>
                        <a:t>, </a:t>
                      </a:r>
                      <a:r>
                        <a:rPr lang="en-US" sz="1800" baseline="0" dirty="0" err="1"/>
                        <a:t>nặng</a:t>
                      </a:r>
                      <a:r>
                        <a:rPr lang="en-US" sz="1800" baseline="0" dirty="0"/>
                        <a:t> </a:t>
                      </a:r>
                      <a:r>
                        <a:rPr lang="en-US" sz="1800" baseline="0" dirty="0" err="1"/>
                        <a:t>hơn</a:t>
                      </a:r>
                      <a:r>
                        <a:rPr lang="en-US" sz="1800" baseline="0" dirty="0"/>
                        <a:t> </a:t>
                      </a:r>
                      <a:r>
                        <a:rPr lang="en-US" sz="1800" baseline="0" dirty="0" err="1"/>
                        <a:t>khi</a:t>
                      </a:r>
                      <a:r>
                        <a:rPr lang="en-US" sz="1800" baseline="0" dirty="0"/>
                        <a:t> </a:t>
                      </a:r>
                      <a:r>
                        <a:rPr lang="en-US" sz="1800" baseline="0" dirty="0" err="1"/>
                        <a:t>hoạt</a:t>
                      </a:r>
                      <a:r>
                        <a:rPr lang="en-US" sz="1800" baseline="0" dirty="0"/>
                        <a:t> </a:t>
                      </a:r>
                      <a:r>
                        <a:rPr lang="en-US" sz="1800" baseline="0" dirty="0" err="1"/>
                        <a:t>động</a:t>
                      </a:r>
                      <a:r>
                        <a:rPr lang="en-US" sz="1800" baseline="0" dirty="0"/>
                        <a:t> </a:t>
                      </a:r>
                      <a:endParaRPr lang="en-US" sz="1800" dirty="0"/>
                    </a:p>
                  </a:txBody>
                  <a:tcPr marT="45703" marB="45703"/>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3A054CD1-B59B-4220-A6BE-CC4963F23E14}"/>
              </a:ext>
            </a:extLst>
          </p:cNvPr>
          <p:cNvSpPr>
            <a:spLocks noGrp="1" noChangeArrowheads="1"/>
          </p:cNvSpPr>
          <p:nvPr>
            <p:ph type="title"/>
          </p:nvPr>
        </p:nvSpPr>
        <p:spPr/>
        <p:txBody>
          <a:bodyPr/>
          <a:lstStyle/>
          <a:p>
            <a:r>
              <a:rPr lang="en-US" altLang="en-US"/>
              <a:t>Tương ứng giữa phân độ theo NYHA và theo ACC/AHA</a:t>
            </a:r>
          </a:p>
        </p:txBody>
      </p:sp>
      <p:graphicFrame>
        <p:nvGraphicFramePr>
          <p:cNvPr id="4" name="Table 3">
            <a:extLst>
              <a:ext uri="{FF2B5EF4-FFF2-40B4-BE49-F238E27FC236}">
                <a16:creationId xmlns:a16="http://schemas.microsoft.com/office/drawing/2014/main" id="{64164040-6D1D-4044-A8B6-AC2C203975CF}"/>
              </a:ext>
            </a:extLst>
          </p:cNvPr>
          <p:cNvGraphicFramePr>
            <a:graphicFrameLocks noGrp="1"/>
          </p:cNvGraphicFramePr>
          <p:nvPr/>
        </p:nvGraphicFramePr>
        <p:xfrm>
          <a:off x="1143000" y="2057400"/>
          <a:ext cx="6934200" cy="3565525"/>
        </p:xfrm>
        <a:graphic>
          <a:graphicData uri="http://schemas.openxmlformats.org/drawingml/2006/table">
            <a:tbl>
              <a:tblPr firstRow="1" bandRow="1">
                <a:tableStyleId>{5C22544A-7EE6-4342-B048-85BDC9FD1C3A}</a:tableStyleId>
              </a:tblPr>
              <a:tblGrid>
                <a:gridCol w="3467100">
                  <a:extLst>
                    <a:ext uri="{9D8B030D-6E8A-4147-A177-3AD203B41FA5}">
                      <a16:colId xmlns:a16="http://schemas.microsoft.com/office/drawing/2014/main" val="20000"/>
                    </a:ext>
                  </a:extLst>
                </a:gridCol>
                <a:gridCol w="3467100">
                  <a:extLst>
                    <a:ext uri="{9D8B030D-6E8A-4147-A177-3AD203B41FA5}">
                      <a16:colId xmlns:a16="http://schemas.microsoft.com/office/drawing/2014/main" val="20001"/>
                    </a:ext>
                  </a:extLst>
                </a:gridCol>
              </a:tblGrid>
              <a:tr h="365683">
                <a:tc>
                  <a:txBody>
                    <a:bodyPr/>
                    <a:lstStyle/>
                    <a:p>
                      <a:r>
                        <a:rPr lang="en-US" sz="1800" dirty="0" err="1"/>
                        <a:t>Phân</a:t>
                      </a:r>
                      <a:r>
                        <a:rPr lang="en-US" sz="1800" baseline="0" dirty="0"/>
                        <a:t> </a:t>
                      </a:r>
                      <a:r>
                        <a:rPr lang="en-US" sz="1800" baseline="0" dirty="0" err="1"/>
                        <a:t>độ</a:t>
                      </a:r>
                      <a:r>
                        <a:rPr lang="en-US" sz="1800" baseline="0" dirty="0"/>
                        <a:t> ACC/AHA</a:t>
                      </a:r>
                      <a:endParaRPr lang="en-US" sz="1800" dirty="0"/>
                    </a:p>
                  </a:txBody>
                  <a:tcPr marT="45699" marB="45699"/>
                </a:tc>
                <a:tc>
                  <a:txBody>
                    <a:bodyPr/>
                    <a:lstStyle/>
                    <a:p>
                      <a:r>
                        <a:rPr lang="en-US" sz="1800" dirty="0" err="1"/>
                        <a:t>Phân</a:t>
                      </a:r>
                      <a:r>
                        <a:rPr lang="en-US" sz="1800" baseline="0" dirty="0"/>
                        <a:t> </a:t>
                      </a:r>
                      <a:r>
                        <a:rPr lang="en-US" sz="1800" baseline="0" dirty="0" err="1"/>
                        <a:t>độ</a:t>
                      </a:r>
                      <a:r>
                        <a:rPr lang="en-US" sz="1800" baseline="0" dirty="0"/>
                        <a:t> NYHA</a:t>
                      </a:r>
                      <a:endParaRPr lang="en-US" sz="1800" dirty="0"/>
                    </a:p>
                  </a:txBody>
                  <a:tcPr marT="45699" marB="45699"/>
                </a:tc>
                <a:extLst>
                  <a:ext uri="{0D108BD9-81ED-4DB2-BD59-A6C34878D82A}">
                    <a16:rowId xmlns:a16="http://schemas.microsoft.com/office/drawing/2014/main" val="10000"/>
                  </a:ext>
                </a:extLst>
              </a:tr>
              <a:tr h="914253">
                <a:tc>
                  <a:txBody>
                    <a:bodyPr/>
                    <a:lstStyle/>
                    <a:p>
                      <a:r>
                        <a:rPr lang="en-US" sz="1800" dirty="0"/>
                        <a:t>A </a:t>
                      </a:r>
                      <a:r>
                        <a:rPr lang="en-US" sz="1800" dirty="0" err="1"/>
                        <a:t>Không</a:t>
                      </a:r>
                      <a:r>
                        <a:rPr lang="en-US" sz="1800" baseline="0" dirty="0"/>
                        <a:t> </a:t>
                      </a:r>
                      <a:r>
                        <a:rPr lang="en-US" sz="1800" baseline="0" dirty="0" err="1"/>
                        <a:t>có</a:t>
                      </a:r>
                      <a:r>
                        <a:rPr lang="en-US" sz="1800" baseline="0" dirty="0"/>
                        <a:t> </a:t>
                      </a:r>
                      <a:r>
                        <a:rPr lang="en-US" sz="1800" baseline="0" dirty="0" err="1"/>
                        <a:t>bệnh</a:t>
                      </a:r>
                      <a:r>
                        <a:rPr lang="en-US" sz="1800" baseline="0" dirty="0"/>
                        <a:t> </a:t>
                      </a:r>
                      <a:r>
                        <a:rPr lang="en-US" sz="1800" baseline="0" dirty="0" err="1"/>
                        <a:t>tim</a:t>
                      </a:r>
                      <a:r>
                        <a:rPr lang="en-US" sz="1800" baseline="0" dirty="0"/>
                        <a:t> </a:t>
                      </a:r>
                      <a:r>
                        <a:rPr lang="en-US" sz="1800" baseline="0" dirty="0" err="1"/>
                        <a:t>cấu</a:t>
                      </a:r>
                      <a:r>
                        <a:rPr lang="en-US" sz="1800" baseline="0" dirty="0"/>
                        <a:t> </a:t>
                      </a:r>
                      <a:r>
                        <a:rPr lang="en-US" sz="1800" baseline="0" dirty="0" err="1"/>
                        <a:t>trúc</a:t>
                      </a:r>
                      <a:r>
                        <a:rPr lang="en-US" sz="1800" baseline="0" dirty="0"/>
                        <a:t> </a:t>
                      </a:r>
                      <a:r>
                        <a:rPr lang="en-US" sz="1800" baseline="0" dirty="0" err="1"/>
                        <a:t>không</a:t>
                      </a:r>
                      <a:r>
                        <a:rPr lang="en-US" sz="1800" baseline="0" dirty="0"/>
                        <a:t> </a:t>
                      </a:r>
                      <a:r>
                        <a:rPr lang="en-US" sz="1800" baseline="0" dirty="0" err="1"/>
                        <a:t>triệu</a:t>
                      </a:r>
                      <a:r>
                        <a:rPr lang="en-US" sz="1800" baseline="0" dirty="0"/>
                        <a:t> </a:t>
                      </a:r>
                      <a:r>
                        <a:rPr lang="en-US" sz="1800" baseline="0" dirty="0" err="1"/>
                        <a:t>chứng</a:t>
                      </a:r>
                      <a:r>
                        <a:rPr lang="en-US" sz="1800" baseline="0" dirty="0"/>
                        <a:t> </a:t>
                      </a:r>
                    </a:p>
                    <a:p>
                      <a:r>
                        <a:rPr lang="en-US" sz="1800" baseline="0" dirty="0" err="1"/>
                        <a:t>Có</a:t>
                      </a:r>
                      <a:r>
                        <a:rPr lang="en-US" sz="1800" baseline="0" dirty="0"/>
                        <a:t> </a:t>
                      </a:r>
                      <a:r>
                        <a:rPr lang="en-US" sz="1800" baseline="0" dirty="0" err="1"/>
                        <a:t>yếu</a:t>
                      </a:r>
                      <a:r>
                        <a:rPr lang="en-US" sz="1800" baseline="0" dirty="0"/>
                        <a:t> </a:t>
                      </a:r>
                      <a:r>
                        <a:rPr lang="en-US" sz="1800" baseline="0" dirty="0" err="1"/>
                        <a:t>tố</a:t>
                      </a:r>
                      <a:r>
                        <a:rPr lang="en-US" sz="1800" baseline="0" dirty="0"/>
                        <a:t> </a:t>
                      </a:r>
                      <a:r>
                        <a:rPr lang="en-US" sz="1800" baseline="0" dirty="0" err="1"/>
                        <a:t>nguy</a:t>
                      </a:r>
                      <a:r>
                        <a:rPr lang="en-US" sz="1800" baseline="0" dirty="0"/>
                        <a:t> </a:t>
                      </a:r>
                      <a:r>
                        <a:rPr lang="en-US" sz="1800" baseline="0" dirty="0" err="1"/>
                        <a:t>cơ</a:t>
                      </a:r>
                      <a:r>
                        <a:rPr lang="en-US" sz="1800" baseline="0" dirty="0"/>
                        <a:t> </a:t>
                      </a:r>
                      <a:r>
                        <a:rPr lang="en-US" sz="1800" baseline="0" dirty="0" err="1"/>
                        <a:t>suy</a:t>
                      </a:r>
                      <a:r>
                        <a:rPr lang="en-US" sz="1800" baseline="0" dirty="0"/>
                        <a:t> </a:t>
                      </a:r>
                      <a:r>
                        <a:rPr lang="en-US" sz="1800" baseline="0" dirty="0" err="1"/>
                        <a:t>tim</a:t>
                      </a:r>
                      <a:endParaRPr lang="en-US" sz="1800" dirty="0"/>
                    </a:p>
                  </a:txBody>
                  <a:tcPr marT="45699" marB="45699"/>
                </a:tc>
                <a:tc>
                  <a:txBody>
                    <a:bodyPr/>
                    <a:lstStyle/>
                    <a:p>
                      <a:endParaRPr lang="en-US" sz="1800" dirty="0"/>
                    </a:p>
                  </a:txBody>
                  <a:tcPr marT="45699" marB="45699"/>
                </a:tc>
                <a:extLst>
                  <a:ext uri="{0D108BD9-81ED-4DB2-BD59-A6C34878D82A}">
                    <a16:rowId xmlns:a16="http://schemas.microsoft.com/office/drawing/2014/main" val="10001"/>
                  </a:ext>
                </a:extLst>
              </a:tr>
              <a:tr h="639968">
                <a:tc>
                  <a:txBody>
                    <a:bodyPr/>
                    <a:lstStyle/>
                    <a:p>
                      <a:r>
                        <a:rPr lang="en-US" sz="1800" dirty="0"/>
                        <a:t>B </a:t>
                      </a:r>
                      <a:r>
                        <a:rPr lang="en-US" sz="1800" dirty="0" err="1"/>
                        <a:t>Có</a:t>
                      </a:r>
                      <a:r>
                        <a:rPr lang="en-US" sz="1800" baseline="0" dirty="0"/>
                        <a:t> </a:t>
                      </a:r>
                      <a:r>
                        <a:rPr lang="en-US" sz="1800" baseline="0" dirty="0" err="1"/>
                        <a:t>bệnh</a:t>
                      </a:r>
                      <a:r>
                        <a:rPr lang="en-US" sz="1800" baseline="0" dirty="0"/>
                        <a:t> </a:t>
                      </a:r>
                      <a:r>
                        <a:rPr lang="en-US" sz="1800" baseline="0" dirty="0" err="1"/>
                        <a:t>tim</a:t>
                      </a:r>
                      <a:r>
                        <a:rPr lang="en-US" sz="1800" baseline="0" dirty="0"/>
                        <a:t> </a:t>
                      </a:r>
                      <a:r>
                        <a:rPr lang="en-US" sz="1800" baseline="0" dirty="0" err="1"/>
                        <a:t>cấu</a:t>
                      </a:r>
                      <a:r>
                        <a:rPr lang="en-US" sz="1800" baseline="0" dirty="0"/>
                        <a:t> </a:t>
                      </a:r>
                      <a:r>
                        <a:rPr lang="en-US" sz="1800" baseline="0" dirty="0" err="1"/>
                        <a:t>trúc</a:t>
                      </a:r>
                      <a:r>
                        <a:rPr lang="en-US" sz="1800" baseline="0" dirty="0"/>
                        <a:t>, </a:t>
                      </a:r>
                      <a:r>
                        <a:rPr lang="en-US" sz="1800" baseline="0" dirty="0" err="1"/>
                        <a:t>không</a:t>
                      </a:r>
                      <a:r>
                        <a:rPr lang="en-US" sz="1800" baseline="0" dirty="0"/>
                        <a:t> </a:t>
                      </a:r>
                      <a:r>
                        <a:rPr lang="en-US" sz="1800" baseline="0" dirty="0" err="1"/>
                        <a:t>triệu</a:t>
                      </a:r>
                      <a:r>
                        <a:rPr lang="en-US" sz="1800" baseline="0" dirty="0"/>
                        <a:t> </a:t>
                      </a:r>
                      <a:r>
                        <a:rPr lang="en-US" sz="1800" baseline="0" dirty="0" err="1"/>
                        <a:t>chứng</a:t>
                      </a:r>
                      <a:r>
                        <a:rPr lang="en-US" sz="1800" baseline="0" dirty="0"/>
                        <a:t>  </a:t>
                      </a:r>
                      <a:endParaRPr lang="en-US" sz="1800" dirty="0"/>
                    </a:p>
                  </a:txBody>
                  <a:tcPr marT="45699" marB="45699"/>
                </a:tc>
                <a:tc>
                  <a:txBody>
                    <a:bodyPr/>
                    <a:lstStyle/>
                    <a:p>
                      <a:r>
                        <a:rPr lang="en-US" sz="1800" dirty="0"/>
                        <a:t>I </a:t>
                      </a:r>
                      <a:r>
                        <a:rPr lang="en-US" sz="1800" dirty="0" err="1"/>
                        <a:t>Không</a:t>
                      </a:r>
                      <a:r>
                        <a:rPr lang="en-US" sz="1800" baseline="0" dirty="0"/>
                        <a:t> </a:t>
                      </a:r>
                      <a:r>
                        <a:rPr lang="en-US" sz="1800" baseline="0" dirty="0" err="1"/>
                        <a:t>triệu</a:t>
                      </a:r>
                      <a:r>
                        <a:rPr lang="en-US" sz="1800" baseline="0" dirty="0"/>
                        <a:t> </a:t>
                      </a:r>
                      <a:r>
                        <a:rPr lang="en-US" sz="1800" baseline="0" dirty="0" err="1"/>
                        <a:t>chứng</a:t>
                      </a:r>
                      <a:r>
                        <a:rPr lang="en-US" sz="1800" baseline="0" dirty="0"/>
                        <a:t> </a:t>
                      </a:r>
                      <a:endParaRPr lang="en-US" sz="1800" dirty="0"/>
                    </a:p>
                  </a:txBody>
                  <a:tcPr marT="45699" marB="45699"/>
                </a:tc>
                <a:extLst>
                  <a:ext uri="{0D108BD9-81ED-4DB2-BD59-A6C34878D82A}">
                    <a16:rowId xmlns:a16="http://schemas.microsoft.com/office/drawing/2014/main" val="10002"/>
                  </a:ext>
                </a:extLst>
              </a:tr>
              <a:tr h="365683">
                <a:tc rowSpan="2">
                  <a:txBody>
                    <a:bodyPr/>
                    <a:lstStyle/>
                    <a:p>
                      <a:r>
                        <a:rPr lang="en-US" sz="1800" dirty="0"/>
                        <a:t>C </a:t>
                      </a:r>
                      <a:r>
                        <a:rPr lang="en-US" sz="1800" dirty="0" err="1"/>
                        <a:t>Có</a:t>
                      </a:r>
                      <a:r>
                        <a:rPr lang="en-US" sz="1800" baseline="0" dirty="0"/>
                        <a:t> </a:t>
                      </a:r>
                      <a:r>
                        <a:rPr lang="en-US" sz="1800" baseline="0" dirty="0" err="1"/>
                        <a:t>bệnh</a:t>
                      </a:r>
                      <a:r>
                        <a:rPr lang="en-US" sz="1800" baseline="0" dirty="0"/>
                        <a:t> </a:t>
                      </a:r>
                      <a:r>
                        <a:rPr lang="en-US" sz="1800" baseline="0" dirty="0" err="1"/>
                        <a:t>tim</a:t>
                      </a:r>
                      <a:r>
                        <a:rPr lang="en-US" sz="1800" baseline="0" dirty="0"/>
                        <a:t> </a:t>
                      </a:r>
                      <a:r>
                        <a:rPr lang="en-US" sz="1800" baseline="0" dirty="0" err="1"/>
                        <a:t>cấu</a:t>
                      </a:r>
                      <a:r>
                        <a:rPr lang="en-US" sz="1800" baseline="0" dirty="0"/>
                        <a:t> </a:t>
                      </a:r>
                      <a:r>
                        <a:rPr lang="en-US" sz="1800" baseline="0" dirty="0" err="1"/>
                        <a:t>trúc</a:t>
                      </a:r>
                      <a:r>
                        <a:rPr lang="en-US" sz="1800" baseline="0" dirty="0"/>
                        <a:t>, </a:t>
                      </a:r>
                      <a:r>
                        <a:rPr lang="en-US" sz="1800" baseline="0" dirty="0" err="1"/>
                        <a:t>có</a:t>
                      </a:r>
                      <a:r>
                        <a:rPr lang="en-US" sz="1800" baseline="0" dirty="0"/>
                        <a:t> </a:t>
                      </a:r>
                      <a:r>
                        <a:rPr lang="en-US" sz="1800" baseline="0" dirty="0" err="1"/>
                        <a:t>triệu</a:t>
                      </a:r>
                      <a:r>
                        <a:rPr lang="en-US" sz="1800" baseline="0" dirty="0"/>
                        <a:t> </a:t>
                      </a:r>
                      <a:r>
                        <a:rPr lang="en-US" sz="1800" baseline="0" dirty="0" err="1"/>
                        <a:t>chứng</a:t>
                      </a:r>
                      <a:r>
                        <a:rPr lang="en-US" sz="1800" baseline="0" dirty="0"/>
                        <a:t> </a:t>
                      </a:r>
                      <a:r>
                        <a:rPr lang="en-US" sz="1800" baseline="0" dirty="0" err="1"/>
                        <a:t>suy</a:t>
                      </a:r>
                      <a:r>
                        <a:rPr lang="en-US" sz="1800" baseline="0" dirty="0"/>
                        <a:t> </a:t>
                      </a:r>
                      <a:r>
                        <a:rPr lang="en-US" sz="1800" baseline="0" dirty="0" err="1"/>
                        <a:t>tim</a:t>
                      </a:r>
                      <a:r>
                        <a:rPr lang="en-US" sz="1800" baseline="0" dirty="0"/>
                        <a:t> </a:t>
                      </a:r>
                      <a:endParaRPr lang="en-US" sz="1800" dirty="0"/>
                    </a:p>
                  </a:txBody>
                  <a:tcPr marT="45699" marB="45699"/>
                </a:tc>
                <a:tc>
                  <a:txBody>
                    <a:bodyPr/>
                    <a:lstStyle/>
                    <a:p>
                      <a:r>
                        <a:rPr lang="en-US" sz="1800" dirty="0"/>
                        <a:t>II </a:t>
                      </a:r>
                      <a:r>
                        <a:rPr lang="en-US" sz="1800" dirty="0" err="1"/>
                        <a:t>Giới</a:t>
                      </a:r>
                      <a:r>
                        <a:rPr lang="en-US" sz="1800" baseline="0" dirty="0"/>
                        <a:t> </a:t>
                      </a:r>
                      <a:r>
                        <a:rPr lang="en-US" sz="1800" baseline="0" dirty="0" err="1"/>
                        <a:t>hạn</a:t>
                      </a:r>
                      <a:r>
                        <a:rPr lang="en-US" sz="1800" baseline="0" dirty="0"/>
                        <a:t> </a:t>
                      </a:r>
                      <a:r>
                        <a:rPr lang="en-US" sz="1800" baseline="0" dirty="0" err="1"/>
                        <a:t>nhẹ</a:t>
                      </a:r>
                      <a:r>
                        <a:rPr lang="en-US" sz="1800" baseline="0" dirty="0"/>
                        <a:t> </a:t>
                      </a:r>
                      <a:r>
                        <a:rPr lang="en-US" sz="1800" baseline="0" dirty="0" err="1"/>
                        <a:t>vận</a:t>
                      </a:r>
                      <a:r>
                        <a:rPr lang="en-US" sz="1800" baseline="0" dirty="0"/>
                        <a:t> </a:t>
                      </a:r>
                      <a:r>
                        <a:rPr lang="en-US" sz="1800" baseline="0" dirty="0" err="1"/>
                        <a:t>động</a:t>
                      </a:r>
                      <a:r>
                        <a:rPr lang="en-US" sz="1800" baseline="0" dirty="0"/>
                        <a:t> </a:t>
                      </a:r>
                      <a:r>
                        <a:rPr lang="en-US" sz="1800" baseline="0" dirty="0" err="1"/>
                        <a:t>thể</a:t>
                      </a:r>
                      <a:r>
                        <a:rPr lang="en-US" sz="1800" baseline="0" dirty="0"/>
                        <a:t> </a:t>
                      </a:r>
                      <a:r>
                        <a:rPr lang="en-US" sz="1800" baseline="0" dirty="0" err="1"/>
                        <a:t>lực</a:t>
                      </a:r>
                      <a:endParaRPr lang="en-US" sz="1800" dirty="0"/>
                    </a:p>
                  </a:txBody>
                  <a:tcPr marT="45699" marB="45699"/>
                </a:tc>
                <a:extLst>
                  <a:ext uri="{0D108BD9-81ED-4DB2-BD59-A6C34878D82A}">
                    <a16:rowId xmlns:a16="http://schemas.microsoft.com/office/drawing/2014/main" val="10003"/>
                  </a:ext>
                </a:extLst>
              </a:tr>
              <a:tr h="639968">
                <a:tc vMerge="1">
                  <a:txBody>
                    <a:bodyPr/>
                    <a:lstStyle/>
                    <a:p>
                      <a:endParaRPr lang="en-US"/>
                    </a:p>
                  </a:txBody>
                  <a:tcPr/>
                </a:tc>
                <a:tc>
                  <a:txBody>
                    <a:bodyPr/>
                    <a:lstStyle/>
                    <a:p>
                      <a:r>
                        <a:rPr lang="en-US" sz="1800" dirty="0"/>
                        <a:t>III</a:t>
                      </a:r>
                      <a:r>
                        <a:rPr lang="en-US" sz="1800" baseline="0" dirty="0"/>
                        <a:t> </a:t>
                      </a:r>
                      <a:r>
                        <a:rPr lang="en-US" sz="1800" baseline="0" dirty="0" err="1"/>
                        <a:t>Giới</a:t>
                      </a:r>
                      <a:r>
                        <a:rPr lang="en-US" sz="1800" baseline="0" dirty="0"/>
                        <a:t> </a:t>
                      </a:r>
                      <a:r>
                        <a:rPr lang="en-US" sz="1800" baseline="0" dirty="0" err="1"/>
                        <a:t>hạn</a:t>
                      </a:r>
                      <a:r>
                        <a:rPr lang="en-US" sz="1800" baseline="0" dirty="0"/>
                        <a:t> </a:t>
                      </a:r>
                      <a:r>
                        <a:rPr lang="en-US" sz="1800" baseline="0" dirty="0" err="1"/>
                        <a:t>đáng</a:t>
                      </a:r>
                      <a:r>
                        <a:rPr lang="en-US" sz="1800" baseline="0" dirty="0"/>
                        <a:t> </a:t>
                      </a:r>
                      <a:r>
                        <a:rPr lang="en-US" sz="1800" baseline="0" dirty="0" err="1"/>
                        <a:t>kể</a:t>
                      </a:r>
                      <a:r>
                        <a:rPr lang="en-US" sz="1800" baseline="0" dirty="0"/>
                        <a:t> </a:t>
                      </a:r>
                      <a:r>
                        <a:rPr lang="en-US" sz="1800" baseline="0" dirty="0" err="1"/>
                        <a:t>vận</a:t>
                      </a:r>
                      <a:r>
                        <a:rPr lang="en-US" sz="1800" baseline="0" dirty="0"/>
                        <a:t> </a:t>
                      </a:r>
                      <a:r>
                        <a:rPr lang="en-US" sz="1800" baseline="0" dirty="0" err="1"/>
                        <a:t>động</a:t>
                      </a:r>
                      <a:r>
                        <a:rPr lang="en-US" sz="1800" baseline="0" dirty="0"/>
                        <a:t> </a:t>
                      </a:r>
                      <a:r>
                        <a:rPr lang="en-US" sz="1800" baseline="0" dirty="0" err="1"/>
                        <a:t>thể</a:t>
                      </a:r>
                      <a:r>
                        <a:rPr lang="en-US" sz="1800" baseline="0" dirty="0"/>
                        <a:t> </a:t>
                      </a:r>
                      <a:r>
                        <a:rPr lang="en-US" sz="1800" baseline="0" dirty="0" err="1"/>
                        <a:t>lực</a:t>
                      </a:r>
                      <a:endParaRPr lang="en-US" sz="1800" dirty="0"/>
                    </a:p>
                  </a:txBody>
                  <a:tcPr marT="45699" marB="45699"/>
                </a:tc>
                <a:extLst>
                  <a:ext uri="{0D108BD9-81ED-4DB2-BD59-A6C34878D82A}">
                    <a16:rowId xmlns:a16="http://schemas.microsoft.com/office/drawing/2014/main" val="10004"/>
                  </a:ext>
                </a:extLst>
              </a:tr>
              <a:tr h="639968">
                <a:tc>
                  <a:txBody>
                    <a:bodyPr/>
                    <a:lstStyle/>
                    <a:p>
                      <a:r>
                        <a:rPr lang="en-US" sz="1800" dirty="0"/>
                        <a:t>D </a:t>
                      </a:r>
                      <a:r>
                        <a:rPr lang="en-US" sz="1800" dirty="0" err="1"/>
                        <a:t>Suy</a:t>
                      </a:r>
                      <a:r>
                        <a:rPr lang="en-US" sz="1800" dirty="0"/>
                        <a:t> </a:t>
                      </a:r>
                      <a:r>
                        <a:rPr lang="en-US" sz="1800" dirty="0" err="1"/>
                        <a:t>tim</a:t>
                      </a:r>
                      <a:r>
                        <a:rPr lang="en-US" sz="1800" dirty="0"/>
                        <a:t> </a:t>
                      </a:r>
                      <a:r>
                        <a:rPr lang="en-US" sz="1800" dirty="0" err="1"/>
                        <a:t>trơ</a:t>
                      </a:r>
                      <a:r>
                        <a:rPr lang="en-US" sz="1800" baseline="0" dirty="0"/>
                        <a:t> </a:t>
                      </a:r>
                      <a:r>
                        <a:rPr lang="en-US" sz="1800" baseline="0" dirty="0" err="1"/>
                        <a:t>cần</a:t>
                      </a:r>
                      <a:r>
                        <a:rPr lang="en-US" sz="1800" baseline="0" dirty="0"/>
                        <a:t> </a:t>
                      </a:r>
                      <a:r>
                        <a:rPr lang="en-US" sz="1800" baseline="0" dirty="0" err="1"/>
                        <a:t>điều</a:t>
                      </a:r>
                      <a:r>
                        <a:rPr lang="en-US" sz="1800" baseline="0" dirty="0"/>
                        <a:t> </a:t>
                      </a:r>
                      <a:r>
                        <a:rPr lang="en-US" sz="1800" baseline="0" dirty="0" err="1"/>
                        <a:t>trị</a:t>
                      </a:r>
                      <a:r>
                        <a:rPr lang="en-US" sz="1800" baseline="0" dirty="0"/>
                        <a:t> </a:t>
                      </a:r>
                      <a:r>
                        <a:rPr lang="en-US" sz="1800" baseline="0" dirty="0" err="1"/>
                        <a:t>đặc</a:t>
                      </a:r>
                      <a:r>
                        <a:rPr lang="en-US" sz="1800" baseline="0" dirty="0"/>
                        <a:t> </a:t>
                      </a:r>
                      <a:r>
                        <a:rPr lang="en-US" sz="1800" baseline="0" dirty="0" err="1"/>
                        <a:t>biệt</a:t>
                      </a:r>
                      <a:r>
                        <a:rPr lang="en-US" sz="1800" baseline="0" dirty="0"/>
                        <a:t>  </a:t>
                      </a:r>
                      <a:endParaRPr lang="en-US" sz="1800" dirty="0"/>
                    </a:p>
                  </a:txBody>
                  <a:tcPr marT="45699" marB="45699"/>
                </a:tc>
                <a:tc>
                  <a:txBody>
                    <a:bodyPr/>
                    <a:lstStyle/>
                    <a:p>
                      <a:r>
                        <a:rPr lang="en-US" sz="1800" dirty="0"/>
                        <a:t>IV</a:t>
                      </a:r>
                      <a:r>
                        <a:rPr lang="en-US" sz="1800" baseline="0" dirty="0"/>
                        <a:t> </a:t>
                      </a:r>
                      <a:r>
                        <a:rPr lang="en-US" sz="1800" baseline="0" dirty="0" err="1"/>
                        <a:t>Triệu</a:t>
                      </a:r>
                      <a:r>
                        <a:rPr lang="en-US" sz="1800" baseline="0" dirty="0"/>
                        <a:t> </a:t>
                      </a:r>
                      <a:r>
                        <a:rPr lang="en-US" sz="1800" baseline="0" dirty="0" err="1"/>
                        <a:t>chứng</a:t>
                      </a:r>
                      <a:r>
                        <a:rPr lang="en-US" sz="1800" baseline="0" dirty="0"/>
                        <a:t> </a:t>
                      </a:r>
                      <a:r>
                        <a:rPr lang="en-US" sz="1800" baseline="0" dirty="0" err="1"/>
                        <a:t>xảy</a:t>
                      </a:r>
                      <a:r>
                        <a:rPr lang="en-US" sz="1800" baseline="0" dirty="0"/>
                        <a:t> </a:t>
                      </a:r>
                      <a:r>
                        <a:rPr lang="en-US" sz="1800" baseline="0" dirty="0" err="1"/>
                        <a:t>ra</a:t>
                      </a:r>
                      <a:r>
                        <a:rPr lang="en-US" sz="1800" baseline="0" dirty="0"/>
                        <a:t> </a:t>
                      </a:r>
                      <a:r>
                        <a:rPr lang="en-US" sz="1800" baseline="0" dirty="0" err="1"/>
                        <a:t>khi</a:t>
                      </a:r>
                      <a:r>
                        <a:rPr lang="en-US" sz="1800" baseline="0" dirty="0"/>
                        <a:t> </a:t>
                      </a:r>
                      <a:r>
                        <a:rPr lang="en-US" sz="1800" baseline="0" dirty="0" err="1"/>
                        <a:t>nghỉ</a:t>
                      </a:r>
                      <a:endParaRPr lang="en-US" sz="1800" dirty="0"/>
                    </a:p>
                  </a:txBody>
                  <a:tcPr marT="45699" marB="45699"/>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04CE9AE7-1E3D-496E-B888-3FBDA5494F35}"/>
              </a:ext>
            </a:extLst>
          </p:cNvPr>
          <p:cNvSpPr>
            <a:spLocks noGrp="1" noChangeArrowheads="1"/>
          </p:cNvSpPr>
          <p:nvPr>
            <p:ph type="title"/>
          </p:nvPr>
        </p:nvSpPr>
        <p:spPr/>
        <p:txBody>
          <a:bodyPr/>
          <a:lstStyle/>
          <a:p>
            <a:r>
              <a:rPr lang="en-US" altLang="en-US"/>
              <a:t>Nguyên nhân suy tim </a:t>
            </a:r>
          </a:p>
        </p:txBody>
      </p:sp>
      <p:sp>
        <p:nvSpPr>
          <p:cNvPr id="50178" name="Content Placeholder 2">
            <a:extLst>
              <a:ext uri="{FF2B5EF4-FFF2-40B4-BE49-F238E27FC236}">
                <a16:creationId xmlns:a16="http://schemas.microsoft.com/office/drawing/2014/main" id="{B6624476-4A86-447E-935A-40B4478AC340}"/>
              </a:ext>
            </a:extLst>
          </p:cNvPr>
          <p:cNvSpPr>
            <a:spLocks noGrp="1" noChangeArrowheads="1"/>
          </p:cNvSpPr>
          <p:nvPr>
            <p:ph idx="1"/>
          </p:nvPr>
        </p:nvSpPr>
        <p:spPr/>
        <p:txBody>
          <a:bodyPr/>
          <a:lstStyle/>
          <a:p>
            <a:r>
              <a:rPr lang="en-US" altLang="en-US" sz="2600"/>
              <a:t>Bệnh mạch vành </a:t>
            </a:r>
          </a:p>
          <a:p>
            <a:r>
              <a:rPr lang="en-US" altLang="en-US" sz="2600"/>
              <a:t>Tăng huyết áp </a:t>
            </a:r>
          </a:p>
          <a:p>
            <a:r>
              <a:rPr lang="en-US" altLang="en-US" sz="2600"/>
              <a:t>Bệnh cơ tim </a:t>
            </a:r>
          </a:p>
          <a:p>
            <a:r>
              <a:rPr lang="en-US" altLang="en-US" sz="2600"/>
              <a:t>Bệnh van tim </a:t>
            </a:r>
          </a:p>
          <a:p>
            <a:r>
              <a:rPr lang="en-US" altLang="en-US" sz="2600"/>
              <a:t>Bệnh màng ngoài tim </a:t>
            </a:r>
          </a:p>
          <a:p>
            <a:r>
              <a:rPr lang="en-US" altLang="en-US" sz="2600"/>
              <a:t>Rối loạn nhịp </a:t>
            </a:r>
          </a:p>
          <a:p>
            <a:r>
              <a:rPr lang="en-US" altLang="en-US" sz="2600"/>
              <a:t>Bệnh tim bẩm sinh </a:t>
            </a:r>
          </a:p>
          <a:p>
            <a:r>
              <a:rPr lang="en-US" altLang="en-US" sz="2600"/>
              <a:t>Suy tim cung lượng cao: thiếu máu, nhiễm độc giáp, dò động tĩnh mạch, Beri beri, bệnh Paget</a:t>
            </a:r>
          </a:p>
          <a:p>
            <a:r>
              <a:rPr lang="en-US" altLang="en-US" sz="2600"/>
              <a:t>Bệnh lý gây suy tim (P): thuyên tắc phổi, bệnh tâm phế mạn</a:t>
            </a:r>
          </a:p>
          <a:p>
            <a:r>
              <a:rPr lang="en-US" altLang="en-US" sz="2600"/>
              <a:t>Thuốc, độc chất (hóa trị,…)</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EC9C85E8-2C72-4C32-A868-DEF9AF5DE119}"/>
              </a:ext>
            </a:extLst>
          </p:cNvPr>
          <p:cNvSpPr>
            <a:spLocks noGrp="1" noChangeArrowheads="1"/>
          </p:cNvSpPr>
          <p:nvPr>
            <p:ph type="title"/>
          </p:nvPr>
        </p:nvSpPr>
        <p:spPr/>
        <p:txBody>
          <a:bodyPr/>
          <a:lstStyle/>
          <a:p>
            <a:r>
              <a:rPr lang="en-US" altLang="en-US"/>
              <a:t>Các yếu tố thúc đẩy bệnh nhân vào đợt cấp suy tim</a:t>
            </a:r>
          </a:p>
        </p:txBody>
      </p:sp>
      <p:sp>
        <p:nvSpPr>
          <p:cNvPr id="51202" name="Content Placeholder 2">
            <a:extLst>
              <a:ext uri="{FF2B5EF4-FFF2-40B4-BE49-F238E27FC236}">
                <a16:creationId xmlns:a16="http://schemas.microsoft.com/office/drawing/2014/main" id="{F50E6BE9-B930-49C6-8897-C48A9A169575}"/>
              </a:ext>
            </a:extLst>
          </p:cNvPr>
          <p:cNvSpPr>
            <a:spLocks noGrp="1" noChangeArrowheads="1"/>
          </p:cNvSpPr>
          <p:nvPr>
            <p:ph idx="1"/>
          </p:nvPr>
        </p:nvSpPr>
        <p:spPr>
          <a:xfrm>
            <a:off x="304800" y="1066800"/>
            <a:ext cx="8534400" cy="6019800"/>
          </a:xfrm>
        </p:spPr>
        <p:txBody>
          <a:bodyPr/>
          <a:lstStyle/>
          <a:p>
            <a:r>
              <a:rPr lang="en-US" altLang="en-US" sz="2200"/>
              <a:t>Hội chứng vành cấp		</a:t>
            </a:r>
          </a:p>
          <a:p>
            <a:r>
              <a:rPr lang="en-US" altLang="en-US" sz="2200"/>
              <a:t>Rối loạn nhịp </a:t>
            </a:r>
          </a:p>
          <a:p>
            <a:r>
              <a:rPr lang="en-US" altLang="en-US" sz="2200"/>
              <a:t>Tăng huyết áp </a:t>
            </a:r>
          </a:p>
          <a:p>
            <a:r>
              <a:rPr lang="en-US" altLang="en-US" sz="2200"/>
              <a:t>Biến chứng cơ học </a:t>
            </a:r>
          </a:p>
          <a:p>
            <a:r>
              <a:rPr lang="en-US" altLang="en-US" sz="2200"/>
              <a:t>Thấp tiến triển, tái phát </a:t>
            </a:r>
          </a:p>
          <a:p>
            <a:r>
              <a:rPr lang="en-US" altLang="en-US" sz="2200"/>
              <a:t>Tăng hoạt hệ giao cảm </a:t>
            </a:r>
          </a:p>
          <a:p>
            <a:r>
              <a:rPr lang="en-US" altLang="en-US" sz="2200"/>
              <a:t>Bệnh cơ tim do stress</a:t>
            </a:r>
          </a:p>
          <a:p>
            <a:r>
              <a:rPr lang="en-US" altLang="en-US" sz="2200"/>
              <a:t>Nhiễm trùng </a:t>
            </a:r>
          </a:p>
          <a:p>
            <a:r>
              <a:rPr lang="en-US" altLang="en-US" sz="2200"/>
              <a:t>Biến cố mạch máu não </a:t>
            </a:r>
          </a:p>
          <a:p>
            <a:r>
              <a:rPr lang="en-US" altLang="en-US" sz="2200"/>
              <a:t>Đợt cấp COPD, Thuyên tắc phổi </a:t>
            </a:r>
          </a:p>
          <a:p>
            <a:r>
              <a:rPr lang="en-US" altLang="en-US" sz="2200"/>
              <a:t>Các biến chứng phẫu thuật, tiền phẫu </a:t>
            </a:r>
          </a:p>
          <a:p>
            <a:r>
              <a:rPr lang="en-US" altLang="en-US" sz="2200"/>
              <a:t>Rối loạn chuyển hóa/hormone</a:t>
            </a:r>
          </a:p>
          <a:p>
            <a:r>
              <a:rPr lang="en-US" altLang="en-US" sz="2600"/>
              <a:t>Thuốc, độc chất </a:t>
            </a:r>
          </a:p>
          <a:p>
            <a:r>
              <a:rPr lang="en-US" altLang="en-US" sz="2600"/>
              <a:t>Không tuân thủ điều trị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D72770C1-8BB3-4B78-9A40-C61507008A78}"/>
              </a:ext>
            </a:extLst>
          </p:cNvPr>
          <p:cNvSpPr>
            <a:spLocks noGrp="1" noChangeArrowheads="1"/>
          </p:cNvSpPr>
          <p:nvPr>
            <p:ph type="title"/>
          </p:nvPr>
        </p:nvSpPr>
        <p:spPr/>
        <p:txBody>
          <a:bodyPr/>
          <a:lstStyle/>
          <a:p>
            <a:r>
              <a:rPr lang="en-US" altLang="en-US"/>
              <a:t>Bệnh đi kèm </a:t>
            </a:r>
          </a:p>
        </p:txBody>
      </p:sp>
      <p:sp>
        <p:nvSpPr>
          <p:cNvPr id="52226" name="Content Placeholder 2">
            <a:extLst>
              <a:ext uri="{FF2B5EF4-FFF2-40B4-BE49-F238E27FC236}">
                <a16:creationId xmlns:a16="http://schemas.microsoft.com/office/drawing/2014/main" id="{6D7962FE-7A51-4276-8D77-0EEC3CD0A1B0}"/>
              </a:ext>
            </a:extLst>
          </p:cNvPr>
          <p:cNvSpPr>
            <a:spLocks noGrp="1" noChangeArrowheads="1"/>
          </p:cNvSpPr>
          <p:nvPr>
            <p:ph idx="1"/>
          </p:nvPr>
        </p:nvSpPr>
        <p:spPr/>
        <p:txBody>
          <a:bodyPr/>
          <a:lstStyle/>
          <a:p>
            <a:r>
              <a:rPr lang="en-US" altLang="en-US" sz="2200"/>
              <a:t>Bệnh mạch vành </a:t>
            </a:r>
          </a:p>
          <a:p>
            <a:r>
              <a:rPr lang="en-US" altLang="en-US" sz="2200"/>
              <a:t>Tăng huyết áp </a:t>
            </a:r>
          </a:p>
          <a:p>
            <a:r>
              <a:rPr lang="en-US" altLang="en-US" sz="2200"/>
              <a:t>Đái tháo đường </a:t>
            </a:r>
          </a:p>
          <a:p>
            <a:r>
              <a:rPr lang="vi-VN" altLang="en-US" sz="2200"/>
              <a:t>Rối loạn chuyển hoá lipid</a:t>
            </a:r>
            <a:endParaRPr lang="en-US" altLang="en-US" sz="2200"/>
          </a:p>
          <a:p>
            <a:pPr>
              <a:spcBef>
                <a:spcPct val="0"/>
              </a:spcBef>
              <a:buFont typeface="Symbol" panose="05050102010706020507" pitchFamily="18" charset="2"/>
              <a:buChar char=""/>
            </a:pPr>
            <a:r>
              <a:rPr lang="vi-VN" altLang="en-US" sz="2200"/>
              <a:t>Rối loạn chức năng thận</a:t>
            </a:r>
            <a:endParaRPr lang="en-US" altLang="en-US" sz="2200"/>
          </a:p>
          <a:p>
            <a:pPr>
              <a:spcBef>
                <a:spcPct val="0"/>
              </a:spcBef>
              <a:buFont typeface="Symbol" panose="05050102010706020507" pitchFamily="18" charset="2"/>
              <a:buChar char=""/>
            </a:pPr>
            <a:r>
              <a:rPr lang="vi-VN" altLang="en-US" sz="2200"/>
              <a:t>Bệnh van tim</a:t>
            </a:r>
            <a:endParaRPr lang="en-US" altLang="en-US" sz="2200"/>
          </a:p>
          <a:p>
            <a:pPr>
              <a:spcBef>
                <a:spcPct val="0"/>
              </a:spcBef>
              <a:buFont typeface="Symbol" panose="05050102010706020507" pitchFamily="18" charset="2"/>
              <a:buChar char=""/>
            </a:pPr>
            <a:r>
              <a:rPr lang="vi-VN" altLang="en-US" sz="2200"/>
              <a:t>Ngưng thở khi ngủ/ Rối loạn giấc ngủ</a:t>
            </a:r>
            <a:endParaRPr lang="en-US" altLang="en-US" sz="2200"/>
          </a:p>
          <a:p>
            <a:pPr>
              <a:spcBef>
                <a:spcPct val="0"/>
              </a:spcBef>
              <a:buFont typeface="Symbol" panose="05050102010706020507" pitchFamily="18" charset="2"/>
              <a:buChar char=""/>
            </a:pPr>
            <a:r>
              <a:rPr lang="vi-VN" altLang="en-US" sz="2200"/>
              <a:t>Bệnh hô hấp</a:t>
            </a:r>
            <a:endParaRPr lang="en-US" altLang="en-US" sz="220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 typeface="Symbol" panose="05050102010706020507" pitchFamily="18" charset="2"/>
              <a:buChar char=""/>
            </a:pPr>
            <a:r>
              <a:rPr lang="en-US" altLang="en-US" sz="2200"/>
              <a:t> </a:t>
            </a:r>
            <a:r>
              <a:rPr lang="vi-VN" altLang="en-US" sz="2200"/>
              <a:t>Bệnh lý thần kinh trung ương</a:t>
            </a:r>
            <a:endParaRPr lang="en-US" altLang="en-US" sz="2200"/>
          </a:p>
          <a:p>
            <a:pPr>
              <a:spcBef>
                <a:spcPct val="0"/>
              </a:spcBef>
              <a:buFont typeface="Symbol" panose="05050102010706020507" pitchFamily="18" charset="2"/>
              <a:buChar char=""/>
            </a:pPr>
            <a:r>
              <a:rPr lang="vi-VN" altLang="en-US" sz="2200"/>
              <a:t>Thiếu máu (thiếu sắt)</a:t>
            </a:r>
            <a:endParaRPr lang="en-US" altLang="en-US" sz="2200"/>
          </a:p>
          <a:p>
            <a:pPr>
              <a:spcBef>
                <a:spcPct val="0"/>
              </a:spcBef>
              <a:buFont typeface="Symbol" panose="05050102010706020507" pitchFamily="18" charset="2"/>
              <a:buChar char=""/>
            </a:pPr>
            <a:r>
              <a:rPr lang="vi-VN" altLang="en-US" sz="2200"/>
              <a:t>Béo phì</a:t>
            </a:r>
            <a:endParaRPr lang="en-US" altLang="en-US" sz="2200"/>
          </a:p>
          <a:p>
            <a:pPr>
              <a:spcBef>
                <a:spcPct val="0"/>
              </a:spcBef>
              <a:buFont typeface="Symbol" panose="05050102010706020507" pitchFamily="18" charset="2"/>
              <a:buChar char=""/>
            </a:pPr>
            <a:r>
              <a:rPr lang="vi-VN" altLang="en-US" sz="2200"/>
              <a:t>Rối loạn điện giải</a:t>
            </a:r>
            <a:endParaRPr lang="en-US" altLang="en-US" sz="2200"/>
          </a:p>
          <a:p>
            <a:pPr>
              <a:spcBef>
                <a:spcPct val="0"/>
              </a:spcBef>
              <a:buFont typeface="Symbol" panose="05050102010706020507" pitchFamily="18" charset="2"/>
              <a:buChar char=""/>
            </a:pPr>
            <a:r>
              <a:rPr lang="vi-VN" altLang="en-US" sz="2200"/>
              <a:t>Gout, viêm khớp</a:t>
            </a:r>
            <a:endParaRPr lang="en-US" altLang="en-US" sz="2200"/>
          </a:p>
          <a:p>
            <a:pPr>
              <a:spcBef>
                <a:spcPct val="0"/>
              </a:spcBef>
              <a:buFont typeface="Symbol" panose="05050102010706020507" pitchFamily="18" charset="2"/>
              <a:buChar char=""/>
            </a:pPr>
            <a:r>
              <a:rPr lang="vi-VN" altLang="en-US" sz="2200"/>
              <a:t>Rối loạn cương</a:t>
            </a:r>
            <a:endParaRPr lang="en-US" altLang="en-US" sz="2200"/>
          </a:p>
          <a:p>
            <a:pPr>
              <a:spcBef>
                <a:spcPct val="0"/>
              </a:spcBef>
              <a:buFont typeface="Symbol" panose="05050102010706020507" pitchFamily="18" charset="2"/>
              <a:buChar char=""/>
            </a:pPr>
            <a:r>
              <a:rPr lang="vi-VN" altLang="en-US" sz="2200"/>
              <a:t>Ung thư</a:t>
            </a:r>
            <a:endParaRPr lang="en-US" altLang="en-US" sz="2200">
              <a:latin typeface="Calibri" panose="020F0502020204030204" pitchFamily="34" charset="0"/>
              <a:cs typeface="Calibri" panose="020F0502020204030204" pitchFamily="34" charset="0"/>
            </a:endParaRPr>
          </a:p>
          <a:p>
            <a:endParaRPr lang="en-US" altLang="en-US" sz="2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a:extLst>
              <a:ext uri="{FF2B5EF4-FFF2-40B4-BE49-F238E27FC236}">
                <a16:creationId xmlns:a16="http://schemas.microsoft.com/office/drawing/2014/main" id="{80842491-F24E-47AB-8B4B-F0DAB1D6188C}"/>
              </a:ext>
            </a:extLst>
          </p:cNvPr>
          <p:cNvSpPr>
            <a:spLocks noGrp="1" noChangeArrowheads="1"/>
          </p:cNvSpPr>
          <p:nvPr>
            <p:ph type="title"/>
          </p:nvPr>
        </p:nvSpPr>
        <p:spPr/>
        <p:txBody>
          <a:bodyPr/>
          <a:lstStyle/>
          <a:p>
            <a:r>
              <a:rPr lang="en-US" altLang="en-US"/>
              <a:t>Cận lâm sàng</a:t>
            </a:r>
          </a:p>
        </p:txBody>
      </p:sp>
      <p:sp>
        <p:nvSpPr>
          <p:cNvPr id="53250" name="Content Placeholder 2">
            <a:extLst>
              <a:ext uri="{FF2B5EF4-FFF2-40B4-BE49-F238E27FC236}">
                <a16:creationId xmlns:a16="http://schemas.microsoft.com/office/drawing/2014/main" id="{3C433B53-A436-44A6-A5B7-8A9A22325EA6}"/>
              </a:ext>
            </a:extLst>
          </p:cNvPr>
          <p:cNvSpPr>
            <a:spLocks noGrp="1" noChangeArrowheads="1"/>
          </p:cNvSpPr>
          <p:nvPr>
            <p:ph idx="1"/>
          </p:nvPr>
        </p:nvSpPr>
        <p:spPr/>
        <p:txBody>
          <a:bodyPr/>
          <a:lstStyle/>
          <a:p>
            <a:r>
              <a:rPr lang="en-US" altLang="en-US"/>
              <a:t>Các xét nghiệm chỉ định thường qui cho bệnh nhân suy tim nhập viện</a:t>
            </a:r>
          </a:p>
          <a:p>
            <a:pPr>
              <a:buFontTx/>
              <a:buChar char="-"/>
            </a:pPr>
            <a:r>
              <a:rPr lang="en-US" altLang="en-US"/>
              <a:t>X</a:t>
            </a:r>
            <a:r>
              <a:rPr lang="vi-VN" altLang="en-US"/>
              <a:t>ét nghiệm sinh hoá</a:t>
            </a:r>
            <a:endParaRPr lang="en-US" altLang="en-US"/>
          </a:p>
          <a:p>
            <a:pPr>
              <a:buFontTx/>
              <a:buChar char="-"/>
            </a:pPr>
            <a:r>
              <a:rPr lang="vi-VN" altLang="en-US"/>
              <a:t>NT pro BNP</a:t>
            </a:r>
            <a:endParaRPr lang="en-US" altLang="en-US"/>
          </a:p>
          <a:p>
            <a:pPr>
              <a:buFontTx/>
              <a:buChar char="-"/>
            </a:pPr>
            <a:r>
              <a:rPr lang="vi-VN" altLang="en-US"/>
              <a:t>X quang</a:t>
            </a:r>
            <a:endParaRPr lang="en-US" altLang="en-US"/>
          </a:p>
          <a:p>
            <a:pPr>
              <a:buFontTx/>
              <a:buChar char="-"/>
            </a:pPr>
            <a:r>
              <a:rPr lang="vi-VN" altLang="en-US"/>
              <a:t>ECG </a:t>
            </a:r>
            <a:endParaRPr lang="en-US" altLang="en-US"/>
          </a:p>
          <a:p>
            <a:pPr>
              <a:buFontTx/>
              <a:buChar char="-"/>
            </a:pPr>
            <a:r>
              <a:rPr lang="en-US" altLang="en-US"/>
              <a:t>S</a:t>
            </a:r>
            <a:r>
              <a:rPr lang="vi-VN" altLang="en-US"/>
              <a:t>iêu âm tim</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F0A30992-A123-421F-B32C-6A298BCCA63E}"/>
              </a:ext>
            </a:extLst>
          </p:cNvPr>
          <p:cNvSpPr>
            <a:spLocks noGrp="1" noChangeArrowheads="1"/>
          </p:cNvSpPr>
          <p:nvPr>
            <p:ph type="title"/>
          </p:nvPr>
        </p:nvSpPr>
        <p:spPr/>
        <p:txBody>
          <a:bodyPr/>
          <a:lstStyle/>
          <a:p>
            <a:r>
              <a:rPr lang="en-US" altLang="en-US"/>
              <a:t>Dấu chứng sinh học </a:t>
            </a:r>
          </a:p>
        </p:txBody>
      </p:sp>
      <p:sp>
        <p:nvSpPr>
          <p:cNvPr id="3" name="Content Placeholder 2">
            <a:extLst>
              <a:ext uri="{FF2B5EF4-FFF2-40B4-BE49-F238E27FC236}">
                <a16:creationId xmlns:a16="http://schemas.microsoft.com/office/drawing/2014/main" id="{EF78E5AD-690C-9040-A1DD-5A372BD19200}"/>
              </a:ext>
            </a:extLst>
          </p:cNvPr>
          <p:cNvSpPr>
            <a:spLocks noGrp="1"/>
          </p:cNvSpPr>
          <p:nvPr>
            <p:ph idx="1"/>
          </p:nvPr>
        </p:nvSpPr>
        <p:spPr/>
        <p:txBody>
          <a:bodyPr/>
          <a:lstStyle/>
          <a:p>
            <a:pPr marL="0" indent="0">
              <a:buFontTx/>
              <a:buNone/>
              <a:defRPr/>
            </a:pPr>
            <a:r>
              <a:rPr lang="en-US" sz="2600" dirty="0" err="1"/>
              <a:t>Gồm</a:t>
            </a:r>
            <a:r>
              <a:rPr lang="en-US" sz="2600" dirty="0"/>
              <a:t> </a:t>
            </a:r>
            <a:r>
              <a:rPr lang="en-US" sz="2600" dirty="0" err="1"/>
              <a:t>có</a:t>
            </a:r>
            <a:r>
              <a:rPr lang="en-US" sz="2600" dirty="0"/>
              <a:t> </a:t>
            </a:r>
            <a:r>
              <a:rPr lang="vi-VN" sz="2600" dirty="0"/>
              <a:t>4 nhóm</a:t>
            </a:r>
            <a:endParaRPr lang="en-US" sz="2600" dirty="0"/>
          </a:p>
          <a:p>
            <a:pPr marL="514350" indent="-514350">
              <a:buFontTx/>
              <a:buAutoNum type="arabicPeriod"/>
              <a:defRPr/>
            </a:pPr>
            <a:r>
              <a:rPr lang="en-US" sz="2600" dirty="0"/>
              <a:t>T</a:t>
            </a:r>
            <a:r>
              <a:rPr lang="vi-VN" sz="2600" dirty="0"/>
              <a:t>ổn thương cơ tim (NPs, Troponin,…)</a:t>
            </a:r>
            <a:endParaRPr lang="en-US" sz="2600" dirty="0"/>
          </a:p>
          <a:p>
            <a:pPr marL="514350" indent="-514350">
              <a:buFontTx/>
              <a:buAutoNum type="arabicPeriod"/>
              <a:defRPr/>
            </a:pPr>
            <a:r>
              <a:rPr lang="en-US" sz="2600" dirty="0"/>
              <a:t>H</a:t>
            </a:r>
            <a:r>
              <a:rPr lang="vi-VN" sz="2600" dirty="0"/>
              <a:t>oạt hoá hệ thần kinh nội tiết (RAA, MR-pro ADM, Copeptin,…)</a:t>
            </a:r>
            <a:endParaRPr lang="en-US" sz="2600" dirty="0"/>
          </a:p>
          <a:p>
            <a:pPr marL="514350" indent="-514350">
              <a:buFontTx/>
              <a:buAutoNum type="arabicPeriod"/>
              <a:defRPr/>
            </a:pPr>
            <a:r>
              <a:rPr lang="en-US" sz="2600" dirty="0"/>
              <a:t>T</a:t>
            </a:r>
            <a:r>
              <a:rPr lang="vi-VN" sz="2600" dirty="0"/>
              <a:t>ái cấu trúc (ST2, Galectin-3,…) </a:t>
            </a:r>
            <a:endParaRPr lang="en-US" sz="2600" dirty="0"/>
          </a:p>
          <a:p>
            <a:pPr marL="514350" indent="-514350">
              <a:buFontTx/>
              <a:buAutoNum type="arabicPeriod"/>
              <a:defRPr/>
            </a:pPr>
            <a:r>
              <a:rPr lang="en-US" sz="2600" dirty="0"/>
              <a:t>C</a:t>
            </a:r>
            <a:r>
              <a:rPr lang="vi-VN" sz="2600" dirty="0"/>
              <a:t>ác bệnh lý đi kèm (chức năng gan, thận, Hct, NGAL, Cystin C, BTP,…</a:t>
            </a:r>
            <a:endParaRPr lang="en-US" sz="2600" dirty="0"/>
          </a:p>
          <a:p>
            <a:pPr marL="0" indent="0">
              <a:buFontTx/>
              <a:buNone/>
              <a:defRPr/>
            </a:pPr>
            <a:r>
              <a:rPr lang="vi-VN" sz="2600" b="1" dirty="0"/>
              <a:t>Giá trị NPs trong chẩn đoán suy tim cấp ở bệnh nhân khó thở cấp</a:t>
            </a:r>
            <a:endParaRPr lang="en-US" sz="2600" dirty="0"/>
          </a:p>
          <a:p>
            <a:pPr marL="0" indent="0">
              <a:buFontTx/>
              <a:buNone/>
              <a:defRPr/>
            </a:pPr>
            <a:endParaRPr lang="en-US" sz="2600" dirty="0"/>
          </a:p>
        </p:txBody>
      </p:sp>
      <p:graphicFrame>
        <p:nvGraphicFramePr>
          <p:cNvPr id="4" name="Table 3">
            <a:extLst>
              <a:ext uri="{FF2B5EF4-FFF2-40B4-BE49-F238E27FC236}">
                <a16:creationId xmlns:a16="http://schemas.microsoft.com/office/drawing/2014/main" id="{3CE9AB00-DEF2-F24D-A3DA-1558F736E982}"/>
              </a:ext>
            </a:extLst>
          </p:cNvPr>
          <p:cNvGraphicFramePr>
            <a:graphicFrameLocks noGrp="1"/>
          </p:cNvGraphicFramePr>
          <p:nvPr/>
        </p:nvGraphicFramePr>
        <p:xfrm>
          <a:off x="762000" y="5257800"/>
          <a:ext cx="7924800" cy="1182688"/>
        </p:xfrm>
        <a:graphic>
          <a:graphicData uri="http://schemas.openxmlformats.org/drawingml/2006/table">
            <a:tbl>
              <a:tblPr firstRow="1" firstCol="1" bandRow="1">
                <a:tableStyleId>{5C22544A-7EE6-4342-B048-85BDC9FD1C3A}</a:tableStyleId>
              </a:tblPr>
              <a:tblGrid>
                <a:gridCol w="5223430">
                  <a:extLst>
                    <a:ext uri="{9D8B030D-6E8A-4147-A177-3AD203B41FA5}">
                      <a16:colId xmlns:a16="http://schemas.microsoft.com/office/drawing/2014/main" val="20000"/>
                    </a:ext>
                  </a:extLst>
                </a:gridCol>
                <a:gridCol w="657772">
                  <a:extLst>
                    <a:ext uri="{9D8B030D-6E8A-4147-A177-3AD203B41FA5}">
                      <a16:colId xmlns:a16="http://schemas.microsoft.com/office/drawing/2014/main" val="20001"/>
                    </a:ext>
                  </a:extLst>
                </a:gridCol>
                <a:gridCol w="685705">
                  <a:extLst>
                    <a:ext uri="{9D8B030D-6E8A-4147-A177-3AD203B41FA5}">
                      <a16:colId xmlns:a16="http://schemas.microsoft.com/office/drawing/2014/main" val="20002"/>
                    </a:ext>
                  </a:extLst>
                </a:gridCol>
                <a:gridCol w="657772">
                  <a:extLst>
                    <a:ext uri="{9D8B030D-6E8A-4147-A177-3AD203B41FA5}">
                      <a16:colId xmlns:a16="http://schemas.microsoft.com/office/drawing/2014/main" val="20003"/>
                    </a:ext>
                  </a:extLst>
                </a:gridCol>
                <a:gridCol w="700121">
                  <a:extLst>
                    <a:ext uri="{9D8B030D-6E8A-4147-A177-3AD203B41FA5}">
                      <a16:colId xmlns:a16="http://schemas.microsoft.com/office/drawing/2014/main" val="20004"/>
                    </a:ext>
                  </a:extLst>
                </a:gridCol>
              </a:tblGrid>
              <a:tr h="360089">
                <a:tc>
                  <a:txBody>
                    <a:bodyPr/>
                    <a:lstStyle/>
                    <a:p>
                      <a:pPr marL="0" marR="0">
                        <a:spcBef>
                          <a:spcPts val="0"/>
                        </a:spcBef>
                        <a:spcAft>
                          <a:spcPts val="0"/>
                        </a:spcAft>
                      </a:pPr>
                      <a:r>
                        <a:rPr lang="vi-VN" sz="1800" dirty="0">
                          <a:effectLst/>
                        </a:rPr>
                        <a:t>Điểm cắt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800">
                          <a:effectLst/>
                        </a:rPr>
                        <a:t>Sen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800">
                          <a:effectLst/>
                        </a:rPr>
                        <a:t>Spec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800">
                          <a:effectLst/>
                        </a:rPr>
                        <a:t>PPV</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800">
                          <a:effectLst/>
                        </a:rPr>
                        <a:t>NPV</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22599">
                <a:tc>
                  <a:txBody>
                    <a:bodyPr/>
                    <a:lstStyle/>
                    <a:p>
                      <a:pPr marL="0" marR="0">
                        <a:spcBef>
                          <a:spcPts val="0"/>
                        </a:spcBef>
                        <a:spcAft>
                          <a:spcPts val="0"/>
                        </a:spcAft>
                      </a:pPr>
                      <a:r>
                        <a:rPr lang="vi-VN" sz="1800" dirty="0">
                          <a:effectLst/>
                        </a:rPr>
                        <a:t>NT pro BNP     &gt; 450 pg/ml (&lt;50 tuổi) </a:t>
                      </a:r>
                      <a:endParaRPr lang="en-US" sz="1800" dirty="0">
                        <a:effectLst/>
                      </a:endParaRPr>
                    </a:p>
                    <a:p>
                      <a:pPr marL="0" marR="0">
                        <a:spcBef>
                          <a:spcPts val="0"/>
                        </a:spcBef>
                        <a:spcAft>
                          <a:spcPts val="0"/>
                        </a:spcAft>
                      </a:pPr>
                      <a:r>
                        <a:rPr lang="vi-VN" sz="1800" dirty="0">
                          <a:effectLst/>
                        </a:rPr>
                        <a:t>                          &gt; 900 pg/ml (50-75 tuổi)</a:t>
                      </a:r>
                      <a:endParaRPr lang="en-US" sz="1800" dirty="0">
                        <a:effectLst/>
                      </a:endParaRPr>
                    </a:p>
                    <a:p>
                      <a:pPr marL="0" marR="0">
                        <a:spcBef>
                          <a:spcPts val="0"/>
                        </a:spcBef>
                        <a:spcAft>
                          <a:spcPts val="0"/>
                        </a:spcAft>
                      </a:pPr>
                      <a:r>
                        <a:rPr lang="vi-VN" sz="1800" dirty="0">
                          <a:effectLst/>
                        </a:rPr>
                        <a:t>                          &gt; 1800 pg/ml (&gt;75 tuổi)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800" dirty="0">
                          <a:effectLst/>
                        </a:rPr>
                        <a:t>90%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800" dirty="0">
                          <a:effectLst/>
                        </a:rPr>
                        <a:t>84%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800" dirty="0">
                          <a:effectLst/>
                        </a:rPr>
                        <a:t>88%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800" dirty="0">
                          <a:effectLst/>
                        </a:rPr>
                        <a:t>66%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978F2DFC-8BC1-42C1-B7D0-BDA69DEEBC59}"/>
              </a:ext>
            </a:extLst>
          </p:cNvPr>
          <p:cNvSpPr>
            <a:spLocks noGrp="1" noChangeArrowheads="1"/>
          </p:cNvSpPr>
          <p:nvPr>
            <p:ph type="title"/>
          </p:nvPr>
        </p:nvSpPr>
        <p:spPr/>
        <p:txBody>
          <a:bodyPr/>
          <a:lstStyle/>
          <a:p>
            <a:r>
              <a:rPr lang="vi-VN" altLang="en-US" sz="2600"/>
              <a:t>Khuyến cáo ESC 2016 về các xét nghiệm sinh hoá</a:t>
            </a:r>
            <a:br>
              <a:rPr lang="en-US" altLang="en-US" sz="2600"/>
            </a:br>
            <a:r>
              <a:rPr lang="vi-VN" altLang="en-US" sz="2600"/>
              <a:t>trên bệnh nhân suy tim</a:t>
            </a:r>
            <a:endParaRPr lang="en-US" altLang="en-US" sz="2600"/>
          </a:p>
        </p:txBody>
      </p:sp>
      <p:graphicFrame>
        <p:nvGraphicFramePr>
          <p:cNvPr id="4" name="Content Placeholder 3">
            <a:extLst>
              <a:ext uri="{FF2B5EF4-FFF2-40B4-BE49-F238E27FC236}">
                <a16:creationId xmlns:a16="http://schemas.microsoft.com/office/drawing/2014/main" id="{B491FB00-1F52-A648-8308-5617F7CF558A}"/>
              </a:ext>
            </a:extLst>
          </p:cNvPr>
          <p:cNvGraphicFramePr>
            <a:graphicFrameLocks noGrp="1"/>
          </p:cNvGraphicFramePr>
          <p:nvPr>
            <p:ph idx="1"/>
          </p:nvPr>
        </p:nvGraphicFramePr>
        <p:xfrm>
          <a:off x="1630363" y="1273175"/>
          <a:ext cx="5883275" cy="5349875"/>
        </p:xfrm>
        <a:graphic>
          <a:graphicData uri="http://schemas.openxmlformats.org/drawingml/2006/table">
            <a:tbl>
              <a:tblPr firstRow="1" firstCol="1" bandRow="1">
                <a:tableStyleId>{5C22544A-7EE6-4342-B048-85BDC9FD1C3A}</a:tableStyleId>
              </a:tblPr>
              <a:tblGrid>
                <a:gridCol w="4524229">
                  <a:extLst>
                    <a:ext uri="{9D8B030D-6E8A-4147-A177-3AD203B41FA5}">
                      <a16:colId xmlns:a16="http://schemas.microsoft.com/office/drawing/2014/main" val="20000"/>
                    </a:ext>
                  </a:extLst>
                </a:gridCol>
                <a:gridCol w="679523">
                  <a:extLst>
                    <a:ext uri="{9D8B030D-6E8A-4147-A177-3AD203B41FA5}">
                      <a16:colId xmlns:a16="http://schemas.microsoft.com/office/drawing/2014/main" val="20001"/>
                    </a:ext>
                  </a:extLst>
                </a:gridCol>
                <a:gridCol w="679523">
                  <a:extLst>
                    <a:ext uri="{9D8B030D-6E8A-4147-A177-3AD203B41FA5}">
                      <a16:colId xmlns:a16="http://schemas.microsoft.com/office/drawing/2014/main" val="20002"/>
                    </a:ext>
                  </a:extLst>
                </a:gridCol>
              </a:tblGrid>
              <a:tr h="396287">
                <a:tc>
                  <a:txBody>
                    <a:bodyPr/>
                    <a:lstStyle/>
                    <a:p>
                      <a:pPr marL="0" marR="0" algn="ctr">
                        <a:spcBef>
                          <a:spcPts val="0"/>
                        </a:spcBef>
                        <a:spcAft>
                          <a:spcPts val="0"/>
                        </a:spcAft>
                      </a:pPr>
                      <a:r>
                        <a:rPr lang="vi-VN" sz="1300" dirty="0">
                          <a:effectLst/>
                        </a:rPr>
                        <a:t>Khuyến cáo</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Loại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Mức độ</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extLst>
                  <a:ext uri="{0D108BD9-81ED-4DB2-BD59-A6C34878D82A}">
                    <a16:rowId xmlns:a16="http://schemas.microsoft.com/office/drawing/2014/main" val="10000"/>
                  </a:ext>
                </a:extLst>
              </a:tr>
              <a:tr h="1188861">
                <a:tc>
                  <a:txBody>
                    <a:bodyPr/>
                    <a:lstStyle/>
                    <a:p>
                      <a:pPr marL="0" marR="0">
                        <a:spcBef>
                          <a:spcPts val="0"/>
                        </a:spcBef>
                        <a:spcAft>
                          <a:spcPts val="0"/>
                        </a:spcAft>
                      </a:pPr>
                      <a:r>
                        <a:rPr lang="vi-VN" sz="1300" dirty="0">
                          <a:effectLst/>
                        </a:rPr>
                        <a:t>Công thức máu</a:t>
                      </a:r>
                      <a:endParaRPr lang="en-US" sz="1200" dirty="0">
                        <a:effectLst/>
                      </a:endParaRPr>
                    </a:p>
                    <a:p>
                      <a:pPr marL="0" marR="0">
                        <a:spcBef>
                          <a:spcPts val="0"/>
                        </a:spcBef>
                        <a:spcAft>
                          <a:spcPts val="0"/>
                        </a:spcAft>
                      </a:pPr>
                      <a:r>
                        <a:rPr lang="vi-VN" sz="1300" dirty="0">
                          <a:effectLst/>
                        </a:rPr>
                        <a:t>Điện giải,  Ure, Creatinine</a:t>
                      </a:r>
                      <a:endParaRPr lang="en-US" sz="1200" dirty="0">
                        <a:effectLst/>
                      </a:endParaRPr>
                    </a:p>
                    <a:p>
                      <a:pPr marL="0" marR="0">
                        <a:spcBef>
                          <a:spcPts val="0"/>
                        </a:spcBef>
                        <a:spcAft>
                          <a:spcPts val="0"/>
                        </a:spcAft>
                      </a:pPr>
                      <a:r>
                        <a:rPr lang="vi-VN" sz="1300" dirty="0">
                          <a:effectLst/>
                        </a:rPr>
                        <a:t>AST, ALT, Bilirubin, GGTP</a:t>
                      </a:r>
                      <a:endParaRPr lang="en-US" sz="1200" dirty="0">
                        <a:effectLst/>
                      </a:endParaRPr>
                    </a:p>
                    <a:p>
                      <a:pPr marL="0" marR="0">
                        <a:spcBef>
                          <a:spcPts val="0"/>
                        </a:spcBef>
                        <a:spcAft>
                          <a:spcPts val="0"/>
                        </a:spcAft>
                      </a:pPr>
                      <a:r>
                        <a:rPr lang="vi-VN" sz="1300" dirty="0">
                          <a:effectLst/>
                        </a:rPr>
                        <a:t>Đường huyết đói, HbA1c</a:t>
                      </a:r>
                      <a:endParaRPr lang="en-US" sz="1200" dirty="0">
                        <a:effectLst/>
                      </a:endParaRPr>
                    </a:p>
                    <a:p>
                      <a:pPr marL="0" marR="0">
                        <a:spcBef>
                          <a:spcPts val="0"/>
                        </a:spcBef>
                        <a:spcAft>
                          <a:spcPts val="0"/>
                        </a:spcAft>
                      </a:pPr>
                      <a:r>
                        <a:rPr lang="vi-VN" sz="1300" dirty="0">
                          <a:effectLst/>
                        </a:rPr>
                        <a:t>Bilan lipid, TSH</a:t>
                      </a:r>
                      <a:endParaRPr lang="en-US" sz="1200" dirty="0">
                        <a:effectLst/>
                      </a:endParaRPr>
                    </a:p>
                    <a:p>
                      <a:pPr marL="0" marR="0">
                        <a:spcBef>
                          <a:spcPts val="0"/>
                        </a:spcBef>
                        <a:spcAft>
                          <a:spcPts val="0"/>
                        </a:spcAft>
                      </a:pPr>
                      <a:r>
                        <a:rPr lang="vi-VN" sz="1300" dirty="0">
                          <a:effectLst/>
                        </a:rPr>
                        <a:t>Ferrritin, TSAT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extLst>
                  <a:ext uri="{0D108BD9-81ED-4DB2-BD59-A6C34878D82A}">
                    <a16:rowId xmlns:a16="http://schemas.microsoft.com/office/drawing/2014/main" val="10001"/>
                  </a:ext>
                </a:extLst>
              </a:tr>
              <a:tr h="198144">
                <a:tc>
                  <a:txBody>
                    <a:bodyPr/>
                    <a:lstStyle/>
                    <a:p>
                      <a:pPr marL="0" marR="0">
                        <a:spcBef>
                          <a:spcPts val="0"/>
                        </a:spcBef>
                        <a:spcAft>
                          <a:spcPts val="0"/>
                        </a:spcAft>
                      </a:pPr>
                      <a:r>
                        <a:rPr lang="vi-VN" sz="1300">
                          <a:effectLst/>
                        </a:rPr>
                        <a:t>BNP/ NT Pro BNP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II 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extLst>
                  <a:ext uri="{0D108BD9-81ED-4DB2-BD59-A6C34878D82A}">
                    <a16:rowId xmlns:a16="http://schemas.microsoft.com/office/drawing/2014/main" val="10002"/>
                  </a:ext>
                </a:extLst>
              </a:tr>
              <a:tr h="396287">
                <a:tc>
                  <a:txBody>
                    <a:bodyPr/>
                    <a:lstStyle/>
                    <a:p>
                      <a:pPr marL="0" marR="0">
                        <a:spcBef>
                          <a:spcPts val="0"/>
                        </a:spcBef>
                        <a:spcAft>
                          <a:spcPts val="0"/>
                        </a:spcAft>
                      </a:pPr>
                      <a:r>
                        <a:rPr lang="vi-VN" sz="1300">
                          <a:effectLst/>
                        </a:rPr>
                        <a:t>Xét nghiệm tìm nguyên nhân, yếu tố thúc đẩy, bệnh đi kèm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II 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extLst>
                  <a:ext uri="{0D108BD9-81ED-4DB2-BD59-A6C34878D82A}">
                    <a16:rowId xmlns:a16="http://schemas.microsoft.com/office/drawing/2014/main" val="10003"/>
                  </a:ext>
                </a:extLst>
              </a:tr>
              <a:tr h="198144">
                <a:tc>
                  <a:txBody>
                    <a:bodyPr/>
                    <a:lstStyle/>
                    <a:p>
                      <a:pPr marL="0" marR="0">
                        <a:spcBef>
                          <a:spcPts val="0"/>
                        </a:spcBef>
                        <a:spcAft>
                          <a:spcPts val="0"/>
                        </a:spcAft>
                      </a:pPr>
                      <a:r>
                        <a:rPr lang="vi-VN" sz="1300">
                          <a:effectLst/>
                        </a:rPr>
                        <a:t>Điện tâm đồ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extLst>
                  <a:ext uri="{0D108BD9-81ED-4DB2-BD59-A6C34878D82A}">
                    <a16:rowId xmlns:a16="http://schemas.microsoft.com/office/drawing/2014/main" val="10004"/>
                  </a:ext>
                </a:extLst>
              </a:tr>
              <a:tr h="198144">
                <a:tc rowSpan="5">
                  <a:txBody>
                    <a:bodyPr/>
                    <a:lstStyle/>
                    <a:p>
                      <a:pPr marL="0" marR="0">
                        <a:spcBef>
                          <a:spcPts val="0"/>
                        </a:spcBef>
                        <a:spcAft>
                          <a:spcPts val="0"/>
                        </a:spcAft>
                      </a:pPr>
                      <a:r>
                        <a:rPr lang="vi-VN" sz="1300" dirty="0">
                          <a:effectLst/>
                        </a:rPr>
                        <a:t>Nghiệm pháp gắng sức thể lực</a:t>
                      </a:r>
                      <a:endParaRPr lang="en-US" sz="1200" dirty="0">
                        <a:effectLst/>
                      </a:endParaRPr>
                    </a:p>
                    <a:p>
                      <a:pPr marL="342900" marR="0" lvl="0" indent="-342900">
                        <a:spcBef>
                          <a:spcPts val="0"/>
                        </a:spcBef>
                        <a:spcAft>
                          <a:spcPts val="0"/>
                        </a:spcAft>
                        <a:buFont typeface="Symbol" panose="05050102010706020507" pitchFamily="18" charset="2"/>
                        <a:buChar char=""/>
                      </a:pPr>
                      <a:r>
                        <a:rPr lang="vi-VN" sz="1300" dirty="0">
                          <a:effectLst/>
                        </a:rPr>
                        <a:t>Đánh giá trước ghép tim/dụng cụ hỗ trợ tuần hoàn</a:t>
                      </a:r>
                      <a:endParaRPr lang="en-US" sz="1200" dirty="0">
                        <a:effectLst/>
                      </a:endParaRPr>
                    </a:p>
                    <a:p>
                      <a:pPr marL="342900" marR="0" lvl="0" indent="-342900">
                        <a:spcBef>
                          <a:spcPts val="0"/>
                        </a:spcBef>
                        <a:spcAft>
                          <a:spcPts val="0"/>
                        </a:spcAft>
                        <a:buFont typeface="Symbol" panose="05050102010706020507" pitchFamily="18" charset="2"/>
                        <a:buChar char=""/>
                      </a:pPr>
                      <a:r>
                        <a:rPr lang="vi-VN" sz="1300" dirty="0">
                          <a:effectLst/>
                        </a:rPr>
                        <a:t>Thiết kế chương trình vật lý trị liệu tim mạch</a:t>
                      </a:r>
                      <a:endParaRPr lang="en-US" sz="1200" dirty="0">
                        <a:effectLst/>
                      </a:endParaRPr>
                    </a:p>
                    <a:p>
                      <a:pPr marL="342900" marR="0" lvl="0" indent="-342900">
                        <a:spcBef>
                          <a:spcPts val="0"/>
                        </a:spcBef>
                        <a:spcAft>
                          <a:spcPts val="0"/>
                        </a:spcAft>
                        <a:buFont typeface="Symbol" panose="05050102010706020507" pitchFamily="18" charset="2"/>
                        <a:buChar char=""/>
                      </a:pPr>
                      <a:r>
                        <a:rPr lang="vi-VN" sz="1300" dirty="0">
                          <a:effectLst/>
                        </a:rPr>
                        <a:t>Tìm nguyên nhân khó thở CRNN</a:t>
                      </a:r>
                      <a:endParaRPr lang="en-US" sz="1200" dirty="0">
                        <a:effectLst/>
                      </a:endParaRPr>
                    </a:p>
                    <a:p>
                      <a:pPr marL="342900" marR="0" lvl="0" indent="-342900">
                        <a:spcBef>
                          <a:spcPts val="0"/>
                        </a:spcBef>
                        <a:spcAft>
                          <a:spcPts val="0"/>
                        </a:spcAft>
                        <a:buFont typeface="Symbol" panose="05050102010706020507" pitchFamily="18" charset="2"/>
                        <a:buChar char=""/>
                      </a:pPr>
                      <a:r>
                        <a:rPr lang="vi-VN" sz="1300" dirty="0">
                          <a:effectLst/>
                        </a:rPr>
                        <a:t>Đánh giá sự sống còn cơ tim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extLst>
                  <a:ext uri="{0D108BD9-81ED-4DB2-BD59-A6C34878D82A}">
                    <a16:rowId xmlns:a16="http://schemas.microsoft.com/office/drawing/2014/main" val="10005"/>
                  </a:ext>
                </a:extLst>
              </a:tr>
              <a:tr h="198144">
                <a:tc vMerge="1">
                  <a:txBody>
                    <a:bodyPr/>
                    <a:lstStyle/>
                    <a:p>
                      <a:endParaRPr lang="en-US"/>
                    </a:p>
                  </a:txBody>
                  <a:tcPr/>
                </a:tc>
                <a:tc>
                  <a:txBody>
                    <a:bodyPr/>
                    <a:lstStyle/>
                    <a:p>
                      <a:pPr marL="0" marR="0" algn="ctr">
                        <a:spcBef>
                          <a:spcPts val="0"/>
                        </a:spcBef>
                        <a:spcAft>
                          <a:spcPts val="0"/>
                        </a:spcAft>
                      </a:pPr>
                      <a:r>
                        <a:rPr lang="vi-VN" sz="1300">
                          <a:effectLst/>
                        </a:rPr>
                        <a:t>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extLst>
                  <a:ext uri="{0D108BD9-81ED-4DB2-BD59-A6C34878D82A}">
                    <a16:rowId xmlns:a16="http://schemas.microsoft.com/office/drawing/2014/main" val="10006"/>
                  </a:ext>
                </a:extLst>
              </a:tr>
              <a:tr h="198144">
                <a:tc vMerge="1">
                  <a:txBody>
                    <a:bodyPr/>
                    <a:lstStyle/>
                    <a:p>
                      <a:endParaRPr lang="en-US"/>
                    </a:p>
                  </a:txBody>
                  <a:tcPr/>
                </a:tc>
                <a:tc>
                  <a:txBody>
                    <a:bodyPr/>
                    <a:lstStyle/>
                    <a:p>
                      <a:pPr marL="0" marR="0" algn="ctr">
                        <a:spcBef>
                          <a:spcPts val="0"/>
                        </a:spcBef>
                        <a:spcAft>
                          <a:spcPts val="0"/>
                        </a:spcAft>
                      </a:pPr>
                      <a:r>
                        <a:rPr lang="vi-VN" sz="1300">
                          <a:effectLst/>
                        </a:rPr>
                        <a:t>II 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extLst>
                  <a:ext uri="{0D108BD9-81ED-4DB2-BD59-A6C34878D82A}">
                    <a16:rowId xmlns:a16="http://schemas.microsoft.com/office/drawing/2014/main" val="10007"/>
                  </a:ext>
                </a:extLst>
              </a:tr>
              <a:tr h="198144">
                <a:tc vMerge="1">
                  <a:txBody>
                    <a:bodyPr/>
                    <a:lstStyle/>
                    <a:p>
                      <a:endParaRPr lang="en-US"/>
                    </a:p>
                  </a:txBody>
                  <a:tcPr/>
                </a:tc>
                <a:tc>
                  <a:txBody>
                    <a:bodyPr/>
                    <a:lstStyle/>
                    <a:p>
                      <a:pPr marL="0" marR="0" algn="ctr">
                        <a:spcBef>
                          <a:spcPts val="0"/>
                        </a:spcBef>
                        <a:spcAft>
                          <a:spcPts val="0"/>
                        </a:spcAft>
                      </a:pPr>
                      <a:r>
                        <a:rPr lang="vi-VN" sz="1300">
                          <a:effectLst/>
                        </a:rPr>
                        <a:t>II 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extLst>
                  <a:ext uri="{0D108BD9-81ED-4DB2-BD59-A6C34878D82A}">
                    <a16:rowId xmlns:a16="http://schemas.microsoft.com/office/drawing/2014/main" val="10008"/>
                  </a:ext>
                </a:extLst>
              </a:tr>
              <a:tr h="198144">
                <a:tc vMerge="1">
                  <a:txBody>
                    <a:bodyPr/>
                    <a:lstStyle/>
                    <a:p>
                      <a:endParaRPr lang="en-US"/>
                    </a:p>
                  </a:txBody>
                  <a:tcPr/>
                </a:tc>
                <a:tc>
                  <a:txBody>
                    <a:bodyPr/>
                    <a:lstStyle/>
                    <a:p>
                      <a:pPr marL="0" marR="0" algn="ctr">
                        <a:spcBef>
                          <a:spcPts val="0"/>
                        </a:spcBef>
                        <a:spcAft>
                          <a:spcPts val="0"/>
                        </a:spcAft>
                      </a:pPr>
                      <a:r>
                        <a:rPr lang="vi-VN" sz="1300">
                          <a:effectLst/>
                        </a:rPr>
                        <a:t>II 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extLst>
                  <a:ext uri="{0D108BD9-81ED-4DB2-BD59-A6C34878D82A}">
                    <a16:rowId xmlns:a16="http://schemas.microsoft.com/office/drawing/2014/main" val="10009"/>
                  </a:ext>
                </a:extLst>
              </a:tr>
              <a:tr h="198144">
                <a:tc>
                  <a:txBody>
                    <a:bodyPr/>
                    <a:lstStyle/>
                    <a:p>
                      <a:pPr marL="0" marR="0">
                        <a:spcBef>
                          <a:spcPts val="0"/>
                        </a:spcBef>
                        <a:spcAft>
                          <a:spcPts val="0"/>
                        </a:spcAft>
                      </a:pPr>
                      <a:r>
                        <a:rPr lang="vi-VN" sz="1300" dirty="0">
                          <a:effectLst/>
                        </a:rPr>
                        <a:t>X quang ngực thẳng (đăc biệt trong suy tim cấp)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extLst>
                  <a:ext uri="{0D108BD9-81ED-4DB2-BD59-A6C34878D82A}">
                    <a16:rowId xmlns:a16="http://schemas.microsoft.com/office/drawing/2014/main" val="10010"/>
                  </a:ext>
                </a:extLst>
              </a:tr>
              <a:tr h="198144">
                <a:tc rowSpan="4">
                  <a:txBody>
                    <a:bodyPr/>
                    <a:lstStyle/>
                    <a:p>
                      <a:pPr marL="0" marR="0">
                        <a:spcBef>
                          <a:spcPts val="0"/>
                        </a:spcBef>
                        <a:spcAft>
                          <a:spcPts val="0"/>
                        </a:spcAft>
                      </a:pPr>
                      <a:r>
                        <a:rPr lang="vi-VN" sz="1300" dirty="0">
                          <a:effectLst/>
                        </a:rPr>
                        <a:t>Thông tim phải</a:t>
                      </a:r>
                      <a:endParaRPr lang="en-US" sz="1200" dirty="0">
                        <a:effectLst/>
                      </a:endParaRPr>
                    </a:p>
                    <a:p>
                      <a:pPr marL="342900" marR="0" lvl="0" indent="-342900">
                        <a:spcBef>
                          <a:spcPts val="0"/>
                        </a:spcBef>
                        <a:spcAft>
                          <a:spcPts val="0"/>
                        </a:spcAft>
                        <a:buFont typeface="Symbol" panose="05050102010706020507" pitchFamily="18" charset="2"/>
                        <a:buChar char=""/>
                      </a:pPr>
                      <a:r>
                        <a:rPr lang="vi-VN" sz="1300" dirty="0">
                          <a:effectLst/>
                        </a:rPr>
                        <a:t>Bệnh nhân suy tim nặng đánh giá trước ghép tim hoặc dùng dụng cụ hỗ trợ tuần hoàn</a:t>
                      </a:r>
                      <a:endParaRPr lang="en-US" sz="1200" dirty="0">
                        <a:effectLst/>
                      </a:endParaRPr>
                    </a:p>
                    <a:p>
                      <a:pPr marL="342900" marR="0" lvl="0" indent="-342900">
                        <a:spcBef>
                          <a:spcPts val="0"/>
                        </a:spcBef>
                        <a:spcAft>
                          <a:spcPts val="0"/>
                        </a:spcAft>
                        <a:buFont typeface="Symbol" panose="05050102010706020507" pitchFamily="18" charset="2"/>
                        <a:buChar char=""/>
                      </a:pPr>
                      <a:r>
                        <a:rPr lang="vi-VN" sz="1300" dirty="0">
                          <a:effectLst/>
                        </a:rPr>
                        <a:t>Bệnh nhân nghi ngờ tăng áp phổi </a:t>
                      </a:r>
                      <a:endParaRPr lang="en-US" sz="1200" dirty="0">
                        <a:effectLst/>
                      </a:endParaRPr>
                    </a:p>
                    <a:p>
                      <a:pPr marL="342900" marR="0" lvl="0" indent="-342900">
                        <a:spcBef>
                          <a:spcPts val="0"/>
                        </a:spcBef>
                        <a:spcAft>
                          <a:spcPts val="0"/>
                        </a:spcAft>
                        <a:buFont typeface="Symbol" panose="05050102010706020507" pitchFamily="18" charset="2"/>
                        <a:buChar char=""/>
                      </a:pPr>
                      <a:r>
                        <a:rPr lang="vi-VN" sz="1300" dirty="0">
                          <a:effectLst/>
                        </a:rPr>
                        <a:t>Bệnh nhân suy tim nặng không đáp ứng điều trị, để xác định tình trạng huyết động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extLst>
                  <a:ext uri="{0D108BD9-81ED-4DB2-BD59-A6C34878D82A}">
                    <a16:rowId xmlns:a16="http://schemas.microsoft.com/office/drawing/2014/main" val="10011"/>
                  </a:ext>
                </a:extLst>
              </a:tr>
              <a:tr h="396287">
                <a:tc vMerge="1">
                  <a:txBody>
                    <a:bodyPr/>
                    <a:lstStyle/>
                    <a:p>
                      <a:endParaRPr lang="en-US"/>
                    </a:p>
                  </a:txBody>
                  <a:tcPr/>
                </a:tc>
                <a:tc>
                  <a:txBody>
                    <a:bodyPr/>
                    <a:lstStyle/>
                    <a:p>
                      <a:pPr marL="0" marR="0" algn="ctr">
                        <a:spcBef>
                          <a:spcPts val="0"/>
                        </a:spcBef>
                        <a:spcAft>
                          <a:spcPts val="0"/>
                        </a:spcAft>
                      </a:pPr>
                      <a:r>
                        <a:rPr lang="vi-VN" sz="1300" dirty="0">
                          <a:effectLst/>
                        </a:rPr>
                        <a:t>I</a:t>
                      </a:r>
                      <a:endParaRPr lang="en-US" sz="1200" dirty="0">
                        <a:effectLst/>
                      </a:endParaRPr>
                    </a:p>
                    <a:p>
                      <a:pPr marL="0" marR="0">
                        <a:spcBef>
                          <a:spcPts val="0"/>
                        </a:spcBef>
                        <a:spcAft>
                          <a:spcPts val="0"/>
                        </a:spcAft>
                      </a:pPr>
                      <a:r>
                        <a:rPr lang="vi-VN" sz="13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extLst>
                  <a:ext uri="{0D108BD9-81ED-4DB2-BD59-A6C34878D82A}">
                    <a16:rowId xmlns:a16="http://schemas.microsoft.com/office/drawing/2014/main" val="10012"/>
                  </a:ext>
                </a:extLst>
              </a:tr>
              <a:tr h="198144">
                <a:tc vMerge="1">
                  <a:txBody>
                    <a:bodyPr/>
                    <a:lstStyle/>
                    <a:p>
                      <a:endParaRPr lang="en-US"/>
                    </a:p>
                  </a:txBody>
                  <a:tcPr/>
                </a:tc>
                <a:tc>
                  <a:txBody>
                    <a:bodyPr/>
                    <a:lstStyle/>
                    <a:p>
                      <a:pPr marL="0" marR="0" algn="ctr">
                        <a:spcBef>
                          <a:spcPts val="0"/>
                        </a:spcBef>
                        <a:spcAft>
                          <a:spcPts val="0"/>
                        </a:spcAft>
                      </a:pPr>
                      <a:r>
                        <a:rPr lang="vi-VN" sz="1300">
                          <a:effectLst/>
                        </a:rPr>
                        <a:t>II 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extLst>
                  <a:ext uri="{0D108BD9-81ED-4DB2-BD59-A6C34878D82A}">
                    <a16:rowId xmlns:a16="http://schemas.microsoft.com/office/drawing/2014/main" val="10013"/>
                  </a:ext>
                </a:extLst>
              </a:tr>
              <a:tr h="396287">
                <a:tc vMerge="1">
                  <a:txBody>
                    <a:bodyPr/>
                    <a:lstStyle/>
                    <a:p>
                      <a:endParaRPr lang="en-US"/>
                    </a:p>
                  </a:txBody>
                  <a:tcPr/>
                </a:tc>
                <a:tc>
                  <a:txBody>
                    <a:bodyPr/>
                    <a:lstStyle/>
                    <a:p>
                      <a:pPr marL="0" marR="0" algn="ctr">
                        <a:spcBef>
                          <a:spcPts val="0"/>
                        </a:spcBef>
                        <a:spcAft>
                          <a:spcPts val="0"/>
                        </a:spcAft>
                      </a:pPr>
                      <a:r>
                        <a:rPr lang="vi-VN" sz="1300" dirty="0">
                          <a:effectLst/>
                        </a:rPr>
                        <a:t>II b</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extLst>
                  <a:ext uri="{0D108BD9-81ED-4DB2-BD59-A6C34878D82A}">
                    <a16:rowId xmlns:a16="http://schemas.microsoft.com/office/drawing/2014/main" val="10014"/>
                  </a:ext>
                </a:extLst>
              </a:tr>
              <a:tr h="594431">
                <a:tc>
                  <a:txBody>
                    <a:bodyPr/>
                    <a:lstStyle/>
                    <a:p>
                      <a:pPr marL="0" marR="0">
                        <a:spcBef>
                          <a:spcPts val="0"/>
                        </a:spcBef>
                        <a:spcAft>
                          <a:spcPts val="0"/>
                        </a:spcAft>
                      </a:pPr>
                      <a:r>
                        <a:rPr lang="vi-VN" sz="1300">
                          <a:effectLst/>
                        </a:rPr>
                        <a:t>Sinh thiết nội mạc cơ tim trên bệnh nhân suy tim diễn tiến nhanh dù đã điều trị tối ưu, nhất là khi nghi ngờ bệnh lý có thuốc đặc trị hiệu quả.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dirty="0">
                          <a:effectLst/>
                        </a:rPr>
                        <a:t>II 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dirty="0">
                          <a:effectLst/>
                        </a:rPr>
                        <a:t>C</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extLst>
                  <a:ext uri="{0D108BD9-81ED-4DB2-BD59-A6C34878D82A}">
                    <a16:rowId xmlns:a16="http://schemas.microsoft.com/office/drawing/2014/main" val="1001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69BD6B3E-73C3-41D4-A088-8F18695E4ED2}"/>
              </a:ext>
            </a:extLst>
          </p:cNvPr>
          <p:cNvSpPr>
            <a:spLocks noGrp="1" noChangeArrowheads="1"/>
          </p:cNvSpPr>
          <p:nvPr>
            <p:ph type="title"/>
          </p:nvPr>
        </p:nvSpPr>
        <p:spPr/>
        <p:txBody>
          <a:bodyPr/>
          <a:lstStyle/>
          <a:p>
            <a:r>
              <a:rPr lang="en-US" altLang="en-US" sz="3200">
                <a:latin typeface="Arial" panose="020B0604020202020204" pitchFamily="34" charset="0"/>
                <a:cs typeface="Arial" panose="020B0604020202020204" pitchFamily="34" charset="0"/>
              </a:rPr>
              <a:t>MỤC TIÊU </a:t>
            </a:r>
          </a:p>
        </p:txBody>
      </p:sp>
      <p:sp>
        <p:nvSpPr>
          <p:cNvPr id="3" name="Content Placeholder 2">
            <a:extLst>
              <a:ext uri="{FF2B5EF4-FFF2-40B4-BE49-F238E27FC236}">
                <a16:creationId xmlns:a16="http://schemas.microsoft.com/office/drawing/2014/main" id="{BD229FEF-B91B-8745-A17E-F98EAA633D8D}"/>
              </a:ext>
            </a:extLst>
          </p:cNvPr>
          <p:cNvSpPr>
            <a:spLocks noGrp="1"/>
          </p:cNvSpPr>
          <p:nvPr>
            <p:ph idx="1"/>
          </p:nvPr>
        </p:nvSpPr>
        <p:spPr>
          <a:xfrm>
            <a:off x="431800" y="1593850"/>
            <a:ext cx="8285163" cy="5094288"/>
          </a:xfrm>
        </p:spPr>
        <p:txBody>
          <a:bodyPr/>
          <a:lstStyle/>
          <a:p>
            <a:pPr marL="514350" indent="-514350">
              <a:buFontTx/>
              <a:buAutoNum type="arabicPeriod"/>
              <a:defRPr/>
            </a:pP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bày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dịch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tễ</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học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tim</a:t>
            </a:r>
            <a:r>
              <a:rPr lang="en-US" dirty="0">
                <a:latin typeface="Arial" panose="020B0604020202020204" pitchFamily="34" charset="0"/>
                <a:cs typeface="Arial" panose="020B0604020202020204" pitchFamily="34" charset="0"/>
              </a:rPr>
              <a:t> </a:t>
            </a:r>
          </a:p>
          <a:p>
            <a:pPr marL="514350" indent="-514350">
              <a:buFontTx/>
              <a:buAutoNum type="arabicPeriod"/>
              <a:defRPr/>
            </a:pP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bày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bệnh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sinh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hội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tim</a:t>
            </a:r>
            <a:r>
              <a:rPr lang="en-US" dirty="0">
                <a:latin typeface="Arial" panose="020B0604020202020204" pitchFamily="34" charset="0"/>
                <a:cs typeface="Arial" panose="020B0604020202020204" pitchFamily="34" charset="0"/>
              </a:rPr>
              <a:t> </a:t>
            </a:r>
          </a:p>
          <a:p>
            <a:pPr marL="514350" indent="-514350">
              <a:buFontTx/>
              <a:buAutoNum type="arabicPeriod"/>
              <a:defRPr/>
            </a:pPr>
            <a:r>
              <a:rPr lang="en-US" dirty="0" err="1">
                <a:latin typeface="Arial" panose="020B0604020202020204" pitchFamily="34" charset="0"/>
                <a:cs typeface="Arial" panose="020B0604020202020204" pitchFamily="34" charset="0"/>
              </a:rPr>
              <a:t>Hỏi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bệnh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bênh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ngờ</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tim</a:t>
            </a:r>
            <a:endParaRPr lang="en-US" dirty="0">
              <a:latin typeface="Arial" panose="020B0604020202020204" pitchFamily="34" charset="0"/>
              <a:cs typeface="Arial" panose="020B0604020202020204" pitchFamily="34" charset="0"/>
            </a:endParaRPr>
          </a:p>
          <a:p>
            <a:pPr marL="514350" indent="-514350">
              <a:buFontTx/>
              <a:buAutoNum type="arabicPeriod"/>
              <a:defRPr/>
            </a:pPr>
            <a:r>
              <a:rPr lang="en-US" dirty="0" err="1">
                <a:latin typeface="Arial" panose="020B0604020202020204" pitchFamily="34" charset="0"/>
                <a:cs typeface="Arial" panose="020B0604020202020204" pitchFamily="34" charset="0"/>
              </a:rPr>
              <a:t>Khám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bệnh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ngờ</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tim</a:t>
            </a:r>
            <a:r>
              <a:rPr lang="en-US" dirty="0">
                <a:latin typeface="Arial" panose="020B0604020202020204" pitchFamily="34" charset="0"/>
                <a:cs typeface="Arial" panose="020B0604020202020204" pitchFamily="34" charset="0"/>
              </a:rPr>
              <a:t> </a:t>
            </a:r>
          </a:p>
          <a:p>
            <a:pPr marL="514350" indent="-514350">
              <a:buFontTx/>
              <a:buAutoNum type="arabicPeriod"/>
              <a:defRPr/>
            </a:pPr>
            <a:r>
              <a:rPr lang="en-US" dirty="0" err="1">
                <a:latin typeface="Arial" panose="020B0604020202020204" pitchFamily="34" charset="0"/>
                <a:cs typeface="Arial" panose="020B0604020202020204" pitchFamily="34" charset="0"/>
              </a:rPr>
              <a:t>Đề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lâm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bệnh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tim</a:t>
            </a:r>
            <a:r>
              <a:rPr lang="en-US" dirty="0">
                <a:latin typeface="Arial" panose="020B0604020202020204" pitchFamily="34" charset="0"/>
                <a:cs typeface="Arial" panose="020B0604020202020204" pitchFamily="34" charset="0"/>
              </a:rPr>
              <a:t> </a:t>
            </a:r>
          </a:p>
          <a:p>
            <a:pPr marL="0" indent="0">
              <a:buFontTx/>
              <a:buNone/>
              <a:defRPr/>
            </a:pPr>
            <a:endParaRPr lang="en-US" dirty="0">
              <a:latin typeface="Arial" panose="020B0604020202020204" pitchFamily="34" charset="0"/>
              <a:cs typeface="Arial" panose="020B0604020202020204" pitchFamily="34" charset="0"/>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62E89854-260F-4B78-9D84-A33106E4DB1D}"/>
              </a:ext>
            </a:extLst>
          </p:cNvPr>
          <p:cNvSpPr>
            <a:spLocks noGrp="1" noChangeArrowheads="1"/>
          </p:cNvSpPr>
          <p:nvPr>
            <p:ph type="title"/>
          </p:nvPr>
        </p:nvSpPr>
        <p:spPr/>
        <p:txBody>
          <a:bodyPr/>
          <a:lstStyle/>
          <a:p>
            <a:r>
              <a:rPr lang="vi-VN" altLang="en-US" sz="2600"/>
              <a:t>Khuyến cáo ESC 2016 về các xét nghiệm hình ảnh </a:t>
            </a:r>
            <a:br>
              <a:rPr lang="en-US" altLang="en-US" sz="2600"/>
            </a:br>
            <a:r>
              <a:rPr lang="vi-VN" altLang="en-US" sz="2600"/>
              <a:t>trên bệnh nhân suy tim</a:t>
            </a:r>
            <a:endParaRPr lang="en-US" altLang="en-US" sz="2600"/>
          </a:p>
        </p:txBody>
      </p:sp>
      <p:graphicFrame>
        <p:nvGraphicFramePr>
          <p:cNvPr id="4" name="Content Placeholder 3">
            <a:extLst>
              <a:ext uri="{FF2B5EF4-FFF2-40B4-BE49-F238E27FC236}">
                <a16:creationId xmlns:a16="http://schemas.microsoft.com/office/drawing/2014/main" id="{D41BD727-D547-0B4E-89C3-5F1986F458CA}"/>
              </a:ext>
            </a:extLst>
          </p:cNvPr>
          <p:cNvGraphicFramePr>
            <a:graphicFrameLocks noGrp="1"/>
          </p:cNvGraphicFramePr>
          <p:nvPr>
            <p:ph idx="1"/>
          </p:nvPr>
        </p:nvGraphicFramePr>
        <p:xfrm>
          <a:off x="152400" y="1066800"/>
          <a:ext cx="8686800" cy="5334000"/>
        </p:xfrm>
        <a:graphic>
          <a:graphicData uri="http://schemas.openxmlformats.org/drawingml/2006/table">
            <a:tbl>
              <a:tblPr firstRow="1" firstCol="1" bandRow="1">
                <a:tableStyleId>{5C22544A-7EE6-4342-B048-85BDC9FD1C3A}</a:tableStyleId>
              </a:tblPr>
              <a:tblGrid>
                <a:gridCol w="7415657">
                  <a:extLst>
                    <a:ext uri="{9D8B030D-6E8A-4147-A177-3AD203B41FA5}">
                      <a16:colId xmlns:a16="http://schemas.microsoft.com/office/drawing/2014/main" val="20000"/>
                    </a:ext>
                  </a:extLst>
                </a:gridCol>
                <a:gridCol w="566809">
                  <a:extLst>
                    <a:ext uri="{9D8B030D-6E8A-4147-A177-3AD203B41FA5}">
                      <a16:colId xmlns:a16="http://schemas.microsoft.com/office/drawing/2014/main" val="20001"/>
                    </a:ext>
                  </a:extLst>
                </a:gridCol>
                <a:gridCol w="704334">
                  <a:extLst>
                    <a:ext uri="{9D8B030D-6E8A-4147-A177-3AD203B41FA5}">
                      <a16:colId xmlns:a16="http://schemas.microsoft.com/office/drawing/2014/main" val="20002"/>
                    </a:ext>
                  </a:extLst>
                </a:gridCol>
              </a:tblGrid>
              <a:tr h="547839">
                <a:tc>
                  <a:txBody>
                    <a:bodyPr/>
                    <a:lstStyle/>
                    <a:p>
                      <a:pPr marL="0" marR="0" algn="ctr">
                        <a:spcBef>
                          <a:spcPts val="0"/>
                        </a:spcBef>
                        <a:spcAft>
                          <a:spcPts val="0"/>
                        </a:spcAft>
                      </a:pPr>
                      <a:r>
                        <a:rPr lang="vi-VN" sz="1300">
                          <a:effectLst/>
                        </a:rPr>
                        <a:t>Khuyến cáo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Loại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Mức độ</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99961">
                <a:tc>
                  <a:txBody>
                    <a:bodyPr/>
                    <a:lstStyle/>
                    <a:p>
                      <a:pPr marL="0" marR="0">
                        <a:spcBef>
                          <a:spcPts val="0"/>
                        </a:spcBef>
                        <a:spcAft>
                          <a:spcPts val="0"/>
                        </a:spcAft>
                      </a:pPr>
                      <a:r>
                        <a:rPr lang="vi-VN" sz="1300" dirty="0">
                          <a:effectLst/>
                        </a:rPr>
                        <a:t>Siêu âm tim:</a:t>
                      </a:r>
                      <a:endParaRPr lang="en-US" sz="1200" dirty="0">
                        <a:effectLst/>
                      </a:endParaRPr>
                    </a:p>
                    <a:p>
                      <a:pPr marL="342900" marR="0" lvl="0" indent="-342900">
                        <a:spcBef>
                          <a:spcPts val="0"/>
                        </a:spcBef>
                        <a:spcAft>
                          <a:spcPts val="0"/>
                        </a:spcAft>
                        <a:buFont typeface="Symbol" panose="05050102010706020507" pitchFamily="18" charset="2"/>
                        <a:buChar char=""/>
                      </a:pPr>
                      <a:r>
                        <a:rPr lang="vi-VN" sz="1300" dirty="0">
                          <a:effectLst/>
                        </a:rPr>
                        <a:t>Đánh giá cấu trúc, chức năng tim, chẩn đoán và phân loại suy tim</a:t>
                      </a:r>
                      <a:endParaRPr lang="en-US" sz="1200" dirty="0">
                        <a:effectLst/>
                      </a:endParaRPr>
                    </a:p>
                    <a:p>
                      <a:pPr marL="342900" marR="0" lvl="0" indent="-342900">
                        <a:spcBef>
                          <a:spcPts val="0"/>
                        </a:spcBef>
                        <a:spcAft>
                          <a:spcPts val="0"/>
                        </a:spcAft>
                        <a:buFont typeface="Symbol" panose="05050102010706020507" pitchFamily="18" charset="2"/>
                        <a:buChar char=""/>
                      </a:pPr>
                      <a:r>
                        <a:rPr lang="vi-VN" sz="1300" dirty="0">
                          <a:effectLst/>
                        </a:rPr>
                        <a:t>Đánh giá bệnh van tim, chức năng thất phải và áp lực động mạch phổi, định hướng phẫu thuật sửa van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02534">
                <a:tc>
                  <a:txBody>
                    <a:bodyPr/>
                    <a:lstStyle/>
                    <a:p>
                      <a:pPr marL="0" marR="0">
                        <a:spcBef>
                          <a:spcPts val="0"/>
                        </a:spcBef>
                        <a:spcAft>
                          <a:spcPts val="0"/>
                        </a:spcAft>
                      </a:pPr>
                      <a:r>
                        <a:rPr lang="vi-VN" sz="1300">
                          <a:effectLst/>
                        </a:rPr>
                        <a:t>CMR để đánh giá cấu trúc và chức năng tim trên bệnh nhân cửa sổ siêu âm kém, bệnh tim bẩm sinh phức tạp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11866">
                <a:tc>
                  <a:txBody>
                    <a:bodyPr/>
                    <a:lstStyle/>
                    <a:p>
                      <a:pPr marL="0" marR="0">
                        <a:spcBef>
                          <a:spcPts val="0"/>
                        </a:spcBef>
                        <a:spcAft>
                          <a:spcPts val="0"/>
                        </a:spcAft>
                      </a:pPr>
                      <a:r>
                        <a:rPr lang="vi-VN" sz="1300">
                          <a:effectLst/>
                        </a:rPr>
                        <a:t>CMR với LGE trên bệnh nhân bệnh cơ tim dãn nở để phân biệt nguyên nhân khi lâm sàng và các xét nghiệm hình ảnh khác không rõ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II 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65266">
                <a:tc>
                  <a:txBody>
                    <a:bodyPr/>
                    <a:lstStyle/>
                    <a:p>
                      <a:pPr marL="0" marR="0">
                        <a:spcBef>
                          <a:spcPts val="0"/>
                        </a:spcBef>
                        <a:spcAft>
                          <a:spcPts val="0"/>
                        </a:spcAft>
                      </a:pPr>
                      <a:r>
                        <a:rPr lang="vi-VN" sz="1300">
                          <a:effectLst/>
                        </a:rPr>
                        <a:t>CMR đánh giá mô cơ tim khi nghi ngờ viêm cơ tim, amyloidosis, sarcoidosis, bệnh Chagas, bệnh cơ tim xốp, bệnh Fabry và hemochromatosis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675866">
                <a:tc>
                  <a:txBody>
                    <a:bodyPr/>
                    <a:lstStyle/>
                    <a:p>
                      <a:pPr marL="0" marR="0">
                        <a:spcBef>
                          <a:spcPts val="0"/>
                        </a:spcBef>
                        <a:spcAft>
                          <a:spcPts val="0"/>
                        </a:spcAft>
                      </a:pPr>
                      <a:r>
                        <a:rPr lang="vi-VN" sz="1300">
                          <a:effectLst/>
                        </a:rPr>
                        <a:t>Xét nghiệm hình ảnh không xâm lấn (CMR, siêu âm tim gắng sức, SPECT, PET) đánh giá bệnh tim thiếu máu cục bộ và tính sống còn cơ tim trên bệnh nhân suy tim và bệnh mạch vành trước khi tái tưới máu</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II 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708998">
                <a:tc>
                  <a:txBody>
                    <a:bodyPr/>
                    <a:lstStyle/>
                    <a:p>
                      <a:pPr marL="0" marR="0">
                        <a:spcBef>
                          <a:spcPts val="0"/>
                        </a:spcBef>
                        <a:spcAft>
                          <a:spcPts val="0"/>
                        </a:spcAft>
                      </a:pPr>
                      <a:r>
                        <a:rPr lang="vi-VN" sz="1300" dirty="0">
                          <a:effectLst/>
                        </a:rPr>
                        <a:t>Chup mạch vành trên bệnh nhân có suy tim và đau thắt ngực khoáng trị, rối loạn nhịp thất có triệu chứng, hoặc từng có tiền sử ngưng tim để chẩn đoán và đánh giá độ nặng bệnh mạch vành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589730">
                <a:tc>
                  <a:txBody>
                    <a:bodyPr/>
                    <a:lstStyle/>
                    <a:p>
                      <a:pPr marL="0" marR="0">
                        <a:spcBef>
                          <a:spcPts val="0"/>
                        </a:spcBef>
                        <a:spcAft>
                          <a:spcPts val="0"/>
                        </a:spcAft>
                      </a:pPr>
                      <a:r>
                        <a:rPr lang="vi-VN" sz="1300" dirty="0">
                          <a:effectLst/>
                        </a:rPr>
                        <a:t>Chụp mạch vành để chẩn đoán và phân độ bệnh mạch vành cho bệnh nhân suy tim có xác suất tiền nghiệm trung bình-cao, và xét nghiệm hình ảnh xâm lấn gợi ý bệnh mạch vành.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II 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600966">
                <a:tc>
                  <a:txBody>
                    <a:bodyPr/>
                    <a:lstStyle/>
                    <a:p>
                      <a:pPr marL="0" marR="0">
                        <a:spcBef>
                          <a:spcPts val="0"/>
                        </a:spcBef>
                        <a:spcAft>
                          <a:spcPts val="0"/>
                        </a:spcAft>
                      </a:pPr>
                      <a:r>
                        <a:rPr lang="vi-VN" sz="1300">
                          <a:effectLst/>
                        </a:rPr>
                        <a:t>CT scan mạch vành có thể xem xét để loại trừ bệnh mạch vành trên bệnh nhân suy tim và xác suất tiền nghiệm thấp- trung bình hoặc các kết quả hình ảnh học không xâm lấn không rõ.</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II 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dirty="0">
                          <a:effectLst/>
                        </a:rPr>
                        <a:t>C</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a:extLst>
              <a:ext uri="{FF2B5EF4-FFF2-40B4-BE49-F238E27FC236}">
                <a16:creationId xmlns:a16="http://schemas.microsoft.com/office/drawing/2014/main" id="{D7C7E285-2D20-4BE2-BAF9-EDF4F29231C9}"/>
              </a:ext>
            </a:extLst>
          </p:cNvPr>
          <p:cNvSpPr>
            <a:spLocks noGrp="1" noChangeArrowheads="1"/>
          </p:cNvSpPr>
          <p:nvPr>
            <p:ph type="title"/>
          </p:nvPr>
        </p:nvSpPr>
        <p:spPr/>
        <p:txBody>
          <a:bodyPr/>
          <a:lstStyle/>
          <a:p>
            <a:r>
              <a:rPr lang="en-US" altLang="en-US"/>
              <a:t>Kết luận </a:t>
            </a:r>
          </a:p>
        </p:txBody>
      </p:sp>
      <p:sp>
        <p:nvSpPr>
          <p:cNvPr id="3" name="Content Placeholder 2">
            <a:extLst>
              <a:ext uri="{FF2B5EF4-FFF2-40B4-BE49-F238E27FC236}">
                <a16:creationId xmlns:a16="http://schemas.microsoft.com/office/drawing/2014/main" id="{5FCF8F6F-D374-8A4A-9D0E-F51DE036BBE8}"/>
              </a:ext>
            </a:extLst>
          </p:cNvPr>
          <p:cNvSpPr>
            <a:spLocks noGrp="1"/>
          </p:cNvSpPr>
          <p:nvPr>
            <p:ph idx="1"/>
          </p:nvPr>
        </p:nvSpPr>
        <p:spPr/>
        <p:txBody>
          <a:bodyPr/>
          <a:lstStyle/>
          <a:p>
            <a:pPr algn="just">
              <a:defRPr/>
            </a:pPr>
            <a:r>
              <a:rPr lang="vi-VN" sz="2600" dirty="0"/>
              <a:t>Suy tim là một chẩn đoán ngày càng thường gặp, với biểu hiện lâm sàng đa dạng, và nhiều khó khăn trong chẩn đoán (suy tim phân suất tống máu bảo tồn), phân tích kết quả cận lâm sàng (nhiều bệnh đi kèm).</a:t>
            </a:r>
            <a:endParaRPr lang="en-US" sz="2600" dirty="0"/>
          </a:p>
          <a:p>
            <a:pPr algn="just">
              <a:defRPr/>
            </a:pPr>
            <a:r>
              <a:rPr lang="vi-VN" sz="2600" dirty="0"/>
              <a:t>Khi tiếp cận bệnh nhân suy tim, điều quan trọng là xác định được nguyên nhân và yếu tố thúc đẩy, để giải quyết đợt cấp và rút ngắn thời gian nằm viện. </a:t>
            </a:r>
            <a:endParaRPr lang="en-US" sz="2600" dirty="0"/>
          </a:p>
          <a:p>
            <a:pPr algn="just">
              <a:defRPr/>
            </a:pPr>
            <a:r>
              <a:rPr lang="vi-VN" sz="2600" dirty="0"/>
              <a:t>Lý giải kết quả cận lâm sàng trong hoàn cảnh có nhiều bệnh lý phối hợp cần cẩn trọng, và cần đối chiếu với các triệu chứng trên lâm sàng.</a:t>
            </a:r>
            <a:endParaRPr lang="en-US" sz="2600" dirty="0"/>
          </a:p>
          <a:p>
            <a:pPr marL="0" indent="0" algn="just">
              <a:buFontTx/>
              <a:buNone/>
              <a:defRPr/>
            </a:pPr>
            <a:br>
              <a:rPr lang="vi-VN" sz="2600" b="1" dirty="0"/>
            </a:br>
            <a:endParaRPr lang="en-US" sz="2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91147FE5-24EA-ED47-9F44-F6B13CF6B75D}"/>
              </a:ext>
            </a:extLst>
          </p:cNvPr>
          <p:cNvSpPr>
            <a:spLocks noGrp="1" noChangeArrowheads="1"/>
          </p:cNvSpPr>
          <p:nvPr>
            <p:ph type="body" idx="1"/>
          </p:nvPr>
        </p:nvSpPr>
        <p:spPr>
          <a:xfrm>
            <a:off x="123825" y="1809750"/>
            <a:ext cx="8839200" cy="4419600"/>
          </a:xfrm>
        </p:spPr>
        <p:txBody>
          <a:bodyPr/>
          <a:lstStyle/>
          <a:p>
            <a:pPr marL="571500" indent="-571500" algn="just" eaLnBrk="1" hangingPunct="1">
              <a:lnSpc>
                <a:spcPct val="145000"/>
              </a:lnSpc>
              <a:buClr>
                <a:srgbClr val="00FF00"/>
              </a:buClr>
              <a:buFont typeface="Wingdings" panose="05000000000000000000" pitchFamily="2" charset="2"/>
              <a:buNone/>
              <a:defRPr/>
            </a:pPr>
            <a:r>
              <a:rPr lang="en-US" altLang="en-US" sz="2800" b="1" dirty="0">
                <a:latin typeface="VNI-Helve" pitchFamily="2" charset="0"/>
              </a:rPr>
              <a:t>	</a:t>
            </a:r>
            <a:r>
              <a:rPr lang="en-US" altLang="en-US" sz="2800" b="1" dirty="0" err="1"/>
              <a:t>Nghiên</a:t>
            </a:r>
            <a:r>
              <a:rPr lang="en-US" altLang="en-US" sz="2800" b="1" dirty="0"/>
              <a:t> </a:t>
            </a:r>
            <a:r>
              <a:rPr lang="en-US" altLang="en-US" sz="2800" b="1" dirty="0" err="1"/>
              <a:t>cứu</a:t>
            </a:r>
            <a:r>
              <a:rPr lang="en-US" altLang="en-US" sz="2800" b="1" dirty="0"/>
              <a:t> Framingham </a:t>
            </a:r>
          </a:p>
          <a:p>
            <a:pPr marL="1219200" lvl="1" indent="-533400" algn="just" eaLnBrk="1" hangingPunct="1">
              <a:lnSpc>
                <a:spcPct val="145000"/>
              </a:lnSpc>
              <a:buClr>
                <a:srgbClr val="FFFF00"/>
              </a:buClr>
              <a:buSzPct val="70000"/>
              <a:buFont typeface="Wingdings" panose="05000000000000000000" pitchFamily="2" charset="2"/>
              <a:buChar char="v"/>
              <a:defRPr/>
            </a:pPr>
            <a:r>
              <a:rPr lang="en-US" altLang="en-US" b="1" dirty="0" err="1"/>
              <a:t>Tử</a:t>
            </a:r>
            <a:r>
              <a:rPr lang="en-US" altLang="en-US" b="1" dirty="0"/>
              <a:t> </a:t>
            </a:r>
            <a:r>
              <a:rPr lang="en-US" altLang="en-US" b="1" dirty="0" err="1"/>
              <a:t>vong</a:t>
            </a:r>
            <a:r>
              <a:rPr lang="en-US" altLang="en-US" b="1" dirty="0"/>
              <a:t> </a:t>
            </a:r>
            <a:r>
              <a:rPr lang="en-US" altLang="en-US" b="1" dirty="0" err="1"/>
              <a:t>sau</a:t>
            </a:r>
            <a:r>
              <a:rPr lang="en-US" altLang="en-US" b="1" dirty="0"/>
              <a:t> 5 </a:t>
            </a:r>
            <a:r>
              <a:rPr lang="en-US" altLang="en-US" b="1" dirty="0" err="1"/>
              <a:t>năm</a:t>
            </a:r>
            <a:r>
              <a:rPr lang="en-US" altLang="en-US" b="1" dirty="0"/>
              <a:t>: &gt; 50% </a:t>
            </a:r>
          </a:p>
          <a:p>
            <a:pPr marL="1219200" lvl="1" indent="-533400" algn="just" eaLnBrk="1" hangingPunct="1">
              <a:lnSpc>
                <a:spcPct val="145000"/>
              </a:lnSpc>
              <a:buClr>
                <a:srgbClr val="FFFF00"/>
              </a:buClr>
              <a:buSzPct val="70000"/>
              <a:buFont typeface="Wingdings" panose="05000000000000000000" pitchFamily="2" charset="2"/>
              <a:buChar char="v"/>
              <a:defRPr/>
            </a:pPr>
            <a:r>
              <a:rPr lang="en-US" altLang="en-US" b="1" dirty="0" err="1"/>
              <a:t>Tử</a:t>
            </a:r>
            <a:r>
              <a:rPr lang="en-US" altLang="en-US" b="1" dirty="0"/>
              <a:t> </a:t>
            </a:r>
            <a:r>
              <a:rPr lang="en-US" altLang="en-US" b="1" dirty="0" err="1"/>
              <a:t>vong</a:t>
            </a:r>
            <a:r>
              <a:rPr lang="en-US" altLang="en-US" b="1" dirty="0"/>
              <a:t> </a:t>
            </a:r>
            <a:r>
              <a:rPr lang="en-US" altLang="en-US" b="1" dirty="0" err="1"/>
              <a:t>sau</a:t>
            </a:r>
            <a:r>
              <a:rPr lang="en-US" altLang="en-US" b="1" dirty="0"/>
              <a:t> 1 </a:t>
            </a:r>
            <a:r>
              <a:rPr lang="en-US" altLang="en-US" b="1" dirty="0" err="1"/>
              <a:t>năm</a:t>
            </a:r>
            <a:r>
              <a:rPr lang="en-US" altLang="en-US" b="1" dirty="0"/>
              <a:t> </a:t>
            </a:r>
            <a:r>
              <a:rPr lang="en-US" altLang="en-US" b="1" dirty="0" err="1"/>
              <a:t>nhập</a:t>
            </a:r>
            <a:r>
              <a:rPr lang="en-US" altLang="en-US" b="1" dirty="0"/>
              <a:t> </a:t>
            </a:r>
            <a:r>
              <a:rPr lang="en-US" altLang="en-US" b="1" dirty="0" err="1"/>
              <a:t>viện</a:t>
            </a:r>
            <a:r>
              <a:rPr lang="en-US" altLang="en-US" b="1" dirty="0"/>
              <a:t>: 8,9 – 24,4% </a:t>
            </a:r>
          </a:p>
          <a:p>
            <a:pPr marL="685800" lvl="1" indent="0" algn="just" eaLnBrk="1" hangingPunct="1">
              <a:lnSpc>
                <a:spcPct val="145000"/>
              </a:lnSpc>
              <a:buClr>
                <a:srgbClr val="FFFF00"/>
              </a:buClr>
              <a:buSzPct val="70000"/>
              <a:buFontTx/>
              <a:buNone/>
              <a:defRPr/>
            </a:pPr>
            <a:r>
              <a:rPr lang="en-US" altLang="en-US" b="1" dirty="0" err="1"/>
              <a:t>Việt</a:t>
            </a:r>
            <a:r>
              <a:rPr lang="en-US" altLang="en-US" b="1" dirty="0"/>
              <a:t> Nam: </a:t>
            </a:r>
            <a:r>
              <a:rPr lang="en-US" altLang="en-US" b="1" dirty="0" err="1"/>
              <a:t>chưa</a:t>
            </a:r>
            <a:r>
              <a:rPr lang="en-US" altLang="en-US" b="1" dirty="0"/>
              <a:t> </a:t>
            </a:r>
            <a:r>
              <a:rPr lang="en-US" altLang="en-US" b="1" dirty="0" err="1"/>
              <a:t>có</a:t>
            </a:r>
            <a:r>
              <a:rPr lang="en-US" altLang="en-US" b="1" dirty="0"/>
              <a:t> </a:t>
            </a:r>
            <a:r>
              <a:rPr lang="en-US" altLang="en-US" b="1" dirty="0" err="1"/>
              <a:t>nhiều</a:t>
            </a:r>
            <a:r>
              <a:rPr lang="en-US" altLang="en-US" b="1" dirty="0"/>
              <a:t> </a:t>
            </a:r>
            <a:r>
              <a:rPr lang="en-US" altLang="en-US" b="1" dirty="0" err="1"/>
              <a:t>số</a:t>
            </a:r>
            <a:r>
              <a:rPr lang="en-US" altLang="en-US" b="1" dirty="0"/>
              <a:t> </a:t>
            </a:r>
            <a:r>
              <a:rPr lang="en-US" altLang="en-US" b="1" dirty="0" err="1"/>
              <a:t>liệu</a:t>
            </a:r>
            <a:r>
              <a:rPr lang="en-US" altLang="en-US" b="1" dirty="0"/>
              <a:t> </a:t>
            </a:r>
          </a:p>
        </p:txBody>
      </p:sp>
      <p:sp>
        <p:nvSpPr>
          <p:cNvPr id="272386" name="Rectangle 3">
            <a:extLst>
              <a:ext uri="{FF2B5EF4-FFF2-40B4-BE49-F238E27FC236}">
                <a16:creationId xmlns:a16="http://schemas.microsoft.com/office/drawing/2014/main" id="{E9E0D409-1368-6D44-BBBF-1356178A2860}"/>
              </a:ext>
            </a:extLst>
          </p:cNvPr>
          <p:cNvSpPr>
            <a:spLocks noChangeArrowheads="1"/>
          </p:cNvSpPr>
          <p:nvPr/>
        </p:nvSpPr>
        <p:spPr bwMode="auto">
          <a:xfrm>
            <a:off x="152400" y="457200"/>
            <a:ext cx="8839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bg1"/>
                </a:solidFill>
                <a:latin typeface="Arial" charset="0"/>
              </a:defRPr>
            </a:lvl1pPr>
            <a:lvl2pPr marL="742950" indent="-285750">
              <a:spcBef>
                <a:spcPct val="20000"/>
              </a:spcBef>
              <a:buChar char="–"/>
              <a:defRPr sz="2800">
                <a:solidFill>
                  <a:schemeClr val="bg1"/>
                </a:solidFill>
                <a:latin typeface="Arial" charset="0"/>
              </a:defRPr>
            </a:lvl2pPr>
            <a:lvl3pPr marL="1143000" indent="-228600">
              <a:spcBef>
                <a:spcPct val="20000"/>
              </a:spcBef>
              <a:buChar char="•"/>
              <a:defRPr sz="2400">
                <a:solidFill>
                  <a:schemeClr val="bg1"/>
                </a:solidFill>
                <a:latin typeface="Arial" charset="0"/>
              </a:defRPr>
            </a:lvl3pPr>
            <a:lvl4pPr marL="1600200" indent="-228600">
              <a:spcBef>
                <a:spcPct val="20000"/>
              </a:spcBef>
              <a:buChar char="–"/>
              <a:defRPr sz="2000">
                <a:solidFill>
                  <a:schemeClr val="bg1"/>
                </a:solidFill>
                <a:latin typeface="Arial" charset="0"/>
              </a:defRPr>
            </a:lvl4pPr>
            <a:lvl5pPr marL="2057400" indent="-228600">
              <a:spcBef>
                <a:spcPct val="20000"/>
              </a:spcBef>
              <a:buChar char="»"/>
              <a:defRPr sz="2000">
                <a:solidFill>
                  <a:schemeClr val="bg1"/>
                </a:solidFill>
                <a:latin typeface="Arial" charset="0"/>
              </a:defRPr>
            </a:lvl5pPr>
            <a:lvl6pPr marL="2514600" indent="-228600" eaLnBrk="0" fontAlgn="base" hangingPunct="0">
              <a:spcBef>
                <a:spcPct val="20000"/>
              </a:spcBef>
              <a:spcAft>
                <a:spcPct val="0"/>
              </a:spcAft>
              <a:buChar char="»"/>
              <a:defRPr sz="2000">
                <a:solidFill>
                  <a:schemeClr val="bg1"/>
                </a:solidFill>
                <a:latin typeface="Arial" charset="0"/>
              </a:defRPr>
            </a:lvl6pPr>
            <a:lvl7pPr marL="2971800" indent="-228600" eaLnBrk="0" fontAlgn="base" hangingPunct="0">
              <a:spcBef>
                <a:spcPct val="20000"/>
              </a:spcBef>
              <a:spcAft>
                <a:spcPct val="0"/>
              </a:spcAft>
              <a:buChar char="»"/>
              <a:defRPr sz="2000">
                <a:solidFill>
                  <a:schemeClr val="bg1"/>
                </a:solidFill>
                <a:latin typeface="Arial" charset="0"/>
              </a:defRPr>
            </a:lvl7pPr>
            <a:lvl8pPr marL="3429000" indent="-228600" eaLnBrk="0" fontAlgn="base" hangingPunct="0">
              <a:spcBef>
                <a:spcPct val="20000"/>
              </a:spcBef>
              <a:spcAft>
                <a:spcPct val="0"/>
              </a:spcAft>
              <a:buChar char="»"/>
              <a:defRPr sz="2000">
                <a:solidFill>
                  <a:schemeClr val="bg1"/>
                </a:solidFill>
                <a:latin typeface="Arial" charset="0"/>
              </a:defRPr>
            </a:lvl8pPr>
            <a:lvl9pPr marL="3886200" indent="-228600" eaLnBrk="0" fontAlgn="base" hangingPunct="0">
              <a:spcBef>
                <a:spcPct val="20000"/>
              </a:spcBef>
              <a:spcAft>
                <a:spcPct val="0"/>
              </a:spcAft>
              <a:buChar char="»"/>
              <a:defRPr sz="2000">
                <a:solidFill>
                  <a:schemeClr val="bg1"/>
                </a:solidFill>
                <a:latin typeface="Arial" charset="0"/>
              </a:defRPr>
            </a:lvl9pPr>
          </a:lstStyle>
          <a:p>
            <a:pPr algn="ctr" eaLnBrk="1" hangingPunct="1">
              <a:spcBef>
                <a:spcPct val="0"/>
              </a:spcBef>
              <a:buFontTx/>
              <a:buNone/>
              <a:defRPr/>
            </a:pPr>
            <a:r>
              <a:rPr lang="en-US" altLang="en-US" sz="4000" b="1" dirty="0">
                <a:solidFill>
                  <a:srgbClr val="FFFF00"/>
                </a:solidFill>
                <a:latin typeface="+mj-lt"/>
              </a:rPr>
              <a:t>TIÊN LƯỢNG SUY TIM</a:t>
            </a:r>
          </a:p>
        </p:txBody>
      </p:sp>
      <p:sp>
        <p:nvSpPr>
          <p:cNvPr id="35843" name="Rectangle 4">
            <a:extLst>
              <a:ext uri="{FF2B5EF4-FFF2-40B4-BE49-F238E27FC236}">
                <a16:creationId xmlns:a16="http://schemas.microsoft.com/office/drawing/2014/main" id="{B5650677-85BC-445A-8751-F5ED6F5D68A9}"/>
              </a:ext>
            </a:extLst>
          </p:cNvPr>
          <p:cNvSpPr>
            <a:spLocks noChangeArrowheads="1"/>
          </p:cNvSpPr>
          <p:nvPr/>
        </p:nvSpPr>
        <p:spPr bwMode="auto">
          <a:xfrm>
            <a:off x="209550" y="457200"/>
            <a:ext cx="6248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bg1"/>
                </a:solidFill>
                <a:latin typeface="Arial" panose="020B0604020202020204" pitchFamily="34" charset="0"/>
              </a:defRPr>
            </a:lvl1pPr>
            <a:lvl2pPr marL="742950" indent="-285750">
              <a:spcBef>
                <a:spcPct val="20000"/>
              </a:spcBef>
              <a:buChar char="–"/>
              <a:defRPr sz="2800">
                <a:solidFill>
                  <a:schemeClr val="bg1"/>
                </a:solidFill>
                <a:latin typeface="Arial" panose="020B0604020202020204" pitchFamily="34" charset="0"/>
              </a:defRPr>
            </a:lvl2pPr>
            <a:lvl3pPr marL="1143000" indent="-228600">
              <a:spcBef>
                <a:spcPct val="20000"/>
              </a:spcBef>
              <a:buChar char="•"/>
              <a:defRPr sz="2400">
                <a:solidFill>
                  <a:schemeClr val="bg1"/>
                </a:solidFill>
                <a:latin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bg1"/>
                </a:solidFill>
                <a:latin typeface="Arial" panose="020B0604020202020204" pitchFamily="34" charset="0"/>
              </a:defRPr>
            </a:lvl9pPr>
          </a:lstStyle>
          <a:p>
            <a:pPr eaLnBrk="1" hangingPunct="1">
              <a:spcBef>
                <a:spcPct val="0"/>
              </a:spcBef>
              <a:buFontTx/>
              <a:buNone/>
            </a:pPr>
            <a:r>
              <a:rPr lang="en-US" altLang="en-US" sz="1800" b="1" i="1" u="sng">
                <a:solidFill>
                  <a:srgbClr val="66FF33"/>
                </a:solidFill>
              </a:rPr>
              <a:t>DỊCH TỄ HỌC</a:t>
            </a:r>
          </a:p>
          <a:p>
            <a:pPr eaLnBrk="1" hangingPunct="1">
              <a:spcBef>
                <a:spcPct val="0"/>
              </a:spcBef>
              <a:buFontTx/>
              <a:buNone/>
            </a:pPr>
            <a:endParaRPr lang="en-US" altLang="en-US" sz="1800" b="1" i="1" u="sng">
              <a:solidFill>
                <a:srgbClr val="66FF33"/>
              </a:solidFill>
              <a:latin typeface="VNI-Helve"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2B23EDD1-1D2F-4888-8EE0-E3F74F7E9200}"/>
              </a:ext>
            </a:extLst>
          </p:cNvPr>
          <p:cNvSpPr>
            <a:spLocks noGrp="1" noChangeArrowheads="1"/>
          </p:cNvSpPr>
          <p:nvPr>
            <p:ph type="title"/>
          </p:nvPr>
        </p:nvSpPr>
        <p:spPr/>
        <p:txBody>
          <a:bodyPr/>
          <a:lstStyle/>
          <a:p>
            <a:r>
              <a:rPr lang="en-US" altLang="en-US"/>
              <a:t>Cơ chế bệnh sinh (1) </a:t>
            </a:r>
          </a:p>
        </p:txBody>
      </p:sp>
      <p:sp>
        <p:nvSpPr>
          <p:cNvPr id="3" name="Content Placeholder 2">
            <a:extLst>
              <a:ext uri="{FF2B5EF4-FFF2-40B4-BE49-F238E27FC236}">
                <a16:creationId xmlns:a16="http://schemas.microsoft.com/office/drawing/2014/main" id="{CCE82695-2EB1-EE41-80C9-10481B922F39}"/>
              </a:ext>
            </a:extLst>
          </p:cNvPr>
          <p:cNvSpPr>
            <a:spLocks noGrp="1"/>
          </p:cNvSpPr>
          <p:nvPr>
            <p:ph idx="1"/>
          </p:nvPr>
        </p:nvSpPr>
        <p:spPr/>
        <p:txBody>
          <a:bodyPr/>
          <a:lstStyle/>
          <a:p>
            <a:pPr marL="514350" indent="-514350">
              <a:buFontTx/>
              <a:buAutoNum type="arabicPeriod"/>
              <a:defRPr/>
            </a:pPr>
            <a:r>
              <a:rPr lang="en-US" dirty="0" err="1"/>
              <a:t>Các</a:t>
            </a:r>
            <a:r>
              <a:rPr lang="en-US" dirty="0"/>
              <a:t> </a:t>
            </a:r>
            <a:r>
              <a:rPr lang="en-US" dirty="0" err="1"/>
              <a:t>cơ</a:t>
            </a:r>
            <a:r>
              <a:rPr lang="en-US" dirty="0"/>
              <a:t> </a:t>
            </a:r>
            <a:r>
              <a:rPr lang="en-US" dirty="0" err="1"/>
              <a:t>chế</a:t>
            </a:r>
            <a:r>
              <a:rPr lang="en-US" dirty="0"/>
              <a:t> </a:t>
            </a:r>
            <a:r>
              <a:rPr lang="en-US" dirty="0" err="1"/>
              <a:t>bù</a:t>
            </a:r>
            <a:r>
              <a:rPr lang="en-US" dirty="0"/>
              <a:t> </a:t>
            </a:r>
            <a:r>
              <a:rPr lang="en-US" dirty="0" err="1"/>
              <a:t>trừ</a:t>
            </a:r>
            <a:r>
              <a:rPr lang="en-US" dirty="0"/>
              <a:t> </a:t>
            </a:r>
            <a:r>
              <a:rPr lang="en-US" dirty="0" err="1"/>
              <a:t>và</a:t>
            </a:r>
            <a:r>
              <a:rPr lang="en-US" dirty="0"/>
              <a:t> </a:t>
            </a:r>
            <a:r>
              <a:rPr lang="en-US" dirty="0" err="1"/>
              <a:t>diễn</a:t>
            </a:r>
            <a:r>
              <a:rPr lang="en-US" dirty="0"/>
              <a:t> </a:t>
            </a:r>
            <a:r>
              <a:rPr lang="en-US" dirty="0" err="1"/>
              <a:t>biến</a:t>
            </a:r>
            <a:r>
              <a:rPr lang="en-US" dirty="0"/>
              <a:t> </a:t>
            </a:r>
            <a:r>
              <a:rPr lang="en-US" dirty="0" err="1"/>
              <a:t>đến</a:t>
            </a:r>
            <a:r>
              <a:rPr lang="en-US" dirty="0"/>
              <a:t> </a:t>
            </a:r>
            <a:r>
              <a:rPr lang="en-US" dirty="0" err="1"/>
              <a:t>suy</a:t>
            </a:r>
            <a:r>
              <a:rPr lang="en-US" dirty="0"/>
              <a:t> </a:t>
            </a:r>
            <a:r>
              <a:rPr lang="en-US" dirty="0" err="1"/>
              <a:t>tim</a:t>
            </a:r>
            <a:r>
              <a:rPr lang="en-US" dirty="0"/>
              <a:t> </a:t>
            </a:r>
          </a:p>
          <a:p>
            <a:pPr marL="0" indent="0">
              <a:buFontTx/>
              <a:buNone/>
              <a:defRPr/>
            </a:pPr>
            <a:endParaRPr lang="en-US" dirty="0"/>
          </a:p>
        </p:txBody>
      </p:sp>
      <p:pic>
        <p:nvPicPr>
          <p:cNvPr id="36867" name="Picture 3">
            <a:extLst>
              <a:ext uri="{FF2B5EF4-FFF2-40B4-BE49-F238E27FC236}">
                <a16:creationId xmlns:a16="http://schemas.microsoft.com/office/drawing/2014/main" id="{D47255CA-9350-4AC3-9B1A-6CFD2A52FF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33600"/>
            <a:ext cx="6934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617E5079-A652-49C2-8242-BAFCF935CABB}"/>
              </a:ext>
            </a:extLst>
          </p:cNvPr>
          <p:cNvSpPr>
            <a:spLocks noGrp="1" noChangeArrowheads="1"/>
          </p:cNvSpPr>
          <p:nvPr>
            <p:ph type="title"/>
          </p:nvPr>
        </p:nvSpPr>
        <p:spPr/>
        <p:txBody>
          <a:bodyPr/>
          <a:lstStyle/>
          <a:p>
            <a:r>
              <a:rPr lang="en-US" altLang="en-US"/>
              <a:t>Cơ chế bệnh sinh (2)</a:t>
            </a:r>
          </a:p>
        </p:txBody>
      </p:sp>
      <p:sp>
        <p:nvSpPr>
          <p:cNvPr id="38914" name="Content Placeholder 2">
            <a:extLst>
              <a:ext uri="{FF2B5EF4-FFF2-40B4-BE49-F238E27FC236}">
                <a16:creationId xmlns:a16="http://schemas.microsoft.com/office/drawing/2014/main" id="{EB5F785F-23AC-4168-ADE1-CB63FF762538}"/>
              </a:ext>
            </a:extLst>
          </p:cNvPr>
          <p:cNvSpPr>
            <a:spLocks noGrp="1" noChangeArrowheads="1"/>
          </p:cNvSpPr>
          <p:nvPr>
            <p:ph idx="1"/>
          </p:nvPr>
        </p:nvSpPr>
        <p:spPr>
          <a:xfrm>
            <a:off x="762000" y="1066800"/>
            <a:ext cx="8534400" cy="5562600"/>
          </a:xfrm>
        </p:spPr>
        <p:txBody>
          <a:bodyPr/>
          <a:lstStyle/>
          <a:p>
            <a:pPr marL="0" indent="0">
              <a:buFontTx/>
              <a:buNone/>
            </a:pPr>
            <a:r>
              <a:rPr lang="en-US" altLang="en-US"/>
              <a:t>2. Sự kích hoạt hệ giao cảm  </a:t>
            </a:r>
          </a:p>
        </p:txBody>
      </p:sp>
      <p:pic>
        <p:nvPicPr>
          <p:cNvPr id="38915" name="Picture 3">
            <a:extLst>
              <a:ext uri="{FF2B5EF4-FFF2-40B4-BE49-F238E27FC236}">
                <a16:creationId xmlns:a16="http://schemas.microsoft.com/office/drawing/2014/main" id="{1964887C-779B-4717-BB7E-736979F806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8F4E1210-BC23-46FE-887E-D1A558BACA8C}"/>
              </a:ext>
            </a:extLst>
          </p:cNvPr>
          <p:cNvSpPr>
            <a:spLocks noGrp="1" noChangeArrowheads="1"/>
          </p:cNvSpPr>
          <p:nvPr>
            <p:ph type="title"/>
          </p:nvPr>
        </p:nvSpPr>
        <p:spPr/>
        <p:txBody>
          <a:bodyPr/>
          <a:lstStyle/>
          <a:p>
            <a:r>
              <a:rPr lang="en-US" altLang="en-US"/>
              <a:t>Cơ chế bệnh sinh (3)</a:t>
            </a:r>
          </a:p>
        </p:txBody>
      </p:sp>
      <p:sp>
        <p:nvSpPr>
          <p:cNvPr id="39938" name="Content Placeholder 2">
            <a:extLst>
              <a:ext uri="{FF2B5EF4-FFF2-40B4-BE49-F238E27FC236}">
                <a16:creationId xmlns:a16="http://schemas.microsoft.com/office/drawing/2014/main" id="{0F17B9EC-C962-46C7-911B-FC13A8DB0C96}"/>
              </a:ext>
            </a:extLst>
          </p:cNvPr>
          <p:cNvSpPr>
            <a:spLocks noGrp="1" noChangeArrowheads="1"/>
          </p:cNvSpPr>
          <p:nvPr>
            <p:ph idx="1"/>
          </p:nvPr>
        </p:nvSpPr>
        <p:spPr/>
        <p:txBody>
          <a:bodyPr/>
          <a:lstStyle/>
          <a:p>
            <a:pPr marL="0" indent="0">
              <a:buFontTx/>
              <a:buNone/>
            </a:pPr>
            <a:r>
              <a:rPr lang="en-US" altLang="en-US"/>
              <a:t>3. Sự kích hoạt thần kinh nội tiết </a:t>
            </a:r>
          </a:p>
        </p:txBody>
      </p:sp>
      <p:pic>
        <p:nvPicPr>
          <p:cNvPr id="39939" name="Picture 3">
            <a:extLst>
              <a:ext uri="{FF2B5EF4-FFF2-40B4-BE49-F238E27FC236}">
                <a16:creationId xmlns:a16="http://schemas.microsoft.com/office/drawing/2014/main" id="{50ABB1B6-B923-4F8E-B47B-2E6BFC89F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382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443427EB-52AF-401C-B8C5-613947070F48}"/>
              </a:ext>
            </a:extLst>
          </p:cNvPr>
          <p:cNvSpPr>
            <a:spLocks noGrp="1" noChangeArrowheads="1"/>
          </p:cNvSpPr>
          <p:nvPr>
            <p:ph type="title"/>
          </p:nvPr>
        </p:nvSpPr>
        <p:spPr/>
        <p:txBody>
          <a:bodyPr/>
          <a:lstStyle/>
          <a:p>
            <a:r>
              <a:rPr lang="en-US" altLang="en-US"/>
              <a:t>Cơ chế bệnh sinh (4)</a:t>
            </a:r>
          </a:p>
        </p:txBody>
      </p:sp>
      <p:sp>
        <p:nvSpPr>
          <p:cNvPr id="40962" name="Content Placeholder 2">
            <a:extLst>
              <a:ext uri="{FF2B5EF4-FFF2-40B4-BE49-F238E27FC236}">
                <a16:creationId xmlns:a16="http://schemas.microsoft.com/office/drawing/2014/main" id="{21687A80-C439-4E76-9F04-2E3CEBD5BB11}"/>
              </a:ext>
            </a:extLst>
          </p:cNvPr>
          <p:cNvSpPr>
            <a:spLocks noGrp="1" noChangeArrowheads="1"/>
          </p:cNvSpPr>
          <p:nvPr>
            <p:ph idx="1"/>
          </p:nvPr>
        </p:nvSpPr>
        <p:spPr/>
        <p:txBody>
          <a:bodyPr/>
          <a:lstStyle/>
          <a:p>
            <a:pPr marL="0" indent="0">
              <a:buFontTx/>
              <a:buNone/>
            </a:pPr>
            <a:r>
              <a:rPr lang="en-US" altLang="en-US"/>
              <a:t>4. Sự khác biệt về dấu ấn sinh học giữa suy tim phân suất tống máu giảm và bảo tồn </a:t>
            </a:r>
          </a:p>
          <a:p>
            <a:pPr marL="0" indent="0">
              <a:buFontTx/>
              <a:buNone/>
            </a:pPr>
            <a:endParaRPr lang="en-US" altLang="en-US"/>
          </a:p>
        </p:txBody>
      </p:sp>
      <p:graphicFrame>
        <p:nvGraphicFramePr>
          <p:cNvPr id="4" name="Table 3">
            <a:extLst>
              <a:ext uri="{FF2B5EF4-FFF2-40B4-BE49-F238E27FC236}">
                <a16:creationId xmlns:a16="http://schemas.microsoft.com/office/drawing/2014/main" id="{2D743E05-A9D9-374C-A7E8-42DA0BD15A6B}"/>
              </a:ext>
            </a:extLst>
          </p:cNvPr>
          <p:cNvGraphicFramePr>
            <a:graphicFrameLocks noGrp="1"/>
          </p:cNvGraphicFramePr>
          <p:nvPr/>
        </p:nvGraphicFramePr>
        <p:xfrm>
          <a:off x="457200" y="2438400"/>
          <a:ext cx="8153400" cy="2286000"/>
        </p:xfrm>
        <a:graphic>
          <a:graphicData uri="http://schemas.openxmlformats.org/drawingml/2006/table">
            <a:tbl>
              <a:tblPr firstRow="1" bandRow="1">
                <a:tableStyleId>{5C22544A-7EE6-4342-B048-85BDC9FD1C3A}</a:tableStyleId>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914400">
                <a:tc>
                  <a:txBody>
                    <a:bodyPr/>
                    <a:lstStyle/>
                    <a:p>
                      <a:pPr algn="ctr"/>
                      <a:r>
                        <a:rPr lang="en-US" sz="2200" dirty="0" err="1"/>
                        <a:t>Suy</a:t>
                      </a:r>
                      <a:r>
                        <a:rPr lang="en-US" sz="2200" dirty="0"/>
                        <a:t> </a:t>
                      </a:r>
                      <a:r>
                        <a:rPr lang="en-US" sz="2200" dirty="0" err="1"/>
                        <a:t>tim</a:t>
                      </a:r>
                      <a:r>
                        <a:rPr lang="en-US" sz="2200" dirty="0"/>
                        <a:t> </a:t>
                      </a:r>
                    </a:p>
                    <a:p>
                      <a:pPr algn="ctr"/>
                      <a:r>
                        <a:rPr lang="en-US" sz="2200" dirty="0" err="1"/>
                        <a:t>phân</a:t>
                      </a:r>
                      <a:r>
                        <a:rPr lang="en-US" sz="2200" baseline="0" dirty="0"/>
                        <a:t> </a:t>
                      </a:r>
                      <a:r>
                        <a:rPr lang="en-US" sz="2200" baseline="0" dirty="0" err="1"/>
                        <a:t>suất</a:t>
                      </a:r>
                      <a:r>
                        <a:rPr lang="en-US" sz="2200" baseline="0" dirty="0"/>
                        <a:t> </a:t>
                      </a:r>
                      <a:r>
                        <a:rPr lang="en-US" sz="2200" baseline="0" dirty="0" err="1"/>
                        <a:t>tống</a:t>
                      </a:r>
                      <a:r>
                        <a:rPr lang="en-US" sz="2200" baseline="0" dirty="0"/>
                        <a:t> </a:t>
                      </a:r>
                      <a:r>
                        <a:rPr lang="en-US" sz="2200" baseline="0" dirty="0" err="1"/>
                        <a:t>máu</a:t>
                      </a:r>
                      <a:r>
                        <a:rPr lang="en-US" sz="2200" baseline="0" dirty="0"/>
                        <a:t> </a:t>
                      </a:r>
                      <a:r>
                        <a:rPr lang="en-US" sz="2200" baseline="0" dirty="0" err="1"/>
                        <a:t>giảm</a:t>
                      </a:r>
                      <a:r>
                        <a:rPr lang="en-US" sz="2200" baseline="0" dirty="0"/>
                        <a:t> </a:t>
                      </a:r>
                      <a:endParaRPr lang="en-US" sz="2200" dirty="0"/>
                    </a:p>
                  </a:txBody>
                  <a:tcPr/>
                </a:tc>
                <a:tc>
                  <a:txBody>
                    <a:bodyPr/>
                    <a:lstStyle/>
                    <a:p>
                      <a:pPr algn="ctr"/>
                      <a:r>
                        <a:rPr lang="en-US" sz="2200" dirty="0" err="1"/>
                        <a:t>Suy</a:t>
                      </a:r>
                      <a:r>
                        <a:rPr lang="en-US" sz="2200" dirty="0"/>
                        <a:t> </a:t>
                      </a:r>
                      <a:r>
                        <a:rPr lang="en-US" sz="2200" dirty="0" err="1"/>
                        <a:t>tim</a:t>
                      </a:r>
                      <a:endParaRPr lang="en-US" sz="2200" dirty="0"/>
                    </a:p>
                    <a:p>
                      <a:pPr algn="ctr"/>
                      <a:r>
                        <a:rPr lang="en-US" sz="2200" dirty="0"/>
                        <a:t> </a:t>
                      </a:r>
                      <a:r>
                        <a:rPr lang="en-US" sz="2200" dirty="0" err="1"/>
                        <a:t>phân</a:t>
                      </a:r>
                      <a:r>
                        <a:rPr lang="en-US" sz="2200" baseline="0" dirty="0"/>
                        <a:t> </a:t>
                      </a:r>
                      <a:r>
                        <a:rPr lang="en-US" sz="2200" baseline="0" dirty="0" err="1"/>
                        <a:t>suât</a:t>
                      </a:r>
                      <a:r>
                        <a:rPr lang="en-US" sz="2200" baseline="0" dirty="0"/>
                        <a:t> </a:t>
                      </a:r>
                      <a:r>
                        <a:rPr lang="en-US" sz="2200" baseline="0" dirty="0" err="1"/>
                        <a:t>tống</a:t>
                      </a:r>
                      <a:r>
                        <a:rPr lang="en-US" sz="2200" baseline="0" dirty="0"/>
                        <a:t> </a:t>
                      </a:r>
                      <a:r>
                        <a:rPr lang="en-US" sz="2200" baseline="0" dirty="0" err="1"/>
                        <a:t>máu</a:t>
                      </a:r>
                      <a:r>
                        <a:rPr lang="en-US" sz="2200" baseline="0" dirty="0"/>
                        <a:t> </a:t>
                      </a:r>
                      <a:r>
                        <a:rPr lang="en-US" sz="2200" baseline="0" dirty="0" err="1"/>
                        <a:t>bảo</a:t>
                      </a:r>
                      <a:r>
                        <a:rPr lang="en-US" sz="2200" baseline="0" dirty="0"/>
                        <a:t> </a:t>
                      </a:r>
                      <a:r>
                        <a:rPr lang="en-US" sz="2200" baseline="0" dirty="0" err="1"/>
                        <a:t>tồn</a:t>
                      </a:r>
                      <a:r>
                        <a:rPr lang="en-US" sz="2200" baseline="0" dirty="0"/>
                        <a:t> </a:t>
                      </a:r>
                      <a:endParaRPr lang="en-US" sz="2200" dirty="0"/>
                    </a:p>
                  </a:txBody>
                  <a:tcPr/>
                </a:tc>
                <a:extLst>
                  <a:ext uri="{0D108BD9-81ED-4DB2-BD59-A6C34878D82A}">
                    <a16:rowId xmlns:a16="http://schemas.microsoft.com/office/drawing/2014/main" val="10000"/>
                  </a:ext>
                </a:extLst>
              </a:tr>
              <a:tr h="1371600">
                <a:tc>
                  <a:txBody>
                    <a:bodyPr/>
                    <a:lstStyle/>
                    <a:p>
                      <a:r>
                        <a:rPr lang="en-US" dirty="0"/>
                        <a:t>AMP</a:t>
                      </a:r>
                    </a:p>
                    <a:p>
                      <a:r>
                        <a:rPr lang="en-US" dirty="0"/>
                        <a:t>NT pro BNP</a:t>
                      </a:r>
                    </a:p>
                    <a:p>
                      <a:r>
                        <a:rPr lang="en-US" dirty="0"/>
                        <a:t>GDF-15</a:t>
                      </a:r>
                    </a:p>
                    <a:p>
                      <a:r>
                        <a:rPr lang="en-US" dirty="0"/>
                        <a:t>Interleukin 1 receptor</a:t>
                      </a:r>
                      <a:r>
                        <a:rPr lang="en-US" baseline="0" dirty="0"/>
                        <a:t> like 1</a:t>
                      </a:r>
                      <a:endParaRPr lang="en-US" dirty="0"/>
                    </a:p>
                  </a:txBody>
                  <a:tcPr/>
                </a:tc>
                <a:tc>
                  <a:txBody>
                    <a:bodyPr/>
                    <a:lstStyle/>
                    <a:p>
                      <a:r>
                        <a:rPr lang="en-US" dirty="0"/>
                        <a:t>Integrin</a:t>
                      </a:r>
                      <a:r>
                        <a:rPr lang="en-US" baseline="0" dirty="0"/>
                        <a:t> Subunit Beta 2</a:t>
                      </a:r>
                    </a:p>
                    <a:p>
                      <a:r>
                        <a:rPr lang="en-US" baseline="0" dirty="0"/>
                        <a:t>Catenin Beta 1 </a:t>
                      </a:r>
                      <a:endParaRPr lang="en-US"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A7658671-23BD-4AD8-B4D3-29AA7D1192B4}"/>
              </a:ext>
            </a:extLst>
          </p:cNvPr>
          <p:cNvSpPr>
            <a:spLocks noGrp="1" noChangeArrowheads="1"/>
          </p:cNvSpPr>
          <p:nvPr>
            <p:ph type="title"/>
          </p:nvPr>
        </p:nvSpPr>
        <p:spPr>
          <a:xfrm>
            <a:off x="-304800" y="228600"/>
            <a:ext cx="9448800" cy="609600"/>
          </a:xfrm>
        </p:spPr>
        <p:txBody>
          <a:bodyPr/>
          <a:lstStyle/>
          <a:p>
            <a:r>
              <a:rPr lang="en-US" altLang="en-US"/>
              <a:t>Triệu chứng của suy tim (T) và suy tim (P)</a:t>
            </a:r>
          </a:p>
        </p:txBody>
      </p:sp>
      <p:graphicFrame>
        <p:nvGraphicFramePr>
          <p:cNvPr id="4" name="Content Placeholder 3">
            <a:extLst>
              <a:ext uri="{FF2B5EF4-FFF2-40B4-BE49-F238E27FC236}">
                <a16:creationId xmlns:a16="http://schemas.microsoft.com/office/drawing/2014/main" id="{8CC2F0D2-BD5F-234F-B6FB-C187E5D907B7}"/>
              </a:ext>
            </a:extLst>
          </p:cNvPr>
          <p:cNvGraphicFramePr>
            <a:graphicFrameLocks noGrp="1"/>
          </p:cNvGraphicFramePr>
          <p:nvPr>
            <p:ph idx="1"/>
          </p:nvPr>
        </p:nvGraphicFramePr>
        <p:xfrm>
          <a:off x="381000" y="1752600"/>
          <a:ext cx="8534400" cy="3627438"/>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3632200">
                  <a:extLst>
                    <a:ext uri="{9D8B030D-6E8A-4147-A177-3AD203B41FA5}">
                      <a16:colId xmlns:a16="http://schemas.microsoft.com/office/drawing/2014/main" val="20001"/>
                    </a:ext>
                  </a:extLst>
                </a:gridCol>
                <a:gridCol w="2844800">
                  <a:extLst>
                    <a:ext uri="{9D8B030D-6E8A-4147-A177-3AD203B41FA5}">
                      <a16:colId xmlns:a16="http://schemas.microsoft.com/office/drawing/2014/main" val="20002"/>
                    </a:ext>
                  </a:extLst>
                </a:gridCol>
              </a:tblGrid>
              <a:tr h="762067">
                <a:tc>
                  <a:txBody>
                    <a:bodyPr/>
                    <a:lstStyle/>
                    <a:p>
                      <a:endParaRPr lang="en-US" sz="1800" dirty="0"/>
                    </a:p>
                  </a:txBody>
                  <a:tcPr marT="45724" marB="45724"/>
                </a:tc>
                <a:tc>
                  <a:txBody>
                    <a:bodyPr/>
                    <a:lstStyle/>
                    <a:p>
                      <a:pPr algn="ctr"/>
                      <a:r>
                        <a:rPr lang="en-US" sz="2600" dirty="0" err="1"/>
                        <a:t>Suy</a:t>
                      </a:r>
                      <a:r>
                        <a:rPr lang="en-US" sz="2600" dirty="0"/>
                        <a:t> </a:t>
                      </a:r>
                      <a:r>
                        <a:rPr lang="en-US" sz="2600" dirty="0" err="1"/>
                        <a:t>tim</a:t>
                      </a:r>
                      <a:r>
                        <a:rPr lang="en-US" sz="2600" dirty="0"/>
                        <a:t> (T)</a:t>
                      </a:r>
                    </a:p>
                  </a:txBody>
                  <a:tcPr marT="45724" marB="45724"/>
                </a:tc>
                <a:tc>
                  <a:txBody>
                    <a:bodyPr/>
                    <a:lstStyle/>
                    <a:p>
                      <a:pPr algn="ctr"/>
                      <a:r>
                        <a:rPr lang="en-US" sz="2600" dirty="0" err="1"/>
                        <a:t>Suy</a:t>
                      </a:r>
                      <a:r>
                        <a:rPr lang="en-US" sz="2600" dirty="0"/>
                        <a:t> </a:t>
                      </a:r>
                      <a:r>
                        <a:rPr lang="en-US" sz="2600" dirty="0" err="1"/>
                        <a:t>tim</a:t>
                      </a:r>
                      <a:r>
                        <a:rPr lang="en-US" sz="2600" dirty="0"/>
                        <a:t> (P)</a:t>
                      </a:r>
                    </a:p>
                  </a:txBody>
                  <a:tcPr marT="45724" marB="45724"/>
                </a:tc>
                <a:extLst>
                  <a:ext uri="{0D108BD9-81ED-4DB2-BD59-A6C34878D82A}">
                    <a16:rowId xmlns:a16="http://schemas.microsoft.com/office/drawing/2014/main" val="10000"/>
                  </a:ext>
                </a:extLst>
              </a:tr>
              <a:tr h="2865371">
                <a:tc>
                  <a:txBody>
                    <a:bodyPr/>
                    <a:lstStyle/>
                    <a:p>
                      <a:r>
                        <a:rPr lang="en-US" sz="2600" dirty="0" err="1"/>
                        <a:t>Triệu</a:t>
                      </a:r>
                      <a:r>
                        <a:rPr lang="en-US" sz="2600" baseline="0" dirty="0"/>
                        <a:t> </a:t>
                      </a:r>
                      <a:r>
                        <a:rPr lang="en-US" sz="2600" baseline="0" dirty="0" err="1"/>
                        <a:t>chứng</a:t>
                      </a:r>
                      <a:r>
                        <a:rPr lang="en-US" sz="2600" baseline="0" dirty="0"/>
                        <a:t> </a:t>
                      </a:r>
                      <a:r>
                        <a:rPr lang="en-US" sz="2600" baseline="0" dirty="0" err="1"/>
                        <a:t>cơ</a:t>
                      </a:r>
                      <a:r>
                        <a:rPr lang="en-US" sz="2600" baseline="0" dirty="0"/>
                        <a:t> </a:t>
                      </a:r>
                      <a:r>
                        <a:rPr lang="en-US" sz="2600" baseline="0" dirty="0" err="1"/>
                        <a:t>năng</a:t>
                      </a:r>
                      <a:r>
                        <a:rPr lang="en-US" sz="2600" baseline="0" dirty="0"/>
                        <a:t> </a:t>
                      </a:r>
                      <a:endParaRPr lang="en-US" sz="2600" dirty="0"/>
                    </a:p>
                  </a:txBody>
                  <a:tcPr marT="45724" marB="45724"/>
                </a:tc>
                <a:tc>
                  <a:txBody>
                    <a:bodyPr/>
                    <a:lstStyle/>
                    <a:p>
                      <a:r>
                        <a:rPr lang="en-US" sz="2600" dirty="0" err="1"/>
                        <a:t>Khó</a:t>
                      </a:r>
                      <a:r>
                        <a:rPr lang="en-US" sz="2600" baseline="0" dirty="0"/>
                        <a:t> </a:t>
                      </a:r>
                      <a:r>
                        <a:rPr lang="en-US" sz="2600" baseline="0" dirty="0" err="1"/>
                        <a:t>thở</a:t>
                      </a:r>
                      <a:r>
                        <a:rPr lang="en-US" sz="2600" baseline="0" dirty="0"/>
                        <a:t> </a:t>
                      </a:r>
                      <a:r>
                        <a:rPr lang="en-US" sz="2600" baseline="0" dirty="0" err="1"/>
                        <a:t>khi</a:t>
                      </a:r>
                      <a:r>
                        <a:rPr lang="en-US" sz="2600" baseline="0" dirty="0"/>
                        <a:t> </a:t>
                      </a:r>
                      <a:r>
                        <a:rPr lang="en-US" sz="2600" baseline="0" dirty="0" err="1"/>
                        <a:t>gắng</a:t>
                      </a:r>
                      <a:r>
                        <a:rPr lang="en-US" sz="2600" baseline="0" dirty="0"/>
                        <a:t> </a:t>
                      </a:r>
                      <a:r>
                        <a:rPr lang="en-US" sz="2600" baseline="0" dirty="0" err="1"/>
                        <a:t>sức</a:t>
                      </a:r>
                      <a:endParaRPr lang="en-US" sz="2600" baseline="0" dirty="0"/>
                    </a:p>
                    <a:p>
                      <a:r>
                        <a:rPr lang="en-US" sz="2600" baseline="0" dirty="0" err="1"/>
                        <a:t>Khó</a:t>
                      </a:r>
                      <a:r>
                        <a:rPr lang="en-US" sz="2600" baseline="0" dirty="0"/>
                        <a:t> </a:t>
                      </a:r>
                      <a:r>
                        <a:rPr lang="en-US" sz="2600" baseline="0" dirty="0" err="1"/>
                        <a:t>thở</a:t>
                      </a:r>
                      <a:r>
                        <a:rPr lang="en-US" sz="2600" baseline="0" dirty="0"/>
                        <a:t> </a:t>
                      </a:r>
                      <a:r>
                        <a:rPr lang="en-US" sz="2600" baseline="0" dirty="0" err="1"/>
                        <a:t>khi</a:t>
                      </a:r>
                      <a:r>
                        <a:rPr lang="en-US" sz="2600" baseline="0" dirty="0"/>
                        <a:t> </a:t>
                      </a:r>
                      <a:r>
                        <a:rPr lang="en-US" sz="2600" baseline="0" dirty="0" err="1"/>
                        <a:t>nằm</a:t>
                      </a:r>
                      <a:r>
                        <a:rPr lang="en-US" sz="2600" baseline="0" dirty="0"/>
                        <a:t> </a:t>
                      </a:r>
                      <a:r>
                        <a:rPr lang="en-US" sz="2600" baseline="0" dirty="0" err="1"/>
                        <a:t>đầu</a:t>
                      </a:r>
                      <a:r>
                        <a:rPr lang="en-US" sz="2600" baseline="0" dirty="0"/>
                        <a:t> </a:t>
                      </a:r>
                      <a:r>
                        <a:rPr lang="en-US" sz="2600" baseline="0" dirty="0" err="1"/>
                        <a:t>thấp</a:t>
                      </a:r>
                      <a:endParaRPr lang="en-US" sz="2600" baseline="0" dirty="0"/>
                    </a:p>
                    <a:p>
                      <a:r>
                        <a:rPr lang="en-US" sz="2600" baseline="0" dirty="0" err="1"/>
                        <a:t>Khó</a:t>
                      </a:r>
                      <a:r>
                        <a:rPr lang="en-US" sz="2600" baseline="0" dirty="0"/>
                        <a:t> </a:t>
                      </a:r>
                      <a:r>
                        <a:rPr lang="en-US" sz="2600" baseline="0" dirty="0" err="1"/>
                        <a:t>thở</a:t>
                      </a:r>
                      <a:r>
                        <a:rPr lang="en-US" sz="2600" baseline="0" dirty="0"/>
                        <a:t> </a:t>
                      </a:r>
                      <a:r>
                        <a:rPr lang="en-US" sz="2600" baseline="0" dirty="0" err="1"/>
                        <a:t>kịch</a:t>
                      </a:r>
                      <a:r>
                        <a:rPr lang="en-US" sz="2600" baseline="0" dirty="0"/>
                        <a:t> </a:t>
                      </a:r>
                      <a:r>
                        <a:rPr lang="en-US" sz="2600" baseline="0" dirty="0" err="1"/>
                        <a:t>phát</a:t>
                      </a:r>
                      <a:r>
                        <a:rPr lang="en-US" sz="2600" baseline="0" dirty="0"/>
                        <a:t> </a:t>
                      </a:r>
                      <a:r>
                        <a:rPr lang="en-US" sz="2600" baseline="0" dirty="0" err="1"/>
                        <a:t>về</a:t>
                      </a:r>
                      <a:r>
                        <a:rPr lang="en-US" sz="2600" baseline="0" dirty="0"/>
                        <a:t> </a:t>
                      </a:r>
                      <a:r>
                        <a:rPr lang="en-US" sz="2600" baseline="0" dirty="0" err="1"/>
                        <a:t>đêm</a:t>
                      </a:r>
                      <a:r>
                        <a:rPr lang="en-US" sz="2600" baseline="0" dirty="0"/>
                        <a:t> </a:t>
                      </a:r>
                    </a:p>
                    <a:p>
                      <a:r>
                        <a:rPr lang="en-US" sz="2600" baseline="0" dirty="0"/>
                        <a:t>Ho </a:t>
                      </a:r>
                      <a:r>
                        <a:rPr lang="en-US" sz="2600" baseline="0" dirty="0" err="1"/>
                        <a:t>về</a:t>
                      </a:r>
                      <a:r>
                        <a:rPr lang="en-US" sz="2600" baseline="0" dirty="0"/>
                        <a:t> </a:t>
                      </a:r>
                      <a:r>
                        <a:rPr lang="en-US" sz="2600" baseline="0" dirty="0" err="1"/>
                        <a:t>đêm</a:t>
                      </a:r>
                      <a:r>
                        <a:rPr lang="en-US" sz="2600" baseline="0" dirty="0"/>
                        <a:t> </a:t>
                      </a:r>
                    </a:p>
                    <a:p>
                      <a:r>
                        <a:rPr lang="en-US" sz="2600" baseline="0" dirty="0"/>
                        <a:t>Ho </a:t>
                      </a:r>
                      <a:r>
                        <a:rPr lang="en-US" sz="2600" baseline="0" dirty="0" err="1"/>
                        <a:t>đàm</a:t>
                      </a:r>
                      <a:r>
                        <a:rPr lang="en-US" sz="2600" baseline="0" dirty="0"/>
                        <a:t> </a:t>
                      </a:r>
                      <a:r>
                        <a:rPr lang="en-US" sz="2600" baseline="0" dirty="0" err="1"/>
                        <a:t>bọt</a:t>
                      </a:r>
                      <a:r>
                        <a:rPr lang="en-US" sz="2600" baseline="0" dirty="0"/>
                        <a:t> </a:t>
                      </a:r>
                      <a:r>
                        <a:rPr lang="en-US" sz="2600" baseline="0" dirty="0" err="1"/>
                        <a:t>hồng</a:t>
                      </a:r>
                      <a:r>
                        <a:rPr lang="en-US" sz="2600" baseline="0" dirty="0"/>
                        <a:t> </a:t>
                      </a:r>
                      <a:endParaRPr lang="en-US" sz="2600" dirty="0"/>
                    </a:p>
                  </a:txBody>
                  <a:tcPr marT="45724" marB="45724"/>
                </a:tc>
                <a:tc>
                  <a:txBody>
                    <a:bodyPr/>
                    <a:lstStyle/>
                    <a:p>
                      <a:r>
                        <a:rPr lang="en-US" sz="2600" dirty="0" err="1"/>
                        <a:t>Phù</a:t>
                      </a:r>
                      <a:r>
                        <a:rPr lang="en-US" sz="2600" baseline="0" dirty="0"/>
                        <a:t> </a:t>
                      </a:r>
                    </a:p>
                    <a:p>
                      <a:r>
                        <a:rPr lang="en-US" sz="2600" baseline="0" dirty="0" err="1"/>
                        <a:t>Gan</a:t>
                      </a:r>
                      <a:r>
                        <a:rPr lang="en-US" sz="2600" baseline="0" dirty="0"/>
                        <a:t> to</a:t>
                      </a:r>
                    </a:p>
                    <a:p>
                      <a:r>
                        <a:rPr lang="en-US" sz="2600" baseline="0" dirty="0" err="1"/>
                        <a:t>Tĩnh</a:t>
                      </a:r>
                      <a:r>
                        <a:rPr lang="en-US" sz="2600" baseline="0" dirty="0"/>
                        <a:t> </a:t>
                      </a:r>
                      <a:r>
                        <a:rPr lang="en-US" sz="2600" baseline="0" dirty="0" err="1"/>
                        <a:t>mạch</a:t>
                      </a:r>
                      <a:r>
                        <a:rPr lang="en-US" sz="2600" baseline="0" dirty="0"/>
                        <a:t> </a:t>
                      </a:r>
                      <a:r>
                        <a:rPr lang="en-US" sz="2600" baseline="0" dirty="0" err="1"/>
                        <a:t>cổ</a:t>
                      </a:r>
                      <a:r>
                        <a:rPr lang="en-US" sz="2600" baseline="0" dirty="0"/>
                        <a:t> </a:t>
                      </a:r>
                      <a:r>
                        <a:rPr lang="en-US" sz="2600" baseline="0" dirty="0" err="1"/>
                        <a:t>nổi</a:t>
                      </a:r>
                      <a:endParaRPr lang="en-US" sz="2600" baseline="0" dirty="0"/>
                    </a:p>
                    <a:p>
                      <a:r>
                        <a:rPr lang="en-US" sz="2600" baseline="0" dirty="0"/>
                        <a:t>Mau no, </a:t>
                      </a:r>
                      <a:r>
                        <a:rPr lang="en-US" sz="2600" baseline="0" dirty="0" err="1"/>
                        <a:t>đầy</a:t>
                      </a:r>
                      <a:r>
                        <a:rPr lang="en-US" sz="2600" baseline="0" dirty="0"/>
                        <a:t> </a:t>
                      </a:r>
                      <a:r>
                        <a:rPr lang="en-US" sz="2600" baseline="0" dirty="0" err="1"/>
                        <a:t>bụng</a:t>
                      </a:r>
                      <a:r>
                        <a:rPr lang="en-US" sz="2600" baseline="0" dirty="0"/>
                        <a:t> </a:t>
                      </a:r>
                      <a:endParaRPr lang="en-US" sz="2600" dirty="0"/>
                    </a:p>
                  </a:txBody>
                  <a:tcPr marT="45724" marB="45724"/>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DCFA862A-240F-4CD6-A951-2BA0D295CB45}"/>
              </a:ext>
            </a:extLst>
          </p:cNvPr>
          <p:cNvSpPr>
            <a:spLocks noGrp="1" noChangeArrowheads="1"/>
          </p:cNvSpPr>
          <p:nvPr>
            <p:ph type="title"/>
          </p:nvPr>
        </p:nvSpPr>
        <p:spPr>
          <a:xfrm>
            <a:off x="0" y="228600"/>
            <a:ext cx="9753600" cy="609600"/>
          </a:xfrm>
        </p:spPr>
        <p:txBody>
          <a:bodyPr/>
          <a:lstStyle/>
          <a:p>
            <a:pPr algn="l"/>
            <a:r>
              <a:rPr lang="en-US" altLang="en-US"/>
              <a:t>Triệu chứng của suy tim (T) và suy tim (P)</a:t>
            </a:r>
          </a:p>
        </p:txBody>
      </p:sp>
      <p:graphicFrame>
        <p:nvGraphicFramePr>
          <p:cNvPr id="4" name="Content Placeholder 3">
            <a:extLst>
              <a:ext uri="{FF2B5EF4-FFF2-40B4-BE49-F238E27FC236}">
                <a16:creationId xmlns:a16="http://schemas.microsoft.com/office/drawing/2014/main" id="{0C1B4B6E-E39A-9E40-A993-C4089BEEB5DE}"/>
              </a:ext>
            </a:extLst>
          </p:cNvPr>
          <p:cNvGraphicFramePr>
            <a:graphicFrameLocks noGrp="1"/>
          </p:cNvGraphicFramePr>
          <p:nvPr>
            <p:ph idx="1"/>
          </p:nvPr>
        </p:nvGraphicFramePr>
        <p:xfrm>
          <a:off x="685800" y="1905000"/>
          <a:ext cx="7467600" cy="4237038"/>
        </p:xfrm>
        <a:graphic>
          <a:graphicData uri="http://schemas.openxmlformats.org/drawingml/2006/table">
            <a:tbl>
              <a:tblPr firstRow="1" bandRow="1">
                <a:tableStyleId>{5C22544A-7EE6-4342-B048-85BDC9FD1C3A}</a:tableStyleId>
              </a:tblPr>
              <a:tblGrid>
                <a:gridCol w="1187712">
                  <a:extLst>
                    <a:ext uri="{9D8B030D-6E8A-4147-A177-3AD203B41FA5}">
                      <a16:colId xmlns:a16="http://schemas.microsoft.com/office/drawing/2014/main" val="20000"/>
                    </a:ext>
                  </a:extLst>
                </a:gridCol>
                <a:gridCol w="3139944">
                  <a:extLst>
                    <a:ext uri="{9D8B030D-6E8A-4147-A177-3AD203B41FA5}">
                      <a16:colId xmlns:a16="http://schemas.microsoft.com/office/drawing/2014/main" val="20001"/>
                    </a:ext>
                  </a:extLst>
                </a:gridCol>
                <a:gridCol w="3139944">
                  <a:extLst>
                    <a:ext uri="{9D8B030D-6E8A-4147-A177-3AD203B41FA5}">
                      <a16:colId xmlns:a16="http://schemas.microsoft.com/office/drawing/2014/main" val="20002"/>
                    </a:ext>
                  </a:extLst>
                </a:gridCol>
              </a:tblGrid>
              <a:tr h="487717">
                <a:tc>
                  <a:txBody>
                    <a:bodyPr/>
                    <a:lstStyle/>
                    <a:p>
                      <a:endParaRPr lang="en-US" sz="1800" dirty="0"/>
                    </a:p>
                  </a:txBody>
                  <a:tcPr marL="91443" marR="91443" marT="45723" marB="45723"/>
                </a:tc>
                <a:tc>
                  <a:txBody>
                    <a:bodyPr/>
                    <a:lstStyle/>
                    <a:p>
                      <a:pPr algn="ctr"/>
                      <a:r>
                        <a:rPr lang="en-US" sz="2600" dirty="0" err="1"/>
                        <a:t>Suy</a:t>
                      </a:r>
                      <a:r>
                        <a:rPr lang="en-US" sz="2600" dirty="0"/>
                        <a:t> </a:t>
                      </a:r>
                      <a:r>
                        <a:rPr lang="en-US" sz="2600" dirty="0" err="1"/>
                        <a:t>tim</a:t>
                      </a:r>
                      <a:r>
                        <a:rPr lang="en-US" sz="2600" dirty="0"/>
                        <a:t> (T)</a:t>
                      </a:r>
                    </a:p>
                  </a:txBody>
                  <a:tcPr marL="91443" marR="91443" marT="45723" marB="45723"/>
                </a:tc>
                <a:tc>
                  <a:txBody>
                    <a:bodyPr/>
                    <a:lstStyle/>
                    <a:p>
                      <a:pPr algn="ctr"/>
                      <a:r>
                        <a:rPr lang="en-US" sz="2600" dirty="0" err="1"/>
                        <a:t>Suy</a:t>
                      </a:r>
                      <a:r>
                        <a:rPr lang="en-US" sz="2600" dirty="0"/>
                        <a:t> </a:t>
                      </a:r>
                      <a:r>
                        <a:rPr lang="en-US" sz="2600" dirty="0" err="1"/>
                        <a:t>tim</a:t>
                      </a:r>
                      <a:r>
                        <a:rPr lang="en-US" sz="2600" dirty="0"/>
                        <a:t> (P)</a:t>
                      </a:r>
                    </a:p>
                  </a:txBody>
                  <a:tcPr marL="91443" marR="91443" marT="45723" marB="45723"/>
                </a:tc>
                <a:extLst>
                  <a:ext uri="{0D108BD9-81ED-4DB2-BD59-A6C34878D82A}">
                    <a16:rowId xmlns:a16="http://schemas.microsoft.com/office/drawing/2014/main" val="10000"/>
                  </a:ext>
                </a:extLst>
              </a:tr>
              <a:tr h="1463150">
                <a:tc>
                  <a:txBody>
                    <a:bodyPr/>
                    <a:lstStyle/>
                    <a:p>
                      <a:r>
                        <a:rPr lang="en-US" sz="1800" dirty="0" err="1"/>
                        <a:t>Tiền</a:t>
                      </a:r>
                      <a:r>
                        <a:rPr lang="en-US" sz="1800" dirty="0"/>
                        <a:t> </a:t>
                      </a:r>
                      <a:r>
                        <a:rPr lang="en-US" sz="1800" dirty="0" err="1"/>
                        <a:t>sử</a:t>
                      </a:r>
                      <a:r>
                        <a:rPr lang="en-US" sz="1800" baseline="0" dirty="0"/>
                        <a:t> </a:t>
                      </a:r>
                      <a:endParaRPr lang="en-US" sz="1800" dirty="0"/>
                    </a:p>
                  </a:txBody>
                  <a:tcPr marL="91443" marR="91443" marT="45723" marB="45723"/>
                </a:tc>
                <a:tc>
                  <a:txBody>
                    <a:bodyPr/>
                    <a:lstStyle/>
                    <a:p>
                      <a:r>
                        <a:rPr lang="en-US" sz="1800" dirty="0" err="1"/>
                        <a:t>Bệnh</a:t>
                      </a:r>
                      <a:r>
                        <a:rPr lang="en-US" sz="1800" dirty="0"/>
                        <a:t> </a:t>
                      </a:r>
                      <a:r>
                        <a:rPr lang="en-US" sz="1800" dirty="0" err="1"/>
                        <a:t>lý</a:t>
                      </a:r>
                      <a:r>
                        <a:rPr lang="en-US" sz="1800" baseline="0" dirty="0"/>
                        <a:t> </a:t>
                      </a:r>
                      <a:r>
                        <a:rPr lang="en-US" sz="1800" baseline="0" dirty="0" err="1"/>
                        <a:t>gây</a:t>
                      </a:r>
                      <a:r>
                        <a:rPr lang="en-US" sz="1800" baseline="0" dirty="0"/>
                        <a:t> </a:t>
                      </a:r>
                      <a:r>
                        <a:rPr lang="en-US" sz="1800" baseline="0" dirty="0" err="1"/>
                        <a:t>suy</a:t>
                      </a:r>
                      <a:r>
                        <a:rPr lang="en-US" sz="1800" baseline="0" dirty="0"/>
                        <a:t> </a:t>
                      </a:r>
                      <a:r>
                        <a:rPr lang="en-US" sz="1800" baseline="0" dirty="0" err="1"/>
                        <a:t>tim</a:t>
                      </a:r>
                      <a:r>
                        <a:rPr lang="en-US" sz="1800" baseline="0" dirty="0"/>
                        <a:t> (T)</a:t>
                      </a:r>
                    </a:p>
                    <a:p>
                      <a:r>
                        <a:rPr lang="en-US" sz="1800" baseline="0" dirty="0" err="1"/>
                        <a:t>Suy</a:t>
                      </a:r>
                      <a:r>
                        <a:rPr lang="en-US" sz="1800" baseline="0" dirty="0"/>
                        <a:t> </a:t>
                      </a:r>
                      <a:r>
                        <a:rPr lang="en-US" sz="1800" baseline="0" dirty="0" err="1"/>
                        <a:t>tim</a:t>
                      </a:r>
                      <a:r>
                        <a:rPr lang="en-US" sz="1800" baseline="0" dirty="0"/>
                        <a:t> </a:t>
                      </a:r>
                      <a:r>
                        <a:rPr lang="en-US" sz="1800" baseline="0" dirty="0" err="1"/>
                        <a:t>đã</a:t>
                      </a:r>
                      <a:r>
                        <a:rPr lang="en-US" sz="1800" baseline="0" dirty="0"/>
                        <a:t> </a:t>
                      </a:r>
                      <a:r>
                        <a:rPr lang="en-US" sz="1800" baseline="0" dirty="0" err="1"/>
                        <a:t>được</a:t>
                      </a:r>
                      <a:r>
                        <a:rPr lang="en-US" sz="1800" baseline="0" dirty="0"/>
                        <a:t> </a:t>
                      </a:r>
                      <a:r>
                        <a:rPr lang="en-US" sz="1800" baseline="0" dirty="0" err="1"/>
                        <a:t>chẩn</a:t>
                      </a:r>
                      <a:r>
                        <a:rPr lang="en-US" sz="1800" baseline="0" dirty="0"/>
                        <a:t> </a:t>
                      </a:r>
                      <a:r>
                        <a:rPr lang="en-US" sz="1800" baseline="0" dirty="0" err="1"/>
                        <a:t>đoán</a:t>
                      </a:r>
                      <a:r>
                        <a:rPr lang="en-US" sz="1800" baseline="0" dirty="0"/>
                        <a:t> </a:t>
                      </a:r>
                    </a:p>
                    <a:p>
                      <a:r>
                        <a:rPr lang="en-US" sz="1800" baseline="0" dirty="0" err="1"/>
                        <a:t>Các</a:t>
                      </a:r>
                      <a:r>
                        <a:rPr lang="en-US" sz="1800" baseline="0" dirty="0"/>
                        <a:t> </a:t>
                      </a:r>
                      <a:r>
                        <a:rPr lang="en-US" sz="1800" baseline="0" dirty="0" err="1"/>
                        <a:t>thay</a:t>
                      </a:r>
                      <a:r>
                        <a:rPr lang="en-US" sz="1800" baseline="0" dirty="0"/>
                        <a:t> </a:t>
                      </a:r>
                      <a:r>
                        <a:rPr lang="en-US" sz="1800" baseline="0" dirty="0" err="1"/>
                        <a:t>đổi</a:t>
                      </a:r>
                      <a:r>
                        <a:rPr lang="en-US" sz="1800" baseline="0" dirty="0"/>
                        <a:t> </a:t>
                      </a:r>
                      <a:r>
                        <a:rPr lang="en-US" sz="1800" baseline="0" dirty="0" err="1"/>
                        <a:t>điều</a:t>
                      </a:r>
                      <a:r>
                        <a:rPr lang="en-US" sz="1800" baseline="0" dirty="0"/>
                        <a:t> </a:t>
                      </a:r>
                      <a:r>
                        <a:rPr lang="en-US" sz="1800" baseline="0" dirty="0" err="1"/>
                        <a:t>trị</a:t>
                      </a:r>
                      <a:r>
                        <a:rPr lang="en-US" sz="1800" baseline="0" dirty="0"/>
                        <a:t> </a:t>
                      </a:r>
                      <a:r>
                        <a:rPr lang="en-US" sz="1800" baseline="0" dirty="0" err="1"/>
                        <a:t>gần</a:t>
                      </a:r>
                      <a:r>
                        <a:rPr lang="en-US" sz="1800" baseline="0" dirty="0"/>
                        <a:t> </a:t>
                      </a:r>
                      <a:r>
                        <a:rPr lang="en-US" sz="1800" baseline="0" dirty="0" err="1"/>
                        <a:t>đây</a:t>
                      </a:r>
                      <a:r>
                        <a:rPr lang="en-US" sz="1800" baseline="0" dirty="0"/>
                        <a:t> </a:t>
                      </a:r>
                      <a:endParaRPr lang="en-US" sz="1800" dirty="0"/>
                    </a:p>
                  </a:txBody>
                  <a:tcPr marL="91443" marR="91443" marT="45723" marB="45723"/>
                </a:tc>
                <a:tc>
                  <a:txBody>
                    <a:bodyPr/>
                    <a:lstStyle/>
                    <a:p>
                      <a:r>
                        <a:rPr lang="en-US" sz="1800" dirty="0" err="1"/>
                        <a:t>Bệnh</a:t>
                      </a:r>
                      <a:r>
                        <a:rPr lang="en-US" sz="1800" baseline="0" dirty="0"/>
                        <a:t> </a:t>
                      </a:r>
                      <a:r>
                        <a:rPr lang="en-US" sz="1800" baseline="0" dirty="0" err="1"/>
                        <a:t>lý</a:t>
                      </a:r>
                      <a:r>
                        <a:rPr lang="en-US" sz="1800" baseline="0" dirty="0"/>
                        <a:t> </a:t>
                      </a:r>
                      <a:r>
                        <a:rPr lang="en-US" sz="1800" baseline="0" dirty="0" err="1"/>
                        <a:t>gây</a:t>
                      </a:r>
                      <a:r>
                        <a:rPr lang="en-US" sz="1800" baseline="0" dirty="0"/>
                        <a:t> </a:t>
                      </a:r>
                      <a:r>
                        <a:rPr lang="en-US" sz="1800" baseline="0" dirty="0" err="1"/>
                        <a:t>suy</a:t>
                      </a:r>
                      <a:r>
                        <a:rPr lang="en-US" sz="1800" baseline="0" dirty="0"/>
                        <a:t> </a:t>
                      </a:r>
                      <a:r>
                        <a:rPr lang="en-US" sz="1800" baseline="0" dirty="0" err="1"/>
                        <a:t>tim</a:t>
                      </a:r>
                      <a:r>
                        <a:rPr lang="en-US" sz="1800" baseline="0" dirty="0"/>
                        <a:t> (P) </a:t>
                      </a:r>
                      <a:r>
                        <a:rPr lang="en-US" sz="1800" baseline="0" dirty="0" err="1"/>
                        <a:t>hoặc</a:t>
                      </a:r>
                      <a:r>
                        <a:rPr lang="en-US" sz="1800" baseline="0" dirty="0"/>
                        <a:t> </a:t>
                      </a:r>
                      <a:r>
                        <a:rPr lang="en-US" sz="1800" baseline="0" dirty="0" err="1"/>
                        <a:t>suy</a:t>
                      </a:r>
                      <a:r>
                        <a:rPr lang="en-US" sz="1800" baseline="0" dirty="0"/>
                        <a:t> </a:t>
                      </a:r>
                      <a:r>
                        <a:rPr lang="en-US" sz="1800" baseline="0" dirty="0" err="1"/>
                        <a:t>tim</a:t>
                      </a:r>
                      <a:r>
                        <a:rPr lang="en-US" sz="1800" baseline="0" dirty="0"/>
                        <a:t> </a:t>
                      </a:r>
                      <a:r>
                        <a:rPr lang="en-US" sz="1800" baseline="0" dirty="0" err="1"/>
                        <a:t>toàn</a:t>
                      </a:r>
                      <a:r>
                        <a:rPr lang="en-US" sz="1800" baseline="0" dirty="0"/>
                        <a:t> </a:t>
                      </a:r>
                      <a:r>
                        <a:rPr lang="en-US" sz="1800" baseline="0" dirty="0" err="1"/>
                        <a:t>bộ</a:t>
                      </a:r>
                      <a:endParaRPr lang="en-US" sz="1800" baseline="0" dirty="0"/>
                    </a:p>
                    <a:p>
                      <a:r>
                        <a:rPr lang="en-US" sz="1800" baseline="0" dirty="0" err="1"/>
                        <a:t>Tăng</a:t>
                      </a:r>
                      <a:r>
                        <a:rPr lang="en-US" sz="1800" baseline="0" dirty="0"/>
                        <a:t> </a:t>
                      </a:r>
                      <a:r>
                        <a:rPr lang="en-US" sz="1800" baseline="0" dirty="0" err="1"/>
                        <a:t>cân</a:t>
                      </a:r>
                      <a:r>
                        <a:rPr lang="en-US" sz="1800" baseline="0" dirty="0"/>
                        <a:t> &gt; 2kg/</a:t>
                      </a:r>
                      <a:r>
                        <a:rPr lang="en-US" sz="1800" baseline="0" dirty="0" err="1"/>
                        <a:t>tuần</a:t>
                      </a:r>
                      <a:endParaRPr lang="en-US" sz="1800" baseline="0" dirty="0"/>
                    </a:p>
                    <a:p>
                      <a:r>
                        <a:rPr lang="en-US" sz="1800" baseline="0" dirty="0" err="1"/>
                        <a:t>Tăng</a:t>
                      </a:r>
                      <a:r>
                        <a:rPr lang="en-US" sz="1800" baseline="0" dirty="0"/>
                        <a:t> </a:t>
                      </a:r>
                      <a:r>
                        <a:rPr lang="en-US" sz="1800" baseline="0" dirty="0" err="1"/>
                        <a:t>liều</a:t>
                      </a:r>
                      <a:r>
                        <a:rPr lang="en-US" sz="1800" baseline="0" dirty="0"/>
                        <a:t> </a:t>
                      </a:r>
                      <a:r>
                        <a:rPr lang="en-US" sz="1800" baseline="0" dirty="0" err="1"/>
                        <a:t>lợi</a:t>
                      </a:r>
                      <a:r>
                        <a:rPr lang="en-US" sz="1800" baseline="0" dirty="0"/>
                        <a:t> </a:t>
                      </a:r>
                      <a:r>
                        <a:rPr lang="en-US" sz="1800" baseline="0" dirty="0" err="1"/>
                        <a:t>tiểu</a:t>
                      </a:r>
                      <a:r>
                        <a:rPr lang="en-US" sz="1800" baseline="0" dirty="0"/>
                        <a:t> </a:t>
                      </a:r>
                      <a:r>
                        <a:rPr lang="en-US" sz="1800" baseline="0" dirty="0" err="1"/>
                        <a:t>trong</a:t>
                      </a:r>
                      <a:r>
                        <a:rPr lang="en-US" sz="1800" baseline="0" dirty="0"/>
                        <a:t> </a:t>
                      </a:r>
                      <a:r>
                        <a:rPr lang="en-US" sz="1800" baseline="0" dirty="0" err="1"/>
                        <a:t>tuần</a:t>
                      </a:r>
                      <a:r>
                        <a:rPr lang="en-US" sz="1800" baseline="0" dirty="0"/>
                        <a:t> qua </a:t>
                      </a:r>
                    </a:p>
                  </a:txBody>
                  <a:tcPr marL="91443" marR="91443" marT="45723" marB="45723"/>
                </a:tc>
                <a:extLst>
                  <a:ext uri="{0D108BD9-81ED-4DB2-BD59-A6C34878D82A}">
                    <a16:rowId xmlns:a16="http://schemas.microsoft.com/office/drawing/2014/main" val="10001"/>
                  </a:ext>
                </a:extLst>
              </a:tr>
              <a:tr h="2286171">
                <a:tc>
                  <a:txBody>
                    <a:bodyPr/>
                    <a:lstStyle/>
                    <a:p>
                      <a:r>
                        <a:rPr lang="en-US" sz="1800" dirty="0" err="1"/>
                        <a:t>Khám</a:t>
                      </a:r>
                      <a:r>
                        <a:rPr lang="en-US" sz="1800" baseline="0" dirty="0"/>
                        <a:t> </a:t>
                      </a:r>
                      <a:r>
                        <a:rPr lang="en-US" sz="1800" baseline="0" dirty="0" err="1"/>
                        <a:t>tổng</a:t>
                      </a:r>
                      <a:r>
                        <a:rPr lang="en-US" sz="1800" baseline="0" dirty="0"/>
                        <a:t> </a:t>
                      </a:r>
                      <a:r>
                        <a:rPr lang="en-US" sz="1800" baseline="0" dirty="0" err="1"/>
                        <a:t>quát</a:t>
                      </a:r>
                      <a:r>
                        <a:rPr lang="en-US" sz="1800" baseline="0" dirty="0"/>
                        <a:t> </a:t>
                      </a:r>
                      <a:endParaRPr lang="en-US" sz="1800" dirty="0"/>
                    </a:p>
                  </a:txBody>
                  <a:tcPr marL="91443" marR="91443" marT="45723" marB="45723"/>
                </a:tc>
                <a:tc>
                  <a:txBody>
                    <a:bodyPr/>
                    <a:lstStyle/>
                    <a:p>
                      <a:r>
                        <a:rPr lang="en-US" sz="1800" dirty="0" err="1"/>
                        <a:t>Mạch</a:t>
                      </a:r>
                      <a:r>
                        <a:rPr lang="en-US" sz="1800" dirty="0"/>
                        <a:t> </a:t>
                      </a:r>
                      <a:r>
                        <a:rPr lang="en-US" sz="1800" dirty="0" err="1"/>
                        <a:t>nhanh</a:t>
                      </a:r>
                      <a:r>
                        <a:rPr lang="en-US" sz="1800" dirty="0"/>
                        <a:t> </a:t>
                      </a:r>
                    </a:p>
                    <a:p>
                      <a:r>
                        <a:rPr lang="en-US" sz="1800" dirty="0" err="1"/>
                        <a:t>Mạch</a:t>
                      </a:r>
                      <a:r>
                        <a:rPr lang="en-US" sz="1800" dirty="0"/>
                        <a:t> </a:t>
                      </a:r>
                      <a:r>
                        <a:rPr lang="en-US" sz="1800" dirty="0" err="1"/>
                        <a:t>xen</a:t>
                      </a:r>
                      <a:r>
                        <a:rPr lang="en-US" sz="1800" dirty="0"/>
                        <a:t> </a:t>
                      </a:r>
                      <a:r>
                        <a:rPr lang="en-US" sz="1800" dirty="0" err="1"/>
                        <a:t>kẽ</a:t>
                      </a:r>
                      <a:r>
                        <a:rPr lang="en-US" sz="1800" baseline="0" dirty="0"/>
                        <a:t> </a:t>
                      </a:r>
                      <a:r>
                        <a:rPr lang="en-US" sz="1800" baseline="0" dirty="0" err="1"/>
                        <a:t>khi</a:t>
                      </a:r>
                      <a:r>
                        <a:rPr lang="en-US" sz="1800" baseline="0" dirty="0"/>
                        <a:t> </a:t>
                      </a:r>
                      <a:r>
                        <a:rPr lang="en-US" sz="1800" baseline="0" dirty="0" err="1"/>
                        <a:t>bệnh</a:t>
                      </a:r>
                      <a:r>
                        <a:rPr lang="en-US" sz="1800" baseline="0" dirty="0"/>
                        <a:t> </a:t>
                      </a:r>
                      <a:r>
                        <a:rPr lang="en-US" sz="1800" baseline="0" dirty="0" err="1"/>
                        <a:t>nặng</a:t>
                      </a:r>
                      <a:r>
                        <a:rPr lang="en-US" sz="1800" baseline="0" dirty="0"/>
                        <a:t> </a:t>
                      </a:r>
                    </a:p>
                    <a:p>
                      <a:r>
                        <a:rPr lang="en-US" sz="1800" baseline="0" dirty="0" err="1"/>
                        <a:t>Huyết</a:t>
                      </a:r>
                      <a:r>
                        <a:rPr lang="en-US" sz="1800" baseline="0" dirty="0"/>
                        <a:t> </a:t>
                      </a:r>
                      <a:r>
                        <a:rPr lang="en-US" sz="1800" baseline="0" dirty="0" err="1"/>
                        <a:t>áp</a:t>
                      </a:r>
                      <a:r>
                        <a:rPr lang="en-US" sz="1800" baseline="0" dirty="0"/>
                        <a:t> </a:t>
                      </a:r>
                      <a:r>
                        <a:rPr lang="en-US" sz="1800" baseline="0" dirty="0" err="1"/>
                        <a:t>giảm</a:t>
                      </a:r>
                      <a:r>
                        <a:rPr lang="en-US" sz="1800" baseline="0" dirty="0"/>
                        <a:t> </a:t>
                      </a:r>
                      <a:r>
                        <a:rPr lang="en-US" sz="1800" baseline="0" dirty="0" err="1"/>
                        <a:t>khi</a:t>
                      </a:r>
                      <a:r>
                        <a:rPr lang="en-US" sz="1800" baseline="0" dirty="0"/>
                        <a:t> </a:t>
                      </a:r>
                      <a:r>
                        <a:rPr lang="en-US" sz="1800" baseline="0" dirty="0" err="1"/>
                        <a:t>bệnh</a:t>
                      </a:r>
                      <a:r>
                        <a:rPr lang="en-US" sz="1800" baseline="0" dirty="0"/>
                        <a:t> </a:t>
                      </a:r>
                      <a:r>
                        <a:rPr lang="en-US" sz="1800" baseline="0" dirty="0" err="1"/>
                        <a:t>nặng</a:t>
                      </a:r>
                      <a:r>
                        <a:rPr lang="en-US" sz="1800" baseline="0" dirty="0"/>
                        <a:t> </a:t>
                      </a:r>
                    </a:p>
                    <a:p>
                      <a:r>
                        <a:rPr lang="en-US" sz="1800" baseline="0" dirty="0" err="1"/>
                        <a:t>Áp</a:t>
                      </a:r>
                      <a:r>
                        <a:rPr lang="en-US" sz="1800" baseline="0" dirty="0"/>
                        <a:t> </a:t>
                      </a:r>
                      <a:r>
                        <a:rPr lang="en-US" sz="1800" baseline="0" dirty="0" err="1"/>
                        <a:t>lực</a:t>
                      </a:r>
                      <a:r>
                        <a:rPr lang="en-US" sz="1800" baseline="0" dirty="0"/>
                        <a:t> </a:t>
                      </a:r>
                      <a:r>
                        <a:rPr lang="en-US" sz="1800" baseline="0" dirty="0" err="1"/>
                        <a:t>mạch</a:t>
                      </a:r>
                      <a:r>
                        <a:rPr lang="en-US" sz="1800" baseline="0" dirty="0"/>
                        <a:t> </a:t>
                      </a:r>
                      <a:r>
                        <a:rPr lang="en-US" sz="1800" baseline="0" dirty="0" err="1"/>
                        <a:t>giảm</a:t>
                      </a:r>
                      <a:r>
                        <a:rPr lang="en-US" sz="1800" baseline="0" dirty="0"/>
                        <a:t> </a:t>
                      </a:r>
                    </a:p>
                    <a:p>
                      <a:r>
                        <a:rPr lang="en-US" sz="1800" baseline="0" dirty="0" err="1"/>
                        <a:t>Tím</a:t>
                      </a:r>
                      <a:r>
                        <a:rPr lang="en-US" sz="1800" baseline="0" dirty="0"/>
                        <a:t> </a:t>
                      </a:r>
                      <a:r>
                        <a:rPr lang="en-US" sz="1800" baseline="0" dirty="0" err="1"/>
                        <a:t>ngoại</a:t>
                      </a:r>
                      <a:r>
                        <a:rPr lang="en-US" sz="1800" baseline="0" dirty="0"/>
                        <a:t> </a:t>
                      </a:r>
                      <a:r>
                        <a:rPr lang="en-US" sz="1800" baseline="0" dirty="0" err="1"/>
                        <a:t>biên</a:t>
                      </a:r>
                      <a:r>
                        <a:rPr lang="en-US" sz="1800" baseline="0" dirty="0"/>
                        <a:t> </a:t>
                      </a:r>
                    </a:p>
                    <a:p>
                      <a:r>
                        <a:rPr lang="en-US" sz="1800" baseline="0" dirty="0" err="1"/>
                        <a:t>Nhịp</a:t>
                      </a:r>
                      <a:r>
                        <a:rPr lang="en-US" sz="1800" baseline="0" dirty="0"/>
                        <a:t> </a:t>
                      </a:r>
                      <a:r>
                        <a:rPr lang="en-US" sz="1800" baseline="0" dirty="0" err="1"/>
                        <a:t>thở</a:t>
                      </a:r>
                      <a:r>
                        <a:rPr lang="en-US" sz="1800" baseline="0" dirty="0"/>
                        <a:t> </a:t>
                      </a:r>
                      <a:r>
                        <a:rPr lang="en-US" sz="1800" baseline="0" dirty="0" err="1"/>
                        <a:t>Cheyne</a:t>
                      </a:r>
                      <a:r>
                        <a:rPr lang="en-US" sz="1800" baseline="0" dirty="0"/>
                        <a:t>-Stokes</a:t>
                      </a:r>
                    </a:p>
                    <a:p>
                      <a:r>
                        <a:rPr lang="en-US" sz="1800" baseline="0" dirty="0" err="1"/>
                        <a:t>Suy</a:t>
                      </a:r>
                      <a:r>
                        <a:rPr lang="en-US" sz="1800" baseline="0" dirty="0"/>
                        <a:t> </a:t>
                      </a:r>
                      <a:r>
                        <a:rPr lang="en-US" sz="1800" baseline="0" dirty="0" err="1"/>
                        <a:t>kiệt</a:t>
                      </a:r>
                      <a:r>
                        <a:rPr lang="en-US" sz="1800" baseline="0" dirty="0"/>
                        <a:t> </a:t>
                      </a:r>
                      <a:endParaRPr lang="en-US" sz="1800" dirty="0"/>
                    </a:p>
                  </a:txBody>
                  <a:tcPr marL="91443" marR="91443" marT="45723" marB="45723"/>
                </a:tc>
                <a:tc>
                  <a:txBody>
                    <a:bodyPr/>
                    <a:lstStyle/>
                    <a:p>
                      <a:r>
                        <a:rPr lang="en-US" sz="1800" baseline="0" dirty="0" err="1"/>
                        <a:t>Mạch</a:t>
                      </a:r>
                      <a:r>
                        <a:rPr lang="en-US" sz="1800" baseline="0" dirty="0"/>
                        <a:t> </a:t>
                      </a:r>
                      <a:r>
                        <a:rPr lang="en-US" sz="1800" baseline="0" dirty="0" err="1"/>
                        <a:t>nhanh</a:t>
                      </a:r>
                      <a:r>
                        <a:rPr lang="en-US" sz="1800" baseline="0" dirty="0"/>
                        <a:t> </a:t>
                      </a:r>
                    </a:p>
                    <a:p>
                      <a:r>
                        <a:rPr lang="en-US" sz="1800" baseline="0" dirty="0" err="1"/>
                        <a:t>Huyết</a:t>
                      </a:r>
                      <a:r>
                        <a:rPr lang="en-US" sz="1800" baseline="0" dirty="0"/>
                        <a:t> </a:t>
                      </a:r>
                      <a:r>
                        <a:rPr lang="en-US" sz="1800" baseline="0" dirty="0" err="1"/>
                        <a:t>áp</a:t>
                      </a:r>
                      <a:r>
                        <a:rPr lang="en-US" sz="1800" baseline="0" dirty="0"/>
                        <a:t> </a:t>
                      </a:r>
                      <a:r>
                        <a:rPr lang="en-US" sz="1800" baseline="0" dirty="0" err="1"/>
                        <a:t>tụt</a:t>
                      </a:r>
                      <a:r>
                        <a:rPr lang="en-US" sz="1800" baseline="0" dirty="0"/>
                        <a:t> </a:t>
                      </a:r>
                    </a:p>
                    <a:p>
                      <a:r>
                        <a:rPr lang="en-US" sz="1800" baseline="0" dirty="0" err="1"/>
                        <a:t>Tĩnh</a:t>
                      </a:r>
                      <a:r>
                        <a:rPr lang="en-US" sz="1800" baseline="0" dirty="0"/>
                        <a:t> </a:t>
                      </a:r>
                      <a:r>
                        <a:rPr lang="en-US" sz="1800" baseline="0" dirty="0" err="1"/>
                        <a:t>mạch</a:t>
                      </a:r>
                      <a:r>
                        <a:rPr lang="en-US" sz="1800" baseline="0" dirty="0"/>
                        <a:t> </a:t>
                      </a:r>
                      <a:r>
                        <a:rPr lang="en-US" sz="1800" baseline="0" dirty="0" err="1"/>
                        <a:t>cổ</a:t>
                      </a:r>
                      <a:r>
                        <a:rPr lang="en-US" sz="1800" baseline="0" dirty="0"/>
                        <a:t> </a:t>
                      </a:r>
                      <a:r>
                        <a:rPr lang="en-US" sz="1800" baseline="0" dirty="0" err="1"/>
                        <a:t>nổi</a:t>
                      </a:r>
                      <a:r>
                        <a:rPr lang="en-US" sz="1800" baseline="0" dirty="0"/>
                        <a:t> </a:t>
                      </a:r>
                    </a:p>
                    <a:p>
                      <a:r>
                        <a:rPr lang="en-US" sz="1800" baseline="0" dirty="0" err="1"/>
                        <a:t>Phù</a:t>
                      </a:r>
                      <a:r>
                        <a:rPr lang="en-US" sz="1800" baseline="0" dirty="0"/>
                        <a:t> </a:t>
                      </a:r>
                      <a:r>
                        <a:rPr lang="en-US" sz="1800" baseline="0" dirty="0" err="1"/>
                        <a:t>chân</a:t>
                      </a:r>
                      <a:r>
                        <a:rPr lang="en-US" sz="1800" baseline="0" dirty="0"/>
                        <a:t> </a:t>
                      </a:r>
                    </a:p>
                    <a:p>
                      <a:r>
                        <a:rPr lang="en-US" sz="1800" baseline="0" dirty="0" err="1"/>
                        <a:t>Suy</a:t>
                      </a:r>
                      <a:r>
                        <a:rPr lang="en-US" sz="1800" baseline="0" dirty="0"/>
                        <a:t> </a:t>
                      </a:r>
                      <a:r>
                        <a:rPr lang="en-US" sz="1800" baseline="0" dirty="0" err="1"/>
                        <a:t>kiệt</a:t>
                      </a:r>
                      <a:r>
                        <a:rPr lang="en-US" sz="1800" baseline="0" dirty="0"/>
                        <a:t> </a:t>
                      </a:r>
                    </a:p>
                  </a:txBody>
                  <a:tcPr marL="91443" marR="91443" marT="45723" marB="45723"/>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esentation 1 draft 19 (1)">
  <a:themeElements>
    <a:clrScheme name="">
      <a:dk1>
        <a:srgbClr val="C0C0C0"/>
      </a:dk1>
      <a:lt1>
        <a:srgbClr val="FFFFFF"/>
      </a:lt1>
      <a:dk2>
        <a:srgbClr val="000066"/>
      </a:dk2>
      <a:lt2>
        <a:srgbClr val="FFFF00"/>
      </a:lt2>
      <a:accent1>
        <a:srgbClr val="6699FF"/>
      </a:accent1>
      <a:accent2>
        <a:srgbClr val="FFFF00"/>
      </a:accent2>
      <a:accent3>
        <a:srgbClr val="AAAAB8"/>
      </a:accent3>
      <a:accent4>
        <a:srgbClr val="DADADA"/>
      </a:accent4>
      <a:accent5>
        <a:srgbClr val="B8CAFF"/>
      </a:accent5>
      <a:accent6>
        <a:srgbClr val="E7E700"/>
      </a:accent6>
      <a:hlink>
        <a:srgbClr val="00CC66"/>
      </a:hlink>
      <a:folHlink>
        <a:srgbClr val="FF9900"/>
      </a:folHlink>
    </a:clrScheme>
    <a:fontScheme name="1_Presentation 1 draft 19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esentation 1 draft 19 (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Presentation 1 draft 19 (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Presentation 1 draft 19 (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Presentation 1 draft 19 (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Presentation 1 draft 19 (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Presentation 1 draft 19 (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Presentation 1 draft 19 (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3742</TotalTime>
  <Words>1828</Words>
  <Application>Microsoft Office PowerPoint</Application>
  <PresentationFormat>Trình chiếu Trên màn hình (4:3)</PresentationFormat>
  <Paragraphs>302</Paragraphs>
  <Slides>21</Slides>
  <Notes>4</Notes>
  <HiddenSlides>0</HiddenSlides>
  <MMClips>0</MMClips>
  <ScaleCrop>false</ScaleCrop>
  <HeadingPairs>
    <vt:vector size="4" baseType="variant">
      <vt:variant>
        <vt:lpstr>Chủ đề</vt:lpstr>
      </vt:variant>
      <vt:variant>
        <vt:i4>3</vt:i4>
      </vt:variant>
      <vt:variant>
        <vt:lpstr>Tiêu đề Bản chiếu</vt:lpstr>
      </vt:variant>
      <vt:variant>
        <vt:i4>21</vt:i4>
      </vt:variant>
    </vt:vector>
  </HeadingPairs>
  <TitlesOfParts>
    <vt:vector size="24" baseType="lpstr">
      <vt:lpstr>Default Design</vt:lpstr>
      <vt:lpstr>1_Presentation 1 draft 19 (1)</vt:lpstr>
      <vt:lpstr>1_Default Design</vt:lpstr>
      <vt:lpstr>TIẾP CẬN BỆNH NHÂN SUY TIM MẠN</vt:lpstr>
      <vt:lpstr>MỤC TIÊU </vt:lpstr>
      <vt:lpstr>Bản trình bày PowerPoint</vt:lpstr>
      <vt:lpstr>Cơ chế bệnh sinh (1) </vt:lpstr>
      <vt:lpstr>Cơ chế bệnh sinh (2)</vt:lpstr>
      <vt:lpstr>Cơ chế bệnh sinh (3)</vt:lpstr>
      <vt:lpstr>Cơ chế bệnh sinh (4)</vt:lpstr>
      <vt:lpstr>Triệu chứng của suy tim (T) và suy tim (P)</vt:lpstr>
      <vt:lpstr>Triệu chứng của suy tim (T) và suy tim (P)</vt:lpstr>
      <vt:lpstr>Triệu chứng của suy tim (T) và suy tim (P)</vt:lpstr>
      <vt:lpstr>Phân loại suy tim</vt:lpstr>
      <vt:lpstr>Phân độ suy tim </vt:lpstr>
      <vt:lpstr>Tương ứng giữa phân độ theo NYHA và theo ACC/AHA</vt:lpstr>
      <vt:lpstr>Nguyên nhân suy tim </vt:lpstr>
      <vt:lpstr>Các yếu tố thúc đẩy bệnh nhân vào đợt cấp suy tim</vt:lpstr>
      <vt:lpstr>Bệnh đi kèm </vt:lpstr>
      <vt:lpstr>Cận lâm sàng</vt:lpstr>
      <vt:lpstr>Dấu chứng sinh học </vt:lpstr>
      <vt:lpstr>Khuyến cáo ESC 2016 về các xét nghiệm sinh hoá trên bệnh nhân suy tim</vt:lpstr>
      <vt:lpstr>Khuyến cáo ESC 2016 về các xét nghiệm hình ảnh  trên bệnh nhân suy tim</vt:lpstr>
      <vt:lpstr>Kết luận </vt:lpstr>
    </vt:vector>
  </TitlesOfParts>
  <Company>servier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 NHAN</dc:title>
  <dc:creator>Thuy</dc:creator>
  <cp:lastModifiedBy>thanhtuanphd@gmail.com</cp:lastModifiedBy>
  <cp:revision>414</cp:revision>
  <dcterms:created xsi:type="dcterms:W3CDTF">2000-12-06T03:40:44Z</dcterms:created>
  <dcterms:modified xsi:type="dcterms:W3CDTF">2019-06-21T12:21:07Z</dcterms:modified>
</cp:coreProperties>
</file>