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8" r:id="rId3"/>
    <p:sldId id="341" r:id="rId4"/>
    <p:sldId id="343" r:id="rId5"/>
    <p:sldId id="349" r:id="rId6"/>
    <p:sldId id="350" r:id="rId7"/>
    <p:sldId id="344" r:id="rId8"/>
    <p:sldId id="351" r:id="rId9"/>
    <p:sldId id="345" r:id="rId10"/>
    <p:sldId id="352" r:id="rId11"/>
    <p:sldId id="353" r:id="rId12"/>
    <p:sldId id="346" r:id="rId13"/>
    <p:sldId id="295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0875-4D90-4A0A-97B9-05BB1664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2E01-4A59-4C58-82F1-38BF30100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49D2-3DB7-4D02-B44A-3C13269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B21F-1598-413C-9892-878F8ED4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3F4D-179B-4E18-970D-3679F625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3B49-0D3E-48A3-A041-A498A7E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02BD-F946-4610-8F89-9F1F3C86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9A7B-BA43-4824-BF21-A7C9C8EC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8050-5D88-4F76-B38F-4E6E76BF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1797-5D76-4B40-A7FA-A2068B3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31D6C-9C3A-46D3-9E06-22780DF8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7D47B-66DA-4807-862F-4A1612EA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8D9E-2AC8-4D0F-87FE-B2A2D3BC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6BA3-F3D6-4E61-9466-4C225EA3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FC94-78A1-4059-9EC9-7A1876CB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D65A-D9C6-45D9-9246-E436D151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31CF-46D3-4794-A057-33087509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7A3E-E812-49F3-B73E-F5274B8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38CE-A5E4-423B-B36B-00076FDD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54C7-7C06-4359-90CF-132ABD4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DDC6-1DB2-4FB3-B673-BE3200E7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932CF-07C6-4F94-8235-5AE1DEE5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FD5D-810A-4555-B459-9969A60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193B-1290-4F75-8146-59423F4C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7AC9-5055-43BF-8232-6043C38D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7F01-701F-437F-93FA-E9773FB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61E-9E82-4BFC-BDDA-72DB56DD1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9F3A8-6D8F-40EA-84F3-9949E11F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D0C4-DCEF-43DE-82C1-94BCD6C7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B35D-69AF-4CF9-8193-89CE81EE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C0D0-EDC6-4612-B0F2-3C7C1DBE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01C-9D40-414B-B5B2-326BD2C9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8492-C4C7-4C64-A2D4-072EFA68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315F-C012-4995-970B-2992A836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23107-1901-4F2D-B8D5-2124128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CB405-4B98-4493-88EB-F3389B39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3624C-E103-49EF-9014-31F0B322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6601C-7376-402E-AA06-03CBD494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22DD2-6F80-4BD5-AE12-4376F08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FED2-8294-4241-9827-70A17B8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08AF-BE57-4828-ABBD-05C5B6FF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4733-C475-40A7-B4FE-EBA5DF3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F6D52-60CC-43CD-AF72-C5B30352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2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E0BBB-0747-4DCF-B6A8-AE0B43E1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33E9A-7734-468E-9B23-5215198D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E5A1B-CBBC-413B-A950-0EC3A96F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D3-BBA7-4A4F-AC8C-469D520B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9DAC-49E6-4D75-877C-DA2983649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B30B-B2DA-4BD0-B019-0ABB4A6E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30578-0BD0-40F5-921B-0B61A7C6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ECE2-5A7B-4ACD-B7DA-5DCA52FA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2EDD3-7C4C-48D5-8DBD-104D20F1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3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B5C-BFF1-4C60-84B2-4B65AAE2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81596-6D33-457A-B3BA-E60C7ADBA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FCC1-AC7F-46E5-8BD7-C9F55EDE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DAD2-5862-49C5-B4E9-F302CD7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01DA-E838-46A3-BFD3-029681EA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7221-F14C-430F-B912-A7C4C889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2A48D-79A7-41DE-9CCE-8BA41A4B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578D2-4A49-43F4-A59B-2687FCBA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170A-D007-426D-A1DA-F1738FAD1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AB41-56AA-42E3-BAB0-F356C14F9AD2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8C60-9512-4B32-8D3A-D032AB781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5214-1228-4C09-B382-2641969CD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45E0-FD80-4964-985A-D8C9C34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33BA-8978-4147-9301-F0ACEBD91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FF00"/>
                </a:solidFill>
              </a:rPr>
              <a:t>MỘT SỐ VẤN ĐỀ VỀ</a:t>
            </a:r>
            <a:br>
              <a:rPr lang="en-US" b="1">
                <a:solidFill>
                  <a:srgbClr val="FFFF00"/>
                </a:solidFill>
              </a:rPr>
            </a:br>
            <a:r>
              <a:rPr lang="en-US" b="1">
                <a:solidFill>
                  <a:srgbClr val="FFFF00"/>
                </a:solidFill>
              </a:rPr>
              <a:t>SIÊU ÂM TIM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C05E0-69AB-4534-B279-B77DF322F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156"/>
            <a:ext cx="9144000" cy="1655762"/>
          </a:xfrm>
        </p:spPr>
        <p:txBody>
          <a:bodyPr/>
          <a:lstStyle/>
          <a:p>
            <a:r>
              <a:rPr 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ThS.BS. Nguyễn Tr</a:t>
            </a:r>
            <a:r>
              <a:rPr lang="vi-V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ư</a:t>
            </a:r>
            <a:r>
              <a:rPr 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ờng Duy</a:t>
            </a:r>
          </a:p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Bộ môn Nội – Đại Học Y D</a:t>
            </a:r>
            <a:r>
              <a:rPr lang="vi-VN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ư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ợc</a:t>
            </a:r>
          </a:p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Khoa Nội Tim Mạch – BV. Chợ Rẫy</a:t>
            </a:r>
          </a:p>
        </p:txBody>
      </p:sp>
    </p:spTree>
    <p:extLst>
      <p:ext uri="{BB962C8B-B14F-4D97-AF65-F5344CB8AC3E}">
        <p14:creationId xmlns:p14="http://schemas.microsoft.com/office/powerpoint/2010/main" val="353613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BE1E-065F-42E3-B211-87F1D35C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Đánh giá bệnh lý van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0232-BE11-4ECF-98C5-7F2EE9A2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Hẹp hay hở?</a:t>
            </a:r>
          </a:p>
          <a:p>
            <a:r>
              <a:rPr lang="en-US">
                <a:solidFill>
                  <a:schemeClr val="bg1"/>
                </a:solidFill>
              </a:rPr>
              <a:t>Nguyên nhân?</a:t>
            </a:r>
          </a:p>
          <a:p>
            <a:r>
              <a:rPr lang="en-US">
                <a:solidFill>
                  <a:schemeClr val="bg1"/>
                </a:solidFill>
              </a:rPr>
              <a:t>Mức độ?</a:t>
            </a:r>
          </a:p>
          <a:p>
            <a:r>
              <a:rPr lang="en-US">
                <a:solidFill>
                  <a:schemeClr val="bg1"/>
                </a:solidFill>
              </a:rPr>
              <a:t>Biến chứng?</a:t>
            </a:r>
          </a:p>
        </p:txBody>
      </p:sp>
    </p:spTree>
    <p:extLst>
      <p:ext uri="{BB962C8B-B14F-4D97-AF65-F5344CB8AC3E}">
        <p14:creationId xmlns:p14="http://schemas.microsoft.com/office/powerpoint/2010/main" val="309424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B32A-A621-4C34-97B9-742804E4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Hẹp van ĐMC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86F7-0E92-475D-9C17-6888B93D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Có hẹp van?</a:t>
            </a:r>
          </a:p>
          <a:p>
            <a:r>
              <a:rPr lang="en-US">
                <a:solidFill>
                  <a:schemeClr val="bg1"/>
                </a:solidFill>
              </a:rPr>
              <a:t>Nguyên nhân? (hậu thấp, thoái hóa van…)</a:t>
            </a:r>
          </a:p>
          <a:p>
            <a:r>
              <a:rPr lang="en-US">
                <a:solidFill>
                  <a:schemeClr val="bg1"/>
                </a:solidFill>
              </a:rPr>
              <a:t>Mức độ?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AVA</a:t>
            </a: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Biến chứng: 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Dày thất T (giai đoạn đầu), giãn thất T (giai đoạn muộn)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RLCN tâm tr</a:t>
            </a:r>
            <a:r>
              <a:rPr lang="vi-VN" sz="2800">
                <a:solidFill>
                  <a:schemeClr val="bg1"/>
                </a:solidFill>
                <a:sym typeface="Wingdings" panose="05000000000000000000" pitchFamily="2" charset="2"/>
              </a:rPr>
              <a:t>ư</a:t>
            </a: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ơng thất T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RLCN tâm thu thất 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DD31-C066-416B-824E-4E17D6A4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Hẹp van 2 lá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DE38-F2A9-47AD-9649-1C8FF8E8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2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Có hẹp van?</a:t>
            </a:r>
          </a:p>
          <a:p>
            <a:r>
              <a:rPr lang="en-US">
                <a:solidFill>
                  <a:schemeClr val="bg1"/>
                </a:solidFill>
              </a:rPr>
              <a:t>Nguyên nhân? (hậu thấp, thoái hóa van…)</a:t>
            </a:r>
          </a:p>
          <a:p>
            <a:r>
              <a:rPr lang="en-US">
                <a:solidFill>
                  <a:schemeClr val="bg1"/>
                </a:solidFill>
              </a:rPr>
              <a:t>Mức độ?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MVA</a:t>
            </a: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Điểm Wilkins</a:t>
            </a: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Biến chứng: 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Lớn nhĩ (T), ĐM phổi, buồng tim (P)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Tăng áp phổi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Huyết khối nhĩ + tiểu nhĩ (T)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  <a:sym typeface="Wingdings" panose="05000000000000000000" pitchFamily="2" charset="2"/>
              </a:rPr>
              <a:t>Chuyển động xoáy trong nhĩ (T)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1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33CC"/>
                </a:solidFill>
              </a:rPr>
              <a:t>Siêu âm tim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825624"/>
            <a:ext cx="7241133" cy="5032375"/>
          </a:xfrm>
        </p:spPr>
        <p:txBody>
          <a:bodyPr>
            <a:normAutofit/>
          </a:bodyPr>
          <a:lstStyle/>
          <a:p>
            <a:r>
              <a:rPr lang="en-US" sz="2500"/>
              <a:t>Nhịp tim không đều</a:t>
            </a:r>
          </a:p>
          <a:p>
            <a:r>
              <a:rPr lang="en-US" sz="2500"/>
              <a:t>Lớn nhĩ (T), ĐM phổi và buồng tim (P)</a:t>
            </a:r>
          </a:p>
          <a:p>
            <a:r>
              <a:rPr lang="en-US" sz="2500"/>
              <a:t>Van 2 lá dày, vôi hóa ½ </a:t>
            </a:r>
            <a:r>
              <a:rPr lang="en-US" sz="2500">
                <a:solidFill>
                  <a:srgbClr val="FF0000"/>
                </a:solidFill>
              </a:rPr>
              <a:t>thân van</a:t>
            </a:r>
            <a:r>
              <a:rPr lang="en-US" sz="2500"/>
              <a:t>, dính </a:t>
            </a:r>
            <a:r>
              <a:rPr lang="en-US" sz="2500">
                <a:solidFill>
                  <a:srgbClr val="FF0000"/>
                </a:solidFill>
              </a:rPr>
              <a:t>mép van</a:t>
            </a:r>
            <a:r>
              <a:rPr lang="en-US" sz="2500"/>
              <a:t>. Lá trước mở phình gối, lá sau mở song song lá trước. </a:t>
            </a:r>
            <a:r>
              <a:rPr lang="en-US" sz="2500">
                <a:solidFill>
                  <a:srgbClr val="FF0000"/>
                </a:solidFill>
              </a:rPr>
              <a:t>Hệ thống dưới van </a:t>
            </a:r>
            <a:r>
              <a:rPr lang="en-US" sz="2500"/>
              <a:t>xơ hóa, co rút.</a:t>
            </a:r>
          </a:p>
          <a:p>
            <a:r>
              <a:rPr lang="en-US" sz="2500"/>
              <a:t>Hở van 2 lá ¼. Hẹp van 2 lá </a:t>
            </a:r>
            <a:r>
              <a:rPr lang="en-US" sz="2500">
                <a:solidFill>
                  <a:srgbClr val="FF0000"/>
                </a:solidFill>
              </a:rPr>
              <a:t>MVA = 0.92 cm</a:t>
            </a:r>
            <a:r>
              <a:rPr lang="en-US" sz="2500" baseline="30000">
                <a:solidFill>
                  <a:srgbClr val="FF0000"/>
                </a:solidFill>
              </a:rPr>
              <a:t>2</a:t>
            </a:r>
            <a:r>
              <a:rPr lang="en-US" sz="2500">
                <a:solidFill>
                  <a:srgbClr val="FF0000"/>
                </a:solidFill>
              </a:rPr>
              <a:t> </a:t>
            </a:r>
            <a:br>
              <a:rPr lang="en-US" sz="2500"/>
            </a:br>
            <a:r>
              <a:rPr lang="en-US" sz="2500"/>
              <a:t>(</a:t>
            </a:r>
            <a:r>
              <a:rPr lang="en-US" sz="2500">
                <a:solidFill>
                  <a:srgbClr val="FF0000"/>
                </a:solidFill>
              </a:rPr>
              <a:t>Wilkins = 10đ</a:t>
            </a:r>
            <a:r>
              <a:rPr lang="en-US" sz="2500"/>
              <a:t>)</a:t>
            </a:r>
          </a:p>
          <a:p>
            <a:r>
              <a:rPr lang="en-US" sz="2500"/>
              <a:t>Hở van 3 lá ¾. PAPs = 60 mmHg</a:t>
            </a:r>
          </a:p>
          <a:p>
            <a:r>
              <a:rPr lang="en-US" sz="2500">
                <a:solidFill>
                  <a:srgbClr val="FF0000"/>
                </a:solidFill>
              </a:rPr>
              <a:t>Chuyển động xoáy </a:t>
            </a:r>
            <a:r>
              <a:rPr lang="en-US" sz="2500"/>
              <a:t>dày đặc trong nhĩ (T). Không ghi nhận huyết khối &gt; 3 mm</a:t>
            </a:r>
          </a:p>
        </p:txBody>
      </p:sp>
      <p:pic>
        <p:nvPicPr>
          <p:cNvPr id="1026" name="Picture 2" descr="https://www.researchgate.net/publication/259171638/figure/fig5/AS:297195250176005@1447868277569/Parasternal-long-axis-view-in-a-patient-with-mitral-stenosis-showing-thickened-mit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721" y="3348408"/>
            <a:ext cx="4626279" cy="35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2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528-5857-4CFF-99A9-E3393648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Hẹp van 2 lá</a:t>
            </a:r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1601D8-1334-4B65-91EC-BD676FB6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2978"/>
            <a:ext cx="12147047" cy="297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9660E-83EE-40B8-AE45-064F33AB8D85}"/>
              </a:ext>
            </a:extLst>
          </p:cNvPr>
          <p:cNvSpPr txBox="1"/>
          <p:nvPr/>
        </p:nvSpPr>
        <p:spPr>
          <a:xfrm>
            <a:off x="838200" y="5985862"/>
            <a:ext cx="1031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FFC000"/>
                </a:solidFill>
              </a:rPr>
              <a:t>Harrison’s Principles of Internal Medicine 20</a:t>
            </a:r>
            <a:r>
              <a:rPr lang="en-US" i="1" baseline="30000">
                <a:solidFill>
                  <a:srgbClr val="FFC000"/>
                </a:solidFill>
              </a:rPr>
              <a:t>th</a:t>
            </a:r>
            <a:r>
              <a:rPr lang="en-US" i="1">
                <a:solidFill>
                  <a:srgbClr val="FFC000"/>
                </a:solidFill>
              </a:rPr>
              <a:t>. Chapter 258: Mitral Stenosis</a:t>
            </a:r>
            <a:endParaRPr lang="en-US" i="1" baseline="30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2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4304-C5ED-4C66-A4A9-839BF8A4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ĐẠI C</a:t>
            </a:r>
            <a:r>
              <a:rPr lang="vi-VN">
                <a:solidFill>
                  <a:srgbClr val="FFFF00"/>
                </a:solidFill>
              </a:rPr>
              <a:t>Ư</a:t>
            </a:r>
            <a:r>
              <a:rPr lang="en-US">
                <a:solidFill>
                  <a:srgbClr val="FFFF00"/>
                </a:solidFill>
              </a:rPr>
              <a:t>ƠNG VỀ SIÊU ÂM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AB8F-30DB-4513-B78E-C77F69C7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4"/>
            <a:ext cx="5476462" cy="4866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Dùng đầu dò có các chấn tử phát ra chùm tia siêu âm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Tia xuyên qua cấu trúc mô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gặp vật cản  trở về đầu dò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Đầu dò ghi nhận tín hiệu phản hồi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CPU  mã hóa thành hình ảnh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Echocardiography in Australia, an Academic Report">
            <a:extLst>
              <a:ext uri="{FF2B5EF4-FFF2-40B4-BE49-F238E27FC236}">
                <a16:creationId xmlns:a16="http://schemas.microsoft.com/office/drawing/2014/main" id="{B5E734E3-6AF0-4E29-B5E4-231D5B92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52700"/>
            <a:ext cx="5715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chemic Cardiomyopathy 2D Echocardiogram - YouTube">
            <a:extLst>
              <a:ext uri="{FF2B5EF4-FFF2-40B4-BE49-F238E27FC236}">
                <a16:creationId xmlns:a16="http://schemas.microsoft.com/office/drawing/2014/main" id="{A8A22B2A-37EB-4A7C-BE2C-17A78412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" y="973895"/>
            <a:ext cx="6161037" cy="34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D Echo/Doppler Study (2-Dimenstional Echocardiography/Doppler study) -  Peter Yan Cardiology Clinic">
            <a:extLst>
              <a:ext uri="{FF2B5EF4-FFF2-40B4-BE49-F238E27FC236}">
                <a16:creationId xmlns:a16="http://schemas.microsoft.com/office/drawing/2014/main" id="{1141FBF9-2E20-4B85-AF33-0039EDB5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77" y="973895"/>
            <a:ext cx="4936342" cy="34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75E07-D06C-4AC6-BF37-4E2AF3A72502}"/>
              </a:ext>
            </a:extLst>
          </p:cNvPr>
          <p:cNvSpPr txBox="1"/>
          <p:nvPr/>
        </p:nvSpPr>
        <p:spPr>
          <a:xfrm>
            <a:off x="278295" y="4611756"/>
            <a:ext cx="4545496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FFC000"/>
                </a:solidFill>
              </a:rPr>
              <a:t>Siêu âm 2D: </a:t>
            </a:r>
            <a:r>
              <a:rPr lang="en-US">
                <a:solidFill>
                  <a:schemeClr val="bg1"/>
                </a:solidFill>
              </a:rPr>
              <a:t>khảo sát hình thái, cấu trúc + đánh giá chức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1F480-7BA7-4844-B784-19B2B61BC1F2}"/>
              </a:ext>
            </a:extLst>
          </p:cNvPr>
          <p:cNvSpPr txBox="1"/>
          <p:nvPr/>
        </p:nvSpPr>
        <p:spPr>
          <a:xfrm>
            <a:off x="7708717" y="4611756"/>
            <a:ext cx="4297753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FFC000"/>
                </a:solidFill>
              </a:rPr>
              <a:t>Siêu âm Doppler: </a:t>
            </a:r>
            <a:r>
              <a:rPr lang="en-US">
                <a:solidFill>
                  <a:schemeClr val="bg1"/>
                </a:solidFill>
              </a:rPr>
              <a:t>khảo sát dòng chảy của máu (qua van, qua shunt)</a:t>
            </a:r>
          </a:p>
        </p:txBody>
      </p:sp>
    </p:spTree>
    <p:extLst>
      <p:ext uri="{BB962C8B-B14F-4D97-AF65-F5344CB8AC3E}">
        <p14:creationId xmlns:p14="http://schemas.microsoft.com/office/powerpoint/2010/main" val="22770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563B-F2CA-401D-BDEB-AA220076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179597"/>
            <a:ext cx="11820940" cy="1325563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Chức năng tâm thu thất (T): EF </a:t>
            </a:r>
            <a:r>
              <a:rPr lang="en-US" sz="3500">
                <a:solidFill>
                  <a:srgbClr val="FFFF00"/>
                </a:solidFill>
              </a:rPr>
              <a:t>(Ejection Fraction)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DB4E-E178-4476-9A2E-C1B4A657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C000"/>
                </a:solidFill>
              </a:rPr>
              <a:t>EF (Teicholz): </a:t>
            </a:r>
            <a:r>
              <a:rPr lang="en-US">
                <a:solidFill>
                  <a:schemeClr val="bg1"/>
                </a:solidFill>
              </a:rPr>
              <a:t>bắt buộc cho tất cả các kết quả SA tim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FFC000"/>
                </a:solidFill>
              </a:rPr>
              <a:t>EF (Simpson):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Có bệnh mạch vành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Có rối loạn vận động vùng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EF Teicholz bất th</a:t>
            </a:r>
            <a:r>
              <a:rPr lang="vi-VN" sz="2800">
                <a:solidFill>
                  <a:schemeClr val="bg1"/>
                </a:solidFill>
              </a:rPr>
              <a:t>ư</a:t>
            </a:r>
            <a:r>
              <a:rPr lang="en-US" sz="2800">
                <a:solidFill>
                  <a:schemeClr val="bg1"/>
                </a:solidFill>
              </a:rPr>
              <a:t>ờng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Bệnh c</a:t>
            </a:r>
            <a:r>
              <a:rPr lang="vi-VN" sz="2800">
                <a:solidFill>
                  <a:schemeClr val="bg1"/>
                </a:solidFill>
              </a:rPr>
              <a:t>ơ</a:t>
            </a:r>
            <a:r>
              <a:rPr lang="en-US" sz="2800">
                <a:solidFill>
                  <a:schemeClr val="bg1"/>
                </a:solidFill>
              </a:rPr>
              <a:t> tim (giãn nở, phì đại, hạn chế…)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Bệnh van tim trên mức độ trung bình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ác phương pháp thăm dò chức năng tim mạch">
            <a:extLst>
              <a:ext uri="{FF2B5EF4-FFF2-40B4-BE49-F238E27FC236}">
                <a16:creationId xmlns:a16="http://schemas.microsoft.com/office/drawing/2014/main" id="{50DAADB5-D78A-4C32-93B5-D0693C56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66" y="1"/>
            <a:ext cx="9134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0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0038-8D84-4E7A-941F-CEB9778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Ph</a:t>
            </a:r>
            <a:r>
              <a:rPr lang="vi-VN">
                <a:solidFill>
                  <a:srgbClr val="FFFF00"/>
                </a:solidFill>
              </a:rPr>
              <a:t>ư</a:t>
            </a:r>
            <a:r>
              <a:rPr lang="en-US">
                <a:solidFill>
                  <a:srgbClr val="FFFF00"/>
                </a:solidFill>
              </a:rPr>
              <a:t>ơng pháp Simpson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1490AB0-5F6A-4BE2-B322-08A2D86B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76" y="1948070"/>
            <a:ext cx="8592378" cy="49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0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1095-E480-4647-88D3-CF8D106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Rối loạn vận động vùng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9657-E421-48A4-9F2B-697CDD05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Nhẹ nhất: giảm động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Nặng h</a:t>
            </a:r>
            <a:r>
              <a:rPr lang="vi-VN">
                <a:solidFill>
                  <a:schemeClr val="bg1"/>
                </a:solidFill>
              </a:rPr>
              <a:t>ơ</a:t>
            </a:r>
            <a:r>
              <a:rPr lang="en-US">
                <a:solidFill>
                  <a:schemeClr val="bg1"/>
                </a:solidFill>
              </a:rPr>
              <a:t>n: vô động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Nặng nhất: nghịch động (vận động nghịch th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ờng)</a:t>
            </a:r>
          </a:p>
          <a:p>
            <a:pPr>
              <a:lnSpc>
                <a:spcPct val="150000"/>
              </a:lnSpc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>
                <a:solidFill>
                  <a:srgbClr val="FFC000"/>
                </a:solidFill>
                <a:sym typeface="Wingdings" panose="05000000000000000000" pitchFamily="2" charset="2"/>
              </a:rPr>
              <a:t> PHẢI đo EF Simpson!</a:t>
            </a:r>
            <a:endParaRPr lang="en-US" i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A195-A5CC-42E9-84AE-26C4CDE2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1. Bệnh mạch vành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8653-C20F-40D1-BF82-DAAD916C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Rối loạn vận động vùng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Kiểu RLVĐ vùng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Các vùng có RLVĐ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Biến chứng: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Giãn thất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RLCN tâm tr</a:t>
            </a:r>
            <a:r>
              <a:rPr lang="vi-VN" sz="2800">
                <a:solidFill>
                  <a:schemeClr val="bg1"/>
                </a:solidFill>
              </a:rPr>
              <a:t>ư</a:t>
            </a:r>
            <a:r>
              <a:rPr lang="en-US" sz="2800">
                <a:solidFill>
                  <a:schemeClr val="bg1"/>
                </a:solidFill>
              </a:rPr>
              <a:t>ơng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RLCN tâm thu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Huyết khối bám thành</a:t>
            </a:r>
          </a:p>
        </p:txBody>
      </p:sp>
    </p:spTree>
    <p:extLst>
      <p:ext uri="{BB962C8B-B14F-4D97-AF65-F5344CB8AC3E}">
        <p14:creationId xmlns:p14="http://schemas.microsoft.com/office/powerpoint/2010/main" val="29887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6D93-9E5A-4FF7-B63C-B5BC8F00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2. Bệnh lý van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8425-A7F9-4251-AC20-4240F6B8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Hẹp van: dày (c</a:t>
            </a:r>
            <a:r>
              <a:rPr lang="vi-VN">
                <a:solidFill>
                  <a:schemeClr val="bg1"/>
                </a:solidFill>
              </a:rPr>
              <a:t>ơ</a:t>
            </a:r>
            <a:r>
              <a:rPr lang="en-US">
                <a:solidFill>
                  <a:schemeClr val="bg1"/>
                </a:solidFill>
              </a:rPr>
              <a:t> tim), giãn (buồng tim) tr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ớc van bị hẹp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Hở van: giãn 1 hoặc cả 2 buồng tim liên quan van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Diện tích van 2 lá: </a:t>
            </a:r>
            <a:r>
              <a:rPr lang="en-US">
                <a:solidFill>
                  <a:srgbClr val="FFC000"/>
                </a:solidFill>
              </a:rPr>
              <a:t>MVA</a:t>
            </a:r>
            <a:r>
              <a:rPr lang="en-US">
                <a:solidFill>
                  <a:schemeClr val="bg1"/>
                </a:solidFill>
              </a:rPr>
              <a:t> hoặc </a:t>
            </a:r>
            <a:r>
              <a:rPr lang="en-US">
                <a:solidFill>
                  <a:srgbClr val="FFC000"/>
                </a:solidFill>
              </a:rPr>
              <a:t>MVO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 sz="4200" baseline="-25000">
                <a:solidFill>
                  <a:schemeClr val="bg1"/>
                </a:solidFill>
              </a:rPr>
              <a:t>┴ </a:t>
            </a:r>
            <a:r>
              <a:rPr lang="en-US">
                <a:solidFill>
                  <a:schemeClr val="bg1"/>
                </a:solidFill>
              </a:rPr>
              <a:t> 4 – 6 cm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)</a:t>
            </a:r>
            <a:endParaRPr lang="en-US" baseline="-25000">
              <a:solidFill>
                <a:srgbClr val="FFC000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Diện tích van ĐMC: </a:t>
            </a:r>
            <a:r>
              <a:rPr lang="en-US">
                <a:solidFill>
                  <a:srgbClr val="FFC000"/>
                </a:solidFill>
              </a:rPr>
              <a:t>AVA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 sz="4200" baseline="-25000">
                <a:solidFill>
                  <a:schemeClr val="bg1"/>
                </a:solidFill>
              </a:rPr>
              <a:t>┴ </a:t>
            </a:r>
            <a:r>
              <a:rPr lang="en-US">
                <a:solidFill>
                  <a:schemeClr val="bg1"/>
                </a:solidFill>
              </a:rPr>
              <a:t>4 – 6 cm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)</a:t>
            </a:r>
            <a:endParaRPr lang="en-US" baseline="-25000">
              <a:solidFill>
                <a:srgbClr val="FFC000"/>
              </a:solidFill>
            </a:endParaRPr>
          </a:p>
          <a:p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Office Theme</vt:lpstr>
      <vt:lpstr>MỘT SỐ VẤN ĐỀ VỀ SIÊU ÂM TIM</vt:lpstr>
      <vt:lpstr>ĐẠI CƯƠNG VỀ SIÊU ÂM TIM</vt:lpstr>
      <vt:lpstr>PowerPoint Presentation</vt:lpstr>
      <vt:lpstr>Chức năng tâm thu thất (T): EF (Ejection Fraction) </vt:lpstr>
      <vt:lpstr>PowerPoint Presentation</vt:lpstr>
      <vt:lpstr>Phương pháp Simpson</vt:lpstr>
      <vt:lpstr>Rối loạn vận động vùng</vt:lpstr>
      <vt:lpstr>1. Bệnh mạch vành</vt:lpstr>
      <vt:lpstr>2. Bệnh lý van tim</vt:lpstr>
      <vt:lpstr>Đánh giá bệnh lý van tim</vt:lpstr>
      <vt:lpstr>Hẹp van ĐMC</vt:lpstr>
      <vt:lpstr>Hẹp van 2 lá</vt:lpstr>
      <vt:lpstr>Siêu âm tim</vt:lpstr>
      <vt:lpstr>Hẹp van 2 lá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SỐ VẤN ĐỀ VỀ SIÊU ÂM TIM</dc:title>
  <dc:creator>PC</dc:creator>
  <cp:lastModifiedBy>PC</cp:lastModifiedBy>
  <cp:revision>4</cp:revision>
  <dcterms:created xsi:type="dcterms:W3CDTF">2020-09-20T15:30:05Z</dcterms:created>
  <dcterms:modified xsi:type="dcterms:W3CDTF">2020-11-24T14:53:17Z</dcterms:modified>
</cp:coreProperties>
</file>