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8" r:id="rId4"/>
    <p:sldId id="259" r:id="rId5"/>
    <p:sldId id="260" r:id="rId6"/>
    <p:sldId id="261" r:id="rId7"/>
    <p:sldId id="275" r:id="rId8"/>
    <p:sldId id="276" r:id="rId9"/>
    <p:sldId id="263" r:id="rId10"/>
    <p:sldId id="264" r:id="rId11"/>
    <p:sldId id="265" r:id="rId12"/>
    <p:sldId id="266" r:id="rId13"/>
    <p:sldId id="267" r:id="rId14"/>
    <p:sldId id="273" r:id="rId15"/>
    <p:sldId id="277" r:id="rId16"/>
    <p:sldId id="27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9CA479-8811-4A03-9DC7-BA9D66BE46D2}">
          <p14:sldIdLst>
            <p14:sldId id="256"/>
          </p14:sldIdLst>
        </p14:section>
        <p14:section name="TIM MẠCH" id="{EAB6C5EE-8004-4F0B-AB22-E6807D65A240}">
          <p14:sldIdLst>
            <p14:sldId id="274"/>
            <p14:sldId id="258"/>
            <p14:sldId id="259"/>
            <p14:sldId id="260"/>
          </p14:sldIdLst>
        </p14:section>
        <p14:section name="HÔ HẤP" id="{A87845DD-BA4C-4190-88A7-BE6D3158B236}">
          <p14:sldIdLst>
            <p14:sldId id="261"/>
            <p14:sldId id="275"/>
            <p14:sldId id="276"/>
            <p14:sldId id="263"/>
            <p14:sldId id="264"/>
          </p14:sldIdLst>
        </p14:section>
        <p14:section name="TIÊU HOÁ" id="{8B7D5F33-C095-4CA4-8BF4-375F5C5FF06B}">
          <p14:sldIdLst>
            <p14:sldId id="265"/>
            <p14:sldId id="266"/>
            <p14:sldId id="267"/>
            <p14:sldId id="273"/>
          </p14:sldIdLst>
        </p14:section>
        <p14:section name="THẬN NIỆU" id="{512064FF-E5D3-4589-917F-406000A913DA}">
          <p14:sldIdLst>
            <p14:sldId id="277"/>
            <p14:sldId id="27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BAE8770-9310-1A76-F71D-E857A1506805}" name="Thien Nguyen - Y17" initials="TNY" userId="Thien Nguyen - Y17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an Tran - Y17" userId="S::tqtoan.y17@ump.edu.vn::00853cb1-c6c4-438b-af0a-ccf61634a18f" providerId="AD" clId="Web-{1C151AA8-7184-9004-DFCD-6C3E2BA5A730}"/>
    <pc:docChg chg="modSld">
      <pc:chgData name="Toan Tran - Y17" userId="S::tqtoan.y17@ump.edu.vn::00853cb1-c6c4-438b-af0a-ccf61634a18f" providerId="AD" clId="Web-{1C151AA8-7184-9004-DFCD-6C3E2BA5A730}" dt="2022-12-30T13:04:51.865" v="1209" actId="20577"/>
      <pc:docMkLst>
        <pc:docMk/>
      </pc:docMkLst>
      <pc:sldChg chg="modSp">
        <pc:chgData name="Toan Tran - Y17" userId="S::tqtoan.y17@ump.edu.vn::00853cb1-c6c4-438b-af0a-ccf61634a18f" providerId="AD" clId="Web-{1C151AA8-7184-9004-DFCD-6C3E2BA5A730}" dt="2022-12-30T13:04:51.865" v="1209" actId="20577"/>
        <pc:sldMkLst>
          <pc:docMk/>
          <pc:sldMk cId="2651485050" sldId="260"/>
        </pc:sldMkLst>
        <pc:spChg chg="mod">
          <ac:chgData name="Toan Tran - Y17" userId="S::tqtoan.y17@ump.edu.vn::00853cb1-c6c4-438b-af0a-ccf61634a18f" providerId="AD" clId="Web-{1C151AA8-7184-9004-DFCD-6C3E2BA5A730}" dt="2022-12-30T12:53:42.794" v="297" actId="14100"/>
          <ac:spMkLst>
            <pc:docMk/>
            <pc:sldMk cId="2651485050" sldId="260"/>
            <ac:spMk id="2" creationId="{492DDCAB-2858-AA88-F169-1BD2ACB070D0}"/>
          </ac:spMkLst>
        </pc:spChg>
        <pc:spChg chg="mod">
          <ac:chgData name="Toan Tran - Y17" userId="S::tqtoan.y17@ump.edu.vn::00853cb1-c6c4-438b-af0a-ccf61634a18f" providerId="AD" clId="Web-{1C151AA8-7184-9004-DFCD-6C3E2BA5A730}" dt="2022-12-30T13:04:51.865" v="1209" actId="20577"/>
          <ac:spMkLst>
            <pc:docMk/>
            <pc:sldMk cId="2651485050" sldId="260"/>
            <ac:spMk id="3" creationId="{5E26716D-0A71-D6E7-5DB0-5B641AA0CE95}"/>
          </ac:spMkLst>
        </pc:spChg>
      </pc:sldChg>
    </pc:docChg>
  </pc:docChgLst>
  <pc:docChgLst>
    <pc:chgData name="Thien Nguyen - Y17" userId="8a2f91e4-1e13-4673-a88c-a1a9aa4f0135" providerId="ADAL" clId="{48FC57DD-142A-41F7-AC69-50569CC06AC8}"/>
    <pc:docChg chg="undo custSel modSld">
      <pc:chgData name="Thien Nguyen - Y17" userId="8a2f91e4-1e13-4673-a88c-a1a9aa4f0135" providerId="ADAL" clId="{48FC57DD-142A-41F7-AC69-50569CC06AC8}" dt="2023-01-03T10:40:54.546" v="1191" actId="20577"/>
      <pc:docMkLst>
        <pc:docMk/>
      </pc:docMkLst>
      <pc:sldChg chg="modSp mod">
        <pc:chgData name="Thien Nguyen - Y17" userId="8a2f91e4-1e13-4673-a88c-a1a9aa4f0135" providerId="ADAL" clId="{48FC57DD-142A-41F7-AC69-50569CC06AC8}" dt="2023-01-03T10:40:54.546" v="1191" actId="20577"/>
        <pc:sldMkLst>
          <pc:docMk/>
          <pc:sldMk cId="4289570702" sldId="263"/>
        </pc:sldMkLst>
        <pc:spChg chg="mod">
          <ac:chgData name="Thien Nguyen - Y17" userId="8a2f91e4-1e13-4673-a88c-a1a9aa4f0135" providerId="ADAL" clId="{48FC57DD-142A-41F7-AC69-50569CC06AC8}" dt="2023-01-03T10:40:54.546" v="1191" actId="20577"/>
          <ac:spMkLst>
            <pc:docMk/>
            <pc:sldMk cId="4289570702" sldId="263"/>
            <ac:spMk id="3" creationId="{46D06973-4BE3-8F95-01C3-9B38728360C3}"/>
          </ac:spMkLst>
        </pc:spChg>
      </pc:sldChg>
      <pc:sldChg chg="modSp mod">
        <pc:chgData name="Thien Nguyen - Y17" userId="8a2f91e4-1e13-4673-a88c-a1a9aa4f0135" providerId="ADAL" clId="{48FC57DD-142A-41F7-AC69-50569CC06AC8}" dt="2023-01-03T09:50:44.094" v="865" actId="20577"/>
        <pc:sldMkLst>
          <pc:docMk/>
          <pc:sldMk cId="2048394214" sldId="264"/>
        </pc:sldMkLst>
        <pc:spChg chg="mod">
          <ac:chgData name="Thien Nguyen - Y17" userId="8a2f91e4-1e13-4673-a88c-a1a9aa4f0135" providerId="ADAL" clId="{48FC57DD-142A-41F7-AC69-50569CC06AC8}" dt="2023-01-03T09:50:44.094" v="865" actId="20577"/>
          <ac:spMkLst>
            <pc:docMk/>
            <pc:sldMk cId="2048394214" sldId="264"/>
            <ac:spMk id="3" creationId="{8EC3EE9C-39EA-112E-6E1D-67FA4B2571FC}"/>
          </ac:spMkLst>
        </pc:spChg>
      </pc:sldChg>
      <pc:sldChg chg="modSp mod addCm">
        <pc:chgData name="Thien Nguyen - Y17" userId="8a2f91e4-1e13-4673-a88c-a1a9aa4f0135" providerId="ADAL" clId="{48FC57DD-142A-41F7-AC69-50569CC06AC8}" dt="2023-01-03T10:18:38.471" v="1059" actId="20577"/>
        <pc:sldMkLst>
          <pc:docMk/>
          <pc:sldMk cId="4159002336" sldId="275"/>
        </pc:sldMkLst>
        <pc:spChg chg="mod">
          <ac:chgData name="Thien Nguyen - Y17" userId="8a2f91e4-1e13-4673-a88c-a1a9aa4f0135" providerId="ADAL" clId="{48FC57DD-142A-41F7-AC69-50569CC06AC8}" dt="2023-01-03T10:18:38.471" v="1059" actId="20577"/>
          <ac:spMkLst>
            <pc:docMk/>
            <pc:sldMk cId="4159002336" sldId="275"/>
            <ac:spMk id="3" creationId="{5E26716D-0A71-D6E7-5DB0-5B641AA0CE95}"/>
          </ac:spMkLst>
        </pc:spChg>
      </pc:sldChg>
    </pc:docChg>
  </pc:docChgLst>
  <pc:docChgLst>
    <pc:chgData name="Thang Nguyen - Y17" userId="S::ndthang.y17@ump.edu.vn::5b075d8a-f8c9-4912-8b67-e33c0de2e13a" providerId="AD" clId="Web-{8ADE6703-1E13-BF2A-71A4-1ABF6C05A168}"/>
    <pc:docChg chg="addSld modSld modSection">
      <pc:chgData name="Thang Nguyen - Y17" userId="S::ndthang.y17@ump.edu.vn::5b075d8a-f8c9-4912-8b67-e33c0de2e13a" providerId="AD" clId="Web-{8ADE6703-1E13-BF2A-71A4-1ABF6C05A168}" dt="2022-12-28T13:44:35.587" v="220" actId="20577"/>
      <pc:docMkLst>
        <pc:docMk/>
      </pc:docMkLst>
      <pc:sldChg chg="addSp delSp modSp mod setBg modClrScheme chgLayout">
        <pc:chgData name="Thang Nguyen - Y17" userId="S::ndthang.y17@ump.edu.vn::5b075d8a-f8c9-4912-8b67-e33c0de2e13a" providerId="AD" clId="Web-{8ADE6703-1E13-BF2A-71A4-1ABF6C05A168}" dt="2022-12-28T13:43:30.179" v="202" actId="20577"/>
        <pc:sldMkLst>
          <pc:docMk/>
          <pc:sldMk cId="444584859" sldId="267"/>
        </pc:sldMkLst>
        <pc:spChg chg="mod ord">
          <ac:chgData name="Thang Nguyen - Y17" userId="S::ndthang.y17@ump.edu.vn::5b075d8a-f8c9-4912-8b67-e33c0de2e13a" providerId="AD" clId="Web-{8ADE6703-1E13-BF2A-71A4-1ABF6C05A168}" dt="2022-12-28T13:43:20.678" v="200"/>
          <ac:spMkLst>
            <pc:docMk/>
            <pc:sldMk cId="444584859" sldId="267"/>
            <ac:spMk id="2" creationId="{7B71F7B7-69BC-D86C-05A4-6A46B95C1A25}"/>
          </ac:spMkLst>
        </pc:spChg>
        <pc:spChg chg="mod ord">
          <ac:chgData name="Thang Nguyen - Y17" userId="S::ndthang.y17@ump.edu.vn::5b075d8a-f8c9-4912-8b67-e33c0de2e13a" providerId="AD" clId="Web-{8ADE6703-1E13-BF2A-71A4-1ABF6C05A168}" dt="2022-12-28T13:43:30.179" v="202" actId="20577"/>
          <ac:spMkLst>
            <pc:docMk/>
            <pc:sldMk cId="444584859" sldId="267"/>
            <ac:spMk id="3" creationId="{3AB2DF8B-4788-FDB6-61C9-DAEDE045B1A8}"/>
          </ac:spMkLst>
        </pc:spChg>
        <pc:spChg chg="add del">
          <ac:chgData name="Thang Nguyen - Y17" userId="S::ndthang.y17@ump.edu.vn::5b075d8a-f8c9-4912-8b67-e33c0de2e13a" providerId="AD" clId="Web-{8ADE6703-1E13-BF2A-71A4-1ABF6C05A168}" dt="2022-12-28T13:35:04.365" v="1"/>
          <ac:spMkLst>
            <pc:docMk/>
            <pc:sldMk cId="444584859" sldId="267"/>
            <ac:spMk id="4" creationId="{6F2EECD5-98DA-7C3A-7F74-7AA27F07339E}"/>
          </ac:spMkLst>
        </pc:spChg>
        <pc:spChg chg="add del">
          <ac:chgData name="Thang Nguyen - Y17" userId="S::ndthang.y17@ump.edu.vn::5b075d8a-f8c9-4912-8b67-e33c0de2e13a" providerId="AD" clId="Web-{8ADE6703-1E13-BF2A-71A4-1ABF6C05A168}" dt="2022-12-28T13:35:59.414" v="14"/>
          <ac:spMkLst>
            <pc:docMk/>
            <pc:sldMk cId="444584859" sldId="267"/>
            <ac:spMk id="5" creationId="{9F098D70-F6AE-A373-2F43-E2E56C8BBA02}"/>
          </ac:spMkLst>
        </pc:spChg>
        <pc:spChg chg="add del mod ord">
          <ac:chgData name="Thang Nguyen - Y17" userId="S::ndthang.y17@ump.edu.vn::5b075d8a-f8c9-4912-8b67-e33c0de2e13a" providerId="AD" clId="Web-{8ADE6703-1E13-BF2A-71A4-1ABF6C05A168}" dt="2022-12-28T13:43:20.678" v="200"/>
          <ac:spMkLst>
            <pc:docMk/>
            <pc:sldMk cId="444584859" sldId="267"/>
            <ac:spMk id="6" creationId="{BFED3E67-E980-4D19-F840-47B1DD3E3D5E}"/>
          </ac:spMkLst>
        </pc:spChg>
        <pc:spChg chg="add del">
          <ac:chgData name="Thang Nguyen - Y17" userId="S::ndthang.y17@ump.edu.vn::5b075d8a-f8c9-4912-8b67-e33c0de2e13a" providerId="AD" clId="Web-{8ADE6703-1E13-BF2A-71A4-1ABF6C05A168}" dt="2022-12-28T13:43:10.975" v="199"/>
          <ac:spMkLst>
            <pc:docMk/>
            <pc:sldMk cId="444584859" sldId="267"/>
            <ac:spMk id="11" creationId="{21739CA5-F0F5-48E1-8E8C-F24B71827E46}"/>
          </ac:spMkLst>
        </pc:spChg>
        <pc:spChg chg="add del">
          <ac:chgData name="Thang Nguyen - Y17" userId="S::ndthang.y17@ump.edu.vn::5b075d8a-f8c9-4912-8b67-e33c0de2e13a" providerId="AD" clId="Web-{8ADE6703-1E13-BF2A-71A4-1ABF6C05A168}" dt="2022-12-28T13:43:10.975" v="199"/>
          <ac:spMkLst>
            <pc:docMk/>
            <pc:sldMk cId="444584859" sldId="267"/>
            <ac:spMk id="13" creationId="{3EAD2937-F230-41D4-B9C5-975B129BFC20}"/>
          </ac:spMkLst>
        </pc:spChg>
        <pc:spChg chg="add del">
          <ac:chgData name="Thang Nguyen - Y17" userId="S::ndthang.y17@ump.edu.vn::5b075d8a-f8c9-4912-8b67-e33c0de2e13a" providerId="AD" clId="Web-{8ADE6703-1E13-BF2A-71A4-1ABF6C05A168}" dt="2022-12-28T13:43:10.975" v="199"/>
          <ac:spMkLst>
            <pc:docMk/>
            <pc:sldMk cId="444584859" sldId="267"/>
            <ac:spMk id="15" creationId="{CCD444A3-C338-4886-B7F1-4BA2AF46EB64}"/>
          </ac:spMkLst>
        </pc:spChg>
      </pc:sldChg>
      <pc:sldChg chg="modSp new">
        <pc:chgData name="Thang Nguyen - Y17" userId="S::ndthang.y17@ump.edu.vn::5b075d8a-f8c9-4912-8b67-e33c0de2e13a" providerId="AD" clId="Web-{8ADE6703-1E13-BF2A-71A4-1ABF6C05A168}" dt="2022-12-28T13:44:35.587" v="220" actId="20577"/>
        <pc:sldMkLst>
          <pc:docMk/>
          <pc:sldMk cId="87274112" sldId="273"/>
        </pc:sldMkLst>
        <pc:spChg chg="mod">
          <ac:chgData name="Thang Nguyen - Y17" userId="S::ndthang.y17@ump.edu.vn::5b075d8a-f8c9-4912-8b67-e33c0de2e13a" providerId="AD" clId="Web-{8ADE6703-1E13-BF2A-71A4-1ABF6C05A168}" dt="2022-12-28T13:44:35.587" v="220" actId="20577"/>
          <ac:spMkLst>
            <pc:docMk/>
            <pc:sldMk cId="87274112" sldId="273"/>
            <ac:spMk id="2" creationId="{8B2E0722-687A-8314-1AD3-78322A898A0A}"/>
          </ac:spMkLst>
        </pc:spChg>
        <pc:spChg chg="mod">
          <ac:chgData name="Thang Nguyen - Y17" userId="S::ndthang.y17@ump.edu.vn::5b075d8a-f8c9-4912-8b67-e33c0de2e13a" providerId="AD" clId="Web-{8ADE6703-1E13-BF2A-71A4-1ABF6C05A168}" dt="2022-12-28T13:44:00.992" v="207" actId="20577"/>
          <ac:spMkLst>
            <pc:docMk/>
            <pc:sldMk cId="87274112" sldId="273"/>
            <ac:spMk id="3" creationId="{F4CF2B52-B48E-2DB3-ABAE-30B86763F2D2}"/>
          </ac:spMkLst>
        </pc:spChg>
      </pc:sldChg>
    </pc:docChg>
  </pc:docChgLst>
  <pc:docChgLst>
    <pc:chgData name="Toan Tran - Y17" userId="S::tqtoan.y17@ump.edu.vn::00853cb1-c6c4-438b-af0a-ccf61634a18f" providerId="AD" clId="Web-{234BEAFC-EA09-57E8-D638-E9E4D3DBBDEA}"/>
    <pc:docChg chg="modSld">
      <pc:chgData name="Toan Tran - Y17" userId="S::tqtoan.y17@ump.edu.vn::00853cb1-c6c4-438b-af0a-ccf61634a18f" providerId="AD" clId="Web-{234BEAFC-EA09-57E8-D638-E9E4D3DBBDEA}" dt="2023-01-02T08:36:07.302" v="538" actId="20577"/>
      <pc:docMkLst>
        <pc:docMk/>
      </pc:docMkLst>
      <pc:sldChg chg="modSp">
        <pc:chgData name="Toan Tran - Y17" userId="S::tqtoan.y17@ump.edu.vn::00853cb1-c6c4-438b-af0a-ccf61634a18f" providerId="AD" clId="Web-{234BEAFC-EA09-57E8-D638-E9E4D3DBBDEA}" dt="2023-01-02T07:06:49.826" v="26" actId="20577"/>
        <pc:sldMkLst>
          <pc:docMk/>
          <pc:sldMk cId="636402742" sldId="258"/>
        </pc:sldMkLst>
        <pc:spChg chg="mod">
          <ac:chgData name="Toan Tran - Y17" userId="S::tqtoan.y17@ump.edu.vn::00853cb1-c6c4-438b-af0a-ccf61634a18f" providerId="AD" clId="Web-{234BEAFC-EA09-57E8-D638-E9E4D3DBBDEA}" dt="2023-01-02T07:06:49.826" v="26" actId="20577"/>
          <ac:spMkLst>
            <pc:docMk/>
            <pc:sldMk cId="636402742" sldId="258"/>
            <ac:spMk id="3" creationId="{581C4B63-0D6C-E02C-3013-C1C523E2E6A3}"/>
          </ac:spMkLst>
        </pc:spChg>
      </pc:sldChg>
      <pc:sldChg chg="modSp">
        <pc:chgData name="Toan Tran - Y17" userId="S::tqtoan.y17@ump.edu.vn::00853cb1-c6c4-438b-af0a-ccf61634a18f" providerId="AD" clId="Web-{234BEAFC-EA09-57E8-D638-E9E4D3DBBDEA}" dt="2023-01-02T08:36:07.302" v="538" actId="20577"/>
        <pc:sldMkLst>
          <pc:docMk/>
          <pc:sldMk cId="3658530163" sldId="265"/>
        </pc:sldMkLst>
        <pc:spChg chg="mod">
          <ac:chgData name="Toan Tran - Y17" userId="S::tqtoan.y17@ump.edu.vn::00853cb1-c6c4-438b-af0a-ccf61634a18f" providerId="AD" clId="Web-{234BEAFC-EA09-57E8-D638-E9E4D3DBBDEA}" dt="2023-01-02T08:25:19.239" v="39" actId="20577"/>
          <ac:spMkLst>
            <pc:docMk/>
            <pc:sldMk cId="3658530163" sldId="265"/>
            <ac:spMk id="2" creationId="{98DFC1C9-5EA8-0BA5-D6E3-CDCBF36D0C89}"/>
          </ac:spMkLst>
        </pc:spChg>
        <pc:spChg chg="mod">
          <ac:chgData name="Toan Tran - Y17" userId="S::tqtoan.y17@ump.edu.vn::00853cb1-c6c4-438b-af0a-ccf61634a18f" providerId="AD" clId="Web-{234BEAFC-EA09-57E8-D638-E9E4D3DBBDEA}" dt="2023-01-02T08:36:07.302" v="538" actId="20577"/>
          <ac:spMkLst>
            <pc:docMk/>
            <pc:sldMk cId="3658530163" sldId="265"/>
            <ac:spMk id="3" creationId="{89F35BCA-54D6-252D-D758-9C36918C764F}"/>
          </ac:spMkLst>
        </pc:spChg>
      </pc:sldChg>
    </pc:docChg>
  </pc:docChgLst>
  <pc:docChgLst>
    <pc:chgData name="Toan Tran - Y17" userId="S::tqtoan.y17@ump.edu.vn::00853cb1-c6c4-438b-af0a-ccf61634a18f" providerId="AD" clId="Web-{B604ED92-318B-D7D6-21CC-B7B88CCBA042}"/>
    <pc:docChg chg="modSld">
      <pc:chgData name="Toan Tran - Y17" userId="S::tqtoan.y17@ump.edu.vn::00853cb1-c6c4-438b-af0a-ccf61634a18f" providerId="AD" clId="Web-{B604ED92-318B-D7D6-21CC-B7B88CCBA042}" dt="2022-12-31T07:38:52.774" v="69" actId="20577"/>
      <pc:docMkLst>
        <pc:docMk/>
      </pc:docMkLst>
      <pc:sldChg chg="modSp">
        <pc:chgData name="Toan Tran - Y17" userId="S::tqtoan.y17@ump.edu.vn::00853cb1-c6c4-438b-af0a-ccf61634a18f" providerId="AD" clId="Web-{B604ED92-318B-D7D6-21CC-B7B88CCBA042}" dt="2022-12-31T07:38:52.774" v="69" actId="20577"/>
        <pc:sldMkLst>
          <pc:docMk/>
          <pc:sldMk cId="636402742" sldId="258"/>
        </pc:sldMkLst>
        <pc:spChg chg="mod">
          <ac:chgData name="Toan Tran - Y17" userId="S::tqtoan.y17@ump.edu.vn::00853cb1-c6c4-438b-af0a-ccf61634a18f" providerId="AD" clId="Web-{B604ED92-318B-D7D6-21CC-B7B88CCBA042}" dt="2022-12-31T07:38:52.774" v="69" actId="20577"/>
          <ac:spMkLst>
            <pc:docMk/>
            <pc:sldMk cId="636402742" sldId="258"/>
            <ac:spMk id="3" creationId="{581C4B63-0D6C-E02C-3013-C1C523E2E6A3}"/>
          </ac:spMkLst>
        </pc:spChg>
      </pc:sldChg>
    </pc:docChg>
  </pc:docChgLst>
  <pc:docChgLst>
    <pc:chgData name="Toan Tran - Y17" userId="00853cb1-c6c4-438b-af0a-ccf61634a18f" providerId="ADAL" clId="{8627609C-C081-48F0-8252-9020DFFE903B}"/>
    <pc:docChg chg="undo custSel addSld delSld modSld sldOrd modSection">
      <pc:chgData name="Toan Tran - Y17" userId="00853cb1-c6c4-438b-af0a-ccf61634a18f" providerId="ADAL" clId="{8627609C-C081-48F0-8252-9020DFFE903B}" dt="2023-01-04T04:39:05.607" v="12648" actId="1036"/>
      <pc:docMkLst>
        <pc:docMk/>
      </pc:docMkLst>
      <pc:sldChg chg="del">
        <pc:chgData name="Toan Tran - Y17" userId="00853cb1-c6c4-438b-af0a-ccf61634a18f" providerId="ADAL" clId="{8627609C-C081-48F0-8252-9020DFFE903B}" dt="2023-01-03T07:35:45.611" v="4778" actId="47"/>
        <pc:sldMkLst>
          <pc:docMk/>
          <pc:sldMk cId="1089690906" sldId="262"/>
        </pc:sldMkLst>
      </pc:sldChg>
      <pc:sldChg chg="modSp mod">
        <pc:chgData name="Toan Tran - Y17" userId="00853cb1-c6c4-438b-af0a-ccf61634a18f" providerId="ADAL" clId="{8627609C-C081-48F0-8252-9020DFFE903B}" dt="2023-01-03T11:46:28.630" v="10715" actId="20577"/>
        <pc:sldMkLst>
          <pc:docMk/>
          <pc:sldMk cId="2048394214" sldId="264"/>
        </pc:sldMkLst>
        <pc:spChg chg="mod">
          <ac:chgData name="Toan Tran - Y17" userId="00853cb1-c6c4-438b-af0a-ccf61634a18f" providerId="ADAL" clId="{8627609C-C081-48F0-8252-9020DFFE903B}" dt="2023-01-03T10:33:21.502" v="9151" actId="113"/>
          <ac:spMkLst>
            <pc:docMk/>
            <pc:sldMk cId="2048394214" sldId="264"/>
            <ac:spMk id="2" creationId="{27DC438E-7238-A1C1-75EB-720AACB683BB}"/>
          </ac:spMkLst>
        </pc:spChg>
        <pc:spChg chg="mod">
          <ac:chgData name="Toan Tran - Y17" userId="00853cb1-c6c4-438b-af0a-ccf61634a18f" providerId="ADAL" clId="{8627609C-C081-48F0-8252-9020DFFE903B}" dt="2023-01-03T11:46:28.630" v="10715" actId="20577"/>
          <ac:spMkLst>
            <pc:docMk/>
            <pc:sldMk cId="2048394214" sldId="264"/>
            <ac:spMk id="3" creationId="{8EC3EE9C-39EA-112E-6E1D-67FA4B2571FC}"/>
          </ac:spMkLst>
        </pc:spChg>
      </pc:sldChg>
      <pc:sldChg chg="modSp mod">
        <pc:chgData name="Toan Tran - Y17" userId="00853cb1-c6c4-438b-af0a-ccf61634a18f" providerId="ADAL" clId="{8627609C-C081-48F0-8252-9020DFFE903B}" dt="2023-01-03T02:35:43.364" v="1218" actId="20577"/>
        <pc:sldMkLst>
          <pc:docMk/>
          <pc:sldMk cId="3658530163" sldId="265"/>
        </pc:sldMkLst>
        <pc:spChg chg="mod">
          <ac:chgData name="Toan Tran - Y17" userId="00853cb1-c6c4-438b-af0a-ccf61634a18f" providerId="ADAL" clId="{8627609C-C081-48F0-8252-9020DFFE903B}" dt="2023-01-03T02:35:43.364" v="1218" actId="20577"/>
          <ac:spMkLst>
            <pc:docMk/>
            <pc:sldMk cId="3658530163" sldId="265"/>
            <ac:spMk id="3" creationId="{89F35BCA-54D6-252D-D758-9C36918C764F}"/>
          </ac:spMkLst>
        </pc:spChg>
      </pc:sldChg>
      <pc:sldChg chg="addSp modSp mod">
        <pc:chgData name="Toan Tran - Y17" userId="00853cb1-c6c4-438b-af0a-ccf61634a18f" providerId="ADAL" clId="{8627609C-C081-48F0-8252-9020DFFE903B}" dt="2023-01-03T04:37:31.285" v="4774" actId="20577"/>
        <pc:sldMkLst>
          <pc:docMk/>
          <pc:sldMk cId="3357144202" sldId="266"/>
        </pc:sldMkLst>
        <pc:spChg chg="mod">
          <ac:chgData name="Toan Tran - Y17" userId="00853cb1-c6c4-438b-af0a-ccf61634a18f" providerId="ADAL" clId="{8627609C-C081-48F0-8252-9020DFFE903B}" dt="2023-01-03T04:11:16.602" v="1230" actId="1076"/>
          <ac:spMkLst>
            <pc:docMk/>
            <pc:sldMk cId="3357144202" sldId="266"/>
            <ac:spMk id="2" creationId="{041C8F1D-451E-F892-FACD-D13A2B2BEE08}"/>
          </ac:spMkLst>
        </pc:spChg>
        <pc:spChg chg="mod">
          <ac:chgData name="Toan Tran - Y17" userId="00853cb1-c6c4-438b-af0a-ccf61634a18f" providerId="ADAL" clId="{8627609C-C081-48F0-8252-9020DFFE903B}" dt="2023-01-03T04:37:31.285" v="4774" actId="20577"/>
          <ac:spMkLst>
            <pc:docMk/>
            <pc:sldMk cId="3357144202" sldId="266"/>
            <ac:spMk id="3" creationId="{4D2E3277-F2F7-CF32-09B6-F18A5A1576EF}"/>
          </ac:spMkLst>
        </pc:spChg>
        <pc:spChg chg="add mod">
          <ac:chgData name="Toan Tran - Y17" userId="00853cb1-c6c4-438b-af0a-ccf61634a18f" providerId="ADAL" clId="{8627609C-C081-48F0-8252-9020DFFE903B}" dt="2023-01-03T04:33:49.990" v="4680" actId="571"/>
          <ac:spMkLst>
            <pc:docMk/>
            <pc:sldMk cId="3357144202" sldId="266"/>
            <ac:spMk id="4" creationId="{0187F716-D786-F973-9909-C160C261126F}"/>
          </ac:spMkLst>
        </pc:spChg>
        <pc:spChg chg="add mod">
          <ac:chgData name="Toan Tran - Y17" userId="00853cb1-c6c4-438b-af0a-ccf61634a18f" providerId="ADAL" clId="{8627609C-C081-48F0-8252-9020DFFE903B}" dt="2023-01-03T04:33:49.803" v="4679" actId="571"/>
          <ac:spMkLst>
            <pc:docMk/>
            <pc:sldMk cId="3357144202" sldId="266"/>
            <ac:spMk id="5" creationId="{239EB70C-4197-A652-A5B9-18C2A3080D1A}"/>
          </ac:spMkLst>
        </pc:spChg>
      </pc:sldChg>
      <pc:sldChg chg="del">
        <pc:chgData name="Toan Tran - Y17" userId="00853cb1-c6c4-438b-af0a-ccf61634a18f" providerId="ADAL" clId="{8627609C-C081-48F0-8252-9020DFFE903B}" dt="2023-01-04T02:18:43.992" v="10721" actId="47"/>
        <pc:sldMkLst>
          <pc:docMk/>
          <pc:sldMk cId="495440173" sldId="268"/>
        </pc:sldMkLst>
      </pc:sldChg>
      <pc:sldChg chg="del">
        <pc:chgData name="Toan Tran - Y17" userId="00853cb1-c6c4-438b-af0a-ccf61634a18f" providerId="ADAL" clId="{8627609C-C081-48F0-8252-9020DFFE903B}" dt="2023-01-04T04:34:01.162" v="11407" actId="47"/>
        <pc:sldMkLst>
          <pc:docMk/>
          <pc:sldMk cId="4013241746" sldId="271"/>
        </pc:sldMkLst>
      </pc:sldChg>
      <pc:sldChg chg="modSp mod">
        <pc:chgData name="Toan Tran - Y17" userId="00853cb1-c6c4-438b-af0a-ccf61634a18f" providerId="ADAL" clId="{8627609C-C081-48F0-8252-9020DFFE903B}" dt="2023-01-02T09:25:18.918" v="1170" actId="20577"/>
        <pc:sldMkLst>
          <pc:docMk/>
          <pc:sldMk cId="4184127347" sldId="274"/>
        </pc:sldMkLst>
        <pc:spChg chg="mod">
          <ac:chgData name="Toan Tran - Y17" userId="00853cb1-c6c4-438b-af0a-ccf61634a18f" providerId="ADAL" clId="{8627609C-C081-48F0-8252-9020DFFE903B}" dt="2023-01-02T09:25:18.918" v="1170" actId="20577"/>
          <ac:spMkLst>
            <pc:docMk/>
            <pc:sldMk cId="4184127347" sldId="274"/>
            <ac:spMk id="4" creationId="{8CAE0951-67F3-54D1-0CD0-B099FA66B2D3}"/>
          </ac:spMkLst>
        </pc:spChg>
      </pc:sldChg>
      <pc:sldChg chg="modSp add mod ord delCm modCm">
        <pc:chgData name="Toan Tran - Y17" userId="00853cb1-c6c4-438b-af0a-ccf61634a18f" providerId="ADAL" clId="{8627609C-C081-48F0-8252-9020DFFE903B}" dt="2023-01-03T11:59:56.512" v="10717" actId="1035"/>
        <pc:sldMkLst>
          <pc:docMk/>
          <pc:sldMk cId="4159002336" sldId="275"/>
        </pc:sldMkLst>
        <pc:spChg chg="mod">
          <ac:chgData name="Toan Tran - Y17" userId="00853cb1-c6c4-438b-af0a-ccf61634a18f" providerId="ADAL" clId="{8627609C-C081-48F0-8252-9020DFFE903B}" dt="2023-01-03T07:35:53.002" v="4812" actId="20577"/>
          <ac:spMkLst>
            <pc:docMk/>
            <pc:sldMk cId="4159002336" sldId="275"/>
            <ac:spMk id="2" creationId="{492DDCAB-2858-AA88-F169-1BD2ACB070D0}"/>
          </ac:spMkLst>
        </pc:spChg>
        <pc:spChg chg="mod">
          <ac:chgData name="Toan Tran - Y17" userId="00853cb1-c6c4-438b-af0a-ccf61634a18f" providerId="ADAL" clId="{8627609C-C081-48F0-8252-9020DFFE903B}" dt="2023-01-03T11:59:56.512" v="10717" actId="1035"/>
          <ac:spMkLst>
            <pc:docMk/>
            <pc:sldMk cId="4159002336" sldId="275"/>
            <ac:spMk id="3" creationId="{5E26716D-0A71-D6E7-5DB0-5B641AA0CE95}"/>
          </ac:spMkLst>
        </pc:spChg>
      </pc:sldChg>
      <pc:sldChg chg="modSp add mod">
        <pc:chgData name="Toan Tran - Y17" userId="00853cb1-c6c4-438b-af0a-ccf61634a18f" providerId="ADAL" clId="{8627609C-C081-48F0-8252-9020DFFE903B}" dt="2023-01-03T09:44:25.358" v="7856" actId="20577"/>
        <pc:sldMkLst>
          <pc:docMk/>
          <pc:sldMk cId="779298395" sldId="276"/>
        </pc:sldMkLst>
        <pc:spChg chg="mod">
          <ac:chgData name="Toan Tran - Y17" userId="00853cb1-c6c4-438b-af0a-ccf61634a18f" providerId="ADAL" clId="{8627609C-C081-48F0-8252-9020DFFE903B}" dt="2023-01-03T09:39:02.646" v="6758" actId="20577"/>
          <ac:spMkLst>
            <pc:docMk/>
            <pc:sldMk cId="779298395" sldId="276"/>
            <ac:spMk id="2" creationId="{492DDCAB-2858-AA88-F169-1BD2ACB070D0}"/>
          </ac:spMkLst>
        </pc:spChg>
        <pc:spChg chg="mod">
          <ac:chgData name="Toan Tran - Y17" userId="00853cb1-c6c4-438b-af0a-ccf61634a18f" providerId="ADAL" clId="{8627609C-C081-48F0-8252-9020DFFE903B}" dt="2023-01-03T09:44:25.358" v="7856" actId="20577"/>
          <ac:spMkLst>
            <pc:docMk/>
            <pc:sldMk cId="779298395" sldId="276"/>
            <ac:spMk id="3" creationId="{5E26716D-0A71-D6E7-5DB0-5B641AA0CE95}"/>
          </ac:spMkLst>
        </pc:spChg>
      </pc:sldChg>
      <pc:sldChg chg="modSp add mod ord">
        <pc:chgData name="Toan Tran - Y17" userId="00853cb1-c6c4-438b-af0a-ccf61634a18f" providerId="ADAL" clId="{8627609C-C081-48F0-8252-9020DFFE903B}" dt="2023-01-04T02:43:40.579" v="11405" actId="20577"/>
        <pc:sldMkLst>
          <pc:docMk/>
          <pc:sldMk cId="915757334" sldId="277"/>
        </pc:sldMkLst>
        <pc:spChg chg="mod">
          <ac:chgData name="Toan Tran - Y17" userId="00853cb1-c6c4-438b-af0a-ccf61634a18f" providerId="ADAL" clId="{8627609C-C081-48F0-8252-9020DFFE903B}" dt="2023-01-04T02:18:51.262" v="10770" actId="20577"/>
          <ac:spMkLst>
            <pc:docMk/>
            <pc:sldMk cId="915757334" sldId="277"/>
            <ac:spMk id="2" creationId="{492DDCAB-2858-AA88-F169-1BD2ACB070D0}"/>
          </ac:spMkLst>
        </pc:spChg>
        <pc:spChg chg="mod">
          <ac:chgData name="Toan Tran - Y17" userId="00853cb1-c6c4-438b-af0a-ccf61634a18f" providerId="ADAL" clId="{8627609C-C081-48F0-8252-9020DFFE903B}" dt="2023-01-04T02:43:40.579" v="11405" actId="20577"/>
          <ac:spMkLst>
            <pc:docMk/>
            <pc:sldMk cId="915757334" sldId="277"/>
            <ac:spMk id="3" creationId="{5E26716D-0A71-D6E7-5DB0-5B641AA0CE95}"/>
          </ac:spMkLst>
        </pc:spChg>
      </pc:sldChg>
      <pc:sldChg chg="modSp add mod">
        <pc:chgData name="Toan Tran - Y17" userId="00853cb1-c6c4-438b-af0a-ccf61634a18f" providerId="ADAL" clId="{8627609C-C081-48F0-8252-9020DFFE903B}" dt="2023-01-04T04:39:05.607" v="12648" actId="1036"/>
        <pc:sldMkLst>
          <pc:docMk/>
          <pc:sldMk cId="1065335503" sldId="278"/>
        </pc:sldMkLst>
        <pc:spChg chg="mod">
          <ac:chgData name="Toan Tran - Y17" userId="00853cb1-c6c4-438b-af0a-ccf61634a18f" providerId="ADAL" clId="{8627609C-C081-48F0-8252-9020DFFE903B}" dt="2023-01-04T04:39:05.607" v="12648" actId="1036"/>
          <ac:spMkLst>
            <pc:docMk/>
            <pc:sldMk cId="1065335503" sldId="278"/>
            <ac:spMk id="2" creationId="{492DDCAB-2858-AA88-F169-1BD2ACB070D0}"/>
          </ac:spMkLst>
        </pc:spChg>
        <pc:spChg chg="mod">
          <ac:chgData name="Toan Tran - Y17" userId="00853cb1-c6c4-438b-af0a-ccf61634a18f" providerId="ADAL" clId="{8627609C-C081-48F0-8252-9020DFFE903B}" dt="2023-01-04T04:39:05.607" v="12648" actId="1036"/>
          <ac:spMkLst>
            <pc:docMk/>
            <pc:sldMk cId="1065335503" sldId="278"/>
            <ac:spMk id="3" creationId="{5E26716D-0A71-D6E7-5DB0-5B641AA0CE95}"/>
          </ac:spMkLst>
        </pc:spChg>
      </pc:sldChg>
    </pc:docChg>
  </pc:docChgLst>
  <pc:docChgLst>
    <pc:chgData name="Toan Tran - Y17" userId="S::tqtoan.y17@ump.edu.vn::00853cb1-c6c4-438b-af0a-ccf61634a18f" providerId="AD" clId="Web-{824FD2D6-D2D2-E7FD-9656-063BDD9F5E5A}"/>
    <pc:docChg chg="addSld delSld modSld modSection">
      <pc:chgData name="Toan Tran - Y17" userId="S::tqtoan.y17@ump.edu.vn::00853cb1-c6c4-438b-af0a-ccf61634a18f" providerId="AD" clId="Web-{824FD2D6-D2D2-E7FD-9656-063BDD9F5E5A}" dt="2022-12-29T08:42:08.939" v="1727"/>
      <pc:docMkLst>
        <pc:docMk/>
      </pc:docMkLst>
      <pc:sldChg chg="addSp delSp modSp del">
        <pc:chgData name="Toan Tran - Y17" userId="S::tqtoan.y17@ump.edu.vn::00853cb1-c6c4-438b-af0a-ccf61634a18f" providerId="AD" clId="Web-{824FD2D6-D2D2-E7FD-9656-063BDD9F5E5A}" dt="2022-12-29T08:42:08.939" v="1727"/>
        <pc:sldMkLst>
          <pc:docMk/>
          <pc:sldMk cId="779274640" sldId="257"/>
        </pc:sldMkLst>
        <pc:spChg chg="mod">
          <ac:chgData name="Toan Tran - Y17" userId="S::tqtoan.y17@ump.edu.vn::00853cb1-c6c4-438b-af0a-ccf61634a18f" providerId="AD" clId="Web-{824FD2D6-D2D2-E7FD-9656-063BDD9F5E5A}" dt="2022-12-29T08:41:19.076" v="1711"/>
          <ac:spMkLst>
            <pc:docMk/>
            <pc:sldMk cId="779274640" sldId="257"/>
            <ac:spMk id="2" creationId="{7254DDD6-C659-F0DE-2A26-F7E3F664238B}"/>
          </ac:spMkLst>
        </pc:spChg>
        <pc:spChg chg="del mod">
          <ac:chgData name="Toan Tran - Y17" userId="S::tqtoan.y17@ump.edu.vn::00853cb1-c6c4-438b-af0a-ccf61634a18f" providerId="AD" clId="Web-{824FD2D6-D2D2-E7FD-9656-063BDD9F5E5A}" dt="2022-12-29T08:41:24.733" v="1714"/>
          <ac:spMkLst>
            <pc:docMk/>
            <pc:sldMk cId="779274640" sldId="257"/>
            <ac:spMk id="3" creationId="{375F1C57-2933-AD7D-9722-45011BE18E10}"/>
          </ac:spMkLst>
        </pc:spChg>
        <pc:spChg chg="add mod">
          <ac:chgData name="Toan Tran - Y17" userId="S::tqtoan.y17@ump.edu.vn::00853cb1-c6c4-438b-af0a-ccf61634a18f" providerId="AD" clId="Web-{824FD2D6-D2D2-E7FD-9656-063BDD9F5E5A}" dt="2022-12-29T08:41:24.733" v="1714"/>
          <ac:spMkLst>
            <pc:docMk/>
            <pc:sldMk cId="779274640" sldId="257"/>
            <ac:spMk id="5" creationId="{0F4EB27D-9A7D-3701-6E97-159465457D26}"/>
          </ac:spMkLst>
        </pc:spChg>
      </pc:sldChg>
      <pc:sldChg chg="addSp modSp add replId">
        <pc:chgData name="Toan Tran - Y17" userId="S::tqtoan.y17@ump.edu.vn::00853cb1-c6c4-438b-af0a-ccf61634a18f" providerId="AD" clId="Web-{824FD2D6-D2D2-E7FD-9656-063BDD9F5E5A}" dt="2022-12-29T08:42:06.142" v="1726" actId="1076"/>
        <pc:sldMkLst>
          <pc:docMk/>
          <pc:sldMk cId="4184127347" sldId="274"/>
        </pc:sldMkLst>
        <pc:spChg chg="add mod">
          <ac:chgData name="Toan Tran - Y17" userId="S::tqtoan.y17@ump.edu.vn::00853cb1-c6c4-438b-af0a-ccf61634a18f" providerId="AD" clId="Web-{824FD2D6-D2D2-E7FD-9656-063BDD9F5E5A}" dt="2022-12-29T08:42:06.142" v="1726" actId="1076"/>
          <ac:spMkLst>
            <pc:docMk/>
            <pc:sldMk cId="4184127347" sldId="274"/>
            <ac:spMk id="4" creationId="{8CAE0951-67F3-54D1-0CD0-B099FA66B2D3}"/>
          </ac:spMkLst>
        </pc:spChg>
      </pc:sldChg>
    </pc:docChg>
  </pc:docChgLst>
  <pc:docChgLst>
    <pc:chgData name="Thang Nguyen - Y17" userId="S::ndthang.y17@ump.edu.vn::5b075d8a-f8c9-4912-8b67-e33c0de2e13a" providerId="AD" clId="Web-{E932D9A2-6A2D-0A98-CF27-9E0BE76C3638}"/>
    <pc:docChg chg="modSld">
      <pc:chgData name="Thang Nguyen - Y17" userId="S::ndthang.y17@ump.edu.vn::5b075d8a-f8c9-4912-8b67-e33c0de2e13a" providerId="AD" clId="Web-{E932D9A2-6A2D-0A98-CF27-9E0BE76C3638}" dt="2022-12-31T07:45:39.992" v="15" actId="20577"/>
      <pc:docMkLst>
        <pc:docMk/>
      </pc:docMkLst>
      <pc:sldChg chg="modSp">
        <pc:chgData name="Thang Nguyen - Y17" userId="S::ndthang.y17@ump.edu.vn::5b075d8a-f8c9-4912-8b67-e33c0de2e13a" providerId="AD" clId="Web-{E932D9A2-6A2D-0A98-CF27-9E0BE76C3638}" dt="2022-12-31T07:45:39.992" v="15" actId="20577"/>
        <pc:sldMkLst>
          <pc:docMk/>
          <pc:sldMk cId="87274112" sldId="273"/>
        </pc:sldMkLst>
        <pc:spChg chg="mod">
          <ac:chgData name="Thang Nguyen - Y17" userId="S::ndthang.y17@ump.edu.vn::5b075d8a-f8c9-4912-8b67-e33c0de2e13a" providerId="AD" clId="Web-{E932D9A2-6A2D-0A98-CF27-9E0BE76C3638}" dt="2022-12-31T07:45:39.992" v="15" actId="20577"/>
          <ac:spMkLst>
            <pc:docMk/>
            <pc:sldMk cId="87274112" sldId="273"/>
            <ac:spMk id="3" creationId="{F4CF2B52-B48E-2DB3-ABAE-30B86763F2D2}"/>
          </ac:spMkLst>
        </pc:spChg>
      </pc:sldChg>
    </pc:docChg>
  </pc:docChgLst>
  <pc:docChgLst>
    <pc:chgData name="Thang Nguyen - Y17" userId="S::ndthang.y17@ump.edu.vn::5b075d8a-f8c9-4912-8b67-e33c0de2e13a" providerId="AD" clId="Web-{69C4407B-696C-38FC-9A69-7B5DBC5E20DC}"/>
    <pc:docChg chg="modSld">
      <pc:chgData name="Thang Nguyen - Y17" userId="S::ndthang.y17@ump.edu.vn::5b075d8a-f8c9-4912-8b67-e33c0de2e13a" providerId="AD" clId="Web-{69C4407B-696C-38FC-9A69-7B5DBC5E20DC}" dt="2022-12-30T12:57:09.084" v="12" actId="20577"/>
      <pc:docMkLst>
        <pc:docMk/>
      </pc:docMkLst>
      <pc:sldChg chg="modSp">
        <pc:chgData name="Thang Nguyen - Y17" userId="S::ndthang.y17@ump.edu.vn::5b075d8a-f8c9-4912-8b67-e33c0de2e13a" providerId="AD" clId="Web-{69C4407B-696C-38FC-9A69-7B5DBC5E20DC}" dt="2022-12-30T12:57:09.084" v="12" actId="20577"/>
        <pc:sldMkLst>
          <pc:docMk/>
          <pc:sldMk cId="2651485050" sldId="260"/>
        </pc:sldMkLst>
        <pc:spChg chg="mod">
          <ac:chgData name="Thang Nguyen - Y17" userId="S::ndthang.y17@ump.edu.vn::5b075d8a-f8c9-4912-8b67-e33c0de2e13a" providerId="AD" clId="Web-{69C4407B-696C-38FC-9A69-7B5DBC5E20DC}" dt="2022-12-30T12:57:09.084" v="12" actId="20577"/>
          <ac:spMkLst>
            <pc:docMk/>
            <pc:sldMk cId="2651485050" sldId="260"/>
            <ac:spMk id="3" creationId="{5E26716D-0A71-D6E7-5DB0-5B641AA0CE95}"/>
          </ac:spMkLst>
        </pc:spChg>
      </pc:sldChg>
    </pc:docChg>
  </pc:docChgLst>
  <pc:docChgLst>
    <pc:chgData name="Thien Nguyen - Y17" userId="8a2f91e4-1e13-4673-a88c-a1a9aa4f0135" providerId="ADAL" clId="{DD8A95AC-82C9-4271-8E91-63224BDAB60F}"/>
    <pc:docChg chg="undo custSel addSld delSld modSld modSection">
      <pc:chgData name="Thien Nguyen - Y17" userId="8a2f91e4-1e13-4673-a88c-a1a9aa4f0135" providerId="ADAL" clId="{DD8A95AC-82C9-4271-8E91-63224BDAB60F}" dt="2023-01-05T13:40:55.127" v="1051" actId="20577"/>
      <pc:docMkLst>
        <pc:docMk/>
      </pc:docMkLst>
      <pc:sldChg chg="modSp mod">
        <pc:chgData name="Thien Nguyen - Y17" userId="8a2f91e4-1e13-4673-a88c-a1a9aa4f0135" providerId="ADAL" clId="{DD8A95AC-82C9-4271-8E91-63224BDAB60F}" dt="2022-12-29T09:08:43.796" v="296" actId="113"/>
        <pc:sldMkLst>
          <pc:docMk/>
          <pc:sldMk cId="636402742" sldId="258"/>
        </pc:sldMkLst>
        <pc:spChg chg="mod">
          <ac:chgData name="Thien Nguyen - Y17" userId="8a2f91e4-1e13-4673-a88c-a1a9aa4f0135" providerId="ADAL" clId="{DD8A95AC-82C9-4271-8E91-63224BDAB60F}" dt="2022-12-27T11:34:30.131" v="3" actId="20577"/>
          <ac:spMkLst>
            <pc:docMk/>
            <pc:sldMk cId="636402742" sldId="258"/>
            <ac:spMk id="2" creationId="{82C946A4-AB9C-02E2-F24C-006E6AA8EEA5}"/>
          </ac:spMkLst>
        </pc:spChg>
        <pc:spChg chg="mod">
          <ac:chgData name="Thien Nguyen - Y17" userId="8a2f91e4-1e13-4673-a88c-a1a9aa4f0135" providerId="ADAL" clId="{DD8A95AC-82C9-4271-8E91-63224BDAB60F}" dt="2022-12-29T09:08:43.796" v="296" actId="113"/>
          <ac:spMkLst>
            <pc:docMk/>
            <pc:sldMk cId="636402742" sldId="258"/>
            <ac:spMk id="3" creationId="{581C4B63-0D6C-E02C-3013-C1C523E2E6A3}"/>
          </ac:spMkLst>
        </pc:spChg>
      </pc:sldChg>
      <pc:sldChg chg="modSp mod">
        <pc:chgData name="Thien Nguyen - Y17" userId="8a2f91e4-1e13-4673-a88c-a1a9aa4f0135" providerId="ADAL" clId="{DD8A95AC-82C9-4271-8E91-63224BDAB60F}" dt="2023-01-01T10:06:37.830" v="929" actId="403"/>
        <pc:sldMkLst>
          <pc:docMk/>
          <pc:sldMk cId="4260667493" sldId="259"/>
        </pc:sldMkLst>
        <pc:spChg chg="mod">
          <ac:chgData name="Thien Nguyen - Y17" userId="8a2f91e4-1e13-4673-a88c-a1a9aa4f0135" providerId="ADAL" clId="{DD8A95AC-82C9-4271-8E91-63224BDAB60F}" dt="2023-01-01T10:06:37.830" v="929" actId="403"/>
          <ac:spMkLst>
            <pc:docMk/>
            <pc:sldMk cId="4260667493" sldId="259"/>
            <ac:spMk id="3" creationId="{96D0850C-BBB7-30D6-CCB7-A6C771DBE292}"/>
          </ac:spMkLst>
        </pc:spChg>
      </pc:sldChg>
      <pc:sldChg chg="new del">
        <pc:chgData name="Thien Nguyen - Y17" userId="8a2f91e4-1e13-4673-a88c-a1a9aa4f0135" providerId="ADAL" clId="{DD8A95AC-82C9-4271-8E91-63224BDAB60F}" dt="2022-12-29T08:03:12.480" v="287" actId="47"/>
        <pc:sldMkLst>
          <pc:docMk/>
          <pc:sldMk cId="1972400442" sldId="272"/>
        </pc:sldMkLst>
      </pc:sldChg>
      <pc:sldChg chg="modSp mod">
        <pc:chgData name="Thien Nguyen - Y17" userId="8a2f91e4-1e13-4673-a88c-a1a9aa4f0135" providerId="ADAL" clId="{DD8A95AC-82C9-4271-8E91-63224BDAB60F}" dt="2023-01-05T13:40:55.127" v="1051" actId="20577"/>
        <pc:sldMkLst>
          <pc:docMk/>
          <pc:sldMk cId="915757334" sldId="277"/>
        </pc:sldMkLst>
        <pc:spChg chg="mod">
          <ac:chgData name="Thien Nguyen - Y17" userId="8a2f91e4-1e13-4673-a88c-a1a9aa4f0135" providerId="ADAL" clId="{DD8A95AC-82C9-4271-8E91-63224BDAB60F}" dt="2023-01-05T13:40:55.127" v="1051" actId="20577"/>
          <ac:spMkLst>
            <pc:docMk/>
            <pc:sldMk cId="915757334" sldId="277"/>
            <ac:spMk id="3" creationId="{5E26716D-0A71-D6E7-5DB0-5B641AA0CE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5E2A-FCF1-2BD9-A659-2A05D3567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99BD1-E9E7-1415-FF3E-8BF8FEB12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02A34-2749-56AA-7E67-64570EFE6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2F8D-28D9-4B2B-8FD6-D870336741D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BB1F5-58A5-4E8C-1E80-CAA1471F6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12F95-3F0C-8CD7-5BB1-9DD5DF14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63F4-9780-4B12-8697-B642DDB87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09828-D267-3443-8BDB-99BDBB55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081DA-7131-89FA-0175-4C6C3EB48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0904C-C08A-5621-9CA8-19A82B11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2F8D-28D9-4B2B-8FD6-D870336741D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BB24A-42A4-A5DE-C8B6-23FF5D7D0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9C8A2-E8E7-2E1E-DA35-E9DB3C91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63F4-9780-4B12-8697-B642DDB87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0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F5BBD7-806F-AA21-5B87-17EE8F37C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54E83-AC2B-02FD-6B80-626FF5E2A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0B07E-D8F6-559B-E1B6-47926D866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2F8D-28D9-4B2B-8FD6-D870336741D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3BBF0-B452-F119-D12D-E65CF679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01C7E-7194-6888-7D2A-E2B54B00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63F4-9780-4B12-8697-B642DDB87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8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D9F7-99EE-6F30-B126-DCC588FE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F5DD-B23F-4B1F-7FBC-1FEF831D2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96B45-2366-13EA-120F-03C05D11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2F8D-28D9-4B2B-8FD6-D870336741D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4A0F5-07E9-7408-BDB0-9B2BCB75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289DE-9625-F231-61DA-008BB880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63F4-9780-4B12-8697-B642DDB87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3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4744-835F-A9F8-AC41-80C710697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96C6A-0252-70BD-4659-A3B48C6C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7E8E8-907B-00FE-9F43-A42D850D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2F8D-28D9-4B2B-8FD6-D870336741D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EC9ED-9A80-3A0B-EE7D-768027EB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FC45E-C896-64AF-0193-3AFA9282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63F4-9780-4B12-8697-B642DDB87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1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EC062-2218-A5ED-8712-A94C40DD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C85B7-C2AE-FB45-1EE9-08BAF2BD1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40914-0FCF-8831-C06E-4ED7DEAAD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E04D5-B421-335E-AA1E-8351E142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2F8D-28D9-4B2B-8FD6-D870336741D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95A55-BBD0-456A-0756-689C03B6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7901F-2740-A5BC-A28F-E60592EA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63F4-9780-4B12-8697-B642DDB87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6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ECBD-44E5-47B7-D1C8-2B2AE3E45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DC3AE-AF84-8C6E-CC1D-472FB668A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D5C04-5AD3-B98C-9427-3F96FC7AC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4139E1-2C7B-8E1C-F678-76611A051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04925-5B24-F62C-5470-0A3EDD044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53A85-A048-7580-91F8-1BEE925F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2F8D-28D9-4B2B-8FD6-D870336741D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52682-1EC3-DEC0-9BD8-3E164B4C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D1732-9C9F-6696-26A5-F4E7E4901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63F4-9780-4B12-8697-B642DDB87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5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E386-4A3E-3F47-236E-2F680BF3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73696-78A1-0473-E80C-F0F1131A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2F8D-28D9-4B2B-8FD6-D870336741D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A96FA-6AC7-5F6A-CDC5-5EFCFCE56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5DE46-6147-A489-3CE1-C3BFB8A3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63F4-9780-4B12-8697-B642DDB87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3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A5F707-576A-F770-680B-9A707198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2F8D-28D9-4B2B-8FD6-D870336741D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545933-403B-59E1-B9B3-AD64738C4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D6CA4-EF6D-3D95-4D50-2FFCB646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63F4-9780-4B12-8697-B642DDB87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0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DEE4-BC19-0F5E-1B3B-59422913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B4259-EED6-1358-507C-8A654BEDF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0723C-CF34-15A9-C8DF-9FDC8A120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D86D4-7FCE-AB35-9C39-A41DA2A4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2F8D-28D9-4B2B-8FD6-D870336741D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AFB4D-A8B3-692A-356A-996F4524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49190-9B3A-6625-3C2D-373814B1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63F4-9780-4B12-8697-B642DDB87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489F2-B839-EFC0-0DE7-4C454036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B8D5DF-50CD-B8F2-FF23-4F6031089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0AF52-131D-AF8C-55C5-4C33C8F1C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749EA-DCD5-5F76-4B05-D8CC4DD3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2F8D-28D9-4B2B-8FD6-D870336741D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FE3EA-D2C9-28CD-B8EC-845AE1202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8D266-163A-4DE5-0654-BE4D71D96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63F4-9780-4B12-8697-B642DDB87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6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76A09-1753-18A1-2ED0-42BE5A718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C2755-CEF8-8ED2-61F5-07A282733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EDF52-B7A9-24A5-3CE3-FE564FE34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F2F8D-28D9-4B2B-8FD6-D870336741D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39035-F0C0-59E0-9DDF-D1F185FFD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AF4BA-E446-88EF-6649-9BE1698C7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463F4-9780-4B12-8697-B642DDB87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7A45-514E-D3E9-85C9-52E772FA33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ĐIỀU TRỊ Y6</a:t>
            </a:r>
          </a:p>
        </p:txBody>
      </p:sp>
    </p:spTree>
    <p:extLst>
      <p:ext uri="{BB962C8B-B14F-4D97-AF65-F5344CB8AC3E}">
        <p14:creationId xmlns:p14="http://schemas.microsoft.com/office/powerpoint/2010/main" val="1664157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438E-7238-A1C1-75EB-720AACB6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2"/>
            <a:ext cx="10515600" cy="549275"/>
          </a:xfrm>
        </p:spPr>
        <p:txBody>
          <a:bodyPr>
            <a:noAutofit/>
          </a:bodyPr>
          <a:lstStyle/>
          <a:p>
            <a:pPr algn="ctr"/>
            <a:r>
              <a:rPr lang="en-US" sz="2000" b="1"/>
              <a:t>CƠN HEN CẤP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3EE9C-39EA-112E-6E1D-67FA4B25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1"/>
            <a:ext cx="10515600" cy="534828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/>
              <a:t>Δ: Cơn hen cấp, mức độ _, YTTĐ (), biến chứng ()/ hen kiểm soát (), (có) nguy cơ vào đợt cấp trong tương lai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l-GR" sz="1600"/>
              <a:t>Θ</a:t>
            </a:r>
            <a:r>
              <a:rPr lang="en-US" sz="160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/>
              <a:t>Nguyên tắc: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en-US" sz="1600"/>
              <a:t>Xử trí đợt cấp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en-US" sz="1600"/>
              <a:t>Điều trị YTTĐ.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en-US" sz="1600"/>
              <a:t>Điều trị sau đợt cấp.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/>
              <a:t>Cụ thể</a:t>
            </a:r>
            <a:br>
              <a:rPr lang="en-US" sz="1600"/>
            </a:br>
            <a:r>
              <a:rPr lang="en-US" sz="1600"/>
              <a:t>Xử trí đợt cấp: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en-US" sz="1600"/>
              <a:t>Oxy canula 2l/ph (SpO2 93-95%)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en-US" sz="1600"/>
              <a:t>Combivent 2,5 mg, 1 ống pha NaCl 0,9% đủ 5 mL, phun khí dung, đánh giá sau 20 phút, lặp lại tối đa 2 lần nếu còn triệu chứng.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en-US" sz="1600"/>
              <a:t>Methylprednisolone 40 mg, 1 lọ x 1, TMC trong 5 ngày.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en-US" sz="1600"/>
              <a:t>Đánh giá triệu chứng, SpO2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/>
              <a:t>Điều trị ngoài cơn: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en-US" sz="1600"/>
              <a:t>Symbicort 80 cắt cơn.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en-US" sz="1600"/>
              <a:t>Triệu chứng hầu như mỗi ngày/thức giấc do hen ít nhất 1 lần/tuần: Sybicort 80 duy trì – Ventolin cắt cơn.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en-US" sz="1600"/>
              <a:t>Hen nặng, không kiểm soát: Symbicort 160, 2 nhát x 2 duy trì – 1 nhát cắt cơn.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en-US" sz="1600"/>
              <a:t>Tái khám 3 tháng, 6 tháng, 1 năm.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en-US" sz="1600"/>
              <a:t>Sau 1 năm kiểm soát tốt thì hạ bậc.</a:t>
            </a:r>
          </a:p>
        </p:txBody>
      </p:sp>
    </p:spTree>
    <p:extLst>
      <p:ext uri="{BB962C8B-B14F-4D97-AF65-F5344CB8AC3E}">
        <p14:creationId xmlns:p14="http://schemas.microsoft.com/office/powerpoint/2010/main" val="2048394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C1C9-5EA8-0BA5-D6E3-CDCBF36D0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608386"/>
          </a:xfrm>
        </p:spPr>
        <p:txBody>
          <a:bodyPr>
            <a:normAutofit/>
          </a:bodyPr>
          <a:lstStyle/>
          <a:p>
            <a:pPr algn="ctr"/>
            <a:r>
              <a:rPr lang="en-US" sz="2000" b="1"/>
              <a:t>VIÊM TUỴ CẤP</a:t>
            </a:r>
            <a:endParaRPr lang="en-US" sz="2000" b="1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35BCA-54D6-252D-D758-9C36918C7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605958"/>
            <a:ext cx="11791950" cy="61182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err="1">
                <a:ea typeface="Calibri"/>
                <a:cs typeface="Calibri"/>
              </a:rPr>
              <a:t>Chẩn</a:t>
            </a:r>
            <a:r>
              <a:rPr lang="en-US" sz="1300">
                <a:ea typeface="Calibri"/>
                <a:cs typeface="Calibri"/>
              </a:rPr>
              <a:t> </a:t>
            </a:r>
            <a:r>
              <a:rPr lang="en-US" sz="1300" err="1">
                <a:ea typeface="Calibri"/>
                <a:cs typeface="Calibri"/>
              </a:rPr>
              <a:t>đoán</a:t>
            </a:r>
            <a:r>
              <a:rPr lang="en-US" sz="1300">
                <a:ea typeface="Calibri"/>
                <a:cs typeface="Calibri"/>
              </a:rPr>
              <a:t>: </a:t>
            </a:r>
            <a:r>
              <a:rPr lang="en-US" sz="1300" err="1">
                <a:ea typeface="Calibri"/>
                <a:cs typeface="Calibri"/>
              </a:rPr>
              <a:t>Viêm</a:t>
            </a:r>
            <a:r>
              <a:rPr lang="en-US" sz="1300">
                <a:ea typeface="Calibri"/>
                <a:cs typeface="Calibri"/>
              </a:rPr>
              <a:t> </a:t>
            </a:r>
            <a:r>
              <a:rPr lang="en-US" sz="1300" err="1">
                <a:ea typeface="Calibri"/>
                <a:cs typeface="Calibri"/>
              </a:rPr>
              <a:t>tụy</a:t>
            </a:r>
            <a:r>
              <a:rPr lang="en-US" sz="1300">
                <a:ea typeface="Calibri"/>
                <a:cs typeface="Calibri"/>
              </a:rPr>
              <a:t> </a:t>
            </a:r>
            <a:r>
              <a:rPr lang="en-US" sz="1300" err="1">
                <a:ea typeface="Calibri"/>
                <a:cs typeface="Calibri"/>
              </a:rPr>
              <a:t>cấp</a:t>
            </a:r>
            <a:r>
              <a:rPr lang="en-US" sz="1300">
                <a:ea typeface="Calibri"/>
                <a:cs typeface="Calibri"/>
              </a:rPr>
              <a:t> </a:t>
            </a:r>
            <a:r>
              <a:rPr lang="en-US" sz="1300" err="1">
                <a:ea typeface="Calibri"/>
                <a:cs typeface="Calibri"/>
              </a:rPr>
              <a:t>mức</a:t>
            </a:r>
            <a:r>
              <a:rPr lang="en-US" sz="1300">
                <a:ea typeface="Calibri"/>
                <a:cs typeface="Calibri"/>
              </a:rPr>
              <a:t> </a:t>
            </a:r>
            <a:r>
              <a:rPr lang="en-US" sz="1300" err="1">
                <a:ea typeface="Calibri"/>
                <a:cs typeface="Calibri"/>
              </a:rPr>
              <a:t>độ</a:t>
            </a:r>
            <a:r>
              <a:rPr lang="en-US" sz="1300">
                <a:ea typeface="Calibri"/>
                <a:cs typeface="Calibri"/>
              </a:rPr>
              <a:t> </a:t>
            </a:r>
            <a:r>
              <a:rPr lang="en-US" sz="1300" err="1">
                <a:ea typeface="Calibri"/>
                <a:cs typeface="Calibri"/>
              </a:rPr>
              <a:t>nhẹ</a:t>
            </a:r>
            <a:r>
              <a:rPr lang="en-US" sz="1300">
                <a:ea typeface="Calibri"/>
                <a:cs typeface="Calibri"/>
              </a:rPr>
              <a:t>/</a:t>
            </a:r>
            <a:r>
              <a:rPr lang="en-US" sz="1300" err="1">
                <a:ea typeface="Calibri"/>
                <a:cs typeface="Calibri"/>
              </a:rPr>
              <a:t>trung</a:t>
            </a:r>
            <a:r>
              <a:rPr lang="en-US" sz="1300">
                <a:ea typeface="Calibri"/>
                <a:cs typeface="Calibri"/>
              </a:rPr>
              <a:t> </a:t>
            </a:r>
            <a:r>
              <a:rPr lang="en-US" sz="1300" err="1">
                <a:ea typeface="Calibri"/>
                <a:cs typeface="Calibri"/>
              </a:rPr>
              <a:t>bình</a:t>
            </a:r>
            <a:r>
              <a:rPr lang="en-US" sz="1300">
                <a:ea typeface="Calibri"/>
                <a:cs typeface="Calibri"/>
              </a:rPr>
              <a:t> - </a:t>
            </a:r>
            <a:r>
              <a:rPr lang="en-US" sz="1300" err="1">
                <a:ea typeface="Calibri"/>
                <a:cs typeface="Calibri"/>
              </a:rPr>
              <a:t>nặng</a:t>
            </a:r>
            <a:r>
              <a:rPr lang="en-US" sz="1300">
                <a:ea typeface="Calibri"/>
                <a:cs typeface="Calibri"/>
              </a:rPr>
              <a:t>/</a:t>
            </a:r>
            <a:r>
              <a:rPr lang="en-US" sz="1300" err="1">
                <a:ea typeface="Calibri"/>
                <a:cs typeface="Calibri"/>
              </a:rPr>
              <a:t>nặng</a:t>
            </a:r>
            <a:r>
              <a:rPr lang="en-US" sz="1300">
                <a:ea typeface="Calibri"/>
                <a:cs typeface="Calibri"/>
              </a:rPr>
              <a:t>, </a:t>
            </a:r>
            <a:r>
              <a:rPr lang="en-US" sz="1300" err="1">
                <a:ea typeface="Calibri"/>
                <a:cs typeface="Calibri"/>
              </a:rPr>
              <a:t>giờ</a:t>
            </a:r>
            <a:r>
              <a:rPr lang="en-US" sz="1300">
                <a:ea typeface="Calibri"/>
                <a:cs typeface="Calibri"/>
              </a:rPr>
              <a:t> </a:t>
            </a:r>
            <a:r>
              <a:rPr lang="en-US" sz="1300" err="1">
                <a:ea typeface="Calibri"/>
                <a:cs typeface="Calibri"/>
              </a:rPr>
              <a:t>thứ</a:t>
            </a:r>
            <a:r>
              <a:rPr lang="en-US" sz="1300">
                <a:ea typeface="Calibri"/>
                <a:cs typeface="Calibri"/>
              </a:rPr>
              <a:t> a, </a:t>
            </a:r>
            <a:r>
              <a:rPr lang="en-US" sz="1300" err="1">
                <a:ea typeface="Calibri"/>
                <a:cs typeface="Calibri"/>
              </a:rPr>
              <a:t>biến</a:t>
            </a:r>
            <a:r>
              <a:rPr lang="en-US" sz="1300">
                <a:ea typeface="Calibri"/>
                <a:cs typeface="Calibri"/>
              </a:rPr>
              <a:t> </a:t>
            </a:r>
            <a:r>
              <a:rPr lang="en-US" sz="1300" err="1">
                <a:ea typeface="Calibri"/>
                <a:cs typeface="Calibri"/>
              </a:rPr>
              <a:t>chứng</a:t>
            </a:r>
            <a:r>
              <a:rPr lang="en-US" sz="1300">
                <a:ea typeface="Calibri"/>
                <a:cs typeface="Calibri"/>
              </a:rPr>
              <a:t> </a:t>
            </a:r>
            <a:r>
              <a:rPr lang="en-US" sz="1300" err="1">
                <a:ea typeface="Calibri"/>
                <a:cs typeface="Calibri"/>
              </a:rPr>
              <a:t>tại</a:t>
            </a:r>
            <a:r>
              <a:rPr lang="en-US" sz="1300">
                <a:ea typeface="Calibri"/>
                <a:cs typeface="Calibri"/>
              </a:rPr>
              <a:t> </a:t>
            </a:r>
            <a:r>
              <a:rPr lang="en-US" sz="1300" err="1">
                <a:ea typeface="Calibri"/>
                <a:cs typeface="Calibri"/>
              </a:rPr>
              <a:t>chỗ</a:t>
            </a:r>
            <a:r>
              <a:rPr lang="en-US" sz="1300">
                <a:ea typeface="Calibri"/>
                <a:cs typeface="Calibri"/>
              </a:rPr>
              <a:t>/</a:t>
            </a:r>
            <a:r>
              <a:rPr lang="en-US" sz="1300" err="1">
                <a:ea typeface="Calibri"/>
                <a:cs typeface="Calibri"/>
              </a:rPr>
              <a:t>toàn</a:t>
            </a:r>
            <a:r>
              <a:rPr lang="en-US" sz="1300">
                <a:ea typeface="Calibri"/>
                <a:cs typeface="Calibri"/>
              </a:rPr>
              <a:t> </a:t>
            </a:r>
            <a:r>
              <a:rPr lang="en-US" sz="1300" err="1">
                <a:ea typeface="Calibri"/>
                <a:cs typeface="Calibri"/>
              </a:rPr>
              <a:t>thân</a:t>
            </a:r>
            <a:r>
              <a:rPr lang="en-US" sz="1300">
                <a:ea typeface="Calibri"/>
                <a:cs typeface="Calibri"/>
              </a:rPr>
              <a:t>, </a:t>
            </a:r>
            <a:r>
              <a:rPr lang="en-US" sz="1300" err="1">
                <a:ea typeface="Calibri"/>
                <a:cs typeface="Calibri"/>
              </a:rPr>
              <a:t>có</a:t>
            </a:r>
            <a:r>
              <a:rPr lang="en-US" sz="1300">
                <a:ea typeface="Calibri"/>
                <a:cs typeface="Calibri"/>
              </a:rPr>
              <a:t>/</a:t>
            </a:r>
            <a:r>
              <a:rPr lang="en-US" sz="1300" err="1">
                <a:ea typeface="Calibri"/>
                <a:cs typeface="Calibri"/>
              </a:rPr>
              <a:t>không</a:t>
            </a:r>
            <a:r>
              <a:rPr lang="en-US" sz="1300">
                <a:ea typeface="Calibri"/>
                <a:cs typeface="Calibri"/>
              </a:rPr>
              <a:t> </a:t>
            </a:r>
            <a:r>
              <a:rPr lang="en-US" sz="1300" err="1">
                <a:ea typeface="Calibri"/>
                <a:cs typeface="Calibri"/>
              </a:rPr>
              <a:t>dấu</a:t>
            </a:r>
            <a:r>
              <a:rPr lang="en-US" sz="1300">
                <a:ea typeface="Calibri"/>
                <a:cs typeface="Calibri"/>
              </a:rPr>
              <a:t> </a:t>
            </a:r>
            <a:r>
              <a:rPr lang="en-US" sz="1300" err="1">
                <a:ea typeface="Calibri"/>
                <a:cs typeface="Calibri"/>
              </a:rPr>
              <a:t>hiệu</a:t>
            </a:r>
            <a:r>
              <a:rPr lang="en-US" sz="1300">
                <a:ea typeface="Calibri"/>
                <a:cs typeface="Calibri"/>
              </a:rPr>
              <a:t> </a:t>
            </a:r>
            <a:r>
              <a:rPr lang="en-US" sz="1300" err="1">
                <a:ea typeface="Calibri"/>
                <a:cs typeface="Calibri"/>
              </a:rPr>
              <a:t>tiến</a:t>
            </a:r>
            <a:r>
              <a:rPr lang="en-US" sz="1300">
                <a:ea typeface="Calibri"/>
                <a:cs typeface="Calibri"/>
              </a:rPr>
              <a:t> </a:t>
            </a:r>
            <a:r>
              <a:rPr lang="en-US" sz="1300" err="1">
                <a:ea typeface="Calibri"/>
                <a:cs typeface="Calibri"/>
              </a:rPr>
              <a:t>triển</a:t>
            </a:r>
            <a:r>
              <a:rPr lang="en-US" sz="1300">
                <a:ea typeface="Calibri"/>
                <a:cs typeface="Calibri"/>
              </a:rPr>
              <a:t> </a:t>
            </a:r>
            <a:r>
              <a:rPr lang="en-US" sz="1300" err="1">
                <a:ea typeface="Calibri"/>
                <a:cs typeface="Calibri"/>
              </a:rPr>
              <a:t>nặng</a:t>
            </a:r>
            <a:r>
              <a:rPr lang="en-US" sz="1300">
                <a:ea typeface="Calibri"/>
                <a:cs typeface="Calibri"/>
              </a:rPr>
              <a:t>, do </a:t>
            </a:r>
            <a:r>
              <a:rPr lang="en-US" sz="1300" err="1">
                <a:ea typeface="Calibri"/>
                <a:cs typeface="Calibri"/>
              </a:rPr>
              <a:t>rượu</a:t>
            </a:r>
            <a:r>
              <a:rPr lang="en-US" sz="1300">
                <a:ea typeface="Calibri"/>
                <a:cs typeface="Calibri"/>
              </a:rPr>
              <a:t>/</a:t>
            </a:r>
            <a:r>
              <a:rPr lang="en-US" sz="1300" err="1">
                <a:ea typeface="Calibri"/>
                <a:cs typeface="Calibri"/>
              </a:rPr>
              <a:t>tăng</a:t>
            </a:r>
            <a:r>
              <a:rPr lang="en-US" sz="1300">
                <a:ea typeface="Calibri"/>
                <a:cs typeface="Calibri"/>
              </a:rPr>
              <a:t> triglyceride/</a:t>
            </a:r>
            <a:r>
              <a:rPr lang="en-US" sz="1300" err="1">
                <a:ea typeface="Calibri"/>
                <a:cs typeface="Calibri"/>
              </a:rPr>
              <a:t>sỏi</a:t>
            </a:r>
            <a:r>
              <a:rPr lang="en-US" sz="1300">
                <a:ea typeface="Calibri"/>
                <a:cs typeface="Calibri"/>
              </a:rPr>
              <a:t>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err="1">
                <a:ea typeface="Calibri"/>
                <a:cs typeface="Calibri"/>
              </a:rPr>
              <a:t>Mục</a:t>
            </a:r>
            <a:r>
              <a:rPr lang="en-US" sz="1300">
                <a:ea typeface="Calibri"/>
                <a:cs typeface="Calibri"/>
              </a:rPr>
              <a:t> </a:t>
            </a:r>
            <a:r>
              <a:rPr lang="en-US" sz="1300" err="1">
                <a:ea typeface="Calibri"/>
                <a:cs typeface="Calibri"/>
              </a:rPr>
              <a:t>tiêu</a:t>
            </a:r>
            <a:r>
              <a:rPr lang="en-US" sz="1300">
                <a:ea typeface="Calibri"/>
                <a:cs typeface="Calibri"/>
              </a:rPr>
              <a:t> </a:t>
            </a:r>
            <a:r>
              <a:rPr lang="en-US" sz="1300" err="1">
                <a:ea typeface="Calibri"/>
                <a:cs typeface="Calibri"/>
              </a:rPr>
              <a:t>điều</a:t>
            </a:r>
            <a:r>
              <a:rPr lang="en-US" sz="1300">
                <a:ea typeface="Calibri"/>
                <a:cs typeface="Calibri"/>
              </a:rPr>
              <a:t> </a:t>
            </a:r>
            <a:r>
              <a:rPr lang="en-US" sz="1300" err="1">
                <a:ea typeface="Calibri"/>
                <a:cs typeface="Calibri"/>
              </a:rPr>
              <a:t>trị</a:t>
            </a:r>
            <a:r>
              <a:rPr lang="en-US" sz="1300">
                <a:ea typeface="Calibri"/>
                <a:cs typeface="Calibri"/>
              </a:rPr>
              <a:t>:</a:t>
            </a:r>
          </a:p>
          <a:p>
            <a:pPr marL="180975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>
                <a:ea typeface="Calibri"/>
                <a:cs typeface="Calibri"/>
              </a:rPr>
              <a:t>Giảm </a:t>
            </a:r>
            <a:r>
              <a:rPr lang="en-US" sz="1300" err="1">
                <a:ea typeface="Calibri"/>
                <a:cs typeface="Calibri"/>
              </a:rPr>
              <a:t>đau</a:t>
            </a:r>
            <a:r>
              <a:rPr lang="en-US" sz="1300">
                <a:ea typeface="Calibri"/>
                <a:cs typeface="Calibri"/>
              </a:rPr>
              <a:t>, </a:t>
            </a:r>
            <a:r>
              <a:rPr lang="en-US" sz="1300" err="1">
                <a:ea typeface="Calibri"/>
                <a:cs typeface="Calibri"/>
              </a:rPr>
              <a:t>ổn</a:t>
            </a:r>
            <a:r>
              <a:rPr lang="en-US" sz="1300">
                <a:ea typeface="Calibri"/>
                <a:cs typeface="Calibri"/>
              </a:rPr>
              <a:t> </a:t>
            </a:r>
            <a:r>
              <a:rPr lang="en-US" sz="1300" err="1">
                <a:ea typeface="Calibri"/>
                <a:cs typeface="Calibri"/>
              </a:rPr>
              <a:t>định</a:t>
            </a:r>
            <a:r>
              <a:rPr lang="en-US" sz="1300">
                <a:ea typeface="Calibri"/>
                <a:cs typeface="Calibri"/>
              </a:rPr>
              <a:t> </a:t>
            </a:r>
            <a:r>
              <a:rPr lang="en-US" sz="1300" err="1">
                <a:ea typeface="Calibri"/>
                <a:cs typeface="Calibri"/>
              </a:rPr>
              <a:t>huyết</a:t>
            </a:r>
            <a:r>
              <a:rPr lang="en-US" sz="1300">
                <a:ea typeface="Calibri"/>
                <a:cs typeface="Calibri"/>
              </a:rPr>
              <a:t> </a:t>
            </a:r>
            <a:r>
              <a:rPr lang="en-US" sz="1300" err="1">
                <a:ea typeface="Calibri"/>
                <a:cs typeface="Calibri"/>
              </a:rPr>
              <a:t>động</a:t>
            </a:r>
            <a:r>
              <a:rPr lang="en-US" sz="1300">
                <a:ea typeface="Calibri"/>
                <a:cs typeface="Calibri"/>
              </a:rPr>
              <a:t>.</a:t>
            </a:r>
          </a:p>
          <a:p>
            <a:pPr marL="180975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>
                <a:ea typeface="Calibri"/>
                <a:cs typeface="Calibri"/>
              </a:rPr>
              <a:t>Cho </a:t>
            </a:r>
            <a:r>
              <a:rPr lang="en-US" sz="1300" err="1">
                <a:ea typeface="Calibri"/>
                <a:cs typeface="Calibri"/>
              </a:rPr>
              <a:t>tụy</a:t>
            </a:r>
            <a:r>
              <a:rPr lang="en-US" sz="1300">
                <a:ea typeface="Calibri"/>
                <a:cs typeface="Calibri"/>
              </a:rPr>
              <a:t> </a:t>
            </a:r>
            <a:r>
              <a:rPr lang="en-US" sz="1300" err="1">
                <a:ea typeface="Calibri"/>
                <a:cs typeface="Calibri"/>
              </a:rPr>
              <a:t>nghỉ</a:t>
            </a:r>
            <a:r>
              <a:rPr lang="en-US" sz="1300">
                <a:ea typeface="Calibri"/>
                <a:cs typeface="Calibri"/>
              </a:rPr>
              <a:t> </a:t>
            </a:r>
            <a:r>
              <a:rPr lang="en-US" sz="1300" err="1">
                <a:ea typeface="Calibri"/>
                <a:cs typeface="Calibri"/>
              </a:rPr>
              <a:t>ngơi</a:t>
            </a:r>
            <a:r>
              <a:rPr lang="en-US" sz="1300">
                <a:ea typeface="Calibri"/>
                <a:cs typeface="Calibri"/>
              </a:rPr>
              <a:t>.</a:t>
            </a:r>
          </a:p>
          <a:p>
            <a:pPr marL="180975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>
                <a:ea typeface="Calibri"/>
                <a:cs typeface="Calibri"/>
              </a:rPr>
              <a:t>Điều </a:t>
            </a:r>
            <a:r>
              <a:rPr lang="en-US" sz="1300" err="1">
                <a:ea typeface="Calibri"/>
                <a:cs typeface="Calibri"/>
              </a:rPr>
              <a:t>trị</a:t>
            </a:r>
            <a:r>
              <a:rPr lang="en-US" sz="1300">
                <a:ea typeface="Calibri"/>
                <a:cs typeface="Calibri"/>
              </a:rPr>
              <a:t>, </a:t>
            </a:r>
            <a:r>
              <a:rPr lang="en-US" sz="1300" err="1">
                <a:ea typeface="Calibri"/>
                <a:cs typeface="Calibri"/>
              </a:rPr>
              <a:t>phòng</a:t>
            </a:r>
            <a:r>
              <a:rPr lang="en-US" sz="1300">
                <a:ea typeface="Calibri"/>
                <a:cs typeface="Calibri"/>
              </a:rPr>
              <a:t> </a:t>
            </a:r>
            <a:r>
              <a:rPr lang="en-US" sz="1300" err="1">
                <a:ea typeface="Calibri"/>
                <a:cs typeface="Calibri"/>
              </a:rPr>
              <a:t>ngừa</a:t>
            </a:r>
            <a:r>
              <a:rPr lang="en-US" sz="1300">
                <a:ea typeface="Calibri"/>
                <a:cs typeface="Calibri"/>
              </a:rPr>
              <a:t> </a:t>
            </a:r>
            <a:r>
              <a:rPr lang="en-US" sz="1300" err="1">
                <a:ea typeface="Calibri"/>
                <a:cs typeface="Calibri"/>
              </a:rPr>
              <a:t>biến</a:t>
            </a:r>
            <a:r>
              <a:rPr lang="en-US" sz="1300">
                <a:ea typeface="Calibri"/>
                <a:cs typeface="Calibri"/>
              </a:rPr>
              <a:t> </a:t>
            </a:r>
            <a:r>
              <a:rPr lang="en-US" sz="1300" err="1">
                <a:ea typeface="Calibri"/>
                <a:cs typeface="Calibri"/>
              </a:rPr>
              <a:t>chứng</a:t>
            </a:r>
            <a:r>
              <a:rPr lang="en-US" sz="1300">
                <a:ea typeface="Calibri"/>
                <a:cs typeface="Calibri"/>
              </a:rPr>
              <a:t>.</a:t>
            </a:r>
            <a:br>
              <a:rPr lang="en-US" sz="1300"/>
            </a:br>
            <a:r>
              <a:rPr lang="en-US" sz="1300" err="1">
                <a:ea typeface="Calibri"/>
                <a:cs typeface="Calibri"/>
              </a:rPr>
              <a:t>Điều</a:t>
            </a:r>
            <a:r>
              <a:rPr lang="en-US" sz="1300">
                <a:ea typeface="Calibri"/>
                <a:cs typeface="Calibri"/>
              </a:rPr>
              <a:t> </a:t>
            </a:r>
            <a:r>
              <a:rPr lang="en-US" sz="1300" err="1">
                <a:ea typeface="Calibri"/>
                <a:cs typeface="Calibri"/>
              </a:rPr>
              <a:t>trị</a:t>
            </a:r>
            <a:r>
              <a:rPr lang="en-US" sz="1300">
                <a:ea typeface="Calibri"/>
                <a:cs typeface="Calibri"/>
              </a:rPr>
              <a:t> </a:t>
            </a:r>
            <a:r>
              <a:rPr lang="en-US" sz="1300" err="1">
                <a:ea typeface="Calibri"/>
                <a:cs typeface="Calibri"/>
              </a:rPr>
              <a:t>nguyên</a:t>
            </a:r>
            <a:r>
              <a:rPr lang="en-US" sz="1300">
                <a:ea typeface="Calibri"/>
                <a:cs typeface="Calibri"/>
              </a:rPr>
              <a:t> </a:t>
            </a:r>
            <a:r>
              <a:rPr lang="en-US" sz="1300" err="1">
                <a:ea typeface="Calibri"/>
                <a:cs typeface="Calibri"/>
              </a:rPr>
              <a:t>nhân</a:t>
            </a:r>
            <a:r>
              <a:rPr lang="en-US" sz="1300">
                <a:ea typeface="Calibri"/>
                <a:cs typeface="Calibri"/>
              </a:rPr>
              <a:t>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>
                <a:ea typeface="Calibri"/>
                <a:cs typeface="Calibri"/>
              </a:rPr>
              <a:t>Điều </a:t>
            </a:r>
            <a:r>
              <a:rPr lang="en-US" sz="1300" err="1">
                <a:ea typeface="Calibri"/>
                <a:cs typeface="Calibri"/>
              </a:rPr>
              <a:t>trị</a:t>
            </a:r>
            <a:r>
              <a:rPr lang="en-US" sz="1300">
                <a:ea typeface="Calibri"/>
                <a:cs typeface="Calibri"/>
              </a:rPr>
              <a:t> </a:t>
            </a:r>
            <a:r>
              <a:rPr lang="en-US" sz="1300" err="1">
                <a:ea typeface="Calibri"/>
                <a:cs typeface="Calibri"/>
              </a:rPr>
              <a:t>cụ</a:t>
            </a:r>
            <a:r>
              <a:rPr lang="en-US" sz="1300">
                <a:ea typeface="Calibri"/>
                <a:cs typeface="Calibri"/>
              </a:rPr>
              <a:t> </a:t>
            </a:r>
            <a:r>
              <a:rPr lang="en-US" sz="1300" err="1">
                <a:ea typeface="Calibri"/>
                <a:cs typeface="Calibri"/>
              </a:rPr>
              <a:t>thể</a:t>
            </a:r>
            <a:r>
              <a:rPr lang="en-US" sz="1300">
                <a:ea typeface="Calibri"/>
                <a:cs typeface="Calibri"/>
              </a:rPr>
              <a:t>:</a:t>
            </a:r>
          </a:p>
          <a:p>
            <a:pPr marL="180975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>
                <a:ea typeface="Calibri"/>
                <a:cs typeface="Calibri"/>
              </a:rPr>
              <a:t>Lặp </a:t>
            </a:r>
            <a:r>
              <a:rPr lang="en-US" sz="1300" err="1">
                <a:ea typeface="Calibri"/>
                <a:cs typeface="Calibri"/>
              </a:rPr>
              <a:t>hai</a:t>
            </a:r>
            <a:r>
              <a:rPr lang="en-US" sz="1300">
                <a:ea typeface="Calibri"/>
                <a:cs typeface="Calibri"/>
              </a:rPr>
              <a:t> </a:t>
            </a:r>
            <a:r>
              <a:rPr lang="en-US" sz="1300" err="1">
                <a:ea typeface="Calibri"/>
                <a:cs typeface="Calibri"/>
              </a:rPr>
              <a:t>đường</a:t>
            </a:r>
            <a:r>
              <a:rPr lang="en-US" sz="1300">
                <a:ea typeface="Calibri"/>
                <a:cs typeface="Calibri"/>
              </a:rPr>
              <a:t> </a:t>
            </a:r>
            <a:r>
              <a:rPr lang="en-US" sz="1300" err="1">
                <a:ea typeface="Calibri"/>
                <a:cs typeface="Calibri"/>
              </a:rPr>
              <a:t>truyền</a:t>
            </a:r>
            <a:r>
              <a:rPr lang="en-US" sz="1300">
                <a:ea typeface="Calibri"/>
                <a:cs typeface="Calibri"/>
              </a:rPr>
              <a:t> </a:t>
            </a:r>
            <a:r>
              <a:rPr lang="en-US" sz="1300" err="1">
                <a:ea typeface="Calibri"/>
                <a:cs typeface="Calibri"/>
              </a:rPr>
              <a:t>tĩnh</a:t>
            </a:r>
            <a:r>
              <a:rPr lang="en-US" sz="1300">
                <a:ea typeface="Calibri"/>
                <a:cs typeface="Calibri"/>
              </a:rPr>
              <a:t> </a:t>
            </a:r>
            <a:r>
              <a:rPr lang="en-US" sz="1300" err="1">
                <a:ea typeface="Calibri"/>
                <a:cs typeface="Calibri"/>
              </a:rPr>
              <a:t>mạch</a:t>
            </a:r>
            <a:r>
              <a:rPr lang="en-US" sz="1300">
                <a:ea typeface="Calibri"/>
                <a:cs typeface="Calibri"/>
              </a:rPr>
              <a:t>.</a:t>
            </a:r>
          </a:p>
          <a:p>
            <a:pPr marL="180975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>
                <a:ea typeface="Calibri"/>
                <a:cs typeface="Calibri"/>
              </a:rPr>
              <a:t>Tuột </a:t>
            </a:r>
            <a:r>
              <a:rPr lang="en-US" sz="1300" err="1">
                <a:ea typeface="Calibri"/>
                <a:cs typeface="Calibri"/>
              </a:rPr>
              <a:t>huyết</a:t>
            </a:r>
            <a:r>
              <a:rPr lang="en-US" sz="1300">
                <a:ea typeface="Calibri"/>
                <a:cs typeface="Calibri"/>
              </a:rPr>
              <a:t> </a:t>
            </a:r>
            <a:r>
              <a:rPr lang="en-US" sz="1300" err="1">
                <a:ea typeface="Calibri"/>
                <a:cs typeface="Calibri"/>
              </a:rPr>
              <a:t>áp</a:t>
            </a:r>
            <a:r>
              <a:rPr lang="en-US" sz="1300">
                <a:ea typeface="Calibri"/>
                <a:cs typeface="Calibri"/>
              </a:rPr>
              <a:t>, </a:t>
            </a:r>
            <a:r>
              <a:rPr lang="en-US" sz="1300" err="1">
                <a:ea typeface="Calibri"/>
                <a:cs typeface="Calibri"/>
              </a:rPr>
              <a:t>mạch</a:t>
            </a:r>
            <a:r>
              <a:rPr lang="en-US" sz="1300">
                <a:ea typeface="Calibri"/>
                <a:cs typeface="Calibri"/>
              </a:rPr>
              <a:t> </a:t>
            </a:r>
            <a:r>
              <a:rPr lang="en-US" sz="1300" err="1">
                <a:ea typeface="Calibri"/>
                <a:cs typeface="Calibri"/>
              </a:rPr>
              <a:t>nhanh</a:t>
            </a:r>
            <a:r>
              <a:rPr lang="en-US" sz="1300">
                <a:ea typeface="Calibri"/>
                <a:cs typeface="Calibri"/>
              </a:rPr>
              <a:t>:</a:t>
            </a:r>
          </a:p>
          <a:p>
            <a:pPr marL="180975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>
                <a:ea typeface="Calibri"/>
                <a:cs typeface="Calibri"/>
              </a:rPr>
              <a:t>- Lactate ringer 500 ml, 1 chai </a:t>
            </a:r>
            <a:r>
              <a:rPr lang="en-US" sz="1300" err="1">
                <a:ea typeface="Calibri"/>
                <a:cs typeface="Calibri"/>
              </a:rPr>
              <a:t>xả</a:t>
            </a:r>
            <a:r>
              <a:rPr lang="en-US" sz="1300">
                <a:ea typeface="Calibri"/>
                <a:cs typeface="Calibri"/>
              </a:rPr>
              <a:t> </a:t>
            </a:r>
            <a:r>
              <a:rPr lang="en-US" sz="1300" err="1">
                <a:ea typeface="Calibri"/>
                <a:cs typeface="Calibri"/>
              </a:rPr>
              <a:t>nhanh</a:t>
            </a:r>
            <a:r>
              <a:rPr lang="en-US" sz="1300">
                <a:ea typeface="Calibri"/>
                <a:cs typeface="Calibri"/>
              </a:rPr>
              <a:t>.</a:t>
            </a:r>
          </a:p>
          <a:p>
            <a:pPr marL="180975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>
                <a:ea typeface="Calibri"/>
                <a:cs typeface="Calibri"/>
              </a:rPr>
              <a:t>- Lactate ringer 500 ml, 6 chai, </a:t>
            </a:r>
            <a:r>
              <a:rPr lang="en-US" sz="1300" err="1">
                <a:ea typeface="Calibri"/>
                <a:cs typeface="Calibri"/>
              </a:rPr>
              <a:t>truyền</a:t>
            </a:r>
            <a:r>
              <a:rPr lang="en-US" sz="1300">
                <a:ea typeface="Calibri"/>
                <a:cs typeface="Calibri"/>
              </a:rPr>
              <a:t> </a:t>
            </a:r>
            <a:r>
              <a:rPr lang="en-US" sz="1300" err="1">
                <a:ea typeface="Calibri"/>
                <a:cs typeface="Calibri"/>
              </a:rPr>
              <a:t>tĩnh</a:t>
            </a:r>
            <a:r>
              <a:rPr lang="en-US" sz="1300">
                <a:ea typeface="Calibri"/>
                <a:cs typeface="Calibri"/>
              </a:rPr>
              <a:t> </a:t>
            </a:r>
            <a:r>
              <a:rPr lang="en-US" sz="1300" err="1">
                <a:ea typeface="Calibri"/>
                <a:cs typeface="Calibri"/>
              </a:rPr>
              <a:t>mạch</a:t>
            </a:r>
            <a:r>
              <a:rPr lang="en-US" sz="1300">
                <a:ea typeface="Calibri"/>
                <a:cs typeface="Calibri"/>
              </a:rPr>
              <a:t> LXXX </a:t>
            </a:r>
            <a:r>
              <a:rPr lang="en-US" sz="1300" err="1">
                <a:ea typeface="Calibri"/>
                <a:cs typeface="Calibri"/>
              </a:rPr>
              <a:t>giọt</a:t>
            </a:r>
            <a:r>
              <a:rPr lang="en-US" sz="1300">
                <a:ea typeface="Calibri"/>
                <a:cs typeface="Calibri"/>
              </a:rPr>
              <a:t>/</a:t>
            </a:r>
            <a:r>
              <a:rPr lang="en-US" sz="1300" err="1">
                <a:ea typeface="Calibri"/>
                <a:cs typeface="Calibri"/>
              </a:rPr>
              <a:t>phút</a:t>
            </a:r>
            <a:r>
              <a:rPr lang="en-US" sz="1300">
                <a:ea typeface="Calibri"/>
                <a:cs typeface="Calibri"/>
              </a:rPr>
              <a:t>.</a:t>
            </a:r>
          </a:p>
          <a:p>
            <a:pPr marL="180975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>
                <a:ea typeface="Calibri"/>
                <a:cs typeface="Calibri"/>
              </a:rPr>
              <a:t>Không </a:t>
            </a:r>
            <a:r>
              <a:rPr lang="en-US" sz="1300" err="1">
                <a:ea typeface="Calibri"/>
                <a:cs typeface="Calibri"/>
              </a:rPr>
              <a:t>sốc</a:t>
            </a:r>
            <a:r>
              <a:rPr lang="en-US" sz="1300">
                <a:ea typeface="Calibri"/>
                <a:cs typeface="Calibri"/>
              </a:rPr>
              <a:t>: Lactate ringer 500 ml, 1 chai x 3, </a:t>
            </a:r>
            <a:r>
              <a:rPr lang="en-US" sz="1300" err="1">
                <a:ea typeface="Calibri"/>
                <a:cs typeface="Calibri"/>
              </a:rPr>
              <a:t>truyền</a:t>
            </a:r>
            <a:r>
              <a:rPr lang="en-US" sz="1300">
                <a:ea typeface="Calibri"/>
                <a:cs typeface="Calibri"/>
              </a:rPr>
              <a:t> </a:t>
            </a:r>
            <a:r>
              <a:rPr lang="en-US" sz="1300" err="1">
                <a:ea typeface="Calibri"/>
                <a:cs typeface="Calibri"/>
              </a:rPr>
              <a:t>tĩnh</a:t>
            </a:r>
            <a:r>
              <a:rPr lang="en-US" sz="1300">
                <a:ea typeface="Calibri"/>
                <a:cs typeface="Calibri"/>
              </a:rPr>
              <a:t> </a:t>
            </a:r>
            <a:r>
              <a:rPr lang="en-US" sz="1300" err="1">
                <a:ea typeface="Calibri"/>
                <a:cs typeface="Calibri"/>
              </a:rPr>
              <a:t>mạch</a:t>
            </a:r>
            <a:r>
              <a:rPr lang="en-US" sz="1300">
                <a:ea typeface="Calibri"/>
                <a:cs typeface="Calibri"/>
              </a:rPr>
              <a:t> LXXX </a:t>
            </a:r>
            <a:r>
              <a:rPr lang="en-US" sz="1300" err="1">
                <a:ea typeface="Calibri"/>
                <a:cs typeface="Calibri"/>
              </a:rPr>
              <a:t>giọt</a:t>
            </a:r>
            <a:r>
              <a:rPr lang="en-US" sz="1300">
                <a:ea typeface="Calibri"/>
                <a:cs typeface="Calibri"/>
              </a:rPr>
              <a:t>/phút trong 6 giờ đầu.</a:t>
            </a:r>
          </a:p>
          <a:p>
            <a:pPr marL="180975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>
                <a:ea typeface="Calibri"/>
                <a:cs typeface="Calibri"/>
              </a:rPr>
              <a:t>Mepedipine 50 mg, 1 </a:t>
            </a:r>
            <a:r>
              <a:rPr lang="en-US" sz="1300" err="1">
                <a:ea typeface="Calibri"/>
                <a:cs typeface="Calibri"/>
              </a:rPr>
              <a:t>ống</a:t>
            </a:r>
            <a:r>
              <a:rPr lang="en-US" sz="1300">
                <a:ea typeface="Calibri"/>
                <a:cs typeface="Calibri"/>
              </a:rPr>
              <a:t> x 3, </a:t>
            </a:r>
            <a:r>
              <a:rPr lang="en-US" sz="1300" err="1">
                <a:ea typeface="Calibri"/>
                <a:cs typeface="Calibri"/>
              </a:rPr>
              <a:t>tiêm</a:t>
            </a:r>
            <a:r>
              <a:rPr lang="en-US" sz="1300">
                <a:ea typeface="Calibri"/>
                <a:cs typeface="Calibri"/>
              </a:rPr>
              <a:t> </a:t>
            </a:r>
            <a:r>
              <a:rPr lang="en-US" sz="1300" err="1">
                <a:ea typeface="Calibri"/>
                <a:cs typeface="Calibri"/>
              </a:rPr>
              <a:t>bắp</a:t>
            </a:r>
            <a:r>
              <a:rPr lang="en-US" sz="1300">
                <a:ea typeface="Calibri"/>
                <a:cs typeface="Calibri"/>
              </a:rPr>
              <a:t>.</a:t>
            </a:r>
          </a:p>
          <a:p>
            <a:pPr marL="180975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>
                <a:ea typeface="Calibri"/>
                <a:cs typeface="Calibri"/>
              </a:rPr>
              <a:t>Glucose 10% 250 ml, 1 chai x 3, truyền tĩnh mạch XXX giọt/phút.</a:t>
            </a:r>
          </a:p>
          <a:p>
            <a:pPr marL="180975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>
                <a:ea typeface="Calibri"/>
                <a:cs typeface="Calibri"/>
              </a:rPr>
              <a:t>Kháng sinh khi có nhiễm trùng: Ipipenem 500 mg, 1 viên x 4, uống.</a:t>
            </a:r>
          </a:p>
          <a:p>
            <a:pPr marL="180975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>
                <a:ea typeface="Calibri"/>
                <a:cs typeface="Calibri"/>
              </a:rPr>
              <a:t>Hỗ </a:t>
            </a:r>
            <a:r>
              <a:rPr lang="en-US" sz="1300" err="1">
                <a:ea typeface="Calibri"/>
                <a:cs typeface="Calibri"/>
              </a:rPr>
              <a:t>trợ</a:t>
            </a:r>
            <a:r>
              <a:rPr lang="en-US" sz="1300">
                <a:ea typeface="Calibri"/>
                <a:cs typeface="Calibri"/>
              </a:rPr>
              <a:t> </a:t>
            </a:r>
            <a:r>
              <a:rPr lang="en-US" sz="1300" err="1">
                <a:ea typeface="Calibri"/>
                <a:cs typeface="Calibri"/>
              </a:rPr>
              <a:t>hô</a:t>
            </a:r>
            <a:r>
              <a:rPr lang="en-US" sz="1300">
                <a:ea typeface="Calibri"/>
                <a:cs typeface="Calibri"/>
              </a:rPr>
              <a:t> </a:t>
            </a:r>
            <a:r>
              <a:rPr lang="en-US" sz="1300" err="1">
                <a:ea typeface="Calibri"/>
                <a:cs typeface="Calibri"/>
              </a:rPr>
              <a:t>hấp</a:t>
            </a:r>
            <a:r>
              <a:rPr lang="en-US" sz="1300">
                <a:ea typeface="Calibri"/>
                <a:cs typeface="Calibri"/>
              </a:rPr>
              <a:t>: </a:t>
            </a:r>
            <a:r>
              <a:rPr lang="en-US" sz="1300" err="1">
                <a:ea typeface="Calibri"/>
                <a:cs typeface="Calibri"/>
              </a:rPr>
              <a:t>duy</a:t>
            </a:r>
            <a:r>
              <a:rPr lang="en-US" sz="1300">
                <a:ea typeface="Calibri"/>
                <a:cs typeface="Calibri"/>
              </a:rPr>
              <a:t> </a:t>
            </a:r>
            <a:r>
              <a:rPr lang="en-US" sz="1300" err="1">
                <a:ea typeface="Calibri"/>
                <a:cs typeface="Calibri"/>
              </a:rPr>
              <a:t>trì</a:t>
            </a:r>
            <a:r>
              <a:rPr lang="en-US" sz="1300">
                <a:ea typeface="Calibri"/>
                <a:cs typeface="Calibri"/>
              </a:rPr>
              <a:t> SpO2 &gt; 95%.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>
                <a:ea typeface="Calibri"/>
                <a:cs typeface="Calibri"/>
              </a:rPr>
              <a:t>Điều trị nguyên nhân:</a:t>
            </a:r>
          </a:p>
          <a:p>
            <a:pPr marL="180975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>
                <a:ea typeface="Calibri"/>
                <a:cs typeface="Calibri"/>
              </a:rPr>
              <a:t>Rượu: ngưng rượu.</a:t>
            </a:r>
          </a:p>
          <a:p>
            <a:pPr marL="180975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>
                <a:ea typeface="Calibri"/>
                <a:cs typeface="Calibri"/>
              </a:rPr>
              <a:t>Tăng triglyceride:</a:t>
            </a:r>
          </a:p>
          <a:p>
            <a:pPr marL="180975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>
                <a:ea typeface="Calibri"/>
                <a:cs typeface="Calibri"/>
              </a:rPr>
              <a:t>- Actrapid 60 IU, pha Glucose 5 % đủ 48 mL, SE 8 mL/giờ.</a:t>
            </a:r>
          </a:p>
          <a:p>
            <a:pPr marL="180975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>
                <a:ea typeface="Calibri"/>
                <a:cs typeface="Calibri"/>
              </a:rPr>
              <a:t>- Glucose 5% 500 mL, 1 chai, pha KCL 10 % 10 mL, 1 ống x 4, TTM XXX giọt/phút.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>
                <a:ea typeface="Calibri"/>
                <a:cs typeface="Calibri"/>
              </a:rPr>
              <a:t>Theo dõi đường huyết mỗi giờ.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>
                <a:ea typeface="Calibri"/>
                <a:cs typeface="Calibri"/>
              </a:rPr>
              <a:t>Theo dõi triglyceride mỗi 12 giờ.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>
                <a:ea typeface="Calibri"/>
                <a:cs typeface="Calibri"/>
              </a:rPr>
              <a:t>Theo dõi sinh hiệu mỗi 4 giờ, trong 24 giờ đầu.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>
                <a:ea typeface="Calibri"/>
                <a:cs typeface="Calibri"/>
              </a:rPr>
              <a:t>Hct tại thời điểm nhập viện, sau 12 giờ, sau 24 giờ.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>
                <a:ea typeface="Calibri"/>
                <a:cs typeface="Calibri"/>
              </a:rPr>
              <a:t>BUN NV, 12 giờ, 48 giờ.</a:t>
            </a:r>
            <a:br>
              <a:rPr lang="en-US" sz="1300"/>
            </a:br>
            <a:r>
              <a:rPr lang="en-US" sz="1300">
                <a:ea typeface="Calibri"/>
                <a:cs typeface="Calibri"/>
              </a:rPr>
              <a:t>CRP sau 48 giờ.</a:t>
            </a:r>
          </a:p>
        </p:txBody>
      </p:sp>
    </p:spTree>
    <p:extLst>
      <p:ext uri="{BB962C8B-B14F-4D97-AF65-F5344CB8AC3E}">
        <p14:creationId xmlns:p14="http://schemas.microsoft.com/office/powerpoint/2010/main" val="3658530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8F1D-451E-F892-FACD-D13A2B2B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"/>
            <a:ext cx="10515600" cy="315912"/>
          </a:xfrm>
        </p:spPr>
        <p:txBody>
          <a:bodyPr>
            <a:noAutofit/>
          </a:bodyPr>
          <a:lstStyle/>
          <a:p>
            <a:pPr algn="ctr"/>
            <a:r>
              <a:rPr lang="en-US" sz="2000" b="1"/>
              <a:t>XƠ 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E3277-F2F7-CF32-09B6-F18A5A157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485774"/>
            <a:ext cx="11096625" cy="621982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180975" algn="l"/>
                <a:tab pos="447675" algn="l"/>
                <a:tab pos="1076325" algn="l"/>
              </a:tabLst>
            </a:pPr>
            <a:r>
              <a:rPr lang="en-US" sz="1400"/>
              <a:t>Chẩn đoán: Xơ gan mất bù, Child B/C, do </a:t>
            </a:r>
            <a:r>
              <a:rPr lang="en-US" sz="1400" b="1">
                <a:solidFill>
                  <a:srgbClr val="FF0000"/>
                </a:solidFill>
              </a:rPr>
              <a:t>a</a:t>
            </a:r>
            <a:r>
              <a:rPr lang="en-US" sz="1400"/>
              <a:t>, biến chứng </a:t>
            </a:r>
            <a:r>
              <a:rPr lang="en-US" sz="1400" b="1">
                <a:solidFill>
                  <a:srgbClr val="FF0000"/>
                </a:solidFill>
              </a:rPr>
              <a:t>b </a:t>
            </a:r>
            <a:r>
              <a:rPr lang="en-US" sz="1400"/>
              <a:t>– Bệnh kèm.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180975" algn="l"/>
                <a:tab pos="447675" algn="l"/>
                <a:tab pos="1076325" algn="l"/>
              </a:tabLst>
            </a:pPr>
            <a:r>
              <a:rPr lang="en-US" sz="1400"/>
              <a:t>Mục tiêu điều trị: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180975" algn="l"/>
                <a:tab pos="447675" algn="l"/>
                <a:tab pos="1076325" algn="l"/>
              </a:tabLst>
            </a:pPr>
            <a:r>
              <a:rPr lang="en-US" sz="1400"/>
              <a:t>	Điều trị nguyên nhân gây bệnh.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180975" algn="l"/>
                <a:tab pos="447675" algn="l"/>
                <a:tab pos="1076325" algn="l"/>
              </a:tabLst>
            </a:pPr>
            <a:r>
              <a:rPr lang="en-US" sz="1400"/>
              <a:t>	Điều trị yếu tố bệnh sinh.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180975" algn="l"/>
                <a:tab pos="447675" algn="l"/>
                <a:tab pos="1076325" algn="l"/>
              </a:tabLst>
            </a:pPr>
            <a:r>
              <a:rPr lang="en-US" sz="1400"/>
              <a:t>	Điều trị triệu chứng, biến chứng.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180975" algn="l"/>
                <a:tab pos="447675" algn="l"/>
                <a:tab pos="1076325" algn="l"/>
              </a:tabLst>
            </a:pPr>
            <a:r>
              <a:rPr lang="en-US" sz="1400"/>
              <a:t>	Phòng ngừa biến chứng.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180975" algn="l"/>
                <a:tab pos="447675" algn="l"/>
                <a:tab pos="1076325" algn="l"/>
              </a:tabLst>
            </a:pPr>
            <a:r>
              <a:rPr lang="en-US" sz="1400"/>
              <a:t>	Điều trị hỗ trợ.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180975" algn="l"/>
                <a:tab pos="447675" algn="l"/>
                <a:tab pos="1076325" algn="l"/>
              </a:tabLst>
            </a:pPr>
            <a:r>
              <a:rPr lang="en-US" sz="1400"/>
              <a:t>Điều trị cụ thể: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180975" algn="l"/>
                <a:tab pos="447675" algn="l"/>
                <a:tab pos="1076325" algn="l"/>
              </a:tabLst>
            </a:pPr>
            <a:r>
              <a:rPr lang="en-US" sz="1400" b="1"/>
              <a:t>	Nguyên nhân do siêu vi: </a:t>
            </a:r>
            <a:r>
              <a:rPr lang="en-US" sz="1400"/>
              <a:t>Tenofovir 300 mg, 1 viên x 1, uống.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180975" algn="l"/>
                <a:tab pos="447675" algn="l"/>
                <a:tab pos="1076325" algn="l"/>
              </a:tabLst>
            </a:pPr>
            <a:r>
              <a:rPr lang="en-US" sz="1400"/>
              <a:t>	</a:t>
            </a:r>
            <a:r>
              <a:rPr lang="en-US" sz="1400" b="1"/>
              <a:t>Triệu chứng (biến chứng):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180975" algn="l"/>
                <a:tab pos="447675" algn="l"/>
                <a:tab pos="1076325" algn="l"/>
              </a:tabLst>
            </a:pPr>
            <a:r>
              <a:rPr lang="en-US" sz="1400"/>
              <a:t>	</a:t>
            </a:r>
            <a:r>
              <a:rPr lang="en-US" sz="1400" b="1">
                <a:solidFill>
                  <a:srgbClr val="FF0000"/>
                </a:solidFill>
              </a:rPr>
              <a:t>	- Báng bụng: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180975" algn="l"/>
                <a:tab pos="447675" algn="l"/>
                <a:tab pos="1076325" algn="l"/>
              </a:tabLst>
            </a:pPr>
            <a:r>
              <a:rPr lang="en-US" sz="1400"/>
              <a:t>			Độ 2: Spinorolacton 50 mg, 1 viên x 1, uống, mục tiêu giảm 0,5 kg/ngày, sau 72 giờ không đạt tăng liều 100 mg, 1 viên x 1, ngày sau không đạt kết hợp Furosemide 20 mg, 1 viên x 2.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180975" algn="l"/>
                <a:tab pos="447675" algn="l"/>
                <a:tab pos="1076325" algn="l"/>
              </a:tabLst>
            </a:pPr>
            <a:r>
              <a:rPr lang="en-US" sz="1400"/>
              <a:t>			Độ 3, kháng trị: tháo bang, nếu hơn 5 lít dịch, truyền albumin 8 g/L dịch.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180975" algn="l"/>
                <a:tab pos="447675" algn="l"/>
                <a:tab pos="1076325" algn="l"/>
              </a:tabLst>
            </a:pPr>
            <a:r>
              <a:rPr lang="en-US" sz="1400"/>
              <a:t>	</a:t>
            </a:r>
            <a:r>
              <a:rPr lang="en-US" sz="1400" b="1">
                <a:solidFill>
                  <a:srgbClr val="FF0000"/>
                </a:solidFill>
              </a:rPr>
              <a:t>	- XHTH: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180975" algn="l"/>
                <a:tab pos="447675" algn="l"/>
                <a:tab pos="1076325" algn="l"/>
              </a:tabLst>
            </a:pPr>
            <a:r>
              <a:rPr lang="en-US" sz="1400"/>
              <a:t>		</a:t>
            </a:r>
            <a:r>
              <a:rPr lang="en-US" sz="1400" b="1">
                <a:solidFill>
                  <a:srgbClr val="FF0000"/>
                </a:solidFill>
              </a:rPr>
              <a:t>- VPMNKNP: </a:t>
            </a:r>
            <a:r>
              <a:rPr lang="en-US" sz="1400"/>
              <a:t>Cefotaxime 1g, 2 lọ pha NaCl 0,9 % 100 mL x 3, TTM XXX giọt/phút.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180975" algn="l"/>
                <a:tab pos="1343025" algn="l"/>
              </a:tabLst>
            </a:pPr>
            <a:r>
              <a:rPr lang="en-US" sz="1400"/>
              <a:t>		Phòng ngừa HC gan thận: Ngày 1: Albumin 20% 100 mL, (0,075 x cân nặng) chai, TTM XXX giọt/phút, Ngày 3: Albumin 20% 100 mL, (0,05 x cân nặng) chai, TTM XXX giọt/phút.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180975" algn="l"/>
                <a:tab pos="447675" algn="l"/>
                <a:tab pos="1076325" algn="l"/>
              </a:tabLst>
            </a:pPr>
            <a:r>
              <a:rPr lang="en-US" sz="1400"/>
              <a:t>		</a:t>
            </a:r>
            <a:r>
              <a:rPr lang="en-US" sz="1400" b="1">
                <a:solidFill>
                  <a:srgbClr val="FF0000"/>
                </a:solidFill>
              </a:rPr>
              <a:t>- HC gan thận: </a:t>
            </a:r>
            <a:r>
              <a:rPr lang="en-US" sz="1400"/>
              <a:t>ngừng lợi tiểu, Albumin 20% 100 mL, (0,05 x cân nặng) chai, TTM XXX giọt/phút, trong 2 ngày.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180975" algn="l"/>
                <a:tab pos="447675" algn="l"/>
                <a:tab pos="1076325" algn="l"/>
              </a:tabLst>
            </a:pPr>
            <a:r>
              <a:rPr lang="en-US" sz="1400"/>
              <a:t>		</a:t>
            </a:r>
            <a:r>
              <a:rPr lang="en-US" sz="1400" b="1">
                <a:solidFill>
                  <a:srgbClr val="FF0000"/>
                </a:solidFill>
              </a:rPr>
              <a:t>- Não gan: </a:t>
            </a:r>
            <a:r>
              <a:rPr lang="en-US" sz="1400"/>
              <a:t>Lactulose 10g, 1 gói x 3, mục tiêu BN đi tiêu phân lỏng 2 – 3 lần/ngày.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180975" algn="l"/>
                <a:tab pos="1257300" algn="l"/>
              </a:tabLst>
            </a:pPr>
            <a:r>
              <a:rPr lang="en-US" sz="1400"/>
              <a:t>		Rifaximin 550 mg, 1 viên x 2, uống.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180975" algn="l"/>
                <a:tab pos="447675" algn="l"/>
                <a:tab pos="1076325" algn="l"/>
              </a:tabLst>
            </a:pPr>
            <a:r>
              <a:rPr lang="en-US" sz="1400" b="1"/>
              <a:t>	Phòng ngừa biến chứng: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180975" algn="l"/>
                <a:tab pos="447675" algn="l"/>
                <a:tab pos="1076325" algn="l"/>
              </a:tabLst>
            </a:pPr>
            <a:r>
              <a:rPr lang="en-US" sz="1400"/>
              <a:t>	</a:t>
            </a:r>
            <a:r>
              <a:rPr lang="en-US" sz="1400" b="1">
                <a:solidFill>
                  <a:srgbClr val="FF0000"/>
                </a:solidFill>
              </a:rPr>
              <a:t>	- XHTH: </a:t>
            </a:r>
            <a:r>
              <a:rPr lang="en-US" sz="1400"/>
              <a:t>Carvediol 6,25 mg, ½ viên x 2, uống.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180975" algn="l"/>
                <a:tab pos="447675" algn="l"/>
                <a:tab pos="1076325" algn="l"/>
              </a:tabLst>
            </a:pPr>
            <a:r>
              <a:rPr lang="en-US" sz="1400"/>
              <a:t>		</a:t>
            </a:r>
            <a:r>
              <a:rPr lang="en-US" sz="1400" b="1">
                <a:solidFill>
                  <a:srgbClr val="FF0000"/>
                </a:solidFill>
              </a:rPr>
              <a:t>- VPMNKNP: </a:t>
            </a:r>
            <a:r>
              <a:rPr lang="en-US" sz="1400"/>
              <a:t>(khi protein dịch &lt; 1 g hoặc Child Pugh &gt;= 9, bilirubin &gt; 3 mg/dL, protein &lt; 1,5 g, giảm eGFR, hạ natri máu) Norfloxacin 400 mg, 1 viên x 1, uống.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180975" algn="l"/>
                <a:tab pos="1343025" algn="l"/>
              </a:tabLst>
            </a:pPr>
            <a:r>
              <a:rPr lang="en-US" sz="1400"/>
              <a:t>		(XHTH) Ceftriaxone 1 g, 1 lọ x 1, TTM XXX giọt/phút.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180975" algn="l"/>
                <a:tab pos="447675" algn="l"/>
                <a:tab pos="1076325" algn="l"/>
              </a:tabLst>
            </a:pPr>
            <a:r>
              <a:rPr lang="en-US" sz="1400"/>
              <a:t>	</a:t>
            </a:r>
            <a:r>
              <a:rPr lang="en-US" sz="1400" b="1">
                <a:solidFill>
                  <a:srgbClr val="FF0000"/>
                </a:solidFill>
              </a:rPr>
              <a:t>	- Não gan:</a:t>
            </a:r>
            <a:r>
              <a:rPr lang="en-US" sz="1400"/>
              <a:t> (khi có XHTH) Lactulose 10g, 1 gói x 3, mục tiêu BN đi tiêu phân lỏng 2 – 3 lần/ngày.</a:t>
            </a:r>
          </a:p>
        </p:txBody>
      </p:sp>
    </p:spTree>
    <p:extLst>
      <p:ext uri="{BB962C8B-B14F-4D97-AF65-F5344CB8AC3E}">
        <p14:creationId xmlns:p14="http://schemas.microsoft.com/office/powerpoint/2010/main" val="3357144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F7B7-69BC-D86C-05A4-6A46B95C1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XUẤT HUYẾT TIÊU HOÁ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2DF8B-4788-FDB6-61C9-DAEDE045B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XHTH </a:t>
            </a:r>
            <a:r>
              <a:rPr lang="en-US" sz="2000" err="1">
                <a:cs typeface="Calibri"/>
              </a:rPr>
              <a:t>trên</a:t>
            </a:r>
            <a:r>
              <a:rPr lang="en-US" sz="2000">
                <a:cs typeface="Calibri"/>
              </a:rPr>
              <a:t>, </a:t>
            </a:r>
            <a:r>
              <a:rPr lang="en-US" sz="2000" err="1">
                <a:cs typeface="Calibri"/>
              </a:rPr>
              <a:t>mức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độ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nhẹ</a:t>
            </a:r>
            <a:r>
              <a:rPr lang="en-US" sz="2000">
                <a:cs typeface="Calibri"/>
              </a:rPr>
              <a:t>/tb/</a:t>
            </a:r>
            <a:r>
              <a:rPr lang="en-US" sz="2000" err="1">
                <a:cs typeface="Calibri"/>
              </a:rPr>
              <a:t>nặng</a:t>
            </a:r>
            <a:r>
              <a:rPr lang="en-US" sz="2000">
                <a:cs typeface="Calibri"/>
              </a:rPr>
              <a:t>, </a:t>
            </a:r>
            <a:r>
              <a:rPr lang="en-US" sz="2000" err="1">
                <a:cs typeface="Calibri"/>
              </a:rPr>
              <a:t>đang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diễn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tiến</a:t>
            </a:r>
            <a:r>
              <a:rPr lang="en-US" sz="2000">
                <a:cs typeface="Calibri"/>
              </a:rPr>
              <a:t>/</a:t>
            </a:r>
            <a:r>
              <a:rPr lang="en-US" sz="2000" err="1">
                <a:cs typeface="Calibri"/>
              </a:rPr>
              <a:t>tạm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ổn</a:t>
            </a:r>
            <a:r>
              <a:rPr lang="en-US" sz="2000">
                <a:cs typeface="Calibri"/>
              </a:rPr>
              <a:t>/</a:t>
            </a:r>
            <a:r>
              <a:rPr lang="en-US" sz="2000" err="1">
                <a:cs typeface="Calibri"/>
              </a:rPr>
              <a:t>ổn</a:t>
            </a:r>
            <a:r>
              <a:rPr lang="en-US" sz="2000">
                <a:cs typeface="Calibri"/>
              </a:rPr>
              <a:t>, </a:t>
            </a:r>
            <a:r>
              <a:rPr lang="en-US" sz="2000" err="1">
                <a:cs typeface="Calibri"/>
              </a:rPr>
              <a:t>chưa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biến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chứng</a:t>
            </a:r>
            <a:r>
              <a:rPr lang="en-US" sz="2000">
                <a:cs typeface="Calibri"/>
              </a:rPr>
              <a:t>, </a:t>
            </a:r>
            <a:r>
              <a:rPr lang="en-US" sz="2000" err="1">
                <a:cs typeface="Calibri"/>
              </a:rPr>
              <a:t>nghĩ</a:t>
            </a:r>
            <a:r>
              <a:rPr lang="en-US" sz="2000">
                <a:cs typeface="Calibri"/>
              </a:rPr>
              <a:t> do </a:t>
            </a:r>
            <a:r>
              <a:rPr lang="en-US" sz="2000" err="1">
                <a:cs typeface="Calibri"/>
              </a:rPr>
              <a:t>viêm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loét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dạ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dày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tá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tràng</a:t>
            </a:r>
            <a:endParaRPr lang="en-US" sz="2000">
              <a:latin typeface="Calibri" panose="020F0502020204030204"/>
              <a:ea typeface="+mn-lt"/>
              <a:cs typeface="Calibri"/>
            </a:endParaRPr>
          </a:p>
          <a:p>
            <a:r>
              <a:rPr lang="vi" sz="2000" b="1">
                <a:latin typeface="Arial"/>
                <a:ea typeface="+mn-lt"/>
                <a:cs typeface="Arial"/>
              </a:rPr>
              <a:t>Nguyên tắc điều trị</a:t>
            </a:r>
            <a:r>
              <a:rPr lang="en-US" sz="2000" b="1">
                <a:ea typeface="+mn-lt"/>
                <a:cs typeface="+mn-lt"/>
              </a:rPr>
              <a:t>:</a:t>
            </a:r>
            <a:endParaRPr lang="en-US" sz="2000">
              <a:cs typeface="Calibri"/>
            </a:endParaRPr>
          </a:p>
          <a:p>
            <a:pPr lvl="1"/>
            <a:r>
              <a:rPr lang="vi" sz="2000">
                <a:latin typeface="Arial"/>
                <a:ea typeface="+mn-lt"/>
                <a:cs typeface="Arial"/>
              </a:rPr>
              <a:t>Đảm bảo ABC</a:t>
            </a:r>
            <a:endParaRPr lang="en-US" sz="2000">
              <a:latin typeface="Arial"/>
              <a:cs typeface="Arial"/>
            </a:endParaRPr>
          </a:p>
          <a:p>
            <a:pPr lvl="1"/>
            <a:r>
              <a:rPr lang="en-US" sz="2000" err="1">
                <a:ea typeface="+mn-lt"/>
                <a:cs typeface="+mn-lt"/>
              </a:rPr>
              <a:t>Ổn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định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huyết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động</a:t>
            </a:r>
            <a:endParaRPr lang="en-US" sz="2000">
              <a:cs typeface="Calibri"/>
            </a:endParaRPr>
          </a:p>
          <a:p>
            <a:pPr lvl="1"/>
            <a:r>
              <a:rPr lang="en-US" sz="2000" err="1">
                <a:ea typeface="+mn-lt"/>
                <a:cs typeface="+mn-lt"/>
              </a:rPr>
              <a:t>Cầm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máu</a:t>
            </a:r>
            <a:endParaRPr lang="en-US" sz="2000">
              <a:cs typeface="Calibri"/>
            </a:endParaRPr>
          </a:p>
          <a:p>
            <a:pPr lvl="1"/>
            <a:r>
              <a:rPr lang="en-US" sz="2000" err="1">
                <a:ea typeface="+mn-lt"/>
                <a:cs typeface="+mn-lt"/>
              </a:rPr>
              <a:t>Điều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trị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nguyên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nhân</a:t>
            </a:r>
            <a:endParaRPr lang="en-US" sz="2000">
              <a:cs typeface="Calibri"/>
            </a:endParaRPr>
          </a:p>
          <a:p>
            <a:pPr lvl="1"/>
            <a:r>
              <a:rPr lang="vi" sz="2000">
                <a:latin typeface="Arial"/>
                <a:ea typeface="+mn-lt"/>
                <a:cs typeface="Arial"/>
              </a:rPr>
              <a:t>Điều trị bệnh đi kèm</a:t>
            </a:r>
            <a:endParaRPr lang="en-US" sz="2000">
              <a:latin typeface="Arial"/>
              <a:cs typeface="Arial"/>
            </a:endParaRPr>
          </a:p>
          <a:p>
            <a:pPr lvl="1"/>
            <a:r>
              <a:rPr lang="vi" sz="2000">
                <a:latin typeface="Arial"/>
                <a:ea typeface="+mn-lt"/>
                <a:cs typeface="Arial"/>
              </a:rPr>
              <a:t>Phòng ngừa thứ phát</a:t>
            </a:r>
            <a:endParaRPr lang="en-US" sz="2000">
              <a:latin typeface="Arial"/>
              <a:cs typeface="Arial"/>
            </a:endParaRPr>
          </a:p>
          <a:p>
            <a:endParaRPr lang="en-US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4584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B2E0722-687A-8314-1AD3-78322A89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 New Roman"/>
                <a:cs typeface="Times New Roman"/>
              </a:rPr>
              <a:t>Điều trị cụ thể do loét do Hp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4CF2B52-B48E-2DB3-ABAE-30B86763F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endParaRPr lang="en-US" b="1">
              <a:ea typeface="+mn-lt"/>
              <a:cs typeface="+mn-lt"/>
            </a:endParaRPr>
          </a:p>
          <a:p>
            <a:pPr lvl="1"/>
            <a:r>
              <a:rPr lang="vi">
                <a:latin typeface="Arial"/>
                <a:cs typeface="Arial"/>
              </a:rPr>
              <a:t>Lúc nhập viện:</a:t>
            </a:r>
            <a:endParaRPr lang="en-US">
              <a:ea typeface="+mn-lt"/>
              <a:cs typeface="+mn-lt"/>
            </a:endParaRPr>
          </a:p>
          <a:p>
            <a:pPr lvl="2"/>
            <a:r>
              <a:rPr lang="vi">
                <a:latin typeface="Arial"/>
                <a:cs typeface="Arial"/>
              </a:rPr>
              <a:t>Nhập viện, nằm đầu bằng, nhịn ăn uống</a:t>
            </a:r>
            <a:endParaRPr lang="en-US">
              <a:ea typeface="+mn-lt"/>
              <a:cs typeface="+mn-lt"/>
            </a:endParaRPr>
          </a:p>
          <a:p>
            <a:pPr lvl="2"/>
            <a:r>
              <a:rPr lang="vi">
                <a:latin typeface="Arial"/>
                <a:cs typeface="Arial"/>
              </a:rPr>
              <a:t>Lập 2 đường truyền TM: NaCl 0.9% 500ml: 1 chai x 2 (TTM) XX</a:t>
            </a:r>
            <a:r>
              <a:rPr lang="en-US">
                <a:latin typeface="Calibri"/>
                <a:cs typeface="Calibri"/>
              </a:rPr>
              <a:t>X</a:t>
            </a:r>
            <a:r>
              <a:rPr lang="vi">
                <a:latin typeface="Arial"/>
                <a:cs typeface="Arial"/>
              </a:rPr>
              <a:t> g/ph</a:t>
            </a:r>
            <a:endParaRPr lang="en-US">
              <a:ea typeface="+mn-lt"/>
              <a:cs typeface="+mn-lt"/>
            </a:endParaRPr>
          </a:p>
          <a:p>
            <a:pPr lvl="2"/>
            <a:r>
              <a:rPr lang="vi">
                <a:latin typeface="Arial"/>
                <a:cs typeface="Arial"/>
              </a:rPr>
              <a:t>Esomeprazole 40mg: 2 lọ + NaCl 0.9% đủ 20ml (TMC)</a:t>
            </a:r>
            <a:endParaRPr lang="en-US">
              <a:ea typeface="+mn-lt"/>
              <a:cs typeface="+mn-lt"/>
            </a:endParaRPr>
          </a:p>
          <a:p>
            <a:pPr lvl="2"/>
            <a:r>
              <a:rPr lang="vi">
                <a:latin typeface="Arial"/>
                <a:cs typeface="Arial"/>
              </a:rPr>
              <a:t>Esomeprazole 40mg: 2 lọ + NaCl 0.9% đủ 50ml (BTTĐ) 5ml/h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vi">
                <a:latin typeface="Arial"/>
                <a:cs typeface="Arial"/>
              </a:rPr>
              <a:t>Sau nội soi (Forrest IB, đã kẹp chích cầm máu </a:t>
            </a:r>
            <a:r>
              <a:rPr lang="en-US">
                <a:latin typeface="Calibri"/>
                <a:cs typeface="Calibri"/>
              </a:rPr>
              <a:t>+ </a:t>
            </a:r>
            <a:r>
              <a:rPr lang="en-US" err="1">
                <a:latin typeface="Calibri"/>
                <a:cs typeface="Calibri"/>
              </a:rPr>
              <a:t>kẹp</a:t>
            </a:r>
            <a:r>
              <a:rPr lang="vi">
                <a:latin typeface="Arial"/>
                <a:cs typeface="Arial"/>
              </a:rPr>
              <a:t> clip) </a:t>
            </a:r>
            <a:endParaRPr lang="en-US">
              <a:ea typeface="+mn-lt"/>
              <a:cs typeface="+mn-lt"/>
            </a:endParaRPr>
          </a:p>
          <a:p>
            <a:pPr lvl="2"/>
            <a:r>
              <a:rPr lang="vi">
                <a:latin typeface="Arial"/>
                <a:cs typeface="Arial"/>
              </a:rPr>
              <a:t>Esomeprazole 40mg: 2 lọ x2 pha NaCl 0.9% đủ 50ml (BTTĐ) 5ml/h</a:t>
            </a:r>
            <a:r>
              <a:rPr lang="en-US">
                <a:latin typeface="Calibri"/>
                <a:cs typeface="Calibri"/>
              </a:rPr>
              <a:t> (</a:t>
            </a:r>
            <a:r>
              <a:rPr lang="en-US" err="1">
                <a:latin typeface="Calibri"/>
                <a:cs typeface="Calibri"/>
              </a:rPr>
              <a:t>trong</a:t>
            </a:r>
            <a:r>
              <a:rPr lang="en-US">
                <a:latin typeface="Calibri"/>
                <a:cs typeface="Calibri"/>
              </a:rPr>
              <a:t> 72h </a:t>
            </a:r>
            <a:r>
              <a:rPr lang="en-US" err="1">
                <a:latin typeface="Calibri"/>
                <a:cs typeface="Calibri"/>
              </a:rPr>
              <a:t>từ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khi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nội</a:t>
            </a:r>
            <a:r>
              <a:rPr lang="en-US">
                <a:latin typeface="Calibri"/>
                <a:cs typeface="Calibri"/>
              </a:rPr>
              <a:t> soi)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 err="1">
                <a:latin typeface="Calibri"/>
                <a:cs typeface="Calibri"/>
              </a:rPr>
              <a:t>Điều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trị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hiện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tại</a:t>
            </a:r>
            <a:r>
              <a:rPr lang="en-US">
                <a:latin typeface="Calibri"/>
                <a:cs typeface="Calibri"/>
              </a:rPr>
              <a:t>: </a:t>
            </a:r>
            <a:r>
              <a:rPr lang="en-US" err="1">
                <a:latin typeface="Calibri"/>
                <a:cs typeface="Calibri"/>
              </a:rPr>
              <a:t>phác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đồ</a:t>
            </a:r>
            <a:r>
              <a:rPr lang="en-US">
                <a:latin typeface="Calibri"/>
                <a:cs typeface="Calibri"/>
              </a:rPr>
              <a:t> 4 </a:t>
            </a:r>
            <a:r>
              <a:rPr lang="en-US" err="1">
                <a:latin typeface="Calibri"/>
                <a:cs typeface="Calibri"/>
              </a:rPr>
              <a:t>thuốc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có</a:t>
            </a:r>
            <a:r>
              <a:rPr lang="en-US">
                <a:latin typeface="Calibri"/>
                <a:cs typeface="Calibri"/>
              </a:rPr>
              <a:t> Bismuth </a:t>
            </a:r>
            <a:r>
              <a:rPr lang="en-US" err="1">
                <a:latin typeface="Calibri"/>
                <a:cs typeface="Calibri"/>
              </a:rPr>
              <a:t>trong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vòng</a:t>
            </a:r>
            <a:r>
              <a:rPr lang="en-US">
                <a:latin typeface="Calibri"/>
                <a:cs typeface="Calibri"/>
              </a:rPr>
              <a:t> 8 </a:t>
            </a:r>
            <a:r>
              <a:rPr lang="en-US" err="1">
                <a:latin typeface="Calibri"/>
                <a:cs typeface="Calibri"/>
              </a:rPr>
              <a:t>tuần</a:t>
            </a:r>
            <a:r>
              <a:rPr lang="en-US">
                <a:latin typeface="Calibri"/>
                <a:cs typeface="Calibri"/>
              </a:rPr>
              <a:t> </a:t>
            </a:r>
            <a:endParaRPr lang="en-US">
              <a:ea typeface="+mn-lt"/>
              <a:cs typeface="+mn-lt"/>
            </a:endParaRPr>
          </a:p>
          <a:p>
            <a:pPr lvl="2"/>
            <a:r>
              <a:rPr lang="en-US">
                <a:latin typeface="Calibri"/>
                <a:cs typeface="Calibri"/>
              </a:rPr>
              <a:t>Metronidazole 250mg 2 </a:t>
            </a:r>
            <a:r>
              <a:rPr lang="en-US" err="1">
                <a:latin typeface="Calibri"/>
                <a:cs typeface="Calibri"/>
              </a:rPr>
              <a:t>viên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uống</a:t>
            </a:r>
            <a:r>
              <a:rPr lang="en-US">
                <a:latin typeface="Calibri"/>
                <a:cs typeface="Calibri"/>
              </a:rPr>
              <a:t> x3 </a:t>
            </a:r>
            <a:r>
              <a:rPr lang="en-US" err="1">
                <a:latin typeface="Calibri"/>
                <a:cs typeface="Calibri"/>
              </a:rPr>
              <a:t>lần</a:t>
            </a:r>
            <a:r>
              <a:rPr lang="en-US">
                <a:latin typeface="Calibri"/>
                <a:cs typeface="Calibri"/>
              </a:rPr>
              <a:t>/</a:t>
            </a:r>
            <a:r>
              <a:rPr lang="en-US" err="1">
                <a:latin typeface="Calibri"/>
                <a:cs typeface="Calibri"/>
              </a:rPr>
              <a:t>ngày</a:t>
            </a:r>
            <a:r>
              <a:rPr lang="en-US">
                <a:latin typeface="Calibri"/>
                <a:cs typeface="Calibri"/>
              </a:rPr>
              <a:t> (</a:t>
            </a:r>
            <a:r>
              <a:rPr lang="en-US" err="1">
                <a:latin typeface="Calibri"/>
                <a:cs typeface="Calibri"/>
              </a:rPr>
              <a:t>sau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ăn</a:t>
            </a:r>
            <a:r>
              <a:rPr lang="en-US">
                <a:latin typeface="Calibri"/>
                <a:cs typeface="Calibri"/>
              </a:rPr>
              <a:t>)</a:t>
            </a:r>
            <a:endParaRPr lang="en-US">
              <a:ea typeface="+mn-lt"/>
              <a:cs typeface="+mn-lt"/>
            </a:endParaRPr>
          </a:p>
          <a:p>
            <a:pPr lvl="2"/>
            <a:r>
              <a:rPr lang="en-US">
                <a:latin typeface="Calibri"/>
                <a:cs typeface="Calibri"/>
              </a:rPr>
              <a:t>Tetracycline 500mg 1 </a:t>
            </a:r>
            <a:r>
              <a:rPr lang="en-US" err="1">
                <a:latin typeface="Calibri"/>
                <a:cs typeface="Calibri"/>
              </a:rPr>
              <a:t>viên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uống</a:t>
            </a:r>
            <a:r>
              <a:rPr lang="en-US">
                <a:latin typeface="Calibri"/>
                <a:cs typeface="Calibri"/>
              </a:rPr>
              <a:t> x4 </a:t>
            </a:r>
            <a:r>
              <a:rPr lang="en-US" err="1">
                <a:latin typeface="Calibri"/>
                <a:cs typeface="Calibri"/>
              </a:rPr>
              <a:t>lần</a:t>
            </a:r>
            <a:r>
              <a:rPr lang="en-US">
                <a:latin typeface="Calibri"/>
                <a:cs typeface="Calibri"/>
              </a:rPr>
              <a:t>/</a:t>
            </a:r>
            <a:r>
              <a:rPr lang="en-US" err="1">
                <a:latin typeface="Calibri"/>
                <a:cs typeface="Calibri"/>
              </a:rPr>
              <a:t>ngày</a:t>
            </a:r>
            <a:r>
              <a:rPr lang="en-US">
                <a:latin typeface="Calibri"/>
                <a:cs typeface="Calibri"/>
              </a:rPr>
              <a:t> (</a:t>
            </a:r>
            <a:r>
              <a:rPr lang="en-US" err="1">
                <a:latin typeface="Calibri"/>
                <a:cs typeface="Calibri"/>
              </a:rPr>
              <a:t>sau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ăn</a:t>
            </a:r>
            <a:r>
              <a:rPr lang="en-US">
                <a:latin typeface="Calibri"/>
                <a:cs typeface="Calibri"/>
              </a:rPr>
              <a:t>)</a:t>
            </a:r>
            <a:endParaRPr lang="en-US">
              <a:ea typeface="+mn-lt"/>
              <a:cs typeface="+mn-lt"/>
            </a:endParaRPr>
          </a:p>
          <a:p>
            <a:pPr lvl="2"/>
            <a:r>
              <a:rPr lang="en-US">
                <a:latin typeface="Calibri"/>
                <a:cs typeface="Calibri"/>
              </a:rPr>
              <a:t>Esomeprazole 40mg 1 </a:t>
            </a:r>
            <a:r>
              <a:rPr lang="en-US" err="1">
                <a:latin typeface="Calibri"/>
                <a:cs typeface="Calibri"/>
              </a:rPr>
              <a:t>viên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uống</a:t>
            </a:r>
            <a:r>
              <a:rPr lang="en-US">
                <a:latin typeface="Calibri"/>
                <a:cs typeface="Calibri"/>
              </a:rPr>
              <a:t> x2 </a:t>
            </a:r>
            <a:r>
              <a:rPr lang="en-US" err="1">
                <a:latin typeface="Calibri"/>
                <a:cs typeface="Calibri"/>
              </a:rPr>
              <a:t>lần</a:t>
            </a:r>
            <a:r>
              <a:rPr lang="en-US">
                <a:latin typeface="Calibri"/>
                <a:cs typeface="Calibri"/>
              </a:rPr>
              <a:t>/</a:t>
            </a:r>
            <a:r>
              <a:rPr lang="en-US" err="1">
                <a:latin typeface="Calibri"/>
                <a:cs typeface="Calibri"/>
              </a:rPr>
              <a:t>ngày</a:t>
            </a:r>
            <a:r>
              <a:rPr lang="en-US">
                <a:latin typeface="Calibri"/>
                <a:cs typeface="Calibri"/>
              </a:rPr>
              <a:t> (</a:t>
            </a:r>
            <a:r>
              <a:rPr lang="en-US" err="1">
                <a:latin typeface="Calibri"/>
                <a:cs typeface="Calibri"/>
              </a:rPr>
              <a:t>trước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ăn</a:t>
            </a:r>
            <a:r>
              <a:rPr lang="en-US">
                <a:latin typeface="Calibri"/>
                <a:cs typeface="Calibri"/>
              </a:rPr>
              <a:t> 30 </a:t>
            </a:r>
            <a:r>
              <a:rPr lang="en-US" err="1">
                <a:latin typeface="Calibri"/>
                <a:cs typeface="Calibri"/>
              </a:rPr>
              <a:t>phút</a:t>
            </a:r>
            <a:r>
              <a:rPr lang="en-US">
                <a:latin typeface="Calibri"/>
                <a:cs typeface="Calibri"/>
              </a:rPr>
              <a:t>)</a:t>
            </a:r>
            <a:endParaRPr lang="en-US">
              <a:ea typeface="+mn-lt"/>
              <a:cs typeface="+mn-lt"/>
            </a:endParaRPr>
          </a:p>
          <a:p>
            <a:pPr lvl="2"/>
            <a:r>
              <a:rPr lang="en-US">
                <a:latin typeface="Calibri"/>
                <a:cs typeface="Calibri"/>
              </a:rPr>
              <a:t>Bismuth 524 mg 1 </a:t>
            </a:r>
            <a:r>
              <a:rPr lang="en-US" err="1">
                <a:latin typeface="Calibri"/>
                <a:cs typeface="Calibri"/>
              </a:rPr>
              <a:t>viên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uống</a:t>
            </a:r>
            <a:r>
              <a:rPr lang="en-US">
                <a:latin typeface="Calibri"/>
                <a:cs typeface="Calibri"/>
              </a:rPr>
              <a:t> x4 </a:t>
            </a:r>
            <a:r>
              <a:rPr lang="en-US" err="1">
                <a:latin typeface="Calibri"/>
                <a:cs typeface="Calibri"/>
              </a:rPr>
              <a:t>lần</a:t>
            </a:r>
            <a:r>
              <a:rPr lang="en-US">
                <a:latin typeface="Calibri"/>
                <a:cs typeface="Calibri"/>
              </a:rPr>
              <a:t>/</a:t>
            </a:r>
            <a:r>
              <a:rPr lang="en-US" err="1">
                <a:latin typeface="Calibri"/>
                <a:cs typeface="Calibri"/>
              </a:rPr>
              <a:t>ngày</a:t>
            </a:r>
            <a:r>
              <a:rPr lang="en-US">
                <a:latin typeface="Calibri"/>
                <a:cs typeface="Calibri"/>
              </a:rPr>
              <a:t> (</a:t>
            </a:r>
            <a:r>
              <a:rPr lang="en-US" err="1">
                <a:latin typeface="Calibri"/>
                <a:cs typeface="Calibri"/>
              </a:rPr>
              <a:t>khi</a:t>
            </a:r>
            <a:r>
              <a:rPr lang="en-US">
                <a:latin typeface="Calibri"/>
                <a:cs typeface="Calibri"/>
              </a:rPr>
              <a:t> đói)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vi">
                <a:latin typeface="Arial"/>
                <a:cs typeface="Arial"/>
              </a:rPr>
              <a:t>Theo dõi</a:t>
            </a:r>
            <a:endParaRPr lang="en-US">
              <a:ea typeface="+mn-lt"/>
              <a:cs typeface="+mn-lt"/>
            </a:endParaRPr>
          </a:p>
          <a:p>
            <a:pPr lvl="2"/>
            <a:r>
              <a:rPr lang="en-US" err="1">
                <a:latin typeface="Calibri"/>
                <a:cs typeface="Calibri"/>
              </a:rPr>
              <a:t>Sinh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hiệu</a:t>
            </a:r>
            <a:r>
              <a:rPr lang="en-US">
                <a:latin typeface="Calibri"/>
                <a:cs typeface="Calibri"/>
              </a:rPr>
              <a:t>, CTM,</a:t>
            </a:r>
            <a:r>
              <a:rPr lang="vi">
                <a:latin typeface="Arial"/>
                <a:cs typeface="Arial"/>
              </a:rPr>
              <a:t> SpO2/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mỗi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vi">
                <a:latin typeface="Arial"/>
                <a:cs typeface="Arial"/>
              </a:rPr>
              <a:t>12h</a:t>
            </a:r>
            <a:endParaRPr lang="en-US">
              <a:ea typeface="+mn-lt"/>
              <a:cs typeface="+mn-lt"/>
            </a:endParaRPr>
          </a:p>
          <a:p>
            <a:pPr lvl="2"/>
            <a:r>
              <a:rPr lang="vi">
                <a:latin typeface="Arial"/>
                <a:cs typeface="Arial"/>
              </a:rPr>
              <a:t>Tiêu phân đen, V nước tiểu</a:t>
            </a:r>
            <a:r>
              <a:rPr lang="en-US">
                <a:latin typeface="Calibri"/>
                <a:cs typeface="Calibri"/>
              </a:rPr>
              <a:t>, CTM</a:t>
            </a:r>
            <a:r>
              <a:rPr lang="vi">
                <a:latin typeface="Arial"/>
                <a:cs typeface="Arial"/>
              </a:rPr>
              <a:t>/24h</a:t>
            </a:r>
            <a:endParaRPr lang="en-US">
              <a:ea typeface="+mn-lt"/>
              <a:cs typeface="+mn-lt"/>
            </a:endParaRPr>
          </a:p>
          <a:p>
            <a:endParaRPr lang="vi-VN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274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DCAB-2858-AA88-F169-1BD2ACB07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491846"/>
          </a:xfrm>
        </p:spPr>
        <p:txBody>
          <a:bodyPr>
            <a:normAutofit/>
          </a:bodyPr>
          <a:lstStyle/>
          <a:p>
            <a:pPr algn="ctr"/>
            <a:r>
              <a:rPr lang="en-US" sz="2800"/>
              <a:t>Hội chứng thận hư</a:t>
            </a:r>
            <a:endParaRPr lang="vi-VN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6716D-0A71-D6E7-5DB0-5B641AA0C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0566"/>
            <a:ext cx="10515600" cy="58663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err="1">
                <a:cs typeface="Calibri"/>
              </a:rPr>
              <a:t>Chẩn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đoán</a:t>
            </a:r>
            <a:r>
              <a:rPr lang="en-US" sz="1400" dirty="0">
                <a:cs typeface="Calibri"/>
              </a:rPr>
              <a:t>: HCTC </a:t>
            </a:r>
            <a:r>
              <a:rPr lang="en-US" sz="1400" dirty="0" err="1">
                <a:cs typeface="Calibri"/>
              </a:rPr>
              <a:t>nguyên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phát</a:t>
            </a:r>
            <a:r>
              <a:rPr lang="en-US" sz="1400" dirty="0">
                <a:cs typeface="Calibri"/>
              </a:rPr>
              <a:t>/do </a:t>
            </a:r>
            <a:r>
              <a:rPr lang="en-US" sz="1400" dirty="0" err="1">
                <a:cs typeface="Calibri"/>
              </a:rPr>
              <a:t>thuốc</a:t>
            </a:r>
            <a:r>
              <a:rPr lang="en-US" sz="1400" dirty="0">
                <a:cs typeface="Calibri"/>
              </a:rPr>
              <a:t>…, </a:t>
            </a:r>
            <a:r>
              <a:rPr lang="en-US" sz="1400" dirty="0" err="1">
                <a:cs typeface="Calibri"/>
              </a:rPr>
              <a:t>biến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chứng</a:t>
            </a:r>
            <a:r>
              <a:rPr lang="en-US" sz="1400" b="1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1400" dirty="0">
                <a:cs typeface="Calibri"/>
              </a:rPr>
              <a:t>– </a:t>
            </a:r>
            <a:r>
              <a:rPr lang="en-US" sz="1400" dirty="0" err="1">
                <a:cs typeface="Calibri"/>
              </a:rPr>
              <a:t>Bệnh</a:t>
            </a:r>
            <a:r>
              <a:rPr lang="en-US" sz="1400" dirty="0">
                <a:cs typeface="Calibri"/>
              </a:rPr>
              <a:t> </a:t>
            </a:r>
            <a:r>
              <a:rPr lang="en-US" sz="1400" dirty="0" err="1">
                <a:cs typeface="Calibri"/>
              </a:rPr>
              <a:t>kèm</a:t>
            </a:r>
            <a:r>
              <a:rPr lang="en-US" sz="1400" dirty="0">
                <a:cs typeface="Calibri"/>
              </a:rPr>
              <a:t>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alibri"/>
                <a:cs typeface="Calibri"/>
              </a:rPr>
              <a:t>Mục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tiêu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điều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trị</a:t>
            </a:r>
            <a:r>
              <a:rPr lang="en-US" sz="1400" dirty="0">
                <a:latin typeface="Calibri"/>
                <a:cs typeface="Calibri"/>
              </a:rPr>
              <a:t>:</a:t>
            </a:r>
          </a:p>
          <a:p>
            <a:pPr marL="180975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alibri"/>
                <a:cs typeface="Calibri"/>
              </a:rPr>
              <a:t>Giảm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triệu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chứng</a:t>
            </a:r>
            <a:r>
              <a:rPr lang="en-US" sz="1400" dirty="0">
                <a:latin typeface="Calibri"/>
                <a:cs typeface="Calibri"/>
              </a:rPr>
              <a:t>: </a:t>
            </a:r>
            <a:r>
              <a:rPr lang="en-US" sz="1400" dirty="0" err="1">
                <a:latin typeface="Calibri"/>
                <a:cs typeface="Calibri"/>
              </a:rPr>
              <a:t>tiểu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đạm</a:t>
            </a:r>
            <a:r>
              <a:rPr lang="en-US" sz="1400" dirty="0">
                <a:latin typeface="Calibri"/>
                <a:cs typeface="Calibri"/>
              </a:rPr>
              <a:t>, </a:t>
            </a:r>
            <a:r>
              <a:rPr lang="en-US" sz="1400" dirty="0" err="1">
                <a:latin typeface="Calibri"/>
                <a:cs typeface="Calibri"/>
              </a:rPr>
              <a:t>phù</a:t>
            </a:r>
            <a:endParaRPr lang="en-US" sz="1400" dirty="0">
              <a:latin typeface="Calibri"/>
              <a:cs typeface="Calibri"/>
            </a:endParaRPr>
          </a:p>
          <a:p>
            <a:pPr marL="180975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alibri"/>
                <a:cs typeface="Calibri"/>
              </a:rPr>
              <a:t>Điều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trị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biến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chứng</a:t>
            </a:r>
            <a:r>
              <a:rPr lang="en-US" sz="1400" dirty="0">
                <a:latin typeface="Calibri"/>
                <a:cs typeface="Calibri"/>
              </a:rPr>
              <a:t>.</a:t>
            </a:r>
          </a:p>
          <a:p>
            <a:pPr marL="180975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alibri"/>
                <a:cs typeface="Calibri"/>
              </a:rPr>
              <a:t>Điều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trị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nguyên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nhân</a:t>
            </a:r>
            <a:r>
              <a:rPr lang="en-US" sz="1400" dirty="0">
                <a:latin typeface="Calibri"/>
                <a:cs typeface="Calibri"/>
              </a:rPr>
              <a:t>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alibri"/>
                <a:cs typeface="Calibri"/>
              </a:rPr>
              <a:t>Điều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trị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cụ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thể</a:t>
            </a:r>
            <a:r>
              <a:rPr lang="en-US" sz="1400" dirty="0">
                <a:latin typeface="Calibri"/>
                <a:cs typeface="Calibri"/>
              </a:rPr>
              <a:t>:</a:t>
            </a:r>
          </a:p>
          <a:p>
            <a:pPr marL="361950" indent="-18097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alibri"/>
                <a:cs typeface="Calibri"/>
              </a:rPr>
              <a:t>Triệu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chứng</a:t>
            </a:r>
            <a:endParaRPr lang="en-US" sz="1400" dirty="0">
              <a:latin typeface="Calibri"/>
              <a:cs typeface="Calibri"/>
            </a:endParaRPr>
          </a:p>
          <a:p>
            <a:pPr marL="361950" indent="-18097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alibri"/>
                <a:cs typeface="Calibri"/>
              </a:rPr>
              <a:t>Chế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độ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ăn</a:t>
            </a:r>
            <a:r>
              <a:rPr lang="en-US" sz="1400" dirty="0">
                <a:latin typeface="Calibri"/>
                <a:cs typeface="Calibri"/>
              </a:rPr>
              <a:t>: </a:t>
            </a:r>
            <a:r>
              <a:rPr lang="en-US" sz="1400" dirty="0" err="1">
                <a:latin typeface="Calibri"/>
                <a:cs typeface="Calibri"/>
              </a:rPr>
              <a:t>giảm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muối</a:t>
            </a:r>
            <a:r>
              <a:rPr lang="en-US" sz="1400" dirty="0">
                <a:latin typeface="Calibri"/>
                <a:cs typeface="Calibri"/>
              </a:rPr>
              <a:t>, protein, </a:t>
            </a:r>
            <a:r>
              <a:rPr lang="en-US" sz="1400" dirty="0" err="1">
                <a:latin typeface="Calibri"/>
                <a:cs typeface="Calibri"/>
              </a:rPr>
              <a:t>nước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nhập</a:t>
            </a:r>
            <a:r>
              <a:rPr lang="en-US" sz="1400" dirty="0">
                <a:latin typeface="Calibri"/>
                <a:cs typeface="Calibri"/>
              </a:rPr>
              <a:t> 1 – 1,5 L/</a:t>
            </a:r>
            <a:r>
              <a:rPr lang="en-US" sz="1400" dirty="0" err="1">
                <a:latin typeface="Calibri"/>
                <a:cs typeface="Calibri"/>
              </a:rPr>
              <a:t>ngày</a:t>
            </a:r>
            <a:r>
              <a:rPr lang="en-US" sz="1400" dirty="0">
                <a:latin typeface="Calibri"/>
                <a:cs typeface="Calibri"/>
              </a:rPr>
              <a:t>.</a:t>
            </a:r>
          </a:p>
          <a:p>
            <a:pPr marL="361950" indent="-18097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>
                <a:latin typeface="Calibri"/>
                <a:cs typeface="Calibri"/>
              </a:rPr>
              <a:t>Lisinopril 5mg 1v (u)</a:t>
            </a:r>
            <a:endParaRPr lang="en-US" sz="1400" dirty="0">
              <a:latin typeface="Calibri"/>
              <a:cs typeface="Calibri"/>
            </a:endParaRPr>
          </a:p>
          <a:p>
            <a:pPr marL="361950" indent="-18097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Calibri"/>
                <a:cs typeface="Calibri"/>
              </a:rPr>
              <a:t>Furosemide 20 mg, 1 </a:t>
            </a:r>
            <a:r>
              <a:rPr lang="en-US" sz="1400" dirty="0" err="1">
                <a:latin typeface="Calibri"/>
                <a:cs typeface="Calibri"/>
              </a:rPr>
              <a:t>ống</a:t>
            </a:r>
            <a:r>
              <a:rPr lang="en-US" sz="1400" dirty="0">
                <a:latin typeface="Calibri"/>
                <a:cs typeface="Calibri"/>
              </a:rPr>
              <a:t> x 2, TMC, </a:t>
            </a:r>
            <a:r>
              <a:rPr lang="en-US" sz="1400" dirty="0" err="1">
                <a:latin typeface="Calibri"/>
                <a:cs typeface="Calibri"/>
              </a:rPr>
              <a:t>mục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tiêu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giảm</a:t>
            </a:r>
            <a:r>
              <a:rPr lang="en-US" sz="1400" dirty="0">
                <a:latin typeface="Calibri"/>
                <a:cs typeface="Calibri"/>
              </a:rPr>
              <a:t> 0,5 – 1 kg/</a:t>
            </a:r>
            <a:r>
              <a:rPr lang="en-US" sz="1400" dirty="0" err="1">
                <a:latin typeface="Calibri"/>
                <a:cs typeface="Calibri"/>
              </a:rPr>
              <a:t>ngày</a:t>
            </a:r>
            <a:r>
              <a:rPr lang="en-US" sz="1400" dirty="0">
                <a:latin typeface="Calibri"/>
                <a:cs typeface="Calibri"/>
              </a:rPr>
              <a:t>.</a:t>
            </a:r>
          </a:p>
          <a:p>
            <a:pPr marL="361950" indent="-18097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alibri"/>
                <a:cs typeface="Calibri"/>
              </a:rPr>
              <a:t>Không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đạt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mục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tiêu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bổ</a:t>
            </a:r>
            <a:r>
              <a:rPr lang="en-US" sz="1400" dirty="0">
                <a:latin typeface="Calibri"/>
                <a:cs typeface="Calibri"/>
              </a:rPr>
              <a:t> sung Spironolactone 25 mg, 1 </a:t>
            </a:r>
            <a:r>
              <a:rPr lang="en-US" sz="1400" dirty="0" err="1">
                <a:latin typeface="Calibri"/>
                <a:cs typeface="Calibri"/>
              </a:rPr>
              <a:t>viên</a:t>
            </a:r>
            <a:r>
              <a:rPr lang="en-US" sz="1400" dirty="0">
                <a:latin typeface="Calibri"/>
                <a:cs typeface="Calibri"/>
              </a:rPr>
              <a:t> x 1, </a:t>
            </a:r>
            <a:r>
              <a:rPr lang="en-US" sz="1400" dirty="0" err="1">
                <a:latin typeface="Calibri"/>
                <a:cs typeface="Calibri"/>
              </a:rPr>
              <a:t>uống</a:t>
            </a:r>
            <a:r>
              <a:rPr lang="en-US" sz="1400" dirty="0">
                <a:latin typeface="Calibri"/>
                <a:cs typeface="Calibri"/>
              </a:rPr>
              <a:t>.</a:t>
            </a:r>
          </a:p>
          <a:p>
            <a:pPr marL="361950" indent="-180975">
              <a:lnSpc>
                <a:spcPct val="110000"/>
              </a:lnSpc>
              <a:spcBef>
                <a:spcPts val="0"/>
              </a:spcBef>
              <a:buNone/>
            </a:pPr>
            <a:endParaRPr lang="en-US" sz="1400" dirty="0">
              <a:latin typeface="Calibri"/>
              <a:cs typeface="Calibri"/>
            </a:endParaRPr>
          </a:p>
          <a:p>
            <a:pPr marL="361950" indent="-180975">
              <a:lnSpc>
                <a:spcPct val="110000"/>
              </a:lnSpc>
              <a:spcBef>
                <a:spcPts val="0"/>
              </a:spcBef>
              <a:buNone/>
            </a:pPr>
            <a:endParaRPr lang="en-US" sz="1400" dirty="0">
              <a:latin typeface="Calibri"/>
              <a:cs typeface="Calibri"/>
            </a:endParaRPr>
          </a:p>
          <a:p>
            <a:pPr marL="361950" indent="-18097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Calibri"/>
                <a:cs typeface="Calibri"/>
              </a:rPr>
              <a:t>Methylprednisolone 40 mg, 1 </a:t>
            </a:r>
            <a:r>
              <a:rPr lang="en-US" sz="1400" dirty="0" err="1">
                <a:latin typeface="Calibri"/>
                <a:cs typeface="Calibri"/>
              </a:rPr>
              <a:t>ống</a:t>
            </a:r>
            <a:r>
              <a:rPr lang="en-US" sz="1400" dirty="0">
                <a:latin typeface="Calibri"/>
                <a:cs typeface="Calibri"/>
              </a:rPr>
              <a:t> x 1, TMC.</a:t>
            </a:r>
          </a:p>
        </p:txBody>
      </p:sp>
    </p:spTree>
    <p:extLst>
      <p:ext uri="{BB962C8B-B14F-4D97-AF65-F5344CB8AC3E}">
        <p14:creationId xmlns:p14="http://schemas.microsoft.com/office/powerpoint/2010/main" val="915757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DCAB-2858-AA88-F169-1BD2ACB07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626222"/>
            <a:ext cx="10515600" cy="36902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/>
              <a:t>Nhiễm trùng tiểu</a:t>
            </a:r>
            <a:endParaRPr lang="vi-VN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6716D-0A71-D6E7-5DB0-5B641AA0C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199217"/>
            <a:ext cx="10515600" cy="44014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err="1">
                <a:cs typeface="Calibri"/>
              </a:rPr>
              <a:t>Chẩn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đoán</a:t>
            </a:r>
            <a:r>
              <a:rPr lang="en-US" sz="1400">
                <a:cs typeface="Calibri"/>
              </a:rPr>
              <a:t>: Nhiễm trùng tiểu trên/dưới, đơn giản/phức tạp, biến chứng</a:t>
            </a:r>
            <a:r>
              <a:rPr lang="en-US" sz="1400" b="1">
                <a:solidFill>
                  <a:srgbClr val="FF0000"/>
                </a:solidFill>
                <a:cs typeface="Calibri"/>
              </a:rPr>
              <a:t> </a:t>
            </a:r>
            <a:r>
              <a:rPr lang="en-US" sz="1400">
                <a:cs typeface="Calibri"/>
              </a:rPr>
              <a:t>– Bệnh kèm.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err="1">
                <a:latin typeface="Calibri"/>
                <a:cs typeface="Calibri"/>
              </a:rPr>
              <a:t>Mục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tiêu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điều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trị</a:t>
            </a:r>
            <a:r>
              <a:rPr lang="en-US" sz="1400">
                <a:latin typeface="Calibri"/>
                <a:cs typeface="Calibri"/>
              </a:rPr>
              <a:t>:</a:t>
            </a:r>
          </a:p>
          <a:p>
            <a:pPr marL="180975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>
                <a:latin typeface="Calibri"/>
                <a:cs typeface="Calibri"/>
              </a:rPr>
              <a:t>Giảm triệu chứng.</a:t>
            </a:r>
          </a:p>
          <a:p>
            <a:pPr marL="180975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>
                <a:latin typeface="Calibri"/>
                <a:cs typeface="Calibri"/>
              </a:rPr>
              <a:t>Phòng ngừa biến chứng.</a:t>
            </a:r>
          </a:p>
          <a:p>
            <a:pPr marL="180975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>
                <a:latin typeface="Calibri"/>
                <a:cs typeface="Calibri"/>
              </a:rPr>
              <a:t>Điều trị nguyên nhân.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>
                <a:latin typeface="Calibri"/>
                <a:cs typeface="Calibri"/>
              </a:rPr>
              <a:t>Điều </a:t>
            </a:r>
            <a:r>
              <a:rPr lang="en-US" sz="1400" err="1">
                <a:latin typeface="Calibri"/>
                <a:cs typeface="Calibri"/>
              </a:rPr>
              <a:t>trị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cụ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thể</a:t>
            </a:r>
            <a:r>
              <a:rPr lang="en-US" sz="1400">
                <a:latin typeface="Calibri"/>
                <a:cs typeface="Calibri"/>
              </a:rPr>
              <a:t>:</a:t>
            </a:r>
          </a:p>
          <a:p>
            <a:pPr marL="361950" indent="-18097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>
                <a:latin typeface="Calibri"/>
                <a:cs typeface="Calibri"/>
              </a:rPr>
              <a:t>Nhập viện: bệnh nhân không uống được, biến chứng, NT huyết gì đó.</a:t>
            </a:r>
          </a:p>
          <a:p>
            <a:pPr marL="361950" indent="-18097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>
                <a:latin typeface="Calibri"/>
                <a:cs typeface="Calibri"/>
              </a:rPr>
              <a:t>Lặp đường truyền tĩnh mạch.</a:t>
            </a:r>
          </a:p>
          <a:p>
            <a:pPr marL="361950" indent="-18097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>
                <a:latin typeface="Calibri"/>
                <a:cs typeface="Calibri"/>
              </a:rPr>
              <a:t>Ceftriaxone 1g, 2 lọ pha NaCl 0,9% 100 mL, TTM XXX giọt/phút.</a:t>
            </a:r>
          </a:p>
          <a:p>
            <a:pPr marL="361950" indent="-18097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>
                <a:latin typeface="Calibri"/>
                <a:cs typeface="Calibri"/>
              </a:rPr>
              <a:t>Uống được thì Ciprofoxacin 500 mg, 1 viên x 2, uống.</a:t>
            </a:r>
          </a:p>
          <a:p>
            <a:pPr marL="361950" indent="-180975">
              <a:lnSpc>
                <a:spcPct val="110000"/>
              </a:lnSpc>
              <a:spcBef>
                <a:spcPts val="0"/>
              </a:spcBef>
              <a:buNone/>
            </a:pPr>
            <a:endParaRPr lang="en-US" sz="1400">
              <a:latin typeface="Calibri"/>
              <a:cs typeface="Calibri"/>
            </a:endParaRPr>
          </a:p>
          <a:p>
            <a:pPr marL="361950" indent="-18097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>
                <a:latin typeface="Calibri"/>
                <a:cs typeface="Calibri"/>
              </a:rPr>
              <a:t>Tư vấn:</a:t>
            </a:r>
          </a:p>
          <a:p>
            <a:pPr marL="361950" indent="-18097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>
                <a:latin typeface="Calibri"/>
                <a:cs typeface="Calibri"/>
              </a:rPr>
              <a:t>Uống nhiều nước.</a:t>
            </a:r>
          </a:p>
          <a:p>
            <a:pPr marL="361950" indent="-18097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>
                <a:latin typeface="Calibri"/>
                <a:cs typeface="Calibri"/>
              </a:rPr>
              <a:t>Không nhịn tiểu.</a:t>
            </a:r>
          </a:p>
          <a:p>
            <a:pPr marL="361950" indent="-18097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>
                <a:latin typeface="Calibri"/>
                <a:cs typeface="Calibri"/>
              </a:rPr>
              <a:t>Đi vệ sinh thì lau từ trước ra sau.</a:t>
            </a:r>
          </a:p>
          <a:p>
            <a:pPr marL="361950" indent="-18097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>
                <a:latin typeface="Calibri"/>
                <a:cs typeface="Calibri"/>
              </a:rPr>
              <a:t>Tiểu sạch trước khi ngủ.</a:t>
            </a:r>
          </a:p>
          <a:p>
            <a:pPr marL="361950" indent="-18097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>
                <a:latin typeface="Calibri"/>
                <a:cs typeface="Calibri"/>
              </a:rPr>
              <a:t>Mặc quần áo rộng rãi, thoải mái.</a:t>
            </a:r>
          </a:p>
          <a:p>
            <a:pPr marL="361950" indent="-18097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>
                <a:latin typeface="Calibri"/>
                <a:cs typeface="Calibri"/>
              </a:rPr>
              <a:t>Nếu có quan hệ tình dục thì vệ sinh trước và sau quan hệ.</a:t>
            </a:r>
          </a:p>
        </p:txBody>
      </p:sp>
    </p:spTree>
    <p:extLst>
      <p:ext uri="{BB962C8B-B14F-4D97-AF65-F5344CB8AC3E}">
        <p14:creationId xmlns:p14="http://schemas.microsoft.com/office/powerpoint/2010/main" val="1065335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7507-A6CC-8904-1978-9CE94789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 THƯƠNG THẬN CẤP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C2DE5-7208-20B4-F222-4DD10E766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20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AE3C-6BA1-F73E-5E03-644CE22F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BỆNH THẬN MẠN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2D054-64AF-5C62-5430-B734C8E22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DDD6-C659-F0DE-2A26-F7E3F664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" y="-2428"/>
            <a:ext cx="12192000" cy="5725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/>
              <a:t>NSTEMI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F1C57-2933-AD7D-9722-45011BE18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25" y="687108"/>
            <a:ext cx="11358281" cy="548985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100">
                <a:ea typeface="+mn-lt"/>
                <a:cs typeface="+mn-lt"/>
              </a:rPr>
              <a:t>Δ: </a:t>
            </a:r>
            <a:r>
              <a:rPr lang="en-US" sz="1100" err="1">
                <a:cs typeface="Calibri" panose="020F0502020204030204"/>
              </a:rPr>
              <a:t>Nhồi</a:t>
            </a:r>
            <a:r>
              <a:rPr lang="en-US" sz="1100">
                <a:cs typeface="Calibri" panose="020F0502020204030204"/>
              </a:rPr>
              <a:t> </a:t>
            </a:r>
            <a:r>
              <a:rPr lang="en-US" sz="1100" err="1">
                <a:cs typeface="Calibri" panose="020F0502020204030204"/>
              </a:rPr>
              <a:t>máu</a:t>
            </a:r>
            <a:r>
              <a:rPr lang="en-US" sz="1100">
                <a:cs typeface="Calibri" panose="020F0502020204030204"/>
              </a:rPr>
              <a:t> </a:t>
            </a:r>
            <a:r>
              <a:rPr lang="en-US" sz="1100" err="1">
                <a:cs typeface="Calibri" panose="020F0502020204030204"/>
              </a:rPr>
              <a:t>cơ</a:t>
            </a:r>
            <a:r>
              <a:rPr lang="en-US" sz="1100">
                <a:cs typeface="Calibri" panose="020F0502020204030204"/>
              </a:rPr>
              <a:t> </a:t>
            </a:r>
            <a:r>
              <a:rPr lang="en-US" sz="1100" err="1">
                <a:cs typeface="Calibri" panose="020F0502020204030204"/>
              </a:rPr>
              <a:t>tim</a:t>
            </a:r>
            <a:r>
              <a:rPr lang="en-US" sz="1100">
                <a:cs typeface="Calibri" panose="020F0502020204030204"/>
              </a:rPr>
              <a:t> </a:t>
            </a:r>
            <a:r>
              <a:rPr lang="en-US" sz="1100" err="1">
                <a:cs typeface="Calibri" panose="020F0502020204030204"/>
              </a:rPr>
              <a:t>không</a:t>
            </a:r>
            <a:r>
              <a:rPr lang="en-US" sz="1100">
                <a:cs typeface="Calibri" panose="020F0502020204030204"/>
              </a:rPr>
              <a:t> ST </a:t>
            </a:r>
            <a:r>
              <a:rPr lang="en-US" sz="1100" err="1">
                <a:cs typeface="Calibri" panose="020F0502020204030204"/>
              </a:rPr>
              <a:t>chênh</a:t>
            </a:r>
            <a:r>
              <a:rPr lang="en-US" sz="1100">
                <a:cs typeface="Calibri" panose="020F0502020204030204"/>
              </a:rPr>
              <a:t> </a:t>
            </a:r>
            <a:r>
              <a:rPr lang="en-US" sz="1100" err="1">
                <a:cs typeface="Calibri" panose="020F0502020204030204"/>
              </a:rPr>
              <a:t>lên</a:t>
            </a:r>
            <a:r>
              <a:rPr lang="en-US" sz="1100">
                <a:cs typeface="Calibri" panose="020F0502020204030204"/>
              </a:rPr>
              <a:t>, </a:t>
            </a:r>
            <a:r>
              <a:rPr lang="en-US" sz="1100" err="1">
                <a:cs typeface="Calibri" panose="020F0502020204030204"/>
              </a:rPr>
              <a:t>giờ</a:t>
            </a:r>
            <a:r>
              <a:rPr lang="en-US" sz="1100">
                <a:cs typeface="Calibri" panose="020F0502020204030204"/>
              </a:rPr>
              <a:t> </a:t>
            </a:r>
            <a:r>
              <a:rPr lang="en-US" sz="1100" err="1">
                <a:cs typeface="Calibri" panose="020F0502020204030204"/>
              </a:rPr>
              <a:t>thứ</a:t>
            </a:r>
            <a:r>
              <a:rPr lang="en-US" sz="1100">
                <a:cs typeface="Calibri" panose="020F0502020204030204"/>
              </a:rPr>
              <a:t> x (</a:t>
            </a:r>
            <a:r>
              <a:rPr lang="en-US" sz="1100" err="1">
                <a:cs typeface="Calibri" panose="020F0502020204030204"/>
              </a:rPr>
              <a:t>ngày</a:t>
            </a:r>
            <a:r>
              <a:rPr lang="en-US" sz="1100">
                <a:cs typeface="Calibri" panose="020F0502020204030204"/>
              </a:rPr>
              <a:t> </a:t>
            </a:r>
            <a:r>
              <a:rPr lang="en-US" sz="1100" err="1">
                <a:cs typeface="Calibri" panose="020F0502020204030204"/>
              </a:rPr>
              <a:t>thứ</a:t>
            </a:r>
            <a:r>
              <a:rPr lang="en-US" sz="1100">
                <a:cs typeface="Calibri" panose="020F0502020204030204"/>
              </a:rPr>
              <a:t> y), </a:t>
            </a:r>
            <a:r>
              <a:rPr lang="en-US" sz="1100" err="1">
                <a:cs typeface="Calibri" panose="020F0502020204030204"/>
              </a:rPr>
              <a:t>nguy</a:t>
            </a:r>
            <a:r>
              <a:rPr lang="en-US" sz="1100">
                <a:cs typeface="Calibri" panose="020F0502020204030204"/>
              </a:rPr>
              <a:t> </a:t>
            </a:r>
            <a:r>
              <a:rPr lang="en-US" sz="1100" err="1">
                <a:cs typeface="Calibri" panose="020F0502020204030204"/>
              </a:rPr>
              <a:t>cơ</a:t>
            </a:r>
            <a:r>
              <a:rPr lang="en-US" sz="1100">
                <a:cs typeface="Calibri" panose="020F0502020204030204"/>
              </a:rPr>
              <a:t> </a:t>
            </a:r>
            <a:r>
              <a:rPr lang="en-US" sz="1100" err="1">
                <a:cs typeface="Calibri" panose="020F0502020204030204"/>
              </a:rPr>
              <a:t>thấp</a:t>
            </a:r>
            <a:r>
              <a:rPr lang="en-US" sz="1100">
                <a:cs typeface="Calibri" panose="020F0502020204030204"/>
              </a:rPr>
              <a:t>/</a:t>
            </a:r>
            <a:r>
              <a:rPr lang="en-US" sz="1100" err="1">
                <a:cs typeface="Calibri" panose="020F0502020204030204"/>
              </a:rPr>
              <a:t>trung</a:t>
            </a:r>
            <a:r>
              <a:rPr lang="en-US" sz="1100">
                <a:cs typeface="Calibri" panose="020F0502020204030204"/>
              </a:rPr>
              <a:t> </a:t>
            </a:r>
            <a:r>
              <a:rPr lang="en-US" sz="1100" err="1">
                <a:cs typeface="Calibri" panose="020F0502020204030204"/>
              </a:rPr>
              <a:t>bình</a:t>
            </a:r>
            <a:r>
              <a:rPr lang="en-US" sz="1100">
                <a:cs typeface="Calibri" panose="020F0502020204030204"/>
              </a:rPr>
              <a:t>/</a:t>
            </a:r>
            <a:r>
              <a:rPr lang="en-US" sz="1100" err="1">
                <a:cs typeface="Calibri" panose="020F0502020204030204"/>
              </a:rPr>
              <a:t>cao</a:t>
            </a:r>
            <a:r>
              <a:rPr lang="en-US" sz="1100">
                <a:cs typeface="Calibri" panose="020F0502020204030204"/>
              </a:rPr>
              <a:t> GRACE a </a:t>
            </a:r>
            <a:r>
              <a:rPr lang="en-US" sz="1100" err="1">
                <a:cs typeface="Calibri" panose="020F0502020204030204"/>
              </a:rPr>
              <a:t>điểm</a:t>
            </a:r>
            <a:r>
              <a:rPr lang="en-US" sz="1100">
                <a:cs typeface="Calibri" panose="020F0502020204030204"/>
              </a:rPr>
              <a:t> (TIMI b </a:t>
            </a:r>
            <a:r>
              <a:rPr lang="en-US" sz="1100" err="1">
                <a:cs typeface="Calibri" panose="020F0502020204030204"/>
              </a:rPr>
              <a:t>điểm</a:t>
            </a:r>
            <a:r>
              <a:rPr lang="en-US" sz="1100">
                <a:cs typeface="Calibri" panose="020F0502020204030204"/>
              </a:rPr>
              <a:t>), </a:t>
            </a:r>
            <a:r>
              <a:rPr lang="en-US" sz="1100" err="1">
                <a:cs typeface="Calibri" panose="020F0502020204030204"/>
              </a:rPr>
              <a:t>chưa</a:t>
            </a:r>
            <a:r>
              <a:rPr lang="en-US" sz="1100">
                <a:cs typeface="Calibri" panose="020F0502020204030204"/>
              </a:rPr>
              <a:t> </a:t>
            </a:r>
            <a:r>
              <a:rPr lang="en-US" sz="1100" err="1">
                <a:cs typeface="Calibri" panose="020F0502020204030204"/>
              </a:rPr>
              <a:t>biến</a:t>
            </a:r>
            <a:r>
              <a:rPr lang="en-US" sz="1100">
                <a:cs typeface="Calibri" panose="020F0502020204030204"/>
              </a:rPr>
              <a:t> </a:t>
            </a:r>
            <a:r>
              <a:rPr lang="en-US" sz="1100" err="1">
                <a:cs typeface="Calibri" panose="020F0502020204030204"/>
              </a:rPr>
              <a:t>chứng</a:t>
            </a:r>
            <a:r>
              <a:rPr lang="en-US" sz="1100">
                <a:cs typeface="Calibri" panose="020F0502020204030204"/>
              </a:rPr>
              <a:t> - </a:t>
            </a:r>
            <a:r>
              <a:rPr lang="en-US" sz="1100" err="1">
                <a:cs typeface="Calibri" panose="020F0502020204030204"/>
              </a:rPr>
              <a:t>Bệnh</a:t>
            </a:r>
            <a:r>
              <a:rPr lang="en-US" sz="1100">
                <a:cs typeface="Calibri" panose="020F0502020204030204"/>
              </a:rPr>
              <a:t> </a:t>
            </a:r>
            <a:r>
              <a:rPr lang="en-US" sz="1100" err="1">
                <a:cs typeface="Calibri" panose="020F0502020204030204"/>
              </a:rPr>
              <a:t>kèm</a:t>
            </a:r>
            <a:r>
              <a:rPr lang="en-US" sz="1100">
                <a:cs typeface="Calibri" panose="020F0502020204030204"/>
              </a:rPr>
              <a:t> </a:t>
            </a:r>
            <a:r>
              <a:rPr lang="en-US" sz="1100" err="1">
                <a:cs typeface="Calibri" panose="020F0502020204030204"/>
              </a:rPr>
              <a:t>theo.</a:t>
            </a:r>
            <a:endParaRPr lang="en-US" sz="11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100">
                <a:cs typeface="Calibri" panose="020F0502020204030204"/>
              </a:rPr>
              <a:t>- Nguy </a:t>
            </a:r>
            <a:r>
              <a:rPr lang="en-US" sz="1100" err="1">
                <a:cs typeface="Calibri" panose="020F0502020204030204"/>
              </a:rPr>
              <a:t>cơ</a:t>
            </a:r>
            <a:r>
              <a:rPr lang="en-US" sz="1100">
                <a:cs typeface="Calibri" panose="020F0502020204030204"/>
              </a:rPr>
              <a:t> </a:t>
            </a:r>
            <a:r>
              <a:rPr lang="en-US" sz="1100" err="1">
                <a:cs typeface="Calibri" panose="020F0502020204030204"/>
              </a:rPr>
              <a:t>thấp</a:t>
            </a:r>
            <a:r>
              <a:rPr lang="en-US" sz="1100">
                <a:cs typeface="Calibri" panose="020F0502020204030204"/>
              </a:rPr>
              <a:t> GRACE &lt; 109, </a:t>
            </a:r>
            <a:r>
              <a:rPr lang="en-US" sz="1100" err="1">
                <a:cs typeface="Calibri" panose="020F0502020204030204"/>
              </a:rPr>
              <a:t>trung</a:t>
            </a:r>
            <a:r>
              <a:rPr lang="en-US" sz="1100">
                <a:cs typeface="Calibri" panose="020F0502020204030204"/>
              </a:rPr>
              <a:t> </a:t>
            </a:r>
            <a:r>
              <a:rPr lang="en-US" sz="1100" err="1">
                <a:cs typeface="Calibri" panose="020F0502020204030204"/>
              </a:rPr>
              <a:t>bình</a:t>
            </a:r>
            <a:r>
              <a:rPr lang="en-US" sz="1100">
                <a:cs typeface="Calibri" panose="020F0502020204030204"/>
              </a:rPr>
              <a:t> GRACE &lt; 140, can </a:t>
            </a:r>
            <a:r>
              <a:rPr lang="en-US" sz="1100" err="1">
                <a:cs typeface="Calibri" panose="020F0502020204030204"/>
              </a:rPr>
              <a:t>thiệp</a:t>
            </a:r>
            <a:r>
              <a:rPr lang="en-US" sz="1100">
                <a:cs typeface="Calibri" panose="020F0502020204030204"/>
              </a:rPr>
              <a:t> </a:t>
            </a:r>
            <a:r>
              <a:rPr lang="en-US" sz="1100" err="1">
                <a:cs typeface="Calibri" panose="020F0502020204030204"/>
              </a:rPr>
              <a:t>trì</a:t>
            </a:r>
            <a:r>
              <a:rPr lang="en-US" sz="1100">
                <a:cs typeface="Calibri" panose="020F0502020204030204"/>
              </a:rPr>
              <a:t> </a:t>
            </a:r>
            <a:r>
              <a:rPr lang="en-US" sz="1100" err="1">
                <a:cs typeface="Calibri" panose="020F0502020204030204"/>
              </a:rPr>
              <a:t>hoãn</a:t>
            </a:r>
            <a:r>
              <a:rPr lang="en-US" sz="1100">
                <a:cs typeface="Calibri" panose="020F0502020204030204"/>
              </a:rPr>
              <a:t> (&lt; 72) </a:t>
            </a:r>
            <a:r>
              <a:rPr lang="en-US" sz="1100" err="1">
                <a:cs typeface="Calibri" panose="020F0502020204030204"/>
              </a:rPr>
              <a:t>giờ</a:t>
            </a:r>
            <a:r>
              <a:rPr lang="en-US" sz="1100">
                <a:cs typeface="Calibri" panose="020F0502020204030204"/>
              </a:rPr>
              <a:t> (</a:t>
            </a:r>
            <a:r>
              <a:rPr lang="en-US" sz="1100" err="1">
                <a:cs typeface="Calibri" panose="020F0502020204030204"/>
              </a:rPr>
              <a:t>từ</a:t>
            </a:r>
            <a:r>
              <a:rPr lang="en-US" sz="1100">
                <a:cs typeface="Calibri" panose="020F0502020204030204"/>
              </a:rPr>
              <a:t> </a:t>
            </a:r>
            <a:r>
              <a:rPr lang="en-US" sz="1100" err="1">
                <a:cs typeface="Calibri" panose="020F0502020204030204"/>
              </a:rPr>
              <a:t>khi</a:t>
            </a:r>
            <a:r>
              <a:rPr lang="en-US" sz="1100">
                <a:cs typeface="Calibri" panose="020F0502020204030204"/>
              </a:rPr>
              <a:t> </a:t>
            </a:r>
            <a:r>
              <a:rPr lang="en-US" sz="1100" err="1">
                <a:cs typeface="Calibri" panose="020F0502020204030204"/>
              </a:rPr>
              <a:t>khởi</a:t>
            </a:r>
            <a:r>
              <a:rPr lang="en-US" sz="1100">
                <a:cs typeface="Calibri" panose="020F0502020204030204"/>
              </a:rPr>
              <a:t> </a:t>
            </a:r>
            <a:r>
              <a:rPr lang="en-US" sz="1100" err="1">
                <a:cs typeface="Calibri" panose="020F0502020204030204"/>
              </a:rPr>
              <a:t>phát</a:t>
            </a:r>
            <a:r>
              <a:rPr lang="en-US" sz="1100">
                <a:cs typeface="Calibri" panose="020F0502020204030204"/>
              </a:rPr>
              <a:t> </a:t>
            </a:r>
            <a:r>
              <a:rPr lang="en-US" sz="1100" err="1">
                <a:cs typeface="Calibri" panose="020F0502020204030204"/>
              </a:rPr>
              <a:t>triệu</a:t>
            </a:r>
            <a:r>
              <a:rPr lang="en-US" sz="1100">
                <a:cs typeface="Calibri" panose="020F0502020204030204"/>
              </a:rPr>
              <a:t> </a:t>
            </a:r>
            <a:r>
              <a:rPr lang="en-US" sz="1100" err="1">
                <a:cs typeface="Calibri" panose="020F0502020204030204"/>
              </a:rPr>
              <a:t>chứng</a:t>
            </a:r>
            <a:r>
              <a:rPr lang="en-US" sz="1100">
                <a:cs typeface="Calibri" panose="020F0502020204030204"/>
              </a:rPr>
              <a:t>), </a:t>
            </a:r>
            <a:r>
              <a:rPr lang="en-US" sz="1100" err="1">
                <a:cs typeface="Calibri" panose="020F0502020204030204"/>
              </a:rPr>
              <a:t>tiến</a:t>
            </a:r>
            <a:r>
              <a:rPr lang="en-US" sz="1100">
                <a:cs typeface="Calibri" panose="020F0502020204030204"/>
              </a:rPr>
              <a:t> </a:t>
            </a:r>
            <a:r>
              <a:rPr lang="en-US" sz="1100" err="1">
                <a:cs typeface="Calibri" panose="020F0502020204030204"/>
              </a:rPr>
              <a:t>hành</a:t>
            </a:r>
            <a:r>
              <a:rPr lang="en-US" sz="1100">
                <a:cs typeface="Calibri" panose="020F0502020204030204"/>
              </a:rPr>
              <a:t> can </a:t>
            </a:r>
            <a:r>
              <a:rPr lang="en-US" sz="1100" err="1">
                <a:cs typeface="Calibri" panose="020F0502020204030204"/>
              </a:rPr>
              <a:t>thiệp</a:t>
            </a:r>
            <a:r>
              <a:rPr lang="en-US" sz="1100">
                <a:cs typeface="Calibri" panose="020F0502020204030204"/>
              </a:rPr>
              <a:t> </a:t>
            </a:r>
            <a:r>
              <a:rPr lang="en-US" sz="1100" err="1">
                <a:cs typeface="Calibri" panose="020F0502020204030204"/>
              </a:rPr>
              <a:t>ngay</a:t>
            </a:r>
            <a:r>
              <a:rPr lang="en-US" sz="1100">
                <a:cs typeface="Calibri" panose="020F0502020204030204"/>
              </a:rPr>
              <a:t> </a:t>
            </a:r>
            <a:r>
              <a:rPr lang="en-US" sz="1100" err="1">
                <a:cs typeface="Calibri" panose="020F0502020204030204"/>
              </a:rPr>
              <a:t>khi</a:t>
            </a:r>
            <a:r>
              <a:rPr lang="en-US" sz="1100">
                <a:cs typeface="Calibri" panose="020F0502020204030204"/>
              </a:rPr>
              <a:t> </a:t>
            </a:r>
            <a:r>
              <a:rPr lang="en-US" sz="1100" err="1">
                <a:cs typeface="Calibri" panose="020F0502020204030204"/>
              </a:rPr>
              <a:t>bệnh</a:t>
            </a:r>
            <a:r>
              <a:rPr lang="en-US" sz="1100">
                <a:cs typeface="Calibri" panose="020F0502020204030204"/>
              </a:rPr>
              <a:t> </a:t>
            </a:r>
            <a:r>
              <a:rPr lang="en-US" sz="1100" err="1">
                <a:cs typeface="Calibri" panose="020F0502020204030204"/>
              </a:rPr>
              <a:t>nhân</a:t>
            </a:r>
            <a:r>
              <a:rPr lang="en-US" sz="1100">
                <a:cs typeface="Calibri" panose="020F0502020204030204"/>
              </a:rPr>
              <a:t> </a:t>
            </a:r>
            <a:r>
              <a:rPr lang="en-US" sz="1100" err="1">
                <a:cs typeface="Calibri" panose="020F0502020204030204"/>
              </a:rPr>
              <a:t>đau</a:t>
            </a:r>
            <a:r>
              <a:rPr lang="en-US" sz="1100">
                <a:cs typeface="Calibri" panose="020F0502020204030204"/>
              </a:rPr>
              <a:t> </a:t>
            </a:r>
            <a:r>
              <a:rPr lang="en-US" sz="1100" err="1">
                <a:cs typeface="Calibri" panose="020F0502020204030204"/>
              </a:rPr>
              <a:t>ngực</a:t>
            </a:r>
            <a:r>
              <a:rPr lang="en-US" sz="1100">
                <a:cs typeface="Calibri" panose="020F0502020204030204"/>
              </a:rPr>
              <a:t> </a:t>
            </a:r>
            <a:r>
              <a:rPr lang="en-US" sz="1100" err="1">
                <a:cs typeface="Calibri" panose="020F0502020204030204"/>
              </a:rPr>
              <a:t>hoặc</a:t>
            </a:r>
            <a:r>
              <a:rPr lang="en-US" sz="1100">
                <a:cs typeface="Calibri" panose="020F0502020204030204"/>
              </a:rPr>
              <a:t> </a:t>
            </a:r>
            <a:r>
              <a:rPr lang="en-US" sz="1100" err="1">
                <a:cs typeface="Calibri" panose="020F0502020204030204"/>
              </a:rPr>
              <a:t>xuất</a:t>
            </a:r>
            <a:r>
              <a:rPr lang="en-US" sz="1100">
                <a:cs typeface="Calibri" panose="020F0502020204030204"/>
              </a:rPr>
              <a:t> </a:t>
            </a:r>
            <a:r>
              <a:rPr lang="en-US" sz="1100" err="1">
                <a:cs typeface="Calibri" panose="020F0502020204030204"/>
              </a:rPr>
              <a:t>hiện</a:t>
            </a:r>
            <a:r>
              <a:rPr lang="en-US" sz="1100">
                <a:cs typeface="Calibri" panose="020F0502020204030204"/>
              </a:rPr>
              <a:t> </a:t>
            </a:r>
            <a:r>
              <a:rPr lang="en-US" sz="1100" err="1">
                <a:cs typeface="Calibri" panose="020F0502020204030204"/>
              </a:rPr>
              <a:t>biến</a:t>
            </a:r>
            <a:r>
              <a:rPr lang="en-US" sz="1100">
                <a:cs typeface="Calibri" panose="020F0502020204030204"/>
              </a:rPr>
              <a:t> </a:t>
            </a:r>
            <a:r>
              <a:rPr lang="en-US" sz="1100" err="1">
                <a:cs typeface="Calibri" panose="020F0502020204030204"/>
              </a:rPr>
              <a:t>chứng</a:t>
            </a:r>
            <a:r>
              <a:rPr lang="en-US" sz="1100">
                <a:cs typeface="Calibri" panose="020F0502020204030204"/>
              </a:rPr>
              <a:t>.</a:t>
            </a:r>
          </a:p>
          <a:p>
            <a:pPr marL="0" indent="0">
              <a:buNone/>
            </a:pPr>
            <a:r>
              <a:rPr lang="en-US" sz="1100">
                <a:cs typeface="Calibri" panose="020F0502020204030204"/>
              </a:rPr>
              <a:t>- Nguy </a:t>
            </a:r>
            <a:r>
              <a:rPr lang="en-US" sz="1100" err="1">
                <a:cs typeface="Calibri" panose="020F0502020204030204"/>
              </a:rPr>
              <a:t>cơ</a:t>
            </a:r>
            <a:r>
              <a:rPr lang="en-US" sz="1100">
                <a:cs typeface="Calibri" panose="020F0502020204030204"/>
              </a:rPr>
              <a:t> </a:t>
            </a:r>
            <a:r>
              <a:rPr lang="en-US" sz="1100" err="1">
                <a:cs typeface="Calibri" panose="020F0502020204030204"/>
              </a:rPr>
              <a:t>cao</a:t>
            </a:r>
            <a:r>
              <a:rPr lang="en-US" sz="1100">
                <a:cs typeface="Calibri" panose="020F0502020204030204"/>
              </a:rPr>
              <a:t> GRACE &gt; 140, </a:t>
            </a:r>
            <a:r>
              <a:rPr lang="en-US" sz="1100" err="1">
                <a:cs typeface="Calibri" panose="020F0502020204030204"/>
              </a:rPr>
              <a:t>chụp</a:t>
            </a:r>
            <a:r>
              <a:rPr lang="en-US" sz="1100">
                <a:cs typeface="Calibri" panose="020F0502020204030204"/>
              </a:rPr>
              <a:t> - can </a:t>
            </a:r>
            <a:r>
              <a:rPr lang="en-US" sz="1100" err="1">
                <a:cs typeface="Calibri" panose="020F0502020204030204"/>
              </a:rPr>
              <a:t>thiệp</a:t>
            </a:r>
            <a:r>
              <a:rPr lang="en-US" sz="1100">
                <a:cs typeface="Calibri" panose="020F0502020204030204"/>
              </a:rPr>
              <a:t> </a:t>
            </a:r>
            <a:r>
              <a:rPr lang="en-US" sz="1100" err="1">
                <a:cs typeface="Calibri" panose="020F0502020204030204"/>
              </a:rPr>
              <a:t>mạch</a:t>
            </a:r>
            <a:r>
              <a:rPr lang="en-US" sz="1100">
                <a:cs typeface="Calibri" panose="020F0502020204030204"/>
              </a:rPr>
              <a:t> </a:t>
            </a:r>
            <a:r>
              <a:rPr lang="en-US" sz="1100" err="1">
                <a:cs typeface="Calibri" panose="020F0502020204030204"/>
              </a:rPr>
              <a:t>vành</a:t>
            </a:r>
            <a:r>
              <a:rPr lang="en-US" sz="1100">
                <a:cs typeface="Calibri" panose="020F0502020204030204"/>
              </a:rPr>
              <a:t> </a:t>
            </a:r>
            <a:r>
              <a:rPr lang="en-US" sz="1100" err="1">
                <a:cs typeface="Calibri" panose="020F0502020204030204"/>
              </a:rPr>
              <a:t>sớm</a:t>
            </a:r>
            <a:r>
              <a:rPr lang="en-US" sz="1100">
                <a:cs typeface="Calibri" panose="020F0502020204030204"/>
              </a:rPr>
              <a:t> (&lt; 24 </a:t>
            </a:r>
            <a:r>
              <a:rPr lang="en-US" sz="1100" err="1">
                <a:cs typeface="Calibri" panose="020F0502020204030204"/>
              </a:rPr>
              <a:t>giờ</a:t>
            </a:r>
            <a:r>
              <a:rPr lang="en-US" sz="1100">
                <a:cs typeface="Calibri" panose="020F0502020204030204"/>
              </a:rPr>
              <a:t>).</a:t>
            </a:r>
          </a:p>
          <a:p>
            <a:pPr marL="0" indent="0">
              <a:buNone/>
            </a:pPr>
            <a:r>
              <a:rPr lang="en-US" sz="1100">
                <a:cs typeface="Calibri" panose="020F0502020204030204"/>
              </a:rPr>
              <a:t>- </a:t>
            </a:r>
            <a:r>
              <a:rPr lang="en-US" sz="1100" err="1">
                <a:cs typeface="Calibri" panose="020F0502020204030204"/>
              </a:rPr>
              <a:t>Nội</a:t>
            </a:r>
            <a:r>
              <a:rPr lang="en-US" sz="1100">
                <a:cs typeface="Calibri" panose="020F0502020204030204"/>
              </a:rPr>
              <a:t> khoa:</a:t>
            </a:r>
          </a:p>
          <a:p>
            <a:pPr marL="0" indent="0">
              <a:buNone/>
            </a:pPr>
            <a:r>
              <a:rPr lang="en-US" sz="1100">
                <a:cs typeface="Calibri" panose="020F0502020204030204"/>
              </a:rPr>
              <a:t>+ </a:t>
            </a:r>
            <a:r>
              <a:rPr lang="en-US" sz="1100" err="1">
                <a:cs typeface="Calibri" panose="020F0502020204030204"/>
              </a:rPr>
              <a:t>Cấp</a:t>
            </a:r>
            <a:r>
              <a:rPr lang="en-US" sz="1100">
                <a:cs typeface="Calibri" panose="020F0502020204030204"/>
              </a:rPr>
              <a:t> </a:t>
            </a:r>
            <a:r>
              <a:rPr lang="en-US" sz="1100" err="1">
                <a:cs typeface="Calibri" panose="020F0502020204030204"/>
              </a:rPr>
              <a:t>cứu</a:t>
            </a:r>
            <a:r>
              <a:rPr lang="en-US" sz="1100">
                <a:cs typeface="Calibri" panose="020F0502020204030204"/>
              </a:rPr>
              <a:t>:</a:t>
            </a:r>
          </a:p>
          <a:p>
            <a:pPr marL="114300" indent="-114300"/>
            <a:r>
              <a:rPr lang="en-US" sz="1100" err="1">
                <a:ea typeface="+mn-lt"/>
                <a:cs typeface="+mn-lt"/>
              </a:rPr>
              <a:t>Giảm</a:t>
            </a:r>
            <a:r>
              <a:rPr lang="en-US" sz="1100">
                <a:ea typeface="+mn-lt"/>
                <a:cs typeface="+mn-lt"/>
              </a:rPr>
              <a:t> </a:t>
            </a:r>
            <a:r>
              <a:rPr lang="en-US" sz="1100" err="1">
                <a:ea typeface="+mn-lt"/>
                <a:cs typeface="+mn-lt"/>
              </a:rPr>
              <a:t>đau</a:t>
            </a:r>
            <a:r>
              <a:rPr lang="en-US" sz="1100">
                <a:ea typeface="+mn-lt"/>
                <a:cs typeface="+mn-lt"/>
              </a:rPr>
              <a:t>: Nitroglycerin 0,4 mg, 1 </a:t>
            </a:r>
            <a:r>
              <a:rPr lang="en-US" sz="1100" err="1">
                <a:ea typeface="+mn-lt"/>
                <a:cs typeface="+mn-lt"/>
              </a:rPr>
              <a:t>viên</a:t>
            </a:r>
            <a:r>
              <a:rPr lang="en-US" sz="1100">
                <a:ea typeface="+mn-lt"/>
                <a:cs typeface="+mn-lt"/>
              </a:rPr>
              <a:t> </a:t>
            </a:r>
            <a:r>
              <a:rPr lang="en-US" sz="1100" err="1">
                <a:ea typeface="+mn-lt"/>
                <a:cs typeface="+mn-lt"/>
              </a:rPr>
              <a:t>ngậm</a:t>
            </a:r>
            <a:r>
              <a:rPr lang="en-US" sz="1100">
                <a:ea typeface="+mn-lt"/>
                <a:cs typeface="+mn-lt"/>
              </a:rPr>
              <a:t> </a:t>
            </a:r>
            <a:r>
              <a:rPr lang="en-US" sz="1100" err="1">
                <a:ea typeface="+mn-lt"/>
                <a:cs typeface="+mn-lt"/>
              </a:rPr>
              <a:t>dưới</a:t>
            </a:r>
            <a:r>
              <a:rPr lang="en-US" sz="1100">
                <a:ea typeface="+mn-lt"/>
                <a:cs typeface="+mn-lt"/>
              </a:rPr>
              <a:t> </a:t>
            </a:r>
            <a:r>
              <a:rPr lang="en-US" sz="1100" err="1">
                <a:ea typeface="+mn-lt"/>
                <a:cs typeface="+mn-lt"/>
              </a:rPr>
              <a:t>lưỡi</a:t>
            </a:r>
            <a:r>
              <a:rPr lang="en-US" sz="1100">
                <a:ea typeface="+mn-lt"/>
                <a:cs typeface="+mn-lt"/>
              </a:rPr>
              <a:t>, </a:t>
            </a:r>
            <a:r>
              <a:rPr lang="en-US" sz="1100" err="1">
                <a:ea typeface="+mn-lt"/>
                <a:cs typeface="+mn-lt"/>
              </a:rPr>
              <a:t>đánh</a:t>
            </a:r>
            <a:r>
              <a:rPr lang="en-US" sz="1100">
                <a:ea typeface="+mn-lt"/>
                <a:cs typeface="+mn-lt"/>
              </a:rPr>
              <a:t> </a:t>
            </a:r>
            <a:r>
              <a:rPr lang="en-US" sz="1100" err="1">
                <a:ea typeface="+mn-lt"/>
                <a:cs typeface="+mn-lt"/>
              </a:rPr>
              <a:t>giá</a:t>
            </a:r>
            <a:r>
              <a:rPr lang="en-US" sz="1100">
                <a:ea typeface="+mn-lt"/>
                <a:cs typeface="+mn-lt"/>
              </a:rPr>
              <a:t> </a:t>
            </a:r>
            <a:r>
              <a:rPr lang="en-US" sz="1100" err="1">
                <a:ea typeface="+mn-lt"/>
                <a:cs typeface="+mn-lt"/>
              </a:rPr>
              <a:t>sau</a:t>
            </a:r>
            <a:r>
              <a:rPr lang="en-US" sz="1100">
                <a:ea typeface="+mn-lt"/>
                <a:cs typeface="+mn-lt"/>
              </a:rPr>
              <a:t> 5 </a:t>
            </a:r>
            <a:r>
              <a:rPr lang="en-US" sz="1100" err="1">
                <a:ea typeface="+mn-lt"/>
                <a:cs typeface="+mn-lt"/>
              </a:rPr>
              <a:t>phút</a:t>
            </a:r>
            <a:r>
              <a:rPr lang="en-US" sz="1100">
                <a:ea typeface="+mn-lt"/>
                <a:cs typeface="+mn-lt"/>
              </a:rPr>
              <a:t>, </a:t>
            </a:r>
            <a:r>
              <a:rPr lang="en-US" sz="1100" err="1">
                <a:ea typeface="+mn-lt"/>
                <a:cs typeface="+mn-lt"/>
              </a:rPr>
              <a:t>dùng</a:t>
            </a:r>
            <a:r>
              <a:rPr lang="en-US" sz="1100">
                <a:ea typeface="+mn-lt"/>
                <a:cs typeface="+mn-lt"/>
              </a:rPr>
              <a:t> </a:t>
            </a:r>
            <a:r>
              <a:rPr lang="en-US" sz="1100" err="1">
                <a:ea typeface="+mn-lt"/>
                <a:cs typeface="+mn-lt"/>
              </a:rPr>
              <a:t>tối</a:t>
            </a:r>
            <a:r>
              <a:rPr lang="en-US" sz="1100">
                <a:ea typeface="+mn-lt"/>
                <a:cs typeface="+mn-lt"/>
              </a:rPr>
              <a:t> </a:t>
            </a:r>
            <a:r>
              <a:rPr lang="en-US" sz="1100" err="1">
                <a:ea typeface="+mn-lt"/>
                <a:cs typeface="+mn-lt"/>
              </a:rPr>
              <a:t>đa</a:t>
            </a:r>
            <a:r>
              <a:rPr lang="en-US" sz="1100">
                <a:ea typeface="+mn-lt"/>
                <a:cs typeface="+mn-lt"/>
              </a:rPr>
              <a:t> 3 </a:t>
            </a:r>
            <a:r>
              <a:rPr lang="en-US" sz="1100" err="1">
                <a:ea typeface="+mn-lt"/>
                <a:cs typeface="+mn-lt"/>
              </a:rPr>
              <a:t>viên</a:t>
            </a:r>
            <a:r>
              <a:rPr lang="en-US" sz="1100">
                <a:ea typeface="+mn-lt"/>
                <a:cs typeface="+mn-lt"/>
              </a:rPr>
              <a:t>.</a:t>
            </a:r>
            <a:endParaRPr lang="en-US" sz="1100">
              <a:cs typeface="Calibri" panose="020F0502020204030204"/>
            </a:endParaRPr>
          </a:p>
          <a:p>
            <a:pPr marL="114300" indent="-114300"/>
            <a:r>
              <a:rPr lang="en-US" sz="1100">
                <a:cs typeface="Calibri" panose="020F0502020204030204"/>
              </a:rPr>
              <a:t>Enoxaparin 60 mg, ½ </a:t>
            </a:r>
            <a:r>
              <a:rPr lang="en-US" sz="1100" err="1">
                <a:cs typeface="Calibri" panose="020F0502020204030204"/>
              </a:rPr>
              <a:t>ống</a:t>
            </a:r>
            <a:r>
              <a:rPr lang="en-US" sz="1100">
                <a:cs typeface="Calibri" panose="020F0502020204030204"/>
              </a:rPr>
              <a:t> x 1, </a:t>
            </a:r>
            <a:r>
              <a:rPr lang="en-US" sz="1100" err="1">
                <a:cs typeface="Calibri" panose="020F0502020204030204"/>
              </a:rPr>
              <a:t>tiêm</a:t>
            </a:r>
            <a:r>
              <a:rPr lang="en-US" sz="1100">
                <a:cs typeface="Calibri" panose="020F0502020204030204"/>
              </a:rPr>
              <a:t> </a:t>
            </a:r>
            <a:r>
              <a:rPr lang="en-US" sz="1100" err="1">
                <a:cs typeface="Calibri" panose="020F0502020204030204"/>
              </a:rPr>
              <a:t>mạch</a:t>
            </a:r>
            <a:r>
              <a:rPr lang="en-US" sz="1100">
                <a:cs typeface="Calibri" panose="020F0502020204030204"/>
              </a:rPr>
              <a:t> </a:t>
            </a:r>
            <a:r>
              <a:rPr lang="en-US" sz="1100" err="1">
                <a:cs typeface="Calibri" panose="020F0502020204030204"/>
              </a:rPr>
              <a:t>chậm</a:t>
            </a:r>
            <a:r>
              <a:rPr lang="en-US" sz="1100">
                <a:cs typeface="Calibri" panose="020F0502020204030204"/>
              </a:rPr>
              <a:t> (</a:t>
            </a:r>
            <a:r>
              <a:rPr lang="en-US" sz="1100" err="1">
                <a:cs typeface="Calibri" panose="020F0502020204030204"/>
              </a:rPr>
              <a:t>liều</a:t>
            </a:r>
            <a:r>
              <a:rPr lang="en-US" sz="1100">
                <a:cs typeface="Calibri" panose="020F0502020204030204"/>
              </a:rPr>
              <a:t> bolus), </a:t>
            </a:r>
            <a:r>
              <a:rPr lang="en-US" sz="1100" err="1">
                <a:cs typeface="Calibri" panose="020F0502020204030204"/>
              </a:rPr>
              <a:t>sau</a:t>
            </a:r>
            <a:r>
              <a:rPr lang="en-US" sz="1100">
                <a:cs typeface="Calibri" panose="020F0502020204030204"/>
              </a:rPr>
              <a:t> 15 </a:t>
            </a:r>
            <a:r>
              <a:rPr lang="en-US" sz="1100" err="1">
                <a:cs typeface="Calibri" panose="020F0502020204030204"/>
              </a:rPr>
              <a:t>phút</a:t>
            </a:r>
            <a:r>
              <a:rPr lang="en-US" sz="1100">
                <a:cs typeface="Calibri" panose="020F0502020204030204"/>
              </a:rPr>
              <a:t>, Enoxaparin 60 mg, 1 </a:t>
            </a:r>
            <a:r>
              <a:rPr lang="en-US" sz="1100" err="1">
                <a:cs typeface="Calibri" panose="020F0502020204030204"/>
              </a:rPr>
              <a:t>ống</a:t>
            </a:r>
            <a:r>
              <a:rPr lang="en-US" sz="1100">
                <a:cs typeface="Calibri" panose="020F0502020204030204"/>
              </a:rPr>
              <a:t> x 2, </a:t>
            </a:r>
            <a:r>
              <a:rPr lang="en-US" sz="1100" err="1">
                <a:cs typeface="Calibri" panose="020F0502020204030204"/>
              </a:rPr>
              <a:t>tiêm</a:t>
            </a:r>
            <a:r>
              <a:rPr lang="en-US" sz="1100">
                <a:cs typeface="Calibri" panose="020F0502020204030204"/>
              </a:rPr>
              <a:t> </a:t>
            </a:r>
            <a:r>
              <a:rPr lang="en-US" sz="1100" err="1">
                <a:cs typeface="Calibri" panose="020F0502020204030204"/>
              </a:rPr>
              <a:t>dưới</a:t>
            </a:r>
            <a:r>
              <a:rPr lang="en-US" sz="1100">
                <a:cs typeface="Calibri" panose="020F0502020204030204"/>
              </a:rPr>
              <a:t> da </a:t>
            </a:r>
            <a:r>
              <a:rPr lang="en-US" sz="1100" err="1">
                <a:cs typeface="Calibri" panose="020F0502020204030204"/>
              </a:rPr>
              <a:t>mỗi</a:t>
            </a:r>
            <a:r>
              <a:rPr lang="en-US" sz="1100">
                <a:cs typeface="Calibri" panose="020F0502020204030204"/>
              </a:rPr>
              <a:t> 12 </a:t>
            </a:r>
            <a:r>
              <a:rPr lang="en-US" sz="1100" err="1">
                <a:cs typeface="Calibri" panose="020F0502020204030204"/>
              </a:rPr>
              <a:t>giờ</a:t>
            </a:r>
            <a:r>
              <a:rPr lang="en-US" sz="1100">
                <a:cs typeface="Calibri" panose="020F0502020204030204"/>
              </a:rPr>
              <a:t>, </a:t>
            </a:r>
            <a:r>
              <a:rPr lang="en-US" sz="1100" err="1">
                <a:cs typeface="Calibri" panose="020F0502020204030204"/>
              </a:rPr>
              <a:t>chỉnh</a:t>
            </a:r>
            <a:r>
              <a:rPr lang="en-US" sz="1100">
                <a:cs typeface="Calibri" panose="020F0502020204030204"/>
              </a:rPr>
              <a:t> </a:t>
            </a:r>
            <a:r>
              <a:rPr lang="en-US" sz="1100" err="1">
                <a:cs typeface="Calibri" panose="020F0502020204030204"/>
              </a:rPr>
              <a:t>liều</a:t>
            </a:r>
            <a:r>
              <a:rPr lang="en-US" sz="1100">
                <a:cs typeface="Calibri" panose="020F0502020204030204"/>
              </a:rPr>
              <a:t>:</a:t>
            </a:r>
            <a:endParaRPr lang="en-US"/>
          </a:p>
          <a:p>
            <a:pPr indent="-114300"/>
            <a:r>
              <a:rPr lang="en-US" sz="1100">
                <a:cs typeface="Calibri" panose="020F0502020204030204"/>
              </a:rPr>
              <a:t>Theo </a:t>
            </a:r>
            <a:r>
              <a:rPr lang="en-US" sz="1100" err="1">
                <a:cs typeface="Calibri" panose="020F0502020204030204"/>
              </a:rPr>
              <a:t>độ</a:t>
            </a:r>
            <a:r>
              <a:rPr lang="en-US" sz="1100">
                <a:cs typeface="Calibri" panose="020F0502020204030204"/>
              </a:rPr>
              <a:t> </a:t>
            </a:r>
            <a:r>
              <a:rPr lang="en-US" sz="1100" err="1">
                <a:cs typeface="Calibri" panose="020F0502020204030204"/>
              </a:rPr>
              <a:t>lọc</a:t>
            </a:r>
            <a:r>
              <a:rPr lang="en-US" sz="1100">
                <a:cs typeface="Calibri" panose="020F0502020204030204"/>
              </a:rPr>
              <a:t> </a:t>
            </a:r>
            <a:r>
              <a:rPr lang="en-US" sz="1100" err="1">
                <a:cs typeface="Calibri" panose="020F0502020204030204"/>
              </a:rPr>
              <a:t>cầu</a:t>
            </a:r>
            <a:r>
              <a:rPr lang="en-US" sz="1100">
                <a:cs typeface="Calibri" panose="020F0502020204030204"/>
              </a:rPr>
              <a:t> </a:t>
            </a:r>
            <a:r>
              <a:rPr lang="en-US" sz="1100" err="1">
                <a:cs typeface="Calibri" panose="020F0502020204030204"/>
              </a:rPr>
              <a:t>thận</a:t>
            </a:r>
            <a:r>
              <a:rPr lang="en-US" sz="1100">
                <a:cs typeface="Calibri" panose="020F0502020204030204"/>
              </a:rPr>
              <a:t>: </a:t>
            </a:r>
            <a:r>
              <a:rPr lang="en-US" sz="1100" err="1">
                <a:cs typeface="Calibri" panose="020F0502020204030204"/>
              </a:rPr>
              <a:t>dưới</a:t>
            </a:r>
            <a:r>
              <a:rPr lang="en-US" sz="1100">
                <a:cs typeface="Calibri" panose="020F0502020204030204"/>
              </a:rPr>
              <a:t> 30 ml/</a:t>
            </a:r>
            <a:r>
              <a:rPr lang="en-US" sz="1100" err="1">
                <a:cs typeface="Calibri" panose="020F0502020204030204"/>
              </a:rPr>
              <a:t>phút</a:t>
            </a:r>
            <a:r>
              <a:rPr lang="en-US" sz="1100">
                <a:cs typeface="Calibri" panose="020F0502020204030204"/>
              </a:rPr>
              <a:t>/1,73 m2 da, 1 mg/kg, 1 </a:t>
            </a:r>
            <a:r>
              <a:rPr lang="en-US" sz="1100" err="1">
                <a:cs typeface="Calibri" panose="020F0502020204030204"/>
              </a:rPr>
              <a:t>lần</a:t>
            </a:r>
            <a:r>
              <a:rPr lang="en-US" sz="1100">
                <a:cs typeface="Calibri" panose="020F0502020204030204"/>
              </a:rPr>
              <a:t>/</a:t>
            </a:r>
            <a:r>
              <a:rPr lang="en-US" sz="1100" err="1">
                <a:cs typeface="Calibri" panose="020F0502020204030204"/>
              </a:rPr>
              <a:t>ngày</a:t>
            </a:r>
            <a:r>
              <a:rPr lang="en-US" sz="1100">
                <a:cs typeface="Calibri" panose="020F0502020204030204"/>
              </a:rPr>
              <a:t>, </a:t>
            </a:r>
            <a:r>
              <a:rPr lang="en-US" sz="1100" err="1">
                <a:cs typeface="Calibri" panose="020F0502020204030204"/>
              </a:rPr>
              <a:t>không</a:t>
            </a:r>
            <a:r>
              <a:rPr lang="en-US" sz="1100">
                <a:cs typeface="Calibri" panose="020F0502020204030204"/>
              </a:rPr>
              <a:t> bolus.</a:t>
            </a:r>
          </a:p>
          <a:p>
            <a:pPr indent="-114300"/>
            <a:r>
              <a:rPr lang="en-US" sz="1100">
                <a:cs typeface="Calibri" panose="020F0502020204030204"/>
              </a:rPr>
              <a:t>Theo </a:t>
            </a:r>
            <a:r>
              <a:rPr lang="en-US" sz="1100" err="1">
                <a:cs typeface="Calibri" panose="020F0502020204030204"/>
              </a:rPr>
              <a:t>tuổi</a:t>
            </a:r>
            <a:r>
              <a:rPr lang="en-US" sz="1100">
                <a:cs typeface="Calibri" panose="020F0502020204030204"/>
              </a:rPr>
              <a:t>: </a:t>
            </a:r>
            <a:r>
              <a:rPr lang="en-US" sz="1100" err="1">
                <a:cs typeface="Calibri" panose="020F0502020204030204"/>
              </a:rPr>
              <a:t>hơn</a:t>
            </a:r>
            <a:r>
              <a:rPr lang="en-US" sz="1100">
                <a:cs typeface="Calibri" panose="020F0502020204030204"/>
              </a:rPr>
              <a:t> 75 </a:t>
            </a:r>
            <a:r>
              <a:rPr lang="en-US" sz="1100" err="1">
                <a:cs typeface="Calibri" panose="020F0502020204030204"/>
              </a:rPr>
              <a:t>tuổi</a:t>
            </a:r>
            <a:r>
              <a:rPr lang="en-US" sz="1100">
                <a:cs typeface="Calibri" panose="020F0502020204030204"/>
              </a:rPr>
              <a:t>, 0,75 mg/kg, 2 </a:t>
            </a:r>
            <a:r>
              <a:rPr lang="en-US" sz="1100" err="1">
                <a:cs typeface="Calibri" panose="020F0502020204030204"/>
              </a:rPr>
              <a:t>lần</a:t>
            </a:r>
            <a:r>
              <a:rPr lang="en-US" sz="1100">
                <a:cs typeface="Calibri" panose="020F0502020204030204"/>
              </a:rPr>
              <a:t>/</a:t>
            </a:r>
            <a:r>
              <a:rPr lang="en-US" sz="1100" err="1">
                <a:cs typeface="Calibri" panose="020F0502020204030204"/>
              </a:rPr>
              <a:t>ngày</a:t>
            </a:r>
            <a:r>
              <a:rPr lang="en-US" sz="1100">
                <a:cs typeface="Calibri" panose="020F0502020204030204"/>
              </a:rPr>
              <a:t>, </a:t>
            </a:r>
            <a:r>
              <a:rPr lang="en-US" sz="1100" err="1">
                <a:cs typeface="Calibri" panose="020F0502020204030204"/>
              </a:rPr>
              <a:t>không</a:t>
            </a:r>
            <a:r>
              <a:rPr lang="en-US" sz="1100">
                <a:cs typeface="Calibri" panose="020F0502020204030204"/>
              </a:rPr>
              <a:t> bolus.</a:t>
            </a:r>
          </a:p>
          <a:p>
            <a:pPr marL="114300" indent="-114300"/>
            <a:r>
              <a:rPr lang="en-US" sz="1100">
                <a:cs typeface="Calibri" panose="020F0502020204030204"/>
              </a:rPr>
              <a:t>Aspirin 81 mg, 2 </a:t>
            </a:r>
            <a:r>
              <a:rPr lang="en-US" sz="1100" err="1">
                <a:cs typeface="Calibri" panose="020F0502020204030204"/>
              </a:rPr>
              <a:t>viên</a:t>
            </a:r>
            <a:r>
              <a:rPr lang="en-US" sz="1100">
                <a:cs typeface="Calibri" panose="020F0502020204030204"/>
              </a:rPr>
              <a:t> x 1, </a:t>
            </a:r>
            <a:r>
              <a:rPr lang="en-US" sz="1100" err="1">
                <a:cs typeface="Calibri" panose="020F0502020204030204"/>
              </a:rPr>
              <a:t>uống</a:t>
            </a:r>
            <a:r>
              <a:rPr lang="en-US" sz="1100">
                <a:cs typeface="Calibri" panose="020F0502020204030204"/>
              </a:rPr>
              <a:t>.</a:t>
            </a:r>
          </a:p>
          <a:p>
            <a:pPr marL="114300" indent="-114300"/>
            <a:r>
              <a:rPr lang="en-US" sz="1100" err="1">
                <a:cs typeface="Calibri" panose="020F0502020204030204"/>
              </a:rPr>
              <a:t>Tecagrelor</a:t>
            </a:r>
            <a:r>
              <a:rPr lang="en-US" sz="1100">
                <a:cs typeface="Calibri" panose="020F0502020204030204"/>
              </a:rPr>
              <a:t> 90 mg, 2 </a:t>
            </a:r>
            <a:r>
              <a:rPr lang="en-US" sz="1100" err="1">
                <a:cs typeface="Calibri" panose="020F0502020204030204"/>
              </a:rPr>
              <a:t>viên</a:t>
            </a:r>
            <a:r>
              <a:rPr lang="en-US" sz="1100">
                <a:cs typeface="Calibri" panose="020F0502020204030204"/>
              </a:rPr>
              <a:t> x 1, </a:t>
            </a:r>
            <a:r>
              <a:rPr lang="en-US" sz="1100" err="1">
                <a:cs typeface="Calibri" panose="020F0502020204030204"/>
              </a:rPr>
              <a:t>uống</a:t>
            </a:r>
            <a:r>
              <a:rPr lang="en-US" sz="1100">
                <a:cs typeface="Calibri" panose="020F0502020204030204"/>
              </a:rPr>
              <a:t>.</a:t>
            </a:r>
          </a:p>
          <a:p>
            <a:pPr marL="114300" indent="-114300"/>
            <a:r>
              <a:rPr lang="en-US" sz="1100">
                <a:cs typeface="Calibri" panose="020F0502020204030204"/>
              </a:rPr>
              <a:t>Atorvastatin 40 mg, 1 </a:t>
            </a:r>
            <a:r>
              <a:rPr lang="en-US" sz="1100" err="1">
                <a:cs typeface="Calibri" panose="020F0502020204030204"/>
              </a:rPr>
              <a:t>viên</a:t>
            </a:r>
            <a:r>
              <a:rPr lang="en-US" sz="1100">
                <a:cs typeface="Calibri" panose="020F0502020204030204"/>
              </a:rPr>
              <a:t> x 1, </a:t>
            </a:r>
            <a:r>
              <a:rPr lang="en-US" sz="1100" err="1">
                <a:cs typeface="Calibri" panose="020F0502020204030204"/>
              </a:rPr>
              <a:t>uống</a:t>
            </a:r>
            <a:r>
              <a:rPr lang="en-US" sz="1100">
                <a:cs typeface="Calibri" panose="020F0502020204030204"/>
              </a:rPr>
              <a:t>.</a:t>
            </a:r>
          </a:p>
          <a:p>
            <a:pPr marL="114300" indent="-114300"/>
            <a:r>
              <a:rPr lang="en-US" sz="1100">
                <a:cs typeface="Calibri" panose="020F0502020204030204"/>
              </a:rPr>
              <a:t>Metoprolol succinate 25 mg, ½ </a:t>
            </a:r>
            <a:r>
              <a:rPr lang="en-US" sz="1100" err="1">
                <a:cs typeface="Calibri" panose="020F0502020204030204"/>
              </a:rPr>
              <a:t>viên</a:t>
            </a:r>
            <a:r>
              <a:rPr lang="en-US" sz="1100">
                <a:cs typeface="Calibri" panose="020F0502020204030204"/>
              </a:rPr>
              <a:t> x 1, </a:t>
            </a:r>
            <a:r>
              <a:rPr lang="en-US" sz="1100" err="1">
                <a:cs typeface="Calibri" panose="020F0502020204030204"/>
              </a:rPr>
              <a:t>uống</a:t>
            </a:r>
            <a:r>
              <a:rPr lang="en-US" sz="1100">
                <a:cs typeface="Calibri" panose="020F0502020204030204"/>
              </a:rPr>
              <a:t>. (Bisoprolol 2,5 mg, ½ </a:t>
            </a:r>
            <a:r>
              <a:rPr lang="en-US" sz="1100" err="1">
                <a:cs typeface="Calibri" panose="020F0502020204030204"/>
              </a:rPr>
              <a:t>viên</a:t>
            </a:r>
            <a:r>
              <a:rPr lang="en-US" sz="1100">
                <a:cs typeface="Calibri" panose="020F0502020204030204"/>
              </a:rPr>
              <a:t> x 1, </a:t>
            </a:r>
            <a:r>
              <a:rPr lang="en-US" sz="1100" err="1">
                <a:cs typeface="Calibri" panose="020F0502020204030204"/>
              </a:rPr>
              <a:t>uống</a:t>
            </a:r>
            <a:r>
              <a:rPr lang="en-US" sz="1100">
                <a:cs typeface="Calibri" panose="020F0502020204030204"/>
              </a:rPr>
              <a:t>).</a:t>
            </a:r>
          </a:p>
          <a:p>
            <a:pPr marL="114300" indent="-114300"/>
            <a:r>
              <a:rPr lang="en-US" sz="1100">
                <a:cs typeface="Calibri" panose="020F0502020204030204"/>
              </a:rPr>
              <a:t>Captopril 12,5 mg, ½ </a:t>
            </a:r>
            <a:r>
              <a:rPr lang="en-US" sz="1100" err="1">
                <a:cs typeface="Calibri" panose="020F0502020204030204"/>
              </a:rPr>
              <a:t>viên</a:t>
            </a:r>
            <a:r>
              <a:rPr lang="en-US" sz="1100">
                <a:cs typeface="Calibri" panose="020F0502020204030204"/>
              </a:rPr>
              <a:t> x 3, </a:t>
            </a:r>
            <a:r>
              <a:rPr lang="en-US" sz="1100" err="1">
                <a:cs typeface="Calibri" panose="020F0502020204030204"/>
              </a:rPr>
              <a:t>ngậm</a:t>
            </a:r>
            <a:r>
              <a:rPr lang="en-US" sz="1100">
                <a:cs typeface="Calibri" panose="020F0502020204030204"/>
              </a:rPr>
              <a:t> </a:t>
            </a:r>
            <a:r>
              <a:rPr lang="en-US" sz="1100" err="1">
                <a:cs typeface="Calibri" panose="020F0502020204030204"/>
              </a:rPr>
              <a:t>dưới</a:t>
            </a:r>
            <a:r>
              <a:rPr lang="en-US" sz="1100">
                <a:cs typeface="Calibri" panose="020F0502020204030204"/>
              </a:rPr>
              <a:t> </a:t>
            </a:r>
            <a:r>
              <a:rPr lang="en-US" sz="1100" err="1">
                <a:cs typeface="Calibri" panose="020F0502020204030204"/>
              </a:rPr>
              <a:t>lưỡi</a:t>
            </a:r>
            <a:r>
              <a:rPr lang="en-US" sz="1100">
                <a:cs typeface="Calibri" panose="020F0502020204030204"/>
              </a:rPr>
              <a:t>. (lisinopril 5 mg, ½ </a:t>
            </a:r>
            <a:r>
              <a:rPr lang="en-US" sz="1100" err="1">
                <a:cs typeface="Calibri" panose="020F0502020204030204"/>
              </a:rPr>
              <a:t>viên</a:t>
            </a:r>
            <a:r>
              <a:rPr lang="en-US" sz="1100">
                <a:cs typeface="Calibri" panose="020F0502020204030204"/>
              </a:rPr>
              <a:t> x 1, </a:t>
            </a:r>
            <a:r>
              <a:rPr lang="en-US" sz="1100" err="1">
                <a:cs typeface="Calibri" panose="020F0502020204030204"/>
              </a:rPr>
              <a:t>uống</a:t>
            </a:r>
            <a:r>
              <a:rPr lang="en-US" sz="1100">
                <a:cs typeface="Calibri" panose="020F0502020204030204"/>
              </a:rPr>
              <a:t>).</a:t>
            </a:r>
          </a:p>
          <a:p>
            <a:pPr marL="114300" indent="-114300"/>
            <a:r>
              <a:rPr lang="en-US" sz="1100">
                <a:ea typeface="+mn-lt"/>
                <a:cs typeface="+mn-lt"/>
              </a:rPr>
              <a:t>Pantoprazole 20 mg, 1 </a:t>
            </a:r>
            <a:r>
              <a:rPr lang="en-US" sz="1100" err="1">
                <a:ea typeface="+mn-lt"/>
                <a:cs typeface="+mn-lt"/>
              </a:rPr>
              <a:t>viên</a:t>
            </a:r>
            <a:r>
              <a:rPr lang="en-US" sz="1100">
                <a:ea typeface="+mn-lt"/>
                <a:cs typeface="+mn-lt"/>
              </a:rPr>
              <a:t> x 1, </a:t>
            </a:r>
            <a:r>
              <a:rPr lang="en-US" sz="1100" err="1">
                <a:ea typeface="+mn-lt"/>
                <a:cs typeface="+mn-lt"/>
              </a:rPr>
              <a:t>uống</a:t>
            </a:r>
            <a:r>
              <a:rPr lang="en-US" sz="1100">
                <a:ea typeface="+mn-lt"/>
                <a:cs typeface="+mn-lt"/>
              </a:rPr>
              <a:t> </a:t>
            </a:r>
            <a:r>
              <a:rPr lang="en-US" sz="1100" err="1">
                <a:ea typeface="+mn-lt"/>
                <a:cs typeface="+mn-lt"/>
              </a:rPr>
              <a:t>ngừa</a:t>
            </a:r>
            <a:r>
              <a:rPr lang="en-US" sz="1100">
                <a:ea typeface="+mn-lt"/>
                <a:cs typeface="+mn-lt"/>
              </a:rPr>
              <a:t> </a:t>
            </a:r>
            <a:r>
              <a:rPr lang="en-US" sz="1100" err="1">
                <a:ea typeface="+mn-lt"/>
                <a:cs typeface="+mn-lt"/>
              </a:rPr>
              <a:t>viêm</a:t>
            </a:r>
            <a:r>
              <a:rPr lang="en-US" sz="1100">
                <a:ea typeface="+mn-lt"/>
                <a:cs typeface="+mn-lt"/>
              </a:rPr>
              <a:t> </a:t>
            </a:r>
            <a:r>
              <a:rPr lang="en-US" sz="1100" err="1">
                <a:ea typeface="+mn-lt"/>
                <a:cs typeface="+mn-lt"/>
              </a:rPr>
              <a:t>loét</a:t>
            </a:r>
            <a:r>
              <a:rPr lang="en-US" sz="1100">
                <a:ea typeface="+mn-lt"/>
                <a:cs typeface="+mn-lt"/>
              </a:rPr>
              <a:t> </a:t>
            </a:r>
            <a:r>
              <a:rPr lang="en-US" sz="1100" err="1">
                <a:ea typeface="+mn-lt"/>
                <a:cs typeface="+mn-lt"/>
              </a:rPr>
              <a:t>dạ</a:t>
            </a:r>
            <a:r>
              <a:rPr lang="en-US" sz="1100">
                <a:ea typeface="+mn-lt"/>
                <a:cs typeface="+mn-lt"/>
              </a:rPr>
              <a:t> </a:t>
            </a:r>
            <a:r>
              <a:rPr lang="en-US" sz="1100" err="1">
                <a:ea typeface="+mn-lt"/>
                <a:cs typeface="+mn-lt"/>
              </a:rPr>
              <a:t>dày</a:t>
            </a:r>
            <a:r>
              <a:rPr lang="en-US" sz="1100">
                <a:ea typeface="+mn-lt"/>
                <a:cs typeface="+mn-lt"/>
              </a:rPr>
              <a:t> - </a:t>
            </a:r>
            <a:r>
              <a:rPr lang="en-US" sz="1100" err="1">
                <a:ea typeface="+mn-lt"/>
                <a:cs typeface="+mn-lt"/>
              </a:rPr>
              <a:t>tá</a:t>
            </a:r>
            <a:r>
              <a:rPr lang="en-US" sz="1100">
                <a:ea typeface="+mn-lt"/>
                <a:cs typeface="+mn-lt"/>
              </a:rPr>
              <a:t> </a:t>
            </a:r>
            <a:r>
              <a:rPr lang="en-US" sz="1100" err="1">
                <a:ea typeface="+mn-lt"/>
                <a:cs typeface="+mn-lt"/>
              </a:rPr>
              <a:t>tràng</a:t>
            </a:r>
            <a:r>
              <a:rPr lang="en-US" sz="1100">
                <a:ea typeface="+mn-lt"/>
                <a:cs typeface="+mn-lt"/>
              </a:rPr>
              <a:t> do NSAID.</a:t>
            </a:r>
            <a:endParaRPr lang="en-US" sz="1100">
              <a:cs typeface="Calibri"/>
            </a:endParaRPr>
          </a:p>
          <a:p>
            <a:pPr marL="114300" indent="-114300"/>
            <a:r>
              <a:rPr lang="en-US" sz="1100">
                <a:cs typeface="Calibri"/>
              </a:rPr>
              <a:t>Theo </a:t>
            </a:r>
            <a:r>
              <a:rPr lang="en-US" sz="1100" err="1">
                <a:cs typeface="Calibri" panose="020F0502020204030204"/>
              </a:rPr>
              <a:t>dõi</a:t>
            </a:r>
            <a:r>
              <a:rPr lang="en-US" sz="1100">
                <a:cs typeface="Calibri" panose="020F0502020204030204"/>
              </a:rPr>
              <a:t> </a:t>
            </a:r>
            <a:r>
              <a:rPr lang="en-US" sz="1100" err="1">
                <a:cs typeface="Calibri" panose="020F0502020204030204"/>
              </a:rPr>
              <a:t>sinh</a:t>
            </a:r>
            <a:r>
              <a:rPr lang="en-US" sz="1100">
                <a:cs typeface="Calibri" panose="020F0502020204030204"/>
              </a:rPr>
              <a:t> </a:t>
            </a:r>
            <a:r>
              <a:rPr lang="en-US" sz="1100" err="1">
                <a:cs typeface="Calibri" panose="020F0502020204030204"/>
              </a:rPr>
              <a:t>hiệu</a:t>
            </a:r>
            <a:r>
              <a:rPr lang="en-US" sz="1100">
                <a:cs typeface="Calibri" panose="020F0502020204030204"/>
              </a:rPr>
              <a:t> </a:t>
            </a:r>
            <a:r>
              <a:rPr lang="en-US" sz="1100" err="1">
                <a:cs typeface="Calibri" panose="020F0502020204030204"/>
              </a:rPr>
              <a:t>mỗi</a:t>
            </a:r>
            <a:r>
              <a:rPr lang="en-US" sz="1100">
                <a:cs typeface="Calibri" panose="020F0502020204030204"/>
              </a:rPr>
              <a:t> 8 </a:t>
            </a:r>
            <a:r>
              <a:rPr lang="en-US" sz="1100" err="1">
                <a:cs typeface="Calibri" panose="020F0502020204030204"/>
              </a:rPr>
              <a:t>giờ</a:t>
            </a:r>
            <a:r>
              <a:rPr lang="en-US" sz="1100">
                <a:cs typeface="Calibri" panose="020F0502020204030204"/>
              </a:rPr>
              <a:t>.</a:t>
            </a:r>
          </a:p>
          <a:p>
            <a:pPr marL="0" indent="0">
              <a:buNone/>
            </a:pPr>
            <a:r>
              <a:rPr lang="en-US" sz="1100">
                <a:cs typeface="Calibri" panose="020F0502020204030204"/>
              </a:rPr>
              <a:t>+ Duy </a:t>
            </a:r>
            <a:r>
              <a:rPr lang="en-US" sz="1100" err="1">
                <a:cs typeface="Calibri" panose="020F0502020204030204"/>
              </a:rPr>
              <a:t>trì</a:t>
            </a:r>
            <a:r>
              <a:rPr lang="en-US" sz="1100">
                <a:cs typeface="Calibri" panose="020F0502020204030204"/>
              </a:rPr>
              <a:t>:</a:t>
            </a:r>
          </a:p>
          <a:p>
            <a:pPr marL="114300" indent="-114300"/>
            <a:r>
              <a:rPr lang="en-US" sz="1100">
                <a:cs typeface="Calibri" panose="020F0502020204030204"/>
              </a:rPr>
              <a:t>Enoxaparin 60 mg, 1 </a:t>
            </a:r>
            <a:r>
              <a:rPr lang="en-US" sz="1100" err="1">
                <a:cs typeface="Calibri" panose="020F0502020204030204"/>
              </a:rPr>
              <a:t>ống</a:t>
            </a:r>
            <a:r>
              <a:rPr lang="en-US" sz="1100">
                <a:cs typeface="Calibri" panose="020F0502020204030204"/>
              </a:rPr>
              <a:t> x 2, </a:t>
            </a:r>
            <a:r>
              <a:rPr lang="en-US" sz="1100" err="1">
                <a:cs typeface="Calibri" panose="020F0502020204030204"/>
              </a:rPr>
              <a:t>tiêm</a:t>
            </a:r>
            <a:r>
              <a:rPr lang="en-US" sz="1100">
                <a:cs typeface="Calibri" panose="020F0502020204030204"/>
              </a:rPr>
              <a:t> </a:t>
            </a:r>
            <a:r>
              <a:rPr lang="en-US" sz="1100" err="1">
                <a:cs typeface="Calibri" panose="020F0502020204030204"/>
              </a:rPr>
              <a:t>dưới</a:t>
            </a:r>
            <a:r>
              <a:rPr lang="en-US" sz="1100">
                <a:cs typeface="Calibri" panose="020F0502020204030204"/>
              </a:rPr>
              <a:t> da </a:t>
            </a:r>
            <a:r>
              <a:rPr lang="en-US" sz="1100" err="1">
                <a:cs typeface="Calibri" panose="020F0502020204030204"/>
              </a:rPr>
              <a:t>mỗi</a:t>
            </a:r>
            <a:r>
              <a:rPr lang="en-US" sz="1100">
                <a:cs typeface="Calibri" panose="020F0502020204030204"/>
              </a:rPr>
              <a:t> 12 </a:t>
            </a:r>
            <a:r>
              <a:rPr lang="en-US" sz="1100" err="1">
                <a:cs typeface="Calibri" panose="020F0502020204030204"/>
              </a:rPr>
              <a:t>giờ</a:t>
            </a:r>
            <a:r>
              <a:rPr lang="en-US" sz="1100">
                <a:cs typeface="Calibri" panose="020F0502020204030204"/>
              </a:rPr>
              <a:t>.</a:t>
            </a:r>
          </a:p>
          <a:p>
            <a:pPr marL="114300" indent="-114300"/>
            <a:r>
              <a:rPr lang="en-US" sz="1100">
                <a:cs typeface="Calibri" panose="020F0502020204030204"/>
              </a:rPr>
              <a:t>Aspirin 81 mg, 1 </a:t>
            </a:r>
            <a:r>
              <a:rPr lang="en-US" sz="1100" err="1">
                <a:cs typeface="Calibri" panose="020F0502020204030204"/>
              </a:rPr>
              <a:t>viên</a:t>
            </a:r>
            <a:r>
              <a:rPr lang="en-US" sz="1100">
                <a:cs typeface="Calibri" panose="020F0502020204030204"/>
              </a:rPr>
              <a:t> x 1, </a:t>
            </a:r>
            <a:r>
              <a:rPr lang="en-US" sz="1100" err="1">
                <a:cs typeface="Calibri" panose="020F0502020204030204"/>
              </a:rPr>
              <a:t>uống</a:t>
            </a:r>
            <a:r>
              <a:rPr lang="en-US" sz="1100">
                <a:cs typeface="Calibri" panose="020F0502020204030204"/>
              </a:rPr>
              <a:t>.</a:t>
            </a:r>
          </a:p>
          <a:p>
            <a:pPr marL="114300" indent="-114300"/>
            <a:r>
              <a:rPr lang="en-US" sz="1100">
                <a:cs typeface="Calibri" panose="020F0502020204030204"/>
              </a:rPr>
              <a:t>Ticagrelor 90 mg, 1 </a:t>
            </a:r>
            <a:r>
              <a:rPr lang="en-US" sz="1100" err="1">
                <a:cs typeface="Calibri" panose="020F0502020204030204"/>
              </a:rPr>
              <a:t>viên</a:t>
            </a:r>
            <a:r>
              <a:rPr lang="en-US" sz="1100">
                <a:cs typeface="Calibri" panose="020F0502020204030204"/>
              </a:rPr>
              <a:t> x 1, </a:t>
            </a:r>
            <a:r>
              <a:rPr lang="en-US" sz="1100" err="1">
                <a:cs typeface="Calibri" panose="020F0502020204030204"/>
              </a:rPr>
              <a:t>uống</a:t>
            </a:r>
            <a:r>
              <a:rPr lang="en-US" sz="1100">
                <a:cs typeface="Calibri" panose="020F0502020204030204"/>
              </a:rPr>
              <a:t>.</a:t>
            </a:r>
          </a:p>
          <a:p>
            <a:pPr marL="114300" indent="-114300"/>
            <a:r>
              <a:rPr lang="en-US" sz="1100">
                <a:ea typeface="+mn-lt"/>
                <a:cs typeface="+mn-lt"/>
              </a:rPr>
              <a:t>Metoprolol succinate 25 mg, ½ </a:t>
            </a:r>
            <a:r>
              <a:rPr lang="en-US" sz="1100" err="1">
                <a:ea typeface="+mn-lt"/>
                <a:cs typeface="+mn-lt"/>
              </a:rPr>
              <a:t>viên</a:t>
            </a:r>
            <a:r>
              <a:rPr lang="en-US" sz="1100">
                <a:ea typeface="+mn-lt"/>
                <a:cs typeface="+mn-lt"/>
              </a:rPr>
              <a:t> x 1, </a:t>
            </a:r>
            <a:r>
              <a:rPr lang="en-US" sz="1100" err="1">
                <a:ea typeface="+mn-lt"/>
                <a:cs typeface="+mn-lt"/>
              </a:rPr>
              <a:t>uống</a:t>
            </a:r>
            <a:r>
              <a:rPr lang="en-US" sz="1100">
                <a:ea typeface="+mn-lt"/>
                <a:cs typeface="+mn-lt"/>
              </a:rPr>
              <a:t>. (Bisoprolol 2,5 mg, ½ </a:t>
            </a:r>
            <a:r>
              <a:rPr lang="en-US" sz="1100" err="1">
                <a:ea typeface="+mn-lt"/>
                <a:cs typeface="+mn-lt"/>
              </a:rPr>
              <a:t>viên</a:t>
            </a:r>
            <a:r>
              <a:rPr lang="en-US" sz="1100">
                <a:ea typeface="+mn-lt"/>
                <a:cs typeface="+mn-lt"/>
              </a:rPr>
              <a:t> x 1, </a:t>
            </a:r>
            <a:r>
              <a:rPr lang="en-US" sz="1100" err="1">
                <a:ea typeface="+mn-lt"/>
                <a:cs typeface="+mn-lt"/>
              </a:rPr>
              <a:t>uống</a:t>
            </a:r>
            <a:r>
              <a:rPr lang="en-US" sz="1100">
                <a:ea typeface="+mn-lt"/>
                <a:cs typeface="+mn-lt"/>
              </a:rPr>
              <a:t>).</a:t>
            </a:r>
          </a:p>
          <a:p>
            <a:pPr marL="114300" indent="-114300"/>
            <a:r>
              <a:rPr lang="en-US" sz="1100">
                <a:ea typeface="+mn-lt"/>
                <a:cs typeface="+mn-lt"/>
              </a:rPr>
              <a:t>Captopril 12,5 mg, ½ </a:t>
            </a:r>
            <a:r>
              <a:rPr lang="en-US" sz="1100" err="1">
                <a:ea typeface="+mn-lt"/>
                <a:cs typeface="+mn-lt"/>
              </a:rPr>
              <a:t>viên</a:t>
            </a:r>
            <a:r>
              <a:rPr lang="en-US" sz="1100">
                <a:ea typeface="+mn-lt"/>
                <a:cs typeface="+mn-lt"/>
              </a:rPr>
              <a:t> x 3, </a:t>
            </a:r>
            <a:r>
              <a:rPr lang="en-US" sz="1100" err="1">
                <a:ea typeface="+mn-lt"/>
                <a:cs typeface="+mn-lt"/>
              </a:rPr>
              <a:t>ngậm</a:t>
            </a:r>
            <a:r>
              <a:rPr lang="en-US" sz="1100">
                <a:ea typeface="+mn-lt"/>
                <a:cs typeface="+mn-lt"/>
              </a:rPr>
              <a:t> </a:t>
            </a:r>
            <a:r>
              <a:rPr lang="en-US" sz="1100" err="1">
                <a:ea typeface="+mn-lt"/>
                <a:cs typeface="+mn-lt"/>
              </a:rPr>
              <a:t>dưới</a:t>
            </a:r>
            <a:r>
              <a:rPr lang="en-US" sz="1100">
                <a:ea typeface="+mn-lt"/>
                <a:cs typeface="+mn-lt"/>
              </a:rPr>
              <a:t> </a:t>
            </a:r>
            <a:r>
              <a:rPr lang="en-US" sz="1100" err="1">
                <a:ea typeface="+mn-lt"/>
                <a:cs typeface="+mn-lt"/>
              </a:rPr>
              <a:t>lưỡi</a:t>
            </a:r>
            <a:r>
              <a:rPr lang="en-US" sz="1100">
                <a:ea typeface="+mn-lt"/>
                <a:cs typeface="+mn-lt"/>
              </a:rPr>
              <a:t>. (lisinopril 5 mg, ½ </a:t>
            </a:r>
            <a:r>
              <a:rPr lang="en-US" sz="1100" err="1">
                <a:ea typeface="+mn-lt"/>
                <a:cs typeface="+mn-lt"/>
              </a:rPr>
              <a:t>viên</a:t>
            </a:r>
            <a:r>
              <a:rPr lang="en-US" sz="1100">
                <a:ea typeface="+mn-lt"/>
                <a:cs typeface="+mn-lt"/>
              </a:rPr>
              <a:t> x 1, </a:t>
            </a:r>
            <a:r>
              <a:rPr lang="en-US" sz="1100" err="1">
                <a:ea typeface="+mn-lt"/>
                <a:cs typeface="+mn-lt"/>
              </a:rPr>
              <a:t>uống</a:t>
            </a:r>
            <a:r>
              <a:rPr lang="en-US" sz="1100">
                <a:ea typeface="+mn-lt"/>
                <a:cs typeface="+mn-lt"/>
              </a:rPr>
              <a:t>).</a:t>
            </a:r>
            <a:endParaRPr lang="en-US" sz="1100">
              <a:cs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CAE0951-67F3-54D1-0CD0-B099FA66B2D3}"/>
              </a:ext>
            </a:extLst>
          </p:cNvPr>
          <p:cNvSpPr>
            <a:spLocks noGrp="1"/>
          </p:cNvSpPr>
          <p:nvPr/>
        </p:nvSpPr>
        <p:spPr>
          <a:xfrm>
            <a:off x="6647330" y="3528920"/>
            <a:ext cx="4410634" cy="2119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>
                <a:solidFill>
                  <a:srgbClr val="FF0000"/>
                </a:solidFill>
                <a:ea typeface="+mn-lt"/>
                <a:cs typeface="+mn-lt"/>
              </a:rPr>
              <a:t>Nguyên </a:t>
            </a:r>
            <a:r>
              <a:rPr lang="en-US" sz="1200" b="1" err="1">
                <a:solidFill>
                  <a:srgbClr val="FF0000"/>
                </a:solidFill>
                <a:ea typeface="+mn-lt"/>
                <a:cs typeface="+mn-lt"/>
              </a:rPr>
              <a:t>tắc</a:t>
            </a:r>
            <a:r>
              <a:rPr lang="en-US" sz="1200" b="1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FF0000"/>
                </a:solidFill>
                <a:ea typeface="+mn-lt"/>
                <a:cs typeface="+mn-lt"/>
              </a:rPr>
              <a:t>điều</a:t>
            </a:r>
            <a:r>
              <a:rPr lang="en-US" sz="1200" b="1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FF0000"/>
                </a:solidFill>
                <a:ea typeface="+mn-lt"/>
                <a:cs typeface="+mn-lt"/>
              </a:rPr>
              <a:t>trị</a:t>
            </a:r>
            <a:r>
              <a:rPr lang="en-US" sz="1200" b="1">
                <a:solidFill>
                  <a:srgbClr val="FF0000"/>
                </a:solidFill>
                <a:ea typeface="+mn-lt"/>
                <a:cs typeface="+mn-lt"/>
              </a:rPr>
              <a:t>:</a:t>
            </a:r>
          </a:p>
          <a:p>
            <a:pPr marL="171450" indent="-171450">
              <a:buFont typeface="Calibri" panose="020B0604020202020204" pitchFamily="34" charset="0"/>
              <a:buChar char="-"/>
            </a:pPr>
            <a:r>
              <a:rPr lang="en-US" sz="1200" b="1" err="1">
                <a:solidFill>
                  <a:srgbClr val="FF0000"/>
                </a:solidFill>
                <a:ea typeface="+mn-lt"/>
                <a:cs typeface="+mn-lt"/>
              </a:rPr>
              <a:t>Ổn</a:t>
            </a:r>
            <a:r>
              <a:rPr lang="en-US" sz="1200" b="1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FF0000"/>
                </a:solidFill>
                <a:ea typeface="+mn-lt"/>
                <a:cs typeface="+mn-lt"/>
              </a:rPr>
              <a:t>định</a:t>
            </a:r>
            <a:r>
              <a:rPr lang="en-US" sz="1200" b="1">
                <a:solidFill>
                  <a:srgbClr val="FF0000"/>
                </a:solidFill>
                <a:ea typeface="+mn-lt"/>
                <a:cs typeface="+mn-lt"/>
              </a:rPr>
              <a:t> huyết động.</a:t>
            </a:r>
          </a:p>
          <a:p>
            <a:pPr marL="171450" indent="-171450">
              <a:buFont typeface="Calibri" panose="020B0604020202020204" pitchFamily="34" charset="0"/>
              <a:buChar char="-"/>
            </a:pPr>
            <a:r>
              <a:rPr lang="en-US" sz="1200" b="1" err="1">
                <a:solidFill>
                  <a:srgbClr val="FF0000"/>
                </a:solidFill>
                <a:ea typeface="+mn-lt"/>
                <a:cs typeface="+mn-lt"/>
              </a:rPr>
              <a:t>Giảm</a:t>
            </a:r>
            <a:r>
              <a:rPr lang="en-US" sz="1200" b="1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FF0000"/>
                </a:solidFill>
                <a:ea typeface="+mn-lt"/>
                <a:cs typeface="+mn-lt"/>
              </a:rPr>
              <a:t>đau</a:t>
            </a:r>
            <a:r>
              <a:rPr lang="en-US" sz="1200" b="1">
                <a:solidFill>
                  <a:srgbClr val="FF0000"/>
                </a:solidFill>
                <a:ea typeface="+mn-lt"/>
                <a:cs typeface="+mn-lt"/>
              </a:rPr>
              <a:t>.</a:t>
            </a:r>
          </a:p>
          <a:p>
            <a:pPr marL="171450" indent="-171450">
              <a:buFont typeface="Calibri" panose="020B0604020202020204" pitchFamily="34" charset="0"/>
              <a:buChar char="-"/>
            </a:pPr>
            <a:r>
              <a:rPr lang="en-US" sz="1200" b="1" err="1">
                <a:solidFill>
                  <a:srgbClr val="FF0000"/>
                </a:solidFill>
                <a:ea typeface="+mn-lt"/>
                <a:cs typeface="+mn-lt"/>
              </a:rPr>
              <a:t>Giảm</a:t>
            </a:r>
            <a:r>
              <a:rPr lang="en-US" sz="1200" b="1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FF0000"/>
                </a:solidFill>
                <a:ea typeface="+mn-lt"/>
                <a:cs typeface="+mn-lt"/>
              </a:rPr>
              <a:t>tổn</a:t>
            </a:r>
            <a:r>
              <a:rPr lang="en-US" sz="1200" b="1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FF0000"/>
                </a:solidFill>
                <a:ea typeface="+mn-lt"/>
                <a:cs typeface="+mn-lt"/>
              </a:rPr>
              <a:t>thương</a:t>
            </a:r>
            <a:r>
              <a:rPr lang="en-US" sz="1200" b="1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FF0000"/>
                </a:solidFill>
                <a:ea typeface="+mn-lt"/>
                <a:cs typeface="+mn-lt"/>
              </a:rPr>
              <a:t>cơ</a:t>
            </a:r>
            <a:r>
              <a:rPr lang="en-US" sz="1200" b="1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FF0000"/>
                </a:solidFill>
                <a:ea typeface="+mn-lt"/>
                <a:cs typeface="+mn-lt"/>
              </a:rPr>
              <a:t>tim</a:t>
            </a:r>
            <a:r>
              <a:rPr lang="en-US" sz="1200" b="1">
                <a:solidFill>
                  <a:srgbClr val="FF0000"/>
                </a:solidFill>
                <a:ea typeface="+mn-lt"/>
                <a:cs typeface="+mn-lt"/>
              </a:rPr>
              <a:t>, </a:t>
            </a:r>
            <a:r>
              <a:rPr lang="en-US" sz="1200" b="1" err="1">
                <a:solidFill>
                  <a:srgbClr val="FF0000"/>
                </a:solidFill>
                <a:ea typeface="+mn-lt"/>
                <a:cs typeface="+mn-lt"/>
              </a:rPr>
              <a:t>ngừa</a:t>
            </a:r>
            <a:r>
              <a:rPr lang="en-US" sz="1200" b="1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FF0000"/>
                </a:solidFill>
                <a:ea typeface="+mn-lt"/>
                <a:cs typeface="+mn-lt"/>
              </a:rPr>
              <a:t>thiếu</a:t>
            </a:r>
            <a:r>
              <a:rPr lang="en-US" sz="1200" b="1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FF0000"/>
                </a:solidFill>
                <a:ea typeface="+mn-lt"/>
                <a:cs typeface="+mn-lt"/>
              </a:rPr>
              <a:t>máu</a:t>
            </a:r>
            <a:r>
              <a:rPr lang="en-US" sz="1200" b="1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FF0000"/>
                </a:solidFill>
                <a:ea typeface="+mn-lt"/>
                <a:cs typeface="+mn-lt"/>
              </a:rPr>
              <a:t>cục</a:t>
            </a:r>
            <a:r>
              <a:rPr lang="en-US" sz="1200" b="1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FF0000"/>
                </a:solidFill>
                <a:ea typeface="+mn-lt"/>
                <a:cs typeface="+mn-lt"/>
              </a:rPr>
              <a:t>bộ</a:t>
            </a:r>
            <a:r>
              <a:rPr lang="en-US" sz="1200" b="1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FF0000"/>
                </a:solidFill>
                <a:ea typeface="+mn-lt"/>
                <a:cs typeface="+mn-lt"/>
              </a:rPr>
              <a:t>tiến</a:t>
            </a:r>
            <a:r>
              <a:rPr lang="en-US" sz="1200" b="1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FF0000"/>
                </a:solidFill>
                <a:ea typeface="+mn-lt"/>
                <a:cs typeface="+mn-lt"/>
              </a:rPr>
              <a:t>triển</a:t>
            </a:r>
            <a:r>
              <a:rPr lang="en-US" sz="1200" b="1">
                <a:solidFill>
                  <a:srgbClr val="FF0000"/>
                </a:solidFill>
                <a:ea typeface="+mn-lt"/>
                <a:cs typeface="+mn-lt"/>
              </a:rPr>
              <a:t>.</a:t>
            </a:r>
          </a:p>
          <a:p>
            <a:pPr marL="171450" indent="-171450">
              <a:buFont typeface="Calibri" panose="020B0604020202020204" pitchFamily="34" charset="0"/>
              <a:buChar char="-"/>
            </a:pPr>
            <a:r>
              <a:rPr lang="en-US" sz="1200" b="1" err="1">
                <a:solidFill>
                  <a:srgbClr val="FF0000"/>
                </a:solidFill>
                <a:ea typeface="+mn-lt"/>
                <a:cs typeface="+mn-lt"/>
              </a:rPr>
              <a:t>Giảm</a:t>
            </a:r>
            <a:r>
              <a:rPr lang="en-US" sz="1200" b="1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FF0000"/>
                </a:solidFill>
                <a:ea typeface="+mn-lt"/>
                <a:cs typeface="+mn-lt"/>
              </a:rPr>
              <a:t>biến</a:t>
            </a:r>
            <a:r>
              <a:rPr lang="en-US" sz="1200" b="1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FF0000"/>
                </a:solidFill>
                <a:ea typeface="+mn-lt"/>
                <a:cs typeface="+mn-lt"/>
              </a:rPr>
              <a:t>cố</a:t>
            </a:r>
            <a:r>
              <a:rPr lang="en-US" sz="1200" b="1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FF0000"/>
                </a:solidFill>
                <a:ea typeface="+mn-lt"/>
                <a:cs typeface="+mn-lt"/>
              </a:rPr>
              <a:t>tim</a:t>
            </a:r>
            <a:r>
              <a:rPr lang="en-US" sz="1200" b="1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FF0000"/>
                </a:solidFill>
                <a:ea typeface="+mn-lt"/>
                <a:cs typeface="+mn-lt"/>
              </a:rPr>
              <a:t>mạch</a:t>
            </a:r>
            <a:r>
              <a:rPr lang="en-US" sz="1200" b="1">
                <a:solidFill>
                  <a:srgbClr val="FF000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412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46A4-AB9C-02E2-F24C-006E6AA8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SUY TIM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C4B63-0D6C-E02C-3013-C1C523E2E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/>
              <a:t>Δ: </a:t>
            </a:r>
            <a:r>
              <a:rPr lang="vi-VN" sz="1600" b="0" i="0">
                <a:solidFill>
                  <a:srgbClr val="212529"/>
                </a:solidFill>
                <a:effectLst/>
                <a:latin typeface="Arial"/>
                <a:cs typeface="Arial"/>
              </a:rPr>
              <a:t>Suy tim trái độ IV theo NYHA do bệnh cơ tim thiếu máu cục bộ, biến chứng rung nhĩ đáp ứng thất nhanh theo dõi suy thận cấp trước thận /THA độ II theo JNC VII.</a:t>
            </a:r>
            <a:endParaRPr lang="en-US" sz="1600" b="0" i="0">
              <a:solidFill>
                <a:srgbClr val="212529"/>
              </a:solidFill>
              <a:effectLst/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>
                <a:solidFill>
                  <a:srgbClr val="212529"/>
                </a:solidFill>
                <a:latin typeface="Arial"/>
                <a:cs typeface="Arial"/>
              </a:rPr>
              <a:t>---</a:t>
            </a:r>
          </a:p>
          <a:p>
            <a:pPr marL="0" indent="0" algn="l">
              <a:buNone/>
            </a:pPr>
            <a:r>
              <a:rPr lang="vi-VN" sz="1600" b="1" i="0">
                <a:solidFill>
                  <a:srgbClr val="212529"/>
                </a:solidFill>
                <a:effectLst/>
                <a:latin typeface="Arial"/>
                <a:cs typeface="Arial"/>
              </a:rPr>
              <a:t>1. Mục tiêu điều trị</a:t>
            </a:r>
            <a:endParaRPr lang="vi-VN" sz="1600" b="0" i="0">
              <a:solidFill>
                <a:srgbClr val="212529"/>
              </a:solidFill>
              <a:effectLst/>
              <a:latin typeface="Arial"/>
              <a:cs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1600" b="0" i="0">
                <a:solidFill>
                  <a:srgbClr val="212529"/>
                </a:solidFill>
                <a:effectLst/>
                <a:latin typeface="Arial"/>
                <a:cs typeface="Arial"/>
              </a:rPr>
              <a:t>Giảm triệu chứng, kiểm soát yếu tố thúc đẩy</a:t>
            </a:r>
          </a:p>
          <a:p>
            <a:r>
              <a:rPr lang="vi-VN" sz="1600">
                <a:solidFill>
                  <a:srgbClr val="212529"/>
                </a:solidFill>
                <a:latin typeface="Arial"/>
                <a:cs typeface="Arial"/>
              </a:rPr>
              <a:t>Phòng ngừa tổn thương, tái cấu trúc cơ tim.</a:t>
            </a:r>
            <a:endParaRPr lang="vi-VN" sz="1600" b="0" i="0">
              <a:solidFill>
                <a:srgbClr val="212529"/>
              </a:solidFill>
              <a:effectLst/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600" b="1"/>
              <a:t>2. </a:t>
            </a:r>
            <a:r>
              <a:rPr lang="en-US" sz="1600" b="1" err="1"/>
              <a:t>Cụ</a:t>
            </a:r>
            <a:r>
              <a:rPr lang="en-US" sz="1600" b="1"/>
              <a:t> </a:t>
            </a:r>
            <a:r>
              <a:rPr lang="en-US" sz="1600" b="1" err="1"/>
              <a:t>thể</a:t>
            </a:r>
            <a:endParaRPr lang="en-US" sz="1600" b="1"/>
          </a:p>
          <a:p>
            <a:pPr>
              <a:buFontTx/>
              <a:buChar char="-"/>
            </a:pPr>
            <a:r>
              <a:rPr lang="en-US" sz="1600" err="1"/>
              <a:t>Nằm</a:t>
            </a:r>
            <a:r>
              <a:rPr lang="en-US" sz="1600"/>
              <a:t> </a:t>
            </a:r>
            <a:r>
              <a:rPr lang="en-US" sz="1600" err="1"/>
              <a:t>đầu</a:t>
            </a:r>
            <a:r>
              <a:rPr lang="en-US" sz="1600"/>
              <a:t> </a:t>
            </a:r>
            <a:r>
              <a:rPr lang="en-US" sz="1600" err="1"/>
              <a:t>cao</a:t>
            </a:r>
            <a:r>
              <a:rPr lang="en-US" sz="1600"/>
              <a:t> 45 </a:t>
            </a:r>
            <a:r>
              <a:rPr lang="en-US" sz="1600" err="1"/>
              <a:t>độ</a:t>
            </a:r>
            <a:r>
              <a:rPr lang="en-US" sz="1600"/>
              <a:t>.</a:t>
            </a:r>
            <a:endParaRPr lang="en-US" sz="1600">
              <a:cs typeface="Calibri"/>
            </a:endParaRPr>
          </a:p>
          <a:p>
            <a:pPr>
              <a:buFontTx/>
              <a:buChar char="-"/>
            </a:pPr>
            <a:r>
              <a:rPr lang="en-US" sz="1600"/>
              <a:t>Furosemide 20mg 2 </a:t>
            </a:r>
            <a:r>
              <a:rPr lang="en-US" sz="1600" err="1"/>
              <a:t>ống</a:t>
            </a:r>
            <a:r>
              <a:rPr lang="en-US" sz="1600"/>
              <a:t> TMC</a:t>
            </a:r>
            <a:endParaRPr lang="en-US" sz="1600">
              <a:ea typeface="Calibri"/>
              <a:cs typeface="Calibri"/>
            </a:endParaRPr>
          </a:p>
          <a:p>
            <a:pPr>
              <a:buFontTx/>
              <a:buChar char="-"/>
            </a:pPr>
            <a:r>
              <a:rPr lang="en-US" sz="1600"/>
              <a:t>Digoxin 0.25mg ½ </a:t>
            </a:r>
            <a:r>
              <a:rPr lang="en-US" sz="1600" err="1"/>
              <a:t>viên</a:t>
            </a:r>
            <a:r>
              <a:rPr lang="en-US" sz="1600"/>
              <a:t> (U) (</a:t>
            </a:r>
            <a:r>
              <a:rPr lang="en-US" sz="1600" err="1"/>
              <a:t>khi</a:t>
            </a:r>
            <a:r>
              <a:rPr lang="en-US" sz="1600"/>
              <a:t> </a:t>
            </a:r>
            <a:r>
              <a:rPr lang="en-US" sz="1600" err="1"/>
              <a:t>không</a:t>
            </a:r>
            <a:r>
              <a:rPr lang="en-US" sz="1600"/>
              <a:t> </a:t>
            </a:r>
            <a:r>
              <a:rPr lang="en-US" sz="1600" err="1"/>
              <a:t>dùng</a:t>
            </a:r>
            <a:r>
              <a:rPr lang="en-US" sz="1600"/>
              <a:t> </a:t>
            </a:r>
            <a:r>
              <a:rPr lang="en-US" sz="1600" err="1"/>
              <a:t>được</a:t>
            </a:r>
            <a:r>
              <a:rPr lang="en-US" sz="1600"/>
              <a:t>/</a:t>
            </a:r>
            <a:r>
              <a:rPr lang="en-US" sz="1600" err="1"/>
              <a:t>không</a:t>
            </a:r>
            <a:r>
              <a:rPr lang="en-US" sz="1600"/>
              <a:t> </a:t>
            </a:r>
            <a:r>
              <a:rPr lang="en-US" sz="1600" err="1"/>
              <a:t>đạt</a:t>
            </a:r>
            <a:r>
              <a:rPr lang="en-US" sz="1600"/>
              <a:t> </a:t>
            </a:r>
            <a:r>
              <a:rPr lang="en-US" sz="1600" err="1"/>
              <a:t>mục</a:t>
            </a:r>
            <a:r>
              <a:rPr lang="en-US" sz="1600"/>
              <a:t> </a:t>
            </a:r>
            <a:r>
              <a:rPr lang="en-US" sz="1600" err="1"/>
              <a:t>tiêu</a:t>
            </a:r>
            <a:r>
              <a:rPr lang="en-US" sz="1600"/>
              <a:t> </a:t>
            </a:r>
            <a:r>
              <a:rPr lang="en-US" sz="1600" err="1"/>
              <a:t>với</a:t>
            </a:r>
            <a:r>
              <a:rPr lang="en-US" sz="1600"/>
              <a:t> </a:t>
            </a:r>
            <a:r>
              <a:rPr lang="en-US" sz="1600" err="1"/>
              <a:t>chẹn</a:t>
            </a:r>
            <a:r>
              <a:rPr lang="en-US" sz="1600"/>
              <a:t> Beta)</a:t>
            </a:r>
            <a:endParaRPr lang="en-US" sz="1600">
              <a:ea typeface="Calibri"/>
              <a:cs typeface="Calibri"/>
            </a:endParaRPr>
          </a:p>
          <a:p>
            <a:pPr>
              <a:buFontTx/>
              <a:buChar char="-"/>
            </a:pPr>
            <a:r>
              <a:rPr lang="en-US" sz="1600" err="1"/>
              <a:t>Hyzalazin</a:t>
            </a:r>
            <a:r>
              <a:rPr lang="en-US" sz="1600"/>
              <a:t> 25mg 1 </a:t>
            </a:r>
            <a:r>
              <a:rPr lang="en-US" sz="1600" err="1"/>
              <a:t>vien</a:t>
            </a:r>
            <a:r>
              <a:rPr lang="en-US" sz="1600"/>
              <a:t> x3 (U) (?)</a:t>
            </a:r>
            <a:endParaRPr lang="en-US" sz="1600">
              <a:ea typeface="Calibri"/>
              <a:cs typeface="Calibri"/>
            </a:endParaRPr>
          </a:p>
          <a:p>
            <a:pPr>
              <a:buFontTx/>
              <a:buChar char="-"/>
            </a:pPr>
            <a:r>
              <a:rPr lang="en-US" sz="1600"/>
              <a:t>Aspirin 81mg 1v (U) (HC </a:t>
            </a:r>
            <a:r>
              <a:rPr lang="en-US" sz="1600" err="1"/>
              <a:t>vành</a:t>
            </a:r>
            <a:r>
              <a:rPr lang="en-US" sz="1600"/>
              <a:t> </a:t>
            </a:r>
            <a:r>
              <a:rPr lang="en-US" sz="1600" err="1"/>
              <a:t>mạn</a:t>
            </a:r>
            <a:r>
              <a:rPr lang="en-US" sz="1600"/>
              <a:t>)</a:t>
            </a:r>
            <a:endParaRPr lang="en-US" sz="1600">
              <a:ea typeface="Calibri"/>
              <a:cs typeface="Calibri"/>
            </a:endParaRPr>
          </a:p>
          <a:p>
            <a:pPr>
              <a:buFontTx/>
              <a:buChar char="-"/>
            </a:pPr>
            <a:r>
              <a:rPr lang="en-US" sz="1600"/>
              <a:t>Atorvastatin 20mg 1v (U)</a:t>
            </a:r>
            <a:endParaRPr lang="en-US" sz="1600">
              <a:ea typeface="Calibri"/>
              <a:cs typeface="Calibri"/>
            </a:endParaRPr>
          </a:p>
          <a:p>
            <a:pPr>
              <a:buFontTx/>
              <a:buChar char="-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63640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F342-A4A9-5681-5E75-5113A857E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TĂNG HUYẾT ÁP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0850C-BBB7-30D6-CCB7-A6C771DBE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/>
              <a:t>Δ: </a:t>
            </a:r>
            <a:r>
              <a:rPr lang="vi-VN" sz="1000" b="1" i="0">
                <a:solidFill>
                  <a:srgbClr val="000000"/>
                </a:solidFill>
                <a:effectLst/>
                <a:latin typeface="CIDFont+F2"/>
              </a:rPr>
              <a:t>CƠN TĂNG HUYẾT ÁP GÂY ĐAU ĐẦU CẤP/ THA NGUYÊN PHÁT ĐỘ I THEO JNC VII BIẾN CHỨNG PHÌ ĐẠI</a:t>
            </a:r>
            <a:r>
              <a:rPr lang="en-US" sz="1000" b="1" i="0">
                <a:solidFill>
                  <a:srgbClr val="000000"/>
                </a:solidFill>
                <a:effectLst/>
                <a:latin typeface="CIDFont+F2"/>
              </a:rPr>
              <a:t> </a:t>
            </a:r>
            <a:r>
              <a:rPr lang="vi-VN" sz="1000" b="1" i="0">
                <a:solidFill>
                  <a:srgbClr val="000000"/>
                </a:solidFill>
                <a:effectLst/>
                <a:latin typeface="CIDFont+F2"/>
              </a:rPr>
              <a:t>THẤT TRÁI VÀ PHÌNH ĐỘNG MẠCH CHỦ NGỰC</a:t>
            </a:r>
            <a:r>
              <a:rPr lang="vi-VN" sz="1400"/>
              <a:t> </a:t>
            </a:r>
            <a:br>
              <a:rPr lang="vi-VN" sz="1400"/>
            </a:br>
            <a:r>
              <a:rPr lang="en-US" sz="1400"/>
              <a:t>1. </a:t>
            </a:r>
            <a:r>
              <a:rPr lang="en-US" sz="1400" err="1"/>
              <a:t>Mục</a:t>
            </a:r>
            <a:r>
              <a:rPr lang="en-US" sz="1400"/>
              <a:t> </a:t>
            </a:r>
            <a:r>
              <a:rPr lang="en-US" sz="1400" err="1"/>
              <a:t>tiêu</a:t>
            </a:r>
            <a:endParaRPr lang="en-US" sz="1400"/>
          </a:p>
          <a:p>
            <a:pPr marL="0" indent="0">
              <a:buNone/>
            </a:pPr>
            <a:r>
              <a:rPr lang="en-US" sz="1400" b="0" i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sz="1400" b="0" i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Giả</a:t>
            </a:r>
            <a:r>
              <a:rPr lang="en-US" sz="1400" err="1">
                <a:solidFill>
                  <a:srgbClr val="212529"/>
                </a:solidFill>
                <a:latin typeface="Arial" panose="020B0604020202020204" pitchFamily="34" charset="0"/>
              </a:rPr>
              <a:t>m</a:t>
            </a:r>
            <a:r>
              <a:rPr lang="en-US" sz="1400">
                <a:solidFill>
                  <a:srgbClr val="212529"/>
                </a:solidFill>
                <a:latin typeface="Arial" panose="020B0604020202020204" pitchFamily="34" charset="0"/>
              </a:rPr>
              <a:t> </a:t>
            </a:r>
            <a:r>
              <a:rPr lang="en-US" sz="1400" err="1">
                <a:solidFill>
                  <a:srgbClr val="212529"/>
                </a:solidFill>
                <a:latin typeface="Arial" panose="020B0604020202020204" pitchFamily="34" charset="0"/>
              </a:rPr>
              <a:t>triệu</a:t>
            </a:r>
            <a:r>
              <a:rPr lang="en-US" sz="1400">
                <a:solidFill>
                  <a:srgbClr val="212529"/>
                </a:solidFill>
                <a:latin typeface="Arial" panose="020B0604020202020204" pitchFamily="34" charset="0"/>
              </a:rPr>
              <a:t> </a:t>
            </a:r>
            <a:r>
              <a:rPr lang="en-US" sz="1400" err="1">
                <a:solidFill>
                  <a:srgbClr val="212529"/>
                </a:solidFill>
                <a:latin typeface="Arial" panose="020B0604020202020204" pitchFamily="34" charset="0"/>
              </a:rPr>
              <a:t>chứng</a:t>
            </a:r>
            <a:r>
              <a:rPr lang="en-US" sz="1400">
                <a:solidFill>
                  <a:srgbClr val="212529"/>
                </a:solidFill>
                <a:latin typeface="Arial" panose="020B0604020202020204" pitchFamily="34" charset="0"/>
              </a:rPr>
              <a:t> (</a:t>
            </a:r>
            <a:r>
              <a:rPr lang="en-US" sz="1400" err="1">
                <a:solidFill>
                  <a:srgbClr val="212529"/>
                </a:solidFill>
                <a:latin typeface="Arial" panose="020B0604020202020204" pitchFamily="34" charset="0"/>
              </a:rPr>
              <a:t>đau</a:t>
            </a:r>
            <a:r>
              <a:rPr lang="en-US" sz="1400">
                <a:solidFill>
                  <a:srgbClr val="212529"/>
                </a:solidFill>
                <a:latin typeface="Arial" panose="020B0604020202020204" pitchFamily="34" charset="0"/>
              </a:rPr>
              <a:t> </a:t>
            </a:r>
            <a:r>
              <a:rPr lang="en-US" sz="1400" err="1">
                <a:solidFill>
                  <a:srgbClr val="212529"/>
                </a:solidFill>
                <a:latin typeface="Arial" panose="020B0604020202020204" pitchFamily="34" charset="0"/>
              </a:rPr>
              <a:t>đầu</a:t>
            </a:r>
            <a:r>
              <a:rPr lang="en-US" sz="1400">
                <a:solidFill>
                  <a:srgbClr val="212529"/>
                </a:solidFill>
                <a:latin typeface="Arial" panose="020B0604020202020204" pitchFamily="34" charset="0"/>
              </a:rPr>
              <a:t>)</a:t>
            </a:r>
          </a:p>
          <a:p>
            <a:pPr>
              <a:buFontTx/>
              <a:buChar char="-"/>
            </a:pPr>
            <a:r>
              <a:rPr lang="en-US" sz="1400" b="0" i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Kiếm</a:t>
            </a:r>
            <a:r>
              <a:rPr lang="en-US" sz="1400" b="0" i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soát</a:t>
            </a:r>
            <a:r>
              <a:rPr lang="en-US" sz="1400" b="0" i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huyết</a:t>
            </a:r>
            <a:r>
              <a:rPr lang="en-US" sz="1400" b="0" i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áp</a:t>
            </a:r>
            <a:endParaRPr lang="en-US" sz="1400" b="0" i="0">
              <a:solidFill>
                <a:srgbClr val="212529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0" i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2. </a:t>
            </a:r>
            <a:r>
              <a:rPr lang="en-US" sz="1400" b="0" i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Cụ</a:t>
            </a:r>
            <a:r>
              <a:rPr lang="en-US" sz="1400" b="0" i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thể</a:t>
            </a:r>
            <a:endParaRPr lang="en-US" sz="1400" b="0" i="0">
              <a:solidFill>
                <a:srgbClr val="212529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err="1">
                <a:solidFill>
                  <a:srgbClr val="212529"/>
                </a:solidFill>
                <a:latin typeface="Arial" panose="020B0604020202020204" pitchFamily="34" charset="0"/>
              </a:rPr>
              <a:t>Cấp</a:t>
            </a:r>
            <a:r>
              <a:rPr lang="en-US" sz="1400">
                <a:solidFill>
                  <a:srgbClr val="212529"/>
                </a:solidFill>
                <a:latin typeface="Arial" panose="020B0604020202020204" pitchFamily="34" charset="0"/>
              </a:rPr>
              <a:t> </a:t>
            </a:r>
            <a:r>
              <a:rPr lang="en-US" sz="1400" err="1">
                <a:solidFill>
                  <a:srgbClr val="212529"/>
                </a:solidFill>
                <a:latin typeface="Arial" panose="020B0604020202020204" pitchFamily="34" charset="0"/>
              </a:rPr>
              <a:t>cứu</a:t>
            </a:r>
            <a:endParaRPr lang="en-US" sz="1400" b="0" i="0">
              <a:solidFill>
                <a:srgbClr val="212529"/>
              </a:solidFill>
              <a:effectLst/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1400">
                <a:solidFill>
                  <a:srgbClr val="212529"/>
                </a:solidFill>
                <a:latin typeface="Arial" panose="020B0604020202020204" pitchFamily="34" charset="0"/>
              </a:rPr>
              <a:t>Paracetamol 1g/100ml </a:t>
            </a:r>
            <a:r>
              <a:rPr lang="en-US" sz="1400" err="1">
                <a:solidFill>
                  <a:srgbClr val="212529"/>
                </a:solidFill>
                <a:latin typeface="Arial" panose="020B0604020202020204" pitchFamily="34" charset="0"/>
              </a:rPr>
              <a:t>truyền</a:t>
            </a:r>
            <a:r>
              <a:rPr lang="en-US" sz="1400">
                <a:solidFill>
                  <a:srgbClr val="212529"/>
                </a:solidFill>
                <a:latin typeface="Arial" panose="020B0604020202020204" pitchFamily="34" charset="0"/>
              </a:rPr>
              <a:t> </a:t>
            </a:r>
            <a:r>
              <a:rPr lang="en-US" sz="1400" err="1">
                <a:solidFill>
                  <a:srgbClr val="212529"/>
                </a:solidFill>
                <a:latin typeface="Arial" panose="020B0604020202020204" pitchFamily="34" charset="0"/>
              </a:rPr>
              <a:t>tĩnh</a:t>
            </a:r>
            <a:r>
              <a:rPr lang="en-US" sz="1400">
                <a:solidFill>
                  <a:srgbClr val="212529"/>
                </a:solidFill>
                <a:latin typeface="Arial" panose="020B0604020202020204" pitchFamily="34" charset="0"/>
              </a:rPr>
              <a:t> </a:t>
            </a:r>
            <a:r>
              <a:rPr lang="en-US" sz="1400" err="1">
                <a:solidFill>
                  <a:srgbClr val="212529"/>
                </a:solidFill>
                <a:latin typeface="Arial" panose="020B0604020202020204" pitchFamily="34" charset="0"/>
              </a:rPr>
              <a:t>mạch</a:t>
            </a:r>
            <a:r>
              <a:rPr lang="en-US" sz="1400">
                <a:solidFill>
                  <a:srgbClr val="212529"/>
                </a:solidFill>
                <a:latin typeface="Arial" panose="020B0604020202020204" pitchFamily="34" charset="0"/>
              </a:rPr>
              <a:t> C </a:t>
            </a:r>
            <a:r>
              <a:rPr lang="en-US" sz="1400" err="1">
                <a:solidFill>
                  <a:srgbClr val="212529"/>
                </a:solidFill>
                <a:latin typeface="Arial" panose="020B0604020202020204" pitchFamily="34" charset="0"/>
              </a:rPr>
              <a:t>giọt</a:t>
            </a:r>
            <a:r>
              <a:rPr lang="en-US" sz="1400">
                <a:solidFill>
                  <a:srgbClr val="212529"/>
                </a:solidFill>
                <a:latin typeface="Arial" panose="020B0604020202020204" pitchFamily="34" charset="0"/>
              </a:rPr>
              <a:t>/</a:t>
            </a:r>
            <a:r>
              <a:rPr lang="en-US" sz="1400" err="1">
                <a:solidFill>
                  <a:srgbClr val="212529"/>
                </a:solidFill>
                <a:latin typeface="Arial" panose="020B0604020202020204" pitchFamily="34" charset="0"/>
              </a:rPr>
              <a:t>phút</a:t>
            </a:r>
            <a:endParaRPr lang="en-US" sz="1400">
              <a:solidFill>
                <a:srgbClr val="212529"/>
              </a:solidFill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1400" b="0" i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Nimodipin</a:t>
            </a:r>
            <a:r>
              <a:rPr lang="en-US" sz="1400" b="0" i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 …</a:t>
            </a:r>
          </a:p>
          <a:p>
            <a:pPr marL="0" indent="0">
              <a:buNone/>
            </a:pPr>
            <a:r>
              <a:rPr lang="en-US" sz="1400" err="1">
                <a:solidFill>
                  <a:srgbClr val="212529"/>
                </a:solidFill>
                <a:latin typeface="Arial" panose="020B0604020202020204" pitchFamily="34" charset="0"/>
              </a:rPr>
              <a:t>Lâu</a:t>
            </a:r>
            <a:r>
              <a:rPr lang="en-US" sz="1400">
                <a:solidFill>
                  <a:srgbClr val="212529"/>
                </a:solidFill>
                <a:latin typeface="Arial" panose="020B0604020202020204" pitchFamily="34" charset="0"/>
              </a:rPr>
              <a:t> </a:t>
            </a:r>
            <a:r>
              <a:rPr lang="en-US" sz="1400" err="1">
                <a:solidFill>
                  <a:srgbClr val="212529"/>
                </a:solidFill>
                <a:latin typeface="Arial" panose="020B0604020202020204" pitchFamily="34" charset="0"/>
              </a:rPr>
              <a:t>dài</a:t>
            </a:r>
            <a:endParaRPr lang="en-US" sz="1400">
              <a:solidFill>
                <a:srgbClr val="212529"/>
              </a:solidFill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1400" b="0" i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Mục</a:t>
            </a:r>
            <a:r>
              <a:rPr lang="en-US" sz="1400" b="0" i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tiêu</a:t>
            </a:r>
            <a:r>
              <a:rPr lang="en-US" sz="1400" b="0" i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sa</a:t>
            </a:r>
            <a:r>
              <a:rPr lang="en-US" sz="1400" err="1">
                <a:solidFill>
                  <a:srgbClr val="212529"/>
                </a:solidFill>
                <a:latin typeface="Arial" panose="020B0604020202020204" pitchFamily="34" charset="0"/>
              </a:rPr>
              <a:t>u</a:t>
            </a:r>
            <a:r>
              <a:rPr lang="en-US" sz="1400">
                <a:solidFill>
                  <a:srgbClr val="212529"/>
                </a:solidFill>
                <a:latin typeface="Arial" panose="020B0604020202020204" pitchFamily="34" charset="0"/>
              </a:rPr>
              <a:t> CC: HA &lt;140/90 mmHg</a:t>
            </a:r>
          </a:p>
          <a:p>
            <a:pPr>
              <a:buFontTx/>
              <a:buChar char="-"/>
            </a:pPr>
            <a:r>
              <a:rPr lang="en-US" sz="1400" b="0" i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Không</a:t>
            </a:r>
            <a:r>
              <a:rPr lang="en-US" sz="1400" b="0" i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 dung </a:t>
            </a:r>
            <a:r>
              <a:rPr lang="en-US" sz="1400" b="0" i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thuốc</a:t>
            </a:r>
            <a:r>
              <a:rPr lang="en-US" sz="1400" b="0" i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400" b="0" i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ăn</a:t>
            </a:r>
            <a:r>
              <a:rPr lang="en-US" sz="1400" b="0" i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lạt</a:t>
            </a:r>
            <a:r>
              <a:rPr lang="en-US" sz="1400" b="0" i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400" b="0" i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tuân</a:t>
            </a:r>
            <a:r>
              <a:rPr lang="en-US" sz="1400" b="0" i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thủ</a:t>
            </a:r>
            <a:r>
              <a:rPr lang="en-US" sz="1400" b="0" i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điều</a:t>
            </a:r>
            <a:r>
              <a:rPr lang="en-US" sz="1400" b="0" i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trị</a:t>
            </a:r>
            <a:endParaRPr lang="en-US" sz="1400" b="0" i="0">
              <a:solidFill>
                <a:srgbClr val="212529"/>
              </a:solidFill>
              <a:effectLst/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1400" b="0" i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Thuốc</a:t>
            </a:r>
            <a:endParaRPr lang="en-US" sz="1400" b="0" i="0">
              <a:solidFill>
                <a:srgbClr val="212529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0" i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+ </a:t>
            </a:r>
            <a:r>
              <a:rPr lang="en-US" sz="1400" b="0" i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Lisonopril</a:t>
            </a:r>
            <a:r>
              <a:rPr lang="en-US" sz="1400" b="0" i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 5mg 1v x1 (U)</a:t>
            </a:r>
          </a:p>
          <a:p>
            <a:pPr marL="0" indent="0">
              <a:buNone/>
            </a:pPr>
            <a:r>
              <a:rPr lang="en-US" sz="1400">
                <a:solidFill>
                  <a:srgbClr val="212529"/>
                </a:solidFill>
                <a:latin typeface="Arial" panose="020B0604020202020204" pitchFamily="34" charset="0"/>
              </a:rPr>
              <a:t>+ Metoprolol succinate 25mg 1v x1 (U)</a:t>
            </a:r>
          </a:p>
          <a:p>
            <a:pPr marL="0" indent="0">
              <a:buNone/>
            </a:pPr>
            <a:r>
              <a:rPr lang="en-US" sz="1400" b="0" i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+ As</a:t>
            </a:r>
            <a:r>
              <a:rPr lang="en-US" sz="1400">
                <a:solidFill>
                  <a:srgbClr val="212529"/>
                </a:solidFill>
                <a:latin typeface="Arial" panose="020B0604020202020204" pitchFamily="34" charset="0"/>
              </a:rPr>
              <a:t>pirin 81 mg 1v x1 (U)</a:t>
            </a:r>
          </a:p>
          <a:p>
            <a:pPr marL="0" indent="0">
              <a:buNone/>
            </a:pPr>
            <a:r>
              <a:rPr lang="en-US" sz="1400" b="0" i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+ Atorvastatin 20mg 1v x1 (U)</a:t>
            </a:r>
          </a:p>
        </p:txBody>
      </p:sp>
    </p:spTree>
    <p:extLst>
      <p:ext uri="{BB962C8B-B14F-4D97-AF65-F5344CB8AC3E}">
        <p14:creationId xmlns:p14="http://schemas.microsoft.com/office/powerpoint/2010/main" val="426066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DCAB-2858-AA88-F169-1BD2ACB07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491846"/>
          </a:xfrm>
        </p:spPr>
        <p:txBody>
          <a:bodyPr>
            <a:normAutofit/>
          </a:bodyPr>
          <a:lstStyle/>
          <a:p>
            <a:pPr algn="ctr"/>
            <a:r>
              <a:rPr lang="en-US" sz="2800"/>
              <a:t>HẸP 2 LÁ</a:t>
            </a:r>
            <a:endParaRPr lang="vi-VN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6716D-0A71-D6E7-5DB0-5B641AA0C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0566"/>
            <a:ext cx="10515600" cy="586637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err="1">
                <a:cs typeface="Calibri"/>
              </a:rPr>
              <a:t>Chẩn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đoán</a:t>
            </a:r>
            <a:r>
              <a:rPr lang="en-US" sz="1400">
                <a:cs typeface="Calibri"/>
              </a:rPr>
              <a:t>: </a:t>
            </a:r>
            <a:r>
              <a:rPr lang="en-US" sz="1400" err="1">
                <a:cs typeface="Calibri"/>
              </a:rPr>
              <a:t>Hẹp</a:t>
            </a:r>
            <a:r>
              <a:rPr lang="en-US" sz="1400">
                <a:cs typeface="Calibri"/>
              </a:rPr>
              <a:t> van </a:t>
            </a:r>
            <a:r>
              <a:rPr lang="en-US" sz="1400" err="1">
                <a:cs typeface="Calibri"/>
              </a:rPr>
              <a:t>hai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lá</a:t>
            </a:r>
            <a:r>
              <a:rPr lang="en-US" sz="1400">
                <a:cs typeface="Calibri"/>
              </a:rPr>
              <a:t>, </a:t>
            </a:r>
            <a:r>
              <a:rPr lang="en-US" sz="1400" err="1">
                <a:cs typeface="Calibri"/>
              </a:rPr>
              <a:t>mức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độ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nhẹ</a:t>
            </a:r>
            <a:r>
              <a:rPr lang="en-US" sz="1400">
                <a:cs typeface="Calibri"/>
              </a:rPr>
              <a:t>/</a:t>
            </a:r>
            <a:r>
              <a:rPr lang="en-US" sz="1400" err="1">
                <a:cs typeface="Calibri"/>
              </a:rPr>
              <a:t>vừa</a:t>
            </a:r>
            <a:r>
              <a:rPr lang="en-US" sz="1400">
                <a:cs typeface="Calibri"/>
              </a:rPr>
              <a:t> (</a:t>
            </a:r>
            <a:r>
              <a:rPr lang="en-US" sz="1400" err="1">
                <a:cs typeface="Calibri"/>
              </a:rPr>
              <a:t>diện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tích</a:t>
            </a:r>
            <a:r>
              <a:rPr lang="en-US" sz="1400">
                <a:cs typeface="Calibri"/>
              </a:rPr>
              <a:t>: 1 – 1,5 m2)/</a:t>
            </a:r>
            <a:r>
              <a:rPr lang="en-US" sz="1400" err="1">
                <a:cs typeface="Calibri"/>
              </a:rPr>
              <a:t>nặng</a:t>
            </a:r>
            <a:r>
              <a:rPr lang="en-US" sz="1400">
                <a:cs typeface="Calibri"/>
              </a:rPr>
              <a:t>, do </a:t>
            </a:r>
            <a:r>
              <a:rPr lang="en-US" sz="1400" err="1">
                <a:cs typeface="Calibri"/>
              </a:rPr>
              <a:t>hậu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thấp</a:t>
            </a:r>
            <a:r>
              <a:rPr lang="en-US" sz="1400">
                <a:cs typeface="Calibri"/>
              </a:rPr>
              <a:t>, </a:t>
            </a:r>
            <a:r>
              <a:rPr lang="en-US" sz="1400" err="1">
                <a:cs typeface="Calibri"/>
              </a:rPr>
              <a:t>biến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chứng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suy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tim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phải</a:t>
            </a:r>
            <a:r>
              <a:rPr lang="en-US" sz="1400">
                <a:cs typeface="Calibri"/>
              </a:rPr>
              <a:t>/</a:t>
            </a:r>
            <a:r>
              <a:rPr lang="en-US" sz="1400" err="1">
                <a:cs typeface="Calibri"/>
              </a:rPr>
              <a:t>tăng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áp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phổi</a:t>
            </a:r>
            <a:r>
              <a:rPr lang="en-US" sz="1400">
                <a:cs typeface="Calibri"/>
              </a:rPr>
              <a:t>/</a:t>
            </a:r>
            <a:r>
              <a:rPr lang="en-US" sz="1400" err="1">
                <a:cs typeface="Calibri"/>
              </a:rPr>
              <a:t>loạn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nhịp</a:t>
            </a:r>
            <a:r>
              <a:rPr lang="en-US" sz="1400">
                <a:cs typeface="Calibri"/>
              </a:rPr>
              <a:t>/rung </a:t>
            </a:r>
            <a:r>
              <a:rPr lang="en-US" sz="1400" err="1">
                <a:cs typeface="Calibri"/>
              </a:rPr>
              <a:t>nhĩ</a:t>
            </a:r>
            <a:r>
              <a:rPr lang="en-US" sz="1400">
                <a:cs typeface="Calibri"/>
              </a:rPr>
              <a:t>/</a:t>
            </a:r>
            <a:r>
              <a:rPr lang="en-US" sz="1400" err="1">
                <a:cs typeface="Calibri"/>
              </a:rPr>
              <a:t>viêm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nội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tâm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mạc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nhiễm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trùng</a:t>
            </a:r>
            <a:r>
              <a:rPr lang="en-US" sz="1400">
                <a:cs typeface="Calibri"/>
              </a:rPr>
              <a:t>, </a:t>
            </a:r>
            <a:r>
              <a:rPr lang="en-US" sz="1400" err="1">
                <a:cs typeface="Calibri"/>
              </a:rPr>
              <a:t>yếu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tố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thúc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đẩy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nhiễm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trùng</a:t>
            </a:r>
            <a:r>
              <a:rPr lang="en-US" sz="1400">
                <a:cs typeface="Calibri"/>
              </a:rPr>
              <a:t>/</a:t>
            </a:r>
            <a:r>
              <a:rPr lang="en-US" sz="1400" err="1">
                <a:cs typeface="Calibri"/>
              </a:rPr>
              <a:t>loạn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nhịp</a:t>
            </a:r>
            <a:r>
              <a:rPr lang="en-US" sz="1400">
                <a:cs typeface="Calibri"/>
              </a:rPr>
              <a:t> </a:t>
            </a:r>
            <a:r>
              <a:rPr lang="en-US" sz="1400">
                <a:solidFill>
                  <a:srgbClr val="FF0000"/>
                </a:solidFill>
                <a:cs typeface="Calibri"/>
              </a:rPr>
              <a:t>(H2L </a:t>
            </a:r>
            <a:r>
              <a:rPr lang="en-US" sz="1400" err="1">
                <a:solidFill>
                  <a:srgbClr val="FF0000"/>
                </a:solidFill>
                <a:cs typeface="Calibri"/>
              </a:rPr>
              <a:t>gây</a:t>
            </a:r>
            <a:r>
              <a:rPr lang="en-US" sz="1400">
                <a:solidFill>
                  <a:srgbClr val="FF0000"/>
                </a:solidFill>
                <a:cs typeface="Calibri"/>
              </a:rPr>
              <a:t> LN, LN </a:t>
            </a:r>
            <a:r>
              <a:rPr lang="en-US" sz="1400" err="1">
                <a:solidFill>
                  <a:srgbClr val="FF0000"/>
                </a:solidFill>
                <a:cs typeface="Calibri"/>
              </a:rPr>
              <a:t>thúc</a:t>
            </a:r>
            <a:r>
              <a:rPr lang="en-US" sz="1400">
                <a:solidFill>
                  <a:srgbClr val="FF0000"/>
                </a:solidFill>
                <a:cs typeface="Calibri"/>
              </a:rPr>
              <a:t> </a:t>
            </a:r>
            <a:r>
              <a:rPr lang="en-US" sz="1400" err="1">
                <a:solidFill>
                  <a:srgbClr val="FF0000"/>
                </a:solidFill>
                <a:cs typeface="Calibri"/>
              </a:rPr>
              <a:t>đẩy</a:t>
            </a:r>
            <a:r>
              <a:rPr lang="en-US" sz="1400">
                <a:solidFill>
                  <a:srgbClr val="FF0000"/>
                </a:solidFill>
                <a:cs typeface="Calibri"/>
              </a:rPr>
              <a:t> </a:t>
            </a:r>
            <a:r>
              <a:rPr lang="en-US" sz="1400" err="1">
                <a:solidFill>
                  <a:srgbClr val="FF0000"/>
                </a:solidFill>
                <a:cs typeface="Calibri"/>
              </a:rPr>
              <a:t>triệu</a:t>
            </a:r>
            <a:r>
              <a:rPr lang="en-US" sz="1400">
                <a:solidFill>
                  <a:srgbClr val="FF0000"/>
                </a:solidFill>
                <a:cs typeface="Calibri"/>
              </a:rPr>
              <a:t> </a:t>
            </a:r>
            <a:r>
              <a:rPr lang="en-US" sz="1400" err="1">
                <a:solidFill>
                  <a:srgbClr val="FF0000"/>
                </a:solidFill>
                <a:cs typeface="Calibri"/>
              </a:rPr>
              <a:t>chứng</a:t>
            </a:r>
            <a:r>
              <a:rPr lang="en-US" sz="1400">
                <a:solidFill>
                  <a:srgbClr val="FF0000"/>
                </a:solidFill>
                <a:cs typeface="Calibri"/>
              </a:rPr>
              <a:t> </a:t>
            </a:r>
            <a:r>
              <a:rPr lang="en-US" sz="1400" err="1">
                <a:solidFill>
                  <a:srgbClr val="FF0000"/>
                </a:solidFill>
                <a:cs typeface="Calibri"/>
              </a:rPr>
              <a:t>nặng</a:t>
            </a:r>
            <a:r>
              <a:rPr lang="en-US" sz="1400">
                <a:solidFill>
                  <a:srgbClr val="FF0000"/>
                </a:solidFill>
                <a:cs typeface="Calibri"/>
              </a:rPr>
              <a:t> </a:t>
            </a:r>
            <a:r>
              <a:rPr lang="en-US" sz="1400" err="1">
                <a:solidFill>
                  <a:srgbClr val="FF0000"/>
                </a:solidFill>
                <a:cs typeface="Calibri"/>
              </a:rPr>
              <a:t>hơn</a:t>
            </a:r>
            <a:r>
              <a:rPr lang="en-US" sz="1400">
                <a:solidFill>
                  <a:srgbClr val="FF0000"/>
                </a:solidFill>
                <a:cs typeface="Calibri"/>
              </a:rPr>
              <a:t> - </a:t>
            </a:r>
            <a:r>
              <a:rPr lang="en-US" sz="1400" err="1">
                <a:solidFill>
                  <a:srgbClr val="FF0000"/>
                </a:solidFill>
                <a:cs typeface="Calibri"/>
              </a:rPr>
              <a:t>kiểu</a:t>
            </a:r>
            <a:r>
              <a:rPr lang="en-US" sz="1400">
                <a:solidFill>
                  <a:srgbClr val="FF0000"/>
                </a:solidFill>
                <a:cs typeface="Calibri"/>
              </a:rPr>
              <a:t> </a:t>
            </a:r>
            <a:r>
              <a:rPr lang="en-US" sz="1400" err="1">
                <a:solidFill>
                  <a:srgbClr val="FF0000"/>
                </a:solidFill>
                <a:cs typeface="Calibri"/>
              </a:rPr>
              <a:t>vòng</a:t>
            </a:r>
            <a:r>
              <a:rPr lang="en-US" sz="1400">
                <a:solidFill>
                  <a:srgbClr val="FF0000"/>
                </a:solidFill>
                <a:cs typeface="Calibri"/>
              </a:rPr>
              <a:t> </a:t>
            </a:r>
            <a:r>
              <a:rPr lang="en-US" sz="1400" err="1">
                <a:solidFill>
                  <a:srgbClr val="FF0000"/>
                </a:solidFill>
                <a:cs typeface="Calibri"/>
              </a:rPr>
              <a:t>xoắn</a:t>
            </a:r>
            <a:r>
              <a:rPr lang="en-US" sz="1400">
                <a:solidFill>
                  <a:srgbClr val="FF0000"/>
                </a:solidFill>
                <a:cs typeface="Calibri"/>
              </a:rPr>
              <a:t> </a:t>
            </a:r>
            <a:r>
              <a:rPr lang="en-US" sz="1400" err="1">
                <a:solidFill>
                  <a:srgbClr val="FF0000"/>
                </a:solidFill>
                <a:cs typeface="Calibri"/>
              </a:rPr>
              <a:t>bệnh</a:t>
            </a:r>
            <a:r>
              <a:rPr lang="en-US" sz="1400">
                <a:solidFill>
                  <a:srgbClr val="FF0000"/>
                </a:solidFill>
                <a:cs typeface="Calibri"/>
              </a:rPr>
              <a:t> </a:t>
            </a:r>
            <a:r>
              <a:rPr lang="en-US" sz="1400" err="1">
                <a:solidFill>
                  <a:srgbClr val="FF0000"/>
                </a:solidFill>
                <a:cs typeface="Calibri"/>
              </a:rPr>
              <a:t>lý</a:t>
            </a:r>
            <a:r>
              <a:rPr lang="en-US" sz="1400">
                <a:solidFill>
                  <a:srgbClr val="FF0000"/>
                </a:solidFill>
                <a:cs typeface="Calibri"/>
              </a:rPr>
              <a:t>, </a:t>
            </a:r>
            <a:r>
              <a:rPr lang="en-US" sz="1400" err="1">
                <a:solidFill>
                  <a:srgbClr val="FF0000"/>
                </a:solidFill>
                <a:cs typeface="Calibri"/>
              </a:rPr>
              <a:t>hoặc</a:t>
            </a:r>
            <a:r>
              <a:rPr lang="en-US" sz="1400">
                <a:solidFill>
                  <a:srgbClr val="FF0000"/>
                </a:solidFill>
                <a:cs typeface="Calibri"/>
              </a:rPr>
              <a:t> </a:t>
            </a:r>
            <a:r>
              <a:rPr lang="en-US" sz="1400" err="1">
                <a:solidFill>
                  <a:srgbClr val="FF0000"/>
                </a:solidFill>
                <a:cs typeface="Calibri"/>
              </a:rPr>
              <a:t>là</a:t>
            </a:r>
            <a:r>
              <a:rPr lang="en-US" sz="1400">
                <a:solidFill>
                  <a:srgbClr val="FF0000"/>
                </a:solidFill>
                <a:cs typeface="Calibri"/>
              </a:rPr>
              <a:t> do </a:t>
            </a:r>
            <a:r>
              <a:rPr lang="en-US" sz="1400" err="1">
                <a:solidFill>
                  <a:srgbClr val="FF0000"/>
                </a:solidFill>
                <a:cs typeface="Calibri"/>
              </a:rPr>
              <a:t>bệnh</a:t>
            </a:r>
            <a:r>
              <a:rPr lang="en-US" sz="1400">
                <a:solidFill>
                  <a:srgbClr val="FF0000"/>
                </a:solidFill>
                <a:cs typeface="Calibri"/>
              </a:rPr>
              <a:t> </a:t>
            </a:r>
            <a:r>
              <a:rPr lang="en-US" sz="1400" err="1">
                <a:solidFill>
                  <a:srgbClr val="FF0000"/>
                </a:solidFill>
                <a:cs typeface="Calibri"/>
              </a:rPr>
              <a:t>khác</a:t>
            </a:r>
            <a:r>
              <a:rPr lang="en-US" sz="1400">
                <a:solidFill>
                  <a:srgbClr val="FF0000"/>
                </a:solidFill>
                <a:cs typeface="Calibri"/>
              </a:rPr>
              <a:t> </a:t>
            </a:r>
            <a:r>
              <a:rPr lang="en-US" sz="1400" err="1">
                <a:solidFill>
                  <a:srgbClr val="FF0000"/>
                </a:solidFill>
                <a:cs typeface="Calibri"/>
              </a:rPr>
              <a:t>ví</a:t>
            </a:r>
            <a:r>
              <a:rPr lang="en-US" sz="1400">
                <a:solidFill>
                  <a:srgbClr val="FF0000"/>
                </a:solidFill>
                <a:cs typeface="Calibri"/>
              </a:rPr>
              <a:t> </a:t>
            </a:r>
            <a:r>
              <a:rPr lang="en-US" sz="1400" err="1">
                <a:solidFill>
                  <a:srgbClr val="FF0000"/>
                </a:solidFill>
                <a:cs typeface="Calibri"/>
              </a:rPr>
              <a:t>dụ</a:t>
            </a:r>
            <a:r>
              <a:rPr lang="en-US" sz="1400">
                <a:solidFill>
                  <a:srgbClr val="FF0000"/>
                </a:solidFill>
                <a:cs typeface="Calibri"/>
              </a:rPr>
              <a:t> </a:t>
            </a:r>
            <a:r>
              <a:rPr lang="en-US" sz="1400" err="1">
                <a:solidFill>
                  <a:srgbClr val="FF0000"/>
                </a:solidFill>
                <a:cs typeface="Calibri"/>
              </a:rPr>
              <a:t>cường</a:t>
            </a:r>
            <a:r>
              <a:rPr lang="en-US" sz="1400">
                <a:solidFill>
                  <a:srgbClr val="FF0000"/>
                </a:solidFill>
                <a:cs typeface="Calibri"/>
              </a:rPr>
              <a:t> </a:t>
            </a:r>
            <a:r>
              <a:rPr lang="en-US" sz="1400" err="1">
                <a:solidFill>
                  <a:srgbClr val="FF0000"/>
                </a:solidFill>
                <a:cs typeface="Calibri"/>
              </a:rPr>
              <a:t>giáp</a:t>
            </a:r>
            <a:r>
              <a:rPr lang="en-US" sz="1400">
                <a:solidFill>
                  <a:srgbClr val="FF0000"/>
                </a:solidFill>
                <a:cs typeface="Calibri"/>
              </a:rPr>
              <a:t>)</a:t>
            </a:r>
            <a:r>
              <a:rPr lang="en-US" sz="1400">
                <a:cs typeface="Calibri"/>
              </a:rPr>
              <a:t>/rung </a:t>
            </a:r>
            <a:r>
              <a:rPr lang="en-US" sz="1400" err="1">
                <a:cs typeface="Calibri"/>
              </a:rPr>
              <a:t>nhĩ</a:t>
            </a:r>
            <a:r>
              <a:rPr lang="en-US" sz="1400">
                <a:cs typeface="Calibri"/>
              </a:rPr>
              <a:t>/</a:t>
            </a:r>
            <a:r>
              <a:rPr lang="en-US" sz="1400" err="1">
                <a:cs typeface="Calibri"/>
              </a:rPr>
              <a:t>không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tuân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thủ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điều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trị</a:t>
            </a:r>
            <a:r>
              <a:rPr lang="en-US" sz="1400">
                <a:cs typeface="Calibri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err="1">
                <a:latin typeface="Calibri"/>
                <a:cs typeface="Calibri"/>
              </a:rPr>
              <a:t>Mục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tiêu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điều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trị</a:t>
            </a:r>
            <a:r>
              <a:rPr lang="en-US" sz="1400">
                <a:latin typeface="Calibri"/>
                <a:cs typeface="Calibri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err="1">
                <a:latin typeface="Calibri"/>
                <a:cs typeface="Calibri"/>
              </a:rPr>
              <a:t>Giảm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triệu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chứng</a:t>
            </a:r>
            <a:r>
              <a:rPr lang="en-US" sz="1400">
                <a:latin typeface="Calibri"/>
                <a:cs typeface="Calibri"/>
              </a:rPr>
              <a:t>.</a:t>
            </a:r>
            <a:br>
              <a:rPr lang="en-US" sz="1400">
                <a:latin typeface="Calibri"/>
                <a:cs typeface="Calibri"/>
              </a:rPr>
            </a:br>
            <a:r>
              <a:rPr lang="en-US" sz="1400" err="1">
                <a:latin typeface="Calibri"/>
                <a:cs typeface="Calibri"/>
              </a:rPr>
              <a:t>Kiểm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soát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tần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số</a:t>
            </a:r>
            <a:r>
              <a:rPr lang="en-US" sz="1400">
                <a:latin typeface="Calibri"/>
                <a:cs typeface="Calibri"/>
              </a:rPr>
              <a:t> (</a:t>
            </a:r>
            <a:r>
              <a:rPr lang="en-US" sz="1400" err="1">
                <a:latin typeface="Calibri"/>
                <a:cs typeface="Calibri"/>
              </a:rPr>
              <a:t>nếu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có</a:t>
            </a:r>
            <a:r>
              <a:rPr lang="en-US" sz="1400">
                <a:latin typeface="Calibri"/>
                <a:cs typeface="Calibri"/>
              </a:rPr>
              <a:t> rung </a:t>
            </a:r>
            <a:r>
              <a:rPr lang="en-US" sz="1400" err="1">
                <a:latin typeface="Calibri"/>
                <a:cs typeface="Calibri"/>
              </a:rPr>
              <a:t>nhĩ</a:t>
            </a:r>
            <a:r>
              <a:rPr lang="en-US" sz="1400">
                <a:latin typeface="Calibri"/>
                <a:cs typeface="Calibri"/>
              </a:rPr>
              <a:t>).</a:t>
            </a:r>
            <a:br>
              <a:rPr lang="en-US" sz="1400">
                <a:latin typeface="Calibri"/>
                <a:cs typeface="Calibri"/>
              </a:rPr>
            </a:br>
            <a:r>
              <a:rPr lang="en-US" sz="1400" err="1">
                <a:latin typeface="Calibri"/>
                <a:cs typeface="Calibri"/>
              </a:rPr>
              <a:t>Loại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yếu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tố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nguy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cơ</a:t>
            </a:r>
            <a:r>
              <a:rPr lang="en-US" sz="1400">
                <a:latin typeface="Calibri"/>
                <a:cs typeface="Calibri"/>
              </a:rPr>
              <a:t>.</a:t>
            </a:r>
            <a:br>
              <a:rPr lang="en-US" sz="1400">
                <a:latin typeface="Calibri"/>
                <a:cs typeface="Calibri"/>
              </a:rPr>
            </a:br>
            <a:r>
              <a:rPr lang="en-US" sz="1400" err="1">
                <a:latin typeface="Calibri"/>
                <a:cs typeface="Calibri"/>
              </a:rPr>
              <a:t>Phòng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ngừa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huyết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khối</a:t>
            </a:r>
            <a:r>
              <a:rPr lang="en-US" sz="1400">
                <a:latin typeface="Calibri"/>
                <a:cs typeface="Calibri"/>
              </a:rPr>
              <a:t>, </a:t>
            </a:r>
            <a:r>
              <a:rPr lang="en-US" sz="1400" err="1">
                <a:latin typeface="Calibri"/>
                <a:cs typeface="Calibri"/>
              </a:rPr>
              <a:t>dự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phòng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thấp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thứ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phát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nếu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có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hở</a:t>
            </a:r>
            <a:r>
              <a:rPr lang="en-US" sz="1400">
                <a:latin typeface="Calibri"/>
                <a:cs typeface="Calibri"/>
              </a:rPr>
              <a:t> van </a:t>
            </a:r>
            <a:r>
              <a:rPr lang="en-US" sz="1400" err="1">
                <a:latin typeface="Calibri"/>
                <a:cs typeface="Calibri"/>
              </a:rPr>
              <a:t>hai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lá</a:t>
            </a:r>
            <a:r>
              <a:rPr lang="en-US" sz="1400">
                <a:latin typeface="Calibri"/>
                <a:cs typeface="Calibri"/>
              </a:rPr>
              <a:t>/van ĐMC.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err="1">
                <a:latin typeface="Calibri"/>
                <a:cs typeface="Calibri"/>
              </a:rPr>
              <a:t>Điều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trị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cụ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thể</a:t>
            </a:r>
            <a:r>
              <a:rPr lang="en-US" sz="1400">
                <a:latin typeface="Calibri"/>
                <a:cs typeface="Calibri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err="1">
                <a:latin typeface="Calibri"/>
                <a:cs typeface="Calibri"/>
              </a:rPr>
              <a:t>Nằm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nghỉ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ngơi</a:t>
            </a:r>
            <a:r>
              <a:rPr lang="en-US" sz="1400">
                <a:latin typeface="Calibri"/>
                <a:cs typeface="Calibri"/>
              </a:rPr>
              <a:t>.</a:t>
            </a:r>
            <a:br>
              <a:rPr lang="en-US"/>
            </a:br>
            <a:r>
              <a:rPr lang="en-US" sz="1400" err="1">
                <a:latin typeface="Calibri"/>
                <a:cs typeface="Calibri"/>
              </a:rPr>
              <a:t>Forosemide</a:t>
            </a:r>
            <a:r>
              <a:rPr lang="en-US" sz="1400">
                <a:latin typeface="Calibri"/>
                <a:cs typeface="Calibri"/>
              </a:rPr>
              <a:t> 20 mg, 1 </a:t>
            </a:r>
            <a:r>
              <a:rPr lang="en-US" sz="1400" err="1">
                <a:latin typeface="Calibri"/>
                <a:cs typeface="Calibri"/>
              </a:rPr>
              <a:t>ống</a:t>
            </a:r>
            <a:r>
              <a:rPr lang="en-US" sz="1400">
                <a:latin typeface="Calibri"/>
                <a:cs typeface="Calibri"/>
              </a:rPr>
              <a:t> x 2, TMC.</a:t>
            </a:r>
            <a:br>
              <a:rPr lang="en-US"/>
            </a:br>
            <a:r>
              <a:rPr lang="en-US" sz="1400" err="1">
                <a:latin typeface="Calibri"/>
                <a:cs typeface="Calibri"/>
              </a:rPr>
              <a:t>Spinorolactone</a:t>
            </a:r>
            <a:r>
              <a:rPr lang="en-US" sz="1400">
                <a:latin typeface="Calibri"/>
                <a:cs typeface="Calibri"/>
              </a:rPr>
              <a:t> 25 mg, 1 </a:t>
            </a:r>
            <a:r>
              <a:rPr lang="en-US" sz="1400" err="1">
                <a:latin typeface="Calibri"/>
                <a:cs typeface="Calibri"/>
              </a:rPr>
              <a:t>viên</a:t>
            </a:r>
            <a:r>
              <a:rPr lang="en-US" sz="1400">
                <a:latin typeface="Calibri"/>
                <a:cs typeface="Calibri"/>
              </a:rPr>
              <a:t> x 1, uống.</a:t>
            </a:r>
            <a:br>
              <a:rPr lang="en-US" sz="1400">
                <a:latin typeface="Calibri"/>
                <a:cs typeface="Calibri"/>
              </a:rPr>
            </a:br>
            <a:r>
              <a:rPr lang="en-US" sz="1400" err="1">
                <a:latin typeface="Calibri"/>
                <a:cs typeface="Calibri"/>
              </a:rPr>
              <a:t>Acenocoumarol</a:t>
            </a:r>
            <a:r>
              <a:rPr lang="en-US" sz="1400">
                <a:latin typeface="Calibri"/>
                <a:cs typeface="Calibri"/>
              </a:rPr>
              <a:t> 4 mg, ¼ </a:t>
            </a:r>
            <a:r>
              <a:rPr lang="en-US" sz="1400" err="1">
                <a:latin typeface="Calibri"/>
                <a:cs typeface="Calibri"/>
              </a:rPr>
              <a:t>viên</a:t>
            </a:r>
            <a:r>
              <a:rPr lang="en-US" sz="1400">
                <a:latin typeface="Calibri"/>
                <a:cs typeface="Calibri"/>
              </a:rPr>
              <a:t> x 1, uống.</a:t>
            </a:r>
            <a:br>
              <a:rPr lang="en-US"/>
            </a:br>
            <a:r>
              <a:rPr lang="en-US" sz="1400">
                <a:latin typeface="Calibri"/>
                <a:cs typeface="Calibri"/>
              </a:rPr>
              <a:t>Heparin (</a:t>
            </a:r>
            <a:r>
              <a:rPr lang="en-US" sz="1400" err="1">
                <a:latin typeface="Calibri"/>
                <a:cs typeface="Calibri"/>
              </a:rPr>
              <a:t>nếu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có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huyết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khối</a:t>
            </a:r>
            <a:r>
              <a:rPr lang="en-US" sz="1400">
                <a:latin typeface="Calibri"/>
                <a:cs typeface="Calibri"/>
              </a:rPr>
              <a:t>) </a:t>
            </a:r>
            <a:r>
              <a:rPr lang="en-US" sz="1400" err="1">
                <a:latin typeface="Calibri"/>
                <a:cs typeface="Calibri"/>
              </a:rPr>
              <a:t>chưa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biết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liều</a:t>
            </a:r>
            <a:r>
              <a:rPr lang="en-US" sz="1400">
                <a:latin typeface="Calibri"/>
                <a:cs typeface="Calibri"/>
              </a:rPr>
              <a:t>.</a:t>
            </a:r>
            <a:br>
              <a:rPr lang="en-US" sz="1400">
                <a:latin typeface="Calibri"/>
                <a:cs typeface="Calibri"/>
              </a:rPr>
            </a:br>
            <a:r>
              <a:rPr lang="en-US" sz="1400">
                <a:latin typeface="Calibri"/>
                <a:cs typeface="Calibri"/>
              </a:rPr>
              <a:t>Bisoprolol 2,5 mg, ½ </a:t>
            </a:r>
            <a:r>
              <a:rPr lang="en-US" sz="1400" err="1">
                <a:latin typeface="Calibri"/>
                <a:cs typeface="Calibri"/>
              </a:rPr>
              <a:t>viên</a:t>
            </a:r>
            <a:r>
              <a:rPr lang="en-US" sz="1400">
                <a:latin typeface="Calibri"/>
                <a:cs typeface="Calibri"/>
              </a:rPr>
              <a:t> x 1, uống.</a:t>
            </a:r>
            <a:br>
              <a:rPr lang="en-US"/>
            </a:br>
            <a:r>
              <a:rPr lang="en-US" sz="1400">
                <a:latin typeface="Calibri"/>
                <a:cs typeface="Calibri"/>
              </a:rPr>
              <a:t>Can </a:t>
            </a:r>
            <a:r>
              <a:rPr lang="en-US" sz="1400" err="1">
                <a:latin typeface="Calibri"/>
                <a:cs typeface="Calibri"/>
              </a:rPr>
              <a:t>thiệp</a:t>
            </a:r>
            <a:r>
              <a:rPr lang="en-US" sz="1400">
                <a:latin typeface="Calibri"/>
                <a:cs typeface="Calibri"/>
              </a:rPr>
              <a:t> (</a:t>
            </a:r>
            <a:r>
              <a:rPr lang="en-US" sz="1400" err="1">
                <a:latin typeface="Calibri"/>
                <a:cs typeface="Calibri"/>
              </a:rPr>
              <a:t>hẹp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trung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bình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trở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lên</a:t>
            </a:r>
            <a:r>
              <a:rPr lang="en-US" sz="1400">
                <a:latin typeface="Calibri"/>
                <a:cs typeface="Calibri"/>
              </a:rPr>
              <a:t>): </a:t>
            </a:r>
            <a:r>
              <a:rPr lang="en-US" sz="1400" err="1">
                <a:latin typeface="Calibri"/>
                <a:cs typeface="Calibri"/>
              </a:rPr>
              <a:t>siêu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âm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tim</a:t>
            </a:r>
            <a:r>
              <a:rPr lang="en-US" sz="1400">
                <a:latin typeface="Calibri"/>
                <a:cs typeface="Calibri"/>
              </a:rPr>
              <a:t> qua </a:t>
            </a:r>
            <a:r>
              <a:rPr lang="en-US" sz="1400" err="1">
                <a:latin typeface="Calibri"/>
                <a:cs typeface="Calibri"/>
              </a:rPr>
              <a:t>ngã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thực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quản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đánh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giá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huyết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khối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và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đặc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điểm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giải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phẫu</a:t>
            </a:r>
            <a:r>
              <a:rPr lang="en-US" sz="1400">
                <a:latin typeface="Calibri"/>
                <a:cs typeface="Calibri"/>
              </a:rPr>
              <a:t>, </a:t>
            </a:r>
            <a:r>
              <a:rPr lang="en-US" sz="1400" err="1">
                <a:latin typeface="Calibri"/>
                <a:cs typeface="Calibri"/>
              </a:rPr>
              <a:t>nếu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không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có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huyết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khối</a:t>
            </a:r>
            <a:r>
              <a:rPr lang="en-US" sz="1400">
                <a:latin typeface="Calibri"/>
                <a:cs typeface="Calibri"/>
              </a:rPr>
              <a:t>, </a:t>
            </a:r>
            <a:r>
              <a:rPr lang="en-US" sz="1400" err="1">
                <a:latin typeface="Calibri"/>
                <a:cs typeface="Calibri"/>
              </a:rPr>
              <a:t>tuổi</a:t>
            </a:r>
            <a:r>
              <a:rPr lang="en-US" sz="1400">
                <a:latin typeface="Calibri"/>
                <a:cs typeface="Calibri"/>
              </a:rPr>
              <a:t> &lt; 50, </a:t>
            </a:r>
            <a:r>
              <a:rPr lang="en-US" sz="1400" err="1">
                <a:latin typeface="Calibri"/>
                <a:cs typeface="Calibri"/>
              </a:rPr>
              <a:t>không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tiền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căn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cắt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mép</a:t>
            </a:r>
            <a:r>
              <a:rPr lang="en-US" sz="1400">
                <a:latin typeface="Calibri"/>
                <a:cs typeface="Calibri"/>
              </a:rPr>
              <a:t> van, </a:t>
            </a:r>
            <a:r>
              <a:rPr lang="en-US" sz="1400" err="1">
                <a:latin typeface="Calibri"/>
                <a:cs typeface="Calibri"/>
              </a:rPr>
              <a:t>không</a:t>
            </a:r>
            <a:r>
              <a:rPr lang="en-US" sz="1400">
                <a:latin typeface="Calibri"/>
                <a:cs typeface="Calibri"/>
              </a:rPr>
              <a:t> NYHA IV, </a:t>
            </a:r>
            <a:r>
              <a:rPr lang="en-US" sz="1400" err="1">
                <a:latin typeface="Calibri"/>
                <a:cs typeface="Calibri"/>
              </a:rPr>
              <a:t>không</a:t>
            </a:r>
            <a:r>
              <a:rPr lang="en-US" sz="1400">
                <a:latin typeface="Calibri"/>
                <a:cs typeface="Calibri"/>
              </a:rPr>
              <a:t> rung </a:t>
            </a:r>
            <a:r>
              <a:rPr lang="en-US" sz="1400" err="1">
                <a:latin typeface="Calibri"/>
                <a:cs typeface="Calibri"/>
              </a:rPr>
              <a:t>nhĩ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dai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dẵng</a:t>
            </a:r>
            <a:r>
              <a:rPr lang="en-US" sz="1400">
                <a:latin typeface="Calibri"/>
                <a:cs typeface="Calibri"/>
              </a:rPr>
              <a:t> (</a:t>
            </a:r>
            <a:r>
              <a:rPr lang="en-US" sz="1400" err="1">
                <a:latin typeface="Calibri"/>
                <a:cs typeface="Calibri"/>
              </a:rPr>
              <a:t>hơn</a:t>
            </a:r>
            <a:r>
              <a:rPr lang="en-US" sz="1400">
                <a:latin typeface="Calibri"/>
                <a:cs typeface="Calibri"/>
              </a:rPr>
              <a:t> 12 </a:t>
            </a:r>
            <a:r>
              <a:rPr lang="en-US" sz="1400" err="1">
                <a:latin typeface="Calibri"/>
                <a:cs typeface="Calibri"/>
              </a:rPr>
              <a:t>tháng</a:t>
            </a:r>
            <a:r>
              <a:rPr lang="en-US" sz="1400">
                <a:latin typeface="Calibri"/>
                <a:cs typeface="Calibri"/>
              </a:rPr>
              <a:t>), </a:t>
            </a:r>
            <a:r>
              <a:rPr lang="en-US" sz="1400" err="1">
                <a:latin typeface="Calibri"/>
                <a:cs typeface="Calibri"/>
              </a:rPr>
              <a:t>tăng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áp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phổi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nặng</a:t>
            </a:r>
            <a:r>
              <a:rPr lang="en-US" sz="1400">
                <a:latin typeface="Calibri"/>
                <a:cs typeface="Calibri"/>
              </a:rPr>
              <a:t> (&gt; 60 mmHg) </a:t>
            </a:r>
            <a:r>
              <a:rPr lang="en-US" sz="1400" err="1">
                <a:latin typeface="Calibri"/>
                <a:cs typeface="Calibri"/>
              </a:rPr>
              <a:t>thì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có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thể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tiến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hành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nong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bóng</a:t>
            </a:r>
            <a:r>
              <a:rPr lang="en-US" sz="1400">
                <a:latin typeface="Calibri"/>
                <a:cs typeface="Calibri"/>
              </a:rPr>
              <a:t> qua da.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err="1">
                <a:latin typeface="Calibri"/>
                <a:cs typeface="Calibri"/>
              </a:rPr>
              <a:t>Dự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phòng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thấp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thứ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phát</a:t>
            </a:r>
            <a:r>
              <a:rPr lang="en-US" sz="1400">
                <a:latin typeface="Calibri"/>
                <a:cs typeface="Calibri"/>
              </a:rPr>
              <a:t>: Penicillin G 1,2 </a:t>
            </a:r>
            <a:r>
              <a:rPr lang="en-US" sz="1400" err="1">
                <a:latin typeface="Calibri"/>
                <a:cs typeface="Calibri"/>
              </a:rPr>
              <a:t>triệu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đơn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vị</a:t>
            </a:r>
            <a:r>
              <a:rPr lang="en-US" sz="1400">
                <a:latin typeface="Calibri"/>
                <a:cs typeface="Calibri"/>
              </a:rPr>
              <a:t>, </a:t>
            </a:r>
            <a:r>
              <a:rPr lang="en-US" sz="1400" err="1">
                <a:latin typeface="Calibri"/>
                <a:cs typeface="Calibri"/>
              </a:rPr>
              <a:t>tiêm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bắp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mỗi</a:t>
            </a:r>
            <a:r>
              <a:rPr lang="en-US" sz="1400">
                <a:latin typeface="Calibri"/>
                <a:cs typeface="Calibri"/>
              </a:rPr>
              <a:t> 4 tuần.</a:t>
            </a:r>
          </a:p>
        </p:txBody>
      </p:sp>
    </p:spTree>
    <p:extLst>
      <p:ext uri="{BB962C8B-B14F-4D97-AF65-F5344CB8AC3E}">
        <p14:creationId xmlns:p14="http://schemas.microsoft.com/office/powerpoint/2010/main" val="2651485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EAE7-D803-5165-262F-1EAFA97B8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VIÊM PHỔI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F55CF-8EB1-BAAA-173E-450F6D83A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3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DCAB-2858-AA88-F169-1BD2ACB07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491846"/>
          </a:xfrm>
        </p:spPr>
        <p:txBody>
          <a:bodyPr>
            <a:normAutofit/>
          </a:bodyPr>
          <a:lstStyle/>
          <a:p>
            <a:pPr algn="ctr"/>
            <a:r>
              <a:rPr lang="en-US" sz="2800"/>
              <a:t>Đợt cấp COPD</a:t>
            </a:r>
            <a:endParaRPr lang="vi-VN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6716D-0A71-D6E7-5DB0-5B641AA0C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0566"/>
            <a:ext cx="10515600" cy="58663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err="1">
                <a:cs typeface="Calibri"/>
              </a:rPr>
              <a:t>Chẩn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đoán</a:t>
            </a:r>
            <a:r>
              <a:rPr lang="en-US" sz="1400">
                <a:cs typeface="Calibri"/>
              </a:rPr>
              <a:t>: Đợt cấp COPD mức độ nặng, chưa đe dọa tính mạng, YTTĐ: nhiễm trùng hô hấp dưới/không tuân thủ điều trị/…, biến chứng SHH cấp, TKMP, Đa hồng cầu, tâm phế mạn, xẹp phổi, SHH mạn/COPD nhóm B/E – Bệnh kèm.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err="1">
                <a:latin typeface="Calibri"/>
                <a:cs typeface="Calibri"/>
              </a:rPr>
              <a:t>Mục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tiêu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điều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trị</a:t>
            </a:r>
            <a:r>
              <a:rPr lang="en-US" sz="1400">
                <a:latin typeface="Calibri"/>
                <a:cs typeface="Calibri"/>
              </a:rPr>
              <a:t>:</a:t>
            </a:r>
          </a:p>
          <a:p>
            <a:pPr marL="180975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>
                <a:latin typeface="Calibri"/>
                <a:cs typeface="Calibri"/>
              </a:rPr>
              <a:t>Xử trí đợt cấp và yếu tố thúc đẩy.</a:t>
            </a:r>
            <a:br>
              <a:rPr lang="en-US" sz="1400">
                <a:latin typeface="Calibri"/>
                <a:cs typeface="Calibri"/>
              </a:rPr>
            </a:br>
            <a:r>
              <a:rPr lang="en-US" sz="1400">
                <a:latin typeface="Calibri"/>
                <a:cs typeface="Calibri"/>
              </a:rPr>
              <a:t>Điều trị, tư vấn phòng ngừa ngoài đợt cấp.</a:t>
            </a:r>
            <a:br>
              <a:rPr lang="en-US" sz="1400">
                <a:latin typeface="Calibri"/>
                <a:cs typeface="Calibri"/>
              </a:rPr>
            </a:br>
            <a:r>
              <a:rPr lang="en-US" sz="1400">
                <a:latin typeface="Calibri"/>
                <a:cs typeface="Calibri"/>
              </a:rPr>
              <a:t>Kiểm soát bệnh nền.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>
                <a:latin typeface="Calibri"/>
                <a:cs typeface="Calibri"/>
              </a:rPr>
              <a:t>Điều </a:t>
            </a:r>
            <a:r>
              <a:rPr lang="en-US" sz="1400" err="1">
                <a:latin typeface="Calibri"/>
                <a:cs typeface="Calibri"/>
              </a:rPr>
              <a:t>trị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cụ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thể</a:t>
            </a:r>
            <a:r>
              <a:rPr lang="en-US" sz="1400">
                <a:latin typeface="Calibri"/>
                <a:cs typeface="Calibri"/>
              </a:rPr>
              <a:t>:</a:t>
            </a:r>
          </a:p>
          <a:p>
            <a:pPr marL="361950" indent="-18097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>
                <a:solidFill>
                  <a:srgbClr val="FF0000"/>
                </a:solidFill>
                <a:latin typeface="Calibri"/>
                <a:cs typeface="Calibri"/>
              </a:rPr>
              <a:t>Xử trí đợt cấp:</a:t>
            </a:r>
            <a:br>
              <a:rPr lang="en-US" sz="1400" b="1">
                <a:solidFill>
                  <a:srgbClr val="FF0000"/>
                </a:solidFill>
                <a:latin typeface="Calibri"/>
                <a:cs typeface="Calibri"/>
              </a:rPr>
            </a:br>
            <a:r>
              <a:rPr lang="en-US" sz="1400">
                <a:latin typeface="Calibri"/>
                <a:cs typeface="Calibri"/>
              </a:rPr>
              <a:t>Nhập viện.</a:t>
            </a:r>
            <a:br>
              <a:rPr lang="en-US" sz="1400">
                <a:latin typeface="Calibri"/>
                <a:cs typeface="Calibri"/>
              </a:rPr>
            </a:br>
            <a:r>
              <a:rPr lang="en-US" sz="1400">
                <a:latin typeface="Calibri"/>
                <a:cs typeface="Calibri"/>
              </a:rPr>
              <a:t>Thở canula 2 L/phút, mục tiêu SpO2 88 – 92%.</a:t>
            </a:r>
            <a:br>
              <a:rPr lang="en-US" sz="1400">
                <a:latin typeface="Calibri"/>
                <a:cs typeface="Calibri"/>
              </a:rPr>
            </a:br>
            <a:r>
              <a:rPr lang="en-US" sz="1400">
                <a:latin typeface="Calibri"/>
                <a:cs typeface="Calibri"/>
              </a:rPr>
              <a:t>Combivent 2,5 mg, 1 ống NaCl 0,9% đủ 5 mL, phun khí dung, đánh giá lại sau 20 phút, nếu còn triệu chứng tiếp tục phun, thực hiện tối đa 3 lần.</a:t>
            </a:r>
            <a:br>
              <a:rPr lang="en-US" sz="1400">
                <a:latin typeface="Calibri"/>
                <a:cs typeface="Calibri"/>
              </a:rPr>
            </a:br>
            <a:r>
              <a:rPr lang="en-US" sz="1400">
                <a:latin typeface="Calibri"/>
                <a:cs typeface="Calibri"/>
              </a:rPr>
              <a:t>Methyprednisolone 16 mg, 2 viên x 1, uống.</a:t>
            </a:r>
            <a:br>
              <a:rPr lang="en-US" sz="1400">
                <a:latin typeface="Calibri"/>
                <a:cs typeface="Calibri"/>
              </a:rPr>
            </a:br>
            <a:r>
              <a:rPr lang="en-US" sz="1400">
                <a:latin typeface="Calibri"/>
                <a:cs typeface="Calibri"/>
              </a:rPr>
              <a:t>Ceftazidime 1 g, 2 lọ pha NaCl 0.9% 100 mL x 3, TTM XXX giọt/phút.</a:t>
            </a:r>
            <a:br>
              <a:rPr lang="en-US" sz="1400">
                <a:latin typeface="Calibri"/>
                <a:cs typeface="Calibri"/>
              </a:rPr>
            </a:br>
            <a:r>
              <a:rPr lang="en-US" sz="1400">
                <a:latin typeface="Calibri"/>
                <a:cs typeface="Calibri"/>
              </a:rPr>
              <a:t>Levofloxacin 750 mg/150 mL, 1 lọ, TTM XXX giọt/phút.</a:t>
            </a:r>
            <a:br>
              <a:rPr lang="en-US" sz="1400">
                <a:latin typeface="Calibri"/>
                <a:cs typeface="Calibri"/>
              </a:rPr>
            </a:br>
            <a:r>
              <a:rPr lang="en-US" sz="1400">
                <a:latin typeface="Calibri"/>
                <a:cs typeface="Calibri"/>
              </a:rPr>
              <a:t>Acetylcystein 200 mg, 1 viên x 3, uống.</a:t>
            </a:r>
          </a:p>
          <a:p>
            <a:pPr marL="361950" indent="-18097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>
                <a:solidFill>
                  <a:srgbClr val="FF0000"/>
                </a:solidFill>
                <a:latin typeface="Calibri"/>
                <a:cs typeface="Calibri"/>
              </a:rPr>
              <a:t>Ngoài đợt cấp:</a:t>
            </a:r>
            <a:br>
              <a:rPr lang="en-US" sz="1400">
                <a:latin typeface="Calibri"/>
                <a:cs typeface="Calibri"/>
              </a:rPr>
            </a:br>
            <a:r>
              <a:rPr lang="en-US" sz="1400">
                <a:latin typeface="Calibri"/>
                <a:cs typeface="Calibri"/>
              </a:rPr>
              <a:t>Berodual 10 mL, xịt cắt cơn.</a:t>
            </a:r>
            <a:br>
              <a:rPr lang="en-US" sz="1400">
                <a:latin typeface="Calibri"/>
                <a:cs typeface="Calibri"/>
              </a:rPr>
            </a:br>
            <a:r>
              <a:rPr lang="en-US" sz="1400">
                <a:latin typeface="Calibri"/>
                <a:cs typeface="Calibri"/>
              </a:rPr>
              <a:t>Seretide 25/250 + Spiriva 2,5 mcg, 2 nhát x 2. (LABA + ICS / LAMA nếu eosin &gt; 300)</a:t>
            </a:r>
          </a:p>
          <a:p>
            <a:pPr marL="361950" indent="-18097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>
                <a:latin typeface="Calibri"/>
                <a:cs typeface="Calibri"/>
              </a:rPr>
              <a:t>	or Spiolto Respimat  2 nhát x1 (LABA + LAMA)</a:t>
            </a:r>
            <a:br>
              <a:rPr lang="en-US" sz="1400">
                <a:latin typeface="Calibri"/>
                <a:cs typeface="Calibri"/>
              </a:rPr>
            </a:br>
            <a:r>
              <a:rPr lang="en-US" sz="1400">
                <a:latin typeface="Calibri"/>
                <a:cs typeface="Calibri"/>
              </a:rPr>
              <a:t>Tư vấn tiêm ngừa cúm, phế cầu hàng năm.</a:t>
            </a:r>
          </a:p>
        </p:txBody>
      </p:sp>
    </p:spTree>
    <p:extLst>
      <p:ext uri="{BB962C8B-B14F-4D97-AF65-F5344CB8AC3E}">
        <p14:creationId xmlns:p14="http://schemas.microsoft.com/office/powerpoint/2010/main" val="415900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DCAB-2858-AA88-F169-1BD2ACB07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491846"/>
          </a:xfrm>
        </p:spPr>
        <p:txBody>
          <a:bodyPr>
            <a:normAutofit/>
          </a:bodyPr>
          <a:lstStyle/>
          <a:p>
            <a:pPr algn="ctr"/>
            <a:r>
              <a:rPr lang="en-US" sz="2800"/>
              <a:t>Ho ra máu</a:t>
            </a:r>
            <a:endParaRPr lang="vi-VN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6716D-0A71-D6E7-5DB0-5B641AA0C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0566"/>
            <a:ext cx="10515600" cy="58663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err="1">
                <a:cs typeface="Calibri"/>
              </a:rPr>
              <a:t>Chẩn</a:t>
            </a:r>
            <a:r>
              <a:rPr lang="en-US" sz="1400">
                <a:cs typeface="Calibri"/>
              </a:rPr>
              <a:t> </a:t>
            </a:r>
            <a:r>
              <a:rPr lang="en-US" sz="1400" err="1">
                <a:cs typeface="Calibri"/>
              </a:rPr>
              <a:t>đoán</a:t>
            </a:r>
            <a:r>
              <a:rPr lang="en-US" sz="1400">
                <a:cs typeface="Calibri"/>
              </a:rPr>
              <a:t>: Ho ra máu mức độ </a:t>
            </a:r>
            <a:r>
              <a:rPr lang="en-US" sz="1400" b="1">
                <a:solidFill>
                  <a:srgbClr val="FF0000"/>
                </a:solidFill>
                <a:cs typeface="Calibri"/>
              </a:rPr>
              <a:t>a</a:t>
            </a:r>
            <a:r>
              <a:rPr lang="en-US" sz="1400">
                <a:cs typeface="Calibri"/>
              </a:rPr>
              <a:t>, bên T/P, đang diễn tiến, do </a:t>
            </a:r>
            <a:r>
              <a:rPr lang="en-US" sz="1400" b="1">
                <a:solidFill>
                  <a:srgbClr val="FF0000"/>
                </a:solidFill>
                <a:cs typeface="Calibri"/>
              </a:rPr>
              <a:t>b, </a:t>
            </a:r>
            <a:r>
              <a:rPr lang="en-US" sz="1400">
                <a:cs typeface="Calibri"/>
              </a:rPr>
              <a:t>biến chứng </a:t>
            </a:r>
            <a:r>
              <a:rPr lang="en-US" sz="1400" b="1">
                <a:solidFill>
                  <a:srgbClr val="FF0000"/>
                </a:solidFill>
                <a:cs typeface="Calibri"/>
              </a:rPr>
              <a:t>c </a:t>
            </a:r>
            <a:r>
              <a:rPr lang="en-US" sz="1400">
                <a:cs typeface="Calibri"/>
              </a:rPr>
              <a:t>– Bệnh kèm.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err="1">
                <a:latin typeface="Calibri"/>
                <a:cs typeface="Calibri"/>
              </a:rPr>
              <a:t>Mục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tiêu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điều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trị</a:t>
            </a:r>
            <a:r>
              <a:rPr lang="en-US" sz="1400">
                <a:latin typeface="Calibri"/>
                <a:cs typeface="Calibri"/>
              </a:rPr>
              <a:t>:</a:t>
            </a:r>
          </a:p>
          <a:p>
            <a:pPr marL="180975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>
                <a:latin typeface="Calibri"/>
                <a:cs typeface="Calibri"/>
              </a:rPr>
              <a:t>Đảm bảo ABC.</a:t>
            </a:r>
          </a:p>
          <a:p>
            <a:pPr marL="180975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>
                <a:latin typeface="Calibri"/>
                <a:cs typeface="Calibri"/>
              </a:rPr>
              <a:t>Cầm máu.</a:t>
            </a:r>
          </a:p>
          <a:p>
            <a:pPr marL="180975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>
                <a:latin typeface="Calibri"/>
                <a:cs typeface="Calibri"/>
              </a:rPr>
              <a:t>Điều trị triệu chứng, biến chứng.</a:t>
            </a:r>
          </a:p>
          <a:p>
            <a:pPr marL="180975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>
                <a:latin typeface="Calibri"/>
                <a:cs typeface="Calibri"/>
              </a:rPr>
              <a:t>Điều trị nguyên nhân.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>
                <a:latin typeface="Calibri"/>
                <a:cs typeface="Calibri"/>
              </a:rPr>
              <a:t>Điều </a:t>
            </a:r>
            <a:r>
              <a:rPr lang="en-US" sz="1400" err="1">
                <a:latin typeface="Calibri"/>
                <a:cs typeface="Calibri"/>
              </a:rPr>
              <a:t>trị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cụ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thể</a:t>
            </a:r>
            <a:r>
              <a:rPr lang="en-US" sz="1400">
                <a:latin typeface="Calibri"/>
                <a:cs typeface="Calibri"/>
              </a:rPr>
              <a:t>:</a:t>
            </a:r>
          </a:p>
          <a:p>
            <a:pPr marL="361950" indent="-18097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>
                <a:latin typeface="Calibri"/>
                <a:cs typeface="Calibri"/>
              </a:rPr>
              <a:t>Nằm nghỉ ngơi tại giường, hận chế vận động.</a:t>
            </a:r>
          </a:p>
          <a:p>
            <a:pPr marL="361950" indent="-18097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>
                <a:latin typeface="Calibri"/>
                <a:cs typeface="Calibri"/>
              </a:rPr>
              <a:t>SHH: oxy qua canula.</a:t>
            </a:r>
          </a:p>
          <a:p>
            <a:pPr marL="361950" indent="-18097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>
                <a:latin typeface="Calibri"/>
                <a:cs typeface="Calibri"/>
              </a:rPr>
              <a:t>Hbg &lt; 7, truyền máu.</a:t>
            </a:r>
          </a:p>
          <a:p>
            <a:pPr marL="361950" indent="-18097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>
                <a:latin typeface="Calibri"/>
                <a:cs typeface="Calibri"/>
              </a:rPr>
              <a:t>Mạch nhanh, huyết áp tụt: NaCl 0,9% 500 mL, TTM LXXX giọt/phút.</a:t>
            </a:r>
          </a:p>
          <a:p>
            <a:pPr marL="361950" indent="-18097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>
                <a:latin typeface="Calibri"/>
                <a:cs typeface="Calibri"/>
              </a:rPr>
              <a:t>Nội soi chảy máu: adrenaline 1mg, ½ ống pha NaCl 0,9 % đủ 5 mL, x 4, PKD.</a:t>
            </a:r>
          </a:p>
          <a:p>
            <a:pPr marL="361950" indent="-18097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>
                <a:latin typeface="Calibri"/>
                <a:cs typeface="Calibri"/>
              </a:rPr>
              <a:t>Trancemic acid 500 mg, 1 ống x 3, TMC.</a:t>
            </a:r>
          </a:p>
          <a:p>
            <a:pPr marL="361950" indent="-18097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>
                <a:latin typeface="Calibri"/>
                <a:cs typeface="Calibri"/>
              </a:rPr>
              <a:t>Ho nhiều quá thì cho Terpin codein, 1 viên x 3, uống.</a:t>
            </a:r>
          </a:p>
          <a:p>
            <a:pPr marL="361950" indent="-18097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>
                <a:latin typeface="Calibri"/>
                <a:cs typeface="Calibri"/>
              </a:rPr>
              <a:t>Theo dõi sinh hiệu mỗi 4 giờ.</a:t>
            </a:r>
          </a:p>
        </p:txBody>
      </p:sp>
    </p:spTree>
    <p:extLst>
      <p:ext uri="{BB962C8B-B14F-4D97-AF65-F5344CB8AC3E}">
        <p14:creationId xmlns:p14="http://schemas.microsoft.com/office/powerpoint/2010/main" val="779298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A9BE-9B03-7CB1-B10F-D386BC7B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TRÀN DỊCH MÀNG PHỔI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06973-4BE3-8F95-01C3-9B3872836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Δ Tràn dịch màng phổi bên (P), lượng TB, do lao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 trị triệu chứng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Nâng đỡ tổng trạng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 trị nguyên nhân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/>
              <a:t>Cụ thể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Phác đồ A1: 2RHZE/4RHE (CN 60kg)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Rifampicin 10 mg/kg: Rifampicin 300mg 2v x1 (u)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Isoniazid 5 mg/kg: Isoniazid 150mg 2v x1 (u)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Pyrazinamid 25 mg/kg: Pyraziamid 500mg 3v x1 (u)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Ethambutol 15 mg/kg: Ethembutol 400mg 3v x1 (u)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Uống thuốc đều, uống đủ thuốc, đúng giờ cố định trong ngày.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70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3164</Words>
  <Application>Microsoft Office PowerPoint</Application>
  <PresentationFormat>Widescreen</PresentationFormat>
  <Paragraphs>233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CIDFont+F2</vt:lpstr>
      <vt:lpstr>Symbol</vt:lpstr>
      <vt:lpstr>Times New Roman</vt:lpstr>
      <vt:lpstr>Office Theme</vt:lpstr>
      <vt:lpstr>ĐIỀU TRỊ Y6</vt:lpstr>
      <vt:lpstr>NSTEMI</vt:lpstr>
      <vt:lpstr>SUY TIM</vt:lpstr>
      <vt:lpstr>TĂNG HUYẾT ÁP</vt:lpstr>
      <vt:lpstr>HẸP 2 LÁ</vt:lpstr>
      <vt:lpstr>VIÊM PHỔI</vt:lpstr>
      <vt:lpstr>Đợt cấp COPD</vt:lpstr>
      <vt:lpstr>Ho ra máu</vt:lpstr>
      <vt:lpstr>TRÀN DỊCH MÀNG PHỔI</vt:lpstr>
      <vt:lpstr>CƠN HEN CẤP</vt:lpstr>
      <vt:lpstr>VIÊM TUỴ CẤP</vt:lpstr>
      <vt:lpstr>XƠ GAN</vt:lpstr>
      <vt:lpstr>XUẤT HUYẾT TIÊU HOÁ</vt:lpstr>
      <vt:lpstr>Điều trị cụ thể do loét do Hp</vt:lpstr>
      <vt:lpstr>Hội chứng thận hư</vt:lpstr>
      <vt:lpstr>Nhiễm trùng tiểu</vt:lpstr>
      <vt:lpstr>TỔN THƯƠNG THẬN CẤP</vt:lpstr>
      <vt:lpstr>BỆNH THẬN MẠN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ĐIỀU TRỊ Y6</dc:title>
  <dc:creator>Thien Nguyen - Y17</dc:creator>
  <cp:lastModifiedBy>Thien Nguyen - Y17</cp:lastModifiedBy>
  <cp:revision>1</cp:revision>
  <dcterms:created xsi:type="dcterms:W3CDTF">2022-12-27T09:16:15Z</dcterms:created>
  <dcterms:modified xsi:type="dcterms:W3CDTF">2023-01-05T13:41:03Z</dcterms:modified>
</cp:coreProperties>
</file>