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DCD3-0F37-46BD-A51E-B58C6E466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EF93-5829-4100-833E-E6B073D0B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76A4-1484-4895-9AF0-4C3BB104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9036-84EA-4794-A405-BD389C07613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CB5B-ED5A-4FC0-B158-2E6C42B6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737B-DAD1-4C53-B43C-A00BB9F1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47E0-424E-4D09-84FB-287C869B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73AC-8C8B-4218-873B-7043835E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90ABA-0074-4D08-AA41-90D5B789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DD1F9-8DEC-4474-9FC4-B851E359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9036-84EA-4794-A405-BD389C07613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6757A-9759-4403-A89F-164989C4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81FD-2FB4-4062-901A-38E89A82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47E0-424E-4D09-84FB-287C869B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FC2F6-15D1-4815-8537-898B0E447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A29F0-9326-4F1E-9B82-FCB700E51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CA61-8480-474A-A009-D99E2F30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9036-84EA-4794-A405-BD389C07613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50F0-40C9-4289-A0F4-5492B137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DEE5-E0DA-46C9-A745-0D74B7E8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47E0-424E-4D09-84FB-287C869B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AA3D-B916-43A1-972C-502D546F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5B3F-FDE8-4FFC-82B3-0991CA3E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3329-F7D1-4E2C-86EE-56619DB9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9036-84EA-4794-A405-BD389C07613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192A-181A-4161-A150-32D5B9EE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4396-92EC-45C4-8754-47B8A5CE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47E0-424E-4D09-84FB-287C869B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5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CC94-F0C9-4584-B126-212E3858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22F01-499F-4CF2-BDEA-18BD80C9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0D9E-5EA0-4E48-A97B-2FFA572E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9036-84EA-4794-A405-BD389C07613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85CF-1941-4E9F-A392-B3C2A328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F8AF-A488-492F-B009-F587C87A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47E0-424E-4D09-84FB-287C869B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BA30-F921-439A-82F7-EF4DBCE5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CB62-6373-44C7-AE59-72D2ECAAF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4C35B-986F-45DC-ABC7-AD9CD40F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B84A7-6A31-4C1C-95FA-34E0A2DB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9036-84EA-4794-A405-BD389C07613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59F1F-DD69-4FDC-A1EF-05965BBD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7EDE4-8E9B-405B-932B-184B7F37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47E0-424E-4D09-84FB-287C869B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5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1A9E-57AB-467C-BAC9-7C4BDBCF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7BA96-6113-4553-9834-84D07DD0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43CDD-A301-4D6E-8407-EF299585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8CDD8-A244-4A32-A813-B3492EDEC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362EF-8001-4A00-8905-00C4A977B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B3A4E-31A1-4A97-BFF9-275167DD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9036-84EA-4794-A405-BD389C07613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98874-DEE5-4541-9AEF-38ECF885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16BF2-8B21-4743-A634-162D37DE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47E0-424E-4D09-84FB-287C869B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11CC-C547-439F-BAF5-8996DA7A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E34C7-EFBD-4635-A2B5-A7864EA9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9036-84EA-4794-A405-BD389C07613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5ECA2-8D8C-46F3-831A-DACD8451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E09B6-332D-4117-AE48-D4426E55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47E0-424E-4D09-84FB-287C869B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8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ECB4A-BC63-441E-B43C-50C4EDFD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9036-84EA-4794-A405-BD389C07613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FDEF9-1784-4873-8CCA-C08AE8A7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B9B7-D647-4274-BF1F-BFB61E65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47E0-424E-4D09-84FB-287C869B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F770-117E-4E2F-A7AB-B2B29A22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1032-E3BF-4D7D-8496-D6D0BBA96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F3947-8927-404C-8294-5942E4A53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E187-9089-47D2-878D-EA3B2667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9036-84EA-4794-A405-BD389C07613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565EE-A52E-48CE-B843-67733F88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A007-32DF-47B7-B32C-FD55A6D7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47E0-424E-4D09-84FB-287C869B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415F-0F1A-4ACA-81E0-D0EDF592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8D276-DE06-4693-BCA6-52777B282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5960A-9473-4A29-9EDC-271F54B9E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B9492-A213-4886-A663-BE444628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9036-84EA-4794-A405-BD389C07613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E67FC-822A-4318-88CA-2C97EA6C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1579F-3B9A-4A35-950A-6E7BA571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47E0-424E-4D09-84FB-287C869B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34837-EC13-467C-BAEF-9CF48DFF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B96E5-8EFE-414D-859D-2CC463D5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F83F7-08D5-43AB-B682-321C9E55E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9036-84EA-4794-A405-BD389C07613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56C43-BA9D-4769-860C-8D08A476F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B24EF-D75D-49A0-8A63-4D7C8BE7E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47E0-424E-4D09-84FB-287C869B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0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8CFB-A1CF-4F68-B324-ACAE9322C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CHẤN TH</a:t>
            </a:r>
            <a:r>
              <a:rPr lang="vi-VN" dirty="0"/>
              <a:t>Ư</a:t>
            </a:r>
            <a:r>
              <a:rPr lang="en-US" dirty="0"/>
              <a:t>ƠNG BÀNG QUANG</a:t>
            </a:r>
            <a:br>
              <a:rPr lang="en-US" dirty="0"/>
            </a:br>
            <a:r>
              <a:rPr lang="en-US" dirty="0"/>
              <a:t>( Guideline EAU 2017)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F0809-5AC5-441E-A626-6F362E6EF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Bs</a:t>
            </a:r>
            <a:r>
              <a:rPr lang="en-US" dirty="0"/>
              <a:t> TÔ QUỐC HÃN</a:t>
            </a:r>
          </a:p>
        </p:txBody>
      </p:sp>
    </p:spTree>
    <p:extLst>
      <p:ext uri="{BB962C8B-B14F-4D97-AF65-F5344CB8AC3E}">
        <p14:creationId xmlns:p14="http://schemas.microsoft.com/office/powerpoint/2010/main" val="1520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5322-E63B-4BE0-8C69-919E80CD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Cận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299C-E508-44D0-833B-0A6A9700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CT cystography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90-95%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100%</a:t>
            </a:r>
          </a:p>
          <a:p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,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.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5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EB62-2D63-4EEC-AABB-D86E622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29817B-1492-4181-9BA0-C8C5B02832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60" y="1825625"/>
            <a:ext cx="3713880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CA563-6295-4298-8E35-4DE60840FD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34028"/>
            <a:ext cx="5181600" cy="3334531"/>
          </a:xfrm>
        </p:spPr>
      </p:pic>
    </p:spTree>
    <p:extLst>
      <p:ext uri="{BB962C8B-B14F-4D97-AF65-F5344CB8AC3E}">
        <p14:creationId xmlns:p14="http://schemas.microsoft.com/office/powerpoint/2010/main" val="61172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C79D-4E75-4A7C-8AB5-F0ABEACF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Cận </a:t>
            </a:r>
            <a:r>
              <a:rPr lang="en-US" dirty="0" err="1">
                <a:solidFill>
                  <a:prstClr val="black"/>
                </a:solidFill>
              </a:rPr>
              <a:t>lâm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D0D8-D90C-4A37-ACED-B4AA2FCC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5. </a:t>
            </a:r>
            <a:r>
              <a:rPr lang="en-US" dirty="0" err="1">
                <a:solidFill>
                  <a:prstClr val="black"/>
                </a:solidFill>
              </a:rPr>
              <a:t>Soi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bàng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quang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Giúp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chẩn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đoán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những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trường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hợp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tổn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th</a:t>
            </a:r>
            <a:r>
              <a:rPr lang="vi-VN" dirty="0">
                <a:solidFill>
                  <a:prstClr val="black"/>
                </a:solidFill>
              </a:rPr>
              <a:t>ư</a:t>
            </a:r>
            <a:r>
              <a:rPr lang="en-US" dirty="0" err="1">
                <a:solidFill>
                  <a:prstClr val="black"/>
                </a:solidFill>
              </a:rPr>
              <a:t>ơng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bàng </a:t>
            </a:r>
            <a:r>
              <a:rPr lang="en-US" dirty="0" err="1">
                <a:solidFill>
                  <a:prstClr val="black"/>
                </a:solidFill>
              </a:rPr>
              <a:t>quang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sau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phẩu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thuật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Chẩn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đoán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rò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bàng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quang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Dị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vật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bàng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quang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1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EDD5-B985-44EE-A19E-6CE67B63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2EC6-7D31-4DC3-B813-A93BA0A0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do y </a:t>
            </a:r>
            <a:r>
              <a:rPr lang="en-US" dirty="0" err="1"/>
              <a:t>thuật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mac : </a:t>
            </a:r>
            <a:r>
              <a:rPr lang="en-US" dirty="0" err="1"/>
              <a:t>Phẩu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(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hở</a:t>
            </a:r>
            <a:r>
              <a:rPr lang="en-US" dirty="0"/>
              <a:t>), </a:t>
            </a:r>
            <a:r>
              <a:rPr lang="en-US" dirty="0" err="1"/>
              <a:t>dẫn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dịch</a:t>
            </a:r>
            <a:r>
              <a:rPr lang="en-US" dirty="0"/>
              <a:t> ổ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(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niệu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).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phẩu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, </a:t>
            </a:r>
            <a:r>
              <a:rPr lang="en-US" dirty="0" err="1"/>
              <a:t>mảnh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gài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,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,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9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B9B-DCAF-4A0B-B26C-964F51D2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173C18-9CAD-4D2D-91CC-92BB3BEBA7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167731"/>
            <a:ext cx="5048250" cy="36671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53C357-802E-4374-A01E-A77B1FFF7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2167731"/>
            <a:ext cx="4591050" cy="3667125"/>
          </a:xfrm>
        </p:spPr>
      </p:pic>
    </p:spTree>
    <p:extLst>
      <p:ext uri="{BB962C8B-B14F-4D97-AF65-F5344CB8AC3E}">
        <p14:creationId xmlns:p14="http://schemas.microsoft.com/office/powerpoint/2010/main" val="229867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DCC3-2122-41EE-A5A6-9BCAB3B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2D167F-3FB2-400C-9A4A-CC6119CBBA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9906"/>
            <a:ext cx="5181600" cy="360277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258954-A4DE-4768-8075-0DF58FBD3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3814614" cy="4351338"/>
          </a:xfrm>
        </p:spPr>
      </p:pic>
    </p:spTree>
    <p:extLst>
      <p:ext uri="{BB962C8B-B14F-4D97-AF65-F5344CB8AC3E}">
        <p14:creationId xmlns:p14="http://schemas.microsoft.com/office/powerpoint/2010/main" val="3601827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E42D-0A69-4892-9547-D71635C8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2A3F-F553-4499-956C-561B7300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b) </a:t>
            </a:r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do y </a:t>
            </a:r>
            <a:r>
              <a:rPr lang="en-US" dirty="0" err="1"/>
              <a:t>thuật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hay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)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, </a:t>
            </a:r>
            <a:r>
              <a:rPr lang="en-US" dirty="0" err="1"/>
              <a:t>Phẩu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chửa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phẩu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/ Mesh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tồn</a:t>
            </a:r>
            <a:endParaRPr lang="en-US" dirty="0"/>
          </a:p>
          <a:p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hở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3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A63C-F7E9-4BD5-B2F9-9289595B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27E2-ED5D-4509-8BB2-D7781511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7-10 </a:t>
            </a:r>
            <a:r>
              <a:rPr lang="en-US" dirty="0" err="1"/>
              <a:t>ngày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,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7-10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rò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11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193D-B2C9-4075-8F18-0D523098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CBB8-79C2-4AB2-BF13-777DB6DF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phẩu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chậu</a:t>
            </a:r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Turb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giãn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bịt</a:t>
            </a:r>
            <a:endParaRPr lang="en-US" dirty="0"/>
          </a:p>
          <a:p>
            <a:r>
              <a:rPr lang="en-US" dirty="0" err="1"/>
              <a:t>Đi</a:t>
            </a:r>
            <a:r>
              <a:rPr lang="en-US" dirty="0"/>
              <a:t> toilet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tiệc</a:t>
            </a:r>
            <a:r>
              <a:rPr lang="en-US" dirty="0"/>
              <a:t> </a:t>
            </a:r>
            <a:r>
              <a:rPr lang="en-US" dirty="0" err="1"/>
              <a:t>nhậu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( combat pelvic protection system)</a:t>
            </a:r>
          </a:p>
        </p:txBody>
      </p:sp>
    </p:spTree>
    <p:extLst>
      <p:ext uri="{BB962C8B-B14F-4D97-AF65-F5344CB8AC3E}">
        <p14:creationId xmlns:p14="http://schemas.microsoft.com/office/powerpoint/2010/main" val="227700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86B1-1E3D-4664-87AD-FFAF81C6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FC3F1B-96E0-47C8-AC02-796CCDA1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8" y="1969477"/>
            <a:ext cx="3812344" cy="384048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F9C12E-D76D-4184-92AF-52B4DF1FE4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6"/>
            <a:ext cx="5181600" cy="3853815"/>
          </a:xfrm>
        </p:spPr>
      </p:pic>
    </p:spTree>
    <p:extLst>
      <p:ext uri="{BB962C8B-B14F-4D97-AF65-F5344CB8AC3E}">
        <p14:creationId xmlns:p14="http://schemas.microsoft.com/office/powerpoint/2010/main" val="302841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3905-E0FC-4C15-A277-7856F427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D37E-ED01-4998-A73D-D92C1146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: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endParaRPr lang="en-US" dirty="0"/>
          </a:p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015A-9B13-478B-9A28-D46BC9BA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83D3-9B44-4299-9A09-BE4BDFF7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b)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không</a:t>
            </a:r>
            <a:r>
              <a:rPr lang="en-US" dirty="0"/>
              <a:t> do y </a:t>
            </a:r>
            <a:r>
              <a:rPr lang="en-US" dirty="0" err="1"/>
              <a:t>thuật</a:t>
            </a:r>
            <a:r>
              <a:rPr lang="en-US" dirty="0"/>
              <a:t> 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thấu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/</a:t>
            </a:r>
            <a:r>
              <a:rPr lang="en-US" dirty="0" err="1"/>
              <a:t>ngoài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thấu</a:t>
            </a:r>
            <a:endParaRPr lang="en-US" dirty="0"/>
          </a:p>
          <a:p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do y </a:t>
            </a:r>
            <a:r>
              <a:rPr lang="en-US" dirty="0" err="1"/>
              <a:t>thuật</a:t>
            </a:r>
            <a:r>
              <a:rPr lang="en-US" dirty="0"/>
              <a:t> 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,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,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874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F2C7-0417-49D3-A318-D61E9DF4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42C6-6068-4D1E-B5B6-CBDC4D88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arenR"/>
            </a:pPr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do y </a:t>
            </a:r>
            <a:r>
              <a:rPr lang="en-US" dirty="0" err="1"/>
              <a:t>thuật</a:t>
            </a:r>
            <a:r>
              <a:rPr lang="en-US" dirty="0"/>
              <a:t> </a:t>
            </a:r>
          </a:p>
          <a:p>
            <a:r>
              <a:rPr lang="en-US" dirty="0"/>
              <a:t>Tai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/>
              <a:t>44 - 68,5%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bụng</a:t>
            </a:r>
            <a:endParaRPr lang="en-US" dirty="0"/>
          </a:p>
          <a:p>
            <a:r>
              <a:rPr lang="en-US" dirty="0" err="1"/>
              <a:t>Gãy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3,6%</a:t>
            </a:r>
          </a:p>
          <a:p>
            <a:r>
              <a:rPr lang="en-US" dirty="0"/>
              <a:t>10 -20%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niệu</a:t>
            </a:r>
            <a:r>
              <a:rPr lang="en-US" dirty="0"/>
              <a:t> </a:t>
            </a:r>
            <a:r>
              <a:rPr lang="en-US" dirty="0" err="1"/>
              <a:t>đạo</a:t>
            </a:r>
            <a:endParaRPr lang="en-US" dirty="0"/>
          </a:p>
          <a:p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ngột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ở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vòm</a:t>
            </a:r>
            <a:r>
              <a:rPr lang="en-US" dirty="0"/>
              <a:t>.</a:t>
            </a:r>
          </a:p>
          <a:p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(h</a:t>
            </a:r>
            <a:r>
              <a:rPr lang="vi-VN" dirty="0"/>
              <a:t>ơ</a:t>
            </a:r>
            <a:r>
              <a:rPr lang="en-US" dirty="0"/>
              <a:t>n 1 cm) </a:t>
            </a:r>
            <a:r>
              <a:rPr lang="en-US" dirty="0" err="1"/>
              <a:t>hoặc</a:t>
            </a:r>
            <a:r>
              <a:rPr lang="en-US" dirty="0"/>
              <a:t> di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mu </a:t>
            </a:r>
            <a:r>
              <a:rPr lang="en-US" dirty="0" err="1"/>
              <a:t>hơn</a:t>
            </a:r>
            <a:r>
              <a:rPr lang="en-US" dirty="0"/>
              <a:t> 1 cm.</a:t>
            </a:r>
          </a:p>
          <a:p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thủng</a:t>
            </a:r>
            <a:r>
              <a:rPr lang="en-US" dirty="0"/>
              <a:t> do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đâm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141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A25D-1B39-4F78-96C4-76CB226D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A395-C5CE-47CA-9B1F-12A6C4B0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b) </a:t>
            </a:r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do y </a:t>
            </a:r>
            <a:r>
              <a:rPr lang="en-US" dirty="0" err="1"/>
              <a:t>thuật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do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Turb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, do </a:t>
            </a:r>
            <a:r>
              <a:rPr lang="en-US" dirty="0" err="1"/>
              <a:t>phẩu</a:t>
            </a:r>
            <a:r>
              <a:rPr lang="en-US" dirty="0"/>
              <a:t> </a:t>
            </a:r>
            <a:r>
              <a:rPr lang="en-US" dirty="0" err="1"/>
              <a:t>thuât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,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, </a:t>
            </a:r>
            <a:r>
              <a:rPr lang="en-US" dirty="0" err="1"/>
              <a:t>niệu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: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,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quên</a:t>
            </a:r>
            <a:r>
              <a:rPr lang="en-US" dirty="0"/>
              <a:t>, mesh do </a:t>
            </a:r>
            <a:r>
              <a:rPr lang="en-US" dirty="0" err="1"/>
              <a:t>phẩu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1278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A971-11DD-4B4C-9021-5209FCDD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2268-282B-49EF-9134-3F49FAAC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tiểu</a:t>
            </a:r>
            <a:endParaRPr lang="en-US" dirty="0"/>
          </a:p>
          <a:p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/ </a:t>
            </a:r>
            <a:r>
              <a:rPr lang="en-US" dirty="0" err="1"/>
              <a:t>Căng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bụng</a:t>
            </a:r>
            <a:endParaRPr lang="en-US" dirty="0"/>
          </a:p>
          <a:p>
            <a:r>
              <a:rPr lang="en-US" dirty="0" err="1"/>
              <a:t>Lượng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Ure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en-US" dirty="0"/>
          </a:p>
          <a:p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ở </a:t>
            </a:r>
            <a:r>
              <a:rPr lang="en-US" dirty="0" err="1"/>
              <a:t>bụng</a:t>
            </a:r>
            <a:r>
              <a:rPr lang="en-US" dirty="0"/>
              <a:t>,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mạc,mông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7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5C6A-65BF-4EAC-A46F-92F697B2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2CEC-548F-44AA-80C2-28AD0B92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b)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/>
              <a:t> 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xãy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1 tai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căng</a:t>
            </a:r>
            <a:r>
              <a:rPr lang="en-US" dirty="0"/>
              <a:t> </a:t>
            </a:r>
          </a:p>
          <a:p>
            <a:r>
              <a:rPr lang="en-US" dirty="0"/>
              <a:t>IBT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1 </a:t>
            </a:r>
            <a:r>
              <a:rPr lang="en-US" dirty="0" err="1"/>
              <a:t>phẩu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niệu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Turb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TVT, TOT.</a:t>
            </a:r>
          </a:p>
          <a:p>
            <a:r>
              <a:rPr lang="en-US" dirty="0" err="1"/>
              <a:t>Vỡ</a:t>
            </a:r>
            <a:r>
              <a:rPr lang="en-US" dirty="0"/>
              <a:t> bang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xãy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, di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mu.</a:t>
            </a:r>
          </a:p>
        </p:txBody>
      </p:sp>
    </p:spTree>
    <p:extLst>
      <p:ext uri="{BB962C8B-B14F-4D97-AF65-F5344CB8AC3E}">
        <p14:creationId xmlns:p14="http://schemas.microsoft.com/office/powerpoint/2010/main" val="265346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6715-7C6D-4AD4-81C4-CA6B1406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Cận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3A6F-8E9C-4AEF-A34A-68A00726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xẹp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ổ </a:t>
            </a:r>
            <a:r>
              <a:rPr lang="en-US" dirty="0" err="1"/>
              <a:t>bụng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KUB: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chậu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(Cystography)</a:t>
            </a:r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do y </a:t>
            </a:r>
            <a:r>
              <a:rPr lang="en-US" dirty="0" err="1"/>
              <a:t>thuật</a:t>
            </a:r>
            <a:r>
              <a:rPr lang="en-US" dirty="0"/>
              <a:t> ( </a:t>
            </a:r>
            <a:r>
              <a:rPr lang="en-US" dirty="0" err="1"/>
              <a:t>Trong</a:t>
            </a:r>
            <a:r>
              <a:rPr lang="en-US" dirty="0"/>
              <a:t>/ </a:t>
            </a:r>
            <a:r>
              <a:rPr lang="en-US" dirty="0" err="1"/>
              <a:t>Ngoài</a:t>
            </a:r>
            <a:r>
              <a:rPr lang="en-US" dirty="0"/>
              <a:t>)</a:t>
            </a:r>
          </a:p>
          <a:p>
            <a:r>
              <a:rPr lang="en-US" dirty="0" err="1"/>
              <a:t>Bơm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350cc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loãng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tỏa</a:t>
            </a:r>
            <a:r>
              <a:rPr lang="en-US" dirty="0"/>
              <a:t> ổ </a:t>
            </a:r>
            <a:r>
              <a:rPr lang="en-US" dirty="0" err="1"/>
              <a:t>bụng</a:t>
            </a:r>
            <a:endParaRPr lang="en-US" dirty="0"/>
          </a:p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ngọn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60452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F0AC-267E-46D6-B673-F83C8383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Cystography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F648A-7B52-4930-BF7D-3929E06330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55" y="1825625"/>
            <a:ext cx="4296489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B19F3C-CA44-4C9E-9DA6-0911F22BB3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56" y="1825625"/>
            <a:ext cx="4561487" cy="4351338"/>
          </a:xfrm>
        </p:spPr>
      </p:pic>
    </p:spTree>
    <p:extLst>
      <p:ext uri="{BB962C8B-B14F-4D97-AF65-F5344CB8AC3E}">
        <p14:creationId xmlns:p14="http://schemas.microsoft.com/office/powerpoint/2010/main" val="84400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868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CHẤN THƯƠNG BÀNG QUANG ( Guideline EAU 2017)</vt:lpstr>
      <vt:lpstr>Phân loại</vt:lpstr>
      <vt:lpstr>Phân loại</vt:lpstr>
      <vt:lpstr>Dịch tể và bệnh sinh</vt:lpstr>
      <vt:lpstr>Dịch tể và bệnh sinh</vt:lpstr>
      <vt:lpstr>Triệu chứng lâm sàng</vt:lpstr>
      <vt:lpstr>Triệu chứng lâm sàng</vt:lpstr>
      <vt:lpstr>Cận lâm sàng</vt:lpstr>
      <vt:lpstr>Hình chụp Cystography</vt:lpstr>
      <vt:lpstr>Cận lâm sàng</vt:lpstr>
      <vt:lpstr>PowerPoint Presentation</vt:lpstr>
      <vt:lpstr>Cận lâm sàng</vt:lpstr>
      <vt:lpstr>Điều trị</vt:lpstr>
      <vt:lpstr>Điều trị</vt:lpstr>
      <vt:lpstr>Điều trị</vt:lpstr>
      <vt:lpstr>Điều trị</vt:lpstr>
      <vt:lpstr>Theo dõi điều trị</vt:lpstr>
      <vt:lpstr>Phòng ngừa</vt:lpstr>
      <vt:lpstr>Phòng ngừa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CHẤN THƯƠNG BÀNG QUANG ( Guideline EAU 2017)</dc:title>
  <dc:creator>Chau Nguyen</dc:creator>
  <cp:lastModifiedBy>Chau Nguyen</cp:lastModifiedBy>
  <cp:revision>32</cp:revision>
  <dcterms:created xsi:type="dcterms:W3CDTF">2017-10-22T13:03:03Z</dcterms:created>
  <dcterms:modified xsi:type="dcterms:W3CDTF">2017-11-18T23:40:36Z</dcterms:modified>
</cp:coreProperties>
</file>