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entation.xml" ContentType="application/vnd.openxmlformats-officedocument.presentationml.presentation.main+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25.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24.xml" ContentType="application/vnd.openxmlformats-officedocument.presentationml.notes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824" autoAdjust="0"/>
  </p:normalViewPr>
  <p:slideViewPr>
    <p:cSldViewPr snapToGrid="0">
      <p:cViewPr varScale="1">
        <p:scale>
          <a:sx n="60" d="100"/>
          <a:sy n="60" d="100"/>
        </p:scale>
        <p:origin x="11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BAA45-31CC-4BB3-AA1E-12AC1756E591}" type="datetimeFigureOut">
              <a:rPr lang="en-US" smtClean="0"/>
              <a:t>12/30/2021</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BDEC3D-F067-4779-829D-11CDE4967B7F}" type="slidenum">
              <a:rPr lang="en-US" smtClean="0"/>
              <a:t>‹#›</a:t>
            </a:fld>
            <a:endParaRPr lang="en-US"/>
          </a:p>
        </p:txBody>
      </p:sp>
    </p:spTree>
    <p:extLst>
      <p:ext uri="{BB962C8B-B14F-4D97-AF65-F5344CB8AC3E}">
        <p14:creationId xmlns:p14="http://schemas.microsoft.com/office/powerpoint/2010/main" val="2492369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VN"/>
              <a:t>1. Có cần siêu âm bụng không?</a:t>
            </a:r>
            <a:endParaRPr/>
          </a:p>
        </p:txBody>
      </p:sp>
      <p:sp>
        <p:nvSpPr>
          <p:cNvPr id="157" name="Google Shape;157;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VN"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VN"/>
              <a:t>Bạch cầu tăng ưu thế Neutro =&gt; phù hợp với tình trạng nghĩ viêm phúc mạc.</a:t>
            </a:r>
            <a:endParaRPr/>
          </a:p>
          <a:p>
            <a:pPr marL="0" lvl="0" indent="0" algn="l" rtl="0">
              <a:spcBef>
                <a:spcPts val="0"/>
              </a:spcBef>
              <a:spcAft>
                <a:spcPts val="0"/>
              </a:spcAft>
              <a:buNone/>
            </a:pPr>
            <a:endParaRPr/>
          </a:p>
        </p:txBody>
      </p:sp>
      <p:sp>
        <p:nvSpPr>
          <p:cNvPr id="164" name="Google Shape;164;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VN"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30282d9a746fac3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30282d9a746fac3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g730282d9a746fac3_1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VN"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vi-VN"/>
              <a:t>Phẫu thuật nội soi vì BN không có các yếu tố nguy cơ cao như không &gt;70t, ko bệnh kèm nặng, không sốc hay NTH </a:t>
            </a:r>
            <a:endParaRPr/>
          </a:p>
        </p:txBody>
      </p:sp>
      <p:sp>
        <p:nvSpPr>
          <p:cNvPr id="201" name="Google Shape;20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09e9697fc9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09e9697fc9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vi-VN"/>
              <a:t>Tiên lượng trung bình vì không có bệnh nặng kèm, không thủng &gt; 24h, không sốc trước mổ, tuổi &lt;70, chẩn đoán và xử trí trong vòng 24h, ASA-PSII. Tuy nhiên BN có BMI thấp</a:t>
            </a:r>
            <a:endParaRPr/>
          </a:p>
          <a:p>
            <a:pPr marL="0" lvl="0" indent="0" algn="l" rtl="0">
              <a:spcBef>
                <a:spcPts val="0"/>
              </a:spcBef>
              <a:spcAft>
                <a:spcPts val="0"/>
              </a:spcAft>
              <a:buNone/>
            </a:pPr>
            <a:r>
              <a:rPr lang="vi-VN"/>
              <a:t>gầy.</a:t>
            </a:r>
            <a:endParaRPr/>
          </a:p>
        </p:txBody>
      </p:sp>
      <p:sp>
        <p:nvSpPr>
          <p:cNvPr id="214" name="Google Shape;214;g109e9697fc9_0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VN"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24</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09e9697fc9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09e9697fc9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109e9697fc9_0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VN"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25</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vi-VN"/>
              <a:t>Tư thế của BN thế nào? Có đầu gối co, nằm im, đầu hơi cao để giảm căng cơ bụng làm giảm đau</a:t>
            </a:r>
            <a:endParaRPr/>
          </a:p>
        </p:txBody>
      </p:sp>
      <p:sp>
        <p:nvSpPr>
          <p:cNvPr id="99" name="Google Shape;9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vi-VN"/>
              <a:t>Bụng có lên xuống theo nhịp thở, chỉ thở bằng ngực, thở nhanh nông?  có thấy 2 cơ thẳng bụng nổi rõ trên thành bụng.  </a:t>
            </a:r>
            <a:endParaRPr/>
          </a:p>
        </p:txBody>
      </p:sp>
      <p:sp>
        <p:nvSpPr>
          <p:cNvPr id="122" name="Google Shape;12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3"/>
        <p:cNvGrpSpPr/>
        <p:nvPr/>
      </p:nvGrpSpPr>
      <p:grpSpPr>
        <a:xfrm>
          <a:off x="0" y="0"/>
          <a:ext cx="0" cy="0"/>
          <a:chOff x="0" y="0"/>
          <a:chExt cx="0" cy="0"/>
        </a:xfrm>
      </p:grpSpPr>
      <p:cxnSp>
        <p:nvCxnSpPr>
          <p:cNvPr id="14" name="Google Shape;14;g730282d9a746fac3_65"/>
          <p:cNvCxnSpPr/>
          <p:nvPr/>
        </p:nvCxnSpPr>
        <p:spPr>
          <a:xfrm>
            <a:off x="9343647" y="4235850"/>
            <a:ext cx="749700" cy="0"/>
          </a:xfrm>
          <a:prstGeom prst="straightConnector1">
            <a:avLst/>
          </a:prstGeom>
          <a:noFill/>
          <a:ln w="76200" cap="flat" cmpd="sng">
            <a:solidFill>
              <a:schemeClr val="lt2"/>
            </a:solidFill>
            <a:prstDash val="solid"/>
            <a:round/>
            <a:headEnd type="none" w="sm" len="sm"/>
            <a:tailEnd type="none" w="sm" len="sm"/>
          </a:ln>
        </p:spPr>
      </p:cxnSp>
      <p:cxnSp>
        <p:nvCxnSpPr>
          <p:cNvPr id="15" name="Google Shape;15;g730282d9a746fac3_65"/>
          <p:cNvCxnSpPr/>
          <p:nvPr/>
        </p:nvCxnSpPr>
        <p:spPr>
          <a:xfrm>
            <a:off x="2100047" y="4211002"/>
            <a:ext cx="749700" cy="0"/>
          </a:xfrm>
          <a:prstGeom prst="straightConnector1">
            <a:avLst/>
          </a:prstGeom>
          <a:noFill/>
          <a:ln w="76200" cap="flat" cmpd="sng">
            <a:solidFill>
              <a:schemeClr val="lt2"/>
            </a:solidFill>
            <a:prstDash val="solid"/>
            <a:round/>
            <a:headEnd type="none" w="sm" len="sm"/>
            <a:tailEnd type="none" w="sm" len="sm"/>
          </a:ln>
        </p:spPr>
      </p:cxnSp>
      <p:grpSp>
        <p:nvGrpSpPr>
          <p:cNvPr id="16" name="Google Shape;16;g730282d9a746fac3_65"/>
          <p:cNvGrpSpPr/>
          <p:nvPr/>
        </p:nvGrpSpPr>
        <p:grpSpPr>
          <a:xfrm>
            <a:off x="1338859" y="1362666"/>
            <a:ext cx="9515557" cy="203195"/>
            <a:chOff x="1346429" y="1011300"/>
            <a:chExt cx="6452100" cy="152400"/>
          </a:xfrm>
        </p:grpSpPr>
        <p:cxnSp>
          <p:nvCxnSpPr>
            <p:cNvPr id="17" name="Google Shape;17;g730282d9a746fac3_65"/>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8" name="Google Shape;18;g730282d9a746fac3_65"/>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9" name="Google Shape;19;g730282d9a746fac3_65"/>
          <p:cNvGrpSpPr/>
          <p:nvPr/>
        </p:nvGrpSpPr>
        <p:grpSpPr>
          <a:xfrm>
            <a:off x="1338868" y="5292001"/>
            <a:ext cx="9515557" cy="203195"/>
            <a:chOff x="1346435" y="3969088"/>
            <a:chExt cx="6452100" cy="152400"/>
          </a:xfrm>
        </p:grpSpPr>
        <p:cxnSp>
          <p:nvCxnSpPr>
            <p:cNvPr id="20" name="Google Shape;20;g730282d9a746fac3_65"/>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21" name="Google Shape;21;g730282d9a746fac3_65"/>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22" name="Google Shape;22;g730282d9a746fac3_65"/>
          <p:cNvSpPr txBox="1">
            <a:spLocks noGrp="1"/>
          </p:cNvSpPr>
          <p:nvPr>
            <p:ph type="ctrTitle"/>
          </p:nvPr>
        </p:nvSpPr>
        <p:spPr>
          <a:xfrm>
            <a:off x="1338867" y="2335685"/>
            <a:ext cx="9515700" cy="1363200"/>
          </a:xfrm>
          <a:prstGeom prst="rect">
            <a:avLst/>
          </a:prstGeom>
        </p:spPr>
        <p:txBody>
          <a:bodyPr spcFirstLastPara="1" wrap="square" lIns="121900" tIns="121900" rIns="121900" bIns="121900" anchor="b" anchorCtr="0">
            <a:normAutofit/>
          </a:bodyPr>
          <a:lstStyle>
            <a:lvl1pPr lvl="0" algn="ctr" rtl="0">
              <a:spcBef>
                <a:spcPts val="0"/>
              </a:spcBef>
              <a:spcAft>
                <a:spcPts val="0"/>
              </a:spcAft>
              <a:buSzPts val="7200"/>
              <a:buNone/>
              <a:defRPr sz="7200">
                <a:latin typeface="Calibri" panose="020F0502020204030204" pitchFamily="34" charset="0"/>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endParaRPr/>
          </a:p>
        </p:txBody>
      </p:sp>
      <p:sp>
        <p:nvSpPr>
          <p:cNvPr id="23" name="Google Shape;23;g730282d9a746fac3_65"/>
          <p:cNvSpPr txBox="1">
            <a:spLocks noGrp="1"/>
          </p:cNvSpPr>
          <p:nvPr>
            <p:ph type="subTitle" idx="1"/>
          </p:nvPr>
        </p:nvSpPr>
        <p:spPr>
          <a:xfrm>
            <a:off x="2849633" y="3800052"/>
            <a:ext cx="6494100" cy="10569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3200"/>
              <a:buNone/>
              <a:defRPr sz="3200">
                <a:latin typeface="Calibri" panose="020F0502020204030204" pitchFamily="34" charset="0"/>
              </a:defRPr>
            </a:lvl1pPr>
            <a:lvl2pPr lvl="1" algn="ctr" rtl="0">
              <a:lnSpc>
                <a:spcPct val="100000"/>
              </a:lnSpc>
              <a:spcBef>
                <a:spcPts val="0"/>
              </a:spcBef>
              <a:spcAft>
                <a:spcPts val="0"/>
              </a:spcAft>
              <a:buSzPts val="3200"/>
              <a:buNone/>
              <a:defRPr sz="3200"/>
            </a:lvl2pPr>
            <a:lvl3pPr lvl="2" algn="ctr" rtl="0">
              <a:lnSpc>
                <a:spcPct val="100000"/>
              </a:lnSpc>
              <a:spcBef>
                <a:spcPts val="0"/>
              </a:spcBef>
              <a:spcAft>
                <a:spcPts val="0"/>
              </a:spcAft>
              <a:buSzPts val="3200"/>
              <a:buNone/>
              <a:defRPr sz="3200"/>
            </a:lvl3pPr>
            <a:lvl4pPr lvl="3" algn="ctr" rtl="0">
              <a:lnSpc>
                <a:spcPct val="100000"/>
              </a:lnSpc>
              <a:spcBef>
                <a:spcPts val="0"/>
              </a:spcBef>
              <a:spcAft>
                <a:spcPts val="0"/>
              </a:spcAft>
              <a:buSzPts val="3200"/>
              <a:buNone/>
              <a:defRPr sz="3200"/>
            </a:lvl4pPr>
            <a:lvl5pPr lvl="4" algn="ctr" rtl="0">
              <a:lnSpc>
                <a:spcPct val="100000"/>
              </a:lnSpc>
              <a:spcBef>
                <a:spcPts val="0"/>
              </a:spcBef>
              <a:spcAft>
                <a:spcPts val="0"/>
              </a:spcAft>
              <a:buSzPts val="3200"/>
              <a:buNone/>
              <a:defRPr sz="3200"/>
            </a:lvl5pPr>
            <a:lvl6pPr lvl="5" algn="ctr" rtl="0">
              <a:lnSpc>
                <a:spcPct val="100000"/>
              </a:lnSpc>
              <a:spcBef>
                <a:spcPts val="0"/>
              </a:spcBef>
              <a:spcAft>
                <a:spcPts val="0"/>
              </a:spcAft>
              <a:buSzPts val="3200"/>
              <a:buNone/>
              <a:defRPr sz="3200"/>
            </a:lvl6pPr>
            <a:lvl7pPr lvl="6" algn="ctr" rtl="0">
              <a:lnSpc>
                <a:spcPct val="100000"/>
              </a:lnSpc>
              <a:spcBef>
                <a:spcPts val="0"/>
              </a:spcBef>
              <a:spcAft>
                <a:spcPts val="0"/>
              </a:spcAft>
              <a:buSzPts val="3200"/>
              <a:buNone/>
              <a:defRPr sz="3200"/>
            </a:lvl7pPr>
            <a:lvl8pPr lvl="7" algn="ctr" rtl="0">
              <a:lnSpc>
                <a:spcPct val="100000"/>
              </a:lnSpc>
              <a:spcBef>
                <a:spcPts val="0"/>
              </a:spcBef>
              <a:spcAft>
                <a:spcPts val="0"/>
              </a:spcAft>
              <a:buSzPts val="3200"/>
              <a:buNone/>
              <a:defRPr sz="3200"/>
            </a:lvl8pPr>
            <a:lvl9pPr lvl="8" algn="ctr" rtl="0">
              <a:lnSpc>
                <a:spcPct val="100000"/>
              </a:lnSpc>
              <a:spcBef>
                <a:spcPts val="0"/>
              </a:spcBef>
              <a:spcAft>
                <a:spcPts val="0"/>
              </a:spcAft>
              <a:buSzPts val="3200"/>
              <a:buNone/>
              <a:defRPr sz="3200"/>
            </a:lvl9pPr>
          </a:lstStyle>
          <a:p>
            <a:endParaRPr/>
          </a:p>
        </p:txBody>
      </p:sp>
      <p:sp>
        <p:nvSpPr>
          <p:cNvPr id="24" name="Google Shape;24;g730282d9a746fac3_6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vi-VN" smtClean="0"/>
              <a:pPr/>
              <a:t>‹#›</a:t>
            </a:fld>
            <a:endParaRPr lang="vi-VN"/>
          </a:p>
        </p:txBody>
      </p:sp>
    </p:spTree>
    <p:extLst>
      <p:ext uri="{BB962C8B-B14F-4D97-AF65-F5344CB8AC3E}">
        <p14:creationId xmlns:p14="http://schemas.microsoft.com/office/powerpoint/2010/main" val="440804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9"/>
        <p:cNvGrpSpPr/>
        <p:nvPr/>
      </p:nvGrpSpPr>
      <p:grpSpPr>
        <a:xfrm>
          <a:off x="0" y="0"/>
          <a:ext cx="0" cy="0"/>
          <a:chOff x="0" y="0"/>
          <a:chExt cx="0" cy="0"/>
        </a:xfrm>
      </p:grpSpPr>
      <p:sp>
        <p:nvSpPr>
          <p:cNvPr id="60" name="Google Shape;60;g730282d9a746fac3_111"/>
          <p:cNvSpPr/>
          <p:nvPr/>
        </p:nvSpPr>
        <p:spPr>
          <a:xfrm>
            <a:off x="-100" y="6727600"/>
            <a:ext cx="12192000" cy="1305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1" name="Google Shape;61;g730282d9a746fac3_111"/>
          <p:cNvSpPr txBox="1">
            <a:spLocks noGrp="1"/>
          </p:cNvSpPr>
          <p:nvPr>
            <p:ph type="title" hasCustomPrompt="1"/>
          </p:nvPr>
        </p:nvSpPr>
        <p:spPr>
          <a:xfrm>
            <a:off x="415600" y="1739800"/>
            <a:ext cx="11360700" cy="2051100"/>
          </a:xfrm>
          <a:prstGeom prst="rect">
            <a:avLst/>
          </a:prstGeom>
        </p:spPr>
        <p:txBody>
          <a:bodyPr spcFirstLastPara="1" wrap="square" lIns="121900" tIns="121900" rIns="121900" bIns="121900" anchor="ctr" anchorCtr="0">
            <a:normAutofit/>
          </a:bodyPr>
          <a:lstStyle>
            <a:lvl1pPr lvl="0" algn="ctr" rtl="0">
              <a:spcBef>
                <a:spcPts val="0"/>
              </a:spcBef>
              <a:spcAft>
                <a:spcPts val="0"/>
              </a:spcAft>
              <a:buClr>
                <a:schemeClr val="accent3"/>
              </a:buClr>
              <a:buSzPts val="17300"/>
              <a:buNone/>
              <a:defRPr sz="17300">
                <a:solidFill>
                  <a:schemeClr val="accent3"/>
                </a:solidFill>
                <a:latin typeface="Calibri" panose="020F0502020204030204" pitchFamily="34" charset="0"/>
              </a:defRPr>
            </a:lvl1pPr>
            <a:lvl2pPr lvl="1" algn="ctr" rtl="0">
              <a:spcBef>
                <a:spcPts val="0"/>
              </a:spcBef>
              <a:spcAft>
                <a:spcPts val="0"/>
              </a:spcAft>
              <a:buClr>
                <a:schemeClr val="accent3"/>
              </a:buClr>
              <a:buSzPts val="17300"/>
              <a:buNone/>
              <a:defRPr sz="17300">
                <a:solidFill>
                  <a:schemeClr val="accent3"/>
                </a:solidFill>
              </a:defRPr>
            </a:lvl2pPr>
            <a:lvl3pPr lvl="2" algn="ctr" rtl="0">
              <a:spcBef>
                <a:spcPts val="0"/>
              </a:spcBef>
              <a:spcAft>
                <a:spcPts val="0"/>
              </a:spcAft>
              <a:buClr>
                <a:schemeClr val="accent3"/>
              </a:buClr>
              <a:buSzPts val="17300"/>
              <a:buNone/>
              <a:defRPr sz="17300">
                <a:solidFill>
                  <a:schemeClr val="accent3"/>
                </a:solidFill>
              </a:defRPr>
            </a:lvl3pPr>
            <a:lvl4pPr lvl="3" algn="ctr" rtl="0">
              <a:spcBef>
                <a:spcPts val="0"/>
              </a:spcBef>
              <a:spcAft>
                <a:spcPts val="0"/>
              </a:spcAft>
              <a:buClr>
                <a:schemeClr val="accent3"/>
              </a:buClr>
              <a:buSzPts val="17300"/>
              <a:buNone/>
              <a:defRPr sz="17300">
                <a:solidFill>
                  <a:schemeClr val="accent3"/>
                </a:solidFill>
              </a:defRPr>
            </a:lvl4pPr>
            <a:lvl5pPr lvl="4" algn="ctr" rtl="0">
              <a:spcBef>
                <a:spcPts val="0"/>
              </a:spcBef>
              <a:spcAft>
                <a:spcPts val="0"/>
              </a:spcAft>
              <a:buClr>
                <a:schemeClr val="accent3"/>
              </a:buClr>
              <a:buSzPts val="17300"/>
              <a:buNone/>
              <a:defRPr sz="17300">
                <a:solidFill>
                  <a:schemeClr val="accent3"/>
                </a:solidFill>
              </a:defRPr>
            </a:lvl5pPr>
            <a:lvl6pPr lvl="5" algn="ctr" rtl="0">
              <a:spcBef>
                <a:spcPts val="0"/>
              </a:spcBef>
              <a:spcAft>
                <a:spcPts val="0"/>
              </a:spcAft>
              <a:buClr>
                <a:schemeClr val="accent3"/>
              </a:buClr>
              <a:buSzPts val="17300"/>
              <a:buNone/>
              <a:defRPr sz="17300">
                <a:solidFill>
                  <a:schemeClr val="accent3"/>
                </a:solidFill>
              </a:defRPr>
            </a:lvl6pPr>
            <a:lvl7pPr lvl="6" algn="ctr" rtl="0">
              <a:spcBef>
                <a:spcPts val="0"/>
              </a:spcBef>
              <a:spcAft>
                <a:spcPts val="0"/>
              </a:spcAft>
              <a:buClr>
                <a:schemeClr val="accent3"/>
              </a:buClr>
              <a:buSzPts val="17300"/>
              <a:buNone/>
              <a:defRPr sz="17300">
                <a:solidFill>
                  <a:schemeClr val="accent3"/>
                </a:solidFill>
              </a:defRPr>
            </a:lvl7pPr>
            <a:lvl8pPr lvl="7" algn="ctr" rtl="0">
              <a:spcBef>
                <a:spcPts val="0"/>
              </a:spcBef>
              <a:spcAft>
                <a:spcPts val="0"/>
              </a:spcAft>
              <a:buClr>
                <a:schemeClr val="accent3"/>
              </a:buClr>
              <a:buSzPts val="17300"/>
              <a:buNone/>
              <a:defRPr sz="17300">
                <a:solidFill>
                  <a:schemeClr val="accent3"/>
                </a:solidFill>
              </a:defRPr>
            </a:lvl8pPr>
            <a:lvl9pPr lvl="8" algn="ctr" rtl="0">
              <a:spcBef>
                <a:spcPts val="0"/>
              </a:spcBef>
              <a:spcAft>
                <a:spcPts val="0"/>
              </a:spcAft>
              <a:buClr>
                <a:schemeClr val="accent3"/>
              </a:buClr>
              <a:buSzPts val="17300"/>
              <a:buNone/>
              <a:defRPr sz="17300">
                <a:solidFill>
                  <a:schemeClr val="accent3"/>
                </a:solidFill>
              </a:defRPr>
            </a:lvl9pPr>
          </a:lstStyle>
          <a:p>
            <a:r>
              <a:t>xx%</a:t>
            </a:r>
          </a:p>
        </p:txBody>
      </p:sp>
      <p:sp>
        <p:nvSpPr>
          <p:cNvPr id="62" name="Google Shape;62;g730282d9a746fac3_111"/>
          <p:cNvSpPr txBox="1">
            <a:spLocks noGrp="1"/>
          </p:cNvSpPr>
          <p:nvPr>
            <p:ph type="body" idx="1"/>
          </p:nvPr>
        </p:nvSpPr>
        <p:spPr>
          <a:xfrm>
            <a:off x="415600" y="3994200"/>
            <a:ext cx="11360700" cy="1428900"/>
          </a:xfrm>
          <a:prstGeom prst="rect">
            <a:avLst/>
          </a:prstGeom>
        </p:spPr>
        <p:txBody>
          <a:bodyPr spcFirstLastPara="1" wrap="square" lIns="121900" tIns="121900" rIns="121900" bIns="121900" anchor="t" anchorCtr="0">
            <a:normAutofit/>
          </a:bodyPr>
          <a:lstStyle>
            <a:lvl1pPr marL="457200" lvl="0" indent="-381000" algn="ctr" rtl="0">
              <a:spcBef>
                <a:spcPts val="0"/>
              </a:spcBef>
              <a:spcAft>
                <a:spcPts val="0"/>
              </a:spcAft>
              <a:buSzPts val="2400"/>
              <a:buChar char="●"/>
              <a:defRPr>
                <a:latin typeface="Calibri" panose="020F0502020204030204" pitchFamily="34" charset="0"/>
              </a:defRPr>
            </a:lvl1pPr>
            <a:lvl2pPr marL="914400" lvl="1" indent="-349250" algn="ctr" rtl="0">
              <a:spcBef>
                <a:spcPts val="0"/>
              </a:spcBef>
              <a:spcAft>
                <a:spcPts val="0"/>
              </a:spcAft>
              <a:buSzPts val="1900"/>
              <a:buChar char="○"/>
              <a:defRPr/>
            </a:lvl2pPr>
            <a:lvl3pPr marL="1371600" lvl="2" indent="-349250" algn="ctr" rtl="0">
              <a:spcBef>
                <a:spcPts val="0"/>
              </a:spcBef>
              <a:spcAft>
                <a:spcPts val="0"/>
              </a:spcAft>
              <a:buSzPts val="1900"/>
              <a:buChar char="■"/>
              <a:defRPr/>
            </a:lvl3pPr>
            <a:lvl4pPr marL="1828800" lvl="3" indent="-349250" algn="ctr" rtl="0">
              <a:spcBef>
                <a:spcPts val="0"/>
              </a:spcBef>
              <a:spcAft>
                <a:spcPts val="0"/>
              </a:spcAft>
              <a:buSzPts val="1900"/>
              <a:buChar char="●"/>
              <a:defRPr/>
            </a:lvl4pPr>
            <a:lvl5pPr marL="2286000" lvl="4" indent="-349250" algn="ctr" rtl="0">
              <a:spcBef>
                <a:spcPts val="0"/>
              </a:spcBef>
              <a:spcAft>
                <a:spcPts val="0"/>
              </a:spcAft>
              <a:buSzPts val="1900"/>
              <a:buChar char="○"/>
              <a:defRPr/>
            </a:lvl5pPr>
            <a:lvl6pPr marL="2743200" lvl="5" indent="-349250" algn="ctr" rtl="0">
              <a:spcBef>
                <a:spcPts val="0"/>
              </a:spcBef>
              <a:spcAft>
                <a:spcPts val="0"/>
              </a:spcAft>
              <a:buSzPts val="1900"/>
              <a:buChar char="■"/>
              <a:defRPr/>
            </a:lvl6pPr>
            <a:lvl7pPr marL="3200400" lvl="6" indent="-349250" algn="ctr" rtl="0">
              <a:spcBef>
                <a:spcPts val="0"/>
              </a:spcBef>
              <a:spcAft>
                <a:spcPts val="0"/>
              </a:spcAft>
              <a:buSzPts val="1900"/>
              <a:buChar char="●"/>
              <a:defRPr/>
            </a:lvl7pPr>
            <a:lvl8pPr marL="3657600" lvl="7" indent="-349250" algn="ctr" rtl="0">
              <a:spcBef>
                <a:spcPts val="0"/>
              </a:spcBef>
              <a:spcAft>
                <a:spcPts val="0"/>
              </a:spcAft>
              <a:buSzPts val="1900"/>
              <a:buChar char="○"/>
              <a:defRPr/>
            </a:lvl8pPr>
            <a:lvl9pPr marL="4114800" lvl="8" indent="-349250" algn="ctr" rtl="0">
              <a:spcBef>
                <a:spcPts val="0"/>
              </a:spcBef>
              <a:spcAft>
                <a:spcPts val="0"/>
              </a:spcAft>
              <a:buSzPts val="1900"/>
              <a:buChar char="■"/>
              <a:defRPr/>
            </a:lvl9pPr>
          </a:lstStyle>
          <a:p>
            <a:endParaRPr/>
          </a:p>
        </p:txBody>
      </p:sp>
      <p:sp>
        <p:nvSpPr>
          <p:cNvPr id="63" name="Google Shape;63;g730282d9a746fac3_1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vi-VN" smtClean="0"/>
              <a:pPr/>
              <a:t>‹#›</a:t>
            </a:fld>
            <a:endParaRPr lang="vi-VN"/>
          </a:p>
        </p:txBody>
      </p:sp>
    </p:spTree>
    <p:extLst>
      <p:ext uri="{BB962C8B-B14F-4D97-AF65-F5344CB8AC3E}">
        <p14:creationId xmlns:p14="http://schemas.microsoft.com/office/powerpoint/2010/main" val="406618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g730282d9a746fac3_1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vi-VN" smtClean="0"/>
              <a:pPr/>
              <a:t>‹#›</a:t>
            </a:fld>
            <a:endParaRPr lang="vi-VN"/>
          </a:p>
        </p:txBody>
      </p:sp>
    </p:spTree>
    <p:extLst>
      <p:ext uri="{BB962C8B-B14F-4D97-AF65-F5344CB8AC3E}">
        <p14:creationId xmlns:p14="http://schemas.microsoft.com/office/powerpoint/2010/main" val="3542298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6"/>
        <p:cNvGrpSpPr/>
        <p:nvPr/>
      </p:nvGrpSpPr>
      <p:grpSpPr>
        <a:xfrm>
          <a:off x="0" y="0"/>
          <a:ext cx="0" cy="0"/>
          <a:chOff x="0" y="0"/>
          <a:chExt cx="0" cy="0"/>
        </a:xfrm>
      </p:grpSpPr>
      <p:sp>
        <p:nvSpPr>
          <p:cNvPr id="67" name="Google Shape;67;g730282d9a746fac3_11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atin typeface="Calibri" panose="020F0502020204030204" pitchFamily="34" charset="0"/>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68" name="Google Shape;68;g730282d9a746fac3_11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atin typeface="Calibri" panose="020F0502020204030204" pitchFamily="34" charset="0"/>
              </a:defRPr>
            </a:lvl1pPr>
            <a:lvl2pPr marL="914400" lvl="1" indent="-342900" algn="l" rtl="0">
              <a:lnSpc>
                <a:spcPct val="90000"/>
              </a:lnSpc>
              <a:spcBef>
                <a:spcPts val="1600"/>
              </a:spcBef>
              <a:spcAft>
                <a:spcPts val="0"/>
              </a:spcAft>
              <a:buClr>
                <a:schemeClr val="dk1"/>
              </a:buClr>
              <a:buSzPts val="1800"/>
              <a:buChar char="○"/>
              <a:defRPr/>
            </a:lvl2pPr>
            <a:lvl3pPr marL="1371600" lvl="2" indent="-342900" algn="l" rtl="0">
              <a:lnSpc>
                <a:spcPct val="90000"/>
              </a:lnSpc>
              <a:spcBef>
                <a:spcPts val="1600"/>
              </a:spcBef>
              <a:spcAft>
                <a:spcPts val="0"/>
              </a:spcAft>
              <a:buClr>
                <a:schemeClr val="dk1"/>
              </a:buClr>
              <a:buSzPts val="1800"/>
              <a:buChar char="■"/>
              <a:defRPr/>
            </a:lvl3pPr>
            <a:lvl4pPr marL="1828800" lvl="3" indent="-342900" algn="l" rtl="0">
              <a:lnSpc>
                <a:spcPct val="90000"/>
              </a:lnSpc>
              <a:spcBef>
                <a:spcPts val="1600"/>
              </a:spcBef>
              <a:spcAft>
                <a:spcPts val="0"/>
              </a:spcAft>
              <a:buClr>
                <a:schemeClr val="dk1"/>
              </a:buClr>
              <a:buSzPts val="1800"/>
              <a:buChar char="●"/>
              <a:defRPr/>
            </a:lvl4pPr>
            <a:lvl5pPr marL="2286000" lvl="4" indent="-342900" algn="l" rtl="0">
              <a:lnSpc>
                <a:spcPct val="9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69" name="Google Shape;69;g730282d9a746fac3_11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g730282d9a746fac3_11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1" name="Google Shape;71;g730282d9a746fac3_11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vi-VN" smtClean="0"/>
              <a:pPr/>
              <a:t>‹#›</a:t>
            </a:fld>
            <a:endParaRPr lang="vi-VN"/>
          </a:p>
        </p:txBody>
      </p:sp>
    </p:spTree>
    <p:extLst>
      <p:ext uri="{BB962C8B-B14F-4D97-AF65-F5344CB8AC3E}">
        <p14:creationId xmlns:p14="http://schemas.microsoft.com/office/powerpoint/2010/main" val="1227519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5"/>
        <p:cNvGrpSpPr/>
        <p:nvPr/>
      </p:nvGrpSpPr>
      <p:grpSpPr>
        <a:xfrm>
          <a:off x="0" y="0"/>
          <a:ext cx="0" cy="0"/>
          <a:chOff x="0" y="0"/>
          <a:chExt cx="0" cy="0"/>
        </a:xfrm>
      </p:grpSpPr>
      <p:sp>
        <p:nvSpPr>
          <p:cNvPr id="26" name="Google Shape;26;g730282d9a746fac3_77"/>
          <p:cNvSpPr/>
          <p:nvPr/>
        </p:nvSpPr>
        <p:spPr>
          <a:xfrm>
            <a:off x="-67" y="3429200"/>
            <a:ext cx="12192000" cy="34287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g730282d9a746fac3_77"/>
          <p:cNvSpPr txBox="1">
            <a:spLocks noGrp="1"/>
          </p:cNvSpPr>
          <p:nvPr>
            <p:ph type="title"/>
          </p:nvPr>
        </p:nvSpPr>
        <p:spPr>
          <a:xfrm>
            <a:off x="415600" y="1086400"/>
            <a:ext cx="11428500" cy="1256100"/>
          </a:xfrm>
          <a:prstGeom prst="rect">
            <a:avLst/>
          </a:prstGeom>
        </p:spPr>
        <p:txBody>
          <a:bodyPr spcFirstLastPara="1" wrap="square" lIns="121900" tIns="121900" rIns="121900" bIns="121900" anchor="ctr" anchorCtr="0">
            <a:normAutofit/>
          </a:bodyPr>
          <a:lstStyle>
            <a:lvl1pPr lvl="0" algn="ctr" rtl="0">
              <a:spcBef>
                <a:spcPts val="0"/>
              </a:spcBef>
              <a:spcAft>
                <a:spcPts val="0"/>
              </a:spcAft>
              <a:buSzPts val="4800"/>
              <a:buNone/>
              <a:defRPr>
                <a:latin typeface="Calibri" panose="020F0502020204030204" pitchFamily="34" charset="0"/>
              </a:defRPr>
            </a:lvl1pPr>
            <a:lvl2pPr lvl="1" algn="ctr" rtl="0">
              <a:spcBef>
                <a:spcPts val="0"/>
              </a:spcBef>
              <a:spcAft>
                <a:spcPts val="0"/>
              </a:spcAft>
              <a:buSzPts val="4800"/>
              <a:buNone/>
              <a:defRPr/>
            </a:lvl2pPr>
            <a:lvl3pPr lvl="2" algn="ctr" rtl="0">
              <a:spcBef>
                <a:spcPts val="0"/>
              </a:spcBef>
              <a:spcAft>
                <a:spcPts val="0"/>
              </a:spcAft>
              <a:buSzPts val="4800"/>
              <a:buNone/>
              <a:defRPr/>
            </a:lvl3pPr>
            <a:lvl4pPr lvl="3" algn="ctr" rtl="0">
              <a:spcBef>
                <a:spcPts val="0"/>
              </a:spcBef>
              <a:spcAft>
                <a:spcPts val="0"/>
              </a:spcAft>
              <a:buSzPts val="4800"/>
              <a:buNone/>
              <a:defRPr/>
            </a:lvl4pPr>
            <a:lvl5pPr lvl="4" algn="ctr" rtl="0">
              <a:spcBef>
                <a:spcPts val="0"/>
              </a:spcBef>
              <a:spcAft>
                <a:spcPts val="0"/>
              </a:spcAft>
              <a:buSzPts val="4800"/>
              <a:buNone/>
              <a:defRPr/>
            </a:lvl5pPr>
            <a:lvl6pPr lvl="5" algn="ctr" rtl="0">
              <a:spcBef>
                <a:spcPts val="0"/>
              </a:spcBef>
              <a:spcAft>
                <a:spcPts val="0"/>
              </a:spcAft>
              <a:buSzPts val="4800"/>
              <a:buNone/>
              <a:defRPr/>
            </a:lvl6pPr>
            <a:lvl7pPr lvl="6" algn="ctr" rtl="0">
              <a:spcBef>
                <a:spcPts val="0"/>
              </a:spcBef>
              <a:spcAft>
                <a:spcPts val="0"/>
              </a:spcAft>
              <a:buSzPts val="4800"/>
              <a:buNone/>
              <a:defRPr/>
            </a:lvl7pPr>
            <a:lvl8pPr lvl="7" algn="ctr" rtl="0">
              <a:spcBef>
                <a:spcPts val="0"/>
              </a:spcBef>
              <a:spcAft>
                <a:spcPts val="0"/>
              </a:spcAft>
              <a:buSzPts val="4800"/>
              <a:buNone/>
              <a:defRPr/>
            </a:lvl8pPr>
            <a:lvl9pPr lvl="8" algn="ctr" rtl="0">
              <a:spcBef>
                <a:spcPts val="0"/>
              </a:spcBef>
              <a:spcAft>
                <a:spcPts val="0"/>
              </a:spcAft>
              <a:buSzPts val="4800"/>
              <a:buNone/>
              <a:defRPr/>
            </a:lvl9pPr>
          </a:lstStyle>
          <a:p>
            <a:endParaRPr/>
          </a:p>
        </p:txBody>
      </p:sp>
      <p:sp>
        <p:nvSpPr>
          <p:cNvPr id="28" name="Google Shape;28;g730282d9a746fac3_7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vi-VN" smtClean="0"/>
              <a:pPr/>
              <a:t>‹#›</a:t>
            </a:fld>
            <a:endParaRPr lang="vi-VN"/>
          </a:p>
        </p:txBody>
      </p:sp>
    </p:spTree>
    <p:extLst>
      <p:ext uri="{BB962C8B-B14F-4D97-AF65-F5344CB8AC3E}">
        <p14:creationId xmlns:p14="http://schemas.microsoft.com/office/powerpoint/2010/main" val="2217906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9"/>
        <p:cNvGrpSpPr/>
        <p:nvPr/>
      </p:nvGrpSpPr>
      <p:grpSpPr>
        <a:xfrm>
          <a:off x="0" y="0"/>
          <a:ext cx="0" cy="0"/>
          <a:chOff x="0" y="0"/>
          <a:chExt cx="0" cy="0"/>
        </a:xfrm>
      </p:grpSpPr>
      <p:sp>
        <p:nvSpPr>
          <p:cNvPr id="30" name="Google Shape;30;g730282d9a746fac3_81"/>
          <p:cNvSpPr/>
          <p:nvPr/>
        </p:nvSpPr>
        <p:spPr>
          <a:xfrm>
            <a:off x="-100" y="6727600"/>
            <a:ext cx="12192000" cy="1305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g730282d9a746fac3_81"/>
          <p:cNvSpPr txBox="1">
            <a:spLocks noGrp="1"/>
          </p:cNvSpPr>
          <p:nvPr>
            <p:ph type="title"/>
          </p:nvPr>
        </p:nvSpPr>
        <p:spPr>
          <a:xfrm>
            <a:off x="415600" y="593367"/>
            <a:ext cx="11360700" cy="943200"/>
          </a:xfrm>
          <a:prstGeom prst="rect">
            <a:avLst/>
          </a:prstGeom>
        </p:spPr>
        <p:txBody>
          <a:bodyPr spcFirstLastPara="1" wrap="square" lIns="121900" tIns="121900" rIns="121900" bIns="121900" anchor="t" anchorCtr="0">
            <a:normAutofit/>
          </a:bodyPr>
          <a:lstStyle>
            <a:lvl1pPr lvl="0" rtl="0">
              <a:spcBef>
                <a:spcPts val="0"/>
              </a:spcBef>
              <a:spcAft>
                <a:spcPts val="0"/>
              </a:spcAft>
              <a:buSzPts val="4800"/>
              <a:buNone/>
              <a:defRPr>
                <a:latin typeface="Calibri" panose="020F0502020204030204" pitchFamily="34" charset="0"/>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2" name="Google Shape;32;g730282d9a746fac3_81"/>
          <p:cNvSpPr txBox="1">
            <a:spLocks noGrp="1"/>
          </p:cNvSpPr>
          <p:nvPr>
            <p:ph type="body" idx="1"/>
          </p:nvPr>
        </p:nvSpPr>
        <p:spPr>
          <a:xfrm>
            <a:off x="415600" y="1688433"/>
            <a:ext cx="11360700" cy="4403700"/>
          </a:xfrm>
          <a:prstGeom prst="rect">
            <a:avLst/>
          </a:prstGeom>
        </p:spPr>
        <p:txBody>
          <a:bodyPr spcFirstLastPara="1" wrap="square" lIns="121900" tIns="121900" rIns="121900" bIns="121900" anchor="t" anchorCtr="0">
            <a:normAutofit/>
          </a:bodyPr>
          <a:lstStyle>
            <a:lvl1pPr marL="457200" lvl="0" indent="-381000" rtl="0">
              <a:spcBef>
                <a:spcPts val="0"/>
              </a:spcBef>
              <a:spcAft>
                <a:spcPts val="0"/>
              </a:spcAft>
              <a:buSzPts val="2400"/>
              <a:buChar char="●"/>
              <a:defRPr>
                <a:latin typeface="Calibri" panose="020F0502020204030204" pitchFamily="34" charset="0"/>
              </a:defRPr>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33" name="Google Shape;33;g730282d9a746fac3_8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vi-VN" smtClean="0"/>
              <a:pPr/>
              <a:t>‹#›</a:t>
            </a:fld>
            <a:endParaRPr lang="vi-VN"/>
          </a:p>
        </p:txBody>
      </p:sp>
    </p:spTree>
    <p:extLst>
      <p:ext uri="{BB962C8B-B14F-4D97-AF65-F5344CB8AC3E}">
        <p14:creationId xmlns:p14="http://schemas.microsoft.com/office/powerpoint/2010/main" val="277406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4"/>
        <p:cNvGrpSpPr/>
        <p:nvPr/>
      </p:nvGrpSpPr>
      <p:grpSpPr>
        <a:xfrm>
          <a:off x="0" y="0"/>
          <a:ext cx="0" cy="0"/>
          <a:chOff x="0" y="0"/>
          <a:chExt cx="0" cy="0"/>
        </a:xfrm>
      </p:grpSpPr>
      <p:sp>
        <p:nvSpPr>
          <p:cNvPr id="35" name="Google Shape;35;g730282d9a746fac3_86"/>
          <p:cNvSpPr txBox="1">
            <a:spLocks noGrp="1"/>
          </p:cNvSpPr>
          <p:nvPr>
            <p:ph type="title"/>
          </p:nvPr>
        </p:nvSpPr>
        <p:spPr>
          <a:xfrm>
            <a:off x="415600" y="593367"/>
            <a:ext cx="11360700" cy="943200"/>
          </a:xfrm>
          <a:prstGeom prst="rect">
            <a:avLst/>
          </a:prstGeom>
        </p:spPr>
        <p:txBody>
          <a:bodyPr spcFirstLastPara="1" wrap="square" lIns="121900" tIns="121900" rIns="121900" bIns="121900" anchor="t" anchorCtr="0">
            <a:normAutofit/>
          </a:bodyPr>
          <a:lstStyle>
            <a:lvl1pPr lvl="0" rtl="0">
              <a:spcBef>
                <a:spcPts val="0"/>
              </a:spcBef>
              <a:spcAft>
                <a:spcPts val="0"/>
              </a:spcAft>
              <a:buSzPts val="4800"/>
              <a:buNone/>
              <a:defRPr>
                <a:latin typeface="Calibri" panose="020F0502020204030204" pitchFamily="34" charset="0"/>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6" name="Google Shape;36;g730282d9a746fac3_86"/>
          <p:cNvSpPr txBox="1">
            <a:spLocks noGrp="1"/>
          </p:cNvSpPr>
          <p:nvPr>
            <p:ph type="body" idx="1"/>
          </p:nvPr>
        </p:nvSpPr>
        <p:spPr>
          <a:xfrm>
            <a:off x="415600" y="1688233"/>
            <a:ext cx="5333100" cy="4403700"/>
          </a:xfrm>
          <a:prstGeom prst="rect">
            <a:avLst/>
          </a:prstGeom>
        </p:spPr>
        <p:txBody>
          <a:bodyPr spcFirstLastPara="1" wrap="square" lIns="121900" tIns="121900" rIns="121900" bIns="121900" anchor="t" anchorCtr="0">
            <a:normAutofit/>
          </a:bodyPr>
          <a:lstStyle>
            <a:lvl1pPr marL="457200" lvl="0" indent="-349250" rtl="0">
              <a:spcBef>
                <a:spcPts val="0"/>
              </a:spcBef>
              <a:spcAft>
                <a:spcPts val="0"/>
              </a:spcAft>
              <a:buSzPts val="1900"/>
              <a:buChar char="●"/>
              <a:defRPr sz="1900">
                <a:latin typeface="Calibri" panose="020F0502020204030204" pitchFamily="34" charset="0"/>
              </a:defRPr>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g730282d9a746fac3_86"/>
          <p:cNvSpPr txBox="1">
            <a:spLocks noGrp="1"/>
          </p:cNvSpPr>
          <p:nvPr>
            <p:ph type="body" idx="2"/>
          </p:nvPr>
        </p:nvSpPr>
        <p:spPr>
          <a:xfrm>
            <a:off x="6443200" y="1688233"/>
            <a:ext cx="5333100" cy="4403700"/>
          </a:xfrm>
          <a:prstGeom prst="rect">
            <a:avLst/>
          </a:prstGeom>
        </p:spPr>
        <p:txBody>
          <a:bodyPr spcFirstLastPara="1" wrap="square" lIns="121900" tIns="121900" rIns="121900" bIns="121900" anchor="t" anchorCtr="0">
            <a:normAutofit/>
          </a:bodyPr>
          <a:lstStyle>
            <a:lvl1pPr marL="457200" lvl="0" indent="-349250" rtl="0">
              <a:spcBef>
                <a:spcPts val="0"/>
              </a:spcBef>
              <a:spcAft>
                <a:spcPts val="0"/>
              </a:spcAft>
              <a:buSzPts val="1900"/>
              <a:buChar char="●"/>
              <a:defRPr sz="1900">
                <a:latin typeface="Calibri" panose="020F0502020204030204" pitchFamily="34" charset="0"/>
              </a:defRPr>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g730282d9a746fac3_8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vi-VN" smtClean="0"/>
              <a:pPr/>
              <a:t>‹#›</a:t>
            </a:fld>
            <a:endParaRPr lang="vi-VN"/>
          </a:p>
        </p:txBody>
      </p:sp>
    </p:spTree>
    <p:extLst>
      <p:ext uri="{BB962C8B-B14F-4D97-AF65-F5344CB8AC3E}">
        <p14:creationId xmlns:p14="http://schemas.microsoft.com/office/powerpoint/2010/main" val="2359256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9"/>
        <p:cNvGrpSpPr/>
        <p:nvPr/>
      </p:nvGrpSpPr>
      <p:grpSpPr>
        <a:xfrm>
          <a:off x="0" y="0"/>
          <a:ext cx="0" cy="0"/>
          <a:chOff x="0" y="0"/>
          <a:chExt cx="0" cy="0"/>
        </a:xfrm>
      </p:grpSpPr>
      <p:sp>
        <p:nvSpPr>
          <p:cNvPr id="40" name="Google Shape;40;g730282d9a746fac3_91"/>
          <p:cNvSpPr txBox="1">
            <a:spLocks noGrp="1"/>
          </p:cNvSpPr>
          <p:nvPr>
            <p:ph type="title"/>
          </p:nvPr>
        </p:nvSpPr>
        <p:spPr>
          <a:xfrm>
            <a:off x="415600" y="593367"/>
            <a:ext cx="11360700" cy="943200"/>
          </a:xfrm>
          <a:prstGeom prst="rect">
            <a:avLst/>
          </a:prstGeom>
        </p:spPr>
        <p:txBody>
          <a:bodyPr spcFirstLastPara="1" wrap="square" lIns="121900" tIns="121900" rIns="121900" bIns="121900" anchor="t" anchorCtr="0">
            <a:normAutofit/>
          </a:bodyPr>
          <a:lstStyle>
            <a:lvl1pPr lvl="0" rtl="0">
              <a:spcBef>
                <a:spcPts val="0"/>
              </a:spcBef>
              <a:spcAft>
                <a:spcPts val="0"/>
              </a:spcAft>
              <a:buSzPts val="4800"/>
              <a:buNone/>
              <a:defRPr>
                <a:latin typeface="Calibri" panose="020F0502020204030204" pitchFamily="34" charset="0"/>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41" name="Google Shape;41;g730282d9a746fac3_9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vi-VN" smtClean="0"/>
              <a:pPr/>
              <a:t>‹#›</a:t>
            </a:fld>
            <a:endParaRPr lang="vi-VN"/>
          </a:p>
        </p:txBody>
      </p:sp>
    </p:spTree>
    <p:extLst>
      <p:ext uri="{BB962C8B-B14F-4D97-AF65-F5344CB8AC3E}">
        <p14:creationId xmlns:p14="http://schemas.microsoft.com/office/powerpoint/2010/main" val="1421394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2"/>
        <p:cNvGrpSpPr/>
        <p:nvPr/>
      </p:nvGrpSpPr>
      <p:grpSpPr>
        <a:xfrm>
          <a:off x="0" y="0"/>
          <a:ext cx="0" cy="0"/>
          <a:chOff x="0" y="0"/>
          <a:chExt cx="0" cy="0"/>
        </a:xfrm>
      </p:grpSpPr>
      <p:sp>
        <p:nvSpPr>
          <p:cNvPr id="43" name="Google Shape;43;g730282d9a746fac3_94"/>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rtl="0">
              <a:spcBef>
                <a:spcPts val="0"/>
              </a:spcBef>
              <a:spcAft>
                <a:spcPts val="0"/>
              </a:spcAft>
              <a:buSzPts val="3200"/>
              <a:buNone/>
              <a:defRPr sz="3200">
                <a:latin typeface="Calibri" panose="020F0502020204030204" pitchFamily="34" charset="0"/>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44" name="Google Shape;44;g730282d9a746fac3_94"/>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rtl="0">
              <a:spcBef>
                <a:spcPts val="0"/>
              </a:spcBef>
              <a:spcAft>
                <a:spcPts val="0"/>
              </a:spcAft>
              <a:buSzPts val="1600"/>
              <a:buChar char="●"/>
              <a:defRPr sz="1600">
                <a:latin typeface="Calibri" panose="020F0502020204030204" pitchFamily="34" charset="0"/>
              </a:defRPr>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5" name="Google Shape;45;g730282d9a746fac3_9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vi-VN" smtClean="0"/>
              <a:pPr/>
              <a:t>‹#›</a:t>
            </a:fld>
            <a:endParaRPr lang="vi-VN"/>
          </a:p>
        </p:txBody>
      </p:sp>
    </p:spTree>
    <p:extLst>
      <p:ext uri="{BB962C8B-B14F-4D97-AF65-F5344CB8AC3E}">
        <p14:creationId xmlns:p14="http://schemas.microsoft.com/office/powerpoint/2010/main" val="1675909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6"/>
        </a:solidFill>
        <a:effectLst/>
      </p:bgPr>
    </p:bg>
    <p:spTree>
      <p:nvGrpSpPr>
        <p:cNvPr id="1" name="Shape 46"/>
        <p:cNvGrpSpPr/>
        <p:nvPr/>
      </p:nvGrpSpPr>
      <p:grpSpPr>
        <a:xfrm>
          <a:off x="0" y="0"/>
          <a:ext cx="0" cy="0"/>
          <a:chOff x="0" y="0"/>
          <a:chExt cx="0" cy="0"/>
        </a:xfrm>
      </p:grpSpPr>
      <p:sp>
        <p:nvSpPr>
          <p:cNvPr id="47" name="Google Shape;47;g730282d9a746fac3_98"/>
          <p:cNvSpPr txBox="1">
            <a:spLocks noGrp="1"/>
          </p:cNvSpPr>
          <p:nvPr>
            <p:ph type="title"/>
          </p:nvPr>
        </p:nvSpPr>
        <p:spPr>
          <a:xfrm>
            <a:off x="653667" y="701800"/>
            <a:ext cx="7484700" cy="5454300"/>
          </a:xfrm>
          <a:prstGeom prst="rect">
            <a:avLst/>
          </a:prstGeom>
        </p:spPr>
        <p:txBody>
          <a:bodyPr spcFirstLastPara="1" wrap="square" lIns="121900" tIns="121900" rIns="121900" bIns="121900" anchor="ctr" anchorCtr="0">
            <a:normAutofit/>
          </a:bodyPr>
          <a:lstStyle>
            <a:lvl1pPr lvl="0" rtl="0">
              <a:spcBef>
                <a:spcPts val="0"/>
              </a:spcBef>
              <a:spcAft>
                <a:spcPts val="0"/>
              </a:spcAft>
              <a:buClr>
                <a:schemeClr val="dk2"/>
              </a:buClr>
              <a:buSzPts val="7200"/>
              <a:buNone/>
              <a:defRPr sz="7200" b="0">
                <a:solidFill>
                  <a:schemeClr val="dk2"/>
                </a:solidFill>
                <a:latin typeface="Calibri" panose="020F0502020204030204" pitchFamily="34" charset="0"/>
              </a:defRPr>
            </a:lvl1pPr>
            <a:lvl2pPr lvl="1" rtl="0">
              <a:spcBef>
                <a:spcPts val="0"/>
              </a:spcBef>
              <a:spcAft>
                <a:spcPts val="0"/>
              </a:spcAft>
              <a:buClr>
                <a:schemeClr val="dk2"/>
              </a:buClr>
              <a:buSzPts val="7200"/>
              <a:buNone/>
              <a:defRPr sz="7200" b="0">
                <a:solidFill>
                  <a:schemeClr val="dk2"/>
                </a:solidFill>
              </a:defRPr>
            </a:lvl2pPr>
            <a:lvl3pPr lvl="2" rtl="0">
              <a:spcBef>
                <a:spcPts val="0"/>
              </a:spcBef>
              <a:spcAft>
                <a:spcPts val="0"/>
              </a:spcAft>
              <a:buClr>
                <a:schemeClr val="dk2"/>
              </a:buClr>
              <a:buSzPts val="7200"/>
              <a:buNone/>
              <a:defRPr sz="7200" b="0">
                <a:solidFill>
                  <a:schemeClr val="dk2"/>
                </a:solidFill>
              </a:defRPr>
            </a:lvl3pPr>
            <a:lvl4pPr lvl="3" rtl="0">
              <a:spcBef>
                <a:spcPts val="0"/>
              </a:spcBef>
              <a:spcAft>
                <a:spcPts val="0"/>
              </a:spcAft>
              <a:buClr>
                <a:schemeClr val="dk2"/>
              </a:buClr>
              <a:buSzPts val="7200"/>
              <a:buNone/>
              <a:defRPr sz="7200" b="0">
                <a:solidFill>
                  <a:schemeClr val="dk2"/>
                </a:solidFill>
              </a:defRPr>
            </a:lvl4pPr>
            <a:lvl5pPr lvl="4" rtl="0">
              <a:spcBef>
                <a:spcPts val="0"/>
              </a:spcBef>
              <a:spcAft>
                <a:spcPts val="0"/>
              </a:spcAft>
              <a:buClr>
                <a:schemeClr val="dk2"/>
              </a:buClr>
              <a:buSzPts val="7200"/>
              <a:buNone/>
              <a:defRPr sz="7200" b="0">
                <a:solidFill>
                  <a:schemeClr val="dk2"/>
                </a:solidFill>
              </a:defRPr>
            </a:lvl5pPr>
            <a:lvl6pPr lvl="5" rtl="0">
              <a:spcBef>
                <a:spcPts val="0"/>
              </a:spcBef>
              <a:spcAft>
                <a:spcPts val="0"/>
              </a:spcAft>
              <a:buClr>
                <a:schemeClr val="dk2"/>
              </a:buClr>
              <a:buSzPts val="7200"/>
              <a:buNone/>
              <a:defRPr sz="7200" b="0">
                <a:solidFill>
                  <a:schemeClr val="dk2"/>
                </a:solidFill>
              </a:defRPr>
            </a:lvl6pPr>
            <a:lvl7pPr lvl="6" rtl="0">
              <a:spcBef>
                <a:spcPts val="0"/>
              </a:spcBef>
              <a:spcAft>
                <a:spcPts val="0"/>
              </a:spcAft>
              <a:buClr>
                <a:schemeClr val="dk2"/>
              </a:buClr>
              <a:buSzPts val="7200"/>
              <a:buNone/>
              <a:defRPr sz="7200" b="0">
                <a:solidFill>
                  <a:schemeClr val="dk2"/>
                </a:solidFill>
              </a:defRPr>
            </a:lvl7pPr>
            <a:lvl8pPr lvl="7" rtl="0">
              <a:spcBef>
                <a:spcPts val="0"/>
              </a:spcBef>
              <a:spcAft>
                <a:spcPts val="0"/>
              </a:spcAft>
              <a:buClr>
                <a:schemeClr val="dk2"/>
              </a:buClr>
              <a:buSzPts val="7200"/>
              <a:buNone/>
              <a:defRPr sz="7200" b="0">
                <a:solidFill>
                  <a:schemeClr val="dk2"/>
                </a:solidFill>
              </a:defRPr>
            </a:lvl8pPr>
            <a:lvl9pPr lvl="8" rtl="0">
              <a:spcBef>
                <a:spcPts val="0"/>
              </a:spcBef>
              <a:spcAft>
                <a:spcPts val="0"/>
              </a:spcAft>
              <a:buClr>
                <a:schemeClr val="dk2"/>
              </a:buClr>
              <a:buSzPts val="7200"/>
              <a:buNone/>
              <a:defRPr sz="7200" b="0">
                <a:solidFill>
                  <a:schemeClr val="dk2"/>
                </a:solidFill>
              </a:defRPr>
            </a:lvl9pPr>
          </a:lstStyle>
          <a:p>
            <a:endParaRPr/>
          </a:p>
        </p:txBody>
      </p:sp>
      <p:sp>
        <p:nvSpPr>
          <p:cNvPr id="48" name="Google Shape;48;g730282d9a746fac3_9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vi-VN" smtClean="0"/>
              <a:pPr/>
              <a:t>‹#›</a:t>
            </a:fld>
            <a:endParaRPr lang="vi-VN"/>
          </a:p>
        </p:txBody>
      </p:sp>
    </p:spTree>
    <p:extLst>
      <p:ext uri="{BB962C8B-B14F-4D97-AF65-F5344CB8AC3E}">
        <p14:creationId xmlns:p14="http://schemas.microsoft.com/office/powerpoint/2010/main" val="696749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9"/>
        <p:cNvGrpSpPr/>
        <p:nvPr/>
      </p:nvGrpSpPr>
      <p:grpSpPr>
        <a:xfrm>
          <a:off x="0" y="0"/>
          <a:ext cx="0" cy="0"/>
          <a:chOff x="0" y="0"/>
          <a:chExt cx="0" cy="0"/>
        </a:xfrm>
      </p:grpSpPr>
      <p:sp>
        <p:nvSpPr>
          <p:cNvPr id="50" name="Google Shape;50;g730282d9a746fac3_101"/>
          <p:cNvSpPr/>
          <p:nvPr/>
        </p:nvSpPr>
        <p:spPr>
          <a:xfrm>
            <a:off x="6096000" y="0"/>
            <a:ext cx="6096000" cy="685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51" name="Google Shape;51;g730282d9a746fac3_101"/>
          <p:cNvCxnSpPr/>
          <p:nvPr/>
        </p:nvCxnSpPr>
        <p:spPr>
          <a:xfrm>
            <a:off x="6706233" y="5994000"/>
            <a:ext cx="624300" cy="0"/>
          </a:xfrm>
          <a:prstGeom prst="straightConnector1">
            <a:avLst/>
          </a:prstGeom>
          <a:noFill/>
          <a:ln w="19050" cap="flat" cmpd="sng">
            <a:solidFill>
              <a:schemeClr val="lt1"/>
            </a:solidFill>
            <a:prstDash val="solid"/>
            <a:round/>
            <a:headEnd type="none" w="sm" len="sm"/>
            <a:tailEnd type="none" w="sm" len="sm"/>
          </a:ln>
        </p:spPr>
      </p:cxnSp>
      <p:sp>
        <p:nvSpPr>
          <p:cNvPr id="52" name="Google Shape;52;g730282d9a746fac3_101"/>
          <p:cNvSpPr txBox="1">
            <a:spLocks noGrp="1"/>
          </p:cNvSpPr>
          <p:nvPr>
            <p:ph type="title"/>
          </p:nvPr>
        </p:nvSpPr>
        <p:spPr>
          <a:xfrm>
            <a:off x="354000" y="1386233"/>
            <a:ext cx="5393700" cy="2234400"/>
          </a:xfrm>
          <a:prstGeom prst="rect">
            <a:avLst/>
          </a:prstGeom>
        </p:spPr>
        <p:txBody>
          <a:bodyPr spcFirstLastPara="1" wrap="square" lIns="121900" tIns="121900" rIns="121900" bIns="121900" anchor="b" anchorCtr="0">
            <a:normAutofit/>
          </a:bodyPr>
          <a:lstStyle>
            <a:lvl1pPr lvl="0" algn="ctr" rtl="0">
              <a:spcBef>
                <a:spcPts val="0"/>
              </a:spcBef>
              <a:spcAft>
                <a:spcPts val="0"/>
              </a:spcAft>
              <a:buSzPts val="5600"/>
              <a:buNone/>
              <a:defRPr sz="5600">
                <a:latin typeface="Calibri" panose="020F0502020204030204" pitchFamily="34" charset="0"/>
              </a:defRPr>
            </a:lvl1pPr>
            <a:lvl2pPr lvl="1" algn="ctr" rtl="0">
              <a:spcBef>
                <a:spcPts val="0"/>
              </a:spcBef>
              <a:spcAft>
                <a:spcPts val="0"/>
              </a:spcAft>
              <a:buSzPts val="5600"/>
              <a:buNone/>
              <a:defRPr sz="5600"/>
            </a:lvl2pPr>
            <a:lvl3pPr lvl="2" algn="ctr" rtl="0">
              <a:spcBef>
                <a:spcPts val="0"/>
              </a:spcBef>
              <a:spcAft>
                <a:spcPts val="0"/>
              </a:spcAft>
              <a:buSzPts val="5600"/>
              <a:buNone/>
              <a:defRPr sz="5600"/>
            </a:lvl3pPr>
            <a:lvl4pPr lvl="3" algn="ctr" rtl="0">
              <a:spcBef>
                <a:spcPts val="0"/>
              </a:spcBef>
              <a:spcAft>
                <a:spcPts val="0"/>
              </a:spcAft>
              <a:buSzPts val="5600"/>
              <a:buNone/>
              <a:defRPr sz="5600"/>
            </a:lvl4pPr>
            <a:lvl5pPr lvl="4" algn="ctr" rtl="0">
              <a:spcBef>
                <a:spcPts val="0"/>
              </a:spcBef>
              <a:spcAft>
                <a:spcPts val="0"/>
              </a:spcAft>
              <a:buSzPts val="5600"/>
              <a:buNone/>
              <a:defRPr sz="5600"/>
            </a:lvl5pPr>
            <a:lvl6pPr lvl="5" algn="ctr" rtl="0">
              <a:spcBef>
                <a:spcPts val="0"/>
              </a:spcBef>
              <a:spcAft>
                <a:spcPts val="0"/>
              </a:spcAft>
              <a:buSzPts val="5600"/>
              <a:buNone/>
              <a:defRPr sz="5600"/>
            </a:lvl6pPr>
            <a:lvl7pPr lvl="6" algn="ctr" rtl="0">
              <a:spcBef>
                <a:spcPts val="0"/>
              </a:spcBef>
              <a:spcAft>
                <a:spcPts val="0"/>
              </a:spcAft>
              <a:buSzPts val="5600"/>
              <a:buNone/>
              <a:defRPr sz="5600"/>
            </a:lvl7pPr>
            <a:lvl8pPr lvl="7" algn="ctr" rtl="0">
              <a:spcBef>
                <a:spcPts val="0"/>
              </a:spcBef>
              <a:spcAft>
                <a:spcPts val="0"/>
              </a:spcAft>
              <a:buSzPts val="5600"/>
              <a:buNone/>
              <a:defRPr sz="5600"/>
            </a:lvl8pPr>
            <a:lvl9pPr lvl="8" algn="ctr" rtl="0">
              <a:spcBef>
                <a:spcPts val="0"/>
              </a:spcBef>
              <a:spcAft>
                <a:spcPts val="0"/>
              </a:spcAft>
              <a:buSzPts val="5600"/>
              <a:buNone/>
              <a:defRPr sz="5600"/>
            </a:lvl9pPr>
          </a:lstStyle>
          <a:p>
            <a:endParaRPr/>
          </a:p>
        </p:txBody>
      </p:sp>
      <p:sp>
        <p:nvSpPr>
          <p:cNvPr id="53" name="Google Shape;53;g730282d9a746fac3_101"/>
          <p:cNvSpPr txBox="1">
            <a:spLocks noGrp="1"/>
          </p:cNvSpPr>
          <p:nvPr>
            <p:ph type="subTitle" idx="1"/>
          </p:nvPr>
        </p:nvSpPr>
        <p:spPr>
          <a:xfrm>
            <a:off x="354000" y="3635833"/>
            <a:ext cx="5393700" cy="16467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2800"/>
              <a:buNone/>
              <a:defRPr sz="2800">
                <a:latin typeface="Calibri" panose="020F0502020204030204" pitchFamily="34" charset="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Google Shape;54;g730282d9a746fac3_101"/>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rtl="0">
              <a:spcBef>
                <a:spcPts val="0"/>
              </a:spcBef>
              <a:spcAft>
                <a:spcPts val="0"/>
              </a:spcAft>
              <a:buClr>
                <a:schemeClr val="lt1"/>
              </a:buClr>
              <a:buSzPts val="2400"/>
              <a:buChar char="●"/>
              <a:defRPr>
                <a:solidFill>
                  <a:schemeClr val="lt1"/>
                </a:solidFill>
                <a:latin typeface="Calibri" panose="020F0502020204030204" pitchFamily="34" charset="0"/>
              </a:defRPr>
            </a:lvl1pPr>
            <a:lvl2pPr marL="914400" lvl="1" indent="-349250" rtl="0">
              <a:spcBef>
                <a:spcPts val="0"/>
              </a:spcBef>
              <a:spcAft>
                <a:spcPts val="0"/>
              </a:spcAft>
              <a:buClr>
                <a:schemeClr val="lt1"/>
              </a:buClr>
              <a:buSzPts val="1900"/>
              <a:buChar char="○"/>
              <a:defRPr>
                <a:solidFill>
                  <a:schemeClr val="lt1"/>
                </a:solidFill>
              </a:defRPr>
            </a:lvl2pPr>
            <a:lvl3pPr marL="1371600" lvl="2" indent="-349250" rtl="0">
              <a:spcBef>
                <a:spcPts val="0"/>
              </a:spcBef>
              <a:spcAft>
                <a:spcPts val="0"/>
              </a:spcAft>
              <a:buClr>
                <a:schemeClr val="lt1"/>
              </a:buClr>
              <a:buSzPts val="1900"/>
              <a:buChar char="■"/>
              <a:defRPr>
                <a:solidFill>
                  <a:schemeClr val="lt1"/>
                </a:solidFill>
              </a:defRPr>
            </a:lvl3pPr>
            <a:lvl4pPr marL="1828800" lvl="3" indent="-349250" rtl="0">
              <a:spcBef>
                <a:spcPts val="0"/>
              </a:spcBef>
              <a:spcAft>
                <a:spcPts val="0"/>
              </a:spcAft>
              <a:buClr>
                <a:schemeClr val="lt1"/>
              </a:buClr>
              <a:buSzPts val="1900"/>
              <a:buChar char="●"/>
              <a:defRPr>
                <a:solidFill>
                  <a:schemeClr val="lt1"/>
                </a:solidFill>
              </a:defRPr>
            </a:lvl4pPr>
            <a:lvl5pPr marL="2286000" lvl="4" indent="-349250" rtl="0">
              <a:spcBef>
                <a:spcPts val="0"/>
              </a:spcBef>
              <a:spcAft>
                <a:spcPts val="0"/>
              </a:spcAft>
              <a:buClr>
                <a:schemeClr val="lt1"/>
              </a:buClr>
              <a:buSzPts val="1900"/>
              <a:buChar char="○"/>
              <a:defRPr>
                <a:solidFill>
                  <a:schemeClr val="lt1"/>
                </a:solidFill>
              </a:defRPr>
            </a:lvl5pPr>
            <a:lvl6pPr marL="2743200" lvl="5" indent="-349250" rtl="0">
              <a:spcBef>
                <a:spcPts val="0"/>
              </a:spcBef>
              <a:spcAft>
                <a:spcPts val="0"/>
              </a:spcAft>
              <a:buClr>
                <a:schemeClr val="lt1"/>
              </a:buClr>
              <a:buSzPts val="1900"/>
              <a:buChar char="■"/>
              <a:defRPr>
                <a:solidFill>
                  <a:schemeClr val="lt1"/>
                </a:solidFill>
              </a:defRPr>
            </a:lvl6pPr>
            <a:lvl7pPr marL="3200400" lvl="6" indent="-349250" rtl="0">
              <a:spcBef>
                <a:spcPts val="0"/>
              </a:spcBef>
              <a:spcAft>
                <a:spcPts val="0"/>
              </a:spcAft>
              <a:buClr>
                <a:schemeClr val="lt1"/>
              </a:buClr>
              <a:buSzPts val="1900"/>
              <a:buChar char="●"/>
              <a:defRPr>
                <a:solidFill>
                  <a:schemeClr val="lt1"/>
                </a:solidFill>
              </a:defRPr>
            </a:lvl7pPr>
            <a:lvl8pPr marL="3657600" lvl="7" indent="-349250" rtl="0">
              <a:spcBef>
                <a:spcPts val="0"/>
              </a:spcBef>
              <a:spcAft>
                <a:spcPts val="0"/>
              </a:spcAft>
              <a:buClr>
                <a:schemeClr val="lt1"/>
              </a:buClr>
              <a:buSzPts val="1900"/>
              <a:buChar char="○"/>
              <a:defRPr>
                <a:solidFill>
                  <a:schemeClr val="lt1"/>
                </a:solidFill>
              </a:defRPr>
            </a:lvl8pPr>
            <a:lvl9pPr marL="4114800" lvl="8" indent="-349250" rtl="0">
              <a:spcBef>
                <a:spcPts val="0"/>
              </a:spcBef>
              <a:spcAft>
                <a:spcPts val="0"/>
              </a:spcAft>
              <a:buClr>
                <a:schemeClr val="lt1"/>
              </a:buClr>
              <a:buSzPts val="1900"/>
              <a:buChar char="■"/>
              <a:defRPr>
                <a:solidFill>
                  <a:schemeClr val="lt1"/>
                </a:solidFill>
              </a:defRPr>
            </a:lvl9pPr>
          </a:lstStyle>
          <a:p>
            <a:endParaRPr/>
          </a:p>
        </p:txBody>
      </p:sp>
      <p:sp>
        <p:nvSpPr>
          <p:cNvPr id="55" name="Google Shape;55;g730282d9a746fac3_10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vi-VN" smtClean="0"/>
              <a:pPr/>
              <a:t>‹#›</a:t>
            </a:fld>
            <a:endParaRPr lang="vi-VN"/>
          </a:p>
        </p:txBody>
      </p:sp>
    </p:spTree>
    <p:extLst>
      <p:ext uri="{BB962C8B-B14F-4D97-AF65-F5344CB8AC3E}">
        <p14:creationId xmlns:p14="http://schemas.microsoft.com/office/powerpoint/2010/main" val="4106580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6"/>
        <p:cNvGrpSpPr/>
        <p:nvPr/>
      </p:nvGrpSpPr>
      <p:grpSpPr>
        <a:xfrm>
          <a:off x="0" y="0"/>
          <a:ext cx="0" cy="0"/>
          <a:chOff x="0" y="0"/>
          <a:chExt cx="0" cy="0"/>
        </a:xfrm>
      </p:grpSpPr>
      <p:sp>
        <p:nvSpPr>
          <p:cNvPr id="57" name="Google Shape;57;g730282d9a746fac3_108"/>
          <p:cNvSpPr txBox="1">
            <a:spLocks noGrp="1"/>
          </p:cNvSpPr>
          <p:nvPr>
            <p:ph type="body" idx="1"/>
          </p:nvPr>
        </p:nvSpPr>
        <p:spPr>
          <a:xfrm>
            <a:off x="415600" y="5640967"/>
            <a:ext cx="7998300" cy="798300"/>
          </a:xfrm>
          <a:prstGeom prst="rect">
            <a:avLst/>
          </a:prstGeom>
        </p:spPr>
        <p:txBody>
          <a:bodyPr spcFirstLastPara="1" wrap="square" lIns="121900" tIns="121900" rIns="121900" bIns="121900" anchor="ctr" anchorCtr="0">
            <a:normAutofit/>
          </a:bodyPr>
          <a:lstStyle>
            <a:lvl1pPr marL="457200" lvl="0" indent="-228600" rtl="0">
              <a:lnSpc>
                <a:spcPct val="100000"/>
              </a:lnSpc>
              <a:spcBef>
                <a:spcPts val="0"/>
              </a:spcBef>
              <a:spcAft>
                <a:spcPts val="0"/>
              </a:spcAft>
              <a:buSzPts val="3200"/>
              <a:buFont typeface="PT Sans Narrow"/>
              <a:buNone/>
              <a:defRPr sz="3200">
                <a:latin typeface="Calibri" panose="020F0502020204030204" pitchFamily="34" charset="0"/>
                <a:ea typeface="Calibri" panose="020F0502020204030204" pitchFamily="34" charset="0"/>
                <a:cs typeface="Calibri" panose="020F0502020204030204" pitchFamily="34" charset="0"/>
                <a:sym typeface="PT Sans Narrow"/>
              </a:defRPr>
            </a:lvl1pPr>
          </a:lstStyle>
          <a:p>
            <a:endParaRPr/>
          </a:p>
        </p:txBody>
      </p:sp>
      <p:sp>
        <p:nvSpPr>
          <p:cNvPr id="58" name="Google Shape;58;g730282d9a746fac3_10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vi-VN" smtClean="0"/>
              <a:pPr/>
              <a:t>‹#›</a:t>
            </a:fld>
            <a:endParaRPr lang="vi-VN"/>
          </a:p>
        </p:txBody>
      </p:sp>
    </p:spTree>
    <p:extLst>
      <p:ext uri="{BB962C8B-B14F-4D97-AF65-F5344CB8AC3E}">
        <p14:creationId xmlns:p14="http://schemas.microsoft.com/office/powerpoint/2010/main" val="2298826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g730282d9a746fac3_61"/>
          <p:cNvSpPr txBox="1">
            <a:spLocks noGrp="1"/>
          </p:cNvSpPr>
          <p:nvPr>
            <p:ph type="title"/>
          </p:nvPr>
        </p:nvSpPr>
        <p:spPr>
          <a:xfrm>
            <a:off x="415600" y="593367"/>
            <a:ext cx="11360700" cy="943200"/>
          </a:xfrm>
          <a:prstGeom prst="rect">
            <a:avLst/>
          </a:prstGeom>
          <a:noFill/>
          <a:ln>
            <a:noFill/>
          </a:ln>
        </p:spPr>
        <p:txBody>
          <a:bodyPr spcFirstLastPara="1" wrap="square" lIns="121900" tIns="121900" rIns="121900" bIns="121900" anchor="t" anchorCtr="0">
            <a:normAutofit/>
          </a:bodyPr>
          <a:lstStyle>
            <a:lvl1pPr lvl="0" rtl="0">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9pPr>
          </a:lstStyle>
          <a:p>
            <a:endParaRPr/>
          </a:p>
        </p:txBody>
      </p:sp>
      <p:sp>
        <p:nvSpPr>
          <p:cNvPr id="11" name="Google Shape;11;g730282d9a746fac3_61"/>
          <p:cNvSpPr txBox="1">
            <a:spLocks noGrp="1"/>
          </p:cNvSpPr>
          <p:nvPr>
            <p:ph type="body" idx="1"/>
          </p:nvPr>
        </p:nvSpPr>
        <p:spPr>
          <a:xfrm>
            <a:off x="415600" y="1688433"/>
            <a:ext cx="11360700" cy="4403700"/>
          </a:xfrm>
          <a:prstGeom prst="rect">
            <a:avLst/>
          </a:prstGeom>
          <a:noFill/>
          <a:ln>
            <a:noFill/>
          </a:ln>
        </p:spPr>
        <p:txBody>
          <a:bodyPr spcFirstLastPara="1" wrap="square" lIns="121900" tIns="121900" rIns="121900" bIns="121900" anchor="t" anchorCtr="0">
            <a:normAutofit/>
          </a:bodyPr>
          <a:lstStyle>
            <a:lvl1pPr marL="457200" lvl="0" indent="-381000" rtl="0">
              <a:lnSpc>
                <a:spcPct val="115000"/>
              </a:lnSpc>
              <a:spcBef>
                <a:spcPts val="0"/>
              </a:spcBef>
              <a:spcAft>
                <a:spcPts val="0"/>
              </a:spcAft>
              <a:buClr>
                <a:schemeClr val="dk2"/>
              </a:buClr>
              <a:buSzPts val="2400"/>
              <a:buFont typeface="Open Sans"/>
              <a:buChar char="●"/>
              <a:defRPr sz="2400">
                <a:solidFill>
                  <a:schemeClr val="dk2"/>
                </a:solidFill>
                <a:latin typeface="Open Sans"/>
                <a:ea typeface="Open Sans"/>
                <a:cs typeface="Open Sans"/>
                <a:sym typeface="Open Sans"/>
              </a:defRPr>
            </a:lvl1pPr>
            <a:lvl2pPr marL="914400" lvl="1" indent="-349250" rtl="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2pPr>
            <a:lvl3pPr marL="1371600" lvl="2" indent="-349250" rtl="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3pPr>
            <a:lvl4pPr marL="1828800" lvl="3" indent="-349250" rtl="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4pPr>
            <a:lvl5pPr marL="2286000" lvl="4" indent="-349250" rtl="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5pPr>
            <a:lvl6pPr marL="2743200" lvl="5" indent="-349250" rtl="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6pPr>
            <a:lvl7pPr marL="3200400" lvl="6" indent="-349250" rtl="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7pPr>
            <a:lvl8pPr marL="3657600" lvl="7" indent="-349250" rtl="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8pPr>
            <a:lvl9pPr marL="4114800" lvl="8" indent="-349250" rtl="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9pPr>
          </a:lstStyle>
          <a:p>
            <a:endParaRPr/>
          </a:p>
        </p:txBody>
      </p:sp>
      <p:sp>
        <p:nvSpPr>
          <p:cNvPr id="12" name="Google Shape;12;g730282d9a746fac3_6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rtl="0">
              <a:buNone/>
              <a:defRPr sz="1300">
                <a:solidFill>
                  <a:schemeClr val="dk2"/>
                </a:solidFill>
                <a:latin typeface="Calibri" panose="020F0502020204030204" pitchFamily="34" charset="0"/>
                <a:ea typeface="Open Sans"/>
                <a:cs typeface="Open Sans"/>
                <a:sym typeface="Open Sans"/>
              </a:defRPr>
            </a:lvl1pPr>
            <a:lvl2pPr lvl="1" algn="r" rtl="0">
              <a:buNone/>
              <a:defRPr sz="1300">
                <a:solidFill>
                  <a:schemeClr val="dk2"/>
                </a:solidFill>
                <a:latin typeface="Open Sans"/>
                <a:ea typeface="Open Sans"/>
                <a:cs typeface="Open Sans"/>
                <a:sym typeface="Open Sans"/>
              </a:defRPr>
            </a:lvl2pPr>
            <a:lvl3pPr lvl="2" algn="r" rtl="0">
              <a:buNone/>
              <a:defRPr sz="1300">
                <a:solidFill>
                  <a:schemeClr val="dk2"/>
                </a:solidFill>
                <a:latin typeface="Open Sans"/>
                <a:ea typeface="Open Sans"/>
                <a:cs typeface="Open Sans"/>
                <a:sym typeface="Open Sans"/>
              </a:defRPr>
            </a:lvl3pPr>
            <a:lvl4pPr lvl="3" algn="r" rtl="0">
              <a:buNone/>
              <a:defRPr sz="1300">
                <a:solidFill>
                  <a:schemeClr val="dk2"/>
                </a:solidFill>
                <a:latin typeface="Open Sans"/>
                <a:ea typeface="Open Sans"/>
                <a:cs typeface="Open Sans"/>
                <a:sym typeface="Open Sans"/>
              </a:defRPr>
            </a:lvl4pPr>
            <a:lvl5pPr lvl="4" algn="r" rtl="0">
              <a:buNone/>
              <a:defRPr sz="1300">
                <a:solidFill>
                  <a:schemeClr val="dk2"/>
                </a:solidFill>
                <a:latin typeface="Open Sans"/>
                <a:ea typeface="Open Sans"/>
                <a:cs typeface="Open Sans"/>
                <a:sym typeface="Open Sans"/>
              </a:defRPr>
            </a:lvl5pPr>
            <a:lvl6pPr lvl="5" algn="r" rtl="0">
              <a:buNone/>
              <a:defRPr sz="1300">
                <a:solidFill>
                  <a:schemeClr val="dk2"/>
                </a:solidFill>
                <a:latin typeface="Open Sans"/>
                <a:ea typeface="Open Sans"/>
                <a:cs typeface="Open Sans"/>
                <a:sym typeface="Open Sans"/>
              </a:defRPr>
            </a:lvl6pPr>
            <a:lvl7pPr lvl="6" algn="r" rtl="0">
              <a:buNone/>
              <a:defRPr sz="1300">
                <a:solidFill>
                  <a:schemeClr val="dk2"/>
                </a:solidFill>
                <a:latin typeface="Open Sans"/>
                <a:ea typeface="Open Sans"/>
                <a:cs typeface="Open Sans"/>
                <a:sym typeface="Open Sans"/>
              </a:defRPr>
            </a:lvl7pPr>
            <a:lvl8pPr lvl="7" algn="r" rtl="0">
              <a:buNone/>
              <a:defRPr sz="1300">
                <a:solidFill>
                  <a:schemeClr val="dk2"/>
                </a:solidFill>
                <a:latin typeface="Open Sans"/>
                <a:ea typeface="Open Sans"/>
                <a:cs typeface="Open Sans"/>
                <a:sym typeface="Open Sans"/>
              </a:defRPr>
            </a:lvl8pPr>
            <a:lvl9pPr lvl="8" algn="r" rtl="0">
              <a:buNone/>
              <a:defRPr sz="1300">
                <a:solidFill>
                  <a:schemeClr val="dk2"/>
                </a:solidFill>
                <a:latin typeface="Open Sans"/>
                <a:ea typeface="Open Sans"/>
                <a:cs typeface="Open Sans"/>
                <a:sym typeface="Open Sans"/>
              </a:defRPr>
            </a:lvl9pPr>
          </a:lstStyle>
          <a:p>
            <a:fld id="{00000000-1234-1234-1234-123412341234}" type="slidenum">
              <a:rPr lang="vi-VN" smtClean="0"/>
              <a:pPr/>
              <a:t>‹#›</a:t>
            </a:fld>
            <a:endParaRPr lang="vi-VN"/>
          </a:p>
        </p:txBody>
      </p:sp>
    </p:spTree>
    <p:extLst>
      <p:ext uri="{BB962C8B-B14F-4D97-AF65-F5344CB8AC3E}">
        <p14:creationId xmlns:p14="http://schemas.microsoft.com/office/powerpoint/2010/main" val="43937881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libri" panose="020F0502020204030204" pitchFamily="34" charset="0"/>
          <a:ea typeface="Calibri" panose="020F050202020403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libri" panose="020F0502020204030204" pitchFamily="34" charset="0"/>
          <a:ea typeface="Calibri" panose="020F050202020403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
          <p:cNvSpPr txBox="1">
            <a:spLocks noGrp="1"/>
          </p:cNvSpPr>
          <p:nvPr>
            <p:ph type="ctrTitle"/>
          </p:nvPr>
        </p:nvSpPr>
        <p:spPr>
          <a:xfrm>
            <a:off x="1524000" y="1304521"/>
            <a:ext cx="9144000" cy="2924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7200"/>
              <a:buFont typeface="Calibri"/>
              <a:buNone/>
            </a:pPr>
            <a:r>
              <a:rPr lang="vi-VN" sz="7200" b="1"/>
              <a:t>BỆNH Á</a:t>
            </a:r>
            <a:r>
              <a:rPr lang="vi-VN"/>
              <a:t>N</a:t>
            </a:r>
            <a:endParaRPr/>
          </a:p>
          <a:p>
            <a:pPr marL="0" lvl="0" indent="0" algn="ctr" rtl="0">
              <a:lnSpc>
                <a:spcPct val="90000"/>
              </a:lnSpc>
              <a:spcBef>
                <a:spcPts val="0"/>
              </a:spcBef>
              <a:spcAft>
                <a:spcPts val="0"/>
              </a:spcAft>
              <a:buClr>
                <a:schemeClr val="dk1"/>
              </a:buClr>
              <a:buSzPts val="7200"/>
              <a:buFont typeface="Calibri"/>
              <a:buNone/>
            </a:pPr>
            <a:endParaRPr/>
          </a:p>
        </p:txBody>
      </p:sp>
      <p:sp>
        <p:nvSpPr>
          <p:cNvPr id="77" name="Google Shape;77;p1"/>
          <p:cNvSpPr txBox="1"/>
          <p:nvPr/>
        </p:nvSpPr>
        <p:spPr>
          <a:xfrm>
            <a:off x="1219200" y="3832905"/>
            <a:ext cx="9753600" cy="553968"/>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400" b="0" i="0" u="none" strike="noStrike" kern="0" cap="none" spc="0" normalizeH="0" baseline="0" noProof="0">
                <a:ln>
                  <a:noFill/>
                </a:ln>
                <a:solidFill>
                  <a:srgbClr val="000000"/>
                </a:solidFill>
                <a:effectLst/>
                <a:uLnTx/>
                <a:uFillTx/>
                <a:latin typeface="Calibri" panose="020F0502020204030204" pitchFamily="34" charset="0"/>
                <a:ea typeface="Open Sans"/>
                <a:cs typeface="Open Sans"/>
                <a:sym typeface="Open Sans"/>
              </a:rPr>
              <a:t>Tổ 44</a:t>
            </a:r>
            <a:endParaRPr kumimoji="0" sz="2400" b="0" i="0" u="none" strike="noStrike" kern="0" cap="none" spc="0" normalizeH="0" baseline="0" noProof="0">
              <a:ln>
                <a:noFill/>
              </a:ln>
              <a:solidFill>
                <a:srgbClr val="000000"/>
              </a:solidFill>
              <a:effectLst/>
              <a:uLnTx/>
              <a:uFillTx/>
              <a:latin typeface="Calibri" panose="020F0502020204030204" pitchFamily="34" charset="0"/>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vi-VN" b="1" u="sng"/>
              <a:t>VI. Tóm tắt bệnh án</a:t>
            </a:r>
            <a:endParaRPr/>
          </a:p>
        </p:txBody>
      </p:sp>
      <p:sp>
        <p:nvSpPr>
          <p:cNvPr id="130" name="Google Shape;130;p9"/>
          <p:cNvSpPr txBox="1">
            <a:spLocks noGrp="1"/>
          </p:cNvSpPr>
          <p:nvPr>
            <p:ph type="body" idx="1"/>
          </p:nvPr>
        </p:nvSpPr>
        <p:spPr>
          <a:xfrm>
            <a:off x="838200" y="1825625"/>
            <a:ext cx="10515600" cy="4710000"/>
          </a:xfrm>
          <a:prstGeom prst="rect">
            <a:avLst/>
          </a:prstGeom>
          <a:noFill/>
          <a:ln>
            <a:noFill/>
          </a:ln>
        </p:spPr>
        <p:txBody>
          <a:bodyPr spcFirstLastPara="1" wrap="square" lIns="91425" tIns="45700" rIns="91425" bIns="45700" anchor="t" anchorCtr="0">
            <a:normAutofit/>
          </a:bodyPr>
          <a:lstStyle/>
          <a:p>
            <a:pPr marL="228600" lvl="0" indent="0" algn="l" rtl="0">
              <a:lnSpc>
                <a:spcPct val="90000"/>
              </a:lnSpc>
              <a:spcBef>
                <a:spcPts val="0"/>
              </a:spcBef>
              <a:spcAft>
                <a:spcPts val="0"/>
              </a:spcAft>
              <a:buNone/>
            </a:pPr>
            <a:r>
              <a:rPr lang="vi-VN"/>
              <a:t>Bệnh nhân nam, 56 tuổi, nhập viện vì đau bụng giờ thứ 10. Ghi nhận</a:t>
            </a:r>
            <a:endParaRPr/>
          </a:p>
          <a:p>
            <a:pPr marL="228600" lvl="0" indent="-241934" algn="l" rtl="0">
              <a:lnSpc>
                <a:spcPct val="90000"/>
              </a:lnSpc>
              <a:spcBef>
                <a:spcPts val="1000"/>
              </a:spcBef>
              <a:spcAft>
                <a:spcPts val="0"/>
              </a:spcAft>
              <a:buClr>
                <a:schemeClr val="dk1"/>
              </a:buClr>
              <a:buSzPts val="2800"/>
              <a:buChar char="●"/>
            </a:pPr>
            <a:r>
              <a:rPr lang="vi-VN" b="1"/>
              <a:t>Triệu chứng cơ năng</a:t>
            </a:r>
            <a:r>
              <a:rPr lang="vi-VN"/>
              <a:t>:</a:t>
            </a:r>
            <a:endParaRPr/>
          </a:p>
          <a:p>
            <a:pPr marL="685800" lvl="1" indent="-240030" algn="l" rtl="0">
              <a:lnSpc>
                <a:spcPct val="90000"/>
              </a:lnSpc>
              <a:spcBef>
                <a:spcPts val="500"/>
              </a:spcBef>
              <a:spcAft>
                <a:spcPts val="0"/>
              </a:spcAft>
              <a:buClr>
                <a:schemeClr val="dk1"/>
              </a:buClr>
              <a:buSzPts val="2400"/>
              <a:buChar char="○"/>
            </a:pPr>
            <a:r>
              <a:rPr lang="vi-VN">
                <a:latin typeface="Calibri" panose="020F0502020204030204" pitchFamily="34" charset="0"/>
              </a:rPr>
              <a:t>Đau bụng đột ngột vùng trên rốn lan khắp bụng 8-9/10.</a:t>
            </a:r>
            <a:endParaRPr>
              <a:latin typeface="Calibri" panose="020F0502020204030204" pitchFamily="34" charset="0"/>
            </a:endParaRPr>
          </a:p>
          <a:p>
            <a:pPr marL="685800" lvl="1" indent="-240030" algn="l" rtl="0">
              <a:lnSpc>
                <a:spcPct val="90000"/>
              </a:lnSpc>
              <a:spcBef>
                <a:spcPts val="500"/>
              </a:spcBef>
              <a:spcAft>
                <a:spcPts val="0"/>
              </a:spcAft>
              <a:buClr>
                <a:schemeClr val="dk1"/>
              </a:buClr>
              <a:buSzPts val="2400"/>
              <a:buChar char="○"/>
            </a:pPr>
            <a:r>
              <a:rPr lang="vi-VN">
                <a:latin typeface="Calibri" panose="020F0502020204030204" pitchFamily="34" charset="0"/>
              </a:rPr>
              <a:t>Không sốt</a:t>
            </a:r>
            <a:endParaRPr>
              <a:latin typeface="Calibri" panose="020F0502020204030204" pitchFamily="34" charset="0"/>
            </a:endParaRPr>
          </a:p>
          <a:p>
            <a:pPr marL="228600" lvl="0" indent="-241934" algn="l" rtl="0">
              <a:lnSpc>
                <a:spcPct val="90000"/>
              </a:lnSpc>
              <a:spcBef>
                <a:spcPts val="1000"/>
              </a:spcBef>
              <a:spcAft>
                <a:spcPts val="0"/>
              </a:spcAft>
              <a:buClr>
                <a:schemeClr val="dk1"/>
              </a:buClr>
              <a:buSzPts val="2800"/>
              <a:buChar char="●"/>
            </a:pPr>
            <a:r>
              <a:rPr lang="vi-VN" b="1"/>
              <a:t>Triệu chứng thực thể</a:t>
            </a:r>
            <a:r>
              <a:rPr lang="vi-VN"/>
              <a:t>:</a:t>
            </a:r>
            <a:endParaRPr/>
          </a:p>
          <a:p>
            <a:pPr marL="685800" lvl="1" indent="-240030" algn="l" rtl="0">
              <a:lnSpc>
                <a:spcPct val="90000"/>
              </a:lnSpc>
              <a:spcBef>
                <a:spcPts val="500"/>
              </a:spcBef>
              <a:spcAft>
                <a:spcPts val="0"/>
              </a:spcAft>
              <a:buClr>
                <a:schemeClr val="dk1"/>
              </a:buClr>
              <a:buSzPts val="2400"/>
              <a:buChar char="○"/>
            </a:pPr>
            <a:r>
              <a:rPr lang="vi-VN">
                <a:latin typeface="Calibri" panose="020F0502020204030204" pitchFamily="34" charset="0"/>
              </a:rPr>
              <a:t>BMI = 17.57 kg/m2</a:t>
            </a:r>
            <a:endParaRPr>
              <a:latin typeface="Calibri" panose="020F0502020204030204" pitchFamily="34" charset="0"/>
            </a:endParaRPr>
          </a:p>
          <a:p>
            <a:pPr marL="685800" lvl="1" indent="-240030" algn="l" rtl="0">
              <a:lnSpc>
                <a:spcPct val="90000"/>
              </a:lnSpc>
              <a:spcBef>
                <a:spcPts val="500"/>
              </a:spcBef>
              <a:spcAft>
                <a:spcPts val="0"/>
              </a:spcAft>
              <a:buClr>
                <a:schemeClr val="dk1"/>
              </a:buClr>
              <a:buSzPts val="2400"/>
              <a:buChar char="○"/>
            </a:pPr>
            <a:r>
              <a:rPr lang="vi-VN">
                <a:latin typeface="Calibri" panose="020F0502020204030204" pitchFamily="34" charset="0"/>
              </a:rPr>
              <a:t>Mạch nhanh, huyết áp tăng, nhịp thở nhanh.</a:t>
            </a:r>
            <a:endParaRPr>
              <a:latin typeface="Calibri" panose="020F0502020204030204" pitchFamily="34" charset="0"/>
            </a:endParaRPr>
          </a:p>
          <a:p>
            <a:pPr marL="685800" lvl="1" indent="-240030" algn="l" rtl="0">
              <a:lnSpc>
                <a:spcPct val="90000"/>
              </a:lnSpc>
              <a:spcBef>
                <a:spcPts val="500"/>
              </a:spcBef>
              <a:spcAft>
                <a:spcPts val="0"/>
              </a:spcAft>
              <a:buClr>
                <a:schemeClr val="dk1"/>
              </a:buClr>
              <a:buSzPts val="2400"/>
              <a:buChar char="○"/>
            </a:pPr>
            <a:r>
              <a:rPr lang="vi-VN">
                <a:latin typeface="Calibri" panose="020F0502020204030204" pitchFamily="34" charset="0"/>
              </a:rPr>
              <a:t>Âm ruột giảm, 1-2 lần/ phút.</a:t>
            </a:r>
            <a:endParaRPr>
              <a:latin typeface="Calibri" panose="020F0502020204030204" pitchFamily="34" charset="0"/>
            </a:endParaRPr>
          </a:p>
          <a:p>
            <a:pPr marL="685800" lvl="1" indent="-240030" algn="l" rtl="0">
              <a:lnSpc>
                <a:spcPct val="90000"/>
              </a:lnSpc>
              <a:spcBef>
                <a:spcPts val="500"/>
              </a:spcBef>
              <a:spcAft>
                <a:spcPts val="0"/>
              </a:spcAft>
              <a:buClr>
                <a:schemeClr val="dk1"/>
              </a:buClr>
              <a:buSzPts val="2400"/>
              <a:buChar char="○"/>
            </a:pPr>
            <a:r>
              <a:rPr lang="vi-VN">
                <a:latin typeface="Calibri" panose="020F0502020204030204" pitchFamily="34" charset="0"/>
              </a:rPr>
              <a:t>Bụng chướng nhẹ, bụng gồng, ấn đau đề kháng khắp bụng.</a:t>
            </a:r>
            <a:endParaRPr>
              <a:latin typeface="Calibri" panose="020F0502020204030204" pitchFamily="34" charset="0"/>
            </a:endParaRPr>
          </a:p>
          <a:p>
            <a:pPr marL="228600" lvl="0" indent="-241934" algn="l" rtl="0">
              <a:lnSpc>
                <a:spcPct val="90000"/>
              </a:lnSpc>
              <a:spcBef>
                <a:spcPts val="1000"/>
              </a:spcBef>
              <a:spcAft>
                <a:spcPts val="0"/>
              </a:spcAft>
              <a:buClr>
                <a:schemeClr val="dk1"/>
              </a:buClr>
              <a:buSzPts val="2800"/>
              <a:buChar char="●"/>
            </a:pPr>
            <a:r>
              <a:rPr lang="vi-VN" b="1"/>
              <a:t>Tiền căn</a:t>
            </a:r>
            <a:endParaRPr/>
          </a:p>
          <a:p>
            <a:pPr marL="685800" lvl="1" indent="-240030" algn="l" rtl="0">
              <a:lnSpc>
                <a:spcPct val="90000"/>
              </a:lnSpc>
              <a:spcBef>
                <a:spcPts val="500"/>
              </a:spcBef>
              <a:spcAft>
                <a:spcPts val="0"/>
              </a:spcAft>
              <a:buClr>
                <a:schemeClr val="dk1"/>
              </a:buClr>
              <a:buSzPts val="2400"/>
              <a:buChar char="○"/>
            </a:pPr>
            <a:r>
              <a:rPr lang="vi-VN">
                <a:latin typeface="Calibri" panose="020F0502020204030204" pitchFamily="34" charset="0"/>
              </a:rPr>
              <a:t>Viêm dạ dày Hp(+) điều trị không triệt để, 5 năm.</a:t>
            </a:r>
            <a:endParaRPr>
              <a:latin typeface="Calibri" panose="020F0502020204030204" pitchFamily="34" charset="0"/>
            </a:endParaRPr>
          </a:p>
          <a:p>
            <a:pPr marL="685800" lvl="1" indent="-240030" algn="l" rtl="0">
              <a:lnSpc>
                <a:spcPct val="90000"/>
              </a:lnSpc>
              <a:spcBef>
                <a:spcPts val="500"/>
              </a:spcBef>
              <a:spcAft>
                <a:spcPts val="0"/>
              </a:spcAft>
              <a:buClr>
                <a:schemeClr val="dk1"/>
              </a:buClr>
              <a:buSzPts val="2400"/>
              <a:buChar char="○"/>
            </a:pPr>
            <a:r>
              <a:rPr lang="vi-VN">
                <a:latin typeface="Calibri" panose="020F0502020204030204" pitchFamily="34" charset="0"/>
              </a:rPr>
              <a:t>Đau khớp gối, điều trị bằng thuốc tây, thuốc nam 2 năm</a:t>
            </a:r>
            <a:endParaRPr>
              <a:latin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vi-VN" b="1" u="sng"/>
              <a:t>VII. Đặt vấn đề</a:t>
            </a:r>
            <a:endParaRPr/>
          </a:p>
        </p:txBody>
      </p:sp>
      <p:sp>
        <p:nvSpPr>
          <p:cNvPr id="136" name="Google Shape;136;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42900" algn="l" rtl="0">
              <a:lnSpc>
                <a:spcPct val="115000"/>
              </a:lnSpc>
              <a:spcBef>
                <a:spcPts val="0"/>
              </a:spcBef>
              <a:spcAft>
                <a:spcPts val="0"/>
              </a:spcAft>
              <a:buSzPts val="1800"/>
              <a:buAutoNum type="arabicPeriod"/>
            </a:pPr>
            <a:r>
              <a:rPr lang="vi-VN"/>
              <a:t>Viêm phúc mạc toàn thể</a:t>
            </a:r>
            <a:endParaRPr/>
          </a:p>
          <a:p>
            <a:pPr marL="457200" lvl="0" indent="-342900" algn="l" rtl="0">
              <a:lnSpc>
                <a:spcPct val="115000"/>
              </a:lnSpc>
              <a:spcBef>
                <a:spcPts val="0"/>
              </a:spcBef>
              <a:spcAft>
                <a:spcPts val="0"/>
              </a:spcAft>
              <a:buSzPts val="1800"/>
              <a:buAutoNum type="arabicPeriod"/>
            </a:pPr>
            <a:r>
              <a:rPr lang="vi-VN"/>
              <a:t>Thể trạng gầy</a:t>
            </a:r>
            <a:endParaRPr/>
          </a:p>
          <a:p>
            <a:pPr marL="457200" lvl="0" indent="-342900" algn="l" rtl="0">
              <a:lnSpc>
                <a:spcPct val="115000"/>
              </a:lnSpc>
              <a:spcBef>
                <a:spcPts val="0"/>
              </a:spcBef>
              <a:spcAft>
                <a:spcPts val="0"/>
              </a:spcAft>
              <a:buSzPts val="1800"/>
              <a:buAutoNum type="arabicPeriod"/>
            </a:pPr>
            <a:r>
              <a:rPr lang="vi-VN"/>
              <a:t>Tiền căn: </a:t>
            </a:r>
            <a:endParaRPr/>
          </a:p>
          <a:p>
            <a:pPr marL="228600" lvl="0" indent="-228600" algn="l" rtl="0">
              <a:lnSpc>
                <a:spcPct val="90000"/>
              </a:lnSpc>
              <a:spcBef>
                <a:spcPts val="1000"/>
              </a:spcBef>
              <a:spcAft>
                <a:spcPts val="0"/>
              </a:spcAft>
              <a:buClr>
                <a:schemeClr val="dk1"/>
              </a:buClr>
              <a:buSzPts val="2800"/>
              <a:buChar char="●"/>
            </a:pPr>
            <a:r>
              <a:rPr lang="vi-VN"/>
              <a:t>Viêm dạ dày Hp(+) điều trị không triệt để, 5 năm.</a:t>
            </a:r>
            <a:endParaRPr/>
          </a:p>
          <a:p>
            <a:pPr marL="228600" lvl="0" indent="-228600" algn="l" rtl="0">
              <a:lnSpc>
                <a:spcPct val="90000"/>
              </a:lnSpc>
              <a:spcBef>
                <a:spcPts val="1000"/>
              </a:spcBef>
              <a:spcAft>
                <a:spcPts val="0"/>
              </a:spcAft>
              <a:buClr>
                <a:schemeClr val="dk1"/>
              </a:buClr>
              <a:buSzPts val="2800"/>
              <a:buChar char="●"/>
            </a:pPr>
            <a:r>
              <a:rPr lang="vi-VN"/>
              <a:t>Đau khớp gối, tự điều trị bằng thuốc tây, thuốc nam 2 năm</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1600"/>
              </a:spcAft>
              <a:buClr>
                <a:schemeClr val="dk1"/>
              </a:buClr>
              <a:buSzPts val="28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vi-VN" b="1"/>
              <a:t>VIII. Chẩn đoán</a:t>
            </a:r>
            <a:endParaRPr/>
          </a:p>
        </p:txBody>
      </p:sp>
      <p:sp>
        <p:nvSpPr>
          <p:cNvPr id="142" name="Google Shape;142;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vi-VN" b="1"/>
              <a:t>Chẩn đoán sơ bộ</a:t>
            </a:r>
            <a:r>
              <a:rPr lang="vi-VN"/>
              <a:t>: Viêm phúc mạc toàn thể do thủng loét dạ dày tá tràng</a:t>
            </a:r>
            <a:endParaRPr/>
          </a:p>
          <a:p>
            <a:pPr marL="0" lvl="0" indent="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1600"/>
              </a:spcAft>
              <a:buClr>
                <a:schemeClr val="dk1"/>
              </a:buClr>
              <a:buSzPts val="2800"/>
              <a:buChar char="●"/>
            </a:pPr>
            <a:r>
              <a:rPr lang="vi-VN" b="1"/>
              <a:t>Chẩn đoán phân biệt</a:t>
            </a:r>
            <a:r>
              <a:rPr lang="vi-VN"/>
              <a:t>: Viêm phúc mạc toàn thể do viêm tụy cấp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vi-VN" b="1" u="sng"/>
              <a:t>IX. Biện luận</a:t>
            </a:r>
            <a:endParaRPr/>
          </a:p>
        </p:txBody>
      </p:sp>
      <p:sp>
        <p:nvSpPr>
          <p:cNvPr id="148" name="Google Shape;148;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1600"/>
              </a:spcAft>
              <a:buClr>
                <a:schemeClr val="dk1"/>
              </a:buClr>
              <a:buSzPts val="2800"/>
              <a:buChar char="●"/>
            </a:pPr>
            <a:r>
              <a:rPr lang="vi-VN"/>
              <a:t>Viêm phúc mạc toàn thể: Bệnh nhân đau khắp bụng, tăng khi đi lại, giảm bớt khi nằm nghỉ, khám thấy bụng chướng, gồng cứng, ấn đau đề kháng khắp bụng nên nghĩ là viêm phúc mạc toàn thể.</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3"/>
          <p:cNvSpPr txBox="1">
            <a:spLocks noGrp="1"/>
          </p:cNvSpPr>
          <p:nvPr>
            <p:ph type="body" idx="1"/>
          </p:nvPr>
        </p:nvSpPr>
        <p:spPr>
          <a:xfrm>
            <a:off x="838200" y="730475"/>
            <a:ext cx="10515600" cy="5787300"/>
          </a:xfrm>
          <a:prstGeom prst="rect">
            <a:avLst/>
          </a:prstGeom>
          <a:noFill/>
          <a:ln>
            <a:noFill/>
          </a:ln>
        </p:spPr>
        <p:txBody>
          <a:bodyPr spcFirstLastPara="1" wrap="square" lIns="91425" tIns="45700" rIns="91425" bIns="45700" anchor="t" anchorCtr="0">
            <a:normAutofit fontScale="92500" lnSpcReduction="10000"/>
          </a:bodyPr>
          <a:lstStyle/>
          <a:p>
            <a:pPr marL="228600" lvl="0" indent="-215900" algn="just" rtl="0">
              <a:lnSpc>
                <a:spcPct val="90000"/>
              </a:lnSpc>
              <a:spcBef>
                <a:spcPts val="0"/>
              </a:spcBef>
              <a:spcAft>
                <a:spcPts val="0"/>
              </a:spcAft>
              <a:buClr>
                <a:schemeClr val="dk1"/>
              </a:buClr>
              <a:buSzPts val="2600"/>
              <a:buChar char="●"/>
            </a:pPr>
            <a:r>
              <a:rPr lang="vi-VN" sz="2800" b="1"/>
              <a:t>Các nguyên nhân của viêm phúc mạc</a:t>
            </a:r>
            <a:endParaRPr sz="2800"/>
          </a:p>
          <a:p>
            <a:pPr marL="685800" lvl="1" indent="-241300" algn="just" rtl="0">
              <a:lnSpc>
                <a:spcPct val="90000"/>
              </a:lnSpc>
              <a:spcBef>
                <a:spcPts val="500"/>
              </a:spcBef>
              <a:spcAft>
                <a:spcPts val="0"/>
              </a:spcAft>
              <a:buClr>
                <a:schemeClr val="dk1"/>
              </a:buClr>
              <a:buSzPts val="2600"/>
              <a:buChar char="○"/>
            </a:pPr>
            <a:r>
              <a:rPr lang="vi-VN" sz="2800" b="1">
                <a:latin typeface="Calibri" panose="020F0502020204030204" pitchFamily="34" charset="0"/>
              </a:rPr>
              <a:t>Thủng tạng rỗng</a:t>
            </a:r>
            <a:r>
              <a:rPr lang="vi-VN" sz="2800">
                <a:latin typeface="Calibri" panose="020F0502020204030204" pitchFamily="34" charset="0"/>
              </a:rPr>
              <a:t>: bệnh nhân có triệu chứng đau bụng đột ngột dữ dội, diễn tiến nhanh lan sang khắp bụng. </a:t>
            </a:r>
            <a:endParaRPr sz="2800">
              <a:latin typeface="Calibri" panose="020F0502020204030204" pitchFamily="34" charset="0"/>
            </a:endParaRPr>
          </a:p>
          <a:p>
            <a:pPr marL="1143000" lvl="2" indent="-241300" algn="just" rtl="0">
              <a:lnSpc>
                <a:spcPct val="90000"/>
              </a:lnSpc>
              <a:spcBef>
                <a:spcPts val="500"/>
              </a:spcBef>
              <a:spcAft>
                <a:spcPts val="0"/>
              </a:spcAft>
              <a:buClr>
                <a:schemeClr val="dk1"/>
              </a:buClr>
              <a:buSzPts val="2600"/>
              <a:buChar char="■"/>
            </a:pPr>
            <a:r>
              <a:rPr lang="vi-VN" sz="2800">
                <a:latin typeface="Calibri" panose="020F0502020204030204" pitchFamily="34" charset="0"/>
              </a:rPr>
              <a:t>Thủng dạ dày tá tràng: nghĩ nhiều, do bệnh nhân lúc đầu đau dữ dội và đột ngột vùng thượng vị, tiền căn bệnh nhân có viêm dạ dày Hp (+) trước đây điều trị không triệt để, sử dụng thuốc giảm đau không rõ loại nghi ngờ là NSAIDs. Khám có bụng gồng cứng, ấn đau và đề kháng khắp bụng.</a:t>
            </a:r>
            <a:endParaRPr sz="2800">
              <a:latin typeface="Calibri" panose="020F0502020204030204" pitchFamily="34" charset="0"/>
            </a:endParaRPr>
          </a:p>
          <a:p>
            <a:pPr marL="1143000" lvl="2" indent="-241300" algn="just" rtl="0">
              <a:lnSpc>
                <a:spcPct val="90000"/>
              </a:lnSpc>
              <a:spcBef>
                <a:spcPts val="500"/>
              </a:spcBef>
              <a:spcAft>
                <a:spcPts val="0"/>
              </a:spcAft>
              <a:buClr>
                <a:schemeClr val="dk1"/>
              </a:buClr>
              <a:buSzPts val="2600"/>
              <a:buChar char="■"/>
            </a:pPr>
            <a:r>
              <a:rPr lang="vi-VN" sz="2800">
                <a:latin typeface="Calibri" panose="020F0502020204030204" pitchFamily="34" charset="0"/>
              </a:rPr>
              <a:t>Không loại trừ thủng đại tràng ngang, ruột ron do vị trí đau phù hợp với vị trí giải phẫu. Nhưng ít nghĩ do không có yếu tố gợi ý nguyên nhân.</a:t>
            </a:r>
            <a:endParaRPr sz="2800">
              <a:latin typeface="Calibri" panose="020F0502020204030204" pitchFamily="34" charset="0"/>
            </a:endParaRPr>
          </a:p>
          <a:p>
            <a:pPr marL="685800" lvl="1" indent="-241300" algn="just" rtl="0">
              <a:lnSpc>
                <a:spcPct val="90000"/>
              </a:lnSpc>
              <a:spcBef>
                <a:spcPts val="500"/>
              </a:spcBef>
              <a:spcAft>
                <a:spcPts val="1600"/>
              </a:spcAft>
              <a:buClr>
                <a:schemeClr val="dk1"/>
              </a:buClr>
              <a:buSzPts val="2600"/>
              <a:buChar char="○"/>
            </a:pPr>
            <a:r>
              <a:rPr lang="vi-VN" sz="2800" b="1">
                <a:latin typeface="Calibri" panose="020F0502020204030204" pitchFamily="34" charset="0"/>
              </a:rPr>
              <a:t>Viêm tụy cấp</a:t>
            </a:r>
            <a:r>
              <a:rPr lang="vi-VN" sz="2800">
                <a:latin typeface="Calibri" panose="020F0502020204030204" pitchFamily="34" charset="0"/>
              </a:rPr>
              <a:t>: Ít nghĩ vì bệnh nhân không có nôn ói, không sốt, không tụt huyết áp. Tuy nhiên không thể loại trừ vì BN có đau bụng đột ngột, dữ dội, liên tục vùng thượng vị, có thể là bệnh cảnh sớm của viêm tụy cấp nên chưa có triệu chứng toàn thân rõ rệt. </a:t>
            </a:r>
            <a:endParaRPr sz="2800">
              <a:latin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vi-VN" b="1" u="sng"/>
              <a:t>X. Đề nghị cận lâm sàng</a:t>
            </a:r>
            <a:endParaRPr/>
          </a:p>
        </p:txBody>
      </p:sp>
      <p:sp>
        <p:nvSpPr>
          <p:cNvPr id="160" name="Google Shape;160;p14"/>
          <p:cNvSpPr txBox="1">
            <a:spLocks noGrp="1"/>
          </p:cNvSpPr>
          <p:nvPr>
            <p:ph type="body" idx="1"/>
          </p:nvPr>
        </p:nvSpPr>
        <p:spPr>
          <a:xfrm>
            <a:off x="838200" y="1825625"/>
            <a:ext cx="10515600" cy="5032500"/>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0"/>
              </a:spcBef>
              <a:spcAft>
                <a:spcPts val="0"/>
              </a:spcAft>
              <a:buNone/>
            </a:pPr>
            <a:r>
              <a:rPr lang="vi-VN" sz="2200" b="1"/>
              <a:t>Cận lâm sàng chẩn đoán</a:t>
            </a:r>
            <a:endParaRPr sz="2200"/>
          </a:p>
          <a:p>
            <a:pPr marL="228600" lvl="0" indent="-254000" algn="l" rtl="0">
              <a:lnSpc>
                <a:spcPct val="100000"/>
              </a:lnSpc>
              <a:spcBef>
                <a:spcPts val="0"/>
              </a:spcBef>
              <a:spcAft>
                <a:spcPts val="0"/>
              </a:spcAft>
              <a:buSzPts val="2200"/>
              <a:buChar char="●"/>
            </a:pPr>
            <a:r>
              <a:rPr lang="vi-VN" sz="2200"/>
              <a:t>X-quang bụng đứng không sửa soạn</a:t>
            </a:r>
            <a:endParaRPr sz="2200"/>
          </a:p>
          <a:p>
            <a:pPr marL="228600" lvl="0" indent="-254000" algn="l" rtl="0">
              <a:lnSpc>
                <a:spcPct val="100000"/>
              </a:lnSpc>
              <a:spcBef>
                <a:spcPts val="0"/>
              </a:spcBef>
              <a:spcAft>
                <a:spcPts val="0"/>
              </a:spcAft>
              <a:buSzPts val="2200"/>
              <a:buChar char="●"/>
            </a:pPr>
            <a:r>
              <a:rPr lang="vi-VN" sz="2200"/>
              <a:t>Siêu âm bụng</a:t>
            </a:r>
            <a:endParaRPr sz="2200"/>
          </a:p>
          <a:p>
            <a:pPr marL="228600" lvl="0" indent="-254000" algn="l" rtl="0">
              <a:lnSpc>
                <a:spcPct val="100000"/>
              </a:lnSpc>
              <a:spcBef>
                <a:spcPts val="0"/>
              </a:spcBef>
              <a:spcAft>
                <a:spcPts val="0"/>
              </a:spcAft>
              <a:buSzPts val="2200"/>
              <a:buChar char="●"/>
            </a:pPr>
            <a:r>
              <a:rPr lang="vi-VN" sz="2200"/>
              <a:t>Công thức máu</a:t>
            </a:r>
            <a:endParaRPr sz="2200"/>
          </a:p>
          <a:p>
            <a:pPr marL="228600" lvl="0" indent="-254000" algn="l" rtl="0">
              <a:lnSpc>
                <a:spcPct val="100000"/>
              </a:lnSpc>
              <a:spcBef>
                <a:spcPts val="0"/>
              </a:spcBef>
              <a:spcAft>
                <a:spcPts val="0"/>
              </a:spcAft>
              <a:buSzPts val="2200"/>
              <a:buChar char="●"/>
            </a:pPr>
            <a:r>
              <a:rPr lang="vi-VN" sz="2200"/>
              <a:t>Amylase máu, Lipase máu </a:t>
            </a:r>
            <a:endParaRPr sz="2200"/>
          </a:p>
          <a:p>
            <a:pPr marL="228600" lvl="0" indent="-254000" algn="l" rtl="0">
              <a:lnSpc>
                <a:spcPct val="100000"/>
              </a:lnSpc>
              <a:spcBef>
                <a:spcPts val="0"/>
              </a:spcBef>
              <a:spcAft>
                <a:spcPts val="0"/>
              </a:spcAft>
              <a:buSzPts val="2200"/>
              <a:buChar char="●"/>
            </a:pPr>
            <a:r>
              <a:rPr lang="vi-VN" sz="2200"/>
              <a:t>CRP</a:t>
            </a:r>
            <a:endParaRPr sz="2200"/>
          </a:p>
          <a:p>
            <a:pPr marL="228600" lvl="0" indent="-254000" algn="l" rtl="0">
              <a:lnSpc>
                <a:spcPct val="100000"/>
              </a:lnSpc>
              <a:spcBef>
                <a:spcPts val="0"/>
              </a:spcBef>
              <a:spcAft>
                <a:spcPts val="0"/>
              </a:spcAft>
              <a:buSzPts val="2200"/>
              <a:buChar char="●"/>
            </a:pPr>
            <a:r>
              <a:rPr lang="vi-VN" sz="2200"/>
              <a:t>Ion đồ, BUN/Creatinine</a:t>
            </a:r>
            <a:endParaRPr sz="2200"/>
          </a:p>
          <a:p>
            <a:pPr marL="228600" lvl="0" indent="0" algn="l" rtl="0">
              <a:lnSpc>
                <a:spcPct val="100000"/>
              </a:lnSpc>
              <a:spcBef>
                <a:spcPts val="0"/>
              </a:spcBef>
              <a:spcAft>
                <a:spcPts val="0"/>
              </a:spcAft>
              <a:buNone/>
            </a:pPr>
            <a:r>
              <a:rPr lang="vi-VN" sz="2200" b="1"/>
              <a:t>Cận lâm sàng trước mổ</a:t>
            </a:r>
            <a:endParaRPr sz="2200"/>
          </a:p>
          <a:p>
            <a:pPr marL="228600" lvl="0" indent="-254000" algn="l" rtl="0">
              <a:lnSpc>
                <a:spcPct val="100000"/>
              </a:lnSpc>
              <a:spcBef>
                <a:spcPts val="0"/>
              </a:spcBef>
              <a:spcAft>
                <a:spcPts val="0"/>
              </a:spcAft>
              <a:buSzPts val="2200"/>
              <a:buChar char="●"/>
            </a:pPr>
            <a:r>
              <a:rPr lang="vi-VN" sz="2200"/>
              <a:t>PT, aPTT, INR</a:t>
            </a:r>
            <a:endParaRPr sz="2200"/>
          </a:p>
          <a:p>
            <a:pPr marL="228600" lvl="0" indent="-254000" algn="l" rtl="0">
              <a:lnSpc>
                <a:spcPct val="100000"/>
              </a:lnSpc>
              <a:spcBef>
                <a:spcPts val="0"/>
              </a:spcBef>
              <a:spcAft>
                <a:spcPts val="0"/>
              </a:spcAft>
              <a:buSzPts val="2200"/>
              <a:buChar char="●"/>
            </a:pPr>
            <a:r>
              <a:rPr lang="vi-VN" sz="2200"/>
              <a:t>Nhóm máu ABO/Rhesus</a:t>
            </a:r>
            <a:endParaRPr sz="2200"/>
          </a:p>
          <a:p>
            <a:pPr marL="228600" lvl="0" indent="-254000" algn="l" rtl="0">
              <a:lnSpc>
                <a:spcPct val="100000"/>
              </a:lnSpc>
              <a:spcBef>
                <a:spcPts val="0"/>
              </a:spcBef>
              <a:spcAft>
                <a:spcPts val="0"/>
              </a:spcAft>
              <a:buSzPts val="2200"/>
              <a:buChar char="●"/>
            </a:pPr>
            <a:r>
              <a:rPr lang="vi-VN" sz="2200"/>
              <a:t>ECG</a:t>
            </a:r>
            <a:endParaRPr sz="2200"/>
          </a:p>
          <a:p>
            <a:pPr marL="228600" lvl="0" indent="-254000" algn="l" rtl="0">
              <a:lnSpc>
                <a:spcPct val="100000"/>
              </a:lnSpc>
              <a:spcBef>
                <a:spcPts val="0"/>
              </a:spcBef>
              <a:spcAft>
                <a:spcPts val="0"/>
              </a:spcAft>
              <a:buSzPts val="2200"/>
              <a:buChar char="●"/>
            </a:pPr>
            <a:r>
              <a:rPr lang="vi-VN" sz="2200"/>
              <a:t>X-quang ngực thẳng</a:t>
            </a:r>
            <a:endParaRPr sz="2200"/>
          </a:p>
          <a:p>
            <a:pPr marL="228600" lvl="0" indent="-254000" algn="l" rtl="0">
              <a:lnSpc>
                <a:spcPct val="100000"/>
              </a:lnSpc>
              <a:spcBef>
                <a:spcPts val="0"/>
              </a:spcBef>
              <a:spcAft>
                <a:spcPts val="0"/>
              </a:spcAft>
              <a:buSzPts val="2200"/>
              <a:buChar char="●"/>
            </a:pPr>
            <a:r>
              <a:rPr lang="vi-VN" sz="2200"/>
              <a:t>AST, ALT</a:t>
            </a:r>
            <a:endParaRPr sz="2200"/>
          </a:p>
          <a:p>
            <a:pPr marL="164465" lvl="0" indent="0" algn="l" rtl="0">
              <a:lnSpc>
                <a:spcPct val="90000"/>
              </a:lnSpc>
              <a:spcBef>
                <a:spcPts val="1000"/>
              </a:spcBef>
              <a:spcAft>
                <a:spcPts val="1600"/>
              </a:spcAft>
              <a:buClr>
                <a:schemeClr val="dk1"/>
              </a:buClr>
              <a:buSzPts val="28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vi-VN" b="1" u="sng"/>
              <a:t>XI. Kết quả cận lâm sàng</a:t>
            </a:r>
            <a:endParaRPr/>
          </a:p>
        </p:txBody>
      </p:sp>
      <p:sp>
        <p:nvSpPr>
          <p:cNvPr id="167" name="Google Shape;16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AutoNum type="arabicPeriod"/>
            </a:pPr>
            <a:r>
              <a:rPr lang="vi-VN" b="1"/>
              <a:t>Công thức máu:</a:t>
            </a:r>
            <a:endParaRPr b="1"/>
          </a:p>
          <a:p>
            <a:pPr marL="0" lvl="0" indent="0" algn="l" rtl="0">
              <a:lnSpc>
                <a:spcPct val="90000"/>
              </a:lnSpc>
              <a:spcBef>
                <a:spcPts val="1000"/>
              </a:spcBef>
              <a:spcAft>
                <a:spcPts val="1600"/>
              </a:spcAft>
              <a:buClr>
                <a:schemeClr val="dk1"/>
              </a:buClr>
              <a:buSzPts val="2800"/>
              <a:buNone/>
            </a:pPr>
            <a:r>
              <a:rPr lang="vi-VN" b="1"/>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graphicFrame>
        <p:nvGraphicFramePr>
          <p:cNvPr id="172" name="Google Shape;172;p16"/>
          <p:cNvGraphicFramePr/>
          <p:nvPr>
            <p:extLst>
              <p:ext uri="{D42A27DB-BD31-4B8C-83A1-F6EECF244321}">
                <p14:modId xmlns:p14="http://schemas.microsoft.com/office/powerpoint/2010/main" val="4285886359"/>
              </p:ext>
            </p:extLst>
          </p:nvPr>
        </p:nvGraphicFramePr>
        <p:xfrm>
          <a:off x="838201" y="427213"/>
          <a:ext cx="10515600" cy="5191900"/>
        </p:xfrm>
        <a:graphic>
          <a:graphicData uri="http://schemas.openxmlformats.org/drawingml/2006/table">
            <a:tbl>
              <a:tblPr firstRow="1" bandRow="1">
                <a:noFill/>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vi-VN" sz="1800" b="1" u="none" strike="noStrike" cap="none">
                          <a:solidFill>
                            <a:schemeClr val="bg2"/>
                          </a:solidFill>
                        </a:rPr>
                        <a:t>WBC</a:t>
                      </a:r>
                      <a:endParaRPr sz="1800" b="1">
                        <a:solidFill>
                          <a:schemeClr val="bg2"/>
                        </a:solidFill>
                      </a:endParaRPr>
                    </a:p>
                  </a:txBody>
                  <a:tcPr marL="91450" marR="91450" marT="45725" marB="45725"/>
                </a:tc>
                <a:tc>
                  <a:txBody>
                    <a:bodyPr/>
                    <a:lstStyle/>
                    <a:p>
                      <a:pPr marL="0" marR="0" lvl="0" indent="0" algn="l" rtl="0">
                        <a:spcBef>
                          <a:spcPts val="0"/>
                        </a:spcBef>
                        <a:spcAft>
                          <a:spcPts val="0"/>
                        </a:spcAft>
                        <a:buNone/>
                      </a:pPr>
                      <a:r>
                        <a:rPr lang="vi-VN" sz="1800" b="1">
                          <a:solidFill>
                            <a:schemeClr val="bg2"/>
                          </a:solidFill>
                        </a:rPr>
                        <a:t>14.96</a:t>
                      </a:r>
                      <a:endParaRPr sz="1800" b="1">
                        <a:solidFill>
                          <a:schemeClr val="bg2"/>
                        </a:solidFill>
                      </a:endParaRPr>
                    </a:p>
                  </a:txBody>
                  <a:tcPr marL="91450" marR="91450" marT="45725" marB="45725"/>
                </a:tc>
                <a:tc>
                  <a:txBody>
                    <a:bodyPr/>
                    <a:lstStyle/>
                    <a:p>
                      <a:pPr marL="0" marR="0" lvl="0" indent="0" algn="l" rtl="0">
                        <a:spcBef>
                          <a:spcPts val="0"/>
                        </a:spcBef>
                        <a:spcAft>
                          <a:spcPts val="0"/>
                        </a:spcAft>
                        <a:buNone/>
                      </a:pPr>
                      <a:r>
                        <a:rPr lang="vi-VN" sz="1800" b="1">
                          <a:solidFill>
                            <a:schemeClr val="bg2"/>
                          </a:solidFill>
                        </a:rPr>
                        <a:t>K/uL</a:t>
                      </a:r>
                      <a:endParaRPr sz="1800" b="1">
                        <a:solidFill>
                          <a:schemeClr val="bg2"/>
                        </a:solidFill>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vi-VN" sz="1800" b="1">
                          <a:solidFill>
                            <a:schemeClr val="bg2"/>
                          </a:solidFill>
                        </a:rPr>
                        <a:t>NEU</a:t>
                      </a:r>
                      <a:endParaRPr sz="1800" b="1">
                        <a:solidFill>
                          <a:schemeClr val="bg2"/>
                        </a:solidFill>
                      </a:endParaRPr>
                    </a:p>
                  </a:txBody>
                  <a:tcPr marL="91450" marR="91450" marT="45725" marB="45725"/>
                </a:tc>
                <a:tc>
                  <a:txBody>
                    <a:bodyPr/>
                    <a:lstStyle/>
                    <a:p>
                      <a:pPr marL="0" marR="0" lvl="0" indent="0" algn="l" rtl="0">
                        <a:spcBef>
                          <a:spcPts val="0"/>
                        </a:spcBef>
                        <a:spcAft>
                          <a:spcPts val="0"/>
                        </a:spcAft>
                        <a:buNone/>
                      </a:pPr>
                      <a:r>
                        <a:rPr lang="vi-VN" sz="1800" b="1">
                          <a:solidFill>
                            <a:schemeClr val="bg2"/>
                          </a:solidFill>
                        </a:rPr>
                        <a:t>88.6</a:t>
                      </a:r>
                      <a:endParaRPr sz="1800" b="1">
                        <a:solidFill>
                          <a:schemeClr val="bg2"/>
                        </a:solidFill>
                      </a:endParaRPr>
                    </a:p>
                  </a:txBody>
                  <a:tcPr marL="91450" marR="91450" marT="45725" marB="45725"/>
                </a:tc>
                <a:tc>
                  <a:txBody>
                    <a:bodyPr/>
                    <a:lstStyle/>
                    <a:p>
                      <a:pPr marL="0" marR="0" lvl="0" indent="0" algn="l" rtl="0">
                        <a:spcBef>
                          <a:spcPts val="0"/>
                        </a:spcBef>
                        <a:spcAft>
                          <a:spcPts val="0"/>
                        </a:spcAft>
                        <a:buNone/>
                      </a:pPr>
                      <a:r>
                        <a:rPr lang="vi-VN" sz="1800" b="1">
                          <a:solidFill>
                            <a:schemeClr val="bg2"/>
                          </a:solidFill>
                        </a:rPr>
                        <a:t>%</a:t>
                      </a:r>
                      <a:endParaRPr sz="1800" b="1">
                        <a:solidFill>
                          <a:schemeClr val="bg2"/>
                        </a:solidFill>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vi-VN" sz="1800">
                          <a:solidFill>
                            <a:schemeClr val="bg2"/>
                          </a:solidFill>
                        </a:rPr>
                        <a:t>LYM</a:t>
                      </a:r>
                      <a:endParaRPr sz="1800">
                        <a:solidFill>
                          <a:schemeClr val="bg2"/>
                        </a:solidFill>
                      </a:endParaRPr>
                    </a:p>
                  </a:txBody>
                  <a:tcPr marL="91450" marR="91450" marT="45725" marB="45725"/>
                </a:tc>
                <a:tc>
                  <a:txBody>
                    <a:bodyPr/>
                    <a:lstStyle/>
                    <a:p>
                      <a:pPr marL="0" marR="0" lvl="0" indent="0" algn="l" rtl="0">
                        <a:spcBef>
                          <a:spcPts val="0"/>
                        </a:spcBef>
                        <a:spcAft>
                          <a:spcPts val="0"/>
                        </a:spcAft>
                        <a:buNone/>
                      </a:pPr>
                      <a:r>
                        <a:rPr lang="vi-VN" sz="1800">
                          <a:solidFill>
                            <a:schemeClr val="bg2"/>
                          </a:solidFill>
                        </a:rPr>
                        <a:t>6.5</a:t>
                      </a:r>
                      <a:endParaRPr sz="1800">
                        <a:solidFill>
                          <a:schemeClr val="bg2"/>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Calibri"/>
                        <a:buNone/>
                      </a:pPr>
                      <a:r>
                        <a:rPr lang="vi-VN" sz="1800" b="0" u="none" strike="noStrike" cap="none">
                          <a:solidFill>
                            <a:schemeClr val="bg2"/>
                          </a:solidFill>
                        </a:rPr>
                        <a:t>%</a:t>
                      </a:r>
                      <a:endParaRPr sz="1800" b="0" i="0" u="none" strike="noStrike" cap="none">
                        <a:solidFill>
                          <a:schemeClr val="bg2"/>
                        </a:solidFill>
                        <a:latin typeface="Arial"/>
                        <a:ea typeface="Arial"/>
                        <a:cs typeface="Arial"/>
                        <a:sym typeface="Arial"/>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vi-VN" sz="1800">
                          <a:solidFill>
                            <a:schemeClr val="bg2"/>
                          </a:solidFill>
                        </a:rPr>
                        <a:t>MONO</a:t>
                      </a:r>
                      <a:endParaRPr sz="1800">
                        <a:solidFill>
                          <a:schemeClr val="bg2"/>
                        </a:solidFill>
                      </a:endParaRPr>
                    </a:p>
                  </a:txBody>
                  <a:tcPr marL="91450" marR="91450" marT="45725" marB="45725"/>
                </a:tc>
                <a:tc>
                  <a:txBody>
                    <a:bodyPr/>
                    <a:lstStyle/>
                    <a:p>
                      <a:pPr marL="0" marR="0" lvl="0" indent="0" algn="l" rtl="0">
                        <a:spcBef>
                          <a:spcPts val="0"/>
                        </a:spcBef>
                        <a:spcAft>
                          <a:spcPts val="0"/>
                        </a:spcAft>
                        <a:buNone/>
                      </a:pPr>
                      <a:r>
                        <a:rPr lang="vi-VN" sz="1800">
                          <a:solidFill>
                            <a:schemeClr val="bg2"/>
                          </a:solidFill>
                        </a:rPr>
                        <a:t>4.7</a:t>
                      </a:r>
                      <a:endParaRPr sz="1800">
                        <a:solidFill>
                          <a:schemeClr val="bg2"/>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Calibri"/>
                        <a:buNone/>
                      </a:pPr>
                      <a:r>
                        <a:rPr lang="vi-VN" sz="1800" b="0" u="none" strike="noStrike" cap="none">
                          <a:solidFill>
                            <a:schemeClr val="bg2"/>
                          </a:solidFill>
                        </a:rPr>
                        <a:t>%</a:t>
                      </a:r>
                      <a:endParaRPr sz="1800" b="0" i="0" u="none" strike="noStrike" cap="none">
                        <a:solidFill>
                          <a:schemeClr val="bg2"/>
                        </a:solidFill>
                        <a:latin typeface="Arial"/>
                        <a:ea typeface="Arial"/>
                        <a:cs typeface="Arial"/>
                        <a:sym typeface="Arial"/>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vi-VN" sz="1800">
                          <a:solidFill>
                            <a:schemeClr val="bg2"/>
                          </a:solidFill>
                        </a:rPr>
                        <a:t>EOS</a:t>
                      </a:r>
                      <a:endParaRPr sz="1800">
                        <a:solidFill>
                          <a:schemeClr val="bg2"/>
                        </a:solidFill>
                      </a:endParaRPr>
                    </a:p>
                  </a:txBody>
                  <a:tcPr marL="91450" marR="91450" marT="45725" marB="45725"/>
                </a:tc>
                <a:tc>
                  <a:txBody>
                    <a:bodyPr/>
                    <a:lstStyle/>
                    <a:p>
                      <a:pPr marL="0" marR="0" lvl="0" indent="0" algn="l" rtl="0">
                        <a:spcBef>
                          <a:spcPts val="0"/>
                        </a:spcBef>
                        <a:spcAft>
                          <a:spcPts val="0"/>
                        </a:spcAft>
                        <a:buNone/>
                      </a:pPr>
                      <a:r>
                        <a:rPr lang="vi-VN" sz="1800">
                          <a:solidFill>
                            <a:schemeClr val="bg2"/>
                          </a:solidFill>
                        </a:rPr>
                        <a:t>0.1</a:t>
                      </a:r>
                      <a:endParaRPr sz="1800">
                        <a:solidFill>
                          <a:schemeClr val="bg2"/>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Calibri"/>
                        <a:buNone/>
                      </a:pPr>
                      <a:r>
                        <a:rPr lang="vi-VN" sz="1800" b="0" u="none" strike="noStrike" cap="none">
                          <a:solidFill>
                            <a:schemeClr val="bg2"/>
                          </a:solidFill>
                        </a:rPr>
                        <a:t>%</a:t>
                      </a:r>
                      <a:endParaRPr sz="1800" b="0" i="0" u="none" strike="noStrike" cap="none">
                        <a:solidFill>
                          <a:schemeClr val="bg2"/>
                        </a:solidFill>
                        <a:latin typeface="Arial"/>
                        <a:ea typeface="Arial"/>
                        <a:cs typeface="Arial"/>
                        <a:sym typeface="Arial"/>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vi-VN" sz="1800">
                          <a:solidFill>
                            <a:schemeClr val="bg2"/>
                          </a:solidFill>
                        </a:rPr>
                        <a:t>BASO</a:t>
                      </a:r>
                      <a:endParaRPr sz="1800">
                        <a:solidFill>
                          <a:schemeClr val="bg2"/>
                        </a:solidFill>
                      </a:endParaRPr>
                    </a:p>
                  </a:txBody>
                  <a:tcPr marL="91450" marR="91450" marT="45725" marB="45725"/>
                </a:tc>
                <a:tc>
                  <a:txBody>
                    <a:bodyPr/>
                    <a:lstStyle/>
                    <a:p>
                      <a:pPr marL="0" marR="0" lvl="0" indent="0" algn="l" rtl="0">
                        <a:spcBef>
                          <a:spcPts val="0"/>
                        </a:spcBef>
                        <a:spcAft>
                          <a:spcPts val="0"/>
                        </a:spcAft>
                        <a:buNone/>
                      </a:pPr>
                      <a:r>
                        <a:rPr lang="vi-VN" sz="1800">
                          <a:solidFill>
                            <a:schemeClr val="bg2"/>
                          </a:solidFill>
                        </a:rPr>
                        <a:t>0.1</a:t>
                      </a:r>
                      <a:endParaRPr sz="1800">
                        <a:solidFill>
                          <a:schemeClr val="bg2"/>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Calibri"/>
                        <a:buNone/>
                      </a:pPr>
                      <a:r>
                        <a:rPr lang="vi-VN" sz="1800" b="0" u="none" strike="noStrike" cap="none">
                          <a:solidFill>
                            <a:schemeClr val="bg2"/>
                          </a:solidFill>
                        </a:rPr>
                        <a:t>%</a:t>
                      </a:r>
                      <a:endParaRPr sz="1800" b="0" i="0" u="none" strike="noStrike" cap="none">
                        <a:solidFill>
                          <a:schemeClr val="bg2"/>
                        </a:solidFill>
                        <a:latin typeface="Arial"/>
                        <a:ea typeface="Arial"/>
                        <a:cs typeface="Arial"/>
                        <a:sym typeface="Arial"/>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vi-VN" sz="1800">
                          <a:solidFill>
                            <a:schemeClr val="bg2"/>
                          </a:solidFill>
                        </a:rPr>
                        <a:t>RBC</a:t>
                      </a:r>
                      <a:endParaRPr sz="1800">
                        <a:solidFill>
                          <a:schemeClr val="bg2"/>
                        </a:solidFill>
                      </a:endParaRPr>
                    </a:p>
                  </a:txBody>
                  <a:tcPr marL="91450" marR="91450" marT="45725" marB="45725"/>
                </a:tc>
                <a:tc>
                  <a:txBody>
                    <a:bodyPr/>
                    <a:lstStyle/>
                    <a:p>
                      <a:pPr marL="0" marR="0" lvl="0" indent="0" algn="l" rtl="0">
                        <a:spcBef>
                          <a:spcPts val="0"/>
                        </a:spcBef>
                        <a:spcAft>
                          <a:spcPts val="0"/>
                        </a:spcAft>
                        <a:buNone/>
                      </a:pPr>
                      <a:r>
                        <a:rPr lang="vi-VN" sz="1800">
                          <a:solidFill>
                            <a:schemeClr val="bg2"/>
                          </a:solidFill>
                        </a:rPr>
                        <a:t>3.88</a:t>
                      </a:r>
                      <a:endParaRPr sz="1800">
                        <a:solidFill>
                          <a:schemeClr val="bg2"/>
                        </a:solidFill>
                      </a:endParaRPr>
                    </a:p>
                  </a:txBody>
                  <a:tcPr marL="91450" marR="91450" marT="45725" marB="45725"/>
                </a:tc>
                <a:tc>
                  <a:txBody>
                    <a:bodyPr/>
                    <a:lstStyle/>
                    <a:p>
                      <a:pPr marL="0" marR="0" lvl="0" indent="0" algn="l" rtl="0">
                        <a:spcBef>
                          <a:spcPts val="0"/>
                        </a:spcBef>
                        <a:spcAft>
                          <a:spcPts val="0"/>
                        </a:spcAft>
                        <a:buNone/>
                      </a:pPr>
                      <a:r>
                        <a:rPr lang="vi-VN" sz="1800">
                          <a:solidFill>
                            <a:schemeClr val="bg2"/>
                          </a:solidFill>
                        </a:rPr>
                        <a:t>M/uL</a:t>
                      </a:r>
                      <a:endParaRPr sz="1800">
                        <a:solidFill>
                          <a:schemeClr val="bg2"/>
                        </a:solidFill>
                      </a:endParaRPr>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vi-VN" sz="1800">
                          <a:solidFill>
                            <a:schemeClr val="bg2"/>
                          </a:solidFill>
                        </a:rPr>
                        <a:t>HGB</a:t>
                      </a:r>
                      <a:endParaRPr sz="1800">
                        <a:solidFill>
                          <a:schemeClr val="bg2"/>
                        </a:solidFill>
                      </a:endParaRPr>
                    </a:p>
                  </a:txBody>
                  <a:tcPr marL="91450" marR="91450" marT="45725" marB="45725"/>
                </a:tc>
                <a:tc>
                  <a:txBody>
                    <a:bodyPr/>
                    <a:lstStyle/>
                    <a:p>
                      <a:pPr marL="0" marR="0" lvl="0" indent="0" algn="l" rtl="0">
                        <a:spcBef>
                          <a:spcPts val="0"/>
                        </a:spcBef>
                        <a:spcAft>
                          <a:spcPts val="0"/>
                        </a:spcAft>
                        <a:buNone/>
                      </a:pPr>
                      <a:r>
                        <a:rPr lang="vi-VN" sz="1800">
                          <a:solidFill>
                            <a:schemeClr val="bg2"/>
                          </a:solidFill>
                        </a:rPr>
                        <a:t>11.1</a:t>
                      </a:r>
                      <a:endParaRPr sz="1800">
                        <a:solidFill>
                          <a:schemeClr val="bg2"/>
                        </a:solidFill>
                      </a:endParaRPr>
                    </a:p>
                  </a:txBody>
                  <a:tcPr marL="91450" marR="91450" marT="45725" marB="45725"/>
                </a:tc>
                <a:tc>
                  <a:txBody>
                    <a:bodyPr/>
                    <a:lstStyle/>
                    <a:p>
                      <a:pPr marL="0" marR="0" lvl="0" indent="0" algn="l" rtl="0">
                        <a:spcBef>
                          <a:spcPts val="0"/>
                        </a:spcBef>
                        <a:spcAft>
                          <a:spcPts val="0"/>
                        </a:spcAft>
                        <a:buNone/>
                      </a:pPr>
                      <a:r>
                        <a:rPr lang="vi-VN" sz="1800">
                          <a:solidFill>
                            <a:schemeClr val="bg2"/>
                          </a:solidFill>
                        </a:rPr>
                        <a:t>g/dL</a:t>
                      </a:r>
                      <a:endParaRPr sz="1800">
                        <a:solidFill>
                          <a:schemeClr val="bg2"/>
                        </a:solidFill>
                      </a:endParaRPr>
                    </a:p>
                  </a:txBody>
                  <a:tcPr marL="91450" marR="91450" marT="45725" marB="45725"/>
                </a:tc>
                <a:extLst>
                  <a:ext uri="{0D108BD9-81ED-4DB2-BD59-A6C34878D82A}">
                    <a16:rowId xmlns:a16="http://schemas.microsoft.com/office/drawing/2014/main" val="10007"/>
                  </a:ext>
                </a:extLst>
              </a:tr>
              <a:tr h="370850">
                <a:tc>
                  <a:txBody>
                    <a:bodyPr/>
                    <a:lstStyle/>
                    <a:p>
                      <a:pPr marL="0" marR="0" lvl="0" indent="0" algn="l" rtl="0">
                        <a:spcBef>
                          <a:spcPts val="0"/>
                        </a:spcBef>
                        <a:spcAft>
                          <a:spcPts val="0"/>
                        </a:spcAft>
                        <a:buNone/>
                      </a:pPr>
                      <a:r>
                        <a:rPr lang="vi-VN" sz="1800">
                          <a:solidFill>
                            <a:schemeClr val="bg2"/>
                          </a:solidFill>
                        </a:rPr>
                        <a:t>HCT</a:t>
                      </a:r>
                      <a:endParaRPr sz="1800">
                        <a:solidFill>
                          <a:schemeClr val="bg2"/>
                        </a:solidFill>
                      </a:endParaRPr>
                    </a:p>
                  </a:txBody>
                  <a:tcPr marL="91450" marR="91450" marT="45725" marB="45725"/>
                </a:tc>
                <a:tc>
                  <a:txBody>
                    <a:bodyPr/>
                    <a:lstStyle/>
                    <a:p>
                      <a:pPr marL="0" marR="0" lvl="0" indent="0" algn="l" rtl="0">
                        <a:spcBef>
                          <a:spcPts val="0"/>
                        </a:spcBef>
                        <a:spcAft>
                          <a:spcPts val="0"/>
                        </a:spcAft>
                        <a:buNone/>
                      </a:pPr>
                      <a:r>
                        <a:rPr lang="vi-VN" sz="1800">
                          <a:solidFill>
                            <a:schemeClr val="bg2"/>
                          </a:solidFill>
                        </a:rPr>
                        <a:t>33.6</a:t>
                      </a:r>
                      <a:endParaRPr sz="1800">
                        <a:solidFill>
                          <a:schemeClr val="bg2"/>
                        </a:solidFill>
                      </a:endParaRPr>
                    </a:p>
                  </a:txBody>
                  <a:tcPr marL="91450" marR="91450" marT="45725" marB="45725"/>
                </a:tc>
                <a:tc>
                  <a:txBody>
                    <a:bodyPr/>
                    <a:lstStyle/>
                    <a:p>
                      <a:pPr marL="0" marR="0" lvl="0" indent="0" algn="l" rtl="0">
                        <a:spcBef>
                          <a:spcPts val="0"/>
                        </a:spcBef>
                        <a:spcAft>
                          <a:spcPts val="0"/>
                        </a:spcAft>
                        <a:buNone/>
                      </a:pPr>
                      <a:r>
                        <a:rPr lang="vi-VN" sz="1800">
                          <a:solidFill>
                            <a:schemeClr val="bg2"/>
                          </a:solidFill>
                        </a:rPr>
                        <a:t>%</a:t>
                      </a:r>
                      <a:endParaRPr sz="1800">
                        <a:solidFill>
                          <a:schemeClr val="bg2"/>
                        </a:solidFill>
                      </a:endParaRPr>
                    </a:p>
                  </a:txBody>
                  <a:tcPr marL="91450" marR="91450" marT="45725" marB="45725"/>
                </a:tc>
                <a:extLst>
                  <a:ext uri="{0D108BD9-81ED-4DB2-BD59-A6C34878D82A}">
                    <a16:rowId xmlns:a16="http://schemas.microsoft.com/office/drawing/2014/main" val="10008"/>
                  </a:ext>
                </a:extLst>
              </a:tr>
              <a:tr h="370850">
                <a:tc>
                  <a:txBody>
                    <a:bodyPr/>
                    <a:lstStyle/>
                    <a:p>
                      <a:pPr marL="0" marR="0" lvl="0" indent="0" algn="l" rtl="0">
                        <a:spcBef>
                          <a:spcPts val="0"/>
                        </a:spcBef>
                        <a:spcAft>
                          <a:spcPts val="0"/>
                        </a:spcAft>
                        <a:buNone/>
                      </a:pPr>
                      <a:r>
                        <a:rPr lang="vi-VN" sz="1800">
                          <a:solidFill>
                            <a:schemeClr val="bg2"/>
                          </a:solidFill>
                        </a:rPr>
                        <a:t>MCV</a:t>
                      </a:r>
                      <a:endParaRPr sz="1800">
                        <a:solidFill>
                          <a:schemeClr val="bg2"/>
                        </a:solidFill>
                      </a:endParaRPr>
                    </a:p>
                  </a:txBody>
                  <a:tcPr marL="91450" marR="91450" marT="45725" marB="45725"/>
                </a:tc>
                <a:tc>
                  <a:txBody>
                    <a:bodyPr/>
                    <a:lstStyle/>
                    <a:p>
                      <a:pPr marL="0" marR="0" lvl="0" indent="0" algn="l" rtl="0">
                        <a:spcBef>
                          <a:spcPts val="0"/>
                        </a:spcBef>
                        <a:spcAft>
                          <a:spcPts val="0"/>
                        </a:spcAft>
                        <a:buNone/>
                      </a:pPr>
                      <a:r>
                        <a:rPr lang="vi-VN" sz="1800">
                          <a:solidFill>
                            <a:schemeClr val="bg2"/>
                          </a:solidFill>
                        </a:rPr>
                        <a:t>86.6</a:t>
                      </a:r>
                      <a:endParaRPr sz="1800">
                        <a:solidFill>
                          <a:schemeClr val="bg2"/>
                        </a:solidFill>
                      </a:endParaRPr>
                    </a:p>
                  </a:txBody>
                  <a:tcPr marL="91450" marR="91450" marT="45725" marB="45725"/>
                </a:tc>
                <a:tc>
                  <a:txBody>
                    <a:bodyPr/>
                    <a:lstStyle/>
                    <a:p>
                      <a:pPr marL="0" marR="0" lvl="0" indent="0" algn="l" rtl="0">
                        <a:spcBef>
                          <a:spcPts val="0"/>
                        </a:spcBef>
                        <a:spcAft>
                          <a:spcPts val="0"/>
                        </a:spcAft>
                        <a:buNone/>
                      </a:pPr>
                      <a:r>
                        <a:rPr lang="vi-VN" sz="1800">
                          <a:solidFill>
                            <a:schemeClr val="bg2"/>
                          </a:solidFill>
                        </a:rPr>
                        <a:t>fL</a:t>
                      </a:r>
                      <a:endParaRPr sz="1800">
                        <a:solidFill>
                          <a:schemeClr val="bg2"/>
                        </a:solidFill>
                      </a:endParaRPr>
                    </a:p>
                  </a:txBody>
                  <a:tcPr marL="91450" marR="91450" marT="45725" marB="45725"/>
                </a:tc>
                <a:extLst>
                  <a:ext uri="{0D108BD9-81ED-4DB2-BD59-A6C34878D82A}">
                    <a16:rowId xmlns:a16="http://schemas.microsoft.com/office/drawing/2014/main" val="10009"/>
                  </a:ext>
                </a:extLst>
              </a:tr>
              <a:tr h="370850">
                <a:tc>
                  <a:txBody>
                    <a:bodyPr/>
                    <a:lstStyle/>
                    <a:p>
                      <a:pPr marL="0" marR="0" lvl="0" indent="0" algn="l" rtl="0">
                        <a:spcBef>
                          <a:spcPts val="0"/>
                        </a:spcBef>
                        <a:spcAft>
                          <a:spcPts val="0"/>
                        </a:spcAft>
                        <a:buNone/>
                      </a:pPr>
                      <a:r>
                        <a:rPr lang="vi-VN" sz="1800">
                          <a:solidFill>
                            <a:schemeClr val="bg2"/>
                          </a:solidFill>
                        </a:rPr>
                        <a:t>MCH</a:t>
                      </a:r>
                      <a:endParaRPr sz="1800">
                        <a:solidFill>
                          <a:schemeClr val="bg2"/>
                        </a:solidFill>
                      </a:endParaRPr>
                    </a:p>
                  </a:txBody>
                  <a:tcPr marL="91450" marR="91450" marT="45725" marB="45725"/>
                </a:tc>
                <a:tc>
                  <a:txBody>
                    <a:bodyPr/>
                    <a:lstStyle/>
                    <a:p>
                      <a:pPr marL="0" marR="0" lvl="0" indent="0" algn="l" rtl="0">
                        <a:spcBef>
                          <a:spcPts val="0"/>
                        </a:spcBef>
                        <a:spcAft>
                          <a:spcPts val="0"/>
                        </a:spcAft>
                        <a:buNone/>
                      </a:pPr>
                      <a:r>
                        <a:rPr lang="vi-VN" sz="1800">
                          <a:solidFill>
                            <a:schemeClr val="bg2"/>
                          </a:solidFill>
                        </a:rPr>
                        <a:t>28.6</a:t>
                      </a:r>
                      <a:endParaRPr sz="1800">
                        <a:solidFill>
                          <a:schemeClr val="bg2"/>
                        </a:solidFill>
                      </a:endParaRPr>
                    </a:p>
                  </a:txBody>
                  <a:tcPr marL="91450" marR="91450" marT="45725" marB="45725"/>
                </a:tc>
                <a:tc>
                  <a:txBody>
                    <a:bodyPr/>
                    <a:lstStyle/>
                    <a:p>
                      <a:pPr marL="0" marR="0" lvl="0" indent="0" algn="l" rtl="0">
                        <a:spcBef>
                          <a:spcPts val="0"/>
                        </a:spcBef>
                        <a:spcAft>
                          <a:spcPts val="0"/>
                        </a:spcAft>
                        <a:buNone/>
                      </a:pPr>
                      <a:r>
                        <a:rPr lang="vi-VN" sz="1800">
                          <a:solidFill>
                            <a:schemeClr val="bg2"/>
                          </a:solidFill>
                        </a:rPr>
                        <a:t>Pg</a:t>
                      </a:r>
                      <a:endParaRPr sz="1800">
                        <a:solidFill>
                          <a:schemeClr val="bg2"/>
                        </a:solidFill>
                      </a:endParaRPr>
                    </a:p>
                  </a:txBody>
                  <a:tcPr marL="91450" marR="91450" marT="45725" marB="45725"/>
                </a:tc>
                <a:extLst>
                  <a:ext uri="{0D108BD9-81ED-4DB2-BD59-A6C34878D82A}">
                    <a16:rowId xmlns:a16="http://schemas.microsoft.com/office/drawing/2014/main" val="10010"/>
                  </a:ext>
                </a:extLst>
              </a:tr>
              <a:tr h="370850">
                <a:tc>
                  <a:txBody>
                    <a:bodyPr/>
                    <a:lstStyle/>
                    <a:p>
                      <a:pPr marL="0" marR="0" lvl="0" indent="0" algn="l" rtl="0">
                        <a:spcBef>
                          <a:spcPts val="0"/>
                        </a:spcBef>
                        <a:spcAft>
                          <a:spcPts val="0"/>
                        </a:spcAft>
                        <a:buNone/>
                      </a:pPr>
                      <a:r>
                        <a:rPr lang="vi-VN" sz="1800">
                          <a:solidFill>
                            <a:schemeClr val="bg2"/>
                          </a:solidFill>
                        </a:rPr>
                        <a:t>MCHC</a:t>
                      </a:r>
                      <a:endParaRPr sz="1800">
                        <a:solidFill>
                          <a:schemeClr val="bg2"/>
                        </a:solidFill>
                      </a:endParaRPr>
                    </a:p>
                  </a:txBody>
                  <a:tcPr marL="91450" marR="91450" marT="45725" marB="45725"/>
                </a:tc>
                <a:tc>
                  <a:txBody>
                    <a:bodyPr/>
                    <a:lstStyle/>
                    <a:p>
                      <a:pPr marL="0" marR="0" lvl="0" indent="0" algn="l" rtl="0">
                        <a:spcBef>
                          <a:spcPts val="0"/>
                        </a:spcBef>
                        <a:spcAft>
                          <a:spcPts val="0"/>
                        </a:spcAft>
                        <a:buNone/>
                      </a:pPr>
                      <a:r>
                        <a:rPr lang="vi-VN" sz="1800">
                          <a:solidFill>
                            <a:schemeClr val="bg2"/>
                          </a:solidFill>
                        </a:rPr>
                        <a:t>33.0</a:t>
                      </a:r>
                      <a:endParaRPr sz="1800">
                        <a:solidFill>
                          <a:schemeClr val="bg2"/>
                        </a:solidFill>
                      </a:endParaRPr>
                    </a:p>
                  </a:txBody>
                  <a:tcPr marL="91450" marR="91450" marT="45725" marB="45725"/>
                </a:tc>
                <a:tc>
                  <a:txBody>
                    <a:bodyPr/>
                    <a:lstStyle/>
                    <a:p>
                      <a:pPr marL="0" marR="0" lvl="0" indent="0" algn="l" rtl="0">
                        <a:spcBef>
                          <a:spcPts val="0"/>
                        </a:spcBef>
                        <a:spcAft>
                          <a:spcPts val="0"/>
                        </a:spcAft>
                        <a:buNone/>
                      </a:pPr>
                      <a:r>
                        <a:rPr lang="vi-VN" sz="1800">
                          <a:solidFill>
                            <a:schemeClr val="bg2"/>
                          </a:solidFill>
                        </a:rPr>
                        <a:t>g/dL</a:t>
                      </a:r>
                      <a:endParaRPr sz="1800">
                        <a:solidFill>
                          <a:schemeClr val="bg2"/>
                        </a:solidFill>
                      </a:endParaRPr>
                    </a:p>
                  </a:txBody>
                  <a:tcPr marL="91450" marR="91450" marT="45725" marB="45725"/>
                </a:tc>
                <a:extLst>
                  <a:ext uri="{0D108BD9-81ED-4DB2-BD59-A6C34878D82A}">
                    <a16:rowId xmlns:a16="http://schemas.microsoft.com/office/drawing/2014/main" val="10011"/>
                  </a:ext>
                </a:extLst>
              </a:tr>
              <a:tr h="370850">
                <a:tc>
                  <a:txBody>
                    <a:bodyPr/>
                    <a:lstStyle/>
                    <a:p>
                      <a:pPr marL="0" marR="0" lvl="0" indent="0" algn="l" rtl="0">
                        <a:spcBef>
                          <a:spcPts val="0"/>
                        </a:spcBef>
                        <a:spcAft>
                          <a:spcPts val="0"/>
                        </a:spcAft>
                        <a:buNone/>
                      </a:pPr>
                      <a:r>
                        <a:rPr lang="vi-VN" sz="1800">
                          <a:solidFill>
                            <a:schemeClr val="bg2"/>
                          </a:solidFill>
                        </a:rPr>
                        <a:t>RDW</a:t>
                      </a:r>
                      <a:endParaRPr sz="1800">
                        <a:solidFill>
                          <a:schemeClr val="bg2"/>
                        </a:solidFill>
                      </a:endParaRPr>
                    </a:p>
                  </a:txBody>
                  <a:tcPr marL="91450" marR="91450" marT="45725" marB="45725"/>
                </a:tc>
                <a:tc>
                  <a:txBody>
                    <a:bodyPr/>
                    <a:lstStyle/>
                    <a:p>
                      <a:pPr marL="0" marR="0" lvl="0" indent="0" algn="l" rtl="0">
                        <a:spcBef>
                          <a:spcPts val="0"/>
                        </a:spcBef>
                        <a:spcAft>
                          <a:spcPts val="0"/>
                        </a:spcAft>
                        <a:buNone/>
                      </a:pPr>
                      <a:r>
                        <a:rPr lang="vi-VN" sz="1800">
                          <a:solidFill>
                            <a:schemeClr val="bg2"/>
                          </a:solidFill>
                        </a:rPr>
                        <a:t>14.3</a:t>
                      </a:r>
                      <a:endParaRPr sz="1800">
                        <a:solidFill>
                          <a:schemeClr val="bg2"/>
                        </a:solidFill>
                      </a:endParaRPr>
                    </a:p>
                  </a:txBody>
                  <a:tcPr marL="91450" marR="91450" marT="45725" marB="45725"/>
                </a:tc>
                <a:tc>
                  <a:txBody>
                    <a:bodyPr/>
                    <a:lstStyle/>
                    <a:p>
                      <a:pPr marL="0" marR="0" lvl="0" indent="0" algn="l" rtl="0">
                        <a:spcBef>
                          <a:spcPts val="0"/>
                        </a:spcBef>
                        <a:spcAft>
                          <a:spcPts val="0"/>
                        </a:spcAft>
                        <a:buNone/>
                      </a:pPr>
                      <a:r>
                        <a:rPr lang="vi-VN" sz="1800">
                          <a:solidFill>
                            <a:schemeClr val="bg2"/>
                          </a:solidFill>
                        </a:rPr>
                        <a:t>%</a:t>
                      </a:r>
                      <a:endParaRPr sz="1800">
                        <a:solidFill>
                          <a:schemeClr val="bg2"/>
                        </a:solidFill>
                      </a:endParaRPr>
                    </a:p>
                  </a:txBody>
                  <a:tcPr marL="91450" marR="91450" marT="45725" marB="45725"/>
                </a:tc>
                <a:extLst>
                  <a:ext uri="{0D108BD9-81ED-4DB2-BD59-A6C34878D82A}">
                    <a16:rowId xmlns:a16="http://schemas.microsoft.com/office/drawing/2014/main" val="10012"/>
                  </a:ext>
                </a:extLst>
              </a:tr>
              <a:tr h="370850">
                <a:tc>
                  <a:txBody>
                    <a:bodyPr/>
                    <a:lstStyle/>
                    <a:p>
                      <a:pPr marL="0" marR="0" lvl="0" indent="0" algn="l" rtl="0">
                        <a:spcBef>
                          <a:spcPts val="0"/>
                        </a:spcBef>
                        <a:spcAft>
                          <a:spcPts val="0"/>
                        </a:spcAft>
                        <a:buNone/>
                      </a:pPr>
                      <a:r>
                        <a:rPr lang="vi-VN" sz="1800">
                          <a:solidFill>
                            <a:schemeClr val="bg2"/>
                          </a:solidFill>
                        </a:rPr>
                        <a:t>PLT</a:t>
                      </a:r>
                      <a:endParaRPr sz="1800">
                        <a:solidFill>
                          <a:schemeClr val="bg2"/>
                        </a:solidFill>
                      </a:endParaRPr>
                    </a:p>
                  </a:txBody>
                  <a:tcPr marL="91450" marR="91450" marT="45725" marB="45725"/>
                </a:tc>
                <a:tc>
                  <a:txBody>
                    <a:bodyPr/>
                    <a:lstStyle/>
                    <a:p>
                      <a:pPr marL="0" marR="0" lvl="0" indent="0" algn="l" rtl="0">
                        <a:spcBef>
                          <a:spcPts val="0"/>
                        </a:spcBef>
                        <a:spcAft>
                          <a:spcPts val="0"/>
                        </a:spcAft>
                        <a:buNone/>
                      </a:pPr>
                      <a:r>
                        <a:rPr lang="vi-VN" sz="1800">
                          <a:solidFill>
                            <a:schemeClr val="bg2"/>
                          </a:solidFill>
                        </a:rPr>
                        <a:t>225</a:t>
                      </a:r>
                      <a:endParaRPr sz="1800">
                        <a:solidFill>
                          <a:schemeClr val="bg2"/>
                        </a:solidFill>
                      </a:endParaRPr>
                    </a:p>
                  </a:txBody>
                  <a:tcPr marL="91450" marR="91450" marT="45725" marB="45725"/>
                </a:tc>
                <a:tc>
                  <a:txBody>
                    <a:bodyPr/>
                    <a:lstStyle/>
                    <a:p>
                      <a:pPr marL="0" marR="0" lvl="0" indent="0" algn="l" rtl="0">
                        <a:spcBef>
                          <a:spcPts val="0"/>
                        </a:spcBef>
                        <a:spcAft>
                          <a:spcPts val="0"/>
                        </a:spcAft>
                        <a:buNone/>
                      </a:pPr>
                      <a:r>
                        <a:rPr lang="vi-VN" sz="1800">
                          <a:solidFill>
                            <a:schemeClr val="bg2"/>
                          </a:solidFill>
                        </a:rPr>
                        <a:t>K/uL</a:t>
                      </a:r>
                      <a:endParaRPr sz="1800">
                        <a:solidFill>
                          <a:schemeClr val="bg2"/>
                        </a:solidFill>
                      </a:endParaRPr>
                    </a:p>
                  </a:txBody>
                  <a:tcPr marL="91450" marR="91450" marT="45725" marB="45725"/>
                </a:tc>
                <a:extLst>
                  <a:ext uri="{0D108BD9-81ED-4DB2-BD59-A6C34878D82A}">
                    <a16:rowId xmlns:a16="http://schemas.microsoft.com/office/drawing/2014/main" val="10013"/>
                  </a:ext>
                </a:extLst>
              </a:tr>
            </a:tbl>
          </a:graphicData>
        </a:graphic>
      </p:graphicFrame>
      <p:sp>
        <p:nvSpPr>
          <p:cNvPr id="173" name="Google Shape;173;p16"/>
          <p:cNvSpPr txBox="1">
            <a:spLocks noGrp="1"/>
          </p:cNvSpPr>
          <p:nvPr>
            <p:ph type="body" idx="1"/>
          </p:nvPr>
        </p:nvSpPr>
        <p:spPr>
          <a:xfrm>
            <a:off x="838200" y="5885409"/>
            <a:ext cx="10515600" cy="1201200"/>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SzPts val="935"/>
              <a:buNone/>
            </a:pPr>
            <a:r>
              <a:rPr lang="vi-VN" sz="2460"/>
              <a:t>Kết quả: Bạch cầu tăng ưu thế Neutro ⇒ phù hợp với tình trạng viêm phúc mạc </a:t>
            </a:r>
            <a:endParaRPr sz="1879"/>
          </a:p>
          <a:p>
            <a:pPr marL="228600" lvl="0" indent="-50800" algn="l" rtl="0">
              <a:lnSpc>
                <a:spcPct val="70000"/>
              </a:lnSpc>
              <a:spcBef>
                <a:spcPts val="1000"/>
              </a:spcBef>
              <a:spcAft>
                <a:spcPts val="1600"/>
              </a:spcAft>
              <a:buClr>
                <a:schemeClr val="dk1"/>
              </a:buClr>
              <a:buSzPts val="2380"/>
              <a:buNone/>
            </a:pPr>
            <a:endParaRPr sz="1879"/>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Effect transition="in" filter="fade">
                                      <p:cBhvr>
                                        <p:cTn id="7" dur="1000"/>
                                        <p:tgtEl>
                                          <p:spTgt spid="173">
                                            <p:txEl>
                                              <p:pRg st="0" end="0"/>
                                            </p:txEl>
                                          </p:spTgt>
                                        </p:tgtEl>
                                      </p:cBhvr>
                                    </p:animEffect>
                                    <p:anim calcmode="lin" valueType="num">
                                      <p:cBhvr>
                                        <p:cTn id="8" dur="1000" fill="hold"/>
                                        <p:tgtEl>
                                          <p:spTgt spid="17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ct val="91666"/>
              <a:buFont typeface="Calibri"/>
              <a:buNone/>
            </a:pPr>
            <a:r>
              <a:rPr lang="vi-VN" b="1"/>
              <a:t>2. X-quang bụng đứng không sửa soạn</a:t>
            </a:r>
            <a:endParaRPr/>
          </a:p>
        </p:txBody>
      </p:sp>
      <p:pic>
        <p:nvPicPr>
          <p:cNvPr id="179" name="Google Shape;179;p18"/>
          <p:cNvPicPr preferRelativeResize="0">
            <a:picLocks noGrp="1"/>
          </p:cNvPicPr>
          <p:nvPr>
            <p:ph type="body" idx="1"/>
          </p:nvPr>
        </p:nvPicPr>
        <p:blipFill rotWithShape="1">
          <a:blip r:embed="rId3">
            <a:alphaModFix/>
          </a:blip>
          <a:srcRect/>
          <a:stretch/>
        </p:blipFill>
        <p:spPr>
          <a:xfrm>
            <a:off x="2590800" y="1690687"/>
            <a:ext cx="7010400" cy="4352303"/>
          </a:xfrm>
          <a:prstGeom prst="rect">
            <a:avLst/>
          </a:prstGeom>
          <a:noFill/>
          <a:ln>
            <a:noFill/>
          </a:ln>
        </p:spPr>
      </p:pic>
      <p:sp>
        <p:nvSpPr>
          <p:cNvPr id="180" name="Google Shape;180;p18"/>
          <p:cNvSpPr txBox="1">
            <a:spLocks noGrp="1"/>
          </p:cNvSpPr>
          <p:nvPr>
            <p:ph type="body" idx="1"/>
          </p:nvPr>
        </p:nvSpPr>
        <p:spPr>
          <a:xfrm>
            <a:off x="1053075" y="6128965"/>
            <a:ext cx="10515600" cy="908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1600"/>
              </a:spcAft>
              <a:buNone/>
            </a:pPr>
            <a:r>
              <a:rPr lang="vi-VN"/>
              <a:t>Kết quả: Liềm hơi dưới hoành hai bên ⇒ phù hợp với thủng tạng rỗng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0">
                                            <p:txEl>
                                              <p:pRg st="0" end="0"/>
                                            </p:txEl>
                                          </p:spTgt>
                                        </p:tgtEl>
                                        <p:attrNameLst>
                                          <p:attrName>style.visibility</p:attrName>
                                        </p:attrNameLst>
                                      </p:cBhvr>
                                      <p:to>
                                        <p:strVal val="visible"/>
                                      </p:to>
                                    </p:set>
                                    <p:animEffect transition="in" filter="fade">
                                      <p:cBhvr>
                                        <p:cTn id="7" dur="1000"/>
                                        <p:tgtEl>
                                          <p:spTgt spid="180">
                                            <p:txEl>
                                              <p:pRg st="0" end="0"/>
                                            </p:txEl>
                                          </p:spTgt>
                                        </p:tgtEl>
                                      </p:cBhvr>
                                    </p:animEffect>
                                    <p:anim calcmode="lin" valueType="num">
                                      <p:cBhvr>
                                        <p:cTn id="8" dur="1000" fill="hold"/>
                                        <p:tgtEl>
                                          <p:spTgt spid="18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vi-VN"/>
              <a:t>3. Các kết quả khác</a:t>
            </a:r>
            <a:endParaRPr/>
          </a:p>
        </p:txBody>
      </p:sp>
      <p:sp>
        <p:nvSpPr>
          <p:cNvPr id="186" name="Google Shape;186;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vi-VN"/>
              <a:t>Amylase máu: 50 U/L =&gt; trong giới hạn bình thường</a:t>
            </a:r>
            <a:endParaRPr/>
          </a:p>
          <a:p>
            <a:pPr marL="228600" lvl="0" indent="-228600" algn="l" rtl="0">
              <a:lnSpc>
                <a:spcPct val="90000"/>
              </a:lnSpc>
              <a:spcBef>
                <a:spcPts val="1000"/>
              </a:spcBef>
              <a:spcAft>
                <a:spcPts val="0"/>
              </a:spcAft>
              <a:buClr>
                <a:schemeClr val="dk1"/>
              </a:buClr>
              <a:buSzPts val="2800"/>
              <a:buChar char="●"/>
            </a:pPr>
            <a:r>
              <a:rPr lang="vi-VN"/>
              <a:t>Các kết quả sinh hóa máu khác trong giới hạn bình thường</a:t>
            </a:r>
            <a:endParaRPr/>
          </a:p>
          <a:p>
            <a:pPr marL="228600" lvl="0" indent="-228600" algn="l" rtl="0">
              <a:lnSpc>
                <a:spcPct val="90000"/>
              </a:lnSpc>
              <a:spcBef>
                <a:spcPts val="1000"/>
              </a:spcBef>
              <a:spcAft>
                <a:spcPts val="1600"/>
              </a:spcAft>
              <a:buClr>
                <a:schemeClr val="dk1"/>
              </a:buClr>
              <a:buSzPts val="2800"/>
              <a:buChar char="●"/>
            </a:pPr>
            <a:r>
              <a:rPr lang="vi-VN"/>
              <a:t>TPTNT: bình thường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g730282d9a746fac3_124"/>
          <p:cNvSpPr txBox="1">
            <a:spLocks noGrp="1"/>
          </p:cNvSpPr>
          <p:nvPr>
            <p:ph type="title"/>
          </p:nvPr>
        </p:nvSpPr>
        <p:spPr>
          <a:xfrm>
            <a:off x="415600" y="593367"/>
            <a:ext cx="11360700" cy="9432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vi-VN"/>
              <a:t>Thành viên tổ 44</a:t>
            </a:r>
            <a:endParaRPr/>
          </a:p>
        </p:txBody>
      </p:sp>
      <p:sp>
        <p:nvSpPr>
          <p:cNvPr id="84" name="Google Shape;84;g730282d9a746fac3_124"/>
          <p:cNvSpPr txBox="1">
            <a:spLocks noGrp="1"/>
          </p:cNvSpPr>
          <p:nvPr>
            <p:ph type="subTitle" idx="4294967295"/>
          </p:nvPr>
        </p:nvSpPr>
        <p:spPr>
          <a:xfrm>
            <a:off x="1101697" y="1536575"/>
            <a:ext cx="8446200" cy="42051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ct val="100000"/>
              <a:buNone/>
            </a:pPr>
            <a:endParaRPr>
              <a:latin typeface="Calibri" panose="020F0502020204030204" pitchFamily="34" charset="0"/>
            </a:endParaRPr>
          </a:p>
          <a:p>
            <a:pPr marL="0" lvl="0" indent="0" algn="l" rtl="0">
              <a:spcBef>
                <a:spcPts val="0"/>
              </a:spcBef>
              <a:spcAft>
                <a:spcPts val="0"/>
              </a:spcAft>
              <a:buClr>
                <a:schemeClr val="dk1"/>
              </a:buClr>
              <a:buSzPct val="100000"/>
              <a:buNone/>
            </a:pPr>
            <a:r>
              <a:rPr lang="vi-VN">
                <a:latin typeface="Calibri" panose="020F0502020204030204" pitchFamily="34" charset="0"/>
              </a:rPr>
              <a:t>Nguyễn Trọng Minh</a:t>
            </a:r>
            <a:endParaRPr>
              <a:latin typeface="Calibri" panose="020F0502020204030204" pitchFamily="34" charset="0"/>
            </a:endParaRPr>
          </a:p>
          <a:p>
            <a:pPr marL="0" lvl="0" indent="0" algn="l" rtl="0">
              <a:spcBef>
                <a:spcPts val="1600"/>
              </a:spcBef>
              <a:spcAft>
                <a:spcPts val="0"/>
              </a:spcAft>
              <a:buClr>
                <a:schemeClr val="dk1"/>
              </a:buClr>
              <a:buSzPct val="100000"/>
              <a:buNone/>
            </a:pPr>
            <a:r>
              <a:rPr lang="vi-VN">
                <a:latin typeface="Calibri" panose="020F0502020204030204" pitchFamily="34" charset="0"/>
              </a:rPr>
              <a:t>Võ Chí Phát</a:t>
            </a:r>
            <a:endParaRPr>
              <a:latin typeface="Calibri" panose="020F0502020204030204" pitchFamily="34" charset="0"/>
            </a:endParaRPr>
          </a:p>
          <a:p>
            <a:pPr marL="0" lvl="0" indent="0" algn="l" rtl="0">
              <a:spcBef>
                <a:spcPts val="1600"/>
              </a:spcBef>
              <a:spcAft>
                <a:spcPts val="0"/>
              </a:spcAft>
              <a:buClr>
                <a:schemeClr val="dk1"/>
              </a:buClr>
              <a:buSzPct val="100000"/>
              <a:buNone/>
            </a:pPr>
            <a:r>
              <a:rPr lang="vi-VN">
                <a:latin typeface="Calibri" panose="020F0502020204030204" pitchFamily="34" charset="0"/>
              </a:rPr>
              <a:t>Nguyễn Võ Thanh Thiện</a:t>
            </a:r>
            <a:endParaRPr>
              <a:latin typeface="Calibri" panose="020F0502020204030204" pitchFamily="34" charset="0"/>
            </a:endParaRPr>
          </a:p>
          <a:p>
            <a:pPr marL="0" lvl="0" indent="0" algn="l" rtl="0">
              <a:spcBef>
                <a:spcPts val="1600"/>
              </a:spcBef>
              <a:spcAft>
                <a:spcPts val="0"/>
              </a:spcAft>
              <a:buClr>
                <a:schemeClr val="dk1"/>
              </a:buClr>
              <a:buSzPct val="100000"/>
              <a:buNone/>
            </a:pPr>
            <a:r>
              <a:rPr lang="vi-VN">
                <a:latin typeface="Calibri" panose="020F0502020204030204" pitchFamily="34" charset="0"/>
              </a:rPr>
              <a:t>Nguyễn Hà Trang</a:t>
            </a:r>
            <a:endParaRPr>
              <a:latin typeface="Calibri" panose="020F0502020204030204" pitchFamily="34" charset="0"/>
            </a:endParaRPr>
          </a:p>
          <a:p>
            <a:pPr marL="0" lvl="0" indent="0" algn="l" rtl="0">
              <a:spcBef>
                <a:spcPts val="1600"/>
              </a:spcBef>
              <a:spcAft>
                <a:spcPts val="0"/>
              </a:spcAft>
              <a:buClr>
                <a:schemeClr val="dk1"/>
              </a:buClr>
              <a:buSzPct val="100000"/>
              <a:buNone/>
            </a:pPr>
            <a:r>
              <a:rPr lang="vi-VN">
                <a:latin typeface="Calibri" panose="020F0502020204030204" pitchFamily="34" charset="0"/>
              </a:rPr>
              <a:t>Nguyễn Thị Mỹ Trang</a:t>
            </a:r>
            <a:endParaRPr>
              <a:latin typeface="Calibri" panose="020F0502020204030204" pitchFamily="34" charset="0"/>
            </a:endParaRPr>
          </a:p>
          <a:p>
            <a:pPr marL="0" lvl="0" indent="0" algn="l" rtl="0">
              <a:spcBef>
                <a:spcPts val="1600"/>
              </a:spcBef>
              <a:spcAft>
                <a:spcPts val="0"/>
              </a:spcAft>
              <a:buClr>
                <a:schemeClr val="dk1"/>
              </a:buClr>
              <a:buSzPct val="100000"/>
              <a:buNone/>
            </a:pPr>
            <a:r>
              <a:rPr lang="vi-VN">
                <a:latin typeface="Calibri" panose="020F0502020204030204" pitchFamily="34" charset="0"/>
              </a:rPr>
              <a:t>Trần Lâm Tuấn</a:t>
            </a:r>
            <a:endParaRPr>
              <a:latin typeface="Calibri" panose="020F0502020204030204" pitchFamily="34" charset="0"/>
            </a:endParaRPr>
          </a:p>
          <a:p>
            <a:pPr marL="0" lvl="0" indent="0" algn="l" rtl="0">
              <a:spcBef>
                <a:spcPts val="1600"/>
              </a:spcBef>
              <a:spcAft>
                <a:spcPts val="1600"/>
              </a:spcAft>
              <a:buClr>
                <a:schemeClr val="dk1"/>
              </a:buClr>
              <a:buSzPct val="100000"/>
              <a:buNone/>
            </a:pPr>
            <a:r>
              <a:rPr lang="vi-VN">
                <a:latin typeface="Calibri" panose="020F0502020204030204" pitchFamily="34" charset="0"/>
              </a:rPr>
              <a:t>Nguyễn Thị Ái Vân</a:t>
            </a:r>
            <a:endParaRPr>
              <a:latin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vi-VN" b="1" u="sng"/>
              <a:t>XII. Chẩn đoán xác định</a:t>
            </a:r>
            <a:endParaRPr/>
          </a:p>
        </p:txBody>
      </p:sp>
      <p:sp>
        <p:nvSpPr>
          <p:cNvPr id="192" name="Google Shape;192;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0" algn="l" rtl="0">
              <a:lnSpc>
                <a:spcPct val="90000"/>
              </a:lnSpc>
              <a:spcBef>
                <a:spcPts val="0"/>
              </a:spcBef>
              <a:spcAft>
                <a:spcPts val="1600"/>
              </a:spcAft>
              <a:buNone/>
            </a:pPr>
            <a:r>
              <a:rPr lang="vi-VN"/>
              <a:t>Viêm phúc mạc toàn thể do thủng loét dạ dày tá tràng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vi-VN" b="1" u="sng"/>
              <a:t>XIII. Hướng điều trị</a:t>
            </a:r>
            <a:endParaRPr/>
          </a:p>
        </p:txBody>
      </p:sp>
      <p:sp>
        <p:nvSpPr>
          <p:cNvPr id="198" name="Google Shape;198;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vi-VN" sz="2600" b="1"/>
              <a:t>Nguyên tắc điều trị</a:t>
            </a:r>
            <a:endParaRPr sz="2600"/>
          </a:p>
          <a:p>
            <a:pPr marL="685800" lvl="1" indent="-228600" algn="l" rtl="0">
              <a:lnSpc>
                <a:spcPct val="90000"/>
              </a:lnSpc>
              <a:spcBef>
                <a:spcPts val="500"/>
              </a:spcBef>
              <a:spcAft>
                <a:spcPts val="0"/>
              </a:spcAft>
              <a:buClr>
                <a:schemeClr val="dk1"/>
              </a:buClr>
              <a:buSzPts val="2400"/>
              <a:buChar char="○"/>
            </a:pPr>
            <a:r>
              <a:rPr lang="vi-VN" sz="2600">
                <a:latin typeface="Calibri" panose="020F0502020204030204" pitchFamily="34" charset="0"/>
              </a:rPr>
              <a:t>Thuốc giảm đau </a:t>
            </a:r>
            <a:endParaRPr sz="2600">
              <a:latin typeface="Calibri" panose="020F0502020204030204" pitchFamily="34" charset="0"/>
            </a:endParaRPr>
          </a:p>
          <a:p>
            <a:pPr marL="685800" lvl="1" indent="-228600" algn="l" rtl="0">
              <a:lnSpc>
                <a:spcPct val="90000"/>
              </a:lnSpc>
              <a:spcBef>
                <a:spcPts val="500"/>
              </a:spcBef>
              <a:spcAft>
                <a:spcPts val="0"/>
              </a:spcAft>
              <a:buClr>
                <a:schemeClr val="dk1"/>
              </a:buClr>
              <a:buSzPts val="2400"/>
              <a:buChar char="○"/>
            </a:pPr>
            <a:r>
              <a:rPr lang="vi-VN" sz="2600">
                <a:latin typeface="Calibri" panose="020F0502020204030204" pitchFamily="34" charset="0"/>
              </a:rPr>
              <a:t>Bồi hoàn nước và điện giải</a:t>
            </a:r>
            <a:endParaRPr sz="2600">
              <a:latin typeface="Calibri" panose="020F0502020204030204" pitchFamily="34" charset="0"/>
            </a:endParaRPr>
          </a:p>
          <a:p>
            <a:pPr marL="685800" lvl="1" indent="-228600" algn="l" rtl="0">
              <a:lnSpc>
                <a:spcPct val="90000"/>
              </a:lnSpc>
              <a:spcBef>
                <a:spcPts val="500"/>
              </a:spcBef>
              <a:spcAft>
                <a:spcPts val="0"/>
              </a:spcAft>
              <a:buClr>
                <a:schemeClr val="dk1"/>
              </a:buClr>
              <a:buSzPts val="2400"/>
              <a:buChar char="○"/>
            </a:pPr>
            <a:r>
              <a:rPr lang="vi-VN" sz="2600">
                <a:latin typeface="Calibri" panose="020F0502020204030204" pitchFamily="34" charset="0"/>
              </a:rPr>
              <a:t>Kháng sinh phổ rộng theo kinh nghiệm</a:t>
            </a:r>
            <a:endParaRPr sz="2600">
              <a:latin typeface="Calibri" panose="020F0502020204030204" pitchFamily="34" charset="0"/>
            </a:endParaRPr>
          </a:p>
          <a:p>
            <a:pPr marL="685800" lvl="1" indent="-228600" algn="l" rtl="0">
              <a:lnSpc>
                <a:spcPct val="90000"/>
              </a:lnSpc>
              <a:spcBef>
                <a:spcPts val="500"/>
              </a:spcBef>
              <a:spcAft>
                <a:spcPts val="1600"/>
              </a:spcAft>
              <a:buClr>
                <a:schemeClr val="dk1"/>
              </a:buClr>
              <a:buSzPts val="2400"/>
              <a:buChar char="○"/>
            </a:pPr>
            <a:r>
              <a:rPr lang="vi-VN" sz="2600">
                <a:latin typeface="Calibri" panose="020F0502020204030204" pitchFamily="34" charset="0"/>
              </a:rPr>
              <a:t>Xử trí ngoại khoa được tiến hành song song với hồi sức nội khoa</a:t>
            </a:r>
            <a:endParaRPr sz="2600">
              <a:latin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3"/>
          <p:cNvSpPr txBox="1">
            <a:spLocks noGrp="1"/>
          </p:cNvSpPr>
          <p:nvPr>
            <p:ph type="body" idx="1"/>
          </p:nvPr>
        </p:nvSpPr>
        <p:spPr>
          <a:xfrm>
            <a:off x="838200" y="680484"/>
            <a:ext cx="10515600" cy="549647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vi-VN" b="1"/>
              <a:t>1. Điều trị ban đầu</a:t>
            </a:r>
            <a:endParaRPr/>
          </a:p>
          <a:p>
            <a:pPr marL="228600" lvl="0" indent="-228600" algn="l" rtl="0">
              <a:lnSpc>
                <a:spcPct val="90000"/>
              </a:lnSpc>
              <a:spcBef>
                <a:spcPts val="1000"/>
              </a:spcBef>
              <a:spcAft>
                <a:spcPts val="0"/>
              </a:spcAft>
              <a:buClr>
                <a:schemeClr val="dk1"/>
              </a:buClr>
              <a:buSzPts val="2800"/>
              <a:buChar char="●"/>
            </a:pPr>
            <a:r>
              <a:rPr lang="vi-VN"/>
              <a:t>Đặt thông mũi dạ dày giải áp</a:t>
            </a:r>
            <a:endParaRPr/>
          </a:p>
          <a:p>
            <a:pPr marL="228600" lvl="0" indent="-228600" algn="l" rtl="0">
              <a:lnSpc>
                <a:spcPct val="90000"/>
              </a:lnSpc>
              <a:spcBef>
                <a:spcPts val="1000"/>
              </a:spcBef>
              <a:spcAft>
                <a:spcPts val="0"/>
              </a:spcAft>
              <a:buClr>
                <a:schemeClr val="dk1"/>
              </a:buClr>
              <a:buSzPts val="2800"/>
              <a:buChar char="●"/>
            </a:pPr>
            <a:r>
              <a:rPr lang="vi-VN"/>
              <a:t>Đặt thông tiểu để theo dõi lượng nước tiểu</a:t>
            </a:r>
            <a:endParaRPr/>
          </a:p>
          <a:p>
            <a:pPr marL="228600" lvl="0" indent="-228600" algn="l" rtl="0">
              <a:lnSpc>
                <a:spcPct val="90000"/>
              </a:lnSpc>
              <a:spcBef>
                <a:spcPts val="1000"/>
              </a:spcBef>
              <a:spcAft>
                <a:spcPts val="0"/>
              </a:spcAft>
              <a:buClr>
                <a:schemeClr val="dk1"/>
              </a:buClr>
              <a:buSzPts val="2800"/>
              <a:buChar char="●"/>
            </a:pPr>
            <a:r>
              <a:rPr lang="vi-VN"/>
              <a:t>Truyền dịch tinh thể</a:t>
            </a:r>
            <a:endParaRPr/>
          </a:p>
          <a:p>
            <a:pPr marL="228600" lvl="0" indent="-228600" algn="l" rtl="0">
              <a:lnSpc>
                <a:spcPct val="90000"/>
              </a:lnSpc>
              <a:spcBef>
                <a:spcPts val="1000"/>
              </a:spcBef>
              <a:spcAft>
                <a:spcPts val="0"/>
              </a:spcAft>
              <a:buClr>
                <a:schemeClr val="dk1"/>
              </a:buClr>
              <a:buSzPts val="2800"/>
              <a:buChar char="●"/>
            </a:pPr>
            <a:r>
              <a:rPr lang="vi-VN"/>
              <a:t>Dùng thuốc ức chế bơm proton đường tĩnh mạch</a:t>
            </a:r>
            <a:endParaRPr/>
          </a:p>
          <a:p>
            <a:pPr marL="228600" lvl="0" indent="-228600" algn="l" rtl="0">
              <a:lnSpc>
                <a:spcPct val="90000"/>
              </a:lnSpc>
              <a:spcBef>
                <a:spcPts val="1000"/>
              </a:spcBef>
              <a:spcAft>
                <a:spcPts val="0"/>
              </a:spcAft>
              <a:buClr>
                <a:schemeClr val="dk1"/>
              </a:buClr>
              <a:buSzPts val="2800"/>
              <a:buChar char="●"/>
            </a:pPr>
            <a:r>
              <a:rPr lang="vi-VN"/>
              <a:t>Kháng sinh phổ rộng đường tĩnh mạch: Metronidazole + Ceftriaxone</a:t>
            </a:r>
            <a:endParaRPr/>
          </a:p>
          <a:p>
            <a:pPr marL="228600" lvl="0" indent="-228600" algn="l" rtl="0">
              <a:lnSpc>
                <a:spcPct val="90000"/>
              </a:lnSpc>
              <a:spcBef>
                <a:spcPts val="1000"/>
              </a:spcBef>
              <a:spcAft>
                <a:spcPts val="0"/>
              </a:spcAft>
              <a:buClr>
                <a:schemeClr val="dk1"/>
              </a:buClr>
              <a:buSzPts val="2800"/>
              <a:buChar char="●"/>
            </a:pPr>
            <a:r>
              <a:rPr lang="vi-VN"/>
              <a:t>Sử dụng giảm đau: Paracetamol</a:t>
            </a:r>
            <a:endParaRPr/>
          </a:p>
          <a:p>
            <a:pPr marL="0" lvl="0" indent="0" algn="l" rtl="0">
              <a:lnSpc>
                <a:spcPct val="90000"/>
              </a:lnSpc>
              <a:spcBef>
                <a:spcPts val="1000"/>
              </a:spcBef>
              <a:spcAft>
                <a:spcPts val="0"/>
              </a:spcAft>
              <a:buClr>
                <a:schemeClr val="dk1"/>
              </a:buClr>
              <a:buSzPts val="2800"/>
              <a:buNone/>
            </a:pPr>
            <a:r>
              <a:rPr lang="vi-VN" b="1"/>
              <a:t>2. Phẫu thuật khâu thủng</a:t>
            </a:r>
            <a:endParaRPr/>
          </a:p>
          <a:p>
            <a:pPr marL="0" lvl="0" indent="0" algn="l" rtl="0">
              <a:lnSpc>
                <a:spcPct val="90000"/>
              </a:lnSpc>
              <a:spcBef>
                <a:spcPts val="1000"/>
              </a:spcBef>
              <a:spcAft>
                <a:spcPts val="0"/>
              </a:spcAft>
              <a:buClr>
                <a:schemeClr val="dk1"/>
              </a:buClr>
              <a:buSzPts val="2800"/>
              <a:buNone/>
            </a:pPr>
            <a:r>
              <a:rPr lang="vi-VN"/>
              <a:t>Phẫu thuật nội soi thám sát tìm tạng bị thủng khâu lỗ thủng</a:t>
            </a:r>
            <a:endParaRPr/>
          </a:p>
          <a:p>
            <a:pPr marL="0" lvl="0" indent="0" algn="l" rtl="0">
              <a:lnSpc>
                <a:spcPct val="90000"/>
              </a:lnSpc>
              <a:spcBef>
                <a:spcPts val="1600"/>
              </a:spcBef>
              <a:spcAft>
                <a:spcPts val="1600"/>
              </a:spcAft>
              <a:buClr>
                <a:schemeClr val="dk1"/>
              </a:buClr>
              <a:buSzPts val="2800"/>
              <a:buNone/>
            </a:pPr>
            <a:r>
              <a:rPr lang="vi-VN"/>
              <a:t>Sinh thiết mép lỗ thủng loét tầm soát nguyên nhân ác tính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4"/>
          <p:cNvSpPr txBox="1">
            <a:spLocks noGrp="1"/>
          </p:cNvSpPr>
          <p:nvPr>
            <p:ph type="title"/>
          </p:nvPr>
        </p:nvSpPr>
        <p:spPr>
          <a:xfrm>
            <a:off x="838200" y="365126"/>
            <a:ext cx="10515600" cy="95767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vi-VN">
                <a:latin typeface="Arial"/>
                <a:ea typeface="Arial"/>
                <a:cs typeface="Arial"/>
                <a:sym typeface="Arial"/>
              </a:rPr>
              <a:t>Kết quả GPB mép lỗ thủng loét</a:t>
            </a:r>
            <a:endParaRPr>
              <a:latin typeface="Arial"/>
              <a:ea typeface="Arial"/>
              <a:cs typeface="Arial"/>
              <a:sym typeface="Arial"/>
            </a:endParaRPr>
          </a:p>
        </p:txBody>
      </p:sp>
      <p:sp>
        <p:nvSpPr>
          <p:cNvPr id="209" name="Google Shape;209;p24"/>
          <p:cNvSpPr txBox="1">
            <a:spLocks noGrp="1"/>
          </p:cNvSpPr>
          <p:nvPr>
            <p:ph type="body" idx="1"/>
          </p:nvPr>
        </p:nvSpPr>
        <p:spPr>
          <a:xfrm>
            <a:off x="838200" y="1322804"/>
            <a:ext cx="10515600" cy="485415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vi-VN">
                <a:latin typeface="Arial"/>
                <a:ea typeface="Arial"/>
                <a:cs typeface="Arial"/>
                <a:sym typeface="Arial"/>
              </a:rPr>
              <a:t>Thủng mặt trước dạ dày</a:t>
            </a:r>
            <a:endParaRPr>
              <a:latin typeface="Arial"/>
              <a:ea typeface="Arial"/>
              <a:cs typeface="Arial"/>
              <a:sym typeface="Arial"/>
            </a:endParaRPr>
          </a:p>
          <a:p>
            <a:pPr marL="228600" lvl="0" indent="-50800" algn="l" rtl="0">
              <a:lnSpc>
                <a:spcPct val="90000"/>
              </a:lnSpc>
              <a:spcBef>
                <a:spcPts val="1000"/>
              </a:spcBef>
              <a:spcAft>
                <a:spcPts val="1600"/>
              </a:spcAft>
              <a:buClr>
                <a:schemeClr val="dk1"/>
              </a:buClr>
              <a:buSzPts val="2800"/>
              <a:buNone/>
            </a:pPr>
            <a:endParaRPr/>
          </a:p>
        </p:txBody>
      </p:sp>
      <p:pic>
        <p:nvPicPr>
          <p:cNvPr id="210" name="Google Shape;210;p24"/>
          <p:cNvPicPr preferRelativeResize="0"/>
          <p:nvPr/>
        </p:nvPicPr>
        <p:blipFill rotWithShape="1">
          <a:blip r:embed="rId3">
            <a:alphaModFix/>
          </a:blip>
          <a:srcRect/>
          <a:stretch/>
        </p:blipFill>
        <p:spPr>
          <a:xfrm>
            <a:off x="838200" y="1961323"/>
            <a:ext cx="10515600" cy="458525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109e9697fc9_0_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vi-VN" b="1"/>
              <a:t>Tiên lượng</a:t>
            </a:r>
            <a:endParaRPr b="1"/>
          </a:p>
        </p:txBody>
      </p:sp>
      <p:graphicFrame>
        <p:nvGraphicFramePr>
          <p:cNvPr id="217" name="Google Shape;217;g109e9697fc9_0_2"/>
          <p:cNvGraphicFramePr/>
          <p:nvPr>
            <p:extLst>
              <p:ext uri="{D42A27DB-BD31-4B8C-83A1-F6EECF244321}">
                <p14:modId xmlns:p14="http://schemas.microsoft.com/office/powerpoint/2010/main" val="1492299979"/>
              </p:ext>
            </p:extLst>
          </p:nvPr>
        </p:nvGraphicFramePr>
        <p:xfrm>
          <a:off x="1066800" y="1969113"/>
          <a:ext cx="10287000" cy="3779280"/>
        </p:xfrm>
        <a:graphic>
          <a:graphicData uri="http://schemas.openxmlformats.org/drawingml/2006/table">
            <a:tbl>
              <a:tblPr>
                <a:noFill/>
              </a:tblPr>
              <a:tblGrid>
                <a:gridCol w="3429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3429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endParaRPr sz="1900">
                        <a:solidFill>
                          <a:schemeClr val="bg2"/>
                        </a:solidFill>
                      </a:endParaRPr>
                    </a:p>
                  </a:txBody>
                  <a:tcPr marL="91425" marR="91425" marT="91425" marB="91425"/>
                </a:tc>
                <a:tc>
                  <a:txBody>
                    <a:bodyPr/>
                    <a:lstStyle/>
                    <a:p>
                      <a:pPr marL="0" lvl="0" indent="0" algn="l" rtl="0">
                        <a:spcBef>
                          <a:spcPts val="0"/>
                        </a:spcBef>
                        <a:spcAft>
                          <a:spcPts val="0"/>
                        </a:spcAft>
                        <a:buNone/>
                      </a:pPr>
                      <a:r>
                        <a:rPr lang="vi-VN" sz="1900">
                          <a:solidFill>
                            <a:schemeClr val="bg2"/>
                          </a:solidFill>
                        </a:rPr>
                        <a:t>Có</a:t>
                      </a:r>
                      <a:endParaRPr sz="1900">
                        <a:solidFill>
                          <a:schemeClr val="bg2"/>
                        </a:solidFill>
                      </a:endParaRPr>
                    </a:p>
                  </a:txBody>
                  <a:tcPr marL="91425" marR="91425" marT="91425" marB="91425"/>
                </a:tc>
                <a:tc>
                  <a:txBody>
                    <a:bodyPr/>
                    <a:lstStyle/>
                    <a:p>
                      <a:pPr marL="0" lvl="0" indent="0" algn="l" rtl="0">
                        <a:spcBef>
                          <a:spcPts val="0"/>
                        </a:spcBef>
                        <a:spcAft>
                          <a:spcPts val="0"/>
                        </a:spcAft>
                        <a:buNone/>
                      </a:pPr>
                      <a:r>
                        <a:rPr lang="vi-VN" sz="1900">
                          <a:solidFill>
                            <a:schemeClr val="bg2"/>
                          </a:solidFill>
                        </a:rPr>
                        <a:t>Không</a:t>
                      </a:r>
                      <a:endParaRPr sz="1900">
                        <a:solidFill>
                          <a:schemeClr val="bg2"/>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vi-VN" sz="1900">
                          <a:solidFill>
                            <a:schemeClr val="bg2"/>
                          </a:solidFill>
                        </a:rPr>
                        <a:t>Bệnh nặng kèm theo</a:t>
                      </a:r>
                      <a:endParaRPr sz="1900">
                        <a:solidFill>
                          <a:schemeClr val="bg2"/>
                        </a:solidFill>
                      </a:endParaRPr>
                    </a:p>
                  </a:txBody>
                  <a:tcPr marL="91425" marR="91425" marT="91425" marB="91425"/>
                </a:tc>
                <a:tc>
                  <a:txBody>
                    <a:bodyPr/>
                    <a:lstStyle/>
                    <a:p>
                      <a:pPr marL="0" lvl="0" indent="0" algn="l" rtl="0">
                        <a:spcBef>
                          <a:spcPts val="0"/>
                        </a:spcBef>
                        <a:spcAft>
                          <a:spcPts val="0"/>
                        </a:spcAft>
                        <a:buNone/>
                      </a:pPr>
                      <a:r>
                        <a:rPr lang="vi-VN" sz="1900">
                          <a:solidFill>
                            <a:schemeClr val="bg2"/>
                          </a:solidFill>
                        </a:rPr>
                        <a:t>1</a:t>
                      </a:r>
                      <a:endParaRPr sz="1900">
                        <a:solidFill>
                          <a:schemeClr val="bg2"/>
                        </a:solidFill>
                      </a:endParaRPr>
                    </a:p>
                  </a:txBody>
                  <a:tcPr marL="91425" marR="91425" marT="91425" marB="91425"/>
                </a:tc>
                <a:tc>
                  <a:txBody>
                    <a:bodyPr/>
                    <a:lstStyle/>
                    <a:p>
                      <a:pPr marL="0" lvl="0" indent="0" algn="l" rtl="0">
                        <a:spcBef>
                          <a:spcPts val="0"/>
                        </a:spcBef>
                        <a:spcAft>
                          <a:spcPts val="0"/>
                        </a:spcAft>
                        <a:buNone/>
                      </a:pPr>
                      <a:r>
                        <a:rPr lang="vi-VN" sz="1900">
                          <a:solidFill>
                            <a:schemeClr val="bg2"/>
                          </a:solidFill>
                        </a:rPr>
                        <a:t>0</a:t>
                      </a:r>
                      <a:endParaRPr sz="1900">
                        <a:solidFill>
                          <a:schemeClr val="bg2"/>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vi-VN" sz="1900">
                          <a:solidFill>
                            <a:schemeClr val="bg2"/>
                          </a:solidFill>
                        </a:rPr>
                        <a:t>Thủng &gt; 24 giờ</a:t>
                      </a:r>
                      <a:endParaRPr sz="1900">
                        <a:solidFill>
                          <a:schemeClr val="bg2"/>
                        </a:solidFill>
                      </a:endParaRPr>
                    </a:p>
                  </a:txBody>
                  <a:tcPr marL="91425" marR="91425" marT="91425" marB="91425"/>
                </a:tc>
                <a:tc>
                  <a:txBody>
                    <a:bodyPr/>
                    <a:lstStyle/>
                    <a:p>
                      <a:pPr marL="0" lvl="0" indent="0" algn="l" rtl="0">
                        <a:spcBef>
                          <a:spcPts val="0"/>
                        </a:spcBef>
                        <a:spcAft>
                          <a:spcPts val="0"/>
                        </a:spcAft>
                        <a:buNone/>
                      </a:pPr>
                      <a:r>
                        <a:rPr lang="vi-VN" sz="1900">
                          <a:solidFill>
                            <a:schemeClr val="bg2"/>
                          </a:solidFill>
                        </a:rPr>
                        <a:t>1</a:t>
                      </a:r>
                      <a:endParaRPr sz="1900">
                        <a:solidFill>
                          <a:schemeClr val="bg2"/>
                        </a:solidFill>
                      </a:endParaRPr>
                    </a:p>
                  </a:txBody>
                  <a:tcPr marL="91425" marR="91425" marT="91425" marB="91425"/>
                </a:tc>
                <a:tc>
                  <a:txBody>
                    <a:bodyPr/>
                    <a:lstStyle/>
                    <a:p>
                      <a:pPr marL="0" lvl="0" indent="0" algn="l" rtl="0">
                        <a:spcBef>
                          <a:spcPts val="0"/>
                        </a:spcBef>
                        <a:spcAft>
                          <a:spcPts val="0"/>
                        </a:spcAft>
                        <a:buNone/>
                      </a:pPr>
                      <a:r>
                        <a:rPr lang="vi-VN" sz="1900">
                          <a:solidFill>
                            <a:schemeClr val="bg2"/>
                          </a:solidFill>
                        </a:rPr>
                        <a:t>0</a:t>
                      </a:r>
                      <a:endParaRPr sz="1900">
                        <a:solidFill>
                          <a:schemeClr val="bg2"/>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vi-VN" sz="1900">
                          <a:solidFill>
                            <a:schemeClr val="bg2"/>
                          </a:solidFill>
                        </a:rPr>
                        <a:t>Sốc trước mổ</a:t>
                      </a:r>
                      <a:endParaRPr sz="1900">
                        <a:solidFill>
                          <a:schemeClr val="bg2"/>
                        </a:solidFill>
                      </a:endParaRPr>
                    </a:p>
                  </a:txBody>
                  <a:tcPr marL="91425" marR="91425" marT="91425" marB="91425"/>
                </a:tc>
                <a:tc>
                  <a:txBody>
                    <a:bodyPr/>
                    <a:lstStyle/>
                    <a:p>
                      <a:pPr marL="0" lvl="0" indent="0" algn="l" rtl="0">
                        <a:spcBef>
                          <a:spcPts val="0"/>
                        </a:spcBef>
                        <a:spcAft>
                          <a:spcPts val="0"/>
                        </a:spcAft>
                        <a:buNone/>
                      </a:pPr>
                      <a:r>
                        <a:rPr lang="vi-VN" sz="1900">
                          <a:solidFill>
                            <a:schemeClr val="bg2"/>
                          </a:solidFill>
                        </a:rPr>
                        <a:t>1</a:t>
                      </a:r>
                      <a:endParaRPr sz="1900">
                        <a:solidFill>
                          <a:schemeClr val="bg2"/>
                        </a:solidFill>
                      </a:endParaRPr>
                    </a:p>
                  </a:txBody>
                  <a:tcPr marL="91425" marR="91425" marT="91425" marB="91425"/>
                </a:tc>
                <a:tc>
                  <a:txBody>
                    <a:bodyPr/>
                    <a:lstStyle/>
                    <a:p>
                      <a:pPr marL="0" lvl="0" indent="0" algn="l" rtl="0">
                        <a:spcBef>
                          <a:spcPts val="0"/>
                        </a:spcBef>
                        <a:spcAft>
                          <a:spcPts val="0"/>
                        </a:spcAft>
                        <a:buNone/>
                      </a:pPr>
                      <a:r>
                        <a:rPr lang="vi-VN" sz="1900">
                          <a:solidFill>
                            <a:schemeClr val="bg2"/>
                          </a:solidFill>
                        </a:rPr>
                        <a:t>0</a:t>
                      </a:r>
                      <a:endParaRPr sz="1900">
                        <a:solidFill>
                          <a:schemeClr val="bg2"/>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vi-VN" sz="1900">
                          <a:solidFill>
                            <a:schemeClr val="bg2"/>
                          </a:solidFill>
                        </a:rPr>
                        <a:t>Điểm </a:t>
                      </a:r>
                      <a:endParaRPr sz="1900">
                        <a:solidFill>
                          <a:schemeClr val="bg2"/>
                        </a:solidFill>
                      </a:endParaRPr>
                    </a:p>
                  </a:txBody>
                  <a:tcPr marL="91425" marR="91425" marT="91425" marB="91425"/>
                </a:tc>
                <a:tc>
                  <a:txBody>
                    <a:bodyPr/>
                    <a:lstStyle/>
                    <a:p>
                      <a:pPr marL="0" lvl="0" indent="0" algn="l" rtl="0">
                        <a:spcBef>
                          <a:spcPts val="0"/>
                        </a:spcBef>
                        <a:spcAft>
                          <a:spcPts val="0"/>
                        </a:spcAft>
                        <a:buNone/>
                      </a:pPr>
                      <a:r>
                        <a:rPr lang="vi-VN" sz="1900">
                          <a:solidFill>
                            <a:schemeClr val="bg2"/>
                          </a:solidFill>
                        </a:rPr>
                        <a:t>Tử vong</a:t>
                      </a:r>
                      <a:endParaRPr sz="1900">
                        <a:solidFill>
                          <a:schemeClr val="bg2"/>
                        </a:solidFill>
                      </a:endParaRPr>
                    </a:p>
                  </a:txBody>
                  <a:tcPr marL="91425" marR="91425" marT="91425" marB="91425"/>
                </a:tc>
                <a:tc>
                  <a:txBody>
                    <a:bodyPr/>
                    <a:lstStyle/>
                    <a:p>
                      <a:pPr marL="0" lvl="0" indent="0" algn="l" rtl="0">
                        <a:spcBef>
                          <a:spcPts val="0"/>
                        </a:spcBef>
                        <a:spcAft>
                          <a:spcPts val="0"/>
                        </a:spcAft>
                        <a:buNone/>
                      </a:pPr>
                      <a:r>
                        <a:rPr lang="vi-VN" sz="1900">
                          <a:solidFill>
                            <a:schemeClr val="bg2"/>
                          </a:solidFill>
                        </a:rPr>
                        <a:t>Biến chứng</a:t>
                      </a:r>
                      <a:endParaRPr sz="1900">
                        <a:solidFill>
                          <a:schemeClr val="bg2"/>
                        </a:solidFill>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vi-VN" sz="1900">
                          <a:solidFill>
                            <a:schemeClr val="bg2"/>
                          </a:solidFill>
                        </a:rPr>
                        <a:t>1</a:t>
                      </a:r>
                      <a:endParaRPr sz="1900">
                        <a:solidFill>
                          <a:schemeClr val="bg2"/>
                        </a:solidFill>
                      </a:endParaRPr>
                    </a:p>
                  </a:txBody>
                  <a:tcPr marL="91425" marR="91425" marT="91425" marB="91425"/>
                </a:tc>
                <a:tc>
                  <a:txBody>
                    <a:bodyPr/>
                    <a:lstStyle/>
                    <a:p>
                      <a:pPr marL="0" lvl="0" indent="0" algn="l" rtl="0">
                        <a:spcBef>
                          <a:spcPts val="0"/>
                        </a:spcBef>
                        <a:spcAft>
                          <a:spcPts val="0"/>
                        </a:spcAft>
                        <a:buNone/>
                      </a:pPr>
                      <a:r>
                        <a:rPr lang="vi-VN" sz="1900">
                          <a:solidFill>
                            <a:schemeClr val="bg2"/>
                          </a:solidFill>
                        </a:rPr>
                        <a:t>8%</a:t>
                      </a:r>
                      <a:endParaRPr sz="1900">
                        <a:solidFill>
                          <a:schemeClr val="bg2"/>
                        </a:solidFill>
                      </a:endParaRPr>
                    </a:p>
                  </a:txBody>
                  <a:tcPr marL="91425" marR="91425" marT="91425" marB="91425"/>
                </a:tc>
                <a:tc>
                  <a:txBody>
                    <a:bodyPr/>
                    <a:lstStyle/>
                    <a:p>
                      <a:pPr marL="0" lvl="0" indent="0" algn="l" rtl="0">
                        <a:spcBef>
                          <a:spcPts val="0"/>
                        </a:spcBef>
                        <a:spcAft>
                          <a:spcPts val="0"/>
                        </a:spcAft>
                        <a:buNone/>
                      </a:pPr>
                      <a:r>
                        <a:rPr lang="vi-VN" sz="1900">
                          <a:solidFill>
                            <a:schemeClr val="bg2"/>
                          </a:solidFill>
                        </a:rPr>
                        <a:t>47%</a:t>
                      </a:r>
                      <a:endParaRPr sz="1900">
                        <a:solidFill>
                          <a:schemeClr val="bg2"/>
                        </a:solidFill>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vi-VN" sz="1900">
                          <a:solidFill>
                            <a:schemeClr val="bg2"/>
                          </a:solidFill>
                        </a:rPr>
                        <a:t>2</a:t>
                      </a:r>
                      <a:endParaRPr sz="1900">
                        <a:solidFill>
                          <a:schemeClr val="bg2"/>
                        </a:solidFill>
                      </a:endParaRPr>
                    </a:p>
                  </a:txBody>
                  <a:tcPr marL="91425" marR="91425" marT="91425" marB="91425"/>
                </a:tc>
                <a:tc>
                  <a:txBody>
                    <a:bodyPr/>
                    <a:lstStyle/>
                    <a:p>
                      <a:pPr marL="0" lvl="0" indent="0" algn="l" rtl="0">
                        <a:spcBef>
                          <a:spcPts val="0"/>
                        </a:spcBef>
                        <a:spcAft>
                          <a:spcPts val="0"/>
                        </a:spcAft>
                        <a:buNone/>
                      </a:pPr>
                      <a:r>
                        <a:rPr lang="vi-VN" sz="1900">
                          <a:solidFill>
                            <a:schemeClr val="bg2"/>
                          </a:solidFill>
                        </a:rPr>
                        <a:t>33%</a:t>
                      </a:r>
                      <a:endParaRPr sz="1900">
                        <a:solidFill>
                          <a:schemeClr val="bg2"/>
                        </a:solidFill>
                      </a:endParaRPr>
                    </a:p>
                  </a:txBody>
                  <a:tcPr marL="91425" marR="91425" marT="91425" marB="91425"/>
                </a:tc>
                <a:tc>
                  <a:txBody>
                    <a:bodyPr/>
                    <a:lstStyle/>
                    <a:p>
                      <a:pPr marL="0" lvl="0" indent="0" algn="l" rtl="0">
                        <a:spcBef>
                          <a:spcPts val="0"/>
                        </a:spcBef>
                        <a:spcAft>
                          <a:spcPts val="0"/>
                        </a:spcAft>
                        <a:buNone/>
                      </a:pPr>
                      <a:r>
                        <a:rPr lang="vi-VN" sz="1900">
                          <a:solidFill>
                            <a:schemeClr val="bg2"/>
                          </a:solidFill>
                        </a:rPr>
                        <a:t>75%</a:t>
                      </a:r>
                      <a:endParaRPr sz="1900">
                        <a:solidFill>
                          <a:schemeClr val="bg2"/>
                        </a:solidFill>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vi-VN" sz="1900">
                          <a:solidFill>
                            <a:schemeClr val="bg2"/>
                          </a:solidFill>
                        </a:rPr>
                        <a:t>3</a:t>
                      </a:r>
                      <a:endParaRPr sz="1900">
                        <a:solidFill>
                          <a:schemeClr val="bg2"/>
                        </a:solidFill>
                      </a:endParaRPr>
                    </a:p>
                  </a:txBody>
                  <a:tcPr marL="91425" marR="91425" marT="91425" marB="91425"/>
                </a:tc>
                <a:tc>
                  <a:txBody>
                    <a:bodyPr/>
                    <a:lstStyle/>
                    <a:p>
                      <a:pPr marL="0" lvl="0" indent="0" algn="l" rtl="0">
                        <a:spcBef>
                          <a:spcPts val="0"/>
                        </a:spcBef>
                        <a:spcAft>
                          <a:spcPts val="0"/>
                        </a:spcAft>
                        <a:buNone/>
                      </a:pPr>
                      <a:r>
                        <a:rPr lang="vi-VN" sz="1900">
                          <a:solidFill>
                            <a:schemeClr val="bg2"/>
                          </a:solidFill>
                        </a:rPr>
                        <a:t>38%</a:t>
                      </a:r>
                      <a:endParaRPr sz="1900">
                        <a:solidFill>
                          <a:schemeClr val="bg2"/>
                        </a:solidFill>
                      </a:endParaRPr>
                    </a:p>
                  </a:txBody>
                  <a:tcPr marL="91425" marR="91425" marT="91425" marB="91425"/>
                </a:tc>
                <a:tc>
                  <a:txBody>
                    <a:bodyPr/>
                    <a:lstStyle/>
                    <a:p>
                      <a:pPr marL="0" lvl="0" indent="0" algn="l" rtl="0">
                        <a:spcBef>
                          <a:spcPts val="0"/>
                        </a:spcBef>
                        <a:spcAft>
                          <a:spcPts val="0"/>
                        </a:spcAft>
                        <a:buNone/>
                      </a:pPr>
                      <a:r>
                        <a:rPr lang="vi-VN" sz="1900">
                          <a:solidFill>
                            <a:schemeClr val="bg2"/>
                          </a:solidFill>
                        </a:rPr>
                        <a:t>77%</a:t>
                      </a:r>
                      <a:endParaRPr sz="1900">
                        <a:solidFill>
                          <a:schemeClr val="bg2"/>
                        </a:solidFill>
                      </a:endParaRPr>
                    </a:p>
                  </a:txBody>
                  <a:tcPr marL="91425" marR="91425" marT="91425" marB="91425"/>
                </a:tc>
                <a:extLst>
                  <a:ext uri="{0D108BD9-81ED-4DB2-BD59-A6C34878D82A}">
                    <a16:rowId xmlns:a16="http://schemas.microsoft.com/office/drawing/2014/main" val="10007"/>
                  </a:ext>
                </a:extLst>
              </a:tr>
            </a:tbl>
          </a:graphicData>
        </a:graphic>
      </p:graphicFrame>
      <p:sp>
        <p:nvSpPr>
          <p:cNvPr id="218" name="Google Shape;218;g109e9697fc9_0_2"/>
          <p:cNvSpPr txBox="1">
            <a:spLocks noGrp="1"/>
          </p:cNvSpPr>
          <p:nvPr>
            <p:ph type="body" idx="1"/>
          </p:nvPr>
        </p:nvSpPr>
        <p:spPr>
          <a:xfrm>
            <a:off x="1066800" y="1505462"/>
            <a:ext cx="10515600" cy="650400"/>
          </a:xfrm>
          <a:prstGeom prst="rect">
            <a:avLst/>
          </a:prstGeom>
          <a:noFill/>
          <a:ln>
            <a:noFill/>
          </a:ln>
        </p:spPr>
        <p:txBody>
          <a:bodyPr spcFirstLastPara="1" wrap="square" lIns="91425" tIns="45700" rIns="91425" bIns="45700" anchor="t" anchorCtr="0">
            <a:normAutofit/>
          </a:bodyPr>
          <a:lstStyle/>
          <a:p>
            <a:pPr marL="0" lvl="0" indent="0" algn="ctr" rtl="0">
              <a:lnSpc>
                <a:spcPct val="70000"/>
              </a:lnSpc>
              <a:spcBef>
                <a:spcPts val="0"/>
              </a:spcBef>
              <a:spcAft>
                <a:spcPts val="0"/>
              </a:spcAft>
              <a:buSzPct val="38008"/>
              <a:buNone/>
            </a:pPr>
            <a:r>
              <a:rPr lang="vi-VN" sz="2460"/>
              <a:t>Bảng điểm Boey và tiên lượng</a:t>
            </a:r>
            <a:endParaRPr sz="1879"/>
          </a:p>
          <a:p>
            <a:pPr marL="228600" lvl="0" indent="-50800" algn="ctr" rtl="0">
              <a:lnSpc>
                <a:spcPct val="70000"/>
              </a:lnSpc>
              <a:spcBef>
                <a:spcPts val="1000"/>
              </a:spcBef>
              <a:spcAft>
                <a:spcPts val="1600"/>
              </a:spcAft>
              <a:buClr>
                <a:schemeClr val="dk1"/>
              </a:buClr>
              <a:buSzPct val="126595"/>
              <a:buNone/>
            </a:pPr>
            <a:endParaRPr sz="1879"/>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09e9697fc9_0_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vi-VN" b="1"/>
              <a:t>Phòng ngừa tái phát</a:t>
            </a:r>
            <a:endParaRPr b="1"/>
          </a:p>
        </p:txBody>
      </p:sp>
      <p:sp>
        <p:nvSpPr>
          <p:cNvPr id="225" name="Google Shape;225;g109e9697fc9_0_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vi-VN"/>
              <a:t>Điều trị tiệt trừ Hp, giảm tiết acid trong dạ dày với PPI</a:t>
            </a:r>
            <a:endParaRPr/>
          </a:p>
          <a:p>
            <a:pPr marL="0" lvl="0" indent="0" algn="l" rtl="0">
              <a:spcBef>
                <a:spcPts val="1600"/>
              </a:spcBef>
              <a:spcAft>
                <a:spcPts val="1600"/>
              </a:spcAft>
              <a:buNone/>
            </a:pPr>
            <a:r>
              <a:rPr lang="vi-VN"/>
              <a:t>Điều chỉnh thói quen sinh hoạt: kiêng rượu bia, thuốc lá</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vi-VN" b="1" u="sng"/>
              <a:t>I. Hành chính</a:t>
            </a:r>
            <a:endParaRPr/>
          </a:p>
        </p:txBody>
      </p:sp>
      <p:sp>
        <p:nvSpPr>
          <p:cNvPr id="90" name="Google Shape;90;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vi-VN"/>
              <a:t>Họ và tên: Nguyễn Văn T.</a:t>
            </a:r>
            <a:endParaRPr/>
          </a:p>
          <a:p>
            <a:pPr marL="0" lvl="0" indent="0" algn="l" rtl="0">
              <a:lnSpc>
                <a:spcPct val="90000"/>
              </a:lnSpc>
              <a:spcBef>
                <a:spcPts val="1000"/>
              </a:spcBef>
              <a:spcAft>
                <a:spcPts val="0"/>
              </a:spcAft>
              <a:buClr>
                <a:schemeClr val="dk1"/>
              </a:buClr>
              <a:buSzPts val="2800"/>
              <a:buNone/>
            </a:pPr>
            <a:r>
              <a:rPr lang="vi-VN"/>
              <a:t>Giới: Nam</a:t>
            </a:r>
            <a:endParaRPr/>
          </a:p>
          <a:p>
            <a:pPr marL="0" lvl="0" indent="0" algn="l" rtl="0">
              <a:lnSpc>
                <a:spcPct val="90000"/>
              </a:lnSpc>
              <a:spcBef>
                <a:spcPts val="1000"/>
              </a:spcBef>
              <a:spcAft>
                <a:spcPts val="0"/>
              </a:spcAft>
              <a:buClr>
                <a:schemeClr val="dk1"/>
              </a:buClr>
              <a:buSzPts val="2800"/>
              <a:buNone/>
            </a:pPr>
            <a:r>
              <a:rPr lang="vi-VN"/>
              <a:t>Năm sinh: 1965 (56 tuổi)</a:t>
            </a:r>
            <a:endParaRPr/>
          </a:p>
          <a:p>
            <a:pPr marL="0" lvl="0" indent="0" algn="l" rtl="0">
              <a:lnSpc>
                <a:spcPct val="90000"/>
              </a:lnSpc>
              <a:spcBef>
                <a:spcPts val="1000"/>
              </a:spcBef>
              <a:spcAft>
                <a:spcPts val="0"/>
              </a:spcAft>
              <a:buClr>
                <a:schemeClr val="dk1"/>
              </a:buClr>
              <a:buSzPts val="2800"/>
              <a:buNone/>
            </a:pPr>
            <a:r>
              <a:rPr lang="vi-VN"/>
              <a:t>Địa chỉ: Lộc Thanh, Bảo Lộc, Lâm Đồng</a:t>
            </a:r>
            <a:endParaRPr/>
          </a:p>
          <a:p>
            <a:pPr marL="0" lvl="0" indent="0" algn="l" rtl="0">
              <a:lnSpc>
                <a:spcPct val="90000"/>
              </a:lnSpc>
              <a:spcBef>
                <a:spcPts val="1000"/>
              </a:spcBef>
              <a:spcAft>
                <a:spcPts val="0"/>
              </a:spcAft>
              <a:buClr>
                <a:schemeClr val="dk1"/>
              </a:buClr>
              <a:buSzPts val="2800"/>
              <a:buNone/>
            </a:pPr>
            <a:r>
              <a:rPr lang="vi-VN"/>
              <a:t>Nghề nghiệp: nông dân</a:t>
            </a:r>
            <a:endParaRPr/>
          </a:p>
          <a:p>
            <a:pPr marL="0" lvl="0" indent="0" algn="l" rtl="0">
              <a:lnSpc>
                <a:spcPct val="90000"/>
              </a:lnSpc>
              <a:spcBef>
                <a:spcPts val="1000"/>
              </a:spcBef>
              <a:spcAft>
                <a:spcPts val="1600"/>
              </a:spcAft>
              <a:buClr>
                <a:schemeClr val="dk1"/>
              </a:buClr>
              <a:buSzPts val="2800"/>
              <a:buNone/>
            </a:pPr>
            <a:r>
              <a:rPr lang="vi-VN"/>
              <a:t>Nhập viện: 1h00 sáng 31/10/2021.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vi-VN" b="1" u="sng"/>
              <a:t>II. Lí do nhập viện</a:t>
            </a:r>
            <a:endParaRPr/>
          </a:p>
        </p:txBody>
      </p:sp>
      <p:sp>
        <p:nvSpPr>
          <p:cNvPr id="96" name="Google Shape;9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1600"/>
              </a:spcAft>
              <a:buClr>
                <a:schemeClr val="dk1"/>
              </a:buClr>
              <a:buSzPts val="2800"/>
              <a:buChar char="●"/>
            </a:pPr>
            <a:r>
              <a:rPr lang="vi-VN"/>
              <a:t>Đau bụng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vi-VN" b="1" u="sng"/>
              <a:t>III. Bệnh sử</a:t>
            </a:r>
            <a:endParaRPr/>
          </a:p>
        </p:txBody>
      </p:sp>
      <p:sp>
        <p:nvSpPr>
          <p:cNvPr id="102" name="Google Shape;102;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41934" algn="just" rtl="0">
              <a:lnSpc>
                <a:spcPct val="90000"/>
              </a:lnSpc>
              <a:spcBef>
                <a:spcPts val="0"/>
              </a:spcBef>
              <a:spcAft>
                <a:spcPts val="0"/>
              </a:spcAft>
              <a:buClr>
                <a:schemeClr val="dk1"/>
              </a:buClr>
              <a:buSzPts val="2800"/>
              <a:buChar char="●"/>
            </a:pPr>
            <a:r>
              <a:rPr lang="vi-VN"/>
              <a:t>Cách nhập viện 10 giờ, sau khi đi làm về, BN đột ngột đau bụng vùng trên rốn, đau liên tục, mức độ đau nhiều 8-9/10, không lan, tăng khi đi lại hoặc khi thay đổi tư thế, giảm đau ít khi nằm im. BN tự mua thuốc uống không bớt.</a:t>
            </a:r>
            <a:endParaRPr/>
          </a:p>
          <a:p>
            <a:pPr marL="228600" lvl="0" indent="-241934" algn="just" rtl="0">
              <a:lnSpc>
                <a:spcPct val="90000"/>
              </a:lnSpc>
              <a:spcBef>
                <a:spcPts val="1000"/>
              </a:spcBef>
              <a:spcAft>
                <a:spcPts val="0"/>
              </a:spcAft>
              <a:buClr>
                <a:schemeClr val="dk1"/>
              </a:buClr>
              <a:buSzPts val="2800"/>
              <a:buChar char="●"/>
            </a:pPr>
            <a:r>
              <a:rPr lang="vi-VN"/>
              <a:t> Cách nhập viện 7 giờ, BN đau tăng nhiều hơn, lan khắp bụng, đau nhiều nhất ở vùng thượng vị, các yếu tố khác không thay đổi.</a:t>
            </a:r>
            <a:endParaRPr/>
          </a:p>
          <a:p>
            <a:pPr marL="228600" lvl="0" indent="0" algn="just" rtl="0">
              <a:lnSpc>
                <a:spcPct val="90000"/>
              </a:lnSpc>
              <a:spcBef>
                <a:spcPts val="1000"/>
              </a:spcBef>
              <a:spcAft>
                <a:spcPts val="0"/>
              </a:spcAft>
              <a:buNone/>
            </a:pPr>
            <a:r>
              <a:rPr lang="vi-VN"/>
              <a:t>→ BN tự thuê xe xuống BV Bình Dân khám nhập cấp cứu.</a:t>
            </a:r>
            <a:endParaRPr/>
          </a:p>
          <a:p>
            <a:pPr marL="228600" lvl="0" indent="-241934" algn="just" rtl="0">
              <a:lnSpc>
                <a:spcPct val="90000"/>
              </a:lnSpc>
              <a:spcBef>
                <a:spcPts val="1000"/>
              </a:spcBef>
              <a:spcAft>
                <a:spcPts val="1600"/>
              </a:spcAft>
              <a:buClr>
                <a:schemeClr val="dk1"/>
              </a:buClr>
              <a:buSzPts val="2800"/>
              <a:buChar char="●"/>
            </a:pPr>
            <a:r>
              <a:rPr lang="vi-VN"/>
              <a:t>Bệnh nhân không ghi nhận có chấn thương trước đó. Trong quá trình bệnh, bệnh nhân không nôn, không sốt, không vàng da, không khó thở, không sụt cân. Bệnh nhân đi tiêu tiểu bình thường, trung tiện được.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vi-VN" b="1" u="sng"/>
              <a:t>IV. Tiền căn</a:t>
            </a:r>
            <a:endParaRPr/>
          </a:p>
        </p:txBody>
      </p:sp>
      <p:sp>
        <p:nvSpPr>
          <p:cNvPr id="108" name="Google Shape;108;p5"/>
          <p:cNvSpPr txBox="1">
            <a:spLocks noGrp="1"/>
          </p:cNvSpPr>
          <p:nvPr>
            <p:ph type="body" idx="1"/>
          </p:nvPr>
        </p:nvSpPr>
        <p:spPr>
          <a:xfrm>
            <a:off x="838200" y="1825625"/>
            <a:ext cx="10515600" cy="46743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vi-VN" b="1"/>
              <a:t>1. Nội khoa</a:t>
            </a:r>
            <a:endParaRPr/>
          </a:p>
          <a:p>
            <a:pPr marL="228600" lvl="0" indent="-241934" algn="just" rtl="0">
              <a:lnSpc>
                <a:spcPct val="90000"/>
              </a:lnSpc>
              <a:spcBef>
                <a:spcPts val="1000"/>
              </a:spcBef>
              <a:spcAft>
                <a:spcPts val="0"/>
              </a:spcAft>
              <a:buClr>
                <a:schemeClr val="dk1"/>
              </a:buClr>
              <a:buSzPts val="2800"/>
              <a:buChar char="●"/>
            </a:pPr>
            <a:r>
              <a:rPr lang="vi-VN"/>
              <a:t>Chưa từng đau như vậy trước đây, trước đó đi tiêu bình thường, không tiêu phân đen, không tiêu ra máu, không nôn ra máu.</a:t>
            </a:r>
            <a:endParaRPr/>
          </a:p>
          <a:p>
            <a:pPr marL="228600" lvl="0" indent="-241934" algn="just" rtl="0">
              <a:lnSpc>
                <a:spcPct val="90000"/>
              </a:lnSpc>
              <a:spcBef>
                <a:spcPts val="1000"/>
              </a:spcBef>
              <a:spcAft>
                <a:spcPts val="0"/>
              </a:spcAft>
              <a:buClr>
                <a:schemeClr val="dk1"/>
              </a:buClr>
              <a:buSzPts val="2800"/>
              <a:buChar char="●"/>
            </a:pPr>
            <a:r>
              <a:rPr lang="vi-VN"/>
              <a:t>5 năm trước, viêm dạ dày được chẩn đoán tại địa phương với H.pylori (+) bằng test hơi thở, điều trị 2 tuần, không rõ toa thuốc, không tái khám. Gần đây có đau bụng thượng vị, tự mua thuốc uống thì bớt.</a:t>
            </a:r>
            <a:endParaRPr/>
          </a:p>
          <a:p>
            <a:pPr marL="228600" lvl="0" indent="-241934" algn="just" rtl="0">
              <a:lnSpc>
                <a:spcPct val="90000"/>
              </a:lnSpc>
              <a:spcBef>
                <a:spcPts val="1000"/>
              </a:spcBef>
              <a:spcAft>
                <a:spcPts val="0"/>
              </a:spcAft>
              <a:buClr>
                <a:schemeClr val="dk1"/>
              </a:buClr>
              <a:buSzPts val="2800"/>
              <a:buChar char="●"/>
            </a:pPr>
            <a:r>
              <a:rPr lang="vi-VN"/>
              <a:t>Đau đầu gối 2 bên 2 năm nay, tự mua thuốc tại hiệu thuốc tây, có uống thêm thuốc nam không rõ loại, khoảng 2-3 lần/tuần, mỗi lần uống thuốc thì thấy bớt.</a:t>
            </a:r>
            <a:endParaRPr/>
          </a:p>
          <a:p>
            <a:pPr marL="228600" lvl="0" indent="-241934" algn="just" rtl="0">
              <a:lnSpc>
                <a:spcPct val="90000"/>
              </a:lnSpc>
              <a:spcBef>
                <a:spcPts val="1000"/>
              </a:spcBef>
              <a:spcAft>
                <a:spcPts val="0"/>
              </a:spcAft>
              <a:buClr>
                <a:schemeClr val="dk1"/>
              </a:buClr>
              <a:buSzPts val="2800"/>
              <a:buChar char="●"/>
            </a:pPr>
            <a:r>
              <a:rPr lang="vi-VN"/>
              <a:t>Không ghi nhận tiền căn bệnh lý tăng huyết áp, đái tháo đường, bệnh lý tim mạch,  sỏi mật, viêm tụy.</a:t>
            </a:r>
            <a:endParaRPr/>
          </a:p>
          <a:p>
            <a:pPr marL="0" lvl="0" indent="0" algn="just" rtl="0">
              <a:lnSpc>
                <a:spcPct val="90000"/>
              </a:lnSpc>
              <a:spcBef>
                <a:spcPts val="1000"/>
              </a:spcBef>
              <a:spcAft>
                <a:spcPts val="0"/>
              </a:spcAft>
              <a:buClr>
                <a:schemeClr val="dk1"/>
              </a:buClr>
              <a:buSzPts val="2800"/>
              <a:buNone/>
            </a:pPr>
            <a:r>
              <a:rPr lang="vi-VN" b="1"/>
              <a:t>2. Ngoại khoa</a:t>
            </a:r>
            <a:r>
              <a:rPr lang="vi-VN"/>
              <a:t>: Không ghi nhận tiền căn phẫu thuật trước đây.</a:t>
            </a:r>
            <a:endParaRPr>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6"/>
          <p:cNvSpPr txBox="1">
            <a:spLocks noGrp="1"/>
          </p:cNvSpPr>
          <p:nvPr>
            <p:ph type="body" idx="1"/>
          </p:nvPr>
        </p:nvSpPr>
        <p:spPr>
          <a:xfrm>
            <a:off x="838200" y="765544"/>
            <a:ext cx="10515600" cy="541141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vi-VN" b="1"/>
              <a:t>3. Thói quen</a:t>
            </a:r>
            <a:endParaRPr/>
          </a:p>
          <a:p>
            <a:pPr marL="228600" lvl="0" indent="-228600" algn="l" rtl="0">
              <a:lnSpc>
                <a:spcPct val="90000"/>
              </a:lnSpc>
              <a:spcBef>
                <a:spcPts val="1000"/>
              </a:spcBef>
              <a:spcAft>
                <a:spcPts val="0"/>
              </a:spcAft>
              <a:buClr>
                <a:schemeClr val="dk1"/>
              </a:buClr>
              <a:buSzPts val="2800"/>
              <a:buChar char="●"/>
            </a:pPr>
            <a:r>
              <a:rPr lang="vi-VN"/>
              <a:t>Hút thuốc lá 36 gói-năm</a:t>
            </a:r>
            <a:endParaRPr/>
          </a:p>
          <a:p>
            <a:pPr marL="228600" lvl="0" indent="-228600" algn="l" rtl="0">
              <a:lnSpc>
                <a:spcPct val="90000"/>
              </a:lnSpc>
              <a:spcBef>
                <a:spcPts val="1000"/>
              </a:spcBef>
              <a:spcAft>
                <a:spcPts val="0"/>
              </a:spcAft>
              <a:buClr>
                <a:schemeClr val="dk1"/>
              </a:buClr>
              <a:buSzPts val="2800"/>
              <a:buChar char="●"/>
            </a:pPr>
            <a:r>
              <a:rPr lang="vi-VN"/>
              <a:t>Uống rượu 250ml/ngày trong nhiều năm.</a:t>
            </a:r>
            <a:endParaRPr/>
          </a:p>
          <a:p>
            <a:pPr marL="228600" lvl="0" indent="-228600" algn="l" rtl="0">
              <a:lnSpc>
                <a:spcPct val="90000"/>
              </a:lnSpc>
              <a:spcBef>
                <a:spcPts val="1000"/>
              </a:spcBef>
              <a:spcAft>
                <a:spcPts val="0"/>
              </a:spcAft>
              <a:buClr>
                <a:schemeClr val="dk1"/>
              </a:buClr>
              <a:buSzPts val="2800"/>
              <a:buChar char="●"/>
            </a:pPr>
            <a:r>
              <a:rPr lang="vi-VN"/>
              <a:t>Không ghi nhận tiền căn dị ứng thuốc, thức ăn</a:t>
            </a:r>
            <a:endParaRPr/>
          </a:p>
          <a:p>
            <a:pPr marL="228600" lvl="0" indent="-228600" algn="l" rtl="0">
              <a:lnSpc>
                <a:spcPct val="90000"/>
              </a:lnSpc>
              <a:spcBef>
                <a:spcPts val="1000"/>
              </a:spcBef>
              <a:spcAft>
                <a:spcPts val="0"/>
              </a:spcAft>
              <a:buClr>
                <a:schemeClr val="dk1"/>
              </a:buClr>
              <a:buSzPts val="2800"/>
              <a:buChar char="●"/>
            </a:pPr>
            <a:r>
              <a:rPr lang="vi-VN"/>
              <a:t>Có dùng thuốc giảm đau và thuốc nam khi đau khớp nhưng không rõ loại, ngoài ra không sử dụng thêm thuốc nào khác. </a:t>
            </a:r>
            <a:endParaRPr/>
          </a:p>
          <a:p>
            <a:pPr marL="0" lvl="0" indent="0" algn="l" rtl="0">
              <a:lnSpc>
                <a:spcPct val="90000"/>
              </a:lnSpc>
              <a:spcBef>
                <a:spcPts val="1000"/>
              </a:spcBef>
              <a:spcAft>
                <a:spcPts val="1600"/>
              </a:spcAft>
              <a:buClr>
                <a:schemeClr val="dk1"/>
              </a:buClr>
              <a:buSzPts val="2800"/>
              <a:buNone/>
            </a:pPr>
            <a:r>
              <a:rPr lang="vi-VN" b="1"/>
              <a:t>4. Tiền căn gia đình</a:t>
            </a:r>
            <a:r>
              <a:rPr lang="vi-VN"/>
              <a:t>: Không ghi nhận tiền căn bệnh lý ác tính đường tiêu hóa và các bệnh lý di truyền khác.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vi-VN" b="1" u="sng"/>
              <a:t>V. Khám</a:t>
            </a:r>
            <a:endParaRPr/>
          </a:p>
        </p:txBody>
      </p:sp>
      <p:sp>
        <p:nvSpPr>
          <p:cNvPr id="119" name="Google Shape;119;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vi-VN" b="1"/>
              <a:t>1. Tổng quát</a:t>
            </a:r>
            <a:endParaRPr/>
          </a:p>
          <a:p>
            <a:pPr marL="228600" lvl="0" indent="-228600" algn="l" rtl="0">
              <a:lnSpc>
                <a:spcPct val="90000"/>
              </a:lnSpc>
              <a:spcBef>
                <a:spcPts val="1000"/>
              </a:spcBef>
              <a:spcAft>
                <a:spcPts val="0"/>
              </a:spcAft>
              <a:buClr>
                <a:schemeClr val="dk1"/>
              </a:buClr>
              <a:buSzPts val="2800"/>
              <a:buChar char="●"/>
            </a:pPr>
            <a:r>
              <a:rPr lang="vi-VN"/>
              <a:t>Bệnh tỉnh, tiếp xúc được</a:t>
            </a:r>
            <a:endParaRPr/>
          </a:p>
          <a:p>
            <a:pPr marL="228600" lvl="0" indent="-228600" algn="l" rtl="0">
              <a:lnSpc>
                <a:spcPct val="90000"/>
              </a:lnSpc>
              <a:spcBef>
                <a:spcPts val="1000"/>
              </a:spcBef>
              <a:spcAft>
                <a:spcPts val="0"/>
              </a:spcAft>
              <a:buClr>
                <a:schemeClr val="dk1"/>
              </a:buClr>
              <a:buSzPts val="2800"/>
              <a:buChar char="●"/>
            </a:pPr>
            <a:r>
              <a:rPr lang="vi-VN"/>
              <a:t>Mạch 120l/p, HA 140/90mmHg, nhiệt độ 37 độ C, NT: 22l/p, Sp02= 97%</a:t>
            </a:r>
            <a:endParaRPr/>
          </a:p>
          <a:p>
            <a:pPr marL="228600" lvl="0" indent="-228600" algn="l" rtl="0">
              <a:lnSpc>
                <a:spcPct val="90000"/>
              </a:lnSpc>
              <a:spcBef>
                <a:spcPts val="1000"/>
              </a:spcBef>
              <a:spcAft>
                <a:spcPts val="0"/>
              </a:spcAft>
              <a:buClr>
                <a:schemeClr val="dk1"/>
              </a:buClr>
              <a:buSzPts val="2800"/>
              <a:buChar char="●"/>
            </a:pPr>
            <a:r>
              <a:rPr lang="vi-VN"/>
              <a:t>Tổng trạng gầy, cao 1m60, nặng 45kg, BMI= 17.57 kg/m2</a:t>
            </a:r>
            <a:endParaRPr/>
          </a:p>
          <a:p>
            <a:pPr marL="228600" lvl="0" indent="-228600" algn="l" rtl="0">
              <a:lnSpc>
                <a:spcPct val="90000"/>
              </a:lnSpc>
              <a:spcBef>
                <a:spcPts val="1000"/>
              </a:spcBef>
              <a:spcAft>
                <a:spcPts val="0"/>
              </a:spcAft>
              <a:buClr>
                <a:schemeClr val="dk1"/>
              </a:buClr>
              <a:buSzPts val="2800"/>
              <a:buChar char="●"/>
            </a:pPr>
            <a:r>
              <a:rPr lang="vi-VN"/>
              <a:t>Niêm hồng, môi không khô, lưỡi không dơ, vã mồ hôi, CRT &lt;2s, chi ấm.</a:t>
            </a:r>
            <a:endParaRPr/>
          </a:p>
          <a:p>
            <a:pPr marL="228600" lvl="0" indent="-228600" algn="l" rtl="0">
              <a:lnSpc>
                <a:spcPct val="90000"/>
              </a:lnSpc>
              <a:spcBef>
                <a:spcPts val="1000"/>
              </a:spcBef>
              <a:spcAft>
                <a:spcPts val="1600"/>
              </a:spcAft>
              <a:buClr>
                <a:schemeClr val="dk1"/>
              </a:buClr>
              <a:buSzPts val="2800"/>
              <a:buChar char="●"/>
            </a:pPr>
            <a:r>
              <a:rPr lang="vi-VN"/>
              <a:t>Hạch ngoại biên không sờ chạm.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8"/>
          <p:cNvSpPr txBox="1">
            <a:spLocks noGrp="1"/>
          </p:cNvSpPr>
          <p:nvPr>
            <p:ph type="body" idx="1"/>
          </p:nvPr>
        </p:nvSpPr>
        <p:spPr>
          <a:xfrm>
            <a:off x="838200" y="1253324"/>
            <a:ext cx="10515600" cy="5282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vi-VN" b="1"/>
              <a:t>2. Ngực</a:t>
            </a:r>
            <a:endParaRPr b="1"/>
          </a:p>
          <a:p>
            <a:pPr marL="457200" lvl="0" indent="-342900" algn="l" rtl="0">
              <a:lnSpc>
                <a:spcPct val="100000"/>
              </a:lnSpc>
              <a:spcBef>
                <a:spcPts val="0"/>
              </a:spcBef>
              <a:spcAft>
                <a:spcPts val="0"/>
              </a:spcAft>
              <a:buSzPts val="1800"/>
              <a:buChar char="●"/>
            </a:pPr>
            <a:r>
              <a:rPr lang="vi-VN"/>
              <a:t>Lồng ngực cân đối, di động theo nhịp thở, không sẹo mổ cũ</a:t>
            </a:r>
            <a:endParaRPr/>
          </a:p>
          <a:p>
            <a:pPr marL="457200" lvl="0" indent="-342900" algn="l" rtl="0">
              <a:lnSpc>
                <a:spcPct val="100000"/>
              </a:lnSpc>
              <a:spcBef>
                <a:spcPts val="0"/>
              </a:spcBef>
              <a:spcAft>
                <a:spcPts val="0"/>
              </a:spcAft>
              <a:buSzPts val="1800"/>
              <a:buChar char="●"/>
            </a:pPr>
            <a:r>
              <a:rPr lang="vi-VN"/>
              <a:t>Tim đều 120l/p, không âm thổi</a:t>
            </a:r>
            <a:endParaRPr/>
          </a:p>
          <a:p>
            <a:pPr marL="457200" lvl="0" indent="-342900" algn="l" rtl="0">
              <a:lnSpc>
                <a:spcPct val="100000"/>
              </a:lnSpc>
              <a:spcBef>
                <a:spcPts val="0"/>
              </a:spcBef>
              <a:spcAft>
                <a:spcPts val="0"/>
              </a:spcAft>
              <a:buSzPts val="1800"/>
              <a:buChar char="●"/>
            </a:pPr>
            <a:r>
              <a:rPr lang="vi-VN"/>
              <a:t>Phổi: phế âm êm dịu 2 phế trường, không rale</a:t>
            </a:r>
            <a:endParaRPr/>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vi-VN" b="1"/>
              <a:t>3. Bụng</a:t>
            </a:r>
            <a:endParaRPr b="1"/>
          </a:p>
          <a:p>
            <a:pPr marL="228600" lvl="0" indent="-228600" algn="l" rtl="0">
              <a:lnSpc>
                <a:spcPct val="90000"/>
              </a:lnSpc>
              <a:spcBef>
                <a:spcPts val="0"/>
              </a:spcBef>
              <a:spcAft>
                <a:spcPts val="0"/>
              </a:spcAft>
              <a:buClr>
                <a:schemeClr val="dk1"/>
              </a:buClr>
              <a:buSzPts val="2800"/>
              <a:buChar char="●"/>
            </a:pPr>
            <a:r>
              <a:rPr lang="vi-VN"/>
              <a:t>Nhìn: Bụng cân đối, chướng nhẹ, không sẹo mổ cũ, không vết thương.</a:t>
            </a:r>
            <a:endParaRPr/>
          </a:p>
          <a:p>
            <a:pPr marL="228600" lvl="0" indent="-228600" algn="l" rtl="0">
              <a:lnSpc>
                <a:spcPct val="90000"/>
              </a:lnSpc>
              <a:spcBef>
                <a:spcPts val="1000"/>
              </a:spcBef>
              <a:spcAft>
                <a:spcPts val="0"/>
              </a:spcAft>
              <a:buClr>
                <a:schemeClr val="dk1"/>
              </a:buClr>
              <a:buSzPts val="2800"/>
              <a:buChar char="●"/>
            </a:pPr>
            <a:r>
              <a:rPr lang="vi-VN"/>
              <a:t>Nghe: Âm ruột giảm, 1-2 lần/phút.</a:t>
            </a:r>
            <a:endParaRPr/>
          </a:p>
          <a:p>
            <a:pPr marL="228600" lvl="0" indent="-228600" algn="l" rtl="0">
              <a:lnSpc>
                <a:spcPct val="90000"/>
              </a:lnSpc>
              <a:spcBef>
                <a:spcPts val="1000"/>
              </a:spcBef>
              <a:spcAft>
                <a:spcPts val="0"/>
              </a:spcAft>
              <a:buClr>
                <a:schemeClr val="dk1"/>
              </a:buClr>
              <a:buSzPts val="2800"/>
              <a:buChar char="●"/>
            </a:pPr>
            <a:r>
              <a:rPr lang="vi-VN"/>
              <a:t>Gõ: Không gõ </a:t>
            </a:r>
            <a:endParaRPr/>
          </a:p>
          <a:p>
            <a:pPr marL="228600" lvl="0" indent="-228600" algn="l" rtl="0">
              <a:lnSpc>
                <a:spcPct val="90000"/>
              </a:lnSpc>
              <a:spcBef>
                <a:spcPts val="1000"/>
              </a:spcBef>
              <a:spcAft>
                <a:spcPts val="0"/>
              </a:spcAft>
              <a:buClr>
                <a:schemeClr val="dk1"/>
              </a:buClr>
              <a:buSzPts val="2800"/>
              <a:buChar char="●"/>
            </a:pPr>
            <a:r>
              <a:rPr lang="vi-VN"/>
              <a:t>Sờ: Bụng gồng, ấn đau đề kháng khắp bụng</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1600"/>
              </a:spcAft>
              <a:buClr>
                <a:schemeClr val="dk1"/>
              </a:buClr>
              <a:buSzPts val="2800"/>
              <a:buNone/>
            </a:pPr>
            <a:r>
              <a:rPr lang="vi-VN" b="1"/>
              <a:t>4. Các cơ quan khác: </a:t>
            </a:r>
            <a:r>
              <a:rPr lang="vi-VN"/>
              <a:t>Khám các cơ quan khác không ghi nhận bất thường</a:t>
            </a: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88F9E29D85D843B04C20860E74FCA8" ma:contentTypeVersion="5" ma:contentTypeDescription="Create a new document." ma:contentTypeScope="" ma:versionID="6d1836d03b5e9afa7a5b1bb33e234bc2">
  <xsd:schema xmlns:xsd="http://www.w3.org/2001/XMLSchema" xmlns:xs="http://www.w3.org/2001/XMLSchema" xmlns:p="http://schemas.microsoft.com/office/2006/metadata/properties" xmlns:ns2="08af8eac-1c62-439b-88ea-a4725c3bc577" targetNamespace="http://schemas.microsoft.com/office/2006/metadata/properties" ma:root="true" ma:fieldsID="b1b873ac27744820844a6367fb4b747c" ns2:_="">
    <xsd:import namespace="08af8eac-1c62-439b-88ea-a4725c3bc57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af8eac-1c62-439b-88ea-a4725c3bc5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A82062-4438-4041-9723-8176755187B0}"/>
</file>

<file path=customXml/itemProps2.xml><?xml version="1.0" encoding="utf-8"?>
<ds:datastoreItem xmlns:ds="http://schemas.openxmlformats.org/officeDocument/2006/customXml" ds:itemID="{08CFB09C-5BAB-4A1E-B5DF-1299F3C91EB1}"/>
</file>

<file path=customXml/itemProps3.xml><?xml version="1.0" encoding="utf-8"?>
<ds:datastoreItem xmlns:ds="http://schemas.openxmlformats.org/officeDocument/2006/customXml" ds:itemID="{51634958-BE5A-4B47-AAE0-DA92FD31378E}"/>
</file>

<file path=docProps/app.xml><?xml version="1.0" encoding="utf-8"?>
<Properties xmlns="http://schemas.openxmlformats.org/officeDocument/2006/extended-properties" xmlns:vt="http://schemas.openxmlformats.org/officeDocument/2006/docPropsVTypes">
  <TotalTime>139</TotalTime>
  <Words>1718</Words>
  <Application>Microsoft Office PowerPoint</Application>
  <PresentationFormat>Màn hình rộng</PresentationFormat>
  <Paragraphs>213</Paragraphs>
  <Slides>25</Slides>
  <Notes>25</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25</vt:i4>
      </vt:variant>
    </vt:vector>
  </HeadingPairs>
  <TitlesOfParts>
    <vt:vector size="30" baseType="lpstr">
      <vt:lpstr>Arial</vt:lpstr>
      <vt:lpstr>Calibri</vt:lpstr>
      <vt:lpstr>Open Sans</vt:lpstr>
      <vt:lpstr>PT Sans Narrow</vt:lpstr>
      <vt:lpstr>Tropic</vt:lpstr>
      <vt:lpstr>BỆNH ÁN </vt:lpstr>
      <vt:lpstr>Thành viên tổ 44</vt:lpstr>
      <vt:lpstr>I. Hành chính</vt:lpstr>
      <vt:lpstr>II. Lí do nhập viện</vt:lpstr>
      <vt:lpstr>III. Bệnh sử</vt:lpstr>
      <vt:lpstr>IV. Tiền căn</vt:lpstr>
      <vt:lpstr>Bản trình bày PowerPoint</vt:lpstr>
      <vt:lpstr>V. Khám</vt:lpstr>
      <vt:lpstr>Bản trình bày PowerPoint</vt:lpstr>
      <vt:lpstr>VI. Tóm tắt bệnh án</vt:lpstr>
      <vt:lpstr>VII. Đặt vấn đề</vt:lpstr>
      <vt:lpstr>VIII. Chẩn đoán</vt:lpstr>
      <vt:lpstr>IX. Biện luận</vt:lpstr>
      <vt:lpstr>Bản trình bày PowerPoint</vt:lpstr>
      <vt:lpstr>X. Đề nghị cận lâm sàng</vt:lpstr>
      <vt:lpstr>XI. Kết quả cận lâm sàng</vt:lpstr>
      <vt:lpstr>Bản trình bày PowerPoint</vt:lpstr>
      <vt:lpstr>2. X-quang bụng đứng không sửa soạn</vt:lpstr>
      <vt:lpstr>3. Các kết quả khác</vt:lpstr>
      <vt:lpstr>XII. Chẩn đoán xác định</vt:lpstr>
      <vt:lpstr>XIII. Hướng điều trị</vt:lpstr>
      <vt:lpstr>Bản trình bày PowerPoint</vt:lpstr>
      <vt:lpstr>Kết quả GPB mép lỗ thủng loét</vt:lpstr>
      <vt:lpstr>Tiên lượng</vt:lpstr>
      <vt:lpstr>Phòng ngừa tái phát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BỆNH ÁN </dc:title>
  <dc:creator>Nguyễn Thị Mỹ Trang</dc:creator>
  <cp:lastModifiedBy>Nguyễn Thị Mỹ Trang</cp:lastModifiedBy>
  <cp:revision>3</cp:revision>
  <dcterms:created xsi:type="dcterms:W3CDTF">2021-12-28T13:25:15Z</dcterms:created>
  <dcterms:modified xsi:type="dcterms:W3CDTF">2021-12-30T13:14:13Z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0x010100C288F9E29D85D843B04C20860E74FCA8</vt:lpwstr>
  </property>
</Properties>
</file>